
<file path=[Content_Types].xml><?xml version="1.0" encoding="utf-8"?>
<Types xmlns="http://schemas.openxmlformats.org/package/2006/content-types">
  <Default Extension="wmv" ContentType="video/unknown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embeddings/oleObject4.bin" ContentType="application/vnd.openxmlformats-officedocument.oleObject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ppt/embeddings/oleObject12.bin" ContentType="application/vnd.openxmlformats-officedocument.oleObject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embeddings/oleObject9.bin" ContentType="application/vnd.openxmlformats-officedocument.oleObject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embeddings/oleObject5.bin" ContentType="application/vnd.openxmlformats-officedocument.oleObject"/>
  <Override PartName="/docProps/custom.xml" ContentType="application/vnd.openxmlformats-officedocument.custom-properti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embeddings/oleObject1.bin" ContentType="application/vnd.openxmlformats-officedocument.oleObject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embeddings/oleObject6.bin" ContentType="application/vnd.openxmlformats-officedocument.oleObject"/>
  <Default Extension="gif" ContentType="video/unknown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embeddings/oleObject2.bin" ContentType="application/vnd.openxmlformats-officedocument.oleObject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embeddings/oleObject10.bin" ContentType="application/vnd.openxmlformats-officedocument.oleObject"/>
  <Default Extension="tiff" ContentType="image/tiff"/>
  <Override PartName="/ppt/slides/slide20.xml" ContentType="application/vnd.openxmlformats-officedocument.presentationml.slide+xml"/>
  <Override PartName="/ppt/embeddings/oleObject7.bin" ContentType="application/vnd.openxmlformats-officedocument.oleObject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embeddings/oleObject3.bin" ContentType="application/vnd.openxmlformats-officedocument.oleObject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embeddings/oleObject11.bin" ContentType="application/vnd.openxmlformats-officedocument.oleObject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embeddings/oleObject8.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445" r:id="rId3"/>
    <p:sldId id="389" r:id="rId4"/>
    <p:sldId id="429" r:id="rId5"/>
    <p:sldId id="390" r:id="rId6"/>
    <p:sldId id="437" r:id="rId7"/>
    <p:sldId id="438" r:id="rId8"/>
    <p:sldId id="411" r:id="rId9"/>
    <p:sldId id="446" r:id="rId10"/>
    <p:sldId id="413" r:id="rId11"/>
    <p:sldId id="423" r:id="rId12"/>
    <p:sldId id="439" r:id="rId13"/>
    <p:sldId id="393" r:id="rId14"/>
    <p:sldId id="440" r:id="rId15"/>
    <p:sldId id="424" r:id="rId16"/>
    <p:sldId id="425" r:id="rId17"/>
    <p:sldId id="447" r:id="rId18"/>
    <p:sldId id="441" r:id="rId19"/>
    <p:sldId id="442" r:id="rId20"/>
    <p:sldId id="443" r:id="rId21"/>
    <p:sldId id="417" r:id="rId22"/>
    <p:sldId id="433" r:id="rId23"/>
    <p:sldId id="435" r:id="rId24"/>
    <p:sldId id="448" r:id="rId25"/>
    <p:sldId id="434" r:id="rId26"/>
    <p:sldId id="444" r:id="rId27"/>
    <p:sldId id="449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D532C1"/>
    <a:srgbClr val="A9B32E"/>
    <a:srgbClr val="C6D037"/>
    <a:srgbClr val="E49557"/>
    <a:srgbClr val="BA7F10"/>
    <a:srgbClr val="BA5C47"/>
    <a:srgbClr val="FFFFFF"/>
    <a:srgbClr val="B09D59"/>
    <a:srgbClr val="FF00B5"/>
    <a:srgbClr val="EE2E96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3312" autoAdjust="0"/>
    <p:restoredTop sz="95455" autoAdjust="0"/>
  </p:normalViewPr>
  <p:slideViewPr>
    <p:cSldViewPr snapToGrid="0" snapToObjects="1">
      <p:cViewPr varScale="1">
        <p:scale>
          <a:sx n="156" d="100"/>
          <a:sy n="156" d="100"/>
        </p:scale>
        <p:origin x="-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361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image" Target="../media/image5.emf"/><Relationship Id="rId2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6" Type="http://schemas.openxmlformats.org/officeDocument/2006/relationships/image" Target="../media/image29.emf"/><Relationship Id="rId1" Type="http://schemas.openxmlformats.org/officeDocument/2006/relationships/image" Target="../media/image24.emf"/><Relationship Id="rId2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F73F8-06B0-ED48-898C-F14301778C77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B7A40-0793-6642-B2A3-86C60070D8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9643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4398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689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44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0793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652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9302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9131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2602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3784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91093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0550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3774C-C20C-0444-9651-4583EDCA7350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C3284-838D-2843-A308-D5CFBB6C6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88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microsoft.com/office/2007/relationships/media" Target="../media/media1.wmv"/><Relationship Id="rId7" Type="http://schemas.openxmlformats.org/officeDocument/2006/relationships/image" Target="../media/image4.jpeg"/><Relationship Id="rId1" Type="http://schemas.openxmlformats.org/officeDocument/2006/relationships/video" Target="../media/media1.wmv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microsoft.com/office/2007/relationships/media" Target="../media/media8.wmv"/><Relationship Id="rId5" Type="http://schemas.openxmlformats.org/officeDocument/2006/relationships/image" Target="../media/image39.png"/><Relationship Id="rId6" Type="http://schemas.openxmlformats.org/officeDocument/2006/relationships/image" Target="../media/image40.jpeg"/><Relationship Id="rId1" Type="http://schemas.openxmlformats.org/officeDocument/2006/relationships/video" Target="../media/media8.wmv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6" Type="http://schemas.openxmlformats.org/officeDocument/2006/relationships/image" Target="../media/image45.jpeg"/><Relationship Id="rId7" Type="http://schemas.openxmlformats.org/officeDocument/2006/relationships/image" Target="../media/image46.jpeg"/><Relationship Id="rId8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microsoft.com/office/2007/relationships/media" Target="../media/media9.gif"/><Relationship Id="rId5" Type="http://schemas.openxmlformats.org/officeDocument/2006/relationships/image" Target="../media/image53.jpeg"/><Relationship Id="rId6" Type="http://schemas.microsoft.com/office/2007/relationships/media" Target="../media/media10.gif"/><Relationship Id="rId7" Type="http://schemas.openxmlformats.org/officeDocument/2006/relationships/image" Target="../media/image54.jpeg"/><Relationship Id="rId8" Type="http://schemas.openxmlformats.org/officeDocument/2006/relationships/image" Target="../media/image55.jpeg"/><Relationship Id="rId1" Type="http://schemas.openxmlformats.org/officeDocument/2006/relationships/video" Target="../media/media9.gif"/><Relationship Id="rId2" Type="http://schemas.openxmlformats.org/officeDocument/2006/relationships/video" Target="../media/media1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5" Type="http://schemas.openxmlformats.org/officeDocument/2006/relationships/oleObject" Target="../embeddings/oleObject12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5" Type="http://schemas.openxmlformats.org/officeDocument/2006/relationships/image" Target="../media/image64.jpeg"/><Relationship Id="rId6" Type="http://schemas.microsoft.com/office/2007/relationships/media" Target="../media/media11.wmv"/><Relationship Id="rId7" Type="http://schemas.openxmlformats.org/officeDocument/2006/relationships/image" Target="../media/image65.png"/><Relationship Id="rId1" Type="http://schemas.openxmlformats.org/officeDocument/2006/relationships/video" Target="../media/media11.wmv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1" Type="http://schemas.microsoft.com/office/2007/relationships/media" Target="../media/media14.wmv"/><Relationship Id="rId12" Type="http://schemas.openxmlformats.org/officeDocument/2006/relationships/image" Target="../media/image70.png"/><Relationship Id="rId1" Type="http://schemas.openxmlformats.org/officeDocument/2006/relationships/video" Target="../media/media12.wmv"/><Relationship Id="rId2" Type="http://schemas.openxmlformats.org/officeDocument/2006/relationships/video" Target="../media/media13.wmv"/><Relationship Id="rId3" Type="http://schemas.openxmlformats.org/officeDocument/2006/relationships/video" Target="../media/media14.wmv"/><Relationship Id="rId4" Type="http://schemas.openxmlformats.org/officeDocument/2006/relationships/slideLayout" Target="../slideLayouts/slideLayout2.xml"/><Relationship Id="rId5" Type="http://schemas.microsoft.com/office/2007/relationships/media" Target="../media/media12.wmv"/><Relationship Id="rId6" Type="http://schemas.openxmlformats.org/officeDocument/2006/relationships/image" Target="../media/image66.jpeg"/><Relationship Id="rId7" Type="http://schemas.openxmlformats.org/officeDocument/2006/relationships/image" Target="../media/image67.jpeg"/><Relationship Id="rId8" Type="http://schemas.openxmlformats.org/officeDocument/2006/relationships/image" Target="../media/image68.jpeg"/><Relationship Id="rId9" Type="http://schemas.microsoft.com/office/2007/relationships/media" Target="../media/media13.wmv"/><Relationship Id="rId10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5.wmv"/><Relationship Id="rId4" Type="http://schemas.openxmlformats.org/officeDocument/2006/relationships/image" Target="../media/image71.png"/><Relationship Id="rId1" Type="http://schemas.openxmlformats.org/officeDocument/2006/relationships/video" Target="../media/media15.wmv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4" Type="http://schemas.microsoft.com/office/2007/relationships/media" Target="../media/media16.wmv"/><Relationship Id="rId5" Type="http://schemas.openxmlformats.org/officeDocument/2006/relationships/image" Target="../media/image73.png"/><Relationship Id="rId1" Type="http://schemas.openxmlformats.org/officeDocument/2006/relationships/video" Target="../media/media16.wmv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microsoft.com/office/2007/relationships/media" Target="../media/media17.wmv"/><Relationship Id="rId5" Type="http://schemas.openxmlformats.org/officeDocument/2006/relationships/image" Target="../media/image74.png"/><Relationship Id="rId6" Type="http://schemas.microsoft.com/office/2007/relationships/media" Target="../media/media18.wmv"/><Relationship Id="rId7" Type="http://schemas.openxmlformats.org/officeDocument/2006/relationships/image" Target="../media/image75.jpeg"/><Relationship Id="rId8" Type="http://schemas.openxmlformats.org/officeDocument/2006/relationships/image" Target="../media/image2.png"/><Relationship Id="rId1" Type="http://schemas.openxmlformats.org/officeDocument/2006/relationships/video" Target="../media/media17.wmv"/><Relationship Id="rId2" Type="http://schemas.openxmlformats.org/officeDocument/2006/relationships/video" Target="../media/media18.wm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microsoft.com/office/2007/relationships/media" Target="../media/media19.wmv"/><Relationship Id="rId5" Type="http://schemas.openxmlformats.org/officeDocument/2006/relationships/image" Target="../media/image76.png"/><Relationship Id="rId6" Type="http://schemas.microsoft.com/office/2007/relationships/media" Target="../media/media20.wmv"/><Relationship Id="rId7" Type="http://schemas.openxmlformats.org/officeDocument/2006/relationships/image" Target="../media/image77.png"/><Relationship Id="rId1" Type="http://schemas.openxmlformats.org/officeDocument/2006/relationships/video" Target="../media/media19.wmv"/><Relationship Id="rId2" Type="http://schemas.openxmlformats.org/officeDocument/2006/relationships/video" Target="../media/media20.wm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microsoft.com/office/2007/relationships/media" Target="../media/media21.wmv"/><Relationship Id="rId5" Type="http://schemas.openxmlformats.org/officeDocument/2006/relationships/image" Target="../media/image78.jpeg"/><Relationship Id="rId6" Type="http://schemas.microsoft.com/office/2007/relationships/media" Target="../media/media22.wmv"/><Relationship Id="rId7" Type="http://schemas.openxmlformats.org/officeDocument/2006/relationships/image" Target="../media/image79.png"/><Relationship Id="rId1" Type="http://schemas.openxmlformats.org/officeDocument/2006/relationships/video" Target="../media/media21.wmv"/><Relationship Id="rId2" Type="http://schemas.openxmlformats.org/officeDocument/2006/relationships/video" Target="../media/media22.wm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5.wmv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6" Type="http://schemas.microsoft.com/office/2007/relationships/media" Target="../media/media23.wmv"/><Relationship Id="rId7" Type="http://schemas.openxmlformats.org/officeDocument/2006/relationships/image" Target="../media/image81.jpeg"/><Relationship Id="rId8" Type="http://schemas.microsoft.com/office/2007/relationships/media" Target="../media/media24.wmv"/><Relationship Id="rId9" Type="http://schemas.openxmlformats.org/officeDocument/2006/relationships/image" Target="../media/image82.jpeg"/><Relationship Id="rId10" Type="http://schemas.microsoft.com/office/2007/relationships/media" Target="../media/media25.wmv"/><Relationship Id="rId11" Type="http://schemas.openxmlformats.org/officeDocument/2006/relationships/image" Target="../media/image83.jpeg"/><Relationship Id="rId1" Type="http://schemas.openxmlformats.org/officeDocument/2006/relationships/video" Target="../media/media23.wmv"/><Relationship Id="rId2" Type="http://schemas.openxmlformats.org/officeDocument/2006/relationships/video" Target="../media/media24.wm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4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4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07.jpeg"/><Relationship Id="rId21" Type="http://schemas.openxmlformats.org/officeDocument/2006/relationships/image" Target="../media/image108.jpeg"/><Relationship Id="rId22" Type="http://schemas.openxmlformats.org/officeDocument/2006/relationships/image" Target="../media/image109.tiff"/><Relationship Id="rId23" Type="http://schemas.openxmlformats.org/officeDocument/2006/relationships/image" Target="../media/image110.jpeg"/><Relationship Id="rId24" Type="http://schemas.openxmlformats.org/officeDocument/2006/relationships/image" Target="../media/image111.jpeg"/><Relationship Id="rId25" Type="http://schemas.openxmlformats.org/officeDocument/2006/relationships/image" Target="../media/image112.jpeg"/><Relationship Id="rId26" Type="http://schemas.openxmlformats.org/officeDocument/2006/relationships/image" Target="../media/image113.jpeg"/><Relationship Id="rId27" Type="http://schemas.openxmlformats.org/officeDocument/2006/relationships/image" Target="../media/image114.jpeg"/><Relationship Id="rId28" Type="http://schemas.openxmlformats.org/officeDocument/2006/relationships/image" Target="../media/image115.jpeg"/><Relationship Id="rId29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jpeg"/><Relationship Id="rId3" Type="http://schemas.openxmlformats.org/officeDocument/2006/relationships/image" Target="../media/image90.jpeg"/><Relationship Id="rId4" Type="http://schemas.openxmlformats.org/officeDocument/2006/relationships/image" Target="../media/image91.jpeg"/><Relationship Id="rId5" Type="http://schemas.openxmlformats.org/officeDocument/2006/relationships/image" Target="../media/image92.jpeg"/><Relationship Id="rId30" Type="http://schemas.openxmlformats.org/officeDocument/2006/relationships/image" Target="../media/image117.jpeg"/><Relationship Id="rId31" Type="http://schemas.openxmlformats.org/officeDocument/2006/relationships/image" Target="../media/image118.jpeg"/><Relationship Id="rId32" Type="http://schemas.openxmlformats.org/officeDocument/2006/relationships/image" Target="../media/image119.jpeg"/><Relationship Id="rId9" Type="http://schemas.openxmlformats.org/officeDocument/2006/relationships/image" Target="../media/image96.jpeg"/><Relationship Id="rId6" Type="http://schemas.openxmlformats.org/officeDocument/2006/relationships/image" Target="../media/image93.jpeg"/><Relationship Id="rId7" Type="http://schemas.openxmlformats.org/officeDocument/2006/relationships/image" Target="../media/image94.jpeg"/><Relationship Id="rId8" Type="http://schemas.openxmlformats.org/officeDocument/2006/relationships/image" Target="../media/image95.jpeg"/><Relationship Id="rId33" Type="http://schemas.openxmlformats.org/officeDocument/2006/relationships/image" Target="../media/image120.jpeg"/><Relationship Id="rId34" Type="http://schemas.openxmlformats.org/officeDocument/2006/relationships/image" Target="../media/image121.jpeg"/><Relationship Id="rId35" Type="http://schemas.openxmlformats.org/officeDocument/2006/relationships/image" Target="../media/image122.jpeg"/><Relationship Id="rId36" Type="http://schemas.openxmlformats.org/officeDocument/2006/relationships/image" Target="../media/image123.jpeg"/><Relationship Id="rId10" Type="http://schemas.openxmlformats.org/officeDocument/2006/relationships/image" Target="../media/image97.jpeg"/><Relationship Id="rId11" Type="http://schemas.openxmlformats.org/officeDocument/2006/relationships/image" Target="../media/image98.jpeg"/><Relationship Id="rId12" Type="http://schemas.openxmlformats.org/officeDocument/2006/relationships/image" Target="../media/image99.jpeg"/><Relationship Id="rId13" Type="http://schemas.openxmlformats.org/officeDocument/2006/relationships/image" Target="../media/image100.jpeg"/><Relationship Id="rId14" Type="http://schemas.openxmlformats.org/officeDocument/2006/relationships/image" Target="../media/image101.jpeg"/><Relationship Id="rId15" Type="http://schemas.openxmlformats.org/officeDocument/2006/relationships/image" Target="../media/image102.jpeg"/><Relationship Id="rId16" Type="http://schemas.openxmlformats.org/officeDocument/2006/relationships/image" Target="../media/image103.jpeg"/><Relationship Id="rId17" Type="http://schemas.openxmlformats.org/officeDocument/2006/relationships/image" Target="../media/image104.jpeg"/><Relationship Id="rId18" Type="http://schemas.openxmlformats.org/officeDocument/2006/relationships/image" Target="../media/image105.jpeg"/><Relationship Id="rId19" Type="http://schemas.openxmlformats.org/officeDocument/2006/relationships/image" Target="../media/image106.jpeg"/><Relationship Id="rId37" Type="http://schemas.openxmlformats.org/officeDocument/2006/relationships/image" Target="../media/image124.jpeg"/><Relationship Id="rId38" Type="http://schemas.openxmlformats.org/officeDocument/2006/relationships/image" Target="../media/image125.jpeg"/><Relationship Id="rId39" Type="http://schemas.openxmlformats.org/officeDocument/2006/relationships/image" Target="../media/image126.png"/><Relationship Id="rId40" Type="http://schemas.openxmlformats.org/officeDocument/2006/relationships/image" Target="../media/image127.png"/><Relationship Id="rId41" Type="http://schemas.openxmlformats.org/officeDocument/2006/relationships/image" Target="../media/image1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1.jpeg"/><Relationship Id="rId7" Type="http://schemas.openxmlformats.org/officeDocument/2006/relationships/image" Target="../media/image12.jpeg"/><Relationship Id="rId8" Type="http://schemas.openxmlformats.org/officeDocument/2006/relationships/oleObject" Target="../embeddings/oleObject2.bin"/><Relationship Id="rId9" Type="http://schemas.openxmlformats.org/officeDocument/2006/relationships/oleObject" Target="../embeddings/oleObject3.bin"/><Relationship Id="rId10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microsoft.com/office/2007/relationships/media" Target="../media/media2.wmv"/><Relationship Id="rId7" Type="http://schemas.openxmlformats.org/officeDocument/2006/relationships/image" Target="../media/image15.jpeg"/><Relationship Id="rId8" Type="http://schemas.microsoft.com/office/2007/relationships/media" Target="../media/media3.wmv"/><Relationship Id="rId9" Type="http://schemas.openxmlformats.org/officeDocument/2006/relationships/image" Target="../media/image16.jpeg"/><Relationship Id="rId1" Type="http://schemas.openxmlformats.org/officeDocument/2006/relationships/video" Target="../media/media2.wmv"/><Relationship Id="rId2" Type="http://schemas.openxmlformats.org/officeDocument/2006/relationships/video" Target="../media/media3.wm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gif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1" Type="http://schemas.openxmlformats.org/officeDocument/2006/relationships/video" Target="../media/media4.gif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0.bin"/><Relationship Id="rId12" Type="http://schemas.openxmlformats.org/officeDocument/2006/relationships/oleObject" Target="../embeddings/oleObject11.bin"/><Relationship Id="rId13" Type="http://schemas.microsoft.com/office/2007/relationships/media" Target="../media/media4.gif"/><Relationship Id="rId14" Type="http://schemas.openxmlformats.org/officeDocument/2006/relationships/image" Target="../media/image19.jpeg"/><Relationship Id="rId15" Type="http://schemas.microsoft.com/office/2007/relationships/media" Target="../media/media5.gif"/><Relationship Id="rId16" Type="http://schemas.openxmlformats.org/officeDocument/2006/relationships/image" Target="../media/image31.png"/><Relationship Id="rId1" Type="http://schemas.openxmlformats.org/officeDocument/2006/relationships/vmlDrawing" Target="../drawings/vmlDrawing2.vml"/><Relationship Id="rId2" Type="http://schemas.openxmlformats.org/officeDocument/2006/relationships/video" Target="../media/media4.gif"/><Relationship Id="rId3" Type="http://schemas.openxmlformats.org/officeDocument/2006/relationships/video" Target="../media/media5.gif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6" Type="http://schemas.openxmlformats.org/officeDocument/2006/relationships/oleObject" Target="../embeddings/oleObject5.bin"/><Relationship Id="rId7" Type="http://schemas.openxmlformats.org/officeDocument/2006/relationships/oleObject" Target="../embeddings/oleObject6.bin"/><Relationship Id="rId8" Type="http://schemas.openxmlformats.org/officeDocument/2006/relationships/oleObject" Target="../embeddings/oleObject7.bin"/><Relationship Id="rId9" Type="http://schemas.openxmlformats.org/officeDocument/2006/relationships/oleObject" Target="../embeddings/oleObject8.bin"/><Relationship Id="rId10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microsoft.com/office/2007/relationships/media" Target="../media/media6.wmv"/><Relationship Id="rId7" Type="http://schemas.openxmlformats.org/officeDocument/2006/relationships/image" Target="../media/image34.jpeg"/><Relationship Id="rId8" Type="http://schemas.microsoft.com/office/2007/relationships/media" Target="../media/media7.wmv"/><Relationship Id="rId9" Type="http://schemas.openxmlformats.org/officeDocument/2006/relationships/image" Target="../media/image35.jpeg"/><Relationship Id="rId1" Type="http://schemas.openxmlformats.org/officeDocument/2006/relationships/video" Target="../media/media6.wmv"/><Relationship Id="rId2" Type="http://schemas.openxmlformats.org/officeDocument/2006/relationships/video" Target="../media/media7.wmv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0476" y="40852"/>
            <a:ext cx="86200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Laboratory reconnections between plasma Jets and </a:t>
            </a:r>
            <a:r>
              <a:rPr lang="en-US" sz="2800" b="1" dirty="0" smtClean="0"/>
              <a:t>Tori:</a:t>
            </a:r>
          </a:p>
          <a:p>
            <a:pPr algn="ctr"/>
            <a:r>
              <a:rPr lang="en-US" sz="2800" b="1" dirty="0" smtClean="0"/>
              <a:t>the </a:t>
            </a:r>
            <a:r>
              <a:rPr lang="en-US" sz="2800" b="1" dirty="0"/>
              <a:t>PROTO-SPHERA </a:t>
            </a:r>
            <a:r>
              <a:rPr lang="en-US" sz="2800" b="1" dirty="0" smtClean="0"/>
              <a:t>Experiment</a:t>
            </a:r>
          </a:p>
          <a:p>
            <a:pPr algn="ctr"/>
            <a:r>
              <a:rPr lang="en-US" sz="2400" i="1" dirty="0" smtClean="0"/>
              <a:t>Franco Alladio, CR-ENEA </a:t>
            </a:r>
            <a:r>
              <a:rPr lang="en-US" sz="2400" i="1" dirty="0" err="1" smtClean="0"/>
              <a:t>Frascati</a:t>
            </a:r>
            <a:endParaRPr lang="en-US" sz="2400" i="1" dirty="0"/>
          </a:p>
        </p:txBody>
      </p:sp>
      <p:pic>
        <p:nvPicPr>
          <p:cNvPr id="5" name="Picture 4" descr="Foto20141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" y="1418670"/>
            <a:ext cx="4081101" cy="54279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92981" y="6281321"/>
            <a:ext cx="29752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smtClean="0"/>
              <a:t>AGILE, 16</a:t>
            </a:r>
            <a:r>
              <a:rPr lang="en-US" sz="1600" b="1" i="1" baseline="30000" dirty="0" smtClean="0"/>
              <a:t>th</a:t>
            </a:r>
            <a:r>
              <a:rPr lang="en-US" sz="1600" b="1" i="1" dirty="0" smtClean="0"/>
              <a:t> Science Workshop</a:t>
            </a:r>
          </a:p>
          <a:p>
            <a:pPr algn="ctr"/>
            <a:r>
              <a:rPr lang="en-US" sz="1400" i="1" dirty="0" smtClean="0"/>
              <a:t>ASI Headquarter, Roma, May 18 2018</a:t>
            </a:r>
            <a:endParaRPr lang="en-US" sz="1400" i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68787">
            <a:off x="143024" y="5132343"/>
            <a:ext cx="1788519" cy="168075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594234" y="4845739"/>
            <a:ext cx="215671" cy="10055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74105" y="1444849"/>
            <a:ext cx="162162" cy="2882014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alpha val="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147621" y="1430011"/>
            <a:ext cx="3985337" cy="48209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527977" y="5891695"/>
            <a:ext cx="1258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289AA0"/>
                </a:solidFill>
              </a:rPr>
              <a:t>Crab Nebula</a:t>
            </a:r>
            <a:endParaRPr lang="en-US" sz="1600" b="1" i="1" dirty="0">
              <a:solidFill>
                <a:srgbClr val="289AA0"/>
              </a:solidFill>
            </a:endParaRPr>
          </a:p>
        </p:txBody>
      </p:sp>
      <p:pic>
        <p:nvPicPr>
          <p:cNvPr id="25" name="1219RunDown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21277" y="1429714"/>
            <a:ext cx="2606700" cy="481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8847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39914" y="447153"/>
            <a:ext cx="9108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 </a:t>
            </a:r>
            <a:r>
              <a:rPr lang="en-US" sz="2000" b="1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2002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at </a:t>
            </a:r>
            <a:r>
              <a:rPr lang="en-US" sz="2000" dirty="0" err="1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Frascati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an </a:t>
            </a:r>
            <a:r>
              <a:rPr lang="en-US" sz="2000" b="1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International Workshop </a:t>
            </a:r>
            <a:r>
              <a:rPr lang="en-US" sz="2000" dirty="0" smtClean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advised 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 build the </a:t>
            </a:r>
            <a:r>
              <a:rPr lang="en-US" sz="2000" dirty="0" smtClean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machine in 2 steps:</a:t>
            </a:r>
            <a:endParaRPr lang="en-US" sz="2000" dirty="0">
              <a:solidFill>
                <a:srgbClr val="00408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sz="2000" b="1" dirty="0">
                <a:solidFill>
                  <a:srgbClr val="9D8686"/>
                </a:solidFill>
              </a:rPr>
              <a:t>• </a:t>
            </a:r>
            <a:r>
              <a:rPr lang="en-US" sz="2000" b="1" dirty="0" smtClean="0">
                <a:solidFill>
                  <a:srgbClr val="9D8686"/>
                </a:solidFill>
              </a:rPr>
              <a:t>Phase-1:	demonstrate Plasma </a:t>
            </a:r>
            <a:r>
              <a:rPr lang="en-US" sz="2000" b="1" dirty="0" err="1">
                <a:solidFill>
                  <a:srgbClr val="9D8686"/>
                </a:solidFill>
              </a:rPr>
              <a:t>Centerpost’s</a:t>
            </a:r>
            <a:r>
              <a:rPr lang="en-US" sz="2000" b="1" dirty="0">
                <a:solidFill>
                  <a:srgbClr val="9D8686"/>
                </a:solidFill>
              </a:rPr>
              <a:t> </a:t>
            </a:r>
            <a:r>
              <a:rPr lang="en-US" sz="2000" b="1" dirty="0" smtClean="0">
                <a:solidFill>
                  <a:srgbClr val="9D8686"/>
                </a:solidFill>
              </a:rPr>
              <a:t>(fear of anode arc anchoring…)</a:t>
            </a:r>
            <a:endParaRPr lang="en-US" sz="2000" b="1" dirty="0">
              <a:solidFill>
                <a:srgbClr val="9D8686"/>
              </a:solidFill>
            </a:endParaRPr>
          </a:p>
          <a:p>
            <a:r>
              <a:rPr lang="en-US" sz="2000" b="1" dirty="0">
                <a:solidFill>
                  <a:srgbClr val="FE5ACB"/>
                </a:solidFill>
              </a:rPr>
              <a:t>• </a:t>
            </a:r>
            <a:r>
              <a:rPr lang="en-US" sz="2000" b="1" dirty="0" smtClean="0">
                <a:solidFill>
                  <a:srgbClr val="FE5ACB"/>
                </a:solidFill>
              </a:rPr>
              <a:t>Phase-2: 	machine completed </a:t>
            </a:r>
            <a:r>
              <a:rPr lang="en-US" sz="2000" b="1" dirty="0">
                <a:solidFill>
                  <a:srgbClr val="FE5ACB"/>
                </a:solidFill>
              </a:rPr>
              <a:t>such as to produce the Spherical </a:t>
            </a:r>
            <a:r>
              <a:rPr lang="en-US" sz="2000" b="1" dirty="0" smtClean="0">
                <a:solidFill>
                  <a:srgbClr val="FE5ACB"/>
                </a:solidFill>
              </a:rPr>
              <a:t>Torus</a:t>
            </a:r>
          </a:p>
        </p:txBody>
      </p:sp>
      <p:sp>
        <p:nvSpPr>
          <p:cNvPr id="37" name="TextBox 7"/>
          <p:cNvSpPr txBox="1">
            <a:spLocks noChangeArrowheads="1"/>
          </p:cNvSpPr>
          <p:nvPr/>
        </p:nvSpPr>
        <p:spPr bwMode="auto">
          <a:xfrm>
            <a:off x="3774617" y="1439365"/>
            <a:ext cx="24458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 smtClean="0">
                <a:solidFill>
                  <a:srgbClr val="9D8686"/>
                </a:solidFill>
                <a:cs typeface="Comic Sans MS"/>
              </a:rPr>
              <a:t>Phase-1</a:t>
            </a:r>
            <a:r>
              <a:rPr lang="en-US" dirty="0">
                <a:solidFill>
                  <a:srgbClr val="660066"/>
                </a:solidFill>
                <a:cs typeface="Comic Sans MS"/>
              </a:rPr>
              <a:t>: 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8 </a:t>
            </a:r>
            <a:r>
              <a:rPr lang="en-US" b="1" dirty="0" err="1" smtClean="0">
                <a:solidFill>
                  <a:srgbClr val="008040"/>
                </a:solidFill>
                <a:cs typeface="Comic Sans MS"/>
              </a:rPr>
              <a:t>PFcoils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 </a:t>
            </a:r>
          </a:p>
          <a:p>
            <a:pPr algn="ctr"/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‘Group B’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 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shaping coils</a:t>
            </a:r>
            <a:endParaRPr lang="en-US" b="1" dirty="0">
              <a:solidFill>
                <a:srgbClr val="008040"/>
              </a:solidFill>
              <a:cs typeface="Comic Sans MS"/>
            </a:endParaRPr>
          </a:p>
        </p:txBody>
      </p:sp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6209088" y="1433266"/>
            <a:ext cx="28320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EB00D9"/>
                </a:solidFill>
                <a:cs typeface="Comic Sans MS"/>
              </a:rPr>
              <a:t>Phase-2</a:t>
            </a:r>
            <a:r>
              <a:rPr lang="en-US" dirty="0">
                <a:solidFill>
                  <a:srgbClr val="EB00D9"/>
                </a:solidFill>
                <a:cs typeface="Comic Sans MS"/>
              </a:rPr>
              <a:t>: 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8 PF 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coils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 </a:t>
            </a:r>
            <a:r>
              <a:rPr lang="en-US" b="1" dirty="0" smtClean="0">
                <a:cs typeface="Comic Sans MS"/>
              </a:rPr>
              <a:t>+</a:t>
            </a:r>
            <a:r>
              <a:rPr lang="en-US" b="1" dirty="0" smtClean="0">
                <a:solidFill>
                  <a:srgbClr val="FF0000"/>
                </a:solidFill>
                <a:cs typeface="Comic Sans MS"/>
              </a:rPr>
              <a:t> </a:t>
            </a:r>
            <a:r>
              <a:rPr lang="en-US" b="1" dirty="0">
                <a:solidFill>
                  <a:srgbClr val="FF0000"/>
                </a:solidFill>
                <a:cs typeface="Comic Sans MS"/>
              </a:rPr>
              <a:t>10 PF </a:t>
            </a:r>
            <a:endParaRPr lang="en-US" b="1" dirty="0" smtClean="0">
              <a:solidFill>
                <a:srgbClr val="FF0000"/>
              </a:solidFill>
              <a:cs typeface="Comic Sans MS"/>
            </a:endParaRPr>
          </a:p>
          <a:p>
            <a:r>
              <a:rPr lang="en-US" b="1" dirty="0" smtClean="0">
                <a:solidFill>
                  <a:srgbClr val="FF0000"/>
                </a:solidFill>
                <a:cs typeface="Comic Sans MS"/>
              </a:rPr>
              <a:t>‘Group A’ compressing </a:t>
            </a:r>
            <a:r>
              <a:rPr lang="en-US" b="1" dirty="0">
                <a:solidFill>
                  <a:srgbClr val="FF0000"/>
                </a:solidFill>
                <a:cs typeface="Comic Sans MS"/>
              </a:rPr>
              <a:t>coils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774617" y="6213383"/>
            <a:ext cx="2491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err="1" smtClean="0">
                <a:solidFill>
                  <a:srgbClr val="9D8686"/>
                </a:solidFill>
              </a:rPr>
              <a:t>Centerpost</a:t>
            </a:r>
            <a:r>
              <a:rPr lang="en-US" b="1" dirty="0" smtClean="0">
                <a:solidFill>
                  <a:srgbClr val="9D8686"/>
                </a:solidFill>
              </a:rPr>
              <a:t>	</a:t>
            </a:r>
            <a:r>
              <a:rPr lang="en-US" b="1" dirty="0" err="1" smtClean="0">
                <a:solidFill>
                  <a:srgbClr val="9D8686"/>
                </a:solidFill>
              </a:rPr>
              <a:t>I</a:t>
            </a:r>
            <a:r>
              <a:rPr lang="en-US" b="1" baseline="-25000" dirty="0" err="1" smtClean="0">
                <a:solidFill>
                  <a:srgbClr val="9D8686"/>
                </a:solidFill>
              </a:rPr>
              <a:t>e</a:t>
            </a:r>
            <a:r>
              <a:rPr lang="en-US" b="1" dirty="0" smtClean="0">
                <a:solidFill>
                  <a:srgbClr val="9D8686"/>
                </a:solidFill>
              </a:rPr>
              <a:t>= 10 kA</a:t>
            </a:r>
          </a:p>
          <a:p>
            <a:pPr eaLnBrk="0" hangingPunct="0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…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2018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Torus I</a:t>
            </a:r>
            <a:r>
              <a:rPr lang="en-US" b="1" baseline="-25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ST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= 5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kA…!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B04D2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65788" y="6212526"/>
            <a:ext cx="2866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err="1" smtClean="0">
                <a:solidFill>
                  <a:srgbClr val="9D8686"/>
                </a:solidFill>
              </a:rPr>
              <a:t>Centerpost</a:t>
            </a:r>
            <a:r>
              <a:rPr lang="en-US" b="1" dirty="0" smtClean="0">
                <a:solidFill>
                  <a:srgbClr val="9D8686"/>
                </a:solidFill>
              </a:rPr>
              <a:t> </a:t>
            </a:r>
            <a:r>
              <a:rPr lang="en-US" b="1" dirty="0" err="1" smtClean="0">
                <a:solidFill>
                  <a:srgbClr val="9D8686"/>
                </a:solidFill>
              </a:rPr>
              <a:t>I</a:t>
            </a:r>
            <a:r>
              <a:rPr lang="en-US" b="1" baseline="-25000" dirty="0" err="1" smtClean="0">
                <a:solidFill>
                  <a:srgbClr val="9D8686"/>
                </a:solidFill>
              </a:rPr>
              <a:t>e</a:t>
            </a:r>
            <a:r>
              <a:rPr lang="en-US" b="1" dirty="0" smtClean="0">
                <a:solidFill>
                  <a:srgbClr val="9D8686"/>
                </a:solidFill>
              </a:rPr>
              <a:t>=  60 </a:t>
            </a:r>
            <a:r>
              <a:rPr lang="en-US" b="1" dirty="0">
                <a:solidFill>
                  <a:srgbClr val="9D8686"/>
                </a:solidFill>
              </a:rPr>
              <a:t>kA</a:t>
            </a:r>
          </a:p>
          <a:p>
            <a:pPr eaLnBrk="0" hangingPunct="0"/>
            <a:r>
              <a:rPr lang="en-US" b="1" dirty="0">
                <a:solidFill>
                  <a:srgbClr val="E729AD"/>
                </a:solidFill>
              </a:rPr>
              <a:t>ST </a:t>
            </a:r>
            <a:r>
              <a:rPr lang="en-US" b="1" dirty="0" smtClean="0">
                <a:solidFill>
                  <a:srgbClr val="E729AD"/>
                </a:solidFill>
              </a:rPr>
              <a:t>current   I</a:t>
            </a:r>
            <a:r>
              <a:rPr lang="en-US" b="1" baseline="-25000" dirty="0" smtClean="0">
                <a:solidFill>
                  <a:srgbClr val="E729AD"/>
                </a:solidFill>
              </a:rPr>
              <a:t>ST</a:t>
            </a:r>
            <a:r>
              <a:rPr lang="en-US" b="1" dirty="0" smtClean="0">
                <a:solidFill>
                  <a:srgbClr val="E729AD"/>
                </a:solidFill>
              </a:rPr>
              <a:t>= 120</a:t>
            </a:r>
            <a:r>
              <a:rPr lang="en-US" b="1" dirty="0">
                <a:solidFill>
                  <a:srgbClr val="E729AD"/>
                </a:solidFill>
              </a:rPr>
              <a:t>÷240 kA</a:t>
            </a:r>
          </a:p>
        </p:txBody>
      </p:sp>
      <p:pic>
        <p:nvPicPr>
          <p:cNvPr id="121" name="Picture 120" descr="FigConfr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6775" y="1916664"/>
            <a:ext cx="5667624" cy="446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708159" y="1943245"/>
            <a:ext cx="2646878" cy="436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" name="TextBox 166"/>
          <p:cNvSpPr txBox="1"/>
          <p:nvPr/>
        </p:nvSpPr>
        <p:spPr>
          <a:xfrm rot="21162552">
            <a:off x="582567" y="4927490"/>
            <a:ext cx="8580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6F2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insulator</a:t>
            </a:r>
            <a:endParaRPr lang="en-US" sz="1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46F2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1550114" y="2587812"/>
            <a:ext cx="891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6F2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insulator</a:t>
            </a:r>
            <a:endParaRPr lang="en-US" sz="1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46F2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32242" y="2926382"/>
            <a:ext cx="653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PF4up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39749" y="3275678"/>
            <a:ext cx="726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PF3up</a:t>
            </a:r>
          </a:p>
          <a:p>
            <a:r>
              <a:rPr lang="en-US" sz="1400" b="1" dirty="0"/>
              <a:t>PF2up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-3026" y="5090689"/>
            <a:ext cx="774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PF4low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-8686" y="4535513"/>
            <a:ext cx="762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PF2low</a:t>
            </a:r>
          </a:p>
          <a:p>
            <a:r>
              <a:rPr lang="en-US" sz="1400" b="1" dirty="0"/>
              <a:t>PF3low</a:t>
            </a:r>
          </a:p>
        </p:txBody>
      </p:sp>
      <p:cxnSp>
        <p:nvCxnSpPr>
          <p:cNvPr id="175" name="Straight Arrow Connector 174"/>
          <p:cNvCxnSpPr/>
          <p:nvPr/>
        </p:nvCxnSpPr>
        <p:spPr>
          <a:xfrm flipV="1">
            <a:off x="618003" y="3041066"/>
            <a:ext cx="595324" cy="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/>
          <p:nvPr/>
        </p:nvCxnSpPr>
        <p:spPr>
          <a:xfrm>
            <a:off x="617439" y="3155381"/>
            <a:ext cx="493598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47744" y="5315354"/>
            <a:ext cx="644917" cy="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>
            <a:off x="657196" y="5229866"/>
            <a:ext cx="779830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685479" y="3481422"/>
            <a:ext cx="527848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>
            <a:off x="674139" y="3653472"/>
            <a:ext cx="1094830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>
            <a:off x="656210" y="4723807"/>
            <a:ext cx="1146779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656210" y="4928970"/>
            <a:ext cx="551218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2776908" y="5054253"/>
            <a:ext cx="994897" cy="0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2938603" y="4746476"/>
            <a:ext cx="83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cathode</a:t>
            </a:r>
            <a:endParaRPr lang="en-US" sz="1400" b="1" dirty="0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023021" y="3166937"/>
            <a:ext cx="83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anode</a:t>
            </a:r>
            <a:endParaRPr lang="en-US" sz="1400" b="1" dirty="0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cxnSp>
        <p:nvCxnSpPr>
          <p:cNvPr id="245" name="Straight Arrow Connector 244"/>
          <p:cNvCxnSpPr/>
          <p:nvPr/>
        </p:nvCxnSpPr>
        <p:spPr>
          <a:xfrm>
            <a:off x="2676473" y="3231931"/>
            <a:ext cx="1095332" cy="0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5" name="TextBox 254"/>
          <p:cNvSpPr txBox="1"/>
          <p:nvPr/>
        </p:nvSpPr>
        <p:spPr>
          <a:xfrm>
            <a:off x="447388" y="6203730"/>
            <a:ext cx="3012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Also upper\lower extensions</a:t>
            </a:r>
          </a:p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&amp; lids are floating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37208" y="1415200"/>
            <a:ext cx="3226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built as 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floating,</a:t>
            </a:r>
          </a:p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charged by the plasma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563610" y="10983"/>
            <a:ext cx="5329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two Phases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5383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S3-PS_Shift-Tilt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643" y="1166387"/>
            <a:ext cx="3370345" cy="215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1938" y="506038"/>
            <a:ext cx="6694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b="1" dirty="0" err="1">
                <a:solidFill>
                  <a:srgbClr val="E217A7"/>
                </a:solidFill>
                <a:cs typeface="Comic Sans MS"/>
              </a:rPr>
              <a:t>Spheromak</a:t>
            </a:r>
            <a:r>
              <a:rPr lang="en-US" b="1" dirty="0">
                <a:solidFill>
                  <a:srgbClr val="E217A7"/>
                </a:solidFill>
                <a:cs typeface="Comic Sans MS"/>
              </a:rPr>
              <a:t> tilt instability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cs typeface="Comic Sans MS"/>
              </a:rPr>
              <a:t>is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cs typeface="Comic Sans MS"/>
              </a:rPr>
              <a:t>due to </a:t>
            </a:r>
          </a:p>
          <a:p>
            <a:pPr algn="r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ea typeface="Times"/>
                <a:cs typeface="Comic Sans MS"/>
              </a:rPr>
              <a:t>dipole </a:t>
            </a:r>
            <a:r>
              <a:rPr lang="en-US" b="1" dirty="0">
                <a:solidFill>
                  <a:srgbClr val="FF0000"/>
                </a:solidFill>
                <a:ea typeface="Times"/>
                <a:cs typeface="Comic Sans MS"/>
              </a:rPr>
              <a:t>of containing </a:t>
            </a:r>
            <a:r>
              <a:rPr lang="en-US" b="1" dirty="0" smtClean="0">
                <a:solidFill>
                  <a:srgbClr val="FF0000"/>
                </a:solidFill>
                <a:ea typeface="Times"/>
                <a:cs typeface="Comic Sans MS"/>
              </a:rPr>
              <a:t>field </a:t>
            </a:r>
            <a:r>
              <a:rPr lang="en-US" b="1" dirty="0">
                <a:ea typeface="Times"/>
                <a:cs typeface="Comic Sans MS"/>
              </a:rPr>
              <a:t>opposite to </a:t>
            </a:r>
            <a:r>
              <a:rPr lang="en-US" b="1" dirty="0" err="1">
                <a:solidFill>
                  <a:srgbClr val="E217A7"/>
                </a:solidFill>
                <a:ea typeface="Times"/>
                <a:cs typeface="Comic Sans MS"/>
              </a:rPr>
              <a:t>toroidal</a:t>
            </a:r>
            <a:r>
              <a:rPr lang="en-US" b="1" dirty="0">
                <a:solidFill>
                  <a:srgbClr val="E217A7"/>
                </a:solidFill>
                <a:ea typeface="Times"/>
                <a:cs typeface="Comic Sans MS"/>
              </a:rPr>
              <a:t> plasma current dipole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14495" y="1653007"/>
            <a:ext cx="4221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“Group A” </a:t>
            </a:r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PF coils </a:t>
            </a:r>
            <a:r>
              <a:rPr lang="en-US" b="1" dirty="0">
                <a:ea typeface="华文细黑"/>
                <a:cs typeface="华文细黑"/>
              </a:rPr>
              <a:t>(</a:t>
            </a:r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compression coils</a:t>
            </a:r>
            <a:r>
              <a:rPr lang="en-US" b="1" dirty="0">
                <a:ea typeface="华文细黑"/>
                <a:cs typeface="华文细黑"/>
              </a:rPr>
              <a:t>)</a:t>
            </a:r>
          </a:p>
          <a:p>
            <a:r>
              <a:rPr lang="en-US" b="1" smtClean="0">
                <a:solidFill>
                  <a:srgbClr val="FF0000"/>
                </a:solidFill>
                <a:ea typeface="华文细黑"/>
                <a:cs typeface="华文细黑"/>
              </a:rPr>
              <a:t>dipole </a:t>
            </a:r>
            <a:r>
              <a:rPr lang="en-US" b="1" smtClean="0">
                <a:solidFill>
                  <a:srgbClr val="000000"/>
                </a:solidFill>
                <a:ea typeface="华文细黑"/>
                <a:cs typeface="华文细黑"/>
              </a:rPr>
              <a:t> </a:t>
            </a:r>
            <a:r>
              <a:rPr lang="en-US" b="1" smtClean="0">
                <a:solidFill>
                  <a:srgbClr val="FF0000"/>
                </a:solidFill>
                <a:ea typeface="华文细黑"/>
                <a:cs typeface="华文细黑"/>
              </a:rPr>
              <a:t>moment </a:t>
            </a:r>
            <a:r>
              <a:rPr lang="en-US" b="1" smtClean="0">
                <a:solidFill>
                  <a:srgbClr val="000000"/>
                </a:solidFill>
                <a:ea typeface="华文细黑"/>
                <a:cs typeface="华文细黑"/>
              </a:rPr>
              <a:t>opposes </a:t>
            </a:r>
            <a:r>
              <a:rPr lang="en-US" b="1" smtClean="0">
                <a:solidFill>
                  <a:srgbClr val="E217A7"/>
                </a:solidFill>
                <a:ea typeface="华文细黑"/>
                <a:cs typeface="华文细黑"/>
              </a:rPr>
              <a:t>Plasma dipole</a:t>
            </a:r>
            <a:endParaRPr lang="en-US" b="1" dirty="0">
              <a:solidFill>
                <a:srgbClr val="E217A7"/>
              </a:solidFill>
              <a:ea typeface="华文细黑"/>
              <a:cs typeface="华文细黑"/>
            </a:endParaRPr>
          </a:p>
          <a:p>
            <a:r>
              <a:rPr lang="en-US" b="1" dirty="0">
                <a:ea typeface="华文细黑"/>
                <a:cs typeface="华文细黑"/>
              </a:rPr>
              <a:t>but </a:t>
            </a:r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“Group B” </a:t>
            </a:r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PF coils </a:t>
            </a:r>
            <a:r>
              <a:rPr lang="en-US" b="1" dirty="0">
                <a:ea typeface="华文细黑"/>
                <a:cs typeface="华文细黑"/>
              </a:rPr>
              <a:t>(</a:t>
            </a:r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shaping </a:t>
            </a:r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coils</a:t>
            </a:r>
            <a:r>
              <a:rPr lang="en-US" b="1" dirty="0">
                <a:ea typeface="华文细黑"/>
                <a:cs typeface="华文细黑"/>
              </a:rPr>
              <a:t>)</a:t>
            </a:r>
          </a:p>
          <a:p>
            <a:r>
              <a:rPr lang="en-US" b="1" smtClean="0">
                <a:solidFill>
                  <a:srgbClr val="00C060"/>
                </a:solidFill>
                <a:ea typeface="华文细黑"/>
                <a:cs typeface="华文细黑"/>
              </a:rPr>
              <a:t>dipole </a:t>
            </a:r>
            <a:r>
              <a:rPr lang="en-US" b="1">
                <a:solidFill>
                  <a:srgbClr val="00C060"/>
                </a:solidFill>
                <a:ea typeface="华文细黑"/>
                <a:cs typeface="华文细黑"/>
              </a:rPr>
              <a:t>moment </a:t>
            </a:r>
            <a:r>
              <a:rPr lang="en-US" b="1" smtClean="0">
                <a:solidFill>
                  <a:srgbClr val="00C060"/>
                </a:solidFill>
                <a:ea typeface="华文细黑"/>
                <a:cs typeface="华文细黑"/>
              </a:rPr>
              <a:t>is </a:t>
            </a:r>
            <a:r>
              <a:rPr lang="en-US" b="1" smtClean="0">
                <a:ea typeface="华文细黑"/>
                <a:cs typeface="华文细黑"/>
              </a:rPr>
              <a:t>aligned </a:t>
            </a:r>
            <a:r>
              <a:rPr lang="en-US" b="1">
                <a:ea typeface="华文细黑"/>
                <a:cs typeface="华文细黑"/>
              </a:rPr>
              <a:t>to </a:t>
            </a:r>
            <a:r>
              <a:rPr lang="en-US" b="1" smtClean="0">
                <a:solidFill>
                  <a:srgbClr val="E217A7"/>
                </a:solidFill>
                <a:ea typeface="华文细黑"/>
                <a:cs typeface="华文细黑"/>
              </a:rPr>
              <a:t>Plasma dipole</a:t>
            </a:r>
            <a:endParaRPr lang="en-US" b="1" dirty="0">
              <a:solidFill>
                <a:srgbClr val="E217A7"/>
              </a:solidFill>
              <a:ea typeface="华文细黑"/>
              <a:cs typeface="华文细黑"/>
            </a:endParaRPr>
          </a:p>
        </p:txBody>
      </p:sp>
      <p:pic>
        <p:nvPicPr>
          <p:cNvPr id="3" name="Tilt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09708" y="33598"/>
            <a:ext cx="2009903" cy="2344887"/>
          </a:xfrm>
          <a:prstGeom prst="rect">
            <a:avLst/>
          </a:prstGeom>
        </p:spPr>
      </p:pic>
      <p:pic>
        <p:nvPicPr>
          <p:cNvPr id="7" name="Picture 6" descr="PS-to-TS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86" y="3732971"/>
            <a:ext cx="5896503" cy="31037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3278" y="3357393"/>
            <a:ext cx="8597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/>
            <a:r>
              <a:rPr lang="en-GB" sz="2000" b="1" cap="all" dirty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disk-shaped </a:t>
            </a:r>
            <a:r>
              <a:rPr lang="en-GB" sz="2000" b="1" cap="all" dirty="0" smtClean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ELECTRODE-FACING plasma GUARANTEES ideal </a:t>
            </a:r>
            <a:r>
              <a:rPr lang="en-GB" sz="2000" b="1" cap="all" dirty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MHD stability</a:t>
            </a:r>
            <a:endParaRPr lang="en-US" sz="2000" b="1" cap="all" dirty="0">
              <a:solidFill>
                <a:srgbClr val="EE2E96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196" y="4057090"/>
            <a:ext cx="37030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Cutting shorter &amp; shorter</a:t>
            </a: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plasma </a:t>
            </a:r>
            <a:r>
              <a:rPr lang="en-US" b="1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at 120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kA</a:t>
            </a:r>
          </a:p>
          <a:p>
            <a:pPr algn="r"/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of </a:t>
            </a:r>
            <a:r>
              <a:rPr lang="en-US" b="1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toroidal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current in ST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gets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destabilized;</a:t>
            </a:r>
          </a:p>
          <a:p>
            <a:pPr algn="r"/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 absence of cutting</a:t>
            </a:r>
          </a:p>
          <a:p>
            <a:pPr algn="r"/>
            <a:r>
              <a:rPr lang="en-US" b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stability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extends to 240 kA</a:t>
            </a:r>
          </a:p>
          <a:p>
            <a:pPr algn="r"/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of </a:t>
            </a:r>
            <a:r>
              <a:rPr lang="en-US" b="1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toroidal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current in ST 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49070" y="6353586"/>
            <a:ext cx="40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8000"/>
                </a:solidFill>
                <a:ea typeface="华文细黑"/>
                <a:cs typeface="华文细黑"/>
              </a:rPr>
              <a:t>	</a:t>
            </a:r>
            <a:r>
              <a:rPr lang="en-US" altLang="zh-CN" sz="1200" b="1" dirty="0">
                <a:solidFill>
                  <a:srgbClr val="008000"/>
                </a:solidFill>
                <a:ea typeface="华文细黑"/>
                <a:cs typeface="华文细黑"/>
              </a:rPr>
              <a:t>Stable </a:t>
            </a:r>
            <a:r>
              <a:rPr lang="en-US" sz="1200" b="1" dirty="0">
                <a:solidFill>
                  <a:srgbClr val="008000"/>
                </a:solidFill>
                <a:ea typeface="华文细黑"/>
                <a:cs typeface="华文细黑"/>
              </a:rPr>
              <a:t>←  </a:t>
            </a:r>
            <a:r>
              <a:rPr lang="en-US" sz="1200" b="1" dirty="0">
                <a:solidFill>
                  <a:srgbClr val="FF0000"/>
                </a:solidFill>
                <a:ea typeface="华文细黑"/>
                <a:cs typeface="华文细黑"/>
              </a:rPr>
              <a:t>→</a:t>
            </a:r>
            <a:r>
              <a:rPr lang="en-US" sz="1200" b="1" dirty="0">
                <a:ea typeface="华文细黑"/>
                <a:cs typeface="华文细黑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ea typeface="华文细黑"/>
                <a:cs typeface="华文细黑"/>
              </a:rPr>
              <a:t>Unstable</a:t>
            </a:r>
            <a:endParaRPr lang="en-US" sz="1200" b="1" dirty="0">
              <a:solidFill>
                <a:srgbClr val="FF0000"/>
              </a:solidFill>
              <a:ea typeface="华文细黑"/>
              <a:cs typeface="华文细黑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503408" y="3732971"/>
            <a:ext cx="1588" cy="3096469"/>
          </a:xfrm>
          <a:prstGeom prst="line">
            <a:avLst/>
          </a:prstGeom>
          <a:ln>
            <a:solidFill>
              <a:srgbClr val="173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19612" y="48974"/>
            <a:ext cx="58657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Ideal MHD stability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636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463" y="456382"/>
            <a:ext cx="4350619" cy="3653780"/>
          </a:xfrm>
          <a:prstGeom prst="rect">
            <a:avLst/>
          </a:prstGeom>
        </p:spPr>
      </p:pic>
      <p:pic>
        <p:nvPicPr>
          <p:cNvPr id="5" name="Picture 4" descr="Ap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832" y="5195022"/>
            <a:ext cx="1803065" cy="1662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754" y="4388081"/>
            <a:ext cx="3180101" cy="1873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12668" y="4040836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Down</a:t>
            </a:r>
            <a:r>
              <a:rPr lang="en-US" b="1" dirty="0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: 3000º K heated cathode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5257" y="4343607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Phase-1 (present) cathode</a:t>
            </a:r>
            <a:endParaRPr lang="en-US" sz="1600" b="1" dirty="0">
              <a:solidFill>
                <a:srgbClr val="FFFFFF"/>
              </a:solidFill>
              <a:effectLst>
                <a:outerShdw blurRad="38100" dist="63500" dir="2700000">
                  <a:srgbClr val="FA7124"/>
                </a:outerShdw>
              </a:effectLst>
              <a:cs typeface="Calibri"/>
            </a:endParaRPr>
          </a:p>
          <a:p>
            <a:pPr algn="ctr"/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(54  = 18 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x 3 </a:t>
            </a:r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 W emitters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): aim 10 kA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3989" y="5584760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Phase-2 cathode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, 6 x </a:t>
            </a:r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Phase-1</a:t>
            </a:r>
            <a:endParaRPr lang="en-US" sz="1600" dirty="0">
              <a:solidFill>
                <a:srgbClr val="FFFFFF"/>
              </a:solidFill>
              <a:effectLst>
                <a:outerShdw blurRad="50800" dist="63500" dir="2700000">
                  <a:srgbClr val="FA7124">
                    <a:alpha val="98000"/>
                  </a:srgbClr>
                </a:outerShdw>
              </a:effectLst>
              <a:cs typeface="Hei"/>
            </a:endParaRPr>
          </a:p>
          <a:p>
            <a:pPr algn="ctr"/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(324 = 108 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x 3 </a:t>
            </a:r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W emitters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): aim 60 kA</a:t>
            </a:r>
          </a:p>
        </p:txBody>
      </p:sp>
      <p:sp>
        <p:nvSpPr>
          <p:cNvPr id="10" name="Lightning Bolt 9"/>
          <p:cNvSpPr/>
          <p:nvPr/>
        </p:nvSpPr>
        <p:spPr>
          <a:xfrm rot="1179371">
            <a:off x="4643812" y="2476900"/>
            <a:ext cx="1325789" cy="2636385"/>
          </a:xfrm>
          <a:prstGeom prst="lightningBolt">
            <a:avLst/>
          </a:prstGeom>
          <a:solidFill>
            <a:srgbClr val="3366FF">
              <a:alpha val="34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nodo2-calat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39" y="26390"/>
            <a:ext cx="2644417" cy="3681149"/>
          </a:xfrm>
          <a:prstGeom prst="rect">
            <a:avLst/>
          </a:prstGeom>
        </p:spPr>
      </p:pic>
      <p:pic>
        <p:nvPicPr>
          <p:cNvPr id="12" name="Picture 11" descr="Caduceus.p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8594" y="5195022"/>
            <a:ext cx="1866826" cy="166297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24431" y="6211763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626468"/>
                </a:solidFill>
              </a:rPr>
              <a:t>“Caduceus”-like </a:t>
            </a:r>
            <a:r>
              <a:rPr lang="en-US" b="1" dirty="0" smtClean="0">
                <a:solidFill>
                  <a:srgbClr val="626468"/>
                </a:solidFill>
              </a:rPr>
              <a:t>W emitting </a:t>
            </a:r>
            <a:r>
              <a:rPr lang="en-US" b="1" dirty="0">
                <a:solidFill>
                  <a:srgbClr val="626468"/>
                </a:solidFill>
              </a:rPr>
              <a:t>spirals</a:t>
            </a:r>
          </a:p>
          <a:p>
            <a:pPr algn="ctr"/>
            <a:r>
              <a:rPr lang="en-US" b="1" dirty="0"/>
              <a:t>have now survived </a:t>
            </a:r>
            <a:r>
              <a:rPr lang="en-US" b="1" dirty="0">
                <a:cs typeface="Times New Roman"/>
              </a:rPr>
              <a:t>&gt; </a:t>
            </a:r>
            <a:r>
              <a:rPr lang="en-US" b="1" dirty="0" smtClean="0"/>
              <a:t>1500 </a:t>
            </a:r>
            <a:r>
              <a:rPr lang="en-US" b="1" dirty="0"/>
              <a:t>cycles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1899" y="2795202"/>
            <a:ext cx="195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May 2015 annular</a:t>
            </a:r>
          </a:p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anode lowered</a:t>
            </a:r>
          </a:p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on top of machine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40422" y="450173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Up</a:t>
            </a:r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: hollow gas-puffed anode</a:t>
            </a:r>
          </a:p>
        </p:txBody>
      </p:sp>
      <p:sp>
        <p:nvSpPr>
          <p:cNvPr id="2" name="Rectangle 1"/>
          <p:cNvSpPr/>
          <p:nvPr/>
        </p:nvSpPr>
        <p:spPr>
          <a:xfrm>
            <a:off x="31442" y="3743136"/>
            <a:ext cx="32161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3366FF"/>
                </a:solidFill>
              </a:rPr>
              <a:t>Low voltage (</a:t>
            </a:r>
            <a:r>
              <a:rPr lang="en-US" b="1" dirty="0">
                <a:solidFill>
                  <a:srgbClr val="3366FF"/>
                </a:solidFill>
              </a:rPr>
              <a:t>100</a:t>
            </a:r>
            <a:r>
              <a:rPr lang="en-US" b="1" dirty="0" smtClean="0">
                <a:solidFill>
                  <a:srgbClr val="3366FF"/>
                </a:solidFill>
              </a:rPr>
              <a:t>-350 </a:t>
            </a:r>
            <a:r>
              <a:rPr lang="en-US" b="1" dirty="0">
                <a:solidFill>
                  <a:srgbClr val="3366FF"/>
                </a:solidFill>
              </a:rPr>
              <a:t>V</a:t>
            </a:r>
            <a:r>
              <a:rPr lang="en-US" b="1" dirty="0" smtClean="0">
                <a:solidFill>
                  <a:srgbClr val="3366FF"/>
                </a:solidFill>
              </a:rPr>
              <a:t>) between electrodes</a:t>
            </a:r>
          </a:p>
          <a:p>
            <a:pPr algn="ctr"/>
            <a:endParaRPr lang="en-US" sz="800" b="1" dirty="0" smtClean="0">
              <a:solidFill>
                <a:srgbClr val="3366FF"/>
              </a:solidFill>
            </a:endParaRPr>
          </a:p>
          <a:p>
            <a:pPr algn="ctr"/>
            <a:r>
              <a:rPr lang="en-US" b="1" dirty="0" smtClean="0">
                <a:solidFill>
                  <a:srgbClr val="3366FF"/>
                </a:solidFill>
              </a:rPr>
              <a:t>at high-field </a:t>
            </a:r>
            <a:r>
              <a:rPr lang="en-US" b="1" dirty="0" err="1" smtClean="0">
                <a:solidFill>
                  <a:srgbClr val="3366FF"/>
                </a:solidFill>
              </a:rPr>
              <a:t>tokamak</a:t>
            </a:r>
            <a:endParaRPr lang="en-US" b="1" dirty="0">
              <a:solidFill>
                <a:srgbClr val="3366FF"/>
              </a:solidFill>
            </a:endParaRPr>
          </a:p>
          <a:p>
            <a:pPr algn="ctr"/>
            <a:r>
              <a:rPr lang="en-US" b="1" dirty="0" smtClean="0">
                <a:solidFill>
                  <a:srgbClr val="3366FF"/>
                </a:solidFill>
              </a:rPr>
              <a:t>plasma density ~ few • 10</a:t>
            </a:r>
            <a:r>
              <a:rPr lang="en-US" b="1" baseline="30000" dirty="0" smtClean="0">
                <a:solidFill>
                  <a:srgbClr val="3366FF"/>
                </a:solidFill>
              </a:rPr>
              <a:t>20</a:t>
            </a:r>
            <a:r>
              <a:rPr lang="en-US" b="1" dirty="0" smtClean="0">
                <a:solidFill>
                  <a:srgbClr val="3366FF"/>
                </a:solidFill>
              </a:rPr>
              <a:t> m</a:t>
            </a:r>
            <a:r>
              <a:rPr lang="en-US" b="1" baseline="30000" dirty="0" smtClean="0">
                <a:solidFill>
                  <a:srgbClr val="3366FF"/>
                </a:solidFill>
              </a:rPr>
              <a:t>-3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6134" y="4642192"/>
            <a:ext cx="2392342" cy="17368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1658" y="840106"/>
            <a:ext cx="2392342" cy="18667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880274" y="0"/>
            <a:ext cx="4170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Electrodes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938692" y="6040784"/>
            <a:ext cx="779902" cy="1622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718594" y="6202996"/>
            <a:ext cx="1488721" cy="35683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207315" y="6557015"/>
            <a:ext cx="32403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0643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9781" y="2142576"/>
            <a:ext cx="1574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44" y="2008572"/>
            <a:ext cx="21209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1991819" y="2389572"/>
            <a:ext cx="1870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u="none" dirty="0" smtClean="0">
                <a:latin typeface="Calibri"/>
                <a:cs typeface="Calibri"/>
              </a:rPr>
              <a:t>a hairy torus</a:t>
            </a:r>
          </a:p>
          <a:p>
            <a:r>
              <a:rPr lang="en-US" sz="2000" b="1" i="1" dirty="0" smtClean="0">
                <a:latin typeface="Calibri"/>
                <a:cs typeface="Calibri"/>
              </a:rPr>
              <a:t>can be combed</a:t>
            </a:r>
            <a:r>
              <a:rPr lang="en-US" sz="2000" b="1" i="1" u="none" dirty="0" smtClean="0">
                <a:latin typeface="Calibri"/>
                <a:cs typeface="Calibri"/>
              </a:rPr>
              <a:t> </a:t>
            </a:r>
            <a:endParaRPr lang="en-US" sz="2000" b="1" i="1" u="none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4960" y="1419546"/>
            <a:ext cx="5692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cs typeface="Calibri"/>
              </a:rPr>
              <a:t>Due to filamentary nature of B field </a:t>
            </a:r>
          </a:p>
          <a:p>
            <a:r>
              <a:rPr lang="en-US" sz="2000" b="1" i="1" dirty="0">
                <a:cs typeface="Calibri"/>
              </a:rPr>
              <a:t>a </a:t>
            </a:r>
            <a:r>
              <a:rPr lang="en-US" sz="2000" b="1" i="1" dirty="0" smtClean="0">
                <a:cs typeface="Calibri"/>
              </a:rPr>
              <a:t>fundamental mathematical difference appears:</a:t>
            </a:r>
            <a:endParaRPr lang="en-US" sz="2000" b="1" i="1" dirty="0">
              <a:cs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065" y="1168399"/>
            <a:ext cx="2824934" cy="5670565"/>
          </a:xfrm>
          <a:prstGeom prst="rect">
            <a:avLst/>
          </a:prstGeom>
        </p:spPr>
      </p:pic>
      <p:sp>
        <p:nvSpPr>
          <p:cNvPr id="11" name="TextBox 21"/>
          <p:cNvSpPr txBox="1">
            <a:spLocks noChangeArrowheads="1"/>
          </p:cNvSpPr>
          <p:nvPr/>
        </p:nvSpPr>
        <p:spPr bwMode="auto">
          <a:xfrm>
            <a:off x="4889428" y="2407963"/>
            <a:ext cx="17972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i="1" dirty="0" smtClean="0">
                <a:latin typeface="Calibri"/>
                <a:cs typeface="Calibri"/>
              </a:rPr>
              <a:t>a hairy s</a:t>
            </a:r>
            <a:r>
              <a:rPr lang="en-US" sz="2000" b="1" i="1" dirty="0" smtClean="0">
                <a:cs typeface="Calibri"/>
              </a:rPr>
              <a:t>phere </a:t>
            </a:r>
            <a:r>
              <a:rPr lang="en-US" sz="2000" b="1" i="1" u="none" dirty="0" smtClean="0">
                <a:latin typeface="Calibri"/>
                <a:cs typeface="Calibri"/>
              </a:rPr>
              <a:t>cannot!</a:t>
            </a:r>
            <a:endParaRPr lang="en-US" sz="2000" b="1" i="1" u="none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774" y="3370515"/>
            <a:ext cx="6440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/>
                <a:cs typeface="Calibri"/>
              </a:rPr>
              <a:t>From one of the “</a:t>
            </a:r>
            <a:r>
              <a:rPr lang="en-US" sz="2000" b="1" i="1" dirty="0" smtClean="0">
                <a:latin typeface="Calibri"/>
                <a:cs typeface="Calibri"/>
              </a:rPr>
              <a:t>tufts</a:t>
            </a:r>
            <a:r>
              <a:rPr lang="en-US" sz="2000" dirty="0" smtClean="0">
                <a:latin typeface="Calibri"/>
                <a:cs typeface="Calibri"/>
              </a:rPr>
              <a:t>”  of the sphere (…not combed)</a:t>
            </a:r>
          </a:p>
          <a:p>
            <a:r>
              <a:rPr lang="en-US" sz="2000" dirty="0" smtClean="0">
                <a:latin typeface="Calibri"/>
                <a:cs typeface="Calibri"/>
              </a:rPr>
              <a:t>very high velocity (</a:t>
            </a:r>
            <a:r>
              <a:rPr lang="en-US" sz="2000" dirty="0" smtClean="0">
                <a:latin typeface="Times"/>
                <a:cs typeface="Times"/>
              </a:rPr>
              <a:t>~ </a:t>
            </a:r>
            <a:r>
              <a:rPr lang="en-US" sz="2000" dirty="0" smtClean="0">
                <a:latin typeface="Calibri"/>
                <a:cs typeface="Calibri"/>
              </a:rPr>
              <a:t>MeV) charged fusion products emerge</a:t>
            </a:r>
          </a:p>
          <a:p>
            <a:endParaRPr lang="en-US" sz="800" dirty="0">
              <a:latin typeface="Calibri"/>
              <a:cs typeface="Calibri"/>
            </a:endParaRPr>
          </a:p>
          <a:p>
            <a:r>
              <a:rPr lang="en-US" sz="20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rPr>
              <a:t>Possible future application as a Space Fusion Thruster…</a:t>
            </a:r>
            <a:endParaRPr lang="en-US" sz="2000" b="1" dirty="0">
              <a:solidFill>
                <a:srgbClr val="2FB9D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1008" y="558342"/>
            <a:ext cx="8630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abandon vacuum vessel </a:t>
            </a:r>
            <a:r>
              <a:rPr lang="en-US" sz="2400" dirty="0" err="1" smtClean="0"/>
              <a:t>toroidal</a:t>
            </a:r>
            <a:r>
              <a:rPr lang="en-US" sz="2400" dirty="0" smtClean="0"/>
              <a:t> geometry, move to cylindrical one</a:t>
            </a:r>
          </a:p>
          <a:p>
            <a:r>
              <a:rPr lang="en-US" sz="24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… </a:t>
            </a:r>
            <a:r>
              <a:rPr lang="en-US" sz="24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→ natural expulsion of charged fusion products (Space Thruster)</a:t>
            </a:r>
            <a:endParaRPr lang="en-US" sz="2400" b="1" dirty="0" smtClean="0">
              <a:solidFill>
                <a:srgbClr val="2FB9D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13" y="4499556"/>
            <a:ext cx="1609589" cy="232381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800000">
            <a:off x="1837508" y="4499556"/>
            <a:ext cx="3763700" cy="209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837508" y="6460503"/>
            <a:ext cx="527413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FB9D5"/>
                </a:solidFill>
              </a:rPr>
              <a:t>Nozzle observed in PROTO-SPHERA experiment (2015)</a:t>
            </a:r>
            <a:endParaRPr lang="en-US" dirty="0">
              <a:solidFill>
                <a:srgbClr val="2FB9D5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1008" y="41284"/>
            <a:ext cx="49793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SPACE-THRUSTER forerunner?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2667104" y="6435103"/>
            <a:ext cx="969677" cy="13787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3562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ot614-8.6kA 1.gif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973" y="1035247"/>
            <a:ext cx="2541904" cy="4178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6398" y="2390853"/>
            <a:ext cx="3290609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Plasma rotation in </a:t>
            </a:r>
            <a:r>
              <a:rPr lang="en-US" sz="2000" b="1" dirty="0" err="1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Tokamaks</a:t>
            </a:r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 </a:t>
            </a:r>
          </a:p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always stabilizes the plasma</a:t>
            </a:r>
          </a:p>
          <a:p>
            <a:endParaRPr lang="en-US" sz="2000" b="1" dirty="0" smtClean="0"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</a:endParaRPr>
          </a:p>
          <a:p>
            <a:pPr lvl="0"/>
            <a:r>
              <a:rPr lang="en-US" sz="20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best way of injecting fuel is </a:t>
            </a:r>
            <a:endParaRPr lang="en-US" sz="2000" b="1" dirty="0" smtClean="0">
              <a:solidFill>
                <a:prstClr val="black"/>
              </a:solidFill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</a:endParaRPr>
          </a:p>
          <a:p>
            <a:pPr lvl="0"/>
            <a:r>
              <a:rPr lang="en-US" sz="20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from inboard </a:t>
            </a:r>
            <a:r>
              <a:rPr lang="en-US" sz="20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(high field side)</a:t>
            </a:r>
          </a:p>
          <a:p>
            <a:endParaRPr lang="en-US" sz="800" dirty="0" smtClean="0"/>
          </a:p>
        </p:txBody>
      </p:sp>
      <p:pic>
        <p:nvPicPr>
          <p:cNvPr id="3" name="Overrot_0977.gif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87320" y="1024294"/>
            <a:ext cx="2321544" cy="41892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98640" y="5213546"/>
            <a:ext cx="34583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B5"/>
                </a:solidFill>
              </a:rPr>
              <a:t>#977, 10 kA Hydrogen</a:t>
            </a:r>
          </a:p>
          <a:p>
            <a:r>
              <a:rPr lang="en-US" sz="1400" b="1" i="1" dirty="0">
                <a:solidFill>
                  <a:srgbClr val="FF00B5"/>
                </a:solidFill>
              </a:rPr>
              <a:t>break-down </a:t>
            </a:r>
            <a:r>
              <a:rPr lang="en-US" sz="1400" b="1" i="1" dirty="0" err="1">
                <a:solidFill>
                  <a:srgbClr val="FF00B5"/>
                </a:solidFill>
              </a:rPr>
              <a:t>V</a:t>
            </a:r>
            <a:r>
              <a:rPr lang="en-US" sz="1400" b="1" i="1" baseline="-25000" dirty="0" err="1">
                <a:solidFill>
                  <a:srgbClr val="FF00B5"/>
                </a:solidFill>
              </a:rPr>
              <a:t>e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 smtClean="0">
                <a:solidFill>
                  <a:srgbClr val="FF00B5"/>
                </a:solidFill>
              </a:rPr>
              <a:t>320 </a:t>
            </a:r>
            <a:r>
              <a:rPr lang="en-US" sz="1400" b="1" i="1" dirty="0">
                <a:solidFill>
                  <a:srgbClr val="FF00B5"/>
                </a:solidFill>
              </a:rPr>
              <a:t>V, </a:t>
            </a:r>
            <a:r>
              <a:rPr lang="en-US" sz="1400" b="1" i="1" dirty="0" smtClean="0">
                <a:solidFill>
                  <a:srgbClr val="FF00B5"/>
                </a:solidFill>
              </a:rPr>
              <a:t>steady </a:t>
            </a:r>
            <a:r>
              <a:rPr lang="en-US" sz="1400" b="1" i="1" dirty="0" err="1" smtClean="0">
                <a:solidFill>
                  <a:srgbClr val="FF00B5"/>
                </a:solidFill>
              </a:rPr>
              <a:t>V</a:t>
            </a:r>
            <a:r>
              <a:rPr lang="en-US" sz="1400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sz="1400" b="1" i="1" dirty="0" smtClean="0">
                <a:solidFill>
                  <a:srgbClr val="FF00B5"/>
                </a:solidFill>
              </a:rPr>
              <a:t> </a:t>
            </a:r>
            <a:r>
              <a:rPr lang="en-US" sz="1400" b="1" i="1" dirty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 smtClean="0">
                <a:solidFill>
                  <a:srgbClr val="FF00B5"/>
                </a:solidFill>
              </a:rPr>
              <a:t>220 </a:t>
            </a:r>
            <a:r>
              <a:rPr lang="en-US" sz="1400" b="1" i="1" dirty="0">
                <a:solidFill>
                  <a:srgbClr val="FF00B5"/>
                </a:solidFill>
              </a:rPr>
              <a:t>V</a:t>
            </a:r>
          </a:p>
          <a:p>
            <a:pPr algn="ctr"/>
            <a:endParaRPr lang="en-US" sz="1400" b="1" dirty="0" smtClean="0">
              <a:solidFill>
                <a:srgbClr val="FF00B5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20" y="5213546"/>
            <a:ext cx="3243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A23FF"/>
                </a:solidFill>
              </a:rPr>
              <a:t>#614, 8.5 kA Argon</a:t>
            </a:r>
          </a:p>
          <a:p>
            <a:r>
              <a:rPr lang="en-US" sz="1400" b="1" i="1" dirty="0">
                <a:solidFill>
                  <a:srgbClr val="0000FF"/>
                </a:solidFill>
              </a:rPr>
              <a:t>break-down </a:t>
            </a:r>
            <a:r>
              <a:rPr lang="en-US" sz="1400" b="1" i="1" dirty="0" err="1">
                <a:solidFill>
                  <a:srgbClr val="0000FF"/>
                </a:solidFill>
              </a:rPr>
              <a:t>V</a:t>
            </a:r>
            <a:r>
              <a:rPr lang="en-US" sz="1400" b="1" i="1" baseline="-25000" dirty="0" err="1">
                <a:solidFill>
                  <a:srgbClr val="0000FF"/>
                </a:solidFill>
              </a:rPr>
              <a:t>e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0000FF"/>
                </a:solidFill>
              </a:rPr>
              <a:t> 9</a:t>
            </a:r>
            <a:r>
              <a:rPr lang="en-US" sz="1400" b="1" i="1" dirty="0" smtClean="0">
                <a:solidFill>
                  <a:srgbClr val="0000FF"/>
                </a:solidFill>
              </a:rPr>
              <a:t>0 V, steady </a:t>
            </a:r>
            <a:r>
              <a:rPr lang="en-US" sz="1400" b="1" i="1" dirty="0" err="1">
                <a:solidFill>
                  <a:srgbClr val="0000FF"/>
                </a:solidFill>
              </a:rPr>
              <a:t>V</a:t>
            </a:r>
            <a:r>
              <a:rPr lang="en-US" sz="1400" b="1" i="1" baseline="-25000" dirty="0" err="1">
                <a:solidFill>
                  <a:srgbClr val="0000FF"/>
                </a:solidFill>
              </a:rPr>
              <a:t>e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 smtClean="0">
                <a:solidFill>
                  <a:srgbClr val="0000FF"/>
                </a:solidFill>
              </a:rPr>
              <a:t>200 V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7407245" y="-553360"/>
            <a:ext cx="1117939" cy="22795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501" y="23626"/>
            <a:ext cx="65673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SPHERA Plasma </a:t>
            </a:r>
            <a:r>
              <a:rPr lang="en-US" sz="2800" b="1" dirty="0" err="1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rotates</a:t>
            </a:r>
          </a:p>
          <a:p>
            <a:pPr algn="r"/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&amp; therefore avoids anode arc-anchoring </a:t>
            </a:r>
            <a:endParaRPr lang="en-US" sz="2800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7506840" y="29041"/>
            <a:ext cx="1599127" cy="11163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06840" y="29041"/>
            <a:ext cx="1599127" cy="11163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6615" y="5824541"/>
            <a:ext cx="906935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(</a:t>
            </a:r>
            <a:r>
              <a:rPr lang="en-US" b="1" i="1" dirty="0"/>
              <a:t>Pisa University &amp; </a:t>
            </a:r>
            <a:r>
              <a:rPr lang="en-US" b="1" i="1" dirty="0" smtClean="0"/>
              <a:t>its </a:t>
            </a:r>
            <a:r>
              <a:rPr lang="en-US" b="1" i="1" dirty="0" err="1" smtClean="0"/>
              <a:t>PlasmaTech</a:t>
            </a:r>
            <a:r>
              <a:rPr lang="en-US" b="1" i="1" dirty="0" smtClean="0"/>
              <a:t> </a:t>
            </a:r>
            <a:r>
              <a:rPr lang="en-US" b="1" i="1" dirty="0"/>
              <a:t>spin-off</a:t>
            </a:r>
            <a:r>
              <a:rPr lang="en-US" b="1" dirty="0" smtClean="0"/>
              <a:t>) line-averaged </a:t>
            </a:r>
            <a:r>
              <a:rPr lang="en-US" b="1" dirty="0"/>
              <a:t>electron density </a:t>
            </a:r>
            <a:r>
              <a:rPr lang="en-US" b="1" dirty="0" smtClean="0"/>
              <a:t>on plasma equator: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in Argon </a:t>
            </a:r>
            <a:r>
              <a:rPr lang="en-US" sz="2000" b="1" dirty="0" err="1" smtClean="0">
                <a:solidFill>
                  <a:srgbClr val="3366FF"/>
                </a:solidFill>
              </a:rPr>
              <a:t>Centerpost</a:t>
            </a:r>
            <a:r>
              <a:rPr lang="en-US" sz="2000" b="1" dirty="0" smtClean="0">
                <a:solidFill>
                  <a:srgbClr val="3366FF"/>
                </a:solidFill>
              </a:rPr>
              <a:t>  &lt;</a:t>
            </a:r>
            <a:r>
              <a:rPr lang="en-US" sz="2000" b="1" dirty="0">
                <a:solidFill>
                  <a:srgbClr val="3366FF"/>
                </a:solidFill>
              </a:rPr>
              <a:t>n</a:t>
            </a:r>
            <a:r>
              <a:rPr lang="en-US" sz="2000" b="1" baseline="-25000" dirty="0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&gt; </a:t>
            </a:r>
            <a:r>
              <a:rPr lang="en-US" sz="2000" b="1" dirty="0">
                <a:solidFill>
                  <a:srgbClr val="3366FF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 err="1" smtClean="0">
                <a:solidFill>
                  <a:srgbClr val="3366FF"/>
                </a:solidFill>
              </a:rPr>
              <a:t>I</a:t>
            </a:r>
            <a:r>
              <a:rPr lang="en-US" sz="2000" b="1" baseline="-25000" dirty="0" err="1" smtClean="0">
                <a:solidFill>
                  <a:srgbClr val="3366FF"/>
                </a:solidFill>
              </a:rPr>
              <a:t>e</a:t>
            </a:r>
            <a:r>
              <a:rPr lang="en-US" sz="2000" b="1" dirty="0" smtClean="0">
                <a:solidFill>
                  <a:srgbClr val="3366FF"/>
                </a:solidFill>
              </a:rPr>
              <a:t> 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at </a:t>
            </a:r>
            <a:r>
              <a:rPr lang="en-US" sz="2000" b="1" dirty="0" err="1">
                <a:solidFill>
                  <a:srgbClr val="3366FF"/>
                </a:solidFill>
              </a:rPr>
              <a:t>I</a:t>
            </a:r>
            <a:r>
              <a:rPr lang="en-US" sz="2000" b="1" baseline="-25000" dirty="0" err="1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 =10 kA, &lt;n</a:t>
            </a:r>
            <a:r>
              <a:rPr lang="en-US" sz="2000" b="1" baseline="-25000" dirty="0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&gt; </a:t>
            </a:r>
            <a:r>
              <a:rPr lang="en-US" sz="2000" b="1" dirty="0">
                <a:solidFill>
                  <a:srgbClr val="3366FF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>
                <a:solidFill>
                  <a:srgbClr val="3366FF"/>
                </a:solidFill>
                <a:cs typeface="Times New Roman"/>
              </a:rPr>
              <a:t>4•10</a:t>
            </a:r>
            <a:r>
              <a:rPr lang="en-US" sz="2000" b="1" baseline="30000" dirty="0">
                <a:solidFill>
                  <a:srgbClr val="3366FF"/>
                </a:solidFill>
                <a:cs typeface="Times New Roman"/>
              </a:rPr>
              <a:t>20</a:t>
            </a:r>
            <a:r>
              <a:rPr lang="en-US" sz="2000" b="1" dirty="0">
                <a:solidFill>
                  <a:srgbClr val="3366FF"/>
                </a:solidFill>
                <a:cs typeface="Times New Roman"/>
              </a:rPr>
              <a:t> m</a:t>
            </a:r>
            <a:r>
              <a:rPr lang="en-US" sz="2000" b="1" baseline="30000" dirty="0">
                <a:solidFill>
                  <a:srgbClr val="3366FF"/>
                </a:solidFill>
                <a:cs typeface="Times New Roman"/>
              </a:rPr>
              <a:t>-3</a:t>
            </a:r>
            <a:endParaRPr lang="en-US" sz="2000" b="1" baseline="30000" dirty="0">
              <a:solidFill>
                <a:srgbClr val="3366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31492" y="60942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B5"/>
                </a:solidFill>
              </a:rPr>
              <a:t>in </a:t>
            </a:r>
            <a:r>
              <a:rPr lang="en-US" sz="2000" b="1" dirty="0" smtClean="0">
                <a:solidFill>
                  <a:srgbClr val="FF00B5"/>
                </a:solidFill>
              </a:rPr>
              <a:t>Hydrogen </a:t>
            </a:r>
            <a:r>
              <a:rPr lang="en-US" sz="2000" b="1" dirty="0" err="1" smtClean="0">
                <a:solidFill>
                  <a:srgbClr val="FF00B5"/>
                </a:solidFill>
              </a:rPr>
              <a:t>Centerpost</a:t>
            </a:r>
            <a:endParaRPr lang="en-US" sz="2000" b="1" dirty="0">
              <a:solidFill>
                <a:srgbClr val="FF00B5"/>
              </a:solidFill>
            </a:endParaRPr>
          </a:p>
          <a:p>
            <a:r>
              <a:rPr lang="en-US" sz="2000" b="1" dirty="0">
                <a:solidFill>
                  <a:srgbClr val="FF00B5"/>
                </a:solidFill>
              </a:rPr>
              <a:t>at </a:t>
            </a:r>
            <a:r>
              <a:rPr lang="en-US" sz="2000" b="1" dirty="0" err="1">
                <a:solidFill>
                  <a:srgbClr val="FF00B5"/>
                </a:solidFill>
              </a:rPr>
              <a:t>I</a:t>
            </a:r>
            <a:r>
              <a:rPr lang="en-US" sz="2000" b="1" baseline="-25000" dirty="0" err="1">
                <a:solidFill>
                  <a:srgbClr val="FF00B5"/>
                </a:solidFill>
              </a:rPr>
              <a:t>e</a:t>
            </a:r>
            <a:r>
              <a:rPr lang="en-US" sz="2000" b="1" dirty="0">
                <a:solidFill>
                  <a:srgbClr val="FF00B5"/>
                </a:solidFill>
              </a:rPr>
              <a:t> =10 kA, &lt;n</a:t>
            </a:r>
            <a:r>
              <a:rPr lang="en-US" sz="2000" b="1" baseline="-25000" dirty="0">
                <a:solidFill>
                  <a:srgbClr val="FF00B5"/>
                </a:solidFill>
              </a:rPr>
              <a:t>e</a:t>
            </a:r>
            <a:r>
              <a:rPr lang="en-US" sz="2000" b="1" dirty="0">
                <a:solidFill>
                  <a:srgbClr val="FF00B5"/>
                </a:solidFill>
              </a:rPr>
              <a:t>&gt; </a:t>
            </a:r>
            <a:r>
              <a:rPr lang="en-US" sz="2000" b="1" dirty="0">
                <a:solidFill>
                  <a:srgbClr val="FF00B5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 smtClean="0">
                <a:solidFill>
                  <a:srgbClr val="FF00B5"/>
                </a:solidFill>
                <a:cs typeface="Times New Roman"/>
              </a:rPr>
              <a:t>1.5•</a:t>
            </a:r>
            <a:r>
              <a:rPr lang="en-US" sz="2000" b="1" dirty="0">
                <a:solidFill>
                  <a:srgbClr val="FF00B5"/>
                </a:solidFill>
                <a:cs typeface="Times New Roman"/>
              </a:rPr>
              <a:t>10</a:t>
            </a:r>
            <a:r>
              <a:rPr lang="en-US" sz="2000" b="1" baseline="30000" dirty="0">
                <a:solidFill>
                  <a:srgbClr val="FF00B5"/>
                </a:solidFill>
                <a:cs typeface="Times New Roman"/>
              </a:rPr>
              <a:t>20</a:t>
            </a:r>
            <a:r>
              <a:rPr lang="en-US" sz="2000" b="1" dirty="0">
                <a:solidFill>
                  <a:srgbClr val="FF00B5"/>
                </a:solidFill>
                <a:cs typeface="Times New Roman"/>
              </a:rPr>
              <a:t> m</a:t>
            </a:r>
            <a:r>
              <a:rPr lang="en-US" sz="2000" b="1" baseline="30000" dirty="0">
                <a:solidFill>
                  <a:srgbClr val="FF00B5"/>
                </a:solidFill>
                <a:cs typeface="Times New Roman"/>
              </a:rPr>
              <a:t>-3</a:t>
            </a:r>
            <a:endParaRPr lang="en-US" sz="2000" b="1" baseline="30000" dirty="0">
              <a:solidFill>
                <a:srgbClr val="FF00B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4486" y="1182373"/>
            <a:ext cx="22811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Anode arc-anchoring means</a:t>
            </a:r>
          </a:p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that a plasma arc discharge</a:t>
            </a:r>
          </a:p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is localized on an anode spot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4957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2949" y="1485914"/>
            <a:ext cx="4348862" cy="497107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3438" y="6499980"/>
            <a:ext cx="9077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		Lines</a:t>
            </a:r>
            <a:r>
              <a:rPr lang="en-US" altLang="zh-CN" sz="1600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magnetic field</a:t>
            </a:r>
            <a:r>
              <a:rPr lang="en-US" sz="1600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dirty="0" smtClean="0"/>
              <a:t>                                    </a:t>
            </a:r>
            <a:r>
              <a:rPr lang="en-US" sz="1600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sz="1600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b="1" dirty="0" smtClean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sz="1600" b="1" dirty="0" smtClean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sz="1600" b="1" dirty="0" smtClean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sz="1600" b="1" i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sz="1600" b="1" i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sz="1600" b="1" i="1" dirty="0" smtClean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sz="1600" b="1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b="1" i="1" dirty="0" smtClean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sz="1600" b="1" i="1" dirty="0" smtClean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8571176" y="1320635"/>
            <a:ext cx="11043" cy="286667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9144" y="19855"/>
            <a:ext cx="9033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No Anode-Arc Anchoring: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Electrostatic </a:t>
            </a:r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effects!</a:t>
            </a:r>
          </a:p>
          <a:p>
            <a:endParaRPr lang="en-US" sz="200" b="1" dirty="0" smtClean="0">
              <a:solidFill>
                <a:srgbClr val="565463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楷体"/>
              <a:cs typeface="Hei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ea typeface="华文细黑"/>
                <a:cs typeface="华文细黑"/>
              </a:rPr>
              <a:t>	     </a:t>
            </a:r>
            <a:r>
              <a:rPr lang="en-US" sz="24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plasma rotation does the trick!</a:t>
            </a:r>
            <a:endParaRPr lang="en-US" sz="2400" b="1" dirty="0">
              <a:ea typeface="华文细黑"/>
              <a:cs typeface="华文细黑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038" y="1930756"/>
            <a:ext cx="1352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4902"/>
                </a:solidFill>
              </a:rPr>
              <a:t>V</a:t>
            </a:r>
            <a:r>
              <a:rPr lang="en-US" sz="1600" b="1" baseline="-25000" dirty="0" smtClean="0">
                <a:solidFill>
                  <a:srgbClr val="FF4902"/>
                </a:solidFill>
              </a:rPr>
              <a:t>PF4up </a:t>
            </a:r>
            <a:r>
              <a:rPr lang="en-US" sz="1600" b="1" dirty="0" smtClean="0">
                <a:solidFill>
                  <a:srgbClr val="FF4902"/>
                </a:solidFill>
                <a:latin typeface="Times New Roman"/>
                <a:cs typeface="Times New Roman"/>
              </a:rPr>
              <a:t>~ +</a:t>
            </a:r>
            <a:r>
              <a:rPr lang="en-US" sz="1600" b="1" dirty="0" smtClean="0">
                <a:solidFill>
                  <a:srgbClr val="FF4902"/>
                </a:solidFill>
              </a:rPr>
              <a:t>95 </a:t>
            </a:r>
            <a:r>
              <a:rPr lang="en-US" sz="1600" b="1" dirty="0">
                <a:solidFill>
                  <a:srgbClr val="FF4902"/>
                </a:solidFill>
              </a:rPr>
              <a:t>V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72701" y="2268843"/>
            <a:ext cx="1446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FF000B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FF000B"/>
                </a:solidFill>
              </a:rPr>
              <a:t>anode</a:t>
            </a:r>
            <a:r>
              <a:rPr lang="en-US" sz="1600" b="1" baseline="-25000" dirty="0" smtClean="0">
                <a:solidFill>
                  <a:srgbClr val="FF000B"/>
                </a:solidFill>
              </a:rPr>
              <a:t> </a:t>
            </a:r>
            <a:r>
              <a:rPr lang="en-US" sz="1600" b="1" dirty="0" smtClean="0">
                <a:solidFill>
                  <a:srgbClr val="FF000B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FF000B"/>
                </a:solidFill>
              </a:rPr>
              <a:t>+139 </a:t>
            </a:r>
            <a:r>
              <a:rPr lang="en-US" sz="1600" b="1" dirty="0">
                <a:solidFill>
                  <a:srgbClr val="FF000B"/>
                </a:solidFill>
              </a:rPr>
              <a:t>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31998" y="2602323"/>
            <a:ext cx="1494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6600"/>
                </a:solidFill>
              </a:rPr>
              <a:t>V</a:t>
            </a:r>
            <a:r>
              <a:rPr lang="en-US" sz="1600" b="1" baseline="-25000" dirty="0" smtClean="0">
                <a:solidFill>
                  <a:srgbClr val="FF6600"/>
                </a:solidFill>
              </a:rPr>
              <a:t>PF2-3up </a:t>
            </a:r>
            <a:r>
              <a:rPr lang="en-US" sz="16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FF6600"/>
                </a:solidFill>
              </a:rPr>
              <a:t>+ 50 </a:t>
            </a:r>
            <a:r>
              <a:rPr lang="en-US" sz="1600" b="1" dirty="0">
                <a:solidFill>
                  <a:srgbClr val="FF6600"/>
                </a:solidFill>
              </a:rPr>
              <a:t>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73852" y="4860556"/>
            <a:ext cx="1471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668577"/>
                </a:solidFill>
              </a:rPr>
              <a:t>V</a:t>
            </a:r>
            <a:r>
              <a:rPr lang="en-US" sz="1600" b="1" baseline="-25000" dirty="0" smtClean="0">
                <a:solidFill>
                  <a:srgbClr val="668577"/>
                </a:solidFill>
              </a:rPr>
              <a:t>PF2-3low </a:t>
            </a:r>
            <a:r>
              <a:rPr lang="en-US" sz="1600" b="1" dirty="0" smtClean="0">
                <a:solidFill>
                  <a:srgbClr val="668577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668577"/>
                </a:solidFill>
              </a:rPr>
              <a:t>-12 </a:t>
            </a:r>
            <a:r>
              <a:rPr lang="en-US" sz="1600" b="1" dirty="0">
                <a:solidFill>
                  <a:srgbClr val="668577"/>
                </a:solidFill>
              </a:rPr>
              <a:t>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19684" y="5196353"/>
            <a:ext cx="1407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A23FF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0A23FF"/>
                </a:solidFill>
              </a:rPr>
              <a:t>cathode</a:t>
            </a:r>
            <a:r>
              <a:rPr lang="en-US" sz="1600" b="1" baseline="-25000" dirty="0" smtClean="0">
                <a:solidFill>
                  <a:srgbClr val="0A23FF"/>
                </a:solidFill>
              </a:rPr>
              <a:t> </a:t>
            </a:r>
            <a:r>
              <a:rPr lang="en-US" sz="1600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0A23FF"/>
                </a:solidFill>
              </a:rPr>
              <a:t>-80 </a:t>
            </a:r>
            <a:r>
              <a:rPr lang="en-US" sz="1600" b="1" dirty="0">
                <a:solidFill>
                  <a:srgbClr val="0A23FF"/>
                </a:solidFill>
              </a:rPr>
              <a:t>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95216" y="5472628"/>
            <a:ext cx="13602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A19470"/>
                </a:solidFill>
              </a:rPr>
              <a:t>V</a:t>
            </a:r>
            <a:r>
              <a:rPr lang="en-US" sz="1600" b="1" baseline="-25000" dirty="0" smtClean="0">
                <a:solidFill>
                  <a:srgbClr val="A19470"/>
                </a:solidFill>
              </a:rPr>
              <a:t>PF4low </a:t>
            </a:r>
            <a:r>
              <a:rPr lang="en-US" sz="1600" b="1" dirty="0" smtClean="0">
                <a:solidFill>
                  <a:srgbClr val="A19470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A19470"/>
                </a:solidFill>
              </a:rPr>
              <a:t>-41 </a:t>
            </a:r>
            <a:r>
              <a:rPr lang="en-US" sz="1600" b="1" dirty="0">
                <a:solidFill>
                  <a:srgbClr val="A19470"/>
                </a:solidFill>
              </a:rPr>
              <a:t>V </a:t>
            </a:r>
          </a:p>
        </p:txBody>
      </p:sp>
      <p:sp>
        <p:nvSpPr>
          <p:cNvPr id="31" name="TextBox 30"/>
          <p:cNvSpPr txBox="1"/>
          <p:nvPr/>
        </p:nvSpPr>
        <p:spPr>
          <a:xfrm rot="16200000">
            <a:off x="4920713" y="3710912"/>
            <a:ext cx="629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AB9F6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GND</a:t>
            </a:r>
            <a:endParaRPr lang="en-US" b="1" dirty="0">
              <a:solidFill>
                <a:srgbClr val="AB9F66"/>
              </a:solidFill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62609" y="3198134"/>
            <a:ext cx="17320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E2E96"/>
                </a:solidFill>
              </a:rPr>
              <a:t>#974 10kA Hydrogen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3438" y="972320"/>
            <a:ext cx="9090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magnetic </a:t>
            </a:r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is up\down </a:t>
            </a:r>
            <a:r>
              <a:rPr lang="en-US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symmetric		 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but       </a:t>
            </a:r>
            <a:r>
              <a:rPr lang="en-US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electro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static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 not up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\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down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symmetric</a:t>
            </a:r>
            <a:endParaRPr lang="en-US" dirty="0">
              <a:solidFill>
                <a:srgbClr val="0A23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30302" y="1294785"/>
            <a:ext cx="1327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FF4902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FF4902"/>
                </a:solidFill>
              </a:rPr>
              <a:t>LidUp</a:t>
            </a:r>
            <a:r>
              <a:rPr lang="en-US" sz="1600" b="1" baseline="-25000" dirty="0" smtClean="0">
                <a:solidFill>
                  <a:srgbClr val="FF4902"/>
                </a:solidFill>
              </a:rPr>
              <a:t> </a:t>
            </a:r>
            <a:r>
              <a:rPr lang="en-US" sz="1600" b="1" dirty="0" smtClean="0">
                <a:solidFill>
                  <a:srgbClr val="FF4902"/>
                </a:solidFill>
                <a:latin typeface="Times New Roman"/>
                <a:cs typeface="Times New Roman"/>
              </a:rPr>
              <a:t>~ +</a:t>
            </a:r>
            <a:r>
              <a:rPr lang="en-US" sz="1600" b="1" dirty="0" smtClean="0">
                <a:solidFill>
                  <a:srgbClr val="FF4902"/>
                </a:solidFill>
              </a:rPr>
              <a:t>95 </a:t>
            </a:r>
            <a:r>
              <a:rPr lang="en-US" sz="1600" b="1" dirty="0">
                <a:solidFill>
                  <a:srgbClr val="FF4902"/>
                </a:solidFill>
              </a:rPr>
              <a:t>V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99379" y="6151594"/>
            <a:ext cx="1479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sz="1600" b="1" baseline="-25000" dirty="0" err="1" smtClean="0">
                <a:solidFill>
                  <a:schemeClr val="accent1">
                    <a:lumMod val="75000"/>
                  </a:schemeClr>
                </a:solidFill>
              </a:rPr>
              <a:t>LidDown</a:t>
            </a:r>
            <a:r>
              <a:rPr lang="en-US" sz="1600" b="1" baseline="-25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~ -56 V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55450" y="1627876"/>
            <a:ext cx="3710951" cy="4581013"/>
          </a:xfrm>
          <a:prstGeom prst="rect">
            <a:avLst/>
          </a:prstGeom>
        </p:spPr>
      </p:pic>
      <p:sp>
        <p:nvSpPr>
          <p:cNvPr id="29" name="Equal 28"/>
          <p:cNvSpPr/>
          <p:nvPr/>
        </p:nvSpPr>
        <p:spPr>
          <a:xfrm>
            <a:off x="5257284" y="2010553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Equal 36"/>
          <p:cNvSpPr/>
          <p:nvPr/>
        </p:nvSpPr>
        <p:spPr>
          <a:xfrm>
            <a:off x="8937243" y="2010553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Equal 39"/>
          <p:cNvSpPr/>
          <p:nvPr/>
        </p:nvSpPr>
        <p:spPr>
          <a:xfrm>
            <a:off x="5257164" y="5729514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Equal 40"/>
          <p:cNvSpPr/>
          <p:nvPr/>
        </p:nvSpPr>
        <p:spPr>
          <a:xfrm>
            <a:off x="8937243" y="5729514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3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56977664"/>
              </p:ext>
            </p:extLst>
          </p:nvPr>
        </p:nvGraphicFramePr>
        <p:xfrm>
          <a:off x="183297" y="521650"/>
          <a:ext cx="701820" cy="350910"/>
        </p:xfrm>
        <a:graphic>
          <a:graphicData uri="http://schemas.openxmlformats.org/presentationml/2006/ole">
            <p:oleObj spid="_x0000_s64709" name="Equation" r:id="rId5" imgW="508000" imgH="241300" progId="Equation.DSMT4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75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9367" y="17785"/>
            <a:ext cx="8257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Insulating &amp; transparent vessel being built for Phase-2</a:t>
            </a:r>
            <a:endParaRPr lang="en-US" sz="2800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 descr="Acquado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839709" y="1851639"/>
            <a:ext cx="3291665" cy="5009934"/>
          </a:xfrm>
          <a:prstGeom prst="rect">
            <a:avLst/>
          </a:prstGeom>
        </p:spPr>
      </p:pic>
      <p:pic>
        <p:nvPicPr>
          <p:cNvPr id="11" name="Picture 10" descr="Reynold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719066" y="1846817"/>
            <a:ext cx="1631134" cy="7273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60" y="1754253"/>
            <a:ext cx="3323259" cy="506980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2478" y="544872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687484"/>
                </a:solidFill>
              </a:rPr>
              <a:t>will substitute the Aluminum vacuum vessel with a </a:t>
            </a:r>
            <a:r>
              <a:rPr lang="en-US" b="1" dirty="0" err="1" smtClean="0">
                <a:solidFill>
                  <a:srgbClr val="31859C"/>
                </a:solidFill>
              </a:rPr>
              <a:t>Polymetacrylate</a:t>
            </a:r>
            <a:r>
              <a:rPr lang="en-US" b="1" dirty="0" smtClean="0">
                <a:solidFill>
                  <a:srgbClr val="31859C"/>
                </a:solidFill>
              </a:rPr>
              <a:t> (PMMA) 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transparent and insulating vessel (9.5 cm thick,</a:t>
            </a:r>
            <a:r>
              <a:rPr lang="en-US" b="1" dirty="0">
                <a:solidFill>
                  <a:srgbClr val="31859C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2m </a:t>
            </a:r>
            <a:r>
              <a:rPr lang="en-US" b="1" dirty="0" smtClean="0">
                <a:solidFill>
                  <a:srgbClr val="31859C"/>
                </a:solidFill>
                <a:latin typeface="Webdings"/>
                <a:ea typeface="Webdings"/>
                <a:cs typeface="Webdings"/>
                <a:sym typeface="Webdings"/>
              </a:rPr>
              <a:t></a:t>
            </a:r>
            <a:r>
              <a:rPr lang="en-US" b="1" dirty="0" smtClean="0">
                <a:solidFill>
                  <a:srgbClr val="31859C"/>
                </a:solidFill>
                <a:ea typeface="Webdings"/>
                <a:cs typeface="Webdings"/>
                <a:sym typeface="Webdings"/>
              </a:rPr>
              <a:t>, </a:t>
            </a:r>
            <a:r>
              <a:rPr lang="en-US" b="1" dirty="0" smtClean="0">
                <a:solidFill>
                  <a:srgbClr val="31859C"/>
                </a:solidFill>
              </a:rPr>
              <a:t>1.7 m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high), endowed with 20 ports</a:t>
            </a:r>
          </a:p>
          <a:p>
            <a:r>
              <a:rPr lang="en-US" b="1" dirty="0" smtClean="0">
                <a:solidFill>
                  <a:srgbClr val="605231"/>
                </a:solidFill>
              </a:rPr>
              <a:t>adding 2 further SS rings on top &amp; bottom of the experiment</a:t>
            </a:r>
            <a:r>
              <a:rPr lang="en-US" dirty="0" smtClean="0"/>
              <a:t>, </a:t>
            </a:r>
          </a:p>
          <a:p>
            <a:pPr algn="r"/>
            <a:r>
              <a:rPr lang="en-US" dirty="0" smtClean="0"/>
              <a:t>       </a:t>
            </a:r>
            <a:r>
              <a:rPr lang="en-US" b="1" dirty="0" smtClean="0">
                <a:solidFill>
                  <a:srgbClr val="687484"/>
                </a:solidFill>
              </a:rPr>
              <a:t>keeping all internal components attached to the existing SS upper\lower lid and extension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34057" y="1413930"/>
            <a:ext cx="936431" cy="1920096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34057" y="1413930"/>
            <a:ext cx="936431" cy="4203018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9755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H="1" flipV="1">
            <a:off x="4337662" y="3388462"/>
            <a:ext cx="452581" cy="1218309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4337662" y="4589150"/>
            <a:ext cx="452582" cy="2232565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337662" y="4589150"/>
            <a:ext cx="452582" cy="144166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374232" y="4606766"/>
            <a:ext cx="437910" cy="1106442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304" y="2360647"/>
            <a:ext cx="3702089" cy="208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303" y="4747086"/>
            <a:ext cx="3702089" cy="208242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5335623" y="3978154"/>
            <a:ext cx="922272" cy="393858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335623" y="3560206"/>
            <a:ext cx="592829" cy="520010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556443" y="4786768"/>
            <a:ext cx="929851" cy="264389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312943" y="5051157"/>
            <a:ext cx="615509" cy="550965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23084" y="4224592"/>
            <a:ext cx="835395" cy="364562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801190" y="4080216"/>
            <a:ext cx="545773" cy="48971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06254" y="4601402"/>
            <a:ext cx="750189" cy="18536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812143" y="4606768"/>
            <a:ext cx="500800" cy="444389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02651" y="778874"/>
            <a:ext cx="50137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from April 2018</a:t>
            </a:r>
            <a:r>
              <a:rPr lang="en-US" b="1" dirty="0" smtClean="0">
                <a:solidFill>
                  <a:srgbClr val="000000"/>
                </a:solidFill>
              </a:rPr>
              <a:t> a further Super-Capacitor power </a:t>
            </a:r>
          </a:p>
          <a:p>
            <a:pPr algn="r"/>
            <a:r>
              <a:rPr lang="en-US" b="1" dirty="0" smtClean="0">
                <a:solidFill>
                  <a:srgbClr val="000000"/>
                </a:solidFill>
              </a:rPr>
              <a:t>supply feeds some </a:t>
            </a:r>
            <a:r>
              <a:rPr lang="en-US" b="1" dirty="0">
                <a:solidFill>
                  <a:srgbClr val="000000"/>
                </a:solidFill>
              </a:rPr>
              <a:t>of the </a:t>
            </a:r>
            <a:r>
              <a:rPr lang="en-US" b="1" dirty="0" err="1" smtClean="0">
                <a:solidFill>
                  <a:srgbClr val="289AA0"/>
                </a:solidFill>
              </a:rPr>
              <a:t>PFExt</a:t>
            </a:r>
            <a:r>
              <a:rPr lang="en-US" b="1" dirty="0" smtClean="0">
                <a:solidFill>
                  <a:srgbClr val="289AA0"/>
                </a:solidFill>
              </a:rPr>
              <a:t> coils</a:t>
            </a:r>
          </a:p>
          <a:p>
            <a:pPr algn="r"/>
            <a:endParaRPr lang="en-US" sz="1600" b="1" dirty="0" smtClean="0">
              <a:solidFill>
                <a:srgbClr val="289AA0"/>
              </a:solidFill>
            </a:endParaRPr>
          </a:p>
          <a:p>
            <a:pPr algn="r"/>
            <a:r>
              <a:rPr lang="en-US" b="1" dirty="0">
                <a:solidFill>
                  <a:srgbClr val="289AA0"/>
                </a:solidFill>
              </a:rPr>
              <a:t>Plasma fired after 0.75 s of PF current </a:t>
            </a:r>
            <a:endParaRPr lang="en-US" b="1" dirty="0" smtClean="0">
              <a:solidFill>
                <a:srgbClr val="289AA0"/>
              </a:solidFill>
            </a:endParaRPr>
          </a:p>
          <a:p>
            <a:pPr algn="r"/>
            <a:r>
              <a:rPr lang="en-US" dirty="0" smtClean="0"/>
              <a:t>to </a:t>
            </a:r>
            <a:r>
              <a:rPr lang="en-US" dirty="0"/>
              <a:t>allow for skin current diffusion in Al </a:t>
            </a:r>
            <a:r>
              <a:rPr lang="en-US" dirty="0" smtClean="0"/>
              <a:t>vessel</a:t>
            </a:r>
            <a:endParaRPr lang="en-US" b="1" dirty="0">
              <a:solidFill>
                <a:srgbClr val="289A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78219" y="36221"/>
            <a:ext cx="6920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“Magnetic Boundary Conditions” changed</a:t>
            </a:r>
            <a:endParaRPr lang="en-US" sz="2800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endParaRPr lang="en-US" sz="200" b="1" dirty="0">
              <a:solidFill>
                <a:srgbClr val="FF0000"/>
              </a:solidFill>
            </a:endParaRPr>
          </a:p>
          <a:p>
            <a:pPr algn="r"/>
            <a:r>
              <a:rPr lang="en-US" b="1" dirty="0">
                <a:solidFill>
                  <a:srgbClr val="289AA0"/>
                </a:solidFill>
              </a:rPr>
              <a:t>4 external </a:t>
            </a:r>
            <a:r>
              <a:rPr lang="en-US" b="1" dirty="0" smtClean="0">
                <a:solidFill>
                  <a:srgbClr val="289AA0"/>
                </a:solidFill>
              </a:rPr>
              <a:t>PF </a:t>
            </a:r>
            <a:r>
              <a:rPr lang="en-US" b="1" dirty="0">
                <a:solidFill>
                  <a:srgbClr val="289AA0"/>
                </a:solidFill>
              </a:rPr>
              <a:t>coils </a:t>
            </a:r>
            <a:r>
              <a:rPr lang="en-US" b="1" dirty="0" smtClean="0">
                <a:solidFill>
                  <a:srgbClr val="289AA0"/>
                </a:solidFill>
              </a:rPr>
              <a:t>added </a:t>
            </a:r>
            <a:r>
              <a:rPr lang="en-US" b="1" dirty="0" smtClean="0">
                <a:solidFill>
                  <a:srgbClr val="000000"/>
                </a:solidFill>
              </a:rPr>
              <a:t>…fed </a:t>
            </a:r>
            <a:r>
              <a:rPr lang="en-US" b="1" dirty="0">
                <a:solidFill>
                  <a:srgbClr val="000000"/>
                </a:solidFill>
              </a:rPr>
              <a:t>in series with the internal </a:t>
            </a:r>
            <a:r>
              <a:rPr lang="en-US" b="1" dirty="0" err="1" smtClean="0">
                <a:solidFill>
                  <a:srgbClr val="000000"/>
                </a:solidFill>
              </a:rPr>
              <a:t>PFInt</a:t>
            </a:r>
            <a:r>
              <a:rPr lang="en-US" b="1" dirty="0" smtClean="0">
                <a:solidFill>
                  <a:srgbClr val="000000"/>
                </a:solidFill>
              </a:rPr>
              <a:t> coils,</a:t>
            </a:r>
            <a:endParaRPr lang="en-US" b="1" dirty="0">
              <a:solidFill>
                <a:srgbClr val="00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67231" y="3908812"/>
            <a:ext cx="3567552" cy="285905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068819" y="4400698"/>
            <a:ext cx="4036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289AA0"/>
                </a:solidFill>
                <a:ea typeface="华文细黑"/>
                <a:cs typeface="华文细黑"/>
              </a:rPr>
              <a:t>4 external </a:t>
            </a:r>
            <a:r>
              <a:rPr lang="en-US" b="1" dirty="0" err="1" smtClean="0">
                <a:solidFill>
                  <a:srgbClr val="289AA0"/>
                </a:solidFill>
                <a:ea typeface="华文细黑"/>
                <a:cs typeface="华文细黑"/>
              </a:rPr>
              <a:t>PFExt</a:t>
            </a:r>
            <a:r>
              <a:rPr lang="en-US" b="1" dirty="0" smtClean="0">
                <a:solidFill>
                  <a:srgbClr val="289AA0"/>
                </a:solidFill>
                <a:ea typeface="华文细黑"/>
                <a:cs typeface="华文细黑"/>
              </a:rPr>
              <a:t> (each 16 wires 25 mm</a:t>
            </a:r>
            <a:r>
              <a:rPr lang="en-US" b="1" baseline="30000" dirty="0" smtClean="0">
                <a:solidFill>
                  <a:srgbClr val="289AA0"/>
                </a:solidFill>
                <a:ea typeface="华文细黑"/>
                <a:cs typeface="华文细黑"/>
              </a:rPr>
              <a:t>2</a:t>
            </a:r>
            <a:r>
              <a:rPr lang="en-US" b="1" dirty="0" smtClean="0">
                <a:solidFill>
                  <a:srgbClr val="289AA0"/>
                </a:solidFill>
                <a:ea typeface="华文细黑"/>
                <a:cs typeface="华文细黑"/>
              </a:rPr>
              <a:t>)</a:t>
            </a:r>
          </a:p>
        </p:txBody>
      </p:sp>
      <p:pic>
        <p:nvPicPr>
          <p:cNvPr id="68" name="Overall1short_0983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680" y="36221"/>
            <a:ext cx="2155539" cy="3771539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2178218" y="1160318"/>
            <a:ext cx="2845241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Hydrogen </a:t>
            </a:r>
            <a:r>
              <a:rPr lang="en-US" b="1" dirty="0" err="1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endParaRPr lang="en-US" b="1" dirty="0" smtClean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at full </a:t>
            </a:r>
            <a:r>
              <a:rPr lang="en-US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current </a:t>
            </a:r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=10 kA</a:t>
            </a:r>
            <a:endParaRPr lang="en-US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seemed quite inclined</a:t>
            </a: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to eject a Torus</a:t>
            </a:r>
            <a:endParaRPr lang="en-US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…an added vertical field </a:t>
            </a: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…was used as midwife!</a:t>
            </a:r>
            <a:endParaRPr lang="en-US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132859" y="3300809"/>
            <a:ext cx="1818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#983, 10 kA Hydrogen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2992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8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6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29463"/>
            <a:ext cx="5228412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 absence of Torus formation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76478" y="429463"/>
            <a:ext cx="236188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With Torus formation </a:t>
            </a:r>
            <a:endParaRPr lang="en-US" dirty="0"/>
          </a:p>
        </p:txBody>
      </p:sp>
      <p:pic>
        <p:nvPicPr>
          <p:cNvPr id="11" name="1091FastCamera&amp;magnetics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07930" y="3601693"/>
            <a:ext cx="2927796" cy="2927796"/>
          </a:xfrm>
          <a:prstGeom prst="rect">
            <a:avLst/>
          </a:prstGeom>
        </p:spPr>
      </p:pic>
      <p:pic>
        <p:nvPicPr>
          <p:cNvPr id="17" name="Picture 16" descr="App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802639" y="742095"/>
            <a:ext cx="2864879" cy="2410136"/>
          </a:xfrm>
          <a:prstGeom prst="rect">
            <a:avLst/>
          </a:prstGeom>
        </p:spPr>
      </p:pic>
      <p:pic>
        <p:nvPicPr>
          <p:cNvPr id="18" name="Picture 17" descr="App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742095"/>
            <a:ext cx="5015693" cy="2459432"/>
          </a:xfrm>
          <a:prstGeom prst="rect">
            <a:avLst/>
          </a:prstGeom>
        </p:spPr>
      </p:pic>
      <p:pic>
        <p:nvPicPr>
          <p:cNvPr id="20" name="1096FastCamera&amp;magnetics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889035" y="3600012"/>
            <a:ext cx="2816029" cy="2816029"/>
          </a:xfrm>
          <a:prstGeom prst="rect">
            <a:avLst/>
          </a:prstGeom>
        </p:spPr>
      </p:pic>
      <p:pic>
        <p:nvPicPr>
          <p:cNvPr id="21" name="1098FastCamera&amp;magnetics.wmv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18056" y="3600012"/>
            <a:ext cx="2806638" cy="280663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18056" y="32023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18056" y="3242614"/>
            <a:ext cx="89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/>
              <a:t>e</a:t>
            </a:r>
            <a:r>
              <a:rPr lang="en-US" dirty="0" smtClean="0"/>
              <a:t>= 3 kA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576401" y="3230977"/>
            <a:ext cx="89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= 5 kA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337295" y="3255123"/>
            <a:ext cx="1011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= 10 kA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308694" y="6485462"/>
            <a:ext cx="116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Torus</a:t>
            </a:r>
            <a:r>
              <a:rPr lang="en-US" dirty="0" smtClean="0"/>
              <a:t>= 5 kA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64689" y="6493603"/>
            <a:ext cx="446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Torus forms at the expected current: </a:t>
            </a:r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8 kA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23004" y="6322839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1098,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928030" y="632924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1096,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668219" y="6450050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1091,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807" y="17785"/>
            <a:ext cx="6691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March 2018 Torus formed in </a:t>
            </a:r>
            <a:r>
              <a:rPr lang="en-US" sz="28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Argon plasmas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705064" y="3412437"/>
            <a:ext cx="0" cy="3240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 flipV="1">
            <a:off x="5228413" y="6653348"/>
            <a:ext cx="46248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0" y="3233155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0925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6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6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8732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8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24" repeatCount="indefinite" fill="remove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30" repeatCount="indefinite" fill="remove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49-1160Overall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2016" y="625282"/>
            <a:ext cx="6269709" cy="56076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6200000">
            <a:off x="751363" y="339570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1149,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7367846" y="339570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1160,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816" y="102062"/>
            <a:ext cx="8525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</a:rPr>
              <a:t>The “gentle </a:t>
            </a:r>
            <a:r>
              <a:rPr lang="en-US" sz="2800" b="1" dirty="0" err="1" smtClean="0">
                <a:solidFill>
                  <a:srgbClr val="FF00B5"/>
                </a:solidFill>
              </a:rPr>
              <a:t>Divertor</a:t>
            </a:r>
            <a:r>
              <a:rPr lang="en-US" sz="2800" b="1" dirty="0" smtClean="0">
                <a:solidFill>
                  <a:srgbClr val="FF00B5"/>
                </a:solidFill>
              </a:rPr>
              <a:t>” </a:t>
            </a:r>
            <a:r>
              <a:rPr lang="en-US" sz="2800" b="1" dirty="0" smtClean="0">
                <a:solidFill>
                  <a:srgbClr val="0000FF"/>
                </a:solidFill>
              </a:rPr>
              <a:t>of the (barely visible) Argon Torus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7541" y="6222561"/>
            <a:ext cx="615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lower </a:t>
            </a:r>
            <a:r>
              <a:rPr lang="en-US" b="1" dirty="0" err="1" smtClean="0">
                <a:solidFill>
                  <a:srgbClr val="0000FF"/>
                </a:solidFill>
              </a:rPr>
              <a:t>Divertor</a:t>
            </a:r>
            <a:r>
              <a:rPr lang="en-US" b="1" dirty="0" smtClean="0">
                <a:solidFill>
                  <a:srgbClr val="0000FF"/>
                </a:solidFill>
              </a:rPr>
              <a:t> fan is dominant &amp; slightly shifts down the Torus 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2467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361" y="1364098"/>
            <a:ext cx="8539718" cy="3908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Outline</a:t>
            </a:r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• PROTO-SPHERA has achieved the full Phase-1 current (10 kA) of Plasma </a:t>
            </a:r>
            <a:r>
              <a:rPr lang="en-US" b="1" dirty="0" err="1" smtClean="0"/>
              <a:t>Centerpost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• Surprise: the experiment now produces routinely Argon &amp; Hydrogen </a:t>
            </a:r>
            <a:r>
              <a:rPr lang="en-US" b="1" dirty="0" err="1" smtClean="0"/>
              <a:t>Toroids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• </a:t>
            </a:r>
            <a:r>
              <a:rPr lang="en-US" b="1" dirty="0"/>
              <a:t>DC voltage </a:t>
            </a:r>
            <a:r>
              <a:rPr lang="en-US" b="1" dirty="0" smtClean="0"/>
              <a:t>on </a:t>
            </a:r>
            <a:r>
              <a:rPr lang="en-US" b="1" dirty="0" err="1" smtClean="0"/>
              <a:t>Centerpost</a:t>
            </a:r>
            <a:r>
              <a:rPr lang="en-US" b="1" dirty="0" smtClean="0"/>
              <a:t> electrodes drives </a:t>
            </a:r>
            <a:r>
              <a:rPr lang="en-US" b="1" dirty="0" err="1" smtClean="0"/>
              <a:t>Toroidal</a:t>
            </a:r>
            <a:r>
              <a:rPr lang="en-US" b="1" dirty="0" smtClean="0"/>
              <a:t> Current (magnetic reconnections)</a:t>
            </a:r>
          </a:p>
          <a:p>
            <a:endParaRPr lang="en-US" b="1" dirty="0"/>
          </a:p>
          <a:p>
            <a:r>
              <a:rPr lang="en-US" b="1" dirty="0" smtClean="0"/>
              <a:t>• In 2019: an intermediate Phase-1½  for moving to Phase-2 on sound bases</a:t>
            </a:r>
          </a:p>
          <a:p>
            <a:endParaRPr lang="en-US" b="1" dirty="0"/>
          </a:p>
          <a:p>
            <a:r>
              <a:rPr lang="en-US" b="1" dirty="0"/>
              <a:t>• </a:t>
            </a:r>
            <a:r>
              <a:rPr lang="en-US" b="1" dirty="0" smtClean="0"/>
              <a:t>End of 2021: Phase-2 experiment ready to produce plasma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09496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8990" y="31608"/>
            <a:ext cx="7838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</a:rPr>
              <a:t>The </a:t>
            </a:r>
            <a:r>
              <a:rPr lang="en-US" sz="2800" b="1" dirty="0" smtClean="0">
                <a:solidFill>
                  <a:srgbClr val="0000FF"/>
                </a:solidFill>
              </a:rPr>
              <a:t>Argon Torus</a:t>
            </a:r>
            <a:r>
              <a:rPr lang="en-US" sz="2800" b="1" dirty="0" smtClean="0">
                <a:solidFill>
                  <a:srgbClr val="FF00B5"/>
                </a:solidFill>
              </a:rPr>
              <a:t> has been sustained for up to ½ sec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94432" y="6523214"/>
            <a:ext cx="27751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1160, Argon, X-points fit I</a:t>
            </a:r>
            <a:r>
              <a:rPr lang="en-US" sz="1400" b="1" baseline="-25000" dirty="0" smtClean="0">
                <a:solidFill>
                  <a:srgbClr val="0000FF"/>
                </a:solidFill>
              </a:rPr>
              <a:t>ST</a:t>
            </a:r>
            <a:r>
              <a:rPr lang="en-US" sz="1400" b="1" dirty="0" smtClean="0">
                <a:solidFill>
                  <a:srgbClr val="0000FF"/>
                </a:solidFill>
              </a:rPr>
              <a:t>=5 kA</a:t>
            </a:r>
            <a:endParaRPr lang="en-US" sz="1400" b="1" dirty="0">
              <a:solidFill>
                <a:srgbClr val="0000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696737">
            <a:off x="432774" y="2810105"/>
            <a:ext cx="1607039" cy="15101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31324" y="4547345"/>
            <a:ext cx="2444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Argon Torus</a:t>
            </a:r>
          </a:p>
          <a:p>
            <a:pPr algn="ctr"/>
            <a:r>
              <a:rPr lang="en-US" b="1" i="1" dirty="0" smtClean="0">
                <a:solidFill>
                  <a:srgbClr val="0000FF"/>
                </a:solidFill>
              </a:rPr>
              <a:t>break-down </a:t>
            </a:r>
            <a:r>
              <a:rPr lang="en-US" b="1" i="1" dirty="0" err="1" smtClean="0">
                <a:solidFill>
                  <a:srgbClr val="0000FF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0000FF"/>
                </a:solidFill>
              </a:rPr>
              <a:t>e</a:t>
            </a:r>
            <a:r>
              <a:rPr lang="en-US" b="1" i="1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0000FF"/>
                </a:solidFill>
              </a:rPr>
              <a:t> 200 V</a:t>
            </a:r>
          </a:p>
          <a:p>
            <a:pPr algn="ctr"/>
            <a:r>
              <a:rPr lang="en-US" b="1" i="1" dirty="0" smtClean="0">
                <a:solidFill>
                  <a:srgbClr val="0000FF"/>
                </a:solidFill>
              </a:rPr>
              <a:t>steady </a:t>
            </a:r>
            <a:r>
              <a:rPr lang="en-US" b="1" i="1" dirty="0" err="1" smtClean="0">
                <a:solidFill>
                  <a:srgbClr val="0000FF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0000FF"/>
                </a:solidFill>
              </a:rPr>
              <a:t>e</a:t>
            </a:r>
            <a:r>
              <a:rPr lang="en-US" b="1" i="1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0000FF"/>
                </a:solidFill>
              </a:rPr>
              <a:t> 220 </a:t>
            </a:r>
            <a:r>
              <a:rPr lang="en-US" b="1" i="1" dirty="0">
                <a:solidFill>
                  <a:srgbClr val="0000FF"/>
                </a:solidFill>
              </a:rPr>
              <a:t>V</a:t>
            </a:r>
          </a:p>
          <a:p>
            <a:pPr algn="ctr"/>
            <a:endParaRPr lang="en-US" b="1" i="1" dirty="0">
              <a:solidFill>
                <a:srgbClr val="0000FF"/>
              </a:solidFill>
            </a:endParaRPr>
          </a:p>
        </p:txBody>
      </p:sp>
      <p:pic>
        <p:nvPicPr>
          <p:cNvPr id="3" name="GifPSTra+1160+magnetics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66596" y="554828"/>
            <a:ext cx="4564737" cy="60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2919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0870" y="6462574"/>
            <a:ext cx="829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B5"/>
                </a:solidFill>
              </a:rPr>
              <a:t> </a:t>
            </a:r>
            <a:r>
              <a:rPr lang="en-US" b="1" dirty="0" smtClean="0">
                <a:solidFill>
                  <a:srgbClr val="FF00B5"/>
                </a:solidFill>
              </a:rPr>
              <a:t>      evident at plasma breakdown		&amp; …after ¼ sec	</a:t>
            </a:r>
            <a:r>
              <a:rPr lang="en-US" b="1" dirty="0">
                <a:solidFill>
                  <a:srgbClr val="FF00B5"/>
                </a:solidFill>
              </a:rPr>
              <a:t>	</a:t>
            </a:r>
            <a:r>
              <a:rPr lang="en-US" b="1" dirty="0" smtClean="0">
                <a:solidFill>
                  <a:srgbClr val="FF00B5"/>
                </a:solidFill>
              </a:rPr>
              <a:t>at plasma switch-off</a:t>
            </a:r>
            <a:endParaRPr lang="en-US" dirty="0"/>
          </a:p>
        </p:txBody>
      </p:sp>
      <p:pic>
        <p:nvPicPr>
          <p:cNvPr id="10" name="1202LogoBeginNew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7113" y="618497"/>
            <a:ext cx="3264295" cy="5844077"/>
          </a:xfrm>
          <a:prstGeom prst="rect">
            <a:avLst/>
          </a:prstGeom>
        </p:spPr>
      </p:pic>
      <p:pic>
        <p:nvPicPr>
          <p:cNvPr id="11" name="1202LogoEndNew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98323" y="615058"/>
            <a:ext cx="3266216" cy="584751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74658" y="20946"/>
            <a:ext cx="68518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April 2018 Torus formed in Hydrogen Plasma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5174" y="6154796"/>
            <a:ext cx="14517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#1202, 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68787">
            <a:off x="3797547" y="2790627"/>
            <a:ext cx="1632779" cy="15344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641360" y="4386322"/>
            <a:ext cx="19239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B5"/>
                </a:solidFill>
              </a:rPr>
              <a:t>Hydrogen Torus</a:t>
            </a:r>
          </a:p>
          <a:p>
            <a:pPr algn="ctr"/>
            <a:r>
              <a:rPr lang="en-US" b="1" i="1" dirty="0" smtClean="0">
                <a:solidFill>
                  <a:srgbClr val="FF00B5"/>
                </a:solidFill>
              </a:rPr>
              <a:t>break-down</a:t>
            </a:r>
          </a:p>
          <a:p>
            <a:pPr algn="ctr"/>
            <a:r>
              <a:rPr lang="en-US" b="1" i="1" dirty="0" err="1" smtClean="0">
                <a:solidFill>
                  <a:srgbClr val="FF00B5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b="1" i="1" dirty="0" smtClean="0">
                <a:solidFill>
                  <a:srgbClr val="FF00B5"/>
                </a:solidFill>
              </a:rPr>
              <a:t> </a:t>
            </a:r>
            <a:r>
              <a:rPr lang="en-US" b="1" i="1" dirty="0" smtClean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FF00B5"/>
                </a:solidFill>
              </a:rPr>
              <a:t> 360 V</a:t>
            </a:r>
          </a:p>
          <a:p>
            <a:pPr algn="ctr"/>
            <a:r>
              <a:rPr lang="en-US" b="1" i="1" dirty="0" smtClean="0">
                <a:solidFill>
                  <a:srgbClr val="FF00B5"/>
                </a:solidFill>
              </a:rPr>
              <a:t>steady </a:t>
            </a:r>
            <a:r>
              <a:rPr lang="en-US" b="1" i="1" dirty="0" err="1" smtClean="0">
                <a:solidFill>
                  <a:srgbClr val="FF00B5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b="1" i="1" dirty="0" smtClean="0">
                <a:solidFill>
                  <a:srgbClr val="FF00B5"/>
                </a:solidFill>
              </a:rPr>
              <a:t> </a:t>
            </a:r>
            <a:r>
              <a:rPr lang="en-US" b="1" i="1" dirty="0" smtClean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FF00B5"/>
                </a:solidFill>
              </a:rPr>
              <a:t> 320 V</a:t>
            </a:r>
            <a:endParaRPr lang="en-US" b="1" i="1" dirty="0">
              <a:solidFill>
                <a:srgbClr val="FF0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219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6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41261" y="8054"/>
            <a:ext cx="36884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B5"/>
                </a:solidFill>
              </a:rPr>
              <a:t>The “uncouth </a:t>
            </a:r>
            <a:r>
              <a:rPr lang="en-US" sz="2800" b="1" dirty="0" err="1" smtClean="0">
                <a:solidFill>
                  <a:srgbClr val="FF00B5"/>
                </a:solidFill>
              </a:rPr>
              <a:t>Divertor</a:t>
            </a:r>
            <a:r>
              <a:rPr lang="en-US" sz="2800" b="1" dirty="0" smtClean="0">
                <a:solidFill>
                  <a:srgbClr val="FF00B5"/>
                </a:solidFill>
              </a:rPr>
              <a:t>” </a:t>
            </a:r>
          </a:p>
          <a:p>
            <a:pPr algn="ctr"/>
            <a:r>
              <a:rPr lang="en-US" sz="2800" b="1" dirty="0" smtClean="0">
                <a:solidFill>
                  <a:srgbClr val="FF00B5"/>
                </a:solidFill>
              </a:rPr>
              <a:t>of the Hydrogen Torus</a:t>
            </a:r>
            <a:endParaRPr lang="en-US" sz="2800" b="1" dirty="0">
              <a:solidFill>
                <a:srgbClr val="FF00B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2329" y="924683"/>
            <a:ext cx="486702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The present </a:t>
            </a:r>
            <a:r>
              <a:rPr lang="en-US" dirty="0" err="1" smtClean="0"/>
              <a:t>divertor</a:t>
            </a:r>
            <a:r>
              <a:rPr lang="en-US" dirty="0" smtClean="0"/>
              <a:t> plate</a:t>
            </a:r>
          </a:p>
          <a:p>
            <a:pPr algn="ctr"/>
            <a:r>
              <a:rPr lang="en-US" dirty="0" smtClean="0"/>
              <a:t>is the lower polycarbonate diaphragm:</a:t>
            </a:r>
          </a:p>
          <a:p>
            <a:pPr algn="ctr"/>
            <a:r>
              <a:rPr lang="en-US" dirty="0" smtClean="0"/>
              <a:t>an unsuitable choice of material!</a:t>
            </a:r>
          </a:p>
          <a:p>
            <a:pPr algn="ctr"/>
            <a:endParaRPr lang="en-US" sz="1200" dirty="0" smtClean="0"/>
          </a:p>
          <a:p>
            <a:pPr algn="ctr"/>
            <a:r>
              <a:rPr lang="en-US" dirty="0" smtClean="0"/>
              <a:t>But when we put it inside PROTO-SPHERA</a:t>
            </a:r>
          </a:p>
          <a:p>
            <a:pPr algn="ctr"/>
            <a:r>
              <a:rPr lang="en-US" dirty="0" smtClean="0"/>
              <a:t>we did not expect to be able to form a Torus!</a:t>
            </a:r>
          </a:p>
          <a:p>
            <a:pPr algn="ctr"/>
            <a:endParaRPr lang="en-US" sz="1200" dirty="0"/>
          </a:p>
          <a:p>
            <a:pPr algn="ctr"/>
            <a:r>
              <a:rPr lang="en-US" dirty="0" smtClean="0"/>
              <a:t>A new lower metal diaphragm being built now;</a:t>
            </a:r>
          </a:p>
          <a:p>
            <a:pPr algn="ctr"/>
            <a:r>
              <a:rPr lang="en-US" dirty="0" smtClean="0"/>
              <a:t>in 2019 PROTO-SPHERA will have 2 suitable plates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99667" y="3326593"/>
            <a:ext cx="14517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#1202, 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pic>
        <p:nvPicPr>
          <p:cNvPr id="12" name="1202DivertorLow-Synchro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73166" y="3634370"/>
            <a:ext cx="4298174" cy="3223630"/>
          </a:xfrm>
          <a:prstGeom prst="rect">
            <a:avLst/>
          </a:prstGeom>
        </p:spPr>
      </p:pic>
      <p:pic>
        <p:nvPicPr>
          <p:cNvPr id="2" name="1202Overall12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91" y="0"/>
            <a:ext cx="38306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0401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25ToroDeform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8289" y="611055"/>
            <a:ext cx="2925627" cy="5389641"/>
          </a:xfrm>
          <a:prstGeom prst="rect">
            <a:avLst/>
          </a:prstGeom>
        </p:spPr>
      </p:pic>
      <p:pic>
        <p:nvPicPr>
          <p:cNvPr id="5" name="1211Overall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7179" y="611056"/>
            <a:ext cx="2925627" cy="53967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49416" y="42475"/>
            <a:ext cx="6637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Reconnections, Helical States &amp; Double Tori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52694"/>
            <a:ext cx="911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#1211</a:t>
            </a:r>
          </a:p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06799" y="2952694"/>
            <a:ext cx="911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#1225</a:t>
            </a:r>
          </a:p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197" y="6007830"/>
            <a:ext cx="8673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Vertical field in </a:t>
            </a:r>
            <a:r>
              <a:rPr lang="en-US" b="1" dirty="0" err="1" smtClean="0"/>
              <a:t>eccess</a:t>
            </a:r>
            <a:r>
              <a:rPr lang="en-US" b="1" dirty="0" smtClean="0"/>
              <a:t>? …</a:t>
            </a:r>
            <a:r>
              <a:rPr lang="en-US" b="1" dirty="0" smtClean="0">
                <a:solidFill>
                  <a:srgbClr val="FF00B5"/>
                </a:solidFill>
              </a:rPr>
              <a:t>Double Torus!            …or Helical States …or lop-sided Tori!</a:t>
            </a:r>
          </a:p>
          <a:p>
            <a:pPr algn="ctr"/>
            <a:endParaRPr lang="en-US" sz="800" b="1" dirty="0" smtClean="0">
              <a:solidFill>
                <a:srgbClr val="FF00B5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The only occurrence you should never ever consider is plasma disruption: gone for good!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7827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4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1702" y="43387"/>
            <a:ext cx="6728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PROTO-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SPHERA will not need additional heating…?</a:t>
            </a:r>
          </a:p>
          <a:p>
            <a:pPr algn="r"/>
            <a:endParaRPr lang="en-US" sz="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charset="0"/>
            </a:endParaRPr>
          </a:p>
          <a:p>
            <a:pPr algn="r"/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…magnetic reconnections heat the Solar Corona!</a:t>
            </a: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421257" y="36295"/>
            <a:ext cx="1347563" cy="100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421257" y="36295"/>
            <a:ext cx="1370445" cy="10084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1257" y="24190"/>
            <a:ext cx="1370445" cy="10206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686" y="992404"/>
            <a:ext cx="88950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hase-2 power injected into plasma  &gt;  250 V • 60 kA = 15 MW …how much into Torus?</a:t>
            </a:r>
          </a:p>
          <a:p>
            <a:endParaRPr lang="en-US" b="1" dirty="0" smtClean="0">
              <a:solidFill>
                <a:srgbClr val="3D99D5"/>
              </a:solidFill>
            </a:endParaRPr>
          </a:p>
          <a:p>
            <a:r>
              <a:rPr lang="en-US" b="1" dirty="0" smtClean="0">
                <a:solidFill>
                  <a:srgbClr val="3D99D5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3D99D5"/>
                </a:solidFill>
              </a:rPr>
              <a:t>0 MW, </a:t>
            </a:r>
            <a:r>
              <a:rPr lang="en-US" b="1" dirty="0">
                <a:solidFill>
                  <a:srgbClr val="3D99D5"/>
                </a:solidFill>
              </a:rPr>
              <a:t>T = 10 </a:t>
            </a:r>
            <a:r>
              <a:rPr lang="en-US" b="1" dirty="0" err="1">
                <a:solidFill>
                  <a:srgbClr val="3D99D5"/>
                </a:solidFill>
              </a:rPr>
              <a:t>eV</a:t>
            </a:r>
            <a:endParaRPr lang="en-US" b="1" dirty="0">
              <a:solidFill>
                <a:srgbClr val="3D99D5"/>
              </a:solidFill>
            </a:endParaRPr>
          </a:p>
          <a:p>
            <a:r>
              <a:rPr lang="en-US" b="1" dirty="0" smtClean="0">
                <a:solidFill>
                  <a:srgbClr val="3D99D5"/>
                </a:solidFill>
              </a:rPr>
              <a:t>“cold” plasma: </a:t>
            </a:r>
          </a:p>
          <a:p>
            <a:r>
              <a:rPr lang="en-US" b="1" dirty="0" err="1" smtClean="0">
                <a:solidFill>
                  <a:srgbClr val="3D99D5"/>
                </a:solidFill>
              </a:rPr>
              <a:t>divertor</a:t>
            </a:r>
            <a:r>
              <a:rPr lang="en-US" b="1" dirty="0" smtClean="0">
                <a:solidFill>
                  <a:srgbClr val="3D99D5"/>
                </a:solidFill>
              </a:rPr>
              <a:t> studies</a:t>
            </a:r>
          </a:p>
        </p:txBody>
      </p:sp>
      <p:pic>
        <p:nvPicPr>
          <p:cNvPr id="9" name="1212DivertorLow_Synchro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2828" y="1319477"/>
            <a:ext cx="1533672" cy="1150255"/>
          </a:xfrm>
          <a:prstGeom prst="rect">
            <a:avLst/>
          </a:prstGeom>
        </p:spPr>
      </p:pic>
      <p:pic>
        <p:nvPicPr>
          <p:cNvPr id="2" name="GifPSTra+1195_Self-Contained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01557" y="1376572"/>
            <a:ext cx="3281562" cy="54170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1442" y="2179649"/>
            <a:ext cx="23824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B04D2"/>
                </a:solidFill>
                <a:latin typeface="Times New Roman"/>
                <a:cs typeface="Times New Roman"/>
              </a:rPr>
              <a:t>&lt;</a:t>
            </a:r>
            <a:r>
              <a:rPr lang="en-US" b="1" dirty="0" smtClean="0">
                <a:solidFill>
                  <a:srgbClr val="FB04D2"/>
                </a:solidFill>
              </a:rPr>
              <a:t>  </a:t>
            </a:r>
            <a:r>
              <a:rPr lang="en-US" b="1" dirty="0">
                <a:solidFill>
                  <a:srgbClr val="FB04D2"/>
                </a:solidFill>
              </a:rPr>
              <a:t>1 MW, T = 100 </a:t>
            </a:r>
            <a:r>
              <a:rPr lang="en-US" b="1" dirty="0" err="1">
                <a:solidFill>
                  <a:srgbClr val="FB04D2"/>
                </a:solidFill>
              </a:rPr>
              <a:t>eV</a:t>
            </a:r>
            <a:r>
              <a:rPr lang="en-US" b="1" dirty="0">
                <a:solidFill>
                  <a:srgbClr val="FB04D2"/>
                </a:solidFill>
              </a:rPr>
              <a:t> </a:t>
            </a:r>
            <a:endParaRPr lang="en-US" b="1" dirty="0" smtClean="0">
              <a:solidFill>
                <a:srgbClr val="FB04D2"/>
              </a:solidFill>
            </a:endParaRP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“</a:t>
            </a:r>
            <a:r>
              <a:rPr lang="en-US" b="1" dirty="0" err="1">
                <a:solidFill>
                  <a:srgbClr val="FB04D2"/>
                </a:solidFill>
              </a:rPr>
              <a:t>lukewarm”plasma</a:t>
            </a:r>
            <a:r>
              <a:rPr lang="en-US" b="1" dirty="0">
                <a:solidFill>
                  <a:srgbClr val="FB04D2"/>
                </a:solidFill>
              </a:rPr>
              <a:t>:</a:t>
            </a: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magnetic reconnection</a:t>
            </a: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studies at S </a:t>
            </a:r>
            <a:r>
              <a:rPr lang="en-US" b="1" dirty="0" smtClean="0">
                <a:solidFill>
                  <a:srgbClr val="FB04D2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B04D2"/>
                </a:solidFill>
              </a:rPr>
              <a:t>10</a:t>
            </a:r>
            <a:r>
              <a:rPr lang="en-US" b="1" baseline="30000" dirty="0" smtClean="0">
                <a:solidFill>
                  <a:srgbClr val="FB04D2"/>
                </a:solidFill>
              </a:rPr>
              <a:t>4</a:t>
            </a:r>
            <a:endParaRPr lang="en-US" b="1" baseline="30000" dirty="0">
              <a:solidFill>
                <a:srgbClr val="FB04D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84" y="5890498"/>
            <a:ext cx="574133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a few </a:t>
            </a:r>
            <a:r>
              <a:rPr lang="en-US" b="1" dirty="0"/>
              <a:t>MW, T </a:t>
            </a:r>
            <a:r>
              <a:rPr lang="en-US" b="1" dirty="0" smtClean="0"/>
              <a:t>=1 </a:t>
            </a:r>
            <a:r>
              <a:rPr lang="en-US" b="1" dirty="0" err="1" smtClean="0"/>
              <a:t>keV</a:t>
            </a:r>
            <a:r>
              <a:rPr lang="en-US" b="1" dirty="0"/>
              <a:t>,</a:t>
            </a:r>
            <a:r>
              <a:rPr lang="en-US" b="1" dirty="0" smtClean="0"/>
              <a:t>  “</a:t>
            </a:r>
            <a:r>
              <a:rPr lang="en-US" b="1" dirty="0"/>
              <a:t>hot” plasma at </a:t>
            </a:r>
            <a:r>
              <a:rPr lang="el-GR" b="1" dirty="0" smtClean="0">
                <a:cs typeface="Arial"/>
              </a:rPr>
              <a:t>β</a:t>
            </a:r>
            <a:r>
              <a:rPr lang="en-US" b="1" i="1" dirty="0" smtClean="0">
                <a:cs typeface="Arial"/>
              </a:rPr>
              <a:t> </a:t>
            </a:r>
            <a:r>
              <a:rPr lang="en-US" b="1" dirty="0" smtClean="0">
                <a:latin typeface="Times New Roman"/>
                <a:cs typeface="Times New Roman"/>
              </a:rPr>
              <a:t>~</a:t>
            </a:r>
            <a:r>
              <a:rPr lang="el-GR" b="1" dirty="0" smtClean="0">
                <a:latin typeface="Times New Roman"/>
                <a:cs typeface="Times New Roman"/>
              </a:rPr>
              <a:t> </a:t>
            </a:r>
            <a:r>
              <a:rPr lang="el-GR" b="1" dirty="0" smtClean="0">
                <a:cs typeface="Times New Roman"/>
              </a:rPr>
              <a:t>1</a:t>
            </a:r>
            <a:r>
              <a:rPr lang="en-US" b="1" dirty="0" smtClean="0">
                <a:cs typeface="Times New Roman"/>
              </a:rPr>
              <a:t>, no disruptions</a:t>
            </a:r>
          </a:p>
          <a:p>
            <a:r>
              <a:rPr lang="en-US" b="1" dirty="0" smtClean="0">
                <a:cs typeface="Times New Roman"/>
              </a:rPr>
              <a:t>no additional heating &amp; no current drive required,</a:t>
            </a:r>
            <a:endParaRPr lang="en-US" b="1" dirty="0"/>
          </a:p>
          <a:p>
            <a:r>
              <a:rPr lang="en-US" b="1" dirty="0"/>
              <a:t>same T as a </a:t>
            </a:r>
            <a:r>
              <a:rPr lang="en-US" b="1" dirty="0" err="1"/>
              <a:t>Tokamak</a:t>
            </a:r>
            <a:r>
              <a:rPr lang="en-US" b="1" dirty="0" smtClean="0"/>
              <a:t>, but </a:t>
            </a:r>
            <a:r>
              <a:rPr lang="en-US" b="1" dirty="0"/>
              <a:t>1/100 of the cost!</a:t>
            </a:r>
          </a:p>
        </p:txBody>
      </p:sp>
      <p:pic>
        <p:nvPicPr>
          <p:cNvPr id="13" name="MetropolisFb.wmv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86" y="3367883"/>
            <a:ext cx="5709692" cy="25574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683" y="3074223"/>
            <a:ext cx="2439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Fritz Lang’s Metropolis (1926)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2774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608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7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1103013" y="548100"/>
            <a:ext cx="6325844" cy="6205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rab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68" y="548100"/>
            <a:ext cx="977322" cy="62059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80933" y="47246"/>
            <a:ext cx="2932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Crab Nebula remnant</a:t>
            </a:r>
            <a:endParaRPr lang="en-US" sz="2400" b="1" dirty="0"/>
          </a:p>
        </p:txBody>
      </p:sp>
      <p:pic>
        <p:nvPicPr>
          <p:cNvPr id="2" name="Picture 1" descr="AppCra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759688" y="2798265"/>
            <a:ext cx="2350599" cy="23886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85557" y="5307224"/>
            <a:ext cx="151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Hopf</a:t>
            </a:r>
            <a:r>
              <a:rPr lang="en-US" b="1" dirty="0" smtClean="0"/>
              <a:t> foliation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766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1199" y="62401"/>
            <a:ext cx="8919485" cy="12003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Major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surprise: Torus forms in a static field</a:t>
            </a:r>
          </a:p>
          <a:p>
            <a:endParaRPr lang="en-US" sz="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dirty="0" smtClean="0"/>
              <a:t>Plasma </a:t>
            </a:r>
            <a:r>
              <a:rPr lang="en-US" dirty="0"/>
              <a:t>operations will be easier in Phase-2, which will produce Spherical Tori with I</a:t>
            </a:r>
            <a:r>
              <a:rPr lang="en-US" baseline="-25000" dirty="0"/>
              <a:t>ST</a:t>
            </a:r>
            <a:r>
              <a:rPr lang="en-US" dirty="0"/>
              <a:t>=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¼</a:t>
            </a:r>
            <a:r>
              <a:rPr lang="en-US" dirty="0"/>
              <a:t> MA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11254">
            <a:off x="7446911" y="2953187"/>
            <a:ext cx="1680438" cy="15791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99953" y="1199770"/>
            <a:ext cx="2041136" cy="17850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18059" y="1158346"/>
            <a:ext cx="1765442" cy="1883138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3273028" y="2082421"/>
            <a:ext cx="669038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1219" y="1746302"/>
            <a:ext cx="122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from now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 smtClean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= 5-7 kA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7701" y="1759255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to Phase-2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 smtClean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= ¼ MA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9329" y="3162910"/>
            <a:ext cx="876905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Perspectives</a:t>
            </a:r>
            <a:endParaRPr lang="en-US" sz="800" b="1" dirty="0"/>
          </a:p>
          <a:p>
            <a:endParaRPr lang="en-US" sz="800" b="1" dirty="0"/>
          </a:p>
          <a:p>
            <a:endParaRPr lang="en-US" sz="800" b="1" dirty="0"/>
          </a:p>
          <a:p>
            <a:r>
              <a:rPr lang="en-US" b="1" dirty="0"/>
              <a:t>PROTO-SPHERA will assess a new magnetic confinement configuration:</a:t>
            </a:r>
          </a:p>
          <a:p>
            <a:endParaRPr lang="en-US" sz="800" dirty="0"/>
          </a:p>
          <a:p>
            <a:r>
              <a:rPr lang="en-US" dirty="0"/>
              <a:t>•	simply connected (easy to build, maintain &amp; modify)</a:t>
            </a:r>
          </a:p>
          <a:p>
            <a:endParaRPr lang="en-US" sz="800" dirty="0"/>
          </a:p>
          <a:p>
            <a:r>
              <a:rPr lang="en-US" dirty="0"/>
              <a:t>•	sustained (indefinitely) by magnetic reconnections induced by DC voltage</a:t>
            </a:r>
          </a:p>
          <a:p>
            <a:endParaRPr lang="en-US" sz="800" dirty="0"/>
          </a:p>
          <a:p>
            <a:r>
              <a:rPr lang="en-US" dirty="0"/>
              <a:t>•	mixed magnetic &amp; electrostatic confinement, plasma flow being </a:t>
            </a:r>
            <a:r>
              <a:rPr lang="en-US" dirty="0" smtClean="0"/>
              <a:t>paramount</a:t>
            </a:r>
          </a:p>
          <a:p>
            <a:endParaRPr lang="en-US" sz="800" dirty="0"/>
          </a:p>
          <a:p>
            <a:r>
              <a:rPr lang="en-US" dirty="0"/>
              <a:t>•	</a:t>
            </a:r>
            <a:r>
              <a:rPr lang="en-US" dirty="0" smtClean="0"/>
              <a:t>could provide laboratory examples and insight into cosmic reconnection phenomena</a:t>
            </a:r>
          </a:p>
          <a:p>
            <a:endParaRPr lang="en-US" sz="800" dirty="0" smtClean="0"/>
          </a:p>
          <a:p>
            <a:r>
              <a:rPr lang="en-US" dirty="0"/>
              <a:t>•	(if </a:t>
            </a:r>
            <a:r>
              <a:rPr lang="en-US" dirty="0" smtClean="0"/>
              <a:t>high T from magnetic reconnections) plasma </a:t>
            </a:r>
            <a:r>
              <a:rPr lang="el-GR" dirty="0" smtClean="0"/>
              <a:t>β</a:t>
            </a:r>
            <a:r>
              <a:rPr lang="en-US" dirty="0" smtClean="0"/>
              <a:t>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1: small size future Fusion reactor?</a:t>
            </a:r>
          </a:p>
          <a:p>
            <a:endParaRPr lang="en-US" sz="800" dirty="0" smtClean="0"/>
          </a:p>
          <a:p>
            <a:r>
              <a:rPr lang="en-US" dirty="0" smtClean="0"/>
              <a:t>•	a forerunner for a (far future) Fusion Space Thruster?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822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24191"/>
            <a:ext cx="1030533" cy="1044034"/>
          </a:xfrm>
          <a:prstGeom prst="rect">
            <a:avLst/>
          </a:prstGeom>
        </p:spPr>
      </p:pic>
      <p:pic>
        <p:nvPicPr>
          <p:cNvPr id="5" name="Picture 4" descr="Pe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14" y="12096"/>
            <a:ext cx="906588" cy="1080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502" y="12094"/>
            <a:ext cx="835228" cy="1044034"/>
          </a:xfrm>
          <a:prstGeom prst="rect">
            <a:avLst/>
          </a:prstGeom>
        </p:spPr>
      </p:pic>
      <p:pic>
        <p:nvPicPr>
          <p:cNvPr id="7" name="Picture 6" descr="SandroRegge1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3FA9C2"/>
              </a:clrFrom>
              <a:clrTo>
                <a:srgbClr val="3FA9C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0490" y="12931"/>
            <a:ext cx="1480903" cy="1518554"/>
          </a:xfrm>
          <a:prstGeom prst="rect">
            <a:avLst/>
          </a:prstGeom>
        </p:spPr>
      </p:pic>
      <p:pic>
        <p:nvPicPr>
          <p:cNvPr id="8" name="Picture 7" descr="Paol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730" y="12093"/>
            <a:ext cx="1006702" cy="1371335"/>
          </a:xfrm>
          <a:prstGeom prst="rect">
            <a:avLst/>
          </a:prstGeom>
        </p:spPr>
      </p:pic>
      <p:pic>
        <p:nvPicPr>
          <p:cNvPr id="9" name="Picture 8" descr="Livi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9404" y="12094"/>
            <a:ext cx="1205867" cy="1205867"/>
          </a:xfrm>
          <a:prstGeom prst="rect">
            <a:avLst/>
          </a:prstGeom>
        </p:spPr>
      </p:pic>
      <p:pic>
        <p:nvPicPr>
          <p:cNvPr id="10" name="Picture 9" descr="Stamos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3649" y="1304132"/>
            <a:ext cx="1049342" cy="1470395"/>
          </a:xfrm>
          <a:prstGeom prst="rect">
            <a:avLst/>
          </a:prstGeom>
        </p:spPr>
      </p:pic>
      <p:pic>
        <p:nvPicPr>
          <p:cNvPr id="11" name="Picture 10" descr="A_Cucchiar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0948" y="1357243"/>
            <a:ext cx="1064556" cy="10645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6051" y="2221547"/>
            <a:ext cx="1688099" cy="1117474"/>
          </a:xfrm>
          <a:prstGeom prst="rect">
            <a:avLst/>
          </a:prstGeom>
        </p:spPr>
      </p:pic>
      <p:pic>
        <p:nvPicPr>
          <p:cNvPr id="14" name="Picture 13" descr="Fabio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0137" y="4513485"/>
            <a:ext cx="882096" cy="1074116"/>
          </a:xfrm>
          <a:prstGeom prst="rect">
            <a:avLst/>
          </a:prstGeom>
        </p:spPr>
      </p:pic>
      <p:pic>
        <p:nvPicPr>
          <p:cNvPr id="18" name="Picture 17" descr="Leonard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09283" y="12096"/>
            <a:ext cx="1073320" cy="1205867"/>
          </a:xfrm>
          <a:prstGeom prst="rect">
            <a:avLst/>
          </a:prstGeom>
        </p:spPr>
      </p:pic>
      <p:pic>
        <p:nvPicPr>
          <p:cNvPr id="19" name="Picture 18" descr="Farengo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44" y="3435943"/>
            <a:ext cx="1466051" cy="2022780"/>
          </a:xfrm>
          <a:prstGeom prst="rect">
            <a:avLst/>
          </a:prstGeom>
        </p:spPr>
      </p:pic>
      <p:pic>
        <p:nvPicPr>
          <p:cNvPr id="20" name="Picture 19" descr="CoilsB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66051" y="3122395"/>
            <a:ext cx="1445308" cy="1083981"/>
          </a:xfrm>
          <a:prstGeom prst="rect">
            <a:avLst/>
          </a:prstGeom>
          <a:ln w="25400">
            <a:noFill/>
          </a:ln>
        </p:spPr>
      </p:pic>
      <p:pic>
        <p:nvPicPr>
          <p:cNvPr id="21" name="Picture 20" descr="BobineB_ASG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08436" y="1185928"/>
            <a:ext cx="1948334" cy="1261554"/>
          </a:xfrm>
          <a:prstGeom prst="rect">
            <a:avLst/>
          </a:prstGeom>
          <a:ln w="25400">
            <a:noFill/>
          </a:ln>
        </p:spPr>
      </p:pic>
      <p:pic>
        <p:nvPicPr>
          <p:cNvPr id="23" name="Picture 22" descr="Lampasi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43539" y="2368688"/>
            <a:ext cx="983908" cy="983908"/>
          </a:xfrm>
          <a:prstGeom prst="rect">
            <a:avLst/>
          </a:prstGeom>
        </p:spPr>
      </p:pic>
      <p:pic>
        <p:nvPicPr>
          <p:cNvPr id="24" name="Picture 23" descr="Giuseppe1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6081" y="2368688"/>
            <a:ext cx="787655" cy="985721"/>
          </a:xfrm>
          <a:prstGeom prst="rect">
            <a:avLst/>
          </a:prstGeom>
        </p:spPr>
      </p:pic>
      <p:pic>
        <p:nvPicPr>
          <p:cNvPr id="25" name="Picture 24" descr="Anodo2-calato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77647" y="3347766"/>
            <a:ext cx="1462234" cy="1661815"/>
          </a:xfrm>
          <a:prstGeom prst="rect">
            <a:avLst/>
          </a:prstGeom>
        </p:spPr>
      </p:pic>
      <p:pic>
        <p:nvPicPr>
          <p:cNvPr id="26" name="Picture 25" descr="Proto_Sandro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44" y="1044033"/>
            <a:ext cx="1950258" cy="1177514"/>
          </a:xfrm>
          <a:prstGeom prst="rect">
            <a:avLst/>
          </a:prstGeom>
        </p:spPr>
      </p:pic>
      <p:pic>
        <p:nvPicPr>
          <p:cNvPr id="28" name="Picture 27" descr="Sandro1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44" y="2106112"/>
            <a:ext cx="1547481" cy="147812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33106" y="3339021"/>
            <a:ext cx="889105" cy="129788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755228" y="3701115"/>
            <a:ext cx="1283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b="1" i="1" dirty="0" smtClean="0">
                <a:latin typeface="Comic Sans MS"/>
                <a:cs typeface="Comic Sans MS"/>
              </a:rPr>
              <a:t>+ Other</a:t>
            </a:r>
          </a:p>
          <a:p>
            <a:pPr algn="r"/>
            <a:r>
              <a:rPr lang="en-US" sz="2000" b="1" i="1" dirty="0" smtClean="0">
                <a:latin typeface="Comic Sans MS"/>
                <a:cs typeface="Comic Sans MS"/>
              </a:rPr>
              <a:t>authors</a:t>
            </a:r>
            <a:endParaRPr lang="en-US" sz="2000" b="1" i="1" dirty="0">
              <a:latin typeface="Comic Sans MS"/>
              <a:cs typeface="Comic Sans MS"/>
            </a:endParaRPr>
          </a:p>
        </p:txBody>
      </p:sp>
      <p:pic>
        <p:nvPicPr>
          <p:cNvPr id="38" name="Picture 37" descr="Vincenzo1.tiff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49032" y="2414012"/>
            <a:ext cx="1190288" cy="268146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36502" y="1044033"/>
            <a:ext cx="1109232" cy="14034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14142" y="2423616"/>
            <a:ext cx="1032951" cy="10329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29914" y="5366011"/>
            <a:ext cx="725974" cy="12981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78665" y="4505623"/>
            <a:ext cx="728668" cy="8594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19651" y="3444472"/>
            <a:ext cx="739429" cy="108195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94938" y="12095"/>
            <a:ext cx="2144054" cy="120703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605060" y="5371443"/>
            <a:ext cx="1229972" cy="117455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811561" y="5371443"/>
            <a:ext cx="1147526" cy="104567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778432" y="2762432"/>
            <a:ext cx="999744" cy="132283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44204" y="5348565"/>
            <a:ext cx="872951" cy="130144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473591" y="4183118"/>
            <a:ext cx="1050036" cy="11883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5312096"/>
            <a:ext cx="1029914" cy="136412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648037" y="1197068"/>
            <a:ext cx="1250414" cy="1250414"/>
          </a:xfrm>
          <a:prstGeom prst="rect">
            <a:avLst/>
          </a:prstGeom>
        </p:spPr>
      </p:pic>
      <p:pic>
        <p:nvPicPr>
          <p:cNvPr id="49" name="Picture 48" descr="Fançois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842999" y="1194942"/>
            <a:ext cx="816081" cy="124044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547093" y="2428851"/>
            <a:ext cx="815765" cy="1091870"/>
          </a:xfrm>
          <a:prstGeom prst="rect">
            <a:avLst/>
          </a:prstGeom>
        </p:spPr>
      </p:pic>
      <p:pic>
        <p:nvPicPr>
          <p:cNvPr id="50" name="Picture 49" descr="Federica1.jp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511531" y="4103579"/>
            <a:ext cx="932251" cy="12678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941566" y="5378106"/>
            <a:ext cx="768868" cy="10390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599097" y="3854174"/>
            <a:ext cx="1034009" cy="152060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477647" y="4636910"/>
            <a:ext cx="1013621" cy="89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419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034" y="430424"/>
            <a:ext cx="3527578" cy="285118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059" y="811128"/>
            <a:ext cx="3667663" cy="2089471"/>
          </a:xfrm>
          <a:prstGeom prst="rect">
            <a:avLst/>
          </a:prstGeom>
        </p:spPr>
      </p:pic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93616245"/>
              </p:ext>
            </p:extLst>
          </p:nvPr>
        </p:nvGraphicFramePr>
        <p:xfrm>
          <a:off x="1594695" y="3400477"/>
          <a:ext cx="499486" cy="536638"/>
        </p:xfrm>
        <a:graphic>
          <a:graphicData uri="http://schemas.openxmlformats.org/presentationml/2006/ole">
            <p:oleObj spid="_x0000_s61186" name="Equation" r:id="rId5" imgW="203200" imgH="215900" progId="Equation.DSMT4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2776" y="1382346"/>
            <a:ext cx="1515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Calibri" pitchFamily="-107" charset="0"/>
              </a:rPr>
              <a:t>e.g.     e</a:t>
            </a:r>
            <a:r>
              <a:rPr lang="en-US" b="1" baseline="30000" dirty="0">
                <a:solidFill>
                  <a:srgbClr val="0000FF"/>
                </a:solidFill>
                <a:latin typeface="Calibri" pitchFamily="-107" charset="0"/>
              </a:rPr>
              <a:t>-</a:t>
            </a:r>
            <a:r>
              <a:rPr lang="en-US" b="1" dirty="0">
                <a:solidFill>
                  <a:srgbClr val="000000"/>
                </a:solidFill>
                <a:latin typeface="Calibri" pitchFamily="-107" charset="0"/>
              </a:rPr>
              <a:t> </a:t>
            </a:r>
            <a:r>
              <a:rPr lang="en-US" b="1" dirty="0">
                <a:solidFill>
                  <a:srgbClr val="0000FF"/>
                </a:solidFill>
                <a:ea typeface="华文细黑"/>
                <a:cs typeface="华文细黑"/>
              </a:rPr>
              <a:t>→</a:t>
            </a:r>
            <a:r>
              <a:rPr lang="en-US" b="1" dirty="0">
                <a:solidFill>
                  <a:srgbClr val="0000FF"/>
                </a:solidFill>
                <a:latin typeface="Calibri" pitchFamily="-107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alibri" pitchFamily="-107" charset="0"/>
              </a:rPr>
              <a:t>up</a:t>
            </a:r>
            <a:endParaRPr lang="en-US" dirty="0" smtClean="0">
              <a:solidFill>
                <a:srgbClr val="000000"/>
              </a:solidFill>
              <a:latin typeface="Calibri" pitchFamily="-107" charset="0"/>
            </a:endParaRPr>
          </a:p>
          <a:p>
            <a:pPr algn="r"/>
            <a:r>
              <a:rPr lang="en-US" b="1" dirty="0" smtClean="0">
                <a:solidFill>
                  <a:srgbClr val="7C9B4C"/>
                </a:solidFill>
                <a:latin typeface="Calibri" pitchFamily="-107" charset="0"/>
              </a:rPr>
              <a:t>ions</a:t>
            </a:r>
            <a:r>
              <a:rPr lang="en-US" b="1" baseline="30000" dirty="0" smtClean="0">
                <a:solidFill>
                  <a:srgbClr val="7C9B4C"/>
                </a:solidFill>
                <a:latin typeface="Calibri" pitchFamily="-107" charset="0"/>
              </a:rPr>
              <a:t>+</a:t>
            </a:r>
            <a:r>
              <a:rPr lang="en-US" b="1" dirty="0" smtClean="0">
                <a:solidFill>
                  <a:srgbClr val="AED96A"/>
                </a:solidFill>
                <a:latin typeface="Calibri" pitchFamily="-107" charset="0"/>
              </a:rPr>
              <a:t> </a:t>
            </a:r>
            <a:r>
              <a:rPr lang="en-US" b="1" dirty="0">
                <a:solidFill>
                  <a:srgbClr val="008000"/>
                </a:solidFill>
                <a:ea typeface="华文细黑"/>
                <a:cs typeface="华文细黑"/>
              </a:rPr>
              <a:t>→</a:t>
            </a:r>
            <a:r>
              <a:rPr lang="en-US" b="1" dirty="0">
                <a:solidFill>
                  <a:srgbClr val="7C9B4C"/>
                </a:solidFill>
                <a:latin typeface="Calibri" pitchFamily="-107" charset="0"/>
              </a:rPr>
              <a:t> </a:t>
            </a:r>
            <a:r>
              <a:rPr lang="en-US" b="1" dirty="0" smtClean="0">
                <a:solidFill>
                  <a:srgbClr val="7C9B4C"/>
                </a:solidFill>
                <a:latin typeface="Calibri" pitchFamily="-107" charset="0"/>
              </a:rPr>
              <a:t>down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5352" y="302825"/>
            <a:ext cx="23806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charset="0"/>
              </a:rPr>
              <a:t>Toroidal</a:t>
            </a:r>
            <a:r>
              <a:rPr lang="en-US" dirty="0">
                <a:latin typeface="Calibri" charset="0"/>
              </a:rPr>
              <a:t> magnetic trap: </a:t>
            </a:r>
            <a:endParaRPr lang="en-US" b="1" dirty="0" smtClean="0">
              <a:latin typeface="Calibri" charset="0"/>
            </a:endParaRPr>
          </a:p>
          <a:p>
            <a:r>
              <a:rPr lang="en-US" b="1" dirty="0" smtClean="0">
                <a:latin typeface="Calibri" charset="0"/>
              </a:rPr>
              <a:t>the </a:t>
            </a:r>
            <a:r>
              <a:rPr lang="en-US" b="1" dirty="0">
                <a:solidFill>
                  <a:srgbClr val="000000"/>
                </a:solidFill>
                <a:latin typeface="Calibri" pitchFamily="-107" charset="0"/>
              </a:rPr>
              <a:t>inhomogeneous </a:t>
            </a:r>
            <a:r>
              <a:rPr lang="en-US" b="1" dirty="0">
                <a:solidFill>
                  <a:srgbClr val="B33F40"/>
                </a:solidFill>
                <a:latin typeface="Calibri" pitchFamily="-107" charset="0"/>
              </a:rPr>
              <a:t>B</a:t>
            </a:r>
            <a:r>
              <a:rPr lang="en-US" b="1" dirty="0">
                <a:solidFill>
                  <a:srgbClr val="000000"/>
                </a:solidFill>
                <a:latin typeface="Calibri" pitchFamily="-107" charset="0"/>
              </a:rPr>
              <a:t> </a:t>
            </a:r>
            <a:endParaRPr lang="en-US" b="1" dirty="0" smtClean="0">
              <a:solidFill>
                <a:srgbClr val="000000"/>
              </a:solidFill>
              <a:latin typeface="Calibri" pitchFamily="-107" charset="0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alibri" pitchFamily="-107" charset="0"/>
              </a:rPr>
              <a:t>separates </a:t>
            </a:r>
            <a:r>
              <a:rPr lang="en-US" b="1" dirty="0">
                <a:solidFill>
                  <a:srgbClr val="000000"/>
                </a:solidFill>
                <a:latin typeface="Calibri" pitchFamily="-107" charset="0"/>
              </a:rPr>
              <a:t>charges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95822" y="2889556"/>
            <a:ext cx="444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439D61"/>
                </a:solidFill>
                <a:latin typeface="Calibri" pitchFamily="-107" charset="0"/>
              </a:rPr>
              <a:t>E vertical field</a:t>
            </a:r>
            <a:r>
              <a:rPr lang="en-US" dirty="0">
                <a:solidFill>
                  <a:srgbClr val="000000"/>
                </a:solidFill>
                <a:latin typeface="Calibri" pitchFamily="-107" charset="0"/>
              </a:rPr>
              <a:t>, through </a:t>
            </a:r>
            <a:r>
              <a:rPr lang="en-US" b="1" dirty="0">
                <a:solidFill>
                  <a:srgbClr val="439D61"/>
                </a:solidFill>
                <a:latin typeface="Calibri" pitchFamily="-107" charset="0"/>
              </a:rPr>
              <a:t>E</a:t>
            </a:r>
            <a:r>
              <a:rPr lang="en-US" sz="1400" b="1" dirty="0">
                <a:ea typeface="ＭＳ ゴシック"/>
                <a:cs typeface="ＭＳ ゴシック"/>
              </a:rPr>
              <a:t>∧</a:t>
            </a:r>
            <a:r>
              <a:rPr lang="en-US" b="1" dirty="0">
                <a:solidFill>
                  <a:srgbClr val="B33F40"/>
                </a:solidFill>
                <a:latin typeface="Calibri" pitchFamily="-107" charset="0"/>
              </a:rPr>
              <a:t>B</a:t>
            </a:r>
            <a:r>
              <a:rPr lang="en-US" b="1" dirty="0">
                <a:latin typeface="Calibri" pitchFamily="-107" charset="0"/>
              </a:rPr>
              <a:t>, </a:t>
            </a:r>
            <a:r>
              <a:rPr lang="en-US" b="1" dirty="0">
                <a:solidFill>
                  <a:srgbClr val="B03385"/>
                </a:solidFill>
                <a:latin typeface="Calibri" pitchFamily="-107" charset="0"/>
              </a:rPr>
              <a:t>…ejects plasma</a:t>
            </a:r>
            <a:endParaRPr lang="en-US" dirty="0"/>
          </a:p>
        </p:txBody>
      </p:sp>
      <p:sp>
        <p:nvSpPr>
          <p:cNvPr id="30" name="TextBox 12"/>
          <p:cNvSpPr txBox="1">
            <a:spLocks noChangeArrowheads="1"/>
          </p:cNvSpPr>
          <p:nvPr/>
        </p:nvSpPr>
        <p:spPr bwMode="auto">
          <a:xfrm>
            <a:off x="4399787" y="41329"/>
            <a:ext cx="4649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Magnetic confinement basics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26523" y="2745988"/>
            <a:ext cx="509094" cy="53562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rot="18812232">
            <a:off x="2538697" y="2767990"/>
            <a:ext cx="9276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B33F40"/>
                </a:solidFill>
                <a:latin typeface="Calibri" pitchFamily="-107" charset="0"/>
              </a:rPr>
              <a:t>B</a:t>
            </a:r>
            <a:r>
              <a:rPr lang="en-US" sz="1200" b="1" dirty="0" smtClean="0">
                <a:solidFill>
                  <a:srgbClr val="B33F40"/>
                </a:solidFill>
                <a:latin typeface="Calibri" pitchFamily="-107" charset="0"/>
              </a:rPr>
              <a:t> increases</a:t>
            </a:r>
            <a:endParaRPr lang="en-US" sz="1200" b="1" dirty="0"/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032" y="3492758"/>
            <a:ext cx="8947082" cy="1024217"/>
          </a:xfrm>
        </p:spPr>
        <p:txBody>
          <a:bodyPr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A </a:t>
            </a:r>
            <a:r>
              <a:rPr lang="en-US" sz="2700" b="1" dirty="0" err="1" smtClean="0">
                <a:solidFill>
                  <a:srgbClr val="05508F"/>
                </a:solidFill>
                <a:latin typeface="Calibri" charset="0"/>
              </a:rPr>
              <a:t>poloidal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        magnetic field is required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to contrast 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particle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drifts </a:t>
            </a:r>
            <a:r>
              <a:rPr lang="en-US" sz="2200" b="1" dirty="0" smtClean="0">
                <a:solidFill>
                  <a:srgbClr val="05508F"/>
                </a:solidFill>
                <a:latin typeface="Calibri" charset="0"/>
              </a:rPr>
              <a:t/>
            </a:r>
            <a:br>
              <a:rPr lang="en-US" sz="2200" b="1" dirty="0" smtClean="0">
                <a:solidFill>
                  <a:srgbClr val="05508F"/>
                </a:solidFill>
                <a:latin typeface="Calibri" charset="0"/>
              </a:rPr>
            </a:br>
            <a:r>
              <a:rPr lang="en-US" sz="2700" b="1" dirty="0" smtClean="0">
                <a:solidFill>
                  <a:srgbClr val="FF0000"/>
                </a:solidFill>
                <a:ea typeface="华文细黑"/>
                <a:cs typeface="华文细黑"/>
              </a:rPr>
              <a:t>→</a:t>
            </a:r>
            <a:r>
              <a:rPr lang="en-US" sz="2700" b="1" dirty="0" smtClean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2700" b="1" dirty="0" err="1">
                <a:solidFill>
                  <a:srgbClr val="05508F"/>
                </a:solidFill>
                <a:latin typeface="Calibri" charset="0"/>
              </a:rPr>
              <a:t>toroidal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 current 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has to flow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in 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an axisymmetric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plasma </a:t>
            </a:r>
            <a:r>
              <a:rPr lang="en-US" sz="2700" b="1" dirty="0" smtClean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2700" b="1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2400" b="1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9044" y="4285468"/>
            <a:ext cx="5365434" cy="1617784"/>
          </a:xfrm>
          <a:prstGeom prst="rect">
            <a:avLst/>
          </a:prstGeom>
        </p:spPr>
      </p:pic>
      <p:pic>
        <p:nvPicPr>
          <p:cNvPr id="37" name="Picture 16" descr="App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1955" y="4240034"/>
            <a:ext cx="3865094" cy="19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51181" y="6055617"/>
            <a:ext cx="593587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 </a:t>
            </a:r>
            <a:r>
              <a:rPr lang="en-US" sz="2000" b="1" dirty="0" smtClean="0"/>
              <a:t>   (magneto-hydrostatic equilibrium)</a:t>
            </a:r>
            <a:endParaRPr lang="en-US" sz="1000" b="1" dirty="0">
              <a:solidFill>
                <a:srgbClr val="05508F"/>
              </a:solidFill>
            </a:endParaRPr>
          </a:p>
          <a:p>
            <a:r>
              <a:rPr lang="en-US" sz="10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        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flux (…also </a:t>
            </a:r>
            <a:r>
              <a:rPr lang="en-US" sz="2400" b="1" i="1" dirty="0" smtClean="0">
                <a:solidFill>
                  <a:srgbClr val="FF66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</a:t>
            </a:r>
            <a:r>
              <a:rPr lang="en-US" sz="2400" b="1" i="1" dirty="0" smtClean="0">
                <a:solidFill>
                  <a:srgbClr val="A9B32E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j</a:t>
            </a:r>
            <a:r>
              <a:rPr lang="en-US" sz="2400" i="1" dirty="0" smtClean="0">
                <a:solidFill>
                  <a:srgbClr val="C6D037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) surfaces must be Tori</a:t>
            </a:r>
            <a:endParaRPr lang="en-US" sz="2400" b="1" dirty="0">
              <a:solidFill>
                <a:srgbClr val="05508F"/>
              </a:solidFill>
            </a:endParaRPr>
          </a:p>
        </p:txBody>
      </p:sp>
      <p:graphicFrame>
        <p:nvGraphicFramePr>
          <p:cNvPr id="3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6561546"/>
              </p:ext>
            </p:extLst>
          </p:nvPr>
        </p:nvGraphicFramePr>
        <p:xfrm>
          <a:off x="6942549" y="5867183"/>
          <a:ext cx="1274372" cy="482101"/>
        </p:xfrm>
        <a:graphic>
          <a:graphicData uri="http://schemas.openxmlformats.org/presentationml/2006/ole">
            <p:oleObj spid="_x0000_s61187" name="Equation" r:id="rId8" imgW="584200" imgH="215900" progId="Equation.DSMT4">
              <p:embed/>
            </p:oleObj>
          </a:graphicData>
        </a:graphic>
      </p:graphicFrame>
      <p:graphicFrame>
        <p:nvGraphicFramePr>
          <p:cNvPr id="4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73294627"/>
              </p:ext>
            </p:extLst>
          </p:nvPr>
        </p:nvGraphicFramePr>
        <p:xfrm>
          <a:off x="6974626" y="6232663"/>
          <a:ext cx="1307868" cy="503694"/>
        </p:xfrm>
        <a:graphic>
          <a:graphicData uri="http://schemas.openxmlformats.org/presentationml/2006/ole">
            <p:oleObj spid="_x0000_s61188" name="Equation" r:id="rId9" imgW="571500" imgH="215900" progId="Equation.DSMT4">
              <p:embed/>
            </p:oleObj>
          </a:graphicData>
        </a:graphic>
      </p:graphicFrame>
      <p:graphicFrame>
        <p:nvGraphicFramePr>
          <p:cNvPr id="4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57358566"/>
              </p:ext>
            </p:extLst>
          </p:nvPr>
        </p:nvGraphicFramePr>
        <p:xfrm>
          <a:off x="4116008" y="6022487"/>
          <a:ext cx="1416201" cy="452169"/>
        </p:xfrm>
        <a:graphic>
          <a:graphicData uri="http://schemas.openxmlformats.org/presentationml/2006/ole">
            <p:oleObj spid="_x0000_s61189" name="Equation" r:id="rId10" imgW="812800" imgH="241300" progId="Equation.DSMT4">
              <p:embed/>
            </p:oleObj>
          </a:graphicData>
        </a:graphic>
      </p:graphicFrame>
      <p:cxnSp>
        <p:nvCxnSpPr>
          <p:cNvPr id="42" name="Straight Arrow Connector 41"/>
          <p:cNvCxnSpPr/>
          <p:nvPr/>
        </p:nvCxnSpPr>
        <p:spPr>
          <a:xfrm>
            <a:off x="5692031" y="6294069"/>
            <a:ext cx="1104348" cy="0"/>
          </a:xfrm>
          <a:prstGeom prst="straightConnector1">
            <a:avLst/>
          </a:prstGeom>
          <a:ln>
            <a:solidFill>
              <a:srgbClr val="E495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7342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1340" y="2444525"/>
            <a:ext cx="9144000" cy="999767"/>
          </a:xfrm>
          <a:prstGeom prst="rect">
            <a:avLst/>
          </a:prstGeom>
        </p:spPr>
      </p:pic>
      <p:pic>
        <p:nvPicPr>
          <p:cNvPr id="6" name="Picture 5" descr="1219Spegniment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1340" y="3428553"/>
            <a:ext cx="9144000" cy="9997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9961" y="598493"/>
            <a:ext cx="66594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Switch-off of PROTO-SPHERA discharges containing a torus:</a:t>
            </a:r>
          </a:p>
          <a:p>
            <a:pPr algn="r"/>
            <a:endParaRPr lang="en-US" sz="2000" b="1" dirty="0" smtClean="0">
              <a:solidFill>
                <a:srgbClr val="FF00B5"/>
              </a:solidFill>
            </a:endParaRPr>
          </a:p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the brightness of the torus is the last to vanish,</a:t>
            </a:r>
          </a:p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both in the full spectrum of visible light</a:t>
            </a:r>
          </a:p>
          <a:p>
            <a:pPr algn="r"/>
            <a:endParaRPr lang="en-US" sz="2000" b="1" dirty="0">
              <a:solidFill>
                <a:srgbClr val="FF00B5"/>
              </a:solidFill>
            </a:endParaRPr>
          </a:p>
          <a:p>
            <a:pPr algn="r"/>
            <a:endParaRPr lang="en-US" sz="2000" b="1" dirty="0" smtClean="0">
              <a:solidFill>
                <a:srgbClr val="FF00B5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pPr algn="r"/>
            <a:r>
              <a:rPr lang="en-US" sz="2000" b="1" dirty="0">
                <a:solidFill>
                  <a:srgbClr val="FF0000"/>
                </a:solidFill>
              </a:rPr>
              <a:t>	</a:t>
            </a:r>
            <a:r>
              <a:rPr lang="en-US" sz="2000" b="1" dirty="0" smtClean="0">
                <a:solidFill>
                  <a:srgbClr val="FF0000"/>
                </a:solidFill>
              </a:rPr>
              <a:t>		as well as observed trough a </a:t>
            </a:r>
            <a:r>
              <a:rPr lang="en-US" sz="2000" b="1" dirty="0" err="1" smtClean="0">
                <a:solidFill>
                  <a:srgbClr val="FF0000"/>
                </a:solidFill>
              </a:rPr>
              <a:t>Balmer</a:t>
            </a:r>
            <a:r>
              <a:rPr lang="en-US" sz="2000" b="1" dirty="0" smtClean="0">
                <a:solidFill>
                  <a:srgbClr val="FF0000"/>
                </a:solidFill>
              </a:rPr>
              <a:t>-alpha filter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3" name="1224ToroidKink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33441" y="18335"/>
            <a:ext cx="2410559" cy="2410559"/>
          </a:xfrm>
          <a:prstGeom prst="rect">
            <a:avLst/>
          </a:prstGeom>
        </p:spPr>
      </p:pic>
      <p:pic>
        <p:nvPicPr>
          <p:cNvPr id="4" name="1219ToroidKink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33441" y="4439661"/>
            <a:ext cx="2410559" cy="24105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69041" y="4439661"/>
            <a:ext cx="1909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#1219, 10 kA Hydrogen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94892" y="2121117"/>
            <a:ext cx="1909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#1224, 10 kA Hydrogen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3152" y="59989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21510" y="3283112"/>
            <a:ext cx="15953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Switching off in </a:t>
            </a:r>
            <a:r>
              <a:rPr lang="en-US" sz="1200" dirty="0" smtClean="0">
                <a:solidFill>
                  <a:schemeClr val="bg1"/>
                </a:solidFill>
                <a:latin typeface="Times New Roman"/>
                <a:cs typeface="Times New Roman"/>
              </a:rPr>
              <a:t>~</a:t>
            </a:r>
            <a:r>
              <a:rPr lang="en-US" sz="1200" dirty="0" smtClean="0">
                <a:solidFill>
                  <a:schemeClr val="bg1"/>
                </a:solidFill>
              </a:rPr>
              <a:t> 3 </a:t>
            </a:r>
            <a:r>
              <a:rPr lang="en-US" sz="1200" dirty="0" err="1" smtClean="0">
                <a:solidFill>
                  <a:schemeClr val="bg1"/>
                </a:solidFill>
              </a:rPr>
              <a:t>ms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234843" y="3432952"/>
            <a:ext cx="3920497" cy="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34016" y="3432952"/>
            <a:ext cx="3564814" cy="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12"/>
          <p:cNvSpPr txBox="1">
            <a:spLocks noChangeArrowheads="1"/>
          </p:cNvSpPr>
          <p:nvPr/>
        </p:nvSpPr>
        <p:spPr bwMode="auto">
          <a:xfrm>
            <a:off x="34016" y="31034"/>
            <a:ext cx="6670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Magnetic confinement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basics at work!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1558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3"/>
          <p:cNvSpPr txBox="1">
            <a:spLocks noChangeArrowheads="1"/>
          </p:cNvSpPr>
          <p:nvPr/>
        </p:nvSpPr>
        <p:spPr bwMode="auto">
          <a:xfrm>
            <a:off x="76895" y="2345319"/>
            <a:ext cx="4196936" cy="44223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286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914400">
              <a:spcBef>
                <a:spcPct val="20000"/>
              </a:spcBef>
              <a:buFontTx/>
              <a:buChar char="•"/>
            </a:pPr>
            <a:r>
              <a:rPr lang="it-IT" sz="2000" dirty="0" smtClean="0">
                <a:solidFill>
                  <a:srgbClr val="2FB9D5"/>
                </a:solidFill>
                <a:latin typeface="Calibri" charset="0"/>
              </a:rPr>
              <a:t>The </a:t>
            </a:r>
            <a:r>
              <a:rPr lang="it-IT" sz="2000" dirty="0" err="1" smtClean="0">
                <a:solidFill>
                  <a:srgbClr val="2FB9D5"/>
                </a:solidFill>
                <a:latin typeface="Calibri" charset="0"/>
              </a:rPr>
              <a:t>toroidal</a:t>
            </a:r>
            <a:r>
              <a:rPr lang="it-IT" sz="2000" dirty="0" smtClean="0">
                <a:solidFill>
                  <a:srgbClr val="2FB9D5"/>
                </a:solidFill>
                <a:latin typeface="Calibri" charset="0"/>
              </a:rPr>
              <a:t> component of the </a:t>
            </a:r>
            <a:r>
              <a:rPr lang="it-IT" sz="2000" dirty="0" err="1" smtClean="0">
                <a:solidFill>
                  <a:srgbClr val="2FB9D5"/>
                </a:solidFill>
                <a:latin typeface="Calibri" charset="0"/>
              </a:rPr>
              <a:t>magnetic</a:t>
            </a:r>
            <a:r>
              <a:rPr lang="it-IT" sz="2000" dirty="0" smtClean="0">
                <a:solidFill>
                  <a:srgbClr val="2FB9D5"/>
                </a:solidFill>
                <a:latin typeface="Calibri" charset="0"/>
              </a:rPr>
              <a:t> </a:t>
            </a:r>
            <a:r>
              <a:rPr lang="it-IT" sz="2000" dirty="0" err="1" smtClean="0">
                <a:solidFill>
                  <a:srgbClr val="2FB9D5"/>
                </a:solidFill>
                <a:latin typeface="Calibri" charset="0"/>
              </a:rPr>
              <a:t>field</a:t>
            </a:r>
            <a:r>
              <a:rPr lang="it-IT" sz="2000" dirty="0" smtClean="0">
                <a:solidFill>
                  <a:srgbClr val="2FB9D5"/>
                </a:solidFill>
                <a:latin typeface="Calibri" charset="0"/>
              </a:rPr>
              <a:t>  </a:t>
            </a:r>
            <a:r>
              <a:rPr lang="it-IT" sz="2000" dirty="0" err="1" smtClean="0">
                <a:solidFill>
                  <a:srgbClr val="2FB9D5"/>
                </a:solidFill>
                <a:latin typeface="Calibri" charset="0"/>
              </a:rPr>
              <a:t>is</a:t>
            </a:r>
            <a:r>
              <a:rPr lang="it-IT" sz="2000" dirty="0" smtClean="0">
                <a:solidFill>
                  <a:srgbClr val="2FB9D5"/>
                </a:solidFill>
                <a:latin typeface="Calibri" charset="0"/>
              </a:rPr>
              <a:t> </a:t>
            </a:r>
            <a:r>
              <a:rPr lang="it-IT" sz="2000" dirty="0" err="1" smtClean="0">
                <a:solidFill>
                  <a:srgbClr val="2FB9D5"/>
                </a:solidFill>
                <a:latin typeface="Calibri" charset="0"/>
              </a:rPr>
              <a:t>produced</a:t>
            </a:r>
            <a:r>
              <a:rPr lang="it-IT" sz="2000" dirty="0" smtClean="0">
                <a:solidFill>
                  <a:srgbClr val="2FB9D5"/>
                </a:solidFill>
                <a:latin typeface="Calibri" charset="0"/>
              </a:rPr>
              <a:t> by coils </a:t>
            </a:r>
            <a:r>
              <a:rPr lang="it-IT" sz="2000" dirty="0" err="1" smtClean="0">
                <a:solidFill>
                  <a:srgbClr val="2FB9D5"/>
                </a:solidFill>
                <a:latin typeface="Calibri" charset="0"/>
              </a:rPr>
              <a:t>wound</a:t>
            </a:r>
            <a:r>
              <a:rPr lang="it-IT" sz="2000" dirty="0" smtClean="0">
                <a:solidFill>
                  <a:srgbClr val="2FB9D5"/>
                </a:solidFill>
                <a:latin typeface="Calibri" charset="0"/>
              </a:rPr>
              <a:t> </a:t>
            </a:r>
            <a:r>
              <a:rPr lang="it-IT" sz="2000" dirty="0" err="1" smtClean="0">
                <a:solidFill>
                  <a:srgbClr val="2FB9D5"/>
                </a:solidFill>
                <a:latin typeface="Calibri" charset="0"/>
              </a:rPr>
              <a:t>around</a:t>
            </a:r>
            <a:r>
              <a:rPr lang="it-IT" sz="2000" dirty="0" smtClean="0">
                <a:solidFill>
                  <a:srgbClr val="2FB9D5"/>
                </a:solidFill>
                <a:latin typeface="Calibri" charset="0"/>
              </a:rPr>
              <a:t> </a:t>
            </a:r>
            <a:r>
              <a:rPr lang="it-IT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</a:rPr>
              <a:t>the plasma </a:t>
            </a:r>
            <a:r>
              <a:rPr lang="it-IT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</a:rPr>
              <a:t>torus</a:t>
            </a:r>
            <a:endParaRPr lang="it-IT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</a:endParaRPr>
          </a:p>
          <a:p>
            <a:pPr marL="0" indent="0" algn="l" defTabSz="914400">
              <a:spcBef>
                <a:spcPct val="20000"/>
              </a:spcBef>
            </a:pPr>
            <a:endParaRPr lang="it-IT" sz="800" dirty="0">
              <a:solidFill>
                <a:srgbClr val="0000FF"/>
              </a:solidFill>
              <a:latin typeface="Calibri" charset="0"/>
            </a:endParaRPr>
          </a:p>
          <a:p>
            <a:pPr algn="l" defTabSz="914400">
              <a:spcBef>
                <a:spcPct val="20000"/>
              </a:spcBef>
              <a:buFontTx/>
              <a:buChar char="•"/>
            </a:pP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The </a:t>
            </a: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central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</a:t>
            </a: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solenoid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</a:t>
            </a: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induces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the plasma </a:t>
            </a: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current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</a:t>
            </a:r>
            <a:r>
              <a:rPr lang="it-IT" sz="2000" dirty="0">
                <a:solidFill>
                  <a:srgbClr val="B5B500"/>
                </a:solidFill>
                <a:latin typeface="Calibri" charset="0"/>
              </a:rPr>
              <a:t>(</a:t>
            </a:r>
            <a:r>
              <a:rPr lang="it-IT" sz="2000" i="1" dirty="0" smtClean="0">
                <a:solidFill>
                  <a:srgbClr val="B5B500"/>
                </a:solidFill>
                <a:latin typeface="Calibri" charset="0"/>
              </a:rPr>
              <a:t>break-down</a:t>
            </a:r>
            <a:r>
              <a:rPr lang="it-IT" sz="2000" dirty="0">
                <a:solidFill>
                  <a:srgbClr val="B5B500"/>
                </a:solidFill>
                <a:latin typeface="Calibri" charset="0"/>
              </a:rPr>
              <a:t>) 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and </a:t>
            </a: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heats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</a:t>
            </a:r>
            <a:r>
              <a:rPr lang="it-IT" sz="2000" dirty="0" smtClean="0">
                <a:solidFill>
                  <a:srgbClr val="262626"/>
                </a:solidFill>
                <a:latin typeface="Calibri" charset="0"/>
              </a:rPr>
              <a:t>the plasma </a:t>
            </a:r>
            <a:r>
              <a:rPr lang="it-IT" sz="2000" dirty="0" err="1" smtClean="0">
                <a:solidFill>
                  <a:srgbClr val="262626"/>
                </a:solidFill>
                <a:latin typeface="Calibri" charset="0"/>
              </a:rPr>
              <a:t>torus</a:t>
            </a:r>
            <a:endParaRPr lang="it-IT" sz="800" dirty="0">
              <a:solidFill>
                <a:srgbClr val="0000FF"/>
              </a:solidFill>
              <a:latin typeface="Calibri" charset="0"/>
            </a:endParaRPr>
          </a:p>
          <a:p>
            <a:pPr algn="l" defTabSz="914400">
              <a:spcBef>
                <a:spcPct val="20000"/>
              </a:spcBef>
            </a:pPr>
            <a:r>
              <a:rPr lang="it-IT" sz="2000" dirty="0" smtClean="0">
                <a:solidFill>
                  <a:srgbClr val="FF0000"/>
                </a:solidFill>
                <a:latin typeface="Calibri" charset="0"/>
              </a:rPr>
              <a:t>   (</a:t>
            </a:r>
            <a:r>
              <a:rPr lang="it-IT" sz="2000" dirty="0" err="1" smtClean="0">
                <a:solidFill>
                  <a:srgbClr val="FF0000"/>
                </a:solidFill>
                <a:latin typeface="Calibri" charset="0"/>
              </a:rPr>
              <a:t>ohmic</a:t>
            </a:r>
            <a:r>
              <a:rPr lang="it-IT" sz="2000" dirty="0" smtClean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  <a:latin typeface="Calibri" charset="0"/>
              </a:rPr>
              <a:t>heating</a:t>
            </a:r>
            <a:r>
              <a:rPr lang="it-IT" sz="2000" dirty="0" smtClean="0">
                <a:solidFill>
                  <a:srgbClr val="FF0000"/>
                </a:solidFill>
                <a:latin typeface="Calibri" charset="0"/>
              </a:rPr>
              <a:t>,</a:t>
            </a:r>
          </a:p>
          <a:p>
            <a:pPr algn="l" defTabSz="914400">
              <a:spcBef>
                <a:spcPct val="20000"/>
              </a:spcBef>
            </a:pPr>
            <a:r>
              <a:rPr lang="it-IT" sz="2000" dirty="0">
                <a:solidFill>
                  <a:srgbClr val="FF0000"/>
                </a:solidFill>
                <a:latin typeface="Calibri" charset="0"/>
              </a:rPr>
              <a:t>	</a:t>
            </a:r>
            <a:r>
              <a:rPr lang="it-IT" sz="2000" dirty="0" err="1" smtClean="0">
                <a:solidFill>
                  <a:srgbClr val="FF0000"/>
                </a:solidFill>
                <a:latin typeface="Calibri" charset="0"/>
              </a:rPr>
              <a:t>through</a:t>
            </a:r>
            <a:r>
              <a:rPr lang="it-IT" sz="2000" dirty="0" smtClean="0">
                <a:solidFill>
                  <a:srgbClr val="FF0000"/>
                </a:solidFill>
                <a:latin typeface="Calibri" charset="0"/>
              </a:rPr>
              <a:t> plasma </a:t>
            </a:r>
            <a:r>
              <a:rPr lang="it-IT" sz="2000" dirty="0" err="1" smtClean="0">
                <a:solidFill>
                  <a:srgbClr val="FF0000"/>
                </a:solidFill>
                <a:latin typeface="Calibri" charset="0"/>
              </a:rPr>
              <a:t>resistivity</a:t>
            </a:r>
            <a:r>
              <a:rPr lang="it-IT" sz="2000" dirty="0" smtClean="0">
                <a:solidFill>
                  <a:srgbClr val="FF0000"/>
                </a:solidFill>
                <a:latin typeface="Calibri" charset="0"/>
              </a:rPr>
              <a:t>)</a:t>
            </a:r>
            <a:endParaRPr lang="it-IT" sz="2000" dirty="0">
              <a:solidFill>
                <a:srgbClr val="FF0000"/>
              </a:solidFill>
              <a:latin typeface="Calibri" charset="0"/>
            </a:endParaRPr>
          </a:p>
          <a:p>
            <a:pPr algn="l" defTabSz="914400">
              <a:spcBef>
                <a:spcPct val="20000"/>
              </a:spcBef>
            </a:pPr>
            <a:endParaRPr lang="it-IT" sz="800" dirty="0">
              <a:solidFill>
                <a:srgbClr val="0000FF"/>
              </a:solidFill>
              <a:latin typeface="Calibri" charset="0"/>
            </a:endParaRPr>
          </a:p>
          <a:p>
            <a:pPr algn="l" defTabSz="914400">
              <a:spcBef>
                <a:spcPct val="20000"/>
              </a:spcBef>
              <a:buFontTx/>
              <a:buChar char="•"/>
            </a:pP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Other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</a:t>
            </a: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poloidal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</a:t>
            </a: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field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coils control the </a:t>
            </a:r>
            <a:r>
              <a:rPr lang="it-IT" sz="2000" dirty="0" err="1" smtClean="0">
                <a:solidFill>
                  <a:srgbClr val="B5B500"/>
                </a:solidFill>
                <a:latin typeface="Calibri" charset="0"/>
              </a:rPr>
              <a:t>radial</a:t>
            </a:r>
            <a:r>
              <a:rPr lang="it-IT" sz="2000" dirty="0" smtClean="0">
                <a:solidFill>
                  <a:srgbClr val="B5B500"/>
                </a:solidFill>
                <a:latin typeface="Calibri" charset="0"/>
              </a:rPr>
              <a:t> position </a:t>
            </a:r>
            <a:r>
              <a:rPr lang="it-IT" sz="2000" dirty="0" smtClean="0">
                <a:solidFill>
                  <a:srgbClr val="000000"/>
                </a:solidFill>
                <a:latin typeface="Calibri" charset="0"/>
              </a:rPr>
              <a:t>of </a:t>
            </a:r>
            <a:r>
              <a:rPr lang="it-IT" sz="2000" dirty="0">
                <a:solidFill>
                  <a:srgbClr val="000000"/>
                </a:solidFill>
                <a:latin typeface="Calibri" charset="0"/>
              </a:rPr>
              <a:t>t</a:t>
            </a:r>
            <a:r>
              <a:rPr lang="it-IT" sz="2000" dirty="0">
                <a:solidFill>
                  <a:srgbClr val="262626"/>
                </a:solidFill>
                <a:latin typeface="Calibri" charset="0"/>
              </a:rPr>
              <a:t>he plasma </a:t>
            </a:r>
            <a:r>
              <a:rPr lang="it-IT" sz="2000" dirty="0" err="1" smtClean="0">
                <a:solidFill>
                  <a:srgbClr val="262626"/>
                </a:solidFill>
                <a:latin typeface="Calibri" charset="0"/>
              </a:rPr>
              <a:t>torus</a:t>
            </a:r>
            <a:endParaRPr lang="it-IT" sz="2000" dirty="0">
              <a:solidFill>
                <a:srgbClr val="B5B500"/>
              </a:solidFill>
              <a:latin typeface="Calibri" charset="0"/>
            </a:endParaRPr>
          </a:p>
        </p:txBody>
      </p:sp>
      <p:pic>
        <p:nvPicPr>
          <p:cNvPr id="624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4306554" y="1138100"/>
            <a:ext cx="4598066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12"/>
          <p:cNvSpPr txBox="1">
            <a:spLocks noChangeArrowheads="1"/>
          </p:cNvSpPr>
          <p:nvPr/>
        </p:nvSpPr>
        <p:spPr bwMode="auto">
          <a:xfrm>
            <a:off x="5034609" y="29819"/>
            <a:ext cx="27382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Tokamaks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 (1953)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  <a:ea typeface="ＭＳ Ｐゴシック" pitchFamily="34" charset="-128"/>
              <a:cs typeface="+mn-cs"/>
            </a:endParaRPr>
          </a:p>
        </p:txBody>
      </p:sp>
      <p:cxnSp>
        <p:nvCxnSpPr>
          <p:cNvPr id="62468" name="Straight Arrow Connector 5"/>
          <p:cNvCxnSpPr>
            <a:cxnSpLocks noChangeShapeType="1"/>
          </p:cNvCxnSpPr>
          <p:nvPr/>
        </p:nvCxnSpPr>
        <p:spPr bwMode="auto">
          <a:xfrm>
            <a:off x="3579813" y="3025163"/>
            <a:ext cx="1687926" cy="453533"/>
          </a:xfrm>
          <a:prstGeom prst="straightConnector1">
            <a:avLst/>
          </a:prstGeom>
          <a:noFill/>
          <a:ln w="25400">
            <a:solidFill>
              <a:srgbClr val="2FB9D5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62469" name="Straight Arrow Connector 7"/>
          <p:cNvCxnSpPr>
            <a:cxnSpLocks noChangeShapeType="1"/>
          </p:cNvCxnSpPr>
          <p:nvPr/>
        </p:nvCxnSpPr>
        <p:spPr bwMode="auto">
          <a:xfrm>
            <a:off x="1917839" y="4138390"/>
            <a:ext cx="4375150" cy="187325"/>
          </a:xfrm>
          <a:prstGeom prst="straightConnector1">
            <a:avLst/>
          </a:prstGeom>
          <a:noFill/>
          <a:ln w="25400">
            <a:solidFill>
              <a:srgbClr val="B5B5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62470" name="Straight Connector 14"/>
          <p:cNvCxnSpPr>
            <a:cxnSpLocks noChangeShapeType="1"/>
          </p:cNvCxnSpPr>
          <p:nvPr/>
        </p:nvCxnSpPr>
        <p:spPr bwMode="auto">
          <a:xfrm>
            <a:off x="2216150" y="3025163"/>
            <a:ext cx="1363663" cy="1587"/>
          </a:xfrm>
          <a:prstGeom prst="line">
            <a:avLst/>
          </a:prstGeom>
          <a:noFill/>
          <a:ln w="25400">
            <a:solidFill>
              <a:srgbClr val="2FB9D5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62471" name="Straight Connector 17"/>
          <p:cNvCxnSpPr>
            <a:cxnSpLocks noChangeShapeType="1"/>
          </p:cNvCxnSpPr>
          <p:nvPr/>
        </p:nvCxnSpPr>
        <p:spPr bwMode="auto">
          <a:xfrm>
            <a:off x="408610" y="4138846"/>
            <a:ext cx="1509229" cy="0"/>
          </a:xfrm>
          <a:prstGeom prst="line">
            <a:avLst/>
          </a:prstGeom>
          <a:noFill/>
          <a:ln w="25400">
            <a:solidFill>
              <a:srgbClr val="B5B5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62472" name="Straight Connector 19"/>
          <p:cNvCxnSpPr>
            <a:cxnSpLocks noChangeShapeType="1"/>
          </p:cNvCxnSpPr>
          <p:nvPr/>
        </p:nvCxnSpPr>
        <p:spPr bwMode="auto">
          <a:xfrm>
            <a:off x="430696" y="4814113"/>
            <a:ext cx="269826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62473" name="Straight Arrow Connector 21"/>
          <p:cNvCxnSpPr>
            <a:cxnSpLocks noChangeShapeType="1"/>
          </p:cNvCxnSpPr>
          <p:nvPr/>
        </p:nvCxnSpPr>
        <p:spPr bwMode="auto">
          <a:xfrm>
            <a:off x="3128963" y="4814113"/>
            <a:ext cx="3070225" cy="25484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62474" name="Straight Arrow Connector 11"/>
          <p:cNvCxnSpPr>
            <a:cxnSpLocks noChangeShapeType="1"/>
          </p:cNvCxnSpPr>
          <p:nvPr/>
        </p:nvCxnSpPr>
        <p:spPr bwMode="auto">
          <a:xfrm>
            <a:off x="2779713" y="5674113"/>
            <a:ext cx="2035244" cy="112668"/>
          </a:xfrm>
          <a:prstGeom prst="straightConnector1">
            <a:avLst/>
          </a:prstGeom>
          <a:noFill/>
          <a:ln w="25400">
            <a:solidFill>
              <a:srgbClr val="B5B5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62475" name="Straight Connector 15"/>
          <p:cNvCxnSpPr>
            <a:cxnSpLocks noChangeShapeType="1"/>
          </p:cNvCxnSpPr>
          <p:nvPr/>
        </p:nvCxnSpPr>
        <p:spPr bwMode="auto">
          <a:xfrm flipV="1">
            <a:off x="430696" y="5676022"/>
            <a:ext cx="2349017" cy="9134"/>
          </a:xfrm>
          <a:prstGeom prst="line">
            <a:avLst/>
          </a:prstGeom>
          <a:noFill/>
          <a:ln w="25400">
            <a:solidFill>
              <a:srgbClr val="B5B5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pic>
        <p:nvPicPr>
          <p:cNvPr id="13" name="Picture 4" descr="TammSacharov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325" y="13095"/>
            <a:ext cx="3270431" cy="2145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457756" y="492342"/>
            <a:ext cx="4315129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latin typeface="Calibri" charset="0"/>
              </a:rPr>
              <a:t>Igor </a:t>
            </a:r>
            <a:r>
              <a:rPr lang="en-US" sz="1600" dirty="0" err="1">
                <a:latin typeface="Calibri" charset="0"/>
              </a:rPr>
              <a:t>Yevgenyevich</a:t>
            </a:r>
            <a:r>
              <a:rPr lang="en-US" sz="1600" dirty="0">
                <a:latin typeface="Calibri" charset="0"/>
              </a:rPr>
              <a:t> Tamm (1895-1971 ) </a:t>
            </a:r>
            <a:endParaRPr lang="en-US" sz="1600" dirty="0" smtClean="0">
              <a:latin typeface="Calibri" charset="0"/>
            </a:endParaRPr>
          </a:p>
          <a:p>
            <a:pPr algn="l"/>
            <a:r>
              <a:rPr lang="en-US" sz="1600" dirty="0" smtClean="0">
                <a:latin typeface="Calibri" charset="0"/>
              </a:rPr>
              <a:t>Dmitri </a:t>
            </a:r>
            <a:r>
              <a:rPr lang="en-US" sz="1600" dirty="0" err="1">
                <a:latin typeface="Calibri" charset="0"/>
              </a:rPr>
              <a:t>Ivanovich</a:t>
            </a:r>
            <a:r>
              <a:rPr lang="el-GR" sz="1600" dirty="0">
                <a:latin typeface="Calibri" charset="0"/>
              </a:rPr>
              <a:t> </a:t>
            </a:r>
            <a:r>
              <a:rPr lang="en-US" sz="1600" dirty="0">
                <a:latin typeface="Calibri" charset="0"/>
              </a:rPr>
              <a:t>Sakharov (1921-1989)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8696" y="1615421"/>
            <a:ext cx="1167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p</a:t>
            </a:r>
            <a:r>
              <a:rPr lang="en-US" sz="1400" i="1" dirty="0" err="1" smtClean="0"/>
              <a:t>oloidal</a:t>
            </a:r>
            <a:r>
              <a:rPr lang="en-US" sz="1400" i="1" dirty="0" smtClean="0"/>
              <a:t> field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8594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70556" y="1115685"/>
            <a:ext cx="5403788" cy="2116269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rgbClr val="D532C1"/>
                </a:solidFill>
                <a:latin typeface="Calibri" pitchFamily="-107" charset="0"/>
              </a:rPr>
              <a:t>Plasma </a:t>
            </a:r>
            <a:r>
              <a:rPr lang="en-US" sz="2400" b="1" dirty="0" smtClean="0">
                <a:solidFill>
                  <a:srgbClr val="D532C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confining current inside Torus</a:t>
            </a:r>
            <a:r>
              <a:rPr lang="en-US" sz="2400" dirty="0" smtClean="0">
                <a:latin typeface="Calibri" pitchFamily="-107" charset="0"/>
              </a:rPr>
              <a:t>: </a:t>
            </a:r>
          </a:p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rgbClr val="BF906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induced and sustained by a transformer</a:t>
            </a:r>
          </a:p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-107" charset="0"/>
              </a:rPr>
              <a:t>whose current varies in time …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but there are limits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-107" charset="0"/>
              </a:rPr>
              <a:t>: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the transformer will break beyond a given current limit…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pitchFamily="-107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70556" y="3573071"/>
            <a:ext cx="5410238" cy="3133583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The 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plasma </a:t>
            </a:r>
            <a:r>
              <a:rPr lang="en-US" sz="2400" b="1" u="sng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ohmic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drive in a </a:t>
            </a:r>
            <a:r>
              <a:rPr lang="en-US" sz="2400" b="1" u="sng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moving closed flux surfaces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, “feeding” the plasma from outside, they are dissipated while they move toward the magnetic axis</a:t>
            </a:r>
            <a:endParaRPr lang="en-US" sz="2400" b="1" dirty="0"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algn="just"/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In </a:t>
            </a:r>
            <a:r>
              <a:rPr lang="en-US" sz="2400" b="1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tokamaks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this process is due </a:t>
            </a:r>
            <a:r>
              <a:rPr lang="en-US" sz="2400" b="1" dirty="0" smtClean="0">
                <a:solidFill>
                  <a:srgbClr val="63252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 the transformer current change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cannot have steady drive!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pic>
        <p:nvPicPr>
          <p:cNvPr id="3" name="GiFTok.gif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09085" y="2812376"/>
            <a:ext cx="2107702" cy="39700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592" y="389389"/>
            <a:ext cx="3249764" cy="2889295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637912" y="1530930"/>
            <a:ext cx="1972683" cy="351545"/>
          </a:xfrm>
          <a:prstGeom prst="straightConnector1">
            <a:avLst/>
          </a:prstGeom>
          <a:ln>
            <a:solidFill>
              <a:srgbClr val="D532C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309062" y="2620146"/>
            <a:ext cx="2978834" cy="373673"/>
          </a:xfrm>
          <a:prstGeom prst="straightConnector1">
            <a:avLst/>
          </a:prstGeom>
          <a:ln>
            <a:solidFill>
              <a:srgbClr val="63252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231286" y="-2632"/>
            <a:ext cx="64363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Tokamak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 drive: AC currents, induction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  <a:ea typeface="ＭＳ Ｐゴシック" pitchFamily="34" charset="-128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374208" y="1530930"/>
            <a:ext cx="4263704" cy="0"/>
          </a:xfrm>
          <a:prstGeom prst="line">
            <a:avLst/>
          </a:prstGeom>
          <a:ln>
            <a:solidFill>
              <a:srgbClr val="D532C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992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05659" y="5349796"/>
            <a:ext cx="4403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008000"/>
                </a:solidFill>
              </a:rPr>
              <a:t>Cylindrical </a:t>
            </a:r>
            <a:r>
              <a:rPr lang="en-US" sz="2200" b="1" dirty="0">
                <a:solidFill>
                  <a:srgbClr val="008000"/>
                </a:solidFill>
              </a:rPr>
              <a:t>vacuum </a:t>
            </a:r>
            <a:r>
              <a:rPr lang="en-US" sz="2200" b="1" dirty="0" smtClean="0">
                <a:solidFill>
                  <a:srgbClr val="008000"/>
                </a:solidFill>
              </a:rPr>
              <a:t>vessel geometry</a:t>
            </a:r>
          </a:p>
          <a:p>
            <a:r>
              <a:rPr lang="en-US" sz="2200" b="1" dirty="0" smtClean="0">
                <a:solidFill>
                  <a:srgbClr val="008000"/>
                </a:solidFill>
              </a:rPr>
              <a:t>has obvious advantages!</a:t>
            </a:r>
          </a:p>
        </p:txBody>
      </p:sp>
      <p:sp>
        <p:nvSpPr>
          <p:cNvPr id="9" name="Rectangle 8"/>
          <p:cNvSpPr/>
          <p:nvPr/>
        </p:nvSpPr>
        <p:spPr>
          <a:xfrm>
            <a:off x="3629637" y="6352541"/>
            <a:ext cx="43421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8000"/>
                </a:solidFill>
                <a:latin typeface="Wingdings"/>
                <a:ea typeface="Wingdings"/>
                <a:cs typeface="Wingdings"/>
                <a:sym typeface="Wingdings"/>
              </a:rPr>
              <a:t></a:t>
            </a:r>
            <a:r>
              <a:rPr lang="en-US" sz="2200" b="1" dirty="0" smtClean="0">
                <a:solidFill>
                  <a:srgbClr val="008000"/>
                </a:solidFill>
                <a:ea typeface="华文细黑"/>
                <a:cs typeface="华文细黑"/>
              </a:rPr>
              <a:t> 	</a:t>
            </a:r>
            <a:r>
              <a:rPr lang="en-US" sz="2200" b="1" dirty="0" smtClean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easy to access &amp; and to repair…</a:t>
            </a:r>
            <a:endParaRPr lang="en-US" sz="2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966629" y="590198"/>
            <a:ext cx="5080155" cy="5043488"/>
          </a:xfrm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en-US" sz="2200" b="1" dirty="0" smtClean="0">
                <a:cs typeface="Calibri"/>
              </a:rPr>
              <a:t>“Conventional </a:t>
            </a:r>
            <a:r>
              <a:rPr lang="en-US" sz="2200" b="1" dirty="0" err="1" smtClean="0">
                <a:cs typeface="Calibri"/>
              </a:rPr>
              <a:t>Tokamak</a:t>
            </a:r>
            <a:r>
              <a:rPr lang="en-US" sz="2200" b="1" dirty="0" smtClean="0">
                <a:cs typeface="Calibri"/>
              </a:rPr>
              <a:t>”: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magnetic surfaces of </a:t>
            </a:r>
            <a:r>
              <a:rPr lang="en-US" sz="2200" b="1" dirty="0" err="1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plasma 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surround a 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“Metal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”</a:t>
            </a:r>
            <a:endParaRPr lang="en-US" sz="2200" b="1" dirty="0">
              <a:solidFill>
                <a:srgbClr val="F666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marL="0" indent="0" algn="just">
              <a:buNone/>
            </a:pPr>
            <a:r>
              <a:rPr lang="en-US" sz="2200" b="1" i="1" dirty="0" err="1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geometry 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of Vacuum vessel</a:t>
            </a:r>
            <a:endParaRPr lang="en-US" sz="800" b="1" dirty="0" smtClean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algn="just">
              <a:buNone/>
            </a:pPr>
            <a:endParaRPr lang="en-US" sz="1800" b="1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: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magnetic surfaces of </a:t>
            </a:r>
            <a:r>
              <a:rPr lang="en-US" sz="2200" b="1" dirty="0" err="1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plasma 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surround a </a:t>
            </a:r>
            <a:r>
              <a:rPr lang="en-US" sz="2200" b="1" dirty="0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“Plasma </a:t>
            </a:r>
            <a:r>
              <a:rPr lang="en-US" sz="2200" b="1" dirty="0" err="1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r>
              <a:rPr lang="en-US" sz="2200" b="1" dirty="0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”</a:t>
            </a:r>
            <a:r>
              <a:rPr lang="en-US" sz="2200" b="1" dirty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; </a:t>
            </a:r>
            <a:r>
              <a:rPr lang="en-US" sz="22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slim </a:t>
            </a:r>
            <a:r>
              <a:rPr lang="en-US" sz="2200" b="1" dirty="0" smtClean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metal external </a:t>
            </a:r>
            <a:r>
              <a:rPr lang="en-US" sz="2200" b="1" dirty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legs  </a:t>
            </a:r>
            <a:r>
              <a:rPr lang="en-US" sz="2200" b="1" dirty="0" smtClean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return the current</a:t>
            </a:r>
          </a:p>
          <a:p>
            <a:pPr marL="0" indent="0" algn="just">
              <a:buNone/>
            </a:pP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Cylindrical </a:t>
            </a:r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geometry of Vacuum vessel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marL="0" indent="0" algn="just">
              <a:buNone/>
            </a:pPr>
            <a:r>
              <a:rPr lang="en-US" sz="2200" b="1" i="1" u="sng" dirty="0" smtClean="0">
                <a:solidFill>
                  <a:srgbClr val="DA2BB1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…but electrodes required inside vessel </a:t>
            </a:r>
            <a:endParaRPr lang="en-US" sz="2200" b="1" i="1" u="sng" dirty="0">
              <a:solidFill>
                <a:srgbClr val="DA2BB1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034909" y="0"/>
            <a:ext cx="5109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main idea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44" y="4852764"/>
            <a:ext cx="2708422" cy="199252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27" y="28442"/>
            <a:ext cx="3585923" cy="232030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84" y="2676565"/>
            <a:ext cx="3327953" cy="1975800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 rot="10800000">
            <a:off x="2739350" y="331226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1093197" y="2231658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3382758" y="1273120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 flipH="1" flipV="1">
            <a:off x="-51888" y="1284069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43800" y="332815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2376857" y="2233246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1672919" y="1268440"/>
            <a:ext cx="635000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>
            <a:off x="1651913" y="3862902"/>
            <a:ext cx="635000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1075323" y="4682875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403405" y="4684464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 flipH="1" flipV="1">
            <a:off x="3367093" y="3826699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 flipV="1">
            <a:off x="-16610" y="3798774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0800000">
            <a:off x="2675258" y="2917847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44208" y="2276917"/>
            <a:ext cx="2329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EB6526"/>
                </a:solidFill>
              </a:rPr>
              <a:t>Electric current flow</a:t>
            </a:r>
            <a:endParaRPr lang="en-US" sz="2000" b="1" dirty="0">
              <a:solidFill>
                <a:srgbClr val="EB6526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636003" y="2904173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3001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028471" y="56726"/>
            <a:ext cx="6248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5174697" y="2968718"/>
            <a:ext cx="8202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</a:p>
        </p:txBody>
      </p:sp>
      <p:pic>
        <p:nvPicPr>
          <p:cNvPr id="7" name="Picture 6" descr="App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71604" y="120679"/>
            <a:ext cx="2932793" cy="54352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49789" y="1033224"/>
            <a:ext cx="14175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6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57151" y="3857067"/>
            <a:ext cx="14175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6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4030954" y="5343868"/>
            <a:ext cx="7727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  <a:endParaRPr lang="en-US" sz="1200" dirty="0">
              <a:solidFill>
                <a:srgbClr val="008000"/>
              </a:solidFill>
              <a:ea typeface="华文细黑"/>
              <a:cs typeface="华文细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385" y="1008338"/>
            <a:ext cx="3710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b="1" dirty="0">
                <a:solidFill>
                  <a:srgbClr val="008000"/>
                </a:solidFill>
                <a:ea typeface="华文楷体"/>
                <a:cs typeface="华文楷体"/>
              </a:rPr>
              <a:t>• In front of the </a:t>
            </a:r>
            <a:r>
              <a:rPr lang="en-US" altLang="zh-CN" b="1" dirty="0" smtClean="0">
                <a:solidFill>
                  <a:srgbClr val="008000"/>
                </a:solidFill>
                <a:ea typeface="华文楷体"/>
                <a:cs typeface="华文楷体"/>
              </a:rPr>
              <a:t>electrodes:</a:t>
            </a:r>
            <a:endParaRPr lang="en-US" altLang="zh-CN" sz="1000" b="1" dirty="0">
              <a:solidFill>
                <a:srgbClr val="008000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FF0000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>
                <a:solidFill>
                  <a:srgbClr val="FF0000"/>
                </a:solidFill>
                <a:ea typeface="华文楷体"/>
                <a:cs typeface="华文楷体"/>
              </a:rPr>
              <a:t>magnetic field lines</a:t>
            </a:r>
            <a:r>
              <a:rPr lang="en-US" altLang="zh-CN" b="1" dirty="0" smtClean="0">
                <a:solidFill>
                  <a:srgbClr val="FF0000"/>
                </a:solidFill>
                <a:ea typeface="华文楷体"/>
                <a:cs typeface="华文楷体"/>
              </a:rPr>
              <a:t>,</a:t>
            </a:r>
            <a:endParaRPr lang="en-US" altLang="zh-CN" b="1" dirty="0">
              <a:solidFill>
                <a:srgbClr val="FF0000"/>
              </a:solidFill>
              <a:ea typeface="华文楷体"/>
              <a:cs typeface="华文楷体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6805" y="2976354"/>
            <a:ext cx="3634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b="1" dirty="0" smtClean="0">
                <a:ea typeface="华文楷体"/>
                <a:cs typeface="华文楷体"/>
              </a:rPr>
              <a:t>into closed     </a:t>
            </a:r>
            <a:r>
              <a:rPr lang="en-US" altLang="zh-CN" b="1" dirty="0">
                <a:ea typeface="华文楷体"/>
                <a:cs typeface="华文楷体"/>
              </a:rPr>
              <a:t>,	   </a:t>
            </a:r>
            <a:r>
              <a:rPr lang="en-US" altLang="zh-CN" b="1" dirty="0" smtClean="0">
                <a:ea typeface="华文楷体"/>
                <a:cs typeface="华文楷体"/>
              </a:rPr>
              <a:t> lines </a:t>
            </a:r>
            <a:endParaRPr lang="en-US" altLang="zh-CN" b="1" dirty="0" smtClean="0">
              <a:solidFill>
                <a:srgbClr val="D93309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wrapped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around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the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spherical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torus</a:t>
            </a:r>
            <a:endParaRPr lang="en-US" b="1" dirty="0">
              <a:solidFill>
                <a:srgbClr val="D93309"/>
              </a:solidFill>
              <a:ea typeface="华文楷体"/>
              <a:cs typeface="华文楷体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1901" y="2403485"/>
            <a:ext cx="3504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b="1" dirty="0">
                <a:ea typeface="华文楷体"/>
                <a:cs typeface="华文楷体"/>
              </a:rPr>
              <a:t>• Magnetic reconnections convert </a:t>
            </a:r>
            <a:endParaRPr lang="en-US" altLang="zh-CN" b="1" dirty="0" smtClean="0">
              <a:ea typeface="华文楷体"/>
              <a:cs typeface="华文楷体"/>
            </a:endParaRPr>
          </a:p>
          <a:p>
            <a:pPr algn="r"/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 smtClean="0">
                <a:solidFill>
                  <a:srgbClr val="000090"/>
                </a:solidFill>
                <a:ea typeface="华文楷体"/>
                <a:cs typeface="华文楷体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ea typeface="华文楷体"/>
                <a:cs typeface="华文楷体"/>
              </a:rPr>
              <a:t>   </a:t>
            </a:r>
            <a:r>
              <a:rPr lang="en-US" altLang="zh-CN" b="1" dirty="0">
                <a:ea typeface="华文楷体"/>
                <a:cs typeface="华文楷体"/>
              </a:rPr>
              <a:t>	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lines</a:t>
            </a: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2947243"/>
              </p:ext>
            </p:extLst>
          </p:nvPr>
        </p:nvGraphicFramePr>
        <p:xfrm>
          <a:off x="3220214" y="2704621"/>
          <a:ext cx="190500" cy="266700"/>
        </p:xfrm>
        <a:graphic>
          <a:graphicData uri="http://schemas.openxmlformats.org/presentationml/2006/ole">
            <p:oleObj spid="_x0000_s65909" name="Equation" r:id="rId6" imgW="190500" imgH="266700" progId="Equation.DSMT4">
              <p:embed/>
            </p:oleObj>
          </a:graphicData>
        </a:graphic>
      </p:graphicFrame>
      <p:graphicFrame>
        <p:nvGraphicFramePr>
          <p:cNvPr id="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63574975"/>
              </p:ext>
            </p:extLst>
          </p:nvPr>
        </p:nvGraphicFramePr>
        <p:xfrm>
          <a:off x="4710840" y="538422"/>
          <a:ext cx="571500" cy="317500"/>
        </p:xfrm>
        <a:graphic>
          <a:graphicData uri="http://schemas.openxmlformats.org/presentationml/2006/ole">
            <p:oleObj spid="_x0000_s65910" name="Equation" r:id="rId7" imgW="571500" imgH="304800" progId="Equation.DSMT4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35111" y="1486511"/>
            <a:ext cx="40404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1600" dirty="0">
              <a:solidFill>
                <a:srgbClr val="FF0000"/>
              </a:solidFill>
              <a:ea typeface="华文楷体"/>
              <a:cs typeface="华文楷体"/>
            </a:endParaRPr>
          </a:p>
          <a:p>
            <a:pPr algn="r"/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• </a:t>
            </a:r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magnetic field lines are wound </a:t>
            </a:r>
          </a:p>
          <a:p>
            <a:pPr algn="r"/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in a circular direction</a:t>
            </a:r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82083667"/>
              </p:ext>
            </p:extLst>
          </p:nvPr>
        </p:nvGraphicFramePr>
        <p:xfrm>
          <a:off x="3292315" y="3007110"/>
          <a:ext cx="152400" cy="317500"/>
        </p:xfrm>
        <a:graphic>
          <a:graphicData uri="http://schemas.openxmlformats.org/presentationml/2006/ole">
            <p:oleObj spid="_x0000_s65911" name="Equation" r:id="rId8" imgW="152400" imgH="304800" progId="Equation.DSMT4">
              <p:embed/>
            </p:oleObj>
          </a:graphicData>
        </a:graphic>
      </p:graphicFrame>
      <p:graphicFrame>
        <p:nvGraphicFramePr>
          <p:cNvPr id="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08583417"/>
              </p:ext>
            </p:extLst>
          </p:nvPr>
        </p:nvGraphicFramePr>
        <p:xfrm>
          <a:off x="3007943" y="3003049"/>
          <a:ext cx="190500" cy="266700"/>
        </p:xfrm>
        <a:graphic>
          <a:graphicData uri="http://schemas.openxmlformats.org/presentationml/2006/ole">
            <p:oleObj spid="_x0000_s65912" name="Equation" r:id="rId9" imgW="190500" imgH="266700" progId="Equation.DSMT4">
              <p:embed/>
            </p:oleObj>
          </a:graphicData>
        </a:graphic>
      </p:graphicFrame>
      <p:cxnSp>
        <p:nvCxnSpPr>
          <p:cNvPr id="21" name="Straight Arrow Connector 20"/>
          <p:cNvCxnSpPr/>
          <p:nvPr/>
        </p:nvCxnSpPr>
        <p:spPr>
          <a:xfrm>
            <a:off x="1827910" y="6272162"/>
            <a:ext cx="640160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33188" y="5613961"/>
            <a:ext cx="737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of </a:t>
            </a:r>
            <a:r>
              <a:rPr lang="en-US" dirty="0" err="1" smtClean="0"/>
              <a:t>Tokamaks</a:t>
            </a:r>
            <a:r>
              <a:rPr lang="en-US" dirty="0" smtClean="0"/>
              <a:t> relies on </a:t>
            </a:r>
            <a:r>
              <a:rPr lang="en-US" b="1" dirty="0" smtClean="0">
                <a:solidFill>
                  <a:srgbClr val="FF0000"/>
                </a:solidFill>
              </a:rPr>
              <a:t>induction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          of PROTO-SPHERA relies 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efficient but </a:t>
            </a:r>
            <a:r>
              <a:rPr lang="en-US" b="1" dirty="0" smtClean="0">
                <a:solidFill>
                  <a:srgbClr val="FF0000"/>
                </a:solidFill>
              </a:rPr>
              <a:t>not forever</a:t>
            </a:r>
            <a:r>
              <a:rPr lang="en-US" dirty="0" smtClean="0">
                <a:solidFill>
                  <a:srgbClr val="FF0000"/>
                </a:solidFill>
              </a:rPr>
              <a:t>…</a:t>
            </a:r>
            <a:r>
              <a:rPr lang="en-US" dirty="0" smtClean="0"/>
              <a:t>		</a:t>
            </a:r>
            <a:r>
              <a:rPr lang="en-US" dirty="0"/>
              <a:t> </a:t>
            </a:r>
            <a:r>
              <a:rPr lang="en-US" dirty="0" smtClean="0"/>
              <a:t> associated with </a:t>
            </a:r>
            <a:r>
              <a:rPr lang="en-US" b="1" dirty="0" smtClean="0">
                <a:solidFill>
                  <a:srgbClr val="DF2200"/>
                </a:solidFill>
              </a:rPr>
              <a:t>magnetic reconnections</a:t>
            </a:r>
          </a:p>
        </p:txBody>
      </p:sp>
      <p:graphicFrame>
        <p:nvGraphicFramePr>
          <p:cNvPr id="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49955782"/>
              </p:ext>
            </p:extLst>
          </p:nvPr>
        </p:nvGraphicFramePr>
        <p:xfrm>
          <a:off x="1677352" y="5638386"/>
          <a:ext cx="190500" cy="266700"/>
        </p:xfrm>
        <a:graphic>
          <a:graphicData uri="http://schemas.openxmlformats.org/presentationml/2006/ole">
            <p:oleObj spid="_x0000_s65913" name="Equation" r:id="rId10" imgW="190500" imgH="266700" progId="Equation.DSMT4">
              <p:embed/>
            </p:oleObj>
          </a:graphicData>
        </a:graphic>
      </p:graphicFrame>
      <p:graphicFrame>
        <p:nvGraphicFramePr>
          <p:cNvPr id="2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47146493"/>
              </p:ext>
            </p:extLst>
          </p:nvPr>
        </p:nvGraphicFramePr>
        <p:xfrm>
          <a:off x="5317838" y="5638386"/>
          <a:ext cx="190500" cy="266700"/>
        </p:xfrm>
        <a:graphic>
          <a:graphicData uri="http://schemas.openxmlformats.org/presentationml/2006/ole">
            <p:oleObj spid="_x0000_s65914" name="Equation" r:id="rId11" imgW="190500" imgH="266700" progId="Equation.DSMT4">
              <p:embed/>
            </p:oleObj>
          </a:graphicData>
        </a:graphic>
      </p:graphicFrame>
      <p:graphicFrame>
        <p:nvGraphicFramePr>
          <p:cNvPr id="2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96689080"/>
              </p:ext>
            </p:extLst>
          </p:nvPr>
        </p:nvGraphicFramePr>
        <p:xfrm>
          <a:off x="8204200" y="5643563"/>
          <a:ext cx="546100" cy="279400"/>
        </p:xfrm>
        <a:graphic>
          <a:graphicData uri="http://schemas.openxmlformats.org/presentationml/2006/ole">
            <p:oleObj spid="_x0000_s65915" name="Equation" r:id="rId12" imgW="533400" imgH="279400" progId="Equation.DSMT4">
              <p:embed/>
            </p:oleObj>
          </a:graphicData>
        </a:graphic>
      </p:graphicFrame>
      <p:pic>
        <p:nvPicPr>
          <p:cNvPr id="3" name="GiFTok.gif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04827" y="3632382"/>
            <a:ext cx="1414251" cy="2663879"/>
          </a:xfrm>
          <a:prstGeom prst="rect">
            <a:avLst/>
          </a:prstGeom>
        </p:spPr>
      </p:pic>
      <p:pic>
        <p:nvPicPr>
          <p:cNvPr id="4" name="GifPSTra-15.gif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867336" y="35614"/>
            <a:ext cx="1908294" cy="55852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6454584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SUSTAINMENT </a:t>
            </a:r>
            <a:r>
              <a:rPr lang="en-US" b="1" dirty="0">
                <a:solidFill>
                  <a:srgbClr val="FF0000"/>
                </a:solidFill>
              </a:rPr>
              <a:t>OF </a:t>
            </a:r>
            <a:r>
              <a:rPr lang="en-US" b="1" dirty="0" smtClean="0">
                <a:solidFill>
                  <a:srgbClr val="FF0000"/>
                </a:solidFill>
              </a:rPr>
              <a:t>TOROIDAL CURRENT </a:t>
            </a:r>
            <a:r>
              <a:rPr lang="en-US" b="1" dirty="0">
                <a:solidFill>
                  <a:srgbClr val="FF0000"/>
                </a:solidFill>
              </a:rPr>
              <a:t>BY </a:t>
            </a:r>
            <a:r>
              <a:rPr lang="en-US" b="1" dirty="0" smtClean="0">
                <a:solidFill>
                  <a:srgbClr val="FF0000"/>
                </a:solidFill>
              </a:rPr>
              <a:t>RECONNECTIONS OBTAINED in 2018 &amp; IS FOREVER!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9" name="TextBox 12"/>
          <p:cNvSpPr txBox="1">
            <a:spLocks noChangeArrowheads="1"/>
          </p:cNvSpPr>
          <p:nvPr/>
        </p:nvSpPr>
        <p:spPr bwMode="auto">
          <a:xfrm>
            <a:off x="60519" y="-2632"/>
            <a:ext cx="583187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PROTO-SPHERA drive: </a:t>
            </a:r>
          </a:p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DC currents, reconnections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8379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4093" y="5000012"/>
            <a:ext cx="502489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>
                <a:solidFill>
                  <a:srgbClr val="3366FF"/>
                </a:solidFill>
              </a:rPr>
              <a:t>PROTO-SPHERA (max 1 s plasma) aim was: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sustain Torus </a:t>
            </a:r>
            <a:r>
              <a:rPr lang="en-US" sz="2000" b="1" dirty="0">
                <a:solidFill>
                  <a:srgbClr val="3366FF"/>
                </a:solidFill>
              </a:rPr>
              <a:t>for </a:t>
            </a:r>
            <a:r>
              <a:rPr lang="en-US" sz="2000" b="1" dirty="0" smtClean="0">
                <a:solidFill>
                  <a:srgbClr val="3366FF"/>
                </a:solidFill>
              </a:rPr>
              <a:t>1 resistive time </a:t>
            </a:r>
            <a:r>
              <a:rPr lang="en-US" sz="2000" b="1" dirty="0" smtClean="0">
                <a:solidFill>
                  <a:srgbClr val="3366FF"/>
                </a:solidFill>
                <a:latin typeface="Times New Roman"/>
                <a:cs typeface="Times New Roman"/>
              </a:rPr>
              <a:t>~</a:t>
            </a:r>
            <a:r>
              <a:rPr lang="en-US" sz="2000" b="1" dirty="0" smtClean="0">
                <a:solidFill>
                  <a:srgbClr val="3366FF"/>
                </a:solidFill>
              </a:rPr>
              <a:t> 70 </a:t>
            </a:r>
            <a:r>
              <a:rPr lang="en-US" sz="2000" b="1" dirty="0" err="1" smtClean="0">
                <a:solidFill>
                  <a:srgbClr val="3366FF"/>
                </a:solidFill>
              </a:rPr>
              <a:t>ms</a:t>
            </a:r>
            <a:endParaRPr lang="en-US" sz="2000" b="1" dirty="0" smtClean="0">
              <a:solidFill>
                <a:srgbClr val="3366FF"/>
              </a:solidFill>
            </a:endParaRPr>
          </a:p>
          <a:p>
            <a:endParaRPr lang="en-US" sz="2000" b="1" dirty="0" smtClean="0">
              <a:solidFill>
                <a:srgbClr val="3366FF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PROTO-SPHERA has already sustained 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a low current torus (5 kA) for ½ sec</a:t>
            </a:r>
          </a:p>
        </p:txBody>
      </p:sp>
      <p:pic>
        <p:nvPicPr>
          <p:cNvPr id="5" name="Picture 11" descr="Beluga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8100" y="989757"/>
            <a:ext cx="1838023" cy="265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6265919" y="949626"/>
            <a:ext cx="1837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“Air-rings” in water</a:t>
            </a:r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7" name="Picture 7" descr="EtnaSmokeRingRis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18" y="2028034"/>
            <a:ext cx="3862459" cy="243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268100" y="3267979"/>
            <a:ext cx="814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a typeface="华文细黑"/>
                <a:cs typeface="华文细黑"/>
              </a:rPr>
              <a:t>Beluga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22077" y="34775"/>
            <a:ext cx="50829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Reconnections of Jets and Tori </a:t>
            </a:r>
          </a:p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common occurrence in Nature!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en-US" sz="2800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Dolphins&amp;TorBubbles-glow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184" y="23435"/>
            <a:ext cx="3876893" cy="1981523"/>
          </a:xfrm>
          <a:prstGeom prst="rect">
            <a:avLst/>
          </a:prstGeom>
        </p:spPr>
      </p:pic>
      <p:pic>
        <p:nvPicPr>
          <p:cNvPr id="19" name="Reconnection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77087" y="4450601"/>
            <a:ext cx="4266913" cy="24006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065591" y="3675253"/>
            <a:ext cx="5034893" cy="8474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065591" y="3716619"/>
            <a:ext cx="50266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Plasma examples: Solar Flares</a:t>
            </a:r>
          </a:p>
          <a:p>
            <a:pPr algn="r"/>
            <a:r>
              <a:rPr lang="en-US" sz="2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Magnetic Reconnections, Coronal Heating</a:t>
            </a:r>
            <a:endParaRPr lang="en-US" sz="2000" b="1" dirty="0">
              <a:solidFill>
                <a:srgbClr val="FFFF00"/>
              </a:solidFill>
              <a:effectLst>
                <a:outerShdw blurRad="50800" dist="38100" dir="2700000">
                  <a:srgbClr val="000000"/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7288" y="1996779"/>
            <a:ext cx="204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a typeface="华文细黑"/>
                <a:cs typeface="华文细黑"/>
              </a:rPr>
              <a:t>Etna Volcano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460704" y="2937472"/>
            <a:ext cx="155209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“Smoke-rings”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in air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978777" y="1710191"/>
            <a:ext cx="2222570" cy="8474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978777" y="1710191"/>
            <a:ext cx="2222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Hydrodynamics</a:t>
            </a:r>
          </a:p>
          <a:p>
            <a:pPr algn="r"/>
            <a:r>
              <a:rPr lang="en-US" sz="2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examples</a:t>
            </a:r>
            <a:endParaRPr lang="en-US" sz="2000" b="1" dirty="0">
              <a:solidFill>
                <a:srgbClr val="FFFF00"/>
              </a:solidFill>
              <a:effectLst>
                <a:outerShdw blurRad="50800" dist="38100" dir="270000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4529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43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0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42456</TotalTime>
  <Words>2110</Words>
  <Application>Microsoft Macintosh PowerPoint</Application>
  <PresentationFormat>On-screen Show (4:3)</PresentationFormat>
  <Paragraphs>331</Paragraphs>
  <Slides>27</Slides>
  <Notes>0</Notes>
  <HiddenSlides>0</HiddenSlides>
  <MMClips>26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Equation</vt:lpstr>
      <vt:lpstr>Slide 1</vt:lpstr>
      <vt:lpstr>Slide 2</vt:lpstr>
      <vt:lpstr>A poloidal        magnetic field is required to contrast particle drifts  → toroidal current has to flow in an axisymmetric plasma 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ENEA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 alladio</dc:creator>
  <cp:lastModifiedBy>Paolo Micozzi</cp:lastModifiedBy>
  <cp:revision>946</cp:revision>
  <cp:lastPrinted>2018-05-17T08:10:28Z</cp:lastPrinted>
  <dcterms:created xsi:type="dcterms:W3CDTF">2018-05-17T15:34:09Z</dcterms:created>
  <dcterms:modified xsi:type="dcterms:W3CDTF">2018-05-17T15:39:45Z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133876632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