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81" r:id="rId3"/>
    <p:sldId id="271" r:id="rId4"/>
    <p:sldId id="282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2" r:id="rId18"/>
    <p:sldId id="269" r:id="rId19"/>
    <p:sldId id="274" r:id="rId20"/>
    <p:sldId id="275" r:id="rId21"/>
    <p:sldId id="273" r:id="rId22"/>
    <p:sldId id="283" r:id="rId23"/>
    <p:sldId id="276" r:id="rId24"/>
    <p:sldId id="277" r:id="rId25"/>
    <p:sldId id="278" r:id="rId26"/>
    <p:sldId id="279" r:id="rId27"/>
    <p:sldId id="280" r:id="rId28"/>
    <p:sldId id="270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1D4"/>
    <a:srgbClr val="B83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63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622B26-AC25-1C45-9E4A-1B8E06617FFE}" type="datetimeFigureOut">
              <a:rPr lang="en-US"/>
              <a:pPr/>
              <a:t>7/9/2015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67A544-7205-C548-8D34-C1F212E327E0}" type="slidenum">
              <a:rPr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7A544-7205-C548-8D34-C1F212E327E0}" type="slidenum">
              <a:rPr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7A544-7205-C548-8D34-C1F212E327E0}" type="slidenum">
              <a:rPr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0B8A-2B29-0447-8423-0821534E9333}" type="datetimeFigureOut">
              <a:rPr lang="en-US"/>
              <a:pPr/>
              <a:t>7/9/2015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E0F5F-7602-5945-A112-C0858DA924A5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0B8A-2B29-0447-8423-0821534E9333}" type="datetimeFigureOut">
              <a:rPr lang="en-US"/>
              <a:pPr/>
              <a:t>7/9/2015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E0F5F-7602-5945-A112-C0858DA924A5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0B8A-2B29-0447-8423-0821534E9333}" type="datetimeFigureOut">
              <a:rPr lang="en-US"/>
              <a:pPr/>
              <a:t>7/9/2015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E0F5F-7602-5945-A112-C0858DA924A5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0B8A-2B29-0447-8423-0821534E9333}" type="datetimeFigureOut">
              <a:rPr lang="en-US"/>
              <a:pPr/>
              <a:t>7/9/2015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E0F5F-7602-5945-A112-C0858DA924A5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0B8A-2B29-0447-8423-0821534E9333}" type="datetimeFigureOut">
              <a:rPr lang="en-US"/>
              <a:pPr/>
              <a:t>7/9/2015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E0F5F-7602-5945-A112-C0858DA924A5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0B8A-2B29-0447-8423-0821534E9333}" type="datetimeFigureOut">
              <a:rPr lang="en-US"/>
              <a:pPr/>
              <a:t>7/9/2015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E0F5F-7602-5945-A112-C0858DA924A5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0B8A-2B29-0447-8423-0821534E9333}" type="datetimeFigureOut">
              <a:rPr lang="en-US"/>
              <a:pPr/>
              <a:t>7/9/2015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E0F5F-7602-5945-A112-C0858DA924A5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0B8A-2B29-0447-8423-0821534E9333}" type="datetimeFigureOut">
              <a:rPr lang="en-US"/>
              <a:pPr/>
              <a:t>7/9/2015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E0F5F-7602-5945-A112-C0858DA924A5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0B8A-2B29-0447-8423-0821534E9333}" type="datetimeFigureOut">
              <a:rPr lang="en-US"/>
              <a:pPr/>
              <a:t>7/9/2015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E0F5F-7602-5945-A112-C0858DA924A5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0B8A-2B29-0447-8423-0821534E9333}" type="datetimeFigureOut">
              <a:rPr lang="en-US"/>
              <a:pPr/>
              <a:t>7/9/2015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E0F5F-7602-5945-A112-C0858DA924A5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0B8A-2B29-0447-8423-0821534E9333}" type="datetimeFigureOut">
              <a:rPr lang="en-US"/>
              <a:pPr/>
              <a:t>7/9/2015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E0F5F-7602-5945-A112-C0858DA924A5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B0B8A-2B29-0447-8423-0821534E9333}" type="datetimeFigureOut">
              <a:rPr lang="en-US"/>
              <a:pPr/>
              <a:t>7/9/2015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9E0F5F-7602-5945-A112-C0858DA924A5}" type="slidenum">
              <a:rPr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franco.ALLADIOPC\Desktop\Wip100715\Shot53_movieAnodo-Rallent.wmv" TargetMode="Externa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franco.ALLADIOPC\Desktop\Wip100715\Shot78_moviePlasma-Rallent.wmv" TargetMode="Externa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franco.ALLADIOPC\Desktop\Wip100715\Shot89_movieCatodo-Rallent.wmv" TargetMode="Externa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franco.ALLADIOPC\Desktop\Wip100715\Shot120_moviePlasmaFast_Ar.wmv" TargetMode="Externa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franco.ALLADIOPC\Desktop\Wip100715\Shot130_moviePlasmaFast_Ar.wmv" TargetMode="External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video" Target="file:///C:\Documents%20and%20Settings\franco.ALLADIOPC\Desktop\Wip100715\Shot141_movieCatodo.wmv" TargetMode="External"/><Relationship Id="rId7" Type="http://schemas.openxmlformats.org/officeDocument/2006/relationships/image" Target="../media/image47.png"/><Relationship Id="rId2" Type="http://schemas.openxmlformats.org/officeDocument/2006/relationships/video" Target="file:///C:\Documents%20and%20Settings\franco.ALLADIOPC\Desktop\Wip100715\Shot141_moviePlasmaFast.wmv" TargetMode="External"/><Relationship Id="rId1" Type="http://schemas.openxmlformats.org/officeDocument/2006/relationships/video" Target="file:///C:\Documents%20and%20Settings\franco.ALLADIOPC\Desktop\Wip100715\Shot141_movieAnodo.wmv" TargetMode="Externa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video" Target="file:///C:\Documents%20and%20Settings\franco.ALLADIOPC\Desktop\Wip100715\Shot151_movieCatodo1.wmv" TargetMode="External"/><Relationship Id="rId7" Type="http://schemas.openxmlformats.org/officeDocument/2006/relationships/image" Target="../media/image52.png"/><Relationship Id="rId2" Type="http://schemas.openxmlformats.org/officeDocument/2006/relationships/video" Target="file:///C:\Documents%20and%20Settings\franco.ALLADIOPC\Desktop\Wip100715\Shot151_movieAnodo1.wmv" TargetMode="External"/><Relationship Id="rId1" Type="http://schemas.openxmlformats.org/officeDocument/2006/relationships/video" Target="file:///C:\Documents%20and%20Settings\franco.ALLADIOPC\Desktop\Wip100715\Shot151_moviePlasmaFast.wmv" TargetMode="Externa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franco.ALLADIOPC\Desktop\Wip100715\Shot155_moviePlasmaFast.wmv" TargetMode="Externa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853" y="146094"/>
            <a:ext cx="90564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/>
              <a:t>First results of MultiPinch</a:t>
            </a:r>
          </a:p>
          <a:p>
            <a:pPr algn="ctr"/>
            <a:r>
              <a:rPr lang="en-US" sz="3600" b="1"/>
              <a:t>with final annular anode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6406" y="1346026"/>
            <a:ext cx="74008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/>
              <a:t>Franco Alladio</a:t>
            </a:r>
          </a:p>
          <a:p>
            <a:pPr algn="ctr"/>
            <a:r>
              <a:rPr lang="en-US" i="1"/>
              <a:t>Luca Boncagni, Federica Causa, Edmondo Giovannozzi, Andrea Grosso, Alessandro Lampasi, Giuseppe Maffia, Alessandro Mancuso</a:t>
            </a:r>
            <a:r>
              <a:rPr lang="en-US" i="1" baseline="30000"/>
              <a:t>retired</a:t>
            </a:r>
            <a:r>
              <a:rPr lang="en-US" i="1"/>
              <a:t>,  </a:t>
            </a:r>
          </a:p>
          <a:p>
            <a:pPr algn="ctr"/>
            <a:r>
              <a:rPr lang="en-US" i="1"/>
              <a:t>Paolo Micozzi, Valerio Piergotti, Giuliano Rocchi, Alessandro Sibio, </a:t>
            </a:r>
          </a:p>
          <a:p>
            <a:pPr algn="ctr"/>
            <a:r>
              <a:rPr lang="en-US" i="1"/>
              <a:t>Benedetto Tilia, Vincenzo Zanza</a:t>
            </a:r>
            <a:r>
              <a:rPr lang="en-US" i="1" baseline="30000"/>
              <a:t>retired</a:t>
            </a:r>
            <a:endParaRPr lang="en-US" i="1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7365" y="2935734"/>
            <a:ext cx="5181600" cy="3238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4538" y="6381637"/>
            <a:ext cx="2142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WiP – 10 Luglio 2015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478" y="1363352"/>
            <a:ext cx="6871038" cy="1581852"/>
          </a:xfrm>
          <a:prstGeom prst="rect">
            <a:avLst/>
          </a:prstGeom>
        </p:spPr>
      </p:pic>
      <p:pic>
        <p:nvPicPr>
          <p:cNvPr id="5" name="Picture 4" descr="Fig.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5218" y="3160378"/>
            <a:ext cx="7060393" cy="2612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40439" y="205087"/>
            <a:ext cx="82529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/>
              <a:t>PROTO-SPHERA immediate aim</a:t>
            </a:r>
          </a:p>
          <a:p>
            <a:pPr algn="ctr"/>
            <a:r>
              <a:rPr lang="en-US" b="1"/>
              <a:t>A spherical tokamak where the metal centerpost is replaced by a plasma centerpost</a:t>
            </a:r>
            <a:r>
              <a:rPr lang="en-US"/>
              <a:t>:</a:t>
            </a:r>
          </a:p>
          <a:p>
            <a:pPr algn="ctr"/>
            <a:r>
              <a:rPr lang="en-US"/>
              <a:t>will the plasma centerpost  be able to produce and drive the plasma ring?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10796" y="5912305"/>
            <a:ext cx="5883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/>
              <a:t>anode </a:t>
            </a:r>
            <a:r>
              <a:rPr lang="en-US" b="1"/>
              <a:t>and </a:t>
            </a:r>
            <a:r>
              <a:rPr lang="en-US" b="1" smtClean="0"/>
              <a:t>cathode </a:t>
            </a:r>
            <a:r>
              <a:rPr lang="en-US" b="1"/>
              <a:t>needed for setting up the configuration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258" y="4357056"/>
            <a:ext cx="2991945" cy="217214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1258" y="1353768"/>
            <a:ext cx="2991945" cy="233462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56339" y="2553986"/>
            <a:ext cx="778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PF4up</a:t>
            </a:r>
          </a:p>
        </p:txBody>
      </p:sp>
      <p:pic>
        <p:nvPicPr>
          <p:cNvPr id="12" name="Picture 8" descr="Fig2b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76035" y="1353768"/>
            <a:ext cx="3182757" cy="530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898631" y="2923318"/>
            <a:ext cx="7782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PF3up</a:t>
            </a:r>
          </a:p>
          <a:p>
            <a:r>
              <a:rPr lang="en-US" b="1"/>
              <a:t>PF2up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5039" y="5115166"/>
            <a:ext cx="882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PF4low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1674" y="4457752"/>
            <a:ext cx="8827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PF2low</a:t>
            </a:r>
          </a:p>
          <a:p>
            <a:r>
              <a:rPr lang="en-US" b="1"/>
              <a:t>PF3low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1079277" y="2690213"/>
            <a:ext cx="1039663" cy="158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1079277" y="2823189"/>
            <a:ext cx="1679528" cy="1588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1134542" y="5404679"/>
            <a:ext cx="1039663" cy="158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1134542" y="5265518"/>
            <a:ext cx="1548152" cy="1588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1676834" y="3186086"/>
            <a:ext cx="442106" cy="1588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1676834" y="3448856"/>
            <a:ext cx="1081971" cy="1588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1676834" y="4662923"/>
            <a:ext cx="1081971" cy="1588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1674473" y="4926931"/>
            <a:ext cx="442106" cy="1588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3755038" y="2956165"/>
            <a:ext cx="1718776" cy="1588"/>
          </a:xfrm>
          <a:prstGeom prst="straightConnector1">
            <a:avLst/>
          </a:prstGeom>
          <a:ln>
            <a:solidFill>
              <a:srgbClr val="FF51D4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4270747" y="2868565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Anode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3733142" y="5176338"/>
            <a:ext cx="1718776" cy="1588"/>
          </a:xfrm>
          <a:prstGeom prst="straightConnector1">
            <a:avLst/>
          </a:prstGeom>
          <a:ln>
            <a:solidFill>
              <a:srgbClr val="FF51D4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4215135" y="4841441"/>
            <a:ext cx="986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Cathode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0819" y="27326"/>
            <a:ext cx="90018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Vacuum Vessel is GND potential</a:t>
            </a:r>
          </a:p>
          <a:p>
            <a:r>
              <a:rPr lang="en-US"/>
              <a:t>PF coils casings can be at floating potential, can be connected to: </a:t>
            </a:r>
            <a:r>
              <a:rPr lang="en-US" b="1">
                <a:solidFill>
                  <a:srgbClr val="FF0000"/>
                </a:solidFill>
              </a:rPr>
              <a:t>Anode +</a:t>
            </a:r>
            <a:r>
              <a:rPr lang="en-US" b="1"/>
              <a:t>, </a:t>
            </a:r>
            <a:r>
              <a:rPr lang="en-US" b="1">
                <a:solidFill>
                  <a:srgbClr val="0000FF"/>
                </a:solidFill>
              </a:rPr>
              <a:t>Cathode -</a:t>
            </a:r>
            <a:r>
              <a:rPr lang="en-US" b="1">
                <a:solidFill>
                  <a:srgbClr val="000000"/>
                </a:solidFill>
              </a:rPr>
              <a:t>,</a:t>
            </a:r>
            <a:r>
              <a:rPr lang="en-US" b="1">
                <a:solidFill>
                  <a:srgbClr val="0000FF"/>
                </a:solidFill>
              </a:rPr>
              <a:t> </a:t>
            </a:r>
            <a:r>
              <a:rPr lang="en-US" b="1">
                <a:solidFill>
                  <a:srgbClr val="404040"/>
                </a:solidFill>
              </a:rPr>
              <a:t>Vessel 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7323" y="673657"/>
            <a:ext cx="7235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But machine can operate (</a:t>
            </a:r>
            <a:r>
              <a:rPr lang="en-US" i="1"/>
              <a:t>worse</a:t>
            </a:r>
            <a:r>
              <a:rPr lang="en-US"/>
              <a:t>) with 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Cathode at Vessel (GND) potential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590824" y="3688392"/>
            <a:ext cx="2726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B839FF"/>
                </a:solidFill>
              </a:rPr>
              <a:t>Plasma current must run</a:t>
            </a:r>
          </a:p>
          <a:p>
            <a:r>
              <a:rPr lang="en-US" b="1">
                <a:solidFill>
                  <a:srgbClr val="B839FF"/>
                </a:solidFill>
              </a:rPr>
              <a:t>through both PF2 throttles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 rot="10800000">
            <a:off x="3262396" y="3569649"/>
            <a:ext cx="328429" cy="273360"/>
          </a:xfrm>
          <a:prstGeom prst="straightConnector1">
            <a:avLst/>
          </a:prstGeom>
          <a:ln>
            <a:solidFill>
              <a:srgbClr val="B839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rot="10800000" flipV="1">
            <a:off x="3273343" y="4215071"/>
            <a:ext cx="328430" cy="305867"/>
          </a:xfrm>
          <a:prstGeom prst="straightConnector1">
            <a:avLst/>
          </a:prstGeom>
          <a:ln>
            <a:solidFill>
              <a:srgbClr val="B839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5142" y="3962892"/>
            <a:ext cx="2991945" cy="217214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107389" y="6164130"/>
            <a:ext cx="49467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>
                <a:solidFill>
                  <a:srgbClr val="0000FF"/>
                </a:solidFill>
              </a:rPr>
              <a:t>Annular Cathode </a:t>
            </a:r>
            <a:r>
              <a:rPr lang="en-US"/>
              <a:t>for 6-phased (rotating) heating</a:t>
            </a:r>
          </a:p>
          <a:p>
            <a:pPr algn="ctr"/>
            <a:r>
              <a:rPr lang="en-US"/>
              <a:t>power supply on the machine, as built in ASG</a:t>
            </a:r>
          </a:p>
        </p:txBody>
      </p:sp>
      <p:sp>
        <p:nvSpPr>
          <p:cNvPr id="6" name="Rectangle 5"/>
          <p:cNvSpPr/>
          <p:nvPr/>
        </p:nvSpPr>
        <p:spPr>
          <a:xfrm>
            <a:off x="4172215" y="246306"/>
            <a:ext cx="49467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>
                <a:solidFill>
                  <a:srgbClr val="FF0000"/>
                </a:solidFill>
              </a:rPr>
              <a:t>Annular Anode</a:t>
            </a:r>
            <a:r>
              <a:rPr lang="en-US"/>
              <a:t>: components built in ASG (Genoa)</a:t>
            </a:r>
          </a:p>
          <a:p>
            <a:pPr algn="ctr"/>
            <a:r>
              <a:rPr lang="en-US" b="1"/>
              <a:t>remained to be assembled in the machine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5142" y="959604"/>
            <a:ext cx="2991945" cy="23346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379" y="2159822"/>
            <a:ext cx="778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PF4up</a:t>
            </a:r>
          </a:p>
        </p:txBody>
      </p:sp>
      <p:pic>
        <p:nvPicPr>
          <p:cNvPr id="9" name="Picture 8" descr="Fig2b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57075" y="959604"/>
            <a:ext cx="3182757" cy="530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79671" y="2529154"/>
            <a:ext cx="7782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PF3up</a:t>
            </a:r>
          </a:p>
          <a:p>
            <a:r>
              <a:rPr lang="en-US" b="1"/>
              <a:t>PF2up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079" y="4721002"/>
            <a:ext cx="882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PF4low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2714" y="4063588"/>
            <a:ext cx="8827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PF2low</a:t>
            </a:r>
          </a:p>
          <a:p>
            <a:r>
              <a:rPr lang="en-US" b="1"/>
              <a:t>PF3low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860317" y="2296049"/>
            <a:ext cx="1039663" cy="158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860317" y="2429025"/>
            <a:ext cx="1679528" cy="1588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915582" y="5010515"/>
            <a:ext cx="1039663" cy="158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915582" y="4871354"/>
            <a:ext cx="1548152" cy="1588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1457874" y="2791922"/>
            <a:ext cx="442106" cy="1588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457874" y="3054692"/>
            <a:ext cx="1081971" cy="1588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457874" y="4268759"/>
            <a:ext cx="1081971" cy="1588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455513" y="4532767"/>
            <a:ext cx="442106" cy="1588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536078" y="2562001"/>
            <a:ext cx="1718776" cy="1588"/>
          </a:xfrm>
          <a:prstGeom prst="straightConnector1">
            <a:avLst/>
          </a:prstGeom>
          <a:ln>
            <a:solidFill>
              <a:srgbClr val="FF51D4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51787" y="2474401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Anode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3514182" y="4782174"/>
            <a:ext cx="1718776" cy="1588"/>
          </a:xfrm>
          <a:prstGeom prst="straightConnector1">
            <a:avLst/>
          </a:prstGeom>
          <a:ln>
            <a:solidFill>
              <a:srgbClr val="FF51D4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96175" y="4447277"/>
            <a:ext cx="986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Cathode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371864" y="3294228"/>
            <a:ext cx="2726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B839FF"/>
                </a:solidFill>
              </a:rPr>
              <a:t>Plasma current must run</a:t>
            </a:r>
          </a:p>
          <a:p>
            <a:r>
              <a:rPr lang="en-US" b="1">
                <a:solidFill>
                  <a:srgbClr val="B839FF"/>
                </a:solidFill>
              </a:rPr>
              <a:t>through both PF2 throttles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rot="10800000">
            <a:off x="3043436" y="3175485"/>
            <a:ext cx="328429" cy="273360"/>
          </a:xfrm>
          <a:prstGeom prst="straightConnector1">
            <a:avLst/>
          </a:prstGeom>
          <a:ln>
            <a:solidFill>
              <a:srgbClr val="B839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10800000" flipV="1">
            <a:off x="3054383" y="3820907"/>
            <a:ext cx="328430" cy="305867"/>
          </a:xfrm>
          <a:prstGeom prst="straightConnector1">
            <a:avLst/>
          </a:prstGeom>
          <a:ln>
            <a:solidFill>
              <a:srgbClr val="B839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8" y="21893"/>
            <a:ext cx="4522747" cy="33861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304" y="2733396"/>
            <a:ext cx="5502696" cy="41246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7487" y="760757"/>
            <a:ext cx="43352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Annular Anode simplified:</a:t>
            </a:r>
          </a:p>
          <a:p>
            <a:r>
              <a:rPr lang="en-US"/>
              <a:t>• cooling system removed (PROTO-SPHERA)</a:t>
            </a:r>
          </a:p>
          <a:p>
            <a:r>
              <a:rPr lang="en-US"/>
              <a:t>• hollow Anode gas feeding system modified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2743" y="4883126"/>
            <a:ext cx="3041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Annular Anode pre-assembled</a:t>
            </a:r>
          </a:p>
          <a:p>
            <a:r>
              <a:rPr lang="en-US"/>
              <a:t>on its own, …better procedure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332" y="2851150"/>
            <a:ext cx="5348668" cy="40068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71" y="57150"/>
            <a:ext cx="5209276" cy="39052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4758" y="821153"/>
            <a:ext cx="32536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Top lid of machine lowered upon</a:t>
            </a:r>
          </a:p>
          <a:p>
            <a:r>
              <a:rPr lang="en-US"/>
              <a:t>pre-assembled Annular Anode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7706" y="5173445"/>
            <a:ext cx="26866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Top lid and Anode lowered</a:t>
            </a:r>
          </a:p>
          <a:p>
            <a:r>
              <a:rPr lang="en-US"/>
              <a:t>upon PF2/PF3 upper coils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818498" cy="36112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2284" y="2647950"/>
            <a:ext cx="5611716" cy="42100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18498" y="1096333"/>
            <a:ext cx="3194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Top part of machine with Anode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1274" y="5030755"/>
            <a:ext cx="337101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Top part of machine flies</a:t>
            </a:r>
          </a:p>
          <a:p>
            <a:r>
              <a:rPr lang="en-US"/>
              <a:t>to comforting cylindrical Heaven…</a:t>
            </a:r>
          </a:p>
          <a:p>
            <a:endParaRPr lang="en-US"/>
          </a:p>
          <a:p>
            <a:r>
              <a:rPr lang="en-US"/>
              <a:t>It has so far withstood 160</a:t>
            </a:r>
          </a:p>
          <a:p>
            <a:r>
              <a:rPr lang="en-US"/>
              <a:t>plasma discharges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12" y="4400864"/>
            <a:ext cx="4409563" cy="245713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4631048" y="4400865"/>
            <a:ext cx="4397744" cy="16462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12" y="599338"/>
            <a:ext cx="4725201" cy="29401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3580229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A simply connected configuration particularly suitable for magnetic fusion space propulsion</a:t>
            </a:r>
            <a:r>
              <a:rPr lang="en-US"/>
              <a:t>:</a:t>
            </a:r>
          </a:p>
          <a:p>
            <a:pPr algn="ctr"/>
            <a:r>
              <a:rPr lang="en-US"/>
              <a:t>charged fusion products would emerge in jets through triple X-point: high efficiency for thrust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3390" y="129998"/>
            <a:ext cx="2662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Shot #117 – </a:t>
            </a:r>
            <a:r>
              <a:rPr lang="en-US" b="1">
                <a:solidFill>
                  <a:srgbClr val="0000FF"/>
                </a:solidFill>
              </a:rPr>
              <a:t>Argon Plasma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89172" y="755461"/>
            <a:ext cx="3435593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Hollow annular Anode </a:t>
            </a:r>
            <a:r>
              <a:rPr lang="en-US" b="1" smtClean="0"/>
              <a:t>performs:</a:t>
            </a:r>
            <a:endParaRPr lang="en-US" b="1"/>
          </a:p>
          <a:p>
            <a:endParaRPr lang="en-US" b="1"/>
          </a:p>
          <a:p>
            <a:r>
              <a:rPr lang="en-US"/>
              <a:t>• Plasma current path through PF2</a:t>
            </a:r>
          </a:p>
          <a:p>
            <a:endParaRPr lang="en-US" sz="800"/>
          </a:p>
          <a:p>
            <a:r>
              <a:rPr lang="en-US"/>
              <a:t>• Plasma enters Anode holes</a:t>
            </a:r>
          </a:p>
          <a:p>
            <a:endParaRPr lang="en-US" sz="800"/>
          </a:p>
          <a:p>
            <a:r>
              <a:rPr lang="en-US"/>
              <a:t>• No sign up yet (</a:t>
            </a:r>
            <a:r>
              <a:rPr lang="en-US">
                <a:latin typeface="Symbol" charset="2"/>
                <a:cs typeface="Symbol" charset="2"/>
              </a:rPr>
              <a:t>&lt; </a:t>
            </a:r>
            <a:r>
              <a:rPr lang="en-US"/>
              <a:t>1.7 kA)</a:t>
            </a:r>
          </a:p>
          <a:p>
            <a:r>
              <a:rPr lang="en-US"/>
              <a:t>   of Anode Arc Anchoring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hot53_movieAnodo1-Rallent1.wm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080" y="525534"/>
            <a:ext cx="5204775" cy="54894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0224" y="2380807"/>
            <a:ext cx="2282796" cy="179835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6454" y="525534"/>
            <a:ext cx="2282796" cy="179835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2159" y="4233194"/>
            <a:ext cx="2282796" cy="178175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03591" y="100001"/>
            <a:ext cx="6912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Shot #053, </a:t>
            </a:r>
            <a:r>
              <a:rPr lang="en-US" b="1">
                <a:solidFill>
                  <a:srgbClr val="FF51D4"/>
                </a:solidFill>
              </a:rPr>
              <a:t>H Plasma</a:t>
            </a:r>
            <a:r>
              <a:rPr lang="en-US"/>
              <a:t>, with </a:t>
            </a:r>
            <a:r>
              <a:rPr lang="en-US" b="1">
                <a:solidFill>
                  <a:srgbClr val="0000FF"/>
                </a:solidFill>
              </a:rPr>
              <a:t>Cathode (-) decoupled 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from </a:t>
            </a:r>
            <a:r>
              <a:rPr lang="en-US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Vessel (Ground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80" y="6164123"/>
            <a:ext cx="91021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/>
              <a:t>Precursor of surrounding discharge path is a </a:t>
            </a:r>
            <a:r>
              <a:rPr lang="en-US" b="1">
                <a:solidFill>
                  <a:srgbClr val="FF51D4"/>
                </a:solidFill>
              </a:rPr>
              <a:t>H</a:t>
            </a:r>
            <a:r>
              <a:rPr lang="el-GR" b="1" baseline="-25000">
                <a:solidFill>
                  <a:srgbClr val="FF51D4"/>
                </a:solidFill>
              </a:rPr>
              <a:t>α</a:t>
            </a:r>
            <a:r>
              <a:rPr lang="en-US" b="1">
                <a:solidFill>
                  <a:srgbClr val="FF51D4"/>
                </a:solidFill>
              </a:rPr>
              <a:t> light flash from the cathode</a:t>
            </a:r>
            <a:r>
              <a:rPr lang="el-GR"/>
              <a:t>,</a:t>
            </a:r>
            <a:r>
              <a:rPr lang="en-US"/>
              <a:t> </a:t>
            </a:r>
          </a:p>
          <a:p>
            <a:pPr algn="just"/>
            <a:r>
              <a:rPr lang="en-US"/>
              <a:t>(seen on PF2up) 		       surrounding discharge path from Anode’s rear is a consequence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4730918" y="3645921"/>
            <a:ext cx="3096631" cy="26167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 flipH="1" flipV="1">
            <a:off x="6376900" y="5633114"/>
            <a:ext cx="1762747" cy="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 rot="16200000">
            <a:off x="6083993" y="2535246"/>
            <a:ext cx="612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time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rot="5400000">
            <a:off x="5223848" y="2768045"/>
            <a:ext cx="2930297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9" y="11238"/>
            <a:ext cx="4428005" cy="313237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9965" y="2682435"/>
            <a:ext cx="3750207" cy="415497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875599" y="3072787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0090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PF4up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000090"/>
                </a:solidFill>
              </a:rPr>
              <a:t>+30 V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75599" y="3363453"/>
            <a:ext cx="1590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V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anode </a:t>
            </a:r>
            <a:r>
              <a:rPr lang="en-US" b="1" smtClean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FF0000"/>
                </a:solidFill>
              </a:rPr>
              <a:t>+150 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88577" y="3642881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3366FF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PF2-3up </a:t>
            </a:r>
            <a:r>
              <a:rPr lang="en-US" b="1" smtClean="0">
                <a:solidFill>
                  <a:srgbClr val="3366FF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3366FF"/>
                </a:solidFill>
              </a:rPr>
              <a:t>+100 V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75599" y="4438911"/>
            <a:ext cx="209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</a:t>
            </a:r>
            <a:r>
              <a:rPr lang="en-US" b="1" baseline="-250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vessel </a:t>
            </a:r>
            <a:r>
              <a:rPr lang="en-US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= 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0 V (ground)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98361" y="5146984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PF2-3low </a:t>
            </a:r>
            <a:r>
              <a:rPr lang="en-US" b="1" smtClean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FF0000"/>
                </a:solidFill>
              </a:rPr>
              <a:t>+50 V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98077" y="5415174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0090"/>
                </a:solidFill>
              </a:rPr>
              <a:t>V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cathode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000090"/>
                </a:solidFill>
              </a:rPr>
              <a:t>-30 V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95202" y="5683364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3366FF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PF4low </a:t>
            </a:r>
            <a:r>
              <a:rPr lang="en-US" b="1" smtClean="0">
                <a:solidFill>
                  <a:srgbClr val="3366FF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3366FF"/>
                </a:solidFill>
              </a:rPr>
              <a:t>0 V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439244" y="1123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/>
              <a:t>Shot #053, </a:t>
            </a:r>
            <a:r>
              <a:rPr lang="en-US" b="1">
                <a:solidFill>
                  <a:srgbClr val="FF51D4"/>
                </a:solidFill>
              </a:rPr>
              <a:t>H Plasma</a:t>
            </a:r>
            <a:r>
              <a:rPr lang="en-US"/>
              <a:t>, 600 A trough PF2 path</a:t>
            </a:r>
          </a:p>
          <a:p>
            <a:r>
              <a:rPr lang="en-US" b="1">
                <a:solidFill>
                  <a:srgbClr val="0000FF"/>
                </a:solidFill>
              </a:rPr>
              <a:t>Cathode (-) decoupled </a:t>
            </a:r>
            <a:r>
              <a:rPr lang="en-US" b="1">
                <a:solidFill>
                  <a:srgbClr val="262626"/>
                </a:solidFill>
              </a:rPr>
              <a:t>from Vessel (Ground)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74689" y="1578603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H breakdown at 170-180 V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8007" y="4501792"/>
            <a:ext cx="2977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Electric potential distribution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9623" y="4872657"/>
            <a:ext cx="36807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>
                <a:solidFill>
                  <a:prstClr val="black"/>
                </a:solidFill>
              </a:rPr>
              <a:t>PF23up to Anod(10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r>
              <a:rPr lang="en-US" sz="1400">
                <a:solidFill>
                  <a:prstClr val="black"/>
                </a:solidFill>
              </a:rPr>
              <a:t>\PF4up to Cath(10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endParaRPr lang="en-US" sz="1400">
              <a:solidFill>
                <a:prstClr val="black"/>
              </a:solidFill>
            </a:endParaRPr>
          </a:p>
          <a:p>
            <a:pPr lvl="0"/>
            <a:r>
              <a:rPr lang="en-US" sz="1400">
                <a:solidFill>
                  <a:prstClr val="black"/>
                </a:solidFill>
              </a:rPr>
              <a:t>PF23low to Anod(10</a:t>
            </a:r>
            <a:r>
              <a:rPr lang="el-GR" sz="1400">
                <a:solidFill>
                  <a:prstClr val="black"/>
                </a:solidFill>
              </a:rPr>
              <a:t> Ω</a:t>
            </a:r>
            <a:r>
              <a:rPr lang="en-US" sz="1400">
                <a:solidFill>
                  <a:prstClr val="black"/>
                </a:solidFill>
              </a:rPr>
              <a:t>)\PF4low to GND(100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endParaRPr lang="en-US" sz="140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hot78_movieAnodo1-Rallent1.wm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303" y="1218115"/>
            <a:ext cx="4405006" cy="46459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8449" y="10949"/>
            <a:ext cx="1945551" cy="21127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1597" y="4173989"/>
            <a:ext cx="1945551" cy="21127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3250" y="3399001"/>
            <a:ext cx="1372216" cy="34480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8449" y="1886058"/>
            <a:ext cx="1945551" cy="211274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3254" y="5822315"/>
            <a:ext cx="2815629" cy="103568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5344" y="10949"/>
            <a:ext cx="3097272" cy="120716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831668" y="0"/>
            <a:ext cx="34470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Shot #078 </a:t>
            </a:r>
            <a:r>
              <a:rPr lang="en-US" b="1">
                <a:solidFill>
                  <a:srgbClr val="FF51D4"/>
                </a:solidFill>
              </a:rPr>
              <a:t>H Plasma</a:t>
            </a:r>
            <a:r>
              <a:rPr lang="en-US"/>
              <a:t>, with </a:t>
            </a:r>
            <a:r>
              <a:rPr lang="en-US" b="1">
                <a:solidFill>
                  <a:srgbClr val="0000FF"/>
                </a:solidFill>
              </a:rPr>
              <a:t>Cathode</a:t>
            </a:r>
          </a:p>
          <a:p>
            <a:r>
              <a:rPr lang="en-US" b="1">
                <a:solidFill>
                  <a:srgbClr val="0000FF"/>
                </a:solidFill>
              </a:rPr>
              <a:t>decoupled</a:t>
            </a:r>
            <a:r>
              <a:rPr lang="en-US" b="1">
                <a:solidFill>
                  <a:srgbClr val="262626"/>
                </a:solidFill>
              </a:rPr>
              <a:t> from Vessel (Ground)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25249" y="700197"/>
            <a:ext cx="1332824" cy="334240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545737" y="1831313"/>
            <a:ext cx="1532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X-point is </a:t>
            </a:r>
          </a:p>
          <a:p>
            <a:r>
              <a:rPr lang="en-US" b="1"/>
              <a:t>the problem…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88883" y="6361200"/>
            <a:ext cx="4110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Tube discharges between up &amp; down PF2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5130800" cy="29642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442" y="2546138"/>
            <a:ext cx="3850196" cy="42657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02122" y="3036322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0090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PF4up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000090"/>
                </a:solidFill>
              </a:rPr>
              <a:t>+20 V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02122" y="3326988"/>
            <a:ext cx="1590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V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anode </a:t>
            </a:r>
            <a:r>
              <a:rPr lang="en-US" b="1" smtClean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FF0000"/>
                </a:solidFill>
              </a:rPr>
              <a:t>+170 V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15100" y="3606416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3366FF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PF2-3up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3366FF"/>
                </a:solidFill>
              </a:rPr>
              <a:t>+120 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02122" y="4238211"/>
            <a:ext cx="209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262626"/>
                </a:solidFill>
              </a:rPr>
              <a:t>V</a:t>
            </a:r>
            <a:r>
              <a:rPr lang="en-US" b="1" baseline="-25000" smtClean="0">
                <a:solidFill>
                  <a:srgbClr val="262626"/>
                </a:solidFill>
              </a:rPr>
              <a:t>vessel </a:t>
            </a:r>
            <a:r>
              <a:rPr lang="en-US" b="1" smtClean="0">
                <a:solidFill>
                  <a:srgbClr val="262626"/>
                </a:solidFill>
              </a:rPr>
              <a:t>= </a:t>
            </a:r>
            <a:r>
              <a:rPr lang="en-US" b="1">
                <a:solidFill>
                  <a:srgbClr val="262626"/>
                </a:solidFill>
              </a:rPr>
              <a:t>0 V (ground)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24884" y="5011978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PF2-3low </a:t>
            </a:r>
            <a:r>
              <a:rPr lang="en-US" b="1" smtClean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FF0000"/>
                </a:solidFill>
              </a:rPr>
              <a:t>+50 V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24600" y="5280168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0090"/>
                </a:solidFill>
              </a:rPr>
              <a:t>V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cathode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000090"/>
                </a:solidFill>
              </a:rPr>
              <a:t>-30 V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21725" y="5548358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3366FF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PF4low </a:t>
            </a:r>
            <a:r>
              <a:rPr lang="en-US" b="1" smtClean="0">
                <a:solidFill>
                  <a:srgbClr val="3366FF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3366FF"/>
                </a:solidFill>
              </a:rPr>
              <a:t>+10V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68754" y="22187"/>
            <a:ext cx="40615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/>
              <a:t>Shot #078, </a:t>
            </a:r>
            <a:r>
              <a:rPr lang="en-US" b="1">
                <a:solidFill>
                  <a:srgbClr val="FF51D4"/>
                </a:solidFill>
              </a:rPr>
              <a:t>H Plasma</a:t>
            </a:r>
            <a:r>
              <a:rPr lang="en-US"/>
              <a:t>,</a:t>
            </a:r>
            <a:r>
              <a:rPr lang="en-US" b="1">
                <a:solidFill>
                  <a:srgbClr val="FF51D4"/>
                </a:solidFill>
              </a:rPr>
              <a:t> </a:t>
            </a:r>
            <a:r>
              <a:rPr lang="en-US" b="1">
                <a:solidFill>
                  <a:srgbClr val="0000FF"/>
                </a:solidFill>
              </a:rPr>
              <a:t>Cathode  </a:t>
            </a:r>
          </a:p>
          <a:p>
            <a:r>
              <a:rPr lang="en-US" b="1">
                <a:solidFill>
                  <a:srgbClr val="0000FF"/>
                </a:solidFill>
              </a:rPr>
              <a:t>decoupled</a:t>
            </a:r>
            <a:r>
              <a:rPr lang="en-US" b="1">
                <a:solidFill>
                  <a:srgbClr val="262626"/>
                </a:solidFill>
              </a:rPr>
              <a:t> 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from Vessel (Ground)</a:t>
            </a:r>
          </a:p>
        </p:txBody>
      </p:sp>
      <p:sp>
        <p:nvSpPr>
          <p:cNvPr id="51" name="Arc 50"/>
          <p:cNvSpPr/>
          <p:nvPr/>
        </p:nvSpPr>
        <p:spPr>
          <a:xfrm rot="10800000">
            <a:off x="3724883" y="3910053"/>
            <a:ext cx="152109" cy="1162083"/>
          </a:xfrm>
          <a:prstGeom prst="arc">
            <a:avLst>
              <a:gd name="adj1" fmla="val 16147777"/>
              <a:gd name="adj2" fmla="val 47150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Arc 54"/>
          <p:cNvSpPr/>
          <p:nvPr/>
        </p:nvSpPr>
        <p:spPr>
          <a:xfrm rot="16200000">
            <a:off x="3252744" y="4371243"/>
            <a:ext cx="1096390" cy="152111"/>
          </a:xfrm>
          <a:prstGeom prst="arc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151214" y="4238211"/>
            <a:ext cx="2977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Electric potential distribution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51214" y="4733884"/>
            <a:ext cx="37257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>
                <a:solidFill>
                  <a:prstClr val="black"/>
                </a:solidFill>
              </a:rPr>
              <a:t>PF23up to Anod(10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r>
              <a:rPr lang="en-US" sz="1400">
                <a:solidFill>
                  <a:prstClr val="black"/>
                </a:solidFill>
              </a:rPr>
              <a:t>\PF4up to Cath(10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endParaRPr lang="en-US" sz="1400">
              <a:solidFill>
                <a:prstClr val="black"/>
              </a:solidFill>
            </a:endParaRPr>
          </a:p>
          <a:p>
            <a:pPr lvl="0"/>
            <a:r>
              <a:rPr lang="en-US" sz="1400">
                <a:solidFill>
                  <a:prstClr val="black"/>
                </a:solidFill>
              </a:rPr>
              <a:t>PF23low to Anod(10</a:t>
            </a:r>
            <a:r>
              <a:rPr lang="el-GR" sz="1400">
                <a:solidFill>
                  <a:prstClr val="black"/>
                </a:solidFill>
              </a:rPr>
              <a:t> Ω</a:t>
            </a:r>
            <a:r>
              <a:rPr lang="en-US" sz="1400">
                <a:solidFill>
                  <a:prstClr val="black"/>
                </a:solidFill>
              </a:rPr>
              <a:t>)\PF4low to GND(100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endParaRPr lang="en-US" sz="140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8974" y="10949"/>
            <a:ext cx="43942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Shot #089 </a:t>
            </a:r>
            <a:r>
              <a:rPr lang="en-US" b="1">
                <a:solidFill>
                  <a:srgbClr val="FF51D4"/>
                </a:solidFill>
              </a:rPr>
              <a:t>H Plasma</a:t>
            </a:r>
            <a:r>
              <a:rPr lang="en-US"/>
              <a:t>, with </a:t>
            </a:r>
          </a:p>
          <a:p>
            <a:r>
              <a:rPr lang="en-US" b="1">
                <a:solidFill>
                  <a:srgbClr val="0000FF"/>
                </a:solidFill>
              </a:rPr>
              <a:t>Cathode (-) decoupled 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from Vessel (Ground)</a:t>
            </a:r>
          </a:p>
          <a:p>
            <a:endParaRPr lang="en-US" sz="800"/>
          </a:p>
          <a:p>
            <a:r>
              <a:rPr lang="en-US" sz="1400"/>
              <a:t>PF23up to Anod(10</a:t>
            </a:r>
            <a:r>
              <a:rPr lang="el-GR" sz="1400"/>
              <a:t> Ω)</a:t>
            </a:r>
            <a:r>
              <a:rPr lang="en-US" sz="1400"/>
              <a:t>\PF4up to Cath(10</a:t>
            </a:r>
            <a:r>
              <a:rPr lang="el-GR" sz="1400"/>
              <a:t> Ω)</a:t>
            </a:r>
            <a:endParaRPr lang="en-US" sz="1400"/>
          </a:p>
          <a:p>
            <a:r>
              <a:rPr lang="en-US" sz="1400"/>
              <a:t>PF23low to Anod(10</a:t>
            </a:r>
            <a:r>
              <a:rPr lang="el-GR" sz="1400"/>
              <a:t> Ω</a:t>
            </a:r>
            <a:r>
              <a:rPr lang="en-US" sz="1400"/>
              <a:t>)\PF4low to Cath(100</a:t>
            </a:r>
            <a:r>
              <a:rPr lang="el-GR" sz="1400"/>
              <a:t> Ω</a:t>
            </a:r>
            <a:r>
              <a:rPr lang="en-US" sz="1400"/>
              <a:t>)</a:t>
            </a:r>
          </a:p>
        </p:txBody>
      </p:sp>
      <p:pic>
        <p:nvPicPr>
          <p:cNvPr id="9" name="Shot89_movieCatodo-Rallent.wm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078" y="1303611"/>
            <a:ext cx="4309850" cy="485438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6294" y="10949"/>
            <a:ext cx="2625616" cy="285125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8384" y="3922552"/>
            <a:ext cx="2625616" cy="285125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1896" y="6329819"/>
            <a:ext cx="6323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Cathode rear discharges earlier than surrounding discharge path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6927" y="4160055"/>
            <a:ext cx="2197586" cy="139576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8384" y="1072990"/>
            <a:ext cx="2625616" cy="28512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7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hot120_moviePlasmaFast_Ar.wmv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0949" y="10949"/>
            <a:ext cx="4722291" cy="498054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7483" y="3842998"/>
            <a:ext cx="5814621" cy="298716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949" y="5769209"/>
            <a:ext cx="36233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Argon breakdown at 70 V</a:t>
            </a:r>
            <a:r>
              <a:rPr lang="en-US" b="1"/>
              <a:t> (</a:t>
            </a:r>
            <a:r>
              <a:rPr lang="en-US" b="1">
                <a:solidFill>
                  <a:srgbClr val="FF51D4"/>
                </a:solidFill>
              </a:rPr>
              <a:t>H 180 V</a:t>
            </a:r>
            <a:r>
              <a:rPr lang="en-US" b="1"/>
              <a:t>)</a:t>
            </a:r>
          </a:p>
          <a:p>
            <a:r>
              <a:rPr lang="en-US"/>
              <a:t>cleaner waveforms than in H, but</a:t>
            </a:r>
          </a:p>
          <a:p>
            <a:r>
              <a:rPr lang="en-US" b="1"/>
              <a:t>surrounding discharge paths remain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353" y="1934528"/>
            <a:ext cx="1761271" cy="191263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1507" y="1934528"/>
            <a:ext cx="1761271" cy="19126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292" y="10949"/>
            <a:ext cx="1752384" cy="190297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71509" y="10949"/>
            <a:ext cx="1761270" cy="191262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78039" y="689770"/>
            <a:ext cx="10823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latin typeface="Times New Roman"/>
                <a:cs typeface="Times New Roman"/>
              </a:rPr>
              <a:t>~</a:t>
            </a:r>
            <a:r>
              <a:rPr lang="en-US"/>
              <a:t>Plasma</a:t>
            </a:r>
          </a:p>
          <a:p>
            <a:r>
              <a:rPr lang="en-US"/>
              <a:t>btw. PF2s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32779" y="2660537"/>
            <a:ext cx="864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X-point</a:t>
            </a:r>
          </a:p>
          <a:p>
            <a:r>
              <a:rPr lang="en-US"/>
              <a:t>effect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4991490"/>
            <a:ext cx="35469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From shot #120 </a:t>
            </a:r>
            <a:r>
              <a:rPr lang="en-US" b="1">
                <a:solidFill>
                  <a:srgbClr val="0000FF"/>
                </a:solidFill>
              </a:rPr>
              <a:t>Argon Plasma</a:t>
            </a:r>
            <a:r>
              <a:rPr lang="en-US">
                <a:solidFill>
                  <a:srgbClr val="0000FF"/>
                </a:solidFill>
              </a:rPr>
              <a:t>, </a:t>
            </a:r>
            <a:r>
              <a:rPr lang="en-US"/>
              <a:t>with </a:t>
            </a:r>
          </a:p>
          <a:p>
            <a:r>
              <a:rPr lang="en-US" b="1">
                <a:solidFill>
                  <a:srgbClr val="262626"/>
                </a:solidFill>
              </a:rPr>
              <a:t>Cathode coupled to Vessel (GND)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917" y="3512440"/>
            <a:ext cx="3007675" cy="33322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239" y="3649466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0090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PF4up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000090"/>
                </a:solidFill>
              </a:rPr>
              <a:t>+45 V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39" y="3940132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V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anode </a:t>
            </a:r>
            <a:r>
              <a:rPr lang="en-US" b="1" smtClean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FF0000"/>
                </a:solidFill>
              </a:rPr>
              <a:t>+75 V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217" y="4219560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3366FF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PF2-3up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3366FF"/>
                </a:solidFill>
              </a:rPr>
              <a:t>+60 V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39" y="4829457"/>
            <a:ext cx="209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262626"/>
                </a:solidFill>
              </a:rPr>
              <a:t>V</a:t>
            </a:r>
            <a:r>
              <a:rPr lang="en-US" b="1" baseline="-25000" smtClean="0">
                <a:solidFill>
                  <a:srgbClr val="262626"/>
                </a:solidFill>
              </a:rPr>
              <a:t>vessel </a:t>
            </a:r>
            <a:r>
              <a:rPr lang="en-US" b="1" smtClean="0">
                <a:solidFill>
                  <a:srgbClr val="262626"/>
                </a:solidFill>
              </a:rPr>
              <a:t>= </a:t>
            </a:r>
            <a:r>
              <a:rPr lang="en-US" b="1">
                <a:solidFill>
                  <a:srgbClr val="262626"/>
                </a:solidFill>
              </a:rPr>
              <a:t>0 V (ground)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001" y="5482785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PF2-3low </a:t>
            </a:r>
            <a:r>
              <a:rPr lang="en-US" b="1" smtClean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FF0000"/>
                </a:solidFill>
              </a:rPr>
              <a:t>+25 V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717" y="5750975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0090"/>
                </a:solidFill>
              </a:rPr>
              <a:t>V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cathode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000090"/>
                </a:solidFill>
              </a:rPr>
              <a:t>0 V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842" y="6019165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3366FF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PF4low </a:t>
            </a:r>
            <a:r>
              <a:rPr lang="en-US" b="1" smtClean="0">
                <a:solidFill>
                  <a:srgbClr val="3366FF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3366FF"/>
                </a:solidFill>
              </a:rPr>
              <a:t>+10V 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2413" y="456908"/>
            <a:ext cx="5537177" cy="305092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094410" y="3755466"/>
            <a:ext cx="5049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>
                <a:solidFill>
                  <a:srgbClr val="FF0000"/>
                </a:solidFill>
              </a:rPr>
              <a:t>From shot #120 </a:t>
            </a:r>
            <a:r>
              <a:rPr lang="en-US" b="1" i="1" smtClean="0">
                <a:solidFill>
                  <a:srgbClr val="FF0000"/>
                </a:solidFill>
              </a:rPr>
              <a:t>Cathode </a:t>
            </a:r>
            <a:r>
              <a:rPr lang="en-US" b="1" i="1">
                <a:solidFill>
                  <a:srgbClr val="FF0000"/>
                </a:solidFill>
              </a:rPr>
              <a:t>heating 16 V-&gt;18 V</a:t>
            </a:r>
          </a:p>
          <a:p>
            <a:pPr algn="r"/>
            <a:r>
              <a:rPr lang="en-US" b="1" i="1">
                <a:solidFill>
                  <a:srgbClr val="FF0000"/>
                </a:solidFill>
              </a:rPr>
              <a:t>to obtain more uniform plasma in front of Cathode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0" y="87577"/>
            <a:ext cx="7725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Shot #120, </a:t>
            </a:r>
            <a:r>
              <a:rPr lang="en-US" b="1">
                <a:solidFill>
                  <a:srgbClr val="0000FF"/>
                </a:solidFill>
              </a:rPr>
              <a:t>Argon</a:t>
            </a:r>
            <a:r>
              <a:rPr lang="en-US"/>
              <a:t> </a:t>
            </a:r>
            <a:r>
              <a:rPr lang="en-US" b="1">
                <a:solidFill>
                  <a:srgbClr val="262626"/>
                </a:solidFill>
              </a:rPr>
              <a:t>Cathode coupled to Vessel (GND), </a:t>
            </a:r>
            <a:r>
              <a:rPr lang="en-US"/>
              <a:t>400 A through PF2 throttles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272464" y="5757555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1400">
                <a:solidFill>
                  <a:prstClr val="black"/>
                </a:solidFill>
              </a:rPr>
              <a:t>PF23up to Anod(10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r>
              <a:rPr lang="en-US" sz="1400">
                <a:solidFill>
                  <a:prstClr val="black"/>
                </a:solidFill>
              </a:rPr>
              <a:t>\PF4up to Cath\GND(10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endParaRPr lang="en-US" sz="1400">
              <a:solidFill>
                <a:prstClr val="black"/>
              </a:solidFill>
            </a:endParaRPr>
          </a:p>
          <a:p>
            <a:pPr lvl="0"/>
            <a:r>
              <a:rPr lang="en-US" sz="1400">
                <a:solidFill>
                  <a:prstClr val="black"/>
                </a:solidFill>
              </a:rPr>
              <a:t>PF23low to Cath=GND (10</a:t>
            </a:r>
            <a:r>
              <a:rPr lang="el-GR" sz="1400">
                <a:solidFill>
                  <a:prstClr val="black"/>
                </a:solidFill>
              </a:rPr>
              <a:t> Ω</a:t>
            </a:r>
            <a:r>
              <a:rPr lang="en-US" sz="1400">
                <a:solidFill>
                  <a:prstClr val="black"/>
                </a:solidFill>
              </a:rPr>
              <a:t>)\PF4low to Cath=GND(100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endParaRPr lang="en-US" sz="1400">
              <a:solidFill>
                <a:prstClr val="black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95828" y="4737124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Electric potential distribution in the machine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45" y="2122144"/>
            <a:ext cx="4821955" cy="290832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1" y="0"/>
            <a:ext cx="9144001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/>
              <a:t>Shot #130 </a:t>
            </a:r>
            <a:r>
              <a:rPr lang="en-US" b="1">
                <a:solidFill>
                  <a:srgbClr val="0000FF"/>
                </a:solidFill>
              </a:rPr>
              <a:t>Argon Plasma</a:t>
            </a:r>
            <a:r>
              <a:rPr lang="en-US"/>
              <a:t>, with </a:t>
            </a:r>
            <a:r>
              <a:rPr lang="en-US" b="1">
                <a:solidFill>
                  <a:srgbClr val="0000FF"/>
                </a:solidFill>
              </a:rPr>
              <a:t>Cathode (-) decoupled 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from Vessel (GND)</a:t>
            </a:r>
            <a:r>
              <a:rPr lang="en-US"/>
              <a:t>: 1kA discharge path through PF2 throttles in </a:t>
            </a:r>
            <a:r>
              <a:rPr lang="en-US" b="1">
                <a:solidFill>
                  <a:srgbClr val="0000FF"/>
                </a:solidFill>
              </a:rPr>
              <a:t>Argon</a:t>
            </a:r>
            <a:r>
              <a:rPr lang="en-US"/>
              <a:t> does not disappear, </a:t>
            </a:r>
            <a:r>
              <a:rPr lang="en-US" b="1">
                <a:solidFill>
                  <a:srgbClr val="0000FF"/>
                </a:solidFill>
              </a:rPr>
              <a:t>discharge survives indefinitely</a:t>
            </a:r>
          </a:p>
          <a:p>
            <a:endParaRPr lang="en-US" sz="800">
              <a:solidFill>
                <a:srgbClr val="0000FF"/>
              </a:solidFill>
            </a:endParaRPr>
          </a:p>
          <a:p>
            <a:endParaRPr lang="en-US" sz="1400"/>
          </a:p>
        </p:txBody>
      </p:sp>
      <p:pic>
        <p:nvPicPr>
          <p:cNvPr id="6" name="Shot130_moviePlasmaFast_Ar.wm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979504"/>
            <a:ext cx="4322389" cy="45587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46200" y="1130560"/>
            <a:ext cx="47416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/>
              <a:t>Surrounding discharges become less localized</a:t>
            </a:r>
          </a:p>
          <a:p>
            <a:r>
              <a:rPr lang="en-US"/>
              <a:t>after </a:t>
            </a:r>
            <a:r>
              <a:rPr lang="en-US" b="1">
                <a:solidFill>
                  <a:srgbClr val="008000"/>
                </a:solidFill>
              </a:rPr>
              <a:t>Cathode heating current is</a:t>
            </a:r>
          </a:p>
          <a:p>
            <a:r>
              <a:rPr lang="en-US" b="1">
                <a:solidFill>
                  <a:srgbClr val="008000"/>
                </a:solidFill>
              </a:rPr>
              <a:t>terminated by power supply protection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6109835" y="2883261"/>
            <a:ext cx="1660326" cy="1588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 flipV="1">
            <a:off x="7649883" y="1448541"/>
            <a:ext cx="1429256" cy="8068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59891" y="6261202"/>
            <a:ext cx="8731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>
                <a:solidFill>
                  <a:srgbClr val="FF0000"/>
                </a:solidFill>
              </a:rPr>
              <a:t>From shot #135 Cathode heating current is switched off at least 50 ms before break-down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21858" y="5054271"/>
            <a:ext cx="480831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/>
              <a:t>At this stage 6-phased rotating cathode heating</a:t>
            </a:r>
          </a:p>
          <a:p>
            <a:pPr algn="ctr"/>
            <a:r>
              <a:rPr lang="en-US" i="1"/>
              <a:t>field not particularly helpful: …only adds up </a:t>
            </a:r>
          </a:p>
          <a:p>
            <a:pPr algn="ctr"/>
            <a:r>
              <a:rPr lang="en-US" i="1"/>
              <a:t>perturbations to surrounding discharge paths</a:t>
            </a:r>
          </a:p>
          <a:p>
            <a:pPr algn="ctr"/>
            <a:endParaRPr lang="en-US">
              <a:latin typeface="Symbol" charset="2"/>
              <a:cs typeface="Symbol" charset="2"/>
            </a:endParaRPr>
          </a:p>
        </p:txBody>
      </p:sp>
      <p:sp>
        <p:nvSpPr>
          <p:cNvPr id="18" name="Down Arrow 17"/>
          <p:cNvSpPr/>
          <p:nvPr/>
        </p:nvSpPr>
        <p:spPr>
          <a:xfrm>
            <a:off x="6512345" y="5967387"/>
            <a:ext cx="226144" cy="30968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233577" y="653968"/>
            <a:ext cx="48674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>
                <a:solidFill>
                  <a:srgbClr val="FF0000"/>
                </a:solidFill>
              </a:rPr>
              <a:t>From shot #122 Cathode decoupled from Ground </a:t>
            </a: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5571121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/>
              <a:t>PF23up to Anod(10</a:t>
            </a:r>
            <a:r>
              <a:rPr lang="el-GR" sz="1400"/>
              <a:t> Ω)</a:t>
            </a:r>
            <a:r>
              <a:rPr lang="en-US" sz="1400"/>
              <a:t>\PF4up to Cath(10</a:t>
            </a:r>
            <a:r>
              <a:rPr lang="el-GR" sz="1400"/>
              <a:t> Ω)</a:t>
            </a:r>
            <a:endParaRPr lang="en-US" sz="1400"/>
          </a:p>
          <a:p>
            <a:r>
              <a:rPr lang="en-US" sz="1400"/>
              <a:t>PF23low to GND(10</a:t>
            </a:r>
            <a:r>
              <a:rPr lang="el-GR" sz="1400"/>
              <a:t> Ω</a:t>
            </a:r>
            <a:r>
              <a:rPr lang="en-US" sz="1400"/>
              <a:t>)\PF4low to Cath(100</a:t>
            </a:r>
            <a:r>
              <a:rPr lang="el-GR" sz="1400"/>
              <a:t> Ω</a:t>
            </a:r>
            <a:r>
              <a:rPr lang="en-US" sz="1400" b="1"/>
              <a:t>)</a:t>
            </a:r>
            <a:endParaRPr lang="en-US" sz="1400"/>
          </a:p>
        </p:txBody>
      </p:sp>
      <p:sp>
        <p:nvSpPr>
          <p:cNvPr id="13" name="Down Arrow 12"/>
          <p:cNvSpPr/>
          <p:nvPr/>
        </p:nvSpPr>
        <p:spPr>
          <a:xfrm>
            <a:off x="7830438" y="377126"/>
            <a:ext cx="226144" cy="30968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hot141_movieAnodo.wmv">
            <a:hlinkClick r:id="" action="ppaction://media"/>
          </p:cNvPr>
          <p:cNvPicPr/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733434" y="1565665"/>
            <a:ext cx="2410413" cy="2542232"/>
          </a:xfrm>
          <a:prstGeom prst="rect">
            <a:avLst/>
          </a:prstGeom>
        </p:spPr>
      </p:pic>
      <p:pic>
        <p:nvPicPr>
          <p:cNvPr id="9" name="Shot141_moviePlasmaFast.wmv">
            <a:hlinkClick r:id="" action="ppaction://media"/>
          </p:cNvPr>
          <p:cNvPicPr/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1562166" y="2542232"/>
            <a:ext cx="3961296" cy="4301720"/>
          </a:xfrm>
          <a:prstGeom prst="rect">
            <a:avLst/>
          </a:prstGeom>
        </p:spPr>
      </p:pic>
      <p:pic>
        <p:nvPicPr>
          <p:cNvPr id="10" name="Shot141_movieCatodo.wmv">
            <a:hlinkClick r:id="" action="ppaction://media"/>
          </p:cNvPr>
          <p:cNvPicPr/>
          <p:nvPr>
            <a:videoFile r:link="rId3"/>
          </p:nvPr>
        </p:nvPicPr>
        <p:blipFill>
          <a:blip r:embed="rId7"/>
          <a:stretch>
            <a:fillRect/>
          </a:stretch>
        </p:blipFill>
        <p:spPr>
          <a:xfrm>
            <a:off x="6733587" y="4315768"/>
            <a:ext cx="2410413" cy="25422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11" y="1073453"/>
            <a:ext cx="6715423" cy="14107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6533" y="34307"/>
            <a:ext cx="73661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Shot #141 </a:t>
            </a:r>
            <a:r>
              <a:rPr lang="en-US" b="1">
                <a:solidFill>
                  <a:srgbClr val="0000FF"/>
                </a:solidFill>
              </a:rPr>
              <a:t>Argon Plasma</a:t>
            </a:r>
            <a:r>
              <a:rPr lang="en-US">
                <a:solidFill>
                  <a:srgbClr val="000000"/>
                </a:solidFill>
              </a:rPr>
              <a:t>, </a:t>
            </a:r>
            <a:r>
              <a:rPr lang="en-US" b="1" i="1">
                <a:solidFill>
                  <a:srgbClr val="FF0000"/>
                </a:solidFill>
              </a:rPr>
              <a:t>lasts 300 ms</a:t>
            </a:r>
            <a:r>
              <a:rPr lang="en-US">
                <a:solidFill>
                  <a:srgbClr val="000000"/>
                </a:solidFill>
              </a:rPr>
              <a:t>, drives (½ I</a:t>
            </a:r>
            <a:r>
              <a:rPr lang="en-US" baseline="-25000">
                <a:solidFill>
                  <a:srgbClr val="000000"/>
                </a:solidFill>
              </a:rPr>
              <a:t>Pinch</a:t>
            </a:r>
            <a:r>
              <a:rPr lang="en-US">
                <a:solidFill>
                  <a:srgbClr val="000000"/>
                </a:solidFill>
              </a:rPr>
              <a:t>) through PF2s throttles</a:t>
            </a:r>
          </a:p>
          <a:p>
            <a:endParaRPr lang="en-US" sz="800"/>
          </a:p>
          <a:p>
            <a:r>
              <a:rPr lang="en-US" sz="1400"/>
              <a:t>PF23up to Anod(10</a:t>
            </a:r>
            <a:r>
              <a:rPr lang="el-GR" sz="1400"/>
              <a:t> Ω)</a:t>
            </a:r>
            <a:r>
              <a:rPr lang="en-US" sz="1400"/>
              <a:t>\PF4up to Cath(10</a:t>
            </a:r>
            <a:r>
              <a:rPr lang="el-GR" sz="1400"/>
              <a:t> Ω)</a:t>
            </a:r>
            <a:endParaRPr lang="en-US" sz="1400"/>
          </a:p>
          <a:p>
            <a:r>
              <a:rPr lang="en-US" sz="1400"/>
              <a:t>PF23low to GND(10</a:t>
            </a:r>
            <a:r>
              <a:rPr lang="el-GR" sz="1400"/>
              <a:t> Ω</a:t>
            </a:r>
            <a:r>
              <a:rPr lang="en-US" sz="1400"/>
              <a:t>)\PF4low to Cath(100</a:t>
            </a:r>
            <a:r>
              <a:rPr lang="el-GR" sz="1400"/>
              <a:t> Ω</a:t>
            </a:r>
            <a:r>
              <a:rPr lang="en-US" sz="1400" b="1"/>
              <a:t>)</a:t>
            </a:r>
            <a:endParaRPr 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7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13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>
                <p:cTn id="19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917" y="3512440"/>
            <a:ext cx="3007675" cy="333229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239" y="3649466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0090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PF4up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000090"/>
                </a:solidFill>
              </a:rPr>
              <a:t>+0 V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39" y="3940132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V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anode </a:t>
            </a:r>
            <a:r>
              <a:rPr lang="en-US" b="1" smtClean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FF0000"/>
                </a:solidFill>
              </a:rPr>
              <a:t>+45 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217" y="4219560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3366FF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PF2-3up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3366FF"/>
                </a:solidFill>
              </a:rPr>
              <a:t>+25 V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39" y="4829457"/>
            <a:ext cx="209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</a:t>
            </a:r>
            <a:r>
              <a:rPr lang="en-US" b="1" baseline="-250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vessel </a:t>
            </a:r>
            <a:r>
              <a:rPr lang="en-US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= 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0 V (ground)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001" y="5482785"/>
            <a:ext cx="1429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PF2-3low </a:t>
            </a:r>
            <a:r>
              <a:rPr lang="en-US" b="1" smtClean="0">
                <a:solidFill>
                  <a:srgbClr val="FF0000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FF0000"/>
                </a:solidFill>
              </a:rPr>
              <a:t>0 V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717" y="5750975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0090"/>
                </a:solidFill>
              </a:rPr>
              <a:t>V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cathode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000090"/>
                </a:solidFill>
              </a:rPr>
              <a:t>-35 V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842" y="6019165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3366FF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PF4low </a:t>
            </a:r>
            <a:r>
              <a:rPr lang="en-US" b="1" smtClean="0">
                <a:solidFill>
                  <a:srgbClr val="3366FF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3366FF"/>
                </a:solidFill>
              </a:rPr>
              <a:t>-15 V 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605" y="232878"/>
            <a:ext cx="5700259" cy="4063981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4642627" y="5328897"/>
            <a:ext cx="35580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>
                <a:solidFill>
                  <a:prstClr val="black"/>
                </a:solidFill>
              </a:rPr>
              <a:t>PF23up to Anod(10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r>
              <a:rPr lang="en-US" sz="1400">
                <a:solidFill>
                  <a:prstClr val="black"/>
                </a:solidFill>
              </a:rPr>
              <a:t>\PF4up to Cath(10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endParaRPr lang="en-US" sz="1400">
              <a:solidFill>
                <a:prstClr val="black"/>
              </a:solidFill>
            </a:endParaRPr>
          </a:p>
          <a:p>
            <a:pPr lvl="0"/>
            <a:r>
              <a:rPr lang="en-US" sz="1400">
                <a:solidFill>
                  <a:prstClr val="black"/>
                </a:solidFill>
              </a:rPr>
              <a:t>PF23low to GND(10</a:t>
            </a:r>
            <a:r>
              <a:rPr lang="el-GR" sz="1400">
                <a:solidFill>
                  <a:prstClr val="black"/>
                </a:solidFill>
              </a:rPr>
              <a:t> Ω</a:t>
            </a:r>
            <a:r>
              <a:rPr lang="en-US" sz="1400">
                <a:solidFill>
                  <a:prstClr val="black"/>
                </a:solidFill>
              </a:rPr>
              <a:t>)\PF4low to Cath(100</a:t>
            </a:r>
            <a:r>
              <a:rPr lang="el-GR" sz="1400">
                <a:solidFill>
                  <a:prstClr val="black"/>
                </a:solidFill>
              </a:rPr>
              <a:t> Ω</a:t>
            </a:r>
            <a:r>
              <a:rPr lang="en-US" sz="1400" b="1">
                <a:solidFill>
                  <a:prstClr val="black"/>
                </a:solidFill>
              </a:rPr>
              <a:t>)</a:t>
            </a:r>
            <a:endParaRPr lang="en-US" sz="1400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0627" y="1389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/>
              <a:t>Shot #141 </a:t>
            </a:r>
            <a:r>
              <a:rPr lang="en-US" b="1">
                <a:solidFill>
                  <a:srgbClr val="0000FF"/>
                </a:solidFill>
              </a:rPr>
              <a:t>Argon Plasma</a:t>
            </a:r>
            <a:r>
              <a:rPr lang="en-US">
                <a:solidFill>
                  <a:srgbClr val="000000"/>
                </a:solidFill>
              </a:rPr>
              <a:t>, </a:t>
            </a:r>
            <a:r>
              <a:rPr lang="en-US" b="1" i="1">
                <a:solidFill>
                  <a:srgbClr val="FF0000"/>
                </a:solidFill>
              </a:rPr>
              <a:t>lasts 300 ms</a:t>
            </a:r>
          </a:p>
          <a:p>
            <a:r>
              <a:rPr lang="en-US">
                <a:solidFill>
                  <a:srgbClr val="000000"/>
                </a:solidFill>
              </a:rPr>
              <a:t>drives (½ I</a:t>
            </a:r>
            <a:r>
              <a:rPr lang="en-US" baseline="-25000">
                <a:solidFill>
                  <a:srgbClr val="000000"/>
                </a:solidFill>
              </a:rPr>
              <a:t>Pinch</a:t>
            </a:r>
            <a:r>
              <a:rPr lang="en-US">
                <a:solidFill>
                  <a:srgbClr val="000000"/>
                </a:solidFill>
              </a:rPr>
              <a:t>) through PF2s throttles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34644" y="4829457"/>
            <a:ext cx="2977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Electric potential distribution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1895" y="624083"/>
            <a:ext cx="35580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>
                <a:solidFill>
                  <a:prstClr val="black"/>
                </a:solidFill>
              </a:rPr>
              <a:t>PF23up to Anod(1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r>
              <a:rPr lang="en-US" sz="1400">
                <a:solidFill>
                  <a:prstClr val="black"/>
                </a:solidFill>
              </a:rPr>
              <a:t>\PF4up to Cath(10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endParaRPr lang="en-US" sz="1400">
              <a:solidFill>
                <a:prstClr val="black"/>
              </a:solidFill>
            </a:endParaRPr>
          </a:p>
          <a:p>
            <a:pPr lvl="0"/>
            <a:r>
              <a:rPr lang="en-US" sz="1400">
                <a:solidFill>
                  <a:prstClr val="black"/>
                </a:solidFill>
              </a:rPr>
              <a:t>PF23low to GND(1</a:t>
            </a:r>
            <a:r>
              <a:rPr lang="el-GR" sz="1400">
                <a:solidFill>
                  <a:prstClr val="black"/>
                </a:solidFill>
              </a:rPr>
              <a:t> Ω</a:t>
            </a:r>
            <a:r>
              <a:rPr lang="en-US" sz="1400">
                <a:solidFill>
                  <a:prstClr val="black"/>
                </a:solidFill>
              </a:rPr>
              <a:t>)\PF4low to Cath(0.5</a:t>
            </a:r>
            <a:r>
              <a:rPr lang="el-GR" sz="1400">
                <a:solidFill>
                  <a:prstClr val="black"/>
                </a:solidFill>
              </a:rPr>
              <a:t> Ω</a:t>
            </a:r>
            <a:r>
              <a:rPr lang="en-US" sz="1400" b="1">
                <a:solidFill>
                  <a:prstClr val="black"/>
                </a:solidFill>
              </a:rPr>
              <a:t>)</a:t>
            </a:r>
            <a:endParaRPr lang="en-US" sz="1400">
              <a:solidFill>
                <a:prstClr val="black"/>
              </a:solidFill>
            </a:endParaRPr>
          </a:p>
        </p:txBody>
      </p:sp>
      <p:pic>
        <p:nvPicPr>
          <p:cNvPr id="6" name="Shot151_moviePlasmaFast.wmv">
            <a:hlinkClick r:id="" action="ppaction://media"/>
          </p:cNvPr>
          <p:cNvPicPr/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0949" y="1270438"/>
            <a:ext cx="5145380" cy="558756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7547" y="105760"/>
            <a:ext cx="5466950" cy="115371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-1" y="1"/>
            <a:ext cx="87799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/>
              <a:t>Shot #151 </a:t>
            </a:r>
            <a:r>
              <a:rPr lang="en-US" b="1">
                <a:solidFill>
                  <a:srgbClr val="0000FF"/>
                </a:solidFill>
              </a:rPr>
              <a:t>Argon Plasma</a:t>
            </a:r>
            <a:r>
              <a:rPr lang="en-US"/>
              <a:t>, </a:t>
            </a:r>
            <a:r>
              <a:rPr lang="en-US" b="1" i="1">
                <a:solidFill>
                  <a:srgbClr val="FF0000"/>
                </a:solidFill>
              </a:rPr>
              <a:t>PF casings connected</a:t>
            </a:r>
          </a:p>
          <a:p>
            <a:r>
              <a:rPr lang="en-US" b="1" i="1">
                <a:solidFill>
                  <a:srgbClr val="FF0000"/>
                </a:solidFill>
              </a:rPr>
              <a:t>to potentials by smaller resistances </a:t>
            </a:r>
            <a:r>
              <a:rPr lang="en-US" b="1" i="1" smtClean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 i="1">
                <a:solidFill>
                  <a:srgbClr val="FF0000"/>
                </a:solidFill>
              </a:rPr>
              <a:t> 1</a:t>
            </a:r>
            <a:r>
              <a:rPr lang="el-GR" b="1" i="1">
                <a:solidFill>
                  <a:srgbClr val="FF0000"/>
                </a:solidFill>
              </a:rPr>
              <a:t> Ω</a:t>
            </a:r>
            <a:endParaRPr lang="en-US" b="1" i="1">
              <a:solidFill>
                <a:srgbClr val="FF0000"/>
              </a:solidFill>
            </a:endParaRPr>
          </a:p>
        </p:txBody>
      </p:sp>
      <p:pic>
        <p:nvPicPr>
          <p:cNvPr id="13" name="Shot151_movieAnodo1.wmv">
            <a:hlinkClick r:id="" action="ppaction://media"/>
          </p:cNvPr>
          <p:cNvPicPr/>
          <p:nvPr>
            <a:videoFile r:link="rId2"/>
          </p:nvPr>
        </p:nvPicPr>
        <p:blipFill>
          <a:blip r:embed="rId7"/>
          <a:stretch>
            <a:fillRect/>
          </a:stretch>
        </p:blipFill>
        <p:spPr>
          <a:xfrm>
            <a:off x="5156329" y="1270438"/>
            <a:ext cx="2109533" cy="2224898"/>
          </a:xfrm>
          <a:prstGeom prst="rect">
            <a:avLst/>
          </a:prstGeom>
        </p:spPr>
      </p:pic>
      <p:pic>
        <p:nvPicPr>
          <p:cNvPr id="14" name="Shot151_movieCatodo1.wmv">
            <a:hlinkClick r:id="" action="ppaction://media"/>
          </p:cNvPr>
          <p:cNvPicPr/>
          <p:nvPr>
            <a:videoFile r:link="rId3"/>
          </p:nvPr>
        </p:nvPicPr>
        <p:blipFill>
          <a:blip r:embed="rId8"/>
          <a:stretch>
            <a:fillRect/>
          </a:stretch>
        </p:blipFill>
        <p:spPr>
          <a:xfrm>
            <a:off x="5156328" y="4629683"/>
            <a:ext cx="2109533" cy="222489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99770" y="3740067"/>
            <a:ext cx="29312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/>
              <a:t>No concentrated but diffused</a:t>
            </a:r>
          </a:p>
          <a:p>
            <a:pPr algn="ctr"/>
            <a:r>
              <a:rPr lang="en-US"/>
              <a:t>surrounding discharge path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265861" y="1270438"/>
            <a:ext cx="1868635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/>
              <a:t>&gt;</a:t>
            </a:r>
            <a:r>
              <a:rPr lang="en-US">
                <a:solidFill>
                  <a:srgbClr val="000000"/>
                </a:solidFill>
              </a:rPr>
              <a:t>(½ I</a:t>
            </a:r>
            <a:r>
              <a:rPr lang="en-US" baseline="-25000">
                <a:solidFill>
                  <a:srgbClr val="000000"/>
                </a:solidFill>
              </a:rPr>
              <a:t>Pinch</a:t>
            </a:r>
            <a:r>
              <a:rPr lang="en-US">
                <a:solidFill>
                  <a:srgbClr val="000000"/>
                </a:solidFill>
              </a:rPr>
              <a:t>) through </a:t>
            </a:r>
          </a:p>
          <a:p>
            <a:r>
              <a:rPr lang="en-US">
                <a:solidFill>
                  <a:srgbClr val="000000"/>
                </a:solidFill>
              </a:rPr>
              <a:t>PF2s throttles,</a:t>
            </a:r>
          </a:p>
          <a:p>
            <a:endParaRPr lang="en-US">
              <a:solidFill>
                <a:srgbClr val="000000"/>
              </a:solidFill>
            </a:endParaRPr>
          </a:p>
          <a:p>
            <a:r>
              <a:rPr lang="en-US">
                <a:solidFill>
                  <a:srgbClr val="000000"/>
                </a:solidFill>
              </a:rPr>
              <a:t>in the first 25 ms whole current in PF2 throttles</a:t>
            </a:r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 rot="10800000">
            <a:off x="5156330" y="722624"/>
            <a:ext cx="3207653" cy="17079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>
                <p:cTn id="13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>
                <p:cTn id="19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917" y="3512440"/>
            <a:ext cx="3007675" cy="333229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1239" y="3649466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0090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PF4up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000090"/>
                </a:solidFill>
              </a:rPr>
              <a:t>+5 V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39" y="3940132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V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anode </a:t>
            </a:r>
            <a:r>
              <a:rPr lang="en-US" b="1" smtClean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FF0000"/>
                </a:solidFill>
              </a:rPr>
              <a:t>+55 V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217" y="4219560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3366FF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PF2-3up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3366FF"/>
                </a:solidFill>
              </a:rPr>
              <a:t>+40 V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39" y="4829457"/>
            <a:ext cx="209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</a:t>
            </a:r>
            <a:r>
              <a:rPr lang="en-US" b="1" baseline="-250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vessel </a:t>
            </a:r>
            <a:r>
              <a:rPr lang="en-US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= 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0 V (ground)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001" y="548278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PF2-3low </a:t>
            </a:r>
            <a:r>
              <a:rPr lang="en-US" b="1" smtClean="0">
                <a:solidFill>
                  <a:srgbClr val="FF0000"/>
                </a:solidFill>
                <a:latin typeface="Times New Roman"/>
                <a:cs typeface="Times New Roman"/>
              </a:rPr>
              <a:t>~ +</a:t>
            </a:r>
            <a:r>
              <a:rPr lang="en-US" b="1">
                <a:solidFill>
                  <a:srgbClr val="FF0000"/>
                </a:solidFill>
              </a:rPr>
              <a:t>5 V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717" y="5750975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0090"/>
                </a:solidFill>
              </a:rPr>
              <a:t>V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cathode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000090"/>
                </a:solidFill>
              </a:rPr>
              <a:t>-35 V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842" y="6019165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3366FF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PF4low </a:t>
            </a:r>
            <a:r>
              <a:rPr lang="en-US" b="1" smtClean="0">
                <a:solidFill>
                  <a:srgbClr val="3366FF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3366FF"/>
                </a:solidFill>
              </a:rPr>
              <a:t>-25 V </a:t>
            </a:r>
          </a:p>
        </p:txBody>
      </p:sp>
      <p:pic>
        <p:nvPicPr>
          <p:cNvPr id="23" name="Picture 22" descr="Shot151_rgw-zoom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4710" y="408846"/>
            <a:ext cx="5739290" cy="420684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11238" y="0"/>
            <a:ext cx="8582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/>
              <a:t>Shot #151 </a:t>
            </a:r>
            <a:r>
              <a:rPr lang="en-US" b="1">
                <a:solidFill>
                  <a:srgbClr val="0000FF"/>
                </a:solidFill>
              </a:rPr>
              <a:t>Argon Plasma</a:t>
            </a:r>
            <a:r>
              <a:rPr lang="en-US"/>
              <a:t>, </a:t>
            </a:r>
            <a:r>
              <a:rPr lang="en-US" b="1" i="1">
                <a:solidFill>
                  <a:srgbClr val="FF0000"/>
                </a:solidFill>
              </a:rPr>
              <a:t>PF casings connected to potentials by small resistances </a:t>
            </a:r>
            <a:r>
              <a:rPr lang="en-US" b="1" i="1" smtClean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 i="1">
                <a:solidFill>
                  <a:srgbClr val="FF0000"/>
                </a:solidFill>
              </a:rPr>
              <a:t> 1</a:t>
            </a:r>
            <a:r>
              <a:rPr lang="el-GR" b="1" i="1">
                <a:solidFill>
                  <a:srgbClr val="FF0000"/>
                </a:solidFill>
              </a:rPr>
              <a:t> Ω</a:t>
            </a:r>
            <a:endParaRPr lang="en-US" b="1" i="1">
              <a:solidFill>
                <a:srgbClr val="FF000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212562" y="5227755"/>
            <a:ext cx="35580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>
                <a:solidFill>
                  <a:prstClr val="black"/>
                </a:solidFill>
              </a:rPr>
              <a:t>PF23up to Anod(1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r>
              <a:rPr lang="en-US" sz="1400">
                <a:solidFill>
                  <a:prstClr val="black"/>
                </a:solidFill>
              </a:rPr>
              <a:t>\PF4up to Cath(10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endParaRPr lang="en-US" sz="1400">
              <a:solidFill>
                <a:prstClr val="black"/>
              </a:solidFill>
            </a:endParaRPr>
          </a:p>
          <a:p>
            <a:pPr lvl="0"/>
            <a:r>
              <a:rPr lang="en-US" sz="1400">
                <a:solidFill>
                  <a:prstClr val="black"/>
                </a:solidFill>
              </a:rPr>
              <a:t>PF23low to GND(1</a:t>
            </a:r>
            <a:r>
              <a:rPr lang="el-GR" sz="1400">
                <a:solidFill>
                  <a:prstClr val="black"/>
                </a:solidFill>
              </a:rPr>
              <a:t> Ω</a:t>
            </a:r>
            <a:r>
              <a:rPr lang="en-US" sz="1400">
                <a:solidFill>
                  <a:prstClr val="black"/>
                </a:solidFill>
              </a:rPr>
              <a:t>)\PF4low to Cath(0.5</a:t>
            </a:r>
            <a:r>
              <a:rPr lang="el-GR" sz="1400">
                <a:solidFill>
                  <a:prstClr val="black"/>
                </a:solidFill>
              </a:rPr>
              <a:t> Ω</a:t>
            </a:r>
            <a:r>
              <a:rPr lang="en-US" sz="1400" b="1">
                <a:solidFill>
                  <a:prstClr val="black"/>
                </a:solidFill>
              </a:rPr>
              <a:t>)</a:t>
            </a:r>
            <a:endParaRPr lang="en-US" sz="1400">
              <a:solidFill>
                <a:prstClr val="black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212562" y="4829457"/>
            <a:ext cx="2977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Electric potential distribution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0627" y="0"/>
            <a:ext cx="81698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/>
              <a:t>Shot #155 </a:t>
            </a:r>
            <a:r>
              <a:rPr lang="en-US" b="1">
                <a:solidFill>
                  <a:srgbClr val="0000FF"/>
                </a:solidFill>
              </a:rPr>
              <a:t>Argon Plasma</a:t>
            </a:r>
            <a:r>
              <a:rPr lang="en-US"/>
              <a:t>, with PF2\3low connected trough 1 </a:t>
            </a:r>
            <a:r>
              <a:rPr lang="el-GR">
                <a:solidFill>
                  <a:prstClr val="black"/>
                </a:solidFill>
              </a:rPr>
              <a:t>Ω</a:t>
            </a:r>
            <a:r>
              <a:rPr lang="en-US">
                <a:solidFill>
                  <a:prstClr val="black"/>
                </a:solidFill>
              </a:rPr>
              <a:t> to </a:t>
            </a:r>
            <a:r>
              <a:rPr lang="en-US">
                <a:solidFill>
                  <a:srgbClr val="FF0000"/>
                </a:solidFill>
              </a:rPr>
              <a:t>Anode (+) potential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0627" y="369332"/>
            <a:ext cx="35580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>
                <a:solidFill>
                  <a:prstClr val="black"/>
                </a:solidFill>
              </a:rPr>
              <a:t>PF23up to Anod(1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r>
              <a:rPr lang="en-US" sz="1400">
                <a:solidFill>
                  <a:prstClr val="black"/>
                </a:solidFill>
              </a:rPr>
              <a:t>\PF4up to Cath(10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endParaRPr lang="en-US" sz="1400">
              <a:solidFill>
                <a:prstClr val="black"/>
              </a:solidFill>
            </a:endParaRPr>
          </a:p>
          <a:p>
            <a:pPr lvl="0"/>
            <a:r>
              <a:rPr lang="en-US" sz="1400">
                <a:solidFill>
                  <a:prstClr val="black"/>
                </a:solidFill>
              </a:rPr>
              <a:t>PF23low to Anod(1</a:t>
            </a:r>
            <a:r>
              <a:rPr lang="el-GR" sz="1400">
                <a:solidFill>
                  <a:prstClr val="black"/>
                </a:solidFill>
              </a:rPr>
              <a:t> Ω</a:t>
            </a:r>
            <a:r>
              <a:rPr lang="en-US" sz="1400">
                <a:solidFill>
                  <a:prstClr val="black"/>
                </a:solidFill>
              </a:rPr>
              <a:t>)\PF4low to Cath(0.5</a:t>
            </a:r>
            <a:r>
              <a:rPr lang="el-GR" sz="1400">
                <a:solidFill>
                  <a:prstClr val="black"/>
                </a:solidFill>
              </a:rPr>
              <a:t> Ω</a:t>
            </a:r>
            <a:r>
              <a:rPr lang="en-US" sz="1400" b="1">
                <a:solidFill>
                  <a:prstClr val="black"/>
                </a:solidFill>
              </a:rPr>
              <a:t>)</a:t>
            </a:r>
            <a:endParaRPr lang="en-US" sz="1400">
              <a:solidFill>
                <a:prstClr val="black"/>
              </a:solidFill>
            </a:endParaRPr>
          </a:p>
        </p:txBody>
      </p:sp>
      <p:pic>
        <p:nvPicPr>
          <p:cNvPr id="22" name="Picture 21" descr="Shot155_rgw-zoo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8695" y="339531"/>
            <a:ext cx="5515305" cy="3956110"/>
          </a:xfrm>
          <a:prstGeom prst="rect">
            <a:avLst/>
          </a:prstGeom>
        </p:spPr>
      </p:pic>
      <p:pic>
        <p:nvPicPr>
          <p:cNvPr id="6" name="Shot155_moviePlasmaFast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3735" y="2825261"/>
            <a:ext cx="3688667" cy="40056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5471" y="1253145"/>
            <a:ext cx="3007675" cy="33322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6793" y="1390171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0090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PF4up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000090"/>
                </a:solidFill>
              </a:rPr>
              <a:t>+0 V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6793" y="1680837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V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anode </a:t>
            </a:r>
            <a:r>
              <a:rPr lang="en-US" b="1" smtClean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FF0000"/>
                </a:solidFill>
              </a:rPr>
              <a:t>+50 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89771" y="1960265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3366FF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PF2-3up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3366FF"/>
                </a:solidFill>
              </a:rPr>
              <a:t>+35 V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6793" y="2570162"/>
            <a:ext cx="209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</a:t>
            </a:r>
            <a:r>
              <a:rPr lang="en-US" b="1" baseline="-250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vessel </a:t>
            </a:r>
            <a:r>
              <a:rPr lang="en-US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= 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0 V (ground)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9555" y="3223490"/>
            <a:ext cx="1429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PF2-3low </a:t>
            </a:r>
            <a:r>
              <a:rPr lang="en-US" b="1" smtClean="0">
                <a:solidFill>
                  <a:srgbClr val="FF0000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FF0000"/>
                </a:solidFill>
              </a:rPr>
              <a:t>0 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99271" y="3491680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0090"/>
                </a:solidFill>
              </a:rPr>
              <a:t>V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cathode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000090"/>
                </a:solidFill>
              </a:rPr>
              <a:t>-40 V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6396" y="3759870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3366FF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PF4low </a:t>
            </a:r>
            <a:r>
              <a:rPr lang="en-US" b="1" smtClean="0">
                <a:solidFill>
                  <a:srgbClr val="3366FF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3366FF"/>
                </a:solidFill>
              </a:rPr>
              <a:t>-30 V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09" y="5200649"/>
            <a:ext cx="80027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Electric potential distribution in the machine</a:t>
            </a:r>
          </a:p>
          <a:p>
            <a:endParaRPr lang="en-US" sz="800" b="1"/>
          </a:p>
          <a:p>
            <a:r>
              <a:rPr lang="en-US"/>
              <a:t>Connecting PF2/3 to Anode simply shifts </a:t>
            </a:r>
            <a:r>
              <a:rPr lang="en-US" i="1"/>
              <a:t>down</a:t>
            </a:r>
            <a:r>
              <a:rPr lang="en-US"/>
              <a:t> 5 Volts all PF coils casings potentials</a:t>
            </a:r>
          </a:p>
          <a:p>
            <a:r>
              <a:rPr lang="en-US"/>
              <a:t>with respect to connecting PF2/3 to GND:</a:t>
            </a:r>
          </a:p>
          <a:p>
            <a:r>
              <a:rPr lang="en-US" b="1">
                <a:solidFill>
                  <a:srgbClr val="FF0000"/>
                </a:solidFill>
              </a:rPr>
              <a:t>It is the plasma that dictates the electric potential inside the machine…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818" y="1253145"/>
            <a:ext cx="3007675" cy="333229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0140" y="1390171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0090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PF4up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000090"/>
                </a:solidFill>
              </a:rPr>
              <a:t>+5 V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140" y="1680837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V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anode </a:t>
            </a:r>
            <a:r>
              <a:rPr lang="en-US" b="1" smtClean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FF0000"/>
                </a:solidFill>
              </a:rPr>
              <a:t>+55 V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118" y="1960265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3366FF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PF2-3up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3366FF"/>
                </a:solidFill>
              </a:rPr>
              <a:t>+40 V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140" y="2570162"/>
            <a:ext cx="209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</a:t>
            </a:r>
            <a:r>
              <a:rPr lang="en-US" b="1" baseline="-250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vessel </a:t>
            </a:r>
            <a:r>
              <a:rPr lang="en-US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= 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0 V (ground)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902" y="322349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PF2-3low </a:t>
            </a:r>
            <a:r>
              <a:rPr lang="en-US" b="1" smtClean="0">
                <a:solidFill>
                  <a:srgbClr val="FF0000"/>
                </a:solidFill>
                <a:latin typeface="Times New Roman"/>
                <a:cs typeface="Times New Roman"/>
              </a:rPr>
              <a:t>~ +</a:t>
            </a:r>
            <a:r>
              <a:rPr lang="en-US" b="1">
                <a:solidFill>
                  <a:srgbClr val="FF0000"/>
                </a:solidFill>
              </a:rPr>
              <a:t>5 V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618" y="3491680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0090"/>
                </a:solidFill>
              </a:rPr>
              <a:t>V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cathode 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000090"/>
                </a:solidFill>
              </a:rPr>
              <a:t>-35 V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743" y="3759870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3366FF"/>
                </a:solidFill>
              </a:rPr>
              <a:t>V</a:t>
            </a:r>
            <a:r>
              <a:rPr lang="en-US" b="1" baseline="-25000" smtClean="0">
                <a:solidFill>
                  <a:srgbClr val="0000FF"/>
                </a:solidFill>
              </a:rPr>
              <a:t>PF4low </a:t>
            </a:r>
            <a:r>
              <a:rPr lang="en-US" b="1" smtClean="0">
                <a:solidFill>
                  <a:srgbClr val="3366FF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3366FF"/>
                </a:solidFill>
              </a:rPr>
              <a:t>-25 V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4002" y="565690"/>
            <a:ext cx="35580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>
                <a:solidFill>
                  <a:prstClr val="black"/>
                </a:solidFill>
              </a:rPr>
              <a:t>PF23up to Anod(1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r>
              <a:rPr lang="en-US" sz="1400">
                <a:solidFill>
                  <a:prstClr val="black"/>
                </a:solidFill>
              </a:rPr>
              <a:t>\PF4up to Cath(10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endParaRPr lang="en-US" sz="1400">
              <a:solidFill>
                <a:prstClr val="black"/>
              </a:solidFill>
            </a:endParaRPr>
          </a:p>
          <a:p>
            <a:pPr lvl="0"/>
            <a:r>
              <a:rPr lang="en-US" sz="1400">
                <a:solidFill>
                  <a:prstClr val="black"/>
                </a:solidFill>
              </a:rPr>
              <a:t>PF23low to GND(1</a:t>
            </a:r>
            <a:r>
              <a:rPr lang="el-GR" sz="1400">
                <a:solidFill>
                  <a:prstClr val="black"/>
                </a:solidFill>
              </a:rPr>
              <a:t> Ω</a:t>
            </a:r>
            <a:r>
              <a:rPr lang="en-US" sz="1400">
                <a:solidFill>
                  <a:prstClr val="black"/>
                </a:solidFill>
              </a:rPr>
              <a:t>)\PF4low to Cath(0.5</a:t>
            </a:r>
            <a:r>
              <a:rPr lang="el-GR" sz="1400">
                <a:solidFill>
                  <a:prstClr val="black"/>
                </a:solidFill>
              </a:rPr>
              <a:t> Ω</a:t>
            </a:r>
            <a:r>
              <a:rPr lang="en-US" sz="1400" b="1">
                <a:solidFill>
                  <a:prstClr val="black"/>
                </a:solidFill>
              </a:rPr>
              <a:t>)</a:t>
            </a:r>
            <a:endParaRPr lang="en-US" sz="1400">
              <a:solidFill>
                <a:prstClr val="black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3430" y="196358"/>
            <a:ext cx="4366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Standard Case PF2\3 low 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connected to GND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78218" y="197082"/>
            <a:ext cx="3134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PF2\3 low </a:t>
            </a:r>
            <a:r>
              <a:rPr lang="en-US" b="1">
                <a:solidFill>
                  <a:srgbClr val="FF0000"/>
                </a:solidFill>
              </a:rPr>
              <a:t>connected to Anode</a:t>
            </a:r>
            <a:endParaRPr lang="en-US" b="1"/>
          </a:p>
        </p:txBody>
      </p:sp>
      <p:sp>
        <p:nvSpPr>
          <p:cNvPr id="24" name="Rectangle 23"/>
          <p:cNvSpPr/>
          <p:nvPr/>
        </p:nvSpPr>
        <p:spPr>
          <a:xfrm>
            <a:off x="5051807" y="566414"/>
            <a:ext cx="35580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>
                <a:solidFill>
                  <a:prstClr val="black"/>
                </a:solidFill>
              </a:rPr>
              <a:t>PF23up to Anod(1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r>
              <a:rPr lang="en-US" sz="1400">
                <a:solidFill>
                  <a:prstClr val="black"/>
                </a:solidFill>
              </a:rPr>
              <a:t>\PF4up to Cath(10</a:t>
            </a:r>
            <a:r>
              <a:rPr lang="el-GR" sz="1400">
                <a:solidFill>
                  <a:prstClr val="black"/>
                </a:solidFill>
              </a:rPr>
              <a:t> Ω)</a:t>
            </a:r>
            <a:endParaRPr lang="en-US" sz="1400">
              <a:solidFill>
                <a:prstClr val="black"/>
              </a:solidFill>
            </a:endParaRPr>
          </a:p>
          <a:p>
            <a:pPr lvl="0"/>
            <a:r>
              <a:rPr lang="en-US" sz="1400">
                <a:solidFill>
                  <a:prstClr val="black"/>
                </a:solidFill>
              </a:rPr>
              <a:t>PF23low to Anod(1</a:t>
            </a:r>
            <a:r>
              <a:rPr lang="el-GR" sz="1400">
                <a:solidFill>
                  <a:prstClr val="black"/>
                </a:solidFill>
              </a:rPr>
              <a:t> Ω</a:t>
            </a:r>
            <a:r>
              <a:rPr lang="en-US" sz="1400">
                <a:solidFill>
                  <a:prstClr val="black"/>
                </a:solidFill>
              </a:rPr>
              <a:t>)\PF4low to Cath(0.5</a:t>
            </a:r>
            <a:r>
              <a:rPr lang="el-GR" sz="1400">
                <a:solidFill>
                  <a:prstClr val="black"/>
                </a:solidFill>
              </a:rPr>
              <a:t> Ω</a:t>
            </a:r>
            <a:r>
              <a:rPr lang="en-US" sz="1400" b="1">
                <a:solidFill>
                  <a:prstClr val="black"/>
                </a:solidFill>
              </a:rPr>
              <a:t>)</a:t>
            </a:r>
            <a:endParaRPr lang="en-US" sz="140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35" y="3922552"/>
            <a:ext cx="2625616" cy="2851255"/>
          </a:xfrm>
          <a:prstGeom prst="rect">
            <a:avLst/>
          </a:prstGeom>
        </p:spPr>
      </p:pic>
      <p:pic>
        <p:nvPicPr>
          <p:cNvPr id="5" name="Picture 4" descr="Shot141_movieAnodo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735" y="463323"/>
            <a:ext cx="4337632" cy="30066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84111" y="1900351"/>
            <a:ext cx="3814754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Why Annular Anode does not show</a:t>
            </a:r>
          </a:p>
          <a:p>
            <a:r>
              <a:rPr lang="en-US"/>
              <a:t>Anode Arc Anchoring?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Why furthermore Annular Anode </a:t>
            </a:r>
          </a:p>
          <a:p>
            <a:r>
              <a:rPr lang="en-US"/>
              <a:t>is never filamented?</a:t>
            </a:r>
          </a:p>
          <a:p>
            <a:endParaRPr lang="en-US"/>
          </a:p>
          <a:p>
            <a:r>
              <a:rPr lang="en-US"/>
              <a:t>whereas</a:t>
            </a:r>
          </a:p>
          <a:p>
            <a:endParaRPr lang="en-US"/>
          </a:p>
          <a:p>
            <a:r>
              <a:rPr lang="en-US"/>
              <a:t>Annular Catode (sparse emitters)</a:t>
            </a:r>
          </a:p>
          <a:p>
            <a:r>
              <a:rPr lang="en-US"/>
              <a:t>and even main plasma are filamented?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fiel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956" y="908743"/>
            <a:ext cx="4432546" cy="55660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54858" y="1368587"/>
            <a:ext cx="3425111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Plasma-induced Electric Potential</a:t>
            </a:r>
          </a:p>
          <a:p>
            <a:r>
              <a:rPr lang="en-US"/>
              <a:t>in the </a:t>
            </a:r>
            <a:r>
              <a:rPr lang="en-US" b="1"/>
              <a:t>Annular Anode </a:t>
            </a:r>
            <a:r>
              <a:rPr lang="en-US"/>
              <a:t>is such that</a:t>
            </a:r>
          </a:p>
          <a:p>
            <a:r>
              <a:rPr lang="en-US" b="1">
                <a:solidFill>
                  <a:srgbClr val="0000FF"/>
                </a:solidFill>
              </a:rPr>
              <a:t>E-field </a:t>
            </a:r>
            <a:r>
              <a:rPr lang="en-US" b="1"/>
              <a:t>is perpendicular to B-field</a:t>
            </a:r>
          </a:p>
          <a:p>
            <a:endParaRPr lang="en-US"/>
          </a:p>
          <a:p>
            <a:r>
              <a:rPr lang="en-US" b="1">
                <a:solidFill>
                  <a:srgbClr val="FF0000"/>
                </a:solidFill>
              </a:rPr>
              <a:t>…E x B  azimuthal plasma rotation</a:t>
            </a:r>
          </a:p>
          <a:p>
            <a:r>
              <a:rPr lang="en-US"/>
              <a:t>…since PF2up throttle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54858" y="4686134"/>
            <a:ext cx="348044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Plasma-induced Electric Potential</a:t>
            </a:r>
          </a:p>
          <a:p>
            <a:r>
              <a:rPr lang="en-US"/>
              <a:t>in the </a:t>
            </a:r>
            <a:r>
              <a:rPr lang="en-US" b="1"/>
              <a:t>Annular Cathode </a:t>
            </a:r>
            <a:r>
              <a:rPr lang="en-US"/>
              <a:t>is such that</a:t>
            </a:r>
          </a:p>
          <a:p>
            <a:r>
              <a:rPr lang="en-US" b="1">
                <a:solidFill>
                  <a:srgbClr val="FF0000"/>
                </a:solidFill>
              </a:rPr>
              <a:t>E-field </a:t>
            </a:r>
            <a:r>
              <a:rPr lang="en-US" b="1"/>
              <a:t>is parallel to B-field</a:t>
            </a:r>
          </a:p>
          <a:p>
            <a:endParaRPr lang="en-US"/>
          </a:p>
          <a:p>
            <a:r>
              <a:rPr lang="en-US" b="1"/>
              <a:t>…no E x B  plasma rotation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0956" y="231385"/>
            <a:ext cx="5804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Self-organization at work inside annular electrodes plasma…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13" y="1496580"/>
            <a:ext cx="4600211" cy="46926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792" y="6328365"/>
            <a:ext cx="6958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the </a:t>
            </a:r>
            <a:r>
              <a:rPr lang="en-US"/>
              <a:t>external PF coils would also eliminate the detrimental X-point effect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56464" y="3620920"/>
            <a:ext cx="29198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0090"/>
                </a:solidFill>
              </a:rPr>
              <a:t>4 additional external PF </a:t>
            </a:r>
            <a:r>
              <a:rPr lang="en-US" b="1" smtClean="0">
                <a:solidFill>
                  <a:srgbClr val="000090"/>
                </a:solidFill>
              </a:rPr>
              <a:t>coils</a:t>
            </a:r>
          </a:p>
          <a:p>
            <a:r>
              <a:rPr lang="en-US" smtClean="0">
                <a:solidFill>
                  <a:srgbClr val="000090"/>
                </a:solidFill>
              </a:rPr>
              <a:t>(Paolo Micozzi proposal)</a:t>
            </a:r>
            <a:endParaRPr lang="en-US">
              <a:solidFill>
                <a:srgbClr val="00009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16200000" flipV="1">
            <a:off x="4186436" y="2053176"/>
            <a:ext cx="2090270" cy="144978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" idx="1"/>
          </p:cNvCxnSpPr>
          <p:nvPr/>
        </p:nvCxnSpPr>
        <p:spPr>
          <a:xfrm flipH="1">
            <a:off x="4506678" y="3944086"/>
            <a:ext cx="1449786" cy="19806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6" idx="1"/>
          </p:cNvCxnSpPr>
          <p:nvPr/>
        </p:nvCxnSpPr>
        <p:spPr>
          <a:xfrm flipH="1" flipV="1">
            <a:off x="4506678" y="3205114"/>
            <a:ext cx="1449786" cy="7389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0800000" flipV="1">
            <a:off x="4506679" y="3823203"/>
            <a:ext cx="1449787" cy="6405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08183" y="73997"/>
            <a:ext cx="895891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>
                <a:solidFill>
                  <a:srgbClr val="FF0000"/>
                </a:solidFill>
              </a:rPr>
              <a:t>Magnetic therapy for for surrounding discharge path from Cathode’s rear…</a:t>
            </a:r>
          </a:p>
          <a:p>
            <a:pPr algn="just"/>
            <a:endParaRPr lang="en-US" sz="800"/>
          </a:p>
          <a:p>
            <a:pPr algn="just"/>
            <a:r>
              <a:rPr lang="en-US"/>
              <a:t>The magnetic lines of force </a:t>
            </a:r>
            <a:r>
              <a:rPr lang="en-US" smtClean="0"/>
              <a:t>have to be removed from </a:t>
            </a:r>
            <a:r>
              <a:rPr lang="en-US"/>
              <a:t>the cylindrical </a:t>
            </a:r>
            <a:r>
              <a:rPr lang="en-US" smtClean="0"/>
              <a:t>part of the vessel</a:t>
            </a:r>
            <a:endParaRPr lang="en-US"/>
          </a:p>
          <a:p>
            <a:pPr algn="just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</a:rPr>
              <a:t>4 external PF coils are going to be added </a:t>
            </a:r>
            <a:r>
              <a:rPr lang="en-US"/>
              <a:t>(home-made from </a:t>
            </a:r>
            <a:r>
              <a:rPr lang="en-US" smtClean="0"/>
              <a:t>spare </a:t>
            </a:r>
            <a:r>
              <a:rPr lang="en-US"/>
              <a:t>connection cables)</a:t>
            </a:r>
          </a:p>
          <a:p>
            <a:pPr algn="just"/>
            <a:r>
              <a:rPr lang="en-US"/>
              <a:t>…we shall </a:t>
            </a:r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</a:rPr>
              <a:t>feed them in series with the internal PF coils </a:t>
            </a:r>
            <a:r>
              <a:rPr lang="en-US"/>
              <a:t>(PF </a:t>
            </a:r>
            <a:r>
              <a:rPr lang="en-US" smtClean="0"/>
              <a:t>coils power </a:t>
            </a:r>
            <a:r>
              <a:rPr lang="en-US"/>
              <a:t>supply is adequate)</a:t>
            </a:r>
          </a:p>
          <a:p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0751" y="4721434"/>
            <a:ext cx="1945551" cy="21127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p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168" y="259312"/>
            <a:ext cx="4007514" cy="2688404"/>
          </a:xfrm>
          <a:prstGeom prst="rect">
            <a:avLst/>
          </a:prstGeom>
        </p:spPr>
      </p:pic>
      <p:pic>
        <p:nvPicPr>
          <p:cNvPr id="5" name="Picture 4" descr="ap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040" y="4188486"/>
            <a:ext cx="3909639" cy="26227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03397" y="3372204"/>
            <a:ext cx="2313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>
                <a:solidFill>
                  <a:srgbClr val="31859C"/>
                </a:solidFill>
              </a:rPr>
              <a:t>Inox divertor supports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791" y="5540049"/>
            <a:ext cx="40597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Should magnetic cure be non sufficient</a:t>
            </a:r>
          </a:p>
          <a:p>
            <a:r>
              <a:rPr lang="en-US"/>
              <a:t>lower 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</a:rPr>
              <a:t>Inox divertor support </a:t>
            </a:r>
            <a:r>
              <a:rPr lang="en-US"/>
              <a:t>will be built</a:t>
            </a:r>
          </a:p>
          <a:p>
            <a:r>
              <a:rPr lang="en-US"/>
              <a:t>it can be put to GND together with Vessel</a:t>
            </a:r>
          </a:p>
        </p:txBody>
      </p:sp>
      <p:pic>
        <p:nvPicPr>
          <p:cNvPr id="9" name="Picture 8" descr="DivSupport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95" y="21898"/>
            <a:ext cx="4269571" cy="5361402"/>
          </a:xfrm>
          <a:prstGeom prst="rect">
            <a:avLst/>
          </a:prstGeom>
        </p:spPr>
      </p:pic>
      <p:cxnSp>
        <p:nvCxnSpPr>
          <p:cNvPr id="11" name="Straight Arrow Connector 10"/>
          <p:cNvCxnSpPr>
            <a:stCxn id="7" idx="3"/>
          </p:cNvCxnSpPr>
          <p:nvPr/>
        </p:nvCxnSpPr>
        <p:spPr>
          <a:xfrm flipV="1">
            <a:off x="4103579" y="4773640"/>
            <a:ext cx="1293598" cy="1228074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3360" y="998192"/>
            <a:ext cx="3897346" cy="455005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9468" y="1611306"/>
            <a:ext cx="50096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smtClean="0"/>
              <a:t>Tools </a:t>
            </a:r>
            <a:r>
              <a:rPr lang="en-US" b="1"/>
              <a:t>for opening the lower lid of the machine</a:t>
            </a:r>
          </a:p>
          <a:p>
            <a:r>
              <a:rPr lang="en-US" i="1"/>
              <a:t>designed by Alessandro Mancuso and Paolo Rossi</a:t>
            </a:r>
          </a:p>
          <a:p>
            <a:r>
              <a:rPr lang="en-US" b="1"/>
              <a:t>but never built…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592" y="0"/>
            <a:ext cx="2148408" cy="16113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468" y="91847"/>
            <a:ext cx="58047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…but metallization of Cathode busbars…</a:t>
            </a:r>
          </a:p>
          <a:p>
            <a:r>
              <a:rPr lang="en-US" b="1"/>
              <a:t>now insulation between Cathode &amp; Vessel reduced to 50 </a:t>
            </a:r>
            <a:r>
              <a:rPr lang="el-GR" b="1"/>
              <a:t>Ω</a:t>
            </a:r>
            <a:endParaRPr lang="en-US" b="1"/>
          </a:p>
          <a:p>
            <a:r>
              <a:rPr lang="en-US" b="1"/>
              <a:t>if it deteriorates it could prevent operation of the machine </a:t>
            </a:r>
          </a:p>
          <a:p>
            <a:r>
              <a:rPr lang="en-US" b="1"/>
              <a:t>with floating Cathode (</a:t>
            </a:r>
            <a:r>
              <a:rPr lang="en-US" b="1" i="1"/>
              <a:t>best results</a:t>
            </a:r>
            <a:r>
              <a:rPr lang="en-US" b="1"/>
              <a:t>), lower lid opening…</a:t>
            </a:r>
          </a:p>
        </p:txBody>
      </p:sp>
      <p:sp>
        <p:nvSpPr>
          <p:cNvPr id="9" name="Rectangle 8"/>
          <p:cNvSpPr/>
          <p:nvPr/>
        </p:nvSpPr>
        <p:spPr>
          <a:xfrm>
            <a:off x="376532" y="4926921"/>
            <a:ext cx="785770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/>
              <a:t>Actions to be undertaken:</a:t>
            </a:r>
          </a:p>
          <a:p>
            <a:endParaRPr lang="en-US" i="1"/>
          </a:p>
          <a:p>
            <a:r>
              <a:rPr lang="en-US" i="1"/>
              <a:t>• </a:t>
            </a:r>
            <a:r>
              <a:rPr lang="en-US" b="1" i="1"/>
              <a:t>Build </a:t>
            </a:r>
            <a:r>
              <a:rPr lang="en-US" b="1" i="1" smtClean="0"/>
              <a:t>tools </a:t>
            </a:r>
            <a:r>
              <a:rPr lang="en-US" b="1" i="1"/>
              <a:t>for bottom lid removal  </a:t>
            </a:r>
            <a:r>
              <a:rPr lang="en-US" i="1"/>
              <a:t>(negligible cost)</a:t>
            </a:r>
          </a:p>
          <a:p>
            <a:r>
              <a:rPr lang="en-US" i="1"/>
              <a:t>• </a:t>
            </a:r>
            <a:r>
              <a:rPr lang="en-US" b="1" i="1"/>
              <a:t>Maintenance contract with power supply producer (EEI) </a:t>
            </a:r>
            <a:r>
              <a:rPr lang="en-US" i="1"/>
              <a:t>(15 k€ cost)</a:t>
            </a:r>
            <a:r>
              <a:rPr lang="en-US" b="1" i="1"/>
              <a:t/>
            </a:r>
            <a:br>
              <a:rPr lang="en-US" b="1" i="1"/>
            </a:br>
            <a:r>
              <a:rPr lang="en-US" b="1" i="1"/>
              <a:t>• Build lower Inox Divertor Support …even if magnetic cure works… </a:t>
            </a:r>
            <a:r>
              <a:rPr lang="en-US" i="1"/>
              <a:t>(10 k€ cost)</a:t>
            </a:r>
            <a:endParaRPr lang="en-US" b="1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1642" y="602179"/>
            <a:ext cx="8497406" cy="5509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/>
              <a:t>Conclusions:</a:t>
            </a:r>
          </a:p>
          <a:p>
            <a:endParaRPr lang="en-US"/>
          </a:p>
          <a:p>
            <a:r>
              <a:rPr lang="en-US" b="1">
                <a:solidFill>
                  <a:srgbClr val="FF0000"/>
                </a:solidFill>
              </a:rPr>
              <a:t>Annular anode results</a:t>
            </a:r>
            <a:r>
              <a:rPr lang="en-US"/>
              <a:t>:</a:t>
            </a:r>
          </a:p>
          <a:p>
            <a:endParaRPr lang="en-US"/>
          </a:p>
          <a:p>
            <a:r>
              <a:rPr lang="en-US"/>
              <a:t>Annular anode works better than expected: Plasma-induced Electric Potential </a:t>
            </a:r>
          </a:p>
          <a:p>
            <a:r>
              <a:rPr lang="en-US"/>
              <a:t>does (E x B) rotate Anode facing plasma &amp; does not allow for Anode arc anchoring…</a:t>
            </a:r>
          </a:p>
          <a:p>
            <a:endParaRPr lang="en-US"/>
          </a:p>
          <a:p>
            <a:r>
              <a:rPr lang="en-US"/>
              <a:t>…but up to now Current is limited (</a:t>
            </a:r>
            <a:r>
              <a:rPr lang="en-US">
                <a:latin typeface="Symbol" charset="2"/>
                <a:cs typeface="Symbol" charset="2"/>
              </a:rPr>
              <a:t>&lt; </a:t>
            </a:r>
            <a:r>
              <a:rPr lang="en-US"/>
              <a:t>1.7 kA, …8.5 kA required) by surrounding discharge path from Cathode’s rear, magnetic therapy is coming soon</a:t>
            </a:r>
          </a:p>
          <a:p>
            <a:endParaRPr lang="en-US"/>
          </a:p>
          <a:p>
            <a:endParaRPr lang="en-US"/>
          </a:p>
          <a:p>
            <a:r>
              <a:rPr lang="en-US" b="1">
                <a:solidFill>
                  <a:srgbClr val="FF0000"/>
                </a:solidFill>
              </a:rPr>
              <a:t>What’s next, apart from magnetic therapy</a:t>
            </a:r>
            <a:r>
              <a:rPr lang="en-US"/>
              <a:t>:</a:t>
            </a:r>
          </a:p>
          <a:p>
            <a:endParaRPr lang="en-US"/>
          </a:p>
          <a:p>
            <a:r>
              <a:rPr lang="en-US"/>
              <a:t>Argon operation only, until full current achieved, then back to Hydrogen operation</a:t>
            </a:r>
          </a:p>
          <a:p>
            <a:endParaRPr lang="en-US"/>
          </a:p>
          <a:p>
            <a:r>
              <a:rPr lang="en-US"/>
              <a:t>More diagnostics should be coming: interferometer &amp;…</a:t>
            </a:r>
          </a:p>
          <a:p>
            <a:endParaRPr lang="en-US"/>
          </a:p>
          <a:p>
            <a:r>
              <a:rPr lang="en-US"/>
              <a:t>Insert lower Inox Divertor Support in the machine, assess best combination of both therapies (mechanical &amp; magnetic) for surrounding discharge path from Cathode’s rear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3577</TotalTime>
  <Words>1724</Words>
  <Application>Microsoft Office PowerPoint</Application>
  <PresentationFormat>On-screen Show (4:3)</PresentationFormat>
  <Paragraphs>267</Paragraphs>
  <Slides>28</Slides>
  <Notes>2</Notes>
  <HiddenSlides>0</HiddenSlides>
  <MMClips>12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ENEA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franco alladio</dc:creator>
  <cp:lastModifiedBy>Franco Alladio</cp:lastModifiedBy>
  <cp:revision>69</cp:revision>
  <dcterms:created xsi:type="dcterms:W3CDTF">2015-07-09T18:49:00Z</dcterms:created>
  <dcterms:modified xsi:type="dcterms:W3CDTF">2015-07-09T20:42:09Z</dcterms:modified>
</cp:coreProperties>
</file>