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docProps/custom.xml" ContentType="application/vnd.openxmlformats-officedocument.custom-properties+xml"/>
  <Override PartName="/ppt/notesSlides/notesSlide4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embeddings/oleObject1.bin" ContentType="application/vnd.openxmlformats-officedocument.oleObject"/>
  <Override PartName="/ppt/notesSlides/notesSlide12.xml" ContentType="application/vnd.openxmlformats-officedocument.presentationml.notesSlide+xml"/>
  <Default Extension="pict" ContentType="image/pict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16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omic Sans M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omic Sans M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omic Sans M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omic Sans M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0E9EB"/>
    <a:srgbClr val="6699CC"/>
    <a:srgbClr val="DE74DC"/>
    <a:srgbClr val="D81210"/>
    <a:srgbClr val="14A226"/>
    <a:srgbClr val="1BCC30"/>
    <a:srgbClr val="FF0027"/>
    <a:srgbClr val="FF4A0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12" y="-6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heme" Target="theme/theme1.xml"/><Relationship Id="rId4" Type="http://schemas.openxmlformats.org/officeDocument/2006/relationships/slide" Target="slides/slide3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interSettings" Target="printerSettings/printerSettings1.bin"/><Relationship Id="rId19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717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it-IT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2F1021E-15B2-4C42-82AC-D06DB4E38501}" type="slidenum">
              <a:rPr lang="it-IT"/>
              <a:pPr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959E49-3CC0-6C46-90A9-6C39207FCE7D}" type="slidenum">
              <a:rPr lang="it-IT"/>
              <a:pPr/>
              <a:t>1</a:t>
            </a:fld>
            <a:endParaRPr lang="it-IT"/>
          </a:p>
        </p:txBody>
      </p:sp>
      <p:sp>
        <p:nvSpPr>
          <p:cNvPr id="19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3B8DE3-4A65-554E-A838-5D8F477667EA}" type="slidenum">
              <a:rPr lang="it-IT"/>
              <a:pPr/>
              <a:t>2</a:t>
            </a:fld>
            <a:endParaRPr lang="it-IT"/>
          </a:p>
        </p:txBody>
      </p:sp>
      <p:sp>
        <p:nvSpPr>
          <p:cNvPr id="49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22E5E8-A497-4B46-805C-0E7B11256078}" type="slidenum">
              <a:rPr lang="it-IT"/>
              <a:pPr/>
              <a:t>3</a:t>
            </a:fld>
            <a:endParaRPr lang="it-IT"/>
          </a:p>
        </p:txBody>
      </p:sp>
      <p:sp>
        <p:nvSpPr>
          <p:cNvPr id="51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F3A3D7-BF6C-DB4C-98DD-2605D8E145C1}" type="slidenum">
              <a:rPr lang="it-IT"/>
              <a:pPr/>
              <a:t>4</a:t>
            </a:fld>
            <a:endParaRPr lang="it-IT"/>
          </a:p>
        </p:txBody>
      </p:sp>
      <p:sp>
        <p:nvSpPr>
          <p:cNvPr id="73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340C72-1A80-8B4C-9E46-EA319E8C8CF5}" type="slidenum">
              <a:rPr lang="it-IT"/>
              <a:pPr/>
              <a:t>5</a:t>
            </a:fld>
            <a:endParaRPr lang="it-IT"/>
          </a:p>
        </p:txBody>
      </p:sp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2991F6-4F5E-7049-9997-FE7E08226D58}" type="slidenum">
              <a:rPr lang="it-IT"/>
              <a:pPr/>
              <a:t>6</a:t>
            </a:fld>
            <a:endParaRPr lang="it-IT"/>
          </a:p>
        </p:txBody>
      </p:sp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70B509-5BBD-DC4F-97F5-DE97C3C9F52A}" type="slidenum">
              <a:rPr lang="it-IT"/>
              <a:pPr/>
              <a:t>7</a:t>
            </a:fld>
            <a:endParaRPr lang="it-IT"/>
          </a:p>
        </p:txBody>
      </p:sp>
      <p:sp>
        <p:nvSpPr>
          <p:cNvPr id="880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F4B1E7-5DCA-C741-BB2B-A7B085AEECE4}" type="slidenum">
              <a:rPr lang="it-IT"/>
              <a:pPr/>
              <a:t>8</a:t>
            </a:fld>
            <a:endParaRPr lang="it-IT"/>
          </a:p>
        </p:txBody>
      </p:sp>
      <p:sp>
        <p:nvSpPr>
          <p:cNvPr id="890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91D31-E55A-E941-A7E3-770803B151CB}" type="slidenum">
              <a:rPr lang="it-IT"/>
              <a:pPr/>
              <a:t>9</a:t>
            </a:fld>
            <a:endParaRPr lang="it-IT"/>
          </a:p>
        </p:txBody>
      </p:sp>
      <p:sp>
        <p:nvSpPr>
          <p:cNvPr id="901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8F1C7-DC40-1641-9128-D6DB9947E6CC}" type="slidenum">
              <a:rPr lang="it-IT"/>
              <a:pPr/>
              <a:t>10</a:t>
            </a:fld>
            <a:endParaRPr lang="it-IT"/>
          </a:p>
        </p:txBody>
      </p:sp>
      <p:sp>
        <p:nvSpPr>
          <p:cNvPr id="911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38B43C-8A6E-F74E-A511-2CA674040BB3}" type="slidenum">
              <a:rPr lang="it-IT"/>
              <a:pPr/>
              <a:t>11</a:t>
            </a:fld>
            <a:endParaRPr lang="it-IT"/>
          </a:p>
        </p:txBody>
      </p:sp>
      <p:sp>
        <p:nvSpPr>
          <p:cNvPr id="921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3603AB-EBC8-7E47-A8F9-9F08AB104EE4}" type="slidenum">
              <a:rPr lang="it-IT"/>
              <a:pPr/>
              <a:t>12</a:t>
            </a:fld>
            <a:endParaRPr lang="it-IT"/>
          </a:p>
        </p:txBody>
      </p:sp>
      <p:sp>
        <p:nvSpPr>
          <p:cNvPr id="931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74861E-C47B-334C-A38E-E348D27C973D}" type="slidenum">
              <a:rPr lang="it-IT"/>
              <a:pPr/>
              <a:t>13</a:t>
            </a:fld>
            <a:endParaRPr lang="it-IT"/>
          </a:p>
        </p:txBody>
      </p:sp>
      <p:sp>
        <p:nvSpPr>
          <p:cNvPr id="94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C00405-966D-3744-B480-C1F6EBCA878F}" type="slidenum">
              <a:rPr lang="it-IT"/>
              <a:pPr/>
              <a:t>14</a:t>
            </a:fld>
            <a:endParaRPr lang="it-IT"/>
          </a:p>
        </p:txBody>
      </p:sp>
      <p:sp>
        <p:nvSpPr>
          <p:cNvPr id="952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0CC8B-31E0-5C4C-BD7F-AF3CA772CFEF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5898B-C332-7D4D-84F1-69E02FA1F2D6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ABFA0-2128-2640-9EAC-D8023B138B89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6C620-81E2-D44F-9994-48764D00B60A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A13E3-3801-B947-B6BA-386241CB788D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50468-EA84-5E47-8B9A-892332B3E452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39C36-E1AB-F14E-AD51-1C49D4A3CB8C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438DD-B5D4-4147-8EB8-5B0FAE455FAE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3C5CB-3C6B-1D45-9DF7-57DAB9993BA9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DD476-4287-B941-BCEE-29CF0AAAD96E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C5732-30B5-6C47-9605-76177F0CB159}" type="slidenum">
              <a:rPr lang="it-IT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FFA202EC-B02E-8D4A-BC49-E68E6ECE730E}" type="slidenum">
              <a:rPr lang="it-IT"/>
              <a:pPr/>
              <a:t>‹#›</a:t>
            </a:fld>
            <a:endParaRPr lang="it-IT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logoeneasm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6200" y="76200"/>
            <a:ext cx="1219200" cy="312738"/>
          </a:xfrm>
          <a:prstGeom prst="rect">
            <a:avLst/>
          </a:prstGeom>
          <a:noFill/>
        </p:spPr>
      </p:pic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152400" y="6477000"/>
            <a:ext cx="891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400" b="1" i="1">
                <a:solidFill>
                  <a:schemeClr val="accent2"/>
                </a:solidFill>
                <a:latin typeface="Times New Roman" charset="0"/>
              </a:rPr>
              <a:t>Seminario UT FUSIONE                              Aula Brunelli, Centro Ricerche Frascati		    8 Febbraio 2010</a:t>
            </a:r>
            <a:endParaRPr lang="it-IT" sz="1400" i="1">
              <a:solidFill>
                <a:schemeClr val="accent2"/>
              </a:solidFill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7.png"/><Relationship Id="rId4" Type="http://schemas.openxmlformats.org/officeDocument/2006/relationships/image" Target="../media/image7.png"/><Relationship Id="rId7" Type="http://schemas.openxmlformats.org/officeDocument/2006/relationships/image" Target="../media/image10.png"/><Relationship Id="rId11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6" Type="http://schemas.openxmlformats.org/officeDocument/2006/relationships/image" Target="../media/image19.png"/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0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9" Type="http://schemas.openxmlformats.org/officeDocument/2006/relationships/image" Target="../media/image12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Relationship Id="rId6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29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33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5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7" Type="http://schemas.openxmlformats.org/officeDocument/2006/relationships/image" Target="../media/image3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Relationship Id="rId6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8.png"/><Relationship Id="rId5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2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0.png"/><Relationship Id="rId5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Relationship Id="rId5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7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png"/><Relationship Id="rId5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152400" y="1143000"/>
            <a:ext cx="8839200" cy="481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GB" sz="4400">
                <a:solidFill>
                  <a:srgbClr val="D81210"/>
                </a:solidFill>
              </a:rPr>
              <a:t>Ideal MHD Stability Boundaries of the PROTO-SPHERA Configuration</a:t>
            </a:r>
            <a:endParaRPr lang="en-US" sz="2400" b="1">
              <a:solidFill>
                <a:srgbClr val="FF0027"/>
              </a:solidFill>
            </a:endParaRPr>
          </a:p>
          <a:p>
            <a:pPr algn="ctr" eaLnBrk="0" hangingPunct="0"/>
            <a:endParaRPr lang="en-US" sz="2000" b="1">
              <a:solidFill>
                <a:srgbClr val="FF0027"/>
              </a:solidFill>
            </a:endParaRPr>
          </a:p>
          <a:p>
            <a:pPr algn="ctr" eaLnBrk="0" hangingPunct="0"/>
            <a:endParaRPr lang="en-US" sz="2000" b="1">
              <a:solidFill>
                <a:srgbClr val="FF0027"/>
              </a:solidFill>
            </a:endParaRPr>
          </a:p>
          <a:p>
            <a:pPr algn="ctr" eaLnBrk="0" hangingPunct="0"/>
            <a:r>
              <a:rPr lang="en-US" sz="2400" b="1" i="1">
                <a:solidFill>
                  <a:srgbClr val="14A226"/>
                </a:solidFill>
                <a:latin typeface="Times New Roman" charset="0"/>
              </a:rPr>
              <a:t>F. Alladio, A. Mancuso, </a:t>
            </a:r>
            <a:r>
              <a:rPr lang="en-US" sz="2400" b="1" i="1" u="sng">
                <a:solidFill>
                  <a:srgbClr val="14A226"/>
                </a:solidFill>
                <a:latin typeface="Times New Roman" charset="0"/>
              </a:rPr>
              <a:t>P. Micozzi</a:t>
            </a:r>
            <a:r>
              <a:rPr lang="en-US" sz="2400" b="1" i="1">
                <a:solidFill>
                  <a:srgbClr val="14A226"/>
                </a:solidFill>
                <a:latin typeface="Times New Roman" charset="0"/>
              </a:rPr>
              <a:t>, F. Rogier*</a:t>
            </a:r>
          </a:p>
          <a:p>
            <a:pPr algn="ctr" eaLnBrk="0" hangingPunct="0"/>
            <a:endParaRPr lang="en-US" sz="2000" b="1" i="1">
              <a:solidFill>
                <a:srgbClr val="14A226"/>
              </a:solidFill>
              <a:latin typeface="Times New Roman" charset="0"/>
            </a:endParaRPr>
          </a:p>
          <a:p>
            <a:pPr algn="ctr" eaLnBrk="0" hangingPunct="0"/>
            <a:endParaRPr lang="en-US" sz="2000" b="1" i="1">
              <a:solidFill>
                <a:srgbClr val="14A226"/>
              </a:solidFill>
              <a:latin typeface="Times New Roman" charset="0"/>
            </a:endParaRPr>
          </a:p>
          <a:p>
            <a:r>
              <a:rPr lang="en-GB" i="1">
                <a:latin typeface="Times New Roman" charset="0"/>
              </a:rPr>
              <a:t>Associazione Euratom-ENEA sulla Fusione, CR Frascati C.P. 65, Rome, Italy</a:t>
            </a:r>
          </a:p>
          <a:p>
            <a:endParaRPr lang="en-GB" i="1">
              <a:latin typeface="Times New Roman" charset="0"/>
            </a:endParaRPr>
          </a:p>
          <a:p>
            <a:pPr algn="just"/>
            <a:r>
              <a:rPr lang="en-GB" baseline="30000">
                <a:latin typeface="Times New Roman" charset="0"/>
              </a:rPr>
              <a:t>*</a:t>
            </a:r>
            <a:r>
              <a:rPr lang="en-GB" i="1">
                <a:latin typeface="Times New Roman" charset="0"/>
              </a:rPr>
              <a:t>ONERA-CERT / DTIM / M2SN 2, av. Edouard Belin - BP 4025 – 31055, Toulouse, France</a:t>
            </a:r>
            <a:endParaRPr lang="en-GB">
              <a:latin typeface="Times New Roman" charset="0"/>
            </a:endParaRPr>
          </a:p>
          <a:p>
            <a:pPr algn="ctr" eaLnBrk="0" hangingPunct="0"/>
            <a:endParaRPr lang="en-US" sz="2000">
              <a:latin typeface="Times" charset="0"/>
            </a:endParaRP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1</a:t>
            </a:r>
            <a:endParaRPr lang="en-US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2</a:t>
            </a:r>
            <a:endParaRPr lang="en-US">
              <a:latin typeface="Arial" charset="0"/>
            </a:endParaRP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3124200" y="433388"/>
            <a:ext cx="594360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/>
              <a:t> Spherical Tokamaks allow to obtain:</a:t>
            </a:r>
            <a:endParaRPr lang="en-US"/>
          </a:p>
          <a:p>
            <a:endParaRPr lang="en-US" sz="1200"/>
          </a:p>
          <a:p>
            <a:r>
              <a:rPr lang="en-US"/>
              <a:t>• </a:t>
            </a:r>
            <a:r>
              <a:rPr lang="en-US">
                <a:solidFill>
                  <a:srgbClr val="14A226"/>
                </a:solidFill>
              </a:rPr>
              <a:t>High plasma current I</a:t>
            </a:r>
            <a:r>
              <a:rPr lang="en-US" baseline="-25000">
                <a:solidFill>
                  <a:srgbClr val="14A226"/>
                </a:solidFill>
              </a:rPr>
              <a:t>p</a:t>
            </a:r>
            <a:r>
              <a:rPr lang="en-US">
                <a:solidFill>
                  <a:srgbClr val="14A226"/>
                </a:solidFill>
              </a:rPr>
              <a:t> (and high &lt;n&gt;) with low B</a:t>
            </a:r>
            <a:r>
              <a:rPr lang="en-US" baseline="-25000">
                <a:solidFill>
                  <a:srgbClr val="14A226"/>
                </a:solidFill>
              </a:rPr>
              <a:t>T</a:t>
            </a:r>
            <a:endParaRPr lang="en-US"/>
          </a:p>
          <a:p>
            <a:pPr>
              <a:lnSpc>
                <a:spcPct val="50000"/>
              </a:lnSpc>
            </a:pPr>
            <a:endParaRPr lang="en-US" sz="1000"/>
          </a:p>
          <a:p>
            <a:r>
              <a:rPr lang="en-US"/>
              <a:t>• </a:t>
            </a:r>
            <a:r>
              <a:rPr lang="en-US">
                <a:solidFill>
                  <a:srgbClr val="14A226"/>
                </a:solidFill>
              </a:rPr>
              <a:t>Plasma </a:t>
            </a:r>
            <a:r>
              <a:rPr lang="en-US">
                <a:solidFill>
                  <a:srgbClr val="14A226"/>
                </a:solidFill>
                <a:latin typeface="Symbol" charset="2"/>
              </a:rPr>
              <a:t>b</a:t>
            </a:r>
            <a:r>
              <a:rPr lang="en-US">
                <a:solidFill>
                  <a:srgbClr val="14A226"/>
                </a:solidFill>
              </a:rPr>
              <a:t> much higher than Conventional Tokamaks</a:t>
            </a:r>
            <a:endParaRPr lang="en-US"/>
          </a:p>
          <a:p>
            <a:pPr>
              <a:lnSpc>
                <a:spcPct val="120000"/>
              </a:lnSpc>
            </a:pPr>
            <a:r>
              <a:rPr lang="en-US"/>
              <a:t>• </a:t>
            </a:r>
            <a:r>
              <a:rPr lang="en-US">
                <a:solidFill>
                  <a:srgbClr val="14A226"/>
                </a:solidFill>
              </a:rPr>
              <a:t>More compact devices</a:t>
            </a:r>
            <a:endParaRPr lang="en-US"/>
          </a:p>
          <a:p>
            <a:endParaRPr lang="en-US"/>
          </a:p>
        </p:txBody>
      </p:sp>
      <p:sp>
        <p:nvSpPr>
          <p:cNvPr id="48145" name="Text Box 17"/>
          <p:cNvSpPr txBox="1">
            <a:spLocks noChangeArrowheads="1"/>
          </p:cNvSpPr>
          <p:nvPr/>
        </p:nvSpPr>
        <p:spPr bwMode="auto">
          <a:xfrm>
            <a:off x="946150" y="2354263"/>
            <a:ext cx="81978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 But, for a reactor/CTF extrapolation:</a:t>
            </a:r>
            <a:endParaRPr lang="en-US"/>
          </a:p>
          <a:p>
            <a:endParaRPr lang="en-US" sz="1200"/>
          </a:p>
          <a:p>
            <a:pPr eaLnBrk="0" hangingPunct="0"/>
            <a:r>
              <a:rPr lang="en-US"/>
              <a:t>• </a:t>
            </a:r>
            <a:r>
              <a:rPr lang="en-US">
                <a:solidFill>
                  <a:srgbClr val="D81210"/>
                </a:solidFill>
              </a:rPr>
              <a:t>No space for central solenoid (Current Drive requirement more severe)</a:t>
            </a:r>
            <a:endParaRPr lang="en-US"/>
          </a:p>
          <a:p>
            <a:pPr eaLnBrk="0" hangingPunct="0">
              <a:lnSpc>
                <a:spcPct val="130000"/>
              </a:lnSpc>
            </a:pPr>
            <a:r>
              <a:rPr lang="en-US"/>
              <a:t>• </a:t>
            </a:r>
            <a:r>
              <a:rPr lang="en-US">
                <a:solidFill>
                  <a:srgbClr val="D81210"/>
                </a:solidFill>
              </a:rPr>
              <a:t>No neutrons shield for central stack (no superconductor/high dissipation)</a:t>
            </a:r>
            <a:endParaRPr lang="en-US"/>
          </a:p>
        </p:txBody>
      </p:sp>
      <p:sp>
        <p:nvSpPr>
          <p:cNvPr id="48148" name="Line 20"/>
          <p:cNvSpPr>
            <a:spLocks noChangeShapeType="1"/>
          </p:cNvSpPr>
          <p:nvPr/>
        </p:nvSpPr>
        <p:spPr bwMode="auto">
          <a:xfrm flipV="1">
            <a:off x="381000" y="2514600"/>
            <a:ext cx="0" cy="661988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9" name="Line 21"/>
          <p:cNvSpPr>
            <a:spLocks noChangeShapeType="1"/>
          </p:cNvSpPr>
          <p:nvPr/>
        </p:nvSpPr>
        <p:spPr bwMode="auto">
          <a:xfrm flipH="1">
            <a:off x="381000" y="2971800"/>
            <a:ext cx="609600" cy="204788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0" name="Line 22"/>
          <p:cNvSpPr>
            <a:spLocks noChangeShapeType="1"/>
          </p:cNvSpPr>
          <p:nvPr/>
        </p:nvSpPr>
        <p:spPr bwMode="auto">
          <a:xfrm flipH="1" flipV="1">
            <a:off x="381000" y="3176588"/>
            <a:ext cx="609600" cy="100012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1" name="Text Box 23"/>
          <p:cNvSpPr txBox="1">
            <a:spLocks noChangeArrowheads="1"/>
          </p:cNvSpPr>
          <p:nvPr/>
        </p:nvSpPr>
        <p:spPr bwMode="auto">
          <a:xfrm>
            <a:off x="203200" y="3581400"/>
            <a:ext cx="78790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hlink"/>
                </a:solidFill>
              </a:rPr>
              <a:t>Intriguing possibility 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⇒</a:t>
            </a:r>
            <a:r>
              <a:rPr lang="en-US">
                <a:solidFill>
                  <a:schemeClr val="hlink"/>
                </a:solidFill>
              </a:rPr>
              <a:t> substitute central rod with Screw Pinch plasma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48152" name="Text Box 24"/>
          <p:cNvSpPr txBox="1">
            <a:spLocks noChangeArrowheads="1"/>
          </p:cNvSpPr>
          <p:nvPr/>
        </p:nvSpPr>
        <p:spPr bwMode="auto">
          <a:xfrm>
            <a:off x="7924800" y="3581400"/>
            <a:ext cx="11379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hlink"/>
                </a:solidFill>
              </a:rPr>
              <a:t>(I</a:t>
            </a:r>
            <a:r>
              <a:rPr lang="en-US" sz="1600" baseline="-25000">
                <a:solidFill>
                  <a:schemeClr val="hlink"/>
                </a:solidFill>
              </a:rPr>
              <a:t>TF</a:t>
            </a:r>
            <a:r>
              <a:rPr lang="en-US" sz="1600">
                <a:solidFill>
                  <a:schemeClr val="hlink"/>
                </a:solidFill>
              </a:rPr>
              <a:t> </a:t>
            </a:r>
            <a:r>
              <a:rPr lang="en-US" sz="1600">
                <a:solidFill>
                  <a:schemeClr val="hlink"/>
                </a:solidFill>
                <a:sym typeface="Symbol" charset="2"/>
              </a:rPr>
              <a:t>→</a:t>
            </a:r>
            <a:r>
              <a:rPr lang="en-US" sz="160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 sz="1600">
                <a:solidFill>
                  <a:schemeClr val="hlink"/>
                </a:solidFill>
              </a:rPr>
              <a:t>I</a:t>
            </a:r>
            <a:r>
              <a:rPr lang="en-US" sz="1600" baseline="-25000">
                <a:solidFill>
                  <a:schemeClr val="hlink"/>
                </a:solidFill>
              </a:rPr>
              <a:t>e</a:t>
            </a:r>
            <a:r>
              <a:rPr lang="en-US" sz="1600">
                <a:solidFill>
                  <a:schemeClr val="hlink"/>
                </a:solidFill>
              </a:rPr>
              <a:t>)</a:t>
            </a:r>
            <a:endParaRPr lang="en-US" sz="1400"/>
          </a:p>
        </p:txBody>
      </p:sp>
      <p:sp>
        <p:nvSpPr>
          <p:cNvPr id="48156" name="Text Box 28"/>
          <p:cNvSpPr txBox="1">
            <a:spLocks noChangeArrowheads="1"/>
          </p:cNvSpPr>
          <p:nvPr/>
        </p:nvSpPr>
        <p:spPr bwMode="auto">
          <a:xfrm>
            <a:off x="0" y="4060825"/>
            <a:ext cx="609282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14A226"/>
                </a:solidFill>
              </a:rPr>
              <a:t>Potentially two problems solved:</a:t>
            </a:r>
          </a:p>
          <a:p>
            <a:endParaRPr lang="en-US" sz="1200">
              <a:solidFill>
                <a:srgbClr val="14A226"/>
              </a:solidFill>
            </a:endParaRPr>
          </a:p>
          <a:p>
            <a:pPr>
              <a:lnSpc>
                <a:spcPct val="60000"/>
              </a:lnSpc>
            </a:pPr>
            <a:r>
              <a:rPr lang="en-US"/>
              <a:t>•</a:t>
            </a:r>
            <a:r>
              <a:rPr lang="en-US">
                <a:solidFill>
                  <a:srgbClr val="14A226"/>
                </a:solidFill>
              </a:rPr>
              <a:t> Simply connected configuration (no conductors inside)</a:t>
            </a:r>
          </a:p>
          <a:p>
            <a:pPr>
              <a:lnSpc>
                <a:spcPct val="120000"/>
              </a:lnSpc>
            </a:pPr>
            <a:r>
              <a:rPr lang="en-US"/>
              <a:t>•</a:t>
            </a:r>
            <a:r>
              <a:rPr lang="en-US">
                <a:solidFill>
                  <a:srgbClr val="14A226"/>
                </a:solidFill>
              </a:rPr>
              <a:t> I</a:t>
            </a:r>
            <a:r>
              <a:rPr lang="en-US" baseline="-25000">
                <a:solidFill>
                  <a:srgbClr val="14A226"/>
                </a:solidFill>
              </a:rPr>
              <a:t>p</a:t>
            </a:r>
            <a:r>
              <a:rPr lang="en-US">
                <a:solidFill>
                  <a:srgbClr val="14A226"/>
                </a:solidFill>
              </a:rPr>
              <a:t> driven by I</a:t>
            </a:r>
            <a:r>
              <a:rPr lang="en-US" baseline="-25000">
                <a:solidFill>
                  <a:srgbClr val="14A226"/>
                </a:solidFill>
              </a:rPr>
              <a:t>e</a:t>
            </a:r>
            <a:r>
              <a:rPr lang="en-US">
                <a:solidFill>
                  <a:srgbClr val="14A226"/>
                </a:solidFill>
              </a:rPr>
              <a:t> (Helicity Injection from SP to ST)</a:t>
            </a:r>
          </a:p>
        </p:txBody>
      </p:sp>
      <p:sp>
        <p:nvSpPr>
          <p:cNvPr id="48157" name="Text Box 29"/>
          <p:cNvSpPr txBox="1">
            <a:spLocks noChangeArrowheads="1"/>
          </p:cNvSpPr>
          <p:nvPr/>
        </p:nvSpPr>
        <p:spPr bwMode="auto">
          <a:xfrm>
            <a:off x="212725" y="5257800"/>
            <a:ext cx="5738813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/>
              <a:t>Flux Core Spheromak (FCS)</a:t>
            </a:r>
          </a:p>
          <a:p>
            <a:endParaRPr lang="en-US" sz="1000" b="1" i="1"/>
          </a:p>
          <a:p>
            <a:r>
              <a:rPr lang="en-US" sz="1400" b="1" i="1"/>
              <a:t>Theory: Taylor &amp; Turner, </a:t>
            </a:r>
            <a:r>
              <a:rPr lang="en-GB" sz="1400" b="1" i="1"/>
              <a:t>Nucl. Fusion 29, 219 (1989)</a:t>
            </a:r>
            <a:r>
              <a:rPr lang="en-US" sz="1400" b="1" i="1"/>
              <a:t> </a:t>
            </a:r>
          </a:p>
          <a:p>
            <a:r>
              <a:rPr lang="en-US" sz="1400" b="1" i="1"/>
              <a:t>Experiment: TS-3; N. Amemiya, et al., JPSJ 63, 1552 (1993)</a:t>
            </a:r>
          </a:p>
        </p:txBody>
      </p:sp>
      <p:sp>
        <p:nvSpPr>
          <p:cNvPr id="48159" name="Line 31"/>
          <p:cNvSpPr>
            <a:spLocks noChangeShapeType="1"/>
          </p:cNvSpPr>
          <p:nvPr/>
        </p:nvSpPr>
        <p:spPr bwMode="auto">
          <a:xfrm>
            <a:off x="3505200" y="5410200"/>
            <a:ext cx="2438400" cy="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70" name="Picture 42" descr="Fig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449263"/>
            <a:ext cx="3073400" cy="1989137"/>
          </a:xfrm>
          <a:prstGeom prst="rect">
            <a:avLst/>
          </a:prstGeom>
          <a:noFill/>
        </p:spPr>
      </p:pic>
      <p:sp>
        <p:nvSpPr>
          <p:cNvPr id="48171" name="Line 43"/>
          <p:cNvSpPr>
            <a:spLocks noChangeShapeType="1"/>
          </p:cNvSpPr>
          <p:nvPr/>
        </p:nvSpPr>
        <p:spPr bwMode="auto">
          <a:xfrm flipV="1">
            <a:off x="381000" y="2286000"/>
            <a:ext cx="1143000" cy="228600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72" name="Picture 44" descr="Fig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8688" y="3962400"/>
            <a:ext cx="3135312" cy="256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3352800" y="2057400"/>
            <a:ext cx="5791200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New configuration proposed</a:t>
            </a:r>
            <a:r>
              <a:rPr lang="en-US" b="1"/>
              <a:t>:</a:t>
            </a:r>
          </a:p>
          <a:p>
            <a:pPr eaLnBrk="0" hangingPunct="0"/>
            <a:endParaRPr lang="en-US" sz="1000" b="1"/>
          </a:p>
          <a:p>
            <a:pPr eaLnBrk="0" hangingPunct="0"/>
            <a:r>
              <a:rPr lang="en-US" sz="2000" b="1"/>
              <a:t>PROTO-SPHERA</a:t>
            </a:r>
          </a:p>
          <a:p>
            <a:pPr eaLnBrk="0" hangingPunct="0"/>
            <a:r>
              <a:rPr lang="en-US" sz="1600" b="1">
                <a:solidFill>
                  <a:schemeClr val="hlink"/>
                </a:solidFill>
              </a:rPr>
              <a:t>“Flux Core Spherical Tokamak” (FCST),</a:t>
            </a:r>
            <a:r>
              <a:rPr lang="en-US" sz="1000" b="1">
                <a:solidFill>
                  <a:schemeClr val="hlink"/>
                </a:solidFill>
              </a:rPr>
              <a:t> </a:t>
            </a:r>
            <a:r>
              <a:rPr lang="en-US" sz="1600" b="1">
                <a:solidFill>
                  <a:schemeClr val="hlink"/>
                </a:solidFill>
              </a:rPr>
              <a:t>rather</a:t>
            </a:r>
            <a:r>
              <a:rPr lang="en-US" sz="1000" b="1">
                <a:solidFill>
                  <a:schemeClr val="hlink"/>
                </a:solidFill>
              </a:rPr>
              <a:t> </a:t>
            </a:r>
            <a:r>
              <a:rPr lang="en-US" sz="1600" b="1">
                <a:solidFill>
                  <a:schemeClr val="hlink"/>
                </a:solidFill>
              </a:rPr>
              <a:t>than FCS</a:t>
            </a:r>
          </a:p>
          <a:p>
            <a:pPr eaLnBrk="0" hangingPunct="0"/>
            <a:endParaRPr lang="en-US" sz="400" u="sng"/>
          </a:p>
          <a:p>
            <a:pPr eaLnBrk="0" hangingPunct="0">
              <a:lnSpc>
                <a:spcPct val="120000"/>
              </a:lnSpc>
            </a:pPr>
            <a:r>
              <a:rPr lang="en-US" sz="1600" b="1">
                <a:solidFill>
                  <a:srgbClr val="BF828E"/>
                </a:solidFill>
              </a:rPr>
              <a:t>Disk-shaped electrode driven Screw Pinch plasma </a:t>
            </a:r>
            <a:r>
              <a:rPr lang="en-US" sz="1600" b="1"/>
              <a:t>(</a:t>
            </a:r>
            <a:r>
              <a:rPr lang="en-US" sz="1600" b="1">
                <a:solidFill>
                  <a:srgbClr val="BF828E"/>
                </a:solidFill>
              </a:rPr>
              <a:t>SP</a:t>
            </a:r>
            <a:r>
              <a:rPr lang="en-US" sz="1600" b="1"/>
              <a:t>)</a:t>
            </a:r>
            <a:endParaRPr lang="en-US" sz="1600"/>
          </a:p>
          <a:p>
            <a:pPr eaLnBrk="0" hangingPunct="0"/>
            <a:endParaRPr lang="en-US" sz="400" u="sng"/>
          </a:p>
          <a:p>
            <a:pPr eaLnBrk="0" hangingPunct="0"/>
            <a:r>
              <a:rPr lang="en-US" sz="1600" b="1">
                <a:solidFill>
                  <a:srgbClr val="FF03BA"/>
                </a:solidFill>
              </a:rPr>
              <a:t>Prolated low aspect ratio ST </a:t>
            </a:r>
            <a:r>
              <a:rPr lang="en-US" sz="1600" b="1"/>
              <a:t>(</a:t>
            </a:r>
            <a:r>
              <a:rPr lang="en-US" sz="1600" b="1">
                <a:solidFill>
                  <a:srgbClr val="FF03BA"/>
                </a:solidFill>
              </a:rPr>
              <a:t>A=R/a≥1.2</a:t>
            </a:r>
            <a:r>
              <a:rPr lang="en-US" sz="1600" b="1"/>
              <a:t>, </a:t>
            </a:r>
            <a:r>
              <a:rPr lang="en-US" sz="1600" b="1">
                <a:solidFill>
                  <a:srgbClr val="FF03BA"/>
                </a:solidFill>
                <a:latin typeface="Symbol" charset="2"/>
              </a:rPr>
              <a:t>k</a:t>
            </a:r>
            <a:r>
              <a:rPr lang="en-US" sz="1600" b="1">
                <a:solidFill>
                  <a:srgbClr val="FF03BA"/>
                </a:solidFill>
              </a:rPr>
              <a:t>=b/a~2.3</a:t>
            </a:r>
            <a:r>
              <a:rPr lang="en-US" sz="1600" b="1"/>
              <a:t>)</a:t>
            </a:r>
            <a:endParaRPr lang="en-US" sz="1600" b="1">
              <a:solidFill>
                <a:srgbClr val="FF03BA"/>
              </a:solidFill>
            </a:endParaRPr>
          </a:p>
          <a:p>
            <a:pPr eaLnBrk="0" hangingPunct="0"/>
            <a:r>
              <a:rPr lang="en-US" sz="1600" b="1">
                <a:solidFill>
                  <a:srgbClr val="FF03BA"/>
                </a:solidFill>
              </a:rPr>
              <a:t>to get a Tokamak-like safety factor </a:t>
            </a:r>
            <a:r>
              <a:rPr lang="en-US" sz="1600" b="1"/>
              <a:t>(</a:t>
            </a:r>
            <a:r>
              <a:rPr lang="en-US" sz="1600" b="1">
                <a:solidFill>
                  <a:srgbClr val="FF03BA"/>
                </a:solidFill>
              </a:rPr>
              <a:t>q</a:t>
            </a:r>
            <a:r>
              <a:rPr lang="en-US" sz="1600" b="1" baseline="-25000">
                <a:solidFill>
                  <a:srgbClr val="FF03BA"/>
                </a:solidFill>
              </a:rPr>
              <a:t>0</a:t>
            </a:r>
            <a:r>
              <a:rPr lang="en-US" sz="1600" b="1">
                <a:solidFill>
                  <a:srgbClr val="FF03BA"/>
                </a:solidFill>
              </a:rPr>
              <a:t>≥1, q</a:t>
            </a:r>
            <a:r>
              <a:rPr lang="en-US" sz="1600" b="1" baseline="-25000">
                <a:solidFill>
                  <a:srgbClr val="FF03BA"/>
                </a:solidFill>
              </a:rPr>
              <a:t>edge</a:t>
            </a:r>
            <a:r>
              <a:rPr lang="en-US" sz="1600" b="1">
                <a:solidFill>
                  <a:srgbClr val="FF03BA"/>
                </a:solidFill>
              </a:rPr>
              <a:t>~3</a:t>
            </a:r>
            <a:r>
              <a:rPr lang="en-US" sz="1600" b="1"/>
              <a:t>)</a:t>
            </a:r>
            <a:endParaRPr lang="en-US" sz="1600">
              <a:solidFill>
                <a:srgbClr val="FF03BA"/>
              </a:solidFill>
            </a:endParaRPr>
          </a:p>
          <a:p>
            <a:pPr eaLnBrk="0" hangingPunct="0"/>
            <a:endParaRPr lang="en-US" sz="400"/>
          </a:p>
          <a:p>
            <a:pPr eaLnBrk="0" hangingPunct="0"/>
            <a:endParaRPr lang="en-US" sz="1000"/>
          </a:p>
          <a:p>
            <a:pPr eaLnBrk="0" hangingPunct="0"/>
            <a:r>
              <a:rPr lang="en-US" sz="1600"/>
              <a:t>SP electrode current 	I</a:t>
            </a:r>
            <a:r>
              <a:rPr lang="en-US" sz="1600" baseline="-25000"/>
              <a:t>e</a:t>
            </a:r>
            <a:r>
              <a:rPr lang="en-US" sz="1600"/>
              <a:t>=60 kA</a:t>
            </a:r>
          </a:p>
          <a:p>
            <a:pPr eaLnBrk="0" hangingPunct="0"/>
            <a:endParaRPr lang="en-US" sz="1000"/>
          </a:p>
          <a:p>
            <a:pPr eaLnBrk="0" hangingPunct="0"/>
            <a:r>
              <a:rPr lang="en-US" sz="1600"/>
              <a:t>ST toroidal current	I</a:t>
            </a:r>
            <a:r>
              <a:rPr lang="en-US" sz="1600" baseline="-25000"/>
              <a:t>p</a:t>
            </a:r>
            <a:r>
              <a:rPr lang="en-US" sz="1600"/>
              <a:t>=120÷240 kA</a:t>
            </a:r>
          </a:p>
          <a:p>
            <a:pPr eaLnBrk="0" hangingPunct="0"/>
            <a:endParaRPr lang="en-US" sz="1000"/>
          </a:p>
          <a:p>
            <a:pPr eaLnBrk="0" hangingPunct="0"/>
            <a:r>
              <a:rPr lang="en-US" sz="1600"/>
              <a:t>ST diameter		R</a:t>
            </a:r>
            <a:r>
              <a:rPr lang="en-US" sz="1600" baseline="-25000"/>
              <a:t>sph</a:t>
            </a:r>
            <a:r>
              <a:rPr lang="en-US" sz="1600"/>
              <a:t>=0.7 m</a:t>
            </a:r>
          </a:p>
          <a:p>
            <a:pPr eaLnBrk="0" hangingPunct="0"/>
            <a:endParaRPr lang="en-US" sz="800"/>
          </a:p>
          <a:p>
            <a:pPr algn="ctr" eaLnBrk="0" hangingPunct="0"/>
            <a:r>
              <a:rPr lang="en-US" sz="2000" b="1">
                <a:solidFill>
                  <a:srgbClr val="14A226"/>
                </a:solidFill>
                <a:sym typeface="Symbol" charset="2"/>
              </a:rPr>
              <a:t>⇓</a:t>
            </a:r>
            <a:endParaRPr lang="en-US" sz="1600" b="1"/>
          </a:p>
          <a:p>
            <a:pPr eaLnBrk="0" hangingPunct="0"/>
            <a:endParaRPr lang="en-US" sz="800"/>
          </a:p>
          <a:p>
            <a:pPr eaLnBrk="0" hangingPunct="0"/>
            <a:r>
              <a:rPr lang="en-GB" sz="1600">
                <a:solidFill>
                  <a:srgbClr val="14A226"/>
                </a:solidFill>
              </a:rPr>
              <a:t>Stability should be improved and helicity drive may be less disruptive than in conventional Flux-Core-Spheromak</a:t>
            </a:r>
            <a:endParaRPr lang="en-US">
              <a:latin typeface="Times New Roman" charset="0"/>
            </a:endParaRPr>
          </a:p>
        </p:txBody>
      </p:sp>
      <p:sp>
        <p:nvSpPr>
          <p:cNvPr id="50196" name="Text Box 20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3</a:t>
            </a:r>
            <a:endParaRPr lang="en-US">
              <a:latin typeface="Arial" charset="0"/>
            </a:endParaRPr>
          </a:p>
        </p:txBody>
      </p:sp>
      <p:pic>
        <p:nvPicPr>
          <p:cNvPr id="50203" name="Picture 27" descr="Fig_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143000"/>
            <a:ext cx="3238500" cy="5172075"/>
          </a:xfrm>
          <a:prstGeom prst="rect">
            <a:avLst/>
          </a:prstGeom>
          <a:noFill/>
        </p:spPr>
      </p:pic>
      <p:sp>
        <p:nvSpPr>
          <p:cNvPr id="50205" name="Line 29"/>
          <p:cNvSpPr>
            <a:spLocks noChangeShapeType="1"/>
          </p:cNvSpPr>
          <p:nvPr/>
        </p:nvSpPr>
        <p:spPr bwMode="auto">
          <a:xfrm flipH="1">
            <a:off x="2286000" y="27432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7" name="Text Box 31"/>
          <p:cNvSpPr txBox="1">
            <a:spLocks noChangeArrowheads="1"/>
          </p:cNvSpPr>
          <p:nvPr/>
        </p:nvSpPr>
        <p:spPr bwMode="auto">
          <a:xfrm>
            <a:off x="4286250" y="269875"/>
            <a:ext cx="40957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D81210"/>
                </a:solidFill>
              </a:rPr>
              <a:t>But Flux Core Spheromaks are:</a:t>
            </a:r>
          </a:p>
          <a:p>
            <a:endParaRPr lang="en-US" sz="1200">
              <a:solidFill>
                <a:srgbClr val="D81210"/>
              </a:solidFill>
            </a:endParaRPr>
          </a:p>
          <a:p>
            <a:r>
              <a:rPr lang="en-US" sz="1600">
                <a:solidFill>
                  <a:srgbClr val="D81210"/>
                </a:solidFill>
              </a:rPr>
              <a:t>• injected by plasma guns</a:t>
            </a:r>
          </a:p>
          <a:p>
            <a:r>
              <a:rPr lang="en-US" sz="1600">
                <a:solidFill>
                  <a:srgbClr val="D81210"/>
                </a:solidFill>
              </a:rPr>
              <a:t>• formed by ~10 kV voltage on electrodes</a:t>
            </a:r>
          </a:p>
          <a:p>
            <a:r>
              <a:rPr lang="en-US" sz="1600">
                <a:solidFill>
                  <a:srgbClr val="D81210"/>
                </a:solidFill>
              </a:rPr>
              <a:t>• high pressure prefilled</a:t>
            </a:r>
          </a:p>
          <a:p>
            <a:r>
              <a:rPr lang="en-US" sz="1600">
                <a:solidFill>
                  <a:srgbClr val="D81210"/>
                </a:solidFill>
              </a:rPr>
              <a:t>• with ST safety factor q≤1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4</a:t>
            </a:r>
            <a:endParaRPr lang="en-US">
              <a:latin typeface="Arial" charset="0"/>
            </a:endParaRP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288925" y="471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165100" y="381000"/>
            <a:ext cx="8750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hlink"/>
                </a:solidFill>
              </a:rPr>
              <a:t>PROTO-SPHERA formation follows TS-3 scheme (SP kink instability)</a:t>
            </a:r>
            <a:endParaRPr lang="en-US" b="1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71438" y="3581400"/>
            <a:ext cx="863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4A01"/>
                </a:solidFill>
              </a:rPr>
              <a:t>T0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I</a:t>
            </a:r>
            <a:r>
              <a:rPr lang="en-US" sz="1200" baseline="-25000">
                <a:solidFill>
                  <a:srgbClr val="FF4A01"/>
                </a:solidFill>
              </a:rPr>
              <a:t>e</a:t>
            </a:r>
            <a:r>
              <a:rPr lang="en-US" sz="1200">
                <a:solidFill>
                  <a:srgbClr val="FF4A01"/>
                </a:solidFill>
              </a:rPr>
              <a:t>=8.5 kA</a:t>
            </a:r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1812925" y="3787775"/>
            <a:ext cx="11805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FF4A01"/>
                </a:solidFill>
              </a:rPr>
              <a:t>I</a:t>
            </a:r>
            <a:r>
              <a:rPr lang="en-US" sz="1200" baseline="-25000">
                <a:solidFill>
                  <a:srgbClr val="FF4A01"/>
                </a:solidFill>
              </a:rPr>
              <a:t>e</a:t>
            </a:r>
            <a:r>
              <a:rPr lang="en-US" sz="1200">
                <a:solidFill>
                  <a:srgbClr val="FF4A01"/>
                </a:solidFill>
              </a:rPr>
              <a:t> 8.5</a:t>
            </a:r>
            <a:r>
              <a:rPr lang="en-US" sz="1200">
                <a:solidFill>
                  <a:srgbClr val="FF4A01"/>
                </a:solidFill>
                <a:sym typeface="Symbol" charset="2"/>
              </a:rPr>
              <a:t>⇒</a:t>
            </a:r>
            <a:r>
              <a:rPr lang="en-US" sz="1200">
                <a:solidFill>
                  <a:srgbClr val="FF4A01"/>
                </a:solidFill>
              </a:rPr>
              <a:t>60 kA</a:t>
            </a:r>
            <a:endParaRPr lang="en-US" sz="1400">
              <a:solidFill>
                <a:srgbClr val="FF4A01"/>
              </a:solidFill>
            </a:endParaRP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3848100" y="3581400"/>
            <a:ext cx="8255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4A01"/>
                </a:solidFill>
              </a:rPr>
              <a:t>T3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I</a:t>
            </a:r>
            <a:r>
              <a:rPr lang="en-US" sz="1200" baseline="-25000">
                <a:solidFill>
                  <a:srgbClr val="FF4A01"/>
                </a:solidFill>
              </a:rPr>
              <a:t>p</a:t>
            </a:r>
            <a:r>
              <a:rPr lang="en-US" sz="1200">
                <a:solidFill>
                  <a:srgbClr val="FF4A01"/>
                </a:solidFill>
              </a:rPr>
              <a:t>=30 kA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A=1.8</a:t>
            </a:r>
            <a:endParaRPr lang="en-US"/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5005388" y="3613150"/>
            <a:ext cx="8255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4A01"/>
                </a:solidFill>
              </a:rPr>
              <a:t>T4</a:t>
            </a:r>
            <a:endParaRPr lang="en-US" sz="1200">
              <a:solidFill>
                <a:srgbClr val="FF4A01"/>
              </a:solidFill>
            </a:endParaRPr>
          </a:p>
          <a:p>
            <a:pPr algn="ctr"/>
            <a:r>
              <a:rPr lang="en-US" sz="1200">
                <a:solidFill>
                  <a:srgbClr val="FF4A01"/>
                </a:solidFill>
              </a:rPr>
              <a:t>I</a:t>
            </a:r>
            <a:r>
              <a:rPr lang="en-US" sz="1200" baseline="-25000">
                <a:solidFill>
                  <a:srgbClr val="FF4A01"/>
                </a:solidFill>
              </a:rPr>
              <a:t>p</a:t>
            </a:r>
            <a:r>
              <a:rPr lang="en-US" sz="1200">
                <a:solidFill>
                  <a:srgbClr val="FF4A01"/>
                </a:solidFill>
              </a:rPr>
              <a:t>=60 kA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A=1.5</a:t>
            </a:r>
            <a:endParaRPr lang="en-US" sz="1400">
              <a:solidFill>
                <a:srgbClr val="FF4A01"/>
              </a:solidFill>
            </a:endParaRP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078538" y="3613150"/>
            <a:ext cx="8937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4A01"/>
                </a:solidFill>
              </a:rPr>
              <a:t>T5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I</a:t>
            </a:r>
            <a:r>
              <a:rPr lang="en-US" sz="1200" baseline="-25000">
                <a:solidFill>
                  <a:srgbClr val="FF4A01"/>
                </a:solidFill>
              </a:rPr>
              <a:t>p</a:t>
            </a:r>
            <a:r>
              <a:rPr lang="en-US" sz="1200">
                <a:solidFill>
                  <a:srgbClr val="FF4A01"/>
                </a:solidFill>
              </a:rPr>
              <a:t>=120 kA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A=1.3</a:t>
            </a:r>
            <a:endParaRPr lang="en-US" sz="1400">
              <a:solidFill>
                <a:srgbClr val="FF4A01"/>
              </a:solidFill>
            </a:endParaRPr>
          </a:p>
        </p:txBody>
      </p:sp>
      <p:sp>
        <p:nvSpPr>
          <p:cNvPr id="72721" name="Text Box 17"/>
          <p:cNvSpPr txBox="1">
            <a:spLocks noChangeArrowheads="1"/>
          </p:cNvSpPr>
          <p:nvPr/>
        </p:nvSpPr>
        <p:spPr bwMode="auto">
          <a:xfrm>
            <a:off x="7202488" y="3613150"/>
            <a:ext cx="8937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4A01"/>
                </a:solidFill>
              </a:rPr>
              <a:t>T6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I</a:t>
            </a:r>
            <a:r>
              <a:rPr lang="en-US" sz="1200" baseline="-25000">
                <a:solidFill>
                  <a:srgbClr val="FF4A01"/>
                </a:solidFill>
              </a:rPr>
              <a:t>p</a:t>
            </a:r>
            <a:r>
              <a:rPr lang="en-US" sz="1200">
                <a:solidFill>
                  <a:srgbClr val="FF4A01"/>
                </a:solidFill>
              </a:rPr>
              <a:t>=180 kA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A=1.25</a:t>
            </a:r>
            <a:endParaRPr lang="en-US" sz="1400">
              <a:solidFill>
                <a:srgbClr val="FF4A01"/>
              </a:solidFill>
            </a:endParaRPr>
          </a:p>
        </p:txBody>
      </p:sp>
      <p:sp>
        <p:nvSpPr>
          <p:cNvPr id="72722" name="Text Box 18"/>
          <p:cNvSpPr txBox="1">
            <a:spLocks noChangeArrowheads="1"/>
          </p:cNvSpPr>
          <p:nvPr/>
        </p:nvSpPr>
        <p:spPr bwMode="auto">
          <a:xfrm>
            <a:off x="8242300" y="3613150"/>
            <a:ext cx="9175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solidFill>
                  <a:srgbClr val="FF4A01"/>
                </a:solidFill>
              </a:rPr>
              <a:t>TF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I</a:t>
            </a:r>
            <a:r>
              <a:rPr lang="en-US" sz="1200" baseline="-25000">
                <a:solidFill>
                  <a:srgbClr val="FF4A01"/>
                </a:solidFill>
              </a:rPr>
              <a:t>p</a:t>
            </a:r>
            <a:r>
              <a:rPr lang="en-US" sz="1200">
                <a:solidFill>
                  <a:srgbClr val="FF4A01"/>
                </a:solidFill>
              </a:rPr>
              <a:t>=240 kA</a:t>
            </a:r>
          </a:p>
          <a:p>
            <a:pPr algn="ctr"/>
            <a:r>
              <a:rPr lang="en-US" sz="1200">
                <a:solidFill>
                  <a:srgbClr val="FF4A01"/>
                </a:solidFill>
              </a:rPr>
              <a:t>A=1.2</a:t>
            </a:r>
            <a:endParaRPr lang="en-US" sz="1400">
              <a:solidFill>
                <a:srgbClr val="FF4A01"/>
              </a:solidFill>
            </a:endParaRPr>
          </a:p>
        </p:txBody>
      </p:sp>
      <p:pic>
        <p:nvPicPr>
          <p:cNvPr id="72728" name="Picture 24" descr="Fig_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" y="1219200"/>
            <a:ext cx="9105900" cy="2322513"/>
          </a:xfrm>
          <a:prstGeom prst="rect">
            <a:avLst/>
          </a:prstGeom>
          <a:noFill/>
        </p:spPr>
      </p:pic>
      <p:sp>
        <p:nvSpPr>
          <p:cNvPr id="72729" name="Line 25"/>
          <p:cNvSpPr>
            <a:spLocks noChangeShapeType="1"/>
          </p:cNvSpPr>
          <p:nvPr/>
        </p:nvSpPr>
        <p:spPr bwMode="auto">
          <a:xfrm flipV="1">
            <a:off x="457200" y="1066800"/>
            <a:ext cx="533400" cy="38100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0" name="Line 26"/>
          <p:cNvSpPr>
            <a:spLocks noChangeShapeType="1"/>
          </p:cNvSpPr>
          <p:nvPr/>
        </p:nvSpPr>
        <p:spPr bwMode="auto">
          <a:xfrm>
            <a:off x="3200400" y="1066800"/>
            <a:ext cx="609600" cy="38100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1" name="Line 27"/>
          <p:cNvSpPr>
            <a:spLocks noChangeShapeType="1"/>
          </p:cNvSpPr>
          <p:nvPr/>
        </p:nvSpPr>
        <p:spPr bwMode="auto">
          <a:xfrm>
            <a:off x="990600" y="1066800"/>
            <a:ext cx="2209800" cy="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2" name="Text Box 28"/>
          <p:cNvSpPr txBox="1">
            <a:spLocks noChangeArrowheads="1"/>
          </p:cNvSpPr>
          <p:nvPr/>
        </p:nvSpPr>
        <p:spPr bwMode="auto">
          <a:xfrm>
            <a:off x="962025" y="762000"/>
            <a:ext cx="2314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D81210"/>
                </a:solidFill>
              </a:rPr>
              <a:t>Tunnelling (ST formation)</a:t>
            </a:r>
            <a:endParaRPr lang="en-US"/>
          </a:p>
        </p:txBody>
      </p:sp>
      <p:sp>
        <p:nvSpPr>
          <p:cNvPr id="72735" name="Line 31"/>
          <p:cNvSpPr>
            <a:spLocks noChangeShapeType="1"/>
          </p:cNvSpPr>
          <p:nvPr/>
        </p:nvSpPr>
        <p:spPr bwMode="auto">
          <a:xfrm>
            <a:off x="4724400" y="1066800"/>
            <a:ext cx="3962400" cy="0"/>
          </a:xfrm>
          <a:prstGeom prst="line">
            <a:avLst/>
          </a:prstGeom>
          <a:noFill/>
          <a:ln w="28575">
            <a:solidFill>
              <a:srgbClr val="14A226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736" name="Text Box 32"/>
          <p:cNvSpPr txBox="1">
            <a:spLocks noChangeArrowheads="1"/>
          </p:cNvSpPr>
          <p:nvPr/>
        </p:nvSpPr>
        <p:spPr bwMode="auto">
          <a:xfrm>
            <a:off x="5562600" y="763588"/>
            <a:ext cx="28132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14A226"/>
                </a:solidFill>
              </a:rPr>
              <a:t>ST compression (I</a:t>
            </a:r>
            <a:r>
              <a:rPr lang="en-US" sz="1400" baseline="-25000">
                <a:solidFill>
                  <a:srgbClr val="14A226"/>
                </a:solidFill>
              </a:rPr>
              <a:t>p</a:t>
            </a:r>
            <a:r>
              <a:rPr lang="en-US" sz="1400">
                <a:solidFill>
                  <a:srgbClr val="14A226"/>
                </a:solidFill>
              </a:rPr>
              <a:t>/I</a:t>
            </a:r>
            <a:r>
              <a:rPr lang="en-US" sz="1400" baseline="-25000">
                <a:solidFill>
                  <a:srgbClr val="14A226"/>
                </a:solidFill>
              </a:rPr>
              <a:t>e</a:t>
            </a:r>
            <a:r>
              <a:rPr lang="en-US" sz="1400">
                <a:solidFill>
                  <a:srgbClr val="14A226"/>
                </a:solidFill>
              </a:rPr>
              <a:t> </a:t>
            </a:r>
            <a:r>
              <a:rPr lang="en-US" sz="1400" b="1">
                <a:solidFill>
                  <a:srgbClr val="14A226"/>
                </a:solidFill>
                <a:sym typeface="Symbol" charset="2"/>
              </a:rPr>
              <a:t>⇑</a:t>
            </a:r>
            <a:r>
              <a:rPr lang="en-US" sz="1400">
                <a:solidFill>
                  <a:srgbClr val="14A226"/>
                </a:solidFill>
                <a:sym typeface="Symbol" charset="2"/>
              </a:rPr>
              <a:t>, A </a:t>
            </a:r>
            <a:r>
              <a:rPr lang="en-US" sz="1400" b="1">
                <a:solidFill>
                  <a:srgbClr val="14A226"/>
                </a:solidFill>
                <a:sym typeface="Symbol" charset="2"/>
              </a:rPr>
              <a:t>⇓</a:t>
            </a:r>
            <a:r>
              <a:rPr lang="en-US" sz="1400">
                <a:solidFill>
                  <a:srgbClr val="14A226"/>
                </a:solidFill>
                <a:sym typeface="Symbol" charset="2"/>
              </a:rPr>
              <a:t> </a:t>
            </a:r>
            <a:r>
              <a:rPr lang="en-US" sz="1400">
                <a:solidFill>
                  <a:srgbClr val="14A226"/>
                </a:solidFill>
              </a:rPr>
              <a:t>)</a:t>
            </a:r>
            <a:endParaRPr lang="en-US" sz="1400">
              <a:solidFill>
                <a:srgbClr val="D81210"/>
              </a:solidFill>
            </a:endParaRPr>
          </a:p>
        </p:txBody>
      </p:sp>
      <p:sp>
        <p:nvSpPr>
          <p:cNvPr id="72737" name="Text Box 33"/>
          <p:cNvSpPr txBox="1">
            <a:spLocks noChangeArrowheads="1"/>
          </p:cNvSpPr>
          <p:nvPr/>
        </p:nvSpPr>
        <p:spPr bwMode="auto">
          <a:xfrm>
            <a:off x="76200" y="4267200"/>
            <a:ext cx="4191000" cy="2005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/>
              <a:t>• I</a:t>
            </a:r>
            <a:r>
              <a:rPr lang="en-US" sz="1600" baseline="-25000"/>
              <a:t>p</a:t>
            </a:r>
            <a:r>
              <a:rPr lang="en-US" sz="1600"/>
              <a:t>/I</a:t>
            </a:r>
            <a:r>
              <a:rPr lang="en-US" sz="1600" baseline="-25000"/>
              <a:t>e</a:t>
            </a:r>
            <a:r>
              <a:rPr lang="en-US" sz="1600"/>
              <a:t> ratio crucial parameter</a:t>
            </a:r>
          </a:p>
          <a:p>
            <a:r>
              <a:rPr lang="en-US" sz="1600"/>
              <a:t>  (strong energy dissipation in SP)</a:t>
            </a:r>
          </a:p>
          <a:p>
            <a:endParaRPr lang="en-US" sz="1000"/>
          </a:p>
          <a:p>
            <a:r>
              <a:rPr lang="en-US" sz="1600"/>
              <a:t>• MHD equilibria computed both with</a:t>
            </a:r>
          </a:p>
          <a:p>
            <a:r>
              <a:rPr lang="en-US" sz="1600"/>
              <a:t>  </a:t>
            </a:r>
            <a:r>
              <a:rPr lang="en-US" sz="1600" i="1"/>
              <a:t>monotonic (peaked pressure)</a:t>
            </a:r>
            <a:endParaRPr lang="en-US" sz="1600"/>
          </a:p>
          <a:p>
            <a:r>
              <a:rPr lang="en-US" sz="1600"/>
              <a:t>  as well as</a:t>
            </a:r>
          </a:p>
          <a:p>
            <a:r>
              <a:rPr lang="en-US" sz="1600"/>
              <a:t>  </a:t>
            </a:r>
            <a:r>
              <a:rPr lang="en-US" sz="1600" i="1"/>
              <a:t>reversal safety factor profiles</a:t>
            </a:r>
          </a:p>
          <a:p>
            <a:pPr>
              <a:lnSpc>
                <a:spcPct val="90000"/>
              </a:lnSpc>
            </a:pPr>
            <a:r>
              <a:rPr lang="en-US" sz="1600" i="1"/>
              <a:t>  (flat pressure, </a:t>
            </a:r>
            <a:r>
              <a:rPr lang="en-US" sz="1600" i="1">
                <a:latin typeface="Symbol" charset="2"/>
                <a:sym typeface="Symbol" charset="2"/>
              </a:rPr>
              <a:t>μ</a:t>
            </a:r>
            <a:r>
              <a:rPr lang="en-US" sz="1600" i="1"/>
              <a:t>=</a:t>
            </a:r>
            <a:r>
              <a:rPr lang="en-US" sz="1600" b="1" i="1"/>
              <a:t>J</a:t>
            </a:r>
            <a:r>
              <a:rPr lang="en-US" sz="2000" i="1"/>
              <a:t>·</a:t>
            </a:r>
            <a:r>
              <a:rPr lang="en-US" sz="1600" b="1" i="1"/>
              <a:t>B</a:t>
            </a:r>
            <a:r>
              <a:rPr lang="en-US" sz="1600" i="1"/>
              <a:t>/B</a:t>
            </a:r>
            <a:r>
              <a:rPr lang="en-US" sz="1600" i="1" baseline="30000"/>
              <a:t>2</a:t>
            </a:r>
            <a:r>
              <a:rPr lang="en-US" sz="1600" i="1"/>
              <a:t> parameterized)</a:t>
            </a:r>
            <a:endParaRPr lang="en-US"/>
          </a:p>
        </p:txBody>
      </p:sp>
      <p:sp>
        <p:nvSpPr>
          <p:cNvPr id="72738" name="Text Box 34"/>
          <p:cNvSpPr txBox="1">
            <a:spLocks noChangeArrowheads="1"/>
          </p:cNvSpPr>
          <p:nvPr/>
        </p:nvSpPr>
        <p:spPr bwMode="auto">
          <a:xfrm>
            <a:off x="4264090" y="4384675"/>
            <a:ext cx="487825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/>
              <a:t>Some level of low n resistive instability needed</a:t>
            </a:r>
          </a:p>
          <a:p>
            <a:pPr algn="ctr"/>
            <a:r>
              <a:rPr lang="en-GB" sz="1600"/>
              <a:t>(reconnections to inject helicity from SP to ST)</a:t>
            </a:r>
          </a:p>
          <a:p>
            <a:pPr algn="ctr"/>
            <a:r>
              <a:rPr lang="en-GB" sz="1600">
                <a:solidFill>
                  <a:srgbClr val="D81210"/>
                </a:solidFill>
              </a:rPr>
              <a:t>but</a:t>
            </a:r>
            <a:endParaRPr lang="en-GB" sz="1600"/>
          </a:p>
          <a:p>
            <a:pPr algn="ctr"/>
            <a:r>
              <a:rPr lang="en-GB" sz="1600"/>
              <a:t>SP+ST must be ideally stable at any time slice</a:t>
            </a:r>
          </a:p>
          <a:p>
            <a:pPr algn="ctr"/>
            <a:endParaRPr lang="en-GB" sz="800"/>
          </a:p>
          <a:p>
            <a:pPr algn="ctr"/>
            <a:r>
              <a:rPr lang="en-GB" sz="2000" b="1">
                <a:solidFill>
                  <a:srgbClr val="D81210"/>
                </a:solidFill>
                <a:sym typeface="Symbol" charset="2"/>
              </a:rPr>
              <a:t>⇓</a:t>
            </a:r>
            <a:endParaRPr lang="en-GB" sz="1600">
              <a:sym typeface="Symbol" charset="2"/>
            </a:endParaRPr>
          </a:p>
          <a:p>
            <a:pPr algn="ctr"/>
            <a:endParaRPr lang="en-GB" sz="800"/>
          </a:p>
          <a:p>
            <a:pPr algn="ctr">
              <a:lnSpc>
                <a:spcPct val="70000"/>
              </a:lnSpc>
            </a:pPr>
            <a:r>
              <a:rPr lang="en-US" sz="1600" b="1">
                <a:solidFill>
                  <a:srgbClr val="1BCC30"/>
                </a:solidFill>
              </a:rPr>
              <a:t>Ideal MHD analisys to assess I</a:t>
            </a:r>
            <a:r>
              <a:rPr lang="en-US" sz="1600" b="1" baseline="-25000">
                <a:solidFill>
                  <a:srgbClr val="1BCC30"/>
                </a:solidFill>
              </a:rPr>
              <a:t>p</a:t>
            </a:r>
            <a:r>
              <a:rPr lang="en-US" sz="1600" b="1">
                <a:solidFill>
                  <a:srgbClr val="1BCC30"/>
                </a:solidFill>
              </a:rPr>
              <a:t>/I</a:t>
            </a:r>
            <a:r>
              <a:rPr lang="en-US" sz="1600" b="1" baseline="-25000">
                <a:solidFill>
                  <a:srgbClr val="1BCC30"/>
                </a:solidFill>
              </a:rPr>
              <a:t>e</a:t>
            </a:r>
            <a:r>
              <a:rPr lang="en-US" sz="1600" b="1">
                <a:solidFill>
                  <a:srgbClr val="1BCC30"/>
                </a:solidFill>
              </a:rPr>
              <a:t> &amp; </a:t>
            </a:r>
            <a:r>
              <a:rPr lang="en-US" sz="1600" b="1">
                <a:solidFill>
                  <a:srgbClr val="1BCC30"/>
                </a:solidFill>
                <a:latin typeface="Symbol" charset="2"/>
                <a:sym typeface="Symbol" charset="2"/>
              </a:rPr>
              <a:t>β</a:t>
            </a:r>
            <a:r>
              <a:rPr lang="en-US" sz="1600" b="1">
                <a:solidFill>
                  <a:srgbClr val="1BCC30"/>
                </a:solidFill>
              </a:rPr>
              <a:t> limits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5</a:t>
            </a:r>
            <a:endParaRPr lang="en-US">
              <a:latin typeface="Arial" charset="0"/>
            </a:endParaRPr>
          </a:p>
        </p:txBody>
      </p:sp>
      <p:pic>
        <p:nvPicPr>
          <p:cNvPr id="74757" name="Picture 5" descr="Fig_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88" y="4114800"/>
            <a:ext cx="2727325" cy="2025650"/>
          </a:xfrm>
          <a:prstGeom prst="rect">
            <a:avLst/>
          </a:prstGeom>
          <a:noFill/>
        </p:spPr>
      </p:pic>
      <p:pic>
        <p:nvPicPr>
          <p:cNvPr id="74759" name="Picture 7" descr="Fig_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3150" y="1828800"/>
            <a:ext cx="2914650" cy="4443413"/>
          </a:xfrm>
          <a:prstGeom prst="rect">
            <a:avLst/>
          </a:prstGeom>
          <a:noFill/>
        </p:spPr>
      </p:pic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1371600" y="319088"/>
            <a:ext cx="7343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</a:rPr>
              <a:t>Characteristics of the free-boundary Ideal MHD Stability code</a:t>
            </a:r>
            <a:endParaRPr lang="en-US"/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76200" y="703263"/>
            <a:ext cx="901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DE74DC"/>
                </a:solidFill>
              </a:rPr>
              <a:t>Plasma extends to symmetry axis (R=0)</a:t>
            </a:r>
            <a:r>
              <a:rPr lang="en-US" sz="1400"/>
              <a:t> </a:t>
            </a:r>
            <a:r>
              <a:rPr lang="en-US" sz="2000" b="1">
                <a:solidFill>
                  <a:srgbClr val="FF4A01"/>
                </a:solidFill>
              </a:rPr>
              <a:t>|</a:t>
            </a:r>
            <a:r>
              <a:rPr lang="en-US" sz="1400"/>
              <a:t> </a:t>
            </a:r>
            <a:r>
              <a:rPr lang="en-US" sz="1400">
                <a:solidFill>
                  <a:srgbClr val="DE74DC"/>
                </a:solidFill>
              </a:rPr>
              <a:t>Open+Closed field lines</a:t>
            </a:r>
            <a:r>
              <a:rPr lang="en-US" sz="1400"/>
              <a:t> </a:t>
            </a:r>
            <a:r>
              <a:rPr lang="en-US" sz="2000" b="1">
                <a:solidFill>
                  <a:srgbClr val="FF4A01"/>
                </a:solidFill>
              </a:rPr>
              <a:t>|</a:t>
            </a:r>
            <a:r>
              <a:rPr lang="en-US" sz="1400"/>
              <a:t> </a:t>
            </a:r>
            <a:r>
              <a:rPr lang="en-US" sz="1400">
                <a:solidFill>
                  <a:srgbClr val="DE74DC"/>
                </a:solidFill>
              </a:rPr>
              <a:t>Degenerate |B|=0 &amp; Standard X-points</a:t>
            </a:r>
            <a:endParaRPr lang="en-US" sz="1400"/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6090725" y="1130300"/>
            <a:ext cx="29458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rgbClr val="14A226"/>
                </a:solidFill>
              </a:rPr>
              <a:t>Boozer magnetic coordinates (</a:t>
            </a:r>
            <a:r>
              <a:rPr lang="en-US" sz="1200" b="1">
                <a:solidFill>
                  <a:srgbClr val="14A226"/>
                </a:solidFill>
                <a:latin typeface="Symbol" charset="2"/>
                <a:sym typeface="Symbol" charset="2"/>
              </a:rPr>
              <a:t>ξ</a:t>
            </a:r>
            <a:r>
              <a:rPr lang="en-US" sz="1200" b="1" baseline="-25000">
                <a:solidFill>
                  <a:srgbClr val="14A226"/>
                </a:solidFill>
                <a:latin typeface="Times New Roman" charset="0"/>
              </a:rPr>
              <a:t>T</a:t>
            </a:r>
            <a:r>
              <a:rPr lang="en-US" sz="1200" b="1">
                <a:solidFill>
                  <a:srgbClr val="14A226"/>
                </a:solidFill>
              </a:rPr>
              <a:t>,</a:t>
            </a:r>
            <a:r>
              <a:rPr lang="en-US" sz="1200" b="1">
                <a:solidFill>
                  <a:srgbClr val="14A226"/>
                </a:solidFill>
                <a:latin typeface="Symbol" charset="2"/>
                <a:sym typeface="Symbol" charset="2"/>
              </a:rPr>
              <a:t>θ</a:t>
            </a:r>
            <a:r>
              <a:rPr lang="en-US" sz="1200" b="1">
                <a:solidFill>
                  <a:srgbClr val="14A226"/>
                </a:solidFill>
              </a:rPr>
              <a:t>,</a:t>
            </a:r>
            <a:r>
              <a:rPr lang="en-US" sz="1200" b="1">
                <a:solidFill>
                  <a:srgbClr val="14A226"/>
                </a:solidFill>
                <a:latin typeface="Symbol" charset="2"/>
                <a:sym typeface="Symbol" charset="2"/>
              </a:rPr>
              <a:t>ϕ</a:t>
            </a:r>
            <a:r>
              <a:rPr lang="en-US" sz="1200" b="1">
                <a:solidFill>
                  <a:srgbClr val="14A226"/>
                </a:solidFill>
              </a:rPr>
              <a:t>)</a:t>
            </a:r>
          </a:p>
          <a:p>
            <a:pPr algn="ctr"/>
            <a:r>
              <a:rPr lang="en-US" sz="1200" b="1">
                <a:solidFill>
                  <a:srgbClr val="14A226"/>
                </a:solidFill>
              </a:rPr>
              <a:t>joined at SP-ST interface</a:t>
            </a:r>
          </a:p>
          <a:p>
            <a:pPr algn="ctr"/>
            <a:r>
              <a:rPr lang="en-US" sz="1200" b="1">
                <a:solidFill>
                  <a:srgbClr val="14A226"/>
                </a:solidFill>
              </a:rPr>
              <a:t>to guarantee </a:t>
            </a:r>
            <a:r>
              <a:rPr lang="en-US" sz="1200" b="1">
                <a:solidFill>
                  <a:srgbClr val="14A226"/>
                </a:solidFill>
                <a:latin typeface="Symbol" charset="2"/>
                <a:sym typeface="Symbol" charset="2"/>
              </a:rPr>
              <a:t>ξ</a:t>
            </a:r>
            <a:r>
              <a:rPr lang="en-US" sz="1200" b="1" baseline="30000">
                <a:solidFill>
                  <a:srgbClr val="14A226"/>
                </a:solidFill>
                <a:latin typeface="Symbol" charset="2"/>
                <a:sym typeface="Symbol" charset="2"/>
              </a:rPr>
              <a:t>ψ</a:t>
            </a:r>
            <a:r>
              <a:rPr lang="en-US" sz="1200" b="1">
                <a:solidFill>
                  <a:srgbClr val="14A226"/>
                </a:solidFill>
              </a:rPr>
              <a:t> continuity</a:t>
            </a:r>
            <a:endParaRPr lang="en-US" b="1">
              <a:solidFill>
                <a:srgbClr val="FF00FF"/>
              </a:solidFill>
              <a:latin typeface="Times" charset="0"/>
            </a:endParaRP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136525" y="1630363"/>
            <a:ext cx="20351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D81210"/>
                </a:solidFill>
              </a:rPr>
              <a:t>Standard    decomposition</a:t>
            </a:r>
          </a:p>
        </p:txBody>
      </p: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4495800" y="1584325"/>
            <a:ext cx="1103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D81210"/>
                </a:solidFill>
              </a:rPr>
              <a:t>inappropiate</a:t>
            </a:r>
            <a:r>
              <a:rPr lang="en-US" sz="1200"/>
              <a:t> </a:t>
            </a:r>
          </a:p>
          <a:p>
            <a:endParaRPr lang="en-US"/>
          </a:p>
        </p:txBody>
      </p:sp>
      <p:sp>
        <p:nvSpPr>
          <p:cNvPr id="74772" name="Text Box 20"/>
          <p:cNvSpPr txBox="1">
            <a:spLocks noChangeArrowheads="1"/>
          </p:cNvSpPr>
          <p:nvPr/>
        </p:nvSpPr>
        <p:spPr bwMode="auto">
          <a:xfrm>
            <a:off x="136525" y="3000375"/>
            <a:ext cx="23101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200" b="1">
                <a:solidFill>
                  <a:srgbClr val="14A226"/>
                </a:solidFill>
              </a:rPr>
              <a:t>Solution:</a:t>
            </a:r>
            <a:r>
              <a:rPr lang="en-GB" sz="1200">
                <a:solidFill>
                  <a:srgbClr val="14A226"/>
                </a:solidFill>
              </a:rPr>
              <a:t> </a:t>
            </a:r>
            <a:r>
              <a:rPr lang="en-GB" sz="1200">
                <a:solidFill>
                  <a:srgbClr val="14A226"/>
                </a:solidFill>
                <a:latin typeface="Symbol" charset="2"/>
                <a:sym typeface="Symbol" charset="2"/>
              </a:rPr>
              <a:t>ξ</a:t>
            </a:r>
            <a:r>
              <a:rPr lang="en-GB" sz="1200" baseline="30000">
                <a:solidFill>
                  <a:srgbClr val="14A226"/>
                </a:solidFill>
                <a:latin typeface="Symbol" charset="2"/>
                <a:sym typeface="Symbol" charset="2"/>
              </a:rPr>
              <a:t>ψ</a:t>
            </a:r>
            <a:r>
              <a:rPr lang="en-GB" sz="1200">
                <a:solidFill>
                  <a:srgbClr val="14A226"/>
                </a:solidFill>
                <a:latin typeface="Times New Roman" charset="0"/>
              </a:rPr>
              <a:t>=</a:t>
            </a:r>
            <a:r>
              <a:rPr lang="en-GB" sz="1200">
                <a:solidFill>
                  <a:srgbClr val="14A226"/>
                </a:solidFill>
                <a:latin typeface="Symbol" charset="2"/>
                <a:sym typeface="Symbol" charset="2"/>
              </a:rPr>
              <a:t>ξ</a:t>
            </a:r>
            <a:r>
              <a:rPr lang="en-GB" sz="1200">
                <a:solidFill>
                  <a:srgbClr val="14A226"/>
                </a:solidFill>
                <a:latin typeface="Times New Roman" charset="0"/>
              </a:rPr>
              <a:t>R</a:t>
            </a:r>
            <a:r>
              <a:rPr lang="en-GB" sz="1200" baseline="30000">
                <a:solidFill>
                  <a:srgbClr val="14A226"/>
                </a:solidFill>
                <a:latin typeface="Times New Roman" charset="0"/>
              </a:rPr>
              <a:t>N</a:t>
            </a:r>
            <a:r>
              <a:rPr lang="en-GB" sz="1200">
                <a:solidFill>
                  <a:srgbClr val="14A226"/>
                </a:solidFill>
                <a:latin typeface="Times New Roman" charset="0"/>
              </a:rPr>
              <a:t> (N</a:t>
            </a:r>
            <a:r>
              <a:rPr lang="it-IT" sz="1200">
                <a:solidFill>
                  <a:srgbClr val="14A226"/>
                </a:solidFill>
                <a:latin typeface="Symbol" charset="2"/>
                <a:sym typeface="Symbol" charset="2"/>
              </a:rPr>
              <a:t>≥</a:t>
            </a:r>
            <a:r>
              <a:rPr lang="en-GB" sz="1200">
                <a:solidFill>
                  <a:srgbClr val="14A226"/>
                </a:solidFill>
                <a:latin typeface="Times New Roman" charset="0"/>
              </a:rPr>
              <a:t>1); </a:t>
            </a:r>
            <a:r>
              <a:rPr lang="en-GB" sz="1200">
                <a:solidFill>
                  <a:srgbClr val="14A226"/>
                </a:solidFill>
                <a:latin typeface="Symbol" charset="2"/>
                <a:sym typeface="Symbol" charset="2"/>
              </a:rPr>
              <a:t>η</a:t>
            </a:r>
            <a:r>
              <a:rPr lang="en-GB" sz="1200" baseline="30000">
                <a:solidFill>
                  <a:srgbClr val="14A226"/>
                </a:solidFill>
                <a:latin typeface="Symbol" charset="2"/>
                <a:sym typeface="Symbol" charset="2"/>
              </a:rPr>
              <a:t>ψ</a:t>
            </a:r>
            <a:r>
              <a:rPr lang="en-GB" sz="1200">
                <a:solidFill>
                  <a:srgbClr val="14A226"/>
                </a:solidFill>
                <a:latin typeface="Times New Roman" charset="0"/>
              </a:rPr>
              <a:t>=</a:t>
            </a:r>
            <a:r>
              <a:rPr lang="en-GB" sz="1200">
                <a:solidFill>
                  <a:srgbClr val="14A226"/>
                </a:solidFill>
                <a:latin typeface="Symbol" charset="2"/>
                <a:sym typeface="Symbol" charset="2"/>
              </a:rPr>
              <a:t>η</a:t>
            </a:r>
            <a:r>
              <a:rPr lang="en-GB" sz="1200">
                <a:solidFill>
                  <a:srgbClr val="14A226"/>
                </a:solidFill>
                <a:latin typeface="Times New Roman" charset="0"/>
              </a:rPr>
              <a:t>B</a:t>
            </a:r>
            <a:endParaRPr lang="en-US">
              <a:latin typeface="Times New Roman" charset="0"/>
            </a:endParaRPr>
          </a:p>
        </p:txBody>
      </p:sp>
      <p:sp>
        <p:nvSpPr>
          <p:cNvPr id="74777" name="Text Box 25"/>
          <p:cNvSpPr txBox="1">
            <a:spLocks noChangeArrowheads="1"/>
          </p:cNvSpPr>
          <p:nvPr/>
        </p:nvSpPr>
        <p:spPr bwMode="auto">
          <a:xfrm>
            <a:off x="1050925" y="3276600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14A226"/>
                </a:solidFill>
                <a:sym typeface="Symbol" charset="2"/>
              </a:rPr>
              <a:t>⇓</a:t>
            </a:r>
            <a:endParaRPr lang="en-US"/>
          </a:p>
        </p:txBody>
      </p:sp>
      <p:sp>
        <p:nvSpPr>
          <p:cNvPr id="74778" name="Text Box 26"/>
          <p:cNvSpPr txBox="1">
            <a:spLocks noChangeArrowheads="1"/>
          </p:cNvSpPr>
          <p:nvPr/>
        </p:nvSpPr>
        <p:spPr bwMode="auto">
          <a:xfrm>
            <a:off x="762000" y="2387600"/>
            <a:ext cx="4349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like</a:t>
            </a:r>
          </a:p>
        </p:txBody>
      </p:sp>
      <p:sp>
        <p:nvSpPr>
          <p:cNvPr id="74779" name="Text Box 27"/>
          <p:cNvSpPr txBox="1">
            <a:spLocks noChangeArrowheads="1"/>
          </p:cNvSpPr>
          <p:nvPr/>
        </p:nvSpPr>
        <p:spPr bwMode="auto">
          <a:xfrm>
            <a:off x="76200" y="2667000"/>
            <a:ext cx="24158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200">
                <a:latin typeface="Times New Roman" charset="0"/>
              </a:rPr>
              <a:t> </a:t>
            </a:r>
            <a:r>
              <a:rPr lang="en-GB" sz="1200">
                <a:latin typeface="Symbol" charset="2"/>
                <a:sym typeface="Symbol" charset="2"/>
              </a:rPr>
              <a:t>ξ</a:t>
            </a:r>
            <a:r>
              <a:rPr lang="en-GB" sz="1200" baseline="30000">
                <a:latin typeface="Symbol" charset="2"/>
                <a:sym typeface="Symbol" charset="2"/>
              </a:rPr>
              <a:t>ψ</a:t>
            </a:r>
            <a:r>
              <a:rPr lang="en-GB" sz="1200"/>
              <a:t>(       </a:t>
            </a:r>
            <a:r>
              <a:rPr lang="en-GB" sz="800"/>
              <a:t> </a:t>
            </a:r>
            <a:r>
              <a:rPr lang="en-GB" sz="1200"/>
              <a:t>)=0 cannot be imposed</a:t>
            </a:r>
            <a:endParaRPr lang="en-US" sz="1200">
              <a:latin typeface="Times New Roman" charset="0"/>
            </a:endParaRPr>
          </a:p>
        </p:txBody>
      </p:sp>
      <p:sp>
        <p:nvSpPr>
          <p:cNvPr id="74780" name="Text Box 28"/>
          <p:cNvSpPr txBox="1">
            <a:spLocks noChangeArrowheads="1"/>
          </p:cNvSpPr>
          <p:nvPr/>
        </p:nvSpPr>
        <p:spPr bwMode="auto">
          <a:xfrm>
            <a:off x="1752600" y="2387600"/>
            <a:ext cx="41163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200"/>
              <a:t>but, after degenerate X-point (|B|=0),</a:t>
            </a:r>
            <a:r>
              <a:rPr lang="en-GB" sz="1200">
                <a:latin typeface="Times New Roman" charset="0"/>
              </a:rPr>
              <a:t> </a:t>
            </a:r>
            <a:r>
              <a:rPr lang="en-GB" sz="1200">
                <a:latin typeface="Symbol" charset="2"/>
                <a:sym typeface="Symbol" charset="2"/>
              </a:rPr>
              <a:t>ψ</a:t>
            </a:r>
            <a:r>
              <a:rPr lang="en-GB" sz="1200" baseline="-25000">
                <a:latin typeface="Times New Roman" charset="0"/>
              </a:rPr>
              <a:t>T</a:t>
            </a:r>
            <a:r>
              <a:rPr lang="en-GB" sz="1200"/>
              <a:t>=</a:t>
            </a:r>
            <a:r>
              <a:rPr lang="en-GB" sz="1200">
                <a:latin typeface="Times New Roman" charset="0"/>
              </a:rPr>
              <a:t>         </a:t>
            </a:r>
            <a:r>
              <a:rPr lang="en-GB" sz="1200">
                <a:sym typeface="Symbol" charset="2"/>
              </a:rPr>
              <a:t>≠</a:t>
            </a:r>
            <a:r>
              <a:rPr lang="en-GB" sz="1200"/>
              <a:t> R=0:</a:t>
            </a:r>
            <a:endParaRPr lang="en-US" sz="1200"/>
          </a:p>
        </p:txBody>
      </p:sp>
      <p:sp>
        <p:nvSpPr>
          <p:cNvPr id="74782" name="Text Box 30"/>
          <p:cNvSpPr txBox="1">
            <a:spLocks noChangeArrowheads="1"/>
          </p:cNvSpPr>
          <p:nvPr/>
        </p:nvSpPr>
        <p:spPr bwMode="auto">
          <a:xfrm>
            <a:off x="3641725" y="3238500"/>
            <a:ext cx="16319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Fourier analysis of:</a:t>
            </a:r>
            <a:endParaRPr lang="en-US" sz="1200"/>
          </a:p>
        </p:txBody>
      </p:sp>
      <p:sp>
        <p:nvSpPr>
          <p:cNvPr id="74788" name="Text Box 36"/>
          <p:cNvSpPr txBox="1">
            <a:spLocks noChangeArrowheads="1"/>
          </p:cNvSpPr>
          <p:nvPr/>
        </p:nvSpPr>
        <p:spPr bwMode="auto">
          <a:xfrm>
            <a:off x="2971800" y="4953000"/>
            <a:ext cx="28368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200" b="1"/>
              <a:t>Normal Mode equation  </a:t>
            </a:r>
          </a:p>
          <a:p>
            <a:endParaRPr lang="en-GB" sz="1200" b="1"/>
          </a:p>
          <a:p>
            <a:endParaRPr lang="en-GB" sz="1200" b="1"/>
          </a:p>
          <a:p>
            <a:r>
              <a:rPr lang="en-GB" sz="1200" b="1"/>
              <a:t>solved by 1D finite element method</a:t>
            </a:r>
            <a:endParaRPr lang="en-US" sz="1200">
              <a:latin typeface="Times New Roman" charset="0"/>
            </a:endParaRPr>
          </a:p>
        </p:txBody>
      </p:sp>
      <p:sp>
        <p:nvSpPr>
          <p:cNvPr id="74791" name="Text Box 39"/>
          <p:cNvSpPr txBox="1">
            <a:spLocks noChangeArrowheads="1"/>
          </p:cNvSpPr>
          <p:nvPr/>
        </p:nvSpPr>
        <p:spPr bwMode="auto">
          <a:xfrm>
            <a:off x="3130550" y="6024563"/>
            <a:ext cx="1212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Kinetic Energy</a:t>
            </a:r>
            <a:endParaRPr lang="en-US"/>
          </a:p>
        </p:txBody>
      </p:sp>
      <p:sp>
        <p:nvSpPr>
          <p:cNvPr id="74792" name="Text Box 40"/>
          <p:cNvSpPr txBox="1">
            <a:spLocks noChangeArrowheads="1"/>
          </p:cNvSpPr>
          <p:nvPr/>
        </p:nvSpPr>
        <p:spPr bwMode="auto">
          <a:xfrm>
            <a:off x="4471988" y="6024563"/>
            <a:ext cx="14716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Potential Energies</a:t>
            </a:r>
            <a:endParaRPr lang="en-US"/>
          </a:p>
        </p:txBody>
      </p:sp>
      <p:sp>
        <p:nvSpPr>
          <p:cNvPr id="74793" name="Line 41"/>
          <p:cNvSpPr>
            <a:spLocks noChangeShapeType="1"/>
          </p:cNvSpPr>
          <p:nvPr/>
        </p:nvSpPr>
        <p:spPr bwMode="auto">
          <a:xfrm flipV="1">
            <a:off x="6096000" y="1066800"/>
            <a:ext cx="0" cy="54102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4" name="Line 42"/>
          <p:cNvSpPr>
            <a:spLocks noChangeShapeType="1"/>
          </p:cNvSpPr>
          <p:nvPr/>
        </p:nvSpPr>
        <p:spPr bwMode="auto">
          <a:xfrm>
            <a:off x="6096000" y="6477000"/>
            <a:ext cx="3048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5" name="Line 43"/>
          <p:cNvSpPr>
            <a:spLocks noChangeShapeType="1"/>
          </p:cNvSpPr>
          <p:nvPr/>
        </p:nvSpPr>
        <p:spPr bwMode="auto">
          <a:xfrm>
            <a:off x="6096000" y="1066800"/>
            <a:ext cx="3048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7" name="Line 45"/>
          <p:cNvSpPr>
            <a:spLocks noChangeShapeType="1"/>
          </p:cNvSpPr>
          <p:nvPr/>
        </p:nvSpPr>
        <p:spPr bwMode="auto">
          <a:xfrm>
            <a:off x="3581400" y="3200400"/>
            <a:ext cx="0" cy="1295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9" name="Line 47"/>
          <p:cNvSpPr>
            <a:spLocks noChangeShapeType="1"/>
          </p:cNvSpPr>
          <p:nvPr/>
        </p:nvSpPr>
        <p:spPr bwMode="auto">
          <a:xfrm>
            <a:off x="3581400" y="3200400"/>
            <a:ext cx="1905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1" name="Line 49"/>
          <p:cNvSpPr>
            <a:spLocks noChangeShapeType="1"/>
          </p:cNvSpPr>
          <p:nvPr/>
        </p:nvSpPr>
        <p:spPr bwMode="auto">
          <a:xfrm>
            <a:off x="3581400" y="4495800"/>
            <a:ext cx="1905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2" name="Line 50"/>
          <p:cNvSpPr>
            <a:spLocks noChangeShapeType="1"/>
          </p:cNvSpPr>
          <p:nvPr/>
        </p:nvSpPr>
        <p:spPr bwMode="auto">
          <a:xfrm>
            <a:off x="5486400" y="3200400"/>
            <a:ext cx="0" cy="1295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3" name="Line 51"/>
          <p:cNvSpPr>
            <a:spLocks noChangeShapeType="1"/>
          </p:cNvSpPr>
          <p:nvPr/>
        </p:nvSpPr>
        <p:spPr bwMode="auto">
          <a:xfrm>
            <a:off x="2971800" y="4953000"/>
            <a:ext cx="0" cy="1371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5" name="Line 53"/>
          <p:cNvSpPr>
            <a:spLocks noChangeShapeType="1"/>
          </p:cNvSpPr>
          <p:nvPr/>
        </p:nvSpPr>
        <p:spPr bwMode="auto">
          <a:xfrm>
            <a:off x="2971800" y="6324600"/>
            <a:ext cx="3048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6" name="Line 54"/>
          <p:cNvSpPr>
            <a:spLocks noChangeShapeType="1"/>
          </p:cNvSpPr>
          <p:nvPr/>
        </p:nvSpPr>
        <p:spPr bwMode="auto">
          <a:xfrm>
            <a:off x="2971800" y="4953000"/>
            <a:ext cx="3048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7" name="Line 55"/>
          <p:cNvSpPr>
            <a:spLocks noChangeShapeType="1"/>
          </p:cNvSpPr>
          <p:nvPr/>
        </p:nvSpPr>
        <p:spPr bwMode="auto">
          <a:xfrm>
            <a:off x="0" y="1219200"/>
            <a:ext cx="58674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9" name="Line 57"/>
          <p:cNvSpPr>
            <a:spLocks noChangeShapeType="1"/>
          </p:cNvSpPr>
          <p:nvPr/>
        </p:nvSpPr>
        <p:spPr bwMode="auto">
          <a:xfrm flipV="1">
            <a:off x="2895600" y="2895600"/>
            <a:ext cx="0" cy="34290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2" name="Line 60"/>
          <p:cNvSpPr>
            <a:spLocks noChangeShapeType="1"/>
          </p:cNvSpPr>
          <p:nvPr/>
        </p:nvSpPr>
        <p:spPr bwMode="auto">
          <a:xfrm>
            <a:off x="0" y="6324600"/>
            <a:ext cx="28956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3" name="Line 61"/>
          <p:cNvSpPr>
            <a:spLocks noChangeShapeType="1"/>
          </p:cNvSpPr>
          <p:nvPr/>
        </p:nvSpPr>
        <p:spPr bwMode="auto">
          <a:xfrm>
            <a:off x="2895600" y="2895600"/>
            <a:ext cx="29718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4" name="Line 62"/>
          <p:cNvSpPr>
            <a:spLocks noChangeShapeType="1"/>
          </p:cNvSpPr>
          <p:nvPr/>
        </p:nvSpPr>
        <p:spPr bwMode="auto">
          <a:xfrm>
            <a:off x="5867400" y="1219200"/>
            <a:ext cx="0" cy="1676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5" name="Line 63"/>
          <p:cNvSpPr>
            <a:spLocks noChangeShapeType="1"/>
          </p:cNvSpPr>
          <p:nvPr/>
        </p:nvSpPr>
        <p:spPr bwMode="auto">
          <a:xfrm>
            <a:off x="6019800" y="4953000"/>
            <a:ext cx="0" cy="1371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4819" name="Picture 67" descr="Eq_1"/>
          <p:cNvPicPr>
            <a:picLocks noChangeAspect="1" noChangeArrowheads="1"/>
          </p:cNvPicPr>
          <p:nvPr/>
        </p:nvPicPr>
        <p:blipFill>
          <a:blip r:embed="rId5">
            <a:lum bright="-4000"/>
          </a:blip>
          <a:srcRect/>
          <a:stretch>
            <a:fillRect/>
          </a:stretch>
        </p:blipFill>
        <p:spPr bwMode="auto">
          <a:xfrm>
            <a:off x="2260600" y="1295400"/>
            <a:ext cx="2311400" cy="495300"/>
          </a:xfrm>
          <a:prstGeom prst="rect">
            <a:avLst/>
          </a:prstGeom>
          <a:noFill/>
        </p:spPr>
      </p:pic>
      <p:pic>
        <p:nvPicPr>
          <p:cNvPr id="74820" name="Picture 68" descr="Eq_0"/>
          <p:cNvPicPr>
            <a:picLocks noChangeAspect="1" noChangeArrowheads="1"/>
          </p:cNvPicPr>
          <p:nvPr/>
        </p:nvPicPr>
        <p:blipFill>
          <a:blip r:embed="rId6">
            <a:lum bright="-6000"/>
          </a:blip>
          <a:srcRect/>
          <a:stretch>
            <a:fillRect/>
          </a:stretch>
        </p:blipFill>
        <p:spPr bwMode="auto">
          <a:xfrm>
            <a:off x="914400" y="1663700"/>
            <a:ext cx="127000" cy="241300"/>
          </a:xfrm>
          <a:prstGeom prst="rect">
            <a:avLst/>
          </a:prstGeom>
          <a:noFill/>
        </p:spPr>
      </p:pic>
      <p:pic>
        <p:nvPicPr>
          <p:cNvPr id="74821" name="Picture 69" descr="Eq_2"/>
          <p:cNvPicPr>
            <a:picLocks noChangeAspect="1" noChangeArrowheads="1"/>
          </p:cNvPicPr>
          <p:nvPr/>
        </p:nvPicPr>
        <p:blipFill>
          <a:blip r:embed="rId7">
            <a:lum bright="-2000"/>
          </a:blip>
          <a:srcRect/>
          <a:stretch>
            <a:fillRect/>
          </a:stretch>
        </p:blipFill>
        <p:spPr bwMode="auto">
          <a:xfrm>
            <a:off x="2286000" y="1752600"/>
            <a:ext cx="2197100" cy="546100"/>
          </a:xfrm>
          <a:prstGeom prst="rect">
            <a:avLst/>
          </a:prstGeom>
          <a:noFill/>
        </p:spPr>
      </p:pic>
      <p:pic>
        <p:nvPicPr>
          <p:cNvPr id="74822" name="Picture 70" descr="Eq_3"/>
          <p:cNvPicPr>
            <a:picLocks noChangeAspect="1" noChangeArrowheads="1"/>
          </p:cNvPicPr>
          <p:nvPr/>
        </p:nvPicPr>
        <p:blipFill>
          <a:blip r:embed="rId8">
            <a:lum bright="-4000"/>
          </a:blip>
          <a:srcRect/>
          <a:stretch>
            <a:fillRect/>
          </a:stretch>
        </p:blipFill>
        <p:spPr bwMode="auto">
          <a:xfrm>
            <a:off x="152400" y="2425700"/>
            <a:ext cx="596900" cy="241300"/>
          </a:xfrm>
          <a:prstGeom prst="rect">
            <a:avLst/>
          </a:prstGeom>
          <a:noFill/>
        </p:spPr>
      </p:pic>
      <p:pic>
        <p:nvPicPr>
          <p:cNvPr id="74823" name="Picture 71" descr="Eq_4"/>
          <p:cNvPicPr>
            <a:picLocks noChangeAspect="1" noChangeArrowheads="1"/>
          </p:cNvPicPr>
          <p:nvPr/>
        </p:nvPicPr>
        <p:blipFill>
          <a:blip r:embed="rId9">
            <a:lum bright="-4000"/>
          </a:blip>
          <a:srcRect/>
          <a:stretch>
            <a:fillRect/>
          </a:stretch>
        </p:blipFill>
        <p:spPr bwMode="auto">
          <a:xfrm>
            <a:off x="1143000" y="2387600"/>
            <a:ext cx="673100" cy="279400"/>
          </a:xfrm>
          <a:prstGeom prst="rect">
            <a:avLst/>
          </a:prstGeom>
          <a:noFill/>
        </p:spPr>
      </p:pic>
      <p:pic>
        <p:nvPicPr>
          <p:cNvPr id="74824" name="Picture 72" descr="Eq_5"/>
          <p:cNvPicPr>
            <a:picLocks noChangeAspect="1" noChangeArrowheads="1"/>
          </p:cNvPicPr>
          <p:nvPr/>
        </p:nvPicPr>
        <p:blipFill>
          <a:blip r:embed="rId10">
            <a:lum bright="2000"/>
          </a:blip>
          <a:srcRect/>
          <a:stretch>
            <a:fillRect/>
          </a:stretch>
        </p:blipFill>
        <p:spPr bwMode="auto">
          <a:xfrm>
            <a:off x="4787900" y="2413000"/>
            <a:ext cx="317500" cy="254000"/>
          </a:xfrm>
          <a:prstGeom prst="rect">
            <a:avLst/>
          </a:prstGeom>
          <a:noFill/>
        </p:spPr>
      </p:pic>
      <p:pic>
        <p:nvPicPr>
          <p:cNvPr id="74825" name="Picture 73" descr="Eq_5"/>
          <p:cNvPicPr>
            <a:picLocks noChangeAspect="1" noChangeArrowheads="1"/>
          </p:cNvPicPr>
          <p:nvPr/>
        </p:nvPicPr>
        <p:blipFill>
          <a:blip r:embed="rId10">
            <a:lum bright="-4000"/>
          </a:blip>
          <a:srcRect/>
          <a:stretch>
            <a:fillRect/>
          </a:stretch>
        </p:blipFill>
        <p:spPr bwMode="auto">
          <a:xfrm>
            <a:off x="381000" y="2667000"/>
            <a:ext cx="317500" cy="254000"/>
          </a:xfrm>
          <a:prstGeom prst="rect">
            <a:avLst/>
          </a:prstGeom>
          <a:noFill/>
        </p:spPr>
      </p:pic>
      <p:pic>
        <p:nvPicPr>
          <p:cNvPr id="74826" name="Picture 74" descr="Eq_6"/>
          <p:cNvPicPr>
            <a:picLocks noChangeAspect="1" noChangeArrowheads="1"/>
          </p:cNvPicPr>
          <p:nvPr/>
        </p:nvPicPr>
        <p:blipFill>
          <a:blip r:embed="rId11">
            <a:lum bright="-2000"/>
          </a:blip>
          <a:srcRect/>
          <a:stretch>
            <a:fillRect/>
          </a:stretch>
        </p:blipFill>
        <p:spPr bwMode="auto">
          <a:xfrm>
            <a:off x="190500" y="3556000"/>
            <a:ext cx="2247900" cy="482600"/>
          </a:xfrm>
          <a:prstGeom prst="rect">
            <a:avLst/>
          </a:prstGeom>
          <a:noFill/>
        </p:spPr>
      </p:pic>
      <p:pic>
        <p:nvPicPr>
          <p:cNvPr id="74827" name="Picture 75" descr="Eq_8"/>
          <p:cNvPicPr>
            <a:picLocks noChangeAspect="1" noChangeArrowheads="1"/>
          </p:cNvPicPr>
          <p:nvPr/>
        </p:nvPicPr>
        <p:blipFill>
          <a:blip r:embed="rId12">
            <a:lum bright="12000"/>
          </a:blip>
          <a:srcRect/>
          <a:stretch>
            <a:fillRect/>
          </a:stretch>
        </p:blipFill>
        <p:spPr bwMode="auto">
          <a:xfrm>
            <a:off x="4800600" y="4978400"/>
            <a:ext cx="1168400" cy="279400"/>
          </a:xfrm>
          <a:prstGeom prst="rect">
            <a:avLst/>
          </a:prstGeom>
          <a:noFill/>
        </p:spPr>
      </p:pic>
      <p:pic>
        <p:nvPicPr>
          <p:cNvPr id="74831" name="Picture 79" descr="Eq_7"/>
          <p:cNvPicPr>
            <a:picLocks noChangeAspect="1" noChangeArrowheads="1"/>
          </p:cNvPicPr>
          <p:nvPr/>
        </p:nvPicPr>
        <p:blipFill>
          <a:blip r:embed="rId13">
            <a:lum bright="6000"/>
          </a:blip>
          <a:srcRect/>
          <a:stretch>
            <a:fillRect/>
          </a:stretch>
        </p:blipFill>
        <p:spPr bwMode="auto">
          <a:xfrm>
            <a:off x="3708400" y="3441700"/>
            <a:ext cx="1727200" cy="977900"/>
          </a:xfrm>
          <a:prstGeom prst="rect">
            <a:avLst/>
          </a:prstGeom>
          <a:noFill/>
        </p:spPr>
      </p:pic>
      <p:pic>
        <p:nvPicPr>
          <p:cNvPr id="74832" name="Picture 80" descr="Eq_9"/>
          <p:cNvPicPr>
            <a:picLocks noChangeAspect="1" noChangeArrowheads="1"/>
          </p:cNvPicPr>
          <p:nvPr/>
        </p:nvPicPr>
        <p:blipFill>
          <a:blip r:embed="rId14">
            <a:lum bright="10000"/>
          </a:blip>
          <a:srcRect/>
          <a:stretch>
            <a:fillRect/>
          </a:stretch>
        </p:blipFill>
        <p:spPr bwMode="auto">
          <a:xfrm>
            <a:off x="4889500" y="5257800"/>
            <a:ext cx="977900" cy="279400"/>
          </a:xfrm>
          <a:prstGeom prst="rect">
            <a:avLst/>
          </a:prstGeom>
          <a:noFill/>
        </p:spPr>
      </p:pic>
      <p:pic>
        <p:nvPicPr>
          <p:cNvPr id="74833" name="Picture 81" descr="Eq_10"/>
          <p:cNvPicPr>
            <a:picLocks noChangeAspect="1" noChangeArrowheads="1"/>
          </p:cNvPicPr>
          <p:nvPr/>
        </p:nvPicPr>
        <p:blipFill>
          <a:blip r:embed="rId15">
            <a:lum bright="8000"/>
          </a:blip>
          <a:srcRect/>
          <a:stretch>
            <a:fillRect/>
          </a:stretch>
        </p:blipFill>
        <p:spPr bwMode="auto">
          <a:xfrm>
            <a:off x="3581400" y="5816600"/>
            <a:ext cx="241300" cy="203200"/>
          </a:xfrm>
          <a:prstGeom prst="rect">
            <a:avLst/>
          </a:prstGeom>
          <a:noFill/>
        </p:spPr>
      </p:pic>
      <p:pic>
        <p:nvPicPr>
          <p:cNvPr id="74834" name="Picture 82" descr="Eq_11"/>
          <p:cNvPicPr>
            <a:picLocks noChangeAspect="1" noChangeArrowheads="1"/>
          </p:cNvPicPr>
          <p:nvPr/>
        </p:nvPicPr>
        <p:blipFill>
          <a:blip r:embed="rId16">
            <a:lum bright="10000"/>
          </a:blip>
          <a:srcRect/>
          <a:stretch>
            <a:fillRect/>
          </a:stretch>
        </p:blipFill>
        <p:spPr bwMode="auto">
          <a:xfrm>
            <a:off x="4419600" y="5791200"/>
            <a:ext cx="1511300" cy="27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6</a:t>
            </a:r>
            <a:endParaRPr lang="en-US">
              <a:latin typeface="Arial" charset="0"/>
            </a:endParaRPr>
          </a:p>
        </p:txBody>
      </p:sp>
      <p:pic>
        <p:nvPicPr>
          <p:cNvPr id="76807" name="Picture 7" descr="Fig_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75" y="3048000"/>
            <a:ext cx="2447925" cy="3344863"/>
          </a:xfrm>
          <a:prstGeom prst="rect">
            <a:avLst/>
          </a:prstGeom>
          <a:noFill/>
        </p:spPr>
      </p:pic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1524000" y="457200"/>
            <a:ext cx="62261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</a:rPr>
              <a:t>Vacuum term computation (multiple plasma boundaries)</a:t>
            </a:r>
            <a:endParaRPr lang="en-US"/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-38245" y="2481263"/>
            <a:ext cx="4942178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1200">
                <a:solidFill>
                  <a:srgbClr val="14A226"/>
                </a:solidFill>
              </a:rPr>
              <a:t>Vacuum contribution to potential energy not only affect </a:t>
            </a:r>
            <a:r>
              <a:rPr lang="en-GB" sz="1200">
                <a:solidFill>
                  <a:srgbClr val="14A226"/>
                </a:solidFill>
                <a:latin typeface="Symbol" charset="2"/>
                <a:sym typeface="Symbol" charset="2"/>
              </a:rPr>
              <a:t></a:t>
            </a:r>
            <a:r>
              <a:rPr lang="en-GB" sz="1200" baseline="-25000">
                <a:solidFill>
                  <a:srgbClr val="14A226"/>
                </a:solidFill>
                <a:latin typeface="Times New Roman" charset="0"/>
              </a:rPr>
              <a:t>T </a:t>
            </a:r>
            <a:r>
              <a:rPr lang="en-GB" sz="1200">
                <a:solidFill>
                  <a:srgbClr val="14A226"/>
                </a:solidFill>
              </a:rPr>
              <a:t>=       :</a:t>
            </a:r>
            <a:r>
              <a:rPr lang="en-GB" sz="1200">
                <a:solidFill>
                  <a:srgbClr val="14A226"/>
                </a:solidFill>
                <a:latin typeface="Times New Roman" charset="0"/>
              </a:rPr>
              <a:t> </a:t>
            </a:r>
          </a:p>
          <a:p>
            <a:pPr algn="just">
              <a:lnSpc>
                <a:spcPct val="130000"/>
              </a:lnSpc>
            </a:pPr>
            <a:r>
              <a:rPr lang="en-GB" sz="1200">
                <a:solidFill>
                  <a:srgbClr val="14A226"/>
                </a:solidFill>
              </a:rPr>
              <a:t>contribution even to the radial mesh points</a:t>
            </a:r>
            <a:r>
              <a:rPr lang="en-GB" sz="1200">
                <a:solidFill>
                  <a:srgbClr val="14A226"/>
                </a:solidFill>
                <a:latin typeface="Times New Roman" charset="0"/>
              </a:rPr>
              <a:t> </a:t>
            </a:r>
            <a:r>
              <a:rPr lang="en-GB" sz="1200">
                <a:solidFill>
                  <a:srgbClr val="14A226"/>
                </a:solidFill>
                <a:latin typeface="Symbol" charset="2"/>
                <a:sym typeface="Symbol" charset="2"/>
              </a:rPr>
              <a:t>ψ</a:t>
            </a:r>
            <a:r>
              <a:rPr lang="en-GB" sz="1200" baseline="-25000">
                <a:solidFill>
                  <a:srgbClr val="14A226"/>
                </a:solidFill>
                <a:latin typeface="Times New Roman" charset="0"/>
              </a:rPr>
              <a:t>T</a:t>
            </a:r>
            <a:r>
              <a:rPr lang="en-GB" sz="1200">
                <a:solidFill>
                  <a:srgbClr val="14A226"/>
                </a:solidFill>
              </a:rPr>
              <a:t>=              and </a:t>
            </a:r>
            <a:endParaRPr lang="en-US" sz="1200">
              <a:solidFill>
                <a:srgbClr val="14A226"/>
              </a:solidFill>
              <a:latin typeface="Times New Roman" charset="0"/>
            </a:endParaRPr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1879600" y="990600"/>
            <a:ext cx="5588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/>
              <a:t>Using the perturbed scalar magnetic potential</a:t>
            </a:r>
            <a:r>
              <a:rPr lang="en-US" sz="1200" b="1">
                <a:latin typeface="Times" charset="0"/>
              </a:rPr>
              <a:t> </a:t>
            </a:r>
            <a:r>
              <a:rPr lang="en-US" sz="1200" b="1">
                <a:latin typeface="Symbol" charset="2"/>
                <a:sym typeface="Symbol" charset="2"/>
              </a:rPr>
              <a:t></a:t>
            </a:r>
            <a:r>
              <a:rPr lang="en-US" sz="1200" b="1">
                <a:latin typeface="Times" charset="0"/>
              </a:rPr>
              <a:t>, </a:t>
            </a:r>
            <a:r>
              <a:rPr lang="en-US" sz="1200" b="1"/>
              <a:t>the vacuum contribution</a:t>
            </a:r>
          </a:p>
          <a:p>
            <a:pPr algn="just">
              <a:lnSpc>
                <a:spcPct val="190000"/>
              </a:lnSpc>
            </a:pPr>
            <a:r>
              <a:rPr lang="en-US" sz="1200" b="1"/>
              <a:t>is expressed as an integral over the plasma surface:  </a:t>
            </a:r>
            <a:endParaRPr lang="en-US" sz="1200"/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4800600" y="1752600"/>
            <a:ext cx="4293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200">
                <a:solidFill>
                  <a:srgbClr val="14A226"/>
                </a:solidFill>
              </a:rPr>
              <a:t>Computation method for </a:t>
            </a:r>
            <a:r>
              <a:rPr lang="en-GB" sz="1200">
                <a:solidFill>
                  <a:srgbClr val="14A226"/>
                </a:solidFill>
                <a:latin typeface="Symbol" charset="2"/>
                <a:sym typeface="Symbol" charset="2"/>
              </a:rPr>
              <a:t>δ</a:t>
            </a:r>
            <a:r>
              <a:rPr lang="en-GB" sz="1200">
                <a:solidFill>
                  <a:srgbClr val="14A226"/>
                </a:solidFill>
              </a:rPr>
              <a:t>W</a:t>
            </a:r>
            <a:r>
              <a:rPr lang="en-GB" sz="1200" baseline="-25000">
                <a:solidFill>
                  <a:srgbClr val="14A226"/>
                </a:solidFill>
              </a:rPr>
              <a:t>v</a:t>
            </a:r>
            <a:r>
              <a:rPr lang="en-GB" sz="1200">
                <a:solidFill>
                  <a:srgbClr val="14A226"/>
                </a:solidFill>
              </a:rPr>
              <a:t> based on 2D finite element:</a:t>
            </a:r>
          </a:p>
          <a:p>
            <a:r>
              <a:rPr lang="en-GB" sz="1200">
                <a:solidFill>
                  <a:srgbClr val="14A226"/>
                </a:solidFill>
              </a:rPr>
              <a:t>it take into account any stabilizing conductors</a:t>
            </a:r>
          </a:p>
          <a:p>
            <a:r>
              <a:rPr lang="en-GB" sz="1200">
                <a:solidFill>
                  <a:srgbClr val="14A226"/>
                </a:solidFill>
              </a:rPr>
              <a:t>(vacuum vessel &amp; PF coil casings)</a:t>
            </a:r>
            <a:endParaRPr lang="en-US" sz="1200">
              <a:latin typeface="Times New Roman" charset="0"/>
            </a:endParaRPr>
          </a:p>
        </p:txBody>
      </p:sp>
      <p:sp>
        <p:nvSpPr>
          <p:cNvPr id="76821" name="Line 21"/>
          <p:cNvSpPr>
            <a:spLocks noChangeShapeType="1"/>
          </p:cNvSpPr>
          <p:nvPr/>
        </p:nvSpPr>
        <p:spPr bwMode="auto">
          <a:xfrm flipH="1">
            <a:off x="2667000" y="3048000"/>
            <a:ext cx="990600" cy="53340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2" name="Line 22"/>
          <p:cNvSpPr>
            <a:spLocks noChangeShapeType="1"/>
          </p:cNvSpPr>
          <p:nvPr/>
        </p:nvSpPr>
        <p:spPr bwMode="auto">
          <a:xfrm flipH="1">
            <a:off x="1295400" y="3048000"/>
            <a:ext cx="3200400" cy="312420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6823" name="Picture 23" descr="Fig_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2743200"/>
            <a:ext cx="3178175" cy="3835400"/>
          </a:xfrm>
          <a:prstGeom prst="rect">
            <a:avLst/>
          </a:prstGeom>
          <a:noFill/>
        </p:spPr>
      </p:pic>
      <p:sp>
        <p:nvSpPr>
          <p:cNvPr id="76824" name="Line 24"/>
          <p:cNvSpPr>
            <a:spLocks noChangeShapeType="1"/>
          </p:cNvSpPr>
          <p:nvPr/>
        </p:nvSpPr>
        <p:spPr bwMode="auto">
          <a:xfrm>
            <a:off x="6781800" y="2362200"/>
            <a:ext cx="990600" cy="762000"/>
          </a:xfrm>
          <a:prstGeom prst="line">
            <a:avLst/>
          </a:prstGeom>
          <a:noFill/>
          <a:ln w="28575">
            <a:solidFill>
              <a:srgbClr val="6699CC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5" name="Line 25"/>
          <p:cNvSpPr>
            <a:spLocks noChangeShapeType="1"/>
          </p:cNvSpPr>
          <p:nvPr/>
        </p:nvSpPr>
        <p:spPr bwMode="auto">
          <a:xfrm flipH="1">
            <a:off x="6781800" y="2362200"/>
            <a:ext cx="0" cy="1295400"/>
          </a:xfrm>
          <a:prstGeom prst="line">
            <a:avLst/>
          </a:prstGeom>
          <a:noFill/>
          <a:ln w="28575">
            <a:solidFill>
              <a:srgbClr val="6699CC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6" name="Line 26"/>
          <p:cNvSpPr>
            <a:spLocks noChangeShapeType="1"/>
          </p:cNvSpPr>
          <p:nvPr/>
        </p:nvSpPr>
        <p:spPr bwMode="auto">
          <a:xfrm>
            <a:off x="6781800" y="2362200"/>
            <a:ext cx="533400" cy="838200"/>
          </a:xfrm>
          <a:prstGeom prst="line">
            <a:avLst/>
          </a:prstGeom>
          <a:noFill/>
          <a:ln w="28575">
            <a:solidFill>
              <a:srgbClr val="6699CC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7" name="Line 27"/>
          <p:cNvSpPr>
            <a:spLocks noChangeShapeType="1"/>
          </p:cNvSpPr>
          <p:nvPr/>
        </p:nvSpPr>
        <p:spPr bwMode="auto">
          <a:xfrm>
            <a:off x="5486400" y="2819400"/>
            <a:ext cx="304800" cy="0"/>
          </a:xfrm>
          <a:prstGeom prst="line">
            <a:avLst/>
          </a:prstGeom>
          <a:noFill/>
          <a:ln w="28575">
            <a:solidFill>
              <a:srgbClr val="6699CC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29" name="Line 29"/>
          <p:cNvSpPr>
            <a:spLocks noChangeShapeType="1"/>
          </p:cNvSpPr>
          <p:nvPr/>
        </p:nvSpPr>
        <p:spPr bwMode="auto">
          <a:xfrm>
            <a:off x="5486400" y="2362200"/>
            <a:ext cx="0" cy="457200"/>
          </a:xfrm>
          <a:prstGeom prst="line">
            <a:avLst/>
          </a:prstGeom>
          <a:noFill/>
          <a:ln w="28575">
            <a:solidFill>
              <a:srgbClr val="6699CC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6830" name="Picture 30" descr="Eq_12"/>
          <p:cNvPicPr>
            <a:picLocks noChangeAspect="1" noChangeArrowheads="1"/>
          </p:cNvPicPr>
          <p:nvPr/>
        </p:nvPicPr>
        <p:blipFill>
          <a:blip r:embed="rId5">
            <a:lum bright="6000"/>
          </a:blip>
          <a:srcRect/>
          <a:stretch>
            <a:fillRect/>
          </a:stretch>
        </p:blipFill>
        <p:spPr bwMode="auto">
          <a:xfrm>
            <a:off x="5943600" y="1231900"/>
            <a:ext cx="1498600" cy="520700"/>
          </a:xfrm>
          <a:prstGeom prst="rect">
            <a:avLst/>
          </a:prstGeom>
          <a:noFill/>
        </p:spPr>
      </p:pic>
      <p:pic>
        <p:nvPicPr>
          <p:cNvPr id="76831" name="Picture 31" descr="Eq_13"/>
          <p:cNvPicPr>
            <a:picLocks noChangeAspect="1" noChangeArrowheads="1"/>
          </p:cNvPicPr>
          <p:nvPr/>
        </p:nvPicPr>
        <p:blipFill>
          <a:blip r:embed="rId6">
            <a:lum bright="2000"/>
          </a:blip>
          <a:srcRect/>
          <a:stretch>
            <a:fillRect/>
          </a:stretch>
        </p:blipFill>
        <p:spPr bwMode="auto">
          <a:xfrm>
            <a:off x="4413250" y="2514600"/>
            <a:ext cx="317500" cy="228600"/>
          </a:xfrm>
          <a:prstGeom prst="rect">
            <a:avLst/>
          </a:prstGeom>
          <a:noFill/>
        </p:spPr>
      </p:pic>
      <p:pic>
        <p:nvPicPr>
          <p:cNvPr id="76832" name="Picture 32" descr="Eq_14a"/>
          <p:cNvPicPr>
            <a:picLocks noChangeAspect="1" noChangeArrowheads="1"/>
          </p:cNvPicPr>
          <p:nvPr/>
        </p:nvPicPr>
        <p:blipFill>
          <a:blip r:embed="rId7">
            <a:lum bright="4000"/>
          </a:blip>
          <a:srcRect/>
          <a:stretch>
            <a:fillRect/>
          </a:stretch>
        </p:blipFill>
        <p:spPr bwMode="auto">
          <a:xfrm>
            <a:off x="3505200" y="2705100"/>
            <a:ext cx="520700" cy="266700"/>
          </a:xfrm>
          <a:prstGeom prst="rect">
            <a:avLst/>
          </a:prstGeom>
          <a:noFill/>
        </p:spPr>
      </p:pic>
      <p:pic>
        <p:nvPicPr>
          <p:cNvPr id="76833" name="Picture 33" descr="Eq_14b"/>
          <p:cNvPicPr>
            <a:picLocks noChangeAspect="1" noChangeArrowheads="1"/>
          </p:cNvPicPr>
          <p:nvPr/>
        </p:nvPicPr>
        <p:blipFill>
          <a:blip r:embed="rId8">
            <a:lum bright="4000"/>
          </a:blip>
          <a:srcRect/>
          <a:stretch>
            <a:fillRect/>
          </a:stretch>
        </p:blipFill>
        <p:spPr bwMode="auto">
          <a:xfrm>
            <a:off x="4419600" y="2705100"/>
            <a:ext cx="520700" cy="266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7</a:t>
            </a:r>
            <a:endParaRPr lang="en-US">
              <a:latin typeface="Arial" charset="0"/>
            </a:endParaRP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3630613" y="242888"/>
            <a:ext cx="50974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</a:rPr>
              <a:t>Stability results for time slices  T3  &amp;  </a:t>
            </a:r>
            <a:r>
              <a:rPr lang="en-US" sz="1000" b="1">
                <a:solidFill>
                  <a:schemeClr val="hlink"/>
                </a:solidFill>
              </a:rPr>
              <a:t> </a:t>
            </a:r>
            <a:r>
              <a:rPr lang="en-US" b="1">
                <a:solidFill>
                  <a:schemeClr val="hlink"/>
                </a:solidFill>
              </a:rPr>
              <a:t>T4</a:t>
            </a:r>
            <a:endParaRPr lang="en-US"/>
          </a:p>
        </p:txBody>
      </p:sp>
      <p:pic>
        <p:nvPicPr>
          <p:cNvPr id="79882" name="Picture 10" descr="Fig_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51688" y="914400"/>
            <a:ext cx="1763712" cy="1508125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79896" name="Line 24"/>
          <p:cNvSpPr>
            <a:spLocks noChangeShapeType="1"/>
          </p:cNvSpPr>
          <p:nvPr/>
        </p:nvSpPr>
        <p:spPr bwMode="auto">
          <a:xfrm>
            <a:off x="8001000" y="914400"/>
            <a:ext cx="0" cy="1524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897" name="Text Box 25"/>
          <p:cNvSpPr txBox="1">
            <a:spLocks noChangeArrowheads="1"/>
          </p:cNvSpPr>
          <p:nvPr/>
        </p:nvSpPr>
        <p:spPr bwMode="auto">
          <a:xfrm>
            <a:off x="88900" y="838200"/>
            <a:ext cx="4481513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rgbClr val="1BCC30"/>
                </a:solidFill>
              </a:rPr>
              <a:t>Both times ideally stable (        &gt;0) for n=1,2,3</a:t>
            </a:r>
          </a:p>
          <a:p>
            <a:pPr>
              <a:lnSpc>
                <a:spcPct val="120000"/>
              </a:lnSpc>
            </a:pPr>
            <a:r>
              <a:rPr lang="en-US" sz="1400">
                <a:solidFill>
                  <a:srgbClr val="1BCC30"/>
                </a:solidFill>
              </a:rPr>
              <a:t>(q profile monotonic &amp; </a:t>
            </a:r>
            <a:r>
              <a:rPr lang="en-US" sz="1400" i="1">
                <a:solidFill>
                  <a:srgbClr val="1BCC30"/>
                </a:solidFill>
              </a:rPr>
              <a:t>shear reversed</a:t>
            </a:r>
            <a:r>
              <a:rPr lang="en-US" sz="1400">
                <a:solidFill>
                  <a:srgbClr val="1BCC30"/>
                </a:solidFill>
              </a:rPr>
              <a:t>)</a:t>
            </a:r>
            <a:endParaRPr lang="en-US" sz="1200"/>
          </a:p>
        </p:txBody>
      </p:sp>
      <p:sp>
        <p:nvSpPr>
          <p:cNvPr id="79899" name="Text Box 27"/>
          <p:cNvSpPr txBox="1">
            <a:spLocks noChangeArrowheads="1"/>
          </p:cNvSpPr>
          <p:nvPr/>
        </p:nvSpPr>
        <p:spPr bwMode="auto">
          <a:xfrm>
            <a:off x="228600" y="1638300"/>
            <a:ext cx="6380397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r>
              <a:rPr lang="en-US" sz="1200" b="1"/>
              <a:t>T3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=30 kA, A=1.8(</a:t>
            </a:r>
            <a:r>
              <a:rPr lang="en-GB" sz="1200" i="1"/>
              <a:t>1.9</a:t>
            </a:r>
            <a:r>
              <a:rPr lang="en-GB" sz="1200"/>
              <a:t>),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=2.2(</a:t>
            </a:r>
            <a:r>
              <a:rPr lang="en-GB" sz="1200" i="1"/>
              <a:t>2.4</a:t>
            </a:r>
            <a:r>
              <a:rPr lang="en-GB" sz="1200"/>
              <a:t>), q</a:t>
            </a:r>
            <a:r>
              <a:rPr lang="en-GB" sz="1200" baseline="-25000"/>
              <a:t>95</a:t>
            </a:r>
            <a:r>
              <a:rPr lang="en-GB" sz="1200"/>
              <a:t>=3.4(</a:t>
            </a:r>
            <a:r>
              <a:rPr lang="en-GB" sz="1200" i="1"/>
              <a:t>3.3</a:t>
            </a:r>
            <a:r>
              <a:rPr lang="en-GB" sz="1200"/>
              <a:t>), q</a:t>
            </a:r>
            <a:r>
              <a:rPr lang="en-GB" sz="1200" baseline="-25000"/>
              <a:t>0</a:t>
            </a:r>
            <a:r>
              <a:rPr lang="en-GB" sz="1200"/>
              <a:t>=1.2(</a:t>
            </a:r>
            <a:r>
              <a:rPr lang="en-GB" sz="1200" i="1"/>
              <a:t>2.1</a:t>
            </a:r>
            <a:r>
              <a:rPr lang="en-GB" sz="1200"/>
              <a:t>),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 baseline="-25000"/>
              <a:t>p</a:t>
            </a:r>
            <a:r>
              <a:rPr lang="en-GB" sz="1200"/>
              <a:t>=1.15 and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=22(</a:t>
            </a:r>
            <a:r>
              <a:rPr lang="en-GB" sz="1200" i="1"/>
              <a:t>24</a:t>
            </a:r>
            <a:r>
              <a:rPr lang="en-GB" sz="1200"/>
              <a:t>)%</a:t>
            </a:r>
            <a:endParaRPr lang="en-US" sz="1200"/>
          </a:p>
          <a:p>
            <a:endParaRPr lang="en-US" sz="800"/>
          </a:p>
          <a:p>
            <a:r>
              <a:rPr lang="en-US" sz="1200" b="1"/>
              <a:t>T4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=60 kA, A=1.5(</a:t>
            </a:r>
            <a:r>
              <a:rPr lang="en-GB" sz="1200" i="1"/>
              <a:t>1.6</a:t>
            </a:r>
            <a:r>
              <a:rPr lang="en-GB" sz="1200"/>
              <a:t>),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=2.1(</a:t>
            </a:r>
            <a:r>
              <a:rPr lang="en-GB" sz="1200" i="1"/>
              <a:t>2.4</a:t>
            </a:r>
            <a:r>
              <a:rPr lang="en-GB" sz="1200"/>
              <a:t>), q</a:t>
            </a:r>
            <a:r>
              <a:rPr lang="en-GB" sz="1200" baseline="-25000"/>
              <a:t>95</a:t>
            </a:r>
            <a:r>
              <a:rPr lang="en-GB" sz="1200"/>
              <a:t>=2.9(</a:t>
            </a:r>
            <a:r>
              <a:rPr lang="en-GB" sz="1200" i="1"/>
              <a:t>3.1</a:t>
            </a:r>
            <a:r>
              <a:rPr lang="en-GB" sz="1200"/>
              <a:t>), q</a:t>
            </a:r>
            <a:r>
              <a:rPr lang="en-GB" sz="1200" baseline="-25000"/>
              <a:t>0</a:t>
            </a:r>
            <a:r>
              <a:rPr lang="en-GB" sz="1200"/>
              <a:t>=1.1(</a:t>
            </a:r>
            <a:r>
              <a:rPr lang="en-GB" sz="1200" i="1"/>
              <a:t>3.1</a:t>
            </a:r>
            <a:r>
              <a:rPr lang="en-GB" sz="1200"/>
              <a:t>),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 baseline="-25000"/>
              <a:t>p</a:t>
            </a:r>
            <a:r>
              <a:rPr lang="en-GB" sz="1200"/>
              <a:t>=0.5 and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=21(</a:t>
            </a:r>
            <a:r>
              <a:rPr lang="en-GB" sz="1200" i="1"/>
              <a:t>26</a:t>
            </a:r>
            <a:r>
              <a:rPr lang="en-GB" sz="1200"/>
              <a:t>)%</a:t>
            </a:r>
            <a:endParaRPr lang="en-US" sz="1200"/>
          </a:p>
        </p:txBody>
      </p:sp>
      <p:sp>
        <p:nvSpPr>
          <p:cNvPr id="79900" name="Text Box 28"/>
          <p:cNvSpPr txBox="1">
            <a:spLocks noChangeArrowheads="1"/>
          </p:cNvSpPr>
          <p:nvPr/>
        </p:nvSpPr>
        <p:spPr bwMode="auto">
          <a:xfrm>
            <a:off x="7162800" y="2392363"/>
            <a:ext cx="8397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I</a:t>
            </a:r>
            <a:r>
              <a:rPr lang="en-US" sz="1200" baseline="-25000">
                <a:solidFill>
                  <a:schemeClr val="hlink"/>
                </a:solidFill>
              </a:rPr>
              <a:t>p</a:t>
            </a:r>
            <a:r>
              <a:rPr lang="en-US" sz="1200">
                <a:solidFill>
                  <a:schemeClr val="hlink"/>
                </a:solidFill>
              </a:rPr>
              <a:t>/I</a:t>
            </a:r>
            <a:r>
              <a:rPr lang="en-US" sz="1200" baseline="-25000">
                <a:solidFill>
                  <a:schemeClr val="hlink"/>
                </a:solidFill>
              </a:rPr>
              <a:t>e</a:t>
            </a:r>
            <a:r>
              <a:rPr lang="en-US" sz="1200">
                <a:solidFill>
                  <a:schemeClr val="hlink"/>
                </a:solidFill>
              </a:rPr>
              <a:t>=0.5</a:t>
            </a:r>
            <a:endParaRPr lang="en-US"/>
          </a:p>
        </p:txBody>
      </p:sp>
      <p:sp>
        <p:nvSpPr>
          <p:cNvPr id="79901" name="Text Box 29"/>
          <p:cNvSpPr txBox="1">
            <a:spLocks noChangeArrowheads="1"/>
          </p:cNvSpPr>
          <p:nvPr/>
        </p:nvSpPr>
        <p:spPr bwMode="auto">
          <a:xfrm>
            <a:off x="8153400" y="2392363"/>
            <a:ext cx="685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I</a:t>
            </a:r>
            <a:r>
              <a:rPr lang="en-US" sz="1200" baseline="-25000">
                <a:solidFill>
                  <a:schemeClr val="hlink"/>
                </a:solidFill>
              </a:rPr>
              <a:t>p</a:t>
            </a:r>
            <a:r>
              <a:rPr lang="en-US" sz="1200">
                <a:solidFill>
                  <a:schemeClr val="hlink"/>
                </a:solidFill>
              </a:rPr>
              <a:t>/I</a:t>
            </a:r>
            <a:r>
              <a:rPr lang="en-US" sz="1200" baseline="-25000">
                <a:solidFill>
                  <a:schemeClr val="hlink"/>
                </a:solidFill>
              </a:rPr>
              <a:t>e</a:t>
            </a:r>
            <a:r>
              <a:rPr lang="en-US" sz="1200">
                <a:solidFill>
                  <a:schemeClr val="hlink"/>
                </a:solidFill>
              </a:rPr>
              <a:t>=1</a:t>
            </a:r>
            <a:endParaRPr lang="en-US"/>
          </a:p>
        </p:txBody>
      </p:sp>
      <p:sp>
        <p:nvSpPr>
          <p:cNvPr id="79902" name="Line 30"/>
          <p:cNvSpPr>
            <a:spLocks noChangeShapeType="1"/>
          </p:cNvSpPr>
          <p:nvPr/>
        </p:nvSpPr>
        <p:spPr bwMode="auto">
          <a:xfrm>
            <a:off x="4648200" y="1143000"/>
            <a:ext cx="457200" cy="0"/>
          </a:xfrm>
          <a:prstGeom prst="line">
            <a:avLst/>
          </a:prstGeom>
          <a:noFill/>
          <a:ln w="28575">
            <a:solidFill>
              <a:srgbClr val="1BCC3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903" name="Text Box 31"/>
          <p:cNvSpPr txBox="1">
            <a:spLocks noChangeArrowheads="1"/>
          </p:cNvSpPr>
          <p:nvPr/>
        </p:nvSpPr>
        <p:spPr bwMode="auto">
          <a:xfrm>
            <a:off x="5165725" y="914400"/>
            <a:ext cx="16827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1BCC30"/>
                </a:solidFill>
              </a:rPr>
              <a:t>Oscillations on</a:t>
            </a:r>
          </a:p>
          <a:p>
            <a:r>
              <a:rPr lang="en-US" sz="1400">
                <a:solidFill>
                  <a:srgbClr val="1BCC30"/>
                </a:solidFill>
              </a:rPr>
              <a:t>resonant surfaces</a:t>
            </a:r>
            <a:endParaRPr lang="en-US" sz="1400"/>
          </a:p>
        </p:txBody>
      </p:sp>
      <p:sp>
        <p:nvSpPr>
          <p:cNvPr id="79912" name="Text Box 40"/>
          <p:cNvSpPr txBox="1">
            <a:spLocks noChangeArrowheads="1"/>
          </p:cNvSpPr>
          <p:nvPr/>
        </p:nvSpPr>
        <p:spPr bwMode="auto">
          <a:xfrm>
            <a:off x="7391400" y="547688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  <a:sym typeface="Symbol" charset="2"/>
              </a:rPr>
              <a:t>⇓</a:t>
            </a:r>
            <a:endParaRPr lang="en-US"/>
          </a:p>
        </p:txBody>
      </p:sp>
      <p:sp>
        <p:nvSpPr>
          <p:cNvPr id="79913" name="Text Box 41"/>
          <p:cNvSpPr txBox="1">
            <a:spLocks noChangeArrowheads="1"/>
          </p:cNvSpPr>
          <p:nvPr/>
        </p:nvSpPr>
        <p:spPr bwMode="auto">
          <a:xfrm>
            <a:off x="8305800" y="547688"/>
            <a:ext cx="3257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  <a:sym typeface="Symbol" charset="2"/>
              </a:rPr>
              <a:t>⇓</a:t>
            </a:r>
            <a:endParaRPr lang="en-US"/>
          </a:p>
        </p:txBody>
      </p:sp>
      <p:pic>
        <p:nvPicPr>
          <p:cNvPr id="79914" name="Picture 42" descr="Eq_15"/>
          <p:cNvPicPr>
            <a:picLocks noChangeAspect="1" noChangeArrowheads="1"/>
          </p:cNvPicPr>
          <p:nvPr/>
        </p:nvPicPr>
        <p:blipFill>
          <a:blip r:embed="rId4">
            <a:lum bright="-6000"/>
          </a:blip>
          <a:srcRect/>
          <a:stretch>
            <a:fillRect/>
          </a:stretch>
        </p:blipFill>
        <p:spPr bwMode="auto">
          <a:xfrm>
            <a:off x="2463800" y="838200"/>
            <a:ext cx="660400" cy="381000"/>
          </a:xfrm>
          <a:prstGeom prst="rect">
            <a:avLst/>
          </a:prstGeom>
          <a:noFill/>
        </p:spPr>
      </p:pic>
      <p:sp>
        <p:nvSpPr>
          <p:cNvPr id="79915" name="Text Box 43"/>
          <p:cNvSpPr txBox="1">
            <a:spLocks noChangeArrowheads="1"/>
          </p:cNvSpPr>
          <p:nvPr/>
        </p:nvSpPr>
        <p:spPr bwMode="auto">
          <a:xfrm>
            <a:off x="409575" y="6096000"/>
            <a:ext cx="428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ST</a:t>
            </a:r>
          </a:p>
        </p:txBody>
      </p:sp>
      <p:sp>
        <p:nvSpPr>
          <p:cNvPr id="79916" name="Text Box 44"/>
          <p:cNvSpPr txBox="1">
            <a:spLocks noChangeArrowheads="1"/>
          </p:cNvSpPr>
          <p:nvPr/>
        </p:nvSpPr>
        <p:spPr bwMode="auto">
          <a:xfrm>
            <a:off x="1295400" y="6096000"/>
            <a:ext cx="400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SP</a:t>
            </a:r>
          </a:p>
        </p:txBody>
      </p:sp>
      <p:sp>
        <p:nvSpPr>
          <p:cNvPr id="79917" name="Text Box 45"/>
          <p:cNvSpPr txBox="1">
            <a:spLocks noChangeArrowheads="1"/>
          </p:cNvSpPr>
          <p:nvPr/>
        </p:nvSpPr>
        <p:spPr bwMode="auto">
          <a:xfrm>
            <a:off x="2419350" y="6096000"/>
            <a:ext cx="428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ST</a:t>
            </a:r>
          </a:p>
        </p:txBody>
      </p:sp>
      <p:sp>
        <p:nvSpPr>
          <p:cNvPr id="79918" name="Text Box 46"/>
          <p:cNvSpPr txBox="1">
            <a:spLocks noChangeArrowheads="1"/>
          </p:cNvSpPr>
          <p:nvPr/>
        </p:nvSpPr>
        <p:spPr bwMode="auto">
          <a:xfrm>
            <a:off x="3333750" y="6096000"/>
            <a:ext cx="400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SP</a:t>
            </a:r>
          </a:p>
        </p:txBody>
      </p:sp>
      <p:sp>
        <p:nvSpPr>
          <p:cNvPr id="79919" name="Text Box 47"/>
          <p:cNvSpPr txBox="1">
            <a:spLocks noChangeArrowheads="1"/>
          </p:cNvSpPr>
          <p:nvPr/>
        </p:nvSpPr>
        <p:spPr bwMode="auto">
          <a:xfrm>
            <a:off x="4343400" y="2895600"/>
            <a:ext cx="48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T3</a:t>
            </a:r>
            <a:endParaRPr lang="en-US"/>
          </a:p>
        </p:txBody>
      </p:sp>
      <p:sp>
        <p:nvSpPr>
          <p:cNvPr id="79920" name="Text Box 48"/>
          <p:cNvSpPr txBox="1">
            <a:spLocks noChangeArrowheads="1"/>
          </p:cNvSpPr>
          <p:nvPr/>
        </p:nvSpPr>
        <p:spPr bwMode="auto">
          <a:xfrm>
            <a:off x="4343400" y="5334000"/>
            <a:ext cx="48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T4</a:t>
            </a:r>
            <a:endParaRPr lang="en-US"/>
          </a:p>
        </p:txBody>
      </p:sp>
      <p:sp>
        <p:nvSpPr>
          <p:cNvPr id="79921" name="Line 49"/>
          <p:cNvSpPr>
            <a:spLocks noChangeShapeType="1"/>
          </p:cNvSpPr>
          <p:nvPr/>
        </p:nvSpPr>
        <p:spPr bwMode="auto">
          <a:xfrm flipH="1">
            <a:off x="4114800" y="358140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922" name="Line 50"/>
          <p:cNvSpPr>
            <a:spLocks noChangeShapeType="1"/>
          </p:cNvSpPr>
          <p:nvPr/>
        </p:nvSpPr>
        <p:spPr bwMode="auto">
          <a:xfrm>
            <a:off x="4572000" y="32004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923" name="Line 51"/>
          <p:cNvSpPr>
            <a:spLocks noChangeShapeType="1"/>
          </p:cNvSpPr>
          <p:nvPr/>
        </p:nvSpPr>
        <p:spPr bwMode="auto">
          <a:xfrm>
            <a:off x="4572000" y="487680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924" name="Line 52"/>
          <p:cNvSpPr>
            <a:spLocks noChangeShapeType="1"/>
          </p:cNvSpPr>
          <p:nvPr/>
        </p:nvSpPr>
        <p:spPr bwMode="auto">
          <a:xfrm>
            <a:off x="4572000" y="4876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9925" name="Picture 53" descr="Fig_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2743200"/>
            <a:ext cx="3954463" cy="3421063"/>
          </a:xfrm>
          <a:prstGeom prst="rect">
            <a:avLst/>
          </a:prstGeom>
          <a:noFill/>
        </p:spPr>
      </p:pic>
      <p:sp>
        <p:nvSpPr>
          <p:cNvPr id="79926" name="Text Box 54"/>
          <p:cNvSpPr txBox="1">
            <a:spLocks noChangeArrowheads="1"/>
          </p:cNvSpPr>
          <p:nvPr/>
        </p:nvSpPr>
        <p:spPr bwMode="auto">
          <a:xfrm>
            <a:off x="1905000" y="4114800"/>
            <a:ext cx="473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14A226"/>
                </a:solidFill>
                <a:latin typeface="Times New Roman" charset="0"/>
              </a:rPr>
              <a:t>n=1</a:t>
            </a:r>
            <a:endParaRPr lang="en-US"/>
          </a:p>
        </p:txBody>
      </p:sp>
      <p:pic>
        <p:nvPicPr>
          <p:cNvPr id="79927" name="Picture 55" descr="Fig_1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2762250"/>
            <a:ext cx="3954463" cy="3409950"/>
          </a:xfrm>
          <a:prstGeom prst="rect">
            <a:avLst/>
          </a:prstGeom>
          <a:noFill/>
        </p:spPr>
      </p:pic>
      <p:sp>
        <p:nvSpPr>
          <p:cNvPr id="79928" name="Text Box 56"/>
          <p:cNvSpPr txBox="1">
            <a:spLocks noChangeArrowheads="1"/>
          </p:cNvSpPr>
          <p:nvPr/>
        </p:nvSpPr>
        <p:spPr bwMode="auto">
          <a:xfrm>
            <a:off x="6781800" y="4125913"/>
            <a:ext cx="473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14A226"/>
                </a:solidFill>
                <a:latin typeface="Times New Roman" charset="0"/>
              </a:rPr>
              <a:t>n=1</a:t>
            </a:r>
            <a:endParaRPr lang="en-US"/>
          </a:p>
        </p:txBody>
      </p:sp>
      <p:sp>
        <p:nvSpPr>
          <p:cNvPr id="79929" name="Text Box 57"/>
          <p:cNvSpPr txBox="1">
            <a:spLocks noChangeArrowheads="1"/>
          </p:cNvSpPr>
          <p:nvPr/>
        </p:nvSpPr>
        <p:spPr bwMode="auto">
          <a:xfrm>
            <a:off x="5391150" y="6096000"/>
            <a:ext cx="428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ST</a:t>
            </a:r>
          </a:p>
        </p:txBody>
      </p:sp>
      <p:sp>
        <p:nvSpPr>
          <p:cNvPr id="79930" name="Text Box 58"/>
          <p:cNvSpPr txBox="1">
            <a:spLocks noChangeArrowheads="1"/>
          </p:cNvSpPr>
          <p:nvPr/>
        </p:nvSpPr>
        <p:spPr bwMode="auto">
          <a:xfrm>
            <a:off x="6305550" y="6096000"/>
            <a:ext cx="400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SP</a:t>
            </a:r>
          </a:p>
        </p:txBody>
      </p:sp>
      <p:sp>
        <p:nvSpPr>
          <p:cNvPr id="79931" name="Text Box 59"/>
          <p:cNvSpPr txBox="1">
            <a:spLocks noChangeArrowheads="1"/>
          </p:cNvSpPr>
          <p:nvPr/>
        </p:nvSpPr>
        <p:spPr bwMode="auto">
          <a:xfrm>
            <a:off x="7372350" y="6096000"/>
            <a:ext cx="428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ST</a:t>
            </a:r>
          </a:p>
        </p:txBody>
      </p:sp>
      <p:sp>
        <p:nvSpPr>
          <p:cNvPr id="79932" name="Text Box 60"/>
          <p:cNvSpPr txBox="1">
            <a:spLocks noChangeArrowheads="1"/>
          </p:cNvSpPr>
          <p:nvPr/>
        </p:nvSpPr>
        <p:spPr bwMode="auto">
          <a:xfrm>
            <a:off x="8286750" y="6096000"/>
            <a:ext cx="400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8</a:t>
            </a:r>
            <a:endParaRPr lang="en-US">
              <a:latin typeface="Arial" charset="0"/>
            </a:endParaRP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3654425" y="228600"/>
            <a:ext cx="409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</a:rPr>
              <a:t>Stability results for time slices T5</a:t>
            </a:r>
            <a:endParaRPr lang="en-US"/>
          </a:p>
        </p:txBody>
      </p:sp>
      <p:pic>
        <p:nvPicPr>
          <p:cNvPr id="80906" name="Picture 10" descr="Fig_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7500" y="152400"/>
            <a:ext cx="749300" cy="1522413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80908" name="Text Box 12"/>
          <p:cNvSpPr txBox="1">
            <a:spLocks noChangeArrowheads="1"/>
          </p:cNvSpPr>
          <p:nvPr/>
        </p:nvSpPr>
        <p:spPr bwMode="auto">
          <a:xfrm>
            <a:off x="7977188" y="1676400"/>
            <a:ext cx="709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I</a:t>
            </a:r>
            <a:r>
              <a:rPr lang="en-US" sz="1200" baseline="-25000">
                <a:solidFill>
                  <a:schemeClr val="hlink"/>
                </a:solidFill>
              </a:rPr>
              <a:t>p</a:t>
            </a:r>
            <a:r>
              <a:rPr lang="en-US" sz="1200">
                <a:solidFill>
                  <a:schemeClr val="hlink"/>
                </a:solidFill>
              </a:rPr>
              <a:t>/I</a:t>
            </a:r>
            <a:r>
              <a:rPr lang="en-US" sz="1200" baseline="-25000">
                <a:solidFill>
                  <a:schemeClr val="hlink"/>
                </a:solidFill>
              </a:rPr>
              <a:t>e</a:t>
            </a:r>
            <a:r>
              <a:rPr lang="en-US" sz="1200">
                <a:solidFill>
                  <a:schemeClr val="hlink"/>
                </a:solidFill>
              </a:rPr>
              <a:t>=2</a:t>
            </a:r>
            <a:endParaRPr lang="en-US"/>
          </a:p>
        </p:txBody>
      </p:sp>
      <p:pic>
        <p:nvPicPr>
          <p:cNvPr id="80909" name="Picture 13" descr="Fig_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743200"/>
            <a:ext cx="2741613" cy="3546475"/>
          </a:xfrm>
          <a:prstGeom prst="rect">
            <a:avLst/>
          </a:prstGeom>
          <a:noFill/>
        </p:spPr>
      </p:pic>
      <p:pic>
        <p:nvPicPr>
          <p:cNvPr id="80910" name="Picture 14" descr="Fig_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3875087"/>
            <a:ext cx="3616325" cy="2373313"/>
          </a:xfrm>
          <a:prstGeom prst="rect">
            <a:avLst/>
          </a:prstGeom>
          <a:noFill/>
        </p:spPr>
      </p:pic>
      <p:sp>
        <p:nvSpPr>
          <p:cNvPr id="80911" name="Text Box 15"/>
          <p:cNvSpPr txBox="1">
            <a:spLocks noChangeArrowheads="1"/>
          </p:cNvSpPr>
          <p:nvPr/>
        </p:nvSpPr>
        <p:spPr bwMode="auto">
          <a:xfrm>
            <a:off x="136525" y="1066800"/>
            <a:ext cx="519347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r>
              <a:rPr lang="en-US" sz="1200" b="1"/>
              <a:t>T5 (monothonic q)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=120 kA, A=1.3,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=2.1, q</a:t>
            </a:r>
            <a:r>
              <a:rPr lang="en-GB" sz="1200" baseline="-25000"/>
              <a:t>95</a:t>
            </a:r>
            <a:r>
              <a:rPr lang="en-GB" sz="1200"/>
              <a:t>=2.8, q</a:t>
            </a:r>
            <a:r>
              <a:rPr lang="en-GB" sz="1200" baseline="-25000"/>
              <a:t>0</a:t>
            </a:r>
            <a:r>
              <a:rPr lang="en-GB" sz="1200"/>
              <a:t>=1.0,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=25%</a:t>
            </a:r>
            <a:endParaRPr lang="en-US" sz="1200"/>
          </a:p>
          <a:p>
            <a:endParaRPr lang="en-US" sz="800"/>
          </a:p>
          <a:p>
            <a:r>
              <a:rPr lang="en-US" sz="1200" b="1"/>
              <a:t>T5 (reversed q)</a:t>
            </a:r>
            <a:r>
              <a:rPr lang="en-US" sz="1200"/>
              <a:t>:    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=120 kA, A=1.4,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=2.5, q</a:t>
            </a:r>
            <a:r>
              <a:rPr lang="en-GB" sz="1200" baseline="-25000"/>
              <a:t>95</a:t>
            </a:r>
            <a:r>
              <a:rPr lang="en-GB" sz="1200"/>
              <a:t>=3.5, q</a:t>
            </a:r>
            <a:r>
              <a:rPr lang="en-GB" sz="1200" baseline="-25000"/>
              <a:t>0</a:t>
            </a:r>
            <a:r>
              <a:rPr lang="en-GB" sz="1200"/>
              <a:t>=2.8,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=33%</a:t>
            </a:r>
            <a:endParaRPr lang="en-US" sz="1200"/>
          </a:p>
        </p:txBody>
      </p:sp>
      <p:sp>
        <p:nvSpPr>
          <p:cNvPr id="80912" name="Text Box 16"/>
          <p:cNvSpPr txBox="1">
            <a:spLocks noChangeArrowheads="1"/>
          </p:cNvSpPr>
          <p:nvPr/>
        </p:nvSpPr>
        <p:spPr bwMode="auto">
          <a:xfrm>
            <a:off x="136525" y="701675"/>
            <a:ext cx="526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With “reference” </a:t>
            </a:r>
            <a:r>
              <a:rPr lang="en-US" sz="1400" b="1">
                <a:latin typeface="Symbol" charset="2"/>
                <a:sym typeface="Symbol" charset="2"/>
              </a:rPr>
              <a:t>β</a:t>
            </a:r>
            <a:r>
              <a:rPr lang="en-US" sz="1400" b="1" baseline="-25000"/>
              <a:t>p</a:t>
            </a:r>
            <a:r>
              <a:rPr lang="en-US" sz="1400" b="1"/>
              <a:t>=0.3 </a:t>
            </a:r>
            <a:r>
              <a:rPr lang="en-US" sz="1400" b="1">
                <a:sym typeface="Symbol" charset="2"/>
              </a:rPr>
              <a:t>⇒</a:t>
            </a:r>
            <a:r>
              <a:rPr lang="en-US" sz="1400" b="1">
                <a:solidFill>
                  <a:srgbClr val="1BCC30"/>
                </a:solidFill>
              </a:rPr>
              <a:t>n=1 stable</a:t>
            </a:r>
            <a:r>
              <a:rPr lang="en-US" sz="1400" b="1"/>
              <a:t>, </a:t>
            </a:r>
            <a:r>
              <a:rPr lang="en-US" sz="1400" b="1">
                <a:solidFill>
                  <a:srgbClr val="FF0027"/>
                </a:solidFill>
              </a:rPr>
              <a:t>n=2 &amp; 3 unstable</a:t>
            </a:r>
            <a:r>
              <a:rPr lang="en-US" sz="1400" b="1"/>
              <a:t> </a:t>
            </a:r>
          </a:p>
        </p:txBody>
      </p:sp>
      <p:sp>
        <p:nvSpPr>
          <p:cNvPr id="80913" name="Text Box 17"/>
          <p:cNvSpPr txBox="1">
            <a:spLocks noChangeArrowheads="1"/>
          </p:cNvSpPr>
          <p:nvPr/>
        </p:nvSpPr>
        <p:spPr bwMode="auto">
          <a:xfrm>
            <a:off x="4191000" y="2209800"/>
            <a:ext cx="2814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1BCC30"/>
                </a:solidFill>
              </a:rPr>
              <a:t>Stability restored with </a:t>
            </a:r>
            <a:r>
              <a:rPr lang="en-US" sz="1400" b="1">
                <a:solidFill>
                  <a:srgbClr val="1BCC30"/>
                </a:solidFill>
                <a:latin typeface="Symbol" charset="2"/>
                <a:sym typeface="Symbol" charset="2"/>
              </a:rPr>
              <a:t></a:t>
            </a:r>
            <a:r>
              <a:rPr lang="en-US" sz="1400" b="1" baseline="-25000">
                <a:solidFill>
                  <a:srgbClr val="1BCC30"/>
                </a:solidFill>
              </a:rPr>
              <a:t>p</a:t>
            </a:r>
            <a:r>
              <a:rPr lang="en-US" sz="1400" b="1">
                <a:solidFill>
                  <a:srgbClr val="1BCC30"/>
                </a:solidFill>
              </a:rPr>
              <a:t>=0.2</a:t>
            </a:r>
            <a:endParaRPr lang="en-US" sz="1400">
              <a:solidFill>
                <a:srgbClr val="1BCC30"/>
              </a:solidFill>
            </a:endParaRPr>
          </a:p>
        </p:txBody>
      </p:sp>
      <p:sp>
        <p:nvSpPr>
          <p:cNvPr id="80914" name="Text Box 18"/>
          <p:cNvSpPr txBox="1">
            <a:spLocks noChangeArrowheads="1"/>
          </p:cNvSpPr>
          <p:nvPr/>
        </p:nvSpPr>
        <p:spPr bwMode="auto">
          <a:xfrm>
            <a:off x="4206875" y="2576513"/>
            <a:ext cx="4913313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r>
              <a:rPr lang="en-US" sz="1200" b="1"/>
              <a:t>T5 (monothonic q)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=120 kA, A=1.4, </a:t>
            </a:r>
            <a:r>
              <a:rPr lang="en-GB" sz="1200">
                <a:latin typeface="Symbol" charset="2"/>
                <a:sym typeface="Symbol" charset="2"/>
              </a:rPr>
              <a:t></a:t>
            </a:r>
            <a:r>
              <a:rPr lang="en-GB" sz="1200"/>
              <a:t>=2.2, q</a:t>
            </a:r>
            <a:r>
              <a:rPr lang="en-GB" sz="1200" baseline="-25000"/>
              <a:t>95</a:t>
            </a:r>
            <a:r>
              <a:rPr lang="en-GB" sz="1200"/>
              <a:t>=2.7, q</a:t>
            </a:r>
            <a:r>
              <a:rPr lang="en-GB" sz="1200" baseline="-25000"/>
              <a:t>0</a:t>
            </a:r>
            <a:r>
              <a:rPr lang="en-GB" sz="1200"/>
              <a:t>=1.2, </a:t>
            </a:r>
            <a:r>
              <a:rPr lang="en-GB" sz="1200">
                <a:latin typeface="Symbol" charset="2"/>
                <a:sym typeface="Symbol" charset="2"/>
              </a:rPr>
              <a:t></a:t>
            </a:r>
            <a:r>
              <a:rPr lang="en-GB" sz="1200"/>
              <a:t>=16%</a:t>
            </a:r>
            <a:endParaRPr lang="en-US" sz="1200"/>
          </a:p>
          <a:p>
            <a:endParaRPr lang="en-US" sz="800"/>
          </a:p>
          <a:p>
            <a:r>
              <a:rPr lang="en-US" sz="1200" b="1"/>
              <a:t>T5 (reversed q)</a:t>
            </a:r>
            <a:r>
              <a:rPr lang="en-US" sz="1200"/>
              <a:t>:    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=120 kA, A=1.4, </a:t>
            </a:r>
            <a:r>
              <a:rPr lang="en-GB" sz="1200">
                <a:latin typeface="Symbol" charset="2"/>
                <a:sym typeface="Symbol" charset="2"/>
              </a:rPr>
              <a:t></a:t>
            </a:r>
            <a:r>
              <a:rPr lang="en-GB" sz="1200"/>
              <a:t>=2.4, q</a:t>
            </a:r>
            <a:r>
              <a:rPr lang="en-GB" sz="1200" baseline="-25000"/>
              <a:t>95</a:t>
            </a:r>
            <a:r>
              <a:rPr lang="en-GB" sz="1200"/>
              <a:t>=2.7, q</a:t>
            </a:r>
            <a:r>
              <a:rPr lang="en-GB" sz="1200" baseline="-25000"/>
              <a:t>0</a:t>
            </a:r>
            <a:r>
              <a:rPr lang="en-GB" sz="1200"/>
              <a:t>=1.9, </a:t>
            </a:r>
            <a:r>
              <a:rPr lang="en-GB" sz="1200">
                <a:latin typeface="Symbol" charset="2"/>
                <a:sym typeface="Symbol" charset="2"/>
              </a:rPr>
              <a:t></a:t>
            </a:r>
            <a:r>
              <a:rPr lang="en-GB" sz="1200"/>
              <a:t>=18%</a:t>
            </a:r>
            <a:endParaRPr lang="en-US" sz="1200"/>
          </a:p>
        </p:txBody>
      </p:sp>
      <p:sp>
        <p:nvSpPr>
          <p:cNvPr id="80915" name="Text Box 19"/>
          <p:cNvSpPr txBox="1">
            <a:spLocks noChangeArrowheads="1"/>
          </p:cNvSpPr>
          <p:nvPr/>
        </p:nvSpPr>
        <p:spPr bwMode="auto">
          <a:xfrm>
            <a:off x="136525" y="2073275"/>
            <a:ext cx="3213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ST drives instability: only perturbed</a:t>
            </a:r>
          </a:p>
          <a:p>
            <a:r>
              <a:rPr lang="en-US" sz="1400">
                <a:solidFill>
                  <a:srgbClr val="FF4A01"/>
                </a:solidFill>
              </a:rPr>
              <a:t>motion on the ST/SP interface</a:t>
            </a:r>
            <a:endParaRPr lang="en-US"/>
          </a:p>
        </p:txBody>
      </p:sp>
      <p:sp>
        <p:nvSpPr>
          <p:cNvPr id="80916" name="Text Box 20"/>
          <p:cNvSpPr txBox="1">
            <a:spLocks noChangeArrowheads="1"/>
          </p:cNvSpPr>
          <p:nvPr/>
        </p:nvSpPr>
        <p:spPr bwMode="auto">
          <a:xfrm>
            <a:off x="5100638" y="3581400"/>
            <a:ext cx="38909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Stable oscillation on the resonant q surfaces</a:t>
            </a:r>
            <a:endParaRPr lang="en-US"/>
          </a:p>
        </p:txBody>
      </p:sp>
      <p:sp>
        <p:nvSpPr>
          <p:cNvPr id="80917" name="Line 21"/>
          <p:cNvSpPr>
            <a:spLocks noChangeShapeType="1"/>
          </p:cNvSpPr>
          <p:nvPr/>
        </p:nvSpPr>
        <p:spPr bwMode="auto">
          <a:xfrm>
            <a:off x="0" y="685800"/>
            <a:ext cx="54102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18" name="Line 22"/>
          <p:cNvSpPr>
            <a:spLocks noChangeShapeType="1"/>
          </p:cNvSpPr>
          <p:nvPr/>
        </p:nvSpPr>
        <p:spPr bwMode="auto">
          <a:xfrm>
            <a:off x="5410200" y="685800"/>
            <a:ext cx="0" cy="1371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19" name="Line 23"/>
          <p:cNvSpPr>
            <a:spLocks noChangeShapeType="1"/>
          </p:cNvSpPr>
          <p:nvPr/>
        </p:nvSpPr>
        <p:spPr bwMode="auto">
          <a:xfrm flipH="1">
            <a:off x="3505200" y="2057400"/>
            <a:ext cx="1905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0" name="Line 24"/>
          <p:cNvSpPr>
            <a:spLocks noChangeShapeType="1"/>
          </p:cNvSpPr>
          <p:nvPr/>
        </p:nvSpPr>
        <p:spPr bwMode="auto">
          <a:xfrm>
            <a:off x="3505200" y="2057400"/>
            <a:ext cx="0" cy="42672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1" name="Line 25"/>
          <p:cNvSpPr>
            <a:spLocks noChangeShapeType="1"/>
          </p:cNvSpPr>
          <p:nvPr/>
        </p:nvSpPr>
        <p:spPr bwMode="auto">
          <a:xfrm flipH="1">
            <a:off x="0" y="6324600"/>
            <a:ext cx="35052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2" name="Line 26"/>
          <p:cNvSpPr>
            <a:spLocks noChangeShapeType="1"/>
          </p:cNvSpPr>
          <p:nvPr/>
        </p:nvSpPr>
        <p:spPr bwMode="auto">
          <a:xfrm>
            <a:off x="4114800" y="2209800"/>
            <a:ext cx="50292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3" name="Line 27"/>
          <p:cNvSpPr>
            <a:spLocks noChangeShapeType="1"/>
          </p:cNvSpPr>
          <p:nvPr/>
        </p:nvSpPr>
        <p:spPr bwMode="auto">
          <a:xfrm>
            <a:off x="4114800" y="2209800"/>
            <a:ext cx="0" cy="4038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4" name="Line 28"/>
          <p:cNvSpPr>
            <a:spLocks noChangeShapeType="1"/>
          </p:cNvSpPr>
          <p:nvPr/>
        </p:nvSpPr>
        <p:spPr bwMode="auto">
          <a:xfrm>
            <a:off x="5715000" y="6477000"/>
            <a:ext cx="3429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5" name="Line 29"/>
          <p:cNvSpPr>
            <a:spLocks noChangeShapeType="1"/>
          </p:cNvSpPr>
          <p:nvPr/>
        </p:nvSpPr>
        <p:spPr bwMode="auto">
          <a:xfrm>
            <a:off x="4114800" y="6248400"/>
            <a:ext cx="16002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6" name="Line 30"/>
          <p:cNvSpPr>
            <a:spLocks noChangeShapeType="1"/>
          </p:cNvSpPr>
          <p:nvPr/>
        </p:nvSpPr>
        <p:spPr bwMode="auto">
          <a:xfrm flipV="1">
            <a:off x="5715000" y="6248400"/>
            <a:ext cx="0" cy="228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928" name="Text Box 32"/>
          <p:cNvSpPr txBox="1">
            <a:spLocks noChangeArrowheads="1"/>
          </p:cNvSpPr>
          <p:nvPr/>
        </p:nvSpPr>
        <p:spPr bwMode="auto">
          <a:xfrm>
            <a:off x="2895600" y="3900488"/>
            <a:ext cx="444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27"/>
                </a:solidFill>
              </a:rPr>
              <a:t> </a:t>
            </a:r>
            <a:r>
              <a:rPr lang="en-US" sz="800">
                <a:solidFill>
                  <a:srgbClr val="FF0027"/>
                </a:solidFill>
              </a:rPr>
              <a:t> </a:t>
            </a:r>
            <a:r>
              <a:rPr lang="en-US" sz="1400">
                <a:solidFill>
                  <a:srgbClr val="FF0027"/>
                </a:solidFill>
              </a:rPr>
              <a:t>&lt;0</a:t>
            </a:r>
            <a:endParaRPr lang="en-US" sz="1400"/>
          </a:p>
        </p:txBody>
      </p:sp>
      <p:sp>
        <p:nvSpPr>
          <p:cNvPr id="80929" name="Text Box 33"/>
          <p:cNvSpPr txBox="1">
            <a:spLocks noChangeArrowheads="1"/>
          </p:cNvSpPr>
          <p:nvPr/>
        </p:nvSpPr>
        <p:spPr bwMode="auto">
          <a:xfrm>
            <a:off x="2193925" y="6081713"/>
            <a:ext cx="9683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Monothonic q</a:t>
            </a:r>
          </a:p>
        </p:txBody>
      </p:sp>
      <p:sp>
        <p:nvSpPr>
          <p:cNvPr id="80930" name="Text Box 34"/>
          <p:cNvSpPr txBox="1">
            <a:spLocks noChangeArrowheads="1"/>
          </p:cNvSpPr>
          <p:nvPr/>
        </p:nvSpPr>
        <p:spPr bwMode="auto">
          <a:xfrm>
            <a:off x="6629400" y="6172200"/>
            <a:ext cx="9683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Monothonic q</a:t>
            </a:r>
          </a:p>
        </p:txBody>
      </p:sp>
      <p:pic>
        <p:nvPicPr>
          <p:cNvPr id="80931" name="Picture 35" descr="Eq_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87600" y="3886200"/>
            <a:ext cx="660400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8861425" y="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9</a:t>
            </a:r>
            <a:endParaRPr lang="en-US">
              <a:latin typeface="Arial" charset="0"/>
            </a:endParaRP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3581400" y="228600"/>
            <a:ext cx="409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</a:rPr>
              <a:t>Stability results for time slices T6</a:t>
            </a:r>
            <a:endParaRPr lang="en-US"/>
          </a:p>
        </p:txBody>
      </p:sp>
      <p:pic>
        <p:nvPicPr>
          <p:cNvPr id="81927" name="Picture 7" descr="Fig_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16875" y="76200"/>
            <a:ext cx="787400" cy="1465263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81929" name="Text Box 9"/>
          <p:cNvSpPr txBox="1">
            <a:spLocks noChangeArrowheads="1"/>
          </p:cNvSpPr>
          <p:nvPr/>
        </p:nvSpPr>
        <p:spPr bwMode="auto">
          <a:xfrm>
            <a:off x="8093075" y="1524000"/>
            <a:ext cx="7096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I</a:t>
            </a:r>
            <a:r>
              <a:rPr lang="en-US" sz="1200" baseline="-25000">
                <a:solidFill>
                  <a:schemeClr val="hlink"/>
                </a:solidFill>
              </a:rPr>
              <a:t>p</a:t>
            </a:r>
            <a:r>
              <a:rPr lang="en-US" sz="1200">
                <a:solidFill>
                  <a:schemeClr val="hlink"/>
                </a:solidFill>
              </a:rPr>
              <a:t>/I</a:t>
            </a:r>
            <a:r>
              <a:rPr lang="en-US" sz="1200" baseline="-25000">
                <a:solidFill>
                  <a:schemeClr val="hlink"/>
                </a:solidFill>
              </a:rPr>
              <a:t>e</a:t>
            </a:r>
            <a:r>
              <a:rPr lang="en-US" sz="1200">
                <a:solidFill>
                  <a:schemeClr val="hlink"/>
                </a:solidFill>
              </a:rPr>
              <a:t>=3</a:t>
            </a:r>
            <a:endParaRPr lang="en-US"/>
          </a:p>
        </p:txBody>
      </p:sp>
      <p:pic>
        <p:nvPicPr>
          <p:cNvPr id="81930" name="Picture 10" descr="Fig_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0650" y="1143000"/>
            <a:ext cx="3613150" cy="4994275"/>
          </a:xfrm>
          <a:prstGeom prst="rect">
            <a:avLst/>
          </a:prstGeom>
          <a:noFill/>
        </p:spPr>
      </p:pic>
      <p:sp>
        <p:nvSpPr>
          <p:cNvPr id="81932" name="Text Box 12"/>
          <p:cNvSpPr txBox="1">
            <a:spLocks noChangeArrowheads="1"/>
          </p:cNvSpPr>
          <p:nvPr/>
        </p:nvSpPr>
        <p:spPr bwMode="auto">
          <a:xfrm>
            <a:off x="609600" y="1295400"/>
            <a:ext cx="984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27"/>
                </a:solidFill>
              </a:rPr>
              <a:t>=-6.8•10</a:t>
            </a:r>
            <a:r>
              <a:rPr lang="en-US" sz="1400" baseline="30000">
                <a:solidFill>
                  <a:srgbClr val="FF0027"/>
                </a:solidFill>
              </a:rPr>
              <a:t>-4</a:t>
            </a:r>
            <a:endParaRPr lang="en-US" sz="1400"/>
          </a:p>
        </p:txBody>
      </p:sp>
      <p:sp>
        <p:nvSpPr>
          <p:cNvPr id="81933" name="Text Box 13"/>
          <p:cNvSpPr txBox="1">
            <a:spLocks noChangeArrowheads="1"/>
          </p:cNvSpPr>
          <p:nvPr/>
        </p:nvSpPr>
        <p:spPr bwMode="auto">
          <a:xfrm>
            <a:off x="76200" y="5943600"/>
            <a:ext cx="8366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Reversed q</a:t>
            </a:r>
          </a:p>
        </p:txBody>
      </p:sp>
      <p:sp>
        <p:nvSpPr>
          <p:cNvPr id="81934" name="Text Box 14"/>
          <p:cNvSpPr txBox="1">
            <a:spLocks noChangeArrowheads="1"/>
          </p:cNvSpPr>
          <p:nvPr/>
        </p:nvSpPr>
        <p:spPr bwMode="auto">
          <a:xfrm>
            <a:off x="3733800" y="1201738"/>
            <a:ext cx="4241503" cy="1871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1BCC30"/>
                </a:solidFill>
              </a:rPr>
              <a:t>Monothonic q </a:t>
            </a:r>
            <a:r>
              <a:rPr lang="en-US" sz="1400" b="1">
                <a:solidFill>
                  <a:srgbClr val="1BCC30"/>
                </a:solidFill>
                <a:sym typeface="Symbol" charset="2"/>
              </a:rPr>
              <a:t></a:t>
            </a:r>
            <a:r>
              <a:rPr lang="en-US" sz="1400" b="1">
                <a:solidFill>
                  <a:srgbClr val="1BCC30"/>
                </a:solidFill>
              </a:rPr>
              <a:t> n=1 stable</a:t>
            </a:r>
            <a:r>
              <a:rPr lang="en-US" sz="1400" b="1"/>
              <a:t>, </a:t>
            </a:r>
            <a:r>
              <a:rPr lang="en-US" sz="1400" b="1">
                <a:solidFill>
                  <a:srgbClr val="FF0027"/>
                </a:solidFill>
              </a:rPr>
              <a:t>n=2 &amp; 3 unstable</a:t>
            </a:r>
            <a:endParaRPr lang="en-US" sz="1200" b="1"/>
          </a:p>
          <a:p>
            <a:endParaRPr lang="en-US" sz="800" b="1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US" sz="1200" b="1"/>
              <a:t>T6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=180 kA, A=1.25,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=2.2, q</a:t>
            </a:r>
            <a:r>
              <a:rPr lang="en-GB" sz="1200" baseline="-25000"/>
              <a:t>95</a:t>
            </a:r>
            <a:r>
              <a:rPr lang="en-GB" sz="1200"/>
              <a:t>=2.6, q</a:t>
            </a:r>
            <a:r>
              <a:rPr lang="en-GB" sz="1200" baseline="-25000"/>
              <a:t>0</a:t>
            </a:r>
            <a:r>
              <a:rPr lang="en-GB" sz="1200"/>
              <a:t>=0.96,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=25%</a:t>
            </a:r>
          </a:p>
          <a:p>
            <a:endParaRPr lang="en-GB" sz="1200"/>
          </a:p>
          <a:p>
            <a:r>
              <a:rPr lang="en-US" sz="1400" b="1">
                <a:solidFill>
                  <a:srgbClr val="FF0027"/>
                </a:solidFill>
              </a:rPr>
              <a:t>Reversed q </a:t>
            </a:r>
            <a:r>
              <a:rPr lang="en-US" sz="1400" b="1">
                <a:solidFill>
                  <a:srgbClr val="FF0027"/>
                </a:solidFill>
                <a:sym typeface="Symbol" charset="2"/>
              </a:rPr>
              <a:t>→</a:t>
            </a:r>
            <a:r>
              <a:rPr lang="en-US" sz="1400" b="1">
                <a:solidFill>
                  <a:srgbClr val="FF0027"/>
                </a:solidFill>
              </a:rPr>
              <a:t> </a:t>
            </a:r>
            <a:r>
              <a:rPr lang="en-US" sz="1400" b="1" u="sng">
                <a:solidFill>
                  <a:srgbClr val="FF0027"/>
                </a:solidFill>
              </a:rPr>
              <a:t>n=1</a:t>
            </a:r>
            <a:r>
              <a:rPr lang="en-US" sz="1400" b="1">
                <a:solidFill>
                  <a:srgbClr val="FF0027"/>
                </a:solidFill>
              </a:rPr>
              <a:t>,</a:t>
            </a:r>
            <a:r>
              <a:rPr lang="en-US" sz="1400" b="1">
                <a:solidFill>
                  <a:srgbClr val="1BCC30"/>
                </a:solidFill>
              </a:rPr>
              <a:t> </a:t>
            </a:r>
            <a:r>
              <a:rPr lang="en-US" sz="1400" b="1">
                <a:solidFill>
                  <a:srgbClr val="FF0027"/>
                </a:solidFill>
              </a:rPr>
              <a:t>n=2 &amp; 3 unstable</a:t>
            </a:r>
            <a:endParaRPr lang="en-GB" sz="1200"/>
          </a:p>
          <a:p>
            <a:endParaRPr lang="en-GB" sz="800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US" sz="1200" b="1"/>
              <a:t>T6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=180 kA, A=1.29,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=2.5, q</a:t>
            </a:r>
            <a:r>
              <a:rPr lang="en-GB" sz="1200" baseline="-25000"/>
              <a:t>95</a:t>
            </a:r>
            <a:r>
              <a:rPr lang="en-GB" sz="1200"/>
              <a:t>=3.2, q</a:t>
            </a:r>
            <a:r>
              <a:rPr lang="en-GB" sz="1200" baseline="-25000"/>
              <a:t>0</a:t>
            </a:r>
            <a:r>
              <a:rPr lang="en-GB" sz="1200"/>
              <a:t>=2.3,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=33%</a:t>
            </a:r>
            <a:endParaRPr lang="en-US" sz="1200"/>
          </a:p>
        </p:txBody>
      </p:sp>
      <p:sp>
        <p:nvSpPr>
          <p:cNvPr id="81935" name="Text Box 15"/>
          <p:cNvSpPr txBox="1">
            <a:spLocks noChangeArrowheads="1"/>
          </p:cNvSpPr>
          <p:nvPr/>
        </p:nvSpPr>
        <p:spPr bwMode="auto">
          <a:xfrm>
            <a:off x="3733800" y="858838"/>
            <a:ext cx="26389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With “reference” </a:t>
            </a:r>
            <a:r>
              <a:rPr lang="en-US" sz="1400" b="1">
                <a:latin typeface="Symbol" charset="2"/>
                <a:sym typeface="Symbol" charset="2"/>
              </a:rPr>
              <a:t>β</a:t>
            </a:r>
            <a:r>
              <a:rPr lang="en-US" sz="1400" b="1" baseline="-25000"/>
              <a:t>p</a:t>
            </a:r>
            <a:r>
              <a:rPr lang="en-US" sz="1400" b="1"/>
              <a:t>=0.225:</a:t>
            </a:r>
          </a:p>
        </p:txBody>
      </p:sp>
      <p:sp>
        <p:nvSpPr>
          <p:cNvPr id="81936" name="Text Box 16"/>
          <p:cNvSpPr txBox="1">
            <a:spLocks noChangeArrowheads="1"/>
          </p:cNvSpPr>
          <p:nvPr/>
        </p:nvSpPr>
        <p:spPr bwMode="auto">
          <a:xfrm>
            <a:off x="434975" y="609600"/>
            <a:ext cx="26892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Screw Pinch drives instability:</a:t>
            </a:r>
          </a:p>
          <a:p>
            <a:r>
              <a:rPr lang="en-US" sz="1400">
                <a:solidFill>
                  <a:srgbClr val="FF4A01"/>
                </a:solidFill>
              </a:rPr>
              <a:t>ST tilt induced by SP kink</a:t>
            </a:r>
            <a:endParaRPr lang="en-US"/>
          </a:p>
        </p:txBody>
      </p:sp>
      <p:sp>
        <p:nvSpPr>
          <p:cNvPr id="81938" name="Line 18"/>
          <p:cNvSpPr>
            <a:spLocks noChangeShapeType="1"/>
          </p:cNvSpPr>
          <p:nvPr/>
        </p:nvSpPr>
        <p:spPr bwMode="auto">
          <a:xfrm flipH="1">
            <a:off x="3124200" y="2130425"/>
            <a:ext cx="2133600" cy="76200"/>
          </a:xfrm>
          <a:prstGeom prst="line">
            <a:avLst/>
          </a:prstGeom>
          <a:noFill/>
          <a:ln w="19050">
            <a:solidFill>
              <a:srgbClr val="FF0027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39" name="Line 19"/>
          <p:cNvSpPr>
            <a:spLocks noChangeShapeType="1"/>
          </p:cNvSpPr>
          <p:nvPr/>
        </p:nvSpPr>
        <p:spPr bwMode="auto">
          <a:xfrm flipV="1">
            <a:off x="5257800" y="2130425"/>
            <a:ext cx="0" cy="152400"/>
          </a:xfrm>
          <a:prstGeom prst="line">
            <a:avLst/>
          </a:prstGeom>
          <a:noFill/>
          <a:ln w="19050">
            <a:solidFill>
              <a:srgbClr val="FF0027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40" name="Text Box 20"/>
          <p:cNvSpPr txBox="1">
            <a:spLocks noChangeArrowheads="1"/>
          </p:cNvSpPr>
          <p:nvPr/>
        </p:nvSpPr>
        <p:spPr bwMode="auto">
          <a:xfrm>
            <a:off x="3886200" y="4329113"/>
            <a:ext cx="3991522" cy="1871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1BCC30"/>
                </a:solidFill>
              </a:rPr>
              <a:t>Monothonic q </a:t>
            </a:r>
            <a:r>
              <a:rPr lang="en-US" sz="1400" b="1">
                <a:solidFill>
                  <a:srgbClr val="1BCC30"/>
                </a:solidFill>
                <a:sym typeface="Symbol" charset="2"/>
              </a:rPr>
              <a:t>→</a:t>
            </a:r>
            <a:r>
              <a:rPr lang="en-US" sz="1400" b="1">
                <a:solidFill>
                  <a:srgbClr val="1BCC30"/>
                </a:solidFill>
              </a:rPr>
              <a:t> n=1,2,3 stable</a:t>
            </a:r>
            <a:endParaRPr lang="en-US" sz="1200" b="1"/>
          </a:p>
          <a:p>
            <a:endParaRPr lang="en-US" sz="800" b="1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US" sz="1200" b="1"/>
              <a:t>T6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=180 kA, A=1.29,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=2.2, q</a:t>
            </a:r>
            <a:r>
              <a:rPr lang="en-GB" sz="1200" baseline="-25000"/>
              <a:t>95</a:t>
            </a:r>
            <a:r>
              <a:rPr lang="en-GB" sz="1200"/>
              <a:t>=2.5, q</a:t>
            </a:r>
            <a:r>
              <a:rPr lang="en-GB" sz="1200" baseline="-25000"/>
              <a:t>0</a:t>
            </a:r>
            <a:r>
              <a:rPr lang="en-GB" sz="1200"/>
              <a:t>=1.12,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=15%</a:t>
            </a:r>
          </a:p>
          <a:p>
            <a:endParaRPr lang="en-GB" sz="1200"/>
          </a:p>
          <a:p>
            <a:r>
              <a:rPr lang="en-US" sz="1400" b="1">
                <a:solidFill>
                  <a:srgbClr val="1BCC30"/>
                </a:solidFill>
              </a:rPr>
              <a:t>Reversed q </a:t>
            </a:r>
            <a:r>
              <a:rPr lang="en-US" sz="1400" b="1">
                <a:solidFill>
                  <a:srgbClr val="1BCC30"/>
                </a:solidFill>
                <a:sym typeface="Symbol" charset="2"/>
              </a:rPr>
              <a:t>→</a:t>
            </a:r>
            <a:r>
              <a:rPr lang="en-US" sz="1400" b="1">
                <a:solidFill>
                  <a:srgbClr val="FF0027"/>
                </a:solidFill>
              </a:rPr>
              <a:t> </a:t>
            </a:r>
            <a:r>
              <a:rPr lang="en-US" sz="1400" b="1">
                <a:solidFill>
                  <a:srgbClr val="1BCC30"/>
                </a:solidFill>
              </a:rPr>
              <a:t>n=1,2,3 stable</a:t>
            </a:r>
            <a:endParaRPr lang="en-GB" sz="1200"/>
          </a:p>
          <a:p>
            <a:endParaRPr lang="en-GB" sz="800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US" sz="1200" b="1"/>
              <a:t>T6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=180 kA, A=1.32,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=2.5, q</a:t>
            </a:r>
            <a:r>
              <a:rPr lang="en-GB" sz="1200" baseline="-25000"/>
              <a:t>95</a:t>
            </a:r>
            <a:r>
              <a:rPr lang="en-GB" sz="1200"/>
              <a:t>=2.5, q</a:t>
            </a:r>
            <a:r>
              <a:rPr lang="en-GB" sz="1200" baseline="-25000"/>
              <a:t>0</a:t>
            </a:r>
            <a:r>
              <a:rPr lang="en-GB" sz="1200"/>
              <a:t>=1.83,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=19%</a:t>
            </a:r>
            <a:endParaRPr lang="en-US" sz="1200"/>
          </a:p>
        </p:txBody>
      </p:sp>
      <p:sp>
        <p:nvSpPr>
          <p:cNvPr id="81941" name="Text Box 21"/>
          <p:cNvSpPr txBox="1">
            <a:spLocks noChangeArrowheads="1"/>
          </p:cNvSpPr>
          <p:nvPr/>
        </p:nvSpPr>
        <p:spPr bwMode="auto">
          <a:xfrm>
            <a:off x="3886200" y="3986213"/>
            <a:ext cx="21308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With “lower” </a:t>
            </a:r>
            <a:r>
              <a:rPr lang="en-US" sz="1400" b="1">
                <a:latin typeface="Symbol" charset="2"/>
                <a:sym typeface="Symbol" charset="2"/>
              </a:rPr>
              <a:t>β</a:t>
            </a:r>
            <a:r>
              <a:rPr lang="en-US" sz="1400" b="1" baseline="-25000"/>
              <a:t>p</a:t>
            </a:r>
            <a:r>
              <a:rPr lang="en-US" sz="1400" b="1"/>
              <a:t>=0.15:</a:t>
            </a:r>
          </a:p>
        </p:txBody>
      </p:sp>
      <p:sp>
        <p:nvSpPr>
          <p:cNvPr id="81942" name="Text Box 22"/>
          <p:cNvSpPr txBox="1">
            <a:spLocks noChangeArrowheads="1"/>
          </p:cNvSpPr>
          <p:nvPr/>
        </p:nvSpPr>
        <p:spPr bwMode="auto">
          <a:xfrm>
            <a:off x="3794125" y="3094038"/>
            <a:ext cx="467307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DE74DC"/>
                </a:solidFill>
              </a:rPr>
              <a:t>Weak effect of vacuum term:</a:t>
            </a:r>
          </a:p>
          <a:p>
            <a:r>
              <a:rPr lang="en-US" sz="1200">
                <a:solidFill>
                  <a:srgbClr val="DE74DC"/>
                </a:solidFill>
              </a:rPr>
              <a:t>for n=1           -6.8•10</a:t>
            </a:r>
            <a:r>
              <a:rPr lang="en-US" sz="1200" baseline="30000">
                <a:solidFill>
                  <a:srgbClr val="DE74DC"/>
                </a:solidFill>
              </a:rPr>
              <a:t>-4</a:t>
            </a:r>
            <a:r>
              <a:rPr lang="en-US" sz="1200">
                <a:solidFill>
                  <a:srgbClr val="DE74DC"/>
                </a:solidFill>
              </a:rPr>
              <a:t> </a:t>
            </a:r>
            <a:r>
              <a:rPr lang="en-US" sz="1400">
                <a:solidFill>
                  <a:srgbClr val="DE74DC"/>
                </a:solidFill>
                <a:sym typeface="Symbol" charset="2"/>
              </a:rPr>
              <a:t>→</a:t>
            </a:r>
            <a:r>
              <a:rPr lang="en-US" sz="1200">
                <a:solidFill>
                  <a:srgbClr val="DE74DC"/>
                </a:solidFill>
              </a:rPr>
              <a:t> -7•10</a:t>
            </a:r>
            <a:r>
              <a:rPr lang="en-US" sz="1200" baseline="30000">
                <a:solidFill>
                  <a:srgbClr val="DE74DC"/>
                </a:solidFill>
              </a:rPr>
              <a:t>-4</a:t>
            </a:r>
            <a:r>
              <a:rPr lang="en-US" sz="1200">
                <a:solidFill>
                  <a:srgbClr val="DE74DC"/>
                </a:solidFill>
              </a:rPr>
              <a:t> if PF coil casings suppressed</a:t>
            </a:r>
          </a:p>
        </p:txBody>
      </p:sp>
      <p:graphicFrame>
        <p:nvGraphicFramePr>
          <p:cNvPr id="81943" name="Object 23"/>
          <p:cNvGraphicFramePr>
            <a:graphicFrameLocks noChangeAspect="1"/>
          </p:cNvGraphicFramePr>
          <p:nvPr/>
        </p:nvGraphicFramePr>
        <p:xfrm>
          <a:off x="4419600" y="3276600"/>
          <a:ext cx="444500" cy="254000"/>
        </p:xfrm>
        <a:graphic>
          <a:graphicData uri="http://schemas.openxmlformats.org/presentationml/2006/ole">
            <p:oleObj spid="_x0000_s81943" name="Equation" r:id="rId6" imgW="444500" imgH="254000" progId="Equation.DSMT4">
              <p:embed/>
            </p:oleObj>
          </a:graphicData>
        </a:graphic>
      </p:graphicFrame>
      <p:pic>
        <p:nvPicPr>
          <p:cNvPr id="81945" name="Picture 25" descr="Eq_16bi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400" y="1295400"/>
            <a:ext cx="660400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8763000" y="0"/>
            <a:ext cx="38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10</a:t>
            </a:r>
            <a:endParaRPr lang="en-US">
              <a:latin typeface="Arial" charset="0"/>
            </a:endParaRP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3687763" y="228600"/>
            <a:ext cx="409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</a:rPr>
              <a:t>Stability results for time slices TF</a:t>
            </a:r>
            <a:endParaRPr lang="en-US"/>
          </a:p>
        </p:txBody>
      </p:sp>
      <p:pic>
        <p:nvPicPr>
          <p:cNvPr id="82951" name="Picture 7" descr="Fig_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47038" y="152400"/>
            <a:ext cx="715962" cy="1517650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8047038" y="1676400"/>
            <a:ext cx="70961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hlink"/>
                </a:solidFill>
              </a:rPr>
              <a:t>I</a:t>
            </a:r>
            <a:r>
              <a:rPr lang="en-US" sz="1200" baseline="-25000">
                <a:solidFill>
                  <a:schemeClr val="hlink"/>
                </a:solidFill>
              </a:rPr>
              <a:t>p</a:t>
            </a:r>
            <a:r>
              <a:rPr lang="en-US" sz="1200">
                <a:solidFill>
                  <a:schemeClr val="hlink"/>
                </a:solidFill>
              </a:rPr>
              <a:t>/I</a:t>
            </a:r>
            <a:r>
              <a:rPr lang="en-US" sz="1200" baseline="-25000">
                <a:solidFill>
                  <a:schemeClr val="hlink"/>
                </a:solidFill>
              </a:rPr>
              <a:t>e</a:t>
            </a:r>
            <a:r>
              <a:rPr lang="en-US" sz="1200">
                <a:solidFill>
                  <a:schemeClr val="hlink"/>
                </a:solidFill>
              </a:rPr>
              <a:t>=4</a:t>
            </a:r>
            <a:endParaRPr lang="en-US"/>
          </a:p>
        </p:txBody>
      </p:sp>
      <p:pic>
        <p:nvPicPr>
          <p:cNvPr id="82954" name="Picture 10" descr="Fig_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143000"/>
            <a:ext cx="3527425" cy="4881563"/>
          </a:xfrm>
          <a:prstGeom prst="rect">
            <a:avLst/>
          </a:prstGeom>
          <a:noFill/>
        </p:spPr>
      </p:pic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306388" y="5943600"/>
            <a:ext cx="8366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/>
              <a:t>Reversed q</a:t>
            </a:r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242888" y="381000"/>
            <a:ext cx="356711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4A01"/>
                </a:solidFill>
              </a:rPr>
              <a:t>Screw Pinch drives instability:</a:t>
            </a:r>
          </a:p>
          <a:p>
            <a:r>
              <a:rPr lang="en-US" sz="1400">
                <a:solidFill>
                  <a:srgbClr val="FF4A01"/>
                </a:solidFill>
              </a:rPr>
              <a:t>ST tilt induced by SP kink</a:t>
            </a:r>
          </a:p>
          <a:p>
            <a:r>
              <a:rPr lang="en-US" sz="1400">
                <a:solidFill>
                  <a:srgbClr val="FF4A01"/>
                </a:solidFill>
              </a:rPr>
              <a:t>(kink more extended with respect to T6)</a:t>
            </a:r>
            <a:endParaRPr lang="en-US"/>
          </a:p>
        </p:txBody>
      </p:sp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3810000" y="1201738"/>
            <a:ext cx="4318460" cy="1871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1BCC30"/>
                </a:solidFill>
              </a:rPr>
              <a:t>Monothonic q </a:t>
            </a:r>
            <a:r>
              <a:rPr lang="en-US" sz="1400" b="1">
                <a:solidFill>
                  <a:srgbClr val="1BCC30"/>
                </a:solidFill>
                <a:sym typeface="Symbol" charset="2"/>
              </a:rPr>
              <a:t>→</a:t>
            </a:r>
            <a:r>
              <a:rPr lang="en-US" sz="1400" b="1">
                <a:solidFill>
                  <a:srgbClr val="1BCC30"/>
                </a:solidFill>
              </a:rPr>
              <a:t> n=1 stable</a:t>
            </a:r>
            <a:r>
              <a:rPr lang="en-US" sz="1400" b="1"/>
              <a:t>, </a:t>
            </a:r>
            <a:r>
              <a:rPr lang="en-US" sz="1400" b="1">
                <a:solidFill>
                  <a:srgbClr val="FF0027"/>
                </a:solidFill>
              </a:rPr>
              <a:t>n=2 &amp; 3 unstable</a:t>
            </a:r>
            <a:endParaRPr lang="en-US" sz="1200" b="1"/>
          </a:p>
          <a:p>
            <a:endParaRPr lang="en-US" sz="800" b="1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US" sz="1200" b="1"/>
              <a:t>TF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=240 kA, A=1.22,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=2.2, q</a:t>
            </a:r>
            <a:r>
              <a:rPr lang="en-GB" sz="1200" baseline="-25000"/>
              <a:t>95</a:t>
            </a:r>
            <a:r>
              <a:rPr lang="en-GB" sz="1200"/>
              <a:t>=2.65, q</a:t>
            </a:r>
            <a:r>
              <a:rPr lang="en-GB" sz="1200" baseline="-25000"/>
              <a:t>0</a:t>
            </a:r>
            <a:r>
              <a:rPr lang="en-GB" sz="1200"/>
              <a:t>=1.04,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=19%</a:t>
            </a:r>
          </a:p>
          <a:p>
            <a:endParaRPr lang="en-GB" sz="1200"/>
          </a:p>
          <a:p>
            <a:r>
              <a:rPr lang="en-US" sz="1400" b="1">
                <a:solidFill>
                  <a:srgbClr val="FF0027"/>
                </a:solidFill>
              </a:rPr>
              <a:t>Reversed q </a:t>
            </a:r>
            <a:r>
              <a:rPr lang="en-US" sz="1400" b="1">
                <a:solidFill>
                  <a:srgbClr val="FF0027"/>
                </a:solidFill>
                <a:sym typeface="Symbol" charset="2"/>
              </a:rPr>
              <a:t>→</a:t>
            </a:r>
            <a:r>
              <a:rPr lang="en-US" sz="1400" b="1">
                <a:solidFill>
                  <a:srgbClr val="FF0027"/>
                </a:solidFill>
              </a:rPr>
              <a:t> </a:t>
            </a:r>
            <a:r>
              <a:rPr lang="en-US" sz="1400" b="1" u="sng">
                <a:solidFill>
                  <a:srgbClr val="FF0027"/>
                </a:solidFill>
              </a:rPr>
              <a:t>n=1</a:t>
            </a:r>
            <a:r>
              <a:rPr lang="en-US" sz="1400" b="1">
                <a:solidFill>
                  <a:srgbClr val="FF0027"/>
                </a:solidFill>
              </a:rPr>
              <a:t> &amp;</a:t>
            </a:r>
            <a:r>
              <a:rPr lang="en-US" sz="1400" b="1">
                <a:solidFill>
                  <a:srgbClr val="1BCC30"/>
                </a:solidFill>
              </a:rPr>
              <a:t> </a:t>
            </a:r>
            <a:r>
              <a:rPr lang="en-US" sz="1400" b="1">
                <a:solidFill>
                  <a:srgbClr val="FF0027"/>
                </a:solidFill>
              </a:rPr>
              <a:t>2 unstable</a:t>
            </a:r>
            <a:r>
              <a:rPr lang="en-US" sz="1400" b="1"/>
              <a:t>,</a:t>
            </a:r>
            <a:r>
              <a:rPr lang="en-US" sz="1400" b="1">
                <a:solidFill>
                  <a:srgbClr val="FF0027"/>
                </a:solidFill>
              </a:rPr>
              <a:t> </a:t>
            </a:r>
            <a:r>
              <a:rPr lang="en-US" sz="1400" b="1">
                <a:solidFill>
                  <a:srgbClr val="1BCC30"/>
                </a:solidFill>
              </a:rPr>
              <a:t>n=3 stable</a:t>
            </a:r>
            <a:endParaRPr lang="en-GB" sz="1200"/>
          </a:p>
          <a:p>
            <a:endParaRPr lang="en-GB" sz="800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US" sz="1200" b="1"/>
              <a:t>TF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=240 kA, A=1.24,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=2.4, q</a:t>
            </a:r>
            <a:r>
              <a:rPr lang="en-GB" sz="1200" baseline="-25000"/>
              <a:t>95</a:t>
            </a:r>
            <a:r>
              <a:rPr lang="en-GB" sz="1200"/>
              <a:t>=2.89, q</a:t>
            </a:r>
            <a:r>
              <a:rPr lang="en-GB" sz="1200" baseline="-25000"/>
              <a:t>0</a:t>
            </a:r>
            <a:r>
              <a:rPr lang="en-GB" sz="1200"/>
              <a:t>=1.82,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=23%</a:t>
            </a:r>
            <a:endParaRPr lang="en-US" sz="1200"/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3810000" y="858838"/>
            <a:ext cx="26389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With “reference” </a:t>
            </a:r>
            <a:r>
              <a:rPr lang="en-US" sz="1400" b="1">
                <a:latin typeface="Symbol" charset="2"/>
                <a:sym typeface="Symbol" charset="2"/>
              </a:rPr>
              <a:t>β</a:t>
            </a:r>
            <a:r>
              <a:rPr lang="en-US" sz="1400" b="1" baseline="-25000"/>
              <a:t>p</a:t>
            </a:r>
            <a:r>
              <a:rPr lang="en-US" sz="1400" b="1"/>
              <a:t>=0.225:</a:t>
            </a:r>
          </a:p>
        </p:txBody>
      </p:sp>
      <p:sp>
        <p:nvSpPr>
          <p:cNvPr id="82959" name="Line 15"/>
          <p:cNvSpPr>
            <a:spLocks noChangeShapeType="1"/>
          </p:cNvSpPr>
          <p:nvPr/>
        </p:nvSpPr>
        <p:spPr bwMode="auto">
          <a:xfrm flipH="1">
            <a:off x="3200400" y="2130425"/>
            <a:ext cx="2133600" cy="76200"/>
          </a:xfrm>
          <a:prstGeom prst="line">
            <a:avLst/>
          </a:prstGeom>
          <a:noFill/>
          <a:ln w="19050">
            <a:solidFill>
              <a:srgbClr val="FF0027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60" name="Line 16"/>
          <p:cNvSpPr>
            <a:spLocks noChangeShapeType="1"/>
          </p:cNvSpPr>
          <p:nvPr/>
        </p:nvSpPr>
        <p:spPr bwMode="auto">
          <a:xfrm flipV="1">
            <a:off x="5334000" y="2130425"/>
            <a:ext cx="0" cy="152400"/>
          </a:xfrm>
          <a:prstGeom prst="line">
            <a:avLst/>
          </a:prstGeom>
          <a:noFill/>
          <a:ln w="19050">
            <a:solidFill>
              <a:srgbClr val="FF0027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962" name="Text Box 18"/>
          <p:cNvSpPr txBox="1">
            <a:spLocks noChangeArrowheads="1"/>
          </p:cNvSpPr>
          <p:nvPr/>
        </p:nvSpPr>
        <p:spPr bwMode="auto">
          <a:xfrm>
            <a:off x="762000" y="1295400"/>
            <a:ext cx="957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27"/>
                </a:solidFill>
              </a:rPr>
              <a:t>=-1.5•10</a:t>
            </a:r>
            <a:r>
              <a:rPr lang="en-US" sz="1400" baseline="30000">
                <a:solidFill>
                  <a:srgbClr val="FF0027"/>
                </a:solidFill>
              </a:rPr>
              <a:t>-3</a:t>
            </a:r>
            <a:endParaRPr lang="en-US" sz="1400"/>
          </a:p>
        </p:txBody>
      </p:sp>
      <p:sp>
        <p:nvSpPr>
          <p:cNvPr id="82963" name="Text Box 19"/>
          <p:cNvSpPr txBox="1">
            <a:spLocks noChangeArrowheads="1"/>
          </p:cNvSpPr>
          <p:nvPr/>
        </p:nvSpPr>
        <p:spPr bwMode="auto">
          <a:xfrm>
            <a:off x="3886200" y="3429000"/>
            <a:ext cx="4109569" cy="254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With “lower” </a:t>
            </a:r>
            <a:r>
              <a:rPr lang="en-US" sz="1400" b="1">
                <a:latin typeface="Symbol" charset="2"/>
                <a:sym typeface="Symbol" charset="2"/>
              </a:rPr>
              <a:t>β</a:t>
            </a:r>
            <a:r>
              <a:rPr lang="en-US" sz="1400" b="1" baseline="-25000"/>
              <a:t>p</a:t>
            </a:r>
            <a:r>
              <a:rPr lang="en-US" sz="1400" b="1"/>
              <a:t>=0.12</a:t>
            </a:r>
            <a:endParaRPr lang="en-US" sz="1400" b="1">
              <a:solidFill>
                <a:srgbClr val="1BCC30"/>
              </a:solidFill>
            </a:endParaRPr>
          </a:p>
          <a:p>
            <a:endParaRPr lang="en-US" sz="800" b="1">
              <a:solidFill>
                <a:srgbClr val="1BCC30"/>
              </a:solidFill>
            </a:endParaRPr>
          </a:p>
          <a:p>
            <a:pPr>
              <a:lnSpc>
                <a:spcPct val="70000"/>
              </a:lnSpc>
            </a:pPr>
            <a:r>
              <a:rPr lang="en-US" sz="1400" b="1">
                <a:solidFill>
                  <a:srgbClr val="1BCC30"/>
                </a:solidFill>
              </a:rPr>
              <a:t>Monothonic q </a:t>
            </a:r>
            <a:r>
              <a:rPr lang="en-US" sz="1400" b="1">
                <a:solidFill>
                  <a:srgbClr val="1BCC30"/>
                </a:solidFill>
                <a:sym typeface="Symbol" charset="2"/>
              </a:rPr>
              <a:t>→</a:t>
            </a:r>
            <a:r>
              <a:rPr lang="en-US" sz="1400" b="1">
                <a:solidFill>
                  <a:srgbClr val="1BCC30"/>
                </a:solidFill>
              </a:rPr>
              <a:t> n=1,2,3 stable</a:t>
            </a:r>
            <a:endParaRPr lang="en-US" sz="1200" b="1"/>
          </a:p>
          <a:p>
            <a:endParaRPr lang="en-US" sz="800" b="1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US" sz="1200" b="1"/>
              <a:t>TF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=240 kA, A=1.24,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=2.3, q</a:t>
            </a:r>
            <a:r>
              <a:rPr lang="en-GB" sz="1200" baseline="-25000"/>
              <a:t>95</a:t>
            </a:r>
            <a:r>
              <a:rPr lang="en-GB" sz="1200"/>
              <a:t>=2.55, q</a:t>
            </a:r>
            <a:r>
              <a:rPr lang="en-GB" sz="1200" baseline="-25000"/>
              <a:t>0</a:t>
            </a:r>
            <a:r>
              <a:rPr lang="en-GB" sz="1200"/>
              <a:t>=1.13,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=16%</a:t>
            </a:r>
          </a:p>
          <a:p>
            <a:endParaRPr lang="en-GB" sz="1200"/>
          </a:p>
          <a:p>
            <a:r>
              <a:rPr lang="en-US" sz="1400" b="1"/>
              <a:t>With further lowered </a:t>
            </a:r>
            <a:r>
              <a:rPr lang="en-US" sz="1400" b="1">
                <a:latin typeface="Symbol" charset="2"/>
                <a:sym typeface="Symbol" charset="2"/>
              </a:rPr>
              <a:t>β</a:t>
            </a:r>
            <a:r>
              <a:rPr lang="en-US" sz="1400" b="1" baseline="-25000"/>
              <a:t>p</a:t>
            </a:r>
            <a:r>
              <a:rPr lang="en-US" sz="1400" b="1"/>
              <a:t>=0.10</a:t>
            </a:r>
            <a:endParaRPr lang="en-GB" sz="1200"/>
          </a:p>
          <a:p>
            <a:endParaRPr lang="en-US" sz="800" b="1">
              <a:solidFill>
                <a:srgbClr val="1BCC30"/>
              </a:solidFill>
            </a:endParaRPr>
          </a:p>
          <a:p>
            <a:pPr>
              <a:lnSpc>
                <a:spcPct val="60000"/>
              </a:lnSpc>
            </a:pPr>
            <a:r>
              <a:rPr lang="en-US" sz="1400" b="1">
                <a:solidFill>
                  <a:srgbClr val="1BCC30"/>
                </a:solidFill>
              </a:rPr>
              <a:t>Reversed q </a:t>
            </a:r>
            <a:r>
              <a:rPr lang="en-US" sz="1400" b="1">
                <a:solidFill>
                  <a:srgbClr val="1BCC30"/>
                </a:solidFill>
                <a:sym typeface="Symbol" charset="2"/>
              </a:rPr>
              <a:t>→</a:t>
            </a:r>
            <a:r>
              <a:rPr lang="en-US" sz="1400" b="1">
                <a:solidFill>
                  <a:srgbClr val="FF0027"/>
                </a:solidFill>
              </a:rPr>
              <a:t> </a:t>
            </a:r>
            <a:r>
              <a:rPr lang="en-US" sz="1400" b="1">
                <a:solidFill>
                  <a:srgbClr val="1BCC30"/>
                </a:solidFill>
              </a:rPr>
              <a:t>n=1,2,3 stable</a:t>
            </a:r>
            <a:endParaRPr lang="en-GB" sz="1200"/>
          </a:p>
          <a:p>
            <a:endParaRPr lang="en-GB" sz="800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US" sz="1200" b="1"/>
              <a:t>TF</a:t>
            </a:r>
            <a:r>
              <a:rPr lang="en-US" sz="1200"/>
              <a:t>: </a:t>
            </a: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=240 kA, A=1.26, </a:t>
            </a:r>
            <a:r>
              <a:rPr lang="en-GB" sz="1200">
                <a:latin typeface="Symbol" charset="2"/>
                <a:sym typeface="Symbol" charset="2"/>
              </a:rPr>
              <a:t>κ</a:t>
            </a:r>
            <a:r>
              <a:rPr lang="en-GB" sz="1200"/>
              <a:t>=2.4, q</a:t>
            </a:r>
            <a:r>
              <a:rPr lang="en-GB" sz="1200" baseline="-25000"/>
              <a:t>95</a:t>
            </a:r>
            <a:r>
              <a:rPr lang="en-GB" sz="1200"/>
              <a:t>=2.55, q</a:t>
            </a:r>
            <a:r>
              <a:rPr lang="en-GB" sz="1200" baseline="-25000"/>
              <a:t>0</a:t>
            </a:r>
            <a:r>
              <a:rPr lang="en-GB" sz="1200"/>
              <a:t>=1.64, </a:t>
            </a: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=14%</a:t>
            </a:r>
            <a:endParaRPr lang="en-US" sz="1200"/>
          </a:p>
          <a:p>
            <a:pPr>
              <a:lnSpc>
                <a:spcPct val="80000"/>
              </a:lnSpc>
            </a:pPr>
            <a:endParaRPr lang="en-US" sz="1200"/>
          </a:p>
        </p:txBody>
      </p:sp>
      <p:sp>
        <p:nvSpPr>
          <p:cNvPr id="82966" name="Text Box 22"/>
          <p:cNvSpPr txBox="1">
            <a:spLocks noChangeArrowheads="1"/>
          </p:cNvSpPr>
          <p:nvPr/>
        </p:nvSpPr>
        <p:spPr bwMode="auto">
          <a:xfrm>
            <a:off x="3733800" y="5881688"/>
            <a:ext cx="5360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u="sng">
                <a:solidFill>
                  <a:srgbClr val="DE74DC"/>
                </a:solidFill>
              </a:rPr>
              <a:t>Reversed shear profiles less effective in stabilizing SP kink</a:t>
            </a:r>
            <a:endParaRPr lang="en-US"/>
          </a:p>
        </p:txBody>
      </p:sp>
      <p:pic>
        <p:nvPicPr>
          <p:cNvPr id="82967" name="Picture 23" descr="Eq_16bi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7800" y="1295400"/>
            <a:ext cx="660400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8763000" y="0"/>
            <a:ext cx="38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11</a:t>
            </a:r>
            <a:endParaRPr lang="en-US">
              <a:latin typeface="Arial" charset="0"/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4403725" y="242888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</a:rPr>
              <a:t>Effect of ST elongation on I</a:t>
            </a:r>
            <a:r>
              <a:rPr lang="en-US" b="1" baseline="-25000">
                <a:solidFill>
                  <a:schemeClr val="hlink"/>
                </a:solidFill>
              </a:rPr>
              <a:t>p</a:t>
            </a:r>
            <a:r>
              <a:rPr lang="en-US" b="1">
                <a:solidFill>
                  <a:schemeClr val="hlink"/>
                </a:solidFill>
              </a:rPr>
              <a:t>/I</a:t>
            </a:r>
            <a:r>
              <a:rPr lang="en-US" b="1" baseline="-25000">
                <a:solidFill>
                  <a:schemeClr val="hlink"/>
                </a:solidFill>
              </a:rPr>
              <a:t>e</a:t>
            </a:r>
            <a:r>
              <a:rPr lang="en-US" b="1">
                <a:solidFill>
                  <a:schemeClr val="hlink"/>
                </a:solidFill>
              </a:rPr>
              <a:t> limits</a:t>
            </a:r>
            <a:endParaRPr lang="en-US"/>
          </a:p>
        </p:txBody>
      </p:sp>
      <p:pic>
        <p:nvPicPr>
          <p:cNvPr id="83976" name="Picture 8" descr="Fig_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0225" y="2265363"/>
            <a:ext cx="2746375" cy="3819525"/>
          </a:xfrm>
          <a:prstGeom prst="rect">
            <a:avLst/>
          </a:prstGeom>
          <a:noFill/>
        </p:spPr>
      </p:pic>
      <p:pic>
        <p:nvPicPr>
          <p:cNvPr id="83977" name="Picture 9" descr="Fig_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528638"/>
            <a:ext cx="2252663" cy="5567362"/>
          </a:xfrm>
          <a:prstGeom prst="rect">
            <a:avLst/>
          </a:prstGeom>
          <a:noFill/>
        </p:spPr>
      </p:pic>
      <p:sp>
        <p:nvSpPr>
          <p:cNvPr id="83979" name="Text Box 11"/>
          <p:cNvSpPr txBox="1">
            <a:spLocks noChangeArrowheads="1"/>
          </p:cNvSpPr>
          <p:nvPr/>
        </p:nvSpPr>
        <p:spPr bwMode="auto">
          <a:xfrm>
            <a:off x="6553200" y="6096000"/>
            <a:ext cx="9842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27"/>
                </a:solidFill>
              </a:rPr>
              <a:t>=-4.4•10</a:t>
            </a:r>
            <a:r>
              <a:rPr lang="en-US" sz="1400" baseline="30000">
                <a:solidFill>
                  <a:srgbClr val="FF0027"/>
                </a:solidFill>
              </a:rPr>
              <a:t>-2</a:t>
            </a:r>
            <a:endParaRPr lang="en-US" sz="1400"/>
          </a:p>
        </p:txBody>
      </p:sp>
      <p:sp>
        <p:nvSpPr>
          <p:cNvPr id="83981" name="Text Box 13"/>
          <p:cNvSpPr txBox="1">
            <a:spLocks noChangeArrowheads="1"/>
          </p:cNvSpPr>
          <p:nvPr/>
        </p:nvSpPr>
        <p:spPr bwMode="auto">
          <a:xfrm>
            <a:off x="2535238" y="914400"/>
            <a:ext cx="360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14A226"/>
                </a:solidFill>
              </a:rPr>
              <a:t>&gt;0</a:t>
            </a:r>
            <a:endParaRPr lang="en-US" sz="1400"/>
          </a:p>
        </p:txBody>
      </p:sp>
      <p:sp>
        <p:nvSpPr>
          <p:cNvPr id="83982" name="Text Box 14"/>
          <p:cNvSpPr txBox="1">
            <a:spLocks noChangeArrowheads="1"/>
          </p:cNvSpPr>
          <p:nvPr/>
        </p:nvSpPr>
        <p:spPr bwMode="auto">
          <a:xfrm>
            <a:off x="1905000" y="1295400"/>
            <a:ext cx="1123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14A226"/>
                </a:solidFill>
              </a:rPr>
              <a:t>I</a:t>
            </a:r>
            <a:r>
              <a:rPr lang="en-US" sz="1600" b="1" baseline="-25000">
                <a:solidFill>
                  <a:srgbClr val="14A226"/>
                </a:solidFill>
              </a:rPr>
              <a:t>p</a:t>
            </a:r>
            <a:r>
              <a:rPr lang="en-US" sz="1600" b="1">
                <a:solidFill>
                  <a:srgbClr val="14A226"/>
                </a:solidFill>
              </a:rPr>
              <a:t>/I</a:t>
            </a:r>
            <a:r>
              <a:rPr lang="en-US" sz="1600" b="1" baseline="-25000">
                <a:solidFill>
                  <a:srgbClr val="14A226"/>
                </a:solidFill>
              </a:rPr>
              <a:t>e</a:t>
            </a:r>
            <a:r>
              <a:rPr lang="en-US" sz="1600" b="1">
                <a:solidFill>
                  <a:srgbClr val="14A226"/>
                </a:solidFill>
              </a:rPr>
              <a:t>=5.5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83983" name="Text Box 15"/>
          <p:cNvSpPr txBox="1">
            <a:spLocks noChangeArrowheads="1"/>
          </p:cNvSpPr>
          <p:nvPr/>
        </p:nvSpPr>
        <p:spPr bwMode="auto">
          <a:xfrm>
            <a:off x="6400800" y="5759450"/>
            <a:ext cx="911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D81210"/>
                </a:solidFill>
              </a:rPr>
              <a:t>I</a:t>
            </a:r>
            <a:r>
              <a:rPr lang="en-US" sz="1600" b="1" baseline="-25000">
                <a:solidFill>
                  <a:srgbClr val="D81210"/>
                </a:solidFill>
              </a:rPr>
              <a:t>p</a:t>
            </a:r>
            <a:r>
              <a:rPr lang="en-US" sz="1600" b="1">
                <a:solidFill>
                  <a:srgbClr val="D81210"/>
                </a:solidFill>
              </a:rPr>
              <a:t>/I</a:t>
            </a:r>
            <a:r>
              <a:rPr lang="en-US" sz="1600" b="1" baseline="-25000">
                <a:solidFill>
                  <a:srgbClr val="D81210"/>
                </a:solidFill>
              </a:rPr>
              <a:t>e</a:t>
            </a:r>
            <a:r>
              <a:rPr lang="en-US" sz="1600" b="1">
                <a:solidFill>
                  <a:srgbClr val="D81210"/>
                </a:solidFill>
              </a:rPr>
              <a:t>=5</a:t>
            </a:r>
            <a:endParaRPr lang="en-US" b="1">
              <a:solidFill>
                <a:schemeClr val="hlink"/>
              </a:solidFill>
            </a:endParaRPr>
          </a:p>
        </p:txBody>
      </p:sp>
      <p:sp>
        <p:nvSpPr>
          <p:cNvPr id="83984" name="Text Box 16"/>
          <p:cNvSpPr txBox="1">
            <a:spLocks noChangeArrowheads="1"/>
          </p:cNvSpPr>
          <p:nvPr/>
        </p:nvSpPr>
        <p:spPr bwMode="auto">
          <a:xfrm>
            <a:off x="0" y="1081088"/>
            <a:ext cx="1950850" cy="340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PROTO-SPHERA</a:t>
            </a:r>
            <a:endParaRPr lang="en-US" sz="1400"/>
          </a:p>
          <a:p>
            <a:r>
              <a:rPr lang="en-US" sz="1400" b="1"/>
              <a:t>(b/a≈3)</a:t>
            </a:r>
            <a:endParaRPr lang="en-US" sz="1400"/>
          </a:p>
          <a:p>
            <a:endParaRPr lang="en-US" sz="1400"/>
          </a:p>
          <a:p>
            <a:r>
              <a:rPr lang="en-US" sz="1400">
                <a:solidFill>
                  <a:srgbClr val="1BCC30"/>
                </a:solidFill>
              </a:rPr>
              <a:t>Stable for n=1,2,3</a:t>
            </a:r>
            <a:endParaRPr lang="en-US" sz="1400"/>
          </a:p>
          <a:p>
            <a:endParaRPr lang="en-US" sz="1400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=329 kA</a:t>
            </a:r>
          </a:p>
          <a:p>
            <a:pPr>
              <a:lnSpc>
                <a:spcPct val="80000"/>
              </a:lnSpc>
            </a:pPr>
            <a:endParaRPr lang="en-GB" sz="1200"/>
          </a:p>
          <a:p>
            <a:pPr>
              <a:lnSpc>
                <a:spcPct val="80000"/>
              </a:lnSpc>
            </a:pPr>
            <a:r>
              <a:rPr lang="en-GB" sz="1200"/>
              <a:t>I</a:t>
            </a:r>
            <a:r>
              <a:rPr lang="en-GB" sz="1200" baseline="-25000"/>
              <a:t>e</a:t>
            </a:r>
            <a:r>
              <a:rPr lang="en-GB" sz="1200"/>
              <a:t>=60 kA</a:t>
            </a:r>
          </a:p>
          <a:p>
            <a:pPr>
              <a:lnSpc>
                <a:spcPct val="80000"/>
              </a:lnSpc>
            </a:pPr>
            <a:r>
              <a:rPr lang="en-GB" sz="1200"/>
              <a:t> </a:t>
            </a:r>
          </a:p>
          <a:p>
            <a:pPr>
              <a:lnSpc>
                <a:spcPct val="80000"/>
              </a:lnSpc>
            </a:pPr>
            <a:r>
              <a:rPr lang="en-GB" sz="1200"/>
              <a:t>A=1.23</a:t>
            </a:r>
          </a:p>
          <a:p>
            <a:pPr>
              <a:lnSpc>
                <a:spcPct val="80000"/>
              </a:lnSpc>
            </a:pPr>
            <a:endParaRPr lang="en-GB" sz="1200"/>
          </a:p>
          <a:p>
            <a:pPr>
              <a:lnSpc>
                <a:spcPct val="80000"/>
              </a:lnSpc>
            </a:pPr>
            <a:r>
              <a:rPr lang="en-GB" sz="1200" b="1">
                <a:solidFill>
                  <a:srgbClr val="FF4A01"/>
                </a:solidFill>
                <a:latin typeface="Symbol" charset="2"/>
                <a:sym typeface="Symbol" charset="2"/>
              </a:rPr>
              <a:t>κ</a:t>
            </a:r>
            <a:r>
              <a:rPr lang="en-GB" sz="1200" b="1">
                <a:solidFill>
                  <a:srgbClr val="FF4A01"/>
                </a:solidFill>
              </a:rPr>
              <a:t>=3.0</a:t>
            </a:r>
            <a:endParaRPr lang="en-GB" sz="1200"/>
          </a:p>
          <a:p>
            <a:pPr>
              <a:lnSpc>
                <a:spcPct val="80000"/>
              </a:lnSpc>
            </a:pPr>
            <a:endParaRPr lang="en-GB" sz="1200"/>
          </a:p>
          <a:p>
            <a:pPr>
              <a:lnSpc>
                <a:spcPct val="80000"/>
              </a:lnSpc>
            </a:pPr>
            <a:r>
              <a:rPr lang="en-GB" sz="1200"/>
              <a:t>q</a:t>
            </a:r>
            <a:r>
              <a:rPr lang="en-GB" sz="1200" baseline="-25000"/>
              <a:t>95</a:t>
            </a:r>
            <a:r>
              <a:rPr lang="en-GB" sz="1200"/>
              <a:t>=2.99, q</a:t>
            </a:r>
            <a:r>
              <a:rPr lang="en-GB" sz="1200" baseline="-25000"/>
              <a:t>0</a:t>
            </a:r>
            <a:r>
              <a:rPr lang="en-GB" sz="1200"/>
              <a:t>=1.42</a:t>
            </a:r>
          </a:p>
          <a:p>
            <a:pPr>
              <a:lnSpc>
                <a:spcPct val="80000"/>
              </a:lnSpc>
            </a:pPr>
            <a:r>
              <a:rPr lang="en-GB" sz="1200"/>
              <a:t> </a:t>
            </a:r>
          </a:p>
          <a:p>
            <a:pPr>
              <a:lnSpc>
                <a:spcPct val="80000"/>
              </a:lnSpc>
            </a:pP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=13%</a:t>
            </a:r>
          </a:p>
          <a:p>
            <a:pPr>
              <a:lnSpc>
                <a:spcPct val="80000"/>
              </a:lnSpc>
            </a:pPr>
            <a:endParaRPr lang="en-GB" sz="1200"/>
          </a:p>
          <a:p>
            <a:pPr>
              <a:lnSpc>
                <a:spcPct val="80000"/>
              </a:lnSpc>
            </a:pPr>
            <a:r>
              <a:rPr lang="en-GB" sz="1200"/>
              <a:t>(</a:t>
            </a:r>
            <a:r>
              <a:rPr lang="en-GB" sz="1200" i="1"/>
              <a:t>monothonic q</a:t>
            </a:r>
            <a:r>
              <a:rPr lang="en-GB" sz="1200"/>
              <a:t>)</a:t>
            </a:r>
            <a:endParaRPr lang="en-US" sz="1200"/>
          </a:p>
        </p:txBody>
      </p:sp>
      <p:sp>
        <p:nvSpPr>
          <p:cNvPr id="83985" name="Text Box 17"/>
          <p:cNvSpPr txBox="1">
            <a:spLocks noChangeArrowheads="1"/>
          </p:cNvSpPr>
          <p:nvPr/>
        </p:nvSpPr>
        <p:spPr bwMode="auto">
          <a:xfrm>
            <a:off x="4584700" y="1263650"/>
            <a:ext cx="4178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4A01"/>
                </a:solidFill>
              </a:rPr>
              <a:t>Increasing </a:t>
            </a:r>
            <a:r>
              <a:rPr lang="en-US" sz="1600" b="1">
                <a:solidFill>
                  <a:srgbClr val="FF4A01"/>
                </a:solidFill>
                <a:latin typeface="Symbol" charset="2"/>
                <a:sym typeface="Symbol" charset="2"/>
              </a:rPr>
              <a:t>κ</a:t>
            </a:r>
            <a:r>
              <a:rPr lang="en-US" sz="1600" b="1">
                <a:solidFill>
                  <a:srgbClr val="FF4A01"/>
                </a:solidFill>
              </a:rPr>
              <a:t> allow for higher I</a:t>
            </a:r>
            <a:r>
              <a:rPr lang="en-US" sz="1600" b="1" baseline="-25000">
                <a:solidFill>
                  <a:srgbClr val="FF4A01"/>
                </a:solidFill>
              </a:rPr>
              <a:t>p</a:t>
            </a:r>
            <a:r>
              <a:rPr lang="en-US" sz="1600" b="1">
                <a:solidFill>
                  <a:srgbClr val="FF4A01"/>
                </a:solidFill>
              </a:rPr>
              <a:t>/I</a:t>
            </a:r>
            <a:r>
              <a:rPr lang="en-US" sz="1600" b="1" baseline="-25000">
                <a:solidFill>
                  <a:srgbClr val="FF4A01"/>
                </a:solidFill>
              </a:rPr>
              <a:t>e</a:t>
            </a:r>
            <a:r>
              <a:rPr lang="en-US" sz="1600" b="1">
                <a:solidFill>
                  <a:srgbClr val="FF4A01"/>
                </a:solidFill>
              </a:rPr>
              <a:t> ratio</a:t>
            </a:r>
            <a:endParaRPr lang="en-US"/>
          </a:p>
        </p:txBody>
      </p:sp>
      <p:sp>
        <p:nvSpPr>
          <p:cNvPr id="83987" name="Line 19"/>
          <p:cNvSpPr>
            <a:spLocks noChangeShapeType="1"/>
          </p:cNvSpPr>
          <p:nvPr/>
        </p:nvSpPr>
        <p:spPr bwMode="auto">
          <a:xfrm flipH="1">
            <a:off x="3886200" y="1600200"/>
            <a:ext cx="1371600" cy="914400"/>
          </a:xfrm>
          <a:prstGeom prst="line">
            <a:avLst/>
          </a:prstGeom>
          <a:noFill/>
          <a:ln w="38100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88" name="Line 20"/>
          <p:cNvSpPr>
            <a:spLocks noChangeShapeType="1"/>
          </p:cNvSpPr>
          <p:nvPr/>
        </p:nvSpPr>
        <p:spPr bwMode="auto">
          <a:xfrm>
            <a:off x="5257800" y="1600200"/>
            <a:ext cx="76200" cy="914400"/>
          </a:xfrm>
          <a:prstGeom prst="line">
            <a:avLst/>
          </a:prstGeom>
          <a:noFill/>
          <a:ln w="38100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89" name="Text Box 21"/>
          <p:cNvSpPr txBox="1">
            <a:spLocks noChangeArrowheads="1"/>
          </p:cNvSpPr>
          <p:nvPr/>
        </p:nvSpPr>
        <p:spPr bwMode="auto">
          <a:xfrm>
            <a:off x="7070725" y="2133600"/>
            <a:ext cx="1950850" cy="361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PROTO-SPHERA</a:t>
            </a:r>
          </a:p>
          <a:p>
            <a:r>
              <a:rPr lang="en-US" sz="1400" b="1"/>
              <a:t>(standard b/a)</a:t>
            </a:r>
            <a:endParaRPr lang="en-US" sz="1400"/>
          </a:p>
          <a:p>
            <a:endParaRPr lang="en-US" sz="1400"/>
          </a:p>
          <a:p>
            <a:r>
              <a:rPr lang="en-US" sz="1400">
                <a:solidFill>
                  <a:srgbClr val="FF0027"/>
                </a:solidFill>
              </a:rPr>
              <a:t>Unstable for n=1</a:t>
            </a:r>
            <a:endParaRPr lang="en-US" sz="1400"/>
          </a:p>
          <a:p>
            <a:r>
              <a:rPr lang="en-US" sz="1400">
                <a:solidFill>
                  <a:srgbClr val="1BCC30"/>
                </a:solidFill>
              </a:rPr>
              <a:t>Stable for n=2 &amp; 3</a:t>
            </a:r>
            <a:endParaRPr lang="en-US" sz="1400"/>
          </a:p>
          <a:p>
            <a:endParaRPr lang="en-US" sz="1400"/>
          </a:p>
          <a:p>
            <a:r>
              <a:rPr lang="en-US" sz="1200" b="1"/>
              <a:t>Equilibrium parameters:</a:t>
            </a:r>
            <a:endParaRPr lang="en-US" sz="1200"/>
          </a:p>
          <a:p>
            <a:endParaRPr lang="en-US" sz="800"/>
          </a:p>
          <a:p>
            <a:pPr>
              <a:lnSpc>
                <a:spcPct val="80000"/>
              </a:lnSpc>
            </a:pPr>
            <a:r>
              <a:rPr lang="en-GB" sz="1200"/>
              <a:t>I</a:t>
            </a:r>
            <a:r>
              <a:rPr lang="en-GB" sz="1200" baseline="-25000"/>
              <a:t>p</a:t>
            </a:r>
            <a:r>
              <a:rPr lang="en-GB" sz="1200"/>
              <a:t>=300 kA</a:t>
            </a:r>
          </a:p>
          <a:p>
            <a:pPr>
              <a:lnSpc>
                <a:spcPct val="80000"/>
              </a:lnSpc>
            </a:pPr>
            <a:endParaRPr lang="en-GB" sz="1200"/>
          </a:p>
          <a:p>
            <a:pPr>
              <a:lnSpc>
                <a:spcPct val="80000"/>
              </a:lnSpc>
            </a:pPr>
            <a:r>
              <a:rPr lang="en-GB" sz="1200"/>
              <a:t>I</a:t>
            </a:r>
            <a:r>
              <a:rPr lang="en-GB" sz="1200" baseline="-25000"/>
              <a:t>e</a:t>
            </a:r>
            <a:r>
              <a:rPr lang="en-GB" sz="1200"/>
              <a:t>=60 kA</a:t>
            </a:r>
          </a:p>
          <a:p>
            <a:pPr>
              <a:lnSpc>
                <a:spcPct val="80000"/>
              </a:lnSpc>
            </a:pPr>
            <a:r>
              <a:rPr lang="en-GB" sz="1200"/>
              <a:t> </a:t>
            </a:r>
          </a:p>
          <a:p>
            <a:pPr>
              <a:lnSpc>
                <a:spcPct val="80000"/>
              </a:lnSpc>
            </a:pPr>
            <a:r>
              <a:rPr lang="en-GB" sz="1200"/>
              <a:t>A=1.20</a:t>
            </a:r>
          </a:p>
          <a:p>
            <a:pPr>
              <a:lnSpc>
                <a:spcPct val="80000"/>
              </a:lnSpc>
            </a:pPr>
            <a:endParaRPr lang="en-GB" sz="1200"/>
          </a:p>
          <a:p>
            <a:pPr>
              <a:lnSpc>
                <a:spcPct val="80000"/>
              </a:lnSpc>
            </a:pPr>
            <a:r>
              <a:rPr lang="en-GB" sz="1200" b="1">
                <a:solidFill>
                  <a:srgbClr val="FF4A01"/>
                </a:solidFill>
                <a:latin typeface="Symbol" charset="2"/>
                <a:sym typeface="Symbol" charset="2"/>
              </a:rPr>
              <a:t>κ</a:t>
            </a:r>
            <a:r>
              <a:rPr lang="en-GB" sz="1200" b="1">
                <a:solidFill>
                  <a:srgbClr val="FF4A01"/>
                </a:solidFill>
              </a:rPr>
              <a:t>=2.3</a:t>
            </a:r>
            <a:endParaRPr lang="en-GB" sz="1200"/>
          </a:p>
          <a:p>
            <a:pPr>
              <a:lnSpc>
                <a:spcPct val="80000"/>
              </a:lnSpc>
            </a:pPr>
            <a:endParaRPr lang="en-GB" sz="1200"/>
          </a:p>
          <a:p>
            <a:pPr>
              <a:lnSpc>
                <a:spcPct val="80000"/>
              </a:lnSpc>
            </a:pPr>
            <a:r>
              <a:rPr lang="en-GB" sz="1200"/>
              <a:t>q</a:t>
            </a:r>
            <a:r>
              <a:rPr lang="en-GB" sz="1200" baseline="-25000"/>
              <a:t>95</a:t>
            </a:r>
            <a:r>
              <a:rPr lang="en-GB" sz="1200"/>
              <a:t>=2.7, q</a:t>
            </a:r>
            <a:r>
              <a:rPr lang="en-GB" sz="1200" baseline="-25000"/>
              <a:t>0</a:t>
            </a:r>
            <a:r>
              <a:rPr lang="en-GB" sz="1200"/>
              <a:t>=1.15</a:t>
            </a:r>
          </a:p>
          <a:p>
            <a:pPr>
              <a:lnSpc>
                <a:spcPct val="80000"/>
              </a:lnSpc>
            </a:pPr>
            <a:r>
              <a:rPr lang="en-GB" sz="1200"/>
              <a:t> </a:t>
            </a:r>
          </a:p>
          <a:p>
            <a:pPr>
              <a:lnSpc>
                <a:spcPct val="80000"/>
              </a:lnSpc>
            </a:pPr>
            <a:r>
              <a:rPr lang="en-GB" sz="1200">
                <a:latin typeface="Symbol" charset="2"/>
                <a:sym typeface="Symbol" charset="2"/>
              </a:rPr>
              <a:t>β</a:t>
            </a:r>
            <a:r>
              <a:rPr lang="en-GB" sz="1200"/>
              <a:t>=15%</a:t>
            </a:r>
          </a:p>
          <a:p>
            <a:pPr>
              <a:lnSpc>
                <a:spcPct val="80000"/>
              </a:lnSpc>
            </a:pPr>
            <a:endParaRPr lang="en-GB" sz="1200"/>
          </a:p>
          <a:p>
            <a:pPr>
              <a:lnSpc>
                <a:spcPct val="80000"/>
              </a:lnSpc>
            </a:pPr>
            <a:r>
              <a:rPr lang="en-GB" sz="1200"/>
              <a:t>(</a:t>
            </a:r>
            <a:r>
              <a:rPr lang="en-GB" sz="1200" i="1"/>
              <a:t>monothonic q</a:t>
            </a:r>
            <a:r>
              <a:rPr lang="en-GB" sz="1200"/>
              <a:t>)</a:t>
            </a:r>
            <a:endParaRPr lang="en-US"/>
          </a:p>
        </p:txBody>
      </p:sp>
      <p:pic>
        <p:nvPicPr>
          <p:cNvPr id="83990" name="Picture 22" descr="Eq_16"/>
          <p:cNvPicPr>
            <a:picLocks noChangeAspect="1" noChangeArrowheads="1"/>
          </p:cNvPicPr>
          <p:nvPr/>
        </p:nvPicPr>
        <p:blipFill>
          <a:blip r:embed="rId5">
            <a:lum bright="12000"/>
          </a:blip>
          <a:srcRect/>
          <a:stretch>
            <a:fillRect/>
          </a:stretch>
        </p:blipFill>
        <p:spPr bwMode="auto">
          <a:xfrm>
            <a:off x="6019800" y="6096000"/>
            <a:ext cx="660400" cy="381000"/>
          </a:xfrm>
          <a:prstGeom prst="rect">
            <a:avLst/>
          </a:prstGeom>
          <a:noFill/>
        </p:spPr>
      </p:pic>
      <p:pic>
        <p:nvPicPr>
          <p:cNvPr id="83991" name="Picture 23" descr="Eq_15bis"/>
          <p:cNvPicPr>
            <a:picLocks noChangeAspect="1" noChangeArrowheads="1"/>
          </p:cNvPicPr>
          <p:nvPr/>
        </p:nvPicPr>
        <p:blipFill>
          <a:blip r:embed="rId6">
            <a:lum contrast="-8000"/>
          </a:blip>
          <a:srcRect/>
          <a:stretch>
            <a:fillRect/>
          </a:stretch>
        </p:blipFill>
        <p:spPr bwMode="auto">
          <a:xfrm>
            <a:off x="1981200" y="914400"/>
            <a:ext cx="660400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8763000" y="0"/>
            <a:ext cx="38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12</a:t>
            </a:r>
            <a:endParaRPr lang="en-US">
              <a:latin typeface="Arial" charset="0"/>
            </a:endParaRP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3048000" y="228600"/>
            <a:ext cx="3059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hlink"/>
                </a:solidFill>
              </a:rPr>
              <a:t>Comparison with TS-3 (1)</a:t>
            </a:r>
            <a:endParaRPr lang="en-US"/>
          </a:p>
        </p:txBody>
      </p:sp>
      <p:pic>
        <p:nvPicPr>
          <p:cNvPr id="84997" name="Picture 5" descr="Fig_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3513" y="2971800"/>
            <a:ext cx="8828087" cy="3408363"/>
          </a:xfrm>
          <a:prstGeom prst="rect">
            <a:avLst/>
          </a:prstGeom>
          <a:noFill/>
        </p:spPr>
      </p:pic>
      <p:sp>
        <p:nvSpPr>
          <p:cNvPr id="84998" name="Text Box 6"/>
          <p:cNvSpPr txBox="1">
            <a:spLocks noChangeArrowheads="1"/>
          </p:cNvSpPr>
          <p:nvPr/>
        </p:nvSpPr>
        <p:spPr bwMode="auto">
          <a:xfrm>
            <a:off x="685800" y="3124200"/>
            <a:ext cx="541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14A226"/>
                </a:solidFill>
                <a:latin typeface="Times New Roman" charset="0"/>
              </a:rPr>
              <a:t>n=1</a:t>
            </a:r>
            <a:endParaRPr lang="en-US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8221663" y="3124200"/>
            <a:ext cx="541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27"/>
                </a:solidFill>
                <a:latin typeface="Times New Roman" charset="0"/>
              </a:rPr>
              <a:t>n=1</a:t>
            </a:r>
            <a:endParaRPr lang="en-US"/>
          </a:p>
        </p:txBody>
      </p:sp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762000" y="5791200"/>
            <a:ext cx="360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14A226"/>
                </a:solidFill>
              </a:rPr>
              <a:t>&gt;0</a:t>
            </a:r>
            <a:endParaRPr lang="en-US" sz="1400"/>
          </a:p>
        </p:txBody>
      </p:sp>
      <p:sp>
        <p:nvSpPr>
          <p:cNvPr id="85003" name="Text Box 11"/>
          <p:cNvSpPr txBox="1">
            <a:spLocks noChangeArrowheads="1"/>
          </p:cNvSpPr>
          <p:nvPr/>
        </p:nvSpPr>
        <p:spPr bwMode="auto">
          <a:xfrm>
            <a:off x="8235950" y="6096000"/>
            <a:ext cx="690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27"/>
                </a:solidFill>
              </a:rPr>
              <a:t>=-1.05</a:t>
            </a:r>
            <a:endParaRPr lang="en-US" sz="1400"/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1057275" y="2438400"/>
            <a:ext cx="19145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14A226"/>
                </a:solidFill>
              </a:rPr>
              <a:t>I</a:t>
            </a:r>
            <a:r>
              <a:rPr lang="en-US" sz="1400" b="1" baseline="-25000">
                <a:solidFill>
                  <a:srgbClr val="14A226"/>
                </a:solidFill>
              </a:rPr>
              <a:t>p</a:t>
            </a:r>
            <a:r>
              <a:rPr lang="en-US" sz="1400" b="1">
                <a:solidFill>
                  <a:srgbClr val="14A226"/>
                </a:solidFill>
              </a:rPr>
              <a:t>=50 kA, I</a:t>
            </a:r>
            <a:r>
              <a:rPr lang="en-US" sz="1400" b="1" baseline="-25000">
                <a:solidFill>
                  <a:srgbClr val="14A226"/>
                </a:solidFill>
              </a:rPr>
              <a:t>e</a:t>
            </a:r>
            <a:r>
              <a:rPr lang="en-US" sz="1400" b="1">
                <a:solidFill>
                  <a:srgbClr val="14A226"/>
                </a:solidFill>
              </a:rPr>
              <a:t>=40 kA</a:t>
            </a:r>
          </a:p>
          <a:p>
            <a:r>
              <a:rPr lang="en-US" sz="1400" b="1">
                <a:solidFill>
                  <a:srgbClr val="14A226"/>
                </a:solidFill>
              </a:rPr>
              <a:t>I</a:t>
            </a:r>
            <a:r>
              <a:rPr lang="en-US" sz="1400" b="1" baseline="-25000">
                <a:solidFill>
                  <a:srgbClr val="14A226"/>
                </a:solidFill>
              </a:rPr>
              <a:t>p</a:t>
            </a:r>
            <a:r>
              <a:rPr lang="en-US" sz="1400" b="1">
                <a:solidFill>
                  <a:srgbClr val="14A226"/>
                </a:solidFill>
              </a:rPr>
              <a:t>/I</a:t>
            </a:r>
            <a:r>
              <a:rPr lang="en-US" sz="1400" b="1" baseline="-25000">
                <a:solidFill>
                  <a:srgbClr val="14A226"/>
                </a:solidFill>
              </a:rPr>
              <a:t>e</a:t>
            </a:r>
            <a:r>
              <a:rPr lang="en-US" sz="1400" b="1">
                <a:solidFill>
                  <a:srgbClr val="14A226"/>
                </a:solidFill>
              </a:rPr>
              <a:t>~1 , A~1.8</a:t>
            </a:r>
            <a:endParaRPr lang="en-US"/>
          </a:p>
        </p:txBody>
      </p:sp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6357938" y="2438400"/>
            <a:ext cx="20240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FF0027"/>
                </a:solidFill>
              </a:rPr>
              <a:t>I</a:t>
            </a:r>
            <a:r>
              <a:rPr lang="en-US" sz="1400" b="1" baseline="-25000">
                <a:solidFill>
                  <a:srgbClr val="FF0027"/>
                </a:solidFill>
              </a:rPr>
              <a:t>p</a:t>
            </a:r>
            <a:r>
              <a:rPr lang="en-US" sz="1400" b="1">
                <a:solidFill>
                  <a:srgbClr val="FF0027"/>
                </a:solidFill>
              </a:rPr>
              <a:t>=100 kA, I</a:t>
            </a:r>
            <a:r>
              <a:rPr lang="en-US" sz="1400" b="1" baseline="-25000">
                <a:solidFill>
                  <a:srgbClr val="FF0027"/>
                </a:solidFill>
              </a:rPr>
              <a:t>e</a:t>
            </a:r>
            <a:r>
              <a:rPr lang="en-US" sz="1400" b="1">
                <a:solidFill>
                  <a:srgbClr val="FF0027"/>
                </a:solidFill>
              </a:rPr>
              <a:t>=40 kA</a:t>
            </a:r>
          </a:p>
          <a:p>
            <a:r>
              <a:rPr lang="en-US" sz="1400" b="1">
                <a:solidFill>
                  <a:srgbClr val="FF0027"/>
                </a:solidFill>
              </a:rPr>
              <a:t>I</a:t>
            </a:r>
            <a:r>
              <a:rPr lang="en-US" sz="1400" b="1" baseline="-25000">
                <a:solidFill>
                  <a:srgbClr val="FF0027"/>
                </a:solidFill>
              </a:rPr>
              <a:t>p</a:t>
            </a:r>
            <a:r>
              <a:rPr lang="en-US" sz="1400" b="1">
                <a:solidFill>
                  <a:srgbClr val="FF0027"/>
                </a:solidFill>
              </a:rPr>
              <a:t>/I</a:t>
            </a:r>
            <a:r>
              <a:rPr lang="en-US" sz="1400" b="1" baseline="-25000">
                <a:solidFill>
                  <a:srgbClr val="FF0027"/>
                </a:solidFill>
              </a:rPr>
              <a:t>e</a:t>
            </a:r>
            <a:r>
              <a:rPr lang="en-US" sz="1400" b="1">
                <a:solidFill>
                  <a:srgbClr val="FF0027"/>
                </a:solidFill>
              </a:rPr>
              <a:t>~2 , A~1.5</a:t>
            </a:r>
            <a:endParaRPr lang="en-US"/>
          </a:p>
        </p:txBody>
      </p:sp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2438400" y="5867400"/>
            <a:ext cx="19319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14A226"/>
                </a:solidFill>
              </a:rPr>
              <a:t>Stable q=1 resonance</a:t>
            </a:r>
            <a:endParaRPr lang="en-US"/>
          </a:p>
        </p:txBody>
      </p:sp>
      <p:sp>
        <p:nvSpPr>
          <p:cNvPr id="85007" name="Text Box 15"/>
          <p:cNvSpPr txBox="1">
            <a:spLocks noChangeArrowheads="1"/>
          </p:cNvSpPr>
          <p:nvPr/>
        </p:nvSpPr>
        <p:spPr bwMode="auto">
          <a:xfrm>
            <a:off x="4724400" y="6019800"/>
            <a:ext cx="2079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27"/>
                </a:solidFill>
              </a:rPr>
              <a:t>Strong SP kink, ST tilt</a:t>
            </a:r>
            <a:endParaRPr lang="en-US"/>
          </a:p>
        </p:txBody>
      </p:sp>
      <p:sp>
        <p:nvSpPr>
          <p:cNvPr id="85008" name="Text Box 16"/>
          <p:cNvSpPr txBox="1">
            <a:spLocks noChangeArrowheads="1"/>
          </p:cNvSpPr>
          <p:nvPr/>
        </p:nvSpPr>
        <p:spPr bwMode="auto">
          <a:xfrm>
            <a:off x="3135313" y="803275"/>
            <a:ext cx="3663950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Tokio Device had:</a:t>
            </a:r>
            <a:endParaRPr lang="en-US"/>
          </a:p>
          <a:p>
            <a:endParaRPr lang="en-US" sz="800"/>
          </a:p>
          <a:p>
            <a:pPr>
              <a:buFontTx/>
              <a:buChar char="•"/>
            </a:pPr>
            <a:r>
              <a:rPr lang="en-US"/>
              <a:t>Simple “linear” electrodes</a:t>
            </a:r>
          </a:p>
          <a:p>
            <a:pPr>
              <a:buFontTx/>
              <a:buChar char="•"/>
            </a:pPr>
            <a:r>
              <a:rPr lang="en-US"/>
              <a:t>Oblated Spherical Torus</a:t>
            </a:r>
          </a:p>
          <a:p>
            <a:pPr>
              <a:buFontTx/>
              <a:buChar char="•"/>
            </a:pPr>
            <a:r>
              <a:rPr lang="en-US"/>
              <a:t>q&lt;1 all over the ST (Spheromak)</a:t>
            </a:r>
          </a:p>
        </p:txBody>
      </p:sp>
      <p:sp>
        <p:nvSpPr>
          <p:cNvPr id="85009" name="Text Box 17"/>
          <p:cNvSpPr txBox="1">
            <a:spLocks noChangeArrowheads="1"/>
          </p:cNvSpPr>
          <p:nvPr/>
        </p:nvSpPr>
        <p:spPr bwMode="auto">
          <a:xfrm>
            <a:off x="3505200" y="3000375"/>
            <a:ext cx="21907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FF4A01"/>
                </a:solidFill>
              </a:rPr>
              <a:t>Code confirms</a:t>
            </a:r>
          </a:p>
          <a:p>
            <a:pPr algn="ctr"/>
            <a:r>
              <a:rPr lang="en-US" sz="1600" b="1">
                <a:solidFill>
                  <a:srgbClr val="FF4A01"/>
                </a:solidFill>
              </a:rPr>
              <a:t>experimental results</a:t>
            </a:r>
            <a:endParaRPr lang="en-US"/>
          </a:p>
        </p:txBody>
      </p:sp>
      <p:sp>
        <p:nvSpPr>
          <p:cNvPr id="85011" name="Line 19"/>
          <p:cNvSpPr>
            <a:spLocks noChangeShapeType="1"/>
          </p:cNvSpPr>
          <p:nvPr/>
        </p:nvSpPr>
        <p:spPr bwMode="auto">
          <a:xfrm flipH="1">
            <a:off x="3048000" y="3505200"/>
            <a:ext cx="457200" cy="22860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012" name="Line 20"/>
          <p:cNvSpPr>
            <a:spLocks noChangeShapeType="1"/>
          </p:cNvSpPr>
          <p:nvPr/>
        </p:nvSpPr>
        <p:spPr bwMode="auto">
          <a:xfrm>
            <a:off x="5715000" y="3505200"/>
            <a:ext cx="381000" cy="22860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5013" name="Picture 21" descr="Eq_15b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5791200"/>
            <a:ext cx="660400" cy="381000"/>
          </a:xfrm>
          <a:prstGeom prst="rect">
            <a:avLst/>
          </a:prstGeom>
          <a:noFill/>
        </p:spPr>
      </p:pic>
      <p:pic>
        <p:nvPicPr>
          <p:cNvPr id="85014" name="Picture 22" descr="Eq_16bi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5400" y="6096000"/>
            <a:ext cx="660400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87FF0-4BAD-B541-B205-47145D83992F}" type="slidenum">
              <a:rPr lang="it-IT"/>
              <a:pPr/>
              <a:t>13</a:t>
            </a:fld>
            <a:endParaRPr lang="it-IT"/>
          </a:p>
        </p:txBody>
      </p:sp>
      <p:sp>
        <p:nvSpPr>
          <p:cNvPr id="86018" name="Text Box 2"/>
          <p:cNvSpPr txBox="1">
            <a:spLocks noChangeArrowheads="1"/>
          </p:cNvSpPr>
          <p:nvPr/>
        </p:nvSpPr>
        <p:spPr bwMode="auto">
          <a:xfrm>
            <a:off x="8763000" y="0"/>
            <a:ext cx="38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13</a:t>
            </a:r>
            <a:endParaRPr lang="en-US">
              <a:latin typeface="Arial" charset="0"/>
            </a:endParaRP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3113088" y="501650"/>
            <a:ext cx="30591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Comparison with TS-3 (2)</a:t>
            </a:r>
          </a:p>
          <a:p>
            <a:pPr algn="ctr"/>
            <a:r>
              <a:rPr lang="en-US">
                <a:solidFill>
                  <a:schemeClr val="hlink"/>
                </a:solidFill>
              </a:rPr>
              <a:t>(effect of the SP shape)</a:t>
            </a:r>
            <a:endParaRPr lang="en-US"/>
          </a:p>
        </p:txBody>
      </p:sp>
      <p:pic>
        <p:nvPicPr>
          <p:cNvPr id="86022" name="Picture 6" descr="Fig_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704975"/>
            <a:ext cx="2359025" cy="4543425"/>
          </a:xfrm>
          <a:prstGeom prst="rect">
            <a:avLst/>
          </a:prstGeom>
          <a:noFill/>
        </p:spPr>
      </p:pic>
      <p:pic>
        <p:nvPicPr>
          <p:cNvPr id="86023" name="Picture 7" descr="Fig_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1828800"/>
            <a:ext cx="1931988" cy="4275138"/>
          </a:xfrm>
          <a:prstGeom prst="rect">
            <a:avLst/>
          </a:prstGeom>
          <a:noFill/>
        </p:spPr>
      </p:pic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658813" y="2286000"/>
            <a:ext cx="541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14A226"/>
                </a:solidFill>
                <a:latin typeface="Times New Roman" charset="0"/>
              </a:rPr>
              <a:t>n=1</a:t>
            </a:r>
            <a:endParaRPr lang="en-US"/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735013" y="4953000"/>
            <a:ext cx="360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14A226"/>
                </a:solidFill>
              </a:rPr>
              <a:t>&gt;0</a:t>
            </a:r>
            <a:endParaRPr lang="en-US" sz="1400"/>
          </a:p>
        </p:txBody>
      </p:sp>
      <p:sp>
        <p:nvSpPr>
          <p:cNvPr id="86027" name="Text Box 11"/>
          <p:cNvSpPr txBox="1">
            <a:spLocks noChangeArrowheads="1"/>
          </p:cNvSpPr>
          <p:nvPr/>
        </p:nvSpPr>
        <p:spPr bwMode="auto">
          <a:xfrm>
            <a:off x="1524000" y="5029200"/>
            <a:ext cx="11318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14A226"/>
                </a:solidFill>
              </a:rPr>
              <a:t>Stable q=3 </a:t>
            </a:r>
          </a:p>
          <a:p>
            <a:r>
              <a:rPr lang="en-US" sz="1400">
                <a:solidFill>
                  <a:srgbClr val="14A226"/>
                </a:solidFill>
              </a:rPr>
              <a:t>resonance</a:t>
            </a:r>
            <a:endParaRPr lang="en-US"/>
          </a:p>
        </p:txBody>
      </p:sp>
      <p:sp>
        <p:nvSpPr>
          <p:cNvPr id="86028" name="Text Box 12"/>
          <p:cNvSpPr txBox="1">
            <a:spLocks noChangeArrowheads="1"/>
          </p:cNvSpPr>
          <p:nvPr/>
        </p:nvSpPr>
        <p:spPr bwMode="auto">
          <a:xfrm>
            <a:off x="8302625" y="2438400"/>
            <a:ext cx="541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27"/>
                </a:solidFill>
                <a:latin typeface="Times New Roman" charset="0"/>
              </a:rPr>
              <a:t>n=1</a:t>
            </a:r>
            <a:endParaRPr lang="en-US"/>
          </a:p>
        </p:txBody>
      </p: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8469313" y="5410200"/>
            <a:ext cx="6905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27"/>
                </a:solidFill>
              </a:rPr>
              <a:t>=-0.17</a:t>
            </a:r>
            <a:endParaRPr lang="en-US" sz="1400"/>
          </a:p>
        </p:txBody>
      </p:sp>
      <p:sp>
        <p:nvSpPr>
          <p:cNvPr id="86031" name="Text Box 15"/>
          <p:cNvSpPr txBox="1">
            <a:spLocks noChangeArrowheads="1"/>
          </p:cNvSpPr>
          <p:nvPr/>
        </p:nvSpPr>
        <p:spPr bwMode="auto">
          <a:xfrm>
            <a:off x="6400800" y="5334000"/>
            <a:ext cx="14636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FF0027"/>
                </a:solidFill>
              </a:rPr>
              <a:t>Strong SP kink,</a:t>
            </a:r>
          </a:p>
          <a:p>
            <a:r>
              <a:rPr lang="en-US" sz="1400">
                <a:solidFill>
                  <a:srgbClr val="FF0027"/>
                </a:solidFill>
              </a:rPr>
              <a:t>ST tilt</a:t>
            </a:r>
            <a:endParaRPr lang="en-US"/>
          </a:p>
        </p:txBody>
      </p:sp>
      <p:sp>
        <p:nvSpPr>
          <p:cNvPr id="86032" name="Text Box 16"/>
          <p:cNvSpPr txBox="1">
            <a:spLocks noChangeArrowheads="1"/>
          </p:cNvSpPr>
          <p:nvPr/>
        </p:nvSpPr>
        <p:spPr bwMode="auto">
          <a:xfrm>
            <a:off x="2667000" y="3668713"/>
            <a:ext cx="4040188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4A01"/>
                </a:solidFill>
              </a:rPr>
              <a:t>If the fully stable T5 is “artificially cut”</a:t>
            </a:r>
          </a:p>
          <a:p>
            <a:r>
              <a:rPr lang="en-US" sz="1600">
                <a:solidFill>
                  <a:srgbClr val="FF4A01"/>
                </a:solidFill>
              </a:rPr>
              <a:t>to remove degenerate X-points</a:t>
            </a:r>
          </a:p>
          <a:p>
            <a:r>
              <a:rPr lang="en-US" sz="1600">
                <a:solidFill>
                  <a:srgbClr val="FF4A01"/>
                </a:solidFill>
              </a:rPr>
              <a:t>as well as disk-shaped SP</a:t>
            </a:r>
            <a:endParaRPr lang="en-US">
              <a:solidFill>
                <a:srgbClr val="FF4A01"/>
              </a:solidFill>
            </a:endParaRPr>
          </a:p>
          <a:p>
            <a:r>
              <a:rPr lang="en-US" sz="2800" b="1">
                <a:solidFill>
                  <a:srgbClr val="FF4A01"/>
                </a:solidFill>
                <a:sym typeface="Symbol" charset="2"/>
              </a:rPr>
              <a:t>         ⇓</a:t>
            </a:r>
            <a:endParaRPr lang="en-US">
              <a:solidFill>
                <a:srgbClr val="FF4A01"/>
              </a:solidFill>
            </a:endParaRPr>
          </a:p>
          <a:p>
            <a:r>
              <a:rPr lang="en-US" sz="1600">
                <a:solidFill>
                  <a:srgbClr val="FF4A01"/>
                </a:solidFill>
              </a:rPr>
              <a:t>Strong n=1 instability appears,</a:t>
            </a:r>
          </a:p>
          <a:p>
            <a:r>
              <a:rPr lang="en-US" sz="1600">
                <a:solidFill>
                  <a:srgbClr val="FF4A01"/>
                </a:solidFill>
              </a:rPr>
              <a:t>despite higher </a:t>
            </a:r>
            <a:r>
              <a:rPr lang="en-US" sz="1600">
                <a:solidFill>
                  <a:srgbClr val="FF4A01"/>
                </a:solidFill>
                <a:latin typeface="Symbol" charset="2"/>
                <a:sym typeface="Symbol" charset="2"/>
              </a:rPr>
              <a:t>β</a:t>
            </a:r>
            <a:r>
              <a:rPr lang="en-US" sz="1600">
                <a:solidFill>
                  <a:srgbClr val="FF4A01"/>
                </a:solidFill>
              </a:rPr>
              <a:t> &amp; q</a:t>
            </a:r>
            <a:r>
              <a:rPr lang="en-US" sz="1600" baseline="-25000">
                <a:solidFill>
                  <a:srgbClr val="FF4A01"/>
                </a:solidFill>
              </a:rPr>
              <a:t>95</a:t>
            </a:r>
            <a:endParaRPr lang="en-US">
              <a:solidFill>
                <a:srgbClr val="FF4A01"/>
              </a:solidFill>
            </a:endParaRPr>
          </a:p>
        </p:txBody>
      </p:sp>
      <p:sp>
        <p:nvSpPr>
          <p:cNvPr id="86033" name="Rectangle 17"/>
          <p:cNvSpPr>
            <a:spLocks noChangeArrowheads="1"/>
          </p:cNvSpPr>
          <p:nvPr/>
        </p:nvSpPr>
        <p:spPr bwMode="auto">
          <a:xfrm>
            <a:off x="522880" y="992188"/>
            <a:ext cx="188000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solidFill>
                  <a:srgbClr val="14A226"/>
                </a:solidFill>
              </a:rPr>
              <a:t>T5 (</a:t>
            </a:r>
            <a:r>
              <a:rPr lang="en-US" sz="1400" b="1">
                <a:solidFill>
                  <a:srgbClr val="14A226"/>
                </a:solidFill>
                <a:latin typeface="Symbol" charset="2"/>
                <a:sym typeface="Symbol" charset="2"/>
              </a:rPr>
              <a:t>β</a:t>
            </a:r>
            <a:r>
              <a:rPr lang="en-US" sz="1400" b="1">
                <a:solidFill>
                  <a:srgbClr val="14A226"/>
                </a:solidFill>
              </a:rPr>
              <a:t>=16%)</a:t>
            </a:r>
          </a:p>
          <a:p>
            <a:pPr algn="ctr"/>
            <a:r>
              <a:rPr lang="en-US" sz="1400">
                <a:solidFill>
                  <a:srgbClr val="14A226"/>
                </a:solidFill>
              </a:rPr>
              <a:t>I</a:t>
            </a:r>
            <a:r>
              <a:rPr lang="en-US" sz="1400" baseline="-25000">
                <a:solidFill>
                  <a:srgbClr val="14A226"/>
                </a:solidFill>
              </a:rPr>
              <a:t>p</a:t>
            </a:r>
            <a:r>
              <a:rPr lang="en-US" sz="1400">
                <a:solidFill>
                  <a:srgbClr val="14A226"/>
                </a:solidFill>
              </a:rPr>
              <a:t>=120 kA, I</a:t>
            </a:r>
            <a:r>
              <a:rPr lang="en-US" sz="1400" baseline="-25000">
                <a:solidFill>
                  <a:srgbClr val="14A226"/>
                </a:solidFill>
              </a:rPr>
              <a:t>e</a:t>
            </a:r>
            <a:r>
              <a:rPr lang="en-US" sz="1400">
                <a:solidFill>
                  <a:srgbClr val="14A226"/>
                </a:solidFill>
              </a:rPr>
              <a:t>=60 kA</a:t>
            </a:r>
          </a:p>
          <a:p>
            <a:pPr algn="ctr"/>
            <a:r>
              <a:rPr lang="en-US" sz="1400">
                <a:solidFill>
                  <a:srgbClr val="14A226"/>
                </a:solidFill>
              </a:rPr>
              <a:t>I</a:t>
            </a:r>
            <a:r>
              <a:rPr lang="en-US" sz="1400" baseline="-25000">
                <a:solidFill>
                  <a:srgbClr val="14A226"/>
                </a:solidFill>
              </a:rPr>
              <a:t>p</a:t>
            </a:r>
            <a:r>
              <a:rPr lang="en-US" sz="1400">
                <a:solidFill>
                  <a:srgbClr val="14A226"/>
                </a:solidFill>
              </a:rPr>
              <a:t>/I</a:t>
            </a:r>
            <a:r>
              <a:rPr lang="en-US" sz="1400" baseline="-25000">
                <a:solidFill>
                  <a:srgbClr val="14A226"/>
                </a:solidFill>
              </a:rPr>
              <a:t>e</a:t>
            </a:r>
            <a:r>
              <a:rPr lang="en-US" sz="1400">
                <a:solidFill>
                  <a:srgbClr val="14A226"/>
                </a:solidFill>
              </a:rPr>
              <a:t>=2 , A~1.3</a:t>
            </a:r>
            <a:endParaRPr lang="en-US" sz="1400" b="1">
              <a:solidFill>
                <a:srgbClr val="14A226"/>
              </a:solidFill>
            </a:endParaRPr>
          </a:p>
        </p:txBody>
      </p:sp>
      <p:sp>
        <p:nvSpPr>
          <p:cNvPr id="86034" name="Rectangle 18"/>
          <p:cNvSpPr>
            <a:spLocks noChangeArrowheads="1"/>
          </p:cNvSpPr>
          <p:nvPr/>
        </p:nvSpPr>
        <p:spPr bwMode="auto">
          <a:xfrm>
            <a:off x="6847480" y="990600"/>
            <a:ext cx="188000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solidFill>
                  <a:srgbClr val="FF0027"/>
                </a:solidFill>
              </a:rPr>
              <a:t>T5-</a:t>
            </a:r>
            <a:r>
              <a:rPr lang="en-US" sz="1400" b="1" i="1">
                <a:solidFill>
                  <a:srgbClr val="FF0027"/>
                </a:solidFill>
              </a:rPr>
              <a:t>cut</a:t>
            </a:r>
            <a:r>
              <a:rPr lang="en-US" sz="1400" b="1">
                <a:solidFill>
                  <a:srgbClr val="FF0027"/>
                </a:solidFill>
              </a:rPr>
              <a:t> (</a:t>
            </a:r>
            <a:r>
              <a:rPr lang="en-US" sz="1400" b="1">
                <a:solidFill>
                  <a:srgbClr val="FF0027"/>
                </a:solidFill>
                <a:latin typeface="Symbol" charset="2"/>
                <a:sym typeface="Symbol" charset="2"/>
              </a:rPr>
              <a:t>β</a:t>
            </a:r>
            <a:r>
              <a:rPr lang="en-US" sz="1400" b="1">
                <a:solidFill>
                  <a:srgbClr val="FF0027"/>
                </a:solidFill>
              </a:rPr>
              <a:t>=16%)</a:t>
            </a:r>
          </a:p>
          <a:p>
            <a:pPr algn="ctr"/>
            <a:r>
              <a:rPr lang="en-US" sz="1400">
                <a:solidFill>
                  <a:srgbClr val="FF0027"/>
                </a:solidFill>
              </a:rPr>
              <a:t>I</a:t>
            </a:r>
            <a:r>
              <a:rPr lang="en-US" sz="1400" baseline="-25000">
                <a:solidFill>
                  <a:srgbClr val="FF0027"/>
                </a:solidFill>
              </a:rPr>
              <a:t>p</a:t>
            </a:r>
            <a:r>
              <a:rPr lang="en-US" sz="1400">
                <a:solidFill>
                  <a:srgbClr val="FF0027"/>
                </a:solidFill>
              </a:rPr>
              <a:t>=120 kA, I</a:t>
            </a:r>
            <a:r>
              <a:rPr lang="en-US" sz="1400" baseline="-25000">
                <a:solidFill>
                  <a:srgbClr val="FF0027"/>
                </a:solidFill>
              </a:rPr>
              <a:t>e</a:t>
            </a:r>
            <a:r>
              <a:rPr lang="en-US" sz="1400">
                <a:solidFill>
                  <a:srgbClr val="FF0027"/>
                </a:solidFill>
              </a:rPr>
              <a:t>=60 kA</a:t>
            </a:r>
          </a:p>
          <a:p>
            <a:pPr algn="ctr"/>
            <a:r>
              <a:rPr lang="en-US" sz="1400">
                <a:solidFill>
                  <a:srgbClr val="FF0027"/>
                </a:solidFill>
              </a:rPr>
              <a:t>I</a:t>
            </a:r>
            <a:r>
              <a:rPr lang="en-US" sz="1400" baseline="-25000">
                <a:solidFill>
                  <a:srgbClr val="FF0027"/>
                </a:solidFill>
              </a:rPr>
              <a:t>p</a:t>
            </a:r>
            <a:r>
              <a:rPr lang="en-US" sz="1400">
                <a:solidFill>
                  <a:srgbClr val="FF0027"/>
                </a:solidFill>
              </a:rPr>
              <a:t>/I</a:t>
            </a:r>
            <a:r>
              <a:rPr lang="en-US" sz="1400" baseline="-25000">
                <a:solidFill>
                  <a:srgbClr val="FF0027"/>
                </a:solidFill>
              </a:rPr>
              <a:t>e</a:t>
            </a:r>
            <a:r>
              <a:rPr lang="en-US" sz="1400">
                <a:solidFill>
                  <a:srgbClr val="FF0027"/>
                </a:solidFill>
              </a:rPr>
              <a:t>=2 , A~1.3</a:t>
            </a:r>
            <a:endParaRPr lang="en-US" sz="1400" b="1">
              <a:solidFill>
                <a:srgbClr val="14A226"/>
              </a:solidFill>
            </a:endParaRPr>
          </a:p>
        </p:txBody>
      </p:sp>
      <p:sp>
        <p:nvSpPr>
          <p:cNvPr id="86035" name="Line 19"/>
          <p:cNvSpPr>
            <a:spLocks noChangeShapeType="1"/>
          </p:cNvSpPr>
          <p:nvPr/>
        </p:nvSpPr>
        <p:spPr bwMode="auto">
          <a:xfrm flipV="1">
            <a:off x="6629400" y="2819400"/>
            <a:ext cx="1066800" cy="914400"/>
          </a:xfrm>
          <a:prstGeom prst="line">
            <a:avLst/>
          </a:prstGeom>
          <a:noFill/>
          <a:ln w="38100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036" name="Line 20"/>
          <p:cNvSpPr>
            <a:spLocks noChangeShapeType="1"/>
          </p:cNvSpPr>
          <p:nvPr/>
        </p:nvSpPr>
        <p:spPr bwMode="auto">
          <a:xfrm>
            <a:off x="6629400" y="3962400"/>
            <a:ext cx="1066800" cy="1143000"/>
          </a:xfrm>
          <a:prstGeom prst="line">
            <a:avLst/>
          </a:prstGeom>
          <a:noFill/>
          <a:ln w="38100">
            <a:solidFill>
              <a:srgbClr val="FF4A0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6037" name="Picture 21" descr="Eq_15bi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4953000"/>
            <a:ext cx="660400" cy="381000"/>
          </a:xfrm>
          <a:prstGeom prst="rect">
            <a:avLst/>
          </a:prstGeom>
          <a:noFill/>
        </p:spPr>
      </p:pic>
      <p:pic>
        <p:nvPicPr>
          <p:cNvPr id="86038" name="Picture 22" descr="Eq_16bi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74000" y="5410200"/>
            <a:ext cx="660400" cy="381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8763000" y="0"/>
            <a:ext cx="38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chemeClr val="accent2"/>
                </a:solidFill>
                <a:latin typeface="Arial" charset="0"/>
              </a:rPr>
              <a:t>14</a:t>
            </a:r>
            <a:endParaRPr lang="en-US">
              <a:latin typeface="Arial" charset="0"/>
            </a:endParaRPr>
          </a:p>
        </p:txBody>
      </p:sp>
      <p:sp>
        <p:nvSpPr>
          <p:cNvPr id="87043" name="Text Box 3"/>
          <p:cNvSpPr txBox="1">
            <a:spLocks noChangeArrowheads="1"/>
          </p:cNvSpPr>
          <p:nvPr/>
        </p:nvSpPr>
        <p:spPr bwMode="auto">
          <a:xfrm>
            <a:off x="3657600" y="228600"/>
            <a:ext cx="2060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hlink"/>
                </a:solidFill>
              </a:rPr>
              <a:t>Conclusions</a:t>
            </a:r>
            <a:endParaRPr lang="en-US"/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400250" y="914400"/>
            <a:ext cx="8297464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just"/>
            <a:r>
              <a:rPr lang="en-GB" b="1">
                <a:solidFill>
                  <a:srgbClr val="FF4A01"/>
                </a:solidFill>
              </a:rPr>
              <a:t>Ideal MHD stability results for PROTO-SPHERA</a:t>
            </a:r>
            <a:endParaRPr lang="en-GB"/>
          </a:p>
          <a:p>
            <a:pPr algn="just"/>
            <a:endParaRPr lang="en-GB" sz="1200">
              <a:latin typeface="Times New Roman" charset="0"/>
            </a:endParaRPr>
          </a:p>
          <a:p>
            <a:pPr algn="just"/>
            <a:endParaRPr lang="en-GB" sz="1200">
              <a:latin typeface="Times New Roman" charset="0"/>
            </a:endParaRPr>
          </a:p>
          <a:p>
            <a:pPr algn="just"/>
            <a:r>
              <a:rPr lang="en-GB" sz="2000" b="1"/>
              <a:t>•</a:t>
            </a:r>
            <a:r>
              <a:rPr lang="en-GB" sz="1400" b="1">
                <a:solidFill>
                  <a:srgbClr val="14A226"/>
                </a:solidFill>
              </a:rPr>
              <a:t>PROTO-SPHERA stable at full </a:t>
            </a:r>
            <a:r>
              <a:rPr lang="en-GB" sz="1400" b="1">
                <a:solidFill>
                  <a:srgbClr val="14A226"/>
                </a:solidFill>
                <a:latin typeface="Symbol" charset="2"/>
                <a:sym typeface="Symbol" charset="2"/>
              </a:rPr>
              <a:t>β</a:t>
            </a:r>
            <a:r>
              <a:rPr lang="en-GB" sz="1400" b="1">
                <a:solidFill>
                  <a:srgbClr val="14A226"/>
                </a:solidFill>
              </a:rPr>
              <a:t> 21÷26% for I</a:t>
            </a:r>
            <a:r>
              <a:rPr lang="en-GB" sz="1400" b="1" baseline="-25000">
                <a:solidFill>
                  <a:srgbClr val="14A226"/>
                </a:solidFill>
              </a:rPr>
              <a:t>p</a:t>
            </a:r>
            <a:r>
              <a:rPr lang="en-GB" sz="1400" b="1">
                <a:solidFill>
                  <a:srgbClr val="14A226"/>
                </a:solidFill>
              </a:rPr>
              <a:t>/I</a:t>
            </a:r>
            <a:r>
              <a:rPr lang="en-GB" sz="1400" b="1" baseline="-25000">
                <a:solidFill>
                  <a:srgbClr val="14A226"/>
                </a:solidFill>
              </a:rPr>
              <a:t>e</a:t>
            </a:r>
            <a:r>
              <a:rPr lang="en-GB" sz="1400" b="1">
                <a:solidFill>
                  <a:srgbClr val="14A226"/>
                </a:solidFill>
              </a:rPr>
              <a:t>=0.5 &amp; 1, down to 14÷16% for I</a:t>
            </a:r>
            <a:r>
              <a:rPr lang="en-GB" sz="1400" b="1" baseline="-25000">
                <a:solidFill>
                  <a:srgbClr val="14A226"/>
                </a:solidFill>
              </a:rPr>
              <a:t>p</a:t>
            </a:r>
            <a:r>
              <a:rPr lang="en-GB" sz="1400" b="1">
                <a:solidFill>
                  <a:srgbClr val="14A226"/>
                </a:solidFill>
              </a:rPr>
              <a:t>/I</a:t>
            </a:r>
            <a:r>
              <a:rPr lang="en-GB" sz="1400" b="1" baseline="-25000">
                <a:solidFill>
                  <a:srgbClr val="14A226"/>
                </a:solidFill>
              </a:rPr>
              <a:t>e</a:t>
            </a:r>
            <a:r>
              <a:rPr lang="en-GB" sz="1400" b="1">
                <a:solidFill>
                  <a:srgbClr val="14A226"/>
                </a:solidFill>
              </a:rPr>
              <a:t>=4</a:t>
            </a:r>
          </a:p>
          <a:p>
            <a:pPr algn="just"/>
            <a:r>
              <a:rPr lang="en-GB" sz="1400" b="1">
                <a:solidFill>
                  <a:srgbClr val="14A226"/>
                </a:solidFill>
              </a:rPr>
              <a:t>  (depending upon profiles inside the ST)</a:t>
            </a:r>
            <a:r>
              <a:rPr lang="en-GB" sz="1400">
                <a:solidFill>
                  <a:srgbClr val="14A226"/>
                </a:solidFill>
              </a:rPr>
              <a:t> </a:t>
            </a:r>
          </a:p>
          <a:p>
            <a:pPr algn="just"/>
            <a:r>
              <a:rPr lang="en-GB" sz="1400">
                <a:solidFill>
                  <a:srgbClr val="14A226"/>
                </a:solidFill>
              </a:rPr>
              <a:t>   </a:t>
            </a:r>
            <a:r>
              <a:rPr lang="en-GB" sz="1400" i="1">
                <a:solidFill>
                  <a:srgbClr val="14A226"/>
                </a:solidFill>
              </a:rPr>
              <a:t>Comparison with the conventional Spherical Tokamak with central rod: </a:t>
            </a:r>
          </a:p>
          <a:p>
            <a:pPr algn="just"/>
            <a:r>
              <a:rPr lang="en-GB" sz="1400" i="1">
                <a:solidFill>
                  <a:srgbClr val="14A226"/>
                </a:solidFill>
                <a:latin typeface="Symbol" charset="2"/>
                <a:sym typeface="Symbol" charset="2"/>
              </a:rPr>
              <a:t>       β</a:t>
            </a:r>
            <a:r>
              <a:rPr lang="en-GB" sz="1400" i="1" baseline="-25000">
                <a:solidFill>
                  <a:srgbClr val="14A226"/>
                </a:solidFill>
              </a:rPr>
              <a:t>T0</a:t>
            </a:r>
            <a:r>
              <a:rPr lang="en-GB" sz="1400" i="1">
                <a:solidFill>
                  <a:srgbClr val="14A226"/>
                </a:solidFill>
              </a:rPr>
              <a:t>=28÷29% for I</a:t>
            </a:r>
            <a:r>
              <a:rPr lang="en-GB" sz="1400" i="1" baseline="-25000">
                <a:solidFill>
                  <a:srgbClr val="14A226"/>
                </a:solidFill>
              </a:rPr>
              <a:t>p</a:t>
            </a:r>
            <a:r>
              <a:rPr lang="en-GB" sz="1400" i="1">
                <a:solidFill>
                  <a:srgbClr val="14A226"/>
                </a:solidFill>
              </a:rPr>
              <a:t>/I</a:t>
            </a:r>
            <a:r>
              <a:rPr lang="en-GB" sz="1400" i="1" baseline="-25000">
                <a:solidFill>
                  <a:srgbClr val="14A226"/>
                </a:solidFill>
              </a:rPr>
              <a:t>e</a:t>
            </a:r>
            <a:r>
              <a:rPr lang="en-GB" sz="1400" i="1">
                <a:solidFill>
                  <a:srgbClr val="14A226"/>
                </a:solidFill>
              </a:rPr>
              <a:t>=0.5 to </a:t>
            </a:r>
            <a:r>
              <a:rPr lang="en-GB" sz="1400" i="1">
                <a:solidFill>
                  <a:srgbClr val="14A226"/>
                </a:solidFill>
                <a:latin typeface="Symbol" charset="2"/>
                <a:sym typeface="Symbol" charset="2"/>
              </a:rPr>
              <a:t>β</a:t>
            </a:r>
            <a:r>
              <a:rPr lang="en-GB" sz="1400" i="1" baseline="-25000">
                <a:solidFill>
                  <a:srgbClr val="14A226"/>
                </a:solidFill>
              </a:rPr>
              <a:t>T0</a:t>
            </a:r>
            <a:r>
              <a:rPr lang="en-GB" sz="1400" i="1">
                <a:solidFill>
                  <a:srgbClr val="14A226"/>
                </a:solidFill>
              </a:rPr>
              <a:t>=72÷84% for I</a:t>
            </a:r>
            <a:r>
              <a:rPr lang="en-GB" sz="1400" i="1" baseline="-25000">
                <a:solidFill>
                  <a:srgbClr val="14A226"/>
                </a:solidFill>
              </a:rPr>
              <a:t>p</a:t>
            </a:r>
            <a:r>
              <a:rPr lang="en-GB" sz="1400" i="1">
                <a:solidFill>
                  <a:srgbClr val="14A226"/>
                </a:solidFill>
              </a:rPr>
              <a:t>/I</a:t>
            </a:r>
            <a:r>
              <a:rPr lang="en-GB" sz="1400" i="1" baseline="-25000">
                <a:solidFill>
                  <a:srgbClr val="14A226"/>
                </a:solidFill>
              </a:rPr>
              <a:t>e</a:t>
            </a:r>
            <a:r>
              <a:rPr lang="en-GB" sz="1400" i="1">
                <a:solidFill>
                  <a:srgbClr val="14A226"/>
                </a:solidFill>
              </a:rPr>
              <a:t>=4</a:t>
            </a:r>
            <a:endParaRPr lang="en-GB" sz="1200">
              <a:latin typeface="Times New Roman" charset="0"/>
            </a:endParaRPr>
          </a:p>
          <a:p>
            <a:pPr algn="just"/>
            <a:endParaRPr lang="en-GB" sz="1200">
              <a:latin typeface="Times New Roman" charset="0"/>
            </a:endParaRPr>
          </a:p>
          <a:p>
            <a:pPr algn="just"/>
            <a:endParaRPr lang="en-GB" sz="1200">
              <a:latin typeface="Times New Roman" charset="0"/>
            </a:endParaRPr>
          </a:p>
          <a:p>
            <a:pPr algn="just"/>
            <a:r>
              <a:rPr lang="en-GB" sz="2000" b="1"/>
              <a:t>•</a:t>
            </a:r>
            <a:r>
              <a:rPr lang="en-GB" sz="1400" b="1">
                <a:solidFill>
                  <a:srgbClr val="14A226"/>
                </a:solidFill>
              </a:rPr>
              <a:t>Spherical Torus dominates instabilitiy up to I</a:t>
            </a:r>
            <a:r>
              <a:rPr lang="en-GB" sz="1400" b="1" baseline="-25000">
                <a:solidFill>
                  <a:srgbClr val="14A226"/>
                </a:solidFill>
              </a:rPr>
              <a:t>p</a:t>
            </a:r>
            <a:r>
              <a:rPr lang="en-GB" sz="1400" b="1">
                <a:solidFill>
                  <a:srgbClr val="14A226"/>
                </a:solidFill>
              </a:rPr>
              <a:t>/I</a:t>
            </a:r>
            <a:r>
              <a:rPr lang="en-GB" sz="1400" b="1" baseline="-25000">
                <a:solidFill>
                  <a:srgbClr val="14A226"/>
                </a:solidFill>
              </a:rPr>
              <a:t>e</a:t>
            </a:r>
            <a:r>
              <a:rPr lang="en-GB" sz="1400" b="1">
                <a:solidFill>
                  <a:srgbClr val="14A226"/>
                </a:solidFill>
              </a:rPr>
              <a:t>≈3; beyond this level of I</a:t>
            </a:r>
            <a:r>
              <a:rPr lang="en-GB" sz="1400" b="1" baseline="-25000">
                <a:solidFill>
                  <a:srgbClr val="14A226"/>
                </a:solidFill>
              </a:rPr>
              <a:t>p</a:t>
            </a:r>
            <a:r>
              <a:rPr lang="en-GB" sz="1400" b="1">
                <a:solidFill>
                  <a:srgbClr val="14A226"/>
                </a:solidFill>
              </a:rPr>
              <a:t>/I</a:t>
            </a:r>
            <a:r>
              <a:rPr lang="en-GB" sz="1400" b="1" baseline="-25000">
                <a:solidFill>
                  <a:srgbClr val="14A226"/>
                </a:solidFill>
              </a:rPr>
              <a:t>e</a:t>
            </a:r>
            <a:r>
              <a:rPr lang="en-GB" sz="1400" b="1">
                <a:solidFill>
                  <a:srgbClr val="14A226"/>
                </a:solidFill>
              </a:rPr>
              <a:t>,</a:t>
            </a:r>
          </a:p>
          <a:p>
            <a:pPr algn="just"/>
            <a:r>
              <a:rPr lang="en-GB" sz="1400" b="1">
                <a:solidFill>
                  <a:srgbClr val="14A226"/>
                </a:solidFill>
              </a:rPr>
              <a:t>  dominant instability is the SP kink (that gives rise to ST tilt motion)</a:t>
            </a:r>
            <a:endParaRPr lang="en-GB" sz="1400"/>
          </a:p>
          <a:p>
            <a:pPr algn="just"/>
            <a:endParaRPr lang="en-GB" sz="1200">
              <a:latin typeface="Times New Roman" charset="0"/>
            </a:endParaRPr>
          </a:p>
          <a:p>
            <a:pPr algn="just"/>
            <a:endParaRPr lang="en-GB" sz="1200">
              <a:latin typeface="Times New Roman" charset="0"/>
            </a:endParaRPr>
          </a:p>
          <a:p>
            <a:pPr algn="just"/>
            <a:r>
              <a:rPr lang="en-GB" sz="2000" b="1"/>
              <a:t>•</a:t>
            </a:r>
            <a:r>
              <a:rPr lang="en-GB" sz="1400"/>
              <a:t> </a:t>
            </a:r>
            <a:r>
              <a:rPr lang="en-GB" sz="1400" b="1">
                <a:solidFill>
                  <a:srgbClr val="14A226"/>
                </a:solidFill>
              </a:rPr>
              <a:t>Spherical Torus elongation </a:t>
            </a:r>
            <a:r>
              <a:rPr lang="en-GB" sz="1400" b="1">
                <a:solidFill>
                  <a:srgbClr val="14A226"/>
                </a:solidFill>
                <a:latin typeface="Symbol" charset="2"/>
                <a:sym typeface="Symbol" charset="2"/>
              </a:rPr>
              <a:t>κ</a:t>
            </a:r>
            <a:r>
              <a:rPr lang="en-GB" sz="1400" b="1">
                <a:solidFill>
                  <a:srgbClr val="14A226"/>
                </a:solidFill>
              </a:rPr>
              <a:t> plays a key role in increasing I</a:t>
            </a:r>
            <a:r>
              <a:rPr lang="en-GB" sz="1400" b="1" baseline="-25000">
                <a:solidFill>
                  <a:srgbClr val="14A226"/>
                </a:solidFill>
              </a:rPr>
              <a:t>p</a:t>
            </a:r>
            <a:r>
              <a:rPr lang="en-GB" sz="1400" b="1">
                <a:solidFill>
                  <a:srgbClr val="14A226"/>
                </a:solidFill>
              </a:rPr>
              <a:t>/I</a:t>
            </a:r>
            <a:r>
              <a:rPr lang="en-GB" sz="1400" b="1" baseline="-25000">
                <a:solidFill>
                  <a:srgbClr val="14A226"/>
                </a:solidFill>
              </a:rPr>
              <a:t>e</a:t>
            </a:r>
            <a:endParaRPr lang="en-GB" sz="1400"/>
          </a:p>
          <a:p>
            <a:pPr algn="just"/>
            <a:endParaRPr lang="en-GB" sz="1200"/>
          </a:p>
          <a:p>
            <a:pPr algn="just"/>
            <a:endParaRPr lang="en-GB" sz="1200"/>
          </a:p>
          <a:p>
            <a:pPr algn="just"/>
            <a:r>
              <a:rPr lang="en-GB" sz="2000" b="1"/>
              <a:t>•</a:t>
            </a:r>
            <a:r>
              <a:rPr lang="en-GB" sz="1400"/>
              <a:t> </a:t>
            </a:r>
            <a:r>
              <a:rPr lang="en-GB" sz="1400" b="1">
                <a:solidFill>
                  <a:srgbClr val="14A226"/>
                </a:solidFill>
              </a:rPr>
              <a:t>Comparison with TS-3 experimental results:</a:t>
            </a:r>
          </a:p>
          <a:p>
            <a:pPr algn="just"/>
            <a:r>
              <a:rPr lang="en-GB" sz="1400" b="1">
                <a:solidFill>
                  <a:srgbClr val="14A226"/>
                </a:solidFill>
              </a:rPr>
              <a:t>   disk-shaped Screw Pinch plasma important for the configuration stability</a:t>
            </a:r>
            <a:endParaRPr lang="en-US" sz="1400" b="1"/>
          </a:p>
        </p:txBody>
      </p:sp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1431925" y="5451475"/>
            <a:ext cx="4130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487363" y="5410200"/>
            <a:ext cx="820077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400" b="1">
                <a:solidFill>
                  <a:srgbClr val="FF0027"/>
                </a:solidFill>
              </a:rPr>
              <a:t>Ideal MHD stability of Flux Core Spherical Torus rather insensitive to internal ST profiles </a:t>
            </a:r>
          </a:p>
          <a:p>
            <a:r>
              <a:rPr lang="en-GB" sz="1400" b="1">
                <a:solidFill>
                  <a:srgbClr val="FF0027"/>
                </a:solidFill>
                <a:sym typeface="Symbol" charset="2"/>
              </a:rPr>
              <a:t>⇒ </a:t>
            </a:r>
            <a:r>
              <a:rPr lang="en-GB" sz="1400" b="1">
                <a:solidFill>
                  <a:srgbClr val="FF0027"/>
                </a:solidFill>
              </a:rPr>
              <a:t>configuration quite robust from an ideal point of view</a:t>
            </a:r>
          </a:p>
          <a:p>
            <a:r>
              <a:rPr lang="en-GB" sz="1400" b="1">
                <a:solidFill>
                  <a:srgbClr val="FF0027"/>
                </a:solidFill>
              </a:rPr>
              <a:t> </a:t>
            </a:r>
          </a:p>
          <a:p>
            <a:r>
              <a:rPr lang="en-GB" sz="1400" b="1">
                <a:solidFill>
                  <a:srgbClr val="FF0027"/>
                </a:solidFill>
              </a:rPr>
              <a:t>Resistive instabilities behaviour is the main experimental point of PROTO-SPHERA</a:t>
            </a:r>
            <a:endParaRPr 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2861</TotalTime>
  <Words>2143</Words>
  <Application>Microsoft Macintosh PowerPoint</Application>
  <PresentationFormat>On-screen Show (4:3)</PresentationFormat>
  <Paragraphs>371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Times New Roman</vt:lpstr>
      <vt:lpstr>Comic Sans MS</vt:lpstr>
      <vt:lpstr>Times</vt:lpstr>
      <vt:lpstr>Symbol</vt:lpstr>
      <vt:lpstr>Struttura predefinita</vt:lpstr>
      <vt:lpstr>MathType 5.0 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Paolo Micozzi</cp:lastModifiedBy>
  <cp:revision>310</cp:revision>
  <cp:lastPrinted>2010-02-02T15:14:23Z</cp:lastPrinted>
  <dcterms:created xsi:type="dcterms:W3CDTF">2010-04-15T13:00:25Z</dcterms:created>
  <dcterms:modified xsi:type="dcterms:W3CDTF">2010-04-15T13:50:35Z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