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jpg" ContentType="image/jpeg"/>
  <Default Extension="emf" ContentType="image/x-emf"/>
  <Default Extension="tiff" ContentType="image/tiff"/>
  <Default Extension="rels" ContentType="application/vnd.openxmlformats-package.relationships+xml"/>
  <Default Extension="gif" ContentType="image/gif"/>
  <Default Extension="png" ContentType="image/p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2"/>
  </p:notesMasterIdLst>
  <p:sldIdLst>
    <p:sldId id="257" r:id="rId2"/>
    <p:sldId id="259" r:id="rId3"/>
    <p:sldId id="501" r:id="rId4"/>
    <p:sldId id="502" r:id="rId5"/>
    <p:sldId id="504" r:id="rId6"/>
    <p:sldId id="506" r:id="rId7"/>
    <p:sldId id="472" r:id="rId8"/>
    <p:sldId id="508" r:id="rId9"/>
    <p:sldId id="265" r:id="rId10"/>
    <p:sldId id="276" r:id="rId11"/>
    <p:sldId id="474" r:id="rId12"/>
    <p:sldId id="505" r:id="rId13"/>
    <p:sldId id="509" r:id="rId14"/>
    <p:sldId id="507" r:id="rId15"/>
    <p:sldId id="476" r:id="rId16"/>
    <p:sldId id="510" r:id="rId17"/>
    <p:sldId id="512" r:id="rId18"/>
    <p:sldId id="511" r:id="rId19"/>
    <p:sldId id="272" r:id="rId20"/>
    <p:sldId id="513" r:id="rId21"/>
  </p:sldIdLst>
  <p:sldSz cx="12192000" cy="6858000"/>
  <p:notesSz cx="6858000" cy="9144000"/>
  <p:defaultTextStyle>
    <a:defPPr>
      <a:defRPr lang="x-none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D9B9E"/>
    <a:srgbClr val="545354"/>
    <a:srgbClr val="B8B7BA"/>
    <a:srgbClr val="D9D9D8"/>
    <a:srgbClr val="A98A6A"/>
    <a:srgbClr val="E195A0"/>
    <a:srgbClr val="A36B71"/>
    <a:srgbClr val="F4B5A6"/>
    <a:srgbClr val="FB766A"/>
    <a:srgbClr val="DF577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3197"/>
    <p:restoredTop sz="96338"/>
  </p:normalViewPr>
  <p:slideViewPr>
    <p:cSldViewPr snapToGrid="0">
      <p:cViewPr varScale="1">
        <p:scale>
          <a:sx n="123" d="100"/>
          <a:sy n="123" d="100"/>
        </p:scale>
        <p:origin x="208" y="2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x-none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858A07-1B03-FF42-8C15-3401AB2FE894}" type="datetimeFigureOut">
              <a:rPr lang="x-none" smtClean="0"/>
              <a:t>10/10/24</a:t>
            </a:fld>
            <a:endParaRPr lang="x-none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x-none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x-non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x-non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F43B183-9D41-5D46-9A78-B4DCFF6F5AA0}" type="slidenum">
              <a:rPr lang="x-none" smtClean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21376925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205359-0897-DB42-9180-DF4EEDB6D4C9}" type="slidenum">
              <a:rPr lang="x-none" smtClean="0"/>
              <a:t>9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35799671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11046EDD-2E7A-9AC2-D949-A990DA4C10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x-none"/>
          </a:p>
        </p:txBody>
      </p:sp>
      <p:sp>
        <p:nvSpPr>
          <p:cNvPr id="3" name="Subtitle 2">
            <a:extLst>
              <a:ext uri="{FF2B5EF4-FFF2-40B4-BE49-F238E27FC236}">
                <a16:creationId xmlns="" xmlns:a16="http://schemas.microsoft.com/office/drawing/2014/main" id="{E8981DF8-190B-E954-C73B-87FFA103497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x-none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CF4FD373-0254-555C-B476-03405DB433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A7EF8E-1106-2D46-9850-E452A0B6BD12}" type="datetimeFigureOut">
              <a:rPr lang="x-none" smtClean="0"/>
              <a:t>10/10/24</a:t>
            </a:fld>
            <a:endParaRPr lang="x-none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60EBC4D2-46A4-F081-FC5D-520EDE660A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4CD66AD7-2E40-DE06-F54F-7247810570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4C364-45EE-C648-B2DA-9D36F4CDDB53}" type="slidenum">
              <a:rPr lang="x-none" smtClean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4006432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22DA9DE9-DC3A-0B5C-9201-7A4E4247DA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x-none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DF232D38-AEAF-344B-D04C-212D99330F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x-none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0B477916-A106-CCF7-AC9C-B65DD610FE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A7EF8E-1106-2D46-9850-E452A0B6BD12}" type="datetimeFigureOut">
              <a:rPr lang="x-none" smtClean="0"/>
              <a:t>10/10/24</a:t>
            </a:fld>
            <a:endParaRPr lang="x-none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973C578D-04BC-58D4-279F-4D9B21CF01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6B666E17-37D0-247C-19B4-28329C15D3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4C364-45EE-C648-B2DA-9D36F4CDDB53}" type="slidenum">
              <a:rPr lang="x-none" smtClean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15244810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4DC32941-CAF0-430E-EF48-560D82068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x-none"/>
          </a:p>
        </p:txBody>
      </p:sp>
      <p:sp>
        <p:nvSpPr>
          <p:cNvPr id="3" name="Text Placeholder 2">
            <a:extLst>
              <a:ext uri="{FF2B5EF4-FFF2-40B4-BE49-F238E27FC236}">
                <a16:creationId xmlns="" xmlns:a16="http://schemas.microsoft.com/office/drawing/2014/main" id="{344A13C0-7665-5C04-7FAD-24730475514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A227AEF7-A036-3D15-F854-AD009F9A1C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A7EF8E-1106-2D46-9850-E452A0B6BD12}" type="datetimeFigureOut">
              <a:rPr lang="x-none" smtClean="0"/>
              <a:t>10/10/24</a:t>
            </a:fld>
            <a:endParaRPr lang="x-none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D5AAE44F-C027-6575-5C52-C81E9C926F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4A7F8CB4-18AE-894E-F302-FBC67E92C0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4C364-45EE-C648-B2DA-9D36F4CDDB53}" type="slidenum">
              <a:rPr lang="x-none" smtClean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16277110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D0B3C263-6465-E4B8-9804-CCE584D347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x-none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4CF02C90-C5B7-6E65-4656-020B319F2DD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x-none"/>
          </a:p>
        </p:txBody>
      </p:sp>
      <p:sp>
        <p:nvSpPr>
          <p:cNvPr id="4" name="Content Placeholder 3">
            <a:extLst>
              <a:ext uri="{FF2B5EF4-FFF2-40B4-BE49-F238E27FC236}">
                <a16:creationId xmlns="" xmlns:a16="http://schemas.microsoft.com/office/drawing/2014/main" id="{E3F18319-975A-C2A3-0A8A-B7EE9020042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x-none"/>
          </a:p>
        </p:txBody>
      </p:sp>
      <p:sp>
        <p:nvSpPr>
          <p:cNvPr id="5" name="Date Placeholder 4">
            <a:extLst>
              <a:ext uri="{FF2B5EF4-FFF2-40B4-BE49-F238E27FC236}">
                <a16:creationId xmlns="" xmlns:a16="http://schemas.microsoft.com/office/drawing/2014/main" id="{3F9ECF94-5FC0-C7F3-1773-A0C1BFAC8A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A7EF8E-1106-2D46-9850-E452A0B6BD12}" type="datetimeFigureOut">
              <a:rPr lang="x-none" smtClean="0"/>
              <a:t>10/10/24</a:t>
            </a:fld>
            <a:endParaRPr lang="x-none"/>
          </a:p>
        </p:txBody>
      </p:sp>
      <p:sp>
        <p:nvSpPr>
          <p:cNvPr id="6" name="Footer Placeholder 5">
            <a:extLst>
              <a:ext uri="{FF2B5EF4-FFF2-40B4-BE49-F238E27FC236}">
                <a16:creationId xmlns="" xmlns:a16="http://schemas.microsoft.com/office/drawing/2014/main" id="{36D43163-DE6C-1B3A-C601-CE907EB032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7" name="Slide Number Placeholder 6">
            <a:extLst>
              <a:ext uri="{FF2B5EF4-FFF2-40B4-BE49-F238E27FC236}">
                <a16:creationId xmlns="" xmlns:a16="http://schemas.microsoft.com/office/drawing/2014/main" id="{E4A6F417-9592-DFBF-6536-7D55B25A6E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4C364-45EE-C648-B2DA-9D36F4CDDB53}" type="slidenum">
              <a:rPr lang="x-none" smtClean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26103711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C0103554-8D79-EFC1-6EAE-CFC6FDA8A8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x-none"/>
          </a:p>
        </p:txBody>
      </p:sp>
      <p:sp>
        <p:nvSpPr>
          <p:cNvPr id="3" name="Text Placeholder 2">
            <a:extLst>
              <a:ext uri="{FF2B5EF4-FFF2-40B4-BE49-F238E27FC236}">
                <a16:creationId xmlns="" xmlns:a16="http://schemas.microsoft.com/office/drawing/2014/main" id="{6EF79CE9-B436-DFBE-79F1-549259BAC3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="" xmlns:a16="http://schemas.microsoft.com/office/drawing/2014/main" id="{AFB94199-5B84-4466-1A2C-83EE233199D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x-none"/>
          </a:p>
        </p:txBody>
      </p:sp>
      <p:sp>
        <p:nvSpPr>
          <p:cNvPr id="5" name="Text Placeholder 4">
            <a:extLst>
              <a:ext uri="{FF2B5EF4-FFF2-40B4-BE49-F238E27FC236}">
                <a16:creationId xmlns="" xmlns:a16="http://schemas.microsoft.com/office/drawing/2014/main" id="{65B1A072-BC2B-7012-E8FA-F079C573831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="" xmlns:a16="http://schemas.microsoft.com/office/drawing/2014/main" id="{2B8A3507-706B-1805-0846-BAB10847A33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x-none"/>
          </a:p>
        </p:txBody>
      </p:sp>
      <p:sp>
        <p:nvSpPr>
          <p:cNvPr id="7" name="Date Placeholder 6">
            <a:extLst>
              <a:ext uri="{FF2B5EF4-FFF2-40B4-BE49-F238E27FC236}">
                <a16:creationId xmlns="" xmlns:a16="http://schemas.microsoft.com/office/drawing/2014/main" id="{A6EDCC84-AA41-60D3-9251-66DB25F9BB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A7EF8E-1106-2D46-9850-E452A0B6BD12}" type="datetimeFigureOut">
              <a:rPr lang="x-none" smtClean="0"/>
              <a:t>10/10/24</a:t>
            </a:fld>
            <a:endParaRPr lang="x-none"/>
          </a:p>
        </p:txBody>
      </p:sp>
      <p:sp>
        <p:nvSpPr>
          <p:cNvPr id="8" name="Footer Placeholder 7">
            <a:extLst>
              <a:ext uri="{FF2B5EF4-FFF2-40B4-BE49-F238E27FC236}">
                <a16:creationId xmlns="" xmlns:a16="http://schemas.microsoft.com/office/drawing/2014/main" id="{3C187B67-94CD-5E3F-4A68-86A4BB0E32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9" name="Slide Number Placeholder 8">
            <a:extLst>
              <a:ext uri="{FF2B5EF4-FFF2-40B4-BE49-F238E27FC236}">
                <a16:creationId xmlns="" xmlns:a16="http://schemas.microsoft.com/office/drawing/2014/main" id="{1ADF9E89-F3D5-C245-F41F-C9A19D025A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4C364-45EE-C648-B2DA-9D36F4CDDB53}" type="slidenum">
              <a:rPr lang="x-none" smtClean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40054470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5B4C5914-96E7-A957-65B3-CE1E2E9D19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x-none"/>
          </a:p>
        </p:txBody>
      </p:sp>
      <p:sp>
        <p:nvSpPr>
          <p:cNvPr id="3" name="Date Placeholder 2">
            <a:extLst>
              <a:ext uri="{FF2B5EF4-FFF2-40B4-BE49-F238E27FC236}">
                <a16:creationId xmlns="" xmlns:a16="http://schemas.microsoft.com/office/drawing/2014/main" id="{D654A00B-A6FE-C0CE-1D79-C6AB71AC55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A7EF8E-1106-2D46-9850-E452A0B6BD12}" type="datetimeFigureOut">
              <a:rPr lang="x-none" smtClean="0"/>
              <a:t>10/10/24</a:t>
            </a:fld>
            <a:endParaRPr lang="x-none"/>
          </a:p>
        </p:txBody>
      </p:sp>
      <p:sp>
        <p:nvSpPr>
          <p:cNvPr id="4" name="Footer Placeholder 3">
            <a:extLst>
              <a:ext uri="{FF2B5EF4-FFF2-40B4-BE49-F238E27FC236}">
                <a16:creationId xmlns="" xmlns:a16="http://schemas.microsoft.com/office/drawing/2014/main" id="{856E0FE1-A07F-2A2B-9A3C-FFD9B8B213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5" name="Slide Number Placeholder 4">
            <a:extLst>
              <a:ext uri="{FF2B5EF4-FFF2-40B4-BE49-F238E27FC236}">
                <a16:creationId xmlns="" xmlns:a16="http://schemas.microsoft.com/office/drawing/2014/main" id="{44C2BB17-8497-FA1D-449C-40FFCC3F95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4C364-45EE-C648-B2DA-9D36F4CDDB53}" type="slidenum">
              <a:rPr lang="x-none" smtClean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38797084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="" xmlns:a16="http://schemas.microsoft.com/office/drawing/2014/main" id="{D2B29D41-4C94-A060-0AC3-8C0E6162CF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A7EF8E-1106-2D46-9850-E452A0B6BD12}" type="datetimeFigureOut">
              <a:rPr lang="x-none" smtClean="0"/>
              <a:t>10/10/24</a:t>
            </a:fld>
            <a:endParaRPr lang="x-none"/>
          </a:p>
        </p:txBody>
      </p:sp>
      <p:sp>
        <p:nvSpPr>
          <p:cNvPr id="3" name="Footer Placeholder 2">
            <a:extLst>
              <a:ext uri="{FF2B5EF4-FFF2-40B4-BE49-F238E27FC236}">
                <a16:creationId xmlns="" xmlns:a16="http://schemas.microsoft.com/office/drawing/2014/main" id="{BFBD38F1-D2E5-8E13-59F4-EB52813D60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4" name="Slide Number Placeholder 3">
            <a:extLst>
              <a:ext uri="{FF2B5EF4-FFF2-40B4-BE49-F238E27FC236}">
                <a16:creationId xmlns="" xmlns:a16="http://schemas.microsoft.com/office/drawing/2014/main" id="{243B8872-DEEB-9BCD-1594-97E3B2D7A0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4C364-45EE-C648-B2DA-9D36F4CDDB53}" type="slidenum">
              <a:rPr lang="x-none" smtClean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15980270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F5424196-7634-CD1E-C5AB-01F5227545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x-none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EDDAFA14-91AC-5327-C659-BC80D648F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x-none"/>
          </a:p>
        </p:txBody>
      </p:sp>
      <p:sp>
        <p:nvSpPr>
          <p:cNvPr id="4" name="Text Placeholder 3">
            <a:extLst>
              <a:ext uri="{FF2B5EF4-FFF2-40B4-BE49-F238E27FC236}">
                <a16:creationId xmlns="" xmlns:a16="http://schemas.microsoft.com/office/drawing/2014/main" id="{D02C39D1-B307-1A1C-A194-771870AD472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="" xmlns:a16="http://schemas.microsoft.com/office/drawing/2014/main" id="{76F49B95-B033-9852-6211-E18FE67E72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A7EF8E-1106-2D46-9850-E452A0B6BD12}" type="datetimeFigureOut">
              <a:rPr lang="x-none" smtClean="0"/>
              <a:t>10/10/24</a:t>
            </a:fld>
            <a:endParaRPr lang="x-none"/>
          </a:p>
        </p:txBody>
      </p:sp>
      <p:sp>
        <p:nvSpPr>
          <p:cNvPr id="6" name="Footer Placeholder 5">
            <a:extLst>
              <a:ext uri="{FF2B5EF4-FFF2-40B4-BE49-F238E27FC236}">
                <a16:creationId xmlns="" xmlns:a16="http://schemas.microsoft.com/office/drawing/2014/main" id="{E7321B2A-DC82-C2F9-A15D-38E0085723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7" name="Slide Number Placeholder 6">
            <a:extLst>
              <a:ext uri="{FF2B5EF4-FFF2-40B4-BE49-F238E27FC236}">
                <a16:creationId xmlns="" xmlns:a16="http://schemas.microsoft.com/office/drawing/2014/main" id="{6F4E84FA-D531-C755-EF8E-40B6D3C7E9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4C364-45EE-C648-B2DA-9D36F4CDDB53}" type="slidenum">
              <a:rPr lang="x-none" smtClean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20921781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C8EC3471-4F2D-61AA-7C09-4F09F9D5A6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x-none"/>
          </a:p>
        </p:txBody>
      </p:sp>
      <p:sp>
        <p:nvSpPr>
          <p:cNvPr id="3" name="Picture Placeholder 2">
            <a:extLst>
              <a:ext uri="{FF2B5EF4-FFF2-40B4-BE49-F238E27FC236}">
                <a16:creationId xmlns="" xmlns:a16="http://schemas.microsoft.com/office/drawing/2014/main" id="{2C44CDC3-DF78-B1B9-C504-4E36ECBCA70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x-none"/>
          </a:p>
        </p:txBody>
      </p:sp>
      <p:sp>
        <p:nvSpPr>
          <p:cNvPr id="4" name="Text Placeholder 3">
            <a:extLst>
              <a:ext uri="{FF2B5EF4-FFF2-40B4-BE49-F238E27FC236}">
                <a16:creationId xmlns="" xmlns:a16="http://schemas.microsoft.com/office/drawing/2014/main" id="{28B1DAC6-003D-FD62-AF5E-245D8BEC4E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="" xmlns:a16="http://schemas.microsoft.com/office/drawing/2014/main" id="{32B6969D-0309-EDFB-4095-BD773E73EC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A7EF8E-1106-2D46-9850-E452A0B6BD12}" type="datetimeFigureOut">
              <a:rPr lang="x-none" smtClean="0"/>
              <a:t>10/10/24</a:t>
            </a:fld>
            <a:endParaRPr lang="x-none"/>
          </a:p>
        </p:txBody>
      </p:sp>
      <p:sp>
        <p:nvSpPr>
          <p:cNvPr id="6" name="Footer Placeholder 5">
            <a:extLst>
              <a:ext uri="{FF2B5EF4-FFF2-40B4-BE49-F238E27FC236}">
                <a16:creationId xmlns="" xmlns:a16="http://schemas.microsoft.com/office/drawing/2014/main" id="{204909BC-6F4B-0948-A1F1-091B52E845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7" name="Slide Number Placeholder 6">
            <a:extLst>
              <a:ext uri="{FF2B5EF4-FFF2-40B4-BE49-F238E27FC236}">
                <a16:creationId xmlns="" xmlns:a16="http://schemas.microsoft.com/office/drawing/2014/main" id="{C37E7703-A3C1-5FC9-FDFE-00E01B7DE9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4C364-45EE-C648-B2DA-9D36F4CDDB53}" type="slidenum">
              <a:rPr lang="x-none" smtClean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26923202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87D97523-DDEB-AB38-CB4E-D5FE737EBF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x-none"/>
          </a:p>
        </p:txBody>
      </p:sp>
      <p:sp>
        <p:nvSpPr>
          <p:cNvPr id="3" name="Vertical Text Placeholder 2">
            <a:extLst>
              <a:ext uri="{FF2B5EF4-FFF2-40B4-BE49-F238E27FC236}">
                <a16:creationId xmlns="" xmlns:a16="http://schemas.microsoft.com/office/drawing/2014/main" id="{66FEA7DD-CA1E-0D63-E68C-5E9955F17E1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x-none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E5CD723E-D39F-4005-3995-9A04B4B505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A7EF8E-1106-2D46-9850-E452A0B6BD12}" type="datetimeFigureOut">
              <a:rPr lang="x-none" smtClean="0"/>
              <a:t>10/10/24</a:t>
            </a:fld>
            <a:endParaRPr lang="x-none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1529D5E6-AA27-2E7F-A7E8-59E5FE3671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E2707A02-5664-F305-4B79-6F1B15DCAE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4C364-45EE-C648-B2DA-9D36F4CDDB53}" type="slidenum">
              <a:rPr lang="x-none" smtClean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24037099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="" xmlns:a16="http://schemas.microsoft.com/office/drawing/2014/main" id="{B2C71796-44E2-A28E-1A1A-49E47BA84F5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x-none"/>
          </a:p>
        </p:txBody>
      </p:sp>
      <p:sp>
        <p:nvSpPr>
          <p:cNvPr id="3" name="Vertical Text Placeholder 2">
            <a:extLst>
              <a:ext uri="{FF2B5EF4-FFF2-40B4-BE49-F238E27FC236}">
                <a16:creationId xmlns="" xmlns:a16="http://schemas.microsoft.com/office/drawing/2014/main" id="{36972C26-A7D7-464F-5094-9B02E4EA51F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x-none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742819C2-E810-1711-7C49-C13A19600C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A7EF8E-1106-2D46-9850-E452A0B6BD12}" type="datetimeFigureOut">
              <a:rPr lang="x-none" smtClean="0"/>
              <a:t>10/10/24</a:t>
            </a:fld>
            <a:endParaRPr lang="x-none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CB443913-E8F6-ADA7-BB1A-FCA7E0408D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3F736A42-1F00-9811-BC24-702B97F4A1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4C364-45EE-C648-B2DA-9D36F4CDDB53}" type="slidenum">
              <a:rPr lang="x-none" smtClean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34036022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="" xmlns:a16="http://schemas.microsoft.com/office/drawing/2014/main" id="{8D8EE928-0871-2715-C0E1-1C9C6A913C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x-none"/>
          </a:p>
        </p:txBody>
      </p:sp>
      <p:sp>
        <p:nvSpPr>
          <p:cNvPr id="3" name="Text Placeholder 2">
            <a:extLst>
              <a:ext uri="{FF2B5EF4-FFF2-40B4-BE49-F238E27FC236}">
                <a16:creationId xmlns="" xmlns:a16="http://schemas.microsoft.com/office/drawing/2014/main" id="{C37D332F-FEE9-1FFD-6B56-10165DD8BE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x-none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5ED464C1-339D-BA9F-CE22-94F419F8860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A7EF8E-1106-2D46-9850-E452A0B6BD12}" type="datetimeFigureOut">
              <a:rPr lang="x-none" smtClean="0"/>
              <a:t>10/10/24</a:t>
            </a:fld>
            <a:endParaRPr lang="x-none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3F75C5D8-0945-BA4B-E8CB-F976B8A62E7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x-none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47916EB2-ACD2-C745-B2D7-76FCBC0BE3D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4C364-45EE-C648-B2DA-9D36F4CDDB53}" type="slidenum">
              <a:rPr lang="x-none" smtClean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18827642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x-non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4" Type="http://schemas.openxmlformats.org/officeDocument/2006/relationships/image" Target="../media/image3.png"/><Relationship Id="rId5" Type="http://schemas.openxmlformats.org/officeDocument/2006/relationships/image" Target="../media/image4.png"/><Relationship Id="rId6" Type="http://schemas.openxmlformats.org/officeDocument/2006/relationships/image" Target="../media/image5.jpeg"/><Relationship Id="rId7" Type="http://schemas.openxmlformats.org/officeDocument/2006/relationships/image" Target="../media/image6.png"/><Relationship Id="rId8" Type="http://schemas.openxmlformats.org/officeDocument/2006/relationships/image" Target="../media/image7.gif"/><Relationship Id="rId9" Type="http://schemas.openxmlformats.org/officeDocument/2006/relationships/image" Target="../media/image8.png"/><Relationship Id="rId10" Type="http://schemas.openxmlformats.org/officeDocument/2006/relationships/image" Target="../media/image9.gif"/><Relationship Id="rId11" Type="http://schemas.openxmlformats.org/officeDocument/2006/relationships/image" Target="../media/image10.png"/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4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1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4" Type="http://schemas.openxmlformats.org/officeDocument/2006/relationships/image" Target="../media/image16.jpeg"/><Relationship Id="rId5" Type="http://schemas.openxmlformats.org/officeDocument/2006/relationships/image" Target="../media/image17.png"/><Relationship Id="rId6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4.tiff"/></Relationships>
</file>

<file path=ppt/slides/_rels/slide4.xml.rels><?xml version="1.0" encoding="UTF-8" standalone="yes"?>
<Relationships xmlns="http://schemas.openxmlformats.org/package/2006/relationships"><Relationship Id="rId11" Type="http://schemas.openxmlformats.org/officeDocument/2006/relationships/image" Target="../media/image28.gif"/><Relationship Id="rId12" Type="http://schemas.openxmlformats.org/officeDocument/2006/relationships/image" Target="../media/image29.png"/><Relationship Id="rId13" Type="http://schemas.openxmlformats.org/officeDocument/2006/relationships/image" Target="../media/image30.png"/><Relationship Id="rId14" Type="http://schemas.openxmlformats.org/officeDocument/2006/relationships/image" Target="../media/image31.jpg"/><Relationship Id="rId15" Type="http://schemas.openxmlformats.org/officeDocument/2006/relationships/image" Target="../media/image32.jp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9.jpeg"/><Relationship Id="rId3" Type="http://schemas.openxmlformats.org/officeDocument/2006/relationships/image" Target="../media/image20.jpeg"/><Relationship Id="rId4" Type="http://schemas.openxmlformats.org/officeDocument/2006/relationships/image" Target="../media/image21.jpeg"/><Relationship Id="rId5" Type="http://schemas.openxmlformats.org/officeDocument/2006/relationships/image" Target="../media/image22.jpeg"/><Relationship Id="rId6" Type="http://schemas.openxmlformats.org/officeDocument/2006/relationships/image" Target="../media/image23.jpeg"/><Relationship Id="rId7" Type="http://schemas.openxmlformats.org/officeDocument/2006/relationships/image" Target="../media/image24.jpeg"/><Relationship Id="rId8" Type="http://schemas.openxmlformats.org/officeDocument/2006/relationships/image" Target="../media/image25.jpeg"/><Relationship Id="rId9" Type="http://schemas.openxmlformats.org/officeDocument/2006/relationships/image" Target="../media/image26.jpeg"/><Relationship Id="rId10" Type="http://schemas.openxmlformats.org/officeDocument/2006/relationships/image" Target="../media/image27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4" Type="http://schemas.openxmlformats.org/officeDocument/2006/relationships/image" Target="../media/image35.gif"/><Relationship Id="rId5" Type="http://schemas.openxmlformats.org/officeDocument/2006/relationships/image" Target="../media/image36.jpeg"/><Relationship Id="rId6" Type="http://schemas.openxmlformats.org/officeDocument/2006/relationships/image" Target="../media/image37.png"/><Relationship Id="rId7" Type="http://schemas.openxmlformats.org/officeDocument/2006/relationships/image" Target="../media/image38.png"/><Relationship Id="rId8" Type="http://schemas.openxmlformats.org/officeDocument/2006/relationships/image" Target="../media/image39.gif"/><Relationship Id="rId9" Type="http://schemas.openxmlformats.org/officeDocument/2006/relationships/image" Target="../media/image40.jp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3.gi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1.jpeg"/><Relationship Id="rId3" Type="http://schemas.openxmlformats.org/officeDocument/2006/relationships/image" Target="../media/image42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4" Type="http://schemas.openxmlformats.org/officeDocument/2006/relationships/image" Target="../media/image45.gif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3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4" Type="http://schemas.openxmlformats.org/officeDocument/2006/relationships/image" Target="../media/image48.jpeg"/><Relationship Id="rId5" Type="http://schemas.openxmlformats.org/officeDocument/2006/relationships/image" Target="../media/image49.jpeg"/><Relationship Id="rId6" Type="http://schemas.openxmlformats.org/officeDocument/2006/relationships/image" Target="../media/image50.gif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4" Type="http://schemas.openxmlformats.org/officeDocument/2006/relationships/image" Target="../media/image52.png"/><Relationship Id="rId5" Type="http://schemas.openxmlformats.org/officeDocument/2006/relationships/image" Target="../media/image53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/Relationships>
</file>

<file path=ppt/slides/_rels/slide10.xml.rels><?xml version="1.0" encoding="UTF-8" standalone="yes"?>
<Relationships xmlns="http://schemas.openxmlformats.org/package/2006/relationships"><Relationship Id="rId11" Type="http://schemas.openxmlformats.org/officeDocument/2006/relationships/image" Target="../media/image63.jpg"/><Relationship Id="rId12" Type="http://schemas.openxmlformats.org/officeDocument/2006/relationships/image" Target="../media/image64.jpeg"/><Relationship Id="rId13" Type="http://schemas.openxmlformats.org/officeDocument/2006/relationships/image" Target="../media/image65.jpe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54.jpg"/><Relationship Id="rId3" Type="http://schemas.openxmlformats.org/officeDocument/2006/relationships/image" Target="../media/image55.jpg"/><Relationship Id="rId4" Type="http://schemas.openxmlformats.org/officeDocument/2006/relationships/image" Target="../media/image56.png"/><Relationship Id="rId5" Type="http://schemas.openxmlformats.org/officeDocument/2006/relationships/image" Target="../media/image57.jpg"/><Relationship Id="rId6" Type="http://schemas.openxmlformats.org/officeDocument/2006/relationships/image" Target="../media/image58.jpg"/><Relationship Id="rId7" Type="http://schemas.openxmlformats.org/officeDocument/2006/relationships/image" Target="../media/image59.png"/><Relationship Id="rId8" Type="http://schemas.openxmlformats.org/officeDocument/2006/relationships/image" Target="../media/image60.jpg"/><Relationship Id="rId9" Type="http://schemas.openxmlformats.org/officeDocument/2006/relationships/image" Target="../media/image61.png"/><Relationship Id="rId10" Type="http://schemas.openxmlformats.org/officeDocument/2006/relationships/image" Target="../media/image62.png"/></Relationships>
</file>

<file path=ppt/slides/_rels/slide11.xml.rels><?xml version="1.0" encoding="UTF-8" standalone="yes"?>
<Relationships xmlns="http://schemas.openxmlformats.org/package/2006/relationships"><Relationship Id="rId11" Type="http://schemas.openxmlformats.org/officeDocument/2006/relationships/image" Target="../media/image75.jpg"/><Relationship Id="rId12" Type="http://schemas.openxmlformats.org/officeDocument/2006/relationships/image" Target="../media/image76.png"/><Relationship Id="rId13" Type="http://schemas.openxmlformats.org/officeDocument/2006/relationships/image" Target="../media/image77.jpg"/><Relationship Id="rId14" Type="http://schemas.openxmlformats.org/officeDocument/2006/relationships/image" Target="../media/image78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6.jpeg"/><Relationship Id="rId3" Type="http://schemas.openxmlformats.org/officeDocument/2006/relationships/image" Target="../media/image67.png"/><Relationship Id="rId4" Type="http://schemas.openxmlformats.org/officeDocument/2006/relationships/image" Target="../media/image68.png"/><Relationship Id="rId5" Type="http://schemas.openxmlformats.org/officeDocument/2006/relationships/image" Target="../media/image69.png"/><Relationship Id="rId6" Type="http://schemas.openxmlformats.org/officeDocument/2006/relationships/image" Target="../media/image70.png"/><Relationship Id="rId7" Type="http://schemas.openxmlformats.org/officeDocument/2006/relationships/image" Target="../media/image71.jpg"/><Relationship Id="rId8" Type="http://schemas.openxmlformats.org/officeDocument/2006/relationships/image" Target="../media/image72.png"/><Relationship Id="rId9" Type="http://schemas.openxmlformats.org/officeDocument/2006/relationships/image" Target="../media/image73.png"/><Relationship Id="rId10" Type="http://schemas.openxmlformats.org/officeDocument/2006/relationships/image" Target="../media/image7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jpg"/><Relationship Id="rId4" Type="http://schemas.openxmlformats.org/officeDocument/2006/relationships/image" Target="../media/image81.jp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9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png"/><Relationship Id="rId4" Type="http://schemas.openxmlformats.org/officeDocument/2006/relationships/image" Target="../media/image84.jpeg"/><Relationship Id="rId5" Type="http://schemas.openxmlformats.org/officeDocument/2006/relationships/image" Target="../media/image74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82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85.png"/><Relationship Id="rId3" Type="http://schemas.openxmlformats.org/officeDocument/2006/relationships/image" Target="../media/image86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87.png"/><Relationship Id="rId3" Type="http://schemas.openxmlformats.org/officeDocument/2006/relationships/image" Target="../media/image88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jpg"/><Relationship Id="rId4" Type="http://schemas.openxmlformats.org/officeDocument/2006/relationships/image" Target="../media/image91.jpg"/><Relationship Id="rId5" Type="http://schemas.openxmlformats.org/officeDocument/2006/relationships/image" Target="../media/image92.jpg"/><Relationship Id="rId6" Type="http://schemas.openxmlformats.org/officeDocument/2006/relationships/image" Target="../media/image93.jpg"/><Relationship Id="rId7" Type="http://schemas.openxmlformats.org/officeDocument/2006/relationships/image" Target="../media/image94.jpg"/><Relationship Id="rId8" Type="http://schemas.openxmlformats.org/officeDocument/2006/relationships/image" Target="../media/image95.jp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89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7.jpg"/><Relationship Id="rId4" Type="http://schemas.openxmlformats.org/officeDocument/2006/relationships/image" Target="../media/image98.jpg"/><Relationship Id="rId5" Type="http://schemas.openxmlformats.org/officeDocument/2006/relationships/image" Target="../media/image99.jpg"/><Relationship Id="rId6" Type="http://schemas.openxmlformats.org/officeDocument/2006/relationships/image" Target="../media/image100.jpg"/><Relationship Id="rId7" Type="http://schemas.openxmlformats.org/officeDocument/2006/relationships/image" Target="../media/image101.gif"/><Relationship Id="rId8" Type="http://schemas.openxmlformats.org/officeDocument/2006/relationships/image" Target="../media/image102.gif"/><Relationship Id="rId9" Type="http://schemas.openxmlformats.org/officeDocument/2006/relationships/image" Target="../media/image103.gif"/><Relationship Id="rId10" Type="http://schemas.openxmlformats.org/officeDocument/2006/relationships/image" Target="../media/image104.gif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96.jp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05.jpg"/><Relationship Id="rId3" Type="http://schemas.openxmlformats.org/officeDocument/2006/relationships/image" Target="../media/image63.jp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7.png"/><Relationship Id="rId4" Type="http://schemas.openxmlformats.org/officeDocument/2006/relationships/image" Target="../media/image108.jpeg"/><Relationship Id="rId5" Type="http://schemas.openxmlformats.org/officeDocument/2006/relationships/image" Target="../media/image6.png"/><Relationship Id="rId6" Type="http://schemas.openxmlformats.org/officeDocument/2006/relationships/image" Target="../media/image109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0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5">
            <a:extLst>
              <a:ext uri="{FF2B5EF4-FFF2-40B4-BE49-F238E27FC236}">
                <a16:creationId xmlns="" xmlns:a16="http://schemas.microsoft.com/office/drawing/2014/main" id="{8F7FD37B-D4FA-65B2-30FB-474072294A4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6150623" y="1089769"/>
            <a:ext cx="5040385" cy="5778624"/>
          </a:xfrm>
          <a:prstGeom prst="rect">
            <a:avLst/>
          </a:prstGeom>
        </p:spPr>
      </p:pic>
      <p:sp>
        <p:nvSpPr>
          <p:cNvPr id="31" name="Rectangle 30">
            <a:extLst>
              <a:ext uri="{FF2B5EF4-FFF2-40B4-BE49-F238E27FC236}">
                <a16:creationId xmlns="" xmlns:a16="http://schemas.microsoft.com/office/drawing/2014/main" id="{6647D8EA-2A77-66FA-F59B-FCE44EA13D04}"/>
              </a:ext>
            </a:extLst>
          </p:cNvPr>
          <p:cNvSpPr/>
          <p:nvPr/>
        </p:nvSpPr>
        <p:spPr>
          <a:xfrm>
            <a:off x="4272748" y="4953976"/>
            <a:ext cx="1885700" cy="31847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  <p:sp>
        <p:nvSpPr>
          <p:cNvPr id="34" name="TextBox 33">
            <a:extLst>
              <a:ext uri="{FF2B5EF4-FFF2-40B4-BE49-F238E27FC236}">
                <a16:creationId xmlns="" xmlns:a16="http://schemas.microsoft.com/office/drawing/2014/main" id="{786C4DBF-A654-70ED-CA02-6E937EB6FDCF}"/>
              </a:ext>
            </a:extLst>
          </p:cNvPr>
          <p:cNvSpPr txBox="1"/>
          <p:nvPr/>
        </p:nvSpPr>
        <p:spPr>
          <a:xfrm>
            <a:off x="189891" y="3448648"/>
            <a:ext cx="374998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i="1" baseline="30000" dirty="0">
                <a:effectLst/>
              </a:rPr>
              <a:t>1</a:t>
            </a:r>
            <a:r>
              <a:rPr lang="en-GB" i="1" dirty="0">
                <a:effectLst/>
              </a:rPr>
              <a:t>email: </a:t>
            </a:r>
            <a:r>
              <a:rPr lang="en-GB" i="1" dirty="0" err="1"/>
              <a:t>franco.alladio@protosphera.it</a:t>
            </a:r>
            <a:endParaRPr lang="en-GB" i="1" dirty="0">
              <a:effectLst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="" xmlns:a16="http://schemas.microsoft.com/office/drawing/2014/main" id="{BA7CA38B-A13E-9427-FBD6-1548AA044A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8659" y="1201205"/>
            <a:ext cx="63500" cy="762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="" xmlns:a16="http://schemas.microsoft.com/office/drawing/2014/main" id="{BC96C35D-DC8E-65C2-C493-AC7198EF3C32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45798" y="5275895"/>
            <a:ext cx="1377413" cy="44393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="" xmlns:a16="http://schemas.microsoft.com/office/drawing/2014/main" id="{5C63A42E-F686-E76F-5A97-A8A371506CCE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17576" y="4571767"/>
            <a:ext cx="1493552" cy="596039"/>
          </a:xfrm>
          <a:prstGeom prst="rect">
            <a:avLst/>
          </a:prstGeom>
        </p:spPr>
      </p:pic>
      <p:pic>
        <p:nvPicPr>
          <p:cNvPr id="15" name="Picture 4">
            <a:extLst>
              <a:ext uri="{FF2B5EF4-FFF2-40B4-BE49-F238E27FC236}">
                <a16:creationId xmlns="" xmlns:a16="http://schemas.microsoft.com/office/drawing/2014/main" id="{D539193F-A4A4-09DC-01CB-C4A773823E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17576" y="5806432"/>
            <a:ext cx="831248" cy="831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5">
            <a:extLst>
              <a:ext uri="{FF2B5EF4-FFF2-40B4-BE49-F238E27FC236}">
                <a16:creationId xmlns="" xmlns:a16="http://schemas.microsoft.com/office/drawing/2014/main" id="{AF247A48-56BF-DA26-64E4-730368B31395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703177" y="5820124"/>
            <a:ext cx="864152" cy="817556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="" xmlns:a16="http://schemas.microsoft.com/office/drawing/2014/main" id="{8AB8785F-3AC2-3FEB-8F70-E537BA1A087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523572" y="2633228"/>
            <a:ext cx="1617087" cy="2188538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="" xmlns:a16="http://schemas.microsoft.com/office/drawing/2014/main" id="{EAA047A4-2D7F-39A0-FC78-DD34632BE1B6}"/>
              </a:ext>
            </a:extLst>
          </p:cNvPr>
          <p:cNvSpPr txBox="1"/>
          <p:nvPr/>
        </p:nvSpPr>
        <p:spPr>
          <a:xfrm>
            <a:off x="176036" y="1141590"/>
            <a:ext cx="5992666" cy="20928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i="1" dirty="0">
                <a:effectLst/>
              </a:rPr>
              <a:t>F. </a:t>
            </a:r>
            <a:r>
              <a:rPr lang="en-GB" sz="2800" b="1" i="1" dirty="0" err="1">
                <a:effectLst/>
              </a:rPr>
              <a:t>Alladio</a:t>
            </a:r>
            <a:r>
              <a:rPr lang="en-GB" sz="2800" i="1" baseline="30000" dirty="0"/>
              <a:t> </a:t>
            </a:r>
            <a:r>
              <a:rPr lang="en-GB" sz="2000" i="1" baseline="30000" dirty="0">
                <a:effectLst/>
              </a:rPr>
              <a:t>1</a:t>
            </a:r>
            <a:r>
              <a:rPr lang="en-GB" sz="2800" i="1" dirty="0">
                <a:effectLst/>
              </a:rPr>
              <a:t> </a:t>
            </a:r>
            <a:r>
              <a:rPr lang="en-GB" sz="2000" b="1" dirty="0">
                <a:effectLst/>
              </a:rPr>
              <a:t>&amp; </a:t>
            </a:r>
            <a:r>
              <a:rPr lang="en-GB" sz="2800" b="1" i="1" dirty="0">
                <a:effectLst/>
              </a:rPr>
              <a:t>PROTO-SPHERA Group</a:t>
            </a:r>
            <a:r>
              <a:rPr lang="en-GB" sz="2000" b="1" i="1" baseline="30000" dirty="0">
                <a:effectLst/>
              </a:rPr>
              <a:t> </a:t>
            </a:r>
            <a:r>
              <a:rPr lang="en-GB" sz="2000" i="1" baseline="30000" dirty="0">
                <a:effectLst/>
              </a:rPr>
              <a:t>1,2,3,4,5</a:t>
            </a:r>
          </a:p>
          <a:p>
            <a:endParaRPr lang="en-GB" sz="1200" dirty="0">
              <a:effectLst/>
            </a:endParaRPr>
          </a:p>
          <a:p>
            <a:r>
              <a:rPr lang="en-GB" i="1" baseline="30000" dirty="0">
                <a:effectLst/>
              </a:rPr>
              <a:t>1 </a:t>
            </a:r>
            <a:r>
              <a:rPr lang="en-GB" i="1" dirty="0">
                <a:effectLst/>
              </a:rPr>
              <a:t>INAF – IAPS, Via </a:t>
            </a:r>
            <a:r>
              <a:rPr lang="en-GB" i="1" dirty="0" err="1">
                <a:effectLst/>
              </a:rPr>
              <a:t>Fosso</a:t>
            </a:r>
            <a:r>
              <a:rPr lang="en-GB" i="1" dirty="0">
                <a:effectLst/>
              </a:rPr>
              <a:t> del Cavaliere 100, 0133 Rome, Italy</a:t>
            </a:r>
          </a:p>
          <a:p>
            <a:r>
              <a:rPr lang="en-GB" i="1" baseline="30000" dirty="0">
                <a:effectLst/>
              </a:rPr>
              <a:t>2 </a:t>
            </a:r>
            <a:r>
              <a:rPr lang="en-GB" i="1" dirty="0">
                <a:effectLst/>
              </a:rPr>
              <a:t>Centro </a:t>
            </a:r>
            <a:r>
              <a:rPr lang="en-GB" i="1" dirty="0" err="1">
                <a:effectLst/>
              </a:rPr>
              <a:t>Ricerche</a:t>
            </a:r>
            <a:r>
              <a:rPr lang="en-GB" i="1" dirty="0">
                <a:effectLst/>
              </a:rPr>
              <a:t> ENEA, Frascati </a:t>
            </a:r>
          </a:p>
          <a:p>
            <a:r>
              <a:rPr lang="en-GB" i="1" baseline="30000" dirty="0">
                <a:effectLst/>
              </a:rPr>
              <a:t>3 </a:t>
            </a:r>
            <a:r>
              <a:rPr lang="en-GB" i="1" dirty="0" err="1">
                <a:effectLst/>
              </a:rPr>
              <a:t>Università</a:t>
            </a:r>
            <a:r>
              <a:rPr lang="en-GB" i="1" dirty="0">
                <a:effectLst/>
              </a:rPr>
              <a:t> Roma1-LaSapienza</a:t>
            </a:r>
            <a:endParaRPr lang="en-GB" i="1" baseline="30000" dirty="0"/>
          </a:p>
          <a:p>
            <a:r>
              <a:rPr lang="en-GB" i="1" baseline="30000" dirty="0">
                <a:effectLst/>
              </a:rPr>
              <a:t>4 </a:t>
            </a:r>
            <a:r>
              <a:rPr lang="en-GB" i="1" dirty="0">
                <a:effectLst/>
              </a:rPr>
              <a:t>Gran </a:t>
            </a:r>
            <a:r>
              <a:rPr lang="en-GB" i="1" dirty="0" err="1">
                <a:effectLst/>
              </a:rPr>
              <a:t>Sasso</a:t>
            </a:r>
            <a:r>
              <a:rPr lang="en-GB" i="1" dirty="0">
                <a:effectLst/>
              </a:rPr>
              <a:t> Science Institute</a:t>
            </a:r>
          </a:p>
          <a:p>
            <a:r>
              <a:rPr lang="en-GB" i="1" baseline="30000" dirty="0"/>
              <a:t>5 </a:t>
            </a:r>
            <a:r>
              <a:rPr lang="en-GB" i="1" dirty="0"/>
              <a:t>Pisa University</a:t>
            </a:r>
            <a:endParaRPr lang="en-GB" i="1" baseline="30000" dirty="0"/>
          </a:p>
        </p:txBody>
      </p:sp>
      <p:sp>
        <p:nvSpPr>
          <p:cNvPr id="21" name="TextBox 20">
            <a:extLst>
              <a:ext uri="{FF2B5EF4-FFF2-40B4-BE49-F238E27FC236}">
                <a16:creationId xmlns="" xmlns:a16="http://schemas.microsoft.com/office/drawing/2014/main" id="{85791B1D-6F95-9EAE-9BE9-21B8391E9A79}"/>
              </a:ext>
            </a:extLst>
          </p:cNvPr>
          <p:cNvSpPr txBox="1"/>
          <p:nvPr/>
        </p:nvSpPr>
        <p:spPr>
          <a:xfrm>
            <a:off x="6585281" y="4909155"/>
            <a:ext cx="26107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2000" b="1" dirty="0">
                <a:solidFill>
                  <a:srgbClr val="FFFF00"/>
                </a:solidFill>
              </a:rPr>
              <a:t>PROTO-SPHERA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="" xmlns:a16="http://schemas.microsoft.com/office/drawing/2014/main" id="{CA62E201-6A8B-06F9-A2FF-2AA609EF259A}"/>
              </a:ext>
            </a:extLst>
          </p:cNvPr>
          <p:cNvPicPr>
            <a:picLocks noChangeAspect="1"/>
          </p:cNvPicPr>
          <p:nvPr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58953" y="5796006"/>
            <a:ext cx="1505574" cy="82418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="" xmlns:a16="http://schemas.microsoft.com/office/drawing/2014/main" id="{A158152F-5E1D-EADD-6D82-C0445141A1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8659" y="1201205"/>
            <a:ext cx="63500" cy="762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="" xmlns:a16="http://schemas.microsoft.com/office/drawing/2014/main" id="{1EBDEF87-42EB-B049-85C3-F5A799C217A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8659" y="1201205"/>
            <a:ext cx="63500" cy="76200"/>
          </a:xfrm>
          <a:prstGeom prst="rect">
            <a:avLst/>
          </a:prstGeom>
        </p:spPr>
      </p:pic>
      <p:cxnSp>
        <p:nvCxnSpPr>
          <p:cNvPr id="10" name="Straight Arrow Connector 9">
            <a:extLst>
              <a:ext uri="{FF2B5EF4-FFF2-40B4-BE49-F238E27FC236}">
                <a16:creationId xmlns="" xmlns:a16="http://schemas.microsoft.com/office/drawing/2014/main" id="{B122E144-37CF-3C84-58A6-B1FC30B2D43D}"/>
              </a:ext>
            </a:extLst>
          </p:cNvPr>
          <p:cNvCxnSpPr>
            <a:cxnSpLocks/>
          </p:cNvCxnSpPr>
          <p:nvPr/>
        </p:nvCxnSpPr>
        <p:spPr>
          <a:xfrm flipH="1">
            <a:off x="7978672" y="2715814"/>
            <a:ext cx="2511851" cy="0"/>
          </a:xfrm>
          <a:prstGeom prst="straightConnector1">
            <a:avLst/>
          </a:prstGeom>
          <a:ln w="34925">
            <a:solidFill>
              <a:srgbClr val="EF2D97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="" xmlns:a16="http://schemas.microsoft.com/office/drawing/2014/main" id="{4544432D-7808-AC33-D0FD-FF87CED08ACB}"/>
              </a:ext>
            </a:extLst>
          </p:cNvPr>
          <p:cNvCxnSpPr>
            <a:cxnSpLocks/>
          </p:cNvCxnSpPr>
          <p:nvPr/>
        </p:nvCxnSpPr>
        <p:spPr>
          <a:xfrm flipH="1">
            <a:off x="7953990" y="4701187"/>
            <a:ext cx="2561213" cy="0"/>
          </a:xfrm>
          <a:prstGeom prst="straightConnector1">
            <a:avLst/>
          </a:prstGeom>
          <a:ln w="34925">
            <a:solidFill>
              <a:srgbClr val="EF2D97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2" name="Picture 21">
            <a:extLst>
              <a:ext uri="{FF2B5EF4-FFF2-40B4-BE49-F238E27FC236}">
                <a16:creationId xmlns="" xmlns:a16="http://schemas.microsoft.com/office/drawing/2014/main" id="{5DC94266-8D67-1F1B-6918-672EC4D348B8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/>
          <a:stretch/>
        </p:blipFill>
        <p:spPr>
          <a:xfrm>
            <a:off x="4283139" y="2158856"/>
            <a:ext cx="1885700" cy="2828551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="" xmlns:a16="http://schemas.microsoft.com/office/drawing/2014/main" id="{B1ABDF6A-36A7-2E01-47C3-80D05BCF7B00}"/>
              </a:ext>
            </a:extLst>
          </p:cNvPr>
          <p:cNvSpPr txBox="1"/>
          <p:nvPr/>
        </p:nvSpPr>
        <p:spPr>
          <a:xfrm>
            <a:off x="4275143" y="4906834"/>
            <a:ext cx="18857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2000" b="1" dirty="0">
                <a:solidFill>
                  <a:srgbClr val="FFFF00"/>
                </a:solidFill>
              </a:rPr>
              <a:t>Vela Nebula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="" xmlns:a16="http://schemas.microsoft.com/office/drawing/2014/main" id="{3B162785-2589-B5E5-4D78-13457437173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8659" y="1201205"/>
            <a:ext cx="63500" cy="762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="" xmlns:a16="http://schemas.microsoft.com/office/drawing/2014/main" id="{50777F05-211A-2384-D039-6F16A7F17FC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8659" y="1201205"/>
            <a:ext cx="63500" cy="7620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="" xmlns:a16="http://schemas.microsoft.com/office/drawing/2014/main" id="{A67F0A4F-3B35-8E5F-154A-F0A4B9E4E99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8659" y="1201205"/>
            <a:ext cx="63500" cy="7620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="" xmlns:a16="http://schemas.microsoft.com/office/drawing/2014/main" id="{1356945E-BCE1-9EAC-DD43-D82D2A3F9B2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8659" y="1201205"/>
            <a:ext cx="63500" cy="7620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="" xmlns:a16="http://schemas.microsoft.com/office/drawing/2014/main" id="{7BE72A8A-AA0F-7603-B90F-8BD2649FF6C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8659" y="1201205"/>
            <a:ext cx="63500" cy="76200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="" xmlns:a16="http://schemas.microsoft.com/office/drawing/2014/main" id="{CB889F16-1A08-9AE2-A400-7E38303BE3E5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127480" y="1112493"/>
            <a:ext cx="1079500" cy="990600"/>
          </a:xfrm>
          <a:prstGeom prst="rect">
            <a:avLst/>
          </a:prstGeom>
        </p:spPr>
      </p:pic>
      <p:sp>
        <p:nvSpPr>
          <p:cNvPr id="29" name="Rectangle 28">
            <a:extLst>
              <a:ext uri="{FF2B5EF4-FFF2-40B4-BE49-F238E27FC236}">
                <a16:creationId xmlns="" xmlns:a16="http://schemas.microsoft.com/office/drawing/2014/main" id="{0CC1E992-D9E1-61BB-DC50-0BB31F1A9DE2}"/>
              </a:ext>
            </a:extLst>
          </p:cNvPr>
          <p:cNvSpPr/>
          <p:nvPr/>
        </p:nvSpPr>
        <p:spPr>
          <a:xfrm>
            <a:off x="-51342" y="-111914"/>
            <a:ext cx="12243341" cy="1183693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b="1" spc="100" dirty="0">
                <a:solidFill>
                  <a:srgbClr val="FFFF00"/>
                </a:solidFill>
              </a:rPr>
              <a:t>PROTO-SPHERA: a magnetic confinement experiment </a:t>
            </a:r>
          </a:p>
          <a:p>
            <a:pPr algn="ctr"/>
            <a:r>
              <a:rPr lang="en-GB" sz="4000" b="1" spc="100" dirty="0">
                <a:solidFill>
                  <a:srgbClr val="FFFF00"/>
                </a:solidFill>
              </a:rPr>
              <a:t>which emulates the Jet + Torus astrophysical plasmas</a:t>
            </a:r>
            <a:endParaRPr lang="x-none" sz="4000" b="1" spc="100" dirty="0">
              <a:solidFill>
                <a:srgbClr val="FFFF00"/>
              </a:solidFill>
            </a:endParaRPr>
          </a:p>
        </p:txBody>
      </p:sp>
      <p:pic>
        <p:nvPicPr>
          <p:cNvPr id="19" name="Picture 18">
            <a:extLst>
              <a:ext uri="{FF2B5EF4-FFF2-40B4-BE49-F238E27FC236}">
                <a16:creationId xmlns="" xmlns:a16="http://schemas.microsoft.com/office/drawing/2014/main" id="{7C38B53A-1D06-ECA1-66A3-8BA8808F55B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70000" y="1270000"/>
            <a:ext cx="63500" cy="76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4490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="" xmlns:a16="http://schemas.microsoft.com/office/drawing/2014/main" id="{1226049F-0153-8F5B-2C48-BD2810C8C50E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4469" y="2920223"/>
            <a:ext cx="6583461" cy="276838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="" xmlns:a16="http://schemas.microsoft.com/office/drawing/2014/main" id="{2B51F705-6F39-F38B-6C6F-9700A12AE059}"/>
              </a:ext>
            </a:extLst>
          </p:cNvPr>
          <p:cNvSpPr txBox="1"/>
          <p:nvPr/>
        </p:nvSpPr>
        <p:spPr>
          <a:xfrm>
            <a:off x="4874219" y="2854453"/>
            <a:ext cx="184640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2000" b="1" dirty="0">
                <a:solidFill>
                  <a:schemeClr val="bg1"/>
                </a:solidFill>
              </a:rPr>
              <a:t>PROTO-SPHERA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="" xmlns:a16="http://schemas.microsoft.com/office/drawing/2014/main" id="{7560F353-F5E2-FE7C-7ACF-F8D2B23E43C8}"/>
              </a:ext>
            </a:extLst>
          </p:cNvPr>
          <p:cNvSpPr txBox="1"/>
          <p:nvPr/>
        </p:nvSpPr>
        <p:spPr>
          <a:xfrm>
            <a:off x="84469" y="2859647"/>
            <a:ext cx="402392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2000" b="1" dirty="0">
                <a:solidFill>
                  <a:schemeClr val="bg1"/>
                </a:solidFill>
              </a:rPr>
              <a:t>CRAB PULSAR WIND NEBULA (PWN)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="" xmlns:a16="http://schemas.microsoft.com/office/drawing/2014/main" id="{C0B93BC2-843E-7465-ACF0-E804B097F7EA}"/>
              </a:ext>
            </a:extLst>
          </p:cNvPr>
          <p:cNvSpPr txBox="1"/>
          <p:nvPr/>
        </p:nvSpPr>
        <p:spPr>
          <a:xfrm>
            <a:off x="-17832" y="1811321"/>
            <a:ext cx="12217749" cy="1077218"/>
          </a:xfrm>
          <a:prstGeom prst="rect">
            <a:avLst/>
          </a:prstGeom>
          <a:solidFill>
            <a:srgbClr val="002060"/>
          </a:solidFill>
        </p:spPr>
        <p:txBody>
          <a:bodyPr wrap="square">
            <a:spAutoFit/>
          </a:bodyPr>
          <a:lstStyle/>
          <a:p>
            <a:pPr algn="ctr"/>
            <a:r>
              <a:rPr lang="en-GB" sz="3200" b="1" dirty="0">
                <a:solidFill>
                  <a:srgbClr val="FFFF00"/>
                </a:solidFill>
                <a:effectLst/>
              </a:rPr>
              <a:t>Jet + Torus plasmas are produced by self-organization </a:t>
            </a:r>
          </a:p>
          <a:p>
            <a:pPr algn="ctr"/>
            <a:r>
              <a:rPr lang="en-GB" sz="3200" b="1" dirty="0">
                <a:solidFill>
                  <a:srgbClr val="FFFF00"/>
                </a:solidFill>
                <a:effectLst/>
              </a:rPr>
              <a:t>in Pulsar Wind Nebulae (</a:t>
            </a:r>
            <a:r>
              <a:rPr lang="en-GB" sz="3200" b="1" dirty="0" err="1">
                <a:solidFill>
                  <a:srgbClr val="FFFF00"/>
                </a:solidFill>
                <a:effectLst/>
              </a:rPr>
              <a:t>PWNe</a:t>
            </a:r>
            <a:r>
              <a:rPr lang="en-GB" sz="3200" b="1" dirty="0">
                <a:solidFill>
                  <a:srgbClr val="FFFF00"/>
                </a:solidFill>
                <a:effectLst/>
              </a:rPr>
              <a:t>) </a:t>
            </a:r>
            <a:r>
              <a:rPr lang="en-GB" sz="3200" b="1" dirty="0">
                <a:solidFill>
                  <a:srgbClr val="FFFF00"/>
                </a:solidFill>
              </a:rPr>
              <a:t>&amp; </a:t>
            </a:r>
            <a:r>
              <a:rPr lang="en-GB" sz="3200" b="1" dirty="0">
                <a:solidFill>
                  <a:srgbClr val="FFFF00"/>
                </a:solidFill>
                <a:effectLst/>
              </a:rPr>
              <a:t>in </a:t>
            </a:r>
            <a:r>
              <a:rPr lang="en-GB" sz="3200" b="1" dirty="0">
                <a:solidFill>
                  <a:srgbClr val="FFFF00"/>
                </a:solidFill>
              </a:rPr>
              <a:t>laboratory experiments</a:t>
            </a:r>
            <a:endParaRPr lang="en-GB" sz="3200" b="1" dirty="0">
              <a:solidFill>
                <a:srgbClr val="FFFF00"/>
              </a:solidFill>
              <a:effectLst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="" xmlns:a16="http://schemas.microsoft.com/office/drawing/2014/main" id="{6D616191-3C91-A97B-C414-EABF2BBBCDF3}"/>
              </a:ext>
            </a:extLst>
          </p:cNvPr>
          <p:cNvSpPr txBox="1"/>
          <p:nvPr/>
        </p:nvSpPr>
        <p:spPr>
          <a:xfrm>
            <a:off x="2261987" y="3207585"/>
            <a:ext cx="33824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s</a:t>
            </a:r>
            <a:r>
              <a:rPr lang="x-none" dirty="0">
                <a:solidFill>
                  <a:schemeClr val="bg1"/>
                </a:solidFill>
              </a:rPr>
              <a:t>izes differ by a factor of 10</a:t>
            </a:r>
            <a:r>
              <a:rPr lang="x-none" baseline="30000" dirty="0">
                <a:solidFill>
                  <a:schemeClr val="bg1"/>
                </a:solidFill>
              </a:rPr>
              <a:t>16</a:t>
            </a:r>
            <a:r>
              <a:rPr lang="x-none" dirty="0">
                <a:solidFill>
                  <a:schemeClr val="bg1"/>
                </a:solidFill>
              </a:rPr>
              <a:t>-10</a:t>
            </a:r>
            <a:r>
              <a:rPr lang="x-none" baseline="30000" dirty="0">
                <a:solidFill>
                  <a:schemeClr val="bg1"/>
                </a:solidFill>
              </a:rPr>
              <a:t>17</a:t>
            </a:r>
          </a:p>
        </p:txBody>
      </p:sp>
      <p:sp>
        <p:nvSpPr>
          <p:cNvPr id="57" name="Rectangle 56">
            <a:extLst>
              <a:ext uri="{FF2B5EF4-FFF2-40B4-BE49-F238E27FC236}">
                <a16:creationId xmlns="" xmlns:a16="http://schemas.microsoft.com/office/drawing/2014/main" id="{FF023841-2E08-1B7B-01BB-938DEE0DD145}"/>
              </a:ext>
            </a:extLst>
          </p:cNvPr>
          <p:cNvSpPr/>
          <p:nvPr/>
        </p:nvSpPr>
        <p:spPr>
          <a:xfrm rot="16200000">
            <a:off x="5728077" y="4278052"/>
            <a:ext cx="2860242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eaLnBrk="0" hangingPunct="0"/>
            <a:r>
              <a:rPr lang="en-US" sz="1600" b="1" dirty="0" err="1">
                <a:solidFill>
                  <a:srgbClr val="9D8686"/>
                </a:solidFill>
              </a:rPr>
              <a:t>Centerpost</a:t>
            </a:r>
            <a:r>
              <a:rPr lang="en-US" sz="1600" b="1" dirty="0">
                <a:solidFill>
                  <a:srgbClr val="9D8686"/>
                </a:solidFill>
              </a:rPr>
              <a:t>  current I</a:t>
            </a:r>
            <a:r>
              <a:rPr lang="en-US" sz="1600" b="1" baseline="-25000" dirty="0">
                <a:solidFill>
                  <a:srgbClr val="9D8686"/>
                </a:solidFill>
              </a:rPr>
              <a:t>CP</a:t>
            </a:r>
            <a:r>
              <a:rPr lang="en-US" sz="1600" b="1" dirty="0">
                <a:solidFill>
                  <a:srgbClr val="9D8686"/>
                </a:solidFill>
              </a:rPr>
              <a:t> = 10  kA</a:t>
            </a:r>
          </a:p>
        </p:txBody>
      </p:sp>
      <p:pic>
        <p:nvPicPr>
          <p:cNvPr id="59" name="Picture 58">
            <a:extLst>
              <a:ext uri="{FF2B5EF4-FFF2-40B4-BE49-F238E27FC236}">
                <a16:creationId xmlns="" xmlns:a16="http://schemas.microsoft.com/office/drawing/2014/main" id="{1C5CD9BB-BBEF-125C-2E8B-ACE0B3C099A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43258" y="3323498"/>
            <a:ext cx="1092918" cy="2344604"/>
          </a:xfrm>
          <a:prstGeom prst="rect">
            <a:avLst/>
          </a:prstGeom>
        </p:spPr>
      </p:pic>
      <p:sp>
        <p:nvSpPr>
          <p:cNvPr id="60" name="TextBox 59">
            <a:extLst>
              <a:ext uri="{FF2B5EF4-FFF2-40B4-BE49-F238E27FC236}">
                <a16:creationId xmlns="" xmlns:a16="http://schemas.microsoft.com/office/drawing/2014/main" id="{7CA6E76D-E39E-EC9B-A2AD-C3EC4D5C1CC9}"/>
              </a:ext>
            </a:extLst>
          </p:cNvPr>
          <p:cNvSpPr txBox="1"/>
          <p:nvPr/>
        </p:nvSpPr>
        <p:spPr>
          <a:xfrm rot="16200000">
            <a:off x="7026906" y="3771100"/>
            <a:ext cx="8707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x-none" b="1" dirty="0">
                <a:solidFill>
                  <a:srgbClr val="9D8686"/>
                </a:solidFill>
              </a:rPr>
              <a:t>Plasma</a:t>
            </a:r>
          </a:p>
        </p:txBody>
      </p:sp>
      <p:sp>
        <p:nvSpPr>
          <p:cNvPr id="61" name="TextBox 60">
            <a:extLst>
              <a:ext uri="{FF2B5EF4-FFF2-40B4-BE49-F238E27FC236}">
                <a16:creationId xmlns="" xmlns:a16="http://schemas.microsoft.com/office/drawing/2014/main" id="{A2626221-5415-57C3-058B-D13314652153}"/>
              </a:ext>
            </a:extLst>
          </p:cNvPr>
          <p:cNvSpPr txBox="1"/>
          <p:nvPr/>
        </p:nvSpPr>
        <p:spPr>
          <a:xfrm rot="16200000">
            <a:off x="6845509" y="4789543"/>
            <a:ext cx="12335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x-none" b="1" dirty="0">
                <a:solidFill>
                  <a:srgbClr val="9D8686"/>
                </a:solidFill>
              </a:rPr>
              <a:t>Centerpost</a:t>
            </a:r>
          </a:p>
        </p:txBody>
      </p:sp>
      <p:sp>
        <p:nvSpPr>
          <p:cNvPr id="63" name="TextBox 62">
            <a:extLst>
              <a:ext uri="{FF2B5EF4-FFF2-40B4-BE49-F238E27FC236}">
                <a16:creationId xmlns="" xmlns:a16="http://schemas.microsoft.com/office/drawing/2014/main" id="{F2307A44-E394-79D9-28A7-CB01BBE45A95}"/>
              </a:ext>
            </a:extLst>
          </p:cNvPr>
          <p:cNvSpPr txBox="1"/>
          <p:nvPr/>
        </p:nvSpPr>
        <p:spPr>
          <a:xfrm>
            <a:off x="7873046" y="4854666"/>
            <a:ext cx="1654855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eaLnBrk="0" hangingPunct="0"/>
            <a:r>
              <a:rPr lang="en-US" sz="1600" b="1" dirty="0">
                <a:solidFill>
                  <a:srgbClr val="EE5AED"/>
                </a:solidFill>
              </a:rPr>
              <a:t>Torus current </a:t>
            </a:r>
          </a:p>
          <a:p>
            <a:pPr algn="ctr" eaLnBrk="0" hangingPunct="0"/>
            <a:r>
              <a:rPr lang="en-US" sz="1600" b="1" dirty="0">
                <a:solidFill>
                  <a:srgbClr val="EE5AED"/>
                </a:solidFill>
              </a:rPr>
              <a:t>I</a:t>
            </a:r>
            <a:r>
              <a:rPr lang="en-US" sz="1600" b="1" baseline="-25000" dirty="0">
                <a:solidFill>
                  <a:srgbClr val="EE5AED"/>
                </a:solidFill>
              </a:rPr>
              <a:t>ST</a:t>
            </a:r>
            <a:r>
              <a:rPr lang="en-US" sz="1600" b="1" dirty="0">
                <a:solidFill>
                  <a:srgbClr val="EE5AED"/>
                </a:solidFill>
              </a:rPr>
              <a:t>= 5 kA</a:t>
            </a:r>
          </a:p>
        </p:txBody>
      </p:sp>
      <p:cxnSp>
        <p:nvCxnSpPr>
          <p:cNvPr id="65" name="Straight Arrow Connector 64">
            <a:extLst>
              <a:ext uri="{FF2B5EF4-FFF2-40B4-BE49-F238E27FC236}">
                <a16:creationId xmlns="" xmlns:a16="http://schemas.microsoft.com/office/drawing/2014/main" id="{D078F8CF-C0BE-6CB9-8A1D-767E79681FE3}"/>
              </a:ext>
            </a:extLst>
          </p:cNvPr>
          <p:cNvCxnSpPr>
            <a:cxnSpLocks/>
          </p:cNvCxnSpPr>
          <p:nvPr/>
        </p:nvCxnSpPr>
        <p:spPr>
          <a:xfrm>
            <a:off x="8072237" y="3535352"/>
            <a:ext cx="39" cy="1940566"/>
          </a:xfrm>
          <a:prstGeom prst="straightConnector1">
            <a:avLst/>
          </a:prstGeom>
          <a:ln w="22225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7" name="Arc 66">
            <a:extLst>
              <a:ext uri="{FF2B5EF4-FFF2-40B4-BE49-F238E27FC236}">
                <a16:creationId xmlns="" xmlns:a16="http://schemas.microsoft.com/office/drawing/2014/main" id="{86C2DE0A-81BB-9409-C782-7562FF81A797}"/>
              </a:ext>
            </a:extLst>
          </p:cNvPr>
          <p:cNvSpPr/>
          <p:nvPr/>
        </p:nvSpPr>
        <p:spPr>
          <a:xfrm rot="10800000">
            <a:off x="7662097" y="4400513"/>
            <a:ext cx="1006952" cy="305154"/>
          </a:xfrm>
          <a:prstGeom prst="arc">
            <a:avLst>
              <a:gd name="adj1" fmla="val 12781983"/>
              <a:gd name="adj2" fmla="val 1880139"/>
            </a:avLst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  <p:cxnSp>
        <p:nvCxnSpPr>
          <p:cNvPr id="69" name="Straight Arrow Connector 68">
            <a:extLst>
              <a:ext uri="{FF2B5EF4-FFF2-40B4-BE49-F238E27FC236}">
                <a16:creationId xmlns="" xmlns:a16="http://schemas.microsoft.com/office/drawing/2014/main" id="{AD706CEC-A2FB-A0A1-7D7C-F6321AD35DD3}"/>
              </a:ext>
            </a:extLst>
          </p:cNvPr>
          <p:cNvCxnSpPr>
            <a:cxnSpLocks/>
          </p:cNvCxnSpPr>
          <p:nvPr/>
        </p:nvCxnSpPr>
        <p:spPr>
          <a:xfrm flipV="1">
            <a:off x="8264054" y="4686364"/>
            <a:ext cx="208316" cy="22503"/>
          </a:xfrm>
          <a:prstGeom prst="straightConnector1">
            <a:avLst/>
          </a:prstGeom>
          <a:ln w="22225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6" name="Right Arrow 75">
            <a:extLst>
              <a:ext uri="{FF2B5EF4-FFF2-40B4-BE49-F238E27FC236}">
                <a16:creationId xmlns="" xmlns:a16="http://schemas.microsoft.com/office/drawing/2014/main" id="{24C03D19-8492-F9E2-3A8D-C9CE337726C8}"/>
              </a:ext>
            </a:extLst>
          </p:cNvPr>
          <p:cNvSpPr/>
          <p:nvPr/>
        </p:nvSpPr>
        <p:spPr>
          <a:xfrm>
            <a:off x="6777117" y="4427347"/>
            <a:ext cx="228600" cy="16630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77" name="TextBox 76">
            <a:extLst>
              <a:ext uri="{FF2B5EF4-FFF2-40B4-BE49-F238E27FC236}">
                <a16:creationId xmlns="" xmlns:a16="http://schemas.microsoft.com/office/drawing/2014/main" id="{421B4F7D-97DC-85F6-37D3-3A27C2EC8D38}"/>
              </a:ext>
            </a:extLst>
          </p:cNvPr>
          <p:cNvSpPr txBox="1"/>
          <p:nvPr/>
        </p:nvSpPr>
        <p:spPr>
          <a:xfrm>
            <a:off x="6983058" y="2861789"/>
            <a:ext cx="23788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/>
              <a:t>2 </a:t>
            </a:r>
            <a:r>
              <a:rPr lang="x-none" dirty="0"/>
              <a:t>main plasma currents</a:t>
            </a:r>
          </a:p>
        </p:txBody>
      </p:sp>
      <p:sp>
        <p:nvSpPr>
          <p:cNvPr id="79" name="TextBox 78">
            <a:extLst>
              <a:ext uri="{FF2B5EF4-FFF2-40B4-BE49-F238E27FC236}">
                <a16:creationId xmlns="" xmlns:a16="http://schemas.microsoft.com/office/drawing/2014/main" id="{E824DFCC-3E0D-BD03-4729-742092178B35}"/>
              </a:ext>
            </a:extLst>
          </p:cNvPr>
          <p:cNvSpPr txBox="1"/>
          <p:nvPr/>
        </p:nvSpPr>
        <p:spPr>
          <a:xfrm>
            <a:off x="9494601" y="2860538"/>
            <a:ext cx="228353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x-none" dirty="0"/>
              <a:t>on the 2 sides of torus</a:t>
            </a:r>
          </a:p>
          <a:p>
            <a:pPr algn="ctr"/>
            <a:r>
              <a:rPr lang="x-none" dirty="0">
                <a:solidFill>
                  <a:srgbClr val="3BD3CC"/>
                </a:solidFill>
              </a:rPr>
              <a:t>opposite B</a:t>
            </a:r>
            <a:r>
              <a:rPr lang="x-none" baseline="-25000" dirty="0">
                <a:solidFill>
                  <a:srgbClr val="3BD3CC"/>
                </a:solidFill>
              </a:rPr>
              <a:t>pol</a:t>
            </a:r>
            <a:r>
              <a:rPr lang="x-none" dirty="0"/>
              <a:t> </a:t>
            </a:r>
          </a:p>
        </p:txBody>
      </p:sp>
      <p:sp>
        <p:nvSpPr>
          <p:cNvPr id="82" name="Slide Number Placeholder 1">
            <a:extLst>
              <a:ext uri="{FF2B5EF4-FFF2-40B4-BE49-F238E27FC236}">
                <a16:creationId xmlns="" xmlns:a16="http://schemas.microsoft.com/office/drawing/2014/main" id="{D497C6AC-E441-BBC7-B1D5-4E6E9C2BC4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05062" y="6505744"/>
            <a:ext cx="381000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2</a:t>
            </a:fld>
            <a:endParaRPr lang="x-none" dirty="0"/>
          </a:p>
        </p:txBody>
      </p:sp>
      <p:sp>
        <p:nvSpPr>
          <p:cNvPr id="6" name="TextBox 5">
            <a:extLst>
              <a:ext uri="{FF2B5EF4-FFF2-40B4-BE49-F238E27FC236}">
                <a16:creationId xmlns="" xmlns:a16="http://schemas.microsoft.com/office/drawing/2014/main" id="{2EC48675-FC2C-DCA9-9346-DA6B38888DAB}"/>
              </a:ext>
            </a:extLst>
          </p:cNvPr>
          <p:cNvSpPr txBox="1"/>
          <p:nvPr/>
        </p:nvSpPr>
        <p:spPr>
          <a:xfrm>
            <a:off x="14288" y="5754554"/>
            <a:ext cx="80406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x-none" b="1" dirty="0">
                <a:solidFill>
                  <a:srgbClr val="EE5AED"/>
                </a:solidFill>
              </a:rPr>
              <a:t>Torus </a:t>
            </a:r>
            <a:r>
              <a:rPr lang="x-none" b="1" dirty="0"/>
              <a:t>self-organized by magnetic reconnections around plasma jets (</a:t>
            </a:r>
            <a:r>
              <a:rPr lang="x-none" b="1" dirty="0">
                <a:solidFill>
                  <a:srgbClr val="A98A6A"/>
                </a:solidFill>
              </a:rPr>
              <a:t>Centerpost</a:t>
            </a:r>
            <a:r>
              <a:rPr lang="x-none" b="1" dirty="0"/>
              <a:t>),</a:t>
            </a:r>
          </a:p>
          <a:p>
            <a:pPr algn="r"/>
            <a:r>
              <a:rPr lang="en-GB" sz="1800" b="1" dirty="0" err="1">
                <a:solidFill>
                  <a:srgbClr val="EE5AED"/>
                </a:solidFill>
              </a:rPr>
              <a:t>i</a:t>
            </a:r>
            <a:r>
              <a:rPr lang="x-none" sz="1800" b="1" dirty="0">
                <a:solidFill>
                  <a:srgbClr val="EE5AED"/>
                </a:solidFill>
              </a:rPr>
              <a:t>deal MHD stable &amp; sustained for 1 s, with </a:t>
            </a:r>
            <a:r>
              <a:rPr lang="el-GR" b="1" dirty="0">
                <a:solidFill>
                  <a:srgbClr val="EE5AED"/>
                </a:solidFill>
              </a:rPr>
              <a:t>τ</a:t>
            </a:r>
            <a:r>
              <a:rPr lang="x-none" sz="1800" b="1" baseline="-25000" dirty="0">
                <a:solidFill>
                  <a:srgbClr val="EE5AED"/>
                </a:solidFill>
              </a:rPr>
              <a:t>Alfvén</a:t>
            </a:r>
            <a:r>
              <a:rPr lang="el-GR" sz="1800" b="1" dirty="0">
                <a:solidFill>
                  <a:srgbClr val="EE5AED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~</a:t>
            </a:r>
            <a:r>
              <a:rPr lang="x-none" sz="1800" b="1" dirty="0">
                <a:solidFill>
                  <a:srgbClr val="EE5AED"/>
                </a:solidFill>
              </a:rPr>
              <a:t>0.5 µs, </a:t>
            </a:r>
            <a:r>
              <a:rPr lang="el-GR" b="1" dirty="0">
                <a:solidFill>
                  <a:srgbClr val="EE5AED"/>
                </a:solidFill>
              </a:rPr>
              <a:t>τ</a:t>
            </a:r>
            <a:r>
              <a:rPr lang="x-none" sz="1800" b="1" baseline="-25000" dirty="0">
                <a:solidFill>
                  <a:srgbClr val="EE5AED"/>
                </a:solidFill>
              </a:rPr>
              <a:t>resistive</a:t>
            </a:r>
            <a:r>
              <a:rPr lang="el-GR" sz="1800" b="1" dirty="0">
                <a:solidFill>
                  <a:srgbClr val="EE5AED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~</a:t>
            </a:r>
            <a:r>
              <a:rPr lang="x-none" sz="1800" b="1" dirty="0">
                <a:solidFill>
                  <a:srgbClr val="EE5AED"/>
                </a:solidFill>
              </a:rPr>
              <a:t>10 ms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="" xmlns:a16="http://schemas.microsoft.com/office/drawing/2014/main" id="{7FB54424-10C9-5757-9871-7A6CDB7A6500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H="1">
            <a:off x="9317348" y="3449646"/>
            <a:ext cx="2796990" cy="2454267"/>
          </a:xfrm>
          <a:prstGeom prst="rect">
            <a:avLst/>
          </a:prstGeom>
        </p:spPr>
      </p:pic>
      <p:sp>
        <p:nvSpPr>
          <p:cNvPr id="9" name="Rectangle 4">
            <a:extLst>
              <a:ext uri="{FF2B5EF4-FFF2-40B4-BE49-F238E27FC236}">
                <a16:creationId xmlns="" xmlns:a16="http://schemas.microsoft.com/office/drawing/2014/main" id="{06208036-E09C-FAA6-CAB6-4E2B20D820A4}"/>
              </a:ext>
            </a:extLst>
          </p:cNvPr>
          <p:cNvSpPr>
            <a:spLocks noChangeArrowheads="1"/>
          </p:cNvSpPr>
          <p:nvPr/>
        </p:nvSpPr>
        <p:spPr bwMode="auto">
          <a:xfrm>
            <a:off x="8669049" y="5924715"/>
            <a:ext cx="3487543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algn="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it-IT" b="1" dirty="0">
                <a:solidFill>
                  <a:srgbClr val="FF000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2 circles of </a:t>
            </a:r>
            <a:r>
              <a:rPr kumimoji="0" lang="en-US" altLang="it-IT" b="1" i="0" u="none" strike="noStrike" cap="none" normalizeH="0" baseline="0" dirty="0">
                <a:ln>
                  <a:noFill/>
                </a:ln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ord. X-points (</a:t>
            </a:r>
            <a:r>
              <a:rPr kumimoji="0" lang="en-US" altLang="it-IT" b="1" i="0" u="none" strike="noStrike" cap="none" normalizeH="0" baseline="0" dirty="0" err="1">
                <a:ln>
                  <a:noFill/>
                </a:ln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r>
              <a:rPr kumimoji="0" lang="en-US" altLang="it-IT" b="1" i="0" u="none" strike="noStrike" cap="none" normalizeH="0" baseline="-25000" dirty="0" err="1">
                <a:ln>
                  <a:noFill/>
                </a:ln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tor</a:t>
            </a:r>
            <a:r>
              <a:rPr lang="en-US" altLang="it-IT" b="1" dirty="0">
                <a:solidFill>
                  <a:srgbClr val="FF0000"/>
                </a:solidFill>
                <a:ea typeface="DengXian" panose="02010600030101010101" pitchFamily="2" charset="-122"/>
                <a:cs typeface="Times New Roman" panose="02020603050405020304" pitchFamily="18" charset="0"/>
                <a:sym typeface="Symbol" pitchFamily="2" charset="2"/>
              </a:rPr>
              <a:t>  </a:t>
            </a:r>
            <a:r>
              <a:rPr lang="en-US" altLang="it-IT" b="1" dirty="0">
                <a:solidFill>
                  <a:srgbClr val="FF000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0)</a:t>
            </a:r>
            <a:endParaRPr lang="en-US" altLang="it-IT" dirty="0">
              <a:solidFill>
                <a:srgbClr val="FF0000"/>
              </a:solidFill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it-IT" b="1" dirty="0">
                <a:solidFill>
                  <a:srgbClr val="F36E3E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”</a:t>
            </a:r>
            <a:r>
              <a:rPr lang="en-US" altLang="it-IT" b="1" u="sng" dirty="0">
                <a:solidFill>
                  <a:srgbClr val="F36E3E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divertor tails</a:t>
            </a:r>
            <a:r>
              <a:rPr lang="en-US" altLang="it-IT" b="1" dirty="0">
                <a:solidFill>
                  <a:srgbClr val="F36E3E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” </a:t>
            </a:r>
            <a:r>
              <a:rPr lang="en-US" altLang="it-IT" b="1" u="sng" dirty="0">
                <a:solidFill>
                  <a:srgbClr val="F36E3E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on </a:t>
            </a:r>
            <a:r>
              <a:rPr lang="en-US" altLang="it-IT" b="1" u="sng" dirty="0">
                <a:solidFill>
                  <a:srgbClr val="F36E3C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top &amp; bottom</a:t>
            </a:r>
            <a:endParaRPr kumimoji="0" lang="en-US" altLang="it-IT" b="1" i="0" u="sng" strike="noStrike" cap="none" normalizeH="0" baseline="0" dirty="0">
              <a:ln>
                <a:noFill/>
              </a:ln>
              <a:solidFill>
                <a:srgbClr val="F36E3C"/>
              </a:solidFill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="" xmlns:a16="http://schemas.microsoft.com/office/drawing/2014/main" id="{8854DD5F-4810-064C-78EF-27E27CA1C5F8}"/>
              </a:ext>
            </a:extLst>
          </p:cNvPr>
          <p:cNvSpPr txBox="1"/>
          <p:nvPr/>
        </p:nvSpPr>
        <p:spPr>
          <a:xfrm>
            <a:off x="8098805" y="3702410"/>
            <a:ext cx="87075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x-none" b="1" dirty="0">
                <a:solidFill>
                  <a:srgbClr val="EE5AED"/>
                </a:solidFill>
              </a:rPr>
              <a:t>Plasma</a:t>
            </a:r>
          </a:p>
          <a:p>
            <a:pPr algn="ctr"/>
            <a:r>
              <a:rPr lang="x-none" b="1" dirty="0">
                <a:solidFill>
                  <a:srgbClr val="EE5AED"/>
                </a:solidFill>
              </a:rPr>
              <a:t>Torus</a:t>
            </a: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="" xmlns:a16="http://schemas.microsoft.com/office/drawing/2014/main" id="{295D1696-29DF-B174-D46A-01A97B9FE7DB}"/>
              </a:ext>
            </a:extLst>
          </p:cNvPr>
          <p:cNvCxnSpPr>
            <a:cxnSpLocks/>
          </p:cNvCxnSpPr>
          <p:nvPr/>
        </p:nvCxnSpPr>
        <p:spPr>
          <a:xfrm flipV="1">
            <a:off x="9112540" y="4327091"/>
            <a:ext cx="857973" cy="1662579"/>
          </a:xfrm>
          <a:prstGeom prst="straightConnector1">
            <a:avLst/>
          </a:prstGeom>
          <a:ln w="19050">
            <a:gradFill flip="none" rotWithShape="1">
              <a:gsLst>
                <a:gs pos="100000">
                  <a:schemeClr val="tx1"/>
                </a:gs>
                <a:gs pos="35000">
                  <a:schemeClr val="bg1"/>
                </a:gs>
                <a:gs pos="64000">
                  <a:schemeClr val="bg1"/>
                </a:gs>
                <a:gs pos="1000">
                  <a:srgbClr val="FF0000"/>
                </a:gs>
              </a:gsLst>
              <a:lin ang="0" scaled="1"/>
              <a:tileRect/>
            </a:gra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="" xmlns:a16="http://schemas.microsoft.com/office/drawing/2014/main" id="{6071DB81-FAAA-6F99-2F55-6E609B3CC4E8}"/>
              </a:ext>
            </a:extLst>
          </p:cNvPr>
          <p:cNvCxnSpPr>
            <a:cxnSpLocks/>
          </p:cNvCxnSpPr>
          <p:nvPr/>
        </p:nvCxnSpPr>
        <p:spPr>
          <a:xfrm flipV="1">
            <a:off x="9190922" y="5211557"/>
            <a:ext cx="779591" cy="778113"/>
          </a:xfrm>
          <a:prstGeom prst="straightConnector1">
            <a:avLst/>
          </a:prstGeom>
          <a:ln w="19050">
            <a:gradFill flip="none" rotWithShape="1">
              <a:gsLst>
                <a:gs pos="100000">
                  <a:schemeClr val="bg1"/>
                </a:gs>
                <a:gs pos="36000">
                  <a:schemeClr val="bg1"/>
                </a:gs>
                <a:gs pos="64000">
                  <a:schemeClr val="bg1"/>
                </a:gs>
                <a:gs pos="1000">
                  <a:srgbClr val="FF0000"/>
                </a:gs>
              </a:gsLst>
              <a:lin ang="0" scaled="1"/>
              <a:tileRect/>
            </a:gra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="" xmlns:a16="http://schemas.microsoft.com/office/drawing/2014/main" id="{50C0C3C3-6313-1EAD-C8B1-1144B88B4157}"/>
              </a:ext>
            </a:extLst>
          </p:cNvPr>
          <p:cNvSpPr txBox="1"/>
          <p:nvPr/>
        </p:nvSpPr>
        <p:spPr>
          <a:xfrm>
            <a:off x="7523720" y="3289019"/>
            <a:ext cx="108074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b="1" dirty="0">
                <a:solidFill>
                  <a:schemeClr val="bg1"/>
                </a:solidFill>
              </a:rPr>
              <a:t>a</a:t>
            </a:r>
            <a:r>
              <a:rPr lang="x-none" sz="1200" b="1" dirty="0">
                <a:solidFill>
                  <a:schemeClr val="bg1"/>
                </a:solidFill>
              </a:rPr>
              <a:t>node plasma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="" xmlns:a16="http://schemas.microsoft.com/office/drawing/2014/main" id="{FC5079DD-B7FF-C703-7C5A-41D3B31CA667}"/>
              </a:ext>
            </a:extLst>
          </p:cNvPr>
          <p:cNvSpPr txBox="1"/>
          <p:nvPr/>
        </p:nvSpPr>
        <p:spPr>
          <a:xfrm>
            <a:off x="7501077" y="5405391"/>
            <a:ext cx="119545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b="1" dirty="0" err="1">
                <a:solidFill>
                  <a:schemeClr val="bg1"/>
                </a:solidFill>
              </a:rPr>
              <a:t>cath</a:t>
            </a:r>
            <a:r>
              <a:rPr lang="x-none" sz="1200" b="1" dirty="0">
                <a:solidFill>
                  <a:schemeClr val="bg1"/>
                </a:solidFill>
              </a:rPr>
              <a:t>ode plasma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="" xmlns:a16="http://schemas.microsoft.com/office/drawing/2014/main" id="{44373910-EDCC-1D76-34D4-EE9C90C63194}"/>
              </a:ext>
            </a:extLst>
          </p:cNvPr>
          <p:cNvSpPr txBox="1"/>
          <p:nvPr/>
        </p:nvSpPr>
        <p:spPr>
          <a:xfrm>
            <a:off x="534278" y="23167"/>
            <a:ext cx="11771044" cy="17113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b="1" dirty="0"/>
              <a:t>SUMMARY</a:t>
            </a:r>
          </a:p>
          <a:p>
            <a:pPr>
              <a:lnSpc>
                <a:spcPct val="150000"/>
              </a:lnSpc>
            </a:pPr>
            <a:r>
              <a:rPr lang="en-GB" sz="1800" b="1" dirty="0">
                <a:effectLst/>
              </a:rPr>
              <a:t>3D Tomography diagnostics of PROTO-SPHERA: </a:t>
            </a:r>
            <a:r>
              <a:rPr lang="en-US" b="1" dirty="0"/>
              <a:t>details </a:t>
            </a:r>
            <a:r>
              <a:rPr lang="en-GB" sz="1800" b="1" dirty="0">
                <a:effectLst/>
              </a:rPr>
              <a:t>formation &amp; sustainment of torus by magnetic reconnections</a:t>
            </a:r>
            <a:endParaRPr lang="en-GB" b="1" dirty="0"/>
          </a:p>
          <a:p>
            <a:pPr>
              <a:lnSpc>
                <a:spcPct val="150000"/>
              </a:lnSpc>
            </a:pPr>
            <a:r>
              <a:rPr lang="en-GB" sz="1800" b="1" dirty="0">
                <a:effectLst/>
              </a:rPr>
              <a:t>Force-free magnetic field double-torus model for Pulsar Wind Nebulae (</a:t>
            </a:r>
            <a:r>
              <a:rPr lang="en-GB" sz="1800" b="1" dirty="0" err="1">
                <a:effectLst/>
              </a:rPr>
              <a:t>PWNe</a:t>
            </a:r>
            <a:r>
              <a:rPr lang="en-GB" sz="1800" b="1" dirty="0">
                <a:effectLst/>
              </a:rPr>
              <a:t>)</a:t>
            </a:r>
            <a:endParaRPr lang="en-GB" b="1" dirty="0"/>
          </a:p>
          <a:p>
            <a:pPr>
              <a:lnSpc>
                <a:spcPct val="150000"/>
              </a:lnSpc>
            </a:pPr>
            <a:r>
              <a:rPr lang="en-GB" sz="1800" b="1" dirty="0">
                <a:effectLst/>
              </a:rPr>
              <a:t>Flow &amp; injection of magnetic helicity in PROTO-SPHERA experiment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="" xmlns:a16="http://schemas.microsoft.com/office/drawing/2014/main" id="{9D8D94B9-0DEF-338B-E55F-00249046E492}"/>
              </a:ext>
            </a:extLst>
          </p:cNvPr>
          <p:cNvSpPr txBox="1"/>
          <p:nvPr/>
        </p:nvSpPr>
        <p:spPr>
          <a:xfrm>
            <a:off x="1358098" y="6347408"/>
            <a:ext cx="6696871" cy="369332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x-none" sz="1800" b="1" dirty="0">
                <a:solidFill>
                  <a:srgbClr val="FF0000"/>
                </a:solidFill>
              </a:rPr>
              <a:t>without any conducting shell near the plasma</a:t>
            </a:r>
          </a:p>
        </p:txBody>
      </p:sp>
    </p:spTree>
    <p:extLst>
      <p:ext uri="{BB962C8B-B14F-4D97-AF65-F5344CB8AC3E}">
        <p14:creationId xmlns:p14="http://schemas.microsoft.com/office/powerpoint/2010/main" val="28676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="" xmlns:a16="http://schemas.microsoft.com/office/drawing/2014/main" id="{33CF8D39-EF9A-224C-F3E9-D48BFA7630DB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801" y="1285928"/>
            <a:ext cx="3669747" cy="2824992"/>
          </a:xfrm>
          <a:prstGeom prst="rect">
            <a:avLst/>
          </a:prstGeom>
          <a:solidFill>
            <a:schemeClr val="bg1"/>
          </a:solidFill>
        </p:spPr>
      </p:pic>
      <p:pic>
        <p:nvPicPr>
          <p:cNvPr id="16" name="Picture 15">
            <a:extLst>
              <a:ext uri="{FF2B5EF4-FFF2-40B4-BE49-F238E27FC236}">
                <a16:creationId xmlns="" xmlns:a16="http://schemas.microsoft.com/office/drawing/2014/main" id="{605087CA-DE8F-3CAA-5412-CAA0F988AD10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10347" y="3970165"/>
            <a:ext cx="2161931" cy="2887835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="" xmlns:a16="http://schemas.microsoft.com/office/drawing/2014/main" id="{3CF1CCC7-0931-EDD2-FE0D-393DAB6A888A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568883" y="230036"/>
            <a:ext cx="4607162" cy="6564187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="" xmlns:a16="http://schemas.microsoft.com/office/drawing/2014/main" id="{3D068010-2BC0-DB7C-1326-2C5635B417CA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918637" y="1903032"/>
            <a:ext cx="2787106" cy="2129984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="" xmlns:a16="http://schemas.microsoft.com/office/drawing/2014/main" id="{B88F2E18-BE7D-E74E-50EC-0A8C5EDD0AD6}"/>
              </a:ext>
            </a:extLst>
          </p:cNvPr>
          <p:cNvSpPr txBox="1"/>
          <p:nvPr/>
        </p:nvSpPr>
        <p:spPr>
          <a:xfrm>
            <a:off x="1754195" y="3059825"/>
            <a:ext cx="41069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200" dirty="0">
                <a:solidFill>
                  <a:srgbClr val="2115E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57º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="" xmlns:a16="http://schemas.microsoft.com/office/drawing/2014/main" id="{20EF5354-CE37-C435-3477-51B53D4AA207}"/>
              </a:ext>
            </a:extLst>
          </p:cNvPr>
          <p:cNvSpPr txBox="1"/>
          <p:nvPr/>
        </p:nvSpPr>
        <p:spPr>
          <a:xfrm>
            <a:off x="2966956" y="2755995"/>
            <a:ext cx="48423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200" dirty="0">
                <a:solidFill>
                  <a:srgbClr val="2115E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117º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="" xmlns:a16="http://schemas.microsoft.com/office/drawing/2014/main" id="{B5AA7439-D3DA-758D-FC85-43CE8FFF7EE9}"/>
              </a:ext>
            </a:extLst>
          </p:cNvPr>
          <p:cNvSpPr txBox="1"/>
          <p:nvPr/>
        </p:nvSpPr>
        <p:spPr>
          <a:xfrm>
            <a:off x="2955542" y="2196268"/>
            <a:ext cx="49564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200" dirty="0">
                <a:solidFill>
                  <a:srgbClr val="2115E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177º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="" xmlns:a16="http://schemas.microsoft.com/office/drawing/2014/main" id="{05D7942F-3D9A-3206-59E3-DBA36AC72A51}"/>
              </a:ext>
            </a:extLst>
          </p:cNvPr>
          <p:cNvSpPr txBox="1"/>
          <p:nvPr/>
        </p:nvSpPr>
        <p:spPr>
          <a:xfrm>
            <a:off x="1900227" y="1821889"/>
            <a:ext cx="49564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200" dirty="0">
                <a:solidFill>
                  <a:srgbClr val="2115E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237º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="" xmlns:a16="http://schemas.microsoft.com/office/drawing/2014/main" id="{CB21AB99-CF23-92F2-A242-26FAB43AF017}"/>
              </a:ext>
            </a:extLst>
          </p:cNvPr>
          <p:cNvSpPr txBox="1"/>
          <p:nvPr/>
        </p:nvSpPr>
        <p:spPr>
          <a:xfrm>
            <a:off x="611901" y="2196269"/>
            <a:ext cx="49564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200" dirty="0">
                <a:solidFill>
                  <a:srgbClr val="2115E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297º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="" xmlns:a16="http://schemas.microsoft.com/office/drawing/2014/main" id="{E4351D02-F156-F81D-9A36-259FF9857885}"/>
              </a:ext>
            </a:extLst>
          </p:cNvPr>
          <p:cNvSpPr txBox="1"/>
          <p:nvPr/>
        </p:nvSpPr>
        <p:spPr>
          <a:xfrm>
            <a:off x="555857" y="2782826"/>
            <a:ext cx="49564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200" dirty="0">
                <a:solidFill>
                  <a:srgbClr val="2115E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357º</a:t>
            </a:r>
          </a:p>
        </p:txBody>
      </p:sp>
      <p:cxnSp>
        <p:nvCxnSpPr>
          <p:cNvPr id="29" name="Straight Arrow Connector 28">
            <a:extLst>
              <a:ext uri="{FF2B5EF4-FFF2-40B4-BE49-F238E27FC236}">
                <a16:creationId xmlns="" xmlns:a16="http://schemas.microsoft.com/office/drawing/2014/main" id="{F0BFB2B5-ED77-808F-BDC8-2202BF3F66D4}"/>
              </a:ext>
            </a:extLst>
          </p:cNvPr>
          <p:cNvCxnSpPr>
            <a:cxnSpLocks/>
          </p:cNvCxnSpPr>
          <p:nvPr/>
        </p:nvCxnSpPr>
        <p:spPr>
          <a:xfrm flipH="1">
            <a:off x="7346688" y="3096978"/>
            <a:ext cx="787909" cy="0"/>
          </a:xfrm>
          <a:prstGeom prst="straightConnector1">
            <a:avLst/>
          </a:prstGeom>
          <a:ln w="25400">
            <a:gradFill>
              <a:gsLst>
                <a:gs pos="0">
                  <a:srgbClr val="DF6C30"/>
                </a:gs>
                <a:gs pos="53000">
                  <a:srgbClr val="F87836"/>
                </a:gs>
                <a:gs pos="100000">
                  <a:schemeClr val="bg1"/>
                </a:gs>
              </a:gsLst>
              <a:lin ang="0" scaled="0"/>
            </a:gra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Box 29">
            <a:extLst>
              <a:ext uri="{FF2B5EF4-FFF2-40B4-BE49-F238E27FC236}">
                <a16:creationId xmlns="" xmlns:a16="http://schemas.microsoft.com/office/drawing/2014/main" id="{F1A9122C-EFB1-F5E5-0FA2-7DEEC51E8437}"/>
              </a:ext>
            </a:extLst>
          </p:cNvPr>
          <p:cNvSpPr txBox="1"/>
          <p:nvPr/>
        </p:nvSpPr>
        <p:spPr>
          <a:xfrm>
            <a:off x="5301738" y="3947560"/>
            <a:ext cx="26282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2000" b="1" i="1" dirty="0">
                <a:solidFill>
                  <a:srgbClr val="DF6C30"/>
                </a:solidFill>
              </a:rPr>
              <a:t>3cm ø copper bars are</a:t>
            </a:r>
          </a:p>
          <a:p>
            <a:r>
              <a:rPr lang="x-none" sz="2000" b="1" i="1" dirty="0">
                <a:solidFill>
                  <a:srgbClr val="DF6C30"/>
                </a:solidFill>
              </a:rPr>
              <a:t>perfectly reconstructed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="" xmlns:a16="http://schemas.microsoft.com/office/drawing/2014/main" id="{31CCB979-4B92-7E9A-5F5F-A74AA02ED49E}"/>
              </a:ext>
            </a:extLst>
          </p:cNvPr>
          <p:cNvSpPr/>
          <p:nvPr/>
        </p:nvSpPr>
        <p:spPr>
          <a:xfrm>
            <a:off x="1" y="0"/>
            <a:ext cx="8977746" cy="490662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x-none" sz="2800" dirty="0"/>
          </a:p>
        </p:txBody>
      </p:sp>
      <p:sp>
        <p:nvSpPr>
          <p:cNvPr id="33" name="TextBox 32">
            <a:extLst>
              <a:ext uri="{FF2B5EF4-FFF2-40B4-BE49-F238E27FC236}">
                <a16:creationId xmlns="" xmlns:a16="http://schemas.microsoft.com/office/drawing/2014/main" id="{8A429788-8E35-8919-B334-7D2AA1D92B2E}"/>
              </a:ext>
            </a:extLst>
          </p:cNvPr>
          <p:cNvSpPr txBox="1"/>
          <p:nvPr/>
        </p:nvSpPr>
        <p:spPr>
          <a:xfrm>
            <a:off x="15956" y="-17283"/>
            <a:ext cx="896179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x-none" sz="2800" b="1" dirty="0">
                <a:solidFill>
                  <a:srgbClr val="FFFF00"/>
                </a:solidFill>
              </a:rPr>
              <a:t>2023 3D tomography: reconstruction of non-plasma objects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="" xmlns:a16="http://schemas.microsoft.com/office/drawing/2014/main" id="{CE2FBB89-140A-1746-A8DF-0F3924A6E42D}"/>
              </a:ext>
            </a:extLst>
          </p:cNvPr>
          <p:cNvSpPr txBox="1"/>
          <p:nvPr/>
        </p:nvSpPr>
        <p:spPr>
          <a:xfrm>
            <a:off x="48729" y="3795793"/>
            <a:ext cx="973985" cy="646331"/>
          </a:xfrm>
          <a:prstGeom prst="rect">
            <a:avLst/>
          </a:prstGeom>
          <a:solidFill>
            <a:srgbClr val="001F60"/>
          </a:solidFill>
        </p:spPr>
        <p:txBody>
          <a:bodyPr wrap="none" rtlCol="0">
            <a:spAutoFit/>
          </a:bodyPr>
          <a:lstStyle/>
          <a:p>
            <a:r>
              <a:rPr lang="x-none" sz="1200" i="1" dirty="0">
                <a:solidFill>
                  <a:srgbClr val="FFFF00"/>
                </a:solidFill>
              </a:rPr>
              <a:t>*L Boncagni,</a:t>
            </a:r>
          </a:p>
          <a:p>
            <a:r>
              <a:rPr lang="x-none" sz="1200" i="1" dirty="0">
                <a:solidFill>
                  <a:srgbClr val="FFFF00"/>
                </a:solidFill>
              </a:rPr>
              <a:t> Y Damizia,</a:t>
            </a:r>
          </a:p>
          <a:p>
            <a:r>
              <a:rPr lang="x-none" sz="1200" i="1" dirty="0">
                <a:solidFill>
                  <a:srgbClr val="FFFF00"/>
                </a:solidFill>
              </a:rPr>
              <a:t> M Iafrati</a:t>
            </a:r>
          </a:p>
        </p:txBody>
      </p:sp>
      <p:sp>
        <p:nvSpPr>
          <p:cNvPr id="12" name="Slide Number Placeholder 1">
            <a:extLst>
              <a:ext uri="{FF2B5EF4-FFF2-40B4-BE49-F238E27FC236}">
                <a16:creationId xmlns="" xmlns:a16="http://schemas.microsoft.com/office/drawing/2014/main" id="{6DF74F7D-EDA0-55D8-0739-81FBFCF87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7335" y="6470663"/>
            <a:ext cx="381000" cy="365125"/>
          </a:xfrm>
          <a:solidFill>
            <a:schemeClr val="bg1"/>
          </a:solidFill>
        </p:spPr>
        <p:txBody>
          <a:bodyPr/>
          <a:lstStyle/>
          <a:p>
            <a:fld id="{2931D3C5-CE05-414F-AD29-1897E3C52757}" type="slidenum">
              <a:rPr lang="x-none" smtClean="0"/>
              <a:t>3</a:t>
            </a:fld>
            <a:endParaRPr lang="x-none" dirty="0"/>
          </a:p>
        </p:txBody>
      </p:sp>
      <p:sp>
        <p:nvSpPr>
          <p:cNvPr id="14" name="TextBox 13">
            <a:extLst>
              <a:ext uri="{FF2B5EF4-FFF2-40B4-BE49-F238E27FC236}">
                <a16:creationId xmlns="" xmlns:a16="http://schemas.microsoft.com/office/drawing/2014/main" id="{DCC7EC71-4C64-8C92-20B4-ACEBBB178C16}"/>
              </a:ext>
            </a:extLst>
          </p:cNvPr>
          <p:cNvSpPr txBox="1"/>
          <p:nvPr/>
        </p:nvSpPr>
        <p:spPr>
          <a:xfrm>
            <a:off x="94491" y="465967"/>
            <a:ext cx="271709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b="1" dirty="0">
                <a:solidFill>
                  <a:srgbClr val="0070C0"/>
                </a:solidFill>
              </a:rPr>
              <a:t>6 equally-spaced cameras</a:t>
            </a:r>
          </a:p>
          <a:p>
            <a:r>
              <a:rPr lang="x-none" b="1" dirty="0">
                <a:solidFill>
                  <a:srgbClr val="0070C0"/>
                </a:solidFill>
              </a:rPr>
              <a:t>(600 fps) </a:t>
            </a:r>
            <a:r>
              <a:rPr lang="x-none" b="1" dirty="0"/>
              <a:t>arranged around</a:t>
            </a:r>
          </a:p>
          <a:p>
            <a:r>
              <a:rPr lang="en-GB" b="1" dirty="0">
                <a:solidFill>
                  <a:srgbClr val="65D2D1"/>
                </a:solidFill>
              </a:rPr>
              <a:t>t</a:t>
            </a:r>
            <a:r>
              <a:rPr lang="x-none" b="1" dirty="0">
                <a:solidFill>
                  <a:srgbClr val="65D2D1"/>
                </a:solidFill>
              </a:rPr>
              <a:t>ransparent vessel equator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="" xmlns:a16="http://schemas.microsoft.com/office/drawing/2014/main" id="{D935E4F5-9FE7-5B4A-F902-3903772AD81F}"/>
              </a:ext>
            </a:extLst>
          </p:cNvPr>
          <p:cNvSpPr txBox="1"/>
          <p:nvPr/>
        </p:nvSpPr>
        <p:spPr>
          <a:xfrm>
            <a:off x="2756160" y="523833"/>
            <a:ext cx="5638477" cy="553998"/>
          </a:xfrm>
          <a:prstGeom prst="rect">
            <a:avLst/>
          </a:prstGeom>
          <a:solidFill>
            <a:srgbClr val="FFFFFF"/>
          </a:solidFill>
          <a:ln w="15875">
            <a:solidFill>
              <a:schemeClr val="accent5">
                <a:lumMod val="60000"/>
                <a:lumOff val="40000"/>
              </a:schemeClr>
            </a:solidFill>
          </a:ln>
        </p:spPr>
        <p:txBody>
          <a:bodyPr vert="horz" wrap="square" lIns="121920" tIns="0" rIns="121920" bIns="0" rtlCol="0">
            <a:spAutoFit/>
          </a:bodyPr>
          <a:lstStyle/>
          <a:p>
            <a:pPr algn="r"/>
            <a:r>
              <a:rPr lang="en-US" b="1" dirty="0">
                <a:solidFill>
                  <a:srgbClr val="FF0000"/>
                </a:solidFill>
              </a:rPr>
              <a:t>Since 2019</a:t>
            </a:r>
            <a:r>
              <a:rPr lang="en-US" b="1" dirty="0"/>
              <a:t>: </a:t>
            </a:r>
            <a:r>
              <a:rPr lang="en-US" b="1" dirty="0">
                <a:solidFill>
                  <a:srgbClr val="55B5B8"/>
                </a:solidFill>
              </a:rPr>
              <a:t>transparent insulating PMMA vacuum vessel </a:t>
            </a:r>
            <a:r>
              <a:rPr lang="en-US" b="1" dirty="0"/>
              <a:t>&amp;</a:t>
            </a:r>
            <a:r>
              <a:rPr lang="en-US" b="1" dirty="0">
                <a:solidFill>
                  <a:srgbClr val="2D8796"/>
                </a:solidFill>
              </a:rPr>
              <a:t> </a:t>
            </a:r>
            <a:r>
              <a:rPr lang="en-US" b="1" dirty="0">
                <a:solidFill>
                  <a:srgbClr val="196769"/>
                </a:solidFill>
              </a:rPr>
              <a:t>steel conical divertor plates</a:t>
            </a:r>
          </a:p>
        </p:txBody>
      </p:sp>
      <p:cxnSp>
        <p:nvCxnSpPr>
          <p:cNvPr id="19" name="Straight Arrow Connector 18">
            <a:extLst>
              <a:ext uri="{FF2B5EF4-FFF2-40B4-BE49-F238E27FC236}">
                <a16:creationId xmlns="" xmlns:a16="http://schemas.microsoft.com/office/drawing/2014/main" id="{82A4C574-BB6E-E359-736F-411C4B316142}"/>
              </a:ext>
            </a:extLst>
          </p:cNvPr>
          <p:cNvCxnSpPr>
            <a:cxnSpLocks/>
          </p:cNvCxnSpPr>
          <p:nvPr/>
        </p:nvCxnSpPr>
        <p:spPr>
          <a:xfrm>
            <a:off x="7802482" y="1064245"/>
            <a:ext cx="2423100" cy="2565914"/>
          </a:xfrm>
          <a:prstGeom prst="straightConnector1">
            <a:avLst/>
          </a:prstGeom>
          <a:ln w="19050">
            <a:gradFill flip="none" rotWithShape="1">
              <a:gsLst>
                <a:gs pos="52000">
                  <a:schemeClr val="accent1">
                    <a:lumMod val="5000"/>
                    <a:lumOff val="95000"/>
                  </a:schemeClr>
                </a:gs>
                <a:gs pos="64000">
                  <a:srgbClr val="408487"/>
                </a:gs>
                <a:gs pos="83000">
                  <a:srgbClr val="408487"/>
                </a:gs>
                <a:gs pos="100000">
                  <a:srgbClr val="408487"/>
                </a:gs>
              </a:gsLst>
              <a:lin ang="10800000" scaled="1"/>
              <a:tileRect/>
            </a:gra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Arrow Connector 43">
            <a:extLst>
              <a:ext uri="{FF2B5EF4-FFF2-40B4-BE49-F238E27FC236}">
                <a16:creationId xmlns="" xmlns:a16="http://schemas.microsoft.com/office/drawing/2014/main" id="{6CF7CC9E-26BA-CDB2-2AD8-058BFF829CAB}"/>
              </a:ext>
            </a:extLst>
          </p:cNvPr>
          <p:cNvCxnSpPr>
            <a:cxnSpLocks/>
          </p:cNvCxnSpPr>
          <p:nvPr/>
        </p:nvCxnSpPr>
        <p:spPr>
          <a:xfrm>
            <a:off x="6916958" y="2126896"/>
            <a:ext cx="0" cy="724781"/>
          </a:xfrm>
          <a:prstGeom prst="straightConnector1">
            <a:avLst/>
          </a:prstGeom>
          <a:ln w="31750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Straight Arrow Connector 47">
            <a:extLst>
              <a:ext uri="{FF2B5EF4-FFF2-40B4-BE49-F238E27FC236}">
                <a16:creationId xmlns="" xmlns:a16="http://schemas.microsoft.com/office/drawing/2014/main" id="{1D7F0434-B5DA-F11F-E377-EFB4CC02DF2C}"/>
              </a:ext>
            </a:extLst>
          </p:cNvPr>
          <p:cNvCxnSpPr>
            <a:cxnSpLocks/>
          </p:cNvCxnSpPr>
          <p:nvPr/>
        </p:nvCxnSpPr>
        <p:spPr>
          <a:xfrm>
            <a:off x="7873019" y="1077831"/>
            <a:ext cx="2333795" cy="1499114"/>
          </a:xfrm>
          <a:prstGeom prst="straightConnector1">
            <a:avLst/>
          </a:prstGeom>
          <a:ln w="19050">
            <a:gradFill flip="none" rotWithShape="1">
              <a:gsLst>
                <a:gs pos="52000">
                  <a:schemeClr val="accent1">
                    <a:lumMod val="5000"/>
                    <a:lumOff val="95000"/>
                  </a:schemeClr>
                </a:gs>
                <a:gs pos="64000">
                  <a:srgbClr val="408487"/>
                </a:gs>
                <a:gs pos="83000">
                  <a:srgbClr val="408487"/>
                </a:gs>
                <a:gs pos="100000">
                  <a:srgbClr val="408487"/>
                </a:gs>
              </a:gsLst>
              <a:lin ang="10800000" scaled="1"/>
              <a:tileRect/>
            </a:gra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2" name="TextBox 51">
            <a:extLst>
              <a:ext uri="{FF2B5EF4-FFF2-40B4-BE49-F238E27FC236}">
                <a16:creationId xmlns="" xmlns:a16="http://schemas.microsoft.com/office/drawing/2014/main" id="{08C39A64-DE3A-9063-8DA4-763E521DEA12}"/>
              </a:ext>
            </a:extLst>
          </p:cNvPr>
          <p:cNvSpPr txBox="1"/>
          <p:nvPr/>
        </p:nvSpPr>
        <p:spPr>
          <a:xfrm>
            <a:off x="4924023" y="1634545"/>
            <a:ext cx="1741496" cy="278254"/>
          </a:xfrm>
          <a:prstGeom prst="rect">
            <a:avLst/>
          </a:prstGeom>
          <a:solidFill>
            <a:srgbClr val="001F60"/>
          </a:solidFill>
        </p:spPr>
        <p:txBody>
          <a:bodyPr wrap="square" rtlCol="0">
            <a:spAutoFit/>
          </a:bodyPr>
          <a:lstStyle/>
          <a:p>
            <a:r>
              <a:rPr lang="x-none" sz="1200" i="1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*A Pau, S </a:t>
            </a:r>
            <a:r>
              <a:rPr lang="en-US" sz="1200" i="1" dirty="0" err="1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Naghinajad</a:t>
            </a:r>
            <a:endParaRPr lang="x-none" sz="1200" i="1" dirty="0">
              <a:solidFill>
                <a:srgbClr val="FFFF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="" xmlns:a16="http://schemas.microsoft.com/office/drawing/2014/main" id="{71953192-D779-EE85-2361-1350F209B80C}"/>
              </a:ext>
            </a:extLst>
          </p:cNvPr>
          <p:cNvCxnSpPr>
            <a:cxnSpLocks/>
          </p:cNvCxnSpPr>
          <p:nvPr/>
        </p:nvCxnSpPr>
        <p:spPr>
          <a:xfrm>
            <a:off x="9871364" y="904009"/>
            <a:ext cx="216130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="" xmlns:a16="http://schemas.microsoft.com/office/drawing/2014/main" id="{48CE6E3B-CF02-B779-7212-D97F0FFAF19E}"/>
              </a:ext>
            </a:extLst>
          </p:cNvPr>
          <p:cNvCxnSpPr>
            <a:cxnSpLocks/>
          </p:cNvCxnSpPr>
          <p:nvPr/>
        </p:nvCxnSpPr>
        <p:spPr>
          <a:xfrm>
            <a:off x="9871364" y="4727935"/>
            <a:ext cx="216130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="" xmlns:a16="http://schemas.microsoft.com/office/drawing/2014/main" id="{AB1E5C0D-C772-96E2-6FA2-B5B7DE4D2DB6}"/>
              </a:ext>
            </a:extLst>
          </p:cNvPr>
          <p:cNvCxnSpPr/>
          <p:nvPr/>
        </p:nvCxnSpPr>
        <p:spPr>
          <a:xfrm>
            <a:off x="12032673" y="978516"/>
            <a:ext cx="0" cy="3690537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Box 19">
            <a:extLst>
              <a:ext uri="{FF2B5EF4-FFF2-40B4-BE49-F238E27FC236}">
                <a16:creationId xmlns="" xmlns:a16="http://schemas.microsoft.com/office/drawing/2014/main" id="{EB810103-D28F-5696-D010-8D12A6248911}"/>
              </a:ext>
            </a:extLst>
          </p:cNvPr>
          <p:cNvSpPr txBox="1"/>
          <p:nvPr/>
        </p:nvSpPr>
        <p:spPr>
          <a:xfrm rot="16200000">
            <a:off x="11555984" y="2829390"/>
            <a:ext cx="53893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200" i="1" dirty="0"/>
              <a:t>2.5 m</a:t>
            </a: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="" xmlns:a16="http://schemas.microsoft.com/office/drawing/2014/main" id="{0E2B19A1-36AA-0C0B-19AE-0044D19D856D}"/>
              </a:ext>
            </a:extLst>
          </p:cNvPr>
          <p:cNvCxnSpPr>
            <a:cxnSpLocks/>
          </p:cNvCxnSpPr>
          <p:nvPr/>
        </p:nvCxnSpPr>
        <p:spPr>
          <a:xfrm flipH="1">
            <a:off x="2618503" y="800832"/>
            <a:ext cx="1728845" cy="1021057"/>
          </a:xfrm>
          <a:prstGeom prst="straightConnector1">
            <a:avLst/>
          </a:prstGeom>
          <a:ln w="25400">
            <a:gradFill flip="none" rotWithShape="1">
              <a:gsLst>
                <a:gs pos="0">
                  <a:srgbClr val="78ECEA"/>
                </a:gs>
                <a:gs pos="41000">
                  <a:srgbClr val="65D2D1"/>
                </a:gs>
                <a:gs pos="66000">
                  <a:srgbClr val="55B5B8"/>
                </a:gs>
                <a:gs pos="100000">
                  <a:schemeClr val="tx1"/>
                </a:gs>
              </a:gsLst>
              <a:lin ang="0" scaled="1"/>
              <a:tileRect/>
            </a:gra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="" xmlns:a16="http://schemas.microsoft.com/office/drawing/2014/main" id="{CC14EB26-4342-7DBE-1C52-5F2A4C7E1DAD}"/>
              </a:ext>
            </a:extLst>
          </p:cNvPr>
          <p:cNvCxnSpPr>
            <a:cxnSpLocks/>
          </p:cNvCxnSpPr>
          <p:nvPr/>
        </p:nvCxnSpPr>
        <p:spPr>
          <a:xfrm>
            <a:off x="4651552" y="814577"/>
            <a:ext cx="3556941" cy="1883847"/>
          </a:xfrm>
          <a:prstGeom prst="straightConnector1">
            <a:avLst/>
          </a:prstGeom>
          <a:ln w="25400">
            <a:gradFill flip="none" rotWithShape="1">
              <a:gsLst>
                <a:gs pos="32000">
                  <a:srgbClr val="78ECEA"/>
                </a:gs>
                <a:gs pos="50000">
                  <a:srgbClr val="78ECEA"/>
                </a:gs>
                <a:gs pos="84000">
                  <a:srgbClr val="A6ECE8"/>
                </a:gs>
                <a:gs pos="95000">
                  <a:schemeClr val="bg1"/>
                </a:gs>
              </a:gsLst>
              <a:lin ang="0" scaled="1"/>
              <a:tileRect/>
            </a:gra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TextBox 45">
            <a:extLst>
              <a:ext uri="{FF2B5EF4-FFF2-40B4-BE49-F238E27FC236}">
                <a16:creationId xmlns="" xmlns:a16="http://schemas.microsoft.com/office/drawing/2014/main" id="{1B4700E4-4A1A-6CD7-F425-44756C6D9010}"/>
              </a:ext>
            </a:extLst>
          </p:cNvPr>
          <p:cNvSpPr txBox="1"/>
          <p:nvPr/>
        </p:nvSpPr>
        <p:spPr>
          <a:xfrm>
            <a:off x="5890406" y="1845518"/>
            <a:ext cx="17604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b="1" i="1" dirty="0">
                <a:solidFill>
                  <a:schemeClr val="bg1"/>
                </a:solidFill>
              </a:rPr>
              <a:t>Langmuir  probe</a:t>
            </a:r>
          </a:p>
        </p:txBody>
      </p:sp>
      <p:pic>
        <p:nvPicPr>
          <p:cNvPr id="51" name="Picture 50">
            <a:extLst>
              <a:ext uri="{FF2B5EF4-FFF2-40B4-BE49-F238E27FC236}">
                <a16:creationId xmlns="" xmlns:a16="http://schemas.microsoft.com/office/drawing/2014/main" id="{5BCE4160-B83B-46D4-5C0C-FE56D6A7CB2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90114" y="4739628"/>
            <a:ext cx="2481352" cy="2114559"/>
          </a:xfrm>
          <a:prstGeom prst="rect">
            <a:avLst/>
          </a:prstGeom>
        </p:spPr>
      </p:pic>
      <p:sp>
        <p:nvSpPr>
          <p:cNvPr id="53" name="TextBox 52">
            <a:extLst>
              <a:ext uri="{FF2B5EF4-FFF2-40B4-BE49-F238E27FC236}">
                <a16:creationId xmlns="" xmlns:a16="http://schemas.microsoft.com/office/drawing/2014/main" id="{A973F6AC-C266-75F9-84EB-53146DFD3A87}"/>
              </a:ext>
            </a:extLst>
          </p:cNvPr>
          <p:cNvSpPr txBox="1"/>
          <p:nvPr/>
        </p:nvSpPr>
        <p:spPr>
          <a:xfrm>
            <a:off x="3465144" y="4726366"/>
            <a:ext cx="2628220" cy="1384995"/>
          </a:xfrm>
          <a:prstGeom prst="rect">
            <a:avLst/>
          </a:prstGeom>
          <a:solidFill>
            <a:srgbClr val="FFFFFF"/>
          </a:solidFill>
          <a:ln w="15875">
            <a:solidFill>
              <a:schemeClr val="accent5">
                <a:lumMod val="60000"/>
                <a:lumOff val="40000"/>
              </a:schemeClr>
            </a:solidFill>
          </a:ln>
        </p:spPr>
        <p:txBody>
          <a:bodyPr vert="horz" wrap="square" lIns="121920" tIns="0" rIns="121920" bIns="0" rtlCol="0">
            <a:spAutoFit/>
          </a:bodyPr>
          <a:lstStyle/>
          <a:p>
            <a:pPr algn="r"/>
            <a:r>
              <a:rPr lang="en-US" b="1" dirty="0">
                <a:solidFill>
                  <a:srgbClr val="FF0000"/>
                </a:solidFill>
              </a:rPr>
              <a:t>Since 2019</a:t>
            </a:r>
            <a:r>
              <a:rPr lang="en-US" b="1" dirty="0"/>
              <a:t>: 18 </a:t>
            </a:r>
            <a:r>
              <a:rPr lang="en-US" b="1" dirty="0" err="1"/>
              <a:t>Pfcoils</a:t>
            </a:r>
            <a:endParaRPr lang="en-US" b="1" dirty="0"/>
          </a:p>
          <a:p>
            <a:pPr algn="r"/>
            <a:r>
              <a:rPr lang="en-US" b="1" dirty="0">
                <a:solidFill>
                  <a:srgbClr val="9D9B9E"/>
                </a:solidFill>
              </a:rPr>
              <a:t>8 internal shaping</a:t>
            </a:r>
            <a:r>
              <a:rPr lang="en-US" b="1" dirty="0"/>
              <a:t> </a:t>
            </a:r>
          </a:p>
          <a:p>
            <a:pPr algn="r"/>
            <a:r>
              <a:rPr lang="en-US" b="1" dirty="0">
                <a:solidFill>
                  <a:srgbClr val="E195A0"/>
                </a:solidFill>
              </a:rPr>
              <a:t>6 internal compression</a:t>
            </a:r>
          </a:p>
          <a:p>
            <a:pPr algn="r"/>
            <a:r>
              <a:rPr lang="en-US" b="1" dirty="0">
                <a:solidFill>
                  <a:srgbClr val="545354"/>
                </a:solidFill>
              </a:rPr>
              <a:t>4 external</a:t>
            </a:r>
          </a:p>
          <a:p>
            <a:pPr algn="r"/>
            <a:r>
              <a:rPr lang="en-US" b="1" dirty="0">
                <a:solidFill>
                  <a:srgbClr val="65D2D1"/>
                </a:solidFill>
              </a:rPr>
              <a:t>to the vacuum vessel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="" xmlns:a16="http://schemas.microsoft.com/office/drawing/2014/main" id="{9542FF91-C93B-4473-D7BC-450043BF3C3A}"/>
              </a:ext>
            </a:extLst>
          </p:cNvPr>
          <p:cNvSpPr txBox="1"/>
          <p:nvPr/>
        </p:nvSpPr>
        <p:spPr>
          <a:xfrm>
            <a:off x="4864033" y="1260177"/>
            <a:ext cx="2905241" cy="369332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US" b="1" dirty="0"/>
              <a:t>vertical tomographic section </a:t>
            </a:r>
            <a:endParaRPr lang="x-none" b="1" dirty="0"/>
          </a:p>
        </p:txBody>
      </p:sp>
      <p:sp>
        <p:nvSpPr>
          <p:cNvPr id="56" name="TextBox 55">
            <a:extLst>
              <a:ext uri="{FF2B5EF4-FFF2-40B4-BE49-F238E27FC236}">
                <a16:creationId xmlns="" xmlns:a16="http://schemas.microsoft.com/office/drawing/2014/main" id="{ECC365C2-1C2D-6CF8-A6F9-662196D174E3}"/>
              </a:ext>
            </a:extLst>
          </p:cNvPr>
          <p:cNvSpPr txBox="1"/>
          <p:nvPr/>
        </p:nvSpPr>
        <p:spPr>
          <a:xfrm>
            <a:off x="9985789" y="3977441"/>
            <a:ext cx="78598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400" b="1" i="1" dirty="0">
                <a:solidFill>
                  <a:schemeClr val="bg1"/>
                </a:solidFill>
              </a:rPr>
              <a:t>cathode</a:t>
            </a:r>
          </a:p>
        </p:txBody>
      </p:sp>
      <p:sp>
        <p:nvSpPr>
          <p:cNvPr id="57" name="TextBox 56">
            <a:extLst>
              <a:ext uri="{FF2B5EF4-FFF2-40B4-BE49-F238E27FC236}">
                <a16:creationId xmlns="" xmlns:a16="http://schemas.microsoft.com/office/drawing/2014/main" id="{9EDE7C56-005B-878A-D137-FB91FE958253}"/>
              </a:ext>
            </a:extLst>
          </p:cNvPr>
          <p:cNvSpPr txBox="1"/>
          <p:nvPr/>
        </p:nvSpPr>
        <p:spPr>
          <a:xfrm>
            <a:off x="6694438" y="5673573"/>
            <a:ext cx="109696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i="1" dirty="0">
                <a:solidFill>
                  <a:schemeClr val="bg1"/>
                </a:solidFill>
              </a:rPr>
              <a:t>h</a:t>
            </a:r>
            <a:r>
              <a:rPr lang="x-none" sz="1400" b="1" i="1" dirty="0">
                <a:solidFill>
                  <a:schemeClr val="bg1"/>
                </a:solidFill>
              </a:rPr>
              <a:t>ot cathode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="" xmlns:a16="http://schemas.microsoft.com/office/drawing/2014/main" id="{F4BF7638-D197-BBF5-461C-E501871778BA}"/>
              </a:ext>
            </a:extLst>
          </p:cNvPr>
          <p:cNvSpPr txBox="1"/>
          <p:nvPr/>
        </p:nvSpPr>
        <p:spPr>
          <a:xfrm>
            <a:off x="9948150" y="2210219"/>
            <a:ext cx="131561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400" b="1" i="1" dirty="0">
                <a:solidFill>
                  <a:schemeClr val="bg1">
                    <a:lumMod val="85000"/>
                  </a:schemeClr>
                </a:solidFill>
              </a:rPr>
              <a:t>s</a:t>
            </a:r>
            <a:r>
              <a:rPr lang="x-none" sz="1400" b="1" i="1" dirty="0">
                <a:solidFill>
                  <a:schemeClr val="bg1">
                    <a:lumMod val="85000"/>
                  </a:schemeClr>
                </a:solidFill>
              </a:rPr>
              <a:t>haping PFcoils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="" xmlns:a16="http://schemas.microsoft.com/office/drawing/2014/main" id="{DF47396D-6196-3B20-4749-403F5EFC87FB}"/>
              </a:ext>
            </a:extLst>
          </p:cNvPr>
          <p:cNvSpPr txBox="1"/>
          <p:nvPr/>
        </p:nvSpPr>
        <p:spPr>
          <a:xfrm>
            <a:off x="6470674" y="4725406"/>
            <a:ext cx="16260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i="1" dirty="0">
                <a:solidFill>
                  <a:srgbClr val="B8B7BA"/>
                </a:solidFill>
              </a:rPr>
              <a:t>e</a:t>
            </a:r>
            <a:r>
              <a:rPr lang="x-none" sz="1400" b="1" i="1" dirty="0">
                <a:solidFill>
                  <a:srgbClr val="B8B7BA"/>
                </a:solidFill>
              </a:rPr>
              <a:t>xternal PFcoils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="" xmlns:a16="http://schemas.microsoft.com/office/drawing/2014/main" id="{55DF409F-7099-E8C5-F298-BF86B94763C9}"/>
              </a:ext>
            </a:extLst>
          </p:cNvPr>
          <p:cNvSpPr txBox="1"/>
          <p:nvPr/>
        </p:nvSpPr>
        <p:spPr>
          <a:xfrm>
            <a:off x="10466810" y="2832804"/>
            <a:ext cx="11159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x-none" sz="1400" b="1" i="1" dirty="0">
                <a:solidFill>
                  <a:srgbClr val="E195A0"/>
                </a:solidFill>
              </a:rPr>
              <a:t>compression</a:t>
            </a:r>
          </a:p>
          <a:p>
            <a:pPr algn="ctr"/>
            <a:r>
              <a:rPr lang="x-none" sz="1400" b="1" i="1" dirty="0">
                <a:solidFill>
                  <a:srgbClr val="E195A0"/>
                </a:solidFill>
              </a:rPr>
              <a:t>PFcoils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="" xmlns:a16="http://schemas.microsoft.com/office/drawing/2014/main" id="{F7631BAE-6E69-432C-1C44-D15E89D49B68}"/>
              </a:ext>
            </a:extLst>
          </p:cNvPr>
          <p:cNvSpPr txBox="1"/>
          <p:nvPr/>
        </p:nvSpPr>
        <p:spPr>
          <a:xfrm>
            <a:off x="9413457" y="1603377"/>
            <a:ext cx="150797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i="1" dirty="0">
                <a:solidFill>
                  <a:schemeClr val="bg1"/>
                </a:solidFill>
              </a:rPr>
              <a:t>G</a:t>
            </a:r>
            <a:r>
              <a:rPr lang="x-none" sz="1400" b="1" i="1" dirty="0">
                <a:solidFill>
                  <a:schemeClr val="bg1"/>
                </a:solidFill>
              </a:rPr>
              <a:t>as-puffed anode</a:t>
            </a:r>
          </a:p>
        </p:txBody>
      </p:sp>
    </p:spTree>
    <p:extLst>
      <p:ext uri="{BB962C8B-B14F-4D97-AF65-F5344CB8AC3E}">
        <p14:creationId xmlns:p14="http://schemas.microsoft.com/office/powerpoint/2010/main" val="2152959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0">
            <a:extLst>
              <a:ext uri="{FF2B5EF4-FFF2-40B4-BE49-F238E27FC236}">
                <a16:creationId xmlns="" xmlns:a16="http://schemas.microsoft.com/office/drawing/2014/main" id="{AA3DD5E3-F947-C1E8-D669-B9AB1D897B58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3124" y="313717"/>
            <a:ext cx="2524561" cy="2600449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="" xmlns:a16="http://schemas.microsoft.com/office/drawing/2014/main" id="{EC07BCDB-3896-895C-BC76-AD3BEAEF3666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604723" y="321665"/>
            <a:ext cx="2608672" cy="2603597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="" xmlns:a16="http://schemas.microsoft.com/office/drawing/2014/main" id="{42CF8893-4B5C-9F85-9F18-1A5FD1FE07BE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52554" y="776792"/>
            <a:ext cx="1405773" cy="1526582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="" xmlns:a16="http://schemas.microsoft.com/office/drawing/2014/main" id="{9EB0F9E8-27B9-C1D3-701A-329EFE5EF137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16384" y="781393"/>
            <a:ext cx="1405773" cy="1526582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="" xmlns:a16="http://schemas.microsoft.com/office/drawing/2014/main" id="{C6D56848-897C-C47C-422F-8D583BD1A7AA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815383" y="781284"/>
            <a:ext cx="1405773" cy="1526582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="" xmlns:a16="http://schemas.microsoft.com/office/drawing/2014/main" id="{8BA7A8BA-E15E-A9EB-D191-A2BE916A46CE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985538" y="776792"/>
            <a:ext cx="1405773" cy="1526582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="" xmlns:a16="http://schemas.microsoft.com/office/drawing/2014/main" id="{5B547CB2-348E-B40F-D11A-3C7D092B4551}"/>
              </a:ext>
            </a:extLst>
          </p:cNvPr>
          <p:cNvPicPr>
            <a:picLocks noChangeAspect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176526" y="778358"/>
            <a:ext cx="1405773" cy="1526582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="" xmlns:a16="http://schemas.microsoft.com/office/drawing/2014/main" id="{AB3BB03A-5DCB-9B56-86D9-09A1A4FB2208}"/>
              </a:ext>
            </a:extLst>
          </p:cNvPr>
          <p:cNvPicPr>
            <a:picLocks noChangeAspect="1"/>
          </p:cNvPicPr>
          <p:nvPr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566255" y="778541"/>
            <a:ext cx="1405773" cy="1526582"/>
          </a:xfrm>
          <a:prstGeom prst="rect">
            <a:avLst/>
          </a:prstGeom>
        </p:spPr>
      </p:pic>
      <p:sp>
        <p:nvSpPr>
          <p:cNvPr id="29" name="TextBox 28">
            <a:extLst>
              <a:ext uri="{FF2B5EF4-FFF2-40B4-BE49-F238E27FC236}">
                <a16:creationId xmlns="" xmlns:a16="http://schemas.microsoft.com/office/drawing/2014/main" id="{57943667-8662-67BC-93C8-1384AF937B9D}"/>
              </a:ext>
            </a:extLst>
          </p:cNvPr>
          <p:cNvSpPr txBox="1"/>
          <p:nvPr/>
        </p:nvSpPr>
        <p:spPr>
          <a:xfrm>
            <a:off x="4096097" y="466201"/>
            <a:ext cx="39392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800" b="1" dirty="0">
                <a:solidFill>
                  <a:srgbClr val="F800FF"/>
                </a:solidFill>
              </a:rPr>
              <a:t>Shot #1888 torus formation (Hydrogen)</a:t>
            </a:r>
          </a:p>
        </p:txBody>
      </p:sp>
      <p:cxnSp>
        <p:nvCxnSpPr>
          <p:cNvPr id="30" name="Straight Arrow Connector 29">
            <a:extLst>
              <a:ext uri="{FF2B5EF4-FFF2-40B4-BE49-F238E27FC236}">
                <a16:creationId xmlns="" xmlns:a16="http://schemas.microsoft.com/office/drawing/2014/main" id="{E8FC813F-2084-C395-9602-7ED7B0027EE9}"/>
              </a:ext>
            </a:extLst>
          </p:cNvPr>
          <p:cNvCxnSpPr/>
          <p:nvPr/>
        </p:nvCxnSpPr>
        <p:spPr>
          <a:xfrm>
            <a:off x="2557685" y="2348058"/>
            <a:ext cx="7016044" cy="0"/>
          </a:xfrm>
          <a:prstGeom prst="straightConnector1">
            <a:avLst/>
          </a:prstGeom>
          <a:ln w="25400">
            <a:solidFill>
              <a:srgbClr val="F800FF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="" xmlns:a16="http://schemas.microsoft.com/office/drawing/2014/main" id="{CC471CF0-BE53-BEF2-F772-94BD98470084}"/>
              </a:ext>
            </a:extLst>
          </p:cNvPr>
          <p:cNvSpPr txBox="1"/>
          <p:nvPr/>
        </p:nvSpPr>
        <p:spPr>
          <a:xfrm>
            <a:off x="5644758" y="2356248"/>
            <a:ext cx="8418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i="1" dirty="0">
                <a:solidFill>
                  <a:srgbClr val="F800FF"/>
                </a:solidFill>
              </a:rPr>
              <a:t>9 msec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="" xmlns:a16="http://schemas.microsoft.com/office/drawing/2014/main" id="{90DBF4D2-6A77-3EFD-1A97-489FD1B4FBF4}"/>
              </a:ext>
            </a:extLst>
          </p:cNvPr>
          <p:cNvSpPr txBox="1"/>
          <p:nvPr/>
        </p:nvSpPr>
        <p:spPr>
          <a:xfrm>
            <a:off x="172115" y="2845434"/>
            <a:ext cx="5170049" cy="646331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F800FF"/>
                </a:solidFill>
              </a:rPr>
              <a:t>A</a:t>
            </a:r>
            <a:r>
              <a:rPr lang="x-none" b="1" dirty="0">
                <a:solidFill>
                  <a:srgbClr val="F800FF"/>
                </a:solidFill>
              </a:rPr>
              <a:t>bsence of toroidal current on the equator (              ) </a:t>
            </a:r>
          </a:p>
          <a:p>
            <a:r>
              <a:rPr lang="en-GB" b="1" dirty="0">
                <a:solidFill>
                  <a:srgbClr val="FF0000"/>
                </a:solidFill>
              </a:rPr>
              <a:t>r</a:t>
            </a:r>
            <a:r>
              <a:rPr lang="x-none" b="1" dirty="0">
                <a:solidFill>
                  <a:srgbClr val="FF0000"/>
                </a:solidFill>
              </a:rPr>
              <a:t>esults in </a:t>
            </a:r>
            <a:r>
              <a:rPr lang="en-US" b="1" dirty="0">
                <a:solidFill>
                  <a:srgbClr val="FF0000"/>
                </a:solidFill>
              </a:rPr>
              <a:t>single </a:t>
            </a:r>
            <a:r>
              <a:rPr lang="x-none" b="1" dirty="0">
                <a:solidFill>
                  <a:srgbClr val="FF0000"/>
                </a:solidFill>
              </a:rPr>
              <a:t>equatorial</a:t>
            </a:r>
            <a:r>
              <a:rPr lang="en-US" b="1" dirty="0">
                <a:solidFill>
                  <a:srgbClr val="FF0000"/>
                </a:solidFill>
              </a:rPr>
              <a:t> circle of </a:t>
            </a:r>
            <a:r>
              <a:rPr lang="x-none" b="1" dirty="0">
                <a:solidFill>
                  <a:srgbClr val="FF0000"/>
                </a:solidFill>
              </a:rPr>
              <a:t>null points  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="" xmlns:a16="http://schemas.microsoft.com/office/drawing/2014/main" id="{3AFDB970-7111-42FB-8DB3-AA2B758A7DEB}"/>
              </a:ext>
            </a:extLst>
          </p:cNvPr>
          <p:cNvSpPr txBox="1"/>
          <p:nvPr/>
        </p:nvSpPr>
        <p:spPr>
          <a:xfrm>
            <a:off x="6503794" y="2851611"/>
            <a:ext cx="5688205" cy="646331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r"/>
            <a:r>
              <a:rPr lang="en-US" b="1" dirty="0">
                <a:solidFill>
                  <a:srgbClr val="F800FF"/>
                </a:solidFill>
              </a:rPr>
              <a:t>Presence </a:t>
            </a:r>
            <a:r>
              <a:rPr lang="x-none" b="1" dirty="0">
                <a:solidFill>
                  <a:srgbClr val="F800FF"/>
                </a:solidFill>
              </a:rPr>
              <a:t>of toroidal current on the equator (               ) </a:t>
            </a:r>
          </a:p>
          <a:p>
            <a:pPr algn="r"/>
            <a:r>
              <a:rPr lang="en-GB" b="1" dirty="0">
                <a:solidFill>
                  <a:srgbClr val="FF0000"/>
                </a:solidFill>
              </a:rPr>
              <a:t>r</a:t>
            </a:r>
            <a:r>
              <a:rPr lang="x-none" b="1" dirty="0">
                <a:solidFill>
                  <a:srgbClr val="FF0000"/>
                </a:solidFill>
              </a:rPr>
              <a:t>esults in </a:t>
            </a:r>
            <a:r>
              <a:rPr lang="en-US" b="1" dirty="0">
                <a:solidFill>
                  <a:srgbClr val="FF0000"/>
                </a:solidFill>
              </a:rPr>
              <a:t>2 circles of </a:t>
            </a:r>
            <a:r>
              <a:rPr lang="x-none" b="1" dirty="0">
                <a:solidFill>
                  <a:srgbClr val="FF0000"/>
                </a:solidFill>
              </a:rPr>
              <a:t>null points </a:t>
            </a:r>
            <a:r>
              <a:rPr lang="en-US" b="1" dirty="0">
                <a:solidFill>
                  <a:srgbClr val="FF0000"/>
                </a:solidFill>
              </a:rPr>
              <a:t>on the 2 sides of </a:t>
            </a:r>
            <a:r>
              <a:rPr lang="x-none" b="1" dirty="0">
                <a:solidFill>
                  <a:srgbClr val="FF0000"/>
                </a:solidFill>
              </a:rPr>
              <a:t>equator</a:t>
            </a:r>
          </a:p>
        </p:txBody>
      </p:sp>
      <p:sp>
        <p:nvSpPr>
          <p:cNvPr id="35" name="Doughnut 34">
            <a:extLst>
              <a:ext uri="{FF2B5EF4-FFF2-40B4-BE49-F238E27FC236}">
                <a16:creationId xmlns="" xmlns:a16="http://schemas.microsoft.com/office/drawing/2014/main" id="{BB5D1736-6F0E-F485-BE55-18F7ED867776}"/>
              </a:ext>
            </a:extLst>
          </p:cNvPr>
          <p:cNvSpPr/>
          <p:nvPr/>
        </p:nvSpPr>
        <p:spPr>
          <a:xfrm>
            <a:off x="982472" y="1523473"/>
            <a:ext cx="623599" cy="166255"/>
          </a:xfrm>
          <a:prstGeom prst="donut">
            <a:avLst/>
          </a:prstGeom>
          <a:solidFill>
            <a:srgbClr val="FF0000">
              <a:alpha val="31000"/>
            </a:srgbClr>
          </a:solidFill>
          <a:ln w="0">
            <a:solidFill>
              <a:srgbClr val="FF0000">
                <a:alpha val="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>
              <a:solidFill>
                <a:srgbClr val="FF0000"/>
              </a:solidFill>
            </a:endParaRPr>
          </a:p>
        </p:txBody>
      </p:sp>
      <p:sp>
        <p:nvSpPr>
          <p:cNvPr id="36" name="Doughnut 35">
            <a:extLst>
              <a:ext uri="{FF2B5EF4-FFF2-40B4-BE49-F238E27FC236}">
                <a16:creationId xmlns="" xmlns:a16="http://schemas.microsoft.com/office/drawing/2014/main" id="{12887486-901E-E85F-B389-18D6BA740F3D}"/>
              </a:ext>
            </a:extLst>
          </p:cNvPr>
          <p:cNvSpPr/>
          <p:nvPr/>
        </p:nvSpPr>
        <p:spPr>
          <a:xfrm>
            <a:off x="10571530" y="1395299"/>
            <a:ext cx="623599" cy="166255"/>
          </a:xfrm>
          <a:prstGeom prst="donut">
            <a:avLst/>
          </a:prstGeom>
          <a:solidFill>
            <a:srgbClr val="FF0000">
              <a:alpha val="31000"/>
            </a:srgbClr>
          </a:solidFill>
          <a:ln w="0">
            <a:solidFill>
              <a:srgbClr val="FF0000">
                <a:alpha val="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>
              <a:solidFill>
                <a:srgbClr val="FF0000"/>
              </a:solidFill>
            </a:endParaRPr>
          </a:p>
        </p:txBody>
      </p:sp>
      <p:sp>
        <p:nvSpPr>
          <p:cNvPr id="37" name="Doughnut 36">
            <a:extLst>
              <a:ext uri="{FF2B5EF4-FFF2-40B4-BE49-F238E27FC236}">
                <a16:creationId xmlns="" xmlns:a16="http://schemas.microsoft.com/office/drawing/2014/main" id="{5893B870-FC75-C48A-0472-87D25AF8D126}"/>
              </a:ext>
            </a:extLst>
          </p:cNvPr>
          <p:cNvSpPr/>
          <p:nvPr/>
        </p:nvSpPr>
        <p:spPr>
          <a:xfrm>
            <a:off x="10571529" y="1691254"/>
            <a:ext cx="623599" cy="166255"/>
          </a:xfrm>
          <a:prstGeom prst="donut">
            <a:avLst/>
          </a:prstGeom>
          <a:solidFill>
            <a:srgbClr val="FF0000">
              <a:alpha val="31000"/>
            </a:srgbClr>
          </a:solidFill>
          <a:ln w="0">
            <a:solidFill>
              <a:srgbClr val="FF0000">
                <a:alpha val="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>
              <a:solidFill>
                <a:srgbClr val="FF0000"/>
              </a:solidFill>
            </a:endParaRPr>
          </a:p>
        </p:txBody>
      </p:sp>
      <p:pic>
        <p:nvPicPr>
          <p:cNvPr id="39" name="Picture 38">
            <a:extLst>
              <a:ext uri="{FF2B5EF4-FFF2-40B4-BE49-F238E27FC236}">
                <a16:creationId xmlns="" xmlns:a16="http://schemas.microsoft.com/office/drawing/2014/main" id="{F697E613-69BC-44A4-A4F3-BEE53EF9CD40}"/>
              </a:ext>
            </a:extLst>
          </p:cNvPr>
          <p:cNvPicPr>
            <a:picLocks noChangeAspect="1"/>
          </p:cNvPicPr>
          <p:nvPr/>
        </p:nvPicPr>
        <p:blipFill>
          <a:blip r:embed="rId10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724648" y="4165336"/>
            <a:ext cx="3260445" cy="1935889"/>
          </a:xfrm>
          <a:prstGeom prst="rect">
            <a:avLst/>
          </a:prstGeom>
        </p:spPr>
      </p:pic>
      <p:pic>
        <p:nvPicPr>
          <p:cNvPr id="40" name="Picture 39">
            <a:extLst>
              <a:ext uri="{FF2B5EF4-FFF2-40B4-BE49-F238E27FC236}">
                <a16:creationId xmlns="" xmlns:a16="http://schemas.microsoft.com/office/drawing/2014/main" id="{45B6EEA9-E85A-C092-DFA9-4B20376FD061}"/>
              </a:ext>
            </a:extLst>
          </p:cNvPr>
          <p:cNvPicPr>
            <a:picLocks noChangeAspect="1"/>
          </p:cNvPicPr>
          <p:nvPr/>
        </p:nvPicPr>
        <p:blipFill>
          <a:blip r:embed="rId1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827214" y="4177559"/>
            <a:ext cx="3260447" cy="1935890"/>
          </a:xfrm>
          <a:prstGeom prst="rect">
            <a:avLst/>
          </a:prstGeom>
        </p:spPr>
      </p:pic>
      <p:sp>
        <p:nvSpPr>
          <p:cNvPr id="41" name="TextBox 40">
            <a:extLst>
              <a:ext uri="{FF2B5EF4-FFF2-40B4-BE49-F238E27FC236}">
                <a16:creationId xmlns="" xmlns:a16="http://schemas.microsoft.com/office/drawing/2014/main" id="{505AF1F4-C00A-3951-746E-BB3C691C5A8A}"/>
              </a:ext>
            </a:extLst>
          </p:cNvPr>
          <p:cNvSpPr txBox="1"/>
          <p:nvPr/>
        </p:nvSpPr>
        <p:spPr>
          <a:xfrm>
            <a:off x="2978808" y="6072194"/>
            <a:ext cx="25807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/>
              <a:t>f</a:t>
            </a:r>
            <a:r>
              <a:rPr lang="x-none" i="1" dirty="0"/>
              <a:t>ormation time &lt;10 msec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="" xmlns:a16="http://schemas.microsoft.com/office/drawing/2014/main" id="{6B84CC99-846B-EF2B-9439-49250D5C060B}"/>
              </a:ext>
            </a:extLst>
          </p:cNvPr>
          <p:cNvSpPr txBox="1"/>
          <p:nvPr/>
        </p:nvSpPr>
        <p:spPr>
          <a:xfrm>
            <a:off x="9124979" y="6072194"/>
            <a:ext cx="23358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 dirty="0"/>
              <a:t>re-birth </a:t>
            </a:r>
            <a:r>
              <a:rPr lang="x-none" i="1" dirty="0"/>
              <a:t>cycle &lt;10 msec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="" xmlns:a16="http://schemas.microsoft.com/office/drawing/2014/main" id="{5245B9EA-E23F-24B4-0C2C-0413BE88C84E}"/>
              </a:ext>
            </a:extLst>
          </p:cNvPr>
          <p:cNvSpPr txBox="1"/>
          <p:nvPr/>
        </p:nvSpPr>
        <p:spPr>
          <a:xfrm>
            <a:off x="224777" y="3872493"/>
            <a:ext cx="1165277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rgbClr val="F95F00"/>
                </a:solidFill>
              </a:rPr>
              <a:t>a kinked </a:t>
            </a:r>
            <a:r>
              <a:rPr lang="en-US" b="1" dirty="0" err="1">
                <a:solidFill>
                  <a:srgbClr val="F95F00"/>
                </a:solidFill>
              </a:rPr>
              <a:t>centerpost</a:t>
            </a:r>
            <a:r>
              <a:rPr lang="en-US" b="1" dirty="0">
                <a:solidFill>
                  <a:srgbClr val="F95F00"/>
                </a:solidFill>
              </a:rPr>
              <a:t> 	            forms the torus	        &amp; a kinked state	        lets the torus to be re-born </a:t>
            </a:r>
            <a:endParaRPr lang="x-none" b="1" dirty="0">
              <a:solidFill>
                <a:srgbClr val="F95F00"/>
              </a:solidFill>
            </a:endParaRPr>
          </a:p>
        </p:txBody>
      </p:sp>
      <p:pic>
        <p:nvPicPr>
          <p:cNvPr id="46" name="Picture 45">
            <a:extLst>
              <a:ext uri="{FF2B5EF4-FFF2-40B4-BE49-F238E27FC236}">
                <a16:creationId xmlns="" xmlns:a16="http://schemas.microsoft.com/office/drawing/2014/main" id="{A0E3BB79-4324-5DCA-AFB8-A4247F770BE1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59465" y="4168117"/>
            <a:ext cx="1151165" cy="1931617"/>
          </a:xfrm>
          <a:prstGeom prst="rect">
            <a:avLst/>
          </a:prstGeom>
        </p:spPr>
      </p:pic>
      <p:pic>
        <p:nvPicPr>
          <p:cNvPr id="47" name="Picture 46">
            <a:extLst>
              <a:ext uri="{FF2B5EF4-FFF2-40B4-BE49-F238E27FC236}">
                <a16:creationId xmlns="" xmlns:a16="http://schemas.microsoft.com/office/drawing/2014/main" id="{C03070F4-E2C1-26C8-F1B1-119AF25D433C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444043" y="4174816"/>
            <a:ext cx="1151165" cy="1931617"/>
          </a:xfrm>
          <a:prstGeom prst="rect">
            <a:avLst/>
          </a:prstGeom>
        </p:spPr>
      </p:pic>
      <p:sp>
        <p:nvSpPr>
          <p:cNvPr id="48" name="TextBox 47">
            <a:extLst>
              <a:ext uri="{FF2B5EF4-FFF2-40B4-BE49-F238E27FC236}">
                <a16:creationId xmlns="" xmlns:a16="http://schemas.microsoft.com/office/drawing/2014/main" id="{7D383BEB-FD2F-3ED3-77C4-1D5B63A63B78}"/>
              </a:ext>
            </a:extLst>
          </p:cNvPr>
          <p:cNvSpPr txBox="1"/>
          <p:nvPr/>
        </p:nvSpPr>
        <p:spPr>
          <a:xfrm>
            <a:off x="1" y="3451250"/>
            <a:ext cx="12192000" cy="461665"/>
          </a:xfrm>
          <a:prstGeom prst="rect">
            <a:avLst/>
          </a:prstGeom>
          <a:solidFill>
            <a:srgbClr val="002060"/>
          </a:solidFill>
        </p:spPr>
        <p:txBody>
          <a:bodyPr wrap="square" rtlCol="0">
            <a:spAutoFit/>
          </a:bodyPr>
          <a:lstStyle/>
          <a:p>
            <a:r>
              <a:rPr lang="x-none" sz="2400" b="1" spc="100" dirty="0">
                <a:solidFill>
                  <a:srgbClr val="FFFF00"/>
                </a:solidFill>
              </a:rPr>
              <a:t>Beginning of 3D tomography  in visible light – 2023 – torus self-organization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="" xmlns:a16="http://schemas.microsoft.com/office/drawing/2014/main" id="{4CF1F286-12A9-D189-83CB-9DDC113BFBC4}"/>
              </a:ext>
            </a:extLst>
          </p:cNvPr>
          <p:cNvSpPr txBox="1"/>
          <p:nvPr/>
        </p:nvSpPr>
        <p:spPr>
          <a:xfrm>
            <a:off x="10570600" y="3538175"/>
            <a:ext cx="1621399" cy="2878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x-none" sz="1200" i="1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*A Pau, S </a:t>
            </a:r>
            <a:r>
              <a:rPr lang="en-US" sz="1200" i="1" dirty="0" err="1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Naghinajad</a:t>
            </a:r>
            <a:endParaRPr lang="x-none" sz="1200" i="1" dirty="0">
              <a:solidFill>
                <a:srgbClr val="FFFF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2" name="Slide Number Placeholder 1">
            <a:extLst>
              <a:ext uri="{FF2B5EF4-FFF2-40B4-BE49-F238E27FC236}">
                <a16:creationId xmlns="" xmlns:a16="http://schemas.microsoft.com/office/drawing/2014/main" id="{96C06371-F540-8B43-661A-571797E9EA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3497" y="6505744"/>
            <a:ext cx="381000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4</a:t>
            </a:fld>
            <a:endParaRPr lang="x-none" dirty="0"/>
          </a:p>
        </p:txBody>
      </p:sp>
      <p:sp>
        <p:nvSpPr>
          <p:cNvPr id="2" name="TextBox 1">
            <a:extLst>
              <a:ext uri="{FF2B5EF4-FFF2-40B4-BE49-F238E27FC236}">
                <a16:creationId xmlns="" xmlns:a16="http://schemas.microsoft.com/office/drawing/2014/main" id="{41EB7631-13C5-AEF8-9EC4-24983627BFA8}"/>
              </a:ext>
            </a:extLst>
          </p:cNvPr>
          <p:cNvSpPr txBox="1"/>
          <p:nvPr/>
        </p:nvSpPr>
        <p:spPr>
          <a:xfrm>
            <a:off x="8817843" y="2356069"/>
            <a:ext cx="6142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i="1" dirty="0">
                <a:solidFill>
                  <a:srgbClr val="EE5AED"/>
                </a:solidFill>
              </a:rPr>
              <a:t>time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="" xmlns:a16="http://schemas.microsoft.com/office/drawing/2014/main" id="{7E34BC15-5D21-7941-36D0-0EBD9C4EFEDD}"/>
              </a:ext>
            </a:extLst>
          </p:cNvPr>
          <p:cNvPicPr>
            <a:picLocks noChangeAspect="1"/>
          </p:cNvPicPr>
          <p:nvPr/>
        </p:nvPicPr>
        <p:blipFill>
          <a:blip r:embed="rId14"/>
          <a:srcRect/>
          <a:stretch/>
        </p:blipFill>
        <p:spPr>
          <a:xfrm>
            <a:off x="4465124" y="2926553"/>
            <a:ext cx="649014" cy="25044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="" xmlns:a16="http://schemas.microsoft.com/office/drawing/2014/main" id="{625000EF-72E6-B69F-802F-BB3100AD33F7}"/>
              </a:ext>
            </a:extLst>
          </p:cNvPr>
          <p:cNvPicPr>
            <a:picLocks noChangeAspect="1"/>
          </p:cNvPicPr>
          <p:nvPr/>
        </p:nvPicPr>
        <p:blipFill>
          <a:blip r:embed="rId15"/>
          <a:srcRect/>
          <a:stretch/>
        </p:blipFill>
        <p:spPr>
          <a:xfrm>
            <a:off x="11259477" y="2938143"/>
            <a:ext cx="739036" cy="27098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="" xmlns:a16="http://schemas.microsoft.com/office/drawing/2014/main" id="{BC9A371B-11EE-B861-7AE7-571879D42DF4}"/>
              </a:ext>
            </a:extLst>
          </p:cNvPr>
          <p:cNvSpPr txBox="1"/>
          <p:nvPr/>
        </p:nvSpPr>
        <p:spPr>
          <a:xfrm>
            <a:off x="2625329" y="6399961"/>
            <a:ext cx="6380108" cy="369332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x-none" b="1" dirty="0">
                <a:solidFill>
                  <a:srgbClr val="C00000"/>
                </a:solidFill>
              </a:rPr>
              <a:t>Surprise: </a:t>
            </a:r>
            <a:r>
              <a:rPr lang="en-US" b="1" dirty="0">
                <a:solidFill>
                  <a:srgbClr val="C00000"/>
                </a:solidFill>
              </a:rPr>
              <a:t>torus forms </a:t>
            </a:r>
            <a:r>
              <a:rPr lang="x-none" b="1" dirty="0">
                <a:solidFill>
                  <a:srgbClr val="C00000"/>
                </a:solidFill>
              </a:rPr>
              <a:t>in </a:t>
            </a:r>
            <a:r>
              <a:rPr lang="en-GB" b="1" dirty="0">
                <a:solidFill>
                  <a:srgbClr val="C00000"/>
                </a:solidFill>
              </a:rPr>
              <a:t>p</a:t>
            </a:r>
            <a:r>
              <a:rPr lang="x-none" b="1" dirty="0">
                <a:solidFill>
                  <a:srgbClr val="C00000"/>
                </a:solidFill>
              </a:rPr>
              <a:t>re-existing purely </a:t>
            </a:r>
            <a:r>
              <a:rPr lang="en-GB" b="1" dirty="0">
                <a:solidFill>
                  <a:srgbClr val="C00000"/>
                </a:solidFill>
              </a:rPr>
              <a:t>m</a:t>
            </a:r>
            <a:r>
              <a:rPr lang="x-none" b="1" dirty="0">
                <a:solidFill>
                  <a:srgbClr val="C00000"/>
                </a:solidFill>
              </a:rPr>
              <a:t>agnetostatic B field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="" xmlns:a16="http://schemas.microsoft.com/office/drawing/2014/main" id="{A6CACECC-59B5-16BC-5FF3-E7CA38DDE56C}"/>
              </a:ext>
            </a:extLst>
          </p:cNvPr>
          <p:cNvSpPr/>
          <p:nvPr/>
        </p:nvSpPr>
        <p:spPr>
          <a:xfrm>
            <a:off x="0" y="-1243"/>
            <a:ext cx="12199540" cy="461665"/>
          </a:xfrm>
          <a:prstGeom prst="rect">
            <a:avLst/>
          </a:prstGeom>
          <a:solidFill>
            <a:srgbClr val="002060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x-none" sz="2400" b="1" dirty="0">
                <a:solidFill>
                  <a:srgbClr val="FFFF00"/>
                </a:solidFill>
              </a:rPr>
              <a:t>2 circles of X-points on top and bottom of the equator indicate </a:t>
            </a:r>
            <a:r>
              <a:rPr lang="en-US" sz="2400" b="1" dirty="0">
                <a:solidFill>
                  <a:srgbClr val="FFFF00"/>
                </a:solidFill>
              </a:rPr>
              <a:t>that</a:t>
            </a:r>
            <a:r>
              <a:rPr lang="x-none" sz="2400" b="1" dirty="0">
                <a:solidFill>
                  <a:srgbClr val="FFFF00"/>
                </a:solidFill>
              </a:rPr>
              <a:t> a toroidal current exists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="" xmlns:a16="http://schemas.microsoft.com/office/drawing/2014/main" id="{932D15D2-113E-B771-67AB-FD011F7B0468}"/>
              </a:ext>
            </a:extLst>
          </p:cNvPr>
          <p:cNvSpPr txBox="1"/>
          <p:nvPr/>
        </p:nvSpPr>
        <p:spPr>
          <a:xfrm>
            <a:off x="18291" y="6072194"/>
            <a:ext cx="23859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b="1" dirty="0">
                <a:solidFill>
                  <a:srgbClr val="F99927"/>
                </a:solidFill>
              </a:rPr>
              <a:t>#2141 He, false colours</a:t>
            </a:r>
          </a:p>
        </p:txBody>
      </p:sp>
    </p:spTree>
    <p:extLst>
      <p:ext uri="{BB962C8B-B14F-4D97-AF65-F5344CB8AC3E}">
        <p14:creationId xmlns:p14="http://schemas.microsoft.com/office/powerpoint/2010/main" val="340803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="" xmlns:a16="http://schemas.microsoft.com/office/drawing/2014/main" id="{481C3328-B499-F730-E6AA-165BF8D2CB2F}"/>
              </a:ext>
            </a:extLst>
          </p:cNvPr>
          <p:cNvSpPr txBox="1"/>
          <p:nvPr/>
        </p:nvSpPr>
        <p:spPr>
          <a:xfrm>
            <a:off x="5799305" y="591588"/>
            <a:ext cx="1955214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it-IT" b="1" dirty="0">
                <a:latin typeface="Lora" panose="02000503000000020004" pitchFamily="2" charset="77"/>
              </a:rPr>
              <a:t>2022, 3.5 MW</a:t>
            </a:r>
          </a:p>
          <a:p>
            <a:pPr algn="ctr"/>
            <a:r>
              <a:rPr lang="it-IT" b="1" dirty="0" err="1">
                <a:latin typeface="Lora" panose="02000503000000020004" pitchFamily="2" charset="77"/>
              </a:rPr>
              <a:t>poor</a:t>
            </a:r>
            <a:r>
              <a:rPr lang="it-IT" b="1" dirty="0">
                <a:latin typeface="Lora" panose="02000503000000020004" pitchFamily="2" charset="77"/>
              </a:rPr>
              <a:t> </a:t>
            </a:r>
            <a:r>
              <a:rPr lang="it-IT" b="1" dirty="0" err="1">
                <a:latin typeface="Lora" panose="02000503000000020004" pitchFamily="2" charset="77"/>
              </a:rPr>
              <a:t>divertor</a:t>
            </a:r>
            <a:endParaRPr lang="it-IT" b="1" dirty="0">
              <a:latin typeface="Lora" panose="02000503000000020004" pitchFamily="2" charset="77"/>
            </a:endParaRPr>
          </a:p>
          <a:p>
            <a:pPr algn="ctr"/>
            <a:r>
              <a:rPr lang="it-IT" b="1" dirty="0" err="1">
                <a:latin typeface="Lora" panose="02000503000000020004" pitchFamily="2" charset="77"/>
              </a:rPr>
              <a:t>plate</a:t>
            </a:r>
            <a:r>
              <a:rPr lang="it-IT" b="1" dirty="0">
                <a:latin typeface="Lora" panose="02000503000000020004" pitchFamily="2" charset="77"/>
              </a:rPr>
              <a:t> </a:t>
            </a:r>
            <a:r>
              <a:rPr lang="it-IT" b="1" dirty="0" err="1">
                <a:latin typeface="Lora" panose="02000503000000020004" pitchFamily="2" charset="77"/>
              </a:rPr>
              <a:t>insulation</a:t>
            </a:r>
            <a:endParaRPr lang="it-IT" b="1" dirty="0">
              <a:latin typeface="Lora" panose="02000503000000020004" pitchFamily="2" charset="77"/>
            </a:endParaRPr>
          </a:p>
          <a:p>
            <a:pPr algn="ctr"/>
            <a:r>
              <a:rPr lang="it-IT" b="1" dirty="0">
                <a:latin typeface="Lora" panose="02000503000000020004" pitchFamily="2" charset="77"/>
              </a:rPr>
              <a:t>0.3 </a:t>
            </a:r>
            <a:r>
              <a:rPr lang="it-IT" b="1" dirty="0" err="1">
                <a:latin typeface="Lora" panose="02000503000000020004" pitchFamily="2" charset="77"/>
              </a:rPr>
              <a:t>s</a:t>
            </a:r>
            <a:r>
              <a:rPr lang="it-IT" b="1" dirty="0">
                <a:latin typeface="Lora" panose="02000503000000020004" pitchFamily="2" charset="77"/>
              </a:rPr>
              <a:t> tori </a:t>
            </a:r>
            <a:r>
              <a:rPr lang="it-IT" b="1" dirty="0" err="1">
                <a:latin typeface="Lora" panose="02000503000000020004" pitchFamily="2" charset="77"/>
              </a:rPr>
              <a:t>always</a:t>
            </a:r>
            <a:endParaRPr lang="it-IT" b="1" dirty="0">
              <a:latin typeface="Lora" panose="02000503000000020004" pitchFamily="2" charset="77"/>
            </a:endParaRPr>
          </a:p>
          <a:p>
            <a:pPr algn="ctr"/>
            <a:r>
              <a:rPr lang="it-IT" b="1" dirty="0" err="1">
                <a:latin typeface="Lora" panose="02000503000000020004" pitchFamily="2" charset="77"/>
              </a:rPr>
              <a:t>produced</a:t>
            </a:r>
            <a:endParaRPr lang="it-IT" b="1" dirty="0">
              <a:latin typeface="Lora" panose="02000503000000020004" pitchFamily="2" charset="77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="" xmlns:a16="http://schemas.microsoft.com/office/drawing/2014/main" id="{18E178FB-0FE5-7B00-1BDC-1AE5B9DC5FFF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730423" y="681316"/>
            <a:ext cx="1327883" cy="132788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="" xmlns:a16="http://schemas.microsoft.com/office/drawing/2014/main" id="{7C7F2CCD-0791-12B6-4C7F-15DCAA4D2C4D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3057" y="-5924"/>
            <a:ext cx="2713739" cy="285445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="" xmlns:a16="http://schemas.microsoft.com/office/drawing/2014/main" id="{E1A790F9-4C4B-CB9A-F7CE-3716CB9C857C}"/>
              </a:ext>
            </a:extLst>
          </p:cNvPr>
          <p:cNvSpPr txBox="1"/>
          <p:nvPr/>
        </p:nvSpPr>
        <p:spPr>
          <a:xfrm>
            <a:off x="6295877" y="16957"/>
            <a:ext cx="5892870" cy="523220"/>
          </a:xfrm>
          <a:prstGeom prst="rect">
            <a:avLst/>
          </a:prstGeom>
          <a:solidFill>
            <a:srgbClr val="002060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2800" b="1" spc="-150" dirty="0">
                <a:solidFill>
                  <a:srgbClr val="FFFF00"/>
                </a:solidFill>
              </a:rPr>
              <a:t>2018 to 2024, evolution of torus up to 1 sec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="" xmlns:a16="http://schemas.microsoft.com/office/drawing/2014/main" id="{4A03A8A8-96E5-49FF-CAE1-3939B4B077B1}"/>
              </a:ext>
            </a:extLst>
          </p:cNvPr>
          <p:cNvSpPr txBox="1"/>
          <p:nvPr/>
        </p:nvSpPr>
        <p:spPr>
          <a:xfrm>
            <a:off x="7614683" y="2010180"/>
            <a:ext cx="10823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800" b="1" dirty="0">
                <a:solidFill>
                  <a:srgbClr val="FA772C"/>
                </a:solidFill>
              </a:rPr>
              <a:t>#2126 He</a:t>
            </a:r>
          </a:p>
        </p:txBody>
      </p:sp>
      <p:pic>
        <p:nvPicPr>
          <p:cNvPr id="26" name="Picture 25">
            <a:extLst>
              <a:ext uri="{FF2B5EF4-FFF2-40B4-BE49-F238E27FC236}">
                <a16:creationId xmlns="" xmlns:a16="http://schemas.microsoft.com/office/drawing/2014/main" id="{84B269D6-2049-834F-4B45-6A3B1D8F734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66274" y="810779"/>
            <a:ext cx="1129988" cy="1129988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="" xmlns:a16="http://schemas.microsoft.com/office/drawing/2014/main" id="{E69CC0BA-B001-C2B0-89E5-DE12E9693B80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041722" y="4147966"/>
            <a:ext cx="3129667" cy="2324895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="" xmlns:a16="http://schemas.microsoft.com/office/drawing/2014/main" id="{C4A31CEB-1952-4B8F-D5BE-2C8C21B4E6F3}"/>
              </a:ext>
            </a:extLst>
          </p:cNvPr>
          <p:cNvSpPr txBox="1"/>
          <p:nvPr/>
        </p:nvSpPr>
        <p:spPr>
          <a:xfrm>
            <a:off x="3282407" y="5421213"/>
            <a:ext cx="13211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t= </a:t>
            </a:r>
            <a:r>
              <a:rPr lang="x-none" dirty="0"/>
              <a:t>159 msec</a:t>
            </a:r>
          </a:p>
        </p:txBody>
      </p:sp>
      <p:pic>
        <p:nvPicPr>
          <p:cNvPr id="29" name="Picture 28">
            <a:extLst>
              <a:ext uri="{FF2B5EF4-FFF2-40B4-BE49-F238E27FC236}">
                <a16:creationId xmlns="" xmlns:a16="http://schemas.microsoft.com/office/drawing/2014/main" id="{28A35C06-11B7-FDC0-F80C-F36B670B3D6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438" y="4267233"/>
            <a:ext cx="2823656" cy="2111145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="" xmlns:a16="http://schemas.microsoft.com/office/drawing/2014/main" id="{0FF93850-3233-E466-2720-715415398706}"/>
              </a:ext>
            </a:extLst>
          </p:cNvPr>
          <p:cNvSpPr txBox="1"/>
          <p:nvPr/>
        </p:nvSpPr>
        <p:spPr>
          <a:xfrm>
            <a:off x="963150" y="6402931"/>
            <a:ext cx="10823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b="1" dirty="0">
                <a:solidFill>
                  <a:srgbClr val="F99927"/>
                </a:solidFill>
              </a:rPr>
              <a:t>#2141 He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="" xmlns:a16="http://schemas.microsoft.com/office/drawing/2014/main" id="{5B4E0013-D3E1-A8C6-787B-D8B51DA195FE}"/>
              </a:ext>
            </a:extLst>
          </p:cNvPr>
          <p:cNvSpPr txBox="1"/>
          <p:nvPr/>
        </p:nvSpPr>
        <p:spPr>
          <a:xfrm>
            <a:off x="316339" y="3856776"/>
            <a:ext cx="23759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camera v</a:t>
            </a:r>
            <a:r>
              <a:rPr lang="x-none" dirty="0"/>
              <a:t>iew from 357</a:t>
            </a:r>
            <a:r>
              <a:rPr lang="x-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º</a:t>
            </a:r>
          </a:p>
        </p:txBody>
      </p:sp>
      <p:pic>
        <p:nvPicPr>
          <p:cNvPr id="32" name="Picture 31">
            <a:extLst>
              <a:ext uri="{FF2B5EF4-FFF2-40B4-BE49-F238E27FC236}">
                <a16:creationId xmlns="" xmlns:a16="http://schemas.microsoft.com/office/drawing/2014/main" id="{2D2B0BE3-11C5-6251-BD49-1CF9F06815CE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544282" y="4415731"/>
            <a:ext cx="3479732" cy="2081335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="" xmlns:a16="http://schemas.microsoft.com/office/drawing/2014/main" id="{96E57959-2609-D8AC-7ACB-0325E98E39E7}"/>
              </a:ext>
            </a:extLst>
          </p:cNvPr>
          <p:cNvSpPr txBox="1"/>
          <p:nvPr/>
        </p:nvSpPr>
        <p:spPr>
          <a:xfrm>
            <a:off x="3548343" y="4224518"/>
            <a:ext cx="12974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rgbClr val="CD5422"/>
                </a:solidFill>
              </a:rPr>
              <a:t>o</a:t>
            </a:r>
            <a:r>
              <a:rPr lang="x-none" b="1" dirty="0">
                <a:solidFill>
                  <a:srgbClr val="CD5422"/>
                </a:solidFill>
              </a:rPr>
              <a:t>uter edge (ionization</a:t>
            </a:r>
            <a:r>
              <a:rPr lang="x-none" dirty="0">
                <a:solidFill>
                  <a:srgbClr val="CD5422"/>
                </a:solidFill>
              </a:rPr>
              <a:t>)</a:t>
            </a:r>
          </a:p>
        </p:txBody>
      </p:sp>
      <p:cxnSp>
        <p:nvCxnSpPr>
          <p:cNvPr id="34" name="Straight Arrow Connector 33">
            <a:extLst>
              <a:ext uri="{FF2B5EF4-FFF2-40B4-BE49-F238E27FC236}">
                <a16:creationId xmlns="" xmlns:a16="http://schemas.microsoft.com/office/drawing/2014/main" id="{6B1CBA09-D393-AD2C-8969-2AAA08A6F4C2}"/>
              </a:ext>
            </a:extLst>
          </p:cNvPr>
          <p:cNvCxnSpPr>
            <a:cxnSpLocks/>
          </p:cNvCxnSpPr>
          <p:nvPr/>
        </p:nvCxnSpPr>
        <p:spPr>
          <a:xfrm>
            <a:off x="4720349" y="4492463"/>
            <a:ext cx="1088628" cy="359630"/>
          </a:xfrm>
          <a:prstGeom prst="straightConnector1">
            <a:avLst/>
          </a:prstGeom>
          <a:ln w="25400">
            <a:gradFill>
              <a:gsLst>
                <a:gs pos="0">
                  <a:srgbClr val="CD5422"/>
                </a:gs>
                <a:gs pos="45000">
                  <a:srgbClr val="DF6C30"/>
                </a:gs>
                <a:gs pos="82000">
                  <a:schemeClr val="bg1"/>
                </a:gs>
              </a:gsLst>
              <a:lin ang="0" scaled="0"/>
            </a:gra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Box 34">
            <a:extLst>
              <a:ext uri="{FF2B5EF4-FFF2-40B4-BE49-F238E27FC236}">
                <a16:creationId xmlns="" xmlns:a16="http://schemas.microsoft.com/office/drawing/2014/main" id="{65DC62CC-2AF9-A779-9CAF-8D077FDDC2D1}"/>
              </a:ext>
            </a:extLst>
          </p:cNvPr>
          <p:cNvSpPr txBox="1"/>
          <p:nvPr/>
        </p:nvSpPr>
        <p:spPr>
          <a:xfrm>
            <a:off x="3432875" y="5026452"/>
            <a:ext cx="14128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b="1" dirty="0">
                <a:solidFill>
                  <a:srgbClr val="4A6808"/>
                </a:solidFill>
              </a:rPr>
              <a:t>torus plasma</a:t>
            </a:r>
          </a:p>
        </p:txBody>
      </p:sp>
      <p:cxnSp>
        <p:nvCxnSpPr>
          <p:cNvPr id="36" name="Straight Arrow Connector 35">
            <a:extLst>
              <a:ext uri="{FF2B5EF4-FFF2-40B4-BE49-F238E27FC236}">
                <a16:creationId xmlns="" xmlns:a16="http://schemas.microsoft.com/office/drawing/2014/main" id="{AF1C5735-C7C6-D824-161D-E4E20100F867}"/>
              </a:ext>
            </a:extLst>
          </p:cNvPr>
          <p:cNvCxnSpPr>
            <a:cxnSpLocks/>
            <a:stCxn id="35" idx="3"/>
          </p:cNvCxnSpPr>
          <p:nvPr/>
        </p:nvCxnSpPr>
        <p:spPr>
          <a:xfrm>
            <a:off x="4845762" y="5211118"/>
            <a:ext cx="1065474" cy="99228"/>
          </a:xfrm>
          <a:prstGeom prst="straightConnector1">
            <a:avLst/>
          </a:prstGeom>
          <a:ln w="25400">
            <a:gradFill>
              <a:gsLst>
                <a:gs pos="0">
                  <a:srgbClr val="4A6808"/>
                </a:gs>
                <a:gs pos="45000">
                  <a:srgbClr val="80B800"/>
                </a:gs>
                <a:gs pos="82000">
                  <a:schemeClr val="bg1"/>
                </a:gs>
              </a:gsLst>
              <a:lin ang="0" scaled="0"/>
            </a:gra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Box 36">
            <a:extLst>
              <a:ext uri="{FF2B5EF4-FFF2-40B4-BE49-F238E27FC236}">
                <a16:creationId xmlns="" xmlns:a16="http://schemas.microsoft.com/office/drawing/2014/main" id="{E742BDDF-4DD4-1825-5E94-0A4088F77DB1}"/>
              </a:ext>
            </a:extLst>
          </p:cNvPr>
          <p:cNvSpPr txBox="1"/>
          <p:nvPr/>
        </p:nvSpPr>
        <p:spPr>
          <a:xfrm>
            <a:off x="2568797" y="5828050"/>
            <a:ext cx="24646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b="1" dirty="0">
                <a:solidFill>
                  <a:srgbClr val="482509"/>
                </a:solidFill>
              </a:rPr>
              <a:t>torus-</a:t>
            </a:r>
            <a:r>
              <a:rPr lang="en-GB" b="1" dirty="0" err="1">
                <a:solidFill>
                  <a:srgbClr val="482509"/>
                </a:solidFill>
              </a:rPr>
              <a:t>centerpost</a:t>
            </a:r>
            <a:r>
              <a:rPr lang="en-GB" b="1" dirty="0">
                <a:solidFill>
                  <a:srgbClr val="482509"/>
                </a:solidFill>
              </a:rPr>
              <a:t> gap</a:t>
            </a:r>
            <a:endParaRPr lang="x-none" b="1" dirty="0">
              <a:solidFill>
                <a:srgbClr val="482509"/>
              </a:solidFill>
            </a:endParaRPr>
          </a:p>
        </p:txBody>
      </p:sp>
      <p:cxnSp>
        <p:nvCxnSpPr>
          <p:cNvPr id="38" name="Straight Arrow Connector 37">
            <a:extLst>
              <a:ext uri="{FF2B5EF4-FFF2-40B4-BE49-F238E27FC236}">
                <a16:creationId xmlns="" xmlns:a16="http://schemas.microsoft.com/office/drawing/2014/main" id="{3CFCFDBB-C70B-AE0A-EBD7-9D3642618996}"/>
              </a:ext>
            </a:extLst>
          </p:cNvPr>
          <p:cNvCxnSpPr>
            <a:cxnSpLocks/>
          </p:cNvCxnSpPr>
          <p:nvPr/>
        </p:nvCxnSpPr>
        <p:spPr>
          <a:xfrm flipV="1">
            <a:off x="4939863" y="5496441"/>
            <a:ext cx="1285437" cy="716729"/>
          </a:xfrm>
          <a:prstGeom prst="straightConnector1">
            <a:avLst/>
          </a:prstGeom>
          <a:ln w="25400">
            <a:gradFill>
              <a:gsLst>
                <a:gs pos="0">
                  <a:srgbClr val="813F18"/>
                </a:gs>
                <a:gs pos="45000">
                  <a:srgbClr val="B65B26"/>
                </a:gs>
                <a:gs pos="82000">
                  <a:schemeClr val="bg1"/>
                </a:gs>
              </a:gsLst>
              <a:lin ang="0" scaled="0"/>
            </a:gra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Arrow Connector 38">
            <a:extLst>
              <a:ext uri="{FF2B5EF4-FFF2-40B4-BE49-F238E27FC236}">
                <a16:creationId xmlns="" xmlns:a16="http://schemas.microsoft.com/office/drawing/2014/main" id="{647F7657-4D2F-9A08-5C01-2BA71882BD12}"/>
              </a:ext>
            </a:extLst>
          </p:cNvPr>
          <p:cNvCxnSpPr>
            <a:cxnSpLocks/>
          </p:cNvCxnSpPr>
          <p:nvPr/>
        </p:nvCxnSpPr>
        <p:spPr>
          <a:xfrm>
            <a:off x="4781388" y="4007255"/>
            <a:ext cx="1930677" cy="629519"/>
          </a:xfrm>
          <a:prstGeom prst="straightConnector1">
            <a:avLst/>
          </a:prstGeom>
          <a:ln w="25400">
            <a:gradFill>
              <a:gsLst>
                <a:gs pos="0">
                  <a:srgbClr val="6A6C46"/>
                </a:gs>
                <a:gs pos="45000">
                  <a:srgbClr val="8ECF12"/>
                </a:gs>
                <a:gs pos="82000">
                  <a:schemeClr val="bg1"/>
                </a:gs>
              </a:gsLst>
              <a:lin ang="0" scaled="0"/>
            </a:gra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39">
            <a:extLst>
              <a:ext uri="{FF2B5EF4-FFF2-40B4-BE49-F238E27FC236}">
                <a16:creationId xmlns="" xmlns:a16="http://schemas.microsoft.com/office/drawing/2014/main" id="{60585C3E-F20E-0FBA-2075-7D6E405CD9AB}"/>
              </a:ext>
            </a:extLst>
          </p:cNvPr>
          <p:cNvCxnSpPr>
            <a:cxnSpLocks/>
          </p:cNvCxnSpPr>
          <p:nvPr/>
        </p:nvCxnSpPr>
        <p:spPr>
          <a:xfrm flipV="1">
            <a:off x="10388469" y="4236393"/>
            <a:ext cx="0" cy="155116"/>
          </a:xfrm>
          <a:prstGeom prst="line">
            <a:avLst/>
          </a:prstGeom>
          <a:ln w="31750">
            <a:solidFill>
              <a:srgbClr val="C5CA1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>
            <a:extLst>
              <a:ext uri="{FF2B5EF4-FFF2-40B4-BE49-F238E27FC236}">
                <a16:creationId xmlns="" xmlns:a16="http://schemas.microsoft.com/office/drawing/2014/main" id="{3D799188-C394-5D37-8213-E92F6589BBF2}"/>
              </a:ext>
            </a:extLst>
          </p:cNvPr>
          <p:cNvCxnSpPr>
            <a:cxnSpLocks/>
          </p:cNvCxnSpPr>
          <p:nvPr/>
        </p:nvCxnSpPr>
        <p:spPr>
          <a:xfrm flipH="1" flipV="1">
            <a:off x="10986345" y="4056324"/>
            <a:ext cx="1" cy="336166"/>
          </a:xfrm>
          <a:prstGeom prst="line">
            <a:avLst/>
          </a:prstGeom>
          <a:ln w="31750">
            <a:solidFill>
              <a:srgbClr val="CF171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Arrow Connector 41">
            <a:extLst>
              <a:ext uri="{FF2B5EF4-FFF2-40B4-BE49-F238E27FC236}">
                <a16:creationId xmlns="" xmlns:a16="http://schemas.microsoft.com/office/drawing/2014/main" id="{62809833-3F36-784A-6E8B-648FBE22B8B4}"/>
              </a:ext>
            </a:extLst>
          </p:cNvPr>
          <p:cNvCxnSpPr/>
          <p:nvPr/>
        </p:nvCxnSpPr>
        <p:spPr>
          <a:xfrm flipH="1">
            <a:off x="7387362" y="4243307"/>
            <a:ext cx="3001107" cy="195094"/>
          </a:xfrm>
          <a:prstGeom prst="straightConnector1">
            <a:avLst/>
          </a:prstGeom>
          <a:ln w="31750">
            <a:solidFill>
              <a:srgbClr val="C5CA1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Arrow Connector 42">
            <a:extLst>
              <a:ext uri="{FF2B5EF4-FFF2-40B4-BE49-F238E27FC236}">
                <a16:creationId xmlns="" xmlns:a16="http://schemas.microsoft.com/office/drawing/2014/main" id="{2B932BB7-444D-D8A8-F90F-44CB790F688F}"/>
              </a:ext>
            </a:extLst>
          </p:cNvPr>
          <p:cNvCxnSpPr>
            <a:cxnSpLocks/>
          </p:cNvCxnSpPr>
          <p:nvPr/>
        </p:nvCxnSpPr>
        <p:spPr>
          <a:xfrm flipH="1">
            <a:off x="7387361" y="4056324"/>
            <a:ext cx="3598984" cy="335185"/>
          </a:xfrm>
          <a:prstGeom prst="straightConnector1">
            <a:avLst/>
          </a:prstGeom>
          <a:ln w="31750">
            <a:solidFill>
              <a:srgbClr val="CF171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Arrow Connector 43">
            <a:extLst>
              <a:ext uri="{FF2B5EF4-FFF2-40B4-BE49-F238E27FC236}">
                <a16:creationId xmlns="" xmlns:a16="http://schemas.microsoft.com/office/drawing/2014/main" id="{99999106-2D19-788E-39AA-636B1CB2F9C0}"/>
              </a:ext>
            </a:extLst>
          </p:cNvPr>
          <p:cNvCxnSpPr>
            <a:cxnSpLocks/>
          </p:cNvCxnSpPr>
          <p:nvPr/>
        </p:nvCxnSpPr>
        <p:spPr>
          <a:xfrm flipH="1" flipV="1">
            <a:off x="7450514" y="5482421"/>
            <a:ext cx="2997026" cy="1115512"/>
          </a:xfrm>
          <a:prstGeom prst="straightConnector1">
            <a:avLst/>
          </a:prstGeom>
          <a:ln w="31750">
            <a:solidFill>
              <a:srgbClr val="C5CA1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Connector 44">
            <a:extLst>
              <a:ext uri="{FF2B5EF4-FFF2-40B4-BE49-F238E27FC236}">
                <a16:creationId xmlns="" xmlns:a16="http://schemas.microsoft.com/office/drawing/2014/main" id="{75ED3265-1DF5-9088-976B-781DF519C93B}"/>
              </a:ext>
            </a:extLst>
          </p:cNvPr>
          <p:cNvCxnSpPr>
            <a:cxnSpLocks/>
          </p:cNvCxnSpPr>
          <p:nvPr/>
        </p:nvCxnSpPr>
        <p:spPr>
          <a:xfrm flipV="1">
            <a:off x="10435817" y="6439650"/>
            <a:ext cx="0" cy="155116"/>
          </a:xfrm>
          <a:prstGeom prst="line">
            <a:avLst/>
          </a:prstGeom>
          <a:ln w="31750">
            <a:solidFill>
              <a:srgbClr val="C5CA1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Arrow Connector 45">
            <a:extLst>
              <a:ext uri="{FF2B5EF4-FFF2-40B4-BE49-F238E27FC236}">
                <a16:creationId xmlns="" xmlns:a16="http://schemas.microsoft.com/office/drawing/2014/main" id="{4B9C8FD4-3E9C-E1E2-B5AD-C326D3D030A9}"/>
              </a:ext>
            </a:extLst>
          </p:cNvPr>
          <p:cNvCxnSpPr>
            <a:cxnSpLocks/>
          </p:cNvCxnSpPr>
          <p:nvPr/>
        </p:nvCxnSpPr>
        <p:spPr>
          <a:xfrm flipH="1" flipV="1">
            <a:off x="7450514" y="5541959"/>
            <a:ext cx="2350814" cy="1066206"/>
          </a:xfrm>
          <a:prstGeom prst="straightConnector1">
            <a:avLst/>
          </a:prstGeom>
          <a:ln w="31750">
            <a:solidFill>
              <a:srgbClr val="08A3BA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Straight Connector 46">
            <a:extLst>
              <a:ext uri="{FF2B5EF4-FFF2-40B4-BE49-F238E27FC236}">
                <a16:creationId xmlns="" xmlns:a16="http://schemas.microsoft.com/office/drawing/2014/main" id="{6A7FBF23-7721-8036-3617-788422A3CA21}"/>
              </a:ext>
            </a:extLst>
          </p:cNvPr>
          <p:cNvCxnSpPr>
            <a:cxnSpLocks/>
          </p:cNvCxnSpPr>
          <p:nvPr/>
        </p:nvCxnSpPr>
        <p:spPr>
          <a:xfrm flipV="1">
            <a:off x="9801328" y="6425816"/>
            <a:ext cx="0" cy="202628"/>
          </a:xfrm>
          <a:prstGeom prst="line">
            <a:avLst/>
          </a:prstGeom>
          <a:ln w="31750">
            <a:solidFill>
              <a:srgbClr val="08A3B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TextBox 47">
            <a:extLst>
              <a:ext uri="{FF2B5EF4-FFF2-40B4-BE49-F238E27FC236}">
                <a16:creationId xmlns="" xmlns:a16="http://schemas.microsoft.com/office/drawing/2014/main" id="{EF800E5D-59AE-2675-A12C-732ACFF238AF}"/>
              </a:ext>
            </a:extLst>
          </p:cNvPr>
          <p:cNvSpPr txBox="1"/>
          <p:nvPr/>
        </p:nvSpPr>
        <p:spPr>
          <a:xfrm>
            <a:off x="9351037" y="6508452"/>
            <a:ext cx="21598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4A6808"/>
                </a:solidFill>
              </a:rPr>
              <a:t>h</a:t>
            </a:r>
            <a:r>
              <a:rPr lang="x-none" b="1" dirty="0">
                <a:solidFill>
                  <a:srgbClr val="4A6808"/>
                </a:solidFill>
              </a:rPr>
              <a:t>igher temperature?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="" xmlns:a16="http://schemas.microsoft.com/office/drawing/2014/main" id="{C5EFA311-4A12-0907-4188-3A9AE2C495E7}"/>
              </a:ext>
            </a:extLst>
          </p:cNvPr>
          <p:cNvSpPr txBox="1"/>
          <p:nvPr/>
        </p:nvSpPr>
        <p:spPr>
          <a:xfrm>
            <a:off x="-8237" y="3456791"/>
            <a:ext cx="7976580" cy="369332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C00000"/>
                </a:solidFill>
              </a:rPr>
              <a:t>S</a:t>
            </a:r>
            <a:r>
              <a:rPr lang="x-none" b="1" dirty="0">
                <a:solidFill>
                  <a:srgbClr val="C00000"/>
                </a:solidFill>
              </a:rPr>
              <a:t>urprise from 3D tomography: PROTO-SPHERA Helium plasmas are technicolor!</a:t>
            </a:r>
          </a:p>
        </p:txBody>
      </p:sp>
      <p:sp>
        <p:nvSpPr>
          <p:cNvPr id="50" name="TextBox 49">
            <a:extLst>
              <a:ext uri="{FF2B5EF4-FFF2-40B4-BE49-F238E27FC236}">
                <a16:creationId xmlns="" xmlns:a16="http://schemas.microsoft.com/office/drawing/2014/main" id="{6C1B47F3-A891-E63E-6CCE-EF0A72C6DFD1}"/>
              </a:ext>
            </a:extLst>
          </p:cNvPr>
          <p:cNvSpPr txBox="1"/>
          <p:nvPr/>
        </p:nvSpPr>
        <p:spPr>
          <a:xfrm>
            <a:off x="4786264" y="3727957"/>
            <a:ext cx="38458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vertical tomographic section </a:t>
            </a:r>
            <a:r>
              <a:rPr lang="x-none" dirty="0"/>
              <a:t>from 357</a:t>
            </a:r>
            <a:r>
              <a:rPr lang="x-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º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="" xmlns:a16="http://schemas.microsoft.com/office/drawing/2014/main" id="{B62E660E-84B7-6E29-D359-03DD30BF4714}"/>
              </a:ext>
            </a:extLst>
          </p:cNvPr>
          <p:cNvSpPr txBox="1"/>
          <p:nvPr/>
        </p:nvSpPr>
        <p:spPr>
          <a:xfrm>
            <a:off x="3573493" y="3785518"/>
            <a:ext cx="12078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b="1" dirty="0">
                <a:solidFill>
                  <a:srgbClr val="6A6C46"/>
                </a:solidFill>
              </a:rPr>
              <a:t>centerpost</a:t>
            </a:r>
          </a:p>
        </p:txBody>
      </p:sp>
      <p:sp>
        <p:nvSpPr>
          <p:cNvPr id="53" name="TextBox 52">
            <a:extLst>
              <a:ext uri="{FF2B5EF4-FFF2-40B4-BE49-F238E27FC236}">
                <a16:creationId xmlns="" xmlns:a16="http://schemas.microsoft.com/office/drawing/2014/main" id="{B6C4E136-ED0E-9BCE-4C36-5A124B388B42}"/>
              </a:ext>
            </a:extLst>
          </p:cNvPr>
          <p:cNvSpPr txBox="1"/>
          <p:nvPr/>
        </p:nvSpPr>
        <p:spPr>
          <a:xfrm>
            <a:off x="9386" y="2966611"/>
            <a:ext cx="12192000" cy="553998"/>
          </a:xfrm>
          <a:prstGeom prst="rect">
            <a:avLst/>
          </a:prstGeom>
          <a:solidFill>
            <a:srgbClr val="001F60"/>
          </a:solidFill>
        </p:spPr>
        <p:txBody>
          <a:bodyPr wrap="square" rtlCol="0">
            <a:spAutoFit/>
          </a:bodyPr>
          <a:lstStyle/>
          <a:p>
            <a:endParaRPr lang="x-none" sz="3000" b="1" dirty="0">
              <a:solidFill>
                <a:srgbClr val="FFFF00"/>
              </a:solidFill>
            </a:endParaRPr>
          </a:p>
        </p:txBody>
      </p:sp>
      <p:sp>
        <p:nvSpPr>
          <p:cNvPr id="54" name="TextBox 53">
            <a:extLst>
              <a:ext uri="{FF2B5EF4-FFF2-40B4-BE49-F238E27FC236}">
                <a16:creationId xmlns="" xmlns:a16="http://schemas.microsoft.com/office/drawing/2014/main" id="{54D6B988-DAC0-557E-D437-1EA50904842A}"/>
              </a:ext>
            </a:extLst>
          </p:cNvPr>
          <p:cNvSpPr txBox="1"/>
          <p:nvPr/>
        </p:nvSpPr>
        <p:spPr>
          <a:xfrm>
            <a:off x="30137" y="2979261"/>
            <a:ext cx="1216186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x-none" sz="2800" b="1" dirty="0">
                <a:solidFill>
                  <a:srgbClr val="FFFF00"/>
                </a:solidFill>
              </a:rPr>
              <a:t>2023 - 3D tomography  allows to steal a glance inside the plasma cross-sections</a:t>
            </a:r>
          </a:p>
        </p:txBody>
      </p:sp>
      <p:sp>
        <p:nvSpPr>
          <p:cNvPr id="55" name="Slide Number Placeholder 1">
            <a:extLst>
              <a:ext uri="{FF2B5EF4-FFF2-40B4-BE49-F238E27FC236}">
                <a16:creationId xmlns="" xmlns:a16="http://schemas.microsoft.com/office/drawing/2014/main" id="{02019F25-0DF5-326F-4C02-B413E4A204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3497" y="6505744"/>
            <a:ext cx="381000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5</a:t>
            </a:fld>
            <a:endParaRPr lang="x-none" dirty="0"/>
          </a:p>
        </p:txBody>
      </p:sp>
      <p:sp>
        <p:nvSpPr>
          <p:cNvPr id="57" name="TextBox 56">
            <a:extLst>
              <a:ext uri="{FF2B5EF4-FFF2-40B4-BE49-F238E27FC236}">
                <a16:creationId xmlns="" xmlns:a16="http://schemas.microsoft.com/office/drawing/2014/main" id="{208401D2-9FE6-5EF6-AB83-ADC240097A1C}"/>
              </a:ext>
            </a:extLst>
          </p:cNvPr>
          <p:cNvSpPr txBox="1"/>
          <p:nvPr/>
        </p:nvSpPr>
        <p:spPr>
          <a:xfrm>
            <a:off x="9279161" y="3739570"/>
            <a:ext cx="20966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2"/>
                </a:solidFill>
              </a:rPr>
              <a:t>lower </a:t>
            </a:r>
            <a:r>
              <a:rPr lang="x-none" b="1" dirty="0">
                <a:solidFill>
                  <a:schemeClr val="accent2"/>
                </a:solidFill>
              </a:rPr>
              <a:t>temperature?</a:t>
            </a:r>
          </a:p>
        </p:txBody>
      </p:sp>
      <p:sp>
        <p:nvSpPr>
          <p:cNvPr id="2" name="Right Arrow 1">
            <a:extLst>
              <a:ext uri="{FF2B5EF4-FFF2-40B4-BE49-F238E27FC236}">
                <a16:creationId xmlns="" xmlns:a16="http://schemas.microsoft.com/office/drawing/2014/main" id="{B315EA4D-2C64-1BF7-436C-D158AC138D4F}"/>
              </a:ext>
            </a:extLst>
          </p:cNvPr>
          <p:cNvSpPr/>
          <p:nvPr/>
        </p:nvSpPr>
        <p:spPr>
          <a:xfrm>
            <a:off x="9122905" y="1286200"/>
            <a:ext cx="228600" cy="16630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18" name="TextBox 17">
            <a:extLst>
              <a:ext uri="{FF2B5EF4-FFF2-40B4-BE49-F238E27FC236}">
                <a16:creationId xmlns="" xmlns:a16="http://schemas.microsoft.com/office/drawing/2014/main" id="{9D83DE84-0DBC-11D6-F1AA-E95860D8BB5D}"/>
              </a:ext>
            </a:extLst>
          </p:cNvPr>
          <p:cNvSpPr txBox="1"/>
          <p:nvPr/>
        </p:nvSpPr>
        <p:spPr>
          <a:xfrm>
            <a:off x="10910942" y="2028499"/>
            <a:ext cx="10823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800" b="1" dirty="0">
                <a:solidFill>
                  <a:srgbClr val="FA772C"/>
                </a:solidFill>
              </a:rPr>
              <a:t>#2460 He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="" xmlns:a16="http://schemas.microsoft.com/office/drawing/2014/main" id="{E1EFE961-2CC1-5630-B8E1-3411E06A8B1A}"/>
              </a:ext>
            </a:extLst>
          </p:cNvPr>
          <p:cNvSpPr txBox="1"/>
          <p:nvPr/>
        </p:nvSpPr>
        <p:spPr>
          <a:xfrm>
            <a:off x="8986311" y="568821"/>
            <a:ext cx="2023118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it-IT" b="1" dirty="0">
                <a:latin typeface="Lora" panose="02000503000000020004" pitchFamily="2" charset="77"/>
              </a:rPr>
              <a:t>2024, 1 </a:t>
            </a:r>
            <a:r>
              <a:rPr lang="it-IT" b="1" dirty="0" err="1">
                <a:latin typeface="Lora" panose="02000503000000020004" pitchFamily="2" charset="77"/>
              </a:rPr>
              <a:t>s</a:t>
            </a:r>
            <a:r>
              <a:rPr lang="it-IT" b="1" dirty="0">
                <a:latin typeface="Lora" panose="02000503000000020004" pitchFamily="2" charset="77"/>
              </a:rPr>
              <a:t>, </a:t>
            </a:r>
            <a:r>
              <a:rPr lang="it-IT" b="1" dirty="0" err="1">
                <a:latin typeface="Lora" panose="02000503000000020004" pitchFamily="2" charset="77"/>
              </a:rPr>
              <a:t>better</a:t>
            </a:r>
            <a:endParaRPr lang="it-IT" b="1" dirty="0">
              <a:latin typeface="Lora" panose="02000503000000020004" pitchFamily="2" charset="77"/>
            </a:endParaRPr>
          </a:p>
          <a:p>
            <a:pPr algn="ctr"/>
            <a:r>
              <a:rPr lang="it-IT" b="1" dirty="0" err="1">
                <a:latin typeface="Lora" panose="02000503000000020004" pitchFamily="2" charset="77"/>
              </a:rPr>
              <a:t>divertor</a:t>
            </a:r>
            <a:r>
              <a:rPr lang="it-IT" b="1" dirty="0">
                <a:latin typeface="Lora" panose="02000503000000020004" pitchFamily="2" charset="77"/>
              </a:rPr>
              <a:t> </a:t>
            </a:r>
            <a:r>
              <a:rPr lang="it-IT" b="1" dirty="0" err="1">
                <a:latin typeface="Lora" panose="02000503000000020004" pitchFamily="2" charset="77"/>
              </a:rPr>
              <a:t>plate</a:t>
            </a:r>
            <a:r>
              <a:rPr lang="it-IT" b="1" dirty="0">
                <a:latin typeface="Lora" panose="02000503000000020004" pitchFamily="2" charset="77"/>
              </a:rPr>
              <a:t> </a:t>
            </a:r>
          </a:p>
          <a:p>
            <a:pPr algn="ctr"/>
            <a:r>
              <a:rPr lang="it-IT" b="1" dirty="0" err="1">
                <a:latin typeface="Lora" panose="02000503000000020004" pitchFamily="2" charset="77"/>
              </a:rPr>
              <a:t>insulation</a:t>
            </a:r>
            <a:endParaRPr lang="it-IT" b="1" dirty="0">
              <a:latin typeface="Lora" panose="02000503000000020004" pitchFamily="2" charset="77"/>
            </a:endParaRPr>
          </a:p>
          <a:p>
            <a:pPr algn="ctr"/>
            <a:r>
              <a:rPr lang="it-IT" b="1" dirty="0" err="1">
                <a:latin typeface="Lora" panose="02000503000000020004" pitchFamily="2" charset="77"/>
              </a:rPr>
              <a:t>but</a:t>
            </a:r>
            <a:r>
              <a:rPr lang="it-IT" b="1" dirty="0">
                <a:latin typeface="Lora" panose="02000503000000020004" pitchFamily="2" charset="77"/>
              </a:rPr>
              <a:t> tori </a:t>
            </a:r>
            <a:r>
              <a:rPr lang="it-IT" b="1" dirty="0" err="1">
                <a:latin typeface="Lora" panose="02000503000000020004" pitchFamily="2" charset="77"/>
              </a:rPr>
              <a:t>not</a:t>
            </a:r>
            <a:endParaRPr lang="it-IT" b="1" dirty="0">
              <a:latin typeface="Lora" panose="02000503000000020004" pitchFamily="2" charset="77"/>
            </a:endParaRPr>
          </a:p>
          <a:p>
            <a:pPr algn="ctr"/>
            <a:r>
              <a:rPr lang="it-IT" b="1" dirty="0" err="1">
                <a:latin typeface="Lora" panose="02000503000000020004" pitchFamily="2" charset="77"/>
              </a:rPr>
              <a:t>always</a:t>
            </a:r>
            <a:r>
              <a:rPr lang="it-IT" b="1" dirty="0">
                <a:latin typeface="Lora" panose="02000503000000020004" pitchFamily="2" charset="77"/>
              </a:rPr>
              <a:t> </a:t>
            </a:r>
            <a:r>
              <a:rPr lang="it-IT" b="1" dirty="0" err="1">
                <a:latin typeface="Lora" panose="02000503000000020004" pitchFamily="2" charset="77"/>
              </a:rPr>
              <a:t>produced</a:t>
            </a:r>
            <a:endParaRPr lang="it-IT" b="1" dirty="0">
              <a:latin typeface="Lora" panose="02000503000000020004" pitchFamily="2" charset="77"/>
            </a:endParaRPr>
          </a:p>
        </p:txBody>
      </p:sp>
      <p:pic>
        <p:nvPicPr>
          <p:cNvPr id="22" name="Picture 21">
            <a:extLst>
              <a:ext uri="{FF2B5EF4-FFF2-40B4-BE49-F238E27FC236}">
                <a16:creationId xmlns="" xmlns:a16="http://schemas.microsoft.com/office/drawing/2014/main" id="{893B0CC6-1240-183C-23C1-7CAC573F1F0D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/>
          <a:stretch/>
        </p:blipFill>
        <p:spPr>
          <a:xfrm>
            <a:off x="10937434" y="698905"/>
            <a:ext cx="1254618" cy="136043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="" xmlns:a16="http://schemas.microsoft.com/office/drawing/2014/main" id="{5FAB7E06-C86C-4CA4-6FC5-BEB138D2050B}"/>
              </a:ext>
            </a:extLst>
          </p:cNvPr>
          <p:cNvSpPr txBox="1"/>
          <p:nvPr/>
        </p:nvSpPr>
        <p:spPr>
          <a:xfrm>
            <a:off x="1704" y="1098136"/>
            <a:ext cx="1005660" cy="646331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 algn="ctr"/>
            <a:r>
              <a:rPr lang="it-IT" b="1" dirty="0">
                <a:latin typeface="Lora" panose="02000503000000020004" pitchFamily="2" charset="77"/>
              </a:rPr>
              <a:t>2018</a:t>
            </a:r>
          </a:p>
          <a:p>
            <a:pPr algn="ctr"/>
            <a:r>
              <a:rPr lang="it-IT" b="1" dirty="0">
                <a:latin typeface="Lora" panose="02000503000000020004" pitchFamily="2" charset="77"/>
              </a:rPr>
              <a:t>2.5 MW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="" xmlns:a16="http://schemas.microsoft.com/office/drawing/2014/main" id="{42AC29E7-E404-600B-247E-82B4200EC0E0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76246" y="35577"/>
            <a:ext cx="2417967" cy="2765230"/>
          </a:xfrm>
          <a:prstGeom prst="rect">
            <a:avLst/>
          </a:prstGeom>
        </p:spPr>
      </p:pic>
      <p:sp>
        <p:nvSpPr>
          <p:cNvPr id="14" name="Right Arrow 13">
            <a:extLst>
              <a:ext uri="{FF2B5EF4-FFF2-40B4-BE49-F238E27FC236}">
                <a16:creationId xmlns="" xmlns:a16="http://schemas.microsoft.com/office/drawing/2014/main" id="{906EF76B-F9E3-88D5-A00C-E71C774D8328}"/>
              </a:ext>
            </a:extLst>
          </p:cNvPr>
          <p:cNvSpPr/>
          <p:nvPr/>
        </p:nvSpPr>
        <p:spPr>
          <a:xfrm>
            <a:off x="3327829" y="1301019"/>
            <a:ext cx="228600" cy="166303"/>
          </a:xfrm>
          <a:prstGeom prst="rightArrow">
            <a:avLst/>
          </a:prstGeom>
          <a:solidFill>
            <a:schemeClr val="accent1"/>
          </a:solidFill>
          <a:ln w="158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15" name="TextBox 14">
            <a:extLst>
              <a:ext uri="{FF2B5EF4-FFF2-40B4-BE49-F238E27FC236}">
                <a16:creationId xmlns="" xmlns:a16="http://schemas.microsoft.com/office/drawing/2014/main" id="{1D08C17D-88AB-9629-5907-CB09126E7077}"/>
              </a:ext>
            </a:extLst>
          </p:cNvPr>
          <p:cNvSpPr txBox="1"/>
          <p:nvPr/>
        </p:nvSpPr>
        <p:spPr>
          <a:xfrm>
            <a:off x="630619" y="4988"/>
            <a:ext cx="1664558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00B050"/>
                </a:solidFill>
              </a:rPr>
              <a:t>f</a:t>
            </a:r>
            <a:r>
              <a:rPr lang="x-none" b="1" dirty="0">
                <a:solidFill>
                  <a:srgbClr val="00B050"/>
                </a:solidFill>
              </a:rPr>
              <a:t>rom 12 PFCoils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="" xmlns:a16="http://schemas.microsoft.com/office/drawing/2014/main" id="{89366DCC-6CE3-9584-224B-E73D7F80C075}"/>
              </a:ext>
            </a:extLst>
          </p:cNvPr>
          <p:cNvSpPr txBox="1"/>
          <p:nvPr/>
        </p:nvSpPr>
        <p:spPr>
          <a:xfrm>
            <a:off x="4139318" y="-21984"/>
            <a:ext cx="1402243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rgbClr val="2A1FEA"/>
                </a:solidFill>
              </a:rPr>
              <a:t>to </a:t>
            </a:r>
            <a:r>
              <a:rPr lang="x-none" b="1" dirty="0">
                <a:solidFill>
                  <a:srgbClr val="2A1FEA"/>
                </a:solidFill>
              </a:rPr>
              <a:t>18 PFCoils</a:t>
            </a:r>
          </a:p>
        </p:txBody>
      </p:sp>
      <p:sp>
        <p:nvSpPr>
          <p:cNvPr id="21" name="Right Arrow 20">
            <a:extLst>
              <a:ext uri="{FF2B5EF4-FFF2-40B4-BE49-F238E27FC236}">
                <a16:creationId xmlns="" xmlns:a16="http://schemas.microsoft.com/office/drawing/2014/main" id="{36DA5A1D-83EA-53B8-1845-F16D7FB84E37}"/>
              </a:ext>
            </a:extLst>
          </p:cNvPr>
          <p:cNvSpPr/>
          <p:nvPr/>
        </p:nvSpPr>
        <p:spPr>
          <a:xfrm>
            <a:off x="3270702" y="79530"/>
            <a:ext cx="228600" cy="166303"/>
          </a:xfrm>
          <a:prstGeom prst="rightArrow">
            <a:avLst/>
          </a:prstGeom>
          <a:solidFill>
            <a:schemeClr val="accent1"/>
          </a:solidFill>
          <a:ln w="158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23" name="TextBox 22">
            <a:extLst>
              <a:ext uri="{FF2B5EF4-FFF2-40B4-BE49-F238E27FC236}">
                <a16:creationId xmlns="" xmlns:a16="http://schemas.microsoft.com/office/drawing/2014/main" id="{91B4B1CA-0053-41A8-F745-C2BB021E58BD}"/>
              </a:ext>
            </a:extLst>
          </p:cNvPr>
          <p:cNvSpPr txBox="1"/>
          <p:nvPr/>
        </p:nvSpPr>
        <p:spPr>
          <a:xfrm>
            <a:off x="5597244" y="2314006"/>
            <a:ext cx="6715670" cy="369332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US" b="1" i="1" dirty="0">
                <a:solidFill>
                  <a:srgbClr val="0000FF"/>
                </a:solidFill>
              </a:rPr>
              <a:t>I</a:t>
            </a:r>
            <a:r>
              <a:rPr lang="en-US" b="1" i="1" baseline="-25000" dirty="0">
                <a:solidFill>
                  <a:srgbClr val="0000FF"/>
                </a:solidFill>
              </a:rPr>
              <a:t>ST</a:t>
            </a:r>
            <a:r>
              <a:rPr lang="en-US" b="1" i="1" dirty="0">
                <a:solidFill>
                  <a:srgbClr val="0000FF"/>
                </a:solidFill>
              </a:rPr>
              <a:t>=5 kA tori: a</a:t>
            </a:r>
            <a:r>
              <a:rPr lang="en-US" sz="1800" b="1" i="1" dirty="0">
                <a:solidFill>
                  <a:srgbClr val="0000FF"/>
                </a:solidFill>
              </a:rPr>
              <a:t>node-cathode </a:t>
            </a:r>
            <a:r>
              <a:rPr lang="el-GR" sz="1800" b="1" i="1" dirty="0">
                <a:solidFill>
                  <a:srgbClr val="0000FF"/>
                </a:solidFill>
              </a:rPr>
              <a:t>Δ</a:t>
            </a:r>
            <a:r>
              <a:rPr lang="en-US" sz="1800" b="1" i="1" dirty="0">
                <a:solidFill>
                  <a:srgbClr val="0000FF"/>
                </a:solidFill>
              </a:rPr>
              <a:t>V grows by 20-30 Volts (10% of 200 V)</a:t>
            </a:r>
            <a:endParaRPr lang="x-none" dirty="0"/>
          </a:p>
        </p:txBody>
      </p:sp>
    </p:spTree>
    <p:extLst>
      <p:ext uri="{BB962C8B-B14F-4D97-AF65-F5344CB8AC3E}">
        <p14:creationId xmlns:p14="http://schemas.microsoft.com/office/powerpoint/2010/main" val="3095627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="" xmlns:a16="http://schemas.microsoft.com/office/drawing/2014/main" id="{6843B219-DE27-CCD6-7A41-203260296EC7}"/>
              </a:ext>
            </a:extLst>
          </p:cNvPr>
          <p:cNvSpPr txBox="1"/>
          <p:nvPr/>
        </p:nvSpPr>
        <p:spPr>
          <a:xfrm>
            <a:off x="0" y="-13596"/>
            <a:ext cx="12192000" cy="553998"/>
          </a:xfrm>
          <a:prstGeom prst="rect">
            <a:avLst/>
          </a:prstGeom>
          <a:solidFill>
            <a:srgbClr val="001F60"/>
          </a:solidFill>
        </p:spPr>
        <p:txBody>
          <a:bodyPr wrap="square" rtlCol="0">
            <a:spAutoFit/>
          </a:bodyPr>
          <a:lstStyle/>
          <a:p>
            <a:pPr algn="ctr"/>
            <a:r>
              <a:rPr lang="x-none" sz="3000" b="1" spc="100" dirty="0">
                <a:solidFill>
                  <a:srgbClr val="FFFF00"/>
                </a:solidFill>
              </a:rPr>
              <a:t>Looking inside an Helium discharge: a restless, still enduring plasma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="" xmlns:a16="http://schemas.microsoft.com/office/drawing/2014/main" id="{4245A3F9-13A3-289C-1EC2-1AA110D432E5}"/>
              </a:ext>
            </a:extLst>
          </p:cNvPr>
          <p:cNvSpPr txBox="1"/>
          <p:nvPr/>
        </p:nvSpPr>
        <p:spPr>
          <a:xfrm>
            <a:off x="9174442" y="5407134"/>
            <a:ext cx="263533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b="1" dirty="0">
                <a:solidFill>
                  <a:srgbClr val="625995"/>
                </a:solidFill>
              </a:rPr>
              <a:t>l</a:t>
            </a:r>
            <a:r>
              <a:rPr lang="x-none" b="1" dirty="0">
                <a:solidFill>
                  <a:srgbClr val="625995"/>
                </a:solidFill>
              </a:rPr>
              <a:t>ower X-points</a:t>
            </a:r>
          </a:p>
          <a:p>
            <a:pPr algn="ctr"/>
            <a:r>
              <a:rPr lang="en-GB" b="1" dirty="0" err="1">
                <a:solidFill>
                  <a:srgbClr val="625995"/>
                </a:solidFill>
              </a:rPr>
              <a:t>i</a:t>
            </a:r>
            <a:r>
              <a:rPr lang="x-none" b="1" dirty="0">
                <a:solidFill>
                  <a:srgbClr val="625995"/>
                </a:solidFill>
              </a:rPr>
              <a:t>nteract too strongly</a:t>
            </a:r>
          </a:p>
          <a:p>
            <a:pPr algn="ctr"/>
            <a:r>
              <a:rPr lang="en-GB" b="1" dirty="0">
                <a:solidFill>
                  <a:srgbClr val="625995"/>
                </a:solidFill>
              </a:rPr>
              <a:t>w</a:t>
            </a:r>
            <a:r>
              <a:rPr lang="x-none" b="1" dirty="0">
                <a:solidFill>
                  <a:srgbClr val="625995"/>
                </a:solidFill>
              </a:rPr>
              <a:t>ith lower divertor plate:</a:t>
            </a:r>
          </a:p>
          <a:p>
            <a:pPr algn="ctr"/>
            <a:r>
              <a:rPr lang="en-GB" b="1" dirty="0">
                <a:solidFill>
                  <a:srgbClr val="625995"/>
                </a:solidFill>
              </a:rPr>
              <a:t>s</a:t>
            </a:r>
            <a:r>
              <a:rPr lang="x-none" b="1" dirty="0">
                <a:solidFill>
                  <a:srgbClr val="625995"/>
                </a:solidFill>
              </a:rPr>
              <a:t>purious blu lights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="" xmlns:a16="http://schemas.microsoft.com/office/drawing/2014/main" id="{98E91862-07D5-1628-B4E4-0D7B5650BFC8}"/>
              </a:ext>
            </a:extLst>
          </p:cNvPr>
          <p:cNvSpPr txBox="1"/>
          <p:nvPr/>
        </p:nvSpPr>
        <p:spPr>
          <a:xfrm>
            <a:off x="2199740" y="6334780"/>
            <a:ext cx="65029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x-none" sz="2800" b="1" dirty="0">
                <a:solidFill>
                  <a:srgbClr val="49651F"/>
                </a:solidFill>
              </a:rPr>
              <a:t>Centerpost plasma </a:t>
            </a:r>
            <a:r>
              <a:rPr lang="en-US" sz="2800" b="1" dirty="0">
                <a:solidFill>
                  <a:srgbClr val="49651F"/>
                </a:solidFill>
              </a:rPr>
              <a:t>in continuous turmoil</a:t>
            </a:r>
            <a:endParaRPr lang="x-none" sz="2800" b="1" dirty="0">
              <a:solidFill>
                <a:srgbClr val="49651F"/>
              </a:solidFill>
            </a:endParaRPr>
          </a:p>
        </p:txBody>
      </p:sp>
      <p:sp>
        <p:nvSpPr>
          <p:cNvPr id="18" name="Up Arrow 17">
            <a:extLst>
              <a:ext uri="{FF2B5EF4-FFF2-40B4-BE49-F238E27FC236}">
                <a16:creationId xmlns="" xmlns:a16="http://schemas.microsoft.com/office/drawing/2014/main" id="{CE1FBB51-8C9F-AF09-B118-65B0A417C67B}"/>
              </a:ext>
            </a:extLst>
          </p:cNvPr>
          <p:cNvSpPr/>
          <p:nvPr/>
        </p:nvSpPr>
        <p:spPr>
          <a:xfrm>
            <a:off x="5426664" y="6096166"/>
            <a:ext cx="222738" cy="349817"/>
          </a:xfrm>
          <a:prstGeom prst="upArrow">
            <a:avLst/>
          </a:prstGeom>
          <a:solidFill>
            <a:srgbClr val="49651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  <p:sp>
        <p:nvSpPr>
          <p:cNvPr id="27" name="TextBox 26">
            <a:extLst>
              <a:ext uri="{FF2B5EF4-FFF2-40B4-BE49-F238E27FC236}">
                <a16:creationId xmlns="" xmlns:a16="http://schemas.microsoft.com/office/drawing/2014/main" id="{E5A8D587-285D-11A6-6234-D703C1474E2C}"/>
              </a:ext>
            </a:extLst>
          </p:cNvPr>
          <p:cNvSpPr txBox="1"/>
          <p:nvPr/>
        </p:nvSpPr>
        <p:spPr>
          <a:xfrm>
            <a:off x="8918572" y="2715359"/>
            <a:ext cx="324967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rgbClr val="49651F"/>
                </a:solidFill>
              </a:rPr>
              <a:t>T</a:t>
            </a:r>
            <a:r>
              <a:rPr lang="x-none" sz="3600" b="1" dirty="0">
                <a:solidFill>
                  <a:srgbClr val="49651F"/>
                </a:solidFill>
              </a:rPr>
              <a:t>orus </a:t>
            </a:r>
            <a:r>
              <a:rPr lang="en-GB" sz="3600" b="1" dirty="0">
                <a:solidFill>
                  <a:srgbClr val="49651F"/>
                </a:solidFill>
              </a:rPr>
              <a:t>s</a:t>
            </a:r>
            <a:r>
              <a:rPr lang="x-none" sz="3600" b="1" dirty="0">
                <a:solidFill>
                  <a:srgbClr val="49651F"/>
                </a:solidFill>
              </a:rPr>
              <a:t>haken </a:t>
            </a:r>
            <a:r>
              <a:rPr lang="en-GB" sz="3600" b="1" dirty="0">
                <a:solidFill>
                  <a:srgbClr val="49651F"/>
                </a:solidFill>
              </a:rPr>
              <a:t>b</a:t>
            </a:r>
            <a:r>
              <a:rPr lang="x-none" sz="3600" b="1" dirty="0">
                <a:solidFill>
                  <a:srgbClr val="49651F"/>
                </a:solidFill>
              </a:rPr>
              <a:t>y </a:t>
            </a:r>
          </a:p>
          <a:p>
            <a:pPr algn="ctr"/>
            <a:r>
              <a:rPr lang="x-none" sz="3600" b="1" dirty="0">
                <a:solidFill>
                  <a:srgbClr val="49651F"/>
                </a:solidFill>
              </a:rPr>
              <a:t>continuous</a:t>
            </a:r>
          </a:p>
          <a:p>
            <a:pPr algn="ctr"/>
            <a:r>
              <a:rPr lang="x-none" sz="3600" b="1" dirty="0">
                <a:solidFill>
                  <a:srgbClr val="49651F"/>
                </a:solidFill>
              </a:rPr>
              <a:t>unrest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="" xmlns:a16="http://schemas.microsoft.com/office/drawing/2014/main" id="{656FF1FD-36D3-24B4-0DD1-45D3FCC99197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19936" y="2198601"/>
            <a:ext cx="1787197" cy="228775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="" xmlns:a16="http://schemas.microsoft.com/office/drawing/2014/main" id="{65B4495E-0CFC-3B10-0C9D-57FC635B5D97}"/>
              </a:ext>
            </a:extLst>
          </p:cNvPr>
          <p:cNvSpPr txBox="1"/>
          <p:nvPr/>
        </p:nvSpPr>
        <p:spPr>
          <a:xfrm>
            <a:off x="0" y="4892879"/>
            <a:ext cx="253447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x-none" sz="1100" dirty="0"/>
              <a:t>Farengo 2018 </a:t>
            </a:r>
            <a:r>
              <a:rPr lang="x-none" sz="1100" i="1" dirty="0"/>
              <a:t>Physics of Plasmas</a:t>
            </a:r>
            <a:r>
              <a:rPr lang="x-none" sz="1100" dirty="0"/>
              <a:t> 25</a:t>
            </a:r>
          </a:p>
        </p:txBody>
      </p:sp>
      <p:sp>
        <p:nvSpPr>
          <p:cNvPr id="5" name="CasellaDiTesto 3">
            <a:extLst>
              <a:ext uri="{FF2B5EF4-FFF2-40B4-BE49-F238E27FC236}">
                <a16:creationId xmlns="" xmlns:a16="http://schemas.microsoft.com/office/drawing/2014/main" id="{62144736-0655-36C3-A02F-D656B58BD078}"/>
              </a:ext>
            </a:extLst>
          </p:cNvPr>
          <p:cNvSpPr txBox="1"/>
          <p:nvPr/>
        </p:nvSpPr>
        <p:spPr>
          <a:xfrm>
            <a:off x="125095" y="4174409"/>
            <a:ext cx="1994228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it-IT" sz="2000" dirty="0"/>
              <a:t>• </a:t>
            </a:r>
            <a:r>
              <a:rPr lang="it-IT" sz="2000" dirty="0" err="1"/>
              <a:t>kinked</a:t>
            </a:r>
            <a:r>
              <a:rPr lang="it-IT" sz="2000" dirty="0"/>
              <a:t> plasma </a:t>
            </a:r>
          </a:p>
          <a:p>
            <a:pPr algn="ctr"/>
            <a:r>
              <a:rPr lang="it-IT" sz="2000" dirty="0" err="1"/>
              <a:t>centerpost</a:t>
            </a:r>
            <a:endParaRPr lang="it-IT" sz="2000" dirty="0"/>
          </a:p>
        </p:txBody>
      </p:sp>
      <p:sp>
        <p:nvSpPr>
          <p:cNvPr id="7" name="TextBox 6">
            <a:extLst>
              <a:ext uri="{FF2B5EF4-FFF2-40B4-BE49-F238E27FC236}">
                <a16:creationId xmlns="" xmlns:a16="http://schemas.microsoft.com/office/drawing/2014/main" id="{BB1F9920-A457-9ACB-FC9D-5BAD4BA554B2}"/>
              </a:ext>
            </a:extLst>
          </p:cNvPr>
          <p:cNvSpPr txBox="1"/>
          <p:nvPr/>
        </p:nvSpPr>
        <p:spPr>
          <a:xfrm>
            <a:off x="219936" y="6057781"/>
            <a:ext cx="399324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vertical tomographic cross section </a:t>
            </a:r>
            <a:endParaRPr lang="x-none" dirty="0"/>
          </a:p>
        </p:txBody>
      </p:sp>
      <p:sp>
        <p:nvSpPr>
          <p:cNvPr id="8" name="Slide Number Placeholder 1">
            <a:extLst>
              <a:ext uri="{FF2B5EF4-FFF2-40B4-BE49-F238E27FC236}">
                <a16:creationId xmlns="" xmlns:a16="http://schemas.microsoft.com/office/drawing/2014/main" id="{0CADBD2E-94A7-A183-E424-DAD6F36CD0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3497" y="6505744"/>
            <a:ext cx="381000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6</a:t>
            </a:fld>
            <a:endParaRPr lang="x-none" dirty="0"/>
          </a:p>
        </p:txBody>
      </p:sp>
      <p:sp>
        <p:nvSpPr>
          <p:cNvPr id="10" name="TextBox 9">
            <a:extLst>
              <a:ext uri="{FF2B5EF4-FFF2-40B4-BE49-F238E27FC236}">
                <a16:creationId xmlns="" xmlns:a16="http://schemas.microsoft.com/office/drawing/2014/main" id="{521CC097-0E6C-DB9B-7A4D-2EF3DB7A7042}"/>
              </a:ext>
            </a:extLst>
          </p:cNvPr>
          <p:cNvSpPr txBox="1"/>
          <p:nvPr/>
        </p:nvSpPr>
        <p:spPr>
          <a:xfrm>
            <a:off x="9062252" y="619081"/>
            <a:ext cx="2889509" cy="1754326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x-none" b="1" dirty="0">
                <a:solidFill>
                  <a:srgbClr val="C00000"/>
                </a:solidFill>
              </a:rPr>
              <a:t>surprise: PROTO-SPHERA </a:t>
            </a:r>
          </a:p>
          <a:p>
            <a:pPr algn="ctr"/>
            <a:r>
              <a:rPr lang="x-none" b="1" dirty="0">
                <a:solidFill>
                  <a:srgbClr val="C00000"/>
                </a:solidFill>
              </a:rPr>
              <a:t>plasma spontaneous</a:t>
            </a:r>
          </a:p>
          <a:p>
            <a:pPr algn="ctr"/>
            <a:r>
              <a:rPr lang="x-none" b="1" dirty="0">
                <a:solidFill>
                  <a:srgbClr val="C00000"/>
                </a:solidFill>
              </a:rPr>
              <a:t>toroidal rotation </a:t>
            </a:r>
            <a:r>
              <a:rPr lang="x-none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~</a:t>
            </a:r>
            <a:r>
              <a:rPr lang="x-none" b="1" dirty="0">
                <a:solidFill>
                  <a:srgbClr val="C00000"/>
                </a:solidFill>
              </a:rPr>
              <a:t>600 rad/s </a:t>
            </a:r>
          </a:p>
          <a:p>
            <a:pPr algn="ctr"/>
            <a:r>
              <a:rPr lang="x-none" b="1" dirty="0">
                <a:solidFill>
                  <a:srgbClr val="C00000"/>
                </a:solidFill>
              </a:rPr>
              <a:t>(clockwise from top)</a:t>
            </a:r>
          </a:p>
          <a:p>
            <a:pPr algn="ctr"/>
            <a:endParaRPr lang="x-none" b="1" dirty="0">
              <a:solidFill>
                <a:srgbClr val="C00000"/>
              </a:solidFill>
            </a:endParaRPr>
          </a:p>
          <a:p>
            <a:pPr algn="ctr"/>
            <a:r>
              <a:rPr lang="x-none" b="1" dirty="0">
                <a:solidFill>
                  <a:srgbClr val="C00000"/>
                </a:solidFill>
              </a:rPr>
              <a:t>Oblique rotator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="" xmlns:a16="http://schemas.microsoft.com/office/drawing/2014/main" id="{9F417AC2-AB43-89AD-40F1-9B211B01AA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98949" y="652364"/>
            <a:ext cx="6648683" cy="5318946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="" xmlns:a16="http://schemas.microsoft.com/office/drawing/2014/main" id="{8C8CE70A-7B30-76BB-036F-5AE92DDDA8F3}"/>
              </a:ext>
            </a:extLst>
          </p:cNvPr>
          <p:cNvSpPr txBox="1"/>
          <p:nvPr/>
        </p:nvSpPr>
        <p:spPr>
          <a:xfrm>
            <a:off x="1070693" y="656699"/>
            <a:ext cx="10823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b="1" dirty="0">
                <a:solidFill>
                  <a:srgbClr val="F99927"/>
                </a:solidFill>
              </a:rPr>
              <a:t>#2141 He</a:t>
            </a:r>
          </a:p>
        </p:txBody>
      </p:sp>
    </p:spTree>
    <p:extLst>
      <p:ext uri="{BB962C8B-B14F-4D97-AF65-F5344CB8AC3E}">
        <p14:creationId xmlns:p14="http://schemas.microsoft.com/office/powerpoint/2010/main" val="972461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="" xmlns:a16="http://schemas.microsoft.com/office/drawing/2014/main" id="{FABD5A40-B604-A8F8-20A5-89A428F104CA}"/>
              </a:ext>
            </a:extLst>
          </p:cNvPr>
          <p:cNvSpPr txBox="1"/>
          <p:nvPr/>
        </p:nvSpPr>
        <p:spPr>
          <a:xfrm>
            <a:off x="6600065" y="5608821"/>
            <a:ext cx="615422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b="1" dirty="0">
                <a:solidFill>
                  <a:srgbClr val="BE8146"/>
                </a:solidFill>
              </a:rPr>
              <a:t>both phenomena </a:t>
            </a:r>
            <a:r>
              <a:rPr lang="x-none" sz="1800" b="1" dirty="0">
                <a:solidFill>
                  <a:srgbClr val="BE8146"/>
                </a:solidFill>
              </a:rPr>
              <a:t>localized within </a:t>
            </a:r>
            <a:r>
              <a:rPr lang="x-none" sz="1800" b="1" dirty="0">
                <a:solidFill>
                  <a:srgbClr val="BE8146"/>
                </a:solidFill>
                <a:latin typeface="Times" panose="02020603050405020304" pitchFamily="18" charset="0"/>
                <a:cs typeface="Times" panose="02020603050405020304" pitchFamily="18" charset="0"/>
              </a:rPr>
              <a:t>~</a:t>
            </a:r>
            <a:r>
              <a:rPr lang="x-none" sz="1800" b="1" dirty="0">
                <a:solidFill>
                  <a:srgbClr val="BE8146"/>
                </a:solidFill>
              </a:rPr>
              <a:t> 60</a:t>
            </a:r>
            <a:r>
              <a:rPr lang="x-none" sz="1800" b="1" dirty="0">
                <a:solidFill>
                  <a:srgbClr val="BE8146"/>
                </a:solidFill>
                <a:latin typeface="Arial" charset="0"/>
                <a:ea typeface="Arial" charset="0"/>
                <a:cs typeface="Arial" charset="0"/>
              </a:rPr>
              <a:t>º</a:t>
            </a:r>
            <a:r>
              <a:rPr lang="x-none" sz="1800" b="1" dirty="0">
                <a:solidFill>
                  <a:srgbClr val="BE8146"/>
                </a:solidFill>
              </a:rPr>
              <a:t> azimuthal angle</a:t>
            </a:r>
            <a:endParaRPr lang="x-none" b="1" dirty="0">
              <a:solidFill>
                <a:srgbClr val="BE8146"/>
              </a:solidFill>
            </a:endParaRPr>
          </a:p>
          <a:p>
            <a:r>
              <a:rPr lang="x-none" sz="1800" dirty="0"/>
              <a:t>only </a:t>
            </a:r>
            <a:r>
              <a:rPr lang="x-none" sz="1800" b="1" dirty="0">
                <a:solidFill>
                  <a:srgbClr val="FF0000"/>
                </a:solidFill>
              </a:rPr>
              <a:t>2 toroidally contiguous cameras </a:t>
            </a:r>
            <a:r>
              <a:rPr lang="x-none" sz="1800" dirty="0"/>
              <a:t>see the brightening</a:t>
            </a:r>
          </a:p>
          <a:p>
            <a:r>
              <a:rPr lang="x-none" sz="1800" dirty="0"/>
              <a:t>and the deformation (&amp; </a:t>
            </a:r>
            <a:r>
              <a:rPr lang="x-none" sz="1800" b="1" dirty="0">
                <a:solidFill>
                  <a:srgbClr val="FF0000"/>
                </a:solidFill>
              </a:rPr>
              <a:t>also the 2 opposite ones</a:t>
            </a:r>
            <a:r>
              <a:rPr lang="x-none" sz="1800" dirty="0"/>
              <a:t>)</a:t>
            </a:r>
          </a:p>
          <a:p>
            <a:r>
              <a:rPr lang="x-none" sz="1800" dirty="0"/>
              <a:t>but the other 2 cameras do not see anything</a:t>
            </a:r>
          </a:p>
        </p:txBody>
      </p:sp>
      <p:pic>
        <p:nvPicPr>
          <p:cNvPr id="40" name="Picture 39">
            <a:extLst>
              <a:ext uri="{FF2B5EF4-FFF2-40B4-BE49-F238E27FC236}">
                <a16:creationId xmlns="" xmlns:a16="http://schemas.microsoft.com/office/drawing/2014/main" id="{4C86965F-E332-F43B-2FBE-FDD98B46B9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86096" y="1444001"/>
            <a:ext cx="5371123" cy="2685562"/>
          </a:xfrm>
          <a:prstGeom prst="rect">
            <a:avLst/>
          </a:prstGeom>
        </p:spPr>
      </p:pic>
      <p:pic>
        <p:nvPicPr>
          <p:cNvPr id="41" name="Picture 40">
            <a:extLst>
              <a:ext uri="{FF2B5EF4-FFF2-40B4-BE49-F238E27FC236}">
                <a16:creationId xmlns="" xmlns:a16="http://schemas.microsoft.com/office/drawing/2014/main" id="{505A8B16-4435-0836-38EC-58130D92E516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07040" y="4315722"/>
            <a:ext cx="5143784" cy="2308760"/>
          </a:xfrm>
          <a:prstGeom prst="rect">
            <a:avLst/>
          </a:prstGeom>
        </p:spPr>
      </p:pic>
      <p:sp>
        <p:nvSpPr>
          <p:cNvPr id="43" name="TextBox 42">
            <a:extLst>
              <a:ext uri="{FF2B5EF4-FFF2-40B4-BE49-F238E27FC236}">
                <a16:creationId xmlns="" xmlns:a16="http://schemas.microsoft.com/office/drawing/2014/main" id="{7E7D9DC0-C2E5-12F5-04C9-0ADBDD7AF628}"/>
              </a:ext>
            </a:extLst>
          </p:cNvPr>
          <p:cNvSpPr txBox="1"/>
          <p:nvPr/>
        </p:nvSpPr>
        <p:spPr>
          <a:xfrm>
            <a:off x="27711" y="928701"/>
            <a:ext cx="6698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i="1" dirty="0">
                <a:solidFill>
                  <a:srgbClr val="2A2AE5"/>
                </a:solidFill>
              </a:rPr>
              <a:t>6 </a:t>
            </a:r>
            <a:r>
              <a:rPr lang="it-IT" i="1" dirty="0" err="1">
                <a:solidFill>
                  <a:srgbClr val="2A2AE5"/>
                </a:solidFill>
              </a:rPr>
              <a:t>cameras</a:t>
            </a:r>
            <a:r>
              <a:rPr lang="it-IT" i="1" dirty="0">
                <a:solidFill>
                  <a:srgbClr val="2A2AE5"/>
                </a:solidFill>
              </a:rPr>
              <a:t> (600 fps, 640x480 </a:t>
            </a:r>
            <a:r>
              <a:rPr lang="it-IT" i="1" dirty="0" err="1">
                <a:solidFill>
                  <a:srgbClr val="2A2AE5"/>
                </a:solidFill>
              </a:rPr>
              <a:t>pix</a:t>
            </a:r>
            <a:r>
              <a:rPr lang="it-IT" i="1" dirty="0">
                <a:solidFill>
                  <a:srgbClr val="2A2AE5"/>
                </a:solidFill>
              </a:rPr>
              <a:t>) </a:t>
            </a:r>
            <a:r>
              <a:rPr lang="it-IT" b="1" i="1" dirty="0" err="1">
                <a:solidFill>
                  <a:srgbClr val="2A2AE5"/>
                </a:solidFill>
              </a:rPr>
              <a:t>around</a:t>
            </a:r>
            <a:r>
              <a:rPr lang="it-IT" b="1" i="1" dirty="0">
                <a:solidFill>
                  <a:srgbClr val="2A2AE5"/>
                </a:solidFill>
              </a:rPr>
              <a:t> </a:t>
            </a:r>
            <a:r>
              <a:rPr lang="it-IT" b="1" i="1" dirty="0" err="1">
                <a:solidFill>
                  <a:srgbClr val="2A2AE5"/>
                </a:solidFill>
              </a:rPr>
              <a:t>transparent</a:t>
            </a:r>
            <a:r>
              <a:rPr lang="it-IT" b="1" i="1" dirty="0">
                <a:solidFill>
                  <a:srgbClr val="2A2AE5"/>
                </a:solidFill>
              </a:rPr>
              <a:t> vessel </a:t>
            </a:r>
            <a:r>
              <a:rPr lang="it-IT" b="1" i="1" dirty="0" err="1">
                <a:solidFill>
                  <a:srgbClr val="2A2AE5"/>
                </a:solidFill>
              </a:rPr>
              <a:t>equator</a:t>
            </a:r>
            <a:endParaRPr lang="it-IT" b="1" i="1" dirty="0">
              <a:solidFill>
                <a:srgbClr val="2A2AE5"/>
              </a:solidFill>
            </a:endParaRPr>
          </a:p>
        </p:txBody>
      </p:sp>
      <p:pic>
        <p:nvPicPr>
          <p:cNvPr id="44" name="Picture 43">
            <a:extLst>
              <a:ext uri="{FF2B5EF4-FFF2-40B4-BE49-F238E27FC236}">
                <a16:creationId xmlns="" xmlns:a16="http://schemas.microsoft.com/office/drawing/2014/main" id="{47572AEB-8368-B5D2-E3F6-2394FF06528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42590" y="789907"/>
            <a:ext cx="5349410" cy="4012058"/>
          </a:xfrm>
          <a:prstGeom prst="rect">
            <a:avLst/>
          </a:prstGeom>
        </p:spPr>
      </p:pic>
      <p:sp>
        <p:nvSpPr>
          <p:cNvPr id="46" name="TextBox 45">
            <a:extLst>
              <a:ext uri="{FF2B5EF4-FFF2-40B4-BE49-F238E27FC236}">
                <a16:creationId xmlns="" xmlns:a16="http://schemas.microsoft.com/office/drawing/2014/main" id="{DD044961-4FE9-4C15-452C-5F1E81AFE740}"/>
              </a:ext>
            </a:extLst>
          </p:cNvPr>
          <p:cNvSpPr txBox="1"/>
          <p:nvPr/>
        </p:nvSpPr>
        <p:spPr>
          <a:xfrm>
            <a:off x="6753383" y="1161946"/>
            <a:ext cx="423936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</a:t>
            </a:r>
            <a:r>
              <a:rPr lang="x-none" sz="1400" dirty="0"/>
              <a:t>hot #2141, Ultra-fast Camera, 3600 fps, 1024x1024 pix</a:t>
            </a:r>
          </a:p>
        </p:txBody>
      </p:sp>
      <p:sp>
        <p:nvSpPr>
          <p:cNvPr id="47" name="TextBox 46">
            <a:extLst>
              <a:ext uri="{FF2B5EF4-FFF2-40B4-BE49-F238E27FC236}">
                <a16:creationId xmlns="" xmlns:a16="http://schemas.microsoft.com/office/drawing/2014/main" id="{1D4AFBDD-DEED-B4A3-6514-E7F9D2FCC1B3}"/>
              </a:ext>
            </a:extLst>
          </p:cNvPr>
          <p:cNvSpPr txBox="1"/>
          <p:nvPr/>
        </p:nvSpPr>
        <p:spPr>
          <a:xfrm>
            <a:off x="6753383" y="4474657"/>
            <a:ext cx="494605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1800" b="1" dirty="0">
                <a:solidFill>
                  <a:srgbClr val="C71C01"/>
                </a:solidFill>
              </a:rPr>
              <a:t>light </a:t>
            </a:r>
            <a:r>
              <a:rPr lang="it-IT" sz="1800" b="1" dirty="0" err="1">
                <a:solidFill>
                  <a:srgbClr val="C71C01"/>
                </a:solidFill>
              </a:rPr>
              <a:t>intensity</a:t>
            </a:r>
            <a:r>
              <a:rPr lang="it-IT" b="1" dirty="0">
                <a:solidFill>
                  <a:srgbClr val="C71C01"/>
                </a:solidFill>
              </a:rPr>
              <a:t> </a:t>
            </a:r>
            <a:r>
              <a:rPr lang="it-IT" sz="1800" b="1" dirty="0" err="1">
                <a:solidFill>
                  <a:srgbClr val="C71C01"/>
                </a:solidFill>
              </a:rPr>
              <a:t>contours</a:t>
            </a:r>
            <a:r>
              <a:rPr lang="it-IT" sz="1800" b="1" dirty="0">
                <a:solidFill>
                  <a:srgbClr val="C71C01"/>
                </a:solidFill>
              </a:rPr>
              <a:t> </a:t>
            </a:r>
            <a:r>
              <a:rPr lang="it-IT" sz="1800" dirty="0"/>
              <a:t>&amp; </a:t>
            </a:r>
            <a:r>
              <a:rPr lang="it-IT" sz="1800" b="1" dirty="0" err="1"/>
              <a:t>upper</a:t>
            </a:r>
            <a:r>
              <a:rPr lang="it-IT" sz="1800" b="1" dirty="0"/>
              <a:t> X-points positions </a:t>
            </a:r>
            <a:endParaRPr lang="x-none" b="1" dirty="0"/>
          </a:p>
        </p:txBody>
      </p:sp>
      <p:sp>
        <p:nvSpPr>
          <p:cNvPr id="48" name="TextBox 47">
            <a:extLst>
              <a:ext uri="{FF2B5EF4-FFF2-40B4-BE49-F238E27FC236}">
                <a16:creationId xmlns="" xmlns:a16="http://schemas.microsoft.com/office/drawing/2014/main" id="{9328740E-EF59-3225-E23E-1F0020337B72}"/>
              </a:ext>
            </a:extLst>
          </p:cNvPr>
          <p:cNvSpPr txBox="1"/>
          <p:nvPr/>
        </p:nvSpPr>
        <p:spPr>
          <a:xfrm>
            <a:off x="6639844" y="4816522"/>
            <a:ext cx="5523867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x-none" dirty="0"/>
              <a:t>•</a:t>
            </a:r>
            <a:r>
              <a:rPr lang="x-none" dirty="0">
                <a:solidFill>
                  <a:srgbClr val="FF0000"/>
                </a:solidFill>
              </a:rPr>
              <a:t> </a:t>
            </a:r>
            <a:r>
              <a:rPr lang="en-US" b="1" dirty="0">
                <a:solidFill>
                  <a:srgbClr val="C71C01"/>
                </a:solidFill>
              </a:rPr>
              <a:t>plasma </a:t>
            </a:r>
            <a:r>
              <a:rPr lang="en-US" b="1" dirty="0" err="1">
                <a:solidFill>
                  <a:srgbClr val="C71C01"/>
                </a:solidFill>
              </a:rPr>
              <a:t>brightenings</a:t>
            </a:r>
            <a:r>
              <a:rPr lang="en-US" b="1" dirty="0">
                <a:solidFill>
                  <a:srgbClr val="C71C01"/>
                </a:solidFill>
              </a:rPr>
              <a:t> </a:t>
            </a:r>
            <a:r>
              <a:rPr lang="x-none" b="1" dirty="0">
                <a:solidFill>
                  <a:srgbClr val="C71C01"/>
                </a:solidFill>
              </a:rPr>
              <a:t>of divertor tails</a:t>
            </a:r>
            <a:endParaRPr lang="x-none" dirty="0"/>
          </a:p>
          <a:p>
            <a:r>
              <a:rPr lang="en-US" dirty="0"/>
              <a:t>• </a:t>
            </a:r>
            <a:r>
              <a:rPr lang="en-US" b="1" dirty="0">
                <a:solidFill>
                  <a:srgbClr val="C71C01"/>
                </a:solidFill>
              </a:rPr>
              <a:t>deformation of plasma in the area of the </a:t>
            </a:r>
            <a:r>
              <a:rPr lang="en-US" b="1" dirty="0"/>
              <a:t>X points</a:t>
            </a:r>
          </a:p>
        </p:txBody>
      </p:sp>
      <p:sp>
        <p:nvSpPr>
          <p:cNvPr id="49" name="Frame 48">
            <a:extLst>
              <a:ext uri="{FF2B5EF4-FFF2-40B4-BE49-F238E27FC236}">
                <a16:creationId xmlns="" xmlns:a16="http://schemas.microsoft.com/office/drawing/2014/main" id="{F1CB9FC5-EF78-80E1-8542-B64A7EC90014}"/>
              </a:ext>
            </a:extLst>
          </p:cNvPr>
          <p:cNvSpPr/>
          <p:nvPr/>
        </p:nvSpPr>
        <p:spPr>
          <a:xfrm>
            <a:off x="6595759" y="1085283"/>
            <a:ext cx="5371123" cy="4444658"/>
          </a:xfrm>
          <a:prstGeom prst="frame">
            <a:avLst>
              <a:gd name="adj1" fmla="val 711"/>
            </a:avLst>
          </a:prstGeom>
          <a:solidFill>
            <a:srgbClr val="C71C0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>
              <a:solidFill>
                <a:schemeClr val="tx1"/>
              </a:solidFill>
            </a:endParaRPr>
          </a:p>
        </p:txBody>
      </p:sp>
      <p:sp>
        <p:nvSpPr>
          <p:cNvPr id="50" name="TextBox 49">
            <a:extLst>
              <a:ext uri="{FF2B5EF4-FFF2-40B4-BE49-F238E27FC236}">
                <a16:creationId xmlns="" xmlns:a16="http://schemas.microsoft.com/office/drawing/2014/main" id="{8434A0DD-134D-2A14-35A1-9286A854BEB7}"/>
              </a:ext>
            </a:extLst>
          </p:cNvPr>
          <p:cNvSpPr txBox="1"/>
          <p:nvPr/>
        </p:nvSpPr>
        <p:spPr>
          <a:xfrm>
            <a:off x="41565" y="544738"/>
            <a:ext cx="11966882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2A20E9"/>
                </a:solidFill>
              </a:rPr>
              <a:t>breaking of </a:t>
            </a:r>
            <a:r>
              <a:rPr lang="en-GB" sz="2400" b="1" dirty="0" err="1">
                <a:solidFill>
                  <a:srgbClr val="2A20E9"/>
                </a:solidFill>
              </a:rPr>
              <a:t>axisymmetry</a:t>
            </a:r>
            <a:r>
              <a:rPr lang="en-GB" sz="2400" b="1" dirty="0">
                <a:solidFill>
                  <a:srgbClr val="2A20E9"/>
                </a:solidFill>
              </a:rPr>
              <a:t>* </a:t>
            </a:r>
            <a:r>
              <a:rPr lang="en-US" sz="2400" dirty="0"/>
              <a:t>is required in order to inject current into the torus  </a:t>
            </a:r>
            <a:r>
              <a:rPr lang="x-none" sz="1200" i="1" dirty="0">
                <a:solidFill>
                  <a:srgbClr val="2A1FEA"/>
                </a:solidFill>
              </a:rPr>
              <a:t>*C</a:t>
            </a:r>
            <a:r>
              <a:rPr lang="x-none" sz="1200" i="1" dirty="0"/>
              <a:t>owling anti-dynamo theorem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="" xmlns:a16="http://schemas.microsoft.com/office/drawing/2014/main" id="{78CD6146-7C99-4648-EC42-5420990614E8}"/>
              </a:ext>
            </a:extLst>
          </p:cNvPr>
          <p:cNvSpPr txBox="1"/>
          <p:nvPr/>
        </p:nvSpPr>
        <p:spPr>
          <a:xfrm>
            <a:off x="0" y="-13596"/>
            <a:ext cx="12192000" cy="584775"/>
          </a:xfrm>
          <a:prstGeom prst="rect">
            <a:avLst/>
          </a:prstGeom>
          <a:solidFill>
            <a:srgbClr val="001F60"/>
          </a:solidFill>
        </p:spPr>
        <p:txBody>
          <a:bodyPr wrap="square" rtlCol="0">
            <a:spAutoFit/>
          </a:bodyPr>
          <a:lstStyle/>
          <a:p>
            <a:r>
              <a:rPr lang="x-none" sz="3200" b="1" spc="100" dirty="0">
                <a:solidFill>
                  <a:srgbClr val="FFFF00"/>
                </a:solidFill>
              </a:rPr>
              <a:t>Torus sustained: magnetic reconnections break axisymmetry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="" xmlns:a16="http://schemas.microsoft.com/office/drawing/2014/main" id="{0D318789-4871-AA51-5D95-CEEB13A07C2D}"/>
              </a:ext>
            </a:extLst>
          </p:cNvPr>
          <p:cNvSpPr txBox="1"/>
          <p:nvPr/>
        </p:nvSpPr>
        <p:spPr>
          <a:xfrm>
            <a:off x="11295686" y="124903"/>
            <a:ext cx="866833" cy="276999"/>
          </a:xfrm>
          <a:prstGeom prst="rect">
            <a:avLst/>
          </a:prstGeom>
          <a:solidFill>
            <a:srgbClr val="001F60"/>
          </a:solidFill>
        </p:spPr>
        <p:txBody>
          <a:bodyPr wrap="square" rtlCol="0">
            <a:spAutoFit/>
          </a:bodyPr>
          <a:lstStyle/>
          <a:p>
            <a:r>
              <a:rPr lang="en-US" sz="1200" i="1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 </a:t>
            </a:r>
            <a:r>
              <a:rPr lang="en-US" sz="1200" i="1" dirty="0" err="1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Macera</a:t>
            </a:r>
            <a:endParaRPr lang="x-none" sz="1200" i="1" dirty="0">
              <a:solidFill>
                <a:srgbClr val="FFFF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1" name="Slide Number Placeholder 1">
            <a:extLst>
              <a:ext uri="{FF2B5EF4-FFF2-40B4-BE49-F238E27FC236}">
                <a16:creationId xmlns="" xmlns:a16="http://schemas.microsoft.com/office/drawing/2014/main" id="{2F60AEBC-3771-CEFC-C946-A95E2A1BB4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3497" y="6505744"/>
            <a:ext cx="381000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7</a:t>
            </a:fld>
            <a:endParaRPr lang="x-none" dirty="0"/>
          </a:p>
        </p:txBody>
      </p:sp>
    </p:spTree>
    <p:extLst>
      <p:ext uri="{BB962C8B-B14F-4D97-AF65-F5344CB8AC3E}">
        <p14:creationId xmlns:p14="http://schemas.microsoft.com/office/powerpoint/2010/main" val="1540680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Box 16">
            <a:extLst>
              <a:ext uri="{FF2B5EF4-FFF2-40B4-BE49-F238E27FC236}">
                <a16:creationId xmlns="" xmlns:a16="http://schemas.microsoft.com/office/drawing/2014/main" id="{FBE203AB-CB2C-0C22-3773-F685C3433201}"/>
              </a:ext>
            </a:extLst>
          </p:cNvPr>
          <p:cNvSpPr txBox="1"/>
          <p:nvPr/>
        </p:nvSpPr>
        <p:spPr>
          <a:xfrm>
            <a:off x="299563" y="6042522"/>
            <a:ext cx="29392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vertical s</a:t>
            </a:r>
            <a:r>
              <a:rPr lang="x-none" dirty="0"/>
              <a:t>ection ⍊ 0</a:t>
            </a:r>
            <a:r>
              <a:rPr lang="x-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º</a:t>
            </a:r>
            <a:r>
              <a:rPr lang="x-none" dirty="0"/>
              <a:t> azimuth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="" xmlns:a16="http://schemas.microsoft.com/office/drawing/2014/main" id="{34E521F2-0158-FAF5-317F-A1DCC136C065}"/>
              </a:ext>
            </a:extLst>
          </p:cNvPr>
          <p:cNvSpPr txBox="1"/>
          <p:nvPr/>
        </p:nvSpPr>
        <p:spPr>
          <a:xfrm>
            <a:off x="3566686" y="6042522"/>
            <a:ext cx="22964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vertical s</a:t>
            </a:r>
            <a:r>
              <a:rPr lang="x-none" dirty="0"/>
              <a:t>ection ⍊ 45</a:t>
            </a:r>
            <a:r>
              <a:rPr lang="x-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º</a:t>
            </a:r>
            <a:r>
              <a:rPr lang="x-none" dirty="0"/>
              <a:t> 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="" xmlns:a16="http://schemas.microsoft.com/office/drawing/2014/main" id="{66CACC52-AB0D-44A8-21CD-731730B5F39A}"/>
              </a:ext>
            </a:extLst>
          </p:cNvPr>
          <p:cNvSpPr txBox="1"/>
          <p:nvPr/>
        </p:nvSpPr>
        <p:spPr>
          <a:xfrm>
            <a:off x="6396749" y="6042522"/>
            <a:ext cx="22964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vertical s</a:t>
            </a:r>
            <a:r>
              <a:rPr lang="x-none" dirty="0"/>
              <a:t>ection ⍊ 90</a:t>
            </a:r>
            <a:r>
              <a:rPr lang="x-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º</a:t>
            </a:r>
            <a:r>
              <a:rPr lang="x-none" dirty="0"/>
              <a:t> 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="" xmlns:a16="http://schemas.microsoft.com/office/drawing/2014/main" id="{45981CD2-061D-6880-BFF2-757CA22DA180}"/>
              </a:ext>
            </a:extLst>
          </p:cNvPr>
          <p:cNvSpPr txBox="1"/>
          <p:nvPr/>
        </p:nvSpPr>
        <p:spPr>
          <a:xfrm>
            <a:off x="8880244" y="6042522"/>
            <a:ext cx="32149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vertical s</a:t>
            </a:r>
            <a:r>
              <a:rPr lang="x-none" dirty="0"/>
              <a:t>ection ⍊ 135</a:t>
            </a:r>
            <a:r>
              <a:rPr lang="x-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º azimuth</a:t>
            </a:r>
            <a:r>
              <a:rPr lang="x-none" dirty="0"/>
              <a:t> </a:t>
            </a:r>
          </a:p>
        </p:txBody>
      </p:sp>
      <p:pic>
        <p:nvPicPr>
          <p:cNvPr id="27" name="Picture 26">
            <a:extLst>
              <a:ext uri="{FF2B5EF4-FFF2-40B4-BE49-F238E27FC236}">
                <a16:creationId xmlns="" xmlns:a16="http://schemas.microsoft.com/office/drawing/2014/main" id="{9C9E400F-5136-BB2E-A109-1E238557082E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999476" y="3912579"/>
            <a:ext cx="2839511" cy="2129633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="" xmlns:a16="http://schemas.microsoft.com/office/drawing/2014/main" id="{5A6CD9F3-1D22-F198-45FA-3349711C3B81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112522" y="3915782"/>
            <a:ext cx="2840932" cy="2129634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="" xmlns:a16="http://schemas.microsoft.com/office/drawing/2014/main" id="{D0D833B1-50A7-EA03-6DB8-6EB83D39A2DD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204413" y="3912580"/>
            <a:ext cx="2840931" cy="2130698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="" xmlns:a16="http://schemas.microsoft.com/office/drawing/2014/main" id="{37265515-5BBC-4A59-9C97-431E1ACCD981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99563" y="3912912"/>
            <a:ext cx="2840932" cy="2129634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="" xmlns:a16="http://schemas.microsoft.com/office/drawing/2014/main" id="{CD07F3BA-4C97-7E07-AB89-0AB0771D0B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3497" y="6505744"/>
            <a:ext cx="381000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8</a:t>
            </a:fld>
            <a:endParaRPr lang="x-none" dirty="0"/>
          </a:p>
        </p:txBody>
      </p:sp>
      <p:pic>
        <p:nvPicPr>
          <p:cNvPr id="4" name="Picture 3">
            <a:extLst>
              <a:ext uri="{FF2B5EF4-FFF2-40B4-BE49-F238E27FC236}">
                <a16:creationId xmlns="" xmlns:a16="http://schemas.microsoft.com/office/drawing/2014/main" id="{4415A51D-AFDD-3D3E-5C28-E1CFFC6626BD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2840778" y="501925"/>
            <a:ext cx="4249689" cy="318726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="" xmlns:a16="http://schemas.microsoft.com/office/drawing/2014/main" id="{49E949EA-1006-4447-AF43-FC75BCA93C25}"/>
              </a:ext>
            </a:extLst>
          </p:cNvPr>
          <p:cNvSpPr txBox="1"/>
          <p:nvPr/>
        </p:nvSpPr>
        <p:spPr>
          <a:xfrm>
            <a:off x="0" y="-13596"/>
            <a:ext cx="12192000" cy="553998"/>
          </a:xfrm>
          <a:prstGeom prst="rect">
            <a:avLst/>
          </a:prstGeom>
          <a:solidFill>
            <a:srgbClr val="001F60"/>
          </a:solidFill>
        </p:spPr>
        <p:txBody>
          <a:bodyPr wrap="square" rtlCol="0">
            <a:spAutoFit/>
          </a:bodyPr>
          <a:lstStyle/>
          <a:p>
            <a:pPr algn="ctr"/>
            <a:r>
              <a:rPr lang="x-none" sz="3000" b="1" dirty="0">
                <a:solidFill>
                  <a:srgbClr val="FFFF00"/>
                </a:solidFill>
              </a:rPr>
              <a:t>notwithstanding symmetry breaking, fair integrity of toroidal surfaces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="" xmlns:a16="http://schemas.microsoft.com/office/drawing/2014/main" id="{A6EF1F11-A7AD-EFBC-8B2B-3B7E9A6E67FD}"/>
              </a:ext>
            </a:extLst>
          </p:cNvPr>
          <p:cNvSpPr txBox="1"/>
          <p:nvPr/>
        </p:nvSpPr>
        <p:spPr>
          <a:xfrm>
            <a:off x="136692" y="1793945"/>
            <a:ext cx="30307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000" i="1" dirty="0">
                <a:latin typeface="Calibri" panose="020F0502020204030204" pitchFamily="34" charset="0"/>
                <a:cs typeface="Calibri" panose="020F0502020204030204" pitchFamily="34" charset="0"/>
              </a:rPr>
              <a:t>u</a:t>
            </a:r>
            <a:r>
              <a:rPr lang="x-none" sz="2000" i="1" dirty="0">
                <a:latin typeface="Calibri" panose="020F0502020204030204" pitchFamily="34" charset="0"/>
                <a:cs typeface="Calibri" panose="020F0502020204030204" pitchFamily="34" charset="0"/>
              </a:rPr>
              <a:t>ltra-fast camera 3600 fps,</a:t>
            </a:r>
          </a:p>
          <a:p>
            <a:pPr algn="ctr"/>
            <a:r>
              <a:rPr lang="x-none" sz="2000" i="1" dirty="0">
                <a:latin typeface="Calibri" panose="020F0502020204030204" pitchFamily="34" charset="0"/>
                <a:cs typeface="Calibri" panose="020F0502020204030204" pitchFamily="34" charset="0"/>
              </a:rPr>
              <a:t>1024x1024 pix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="" xmlns:a16="http://schemas.microsoft.com/office/drawing/2014/main" id="{0C774865-293E-ACFC-1C71-29C326FB6C43}"/>
              </a:ext>
            </a:extLst>
          </p:cNvPr>
          <p:cNvSpPr txBox="1"/>
          <p:nvPr/>
        </p:nvSpPr>
        <p:spPr>
          <a:xfrm>
            <a:off x="6552114" y="1862754"/>
            <a:ext cx="563988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1800" dirty="0"/>
              <a:t>• </a:t>
            </a:r>
            <a:r>
              <a:rPr lang="it-IT" sz="1800" dirty="0" err="1"/>
              <a:t>notwithstanding</a:t>
            </a:r>
            <a:r>
              <a:rPr lang="it-IT" sz="1800" dirty="0"/>
              <a:t> X-points position </a:t>
            </a:r>
            <a:r>
              <a:rPr lang="it-IT" sz="1800" dirty="0" err="1"/>
              <a:t>oscillations</a:t>
            </a:r>
            <a:endParaRPr lang="it-IT" sz="1800" dirty="0"/>
          </a:p>
          <a:p>
            <a:r>
              <a:rPr lang="it-IT" sz="1800" dirty="0"/>
              <a:t>• </a:t>
            </a:r>
            <a:r>
              <a:rPr lang="it-IT" sz="1800" dirty="0" err="1"/>
              <a:t>nested</a:t>
            </a:r>
            <a:r>
              <a:rPr lang="it-IT" sz="1800" dirty="0"/>
              <a:t> &amp; </a:t>
            </a:r>
            <a:r>
              <a:rPr lang="it-IT" sz="1800" dirty="0" err="1"/>
              <a:t>closed</a:t>
            </a:r>
            <a:r>
              <a:rPr lang="it-IT" sz="1800" dirty="0"/>
              <a:t> light </a:t>
            </a:r>
            <a:r>
              <a:rPr lang="it-IT" sz="1800" dirty="0" err="1"/>
              <a:t>intensity</a:t>
            </a:r>
            <a:r>
              <a:rPr lang="it-IT" sz="1800" dirty="0"/>
              <a:t> </a:t>
            </a:r>
            <a:r>
              <a:rPr lang="it-IT" sz="1800" dirty="0" err="1"/>
              <a:t>contours</a:t>
            </a:r>
            <a:r>
              <a:rPr lang="it-IT" sz="1800" dirty="0"/>
              <a:t> inside the </a:t>
            </a:r>
            <a:r>
              <a:rPr lang="it-IT" sz="1800" dirty="0" err="1"/>
              <a:t>torus</a:t>
            </a:r>
            <a:endParaRPr lang="it-IT" sz="1800" dirty="0"/>
          </a:p>
        </p:txBody>
      </p:sp>
      <p:sp>
        <p:nvSpPr>
          <p:cNvPr id="8" name="TextBox 7">
            <a:extLst>
              <a:ext uri="{FF2B5EF4-FFF2-40B4-BE49-F238E27FC236}">
                <a16:creationId xmlns="" xmlns:a16="http://schemas.microsoft.com/office/drawing/2014/main" id="{8E9481D8-1689-3F59-65C1-196812D9C05D}"/>
              </a:ext>
            </a:extLst>
          </p:cNvPr>
          <p:cNvSpPr txBox="1"/>
          <p:nvPr/>
        </p:nvSpPr>
        <p:spPr>
          <a:xfrm>
            <a:off x="4145690" y="600192"/>
            <a:ext cx="10807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dirty="0">
                <a:solidFill>
                  <a:srgbClr val="FA772C"/>
                </a:solidFill>
              </a:rPr>
              <a:t>#2029 He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="" xmlns:a16="http://schemas.microsoft.com/office/drawing/2014/main" id="{10D0E96A-6575-748C-394D-3D8D145326EF}"/>
              </a:ext>
            </a:extLst>
          </p:cNvPr>
          <p:cNvSpPr txBox="1"/>
          <p:nvPr/>
        </p:nvSpPr>
        <p:spPr>
          <a:xfrm>
            <a:off x="369513" y="3433208"/>
            <a:ext cx="1163748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b="1" i="1" dirty="0">
                <a:solidFill>
                  <a:srgbClr val="1700F1"/>
                </a:solidFill>
              </a:rPr>
              <a:t>3D tomography</a:t>
            </a:r>
            <a:r>
              <a:rPr lang="en-US" b="1" i="1" dirty="0">
                <a:solidFill>
                  <a:srgbClr val="1700F1"/>
                </a:solidFill>
              </a:rPr>
              <a:t> vertical cross sections at various angles suggest </a:t>
            </a:r>
            <a:r>
              <a:rPr lang="it-IT" b="1" i="1" dirty="0" err="1">
                <a:solidFill>
                  <a:srgbClr val="1700F1"/>
                </a:solidFill>
              </a:rPr>
              <a:t>reasonable</a:t>
            </a:r>
            <a:r>
              <a:rPr lang="it-IT" b="1" i="1" dirty="0">
                <a:solidFill>
                  <a:srgbClr val="1700F1"/>
                </a:solidFill>
              </a:rPr>
              <a:t> </a:t>
            </a:r>
            <a:r>
              <a:rPr lang="it-IT" b="1" i="1" dirty="0" err="1">
                <a:solidFill>
                  <a:srgbClr val="1700F1"/>
                </a:solidFill>
              </a:rPr>
              <a:t>axisymmetry</a:t>
            </a:r>
            <a:r>
              <a:rPr lang="it-IT" b="1" i="1" dirty="0">
                <a:solidFill>
                  <a:srgbClr val="1700F1"/>
                </a:solidFill>
              </a:rPr>
              <a:t> of </a:t>
            </a:r>
            <a:r>
              <a:rPr lang="it-IT" b="1" i="1" dirty="0" err="1">
                <a:solidFill>
                  <a:srgbClr val="1700F1"/>
                </a:solidFill>
              </a:rPr>
              <a:t>torus</a:t>
            </a:r>
            <a:r>
              <a:rPr lang="it-IT" b="1" i="1" dirty="0">
                <a:solidFill>
                  <a:srgbClr val="1700F1"/>
                </a:solidFill>
              </a:rPr>
              <a:t>, </a:t>
            </a:r>
            <a:r>
              <a:rPr lang="it-IT" b="1" i="1" dirty="0" err="1">
                <a:solidFill>
                  <a:srgbClr val="1700F1"/>
                </a:solidFill>
              </a:rPr>
              <a:t>apart</a:t>
            </a:r>
            <a:r>
              <a:rPr lang="it-IT" b="1" i="1" dirty="0">
                <a:solidFill>
                  <a:srgbClr val="1700F1"/>
                </a:solidFill>
              </a:rPr>
              <a:t> from </a:t>
            </a:r>
            <a:r>
              <a:rPr lang="it-IT" b="1" i="1" dirty="0" err="1">
                <a:solidFill>
                  <a:srgbClr val="1700F1"/>
                </a:solidFill>
              </a:rPr>
              <a:t>obliquity</a:t>
            </a:r>
            <a:endParaRPr lang="it-IT" b="1" i="1" dirty="0">
              <a:solidFill>
                <a:srgbClr val="1700F1"/>
              </a:solidFill>
            </a:endParaRPr>
          </a:p>
          <a:p>
            <a:r>
              <a:rPr lang="x-none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428606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="" xmlns:a16="http://schemas.microsoft.com/office/drawing/2014/main" id="{FE71E1E8-5147-C091-D2C4-1314EB2EC05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973473" y="362561"/>
            <a:ext cx="5218527" cy="312232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="" xmlns:a16="http://schemas.microsoft.com/office/drawing/2014/main" id="{5C628E57-C409-686E-BE5E-E58D6FD55913}"/>
              </a:ext>
            </a:extLst>
          </p:cNvPr>
          <p:cNvSpPr txBox="1"/>
          <p:nvPr/>
        </p:nvSpPr>
        <p:spPr>
          <a:xfrm>
            <a:off x="168479" y="6478882"/>
            <a:ext cx="3215560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sz="1600" b="1" dirty="0">
                <a:solidFill>
                  <a:srgbClr val="2077B4"/>
                </a:solidFill>
              </a:rPr>
              <a:t>∝</a:t>
            </a:r>
            <a:r>
              <a:rPr lang="x-none" sz="1400" dirty="0">
                <a:solidFill>
                  <a:srgbClr val="2077B4"/>
                </a:solidFill>
              </a:rPr>
              <a:t>  toroidal current in the torus </a:t>
            </a:r>
            <a:r>
              <a:rPr lang="x-none" dirty="0">
                <a:solidFill>
                  <a:srgbClr val="2077B4"/>
                </a:solidFill>
              </a:rPr>
              <a:t>(Gauss)</a:t>
            </a:r>
          </a:p>
        </p:txBody>
      </p:sp>
      <p:sp>
        <p:nvSpPr>
          <p:cNvPr id="9" name="Down Arrow 8">
            <a:extLst>
              <a:ext uri="{FF2B5EF4-FFF2-40B4-BE49-F238E27FC236}">
                <a16:creationId xmlns="" xmlns:a16="http://schemas.microsoft.com/office/drawing/2014/main" id="{88E62819-1CDD-5DE3-F1E8-BD07D7CBD8AA}"/>
              </a:ext>
            </a:extLst>
          </p:cNvPr>
          <p:cNvSpPr/>
          <p:nvPr/>
        </p:nvSpPr>
        <p:spPr>
          <a:xfrm rot="10800000">
            <a:off x="585421" y="3301755"/>
            <a:ext cx="93934" cy="1271746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  <p:sp>
        <p:nvSpPr>
          <p:cNvPr id="10" name="TextBox 9">
            <a:extLst>
              <a:ext uri="{FF2B5EF4-FFF2-40B4-BE49-F238E27FC236}">
                <a16:creationId xmlns="" xmlns:a16="http://schemas.microsoft.com/office/drawing/2014/main" id="{E7B630B3-1651-EA5D-721D-05F403CDE2D9}"/>
              </a:ext>
            </a:extLst>
          </p:cNvPr>
          <p:cNvSpPr txBox="1"/>
          <p:nvPr/>
        </p:nvSpPr>
        <p:spPr>
          <a:xfrm>
            <a:off x="642942" y="3396848"/>
            <a:ext cx="354584" cy="184666"/>
          </a:xfrm>
          <a:prstGeom prst="rect">
            <a:avLst/>
          </a:prstGeom>
        </p:spPr>
        <p:txBody>
          <a:bodyPr vert="horz" wrap="none" lIns="91440" tIns="0" rIns="91440" bIns="0" rtlCol="0">
            <a:spAutoFit/>
          </a:bodyPr>
          <a:lstStyle/>
          <a:p>
            <a:r>
              <a:rPr lang="x-none" sz="1200" b="1" dirty="0">
                <a:solidFill>
                  <a:srgbClr val="FF0000"/>
                </a:solidFill>
              </a:rPr>
              <a:t>48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="" xmlns:a16="http://schemas.microsoft.com/office/drawing/2014/main" id="{357ED2BB-E445-E451-DCFB-2EA360D71454}"/>
              </a:ext>
            </a:extLst>
          </p:cNvPr>
          <p:cNvSpPr txBox="1"/>
          <p:nvPr/>
        </p:nvSpPr>
        <p:spPr>
          <a:xfrm>
            <a:off x="642942" y="4497283"/>
            <a:ext cx="354584" cy="184666"/>
          </a:xfrm>
          <a:prstGeom prst="rect">
            <a:avLst/>
          </a:prstGeom>
        </p:spPr>
        <p:txBody>
          <a:bodyPr vert="horz" wrap="none" lIns="91440" tIns="0" rIns="91440" bIns="0" rtlCol="0">
            <a:spAutoFit/>
          </a:bodyPr>
          <a:lstStyle/>
          <a:p>
            <a:r>
              <a:rPr lang="x-none" sz="1200" b="1" dirty="0">
                <a:solidFill>
                  <a:srgbClr val="FF0000"/>
                </a:solidFill>
              </a:rPr>
              <a:t>16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="" xmlns:a16="http://schemas.microsoft.com/office/drawing/2014/main" id="{178C11E8-F5EA-5C50-936E-C335D349B6E3}"/>
              </a:ext>
            </a:extLst>
          </p:cNvPr>
          <p:cNvSpPr txBox="1"/>
          <p:nvPr/>
        </p:nvSpPr>
        <p:spPr>
          <a:xfrm>
            <a:off x="4196431" y="6509401"/>
            <a:ext cx="9332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</a:t>
            </a:r>
            <a:r>
              <a:rPr lang="x-none" dirty="0"/>
              <a:t>ime (s)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="" xmlns:a16="http://schemas.microsoft.com/office/drawing/2014/main" id="{221BF60B-F4E8-83D2-D557-0DB3B9185587}"/>
              </a:ext>
            </a:extLst>
          </p:cNvPr>
          <p:cNvSpPr txBox="1"/>
          <p:nvPr/>
        </p:nvSpPr>
        <p:spPr>
          <a:xfrm>
            <a:off x="168479" y="2957566"/>
            <a:ext cx="49908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x-none" sz="1400" dirty="0">
                <a:solidFill>
                  <a:srgbClr val="FF0000"/>
                </a:solidFill>
              </a:rPr>
              <a:t>electron temperature at outer equatorial torus edge </a:t>
            </a:r>
            <a:r>
              <a:rPr lang="x-none" b="1" dirty="0">
                <a:solidFill>
                  <a:srgbClr val="FF0000"/>
                </a:solidFill>
              </a:rPr>
              <a:t>T</a:t>
            </a:r>
            <a:r>
              <a:rPr lang="x-none" b="1" baseline="-25000" dirty="0">
                <a:solidFill>
                  <a:srgbClr val="FF0000"/>
                </a:solidFill>
              </a:rPr>
              <a:t>e-edge</a:t>
            </a:r>
            <a:r>
              <a:rPr lang="x-none" b="1" dirty="0">
                <a:solidFill>
                  <a:srgbClr val="FF0000"/>
                </a:solidFill>
              </a:rPr>
              <a:t> (eV)</a:t>
            </a:r>
          </a:p>
        </p:txBody>
      </p:sp>
      <p:pic>
        <p:nvPicPr>
          <p:cNvPr id="33" name="Picture 32">
            <a:extLst>
              <a:ext uri="{FF2B5EF4-FFF2-40B4-BE49-F238E27FC236}">
                <a16:creationId xmlns="" xmlns:a16="http://schemas.microsoft.com/office/drawing/2014/main" id="{272BBF9A-B4DF-4291-7B18-C9BDC193D5D6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13699" y="3359009"/>
            <a:ext cx="3648571" cy="313642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="" xmlns:a16="http://schemas.microsoft.com/office/drawing/2014/main" id="{462DC232-F626-EAC5-CD56-76509A94E984}"/>
              </a:ext>
            </a:extLst>
          </p:cNvPr>
          <p:cNvSpPr txBox="1"/>
          <p:nvPr/>
        </p:nvSpPr>
        <p:spPr>
          <a:xfrm>
            <a:off x="2740141" y="1122962"/>
            <a:ext cx="6751835" cy="615553"/>
          </a:xfrm>
          <a:prstGeom prst="rect">
            <a:avLst/>
          </a:prstGeom>
        </p:spPr>
        <p:txBody>
          <a:bodyPr vert="horz" wrap="square" lIns="91440" tIns="0" rIns="91440" bIns="0" rtlCol="0">
            <a:spAutoFit/>
          </a:bodyPr>
          <a:lstStyle/>
          <a:p>
            <a:r>
              <a:rPr lang="en-US" sz="2000" b="1" dirty="0">
                <a:solidFill>
                  <a:srgbClr val="2077B4"/>
                </a:solidFill>
              </a:rPr>
              <a:t>Hall probes* at torus edge </a:t>
            </a:r>
            <a:r>
              <a:rPr lang="en-US" sz="2000" dirty="0">
                <a:solidFill>
                  <a:srgbClr val="2077B4"/>
                </a:solidFill>
              </a:rPr>
              <a:t>(B</a:t>
            </a:r>
            <a:r>
              <a:rPr lang="en-US" sz="2000" baseline="-25000" dirty="0">
                <a:solidFill>
                  <a:srgbClr val="2077B4"/>
                </a:solidFill>
              </a:rPr>
              <a:t>Z-vertical </a:t>
            </a:r>
            <a:r>
              <a:rPr lang="en-US" sz="2000" dirty="0">
                <a:solidFill>
                  <a:srgbClr val="2077B4"/>
                </a:solidFill>
              </a:rPr>
              <a:t>): </a:t>
            </a:r>
          </a:p>
          <a:p>
            <a:r>
              <a:rPr lang="en-US" sz="2000" dirty="0">
                <a:solidFill>
                  <a:srgbClr val="2077B4"/>
                </a:solidFill>
              </a:rPr>
              <a:t>B</a:t>
            </a:r>
            <a:r>
              <a:rPr lang="en-US" sz="2000" baseline="-25000" dirty="0">
                <a:solidFill>
                  <a:srgbClr val="2077B4"/>
                </a:solidFill>
              </a:rPr>
              <a:t>Z</a:t>
            </a:r>
            <a:r>
              <a:rPr lang="en-US" sz="2000" dirty="0">
                <a:solidFill>
                  <a:srgbClr val="2077B4"/>
                </a:solidFill>
              </a:rPr>
              <a:t> bursts (toroidal current </a:t>
            </a:r>
            <a:r>
              <a:rPr lang="el-GR" sz="2000" b="1" dirty="0">
                <a:solidFill>
                  <a:srgbClr val="2077B4"/>
                </a:solidFill>
              </a:rPr>
              <a:t>Δ</a:t>
            </a:r>
            <a:r>
              <a:rPr lang="en-GB" sz="2000" b="1" dirty="0">
                <a:solidFill>
                  <a:srgbClr val="2077B4"/>
                </a:solidFill>
              </a:rPr>
              <a:t>I</a:t>
            </a:r>
            <a:r>
              <a:rPr lang="en-GB" sz="2000" b="1" baseline="-25000" dirty="0">
                <a:solidFill>
                  <a:srgbClr val="2077B4"/>
                </a:solidFill>
              </a:rPr>
              <a:t>ST </a:t>
            </a:r>
            <a:r>
              <a:rPr lang="en-GB" sz="2000" b="1" dirty="0">
                <a:solidFill>
                  <a:srgbClr val="2077B4"/>
                </a:solidFill>
              </a:rPr>
              <a:t>)</a:t>
            </a:r>
            <a:r>
              <a:rPr lang="en-GB" sz="2000" b="1" baseline="-25000" dirty="0">
                <a:solidFill>
                  <a:srgbClr val="2077B4"/>
                </a:solidFill>
              </a:rPr>
              <a:t> </a:t>
            </a:r>
            <a:r>
              <a:rPr lang="en-US" sz="2000" dirty="0">
                <a:solidFill>
                  <a:srgbClr val="2077B4"/>
                </a:solidFill>
              </a:rPr>
              <a:t>into torus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="" xmlns:a16="http://schemas.microsoft.com/office/drawing/2014/main" id="{81EA3100-E2EC-8288-CC97-402C9FCB5BCD}"/>
              </a:ext>
            </a:extLst>
          </p:cNvPr>
          <p:cNvCxnSpPr>
            <a:cxnSpLocks/>
          </p:cNvCxnSpPr>
          <p:nvPr/>
        </p:nvCxnSpPr>
        <p:spPr>
          <a:xfrm>
            <a:off x="5671751" y="1745912"/>
            <a:ext cx="2413376" cy="894376"/>
          </a:xfrm>
          <a:prstGeom prst="straightConnector1">
            <a:avLst/>
          </a:prstGeom>
          <a:ln w="19050">
            <a:solidFill>
              <a:srgbClr val="2077B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Box 19">
            <a:extLst>
              <a:ext uri="{FF2B5EF4-FFF2-40B4-BE49-F238E27FC236}">
                <a16:creationId xmlns="" xmlns:a16="http://schemas.microsoft.com/office/drawing/2014/main" id="{EAC16128-B801-BD44-A975-7FA697C845C6}"/>
              </a:ext>
            </a:extLst>
          </p:cNvPr>
          <p:cNvSpPr txBox="1"/>
          <p:nvPr/>
        </p:nvSpPr>
        <p:spPr>
          <a:xfrm>
            <a:off x="2740141" y="1912792"/>
            <a:ext cx="7485414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b="1" dirty="0">
                <a:solidFill>
                  <a:srgbClr val="FF0000"/>
                </a:solidFill>
              </a:rPr>
              <a:t>Langmuir probes*: </a:t>
            </a:r>
            <a:r>
              <a:rPr lang="en-US" sz="2000" b="1" dirty="0" err="1">
                <a:solidFill>
                  <a:srgbClr val="FF0000"/>
                </a:solidFill>
              </a:rPr>
              <a:t>T</a:t>
            </a:r>
            <a:r>
              <a:rPr lang="en-US" sz="2000" b="1" baseline="-25000" dirty="0" err="1">
                <a:solidFill>
                  <a:srgbClr val="FF0000"/>
                </a:solidFill>
              </a:rPr>
              <a:t>e</a:t>
            </a:r>
            <a:r>
              <a:rPr lang="en-US" sz="2000" b="1" dirty="0">
                <a:solidFill>
                  <a:srgbClr val="FF0000"/>
                </a:solidFill>
              </a:rPr>
              <a:t> spikes</a:t>
            </a:r>
          </a:p>
          <a:p>
            <a:r>
              <a:rPr lang="en-US" sz="2000" b="1" dirty="0">
                <a:solidFill>
                  <a:srgbClr val="1D78B4"/>
                </a:solidFill>
              </a:rPr>
              <a:t>coincide with the toroidal bursts </a:t>
            </a:r>
            <a:r>
              <a:rPr lang="el-GR" sz="2000" b="1" dirty="0">
                <a:solidFill>
                  <a:srgbClr val="2077B4"/>
                </a:solidFill>
              </a:rPr>
              <a:t>Δ</a:t>
            </a:r>
            <a:r>
              <a:rPr lang="en-GB" sz="2000" b="1" dirty="0">
                <a:solidFill>
                  <a:srgbClr val="2077B4"/>
                </a:solidFill>
              </a:rPr>
              <a:t>I</a:t>
            </a:r>
            <a:r>
              <a:rPr lang="en-GB" sz="2000" b="1" baseline="-25000" dirty="0">
                <a:solidFill>
                  <a:srgbClr val="2077B4"/>
                </a:solidFill>
              </a:rPr>
              <a:t>ST </a:t>
            </a:r>
            <a:endParaRPr lang="en-US" sz="2000" b="1" dirty="0">
              <a:solidFill>
                <a:srgbClr val="1D78B4"/>
              </a:solidFill>
            </a:endParaRPr>
          </a:p>
        </p:txBody>
      </p:sp>
      <p:sp>
        <p:nvSpPr>
          <p:cNvPr id="24" name="Down Arrow 23">
            <a:extLst>
              <a:ext uri="{FF2B5EF4-FFF2-40B4-BE49-F238E27FC236}">
                <a16:creationId xmlns="" xmlns:a16="http://schemas.microsoft.com/office/drawing/2014/main" id="{05979FB4-FD3B-6275-95E0-4F8846DE60B7}"/>
              </a:ext>
            </a:extLst>
          </p:cNvPr>
          <p:cNvSpPr/>
          <p:nvPr/>
        </p:nvSpPr>
        <p:spPr>
          <a:xfrm>
            <a:off x="632389" y="5027835"/>
            <a:ext cx="93934" cy="1271746"/>
          </a:xfrm>
          <a:prstGeom prst="downArrow">
            <a:avLst/>
          </a:prstGeom>
          <a:solidFill>
            <a:srgbClr val="2077B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  <p:sp>
        <p:nvSpPr>
          <p:cNvPr id="25" name="TextBox 24">
            <a:extLst>
              <a:ext uri="{FF2B5EF4-FFF2-40B4-BE49-F238E27FC236}">
                <a16:creationId xmlns="" xmlns:a16="http://schemas.microsoft.com/office/drawing/2014/main" id="{3E3AC044-5934-569C-464B-9BC49B9E0C43}"/>
              </a:ext>
            </a:extLst>
          </p:cNvPr>
          <p:cNvSpPr txBox="1"/>
          <p:nvPr/>
        </p:nvSpPr>
        <p:spPr>
          <a:xfrm rot="16200000">
            <a:off x="-228292" y="3783739"/>
            <a:ext cx="107766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400" b="1" dirty="0">
                <a:solidFill>
                  <a:srgbClr val="FF0000"/>
                </a:solidFill>
              </a:rPr>
              <a:t>T</a:t>
            </a:r>
            <a:r>
              <a:rPr lang="x-none" sz="1400" b="1" baseline="-25000" dirty="0">
                <a:solidFill>
                  <a:srgbClr val="FF0000"/>
                </a:solidFill>
              </a:rPr>
              <a:t>e</a:t>
            </a:r>
            <a:r>
              <a:rPr lang="x-none" sz="1400" b="1" dirty="0">
                <a:solidFill>
                  <a:srgbClr val="FF0000"/>
                </a:solidFill>
              </a:rPr>
              <a:t> increases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="" xmlns:a16="http://schemas.microsoft.com/office/drawing/2014/main" id="{588D5BA1-5EE3-99EF-809F-96A25A1A9452}"/>
              </a:ext>
            </a:extLst>
          </p:cNvPr>
          <p:cNvSpPr txBox="1"/>
          <p:nvPr/>
        </p:nvSpPr>
        <p:spPr>
          <a:xfrm rot="16200000">
            <a:off x="-180098" y="5508744"/>
            <a:ext cx="107760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400" b="1" dirty="0">
                <a:solidFill>
                  <a:srgbClr val="2077B4"/>
                </a:solidFill>
              </a:rPr>
              <a:t>I</a:t>
            </a:r>
            <a:r>
              <a:rPr lang="x-none" sz="1400" b="1" baseline="-25000" dirty="0">
                <a:solidFill>
                  <a:srgbClr val="2077B4"/>
                </a:solidFill>
              </a:rPr>
              <a:t>ST</a:t>
            </a:r>
            <a:r>
              <a:rPr lang="x-none" sz="1400" b="1" dirty="0">
                <a:solidFill>
                  <a:srgbClr val="2077B4"/>
                </a:solidFill>
              </a:rPr>
              <a:t> increases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="" xmlns:a16="http://schemas.microsoft.com/office/drawing/2014/main" id="{280A86AD-EB54-9021-A016-1729B34D4315}"/>
              </a:ext>
            </a:extLst>
          </p:cNvPr>
          <p:cNvSpPr txBox="1"/>
          <p:nvPr/>
        </p:nvSpPr>
        <p:spPr>
          <a:xfrm>
            <a:off x="10673591" y="2464685"/>
            <a:ext cx="973985" cy="646331"/>
          </a:xfrm>
          <a:prstGeom prst="rect">
            <a:avLst/>
          </a:prstGeom>
          <a:solidFill>
            <a:srgbClr val="001F60"/>
          </a:solidFill>
        </p:spPr>
        <p:txBody>
          <a:bodyPr wrap="none" rtlCol="0">
            <a:spAutoFit/>
          </a:bodyPr>
          <a:lstStyle/>
          <a:p>
            <a:r>
              <a:rPr lang="x-none" sz="1200" i="1" dirty="0">
                <a:solidFill>
                  <a:srgbClr val="FFFF00"/>
                </a:solidFill>
              </a:rPr>
              <a:t>*L Boncagni,</a:t>
            </a:r>
          </a:p>
          <a:p>
            <a:r>
              <a:rPr lang="x-none" sz="1200" i="1" dirty="0">
                <a:solidFill>
                  <a:srgbClr val="FFFF00"/>
                </a:solidFill>
              </a:rPr>
              <a:t>  M Iafrati</a:t>
            </a:r>
          </a:p>
          <a:p>
            <a:r>
              <a:rPr lang="x-none" sz="1200" i="1" dirty="0">
                <a:solidFill>
                  <a:srgbClr val="FFFF00"/>
                </a:solidFill>
              </a:rPr>
              <a:t>  M Bugatti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="" xmlns:a16="http://schemas.microsoft.com/office/drawing/2014/main" id="{9E387329-A080-1FF8-892E-83A2B915B8B8}"/>
              </a:ext>
            </a:extLst>
          </p:cNvPr>
          <p:cNvSpPr txBox="1"/>
          <p:nvPr/>
        </p:nvSpPr>
        <p:spPr>
          <a:xfrm>
            <a:off x="4903148" y="4212227"/>
            <a:ext cx="6363959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x-none" sz="2000" b="1" dirty="0">
                <a:solidFill>
                  <a:srgbClr val="FF0000"/>
                </a:solidFill>
              </a:rPr>
              <a:t>magnetic reconnections</a:t>
            </a:r>
            <a:r>
              <a:rPr lang="x-none" sz="2000" dirty="0"/>
              <a:t> </a:t>
            </a:r>
            <a:r>
              <a:rPr lang="x-none" sz="2000" b="1" dirty="0">
                <a:solidFill>
                  <a:srgbClr val="FF0000"/>
                </a:solidFill>
              </a:rPr>
              <a:t>T</a:t>
            </a:r>
            <a:r>
              <a:rPr lang="x-none" sz="2000" b="1" baseline="-25000" dirty="0">
                <a:solidFill>
                  <a:srgbClr val="FF0000"/>
                </a:solidFill>
              </a:rPr>
              <a:t>e</a:t>
            </a:r>
            <a:r>
              <a:rPr lang="x-none" sz="2000" b="1" dirty="0">
                <a:solidFill>
                  <a:srgbClr val="FF0000"/>
                </a:solidFill>
              </a:rPr>
              <a:t> spikes </a:t>
            </a:r>
            <a:r>
              <a:rPr lang="x-none" sz="2000" dirty="0">
                <a:solidFill>
                  <a:srgbClr val="FF0000"/>
                </a:solidFill>
              </a:rPr>
              <a:t>20 eV → 50 eV</a:t>
            </a:r>
          </a:p>
          <a:p>
            <a:r>
              <a:rPr lang="x-none" sz="2000" dirty="0">
                <a:solidFill>
                  <a:srgbClr val="FF0000"/>
                </a:solidFill>
              </a:rPr>
              <a:t>(</a:t>
            </a:r>
            <a:r>
              <a:rPr lang="x-none" sz="2000" b="1" dirty="0">
                <a:solidFill>
                  <a:srgbClr val="FF0000"/>
                </a:solidFill>
              </a:rPr>
              <a:t>heating? </a:t>
            </a:r>
            <a:r>
              <a:rPr lang="en-GB" sz="2000" b="1" dirty="0" err="1">
                <a:solidFill>
                  <a:srgbClr val="FF0000"/>
                </a:solidFill>
              </a:rPr>
              <a:t>suprathermal</a:t>
            </a:r>
            <a:r>
              <a:rPr lang="en-GB" sz="2000" b="1" dirty="0">
                <a:solidFill>
                  <a:srgbClr val="FF0000"/>
                </a:solidFill>
              </a:rPr>
              <a:t> a</a:t>
            </a:r>
            <a:r>
              <a:rPr lang="x-none" sz="2000" b="1" dirty="0">
                <a:solidFill>
                  <a:srgbClr val="FF0000"/>
                </a:solidFill>
              </a:rPr>
              <a:t>cceleration?</a:t>
            </a:r>
            <a:r>
              <a:rPr lang="x-none" sz="2000" dirty="0">
                <a:solidFill>
                  <a:srgbClr val="FF0000"/>
                </a:solidFill>
              </a:rPr>
              <a:t>)</a:t>
            </a:r>
            <a:r>
              <a:rPr lang="en-GB" sz="2000" dirty="0">
                <a:solidFill>
                  <a:srgbClr val="FF0000"/>
                </a:solidFill>
              </a:rPr>
              <a:t>, </a:t>
            </a:r>
            <a:r>
              <a:rPr lang="en-GB" sz="2000" dirty="0">
                <a:solidFill>
                  <a:srgbClr val="2077B4"/>
                </a:solidFill>
              </a:rPr>
              <a:t>f</a:t>
            </a:r>
            <a:r>
              <a:rPr lang="x-none" sz="2000" dirty="0">
                <a:solidFill>
                  <a:srgbClr val="2077B4"/>
                </a:solidFill>
              </a:rPr>
              <a:t>ollowed by </a:t>
            </a:r>
            <a:endParaRPr lang="x-none" sz="2000" dirty="0"/>
          </a:p>
          <a:p>
            <a:endParaRPr lang="en-GB" sz="2000" dirty="0"/>
          </a:p>
          <a:p>
            <a:r>
              <a:rPr lang="x-none" sz="2000" b="1" dirty="0">
                <a:solidFill>
                  <a:srgbClr val="2077B4"/>
                </a:solidFill>
              </a:rPr>
              <a:t>toroidal current</a:t>
            </a:r>
            <a:r>
              <a:rPr lang="en-GB" sz="2000" b="1" dirty="0">
                <a:solidFill>
                  <a:srgbClr val="2077B4"/>
                </a:solidFill>
              </a:rPr>
              <a:t> bursts</a:t>
            </a:r>
            <a:r>
              <a:rPr lang="x-none" sz="2000" b="1" dirty="0">
                <a:solidFill>
                  <a:srgbClr val="2077B4"/>
                </a:solidFill>
              </a:rPr>
              <a:t> </a:t>
            </a:r>
            <a:r>
              <a:rPr lang="el-GR" sz="2000" b="1" dirty="0">
                <a:solidFill>
                  <a:srgbClr val="2077B4"/>
                </a:solidFill>
              </a:rPr>
              <a:t>Δ</a:t>
            </a:r>
            <a:r>
              <a:rPr lang="en-GB" sz="2000" b="1" dirty="0">
                <a:solidFill>
                  <a:srgbClr val="2077B4"/>
                </a:solidFill>
              </a:rPr>
              <a:t>I</a:t>
            </a:r>
            <a:r>
              <a:rPr lang="en-GB" sz="2000" b="1" baseline="-25000" dirty="0">
                <a:solidFill>
                  <a:srgbClr val="2077B4"/>
                </a:solidFill>
              </a:rPr>
              <a:t>ST </a:t>
            </a:r>
            <a:r>
              <a:rPr lang="en-GB" sz="2000" b="1" dirty="0">
                <a:solidFill>
                  <a:srgbClr val="2077B4"/>
                </a:solidFill>
                <a:latin typeface="Times" panose="02020603050405020304" pitchFamily="18" charset="0"/>
                <a:cs typeface="Times" panose="02020603050405020304" pitchFamily="18" charset="0"/>
              </a:rPr>
              <a:t>~ </a:t>
            </a:r>
            <a:r>
              <a:rPr lang="en-GB" sz="2000" b="1" dirty="0">
                <a:solidFill>
                  <a:srgbClr val="2077B4"/>
                </a:solidFill>
                <a:cs typeface="Times" panose="02020603050405020304" pitchFamily="18" charset="0"/>
              </a:rPr>
              <a:t>1</a:t>
            </a:r>
            <a:r>
              <a:rPr lang="x-none" sz="2000" b="1" dirty="0">
                <a:solidFill>
                  <a:srgbClr val="2077B4"/>
                </a:solidFill>
              </a:rPr>
              <a:t>-1.5 kA injected</a:t>
            </a:r>
            <a:r>
              <a:rPr lang="en-GB" sz="2000" b="1" dirty="0">
                <a:solidFill>
                  <a:srgbClr val="2077B4"/>
                </a:solidFill>
              </a:rPr>
              <a:t> </a:t>
            </a:r>
            <a:r>
              <a:rPr lang="x-none" sz="2000" b="1" dirty="0">
                <a:solidFill>
                  <a:srgbClr val="2077B4"/>
                </a:solidFill>
              </a:rPr>
              <a:t>into </a:t>
            </a:r>
            <a:r>
              <a:rPr lang="en-GB" sz="2000" b="1" dirty="0">
                <a:solidFill>
                  <a:srgbClr val="2077B4"/>
                </a:solidFill>
              </a:rPr>
              <a:t>the 	               </a:t>
            </a:r>
            <a:r>
              <a:rPr lang="x-none" sz="2000" b="1" dirty="0">
                <a:solidFill>
                  <a:srgbClr val="2077B4"/>
                </a:solidFill>
              </a:rPr>
              <a:t>torus (</a:t>
            </a:r>
            <a:r>
              <a:rPr lang="en-GB" sz="2000" b="1" dirty="0">
                <a:solidFill>
                  <a:srgbClr val="2077B4"/>
                </a:solidFill>
              </a:rPr>
              <a:t>I</a:t>
            </a:r>
            <a:r>
              <a:rPr lang="en-GB" sz="2000" b="1" baseline="-25000" dirty="0">
                <a:solidFill>
                  <a:srgbClr val="2077B4"/>
                </a:solidFill>
              </a:rPr>
              <a:t>ST </a:t>
            </a:r>
            <a:r>
              <a:rPr lang="en-GB" sz="2000" b="1" dirty="0">
                <a:solidFill>
                  <a:srgbClr val="2077B4"/>
                </a:solidFill>
                <a:latin typeface="Times" panose="02020603050405020304" pitchFamily="18" charset="0"/>
                <a:cs typeface="Times" panose="02020603050405020304" pitchFamily="18" charset="0"/>
              </a:rPr>
              <a:t>~ </a:t>
            </a:r>
            <a:r>
              <a:rPr lang="x-none" sz="2000" b="1" dirty="0">
                <a:solidFill>
                  <a:srgbClr val="2077B4"/>
                </a:solidFill>
              </a:rPr>
              <a:t>5kA) 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="" xmlns:a16="http://schemas.microsoft.com/office/drawing/2014/main" id="{7C25AB3D-8FE2-416D-CD65-0F4FD65E90F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56653" y="498655"/>
            <a:ext cx="2583488" cy="2568725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="" xmlns:a16="http://schemas.microsoft.com/office/drawing/2014/main" id="{677BCBC7-6B89-C22F-5211-A65F9A893975}"/>
              </a:ext>
            </a:extLst>
          </p:cNvPr>
          <p:cNvSpPr txBox="1"/>
          <p:nvPr/>
        </p:nvSpPr>
        <p:spPr>
          <a:xfrm>
            <a:off x="0" y="-13596"/>
            <a:ext cx="12192000" cy="553998"/>
          </a:xfrm>
          <a:prstGeom prst="rect">
            <a:avLst/>
          </a:prstGeom>
          <a:solidFill>
            <a:srgbClr val="001F60"/>
          </a:solidFill>
        </p:spPr>
        <p:txBody>
          <a:bodyPr wrap="square" rtlCol="0">
            <a:spAutoFit/>
          </a:bodyPr>
          <a:lstStyle/>
          <a:p>
            <a:pPr algn="ctr"/>
            <a:r>
              <a:rPr lang="x-none" sz="3000" b="1" dirty="0">
                <a:solidFill>
                  <a:srgbClr val="FFFF00"/>
                </a:solidFill>
              </a:rPr>
              <a:t>Magnetic reconnections: plasma temperature and/or particle acceleration</a:t>
            </a:r>
          </a:p>
        </p:txBody>
      </p:sp>
      <p:cxnSp>
        <p:nvCxnSpPr>
          <p:cNvPr id="28" name="Straight Arrow Connector 27">
            <a:extLst>
              <a:ext uri="{FF2B5EF4-FFF2-40B4-BE49-F238E27FC236}">
                <a16:creationId xmlns="" xmlns:a16="http://schemas.microsoft.com/office/drawing/2014/main" id="{12F96695-EEAE-AE10-10FD-68F05AF7805D}"/>
              </a:ext>
            </a:extLst>
          </p:cNvPr>
          <p:cNvCxnSpPr/>
          <p:nvPr/>
        </p:nvCxnSpPr>
        <p:spPr>
          <a:xfrm flipH="1">
            <a:off x="2411412" y="1875721"/>
            <a:ext cx="464656" cy="0"/>
          </a:xfrm>
          <a:prstGeom prst="straightConnector1">
            <a:avLst/>
          </a:prstGeom>
          <a:ln w="25400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>
            <a:extLst>
              <a:ext uri="{FF2B5EF4-FFF2-40B4-BE49-F238E27FC236}">
                <a16:creationId xmlns="" xmlns:a16="http://schemas.microsoft.com/office/drawing/2014/main" id="{38B65A1F-9B4F-9436-FA62-362A9C91C402}"/>
              </a:ext>
            </a:extLst>
          </p:cNvPr>
          <p:cNvCxnSpPr/>
          <p:nvPr/>
        </p:nvCxnSpPr>
        <p:spPr>
          <a:xfrm flipH="1">
            <a:off x="2740141" y="1875721"/>
            <a:ext cx="593124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Slide Number Placeholder 1">
            <a:extLst>
              <a:ext uri="{FF2B5EF4-FFF2-40B4-BE49-F238E27FC236}">
                <a16:creationId xmlns="" xmlns:a16="http://schemas.microsoft.com/office/drawing/2014/main" id="{E30F8E99-ECB3-F2ED-654C-3588FF15A7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3497" y="6505744"/>
            <a:ext cx="381000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9</a:t>
            </a:fld>
            <a:endParaRPr lang="x-none" dirty="0"/>
          </a:p>
        </p:txBody>
      </p:sp>
      <p:sp>
        <p:nvSpPr>
          <p:cNvPr id="2" name="TextBox 1">
            <a:extLst>
              <a:ext uri="{FF2B5EF4-FFF2-40B4-BE49-F238E27FC236}">
                <a16:creationId xmlns="" xmlns:a16="http://schemas.microsoft.com/office/drawing/2014/main" id="{D71B5E88-7529-EB3C-8E71-8C0732BD98AE}"/>
              </a:ext>
            </a:extLst>
          </p:cNvPr>
          <p:cNvSpPr txBox="1"/>
          <p:nvPr/>
        </p:nvSpPr>
        <p:spPr>
          <a:xfrm>
            <a:off x="5129700" y="672599"/>
            <a:ext cx="10823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b="1" dirty="0">
                <a:solidFill>
                  <a:srgbClr val="F99927"/>
                </a:solidFill>
              </a:rPr>
              <a:t>#2141 He</a:t>
            </a:r>
          </a:p>
        </p:txBody>
      </p:sp>
    </p:spTree>
    <p:extLst>
      <p:ext uri="{BB962C8B-B14F-4D97-AF65-F5344CB8AC3E}">
        <p14:creationId xmlns:p14="http://schemas.microsoft.com/office/powerpoint/2010/main" val="3398275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Box 17">
            <a:extLst>
              <a:ext uri="{FF2B5EF4-FFF2-40B4-BE49-F238E27FC236}">
                <a16:creationId xmlns="" xmlns:a16="http://schemas.microsoft.com/office/drawing/2014/main" id="{E2B5A77E-064A-A841-F0C8-C143C28B24E6}"/>
              </a:ext>
            </a:extLst>
          </p:cNvPr>
          <p:cNvSpPr txBox="1"/>
          <p:nvPr/>
        </p:nvSpPr>
        <p:spPr>
          <a:xfrm>
            <a:off x="89612" y="598975"/>
            <a:ext cx="12012776" cy="16850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300"/>
              </a:spcAft>
            </a:pPr>
            <a:r>
              <a:rPr lang="x-none" sz="2400" b="1" i="1" dirty="0">
                <a:solidFill>
                  <a:srgbClr val="3BD3CC"/>
                </a:solidFill>
              </a:rPr>
              <a:t>Force-free magnetic field </a:t>
            </a:r>
            <a:r>
              <a:rPr lang="x-none" sz="2400" i="1" dirty="0">
                <a:solidFill>
                  <a:srgbClr val="3BD3CC"/>
                </a:solidFill>
              </a:rPr>
              <a:t>(</a:t>
            </a:r>
            <a:r>
              <a:rPr lang="x-none" sz="2400" b="1" i="1" dirty="0">
                <a:solidFill>
                  <a:srgbClr val="3BD3CC"/>
                </a:solidFill>
              </a:rPr>
              <a:t>ffmf) models</a:t>
            </a:r>
            <a:r>
              <a:rPr lang="en-US" sz="2400" b="1" i="1" dirty="0">
                <a:solidFill>
                  <a:srgbClr val="3BD3CC"/>
                </a:solidFill>
              </a:rPr>
              <a:t>: </a:t>
            </a:r>
            <a:r>
              <a:rPr lang="x-none" sz="2400" i="1" dirty="0"/>
              <a:t>self-consistent </a:t>
            </a:r>
            <a:r>
              <a:rPr lang="x-none" sz="2400" dirty="0"/>
              <a:t>distributions of     &amp;    , with</a:t>
            </a:r>
            <a:endParaRPr lang="en-US" sz="1000" dirty="0"/>
          </a:p>
          <a:p>
            <a:pPr>
              <a:spcAft>
                <a:spcPts val="300"/>
              </a:spcAft>
            </a:pPr>
            <a:r>
              <a:rPr lang="en-US" sz="2400" dirty="0">
                <a:solidFill>
                  <a:srgbClr val="3BD3CC"/>
                </a:solidFill>
              </a:rPr>
              <a:t>• no Lorentz force </a:t>
            </a:r>
            <a:r>
              <a:rPr lang="en-US" sz="2400" dirty="0"/>
              <a:t>upon them </a:t>
            </a:r>
          </a:p>
          <a:p>
            <a:pPr>
              <a:spcAft>
                <a:spcPts val="300"/>
              </a:spcAft>
            </a:pPr>
            <a:r>
              <a:rPr lang="en-US" sz="2400" dirty="0">
                <a:solidFill>
                  <a:srgbClr val="3BD3CC"/>
                </a:solidFill>
              </a:rPr>
              <a:t>• can decay without material fluid motions</a:t>
            </a:r>
            <a:r>
              <a:rPr lang="en-US" sz="2400" dirty="0"/>
              <a:t>, with e-folding times &gt;&gt; Lorentz motion time-scale</a:t>
            </a:r>
          </a:p>
          <a:p>
            <a:pPr>
              <a:spcAft>
                <a:spcPts val="300"/>
              </a:spcAft>
            </a:pPr>
            <a:r>
              <a:rPr lang="en-US" sz="2400" dirty="0">
                <a:solidFill>
                  <a:srgbClr val="3BD3CC"/>
                </a:solidFill>
              </a:rPr>
              <a:t>• the simplest choice for large scale, long duration magnetic structures in Astrophysics </a:t>
            </a:r>
            <a:endParaRPr lang="en-US" sz="1000" dirty="0">
              <a:solidFill>
                <a:srgbClr val="3BD3CC"/>
              </a:solidFill>
            </a:endParaRPr>
          </a:p>
        </p:txBody>
      </p:sp>
      <p:pic>
        <p:nvPicPr>
          <p:cNvPr id="38" name="Picture 37">
            <a:extLst>
              <a:ext uri="{FF2B5EF4-FFF2-40B4-BE49-F238E27FC236}">
                <a16:creationId xmlns="" xmlns:a16="http://schemas.microsoft.com/office/drawing/2014/main" id="{58C4D117-2752-84D2-04FB-F4BB0311626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10598463" y="655559"/>
            <a:ext cx="1038371" cy="327116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="" xmlns:a16="http://schemas.microsoft.com/office/drawing/2014/main" id="{5255FD0F-90EB-0A3D-E192-4F64197D35E3}"/>
              </a:ext>
            </a:extLst>
          </p:cNvPr>
          <p:cNvSpPr txBox="1"/>
          <p:nvPr/>
        </p:nvSpPr>
        <p:spPr>
          <a:xfrm>
            <a:off x="0" y="-4901"/>
            <a:ext cx="12201420" cy="569387"/>
          </a:xfrm>
          <a:prstGeom prst="rect">
            <a:avLst/>
          </a:prstGeom>
          <a:solidFill>
            <a:srgbClr val="002060"/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0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Jet + Torus plasmas as force-free fields - </a:t>
            </a: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if currents are unavoidable, let them flow along fields!</a:t>
            </a:r>
            <a:endParaRPr kumimoji="0" lang="x-none" sz="2000" b="0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libri Light" panose="020F0302020204030204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="" xmlns:a16="http://schemas.microsoft.com/office/drawing/2014/main" id="{DCE4E7CA-49F4-77B1-CD92-FD94EA492538}"/>
              </a:ext>
            </a:extLst>
          </p:cNvPr>
          <p:cNvSpPr txBox="1"/>
          <p:nvPr/>
        </p:nvSpPr>
        <p:spPr>
          <a:xfrm>
            <a:off x="8835217" y="3995992"/>
            <a:ext cx="320222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i="1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*</a:t>
            </a:r>
            <a:r>
              <a:rPr lang="en-GB" sz="1200" i="1" dirty="0" err="1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Beltrami</a:t>
            </a:r>
            <a:r>
              <a:rPr lang="en-GB" sz="1200" i="1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E.1889 </a:t>
            </a:r>
            <a:r>
              <a:rPr lang="en-GB" sz="1200" i="1" dirty="0" err="1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Rend.Reale</a:t>
            </a:r>
            <a:r>
              <a:rPr lang="en-GB" sz="1200" i="1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Instituto Lombardo</a:t>
            </a:r>
            <a:endParaRPr lang="x-none" i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="" xmlns:a16="http://schemas.microsoft.com/office/drawing/2014/main" id="{49556FC4-D6B2-BEB4-045D-4FCE337575D1}"/>
              </a:ext>
            </a:extLst>
          </p:cNvPr>
          <p:cNvSpPr txBox="1"/>
          <p:nvPr/>
        </p:nvSpPr>
        <p:spPr>
          <a:xfrm>
            <a:off x="114423" y="3312133"/>
            <a:ext cx="11546294" cy="9207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spcBef>
                <a:spcPts val="0"/>
              </a:spcBef>
              <a:spcAft>
                <a:spcPts val="7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3BD3CC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Minimizing the energy  </a:t>
            </a:r>
            <a:r>
              <a:rPr kumimoji="0" lang="x-none" sz="2400" b="0" i="0" u="none" strike="noStrike" kern="1200" cap="none" spc="0" normalizeH="0" baseline="0" noProof="0" dirty="0">
                <a:ln>
                  <a:noFill/>
                </a:ln>
                <a:solidFill>
                  <a:srgbClr val="3BD3CC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                                             , </a:t>
            </a:r>
            <a:r>
              <a:rPr kumimoji="0" lang="x-none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with the constraint</a:t>
            </a:r>
          </a:p>
          <a:p>
            <a:pPr marL="0" marR="0" lvl="0" indent="0" algn="l" defTabSz="914400" rtl="0" eaLnBrk="1" fontAlgn="auto" latinLnBrk="0" hangingPunct="1">
              <a:spcBef>
                <a:spcPts val="0"/>
              </a:spcBef>
              <a:spcAft>
                <a:spcPts val="700"/>
              </a:spcAft>
              <a:buClrTx/>
              <a:buSzTx/>
              <a:buFontTx/>
              <a:buNone/>
              <a:tabLst/>
              <a:defRPr/>
            </a:pPr>
            <a:r>
              <a:rPr lang="en-GB" sz="24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yields</a:t>
            </a:r>
            <a:r>
              <a:rPr lang="en-GB" sz="2400" dirty="0">
                <a:solidFill>
                  <a:srgbClr val="FF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*</a:t>
            </a:r>
            <a:r>
              <a:rPr lang="en-GB" sz="24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a</a:t>
            </a:r>
            <a:r>
              <a:rPr lang="en-GB" sz="2400" dirty="0">
                <a:solidFill>
                  <a:srgbClr val="3BD3CC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24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Beltrami</a:t>
            </a:r>
            <a:r>
              <a:rPr lang="en-GB" sz="24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vector field*: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3BD3CC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                  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,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3BD3CC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 </a:t>
            </a:r>
            <a:r>
              <a:rPr lang="en-GB" sz="2400" dirty="0">
                <a:solidFill>
                  <a:srgbClr val="3BD3CC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	          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3BD3CC"/>
                </a:solidFill>
                <a:effectLst/>
                <a:uLnTx/>
                <a:uFillTx/>
                <a:ea typeface="Times New Roman" panose="02020603050405020304" pitchFamily="18" charset="0"/>
                <a:cs typeface="+mn-cs"/>
              </a:rPr>
              <a:t>a </a:t>
            </a:r>
            <a:r>
              <a:rPr lang="en-GB" sz="2400" b="1" i="1" dirty="0" err="1">
                <a:solidFill>
                  <a:srgbClr val="3BD3CC"/>
                </a:solidFill>
                <a:ea typeface="Times New Roman" panose="02020603050405020304" pitchFamily="18" charset="0"/>
              </a:rPr>
              <a:t>ffmf</a:t>
            </a:r>
            <a:endParaRPr kumimoji="0" lang="en-GB" sz="2400" b="1" i="1" u="none" strike="noStrike" kern="1200" cap="none" spc="0" normalizeH="0" baseline="0" noProof="0" dirty="0">
              <a:ln>
                <a:noFill/>
              </a:ln>
              <a:solidFill>
                <a:srgbClr val="3BD3CC"/>
              </a:solidFill>
              <a:effectLst/>
              <a:uLnTx/>
              <a:uFillTx/>
              <a:ea typeface="Times New Roman" panose="02020603050405020304" pitchFamily="18" charset="0"/>
              <a:cs typeface="+mn-cs"/>
            </a:endParaRPr>
          </a:p>
        </p:txBody>
      </p:sp>
      <p:pic>
        <p:nvPicPr>
          <p:cNvPr id="19" name="Picture 18">
            <a:extLst>
              <a:ext uri="{FF2B5EF4-FFF2-40B4-BE49-F238E27FC236}">
                <a16:creationId xmlns="" xmlns:a16="http://schemas.microsoft.com/office/drawing/2014/main" id="{B60F737A-09E9-E6D7-DE91-D29E598BD54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3023482" y="3187682"/>
            <a:ext cx="3439630" cy="568012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="" xmlns:a16="http://schemas.microsoft.com/office/drawing/2014/main" id="{C8EE73D2-62BD-9068-E098-6536F2D2A06F}"/>
              </a:ext>
            </a:extLst>
          </p:cNvPr>
          <p:cNvPicPr>
            <a:picLocks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058365" y="3159521"/>
            <a:ext cx="2966113" cy="569612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="" xmlns:a16="http://schemas.microsoft.com/office/drawing/2014/main" id="{5D692CF4-27EB-D713-FB5B-62E785AC2037}"/>
              </a:ext>
            </a:extLst>
          </p:cNvPr>
          <p:cNvPicPr>
            <a:picLocks/>
          </p:cNvPicPr>
          <p:nvPr/>
        </p:nvPicPr>
        <p:blipFill>
          <a:blip r:embed="rId5"/>
          <a:srcRect/>
          <a:stretch/>
        </p:blipFill>
        <p:spPr>
          <a:xfrm>
            <a:off x="4115382" y="3754292"/>
            <a:ext cx="1412202" cy="408316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="" xmlns:a16="http://schemas.microsoft.com/office/drawing/2014/main" id="{55CBD137-3E6A-C0E7-0060-79527984C55B}"/>
              </a:ext>
            </a:extLst>
          </p:cNvPr>
          <p:cNvPicPr>
            <a:picLocks/>
          </p:cNvPicPr>
          <p:nvPr/>
        </p:nvPicPr>
        <p:blipFill>
          <a:blip r:embed="rId6"/>
          <a:srcRect/>
          <a:stretch/>
        </p:blipFill>
        <p:spPr>
          <a:xfrm>
            <a:off x="5747371" y="3728472"/>
            <a:ext cx="1179755" cy="441388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="" xmlns:a16="http://schemas.microsoft.com/office/drawing/2014/main" id="{72CB27A8-34AB-4318-0EB2-1BD632DA98C9}"/>
              </a:ext>
            </a:extLst>
          </p:cNvPr>
          <p:cNvSpPr txBox="1"/>
          <p:nvPr/>
        </p:nvSpPr>
        <p:spPr>
          <a:xfrm>
            <a:off x="89612" y="2381671"/>
            <a:ext cx="10950242" cy="8694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300"/>
              </a:spcAft>
            </a:pPr>
            <a:r>
              <a:rPr lang="en-GB" sz="2400" b="1" dirty="0"/>
              <a:t>I</a:t>
            </a:r>
            <a:r>
              <a:rPr lang="x-none" sz="2400" b="1" dirty="0"/>
              <a:t>n a perfectly conducting plasma </a:t>
            </a:r>
            <a:r>
              <a:rPr lang="x-none" sz="2400" dirty="0"/>
              <a:t>around a line of force                   , for every flux tube </a:t>
            </a:r>
          </a:p>
          <a:p>
            <a:pPr>
              <a:spcAft>
                <a:spcPts val="300"/>
              </a:spcAft>
            </a:pPr>
            <a:r>
              <a:rPr lang="x-none" sz="2400" b="1" dirty="0"/>
              <a:t>the Magnetic Helicity</a:t>
            </a:r>
            <a:r>
              <a:rPr lang="x-none" sz="2400" b="1" dirty="0">
                <a:solidFill>
                  <a:srgbClr val="3BD3CC"/>
                </a:solidFill>
              </a:rPr>
              <a:t>*</a:t>
            </a:r>
            <a:r>
              <a:rPr lang="x-none" sz="2400" b="1" dirty="0"/>
              <a:t>                                      is invariant</a:t>
            </a:r>
          </a:p>
        </p:txBody>
      </p:sp>
      <p:pic>
        <p:nvPicPr>
          <p:cNvPr id="26" name="Picture 25" title="K italic left parenthesis alpha italic comma beta italic right parenthesis italic equals italic integral stack text italic A end text with italic rightwards arrow on top italic times stack text italic B end text with italic rightwards arrow on top text italic  dV end text">
            <a:extLst>
              <a:ext uri="{FF2B5EF4-FFF2-40B4-BE49-F238E27FC236}">
                <a16:creationId xmlns="" xmlns:a16="http://schemas.microsoft.com/office/drawing/2014/main" id="{99CBBFD5-C839-9236-BA82-AF31A96322A4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090442" y="2708973"/>
            <a:ext cx="2275580" cy="493200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="" xmlns:a16="http://schemas.microsoft.com/office/drawing/2014/main" id="{D1F567D3-C1DE-7303-7BF7-C18271646932}"/>
              </a:ext>
            </a:extLst>
          </p:cNvPr>
          <p:cNvSpPr txBox="1"/>
          <p:nvPr/>
        </p:nvSpPr>
        <p:spPr>
          <a:xfrm>
            <a:off x="7168377" y="2910437"/>
            <a:ext cx="3924174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0" i="1" dirty="0">
                <a:solidFill>
                  <a:srgbClr val="3BD3CC"/>
                </a:solidFill>
                <a:effectLst/>
              </a:rPr>
              <a:t>*</a:t>
            </a:r>
            <a:r>
              <a:rPr lang="en-GB" sz="1200" b="0" i="1" dirty="0" err="1">
                <a:solidFill>
                  <a:srgbClr val="202122"/>
                </a:solidFill>
                <a:effectLst/>
              </a:rPr>
              <a:t>Woltjer</a:t>
            </a:r>
            <a:r>
              <a:rPr lang="en-GB" sz="1200" b="0" i="1" dirty="0">
                <a:solidFill>
                  <a:srgbClr val="202122"/>
                </a:solidFill>
                <a:effectLst/>
              </a:rPr>
              <a:t> L. 1958 Proc. Nat. Acad. Sciences </a:t>
            </a:r>
            <a:r>
              <a:rPr lang="en-GB" sz="1200" i="1" dirty="0">
                <a:solidFill>
                  <a:srgbClr val="202122"/>
                </a:solidFill>
                <a:effectLst/>
              </a:rPr>
              <a:t>44 </a:t>
            </a:r>
            <a:r>
              <a:rPr lang="en-GB" sz="1200" b="0" i="1" dirty="0">
                <a:solidFill>
                  <a:srgbClr val="202122"/>
                </a:solidFill>
                <a:effectLst/>
              </a:rPr>
              <a:t>(6) 489–491</a:t>
            </a:r>
            <a:endParaRPr lang="x-none" sz="1200" i="1" dirty="0"/>
          </a:p>
        </p:txBody>
      </p:sp>
      <p:pic>
        <p:nvPicPr>
          <p:cNvPr id="29" name="Picture 28">
            <a:extLst>
              <a:ext uri="{FF2B5EF4-FFF2-40B4-BE49-F238E27FC236}">
                <a16:creationId xmlns="" xmlns:a16="http://schemas.microsoft.com/office/drawing/2014/main" id="{5C4D484E-47C5-C583-FCDD-99EB9D103DB8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/>
          <a:stretch/>
        </p:blipFill>
        <p:spPr>
          <a:xfrm>
            <a:off x="7138751" y="2378054"/>
            <a:ext cx="1114127" cy="368704"/>
          </a:xfrm>
          <a:prstGeom prst="rect">
            <a:avLst/>
          </a:prstGeom>
        </p:spPr>
      </p:pic>
      <p:sp>
        <p:nvSpPr>
          <p:cNvPr id="43" name="Right Arrow 42">
            <a:extLst>
              <a:ext uri="{FF2B5EF4-FFF2-40B4-BE49-F238E27FC236}">
                <a16:creationId xmlns="" xmlns:a16="http://schemas.microsoft.com/office/drawing/2014/main" id="{B9B08FDB-7547-734B-F8B3-17196A522B32}"/>
              </a:ext>
            </a:extLst>
          </p:cNvPr>
          <p:cNvSpPr/>
          <p:nvPr/>
        </p:nvSpPr>
        <p:spPr>
          <a:xfrm>
            <a:off x="7032613" y="3921865"/>
            <a:ext cx="228600" cy="166303"/>
          </a:xfrm>
          <a:prstGeom prst="rightArrow">
            <a:avLst/>
          </a:prstGeom>
          <a:solidFill>
            <a:srgbClr val="3BD3CC"/>
          </a:solidFill>
          <a:ln>
            <a:solidFill>
              <a:srgbClr val="3BD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 dirty="0"/>
          </a:p>
        </p:txBody>
      </p:sp>
      <p:pic>
        <p:nvPicPr>
          <p:cNvPr id="44" name="Picture 43" descr="bold italic B with rightwards arrow on top" title="{&quot;mathml&quot;:&quot;&lt;math style=\&quot;font-family:stix;font-size:16px;\&quot; xmlns=\&quot;http://www.w3.org/1998/Math/MathML\&quot;&gt;&lt;mstyle mathsize=\&quot;16px\&quot;&gt;&lt;mover&gt;&lt;mi mathvariant=\&quot;bold-italic\&quot;&gt;B&lt;/mi&gt;&lt;mo&gt;&amp;#x2192;&lt;/mo&gt;&lt;/mover&gt;&lt;/mstyle&gt;&lt;/math&gt;&quot;}">
            <a:extLst>
              <a:ext uri="{FF2B5EF4-FFF2-40B4-BE49-F238E27FC236}">
                <a16:creationId xmlns="" xmlns:a16="http://schemas.microsoft.com/office/drawing/2014/main" id="{A8A9F168-E3BC-DD20-7EBC-7D6F56997453}"/>
              </a:ext>
            </a:extLst>
          </p:cNvPr>
          <p:cNvPicPr>
            <a:picLocks noChangeAspect="1"/>
          </p:cNvPicPr>
          <p:nvPr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027409" y="666628"/>
            <a:ext cx="187007" cy="271097"/>
          </a:xfrm>
          <a:prstGeom prst="rect">
            <a:avLst/>
          </a:prstGeom>
        </p:spPr>
      </p:pic>
      <p:pic>
        <p:nvPicPr>
          <p:cNvPr id="45" name="Picture 44" descr="bold italic j with rightwards arrow on top" title="{&quot;mathml&quot;:&quot;&lt;math style=\&quot;font-family:stix;font-size:16px;\&quot; xmlns=\&quot;http://www.w3.org/1998/Math/MathML\&quot;&gt;&lt;mstyle mathsize=\&quot;16px\&quot;&gt;&lt;mover&gt;&lt;mi mathvariant=\&quot;bold-italic\&quot;&gt;j&lt;/mi&gt;&lt;mo&gt;&amp;#x2192;&lt;/mo&gt;&lt;/mover&gt;&lt;/mstyle&gt;&lt;/math&gt;&quot;}">
            <a:extLst>
              <a:ext uri="{FF2B5EF4-FFF2-40B4-BE49-F238E27FC236}">
                <a16:creationId xmlns="" xmlns:a16="http://schemas.microsoft.com/office/drawing/2014/main" id="{260A3FB1-6AD2-1989-DF62-ED83F0A30153}"/>
              </a:ext>
            </a:extLst>
          </p:cNvPr>
          <p:cNvPicPr>
            <a:picLocks noChangeAspect="1"/>
          </p:cNvPicPr>
          <p:nvPr/>
        </p:nvPicPr>
        <p:blipFill>
          <a:blip r:embed="rId10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587563" y="641520"/>
            <a:ext cx="187008" cy="325068"/>
          </a:xfrm>
          <a:prstGeom prst="rect">
            <a:avLst/>
          </a:prstGeom>
        </p:spPr>
      </p:pic>
      <p:sp>
        <p:nvSpPr>
          <p:cNvPr id="46" name="TextBox 45">
            <a:extLst>
              <a:ext uri="{FF2B5EF4-FFF2-40B4-BE49-F238E27FC236}">
                <a16:creationId xmlns="" xmlns:a16="http://schemas.microsoft.com/office/drawing/2014/main" id="{0D81C720-93ED-0049-4EFC-36617111869A}"/>
              </a:ext>
            </a:extLst>
          </p:cNvPr>
          <p:cNvSpPr txBox="1"/>
          <p:nvPr/>
        </p:nvSpPr>
        <p:spPr>
          <a:xfrm>
            <a:off x="141986" y="6226425"/>
            <a:ext cx="1187267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/>
              <a:t>therefore </a:t>
            </a:r>
            <a:r>
              <a:rPr lang="en-US" sz="2400" i="1" dirty="0"/>
              <a:t>the </a:t>
            </a:r>
            <a:r>
              <a:rPr lang="x-none" sz="2400" b="1" i="1" dirty="0">
                <a:solidFill>
                  <a:srgbClr val="FF0000"/>
                </a:solidFill>
              </a:rPr>
              <a:t>coefficient µ </a:t>
            </a:r>
            <a:r>
              <a:rPr lang="x-none" sz="2400" i="1" dirty="0"/>
              <a:t>takes the name of </a:t>
            </a:r>
            <a:r>
              <a:rPr lang="x-none" sz="2400" b="1" i="1" dirty="0">
                <a:solidFill>
                  <a:srgbClr val="FF0000"/>
                </a:solidFill>
              </a:rPr>
              <a:t>relaxation parameter</a:t>
            </a:r>
            <a:endParaRPr lang="x-none" sz="2400" i="1" dirty="0">
              <a:solidFill>
                <a:srgbClr val="FF0000"/>
              </a:solidFill>
            </a:endParaRPr>
          </a:p>
        </p:txBody>
      </p:sp>
      <p:sp>
        <p:nvSpPr>
          <p:cNvPr id="50" name="TextBox 49">
            <a:extLst>
              <a:ext uri="{FF2B5EF4-FFF2-40B4-BE49-F238E27FC236}">
                <a16:creationId xmlns="" xmlns:a16="http://schemas.microsoft.com/office/drawing/2014/main" id="{E7372CBD-DDDB-E0BB-88F9-E7E15DD1DEFA}"/>
              </a:ext>
            </a:extLst>
          </p:cNvPr>
          <p:cNvSpPr txBox="1"/>
          <p:nvPr/>
        </p:nvSpPr>
        <p:spPr>
          <a:xfrm>
            <a:off x="8835217" y="3786334"/>
            <a:ext cx="2704966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i="1" dirty="0">
                <a:solidFill>
                  <a:srgbClr val="FF0000"/>
                </a:solidFill>
                <a:effectLst/>
                <a:ea typeface="Times New Roman" panose="02020603050405020304" pitchFamily="18" charset="0"/>
              </a:rPr>
              <a:t>*</a:t>
            </a:r>
            <a:r>
              <a:rPr lang="en-GB" sz="1200" i="1" dirty="0">
                <a:effectLst/>
                <a:ea typeface="Times New Roman" panose="02020603050405020304" pitchFamily="18" charset="0"/>
              </a:rPr>
              <a:t>Taylor J B. 1986 Rev. Mod. Phys </a:t>
            </a:r>
            <a:r>
              <a:rPr lang="en-GB" sz="1200" b="1" i="1" dirty="0">
                <a:effectLst/>
                <a:ea typeface="Times New Roman" panose="02020603050405020304" pitchFamily="18" charset="0"/>
              </a:rPr>
              <a:t>58</a:t>
            </a:r>
            <a:r>
              <a:rPr lang="en-GB" sz="1200" i="1" dirty="0">
                <a:effectLst/>
                <a:ea typeface="Times New Roman" panose="02020603050405020304" pitchFamily="18" charset="0"/>
              </a:rPr>
              <a:t> 741 </a:t>
            </a:r>
            <a:endParaRPr lang="x-none" sz="1200" i="1" dirty="0"/>
          </a:p>
        </p:txBody>
      </p:sp>
      <p:sp>
        <p:nvSpPr>
          <p:cNvPr id="51" name="Slide Number Placeholder 1">
            <a:extLst>
              <a:ext uri="{FF2B5EF4-FFF2-40B4-BE49-F238E27FC236}">
                <a16:creationId xmlns="" xmlns:a16="http://schemas.microsoft.com/office/drawing/2014/main" id="{BF90E450-055A-80EC-C484-0FE9B7A556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3497" y="6505744"/>
            <a:ext cx="381000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10</a:t>
            </a:fld>
            <a:endParaRPr lang="x-none" dirty="0"/>
          </a:p>
        </p:txBody>
      </p:sp>
      <p:sp>
        <p:nvSpPr>
          <p:cNvPr id="53" name="TextBox 52">
            <a:extLst>
              <a:ext uri="{FF2B5EF4-FFF2-40B4-BE49-F238E27FC236}">
                <a16:creationId xmlns="" xmlns:a16="http://schemas.microsoft.com/office/drawing/2014/main" id="{EF370522-487F-B503-3EB9-61E2C2C8DE24}"/>
              </a:ext>
            </a:extLst>
          </p:cNvPr>
          <p:cNvSpPr txBox="1"/>
          <p:nvPr/>
        </p:nvSpPr>
        <p:spPr>
          <a:xfrm>
            <a:off x="142383" y="5802353"/>
            <a:ext cx="1191005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x-none" sz="2400" b="1" i="1" u="none" strike="noStrike" kern="1200" cap="none" spc="0" normalizeH="0" baseline="0" noProof="0" dirty="0">
                <a:ln>
                  <a:noFill/>
                </a:ln>
                <a:solidFill>
                  <a:srgbClr val="3BD3CC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Homogeneous</a:t>
            </a:r>
            <a:r>
              <a:rPr kumimoji="0" lang="x-none" sz="2400" b="0" i="1" u="none" strike="noStrike" kern="1200" cap="none" spc="0" normalizeH="0" baseline="0" noProof="0" dirty="0">
                <a:ln>
                  <a:noFill/>
                </a:ln>
                <a:solidFill>
                  <a:srgbClr val="3BD3CC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 </a:t>
            </a:r>
            <a:r>
              <a:rPr kumimoji="0" lang="x-none" sz="2400" b="1" i="1" u="none" strike="noStrike" kern="1200" cap="none" spc="0" normalizeH="0" baseline="0" noProof="0" dirty="0">
                <a:ln>
                  <a:noFill/>
                </a:ln>
                <a:solidFill>
                  <a:srgbClr val="3BD3CC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ffmf</a:t>
            </a:r>
            <a:r>
              <a:rPr kumimoji="0" lang="en-GB" sz="2400" i="1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,</a:t>
            </a:r>
            <a:r>
              <a:rPr kumimoji="0" lang="en-GB" sz="2400" i="1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 with      </a:t>
            </a:r>
            <a:r>
              <a:rPr kumimoji="0" lang="en-GB" sz="2400" b="1" i="1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		</a:t>
            </a:r>
            <a:r>
              <a:rPr kumimoji="0" lang="en-GB" sz="24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            </a:t>
            </a:r>
            <a:r>
              <a:rPr kumimoji="0" lang="x-none" sz="2400" b="0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= constant </a:t>
            </a:r>
            <a:r>
              <a:rPr kumimoji="0" lang="x-none" sz="2400" b="1" i="1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everywhere also called </a:t>
            </a:r>
            <a:r>
              <a:rPr kumimoji="0" lang="x-none" sz="2400" b="1" i="1" u="none" strike="noStrike" kern="1200" cap="none" spc="0" normalizeH="0" baseline="0" noProof="0" dirty="0">
                <a:ln>
                  <a:noFill/>
                </a:ln>
                <a:solidFill>
                  <a:srgbClr val="3BD3CC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relaxed states</a:t>
            </a:r>
            <a:endParaRPr lang="x-none" sz="2400" dirty="0">
              <a:solidFill>
                <a:srgbClr val="3BD3CC"/>
              </a:solidFill>
            </a:endParaRPr>
          </a:p>
        </p:txBody>
      </p:sp>
      <p:pic>
        <p:nvPicPr>
          <p:cNvPr id="54" name="Picture 53">
            <a:extLst>
              <a:ext uri="{FF2B5EF4-FFF2-40B4-BE49-F238E27FC236}">
                <a16:creationId xmlns="" xmlns:a16="http://schemas.microsoft.com/office/drawing/2014/main" id="{FF473F49-5968-2BCB-C94E-4420604F57DF}"/>
              </a:ext>
            </a:extLst>
          </p:cNvPr>
          <p:cNvPicPr>
            <a:picLocks noChangeAspect="1"/>
          </p:cNvPicPr>
          <p:nvPr/>
        </p:nvPicPr>
        <p:blipFill>
          <a:blip r:embed="rId11"/>
          <a:srcRect/>
          <a:stretch/>
        </p:blipFill>
        <p:spPr>
          <a:xfrm>
            <a:off x="3412603" y="5842200"/>
            <a:ext cx="2190305" cy="403674"/>
          </a:xfrm>
          <a:prstGeom prst="rect">
            <a:avLst/>
          </a:prstGeom>
        </p:spPr>
      </p:pic>
      <p:pic>
        <p:nvPicPr>
          <p:cNvPr id="56" name="Picture 55" descr="Reconnection&amp;Helicity.jpg">
            <a:extLst>
              <a:ext uri="{FF2B5EF4-FFF2-40B4-BE49-F238E27FC236}">
                <a16:creationId xmlns="" xmlns:a16="http://schemas.microsoft.com/office/drawing/2014/main" id="{2DE28902-BBD3-0A7A-DBF7-A6C69A158D59}"/>
              </a:ext>
            </a:extLst>
          </p:cNvPr>
          <p:cNvPicPr>
            <a:picLocks noChangeAspect="1"/>
          </p:cNvPicPr>
          <p:nvPr/>
        </p:nvPicPr>
        <p:blipFill>
          <a:blip r:embed="rId1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65995" y="5277337"/>
            <a:ext cx="6047287" cy="472523"/>
          </a:xfrm>
          <a:prstGeom prst="rect">
            <a:avLst/>
          </a:prstGeom>
        </p:spPr>
      </p:pic>
      <p:pic>
        <p:nvPicPr>
          <p:cNvPr id="57" name="Picture 56" descr="linkage.jpg">
            <a:extLst>
              <a:ext uri="{FF2B5EF4-FFF2-40B4-BE49-F238E27FC236}">
                <a16:creationId xmlns="" xmlns:a16="http://schemas.microsoft.com/office/drawing/2014/main" id="{9990711D-D130-19B9-98EE-7CB21BBC0F93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 rot="10800000">
            <a:off x="8900534" y="5238475"/>
            <a:ext cx="1642413" cy="543210"/>
          </a:xfrm>
          <a:prstGeom prst="rect">
            <a:avLst/>
          </a:prstGeom>
        </p:spPr>
      </p:pic>
      <p:sp>
        <p:nvSpPr>
          <p:cNvPr id="58" name="TextBox 57">
            <a:extLst>
              <a:ext uri="{FF2B5EF4-FFF2-40B4-BE49-F238E27FC236}">
                <a16:creationId xmlns="" xmlns:a16="http://schemas.microsoft.com/office/drawing/2014/main" id="{BBA3932F-D77E-FA7D-46AE-BB5F9CD47D6E}"/>
              </a:ext>
            </a:extLst>
          </p:cNvPr>
          <p:cNvSpPr txBox="1"/>
          <p:nvPr/>
        </p:nvSpPr>
        <p:spPr>
          <a:xfrm>
            <a:off x="532458" y="4808627"/>
            <a:ext cx="1074909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x-none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in a resistive plasma magnetic reconnections redistribute </a:t>
            </a:r>
            <a:r>
              <a:rPr kumimoji="0" lang="en-GB" altLang="x-none" sz="24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K</a:t>
            </a:r>
            <a:r>
              <a:rPr kumimoji="0" lang="en-GB" altLang="x-none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over the plasma volume</a:t>
            </a:r>
            <a:endParaRPr kumimoji="0" lang="en-GB" altLang="x-none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="" xmlns:a16="http://schemas.microsoft.com/office/drawing/2014/main" id="{FA0C9EFC-24EE-2EC5-5B18-4746510F697C}"/>
              </a:ext>
            </a:extLst>
          </p:cNvPr>
          <p:cNvSpPr txBox="1"/>
          <p:nvPr/>
        </p:nvSpPr>
        <p:spPr>
          <a:xfrm>
            <a:off x="526935" y="4427561"/>
            <a:ext cx="1001448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x-none" sz="24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K</a:t>
            </a:r>
            <a:r>
              <a:rPr kumimoji="0" lang="en-GB" altLang="x-none" sz="2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measures how much the lines of force are interlinked, kinked or twisted</a:t>
            </a:r>
          </a:p>
        </p:txBody>
      </p:sp>
    </p:spTree>
    <p:extLst>
      <p:ext uri="{BB962C8B-B14F-4D97-AF65-F5344CB8AC3E}">
        <p14:creationId xmlns:p14="http://schemas.microsoft.com/office/powerpoint/2010/main" val="2828527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>
            <a:extLst>
              <a:ext uri="{FF2B5EF4-FFF2-40B4-BE49-F238E27FC236}">
                <a16:creationId xmlns="" xmlns:a16="http://schemas.microsoft.com/office/drawing/2014/main" id="{772286EF-DE56-724F-2AD1-D5248CE250D2}"/>
              </a:ext>
            </a:extLst>
          </p:cNvPr>
          <p:cNvSpPr txBox="1"/>
          <p:nvPr/>
        </p:nvSpPr>
        <p:spPr>
          <a:xfrm>
            <a:off x="-9749" y="3249715"/>
            <a:ext cx="12192000" cy="875569"/>
          </a:xfrm>
          <a:prstGeom prst="rect">
            <a:avLst/>
          </a:prstGeom>
          <a:solidFill>
            <a:srgbClr val="001F60"/>
          </a:solidFill>
        </p:spPr>
        <p:txBody>
          <a:bodyPr wrap="square" rtlCol="0">
            <a:spAutoFit/>
          </a:bodyPr>
          <a:lstStyle/>
          <a:p>
            <a:endParaRPr lang="x-none" sz="3000" dirty="0">
              <a:solidFill>
                <a:srgbClr val="FFFF00"/>
              </a:solidFill>
            </a:endParaRPr>
          </a:p>
        </p:txBody>
      </p:sp>
      <p:pic>
        <p:nvPicPr>
          <p:cNvPr id="25" name="Picture 24">
            <a:extLst>
              <a:ext uri="{FF2B5EF4-FFF2-40B4-BE49-F238E27FC236}">
                <a16:creationId xmlns="" xmlns:a16="http://schemas.microsoft.com/office/drawing/2014/main" id="{1F42BA97-39D0-5BD1-E8FF-FBA2B0689E1A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367143" y="4477896"/>
            <a:ext cx="4839849" cy="2158781"/>
          </a:xfrm>
          <a:prstGeom prst="rect">
            <a:avLst/>
          </a:prstGeom>
        </p:spPr>
      </p:pic>
      <p:cxnSp>
        <p:nvCxnSpPr>
          <p:cNvPr id="28" name="Straight Connector 27">
            <a:extLst>
              <a:ext uri="{FF2B5EF4-FFF2-40B4-BE49-F238E27FC236}">
                <a16:creationId xmlns="" xmlns:a16="http://schemas.microsoft.com/office/drawing/2014/main" id="{41B1D307-88B2-E467-0F41-F1BDBF63E3CC}"/>
              </a:ext>
            </a:extLst>
          </p:cNvPr>
          <p:cNvCxnSpPr>
            <a:cxnSpLocks/>
          </p:cNvCxnSpPr>
          <p:nvPr/>
        </p:nvCxnSpPr>
        <p:spPr>
          <a:xfrm>
            <a:off x="3341689" y="6009272"/>
            <a:ext cx="600622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Box 29">
            <a:extLst>
              <a:ext uri="{FF2B5EF4-FFF2-40B4-BE49-F238E27FC236}">
                <a16:creationId xmlns="" xmlns:a16="http://schemas.microsoft.com/office/drawing/2014/main" id="{17515293-887B-CDCC-BE20-572FE52B2E84}"/>
              </a:ext>
            </a:extLst>
          </p:cNvPr>
          <p:cNvSpPr txBox="1"/>
          <p:nvPr/>
        </p:nvSpPr>
        <p:spPr>
          <a:xfrm>
            <a:off x="6641213" y="4396610"/>
            <a:ext cx="13404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dirty="0">
                <a:solidFill>
                  <a:schemeClr val="bg1"/>
                </a:solidFill>
              </a:rPr>
              <a:t>Crab Nebula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="" xmlns:a16="http://schemas.microsoft.com/office/drawing/2014/main" id="{F10DC3BD-1A04-3A4D-ABF9-E61B36A08C01}"/>
              </a:ext>
            </a:extLst>
          </p:cNvPr>
          <p:cNvSpPr txBox="1"/>
          <p:nvPr/>
        </p:nvSpPr>
        <p:spPr>
          <a:xfrm>
            <a:off x="-63674" y="4696891"/>
            <a:ext cx="380684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odd</a:t>
            </a:r>
            <a:r>
              <a:rPr lang="x-none" sz="24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x-none" sz="2400" b="1" dirty="0">
                <a:solidFill>
                  <a:srgbClr val="3BD3CC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linear </a:t>
            </a:r>
            <a:r>
              <a:rPr lang="x-none" sz="2400" b="1" i="1" dirty="0">
                <a:solidFill>
                  <a:srgbClr val="3BD3CC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ffmf </a:t>
            </a:r>
            <a:r>
              <a:rPr lang="x-none" sz="24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models a</a:t>
            </a:r>
          </a:p>
          <a:p>
            <a:r>
              <a:rPr lang="x-none" sz="24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double jet + double torus</a:t>
            </a:r>
          </a:p>
        </p:txBody>
      </p:sp>
      <p:cxnSp>
        <p:nvCxnSpPr>
          <p:cNvPr id="36" name="Straight Connector 35">
            <a:extLst>
              <a:ext uri="{FF2B5EF4-FFF2-40B4-BE49-F238E27FC236}">
                <a16:creationId xmlns="" xmlns:a16="http://schemas.microsoft.com/office/drawing/2014/main" id="{D1CAB6EC-1174-B4FC-0FB1-B275A5EB675A}"/>
              </a:ext>
            </a:extLst>
          </p:cNvPr>
          <p:cNvCxnSpPr>
            <a:cxnSpLocks/>
          </p:cNvCxnSpPr>
          <p:nvPr/>
        </p:nvCxnSpPr>
        <p:spPr>
          <a:xfrm>
            <a:off x="3341689" y="4649117"/>
            <a:ext cx="600622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Box 37">
            <a:extLst>
              <a:ext uri="{FF2B5EF4-FFF2-40B4-BE49-F238E27FC236}">
                <a16:creationId xmlns="" xmlns:a16="http://schemas.microsoft.com/office/drawing/2014/main" id="{7D28CF09-A8E6-EBD7-D616-1DFDF52A9F2E}"/>
              </a:ext>
            </a:extLst>
          </p:cNvPr>
          <p:cNvSpPr txBox="1"/>
          <p:nvPr/>
        </p:nvSpPr>
        <p:spPr>
          <a:xfrm>
            <a:off x="3992292" y="6162317"/>
            <a:ext cx="2452209" cy="646331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r"/>
            <a:r>
              <a:rPr lang="x-none" sz="18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Furth odd squared </a:t>
            </a:r>
            <a:r>
              <a:rPr lang="x-none" sz="1800" b="1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ffmf</a:t>
            </a:r>
            <a:r>
              <a:rPr lang="x-none" b="1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x-none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: </a:t>
            </a:r>
            <a:r>
              <a:rPr lang="x-none" sz="18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 double jet</a:t>
            </a:r>
            <a:endParaRPr lang="x-none" dirty="0"/>
          </a:p>
        </p:txBody>
      </p:sp>
      <p:pic>
        <p:nvPicPr>
          <p:cNvPr id="40" name="Picture 39">
            <a:extLst>
              <a:ext uri="{FF2B5EF4-FFF2-40B4-BE49-F238E27FC236}">
                <a16:creationId xmlns="" xmlns:a16="http://schemas.microsoft.com/office/drawing/2014/main" id="{16DBC851-6859-95FC-5D2A-5C1B7D7A3008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42198" y="4154242"/>
            <a:ext cx="2647614" cy="267307"/>
          </a:xfrm>
          <a:prstGeom prst="rect">
            <a:avLst/>
          </a:prstGeom>
        </p:spPr>
      </p:pic>
      <p:sp>
        <p:nvSpPr>
          <p:cNvPr id="41" name="TextBox 40">
            <a:extLst>
              <a:ext uri="{FF2B5EF4-FFF2-40B4-BE49-F238E27FC236}">
                <a16:creationId xmlns="" xmlns:a16="http://schemas.microsoft.com/office/drawing/2014/main" id="{2508B1CC-B146-7052-3BCD-49AD2A82C74C}"/>
              </a:ext>
            </a:extLst>
          </p:cNvPr>
          <p:cNvSpPr txBox="1"/>
          <p:nvPr/>
        </p:nvSpPr>
        <p:spPr>
          <a:xfrm>
            <a:off x="7295559" y="4118706"/>
            <a:ext cx="224892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i="1" dirty="0">
                <a:latin typeface="Times" pitchFamily="2" charset="0"/>
              </a:rPr>
              <a:t>,  </a:t>
            </a:r>
            <a:r>
              <a:rPr lang="el-GR" sz="1400" b="1" i="1" dirty="0">
                <a:solidFill>
                  <a:srgbClr val="FF0000"/>
                </a:solidFill>
                <a:latin typeface="Times" pitchFamily="2" charset="0"/>
              </a:rPr>
              <a:t>γ</a:t>
            </a:r>
            <a:r>
              <a:rPr lang="el-GR" sz="1400" i="1" dirty="0">
                <a:latin typeface="Times" pitchFamily="2" charset="0"/>
              </a:rPr>
              <a:t> </a:t>
            </a:r>
            <a:r>
              <a:rPr lang="en-US" sz="1400" i="1" dirty="0">
                <a:latin typeface="Times" pitchFamily="2" charset="0"/>
              </a:rPr>
              <a:t>superposition parameter</a:t>
            </a:r>
            <a:r>
              <a:rPr lang="el-GR" sz="1400" i="1" dirty="0">
                <a:latin typeface="Times" pitchFamily="2" charset="0"/>
              </a:rPr>
              <a:t> </a:t>
            </a:r>
            <a:endParaRPr lang="x-none" sz="1400" i="1" dirty="0">
              <a:latin typeface="Times" pitchFamily="2" charset="0"/>
            </a:endParaRPr>
          </a:p>
        </p:txBody>
      </p:sp>
      <p:sp>
        <p:nvSpPr>
          <p:cNvPr id="43" name="TextBox 42">
            <a:extLst>
              <a:ext uri="{FF2B5EF4-FFF2-40B4-BE49-F238E27FC236}">
                <a16:creationId xmlns="" xmlns:a16="http://schemas.microsoft.com/office/drawing/2014/main" id="{596AD572-6617-5B6F-CC60-F966888C1334}"/>
              </a:ext>
            </a:extLst>
          </p:cNvPr>
          <p:cNvSpPr txBox="1"/>
          <p:nvPr/>
        </p:nvSpPr>
        <p:spPr>
          <a:xfrm>
            <a:off x="9383748" y="5725502"/>
            <a:ext cx="196521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l-GR" sz="1200" i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λ</a:t>
            </a:r>
            <a:r>
              <a:rPr lang="en-US" sz="1200" i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=</a:t>
            </a:r>
            <a:r>
              <a:rPr lang="en-GB" sz="12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3.673</a:t>
            </a:r>
            <a:r>
              <a:rPr lang="el-GR" sz="12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6</a:t>
            </a:r>
            <a:r>
              <a:rPr lang="en-US" sz="1200" i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,</a:t>
            </a:r>
            <a:r>
              <a:rPr lang="el-GR" sz="1200" i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en-GB" sz="12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so that zeroes of  </a:t>
            </a:r>
            <a:r>
              <a:rPr lang="el-GR" sz="1200" i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   </a:t>
            </a:r>
            <a:r>
              <a:rPr lang="en-GB" sz="12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el-GR" sz="12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       </a:t>
            </a:r>
            <a:r>
              <a:rPr lang="en-GB" sz="12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and of               coincide</a:t>
            </a:r>
            <a:r>
              <a:rPr lang="x-none" sz="1200" i="1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x-none" sz="1200" i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44" name="Picture 43" title="text italic ψ end text subscript text italic μλ end text end subscript superscript text italic F,odd end text end superscript">
            <a:extLst>
              <a:ext uri="{FF2B5EF4-FFF2-40B4-BE49-F238E27FC236}">
                <a16:creationId xmlns="" xmlns:a16="http://schemas.microsoft.com/office/drawing/2014/main" id="{D6374146-EEEA-2C8D-17BD-375C05361F44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941952" y="5957002"/>
            <a:ext cx="403717" cy="222638"/>
          </a:xfrm>
          <a:prstGeom prst="rect">
            <a:avLst/>
          </a:prstGeom>
        </p:spPr>
      </p:pic>
      <p:pic>
        <p:nvPicPr>
          <p:cNvPr id="45" name="Picture 44" title="text italic ψ end text subscript text italic μ end text end subscript superscript text italic CK,odd end text end superscript">
            <a:extLst>
              <a:ext uri="{FF2B5EF4-FFF2-40B4-BE49-F238E27FC236}">
                <a16:creationId xmlns="" xmlns:a16="http://schemas.microsoft.com/office/drawing/2014/main" id="{CA244AF6-AD36-798C-2287-3C08163E4FDE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217774" y="5786262"/>
            <a:ext cx="496563" cy="225369"/>
          </a:xfrm>
          <a:prstGeom prst="rect">
            <a:avLst/>
          </a:prstGeom>
        </p:spPr>
      </p:pic>
      <p:sp>
        <p:nvSpPr>
          <p:cNvPr id="46" name="TextBox 45">
            <a:extLst>
              <a:ext uri="{FF2B5EF4-FFF2-40B4-BE49-F238E27FC236}">
                <a16:creationId xmlns="" xmlns:a16="http://schemas.microsoft.com/office/drawing/2014/main" id="{7226A5BD-3305-97EA-FD60-1F69762AB25F}"/>
              </a:ext>
            </a:extLst>
          </p:cNvPr>
          <p:cNvSpPr txBox="1"/>
          <p:nvPr/>
        </p:nvSpPr>
        <p:spPr>
          <a:xfrm>
            <a:off x="9346488" y="4502843"/>
            <a:ext cx="1507213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GB" sz="12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0.85518= x</a:t>
            </a:r>
            <a:r>
              <a:rPr kumimoji="0" lang="en-GB" sz="1200" b="0" i="1" u="none" strike="noStrike" kern="1200" cap="none" spc="0" normalizeH="0" baseline="-25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2,5</a:t>
            </a:r>
            <a:r>
              <a:rPr kumimoji="0" lang="en-GB" sz="12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/x</a:t>
            </a:r>
            <a:r>
              <a:rPr kumimoji="0" lang="en-GB" sz="1200" b="0" i="1" u="none" strike="noStrike" kern="1200" cap="none" spc="0" normalizeH="0" baseline="-25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2,6</a:t>
            </a:r>
            <a:r>
              <a:rPr kumimoji="0" lang="en-GB" sz="12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endParaRPr lang="x-none" sz="1200" dirty="0"/>
          </a:p>
        </p:txBody>
      </p:sp>
      <p:sp>
        <p:nvSpPr>
          <p:cNvPr id="47" name="TextBox 46">
            <a:extLst>
              <a:ext uri="{FF2B5EF4-FFF2-40B4-BE49-F238E27FC236}">
                <a16:creationId xmlns="" xmlns:a16="http://schemas.microsoft.com/office/drawing/2014/main" id="{6EF728A4-681E-A12C-F2A1-926669778675}"/>
              </a:ext>
            </a:extLst>
          </p:cNvPr>
          <p:cNvSpPr txBox="1"/>
          <p:nvPr/>
        </p:nvSpPr>
        <p:spPr>
          <a:xfrm>
            <a:off x="8186585" y="5087903"/>
            <a:ext cx="403364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x-none" sz="1200" b="1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number of zeroes</a:t>
            </a:r>
            <a:r>
              <a:rPr lang="x-none" sz="1200" i="1" dirty="0">
                <a:latin typeface="Calibri" panose="020F0502020204030204" pitchFamily="34" charset="0"/>
                <a:cs typeface="Calibri" panose="020F0502020204030204" pitchFamily="34" charset="0"/>
              </a:rPr>
              <a:t>” </a:t>
            </a:r>
            <a:r>
              <a:rPr lang="en-GB" sz="1200" i="1" dirty="0">
                <a:latin typeface="Calibri" panose="020F0502020204030204" pitchFamily="34" charset="0"/>
                <a:cs typeface="Calibri" panose="020F0502020204030204" pitchFamily="34" charset="0"/>
              </a:rPr>
              <a:t>r</a:t>
            </a:r>
            <a:r>
              <a:rPr lang="x-none" sz="1200" i="1" dirty="0">
                <a:latin typeface="Calibri" panose="020F0502020204030204" pitchFamily="34" charset="0"/>
                <a:cs typeface="Calibri" panose="020F0502020204030204" pitchFamily="34" charset="0"/>
              </a:rPr>
              <a:t>ules </a:t>
            </a:r>
            <a:r>
              <a:rPr lang="en-US" sz="1200" i="1" dirty="0">
                <a:latin typeface="Calibri" panose="020F0502020204030204" pitchFamily="34" charset="0"/>
                <a:cs typeface="Calibri" panose="020F0502020204030204" pitchFamily="34" charset="0"/>
              </a:rPr>
              <a:t>allow to </a:t>
            </a:r>
            <a:r>
              <a:rPr lang="x-none" sz="1200" i="1" dirty="0">
                <a:latin typeface="Calibri" panose="020F0502020204030204" pitchFamily="34" charset="0"/>
                <a:cs typeface="Calibri" panose="020F0502020204030204" pitchFamily="34" charset="0"/>
              </a:rPr>
              <a:t>obtain “</a:t>
            </a:r>
            <a:r>
              <a:rPr lang="x-none" sz="1200" b="1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simply connected-</a:t>
            </a:r>
            <a:r>
              <a:rPr lang="en-GB" sz="1200" b="1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</a:t>
            </a:r>
            <a:r>
              <a:rPr lang="x-none" sz="1200" b="1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losed configurations</a:t>
            </a:r>
            <a:r>
              <a:rPr lang="x-none" sz="1200" i="1" dirty="0">
                <a:latin typeface="Calibri" panose="020F0502020204030204" pitchFamily="34" charset="0"/>
                <a:cs typeface="Calibri" panose="020F0502020204030204" pitchFamily="34" charset="0"/>
              </a:rPr>
              <a:t>” with </a:t>
            </a:r>
            <a:r>
              <a:rPr lang="x-none" sz="1200" b="1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same direction of </a:t>
            </a:r>
            <a:r>
              <a:rPr lang="x-none" sz="1200" b="1" i="1" dirty="0">
                <a:solidFill>
                  <a:srgbClr val="FF0000"/>
                </a:solidFill>
                <a:latin typeface="Times" pitchFamily="2" charset="0"/>
                <a:cs typeface="Times New Roman" panose="02020603050405020304" pitchFamily="18" charset="0"/>
              </a:rPr>
              <a:t>j</a:t>
            </a:r>
            <a:r>
              <a:rPr lang="el-GR" sz="1200" b="1" i="1" baseline="-25000" dirty="0">
                <a:solidFill>
                  <a:srgbClr val="FF0000"/>
                </a:solidFill>
                <a:latin typeface="Times" pitchFamily="2" charset="0"/>
                <a:cs typeface="Times New Roman" panose="02020603050405020304" pitchFamily="18" charset="0"/>
              </a:rPr>
              <a:t>φ</a:t>
            </a:r>
            <a:r>
              <a:rPr lang="x-none" sz="1200" b="1" i="1" dirty="0">
                <a:solidFill>
                  <a:srgbClr val="FF0000"/>
                </a:solidFill>
                <a:latin typeface="Times" pitchFamily="2" charset="0"/>
                <a:cs typeface="Times New Roman" panose="02020603050405020304" pitchFamily="18" charset="0"/>
              </a:rPr>
              <a:t> </a:t>
            </a:r>
            <a:r>
              <a:rPr lang="x-none" sz="1200" b="1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&amp; </a:t>
            </a:r>
            <a:r>
              <a:rPr lang="x-none" sz="1200" b="1" i="1" dirty="0">
                <a:solidFill>
                  <a:srgbClr val="FF0000"/>
                </a:solidFill>
                <a:latin typeface="Times" pitchFamily="2" charset="0"/>
                <a:cs typeface="Calibri" panose="020F0502020204030204" pitchFamily="34" charset="0"/>
              </a:rPr>
              <a:t>B</a:t>
            </a:r>
            <a:r>
              <a:rPr lang="el-GR" sz="1200" b="1" i="1" baseline="-25000" dirty="0">
                <a:solidFill>
                  <a:srgbClr val="FF0000"/>
                </a:solidFill>
                <a:latin typeface="Times" pitchFamily="2" charset="0"/>
                <a:cs typeface="Calibri" panose="020F0502020204030204" pitchFamily="34" charset="0"/>
              </a:rPr>
              <a:t>φ</a:t>
            </a:r>
            <a:endParaRPr lang="x-none" sz="1200" dirty="0"/>
          </a:p>
        </p:txBody>
      </p:sp>
      <p:sp>
        <p:nvSpPr>
          <p:cNvPr id="48" name="Down Arrow 47">
            <a:extLst>
              <a:ext uri="{FF2B5EF4-FFF2-40B4-BE49-F238E27FC236}">
                <a16:creationId xmlns="" xmlns:a16="http://schemas.microsoft.com/office/drawing/2014/main" id="{4A95E2AF-D608-C4F6-C05D-4A38990AF499}"/>
              </a:ext>
            </a:extLst>
          </p:cNvPr>
          <p:cNvSpPr/>
          <p:nvPr/>
        </p:nvSpPr>
        <p:spPr>
          <a:xfrm rot="10800000">
            <a:off x="3691270" y="6029336"/>
            <a:ext cx="161347" cy="199393"/>
          </a:xfrm>
          <a:prstGeom prst="down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  <p:sp>
        <p:nvSpPr>
          <p:cNvPr id="49" name="Down Arrow 48">
            <a:extLst>
              <a:ext uri="{FF2B5EF4-FFF2-40B4-BE49-F238E27FC236}">
                <a16:creationId xmlns="" xmlns:a16="http://schemas.microsoft.com/office/drawing/2014/main" id="{757451E8-D78E-6AE4-0CDD-A289B7F2C601}"/>
              </a:ext>
            </a:extLst>
          </p:cNvPr>
          <p:cNvSpPr/>
          <p:nvPr/>
        </p:nvSpPr>
        <p:spPr>
          <a:xfrm rot="10800000">
            <a:off x="4749856" y="6020638"/>
            <a:ext cx="171185" cy="207509"/>
          </a:xfrm>
          <a:prstGeom prst="down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  <p:sp>
        <p:nvSpPr>
          <p:cNvPr id="50" name="Down Arrow 49">
            <a:extLst>
              <a:ext uri="{FF2B5EF4-FFF2-40B4-BE49-F238E27FC236}">
                <a16:creationId xmlns="" xmlns:a16="http://schemas.microsoft.com/office/drawing/2014/main" id="{00EC1208-F052-0505-1C5A-9987D58B5B95}"/>
              </a:ext>
            </a:extLst>
          </p:cNvPr>
          <p:cNvSpPr/>
          <p:nvPr/>
        </p:nvSpPr>
        <p:spPr>
          <a:xfrm>
            <a:off x="5902634" y="4354825"/>
            <a:ext cx="145071" cy="262712"/>
          </a:xfrm>
          <a:prstGeom prst="down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  <p:sp>
        <p:nvSpPr>
          <p:cNvPr id="51" name="TextBox 50">
            <a:extLst>
              <a:ext uri="{FF2B5EF4-FFF2-40B4-BE49-F238E27FC236}">
                <a16:creationId xmlns="" xmlns:a16="http://schemas.microsoft.com/office/drawing/2014/main" id="{D5AF5CD5-ED47-89B4-BBB1-A28065542E34}"/>
              </a:ext>
            </a:extLst>
          </p:cNvPr>
          <p:cNvSpPr txBox="1"/>
          <p:nvPr/>
        </p:nvSpPr>
        <p:spPr>
          <a:xfrm>
            <a:off x="9054857" y="6332198"/>
            <a:ext cx="12768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b="1" i="1" dirty="0">
                <a:solidFill>
                  <a:srgbClr val="FF0000"/>
                </a:solidFill>
              </a:rPr>
              <a:t>however</a:t>
            </a:r>
            <a:r>
              <a:rPr lang="en-US" b="1" i="1" dirty="0">
                <a:solidFill>
                  <a:srgbClr val="FF0000"/>
                </a:solidFill>
              </a:rPr>
              <a:t>… </a:t>
            </a:r>
            <a:endParaRPr lang="x-none" b="1" i="1" dirty="0">
              <a:solidFill>
                <a:srgbClr val="FF0000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="" xmlns:a16="http://schemas.microsoft.com/office/drawing/2014/main" id="{534E6784-9B7D-6A3F-4261-2D9D4DA63E6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82773" y="6474282"/>
            <a:ext cx="800100" cy="2921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="" xmlns:a16="http://schemas.microsoft.com/office/drawing/2014/main" id="{CB3AAAC1-8CF7-64DD-2C69-EC60ADF38670}"/>
              </a:ext>
            </a:extLst>
          </p:cNvPr>
          <p:cNvSpPr txBox="1"/>
          <p:nvPr/>
        </p:nvSpPr>
        <p:spPr>
          <a:xfrm>
            <a:off x="61233" y="3242045"/>
            <a:ext cx="1212101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x-none" sz="2400" b="1" i="1" u="none" strike="noStrike" kern="1200" cap="none" spc="0" normalizeH="0" baseline="0" noProof="0" dirty="0">
                <a:ln>
                  <a:noFill/>
                </a:ln>
                <a:solidFill>
                  <a:srgbClr val="3BD3CC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homogeneous</a:t>
            </a:r>
            <a:r>
              <a:rPr kumimoji="0" lang="x-none" sz="2400" b="0" i="1" u="none" strike="noStrike" kern="1200" cap="none" spc="0" normalizeH="0" baseline="0" noProof="0" dirty="0">
                <a:ln>
                  <a:noFill/>
                </a:ln>
                <a:solidFill>
                  <a:srgbClr val="3BD3CC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 </a:t>
            </a:r>
            <a:r>
              <a:rPr kumimoji="0" lang="x-none" sz="2400" b="1" i="1" u="none" strike="noStrike" kern="1200" cap="none" spc="0" normalizeH="0" baseline="0" noProof="0" dirty="0">
                <a:ln>
                  <a:noFill/>
                </a:ln>
                <a:solidFill>
                  <a:srgbClr val="3BD3CC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ffmf</a:t>
            </a:r>
            <a:r>
              <a:rPr kumimoji="0" lang="en-GB" sz="2400" i="1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, with      </a:t>
            </a:r>
            <a:r>
              <a:rPr kumimoji="0" lang="en-GB" sz="2400" b="1" i="1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		</a:t>
            </a:r>
            <a:r>
              <a:rPr kumimoji="0" lang="en-GB" sz="24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       </a:t>
            </a:r>
            <a:r>
              <a:rPr kumimoji="0" lang="x-none" sz="2400" b="0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= constant </a:t>
            </a:r>
            <a:r>
              <a:rPr kumimoji="0" lang="x-none" sz="24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everywhere</a:t>
            </a:r>
            <a:r>
              <a:rPr kumimoji="0" lang="x-none" sz="2400" b="0" i="1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,</a:t>
            </a:r>
            <a:r>
              <a:rPr kumimoji="0" lang="x-none" sz="2400" b="1" i="1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 </a:t>
            </a:r>
            <a:r>
              <a:rPr kumimoji="0" lang="x-none" sz="2400" i="1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can be called </a:t>
            </a:r>
            <a:r>
              <a:rPr kumimoji="0" lang="x-none" sz="2400" b="1" i="1" u="none" strike="noStrike" kern="1200" cap="none" spc="0" normalizeH="0" baseline="0" noProof="0" dirty="0">
                <a:ln>
                  <a:noFill/>
                </a:ln>
                <a:solidFill>
                  <a:srgbClr val="3BD3CC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linear ffmf</a:t>
            </a:r>
            <a:r>
              <a:rPr kumimoji="0" lang="x-none" sz="2400" b="1" i="1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x-none" sz="2400" i="1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as</a:t>
            </a:r>
            <a:r>
              <a:rPr kumimoji="0" lang="x-none" sz="2400" b="1" i="1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 </a:t>
            </a:r>
            <a:r>
              <a:rPr kumimoji="0" lang="x-none" sz="2400" b="0" i="1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they are a </a:t>
            </a:r>
            <a:r>
              <a:rPr kumimoji="0" lang="x-none" sz="2400" b="1" i="1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linear space</a:t>
            </a:r>
            <a:r>
              <a:rPr kumimoji="0" lang="x-none" sz="2400" b="0" i="1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:  </a:t>
            </a:r>
            <a:r>
              <a:rPr kumimoji="0" lang="x-none" sz="2400" b="1" i="1" u="none" strike="noStrike" kern="1200" cap="none" spc="0" normalizeH="0" baseline="0" noProof="0" dirty="0">
                <a:ln>
                  <a:noFill/>
                </a:ln>
                <a:solidFill>
                  <a:srgbClr val="3BD3CC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linear ffmf</a:t>
            </a:r>
            <a:r>
              <a:rPr kumimoji="0" lang="x-none" sz="2400" b="1" u="none" strike="noStrike" kern="1200" cap="none" spc="0" normalizeH="0" baseline="0" noProof="0" dirty="0">
                <a:ln>
                  <a:noFill/>
                </a:ln>
                <a:solidFill>
                  <a:srgbClr val="3BD3CC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s</a:t>
            </a:r>
            <a:r>
              <a:rPr kumimoji="0" lang="x-none" sz="2400" b="0" i="0" u="none" strike="noStrike" kern="1200" cap="none" spc="0" normalizeH="0" baseline="0" noProof="0" dirty="0">
                <a:ln>
                  <a:noFill/>
                </a:ln>
                <a:solidFill>
                  <a:srgbClr val="3BD3CC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 </a:t>
            </a:r>
            <a:r>
              <a:rPr kumimoji="0" lang="x-none" sz="2400" b="0" i="1" u="none" strike="noStrike" kern="1200" cap="none" spc="0" normalizeH="0" baseline="0" noProof="0" dirty="0">
                <a:ln>
                  <a:noFill/>
                </a:ln>
                <a:solidFill>
                  <a:srgbClr val="3BD3CC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with </a:t>
            </a:r>
            <a:r>
              <a:rPr kumimoji="0" lang="x-none" sz="2400" b="1" i="1" u="none" strike="noStrike" kern="1200" cap="none" spc="0" normalizeH="0" baseline="0" noProof="0" dirty="0">
                <a:ln>
                  <a:noFill/>
                </a:ln>
                <a:solidFill>
                  <a:srgbClr val="3BD3CC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same </a:t>
            </a:r>
            <a:r>
              <a:rPr kumimoji="0" lang="x-none" sz="24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µ</a:t>
            </a:r>
            <a:r>
              <a:rPr kumimoji="0" lang="x-none" sz="2400" b="1" i="1" u="none" strike="noStrike" kern="1200" cap="none" spc="0" normalizeH="0" baseline="0" noProof="0" dirty="0">
                <a:ln>
                  <a:noFill/>
                </a:ln>
                <a:solidFill>
                  <a:srgbClr val="3BD3CC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 can be summed to give another linear ffmf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="" xmlns:a16="http://schemas.microsoft.com/office/drawing/2014/main" id="{54B7C0BC-216F-D817-67B8-05E7DAA66607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/>
          <a:stretch/>
        </p:blipFill>
        <p:spPr>
          <a:xfrm>
            <a:off x="3347116" y="3280095"/>
            <a:ext cx="1768432" cy="404752"/>
          </a:xfrm>
          <a:prstGeom prst="rect">
            <a:avLst/>
          </a:prstGeom>
        </p:spPr>
      </p:pic>
      <p:sp>
        <p:nvSpPr>
          <p:cNvPr id="67" name="TextBox 66">
            <a:extLst>
              <a:ext uri="{FF2B5EF4-FFF2-40B4-BE49-F238E27FC236}">
                <a16:creationId xmlns="" xmlns:a16="http://schemas.microsoft.com/office/drawing/2014/main" id="{A8E23B1E-8E93-22A2-FC17-6F0A0EBAF05A}"/>
              </a:ext>
            </a:extLst>
          </p:cNvPr>
          <p:cNvSpPr txBox="1"/>
          <p:nvPr/>
        </p:nvSpPr>
        <p:spPr>
          <a:xfrm>
            <a:off x="807773" y="6182028"/>
            <a:ext cx="326441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x-none" sz="18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Chandrasekhar-Kendall </a:t>
            </a:r>
            <a:r>
              <a:rPr lang="en-US" sz="18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odd </a:t>
            </a:r>
            <a:r>
              <a:rPr lang="x-none" sz="1800" b="1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ffmf</a:t>
            </a:r>
          </a:p>
          <a:p>
            <a:r>
              <a:rPr lang="x-none" sz="18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for a double torus:</a:t>
            </a:r>
            <a:r>
              <a:rPr lang="x-none" sz="18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x-none" dirty="0"/>
          </a:p>
        </p:txBody>
      </p:sp>
      <p:pic>
        <p:nvPicPr>
          <p:cNvPr id="68" name="Picture 67">
            <a:extLst>
              <a:ext uri="{FF2B5EF4-FFF2-40B4-BE49-F238E27FC236}">
                <a16:creationId xmlns="" xmlns:a16="http://schemas.microsoft.com/office/drawing/2014/main" id="{18B02C46-7541-44E9-6D93-674394C877C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096698" y="6556318"/>
            <a:ext cx="889000" cy="241300"/>
          </a:xfrm>
          <a:prstGeom prst="rect">
            <a:avLst/>
          </a:prstGeom>
        </p:spPr>
      </p:pic>
      <p:pic>
        <p:nvPicPr>
          <p:cNvPr id="71" name="Picture 70">
            <a:extLst>
              <a:ext uri="{FF2B5EF4-FFF2-40B4-BE49-F238E27FC236}">
                <a16:creationId xmlns="" xmlns:a16="http://schemas.microsoft.com/office/drawing/2014/main" id="{FF27BC08-1EF1-B7D9-4F4E-6D7B89A1D3FB}"/>
              </a:ext>
            </a:extLst>
          </p:cNvPr>
          <p:cNvPicPr>
            <a:picLocks noChangeAspect="1"/>
          </p:cNvPicPr>
          <p:nvPr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298850" y="15421"/>
            <a:ext cx="1583843" cy="2862304"/>
          </a:xfrm>
          <a:prstGeom prst="rect">
            <a:avLst/>
          </a:prstGeom>
        </p:spPr>
      </p:pic>
      <p:sp>
        <p:nvSpPr>
          <p:cNvPr id="72" name="Up-down Arrow 71">
            <a:extLst>
              <a:ext uri="{FF2B5EF4-FFF2-40B4-BE49-F238E27FC236}">
                <a16:creationId xmlns="" xmlns:a16="http://schemas.microsoft.com/office/drawing/2014/main" id="{2395D825-503D-63ED-F8ED-99BCE5F88C2E}"/>
              </a:ext>
            </a:extLst>
          </p:cNvPr>
          <p:cNvSpPr/>
          <p:nvPr/>
        </p:nvSpPr>
        <p:spPr>
          <a:xfrm>
            <a:off x="10229935" y="1025056"/>
            <a:ext cx="253664" cy="923330"/>
          </a:xfrm>
          <a:prstGeom prst="upDown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  <p:sp>
        <p:nvSpPr>
          <p:cNvPr id="77" name="TextBox 76">
            <a:extLst>
              <a:ext uri="{FF2B5EF4-FFF2-40B4-BE49-F238E27FC236}">
                <a16:creationId xmlns="" xmlns:a16="http://schemas.microsoft.com/office/drawing/2014/main" id="{D3013EAE-CF0D-4EB8-567D-5015A8FCFD21}"/>
              </a:ext>
            </a:extLst>
          </p:cNvPr>
          <p:cNvSpPr txBox="1"/>
          <p:nvPr/>
        </p:nvSpPr>
        <p:spPr>
          <a:xfrm>
            <a:off x="8648032" y="1767946"/>
            <a:ext cx="177121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i="1" dirty="0"/>
              <a:t>odd-symmetric</a:t>
            </a:r>
          </a:p>
          <a:p>
            <a:r>
              <a:rPr lang="en-GB" i="1" dirty="0"/>
              <a:t>e</a:t>
            </a:r>
            <a:r>
              <a:rPr lang="x-none" i="1" dirty="0"/>
              <a:t>mispherical </a:t>
            </a:r>
            <a:r>
              <a:rPr lang="en-US" b="1" i="1" dirty="0" err="1">
                <a:solidFill>
                  <a:srgbClr val="FF0000"/>
                </a:solidFill>
              </a:rPr>
              <a:t>j</a:t>
            </a:r>
            <a:r>
              <a:rPr lang="en-US" b="1" i="1" baseline="-25000" dirty="0" err="1">
                <a:solidFill>
                  <a:srgbClr val="FF0000"/>
                </a:solidFill>
              </a:rPr>
              <a:t>vert</a:t>
            </a:r>
            <a:endParaRPr lang="en-US" b="1" i="1" baseline="-25000" dirty="0">
              <a:solidFill>
                <a:srgbClr val="FF0000"/>
              </a:solidFill>
            </a:endParaRPr>
          </a:p>
        </p:txBody>
      </p:sp>
      <p:cxnSp>
        <p:nvCxnSpPr>
          <p:cNvPr id="81" name="Straight Arrow Connector 80">
            <a:extLst>
              <a:ext uri="{FF2B5EF4-FFF2-40B4-BE49-F238E27FC236}">
                <a16:creationId xmlns="" xmlns:a16="http://schemas.microsoft.com/office/drawing/2014/main" id="{64CFBC44-3D37-1CC3-1E4C-CE362D42369E}"/>
              </a:ext>
            </a:extLst>
          </p:cNvPr>
          <p:cNvCxnSpPr>
            <a:cxnSpLocks/>
          </p:cNvCxnSpPr>
          <p:nvPr/>
        </p:nvCxnSpPr>
        <p:spPr>
          <a:xfrm flipV="1">
            <a:off x="10331681" y="375787"/>
            <a:ext cx="706898" cy="1911393"/>
          </a:xfrm>
          <a:prstGeom prst="straightConnector1">
            <a:avLst/>
          </a:prstGeom>
          <a:ln w="25400">
            <a:gradFill>
              <a:gsLst>
                <a:gs pos="0">
                  <a:srgbClr val="FF0000"/>
                </a:gs>
                <a:gs pos="39000">
                  <a:srgbClr val="FA8675"/>
                </a:gs>
                <a:gs pos="62000">
                  <a:schemeClr val="bg1"/>
                </a:gs>
              </a:gsLst>
              <a:lin ang="0" scaled="0"/>
            </a:gra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Straight Arrow Connector 81">
            <a:extLst>
              <a:ext uri="{FF2B5EF4-FFF2-40B4-BE49-F238E27FC236}">
                <a16:creationId xmlns="" xmlns:a16="http://schemas.microsoft.com/office/drawing/2014/main" id="{26A330CE-05EC-360A-94C9-DD0CF3E95A86}"/>
              </a:ext>
            </a:extLst>
          </p:cNvPr>
          <p:cNvCxnSpPr>
            <a:cxnSpLocks/>
          </p:cNvCxnSpPr>
          <p:nvPr/>
        </p:nvCxnSpPr>
        <p:spPr>
          <a:xfrm>
            <a:off x="10331681" y="2271301"/>
            <a:ext cx="645190" cy="175570"/>
          </a:xfrm>
          <a:prstGeom prst="straightConnector1">
            <a:avLst/>
          </a:prstGeom>
          <a:ln w="25400">
            <a:gradFill>
              <a:gsLst>
                <a:gs pos="0">
                  <a:srgbClr val="FF0000"/>
                </a:gs>
                <a:gs pos="39000">
                  <a:srgbClr val="FA8675"/>
                </a:gs>
                <a:gs pos="62000">
                  <a:schemeClr val="bg1"/>
                </a:gs>
              </a:gsLst>
              <a:lin ang="0" scaled="0"/>
            </a:gra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5" name="Rectangle 94">
            <a:extLst>
              <a:ext uri="{FF2B5EF4-FFF2-40B4-BE49-F238E27FC236}">
                <a16:creationId xmlns="" xmlns:a16="http://schemas.microsoft.com/office/drawing/2014/main" id="{745BA595-F1E8-E9A5-A4EE-CABDD986BBB6}"/>
              </a:ext>
            </a:extLst>
          </p:cNvPr>
          <p:cNvSpPr/>
          <p:nvPr/>
        </p:nvSpPr>
        <p:spPr>
          <a:xfrm>
            <a:off x="0" y="514919"/>
            <a:ext cx="3818786" cy="2734435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  <p:pic>
        <p:nvPicPr>
          <p:cNvPr id="96" name="Picture 95">
            <a:extLst>
              <a:ext uri="{FF2B5EF4-FFF2-40B4-BE49-F238E27FC236}">
                <a16:creationId xmlns="" xmlns:a16="http://schemas.microsoft.com/office/drawing/2014/main" id="{476FADB3-3B67-67FE-6B4D-E5EC0B32BC47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215955" y="554330"/>
            <a:ext cx="1602831" cy="2689627"/>
          </a:xfrm>
          <a:prstGeom prst="rect">
            <a:avLst/>
          </a:prstGeom>
        </p:spPr>
      </p:pic>
      <p:pic>
        <p:nvPicPr>
          <p:cNvPr id="97" name="Picture 96">
            <a:extLst>
              <a:ext uri="{FF2B5EF4-FFF2-40B4-BE49-F238E27FC236}">
                <a16:creationId xmlns="" xmlns:a16="http://schemas.microsoft.com/office/drawing/2014/main" id="{1E3E2416-BFA2-F0D4-7F0C-DE8060DD4D0A}"/>
              </a:ext>
            </a:extLst>
          </p:cNvPr>
          <p:cNvPicPr>
            <a:picLocks noChangeAspect="1"/>
          </p:cNvPicPr>
          <p:nvPr/>
        </p:nvPicPr>
        <p:blipFill>
          <a:blip r:embed="rId11"/>
          <a:srcRect/>
          <a:stretch/>
        </p:blipFill>
        <p:spPr>
          <a:xfrm>
            <a:off x="248842" y="638100"/>
            <a:ext cx="1790867" cy="2605884"/>
          </a:xfrm>
          <a:prstGeom prst="rect">
            <a:avLst/>
          </a:prstGeom>
        </p:spPr>
      </p:pic>
      <p:sp>
        <p:nvSpPr>
          <p:cNvPr id="98" name="TextBox 97">
            <a:extLst>
              <a:ext uri="{FF2B5EF4-FFF2-40B4-BE49-F238E27FC236}">
                <a16:creationId xmlns="" xmlns:a16="http://schemas.microsoft.com/office/drawing/2014/main" id="{BBF4844F-7928-DC81-6F45-AAC2DB38E0B3}"/>
              </a:ext>
            </a:extLst>
          </p:cNvPr>
          <p:cNvSpPr txBox="1"/>
          <p:nvPr/>
        </p:nvSpPr>
        <p:spPr>
          <a:xfrm rot="16200000">
            <a:off x="-410480" y="1829641"/>
            <a:ext cx="11417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dirty="0">
                <a:solidFill>
                  <a:srgbClr val="FFFF00"/>
                </a:solidFill>
              </a:rPr>
              <a:t>Crab PWN</a:t>
            </a:r>
          </a:p>
        </p:txBody>
      </p:sp>
      <p:sp>
        <p:nvSpPr>
          <p:cNvPr id="99" name="TextBox 98">
            <a:extLst>
              <a:ext uri="{FF2B5EF4-FFF2-40B4-BE49-F238E27FC236}">
                <a16:creationId xmlns="" xmlns:a16="http://schemas.microsoft.com/office/drawing/2014/main" id="{C45E3E01-E012-6465-E6A5-9A27B7931DE2}"/>
              </a:ext>
            </a:extLst>
          </p:cNvPr>
          <p:cNvSpPr txBox="1"/>
          <p:nvPr/>
        </p:nvSpPr>
        <p:spPr>
          <a:xfrm rot="16200000">
            <a:off x="1683809" y="1844432"/>
            <a:ext cx="11093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dirty="0">
                <a:solidFill>
                  <a:srgbClr val="FFFF00"/>
                </a:solidFill>
              </a:rPr>
              <a:t>Vela PWN</a:t>
            </a:r>
          </a:p>
        </p:txBody>
      </p:sp>
      <p:sp>
        <p:nvSpPr>
          <p:cNvPr id="100" name="TextBox 99">
            <a:extLst>
              <a:ext uri="{FF2B5EF4-FFF2-40B4-BE49-F238E27FC236}">
                <a16:creationId xmlns="" xmlns:a16="http://schemas.microsoft.com/office/drawing/2014/main" id="{552E02CC-294D-FD3E-C963-08FB63351456}"/>
              </a:ext>
            </a:extLst>
          </p:cNvPr>
          <p:cNvSpPr txBox="1"/>
          <p:nvPr/>
        </p:nvSpPr>
        <p:spPr>
          <a:xfrm>
            <a:off x="-12090" y="-12641"/>
            <a:ext cx="5656045" cy="902352"/>
          </a:xfrm>
          <a:prstGeom prst="rect">
            <a:avLst/>
          </a:prstGeom>
          <a:solidFill>
            <a:srgbClr val="001F60"/>
          </a:solidFill>
        </p:spPr>
        <p:txBody>
          <a:bodyPr wrap="square" rtlCol="0">
            <a:spAutoFit/>
          </a:bodyPr>
          <a:lstStyle/>
          <a:p>
            <a:endParaRPr lang="x-none" sz="3000" dirty="0">
              <a:solidFill>
                <a:srgbClr val="FFFF00"/>
              </a:solidFill>
            </a:endParaRPr>
          </a:p>
        </p:txBody>
      </p:sp>
      <p:sp>
        <p:nvSpPr>
          <p:cNvPr id="101" name="TextBox 100">
            <a:extLst>
              <a:ext uri="{FF2B5EF4-FFF2-40B4-BE49-F238E27FC236}">
                <a16:creationId xmlns="" xmlns:a16="http://schemas.microsoft.com/office/drawing/2014/main" id="{E36C1488-011F-24D2-0BF5-BBE4A292777C}"/>
              </a:ext>
            </a:extLst>
          </p:cNvPr>
          <p:cNvSpPr txBox="1"/>
          <p:nvPr/>
        </p:nvSpPr>
        <p:spPr>
          <a:xfrm>
            <a:off x="1798" y="21251"/>
            <a:ext cx="5822625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>
                <a:solidFill>
                  <a:srgbClr val="FFFF00"/>
                </a:solidFill>
              </a:rPr>
              <a:t>PWN plasma incl. double jets &amp; tori can be</a:t>
            </a:r>
          </a:p>
          <a:p>
            <a:r>
              <a:rPr lang="en-US" sz="2400" b="1" dirty="0">
                <a:solidFill>
                  <a:srgbClr val="FFFF00"/>
                </a:solidFill>
              </a:rPr>
              <a:t>modelled by homogeneous </a:t>
            </a:r>
            <a:r>
              <a:rPr lang="en-US" sz="2400" b="1" dirty="0">
                <a:solidFill>
                  <a:srgbClr val="3BD3CC"/>
                </a:solidFill>
              </a:rPr>
              <a:t>(linear) </a:t>
            </a:r>
            <a:r>
              <a:rPr lang="en-US" sz="2400" b="1" i="1" dirty="0" err="1">
                <a:solidFill>
                  <a:srgbClr val="3BD3CC"/>
                </a:solidFill>
              </a:rPr>
              <a:t>ffmf</a:t>
            </a:r>
            <a:endParaRPr lang="x-none" sz="2400" i="1" dirty="0">
              <a:solidFill>
                <a:srgbClr val="3BD3CC"/>
              </a:solidFill>
            </a:endParaRPr>
          </a:p>
        </p:txBody>
      </p:sp>
      <p:sp>
        <p:nvSpPr>
          <p:cNvPr id="102" name="TextBox 101">
            <a:extLst>
              <a:ext uri="{FF2B5EF4-FFF2-40B4-BE49-F238E27FC236}">
                <a16:creationId xmlns="" xmlns:a16="http://schemas.microsoft.com/office/drawing/2014/main" id="{E90A6D68-F2ED-E2FF-83CE-746C742BCB50}"/>
              </a:ext>
            </a:extLst>
          </p:cNvPr>
          <p:cNvSpPr txBox="1"/>
          <p:nvPr/>
        </p:nvSpPr>
        <p:spPr>
          <a:xfrm>
            <a:off x="10258723" y="2862980"/>
            <a:ext cx="1322964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b="1" i="1" dirty="0"/>
              <a:t>light-cylinder R</a:t>
            </a:r>
            <a:r>
              <a:rPr lang="en-US" sz="1200" b="1" i="1" baseline="-25000" dirty="0"/>
              <a:t>LC</a:t>
            </a:r>
            <a:endParaRPr lang="x-none" sz="1200" i="1" baseline="-25000" dirty="0"/>
          </a:p>
        </p:txBody>
      </p:sp>
      <p:cxnSp>
        <p:nvCxnSpPr>
          <p:cNvPr id="111" name="Straight Arrow Connector 110">
            <a:extLst>
              <a:ext uri="{FF2B5EF4-FFF2-40B4-BE49-F238E27FC236}">
                <a16:creationId xmlns="" xmlns:a16="http://schemas.microsoft.com/office/drawing/2014/main" id="{909C922D-1CB1-F587-0806-DF4BB1B3162A}"/>
              </a:ext>
            </a:extLst>
          </p:cNvPr>
          <p:cNvCxnSpPr/>
          <p:nvPr/>
        </p:nvCxnSpPr>
        <p:spPr>
          <a:xfrm>
            <a:off x="10512426" y="2903672"/>
            <a:ext cx="661482" cy="0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2" name="TextBox 111">
            <a:extLst>
              <a:ext uri="{FF2B5EF4-FFF2-40B4-BE49-F238E27FC236}">
                <a16:creationId xmlns="" xmlns:a16="http://schemas.microsoft.com/office/drawing/2014/main" id="{50CDB39D-41F2-0929-F5E8-1C6E1A7B9BA5}"/>
              </a:ext>
            </a:extLst>
          </p:cNvPr>
          <p:cNvSpPr txBox="1"/>
          <p:nvPr/>
        </p:nvSpPr>
        <p:spPr>
          <a:xfrm>
            <a:off x="10698566" y="785448"/>
            <a:ext cx="1135952" cy="89370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lnSpc>
                <a:spcPct val="200000"/>
              </a:lnSpc>
            </a:pPr>
            <a:r>
              <a:rPr lang="x-none" sz="1400" b="1" dirty="0">
                <a:solidFill>
                  <a:schemeClr val="bg1"/>
                </a:solidFill>
              </a:rPr>
              <a:t>j</a:t>
            </a:r>
            <a:r>
              <a:rPr lang="en-US" sz="1400" b="1" baseline="-25000" dirty="0">
                <a:solidFill>
                  <a:schemeClr val="bg1"/>
                </a:solidFill>
              </a:rPr>
              <a:t>tor</a:t>
            </a:r>
            <a:r>
              <a:rPr lang="x-none" sz="1400" b="1" dirty="0">
                <a:solidFill>
                  <a:schemeClr val="bg1"/>
                </a:solidFill>
              </a:rPr>
              <a:t> singular </a:t>
            </a:r>
          </a:p>
          <a:p>
            <a:pPr algn="ctr">
              <a:lnSpc>
                <a:spcPct val="200000"/>
              </a:lnSpc>
            </a:pPr>
            <a:r>
              <a:rPr lang="x-none" sz="1400" b="1" dirty="0">
                <a:solidFill>
                  <a:schemeClr val="bg1"/>
                </a:solidFill>
              </a:rPr>
              <a:t>current layer</a:t>
            </a:r>
          </a:p>
        </p:txBody>
      </p:sp>
      <p:pic>
        <p:nvPicPr>
          <p:cNvPr id="113" name="Picture 112">
            <a:extLst>
              <a:ext uri="{FF2B5EF4-FFF2-40B4-BE49-F238E27FC236}">
                <a16:creationId xmlns="" xmlns:a16="http://schemas.microsoft.com/office/drawing/2014/main" id="{9EAF92E1-A2AA-B115-4C98-202050B8AECA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1833945" y="195348"/>
            <a:ext cx="365885" cy="1833780"/>
          </a:xfrm>
          <a:prstGeom prst="rect">
            <a:avLst/>
          </a:prstGeom>
        </p:spPr>
      </p:pic>
      <p:sp>
        <p:nvSpPr>
          <p:cNvPr id="125" name="TextBox 124">
            <a:extLst>
              <a:ext uri="{FF2B5EF4-FFF2-40B4-BE49-F238E27FC236}">
                <a16:creationId xmlns="" xmlns:a16="http://schemas.microsoft.com/office/drawing/2014/main" id="{A14FE798-F813-BED6-39A5-057A791B6257}"/>
              </a:ext>
            </a:extLst>
          </p:cNvPr>
          <p:cNvSpPr txBox="1"/>
          <p:nvPr/>
        </p:nvSpPr>
        <p:spPr>
          <a:xfrm>
            <a:off x="8839802" y="665582"/>
            <a:ext cx="143857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x-none" dirty="0"/>
              <a:t>Faraday disk</a:t>
            </a:r>
          </a:p>
          <a:p>
            <a:pPr algn="ctr"/>
            <a:r>
              <a:rPr lang="x-none" dirty="0"/>
              <a:t>effect*yields:</a:t>
            </a:r>
          </a:p>
        </p:txBody>
      </p:sp>
      <p:sp>
        <p:nvSpPr>
          <p:cNvPr id="126" name="TextBox 125">
            <a:extLst>
              <a:ext uri="{FF2B5EF4-FFF2-40B4-BE49-F238E27FC236}">
                <a16:creationId xmlns="" xmlns:a16="http://schemas.microsoft.com/office/drawing/2014/main" id="{D8DE4473-38F3-2F97-49C6-1553E16516D8}"/>
              </a:ext>
            </a:extLst>
          </p:cNvPr>
          <p:cNvSpPr txBox="1"/>
          <p:nvPr/>
        </p:nvSpPr>
        <p:spPr>
          <a:xfrm>
            <a:off x="3561435" y="1721904"/>
            <a:ext cx="184424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US" b="1" dirty="0">
                <a:ln w="0"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single direction</a:t>
            </a:r>
            <a:endParaRPr lang="x-none" dirty="0">
              <a:ln>
                <a:solidFill>
                  <a:schemeClr val="tx1"/>
                </a:solidFill>
              </a:ln>
              <a:solidFill>
                <a:srgbClr val="FF0000"/>
              </a:solidFill>
            </a:endParaRPr>
          </a:p>
        </p:txBody>
      </p:sp>
      <p:pic>
        <p:nvPicPr>
          <p:cNvPr id="127" name="Picture 126">
            <a:extLst>
              <a:ext uri="{FF2B5EF4-FFF2-40B4-BE49-F238E27FC236}">
                <a16:creationId xmlns="" xmlns:a16="http://schemas.microsoft.com/office/drawing/2014/main" id="{7A50E055-C780-7B0E-E9A8-CF49972FFC0E}"/>
              </a:ext>
            </a:extLst>
          </p:cNvPr>
          <p:cNvPicPr>
            <a:picLocks noChangeAspect="1"/>
          </p:cNvPicPr>
          <p:nvPr/>
        </p:nvPicPr>
        <p:blipFill>
          <a:blip r:embed="rId13"/>
          <a:srcRect/>
          <a:stretch/>
        </p:blipFill>
        <p:spPr>
          <a:xfrm>
            <a:off x="5762716" y="21478"/>
            <a:ext cx="1951020" cy="2878266"/>
          </a:xfrm>
          <a:prstGeom prst="rect">
            <a:avLst/>
          </a:prstGeom>
        </p:spPr>
      </p:pic>
      <p:sp>
        <p:nvSpPr>
          <p:cNvPr id="128" name="TextBox 127">
            <a:extLst>
              <a:ext uri="{FF2B5EF4-FFF2-40B4-BE49-F238E27FC236}">
                <a16:creationId xmlns="" xmlns:a16="http://schemas.microsoft.com/office/drawing/2014/main" id="{E1F5ADDB-197F-B9EB-3BA5-3C0A7D56FD57}"/>
              </a:ext>
            </a:extLst>
          </p:cNvPr>
          <p:cNvSpPr txBox="1"/>
          <p:nvPr/>
        </p:nvSpPr>
        <p:spPr>
          <a:xfrm>
            <a:off x="3804730" y="2275264"/>
            <a:ext cx="194297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x-none" b="1" i="1" dirty="0"/>
              <a:t>even-symmetric</a:t>
            </a:r>
          </a:p>
          <a:p>
            <a:pPr algn="r"/>
            <a:r>
              <a:rPr lang="en-GB" i="1" dirty="0"/>
              <a:t>e</a:t>
            </a:r>
            <a:r>
              <a:rPr lang="x-none" i="1" dirty="0"/>
              <a:t>mispherical </a:t>
            </a:r>
            <a:r>
              <a:rPr lang="x-none" b="1" i="1" dirty="0">
                <a:solidFill>
                  <a:srgbClr val="FF0000"/>
                </a:solidFill>
              </a:rPr>
              <a:t>B</a:t>
            </a:r>
            <a:r>
              <a:rPr lang="x-none" b="1" i="1" baseline="-25000" dirty="0">
                <a:solidFill>
                  <a:srgbClr val="FF0000"/>
                </a:solidFill>
              </a:rPr>
              <a:t>vert</a:t>
            </a:r>
            <a:endParaRPr lang="en-US" b="1" i="1" baseline="-25000" dirty="0">
              <a:solidFill>
                <a:srgbClr val="FF0000"/>
              </a:solidFill>
            </a:endParaRPr>
          </a:p>
        </p:txBody>
      </p:sp>
      <p:sp>
        <p:nvSpPr>
          <p:cNvPr id="129" name="TextBox 128">
            <a:extLst>
              <a:ext uri="{FF2B5EF4-FFF2-40B4-BE49-F238E27FC236}">
                <a16:creationId xmlns="" xmlns:a16="http://schemas.microsoft.com/office/drawing/2014/main" id="{A9ABD372-FFBB-1159-027C-78E4BDA5A806}"/>
              </a:ext>
            </a:extLst>
          </p:cNvPr>
          <p:cNvSpPr txBox="1"/>
          <p:nvPr/>
        </p:nvSpPr>
        <p:spPr>
          <a:xfrm>
            <a:off x="5287576" y="1612471"/>
            <a:ext cx="104407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x-none" sz="2800" b="1" i="1" dirty="0">
                <a:ln w="0"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B</a:t>
            </a:r>
            <a:r>
              <a:rPr lang="x-none" sz="2800" b="1" i="1" baseline="-25000" dirty="0">
                <a:ln w="0"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vert</a:t>
            </a:r>
          </a:p>
        </p:txBody>
      </p:sp>
      <p:sp>
        <p:nvSpPr>
          <p:cNvPr id="130" name="Up Arrow 129">
            <a:extLst>
              <a:ext uri="{FF2B5EF4-FFF2-40B4-BE49-F238E27FC236}">
                <a16:creationId xmlns="" xmlns:a16="http://schemas.microsoft.com/office/drawing/2014/main" id="{1A82823B-127D-2DC9-3CA6-02E767758F62}"/>
              </a:ext>
            </a:extLst>
          </p:cNvPr>
          <p:cNvSpPr/>
          <p:nvPr/>
        </p:nvSpPr>
        <p:spPr>
          <a:xfrm>
            <a:off x="5633520" y="864141"/>
            <a:ext cx="263659" cy="883134"/>
          </a:xfrm>
          <a:prstGeom prst="up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 dirty="0"/>
          </a:p>
        </p:txBody>
      </p:sp>
      <p:cxnSp>
        <p:nvCxnSpPr>
          <p:cNvPr id="131" name="Straight Arrow Connector 130">
            <a:extLst>
              <a:ext uri="{FF2B5EF4-FFF2-40B4-BE49-F238E27FC236}">
                <a16:creationId xmlns="" xmlns:a16="http://schemas.microsoft.com/office/drawing/2014/main" id="{FA1F509B-4940-6902-217F-199E5C5C974E}"/>
              </a:ext>
            </a:extLst>
          </p:cNvPr>
          <p:cNvCxnSpPr>
            <a:cxnSpLocks/>
          </p:cNvCxnSpPr>
          <p:nvPr/>
        </p:nvCxnSpPr>
        <p:spPr>
          <a:xfrm flipV="1">
            <a:off x="5773988" y="327035"/>
            <a:ext cx="640699" cy="2478025"/>
          </a:xfrm>
          <a:prstGeom prst="straightConnector1">
            <a:avLst/>
          </a:prstGeom>
          <a:ln w="25400">
            <a:gradFill>
              <a:gsLst>
                <a:gs pos="0">
                  <a:srgbClr val="FF0000"/>
                </a:gs>
                <a:gs pos="39000">
                  <a:srgbClr val="FA8675"/>
                </a:gs>
                <a:gs pos="62000">
                  <a:schemeClr val="bg1"/>
                </a:gs>
              </a:gsLst>
              <a:lin ang="0" scaled="0"/>
            </a:gra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2" name="Straight Arrow Connector 131">
            <a:extLst>
              <a:ext uri="{FF2B5EF4-FFF2-40B4-BE49-F238E27FC236}">
                <a16:creationId xmlns="" xmlns:a16="http://schemas.microsoft.com/office/drawing/2014/main" id="{DB869E42-EEEA-6033-3ACD-0205CB124B10}"/>
              </a:ext>
            </a:extLst>
          </p:cNvPr>
          <p:cNvCxnSpPr>
            <a:cxnSpLocks/>
          </p:cNvCxnSpPr>
          <p:nvPr/>
        </p:nvCxnSpPr>
        <p:spPr>
          <a:xfrm flipV="1">
            <a:off x="5760063" y="2370682"/>
            <a:ext cx="507886" cy="421276"/>
          </a:xfrm>
          <a:prstGeom prst="straightConnector1">
            <a:avLst/>
          </a:prstGeom>
          <a:ln w="25400">
            <a:gradFill>
              <a:gsLst>
                <a:gs pos="0">
                  <a:srgbClr val="FF0000"/>
                </a:gs>
                <a:gs pos="39000">
                  <a:srgbClr val="FA8675"/>
                </a:gs>
                <a:gs pos="62000">
                  <a:schemeClr val="bg1"/>
                </a:gs>
              </a:gsLst>
              <a:lin ang="0" scaled="0"/>
            </a:gra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3" name="TextBox 132">
            <a:extLst>
              <a:ext uri="{FF2B5EF4-FFF2-40B4-BE49-F238E27FC236}">
                <a16:creationId xmlns="" xmlns:a16="http://schemas.microsoft.com/office/drawing/2014/main" id="{1F5EB72D-7328-2365-4B18-DD7D6D3EA19F}"/>
              </a:ext>
            </a:extLst>
          </p:cNvPr>
          <p:cNvSpPr txBox="1"/>
          <p:nvPr/>
        </p:nvSpPr>
        <p:spPr>
          <a:xfrm>
            <a:off x="3780926" y="941952"/>
            <a:ext cx="183621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dirty="0"/>
              <a:t>legacy of </a:t>
            </a:r>
            <a:r>
              <a:rPr lang="en-US" b="1" i="1" dirty="0">
                <a:solidFill>
                  <a:srgbClr val="FF0000"/>
                </a:solidFill>
              </a:rPr>
              <a:t>B</a:t>
            </a:r>
            <a:r>
              <a:rPr lang="en-US" dirty="0"/>
              <a:t> of star</a:t>
            </a:r>
          </a:p>
          <a:p>
            <a:pPr algn="ctr"/>
            <a:r>
              <a:rPr lang="en-US" dirty="0"/>
              <a:t>yields: </a:t>
            </a:r>
          </a:p>
        </p:txBody>
      </p:sp>
      <p:sp>
        <p:nvSpPr>
          <p:cNvPr id="134" name="TextBox 133">
            <a:extLst>
              <a:ext uri="{FF2B5EF4-FFF2-40B4-BE49-F238E27FC236}">
                <a16:creationId xmlns="" xmlns:a16="http://schemas.microsoft.com/office/drawing/2014/main" id="{81778AB9-48B2-ED2C-E1BA-F8B6AE2D9C88}"/>
              </a:ext>
            </a:extLst>
          </p:cNvPr>
          <p:cNvSpPr txBox="1"/>
          <p:nvPr/>
        </p:nvSpPr>
        <p:spPr>
          <a:xfrm>
            <a:off x="5824424" y="781296"/>
            <a:ext cx="1951021" cy="8937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200000"/>
              </a:lnSpc>
            </a:pPr>
            <a:r>
              <a:rPr lang="en-GB" sz="1400" b="1" dirty="0">
                <a:solidFill>
                  <a:schemeClr val="bg1"/>
                </a:solidFill>
              </a:rPr>
              <a:t>d</a:t>
            </a:r>
            <a:r>
              <a:rPr lang="x-none" sz="1400" b="1" dirty="0">
                <a:solidFill>
                  <a:schemeClr val="bg1"/>
                </a:solidFill>
              </a:rPr>
              <a:t>iscontinuity</a:t>
            </a:r>
          </a:p>
          <a:p>
            <a:pPr algn="ctr">
              <a:lnSpc>
                <a:spcPct val="200000"/>
              </a:lnSpc>
            </a:pPr>
            <a:r>
              <a:rPr lang="en-US" sz="1400" b="1" dirty="0">
                <a:solidFill>
                  <a:schemeClr val="bg1"/>
                </a:solidFill>
              </a:rPr>
              <a:t>of </a:t>
            </a:r>
            <a:r>
              <a:rPr lang="x-none" sz="1400" b="1" dirty="0">
                <a:solidFill>
                  <a:schemeClr val="bg1"/>
                </a:solidFill>
              </a:rPr>
              <a:t>B</a:t>
            </a:r>
            <a:r>
              <a:rPr lang="x-none" sz="1400" b="1" baseline="-25000" dirty="0">
                <a:solidFill>
                  <a:schemeClr val="bg1"/>
                </a:solidFill>
              </a:rPr>
              <a:t>radial</a:t>
            </a:r>
            <a:r>
              <a:rPr lang="x-none" sz="1400" b="1" dirty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135" name="TextBox 134">
            <a:extLst>
              <a:ext uri="{FF2B5EF4-FFF2-40B4-BE49-F238E27FC236}">
                <a16:creationId xmlns="" xmlns:a16="http://schemas.microsoft.com/office/drawing/2014/main" id="{336DF59B-83B4-6494-A834-6F1F8AFE3F0D}"/>
              </a:ext>
            </a:extLst>
          </p:cNvPr>
          <p:cNvSpPr txBox="1"/>
          <p:nvPr/>
        </p:nvSpPr>
        <p:spPr>
          <a:xfrm>
            <a:off x="5779336" y="2878860"/>
            <a:ext cx="1322964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b="1" i="1" dirty="0"/>
              <a:t>light-cylinder R</a:t>
            </a:r>
            <a:r>
              <a:rPr lang="en-US" sz="1200" b="1" i="1" baseline="-25000" dirty="0"/>
              <a:t>LC</a:t>
            </a:r>
            <a:endParaRPr lang="x-none" sz="1200" i="1" baseline="-25000" dirty="0"/>
          </a:p>
        </p:txBody>
      </p:sp>
      <p:cxnSp>
        <p:nvCxnSpPr>
          <p:cNvPr id="136" name="Straight Arrow Connector 135">
            <a:extLst>
              <a:ext uri="{FF2B5EF4-FFF2-40B4-BE49-F238E27FC236}">
                <a16:creationId xmlns="" xmlns:a16="http://schemas.microsoft.com/office/drawing/2014/main" id="{9A335983-F8BB-1C60-6ED2-9EB40D17FDC1}"/>
              </a:ext>
            </a:extLst>
          </p:cNvPr>
          <p:cNvCxnSpPr/>
          <p:nvPr/>
        </p:nvCxnSpPr>
        <p:spPr>
          <a:xfrm>
            <a:off x="6020685" y="2910471"/>
            <a:ext cx="661482" cy="0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8" name="TextBox 137">
            <a:extLst>
              <a:ext uri="{FF2B5EF4-FFF2-40B4-BE49-F238E27FC236}">
                <a16:creationId xmlns="" xmlns:a16="http://schemas.microsoft.com/office/drawing/2014/main" id="{8B0DA99A-F1F9-6CCE-0617-2601360D6769}"/>
              </a:ext>
            </a:extLst>
          </p:cNvPr>
          <p:cNvSpPr txBox="1"/>
          <p:nvPr/>
        </p:nvSpPr>
        <p:spPr>
          <a:xfrm>
            <a:off x="7451828" y="2422626"/>
            <a:ext cx="296715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x-none" sz="1800" b="1" dirty="0">
                <a:solidFill>
                  <a:srgbClr val="FF0000"/>
                </a:solidFill>
              </a:rPr>
              <a:t>split-monopole </a:t>
            </a:r>
            <a:r>
              <a:rPr lang="en-US" sz="1800" b="1" i="1" dirty="0" err="1">
                <a:solidFill>
                  <a:srgbClr val="FF0000"/>
                </a:solidFill>
              </a:rPr>
              <a:t>ffmf</a:t>
            </a:r>
            <a:r>
              <a:rPr lang="en-US" b="1" i="1" dirty="0">
                <a:solidFill>
                  <a:srgbClr val="FF0000"/>
                </a:solidFill>
              </a:rPr>
              <a:t> model*</a:t>
            </a:r>
            <a:endParaRPr lang="en-US" sz="1800" b="1" i="1" dirty="0">
              <a:solidFill>
                <a:srgbClr val="FF0000"/>
              </a:solidFill>
            </a:endParaRPr>
          </a:p>
        </p:txBody>
      </p:sp>
      <p:sp>
        <p:nvSpPr>
          <p:cNvPr id="140" name="TextBox 139">
            <a:extLst>
              <a:ext uri="{FF2B5EF4-FFF2-40B4-BE49-F238E27FC236}">
                <a16:creationId xmlns="" xmlns:a16="http://schemas.microsoft.com/office/drawing/2014/main" id="{BB9FD18B-D017-0E31-A3CB-B32C790006B0}"/>
              </a:ext>
            </a:extLst>
          </p:cNvPr>
          <p:cNvSpPr txBox="1"/>
          <p:nvPr/>
        </p:nvSpPr>
        <p:spPr>
          <a:xfrm>
            <a:off x="7156752" y="2717953"/>
            <a:ext cx="348428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200" i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*</a:t>
            </a:r>
            <a:r>
              <a:rPr lang="en-US" sz="12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Michel 1991 Theory of Neutron Star Magnet. </a:t>
            </a:r>
          </a:p>
          <a:p>
            <a:pPr algn="ctr"/>
            <a:r>
              <a:rPr lang="en-US" sz="12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University of Chicago Press</a:t>
            </a:r>
            <a:endParaRPr lang="x-none" sz="1200" i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1" name="TextBox 140">
            <a:extLst>
              <a:ext uri="{FF2B5EF4-FFF2-40B4-BE49-F238E27FC236}">
                <a16:creationId xmlns="" xmlns:a16="http://schemas.microsoft.com/office/drawing/2014/main" id="{C2E91723-A852-B3F0-8F7B-A6C5115D61F1}"/>
              </a:ext>
            </a:extLst>
          </p:cNvPr>
          <p:cNvSpPr txBox="1"/>
          <p:nvPr/>
        </p:nvSpPr>
        <p:spPr>
          <a:xfrm>
            <a:off x="9319982" y="4708888"/>
            <a:ext cx="2871993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µ=x</a:t>
            </a:r>
            <a:r>
              <a:rPr lang="en-GB" sz="1200" i="1" baseline="-250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2,6</a:t>
            </a:r>
            <a:r>
              <a:rPr lang="en-GB" sz="12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=21.853</a:t>
            </a:r>
            <a:r>
              <a:rPr lang="el-GR" sz="12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9</a:t>
            </a:r>
            <a:r>
              <a:rPr lang="x-none" sz="120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x-none" sz="1200" i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6th zero of j</a:t>
            </a:r>
            <a:r>
              <a:rPr lang="x-none" sz="1200" i="1" baseline="-25000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2</a:t>
            </a:r>
            <a:r>
              <a:rPr lang="x-none" sz="1200" i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(x)</a:t>
            </a:r>
            <a:endParaRPr lang="x-none" sz="1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4" name="TextBox 143">
            <a:extLst>
              <a:ext uri="{FF2B5EF4-FFF2-40B4-BE49-F238E27FC236}">
                <a16:creationId xmlns="" xmlns:a16="http://schemas.microsoft.com/office/drawing/2014/main" id="{5B3CE3B1-D6F0-1EAB-1631-42F0AF6B3EE1}"/>
              </a:ext>
            </a:extLst>
          </p:cNvPr>
          <p:cNvSpPr txBox="1"/>
          <p:nvPr/>
        </p:nvSpPr>
        <p:spPr>
          <a:xfrm>
            <a:off x="9610599" y="1209339"/>
            <a:ext cx="673582" cy="52322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none" rtlCol="0">
            <a:spAutoFit/>
          </a:bodyPr>
          <a:lstStyle/>
          <a:p>
            <a:r>
              <a:rPr lang="x-none" sz="2800" b="1" i="1" dirty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j</a:t>
            </a:r>
            <a:r>
              <a:rPr lang="x-none" sz="2800" b="1" i="1" baseline="-25000" dirty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vert</a:t>
            </a:r>
          </a:p>
        </p:txBody>
      </p:sp>
      <p:sp>
        <p:nvSpPr>
          <p:cNvPr id="145" name="TextBox 144">
            <a:extLst>
              <a:ext uri="{FF2B5EF4-FFF2-40B4-BE49-F238E27FC236}">
                <a16:creationId xmlns="" xmlns:a16="http://schemas.microsoft.com/office/drawing/2014/main" id="{55F2CD4D-5224-551A-84B4-564EF0B9D4FF}"/>
              </a:ext>
            </a:extLst>
          </p:cNvPr>
          <p:cNvSpPr txBox="1"/>
          <p:nvPr/>
        </p:nvSpPr>
        <p:spPr>
          <a:xfrm>
            <a:off x="7479082" y="1353485"/>
            <a:ext cx="224333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dirty="0">
                <a:ln w="0"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bi-directional current</a:t>
            </a:r>
            <a:endParaRPr lang="x-none" dirty="0">
              <a:ln w="0">
                <a:noFill/>
              </a:ln>
            </a:endParaRPr>
          </a:p>
        </p:txBody>
      </p:sp>
      <p:sp>
        <p:nvSpPr>
          <p:cNvPr id="153" name="Slide Number Placeholder 1">
            <a:extLst>
              <a:ext uri="{FF2B5EF4-FFF2-40B4-BE49-F238E27FC236}">
                <a16:creationId xmlns="" xmlns:a16="http://schemas.microsoft.com/office/drawing/2014/main" id="{AF2596CE-4787-EC44-088B-1E1FEF3C51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3497" y="6505744"/>
            <a:ext cx="381000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11</a:t>
            </a:fld>
            <a:endParaRPr lang="x-none" dirty="0"/>
          </a:p>
        </p:txBody>
      </p:sp>
      <p:pic>
        <p:nvPicPr>
          <p:cNvPr id="2" name="Picture 1">
            <a:extLst>
              <a:ext uri="{FF2B5EF4-FFF2-40B4-BE49-F238E27FC236}">
                <a16:creationId xmlns="" xmlns:a16="http://schemas.microsoft.com/office/drawing/2014/main" id="{0D48B8A5-7D16-5835-DE85-49BEC0455CD3}"/>
              </a:ext>
            </a:extLst>
          </p:cNvPr>
          <p:cNvPicPr>
            <a:picLocks noChangeAspect="1"/>
          </p:cNvPicPr>
          <p:nvPr/>
        </p:nvPicPr>
        <p:blipFill>
          <a:blip r:embed="rId14"/>
          <a:srcRect/>
          <a:stretch/>
        </p:blipFill>
        <p:spPr>
          <a:xfrm>
            <a:off x="7520609" y="511"/>
            <a:ext cx="1432673" cy="127109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="" xmlns:a16="http://schemas.microsoft.com/office/drawing/2014/main" id="{4691DE09-E996-9D00-7459-4EFEE65A6996}"/>
              </a:ext>
            </a:extLst>
          </p:cNvPr>
          <p:cNvSpPr txBox="1"/>
          <p:nvPr/>
        </p:nvSpPr>
        <p:spPr>
          <a:xfrm>
            <a:off x="8209567" y="-12288"/>
            <a:ext cx="243085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x-none" sz="1200" i="1" dirty="0"/>
              <a:t>*Goldreich &amp; Julian, 1969 ApJ 157</a:t>
            </a:r>
          </a:p>
        </p:txBody>
      </p:sp>
    </p:spTree>
    <p:extLst>
      <p:ext uri="{BB962C8B-B14F-4D97-AF65-F5344CB8AC3E}">
        <p14:creationId xmlns:p14="http://schemas.microsoft.com/office/powerpoint/2010/main" val="1870908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="" xmlns:a16="http://schemas.microsoft.com/office/drawing/2014/main" id="{51C72B84-970F-2A2A-67E0-11F355B02572}"/>
              </a:ext>
            </a:extLst>
          </p:cNvPr>
          <p:cNvSpPr txBox="1"/>
          <p:nvPr/>
        </p:nvSpPr>
        <p:spPr>
          <a:xfrm>
            <a:off x="5216157" y="3258799"/>
            <a:ext cx="35516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>
                <a:solidFill>
                  <a:srgbClr val="BB55A1"/>
                </a:solidFill>
              </a:rPr>
              <a:t>b</a:t>
            </a:r>
            <a:r>
              <a:rPr lang="x-none" i="1" dirty="0">
                <a:solidFill>
                  <a:srgbClr val="BB55A1"/>
                </a:solidFill>
              </a:rPr>
              <a:t>y enlarged field-line-tracing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="" xmlns:a16="http://schemas.microsoft.com/office/drawing/2014/main" id="{6DDE6EC6-85F7-5C15-3783-2EB38C717BCE}"/>
              </a:ext>
            </a:extLst>
          </p:cNvPr>
          <p:cNvSpPr txBox="1"/>
          <p:nvPr/>
        </p:nvSpPr>
        <p:spPr>
          <a:xfrm>
            <a:off x="154379" y="712795"/>
            <a:ext cx="1203762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x-none" sz="2400" b="1" i="1" dirty="0"/>
              <a:t>Two </a:t>
            </a:r>
            <a:r>
              <a:rPr lang="x-none" sz="2400" b="1" i="1" dirty="0">
                <a:solidFill>
                  <a:srgbClr val="3BD3CC"/>
                </a:solidFill>
              </a:rPr>
              <a:t>linear ffmf </a:t>
            </a:r>
            <a:r>
              <a:rPr lang="x-none" sz="2400" b="1" i="1" dirty="0"/>
              <a:t>, contiguous with </a:t>
            </a:r>
            <a:r>
              <a:rPr lang="en-GB" sz="2400" b="1" i="1" dirty="0"/>
              <a:t>o</a:t>
            </a:r>
            <a:r>
              <a:rPr lang="x-none" sz="2400" b="1" i="1" dirty="0"/>
              <a:t>pposite µ</a:t>
            </a:r>
            <a:r>
              <a:rPr lang="x-none" sz="2400" i="1" dirty="0"/>
              <a:t>: </a:t>
            </a:r>
            <a:r>
              <a:rPr lang="x-none" sz="2400" b="1" i="1" dirty="0">
                <a:solidFill>
                  <a:srgbClr val="FF0000"/>
                </a:solidFill>
              </a:rPr>
              <a:t>µ&gt;0</a:t>
            </a:r>
            <a:r>
              <a:rPr lang="x-none" sz="2400" b="1" i="1" dirty="0"/>
              <a:t> on upper and </a:t>
            </a:r>
            <a:r>
              <a:rPr lang="x-none" sz="2400" b="1" i="1" dirty="0">
                <a:solidFill>
                  <a:srgbClr val="3BD3CC"/>
                </a:solidFill>
              </a:rPr>
              <a:t>µ&lt;0</a:t>
            </a:r>
            <a:r>
              <a:rPr lang="x-none" sz="2400" b="1" i="1" dirty="0"/>
              <a:t> on lower emispher</a:t>
            </a:r>
            <a:r>
              <a:rPr lang="en-GB" sz="2400" b="1" i="1" dirty="0"/>
              <a:t>e:</a:t>
            </a:r>
            <a:endParaRPr lang="x-none" sz="2400" dirty="0"/>
          </a:p>
        </p:txBody>
      </p:sp>
      <p:sp>
        <p:nvSpPr>
          <p:cNvPr id="7" name="TextBox 6">
            <a:extLst>
              <a:ext uri="{FF2B5EF4-FFF2-40B4-BE49-F238E27FC236}">
                <a16:creationId xmlns="" xmlns:a16="http://schemas.microsoft.com/office/drawing/2014/main" id="{9C3FFDD2-341C-58D7-BA7D-7DA202EEB863}"/>
              </a:ext>
            </a:extLst>
          </p:cNvPr>
          <p:cNvSpPr txBox="1"/>
          <p:nvPr/>
        </p:nvSpPr>
        <p:spPr>
          <a:xfrm>
            <a:off x="5347095" y="4155499"/>
            <a:ext cx="682539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just"/>
            <a:r>
              <a:rPr lang="x-none" sz="2400" b="1" dirty="0">
                <a:solidFill>
                  <a:srgbClr val="BA54A0"/>
                </a:solidFill>
              </a:rPr>
              <a:t>double tori for PWN separated by a</a:t>
            </a:r>
            <a:r>
              <a:rPr lang="x-none" sz="2400" dirty="0"/>
              <a:t> </a:t>
            </a:r>
            <a:r>
              <a:rPr lang="x-none" sz="2400" b="1" dirty="0">
                <a:solidFill>
                  <a:srgbClr val="BA54A0"/>
                </a:solidFill>
              </a:rPr>
              <a:t>discontinuity</a:t>
            </a:r>
          </a:p>
          <a:p>
            <a:pPr algn="just"/>
            <a:r>
              <a:rPr lang="x-none" sz="2400" b="1" dirty="0">
                <a:solidFill>
                  <a:srgbClr val="BA54A0"/>
                </a:solidFill>
              </a:rPr>
              <a:t>on the equator </a:t>
            </a:r>
            <a:r>
              <a:rPr lang="en-US" sz="2400" b="1" dirty="0">
                <a:solidFill>
                  <a:srgbClr val="BA54A0"/>
                </a:solidFill>
              </a:rPr>
              <a:t>of </a:t>
            </a:r>
            <a:r>
              <a:rPr lang="x-none" sz="2400" b="1" dirty="0">
                <a:solidFill>
                  <a:srgbClr val="BA52A1"/>
                </a:solidFill>
              </a:rPr>
              <a:t>B</a:t>
            </a:r>
            <a:r>
              <a:rPr lang="x-none" sz="2400" b="1" baseline="-25000" dirty="0">
                <a:solidFill>
                  <a:srgbClr val="BA52A1"/>
                </a:solidFill>
              </a:rPr>
              <a:t>radial</a:t>
            </a:r>
            <a:r>
              <a:rPr lang="x-none" sz="2400" b="1" dirty="0">
                <a:solidFill>
                  <a:srgbClr val="BA52A1"/>
                </a:solidFill>
              </a:rPr>
              <a:t> &amp; a </a:t>
            </a:r>
            <a:r>
              <a:rPr lang="x-none" sz="2400" b="1" dirty="0">
                <a:solidFill>
                  <a:srgbClr val="BA54A0"/>
                </a:solidFill>
              </a:rPr>
              <a:t>singular j</a:t>
            </a:r>
            <a:r>
              <a:rPr lang="en-US" sz="2400" b="1" baseline="-25000" dirty="0">
                <a:solidFill>
                  <a:srgbClr val="BA54A0"/>
                </a:solidFill>
              </a:rPr>
              <a:t>tor</a:t>
            </a:r>
            <a:r>
              <a:rPr lang="x-none" sz="2400" b="1" dirty="0">
                <a:solidFill>
                  <a:srgbClr val="BA54A0"/>
                </a:solidFill>
              </a:rPr>
              <a:t> current layer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="" xmlns:a16="http://schemas.microsoft.com/office/drawing/2014/main" id="{96B3F678-ADF8-8CAD-7AF9-0BC343FF6B04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88262" y="3021157"/>
            <a:ext cx="4427509" cy="3145376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="" xmlns:a16="http://schemas.microsoft.com/office/drawing/2014/main" id="{5ACBCA13-CC8C-1A4C-CD1A-A1C81CF3F883}"/>
              </a:ext>
            </a:extLst>
          </p:cNvPr>
          <p:cNvSpPr txBox="1"/>
          <p:nvPr/>
        </p:nvSpPr>
        <p:spPr>
          <a:xfrm>
            <a:off x="5347095" y="5173314"/>
            <a:ext cx="61280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x-none" sz="2400" b="1" dirty="0">
                <a:solidFill>
                  <a:srgbClr val="FF0000"/>
                </a:solidFill>
              </a:rPr>
              <a:t>PWN double tori </a:t>
            </a:r>
            <a:r>
              <a:rPr lang="x-none" sz="2400" b="1" i="1" dirty="0">
                <a:solidFill>
                  <a:srgbClr val="FF0000"/>
                </a:solidFill>
              </a:rPr>
              <a:t>ffmf</a:t>
            </a:r>
            <a:r>
              <a:rPr lang="x-none" sz="2400" b="1" dirty="0">
                <a:solidFill>
                  <a:srgbClr val="FF0000"/>
                </a:solidFill>
              </a:rPr>
              <a:t> model</a:t>
            </a:r>
          </a:p>
          <a:p>
            <a:r>
              <a:rPr lang="en-GB" sz="2400" b="1" dirty="0">
                <a:solidFill>
                  <a:srgbClr val="FF0000"/>
                </a:solidFill>
              </a:rPr>
              <a:t>c</a:t>
            </a:r>
            <a:r>
              <a:rPr lang="x-none" sz="2400" b="1" dirty="0">
                <a:solidFill>
                  <a:srgbClr val="FF0000"/>
                </a:solidFill>
              </a:rPr>
              <a:t>an generalize the split-monopole </a:t>
            </a:r>
            <a:r>
              <a:rPr lang="x-none" sz="2400" b="1" i="1" dirty="0">
                <a:solidFill>
                  <a:srgbClr val="FF0000"/>
                </a:solidFill>
              </a:rPr>
              <a:t>ffmf</a:t>
            </a:r>
            <a:r>
              <a:rPr lang="x-none" sz="2400" b="1" dirty="0">
                <a:solidFill>
                  <a:srgbClr val="FF0000"/>
                </a:solidFill>
              </a:rPr>
              <a:t> model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="" xmlns:a16="http://schemas.microsoft.com/office/drawing/2014/main" id="{FB04D417-BA68-16A4-1633-0D903F1B48A9}"/>
              </a:ext>
            </a:extLst>
          </p:cNvPr>
          <p:cNvSpPr txBox="1"/>
          <p:nvPr/>
        </p:nvSpPr>
        <p:spPr>
          <a:xfrm>
            <a:off x="0" y="-7585"/>
            <a:ext cx="12192000" cy="584775"/>
          </a:xfrm>
          <a:prstGeom prst="rect">
            <a:avLst/>
          </a:prstGeom>
          <a:solidFill>
            <a:srgbClr val="001F6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b="1" spc="-100" dirty="0">
                <a:solidFill>
                  <a:srgbClr val="FFFF00"/>
                </a:solidFill>
                <a:effectLst/>
              </a:rPr>
              <a:t>Jet + Torus model requires 2 </a:t>
            </a:r>
            <a:r>
              <a:rPr lang="en-GB" sz="3200" b="1" i="1" spc="-100" dirty="0" err="1">
                <a:solidFill>
                  <a:srgbClr val="FFFF00"/>
                </a:solidFill>
                <a:effectLst/>
              </a:rPr>
              <a:t>ffmf</a:t>
            </a:r>
            <a:r>
              <a:rPr lang="en-GB" sz="3200" b="1" i="1" spc="-100" dirty="0">
                <a:solidFill>
                  <a:srgbClr val="FFFF00"/>
                </a:solidFill>
                <a:effectLst/>
              </a:rPr>
              <a:t> </a:t>
            </a:r>
            <a:r>
              <a:rPr lang="en-GB" sz="3200" b="1" spc="-100" dirty="0">
                <a:solidFill>
                  <a:srgbClr val="FFFF00"/>
                </a:solidFill>
                <a:effectLst/>
              </a:rPr>
              <a:t>with opposite </a:t>
            </a:r>
            <a:r>
              <a:rPr lang="en-GB" sz="3200" b="1" i="1" spc="-100" dirty="0">
                <a:solidFill>
                  <a:srgbClr val="FF0000"/>
                </a:solidFill>
                <a:effectLst/>
              </a:rPr>
              <a:t>µ</a:t>
            </a:r>
            <a:r>
              <a:rPr lang="en-GB" sz="3200" b="1" spc="-100" dirty="0">
                <a:solidFill>
                  <a:srgbClr val="FFFF00"/>
                </a:solidFill>
                <a:effectLst/>
              </a:rPr>
              <a:t> on the 2 sides of equator</a:t>
            </a:r>
            <a:endParaRPr lang="x-none" sz="3200" spc="-100" dirty="0">
              <a:solidFill>
                <a:srgbClr val="FFFF00"/>
              </a:solidFill>
            </a:endParaRPr>
          </a:p>
        </p:txBody>
      </p:sp>
      <p:cxnSp>
        <p:nvCxnSpPr>
          <p:cNvPr id="39" name="Straight Connector 38">
            <a:extLst>
              <a:ext uri="{FF2B5EF4-FFF2-40B4-BE49-F238E27FC236}">
                <a16:creationId xmlns="" xmlns:a16="http://schemas.microsoft.com/office/drawing/2014/main" id="{E6EB8898-6917-C743-585F-7C29AA19621C}"/>
              </a:ext>
            </a:extLst>
          </p:cNvPr>
          <p:cNvCxnSpPr/>
          <p:nvPr/>
        </p:nvCxnSpPr>
        <p:spPr>
          <a:xfrm>
            <a:off x="410797" y="4604560"/>
            <a:ext cx="6290991" cy="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Straight Arrow Connector 52">
            <a:extLst>
              <a:ext uri="{FF2B5EF4-FFF2-40B4-BE49-F238E27FC236}">
                <a16:creationId xmlns="" xmlns:a16="http://schemas.microsoft.com/office/drawing/2014/main" id="{AEAA60DB-48A1-C0CE-9500-DE3809BB2E7F}"/>
              </a:ext>
            </a:extLst>
          </p:cNvPr>
          <p:cNvCxnSpPr/>
          <p:nvPr/>
        </p:nvCxnSpPr>
        <p:spPr>
          <a:xfrm flipH="1">
            <a:off x="4915771" y="3605299"/>
            <a:ext cx="807553" cy="804781"/>
          </a:xfrm>
          <a:prstGeom prst="straightConnector1">
            <a:avLst/>
          </a:prstGeom>
          <a:ln w="19050">
            <a:solidFill>
              <a:srgbClr val="BB55A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TextBox 56">
            <a:extLst>
              <a:ext uri="{FF2B5EF4-FFF2-40B4-BE49-F238E27FC236}">
                <a16:creationId xmlns="" xmlns:a16="http://schemas.microsoft.com/office/drawing/2014/main" id="{4DAED83A-F4B1-BE4E-453D-6B470DBFA554}"/>
              </a:ext>
            </a:extLst>
          </p:cNvPr>
          <p:cNvSpPr txBox="1"/>
          <p:nvPr/>
        </p:nvSpPr>
        <p:spPr>
          <a:xfrm>
            <a:off x="410797" y="2696369"/>
            <a:ext cx="2890173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i="1" dirty="0">
                <a:latin typeface="Calibri" panose="020F0502020204030204" pitchFamily="34" charset="0"/>
                <a:cs typeface="Calibri" panose="020F0502020204030204" pitchFamily="34" charset="0"/>
              </a:rPr>
              <a:t>by cross-sections of flux surfaces</a:t>
            </a:r>
            <a:endParaRPr lang="x-none" sz="1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8" name="Down Arrow 57">
            <a:extLst>
              <a:ext uri="{FF2B5EF4-FFF2-40B4-BE49-F238E27FC236}">
                <a16:creationId xmlns="" xmlns:a16="http://schemas.microsoft.com/office/drawing/2014/main" id="{995B1BB0-FFB9-07FF-27A8-7F1C614FEB7A}"/>
              </a:ext>
            </a:extLst>
          </p:cNvPr>
          <p:cNvSpPr/>
          <p:nvPr/>
        </p:nvSpPr>
        <p:spPr>
          <a:xfrm>
            <a:off x="3448292" y="2630192"/>
            <a:ext cx="148125" cy="378570"/>
          </a:xfrm>
          <a:prstGeom prst="down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  <p:pic>
        <p:nvPicPr>
          <p:cNvPr id="8" name="Picture 7">
            <a:extLst>
              <a:ext uri="{FF2B5EF4-FFF2-40B4-BE49-F238E27FC236}">
                <a16:creationId xmlns="" xmlns:a16="http://schemas.microsoft.com/office/drawing/2014/main" id="{C116F9DA-BBB8-6D1D-ED0C-1B53C118EA4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4815023" y="1130015"/>
            <a:ext cx="5148340" cy="77815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="" xmlns:a16="http://schemas.microsoft.com/office/drawing/2014/main" id="{1B42F592-8F48-4166-E8CD-8394CAC63C4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4811052" y="1947764"/>
            <a:ext cx="5207705" cy="80478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="" xmlns:a16="http://schemas.microsoft.com/office/drawing/2014/main" id="{FC18B76E-0EE7-B60D-FC01-11EF2F238640}"/>
              </a:ext>
            </a:extLst>
          </p:cNvPr>
          <p:cNvSpPr txBox="1"/>
          <p:nvPr/>
        </p:nvSpPr>
        <p:spPr>
          <a:xfrm>
            <a:off x="1368190" y="1268415"/>
            <a:ext cx="30746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i="1" dirty="0">
                <a:solidFill>
                  <a:srgbClr val="FF0000"/>
                </a:solidFill>
              </a:rPr>
              <a:t>U</a:t>
            </a:r>
            <a:r>
              <a:rPr lang="x-none" sz="2400" b="1" i="1" dirty="0">
                <a:solidFill>
                  <a:srgbClr val="FF0000"/>
                </a:solidFill>
              </a:rPr>
              <a:t>pper emisphere, Z&gt;0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="" xmlns:a16="http://schemas.microsoft.com/office/drawing/2014/main" id="{A00E53B7-757F-AA16-068D-B59413B3DB47}"/>
              </a:ext>
            </a:extLst>
          </p:cNvPr>
          <p:cNvSpPr txBox="1"/>
          <p:nvPr/>
        </p:nvSpPr>
        <p:spPr>
          <a:xfrm>
            <a:off x="1354618" y="2068577"/>
            <a:ext cx="30651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i="1" dirty="0">
                <a:solidFill>
                  <a:srgbClr val="3BD3CC"/>
                </a:solidFill>
              </a:rPr>
              <a:t>Lower </a:t>
            </a:r>
            <a:r>
              <a:rPr lang="x-none" sz="2400" b="1" i="1" dirty="0">
                <a:solidFill>
                  <a:srgbClr val="3BD3CC"/>
                </a:solidFill>
              </a:rPr>
              <a:t>emisphere, Z&lt;0</a:t>
            </a:r>
            <a:r>
              <a:rPr lang="x-none" sz="2400" b="1" i="1" dirty="0"/>
              <a:t> </a:t>
            </a:r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="" xmlns:a16="http://schemas.microsoft.com/office/drawing/2014/main" id="{90196AE2-4817-45D9-0D10-EC7AB3D80BC5}"/>
              </a:ext>
            </a:extLst>
          </p:cNvPr>
          <p:cNvCxnSpPr>
            <a:cxnSpLocks/>
          </p:cNvCxnSpPr>
          <p:nvPr/>
        </p:nvCxnSpPr>
        <p:spPr>
          <a:xfrm>
            <a:off x="3522354" y="4654049"/>
            <a:ext cx="1086410" cy="1218025"/>
          </a:xfrm>
          <a:prstGeom prst="straightConnector1">
            <a:avLst/>
          </a:prstGeom>
          <a:ln w="127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="" xmlns:a16="http://schemas.microsoft.com/office/drawing/2014/main" id="{78379E39-2542-70AD-3BC0-C97F3BF03EC7}"/>
              </a:ext>
            </a:extLst>
          </p:cNvPr>
          <p:cNvCxnSpPr>
            <a:cxnSpLocks/>
          </p:cNvCxnSpPr>
          <p:nvPr/>
        </p:nvCxnSpPr>
        <p:spPr>
          <a:xfrm flipV="1">
            <a:off x="3522354" y="3258799"/>
            <a:ext cx="1099673" cy="1263002"/>
          </a:xfrm>
          <a:prstGeom prst="straightConnector1">
            <a:avLst/>
          </a:prstGeom>
          <a:ln w="127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="" xmlns:a16="http://schemas.microsoft.com/office/drawing/2014/main" id="{D1F22ACF-7DB1-9D2C-35F7-A3C22F994CB5}"/>
              </a:ext>
            </a:extLst>
          </p:cNvPr>
          <p:cNvCxnSpPr>
            <a:cxnSpLocks/>
          </p:cNvCxnSpPr>
          <p:nvPr/>
        </p:nvCxnSpPr>
        <p:spPr>
          <a:xfrm>
            <a:off x="3476533" y="4570997"/>
            <a:ext cx="1132231" cy="1301077"/>
          </a:xfrm>
          <a:prstGeom prst="straightConnector1">
            <a:avLst/>
          </a:prstGeom>
          <a:ln w="127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="" xmlns:a16="http://schemas.microsoft.com/office/drawing/2014/main" id="{010ED0A6-A48D-DECC-00C3-160BAA090730}"/>
              </a:ext>
            </a:extLst>
          </p:cNvPr>
          <p:cNvCxnSpPr>
            <a:cxnSpLocks/>
          </p:cNvCxnSpPr>
          <p:nvPr/>
        </p:nvCxnSpPr>
        <p:spPr>
          <a:xfrm>
            <a:off x="3628933" y="4723397"/>
            <a:ext cx="1132231" cy="1301077"/>
          </a:xfrm>
          <a:prstGeom prst="straightConnector1">
            <a:avLst/>
          </a:prstGeom>
          <a:ln w="127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="" xmlns:a16="http://schemas.microsoft.com/office/drawing/2014/main" id="{7F64E886-9AFF-CA84-A6CC-ADAF4BC7668F}"/>
              </a:ext>
            </a:extLst>
          </p:cNvPr>
          <p:cNvCxnSpPr>
            <a:cxnSpLocks/>
          </p:cNvCxnSpPr>
          <p:nvPr/>
        </p:nvCxnSpPr>
        <p:spPr>
          <a:xfrm>
            <a:off x="3781333" y="4875797"/>
            <a:ext cx="1132231" cy="1301077"/>
          </a:xfrm>
          <a:prstGeom prst="straightConnector1">
            <a:avLst/>
          </a:prstGeom>
          <a:ln w="127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Slide Number Placeholder 1">
            <a:extLst>
              <a:ext uri="{FF2B5EF4-FFF2-40B4-BE49-F238E27FC236}">
                <a16:creationId xmlns="" xmlns:a16="http://schemas.microsoft.com/office/drawing/2014/main" id="{088699C9-BE32-56A4-05CC-B34CC05A45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3497" y="6505744"/>
            <a:ext cx="381000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12</a:t>
            </a:fld>
            <a:endParaRPr lang="x-none" dirty="0"/>
          </a:p>
        </p:txBody>
      </p:sp>
      <p:sp>
        <p:nvSpPr>
          <p:cNvPr id="29" name="TextBox 28">
            <a:extLst>
              <a:ext uri="{FF2B5EF4-FFF2-40B4-BE49-F238E27FC236}">
                <a16:creationId xmlns="" xmlns:a16="http://schemas.microsoft.com/office/drawing/2014/main" id="{2636AA33-E043-9A40-E5F7-A5F865E95325}"/>
              </a:ext>
            </a:extLst>
          </p:cNvPr>
          <p:cNvSpPr txBox="1"/>
          <p:nvPr/>
        </p:nvSpPr>
        <p:spPr>
          <a:xfrm>
            <a:off x="2198034" y="6316714"/>
            <a:ext cx="835699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(linear </a:t>
            </a:r>
            <a:r>
              <a:rPr lang="en-US" sz="14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ffmfs</a:t>
            </a:r>
            <a:r>
              <a:rPr lang="en-US" sz="14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cannot be localized physical objects: beyond the </a:t>
            </a:r>
            <a:r>
              <a:rPr lang="en-GB" sz="14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simply connected plasma region near to the origin</a:t>
            </a:r>
            <a:r>
              <a:rPr lang="en-US" sz="14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</a:t>
            </a:r>
          </a:p>
          <a:p>
            <a:r>
              <a:rPr lang="en-US" sz="14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other plasma regions with alternating signs of fields and current densities extend to infinity all over the 3D space)</a:t>
            </a:r>
            <a:r>
              <a:rPr lang="x-none" sz="1400" i="1" dirty="0">
                <a:effectLst/>
              </a:rPr>
              <a:t> </a:t>
            </a:r>
            <a:endParaRPr lang="x-none" sz="1400" i="1" dirty="0"/>
          </a:p>
        </p:txBody>
      </p:sp>
    </p:spTree>
    <p:extLst>
      <p:ext uri="{BB962C8B-B14F-4D97-AF65-F5344CB8AC3E}">
        <p14:creationId xmlns:p14="http://schemas.microsoft.com/office/powerpoint/2010/main" val="3879811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="" xmlns:a16="http://schemas.microsoft.com/office/drawing/2014/main" id="{48340EE2-37C8-C466-95A0-E99614DD30A8}"/>
              </a:ext>
            </a:extLst>
          </p:cNvPr>
          <p:cNvSpPr txBox="1"/>
          <p:nvPr/>
        </p:nvSpPr>
        <p:spPr>
          <a:xfrm>
            <a:off x="3442097" y="2583934"/>
            <a:ext cx="564858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x-none" sz="1800" b="1" dirty="0"/>
              <a:t>the 2 hemisphere have:</a:t>
            </a:r>
          </a:p>
          <a:p>
            <a:pPr algn="ctr"/>
            <a:r>
              <a:rPr lang="en-GB" sz="1800" b="1" dirty="0">
                <a:solidFill>
                  <a:srgbClr val="31B024"/>
                </a:solidFill>
              </a:rPr>
              <a:t>• o</a:t>
            </a:r>
            <a:r>
              <a:rPr lang="x-none" sz="1800" b="1" dirty="0">
                <a:solidFill>
                  <a:srgbClr val="31B024"/>
                </a:solidFill>
              </a:rPr>
              <a:t>pposite toroidal fields 	</a:t>
            </a:r>
            <a:r>
              <a:rPr lang="x-none" sz="1800" b="1" dirty="0">
                <a:solidFill>
                  <a:srgbClr val="5811A8"/>
                </a:solidFill>
              </a:rPr>
              <a:t>• aligned toroidal currents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="" xmlns:a16="http://schemas.microsoft.com/office/drawing/2014/main" id="{294E5983-D714-6193-14F6-E6E004899C83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745985" y="-1"/>
            <a:ext cx="2039893" cy="68580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="" xmlns:a16="http://schemas.microsoft.com/office/drawing/2014/main" id="{B92CAD7E-E51F-35E9-FE2B-661AB44CC425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15430" y="0"/>
            <a:ext cx="2057400" cy="68580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="" xmlns:a16="http://schemas.microsoft.com/office/drawing/2014/main" id="{4E459347-FF6F-2BA0-C3A7-9132F7EDEB6F}"/>
              </a:ext>
            </a:extLst>
          </p:cNvPr>
          <p:cNvSpPr txBox="1"/>
          <p:nvPr/>
        </p:nvSpPr>
        <p:spPr>
          <a:xfrm>
            <a:off x="2446015" y="2555795"/>
            <a:ext cx="71686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5400" i="1" dirty="0">
                <a:solidFill>
                  <a:srgbClr val="31B024"/>
                </a:solidFill>
              </a:rPr>
              <a:t>B</a:t>
            </a:r>
            <a:r>
              <a:rPr lang="el-GR" sz="2800" i="1" baseline="-25000" dirty="0">
                <a:solidFill>
                  <a:srgbClr val="31B024"/>
                </a:solidFill>
              </a:rPr>
              <a:t>φ</a:t>
            </a:r>
            <a:endParaRPr lang="x-none" sz="2800" i="1" baseline="-25000" dirty="0">
              <a:solidFill>
                <a:srgbClr val="31B024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="" xmlns:a16="http://schemas.microsoft.com/office/drawing/2014/main" id="{3BC58475-8F42-E7F9-8B33-2F17E2EC4973}"/>
              </a:ext>
            </a:extLst>
          </p:cNvPr>
          <p:cNvSpPr txBox="1"/>
          <p:nvPr/>
        </p:nvSpPr>
        <p:spPr>
          <a:xfrm>
            <a:off x="9293617" y="2569864"/>
            <a:ext cx="45236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5400" i="1" baseline="-25000" dirty="0">
                <a:solidFill>
                  <a:srgbClr val="5811A8"/>
                </a:solidFill>
              </a:rPr>
              <a:t>j</a:t>
            </a:r>
            <a:r>
              <a:rPr lang="el-GR" sz="2800" i="1" baseline="-25000" dirty="0">
                <a:solidFill>
                  <a:srgbClr val="5811A8"/>
                </a:solidFill>
              </a:rPr>
              <a:t>φ</a:t>
            </a:r>
            <a:endParaRPr lang="x-none" sz="2800" i="1" baseline="-25000" dirty="0">
              <a:solidFill>
                <a:srgbClr val="5811A8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="" xmlns:a16="http://schemas.microsoft.com/office/drawing/2014/main" id="{9961B48C-F4A9-C0E8-42C3-1379086FAA5B}"/>
              </a:ext>
            </a:extLst>
          </p:cNvPr>
          <p:cNvSpPr txBox="1"/>
          <p:nvPr/>
        </p:nvSpPr>
        <p:spPr>
          <a:xfrm>
            <a:off x="2612577" y="-16825"/>
            <a:ext cx="6836530" cy="1077218"/>
          </a:xfrm>
          <a:prstGeom prst="rect">
            <a:avLst/>
          </a:prstGeom>
          <a:solidFill>
            <a:srgbClr val="001F6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b="1" spc="-150" dirty="0">
                <a:solidFill>
                  <a:srgbClr val="FFFF00"/>
                </a:solidFill>
                <a:effectLst/>
              </a:rPr>
              <a:t>PWN model: symmetries &amp; anti-symmetries </a:t>
            </a:r>
          </a:p>
          <a:p>
            <a:pPr algn="ctr"/>
            <a:r>
              <a:rPr lang="en-GB" sz="3200" b="1" spc="-150" dirty="0">
                <a:solidFill>
                  <a:srgbClr val="FFFF00"/>
                </a:solidFill>
                <a:effectLst/>
              </a:rPr>
              <a:t>on the 2 sides of equator</a:t>
            </a:r>
            <a:endParaRPr lang="x-none" sz="3200" spc="-150" dirty="0">
              <a:solidFill>
                <a:srgbClr val="FFFF00"/>
              </a:solidFill>
            </a:endParaRPr>
          </a:p>
        </p:txBody>
      </p:sp>
      <p:sp>
        <p:nvSpPr>
          <p:cNvPr id="14" name="Slide Number Placeholder 1">
            <a:extLst>
              <a:ext uri="{FF2B5EF4-FFF2-40B4-BE49-F238E27FC236}">
                <a16:creationId xmlns="" xmlns:a16="http://schemas.microsoft.com/office/drawing/2014/main" id="{F095F67C-AB1C-0B42-92B3-CC6F174AE6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3497" y="6505744"/>
            <a:ext cx="381000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13</a:t>
            </a:fld>
            <a:endParaRPr lang="x-none" dirty="0"/>
          </a:p>
        </p:txBody>
      </p:sp>
      <p:pic>
        <p:nvPicPr>
          <p:cNvPr id="2" name="Picture 1">
            <a:extLst>
              <a:ext uri="{FF2B5EF4-FFF2-40B4-BE49-F238E27FC236}">
                <a16:creationId xmlns="" xmlns:a16="http://schemas.microsoft.com/office/drawing/2014/main" id="{1E004705-E9EE-0F7B-BEDC-7AE6D068958F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073769" y="3454737"/>
            <a:ext cx="2292568" cy="305675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="" xmlns:a16="http://schemas.microsoft.com/office/drawing/2014/main" id="{B91585DA-A55E-1DF7-0DE9-4DDB85F6BB3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70938" y="3528169"/>
            <a:ext cx="1602831" cy="2689627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="" xmlns:a16="http://schemas.microsoft.com/office/drawing/2014/main" id="{3214EB42-8047-78E0-99D7-F7ED757D0904}"/>
              </a:ext>
            </a:extLst>
          </p:cNvPr>
          <p:cNvCxnSpPr/>
          <p:nvPr/>
        </p:nvCxnSpPr>
        <p:spPr>
          <a:xfrm>
            <a:off x="2605454" y="3429000"/>
            <a:ext cx="694631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="" xmlns:a16="http://schemas.microsoft.com/office/drawing/2014/main" id="{C25AC345-8E76-8FC8-C893-4D89766AD477}"/>
              </a:ext>
            </a:extLst>
          </p:cNvPr>
          <p:cNvSpPr txBox="1"/>
          <p:nvPr/>
        </p:nvSpPr>
        <p:spPr>
          <a:xfrm>
            <a:off x="4390342" y="6473679"/>
            <a:ext cx="54202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D</a:t>
            </a:r>
            <a:r>
              <a:rPr lang="x-none" dirty="0"/>
              <a:t>ifferent length of filaments can be chosen in the model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="" xmlns:a16="http://schemas.microsoft.com/office/drawing/2014/main" id="{187AB578-D318-FE9D-44A9-C391F7B16365}"/>
              </a:ext>
            </a:extLst>
          </p:cNvPr>
          <p:cNvSpPr txBox="1"/>
          <p:nvPr/>
        </p:nvSpPr>
        <p:spPr>
          <a:xfrm rot="16200000">
            <a:off x="3634495" y="4798449"/>
            <a:ext cx="11093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dirty="0"/>
              <a:t>Vela PWN</a:t>
            </a:r>
          </a:p>
        </p:txBody>
      </p:sp>
    </p:spTree>
    <p:extLst>
      <p:ext uri="{BB962C8B-B14F-4D97-AF65-F5344CB8AC3E}">
        <p14:creationId xmlns:p14="http://schemas.microsoft.com/office/powerpoint/2010/main" val="3360639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Picture 29">
            <a:extLst>
              <a:ext uri="{FF2B5EF4-FFF2-40B4-BE49-F238E27FC236}">
                <a16:creationId xmlns="" xmlns:a16="http://schemas.microsoft.com/office/drawing/2014/main" id="{E6ECCE7B-A703-0182-26B7-5731489C68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7036" y="699134"/>
            <a:ext cx="6348151" cy="6049414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="" xmlns:a16="http://schemas.microsoft.com/office/drawing/2014/main" id="{FCC7DF2F-3886-0549-D183-15C323A78A51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66996" y="1470448"/>
            <a:ext cx="1500133" cy="4884153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32" name="TextBox 31">
            <a:extLst>
              <a:ext uri="{FF2B5EF4-FFF2-40B4-BE49-F238E27FC236}">
                <a16:creationId xmlns="" xmlns:a16="http://schemas.microsoft.com/office/drawing/2014/main" id="{2FDBB5D1-4A67-F2C5-6F51-61C71CDE9680}"/>
              </a:ext>
            </a:extLst>
          </p:cNvPr>
          <p:cNvSpPr txBox="1"/>
          <p:nvPr/>
        </p:nvSpPr>
        <p:spPr>
          <a:xfrm>
            <a:off x="9636460" y="609569"/>
            <a:ext cx="2316642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0" i="1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*</a:t>
            </a:r>
            <a:r>
              <a:rPr lang="en-GB" sz="1200" b="0" i="1" dirty="0" err="1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Keppens</a:t>
            </a:r>
            <a:r>
              <a:rPr lang="en-GB" sz="1200" b="0" i="1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2014 </a:t>
            </a:r>
            <a:r>
              <a:rPr lang="en-GB" sz="1200" i="1" dirty="0">
                <a:latin typeface="Calibri" panose="020F0502020204030204" pitchFamily="34" charset="0"/>
                <a:cs typeface="Calibri" panose="020F0502020204030204" pitchFamily="34" charset="0"/>
              </a:rPr>
              <a:t>MNRAS 438 278</a:t>
            </a:r>
            <a:endParaRPr lang="x-none" sz="1200" i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="" xmlns:a16="http://schemas.microsoft.com/office/drawing/2014/main" id="{2608C11D-505F-9E65-84B4-494217763703}"/>
              </a:ext>
            </a:extLst>
          </p:cNvPr>
          <p:cNvSpPr txBox="1"/>
          <p:nvPr/>
        </p:nvSpPr>
        <p:spPr>
          <a:xfrm>
            <a:off x="0" y="-4901"/>
            <a:ext cx="12201420" cy="553998"/>
          </a:xfrm>
          <a:prstGeom prst="rect">
            <a:avLst/>
          </a:prstGeom>
          <a:solidFill>
            <a:srgbClr val="002060"/>
          </a:solidFill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kumimoji="0" lang="en-GB" sz="3000" b="1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PWN double tori </a:t>
            </a:r>
            <a:r>
              <a:rPr kumimoji="0" lang="en-GB" sz="3000" b="1" i="1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ffmf</a:t>
            </a:r>
            <a:r>
              <a:rPr kumimoji="0" lang="en-GB" sz="3000" b="1" i="1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 </a:t>
            </a:r>
            <a:r>
              <a:rPr kumimoji="0" lang="en-GB" sz="3000" b="1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 compared to simulations by Versatile Advection Code*</a:t>
            </a:r>
            <a:endParaRPr kumimoji="0" lang="x-none" sz="2000" b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libri Light" panose="020F0302020204030204"/>
              <a:ea typeface="+mn-ea"/>
              <a:cs typeface="+mn-cs"/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="" xmlns:a16="http://schemas.microsoft.com/office/drawing/2014/main" id="{0C6C1104-EA0E-7926-806F-4D88A8BEA591}"/>
              </a:ext>
            </a:extLst>
          </p:cNvPr>
          <p:cNvSpPr txBox="1"/>
          <p:nvPr/>
        </p:nvSpPr>
        <p:spPr>
          <a:xfrm>
            <a:off x="247135" y="3318816"/>
            <a:ext cx="357790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2400" b="1" dirty="0">
                <a:solidFill>
                  <a:srgbClr val="5811A8"/>
                </a:solidFill>
              </a:rPr>
              <a:t>Double tori have:</a:t>
            </a:r>
          </a:p>
          <a:p>
            <a:r>
              <a:rPr lang="en-GB" sz="2400" b="1" dirty="0">
                <a:solidFill>
                  <a:srgbClr val="31B024"/>
                </a:solidFill>
              </a:rPr>
              <a:t>• o</a:t>
            </a:r>
            <a:r>
              <a:rPr lang="x-none" sz="2400" b="1" dirty="0">
                <a:solidFill>
                  <a:srgbClr val="31B024"/>
                </a:solidFill>
              </a:rPr>
              <a:t>pposite toroidal fields</a:t>
            </a:r>
          </a:p>
          <a:p>
            <a:r>
              <a:rPr lang="x-none" sz="2400" b="1" dirty="0">
                <a:solidFill>
                  <a:srgbClr val="5811A8"/>
                </a:solidFill>
              </a:rPr>
              <a:t>• aligned toroidal currents</a:t>
            </a:r>
          </a:p>
        </p:txBody>
      </p:sp>
      <p:cxnSp>
        <p:nvCxnSpPr>
          <p:cNvPr id="35" name="Straight Connector 34">
            <a:extLst>
              <a:ext uri="{FF2B5EF4-FFF2-40B4-BE49-F238E27FC236}">
                <a16:creationId xmlns="" xmlns:a16="http://schemas.microsoft.com/office/drawing/2014/main" id="{6CA60A33-B105-5F8E-E1F7-50E9CC24D3BE}"/>
              </a:ext>
            </a:extLst>
          </p:cNvPr>
          <p:cNvCxnSpPr/>
          <p:nvPr/>
        </p:nvCxnSpPr>
        <p:spPr>
          <a:xfrm>
            <a:off x="247135" y="3311611"/>
            <a:ext cx="10626811" cy="0"/>
          </a:xfrm>
          <a:prstGeom prst="line">
            <a:avLst/>
          </a:prstGeom>
          <a:ln w="19050">
            <a:solidFill>
              <a:srgbClr val="5811A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="" xmlns:a16="http://schemas.microsoft.com/office/drawing/2014/main" id="{5C120CC9-68B8-92A8-411C-52841CAC0E0F}"/>
              </a:ext>
            </a:extLst>
          </p:cNvPr>
          <p:cNvCxnSpPr/>
          <p:nvPr/>
        </p:nvCxnSpPr>
        <p:spPr>
          <a:xfrm>
            <a:off x="247134" y="4531502"/>
            <a:ext cx="10626811" cy="0"/>
          </a:xfrm>
          <a:prstGeom prst="line">
            <a:avLst/>
          </a:prstGeom>
          <a:ln w="19050">
            <a:solidFill>
              <a:srgbClr val="5811A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Slide Number Placeholder 1">
            <a:extLst>
              <a:ext uri="{FF2B5EF4-FFF2-40B4-BE49-F238E27FC236}">
                <a16:creationId xmlns="" xmlns:a16="http://schemas.microsoft.com/office/drawing/2014/main" id="{FA204287-43A7-9570-F095-9E517571E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3497" y="6505744"/>
            <a:ext cx="381000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14</a:t>
            </a:fld>
            <a:endParaRPr lang="x-none" dirty="0"/>
          </a:p>
        </p:txBody>
      </p:sp>
      <p:sp>
        <p:nvSpPr>
          <p:cNvPr id="44" name="TextBox 43">
            <a:extLst>
              <a:ext uri="{FF2B5EF4-FFF2-40B4-BE49-F238E27FC236}">
                <a16:creationId xmlns="" xmlns:a16="http://schemas.microsoft.com/office/drawing/2014/main" id="{81253612-661F-CE7E-8E8B-7CE9DB259808}"/>
              </a:ext>
            </a:extLst>
          </p:cNvPr>
          <p:cNvSpPr txBox="1"/>
          <p:nvPr/>
        </p:nvSpPr>
        <p:spPr>
          <a:xfrm>
            <a:off x="721817" y="1095967"/>
            <a:ext cx="46528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x-none" i="1" dirty="0">
                <a:solidFill>
                  <a:srgbClr val="BB55A1"/>
                </a:solidFill>
              </a:rPr>
              <a:t>PWN double tori ffmf model by field-line-tracing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="" xmlns:a16="http://schemas.microsoft.com/office/drawing/2014/main" id="{12680441-604C-B233-1B2B-A6E0938E156C}"/>
              </a:ext>
            </a:extLst>
          </p:cNvPr>
          <p:cNvSpPr txBox="1"/>
          <p:nvPr/>
        </p:nvSpPr>
        <p:spPr>
          <a:xfrm>
            <a:off x="9495250" y="4742076"/>
            <a:ext cx="2523191" cy="646331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x-none" b="1" dirty="0">
                <a:solidFill>
                  <a:srgbClr val="31B024"/>
                </a:solidFill>
              </a:rPr>
              <a:t>secondary tori </a:t>
            </a:r>
            <a:r>
              <a:rPr lang="en-GB" b="1" dirty="0">
                <a:solidFill>
                  <a:srgbClr val="31B024"/>
                </a:solidFill>
              </a:rPr>
              <a:t>s</a:t>
            </a:r>
            <a:r>
              <a:rPr lang="x-none" b="1" dirty="0">
                <a:solidFill>
                  <a:srgbClr val="31B024"/>
                </a:solidFill>
              </a:rPr>
              <a:t>how up</a:t>
            </a:r>
          </a:p>
          <a:p>
            <a:r>
              <a:rPr lang="en-GB" b="1" dirty="0">
                <a:solidFill>
                  <a:srgbClr val="31B024"/>
                </a:solidFill>
              </a:rPr>
              <a:t>in n</a:t>
            </a:r>
            <a:r>
              <a:rPr lang="x-none" b="1" dirty="0">
                <a:solidFill>
                  <a:srgbClr val="31B024"/>
                </a:solidFill>
              </a:rPr>
              <a:t>umerical simulations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="" xmlns:a16="http://schemas.microsoft.com/office/drawing/2014/main" id="{162B1439-EE42-CB2B-149A-4012F763EC1C}"/>
              </a:ext>
            </a:extLst>
          </p:cNvPr>
          <p:cNvSpPr txBox="1"/>
          <p:nvPr/>
        </p:nvSpPr>
        <p:spPr>
          <a:xfrm>
            <a:off x="9495250" y="2492978"/>
            <a:ext cx="2523191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x-none" b="1" dirty="0">
                <a:solidFill>
                  <a:srgbClr val="31B024"/>
                </a:solidFill>
              </a:rPr>
              <a:t>secondary tori </a:t>
            </a:r>
            <a:r>
              <a:rPr lang="en-GB" b="1" dirty="0">
                <a:solidFill>
                  <a:srgbClr val="31B024"/>
                </a:solidFill>
              </a:rPr>
              <a:t>s</a:t>
            </a:r>
            <a:r>
              <a:rPr lang="x-none" b="1" dirty="0">
                <a:solidFill>
                  <a:srgbClr val="31B024"/>
                </a:solidFill>
              </a:rPr>
              <a:t>how up</a:t>
            </a:r>
          </a:p>
          <a:p>
            <a:r>
              <a:rPr lang="en-GB" b="1" dirty="0">
                <a:solidFill>
                  <a:srgbClr val="31B024"/>
                </a:solidFill>
              </a:rPr>
              <a:t>in n</a:t>
            </a:r>
            <a:r>
              <a:rPr lang="x-none" b="1" dirty="0">
                <a:solidFill>
                  <a:srgbClr val="31B024"/>
                </a:solidFill>
              </a:rPr>
              <a:t>umerical simulations</a:t>
            </a:r>
          </a:p>
        </p:txBody>
      </p:sp>
      <p:cxnSp>
        <p:nvCxnSpPr>
          <p:cNvPr id="47" name="Straight Connector 46">
            <a:extLst>
              <a:ext uri="{FF2B5EF4-FFF2-40B4-BE49-F238E27FC236}">
                <a16:creationId xmlns="" xmlns:a16="http://schemas.microsoft.com/office/drawing/2014/main" id="{C7E6C5E3-7DF6-34A9-6E99-E2C7495AFF7A}"/>
              </a:ext>
            </a:extLst>
          </p:cNvPr>
          <p:cNvCxnSpPr>
            <a:cxnSpLocks/>
          </p:cNvCxnSpPr>
          <p:nvPr/>
        </p:nvCxnSpPr>
        <p:spPr>
          <a:xfrm>
            <a:off x="3666996" y="2508423"/>
            <a:ext cx="8286106" cy="0"/>
          </a:xfrm>
          <a:prstGeom prst="line">
            <a:avLst/>
          </a:prstGeom>
          <a:ln w="19050">
            <a:solidFill>
              <a:srgbClr val="31B02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Straight Connector 47">
            <a:extLst>
              <a:ext uri="{FF2B5EF4-FFF2-40B4-BE49-F238E27FC236}">
                <a16:creationId xmlns="" xmlns:a16="http://schemas.microsoft.com/office/drawing/2014/main" id="{6CB7D8AD-FC9B-B94F-E21E-2DFB88AFEE91}"/>
              </a:ext>
            </a:extLst>
          </p:cNvPr>
          <p:cNvCxnSpPr>
            <a:cxnSpLocks/>
          </p:cNvCxnSpPr>
          <p:nvPr/>
        </p:nvCxnSpPr>
        <p:spPr>
          <a:xfrm>
            <a:off x="3666996" y="3134159"/>
            <a:ext cx="8286106" cy="0"/>
          </a:xfrm>
          <a:prstGeom prst="line">
            <a:avLst/>
          </a:prstGeom>
          <a:ln w="19050">
            <a:solidFill>
              <a:srgbClr val="31B02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Connector 48">
            <a:extLst>
              <a:ext uri="{FF2B5EF4-FFF2-40B4-BE49-F238E27FC236}">
                <a16:creationId xmlns="" xmlns:a16="http://schemas.microsoft.com/office/drawing/2014/main" id="{DF4920AC-BF01-77CC-2296-6726C3A45722}"/>
              </a:ext>
            </a:extLst>
          </p:cNvPr>
          <p:cNvCxnSpPr>
            <a:cxnSpLocks/>
          </p:cNvCxnSpPr>
          <p:nvPr/>
        </p:nvCxnSpPr>
        <p:spPr>
          <a:xfrm>
            <a:off x="3601657" y="4754433"/>
            <a:ext cx="8286106" cy="0"/>
          </a:xfrm>
          <a:prstGeom prst="line">
            <a:avLst/>
          </a:prstGeom>
          <a:ln w="19050">
            <a:solidFill>
              <a:srgbClr val="31B02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Straight Connector 49">
            <a:extLst>
              <a:ext uri="{FF2B5EF4-FFF2-40B4-BE49-F238E27FC236}">
                <a16:creationId xmlns="" xmlns:a16="http://schemas.microsoft.com/office/drawing/2014/main" id="{D52213FB-CE59-79A5-B572-6CEF46647B09}"/>
              </a:ext>
            </a:extLst>
          </p:cNvPr>
          <p:cNvCxnSpPr>
            <a:cxnSpLocks/>
          </p:cNvCxnSpPr>
          <p:nvPr/>
        </p:nvCxnSpPr>
        <p:spPr>
          <a:xfrm>
            <a:off x="3601657" y="5380169"/>
            <a:ext cx="8286106" cy="0"/>
          </a:xfrm>
          <a:prstGeom prst="line">
            <a:avLst/>
          </a:prstGeom>
          <a:ln w="19050">
            <a:solidFill>
              <a:srgbClr val="31B02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TextBox 50">
            <a:extLst>
              <a:ext uri="{FF2B5EF4-FFF2-40B4-BE49-F238E27FC236}">
                <a16:creationId xmlns="" xmlns:a16="http://schemas.microsoft.com/office/drawing/2014/main" id="{C5590028-417B-7188-FABF-E3064CC437D6}"/>
              </a:ext>
            </a:extLst>
          </p:cNvPr>
          <p:cNvSpPr txBox="1"/>
          <p:nvPr/>
        </p:nvSpPr>
        <p:spPr>
          <a:xfrm>
            <a:off x="9016616" y="1100086"/>
            <a:ext cx="18573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x-none" i="1" dirty="0">
                <a:solidFill>
                  <a:srgbClr val="0B1BA7"/>
                </a:solidFill>
              </a:rPr>
              <a:t>VAC simulation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="" xmlns:a16="http://schemas.microsoft.com/office/drawing/2014/main" id="{F1829981-5F97-6EC5-8631-2B623D6864FC}"/>
              </a:ext>
            </a:extLst>
          </p:cNvPr>
          <p:cNvSpPr txBox="1"/>
          <p:nvPr/>
        </p:nvSpPr>
        <p:spPr>
          <a:xfrm>
            <a:off x="8986182" y="3707550"/>
            <a:ext cx="3215238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r"/>
            <a:r>
              <a:rPr lang="x-none" b="1" dirty="0">
                <a:solidFill>
                  <a:srgbClr val="011497"/>
                </a:solidFill>
              </a:rPr>
              <a:t>2 main tori w</a:t>
            </a:r>
            <a:r>
              <a:rPr lang="en-US" b="1" dirty="0" err="1">
                <a:solidFill>
                  <a:srgbClr val="011497"/>
                </a:solidFill>
              </a:rPr>
              <a:t>ith</a:t>
            </a:r>
            <a:r>
              <a:rPr lang="en-US" b="1" dirty="0">
                <a:solidFill>
                  <a:srgbClr val="011497"/>
                </a:solidFill>
              </a:rPr>
              <a:t> opposite</a:t>
            </a:r>
            <a:endParaRPr lang="x-none" b="1" dirty="0">
              <a:solidFill>
                <a:srgbClr val="011497"/>
              </a:solidFill>
            </a:endParaRPr>
          </a:p>
          <a:p>
            <a:pPr algn="r"/>
            <a:r>
              <a:rPr lang="en-GB" b="1" dirty="0">
                <a:solidFill>
                  <a:srgbClr val="088304"/>
                </a:solidFill>
              </a:rPr>
              <a:t>toroidal field in </a:t>
            </a:r>
            <a:r>
              <a:rPr lang="x-none" b="1" dirty="0">
                <a:solidFill>
                  <a:srgbClr val="088304"/>
                </a:solidFill>
              </a:rPr>
              <a:t>simulation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="" xmlns:a16="http://schemas.microsoft.com/office/drawing/2014/main" id="{601097DC-7089-497D-D8D4-3D474B38A929}"/>
              </a:ext>
            </a:extLst>
          </p:cNvPr>
          <p:cNvCxnSpPr>
            <a:cxnSpLocks/>
          </p:cNvCxnSpPr>
          <p:nvPr/>
        </p:nvCxnSpPr>
        <p:spPr>
          <a:xfrm flipH="1">
            <a:off x="8903659" y="3869179"/>
            <a:ext cx="609893" cy="0"/>
          </a:xfrm>
          <a:prstGeom prst="straightConnector1">
            <a:avLst/>
          </a:prstGeom>
          <a:ln w="47625">
            <a:gradFill>
              <a:gsLst>
                <a:gs pos="58000">
                  <a:srgbClr val="011497"/>
                </a:gs>
                <a:gs pos="88000">
                  <a:schemeClr val="accent1">
                    <a:lumMod val="45000"/>
                    <a:lumOff val="55000"/>
                  </a:schemeClr>
                </a:gs>
                <a:gs pos="100000">
                  <a:schemeClr val="bg1"/>
                </a:gs>
              </a:gsLst>
              <a:lin ang="0" scaled="0"/>
            </a:gra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="" xmlns:a16="http://schemas.microsoft.com/office/drawing/2014/main" id="{BA284B76-0FA2-3920-F17C-D3D9B8D4ADBF}"/>
              </a:ext>
            </a:extLst>
          </p:cNvPr>
          <p:cNvCxnSpPr>
            <a:cxnSpLocks/>
          </p:cNvCxnSpPr>
          <p:nvPr/>
        </p:nvCxnSpPr>
        <p:spPr>
          <a:xfrm flipH="1">
            <a:off x="8903658" y="4182216"/>
            <a:ext cx="609893" cy="0"/>
          </a:xfrm>
          <a:prstGeom prst="straightConnector1">
            <a:avLst/>
          </a:prstGeom>
          <a:ln w="47625">
            <a:gradFill>
              <a:gsLst>
                <a:gs pos="54000">
                  <a:srgbClr val="088304"/>
                </a:gs>
                <a:gs pos="86000">
                  <a:schemeClr val="accent1">
                    <a:lumMod val="45000"/>
                    <a:lumOff val="55000"/>
                  </a:schemeClr>
                </a:gs>
                <a:gs pos="100000">
                  <a:schemeClr val="bg1"/>
                </a:gs>
              </a:gsLst>
              <a:lin ang="0" scaled="0"/>
            </a:gra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4667616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>
            <a:extLst>
              <a:ext uri="{FF2B5EF4-FFF2-40B4-BE49-F238E27FC236}">
                <a16:creationId xmlns="" xmlns:a16="http://schemas.microsoft.com/office/drawing/2014/main" id="{AABE4F3A-BD46-5D23-8CED-DC2E71CE49DA}"/>
              </a:ext>
            </a:extLst>
          </p:cNvPr>
          <p:cNvSpPr txBox="1"/>
          <p:nvPr/>
        </p:nvSpPr>
        <p:spPr>
          <a:xfrm>
            <a:off x="7445492" y="2147577"/>
            <a:ext cx="4699005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0" lang="en-US" altLang="zh-CN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if reconnections responsible for acceleration, PWN double tori model indicates their place:</a:t>
            </a:r>
          </a:p>
          <a:p>
            <a:endParaRPr kumimoji="0" lang="en-US" altLang="zh-CN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r>
              <a:rPr lang="en-US" altLang="zh-CN" dirty="0">
                <a:latin typeface="Arial" panose="020B0604020202020204" pitchFamily="34" charset="0"/>
                <a:ea typeface="Times New Roman" panose="02020603050405020304" pitchFamily="18" charset="0"/>
              </a:rPr>
              <a:t>the e</a:t>
            </a:r>
            <a:r>
              <a:rPr kumimoji="0" lang="en-US" altLang="zh-CN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quatorial region, where radial &amp; toroidal magnetic field of the 2 tori are opposite between the 2 </a:t>
            </a:r>
            <a:r>
              <a:rPr kumimoji="0" lang="en-US" altLang="zh-CN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emispheres</a:t>
            </a:r>
            <a:r>
              <a:rPr lang="en-US" altLang="zh-CN" dirty="0">
                <a:latin typeface="Arial" panose="020B0604020202020204" pitchFamily="34" charset="0"/>
                <a:ea typeface="Times New Roman" panose="02020603050405020304" pitchFamily="18" charset="0"/>
              </a:rPr>
              <a:t>, </a:t>
            </a:r>
            <a:r>
              <a:rPr kumimoji="0" lang="en-US" altLang="zh-CN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 </a:t>
            </a:r>
            <a:r>
              <a:rPr kumimoji="0" lang="en-US" altLang="zh-CN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j</a:t>
            </a:r>
            <a:r>
              <a:rPr kumimoji="0" lang="en-US" altLang="zh-CN" sz="1800" b="0" i="0" u="none" strike="noStrike" cap="none" normalizeH="0" baseline="-2500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tor</a:t>
            </a:r>
            <a:r>
              <a:rPr kumimoji="0" lang="en-US" altLang="zh-CN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current layer between the two tori with </a:t>
            </a:r>
            <a:r>
              <a:rPr kumimoji="0" lang="en-US" altLang="zh-CN" sz="1800" b="0" i="1" u="none" strike="noStrike" cap="none" normalizeH="0" baseline="0" dirty="0">
                <a:ln>
                  <a:noFill/>
                </a:ln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µ</a:t>
            </a:r>
            <a:r>
              <a:rPr kumimoji="0" lang="en-US" altLang="zh-CN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&gt;0 &amp; </a:t>
            </a:r>
            <a:r>
              <a:rPr kumimoji="0" lang="en-US" altLang="zh-CN" sz="1800" b="0" i="1" u="none" strike="noStrike" cap="none" normalizeH="0" baseline="0" dirty="0">
                <a:ln>
                  <a:noFill/>
                </a:ln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µ</a:t>
            </a:r>
            <a:r>
              <a:rPr kumimoji="0" lang="en-US" altLang="zh-CN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&lt;0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="" xmlns:a16="http://schemas.microsoft.com/office/drawing/2014/main" id="{3FCC7FCC-46DB-E46E-AE1F-6A5F9EB03518}"/>
              </a:ext>
            </a:extLst>
          </p:cNvPr>
          <p:cNvSpPr txBox="1"/>
          <p:nvPr/>
        </p:nvSpPr>
        <p:spPr>
          <a:xfrm>
            <a:off x="72341" y="18502"/>
            <a:ext cx="12072156" cy="138499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most efficient accelerators in the Galaxy are the </a:t>
            </a:r>
            <a:r>
              <a:rPr lang="en-US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PWNe</a:t>
            </a:r>
            <a:r>
              <a:rPr lang="x-none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</a:p>
          <a:p>
            <a:r>
              <a:rPr lang="x-none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&gt;25% of their released power is emitted</a:t>
            </a: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in radiation</a:t>
            </a:r>
          </a:p>
          <a:p>
            <a:r>
              <a:rPr lang="x-none" dirty="0">
                <a:latin typeface="Arial" panose="020B0604020202020204" pitchFamily="34" charset="0"/>
                <a:cs typeface="Arial" panose="020B0604020202020204" pitchFamily="34" charset="0"/>
              </a:rPr>
              <a:t>• spectrum of e.m. emission extends beyond PeV (10</a:t>
            </a:r>
            <a:r>
              <a:rPr lang="x-none" baseline="30000" dirty="0">
                <a:latin typeface="Arial" panose="020B0604020202020204" pitchFamily="34" charset="0"/>
                <a:cs typeface="Arial" panose="020B0604020202020204" pitchFamily="34" charset="0"/>
              </a:rPr>
              <a:t>15</a:t>
            </a:r>
            <a:r>
              <a:rPr lang="x-none" dirty="0">
                <a:latin typeface="Arial" panose="020B0604020202020204" pitchFamily="34" charset="0"/>
                <a:cs typeface="Arial" panose="020B0604020202020204" pitchFamily="34" charset="0"/>
              </a:rPr>
              <a:t> eV)</a:t>
            </a:r>
          </a:p>
          <a:p>
            <a:endParaRPr lang="x-none" sz="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US" sz="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acceleration of particles in the PWN open question:</a:t>
            </a:r>
            <a:r>
              <a:rPr lang="en-US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1) Fermi acceleration in shockwaves; </a:t>
            </a:r>
            <a:r>
              <a:rPr lang="en-US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2) </a:t>
            </a: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magnetic reconnections </a:t>
            </a:r>
            <a:endParaRPr lang="x-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6" name="TextBox 35">
            <a:extLst>
              <a:ext uri="{FF2B5EF4-FFF2-40B4-BE49-F238E27FC236}">
                <a16:creationId xmlns="" xmlns:a16="http://schemas.microsoft.com/office/drawing/2014/main" id="{2417DEA5-7063-3C9E-8C8A-172752E4F8A9}"/>
              </a:ext>
            </a:extLst>
          </p:cNvPr>
          <p:cNvSpPr txBox="1"/>
          <p:nvPr/>
        </p:nvSpPr>
        <p:spPr>
          <a:xfrm>
            <a:off x="5937813" y="0"/>
            <a:ext cx="6254188" cy="553998"/>
          </a:xfrm>
          <a:prstGeom prst="rect">
            <a:avLst/>
          </a:prstGeom>
          <a:solidFill>
            <a:srgbClr val="001F61"/>
          </a:solidFill>
        </p:spPr>
        <p:txBody>
          <a:bodyPr wrap="square">
            <a:spAutoFit/>
          </a:bodyPr>
          <a:lstStyle/>
          <a:p>
            <a:r>
              <a:rPr lang="en-GB" sz="3000" b="1" dirty="0">
                <a:solidFill>
                  <a:srgbClr val="FFFF00"/>
                </a:solidFill>
              </a:rPr>
              <a:t>Acceleration &amp; reconnections in PWN</a:t>
            </a:r>
            <a:endParaRPr lang="x-none" sz="3000" dirty="0">
              <a:solidFill>
                <a:srgbClr val="FFFF00"/>
              </a:solidFill>
            </a:endParaRPr>
          </a:p>
        </p:txBody>
      </p:sp>
      <p:sp>
        <p:nvSpPr>
          <p:cNvPr id="41" name="TextBox 40">
            <a:extLst>
              <a:ext uri="{FF2B5EF4-FFF2-40B4-BE49-F238E27FC236}">
                <a16:creationId xmlns="" xmlns:a16="http://schemas.microsoft.com/office/drawing/2014/main" id="{9A4939D9-0EBB-DFA0-2CE2-635738C97506}"/>
              </a:ext>
            </a:extLst>
          </p:cNvPr>
          <p:cNvSpPr txBox="1"/>
          <p:nvPr/>
        </p:nvSpPr>
        <p:spPr>
          <a:xfrm>
            <a:off x="28257" y="6155406"/>
            <a:ext cx="683120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x-none" dirty="0">
                <a:latin typeface="Arial" panose="020B0604020202020204" pitchFamily="34" charset="0"/>
                <a:cs typeface="Arial" panose="020B0604020202020204" pitchFamily="34" charset="0"/>
              </a:rPr>
              <a:t>reconnections  occur in PROTO-SPHERA in a completely different location: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2 circles of X-points removed from equator</a:t>
            </a:r>
            <a:endParaRPr lang="x-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lide Number Placeholder 1">
            <a:extLst>
              <a:ext uri="{FF2B5EF4-FFF2-40B4-BE49-F238E27FC236}">
                <a16:creationId xmlns="" xmlns:a16="http://schemas.microsoft.com/office/drawing/2014/main" id="{A9576BDA-0856-C4C5-3A9D-8547CA3CCC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3497" y="6505744"/>
            <a:ext cx="381000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15</a:t>
            </a:fld>
            <a:endParaRPr lang="x-none" dirty="0"/>
          </a:p>
        </p:txBody>
      </p:sp>
      <p:pic>
        <p:nvPicPr>
          <p:cNvPr id="25" name="Picture 24">
            <a:extLst>
              <a:ext uri="{FF2B5EF4-FFF2-40B4-BE49-F238E27FC236}">
                <a16:creationId xmlns="" xmlns:a16="http://schemas.microsoft.com/office/drawing/2014/main" id="{1D3F8622-C3AD-35F5-B407-5452E876377A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14944" y="1474822"/>
            <a:ext cx="6998695" cy="3160203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26" name="TextBox 25">
            <a:extLst>
              <a:ext uri="{FF2B5EF4-FFF2-40B4-BE49-F238E27FC236}">
                <a16:creationId xmlns="" xmlns:a16="http://schemas.microsoft.com/office/drawing/2014/main" id="{D83120AC-9684-95F3-401B-DE793F52DAD2}"/>
              </a:ext>
            </a:extLst>
          </p:cNvPr>
          <p:cNvSpPr txBox="1"/>
          <p:nvPr/>
        </p:nvSpPr>
        <p:spPr>
          <a:xfrm>
            <a:off x="3443858" y="1538667"/>
            <a:ext cx="231858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/>
              <a:t>r</a:t>
            </a:r>
            <a:r>
              <a:rPr lang="x-none" sz="1400" b="1" dirty="0"/>
              <a:t>econnecting plasmoid chain</a:t>
            </a:r>
          </a:p>
        </p:txBody>
      </p:sp>
      <p:cxnSp>
        <p:nvCxnSpPr>
          <p:cNvPr id="27" name="Straight Arrow Connector 26">
            <a:extLst>
              <a:ext uri="{FF2B5EF4-FFF2-40B4-BE49-F238E27FC236}">
                <a16:creationId xmlns="" xmlns:a16="http://schemas.microsoft.com/office/drawing/2014/main" id="{7AC2B155-CE90-D617-CD2C-B8B06187FF55}"/>
              </a:ext>
            </a:extLst>
          </p:cNvPr>
          <p:cNvCxnSpPr>
            <a:cxnSpLocks/>
          </p:cNvCxnSpPr>
          <p:nvPr/>
        </p:nvCxnSpPr>
        <p:spPr>
          <a:xfrm>
            <a:off x="5296571" y="1827725"/>
            <a:ext cx="641242" cy="1081707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Box 27">
            <a:extLst>
              <a:ext uri="{FF2B5EF4-FFF2-40B4-BE49-F238E27FC236}">
                <a16:creationId xmlns="" xmlns:a16="http://schemas.microsoft.com/office/drawing/2014/main" id="{15CBCAE3-FC32-189F-6B1B-E624AF6B0C01}"/>
              </a:ext>
            </a:extLst>
          </p:cNvPr>
          <p:cNvSpPr txBox="1"/>
          <p:nvPr/>
        </p:nvSpPr>
        <p:spPr>
          <a:xfrm>
            <a:off x="219134" y="1827725"/>
            <a:ext cx="4938432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b="1" dirty="0"/>
              <a:t>do the </a:t>
            </a:r>
            <a:r>
              <a:rPr lang="x-none" sz="1400" b="1" dirty="0"/>
              <a:t>fast moving “</a:t>
            </a:r>
            <a:r>
              <a:rPr lang="x-none" sz="1400" b="1" dirty="0">
                <a:solidFill>
                  <a:srgbClr val="FF0000"/>
                </a:solidFill>
              </a:rPr>
              <a:t>knots</a:t>
            </a:r>
            <a:r>
              <a:rPr lang="x-none" sz="1400" b="1" dirty="0"/>
              <a:t>” (~c/2) coincide with such plasmoids</a:t>
            </a:r>
            <a:r>
              <a:rPr lang="en-GB" sz="1400" b="1" dirty="0"/>
              <a:t>?</a:t>
            </a:r>
            <a:endParaRPr lang="x-none" sz="1400" b="1" dirty="0"/>
          </a:p>
        </p:txBody>
      </p:sp>
      <p:pic>
        <p:nvPicPr>
          <p:cNvPr id="30" name="Picture 29">
            <a:extLst>
              <a:ext uri="{FF2B5EF4-FFF2-40B4-BE49-F238E27FC236}">
                <a16:creationId xmlns="" xmlns:a16="http://schemas.microsoft.com/office/drawing/2014/main" id="{D788D6B8-6525-9FBB-B58A-834F320BFC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774135">
            <a:off x="1771090" y="4200314"/>
            <a:ext cx="8333447" cy="1749388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="" xmlns:a16="http://schemas.microsoft.com/office/drawing/2014/main" id="{0321CF43-D376-F1D1-921B-ABAE85A7A8F1}"/>
              </a:ext>
            </a:extLst>
          </p:cNvPr>
          <p:cNvSpPr txBox="1"/>
          <p:nvPr/>
        </p:nvSpPr>
        <p:spPr>
          <a:xfrm>
            <a:off x="9270649" y="4215096"/>
            <a:ext cx="2921351" cy="1477328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kumimoji="0" lang="en-US" altLang="zh-CN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two neighboring tori are attracted against each other: they have toroidal currents in same direction (but </a:t>
            </a:r>
            <a:r>
              <a:rPr kumimoji="0" lang="en-US" altLang="zh-CN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</a:t>
            </a:r>
            <a:r>
              <a:rPr kumimoji="0" lang="en-US" altLang="zh-CN" sz="1800" b="0" i="0" u="none" strike="noStrike" cap="none" normalizeH="0" baseline="-2500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tor</a:t>
            </a:r>
            <a:r>
              <a:rPr kumimoji="0" lang="en-US" altLang="zh-CN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opposite)</a:t>
            </a:r>
            <a:endParaRPr kumimoji="0" lang="en-US" altLang="zh-CN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="" xmlns:a16="http://schemas.microsoft.com/office/drawing/2014/main" id="{79EDD725-9FB8-111F-004A-89EF09A73390}"/>
              </a:ext>
            </a:extLst>
          </p:cNvPr>
          <p:cNvSpPr txBox="1"/>
          <p:nvPr/>
        </p:nvSpPr>
        <p:spPr>
          <a:xfrm>
            <a:off x="47503" y="3952696"/>
            <a:ext cx="2157963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00" i="1" dirty="0">
                <a:effectLst/>
                <a:latin typeface="Times" pitchFamily="2" charset="0"/>
              </a:rPr>
              <a:t>Hester J. J. et al., 1995, </a:t>
            </a:r>
            <a:r>
              <a:rPr lang="en-GB" sz="1000" i="1" dirty="0" err="1">
                <a:effectLst/>
                <a:latin typeface="Times" pitchFamily="2" charset="0"/>
              </a:rPr>
              <a:t>ApJ</a:t>
            </a:r>
            <a:r>
              <a:rPr lang="en-GB" sz="1000" i="1" dirty="0">
                <a:effectLst/>
                <a:latin typeface="Times" pitchFamily="2" charset="0"/>
              </a:rPr>
              <a:t>, 448, 240</a:t>
            </a:r>
          </a:p>
        </p:txBody>
      </p:sp>
    </p:spTree>
    <p:extLst>
      <p:ext uri="{BB962C8B-B14F-4D97-AF65-F5344CB8AC3E}">
        <p14:creationId xmlns:p14="http://schemas.microsoft.com/office/powerpoint/2010/main" val="303459569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="" xmlns:a16="http://schemas.microsoft.com/office/drawing/2014/main" id="{6BB7C9EC-6AAD-37F2-3C94-96DD7AA438CC}"/>
              </a:ext>
            </a:extLst>
          </p:cNvPr>
          <p:cNvSpPr txBox="1"/>
          <p:nvPr/>
        </p:nvSpPr>
        <p:spPr>
          <a:xfrm>
            <a:off x="0" y="-16967"/>
            <a:ext cx="12180522" cy="584775"/>
          </a:xfrm>
          <a:prstGeom prst="rect">
            <a:avLst/>
          </a:prstGeom>
          <a:solidFill>
            <a:srgbClr val="002060"/>
          </a:solidFill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kumimoji="0" lang="en-GB" sz="3200" b="1" u="none" strike="noStrike" kern="1200" cap="none" spc="50" normalizeH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Flow &amp; Injection of Magnetic Helicity, as from PROTO-SPHERA design</a:t>
            </a:r>
            <a:endParaRPr kumimoji="0" lang="x-none" sz="3200" b="1" u="none" strike="noStrike" kern="1200" cap="none" spc="50" normalizeH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libri Light" panose="020F0302020204030204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="" xmlns:a16="http://schemas.microsoft.com/office/drawing/2014/main" id="{F1B53123-182E-F6E3-A5A4-D14BF1D8F745}"/>
              </a:ext>
            </a:extLst>
          </p:cNvPr>
          <p:cNvSpPr txBox="1"/>
          <p:nvPr/>
        </p:nvSpPr>
        <p:spPr>
          <a:xfrm>
            <a:off x="118750" y="723831"/>
            <a:ext cx="11875328" cy="716278"/>
          </a:xfrm>
          <a:prstGeom prst="rect">
            <a:avLst/>
          </a:prstGeom>
          <a:noFill/>
          <a:ln w="47625">
            <a:solidFill>
              <a:srgbClr val="0070C0"/>
            </a:solidFill>
          </a:ln>
        </p:spPr>
        <p:txBody>
          <a:bodyPr wrap="square">
            <a:spAutoFit/>
          </a:bodyPr>
          <a:lstStyle/>
          <a:p>
            <a:r>
              <a:rPr lang="en-GB" sz="20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Ratio between change of magnetic energy </a:t>
            </a:r>
            <a:r>
              <a:rPr lang="el-GR" sz="2000" i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Δ</a:t>
            </a:r>
            <a:r>
              <a:rPr lang="en-US" sz="2000" i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W</a:t>
            </a:r>
            <a:r>
              <a:rPr lang="en-US" sz="2000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and of </a:t>
            </a:r>
            <a:r>
              <a:rPr lang="en-GB" sz="20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Helicity </a:t>
            </a:r>
            <a:r>
              <a:rPr lang="el-GR" sz="20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Δ</a:t>
            </a:r>
            <a:r>
              <a:rPr lang="en-US" sz="20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K</a:t>
            </a:r>
            <a:r>
              <a:rPr lang="en-US" sz="20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en-GB" sz="20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in a relaxed state:                                               </a:t>
            </a:r>
          </a:p>
          <a:p>
            <a:pPr algn="ctr"/>
            <a:r>
              <a:rPr lang="en-GB" sz="20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shows</a:t>
            </a:r>
            <a:r>
              <a:rPr lang="x-none" sz="200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0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that </a:t>
            </a:r>
            <a:r>
              <a:rPr lang="en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Helicity flows from higher to lower |</a:t>
            </a:r>
            <a:r>
              <a:rPr lang="en-GB" sz="2000" b="1" i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µ</a:t>
            </a:r>
            <a:r>
              <a:rPr lang="en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| values: </a:t>
            </a:r>
            <a:r>
              <a:rPr lang="en-GB" sz="2000" b="1" dirty="0">
                <a:solidFill>
                  <a:srgbClr val="D1A8A9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|</a:t>
            </a:r>
            <a:r>
              <a:rPr lang="en-GB" sz="2000" b="1" i="1" dirty="0">
                <a:solidFill>
                  <a:srgbClr val="D1A8A9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µ</a:t>
            </a:r>
            <a:r>
              <a:rPr lang="en-GB" sz="2000" b="1" dirty="0">
                <a:solidFill>
                  <a:srgbClr val="D1A8A9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|</a:t>
            </a:r>
            <a:r>
              <a:rPr lang="en-GB" sz="2000" b="1" i="1" baseline="-25000" dirty="0">
                <a:solidFill>
                  <a:srgbClr val="D1A8A9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edge </a:t>
            </a:r>
            <a:r>
              <a:rPr lang="en-GB" sz="2000" b="1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&gt; </a:t>
            </a:r>
            <a:r>
              <a:rPr lang="en-GB" sz="2000" b="1" dirty="0">
                <a:solidFill>
                  <a:srgbClr val="C001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|</a:t>
            </a:r>
            <a:r>
              <a:rPr lang="en-GB" sz="2000" b="1" i="1" dirty="0">
                <a:solidFill>
                  <a:srgbClr val="C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µ</a:t>
            </a:r>
            <a:r>
              <a:rPr lang="en-GB" sz="2000" b="1" i="1" baseline="-25000" dirty="0">
                <a:solidFill>
                  <a:srgbClr val="C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axis</a:t>
            </a:r>
            <a:r>
              <a:rPr lang="en-GB" sz="2000" b="1" dirty="0">
                <a:solidFill>
                  <a:srgbClr val="C001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|</a:t>
            </a:r>
            <a:endParaRPr lang="x-none" sz="2000" b="1" i="1" baseline="-25000" dirty="0">
              <a:solidFill>
                <a:srgbClr val="C001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="" xmlns:a16="http://schemas.microsoft.com/office/drawing/2014/main" id="{7CB93BE0-789E-1476-331F-2C9F57949365}"/>
              </a:ext>
            </a:extLst>
          </p:cNvPr>
          <p:cNvSpPr txBox="1"/>
          <p:nvPr/>
        </p:nvSpPr>
        <p:spPr>
          <a:xfrm>
            <a:off x="21679" y="1587740"/>
            <a:ext cx="1153547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x-none" sz="2400" b="1" dirty="0">
                <a:latin typeface="Calibri" panose="020F0502020204030204" pitchFamily="34" charset="0"/>
                <a:cs typeface="Calibri" panose="020F0502020204030204" pitchFamily="34" charset="0"/>
              </a:rPr>
              <a:t>as dimentionally </a:t>
            </a:r>
            <a:r>
              <a:rPr lang="x-none" sz="2400" b="1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µ</a:t>
            </a:r>
            <a:r>
              <a:rPr lang="x-none" sz="2400" b="1" i="1" dirty="0">
                <a:latin typeface="Calibri" panose="020F0502020204030204" pitchFamily="34" charset="0"/>
                <a:cs typeface="Calibri" panose="020F0502020204030204" pitchFamily="34" charset="0"/>
              </a:rPr>
              <a:t> [L</a:t>
            </a:r>
            <a:r>
              <a:rPr lang="x-none" sz="2400" b="1" i="1" baseline="30000" dirty="0">
                <a:latin typeface="Calibri" panose="020F0502020204030204" pitchFamily="34" charset="0"/>
                <a:cs typeface="Calibri" panose="020F0502020204030204" pitchFamily="34" charset="0"/>
              </a:rPr>
              <a:t>-1</a:t>
            </a:r>
            <a:r>
              <a:rPr lang="x-none" sz="2400" b="1" i="1" dirty="0">
                <a:latin typeface="Calibri" panose="020F0502020204030204" pitchFamily="34" charset="0"/>
                <a:cs typeface="Calibri" panose="020F0502020204030204" pitchFamily="34" charset="0"/>
              </a:rPr>
              <a:t>] </a:t>
            </a:r>
            <a:r>
              <a:rPr lang="x-none" sz="2400" b="1" dirty="0">
                <a:latin typeface="Calibri" panose="020F0502020204030204" pitchFamily="34" charset="0"/>
                <a:cs typeface="Calibri" panose="020F0502020204030204" pitchFamily="34" charset="0"/>
              </a:rPr>
              <a:t>Helicity (relaxation parameter) flows from </a:t>
            </a:r>
            <a:r>
              <a:rPr lang="x-none" sz="2400" b="1" dirty="0">
                <a:solidFill>
                  <a:srgbClr val="D1A8A9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smaller</a:t>
            </a:r>
            <a:r>
              <a:rPr lang="x-none" sz="2400" b="1" dirty="0">
                <a:latin typeface="Calibri" panose="020F0502020204030204" pitchFamily="34" charset="0"/>
                <a:cs typeface="Calibri" panose="020F0502020204030204" pitchFamily="34" charset="0"/>
              </a:rPr>
              <a:t> to</a:t>
            </a:r>
            <a:r>
              <a:rPr lang="x-none" sz="2400" b="1" dirty="0">
                <a:solidFill>
                  <a:srgbClr val="DC66B9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larger </a:t>
            </a:r>
            <a:r>
              <a:rPr lang="x-none" sz="2400" b="1" dirty="0">
                <a:latin typeface="Calibri" panose="020F0502020204030204" pitchFamily="34" charset="0"/>
                <a:cs typeface="Calibri" panose="020F0502020204030204" pitchFamily="34" charset="0"/>
              </a:rPr>
              <a:t>scales </a:t>
            </a:r>
            <a:r>
              <a:rPr lang="en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x-none" sz="2400" i="1" dirty="0">
                <a:latin typeface="Calibri" panose="020F0502020204030204" pitchFamily="34" charset="0"/>
                <a:cs typeface="Calibri" panose="020F0502020204030204" pitchFamily="34" charset="0"/>
              </a:rPr>
              <a:t>inverse cascade) </a:t>
            </a:r>
            <a:r>
              <a:rPr lang="x-none" sz="2400" b="1" dirty="0">
                <a:latin typeface="Calibri" panose="020F0502020204030204" pitchFamily="34" charset="0"/>
                <a:cs typeface="Calibri" panose="020F0502020204030204" pitchFamily="34" charset="0"/>
              </a:rPr>
              <a:t>Helicity can form large magnetic structure in nature…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="" xmlns:a16="http://schemas.microsoft.com/office/drawing/2014/main" id="{8B18EE56-7CA4-0B2C-C780-758B4EBBEA03}"/>
              </a:ext>
            </a:extLst>
          </p:cNvPr>
          <p:cNvSpPr txBox="1"/>
          <p:nvPr/>
        </p:nvSpPr>
        <p:spPr>
          <a:xfrm>
            <a:off x="54101" y="5329226"/>
            <a:ext cx="714388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000" b="1" dirty="0"/>
              <a:t>Helicity flows from </a:t>
            </a:r>
            <a:r>
              <a:rPr lang="en-US" sz="2000" b="1" dirty="0">
                <a:solidFill>
                  <a:srgbClr val="E5B4BB"/>
                </a:solidFill>
              </a:rPr>
              <a:t>larger</a:t>
            </a:r>
            <a:r>
              <a:rPr lang="en-US" sz="2000" b="1" i="1" dirty="0">
                <a:solidFill>
                  <a:srgbClr val="E5B4BB"/>
                </a:solidFill>
              </a:rPr>
              <a:t> µ</a:t>
            </a:r>
            <a:r>
              <a:rPr lang="en-US" sz="2000" b="1" i="1" dirty="0"/>
              <a:t> </a:t>
            </a:r>
            <a:r>
              <a:rPr lang="en-US" sz="2000" b="1" dirty="0"/>
              <a:t>to </a:t>
            </a:r>
            <a:r>
              <a:rPr lang="en-US" sz="2000" b="1" dirty="0">
                <a:solidFill>
                  <a:srgbClr val="FE4BC8"/>
                </a:solidFill>
              </a:rPr>
              <a:t>smaller </a:t>
            </a:r>
            <a:r>
              <a:rPr lang="en-US" sz="2000" b="1" i="1" dirty="0">
                <a:solidFill>
                  <a:srgbClr val="FE4BC8"/>
                </a:solidFill>
              </a:rPr>
              <a:t>µ</a:t>
            </a:r>
            <a:r>
              <a:rPr lang="en-US" sz="2000" b="1" dirty="0"/>
              <a:t> regions</a:t>
            </a:r>
          </a:p>
          <a:p>
            <a:pPr algn="r"/>
            <a:r>
              <a:rPr lang="en-US" sz="2000" b="1" dirty="0"/>
              <a:t>by</a:t>
            </a:r>
            <a:r>
              <a:rPr lang="en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Magnetic Reconnections on the X points converting</a:t>
            </a:r>
          </a:p>
          <a:p>
            <a:pPr algn="r"/>
            <a:r>
              <a:rPr lang="en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part of the magnetic energy into kinetic plasma energy </a:t>
            </a:r>
            <a:r>
              <a:rPr lang="en-US" sz="2000" b="1" dirty="0"/>
              <a:t>  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="" xmlns:a16="http://schemas.microsoft.com/office/drawing/2014/main" id="{DCFB7C96-F86E-B0D7-0E39-EF913D30CC31}"/>
              </a:ext>
            </a:extLst>
          </p:cNvPr>
          <p:cNvSpPr txBox="1"/>
          <p:nvPr/>
        </p:nvSpPr>
        <p:spPr>
          <a:xfrm>
            <a:off x="35801" y="4136855"/>
            <a:ext cx="737343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Gradient of 	       :		           </a:t>
            </a:r>
          </a:p>
          <a:p>
            <a:r>
              <a:rPr lang="en-US" sz="2000" b="1" i="1" dirty="0">
                <a:solidFill>
                  <a:srgbClr val="FF0000"/>
                </a:solidFill>
                <a:ea typeface="Times New Roman" panose="02020603050405020304" pitchFamily="18" charset="0"/>
              </a:rPr>
              <a:t>µ</a:t>
            </a:r>
            <a:r>
              <a:rPr lang="en-US" sz="2000" b="1" dirty="0">
                <a:effectLst/>
                <a:ea typeface="Times New Roman" panose="02020603050405020304" pitchFamily="18" charset="0"/>
              </a:rPr>
              <a:t> decreases from</a:t>
            </a:r>
            <a:r>
              <a:rPr lang="en-GB" sz="2000" b="1" dirty="0">
                <a:effectLst/>
                <a:ea typeface="Times New Roman" panose="02020603050405020304" pitchFamily="18" charset="0"/>
              </a:rPr>
              <a:t> Helicity </a:t>
            </a:r>
            <a:r>
              <a:rPr lang="en-US" sz="2000" b="1" dirty="0"/>
              <a:t>source (</a:t>
            </a:r>
            <a:r>
              <a:rPr lang="en-US" sz="2000" b="1" dirty="0" err="1">
                <a:solidFill>
                  <a:srgbClr val="E5B4BB"/>
                </a:solidFill>
              </a:rPr>
              <a:t>Centerpost</a:t>
            </a:r>
            <a:r>
              <a:rPr lang="en-US" sz="2000" b="1" dirty="0"/>
              <a:t>) to sink (</a:t>
            </a:r>
            <a:r>
              <a:rPr lang="en-US" sz="2000" b="1" dirty="0">
                <a:solidFill>
                  <a:srgbClr val="FE4BC8"/>
                </a:solidFill>
              </a:rPr>
              <a:t>Torus</a:t>
            </a:r>
            <a:r>
              <a:rPr lang="en-US" sz="2000" b="1" dirty="0"/>
              <a:t>)</a:t>
            </a:r>
            <a:endParaRPr lang="x-none" sz="2000" dirty="0"/>
          </a:p>
        </p:txBody>
      </p:sp>
      <p:pic>
        <p:nvPicPr>
          <p:cNvPr id="38" name="Picture 37">
            <a:extLst>
              <a:ext uri="{FF2B5EF4-FFF2-40B4-BE49-F238E27FC236}">
                <a16:creationId xmlns="" xmlns:a16="http://schemas.microsoft.com/office/drawing/2014/main" id="{981B169D-FA26-3C27-D572-1C226621F50F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285878" y="2774326"/>
            <a:ext cx="4884443" cy="3966474"/>
          </a:xfrm>
          <a:prstGeom prst="rect">
            <a:avLst/>
          </a:prstGeom>
        </p:spPr>
      </p:pic>
      <p:sp>
        <p:nvSpPr>
          <p:cNvPr id="39" name="TextBox 38">
            <a:extLst>
              <a:ext uri="{FF2B5EF4-FFF2-40B4-BE49-F238E27FC236}">
                <a16:creationId xmlns="" xmlns:a16="http://schemas.microsoft.com/office/drawing/2014/main" id="{36A94AE1-07EF-5838-5032-DB1171D7ED8D}"/>
              </a:ext>
            </a:extLst>
          </p:cNvPr>
          <p:cNvSpPr txBox="1"/>
          <p:nvPr/>
        </p:nvSpPr>
        <p:spPr>
          <a:xfrm>
            <a:off x="9222831" y="2912335"/>
            <a:ext cx="1168565" cy="400110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r>
              <a:rPr lang="en-US" sz="2000" b="1" dirty="0">
                <a:ln w="0"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larger</a:t>
            </a:r>
            <a:r>
              <a:rPr lang="en-US" sz="2000" b="1" i="1" dirty="0">
                <a:ln w="0"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 µ</a:t>
            </a:r>
            <a:endParaRPr lang="x-none" sz="2000" dirty="0">
              <a:ln w="0">
                <a:solidFill>
                  <a:schemeClr val="tx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40" name="TextBox 39">
            <a:extLst>
              <a:ext uri="{FF2B5EF4-FFF2-40B4-BE49-F238E27FC236}">
                <a16:creationId xmlns="" xmlns:a16="http://schemas.microsoft.com/office/drawing/2014/main" id="{D81D5004-3F4F-C2D1-4F32-9DC221543447}"/>
              </a:ext>
            </a:extLst>
          </p:cNvPr>
          <p:cNvSpPr txBox="1"/>
          <p:nvPr/>
        </p:nvSpPr>
        <p:spPr>
          <a:xfrm>
            <a:off x="8392672" y="3642269"/>
            <a:ext cx="1364538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b="1" dirty="0">
                <a:ln w="0"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smaller </a:t>
            </a:r>
            <a:r>
              <a:rPr lang="en-US" sz="2000" b="1" i="1" dirty="0">
                <a:ln w="0"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µ</a:t>
            </a:r>
            <a:r>
              <a:rPr lang="en-US" sz="2000" dirty="0">
                <a:ln w="0"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 </a:t>
            </a:r>
            <a:endParaRPr lang="x-none" sz="2000" dirty="0">
              <a:ln w="0">
                <a:solidFill>
                  <a:schemeClr val="tx1"/>
                </a:solidFill>
              </a:ln>
              <a:solidFill>
                <a:schemeClr val="bg1"/>
              </a:solidFill>
            </a:endParaRPr>
          </a:p>
        </p:txBody>
      </p:sp>
      <p:cxnSp>
        <p:nvCxnSpPr>
          <p:cNvPr id="41" name="Straight Arrow Connector 40">
            <a:extLst>
              <a:ext uri="{FF2B5EF4-FFF2-40B4-BE49-F238E27FC236}">
                <a16:creationId xmlns="" xmlns:a16="http://schemas.microsoft.com/office/drawing/2014/main" id="{F7D9CEDA-94A0-5E05-2B52-4DA54EB2F6C4}"/>
              </a:ext>
            </a:extLst>
          </p:cNvPr>
          <p:cNvCxnSpPr>
            <a:cxnSpLocks/>
          </p:cNvCxnSpPr>
          <p:nvPr/>
        </p:nvCxnSpPr>
        <p:spPr>
          <a:xfrm flipH="1">
            <a:off x="9132058" y="3242159"/>
            <a:ext cx="340008" cy="400319"/>
          </a:xfrm>
          <a:prstGeom prst="straightConnector1">
            <a:avLst/>
          </a:prstGeom>
          <a:ln w="38100">
            <a:solidFill>
              <a:schemeClr val="bg1">
                <a:alpha val="88000"/>
              </a:schemeClr>
            </a:solidFill>
            <a:prstDash val="sysDot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Straight Arrow Connector 54">
            <a:extLst>
              <a:ext uri="{FF2B5EF4-FFF2-40B4-BE49-F238E27FC236}">
                <a16:creationId xmlns="" xmlns:a16="http://schemas.microsoft.com/office/drawing/2014/main" id="{CE85DD8C-8F77-7441-1D33-1E33CBA221C5}"/>
              </a:ext>
            </a:extLst>
          </p:cNvPr>
          <p:cNvCxnSpPr>
            <a:cxnSpLocks/>
          </p:cNvCxnSpPr>
          <p:nvPr/>
        </p:nvCxnSpPr>
        <p:spPr>
          <a:xfrm flipV="1">
            <a:off x="7197986" y="3956464"/>
            <a:ext cx="1699756" cy="1568486"/>
          </a:xfrm>
          <a:prstGeom prst="straightConnector1">
            <a:avLst/>
          </a:prstGeom>
          <a:ln w="25400">
            <a:gradFill>
              <a:gsLst>
                <a:gs pos="46000">
                  <a:schemeClr val="tx1"/>
                </a:gs>
                <a:gs pos="73000">
                  <a:schemeClr val="bg1"/>
                </a:gs>
                <a:gs pos="100000">
                  <a:schemeClr val="bg1"/>
                </a:gs>
              </a:gsLst>
              <a:lin ang="0" scaled="0"/>
            </a:gra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Straight Arrow Connector 56">
            <a:extLst>
              <a:ext uri="{FF2B5EF4-FFF2-40B4-BE49-F238E27FC236}">
                <a16:creationId xmlns="" xmlns:a16="http://schemas.microsoft.com/office/drawing/2014/main" id="{70B4774E-9B8B-33A9-5F8B-D7F37720A48F}"/>
              </a:ext>
            </a:extLst>
          </p:cNvPr>
          <p:cNvCxnSpPr>
            <a:cxnSpLocks/>
          </p:cNvCxnSpPr>
          <p:nvPr/>
        </p:nvCxnSpPr>
        <p:spPr>
          <a:xfrm>
            <a:off x="7197986" y="5575124"/>
            <a:ext cx="2364853" cy="734233"/>
          </a:xfrm>
          <a:prstGeom prst="straightConnector1">
            <a:avLst/>
          </a:prstGeom>
          <a:ln w="25400">
            <a:gradFill>
              <a:gsLst>
                <a:gs pos="67000">
                  <a:schemeClr val="tx1"/>
                </a:gs>
                <a:gs pos="79000">
                  <a:schemeClr val="bg1"/>
                </a:gs>
                <a:gs pos="100000">
                  <a:schemeClr val="bg1"/>
                </a:gs>
              </a:gsLst>
              <a:lin ang="0" scaled="0"/>
            </a:gra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8" name="Picture 57">
            <a:extLst>
              <a:ext uri="{FF2B5EF4-FFF2-40B4-BE49-F238E27FC236}">
                <a16:creationId xmlns="" xmlns:a16="http://schemas.microsoft.com/office/drawing/2014/main" id="{CA8FAF07-6CE3-F06A-75D0-340888281E2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8795181" y="815963"/>
            <a:ext cx="2950459" cy="303910"/>
          </a:xfrm>
          <a:prstGeom prst="rect">
            <a:avLst/>
          </a:prstGeom>
        </p:spPr>
      </p:pic>
      <p:sp>
        <p:nvSpPr>
          <p:cNvPr id="68" name="TextBox 67">
            <a:extLst>
              <a:ext uri="{FF2B5EF4-FFF2-40B4-BE49-F238E27FC236}">
                <a16:creationId xmlns="" xmlns:a16="http://schemas.microsoft.com/office/drawing/2014/main" id="{FB1C80F2-F8FA-7C9F-4E3B-B77A5ECF1EA0}"/>
              </a:ext>
            </a:extLst>
          </p:cNvPr>
          <p:cNvSpPr txBox="1"/>
          <p:nvPr/>
        </p:nvSpPr>
        <p:spPr>
          <a:xfrm>
            <a:off x="9290006" y="6225443"/>
            <a:ext cx="1168565" cy="400110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r>
              <a:rPr lang="en-US" sz="2000" b="1" dirty="0">
                <a:ln w="0"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larger</a:t>
            </a:r>
            <a:r>
              <a:rPr lang="en-US" sz="2000" b="1" i="1" dirty="0">
                <a:ln w="0"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 µ</a:t>
            </a:r>
            <a:endParaRPr lang="x-none" sz="2000" dirty="0">
              <a:ln w="0">
                <a:solidFill>
                  <a:schemeClr val="tx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73" name="TextBox 72">
            <a:extLst>
              <a:ext uri="{FF2B5EF4-FFF2-40B4-BE49-F238E27FC236}">
                <a16:creationId xmlns="" xmlns:a16="http://schemas.microsoft.com/office/drawing/2014/main" id="{0DC8E234-3E82-A080-A84C-0BA043C1F633}"/>
              </a:ext>
            </a:extLst>
          </p:cNvPr>
          <p:cNvSpPr txBox="1"/>
          <p:nvPr/>
        </p:nvSpPr>
        <p:spPr>
          <a:xfrm>
            <a:off x="-12123" y="3416772"/>
            <a:ext cx="753896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i="1" dirty="0">
                <a:solidFill>
                  <a:srgbClr val="3BD3CC"/>
                </a:solidFill>
                <a:ea typeface="Times New Roman" panose="02020603050405020304" pitchFamily="18" charset="0"/>
              </a:rPr>
              <a:t>U</a:t>
            </a:r>
            <a:r>
              <a:rPr lang="en-GB" sz="2000" b="1" i="1" dirty="0">
                <a:solidFill>
                  <a:srgbClr val="3BD3CC"/>
                </a:solidFill>
                <a:effectLst/>
                <a:ea typeface="Times New Roman" panose="02020603050405020304" pitchFamily="18" charset="0"/>
              </a:rPr>
              <a:t>n-relaxed equilibria</a:t>
            </a:r>
            <a:r>
              <a:rPr lang="en-GB" sz="2000" b="1" dirty="0">
                <a:effectLst/>
                <a:ea typeface="Times New Roman" panose="02020603050405020304" pitchFamily="18" charset="0"/>
              </a:rPr>
              <a:t>:                   , but the </a:t>
            </a:r>
            <a:r>
              <a:rPr lang="en-US" sz="2000" b="1" dirty="0">
                <a:effectLst/>
                <a:ea typeface="Times New Roman" panose="02020603050405020304" pitchFamily="18" charset="0"/>
              </a:rPr>
              <a:t>relaxation parameter </a:t>
            </a:r>
            <a:r>
              <a:rPr lang="en-GB" sz="2000" b="1" dirty="0">
                <a:effectLst/>
                <a:ea typeface="Times New Roman" panose="02020603050405020304" pitchFamily="18" charset="0"/>
              </a:rPr>
              <a:t>can be flux surface-averaged</a:t>
            </a:r>
            <a:r>
              <a:rPr lang="en-US" sz="2000" b="1" dirty="0">
                <a:effectLst/>
                <a:ea typeface="Times New Roman" panose="02020603050405020304" pitchFamily="18" charset="0"/>
              </a:rPr>
              <a:t>                                     </a:t>
            </a:r>
            <a:r>
              <a:rPr lang="en-US" sz="2000" b="1" dirty="0"/>
              <a:t> </a:t>
            </a:r>
          </a:p>
        </p:txBody>
      </p:sp>
      <p:sp>
        <p:nvSpPr>
          <p:cNvPr id="79" name="Slide Number Placeholder 1">
            <a:extLst>
              <a:ext uri="{FF2B5EF4-FFF2-40B4-BE49-F238E27FC236}">
                <a16:creationId xmlns="" xmlns:a16="http://schemas.microsoft.com/office/drawing/2014/main" id="{8C3EE04F-9C39-3B30-D7AD-45EC1512F8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3497" y="6505744"/>
            <a:ext cx="381000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16</a:t>
            </a:fld>
            <a:endParaRPr lang="x-none" dirty="0"/>
          </a:p>
        </p:txBody>
      </p:sp>
      <p:sp>
        <p:nvSpPr>
          <p:cNvPr id="84" name="Rectangle 8">
            <a:extLst>
              <a:ext uri="{FF2B5EF4-FFF2-40B4-BE49-F238E27FC236}">
                <a16:creationId xmlns="" xmlns:a16="http://schemas.microsoft.com/office/drawing/2014/main" id="{DDCEF972-CDF9-758E-A021-757CDFC0C26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37" y="2862014"/>
            <a:ext cx="6021103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zh-CN" sz="2000" b="1" i="1" dirty="0">
                <a:solidFill>
                  <a:srgbClr val="3BD3CC"/>
                </a:solidFill>
                <a:ea typeface="Times New Roman" panose="02020603050405020304" pitchFamily="18" charset="0"/>
              </a:rPr>
              <a:t>Nonlinear </a:t>
            </a:r>
            <a:r>
              <a:rPr lang="en-US" altLang="zh-CN" sz="2000" b="1" i="1" dirty="0" err="1">
                <a:solidFill>
                  <a:srgbClr val="3BD3CC"/>
                </a:solidFill>
                <a:ea typeface="Times New Roman" panose="02020603050405020304" pitchFamily="18" charset="0"/>
              </a:rPr>
              <a:t>ffmf</a:t>
            </a:r>
            <a:r>
              <a:rPr lang="en-US" altLang="zh-CN" sz="2000" i="1" dirty="0">
                <a:ea typeface="Times New Roman" panose="02020603050405020304" pitchFamily="18" charset="0"/>
              </a:rPr>
              <a:t>: </a:t>
            </a:r>
            <a:r>
              <a:rPr kumimoji="0" lang="el-GR" altLang="zh-CN" sz="2000" b="1" i="1" u="none" strike="noStrike" cap="none" normalizeH="0" baseline="0" dirty="0">
                <a:ln>
                  <a:noFill/>
                </a:ln>
                <a:solidFill>
                  <a:srgbClr val="FF0000"/>
                </a:solidFill>
                <a:effectLst/>
                <a:ea typeface="Times New Roman" panose="02020603050405020304" pitchFamily="18" charset="0"/>
              </a:rPr>
              <a:t>μ</a:t>
            </a:r>
            <a:r>
              <a:rPr kumimoji="0" lang="en-US" altLang="zh-CN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 </a:t>
            </a:r>
            <a:r>
              <a:rPr kumimoji="0" lang="en-US" altLang="zh-CN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can be a function of the flux surface </a:t>
            </a:r>
            <a:endParaRPr kumimoji="0" lang="en-US" altLang="zh-CN" sz="20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  <p:pic>
        <p:nvPicPr>
          <p:cNvPr id="87" name="Picture 86">
            <a:extLst>
              <a:ext uri="{FF2B5EF4-FFF2-40B4-BE49-F238E27FC236}">
                <a16:creationId xmlns="" xmlns:a16="http://schemas.microsoft.com/office/drawing/2014/main" id="{8624469E-3D5B-9494-A58E-FFE535171A2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5764183" y="2957163"/>
            <a:ext cx="1117650" cy="247801"/>
          </a:xfrm>
          <a:prstGeom prst="rect">
            <a:avLst/>
          </a:prstGeom>
        </p:spPr>
      </p:pic>
      <p:pic>
        <p:nvPicPr>
          <p:cNvPr id="90" name="Picture 89">
            <a:extLst>
              <a:ext uri="{FF2B5EF4-FFF2-40B4-BE49-F238E27FC236}">
                <a16:creationId xmlns="" xmlns:a16="http://schemas.microsoft.com/office/drawing/2014/main" id="{5D9126D0-74E2-C4A7-3263-09851686DD07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2416693" y="3505907"/>
            <a:ext cx="1107718" cy="245599"/>
          </a:xfrm>
          <a:prstGeom prst="rect">
            <a:avLst/>
          </a:prstGeom>
        </p:spPr>
      </p:pic>
      <p:pic>
        <p:nvPicPr>
          <p:cNvPr id="93" name="Picture 92">
            <a:extLst>
              <a:ext uri="{FF2B5EF4-FFF2-40B4-BE49-F238E27FC236}">
                <a16:creationId xmlns="" xmlns:a16="http://schemas.microsoft.com/office/drawing/2014/main" id="{ED1CDBEE-9ED2-9FFC-FB14-02828456F517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2364561" y="3768359"/>
            <a:ext cx="3086214" cy="360604"/>
          </a:xfrm>
          <a:prstGeom prst="rect">
            <a:avLst/>
          </a:prstGeom>
        </p:spPr>
      </p:pic>
      <p:pic>
        <p:nvPicPr>
          <p:cNvPr id="94" name="Picture 93">
            <a:extLst>
              <a:ext uri="{FF2B5EF4-FFF2-40B4-BE49-F238E27FC236}">
                <a16:creationId xmlns="" xmlns:a16="http://schemas.microsoft.com/office/drawing/2014/main" id="{655F41A0-D74A-48EC-03D5-99CF49D0A1A6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/>
          <a:stretch/>
        </p:blipFill>
        <p:spPr>
          <a:xfrm>
            <a:off x="2565070" y="4107191"/>
            <a:ext cx="3793401" cy="440200"/>
          </a:xfrm>
          <a:prstGeom prst="rect">
            <a:avLst/>
          </a:prstGeom>
        </p:spPr>
      </p:pic>
      <p:pic>
        <p:nvPicPr>
          <p:cNvPr id="95" name="Picture 94">
            <a:extLst>
              <a:ext uri="{FF2B5EF4-FFF2-40B4-BE49-F238E27FC236}">
                <a16:creationId xmlns="" xmlns:a16="http://schemas.microsoft.com/office/drawing/2014/main" id="{47AFADBE-3E01-A2C4-8DEC-78B1A19DA762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/>
          <a:stretch/>
        </p:blipFill>
        <p:spPr>
          <a:xfrm>
            <a:off x="1388833" y="4204440"/>
            <a:ext cx="975727" cy="2613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464037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="" xmlns:a16="http://schemas.microsoft.com/office/drawing/2014/main" id="{F0D51085-481B-3688-0472-2C65E6BFC1E4}"/>
              </a:ext>
            </a:extLst>
          </p:cNvPr>
          <p:cNvSpPr txBox="1"/>
          <p:nvPr/>
        </p:nvSpPr>
        <p:spPr>
          <a:xfrm>
            <a:off x="0" y="-16967"/>
            <a:ext cx="12180522" cy="584775"/>
          </a:xfrm>
          <a:prstGeom prst="rect">
            <a:avLst/>
          </a:prstGeom>
          <a:solidFill>
            <a:srgbClr val="002060"/>
          </a:solidFill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kumimoji="0" lang="en-GB" sz="3200" b="1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Flow &amp; Injection of Magnetic Helicity, as from PROTO-SPHERA experiment</a:t>
            </a:r>
            <a:endParaRPr kumimoji="0" lang="x-none" sz="3200" b="1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libri Light" panose="020F0302020204030204"/>
              <a:ea typeface="+mn-ea"/>
              <a:cs typeface="+mn-cs"/>
            </a:endParaRPr>
          </a:p>
        </p:txBody>
      </p:sp>
      <p:pic>
        <p:nvPicPr>
          <p:cNvPr id="22" name="Picture 21">
            <a:extLst>
              <a:ext uri="{FF2B5EF4-FFF2-40B4-BE49-F238E27FC236}">
                <a16:creationId xmlns="" xmlns:a16="http://schemas.microsoft.com/office/drawing/2014/main" id="{E5AC8330-424C-FDBE-A962-8004D5CC6FE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183506" y="974124"/>
            <a:ext cx="2377163" cy="654809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="" xmlns:a16="http://schemas.microsoft.com/office/drawing/2014/main" id="{1CDDF3A2-2DC1-5F3B-D903-F64100D8D93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5851508" y="955975"/>
            <a:ext cx="2672238" cy="649447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="" xmlns:a16="http://schemas.microsoft.com/office/drawing/2014/main" id="{C9F6A32E-57CA-AC92-CCC4-60BFCE45E8E2}"/>
              </a:ext>
            </a:extLst>
          </p:cNvPr>
          <p:cNvSpPr txBox="1"/>
          <p:nvPr/>
        </p:nvSpPr>
        <p:spPr>
          <a:xfrm>
            <a:off x="7328" y="550384"/>
            <a:ext cx="53565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b="1" dirty="0">
                <a:solidFill>
                  <a:srgbClr val="DC6C27"/>
                </a:solidFill>
              </a:rPr>
              <a:t>#2141 He </a:t>
            </a:r>
            <a:r>
              <a:rPr lang="x-none" dirty="0"/>
              <a:t>(</a:t>
            </a:r>
            <a:r>
              <a:rPr lang="x-none" b="1" dirty="0"/>
              <a:t>2020</a:t>
            </a:r>
            <a:r>
              <a:rPr lang="x-none" dirty="0"/>
              <a:t>, lower divertor plate acted as cathode)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="" xmlns:a16="http://schemas.microsoft.com/office/drawing/2014/main" id="{A5C6FEA2-313F-1DB9-004D-CB14B7A6EA84}"/>
              </a:ext>
            </a:extLst>
          </p:cNvPr>
          <p:cNvSpPr txBox="1"/>
          <p:nvPr/>
        </p:nvSpPr>
        <p:spPr>
          <a:xfrm>
            <a:off x="5698324" y="568938"/>
            <a:ext cx="43642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b="1" dirty="0">
                <a:solidFill>
                  <a:srgbClr val="DC6C27"/>
                </a:solidFill>
              </a:rPr>
              <a:t>#2477 He </a:t>
            </a:r>
            <a:r>
              <a:rPr lang="x-none" dirty="0"/>
              <a:t>(</a:t>
            </a:r>
            <a:r>
              <a:rPr lang="x-none" b="1" dirty="0"/>
              <a:t>2024</a:t>
            </a:r>
            <a:r>
              <a:rPr lang="x-none" dirty="0"/>
              <a:t>, after improving insulations)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="" xmlns:a16="http://schemas.microsoft.com/office/drawing/2014/main" id="{6E04DADE-9664-CCAC-D134-C65818DD2A13}"/>
              </a:ext>
            </a:extLst>
          </p:cNvPr>
          <p:cNvSpPr txBox="1"/>
          <p:nvPr/>
        </p:nvSpPr>
        <p:spPr>
          <a:xfrm>
            <a:off x="8543068" y="2940760"/>
            <a:ext cx="77309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400" dirty="0"/>
              <a:t>seconds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="" xmlns:a16="http://schemas.microsoft.com/office/drawing/2014/main" id="{C7F17D23-5A1F-5E00-BA43-92E794093572}"/>
              </a:ext>
            </a:extLst>
          </p:cNvPr>
          <p:cNvSpPr txBox="1"/>
          <p:nvPr/>
        </p:nvSpPr>
        <p:spPr>
          <a:xfrm>
            <a:off x="311083" y="1620801"/>
            <a:ext cx="319318" cy="1846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600" dirty="0"/>
              <a:t>0.18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="" xmlns:a16="http://schemas.microsoft.com/office/drawing/2014/main" id="{EEDD5408-D355-D0BB-BFD5-B690F0CBE9A2}"/>
              </a:ext>
            </a:extLst>
          </p:cNvPr>
          <p:cNvSpPr txBox="1"/>
          <p:nvPr/>
        </p:nvSpPr>
        <p:spPr>
          <a:xfrm>
            <a:off x="2119653" y="1642494"/>
            <a:ext cx="319318" cy="1846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600" dirty="0"/>
              <a:t>0.42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="" xmlns:a16="http://schemas.microsoft.com/office/drawing/2014/main" id="{D142C973-08C7-7A32-1653-D6ADEA579522}"/>
              </a:ext>
            </a:extLst>
          </p:cNvPr>
          <p:cNvSpPr txBox="1"/>
          <p:nvPr/>
        </p:nvSpPr>
        <p:spPr>
          <a:xfrm rot="16200000">
            <a:off x="-59141" y="1295320"/>
            <a:ext cx="351378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800" dirty="0"/>
              <a:t>(kA)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="" xmlns:a16="http://schemas.microsoft.com/office/drawing/2014/main" id="{EAA85D40-BAD9-5CD4-2B35-AC4B4901A603}"/>
              </a:ext>
            </a:extLst>
          </p:cNvPr>
          <p:cNvSpPr txBox="1"/>
          <p:nvPr/>
        </p:nvSpPr>
        <p:spPr>
          <a:xfrm>
            <a:off x="2730091" y="888886"/>
            <a:ext cx="297632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u</a:t>
            </a:r>
            <a:r>
              <a:rPr lang="x-none" b="1" dirty="0">
                <a:solidFill>
                  <a:srgbClr val="FF0000"/>
                </a:solidFill>
              </a:rPr>
              <a:t>pper </a:t>
            </a:r>
            <a:r>
              <a:rPr lang="x-none" b="1" dirty="0"/>
              <a:t>&amp; </a:t>
            </a:r>
            <a:r>
              <a:rPr lang="x-none" b="1" dirty="0">
                <a:solidFill>
                  <a:srgbClr val="2A1FEA"/>
                </a:solidFill>
              </a:rPr>
              <a:t>lower</a:t>
            </a:r>
            <a:r>
              <a:rPr lang="x-none" b="1" dirty="0"/>
              <a:t> plasma</a:t>
            </a:r>
          </a:p>
          <a:p>
            <a:r>
              <a:rPr lang="en-US" b="1" dirty="0" err="1"/>
              <a:t>centerpost</a:t>
            </a:r>
            <a:r>
              <a:rPr lang="en-US" b="1" dirty="0"/>
              <a:t> </a:t>
            </a:r>
            <a:r>
              <a:rPr lang="x-none" b="1" dirty="0"/>
              <a:t>currents </a:t>
            </a:r>
            <a:r>
              <a:rPr lang="en-US" b="1" dirty="0"/>
              <a:t>were</a:t>
            </a:r>
            <a:endParaRPr lang="x-none" b="1" dirty="0"/>
          </a:p>
          <a:p>
            <a:r>
              <a:rPr lang="en-GB" b="1" dirty="0"/>
              <a:t>u</a:t>
            </a:r>
            <a:r>
              <a:rPr lang="x-none" b="1" dirty="0"/>
              <a:t>nbalanced @ mirrorPF coils</a:t>
            </a:r>
          </a:p>
        </p:txBody>
      </p:sp>
      <p:cxnSp>
        <p:nvCxnSpPr>
          <p:cNvPr id="19" name="Straight Arrow Connector 18">
            <a:extLst>
              <a:ext uri="{FF2B5EF4-FFF2-40B4-BE49-F238E27FC236}">
                <a16:creationId xmlns="" xmlns:a16="http://schemas.microsoft.com/office/drawing/2014/main" id="{AF3197E6-4184-9B84-3068-52D4BB603078}"/>
              </a:ext>
            </a:extLst>
          </p:cNvPr>
          <p:cNvCxnSpPr>
            <a:cxnSpLocks/>
          </p:cNvCxnSpPr>
          <p:nvPr/>
        </p:nvCxnSpPr>
        <p:spPr>
          <a:xfrm flipH="1" flipV="1">
            <a:off x="2438971" y="1049482"/>
            <a:ext cx="316652" cy="322327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="" xmlns:a16="http://schemas.microsoft.com/office/drawing/2014/main" id="{B3C7F47F-E0C2-EFD4-B0B4-03C966F7B243}"/>
              </a:ext>
            </a:extLst>
          </p:cNvPr>
          <p:cNvCxnSpPr>
            <a:cxnSpLocks/>
          </p:cNvCxnSpPr>
          <p:nvPr/>
        </p:nvCxnSpPr>
        <p:spPr>
          <a:xfrm flipH="1">
            <a:off x="2418189" y="1416842"/>
            <a:ext cx="355752" cy="92739"/>
          </a:xfrm>
          <a:prstGeom prst="straightConnector1">
            <a:avLst/>
          </a:prstGeom>
          <a:ln>
            <a:solidFill>
              <a:srgbClr val="2A1FEA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Box 27">
            <a:extLst>
              <a:ext uri="{FF2B5EF4-FFF2-40B4-BE49-F238E27FC236}">
                <a16:creationId xmlns="" xmlns:a16="http://schemas.microsoft.com/office/drawing/2014/main" id="{00CF386B-6C8A-B226-126C-E20EA31363EC}"/>
              </a:ext>
            </a:extLst>
          </p:cNvPr>
          <p:cNvSpPr txBox="1"/>
          <p:nvPr/>
        </p:nvSpPr>
        <p:spPr>
          <a:xfrm>
            <a:off x="8639759" y="871031"/>
            <a:ext cx="365946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u</a:t>
            </a:r>
            <a:r>
              <a:rPr lang="x-none" b="1" dirty="0">
                <a:solidFill>
                  <a:srgbClr val="FF0000"/>
                </a:solidFill>
              </a:rPr>
              <a:t>pper </a:t>
            </a:r>
            <a:r>
              <a:rPr lang="x-none" b="1" dirty="0"/>
              <a:t>&amp; </a:t>
            </a:r>
            <a:r>
              <a:rPr lang="x-none" b="1" dirty="0">
                <a:solidFill>
                  <a:srgbClr val="2A1FEA"/>
                </a:solidFill>
              </a:rPr>
              <a:t>lower</a:t>
            </a:r>
            <a:r>
              <a:rPr lang="x-none" b="1" dirty="0"/>
              <a:t> plasma, in shots</a:t>
            </a:r>
          </a:p>
          <a:p>
            <a:r>
              <a:rPr lang="en-GB" b="1" dirty="0"/>
              <a:t>w</a:t>
            </a:r>
            <a:r>
              <a:rPr lang="x-none" b="1" dirty="0"/>
              <a:t>hen </a:t>
            </a:r>
            <a:r>
              <a:rPr lang="en-US" b="1" dirty="0" err="1"/>
              <a:t>centerpost</a:t>
            </a:r>
            <a:r>
              <a:rPr lang="en-US" b="1" dirty="0"/>
              <a:t> plasma </a:t>
            </a:r>
            <a:r>
              <a:rPr lang="x-none" b="1" dirty="0"/>
              <a:t>currents</a:t>
            </a:r>
          </a:p>
          <a:p>
            <a:r>
              <a:rPr lang="en-GB" b="1" dirty="0"/>
              <a:t>we</a:t>
            </a:r>
            <a:r>
              <a:rPr lang="x-none" b="1" dirty="0"/>
              <a:t>re well balanced @ mirrorPF coils</a:t>
            </a:r>
          </a:p>
        </p:txBody>
      </p:sp>
      <p:cxnSp>
        <p:nvCxnSpPr>
          <p:cNvPr id="29" name="Straight Arrow Connector 28">
            <a:extLst>
              <a:ext uri="{FF2B5EF4-FFF2-40B4-BE49-F238E27FC236}">
                <a16:creationId xmlns="" xmlns:a16="http://schemas.microsoft.com/office/drawing/2014/main" id="{08F5E2D9-6DBC-B90C-6F78-B763375F966E}"/>
              </a:ext>
            </a:extLst>
          </p:cNvPr>
          <p:cNvCxnSpPr>
            <a:cxnSpLocks/>
          </p:cNvCxnSpPr>
          <p:nvPr/>
        </p:nvCxnSpPr>
        <p:spPr>
          <a:xfrm flipH="1">
            <a:off x="8460355" y="1049482"/>
            <a:ext cx="249845" cy="0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>
            <a:extLst>
              <a:ext uri="{FF2B5EF4-FFF2-40B4-BE49-F238E27FC236}">
                <a16:creationId xmlns="" xmlns:a16="http://schemas.microsoft.com/office/drawing/2014/main" id="{551506D9-1903-FC4C-FB65-19ACEF73A046}"/>
              </a:ext>
            </a:extLst>
          </p:cNvPr>
          <p:cNvCxnSpPr>
            <a:cxnSpLocks/>
          </p:cNvCxnSpPr>
          <p:nvPr/>
        </p:nvCxnSpPr>
        <p:spPr>
          <a:xfrm flipH="1">
            <a:off x="8460355" y="1102199"/>
            <a:ext cx="249845" cy="55022"/>
          </a:xfrm>
          <a:prstGeom prst="straightConnector1">
            <a:avLst/>
          </a:prstGeom>
          <a:ln>
            <a:solidFill>
              <a:srgbClr val="2A1FEA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Picture 10">
            <a:extLst>
              <a:ext uri="{FF2B5EF4-FFF2-40B4-BE49-F238E27FC236}">
                <a16:creationId xmlns="" xmlns:a16="http://schemas.microsoft.com/office/drawing/2014/main" id="{119EAC58-0FF1-8E7E-BFA3-96321FF6C1B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8604061" y="5406196"/>
            <a:ext cx="1769543" cy="802339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="" xmlns:a16="http://schemas.microsoft.com/office/drawing/2014/main" id="{26E174EA-0DCC-3A65-9DBB-D93FF9490F9D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2754263" y="5314865"/>
            <a:ext cx="1590697" cy="775297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="" xmlns:a16="http://schemas.microsoft.com/office/drawing/2014/main" id="{9A5E54B2-5A1D-AE84-5886-9CE85C666E54}"/>
              </a:ext>
            </a:extLst>
          </p:cNvPr>
          <p:cNvSpPr txBox="1"/>
          <p:nvPr/>
        </p:nvSpPr>
        <p:spPr>
          <a:xfrm rot="16200000">
            <a:off x="5634710" y="1251727"/>
            <a:ext cx="351378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800" dirty="0"/>
              <a:t>(kA)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="" xmlns:a16="http://schemas.microsoft.com/office/drawing/2014/main" id="{F1D961E5-919A-EA9C-64FF-C1931EC66F14}"/>
              </a:ext>
            </a:extLst>
          </p:cNvPr>
          <p:cNvSpPr txBox="1"/>
          <p:nvPr/>
        </p:nvSpPr>
        <p:spPr>
          <a:xfrm>
            <a:off x="4029714" y="4395480"/>
            <a:ext cx="204491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B24F04"/>
                </a:solidFill>
              </a:rPr>
              <a:t>plasma </a:t>
            </a:r>
            <a:r>
              <a:rPr lang="en-GB" dirty="0" err="1">
                <a:solidFill>
                  <a:srgbClr val="B24F04"/>
                </a:solidFill>
              </a:rPr>
              <a:t>centerpost</a:t>
            </a:r>
            <a:endParaRPr lang="en-GB" dirty="0">
              <a:solidFill>
                <a:srgbClr val="B24F04"/>
              </a:solidFill>
            </a:endParaRPr>
          </a:p>
          <a:p>
            <a:r>
              <a:rPr lang="en-GB" dirty="0">
                <a:solidFill>
                  <a:srgbClr val="B24F04"/>
                </a:solidFill>
              </a:rPr>
              <a:t>current intercepts</a:t>
            </a:r>
          </a:p>
          <a:p>
            <a:r>
              <a:rPr lang="en-GB" dirty="0">
                <a:solidFill>
                  <a:srgbClr val="B24F04"/>
                </a:solidFill>
              </a:rPr>
              <a:t>lower divertor plate</a:t>
            </a:r>
            <a:endParaRPr lang="x-none" dirty="0">
              <a:solidFill>
                <a:srgbClr val="B24F04"/>
              </a:solidFill>
            </a:endParaRPr>
          </a:p>
        </p:txBody>
      </p:sp>
      <p:pic>
        <p:nvPicPr>
          <p:cNvPr id="17" name="Picture 16">
            <a:extLst>
              <a:ext uri="{FF2B5EF4-FFF2-40B4-BE49-F238E27FC236}">
                <a16:creationId xmlns="" xmlns:a16="http://schemas.microsoft.com/office/drawing/2014/main" id="{9B80332A-F8EE-B791-3A8F-5365D0ACC17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5161136" y="5454451"/>
            <a:ext cx="2346739" cy="1382767"/>
          </a:xfrm>
          <a:prstGeom prst="rect">
            <a:avLst/>
          </a:prstGeom>
        </p:spPr>
      </p:pic>
      <p:cxnSp>
        <p:nvCxnSpPr>
          <p:cNvPr id="20" name="Straight Arrow Connector 19">
            <a:extLst>
              <a:ext uri="{FF2B5EF4-FFF2-40B4-BE49-F238E27FC236}">
                <a16:creationId xmlns="" xmlns:a16="http://schemas.microsoft.com/office/drawing/2014/main" id="{65430E27-7362-54C9-CFA6-0FF4EC92B8B5}"/>
              </a:ext>
            </a:extLst>
          </p:cNvPr>
          <p:cNvCxnSpPr>
            <a:cxnSpLocks/>
          </p:cNvCxnSpPr>
          <p:nvPr/>
        </p:nvCxnSpPr>
        <p:spPr>
          <a:xfrm>
            <a:off x="4031932" y="5888187"/>
            <a:ext cx="2191959" cy="620633"/>
          </a:xfrm>
          <a:prstGeom prst="straightConnector1">
            <a:avLst/>
          </a:prstGeom>
          <a:ln w="25400">
            <a:gradFill>
              <a:gsLst>
                <a:gs pos="22000">
                  <a:schemeClr val="bg1"/>
                </a:gs>
                <a:gs pos="36000">
                  <a:srgbClr val="B24F04"/>
                </a:gs>
                <a:gs pos="61000">
                  <a:srgbClr val="C0ABB8"/>
                </a:gs>
                <a:gs pos="85000">
                  <a:schemeClr val="bg1"/>
                </a:gs>
              </a:gsLst>
              <a:lin ang="5400000" scaled="1"/>
            </a:gra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="" xmlns:a16="http://schemas.microsoft.com/office/drawing/2014/main" id="{2AF19394-679B-6877-E0A8-E932FF2703E6}"/>
              </a:ext>
            </a:extLst>
          </p:cNvPr>
          <p:cNvCxnSpPr>
            <a:cxnSpLocks/>
          </p:cNvCxnSpPr>
          <p:nvPr/>
        </p:nvCxnSpPr>
        <p:spPr>
          <a:xfrm flipH="1">
            <a:off x="6410708" y="5861050"/>
            <a:ext cx="3006247" cy="98209"/>
          </a:xfrm>
          <a:prstGeom prst="straightConnector1">
            <a:avLst/>
          </a:prstGeom>
          <a:ln w="25400">
            <a:gradFill flip="none" rotWithShape="1">
              <a:gsLst>
                <a:gs pos="80000">
                  <a:schemeClr val="accent1">
                    <a:lumMod val="5000"/>
                    <a:lumOff val="95000"/>
                  </a:schemeClr>
                </a:gs>
                <a:gs pos="19000">
                  <a:schemeClr val="tx1"/>
                </a:gs>
                <a:gs pos="37000">
                  <a:srgbClr val="B24F04"/>
                </a:gs>
                <a:gs pos="61000">
                  <a:srgbClr val="B24F04"/>
                </a:gs>
              </a:gsLst>
              <a:lin ang="0" scaled="1"/>
              <a:tileRect/>
            </a:gra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Right Arrow 42">
            <a:extLst>
              <a:ext uri="{FF2B5EF4-FFF2-40B4-BE49-F238E27FC236}">
                <a16:creationId xmlns="" xmlns:a16="http://schemas.microsoft.com/office/drawing/2014/main" id="{B4492261-C7E2-7A37-96E3-BD4A02E200CB}"/>
              </a:ext>
            </a:extLst>
          </p:cNvPr>
          <p:cNvSpPr/>
          <p:nvPr/>
        </p:nvSpPr>
        <p:spPr>
          <a:xfrm>
            <a:off x="5307244" y="706607"/>
            <a:ext cx="262460" cy="135981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  <p:pic>
        <p:nvPicPr>
          <p:cNvPr id="45" name="Picture 44">
            <a:extLst>
              <a:ext uri="{FF2B5EF4-FFF2-40B4-BE49-F238E27FC236}">
                <a16:creationId xmlns="" xmlns:a16="http://schemas.microsoft.com/office/drawing/2014/main" id="{64B06AC3-63A5-8FBF-B491-48D9B87EBE5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1896" y="1778125"/>
            <a:ext cx="2622689" cy="3807129"/>
          </a:xfrm>
          <a:prstGeom prst="rect">
            <a:avLst/>
          </a:prstGeom>
        </p:spPr>
      </p:pic>
      <p:pic>
        <p:nvPicPr>
          <p:cNvPr id="47" name="Picture 46">
            <a:extLst>
              <a:ext uri="{FF2B5EF4-FFF2-40B4-BE49-F238E27FC236}">
                <a16:creationId xmlns="" xmlns:a16="http://schemas.microsoft.com/office/drawing/2014/main" id="{1434BC7B-7AC3-496E-56A0-32BBCAE8003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764112" y="3332155"/>
            <a:ext cx="1265602" cy="1980942"/>
          </a:xfrm>
          <a:prstGeom prst="rect">
            <a:avLst/>
          </a:prstGeom>
        </p:spPr>
      </p:pic>
      <p:pic>
        <p:nvPicPr>
          <p:cNvPr id="49" name="Picture 48">
            <a:extLst>
              <a:ext uri="{FF2B5EF4-FFF2-40B4-BE49-F238E27FC236}">
                <a16:creationId xmlns="" xmlns:a16="http://schemas.microsoft.com/office/drawing/2014/main" id="{17C818D9-EBDB-87A9-7C21-472FDED168DC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995452" y="1632110"/>
            <a:ext cx="2612052" cy="3885697"/>
          </a:xfrm>
          <a:prstGeom prst="rect">
            <a:avLst/>
          </a:prstGeom>
        </p:spPr>
      </p:pic>
      <p:pic>
        <p:nvPicPr>
          <p:cNvPr id="51" name="Picture 50">
            <a:extLst>
              <a:ext uri="{FF2B5EF4-FFF2-40B4-BE49-F238E27FC236}">
                <a16:creationId xmlns="" xmlns:a16="http://schemas.microsoft.com/office/drawing/2014/main" id="{3F92FC92-7079-FD61-86D0-B949A37F99FE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617916" y="3218462"/>
            <a:ext cx="1668397" cy="2364657"/>
          </a:xfrm>
          <a:prstGeom prst="rect">
            <a:avLst/>
          </a:prstGeom>
        </p:spPr>
      </p:pic>
      <p:sp>
        <p:nvSpPr>
          <p:cNvPr id="52" name="Right Arrow 51">
            <a:extLst>
              <a:ext uri="{FF2B5EF4-FFF2-40B4-BE49-F238E27FC236}">
                <a16:creationId xmlns="" xmlns:a16="http://schemas.microsoft.com/office/drawing/2014/main" id="{75479B34-803E-5B10-BBDF-EA8253140A1E}"/>
              </a:ext>
            </a:extLst>
          </p:cNvPr>
          <p:cNvSpPr/>
          <p:nvPr/>
        </p:nvSpPr>
        <p:spPr>
          <a:xfrm>
            <a:off x="5364757" y="4217589"/>
            <a:ext cx="262460" cy="135981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  <p:sp>
        <p:nvSpPr>
          <p:cNvPr id="53" name="Right Arrow 52">
            <a:extLst>
              <a:ext uri="{FF2B5EF4-FFF2-40B4-BE49-F238E27FC236}">
                <a16:creationId xmlns="" xmlns:a16="http://schemas.microsoft.com/office/drawing/2014/main" id="{2996DDBC-EA5E-F305-7576-FD469E552978}"/>
              </a:ext>
            </a:extLst>
          </p:cNvPr>
          <p:cNvSpPr/>
          <p:nvPr/>
        </p:nvSpPr>
        <p:spPr>
          <a:xfrm>
            <a:off x="5311507" y="1373600"/>
            <a:ext cx="262460" cy="135981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  <p:sp>
        <p:nvSpPr>
          <p:cNvPr id="54" name="TextBox 53">
            <a:extLst>
              <a:ext uri="{FF2B5EF4-FFF2-40B4-BE49-F238E27FC236}">
                <a16:creationId xmlns="" xmlns:a16="http://schemas.microsoft.com/office/drawing/2014/main" id="{EE42298B-2129-0C16-8610-5E1A48521942}"/>
              </a:ext>
            </a:extLst>
          </p:cNvPr>
          <p:cNvSpPr txBox="1"/>
          <p:nvPr/>
        </p:nvSpPr>
        <p:spPr>
          <a:xfrm>
            <a:off x="2655800" y="1802668"/>
            <a:ext cx="388248" cy="122084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350"/>
              </a:spcAft>
            </a:pPr>
            <a:r>
              <a:rPr lang="x-none" sz="1200" dirty="0">
                <a:solidFill>
                  <a:srgbClr val="FF0000"/>
                </a:solidFill>
              </a:rPr>
              <a:t>-50</a:t>
            </a:r>
          </a:p>
          <a:p>
            <a:pPr>
              <a:spcAft>
                <a:spcPts val="350"/>
              </a:spcAft>
            </a:pPr>
            <a:r>
              <a:rPr lang="x-none" sz="1200" dirty="0">
                <a:solidFill>
                  <a:srgbClr val="FF0000"/>
                </a:solidFill>
              </a:rPr>
              <a:t>-60</a:t>
            </a:r>
          </a:p>
          <a:p>
            <a:pPr>
              <a:spcAft>
                <a:spcPts val="350"/>
              </a:spcAft>
            </a:pPr>
            <a:r>
              <a:rPr lang="x-none" sz="1200" dirty="0">
                <a:solidFill>
                  <a:srgbClr val="FF0000"/>
                </a:solidFill>
              </a:rPr>
              <a:t>-70</a:t>
            </a:r>
          </a:p>
          <a:p>
            <a:pPr>
              <a:spcAft>
                <a:spcPts val="350"/>
              </a:spcAft>
            </a:pPr>
            <a:r>
              <a:rPr lang="x-none" sz="1200" dirty="0">
                <a:solidFill>
                  <a:srgbClr val="FF0000"/>
                </a:solidFill>
              </a:rPr>
              <a:t>-80</a:t>
            </a:r>
          </a:p>
          <a:p>
            <a:pPr>
              <a:spcAft>
                <a:spcPts val="350"/>
              </a:spcAft>
            </a:pPr>
            <a:r>
              <a:rPr lang="x-none" sz="1200" dirty="0">
                <a:solidFill>
                  <a:srgbClr val="FF0000"/>
                </a:solidFill>
              </a:rPr>
              <a:t>-90</a:t>
            </a:r>
          </a:p>
        </p:txBody>
      </p:sp>
      <p:sp>
        <p:nvSpPr>
          <p:cNvPr id="55" name="TextBox 54">
            <a:extLst>
              <a:ext uri="{FF2B5EF4-FFF2-40B4-BE49-F238E27FC236}">
                <a16:creationId xmlns="" xmlns:a16="http://schemas.microsoft.com/office/drawing/2014/main" id="{BC8ADA5E-83A4-9829-4AE3-68123449A7C1}"/>
              </a:ext>
            </a:extLst>
          </p:cNvPr>
          <p:cNvSpPr txBox="1"/>
          <p:nvPr/>
        </p:nvSpPr>
        <p:spPr>
          <a:xfrm>
            <a:off x="2707664" y="3009135"/>
            <a:ext cx="77309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400" dirty="0"/>
              <a:t>seconds</a:t>
            </a:r>
          </a:p>
        </p:txBody>
      </p:sp>
      <p:sp>
        <p:nvSpPr>
          <p:cNvPr id="56" name="TextBox 55">
            <a:extLst>
              <a:ext uri="{FF2B5EF4-FFF2-40B4-BE49-F238E27FC236}">
                <a16:creationId xmlns="" xmlns:a16="http://schemas.microsoft.com/office/drawing/2014/main" id="{CEF4D890-D976-AFDC-7019-2EDD7762B0DA}"/>
              </a:ext>
            </a:extLst>
          </p:cNvPr>
          <p:cNvSpPr txBox="1"/>
          <p:nvPr/>
        </p:nvSpPr>
        <p:spPr>
          <a:xfrm>
            <a:off x="8564160" y="1725154"/>
            <a:ext cx="388248" cy="116955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250"/>
              </a:spcAft>
            </a:pPr>
            <a:r>
              <a:rPr lang="x-none" sz="1200" dirty="0">
                <a:solidFill>
                  <a:srgbClr val="FF0000"/>
                </a:solidFill>
              </a:rPr>
              <a:t>-58</a:t>
            </a:r>
          </a:p>
          <a:p>
            <a:pPr>
              <a:spcAft>
                <a:spcPts val="250"/>
              </a:spcAft>
            </a:pPr>
            <a:r>
              <a:rPr lang="x-none" sz="1200" dirty="0">
                <a:solidFill>
                  <a:srgbClr val="FF0000"/>
                </a:solidFill>
              </a:rPr>
              <a:t>-64</a:t>
            </a:r>
          </a:p>
          <a:p>
            <a:pPr>
              <a:spcAft>
                <a:spcPts val="250"/>
              </a:spcAft>
            </a:pPr>
            <a:r>
              <a:rPr lang="x-none" sz="1200" dirty="0">
                <a:solidFill>
                  <a:srgbClr val="FF0000"/>
                </a:solidFill>
              </a:rPr>
              <a:t>-70</a:t>
            </a:r>
          </a:p>
          <a:p>
            <a:pPr>
              <a:spcAft>
                <a:spcPts val="250"/>
              </a:spcAft>
            </a:pPr>
            <a:r>
              <a:rPr lang="x-none" sz="1200" dirty="0">
                <a:solidFill>
                  <a:srgbClr val="FF0000"/>
                </a:solidFill>
              </a:rPr>
              <a:t>-76</a:t>
            </a:r>
          </a:p>
          <a:p>
            <a:pPr>
              <a:spcAft>
                <a:spcPts val="250"/>
              </a:spcAft>
            </a:pPr>
            <a:r>
              <a:rPr lang="x-none" sz="1200" dirty="0">
                <a:solidFill>
                  <a:srgbClr val="FF0000"/>
                </a:solidFill>
              </a:rPr>
              <a:t>-82</a:t>
            </a:r>
          </a:p>
        </p:txBody>
      </p:sp>
      <p:cxnSp>
        <p:nvCxnSpPr>
          <p:cNvPr id="58" name="Straight Connector 57">
            <a:extLst>
              <a:ext uri="{FF2B5EF4-FFF2-40B4-BE49-F238E27FC236}">
                <a16:creationId xmlns="" xmlns:a16="http://schemas.microsoft.com/office/drawing/2014/main" id="{299A27C8-861F-7AAA-E899-A63719EF81E2}"/>
              </a:ext>
            </a:extLst>
          </p:cNvPr>
          <p:cNvCxnSpPr/>
          <p:nvPr/>
        </p:nvCxnSpPr>
        <p:spPr>
          <a:xfrm flipH="1">
            <a:off x="101896" y="2133599"/>
            <a:ext cx="2601170" cy="0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Straight Connector 58">
            <a:extLst>
              <a:ext uri="{FF2B5EF4-FFF2-40B4-BE49-F238E27FC236}">
                <a16:creationId xmlns="" xmlns:a16="http://schemas.microsoft.com/office/drawing/2014/main" id="{3F2F5A4B-B0D0-BDF0-F93B-F3B2EB2035E4}"/>
              </a:ext>
            </a:extLst>
          </p:cNvPr>
          <p:cNvCxnSpPr/>
          <p:nvPr/>
        </p:nvCxnSpPr>
        <p:spPr>
          <a:xfrm flipH="1">
            <a:off x="5964141" y="2212945"/>
            <a:ext cx="2601170" cy="0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0" name="TextBox 59">
            <a:extLst>
              <a:ext uri="{FF2B5EF4-FFF2-40B4-BE49-F238E27FC236}">
                <a16:creationId xmlns="" xmlns:a16="http://schemas.microsoft.com/office/drawing/2014/main" id="{6893B9D0-A026-3385-2A16-A9F940BABD5D}"/>
              </a:ext>
            </a:extLst>
          </p:cNvPr>
          <p:cNvSpPr txBox="1"/>
          <p:nvPr/>
        </p:nvSpPr>
        <p:spPr>
          <a:xfrm rot="16200000">
            <a:off x="2834152" y="1806664"/>
            <a:ext cx="74779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x-none" sz="1400" dirty="0">
                <a:solidFill>
                  <a:srgbClr val="FF0000"/>
                </a:solidFill>
              </a:rPr>
              <a:t>(gauss)</a:t>
            </a:r>
          </a:p>
          <a:p>
            <a:endParaRPr lang="x-none" dirty="0"/>
          </a:p>
        </p:txBody>
      </p:sp>
      <p:sp>
        <p:nvSpPr>
          <p:cNvPr id="61" name="TextBox 60">
            <a:extLst>
              <a:ext uri="{FF2B5EF4-FFF2-40B4-BE49-F238E27FC236}">
                <a16:creationId xmlns="" xmlns:a16="http://schemas.microsoft.com/office/drawing/2014/main" id="{FE180574-7511-96ED-A517-0D762306EAF1}"/>
              </a:ext>
            </a:extLst>
          </p:cNvPr>
          <p:cNvSpPr txBox="1"/>
          <p:nvPr/>
        </p:nvSpPr>
        <p:spPr>
          <a:xfrm rot="16200000">
            <a:off x="8756457" y="1786145"/>
            <a:ext cx="7067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x-none" sz="1400" dirty="0">
                <a:solidFill>
                  <a:srgbClr val="FF0000"/>
                </a:solidFill>
              </a:rPr>
              <a:t>(gauss)</a:t>
            </a:r>
          </a:p>
          <a:p>
            <a:endParaRPr lang="x-none" dirty="0"/>
          </a:p>
        </p:txBody>
      </p:sp>
      <p:sp>
        <p:nvSpPr>
          <p:cNvPr id="62" name="TextBox 61">
            <a:extLst>
              <a:ext uri="{FF2B5EF4-FFF2-40B4-BE49-F238E27FC236}">
                <a16:creationId xmlns="" xmlns:a16="http://schemas.microsoft.com/office/drawing/2014/main" id="{62285F6A-93C5-66DE-463B-DF018C1AFB4E}"/>
              </a:ext>
            </a:extLst>
          </p:cNvPr>
          <p:cNvSpPr txBox="1"/>
          <p:nvPr/>
        </p:nvSpPr>
        <p:spPr>
          <a:xfrm>
            <a:off x="3050826" y="2721809"/>
            <a:ext cx="26346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b="1" dirty="0">
                <a:solidFill>
                  <a:srgbClr val="B24F04"/>
                </a:solidFill>
              </a:rPr>
              <a:t>torus formed &amp; sustained</a:t>
            </a:r>
          </a:p>
        </p:txBody>
      </p:sp>
      <p:sp>
        <p:nvSpPr>
          <p:cNvPr id="63" name="TextBox 62">
            <a:extLst>
              <a:ext uri="{FF2B5EF4-FFF2-40B4-BE49-F238E27FC236}">
                <a16:creationId xmlns="" xmlns:a16="http://schemas.microsoft.com/office/drawing/2014/main" id="{882E95DB-FBF9-3666-59B0-82A0D0339C7A}"/>
              </a:ext>
            </a:extLst>
          </p:cNvPr>
          <p:cNvSpPr txBox="1"/>
          <p:nvPr/>
        </p:nvSpPr>
        <p:spPr>
          <a:xfrm>
            <a:off x="9140138" y="2721809"/>
            <a:ext cx="24034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b="1" dirty="0">
                <a:solidFill>
                  <a:srgbClr val="B24F04"/>
                </a:solidFill>
              </a:rPr>
              <a:t>kink prevails, no torus*</a:t>
            </a:r>
          </a:p>
        </p:txBody>
      </p:sp>
      <p:sp>
        <p:nvSpPr>
          <p:cNvPr id="64" name="TextBox 63">
            <a:extLst>
              <a:ext uri="{FF2B5EF4-FFF2-40B4-BE49-F238E27FC236}">
                <a16:creationId xmlns="" xmlns:a16="http://schemas.microsoft.com/office/drawing/2014/main" id="{B93D8015-4868-363A-0DFF-9D0505783F84}"/>
              </a:ext>
            </a:extLst>
          </p:cNvPr>
          <p:cNvSpPr txBox="1"/>
          <p:nvPr/>
        </p:nvSpPr>
        <p:spPr>
          <a:xfrm>
            <a:off x="231086" y="3023515"/>
            <a:ext cx="233108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200" dirty="0">
                <a:solidFill>
                  <a:schemeClr val="bg1"/>
                </a:solidFill>
              </a:rPr>
              <a:t>0.10       0.24      0.30    0.26     0.42</a:t>
            </a:r>
          </a:p>
        </p:txBody>
      </p:sp>
      <p:sp>
        <p:nvSpPr>
          <p:cNvPr id="65" name="TextBox 64">
            <a:extLst>
              <a:ext uri="{FF2B5EF4-FFF2-40B4-BE49-F238E27FC236}">
                <a16:creationId xmlns="" xmlns:a16="http://schemas.microsoft.com/office/drawing/2014/main" id="{A5DBFDE6-08E6-1A04-08C1-C48596A48292}"/>
              </a:ext>
            </a:extLst>
          </p:cNvPr>
          <p:cNvSpPr txBox="1"/>
          <p:nvPr/>
        </p:nvSpPr>
        <p:spPr>
          <a:xfrm>
            <a:off x="6091983" y="2965059"/>
            <a:ext cx="227177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1200" dirty="0">
                <a:solidFill>
                  <a:schemeClr val="bg1"/>
                </a:solidFill>
              </a:rPr>
              <a:t>0.4            0.6             0.8            1.0</a:t>
            </a:r>
          </a:p>
        </p:txBody>
      </p:sp>
      <p:sp>
        <p:nvSpPr>
          <p:cNvPr id="70" name="TextBox 69">
            <a:extLst>
              <a:ext uri="{FF2B5EF4-FFF2-40B4-BE49-F238E27FC236}">
                <a16:creationId xmlns="" xmlns:a16="http://schemas.microsoft.com/office/drawing/2014/main" id="{63901C73-3B72-65FB-8663-6F445426078C}"/>
              </a:ext>
            </a:extLst>
          </p:cNvPr>
          <p:cNvSpPr txBox="1"/>
          <p:nvPr/>
        </p:nvSpPr>
        <p:spPr>
          <a:xfrm>
            <a:off x="3283127" y="1957917"/>
            <a:ext cx="248606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dirty="0">
                <a:solidFill>
                  <a:srgbClr val="FF0000"/>
                </a:solidFill>
              </a:rPr>
              <a:t>Hall probe @ Torus edge</a:t>
            </a:r>
          </a:p>
          <a:p>
            <a:r>
              <a:rPr lang="el-GR" dirty="0">
                <a:solidFill>
                  <a:srgbClr val="FF0000"/>
                </a:solidFill>
              </a:rPr>
              <a:t>Δ</a:t>
            </a:r>
            <a:r>
              <a:rPr lang="x-none" dirty="0">
                <a:solidFill>
                  <a:srgbClr val="FF0000"/>
                </a:solidFill>
              </a:rPr>
              <a:t>B</a:t>
            </a:r>
            <a:r>
              <a:rPr lang="x-none" baseline="-25000" dirty="0">
                <a:solidFill>
                  <a:srgbClr val="FF0000"/>
                </a:solidFill>
              </a:rPr>
              <a:t>Z-vertical </a:t>
            </a:r>
            <a:r>
              <a:rPr lang="x-none" dirty="0">
                <a:solidFill>
                  <a:srgbClr val="FF0000"/>
                </a:solidFill>
              </a:rPr>
              <a:t>~ 30 gauss</a:t>
            </a:r>
            <a:endParaRPr lang="x-none" baseline="-25000" dirty="0">
              <a:solidFill>
                <a:srgbClr val="FF0000"/>
              </a:solidFill>
            </a:endParaRPr>
          </a:p>
        </p:txBody>
      </p:sp>
      <p:sp>
        <p:nvSpPr>
          <p:cNvPr id="73" name="TextBox 72">
            <a:extLst>
              <a:ext uri="{FF2B5EF4-FFF2-40B4-BE49-F238E27FC236}">
                <a16:creationId xmlns="" xmlns:a16="http://schemas.microsoft.com/office/drawing/2014/main" id="{65BBF0CD-2D31-F63B-BB58-789EAA46F211}"/>
              </a:ext>
            </a:extLst>
          </p:cNvPr>
          <p:cNvSpPr txBox="1"/>
          <p:nvPr/>
        </p:nvSpPr>
        <p:spPr>
          <a:xfrm>
            <a:off x="9274983" y="1957916"/>
            <a:ext cx="248606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dirty="0">
                <a:solidFill>
                  <a:srgbClr val="FF0000"/>
                </a:solidFill>
              </a:rPr>
              <a:t>Hall probe @ Torus edge</a:t>
            </a:r>
          </a:p>
          <a:p>
            <a:r>
              <a:rPr lang="el-GR" dirty="0">
                <a:solidFill>
                  <a:srgbClr val="FF0000"/>
                </a:solidFill>
              </a:rPr>
              <a:t>Δ</a:t>
            </a:r>
            <a:r>
              <a:rPr lang="x-none" dirty="0">
                <a:solidFill>
                  <a:srgbClr val="FF0000"/>
                </a:solidFill>
              </a:rPr>
              <a:t>B</a:t>
            </a:r>
            <a:r>
              <a:rPr lang="x-none" baseline="-25000" dirty="0">
                <a:solidFill>
                  <a:srgbClr val="FF0000"/>
                </a:solidFill>
              </a:rPr>
              <a:t>Z-vertical </a:t>
            </a:r>
            <a:r>
              <a:rPr lang="x-none" dirty="0">
                <a:solidFill>
                  <a:srgbClr val="FF0000"/>
                </a:solidFill>
              </a:rPr>
              <a:t>~ 10 gauss</a:t>
            </a:r>
            <a:endParaRPr lang="x-none" baseline="-25000" dirty="0">
              <a:solidFill>
                <a:srgbClr val="FF0000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="" xmlns:a16="http://schemas.microsoft.com/office/drawing/2014/main" id="{64CC3F8E-B59E-2E38-9152-2DE355CF58DC}"/>
              </a:ext>
            </a:extLst>
          </p:cNvPr>
          <p:cNvSpPr txBox="1"/>
          <p:nvPr/>
        </p:nvSpPr>
        <p:spPr>
          <a:xfrm>
            <a:off x="7501560" y="6154481"/>
            <a:ext cx="48588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B24F07"/>
                </a:solidFill>
              </a:rPr>
              <a:t>*b</a:t>
            </a:r>
            <a:r>
              <a:rPr lang="x-none" b="1" dirty="0">
                <a:solidFill>
                  <a:srgbClr val="B24F07"/>
                </a:solidFill>
              </a:rPr>
              <a:t>ut in 2024 shots where plasma currents were</a:t>
            </a:r>
          </a:p>
          <a:p>
            <a:r>
              <a:rPr lang="en-GB" b="1" dirty="0">
                <a:solidFill>
                  <a:srgbClr val="B24F07"/>
                </a:solidFill>
              </a:rPr>
              <a:t>u</a:t>
            </a:r>
            <a:r>
              <a:rPr lang="x-none" b="1" dirty="0">
                <a:solidFill>
                  <a:srgbClr val="B24F07"/>
                </a:solidFill>
              </a:rPr>
              <a:t>nbalanced @ mirror P</a:t>
            </a:r>
            <a:r>
              <a:rPr lang="en-US" b="1" dirty="0">
                <a:solidFill>
                  <a:srgbClr val="B24F07"/>
                </a:solidFill>
              </a:rPr>
              <a:t>Fc</a:t>
            </a:r>
            <a:r>
              <a:rPr lang="x-none" b="1" dirty="0">
                <a:solidFill>
                  <a:srgbClr val="B24F07"/>
                </a:solidFill>
              </a:rPr>
              <a:t>oils, </a:t>
            </a:r>
            <a:r>
              <a:rPr lang="en-GB" b="1" dirty="0">
                <a:solidFill>
                  <a:srgbClr val="B24F07"/>
                </a:solidFill>
              </a:rPr>
              <a:t>t</a:t>
            </a:r>
            <a:r>
              <a:rPr lang="x-none" b="1" dirty="0">
                <a:solidFill>
                  <a:srgbClr val="B24F07"/>
                </a:solidFill>
              </a:rPr>
              <a:t>ori lasted 1 sec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="" xmlns:a16="http://schemas.microsoft.com/office/drawing/2014/main" id="{8516ADE4-134A-49B9-B5C1-7DB65F17722F}"/>
              </a:ext>
            </a:extLst>
          </p:cNvPr>
          <p:cNvSpPr txBox="1"/>
          <p:nvPr/>
        </p:nvSpPr>
        <p:spPr>
          <a:xfrm>
            <a:off x="10265552" y="4392822"/>
            <a:ext cx="199413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B24F04"/>
                </a:solidFill>
              </a:rPr>
              <a:t>plasma </a:t>
            </a:r>
            <a:r>
              <a:rPr lang="en-GB" dirty="0" err="1">
                <a:solidFill>
                  <a:srgbClr val="B24F04"/>
                </a:solidFill>
              </a:rPr>
              <a:t>centerpost</a:t>
            </a:r>
            <a:endParaRPr lang="en-GB" dirty="0">
              <a:solidFill>
                <a:srgbClr val="B24F04"/>
              </a:solidFill>
            </a:endParaRPr>
          </a:p>
          <a:p>
            <a:r>
              <a:rPr lang="en-GB" dirty="0">
                <a:solidFill>
                  <a:srgbClr val="B24F04"/>
                </a:solidFill>
              </a:rPr>
              <a:t>current flows into</a:t>
            </a:r>
          </a:p>
          <a:p>
            <a:r>
              <a:rPr lang="en-GB" dirty="0">
                <a:solidFill>
                  <a:srgbClr val="B24F04"/>
                </a:solidFill>
              </a:rPr>
              <a:t>lower mirror coil</a:t>
            </a:r>
            <a:endParaRPr lang="x-none" dirty="0">
              <a:solidFill>
                <a:srgbClr val="B24F04"/>
              </a:solidFill>
            </a:endParaRPr>
          </a:p>
        </p:txBody>
      </p:sp>
      <p:sp>
        <p:nvSpPr>
          <p:cNvPr id="33" name="Slide Number Placeholder 1">
            <a:extLst>
              <a:ext uri="{FF2B5EF4-FFF2-40B4-BE49-F238E27FC236}">
                <a16:creationId xmlns="" xmlns:a16="http://schemas.microsoft.com/office/drawing/2014/main" id="{6DE5B122-7A7A-F0DE-AA56-E127B1EAC5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46625" y="6568090"/>
            <a:ext cx="381000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17</a:t>
            </a:fld>
            <a:endParaRPr lang="x-none" dirty="0"/>
          </a:p>
        </p:txBody>
      </p:sp>
    </p:spTree>
    <p:extLst>
      <p:ext uri="{BB962C8B-B14F-4D97-AF65-F5344CB8AC3E}">
        <p14:creationId xmlns:p14="http://schemas.microsoft.com/office/powerpoint/2010/main" val="142615941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="" xmlns:a16="http://schemas.microsoft.com/office/drawing/2014/main" id="{F0D51085-481B-3688-0472-2C65E6BFC1E4}"/>
              </a:ext>
            </a:extLst>
          </p:cNvPr>
          <p:cNvSpPr txBox="1"/>
          <p:nvPr/>
        </p:nvSpPr>
        <p:spPr>
          <a:xfrm>
            <a:off x="0" y="-16967"/>
            <a:ext cx="12180522" cy="584775"/>
          </a:xfrm>
          <a:prstGeom prst="rect">
            <a:avLst/>
          </a:prstGeom>
          <a:solidFill>
            <a:srgbClr val="002060"/>
          </a:solidFill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kumimoji="0" lang="en-GB" sz="3200" b="1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Flow &amp; Injection of Magnetic Helicity in Phase-2 of PROTO-SPHERA</a:t>
            </a:r>
            <a:endParaRPr kumimoji="0" lang="x-none" sz="3200" b="1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libri Light" panose="020F03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="" xmlns:a16="http://schemas.microsoft.com/office/drawing/2014/main" id="{EF9CE45E-812B-13AD-0AB5-E967743188F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0" y="1233055"/>
            <a:ext cx="6264027" cy="472482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="" xmlns:a16="http://schemas.microsoft.com/office/drawing/2014/main" id="{461D687E-7689-E6D0-992C-90C533582C10}"/>
              </a:ext>
            </a:extLst>
          </p:cNvPr>
          <p:cNvSpPr txBox="1"/>
          <p:nvPr/>
        </p:nvSpPr>
        <p:spPr>
          <a:xfrm>
            <a:off x="2260060" y="1780612"/>
            <a:ext cx="1826654" cy="646331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b="1" dirty="0" err="1"/>
              <a:t>i</a:t>
            </a:r>
            <a:r>
              <a:rPr lang="x-none" b="1" dirty="0"/>
              <a:t>nside </a:t>
            </a:r>
            <a:r>
              <a:rPr lang="x-none" b="1" dirty="0">
                <a:solidFill>
                  <a:srgbClr val="F99927"/>
                </a:solidFill>
              </a:rPr>
              <a:t>centerpost</a:t>
            </a:r>
          </a:p>
          <a:p>
            <a:r>
              <a:rPr lang="x-none" b="1" dirty="0"/>
              <a:t>&amp; </a:t>
            </a:r>
            <a:r>
              <a:rPr lang="x-none" b="1" dirty="0">
                <a:solidFill>
                  <a:srgbClr val="F99927"/>
                </a:solidFill>
              </a:rPr>
              <a:t>torus </a:t>
            </a:r>
            <a:r>
              <a:rPr lang="x-none" b="1" dirty="0">
                <a:solidFill>
                  <a:srgbClr val="FF0000"/>
                </a:solidFill>
              </a:rPr>
              <a:t>j</a:t>
            </a:r>
            <a:r>
              <a:rPr lang="x-none" b="1" dirty="0"/>
              <a:t>•</a:t>
            </a:r>
            <a:r>
              <a:rPr lang="x-none" b="1" dirty="0">
                <a:solidFill>
                  <a:srgbClr val="47F7EE"/>
                </a:solidFill>
              </a:rPr>
              <a:t>B</a:t>
            </a:r>
            <a:r>
              <a:rPr lang="x-none" b="1" dirty="0"/>
              <a:t>&lt;0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="" xmlns:a16="http://schemas.microsoft.com/office/drawing/2014/main" id="{78AAB781-8993-6D6D-C668-4DC3DF71BD0C}"/>
              </a:ext>
            </a:extLst>
          </p:cNvPr>
          <p:cNvSpPr txBox="1"/>
          <p:nvPr/>
        </p:nvSpPr>
        <p:spPr>
          <a:xfrm>
            <a:off x="4278616" y="3175319"/>
            <a:ext cx="1355499" cy="646331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b="1" dirty="0"/>
              <a:t>just outside </a:t>
            </a:r>
            <a:endParaRPr lang="x-none" b="1" dirty="0"/>
          </a:p>
          <a:p>
            <a:r>
              <a:rPr lang="x-none" b="1" dirty="0">
                <a:solidFill>
                  <a:srgbClr val="F99927"/>
                </a:solidFill>
              </a:rPr>
              <a:t>torus</a:t>
            </a:r>
            <a:r>
              <a:rPr lang="x-none" b="1" dirty="0">
                <a:solidFill>
                  <a:srgbClr val="FF0000"/>
                </a:solidFill>
              </a:rPr>
              <a:t> j</a:t>
            </a:r>
            <a:r>
              <a:rPr lang="x-none" b="1" dirty="0"/>
              <a:t>•</a:t>
            </a:r>
            <a:r>
              <a:rPr lang="x-none" b="1" dirty="0">
                <a:solidFill>
                  <a:srgbClr val="47F7EE"/>
                </a:solidFill>
              </a:rPr>
              <a:t>B</a:t>
            </a:r>
            <a:r>
              <a:rPr lang="x-none" b="1" dirty="0"/>
              <a:t>&gt;0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="" xmlns:a16="http://schemas.microsoft.com/office/drawing/2014/main" id="{72387D13-EB14-6C24-DD07-5C2361F3983A}"/>
              </a:ext>
            </a:extLst>
          </p:cNvPr>
          <p:cNvSpPr txBox="1"/>
          <p:nvPr/>
        </p:nvSpPr>
        <p:spPr>
          <a:xfrm>
            <a:off x="604542" y="552652"/>
            <a:ext cx="513768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000" dirty="0"/>
              <a:t>Proper </a:t>
            </a:r>
            <a:r>
              <a:rPr lang="x-none" sz="2000" dirty="0"/>
              <a:t>formation and maintenance of the torus</a:t>
            </a:r>
          </a:p>
          <a:p>
            <a:pPr algn="ctr"/>
            <a:r>
              <a:rPr lang="x-none" sz="2000" dirty="0">
                <a:solidFill>
                  <a:srgbClr val="FF0000"/>
                </a:solidFill>
              </a:rPr>
              <a:t>requires a current </a:t>
            </a:r>
            <a:r>
              <a:rPr lang="x-none" sz="2000" b="1" i="1" dirty="0">
                <a:solidFill>
                  <a:srgbClr val="FF0000"/>
                </a:solidFill>
              </a:rPr>
              <a:t>j </a:t>
            </a:r>
            <a:r>
              <a:rPr lang="x-none" sz="2000" dirty="0">
                <a:solidFill>
                  <a:srgbClr val="FF0000"/>
                </a:solidFill>
              </a:rPr>
              <a:t>flowing outside the torus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="" xmlns:a16="http://schemas.microsoft.com/office/drawing/2014/main" id="{A67E9F3C-7A1D-BF89-9F4A-51DF61ADDC38}"/>
              </a:ext>
            </a:extLst>
          </p:cNvPr>
          <p:cNvSpPr txBox="1"/>
          <p:nvPr/>
        </p:nvSpPr>
        <p:spPr>
          <a:xfrm>
            <a:off x="6372422" y="539895"/>
            <a:ext cx="562561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x-none" sz="2000" dirty="0"/>
              <a:t>• magnetic field </a:t>
            </a:r>
            <a:r>
              <a:rPr lang="x-none" sz="2000" b="1" i="1" dirty="0">
                <a:solidFill>
                  <a:srgbClr val="0070C0"/>
                </a:solidFill>
              </a:rPr>
              <a:t>B</a:t>
            </a:r>
            <a:r>
              <a:rPr lang="x-none" sz="2000" b="1" i="1" baseline="-25000" dirty="0">
                <a:solidFill>
                  <a:srgbClr val="0070C0"/>
                </a:solidFill>
              </a:rPr>
              <a:t>pol</a:t>
            </a:r>
            <a:r>
              <a:rPr lang="x-none" sz="2000" dirty="0"/>
              <a:t> reverses sign at torus edge</a:t>
            </a:r>
          </a:p>
          <a:p>
            <a:r>
              <a:rPr lang="x-none" sz="2000" dirty="0"/>
              <a:t>• </a:t>
            </a:r>
            <a:r>
              <a:rPr lang="x-none" sz="2000" b="1" i="1" dirty="0">
                <a:solidFill>
                  <a:srgbClr val="0070C0"/>
                </a:solidFill>
              </a:rPr>
              <a:t>B</a:t>
            </a:r>
            <a:r>
              <a:rPr lang="x-none" sz="2000" b="1" i="1" baseline="-25000" dirty="0">
                <a:solidFill>
                  <a:srgbClr val="0070C0"/>
                </a:solidFill>
              </a:rPr>
              <a:t>tor</a:t>
            </a:r>
            <a:r>
              <a:rPr lang="x-none" sz="2000" dirty="0"/>
              <a:t> retains the same sign</a:t>
            </a:r>
          </a:p>
          <a:p>
            <a:r>
              <a:rPr lang="x-none" sz="2000" dirty="0"/>
              <a:t>• plasma current </a:t>
            </a:r>
            <a:r>
              <a:rPr lang="en-US" sz="2000" dirty="0"/>
              <a:t>density </a:t>
            </a:r>
            <a:r>
              <a:rPr lang="en-US" sz="2000" b="1" i="1" dirty="0">
                <a:solidFill>
                  <a:srgbClr val="FF0000"/>
                </a:solidFill>
              </a:rPr>
              <a:t>j</a:t>
            </a:r>
            <a:r>
              <a:rPr lang="en-US" sz="2000" dirty="0"/>
              <a:t> flows from top to bottom</a:t>
            </a:r>
          </a:p>
          <a:p>
            <a:r>
              <a:rPr lang="en-US" sz="2000" dirty="0"/>
              <a:t>   (as plasma induced voltages on all metal surfaces)</a:t>
            </a:r>
          </a:p>
          <a:p>
            <a:r>
              <a:rPr lang="en-US" sz="2000" dirty="0"/>
              <a:t>The value of                                          being </a:t>
            </a:r>
            <a:r>
              <a:rPr lang="x-none" sz="2000" i="1" dirty="0">
                <a:solidFill>
                  <a:srgbClr val="FF0000"/>
                </a:solidFill>
              </a:rPr>
              <a:t>µ&lt;0</a:t>
            </a:r>
            <a:r>
              <a:rPr lang="x-none" sz="2000" dirty="0"/>
              <a:t> inside centerpost and torus, becomes </a:t>
            </a:r>
            <a:r>
              <a:rPr lang="x-none" sz="2000" i="1" dirty="0">
                <a:solidFill>
                  <a:srgbClr val="00B0F0"/>
                </a:solidFill>
              </a:rPr>
              <a:t>µ&gt;0</a:t>
            </a:r>
            <a:r>
              <a:rPr lang="x-none" sz="2000" dirty="0"/>
              <a:t> for the plasma current flowing outside the torus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="" xmlns:a16="http://schemas.microsoft.com/office/drawing/2014/main" id="{79F4071E-CACB-6510-A1B3-D76F281845B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7858499" y="1764650"/>
            <a:ext cx="2190305" cy="40367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="" xmlns:a16="http://schemas.microsoft.com/office/drawing/2014/main" id="{B4100065-8A67-56B9-7EC0-2512280D4711}"/>
              </a:ext>
            </a:extLst>
          </p:cNvPr>
          <p:cNvSpPr txBox="1"/>
          <p:nvPr/>
        </p:nvSpPr>
        <p:spPr>
          <a:xfrm>
            <a:off x="6096000" y="2842084"/>
            <a:ext cx="582287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2000" b="1" dirty="0"/>
              <a:t>This indicates that the reconnection occurs between</a:t>
            </a:r>
          </a:p>
          <a:p>
            <a:r>
              <a:rPr lang="en-GB" sz="2000" b="1" dirty="0"/>
              <a:t>p</a:t>
            </a:r>
            <a:r>
              <a:rPr lang="x-none" sz="2000" b="1" dirty="0"/>
              <a:t>lasmas with opposite </a:t>
            </a:r>
            <a:r>
              <a:rPr lang="x-none" sz="2000" b="1" i="1" dirty="0">
                <a:solidFill>
                  <a:srgbClr val="FF0000"/>
                </a:solidFill>
              </a:rPr>
              <a:t>µ</a:t>
            </a:r>
            <a:r>
              <a:rPr lang="x-none" sz="2000" b="1" dirty="0"/>
              <a:t> sign at the edge of the torus</a:t>
            </a:r>
          </a:p>
          <a:p>
            <a:r>
              <a:rPr lang="en-GB" sz="2000" b="1" dirty="0"/>
              <a:t>j</a:t>
            </a:r>
            <a:r>
              <a:rPr lang="x-none" sz="2000" b="1" dirty="0"/>
              <a:t>ust as in PWNe between the 2 tori near the equator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="" xmlns:a16="http://schemas.microsoft.com/office/drawing/2014/main" id="{53181634-0CDA-4403-9772-08AE100B2FCA}"/>
              </a:ext>
            </a:extLst>
          </p:cNvPr>
          <p:cNvSpPr txBox="1"/>
          <p:nvPr/>
        </p:nvSpPr>
        <p:spPr>
          <a:xfrm>
            <a:off x="6084522" y="3918635"/>
            <a:ext cx="6096000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 err="1"/>
              <a:t>PWNe</a:t>
            </a:r>
            <a:r>
              <a:rPr lang="en-GB" sz="1800" b="1" dirty="0"/>
              <a:t> at equator		</a:t>
            </a:r>
            <a:r>
              <a:rPr lang="en-GB" b="1" dirty="0"/>
              <a:t>   </a:t>
            </a:r>
            <a:r>
              <a:rPr lang="en-GB" sz="1800" b="1" dirty="0"/>
              <a:t>PROTO-SPHERA at X-points</a:t>
            </a:r>
          </a:p>
          <a:p>
            <a:r>
              <a:rPr lang="en-GB" sz="1800" b="1" dirty="0">
                <a:solidFill>
                  <a:srgbClr val="7030A0"/>
                </a:solidFill>
              </a:rPr>
              <a:t>• o</a:t>
            </a:r>
            <a:r>
              <a:rPr lang="x-none" sz="1800" b="1" dirty="0">
                <a:solidFill>
                  <a:srgbClr val="7030A0"/>
                </a:solidFill>
              </a:rPr>
              <a:t>pposite toroidal </a:t>
            </a:r>
            <a:r>
              <a:rPr lang="x-none" sz="1800" b="1" i="1" dirty="0">
                <a:solidFill>
                  <a:srgbClr val="00B0F0"/>
                </a:solidFill>
              </a:rPr>
              <a:t>B field</a:t>
            </a:r>
            <a:r>
              <a:rPr lang="x-none" sz="1800" b="1" dirty="0">
                <a:solidFill>
                  <a:srgbClr val="31B024"/>
                </a:solidFill>
              </a:rPr>
              <a:t>	   </a:t>
            </a:r>
            <a:r>
              <a:rPr lang="en-GB" sz="1800" b="1" dirty="0">
                <a:solidFill>
                  <a:srgbClr val="00B050"/>
                </a:solidFill>
              </a:rPr>
              <a:t>• </a:t>
            </a:r>
            <a:r>
              <a:rPr lang="en-US" sz="1800" b="1" dirty="0">
                <a:solidFill>
                  <a:srgbClr val="00B050"/>
                </a:solidFill>
              </a:rPr>
              <a:t>aligned </a:t>
            </a:r>
            <a:r>
              <a:rPr lang="x-none" sz="1800" b="1" dirty="0">
                <a:solidFill>
                  <a:srgbClr val="00B050"/>
                </a:solidFill>
              </a:rPr>
              <a:t>toroidal </a:t>
            </a:r>
            <a:r>
              <a:rPr lang="x-none" sz="1800" b="1" i="1" dirty="0">
                <a:solidFill>
                  <a:srgbClr val="00B0F0"/>
                </a:solidFill>
              </a:rPr>
              <a:t>B field</a:t>
            </a:r>
          </a:p>
          <a:p>
            <a:r>
              <a:rPr lang="x-none" b="1" dirty="0">
                <a:solidFill>
                  <a:srgbClr val="7030A0"/>
                </a:solidFill>
              </a:rPr>
              <a:t>• opposite radial </a:t>
            </a:r>
            <a:r>
              <a:rPr lang="x-none" sz="1800" b="1" i="1" dirty="0">
                <a:solidFill>
                  <a:srgbClr val="00B0F0"/>
                </a:solidFill>
              </a:rPr>
              <a:t>B field </a:t>
            </a:r>
            <a:r>
              <a:rPr lang="x-none" b="1" dirty="0">
                <a:solidFill>
                  <a:srgbClr val="31B024"/>
                </a:solidFill>
              </a:rPr>
              <a:t>	   </a:t>
            </a:r>
            <a:r>
              <a:rPr lang="x-none" b="1" dirty="0">
                <a:solidFill>
                  <a:srgbClr val="00B050"/>
                </a:solidFill>
              </a:rPr>
              <a:t>• aligned radial </a:t>
            </a:r>
            <a:r>
              <a:rPr lang="x-none" sz="1800" b="1" i="1" dirty="0">
                <a:solidFill>
                  <a:srgbClr val="00B0F0"/>
                </a:solidFill>
              </a:rPr>
              <a:t>B field</a:t>
            </a:r>
          </a:p>
          <a:p>
            <a:r>
              <a:rPr lang="x-none" b="1" i="1" dirty="0">
                <a:solidFill>
                  <a:srgbClr val="00B0F0"/>
                </a:solidFill>
              </a:rPr>
              <a:t>•</a:t>
            </a:r>
            <a:r>
              <a:rPr lang="x-none" sz="1800" b="1" dirty="0">
                <a:solidFill>
                  <a:srgbClr val="00B050"/>
                </a:solidFill>
              </a:rPr>
              <a:t> aligned vertical </a:t>
            </a:r>
            <a:r>
              <a:rPr lang="x-none" sz="1800" b="1" i="1" dirty="0">
                <a:solidFill>
                  <a:srgbClr val="00B0F0"/>
                </a:solidFill>
              </a:rPr>
              <a:t>B field </a:t>
            </a:r>
            <a:r>
              <a:rPr lang="x-none" sz="1800" b="1" dirty="0">
                <a:solidFill>
                  <a:srgbClr val="31B024"/>
                </a:solidFill>
              </a:rPr>
              <a:t>	   </a:t>
            </a:r>
            <a:r>
              <a:rPr lang="x-none" sz="1800" b="1" dirty="0">
                <a:solidFill>
                  <a:srgbClr val="7030A0"/>
                </a:solidFill>
              </a:rPr>
              <a:t>• opposite vertical </a:t>
            </a:r>
            <a:r>
              <a:rPr lang="x-none" sz="1800" b="1" i="1" dirty="0">
                <a:solidFill>
                  <a:srgbClr val="00B0F0"/>
                </a:solidFill>
              </a:rPr>
              <a:t>B field </a:t>
            </a:r>
            <a:endParaRPr lang="x-none" sz="1800" b="1" dirty="0">
              <a:solidFill>
                <a:srgbClr val="7030A0"/>
              </a:solidFill>
            </a:endParaRPr>
          </a:p>
          <a:p>
            <a:r>
              <a:rPr lang="x-none" sz="1800" b="1" dirty="0">
                <a:solidFill>
                  <a:srgbClr val="00B050"/>
                </a:solidFill>
              </a:rPr>
              <a:t>• aligned toroidal </a:t>
            </a:r>
            <a:r>
              <a:rPr lang="x-none" sz="1800" b="1" i="1" dirty="0">
                <a:solidFill>
                  <a:srgbClr val="FF0000"/>
                </a:solidFill>
              </a:rPr>
              <a:t>j current</a:t>
            </a:r>
            <a:r>
              <a:rPr lang="x-none" sz="1800" b="1" dirty="0">
                <a:solidFill>
                  <a:srgbClr val="5811A8"/>
                </a:solidFill>
              </a:rPr>
              <a:t>	   • opposite toroidal </a:t>
            </a:r>
            <a:r>
              <a:rPr lang="x-none" sz="1800" b="1" i="1" dirty="0">
                <a:solidFill>
                  <a:srgbClr val="FF0000"/>
                </a:solidFill>
              </a:rPr>
              <a:t>j current</a:t>
            </a:r>
            <a:endParaRPr lang="x-none" sz="1800" b="1" dirty="0">
              <a:solidFill>
                <a:srgbClr val="5811A8"/>
              </a:solidFill>
            </a:endParaRPr>
          </a:p>
          <a:p>
            <a:r>
              <a:rPr lang="x-none" b="1" dirty="0">
                <a:solidFill>
                  <a:srgbClr val="00B050"/>
                </a:solidFill>
              </a:rPr>
              <a:t>• aligned radial </a:t>
            </a:r>
            <a:r>
              <a:rPr lang="x-none" sz="1800" b="1" i="1" dirty="0">
                <a:solidFill>
                  <a:srgbClr val="FF0000"/>
                </a:solidFill>
              </a:rPr>
              <a:t>j current</a:t>
            </a:r>
            <a:r>
              <a:rPr lang="x-none" b="1" dirty="0">
                <a:solidFill>
                  <a:srgbClr val="00B050"/>
                </a:solidFill>
              </a:rPr>
              <a:t> 	   </a:t>
            </a:r>
            <a:r>
              <a:rPr lang="x-none" b="1" dirty="0">
                <a:solidFill>
                  <a:srgbClr val="5811A8"/>
                </a:solidFill>
              </a:rPr>
              <a:t>• opposite radial </a:t>
            </a:r>
            <a:r>
              <a:rPr lang="x-none" sz="1800" b="1" i="1" dirty="0">
                <a:solidFill>
                  <a:srgbClr val="FF0000"/>
                </a:solidFill>
              </a:rPr>
              <a:t>j current</a:t>
            </a:r>
            <a:endParaRPr lang="x-none" b="1" dirty="0">
              <a:solidFill>
                <a:srgbClr val="5811A8"/>
              </a:solidFill>
            </a:endParaRPr>
          </a:p>
          <a:p>
            <a:r>
              <a:rPr lang="x-none" b="1" dirty="0">
                <a:solidFill>
                  <a:srgbClr val="5811A8"/>
                </a:solidFill>
              </a:rPr>
              <a:t>• opposite vertical </a:t>
            </a:r>
            <a:r>
              <a:rPr lang="x-none" sz="1800" b="1" i="1" dirty="0">
                <a:solidFill>
                  <a:srgbClr val="FF0000"/>
                </a:solidFill>
              </a:rPr>
              <a:t>j current </a:t>
            </a:r>
            <a:r>
              <a:rPr lang="x-none" b="1" dirty="0">
                <a:solidFill>
                  <a:srgbClr val="5811A8"/>
                </a:solidFill>
              </a:rPr>
              <a:t>	   </a:t>
            </a:r>
            <a:r>
              <a:rPr lang="x-none" b="1" dirty="0">
                <a:solidFill>
                  <a:srgbClr val="00B050"/>
                </a:solidFill>
              </a:rPr>
              <a:t>• aligned vertical </a:t>
            </a:r>
            <a:r>
              <a:rPr lang="x-none" sz="1800" b="1" i="1" dirty="0">
                <a:solidFill>
                  <a:srgbClr val="FF0000"/>
                </a:solidFill>
              </a:rPr>
              <a:t>j current</a:t>
            </a:r>
            <a:endParaRPr lang="x-none" b="1" dirty="0">
              <a:solidFill>
                <a:srgbClr val="00B050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="" xmlns:a16="http://schemas.microsoft.com/office/drawing/2014/main" id="{D1DF8AD7-E671-BECC-6992-B14A2D549C23}"/>
              </a:ext>
            </a:extLst>
          </p:cNvPr>
          <p:cNvSpPr txBox="1"/>
          <p:nvPr/>
        </p:nvSpPr>
        <p:spPr>
          <a:xfrm>
            <a:off x="713269" y="6010848"/>
            <a:ext cx="1131830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x-none" sz="2000" b="1" dirty="0"/>
              <a:t>For the next plasma operations of PROTO-SPHERA a </a:t>
            </a:r>
            <a:r>
              <a:rPr lang="x-none" sz="2000" b="1" dirty="0">
                <a:solidFill>
                  <a:srgbClr val="FF0000"/>
                </a:solidFill>
              </a:rPr>
              <a:t>new power supply </a:t>
            </a:r>
            <a:r>
              <a:rPr lang="x-none" sz="2000" b="1" dirty="0"/>
              <a:t>will be introduced </a:t>
            </a:r>
            <a:r>
              <a:rPr lang="en-GB" sz="2000" b="1" dirty="0" err="1"/>
              <a:t>i</a:t>
            </a:r>
            <a:r>
              <a:rPr lang="x-none" sz="2000" b="1" dirty="0"/>
              <a:t>n order to</a:t>
            </a:r>
          </a:p>
          <a:p>
            <a:r>
              <a:rPr lang="x-none" sz="2000" b="1" dirty="0">
                <a:solidFill>
                  <a:srgbClr val="FF0000"/>
                </a:solidFill>
              </a:rPr>
              <a:t>apply a voltage between the upper divertor plate (+) and (either) the lower plate (or) the cathode (-)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="" xmlns:a16="http://schemas.microsoft.com/office/drawing/2014/main" id="{277C7537-B0D1-4550-B77B-3150415A0BCE}"/>
              </a:ext>
            </a:extLst>
          </p:cNvPr>
          <p:cNvCxnSpPr>
            <a:cxnSpLocks/>
          </p:cNvCxnSpPr>
          <p:nvPr/>
        </p:nvCxnSpPr>
        <p:spPr>
          <a:xfrm flipH="1" flipV="1">
            <a:off x="83130" y="6165273"/>
            <a:ext cx="590687" cy="346362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="" xmlns:a16="http://schemas.microsoft.com/office/drawing/2014/main" id="{5727ECD5-84DE-13CF-6595-936E9DC7EDA1}"/>
              </a:ext>
            </a:extLst>
          </p:cNvPr>
          <p:cNvCxnSpPr/>
          <p:nvPr/>
        </p:nvCxnSpPr>
        <p:spPr>
          <a:xfrm flipV="1">
            <a:off x="83130" y="3699164"/>
            <a:ext cx="160426" cy="2466109"/>
          </a:xfrm>
          <a:prstGeom prst="straightConnector1">
            <a:avLst/>
          </a:prstGeom>
          <a:ln w="254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="" xmlns:a16="http://schemas.microsoft.com/office/drawing/2014/main" id="{D917E0F9-242B-45DB-C2A4-3FAD276FB53B}"/>
              </a:ext>
            </a:extLst>
          </p:cNvPr>
          <p:cNvCxnSpPr>
            <a:cxnSpLocks/>
          </p:cNvCxnSpPr>
          <p:nvPr/>
        </p:nvCxnSpPr>
        <p:spPr>
          <a:xfrm>
            <a:off x="2260060" y="1233055"/>
            <a:ext cx="178340" cy="2327563"/>
          </a:xfrm>
          <a:prstGeom prst="straightConnector1">
            <a:avLst/>
          </a:prstGeom>
          <a:ln w="19050">
            <a:gradFill>
              <a:gsLst>
                <a:gs pos="0">
                  <a:srgbClr val="FF0000"/>
                </a:gs>
                <a:gs pos="42000">
                  <a:srgbClr val="FE4F66"/>
                </a:gs>
                <a:gs pos="71000">
                  <a:srgbClr val="F993AB"/>
                </a:gs>
                <a:gs pos="100000">
                  <a:schemeClr val="bg1"/>
                </a:gs>
              </a:gsLst>
              <a:lin ang="5400000" scaled="1"/>
            </a:gra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lide Number Placeholder 1">
            <a:extLst>
              <a:ext uri="{FF2B5EF4-FFF2-40B4-BE49-F238E27FC236}">
                <a16:creationId xmlns="" xmlns:a16="http://schemas.microsoft.com/office/drawing/2014/main" id="{52D48289-D5F1-72E4-F304-3125FAF249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3497" y="6505744"/>
            <a:ext cx="381000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18</a:t>
            </a:fld>
            <a:endParaRPr lang="x-none" dirty="0"/>
          </a:p>
        </p:txBody>
      </p:sp>
    </p:spTree>
    <p:extLst>
      <p:ext uri="{BB962C8B-B14F-4D97-AF65-F5344CB8AC3E}">
        <p14:creationId xmlns:p14="http://schemas.microsoft.com/office/powerpoint/2010/main" val="185023924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="" xmlns:a16="http://schemas.microsoft.com/office/drawing/2014/main" id="{87A3C8C5-230C-5C58-FC4D-B14A4629E7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31487" y="6492875"/>
            <a:ext cx="460513" cy="365125"/>
          </a:xfrm>
        </p:spPr>
        <p:txBody>
          <a:bodyPr/>
          <a:lstStyle/>
          <a:p>
            <a:fld id="{2931D3C5-CE05-414F-AD29-1897E3C52757}" type="slidenum">
              <a:rPr lang="x-none" smtClean="0"/>
              <a:t>19</a:t>
            </a:fld>
            <a:endParaRPr lang="x-none"/>
          </a:p>
        </p:txBody>
      </p:sp>
      <p:sp>
        <p:nvSpPr>
          <p:cNvPr id="4" name="TextBox 3">
            <a:extLst>
              <a:ext uri="{FF2B5EF4-FFF2-40B4-BE49-F238E27FC236}">
                <a16:creationId xmlns="" xmlns:a16="http://schemas.microsoft.com/office/drawing/2014/main" id="{194B7EAF-D400-942E-86E0-0C4927FA3F7C}"/>
              </a:ext>
            </a:extLst>
          </p:cNvPr>
          <p:cNvSpPr txBox="1"/>
          <p:nvPr/>
        </p:nvSpPr>
        <p:spPr>
          <a:xfrm>
            <a:off x="347695" y="545052"/>
            <a:ext cx="11797076" cy="59400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2000" b="1" dirty="0"/>
              <a:t>CONCLUSIONS</a:t>
            </a:r>
          </a:p>
          <a:p>
            <a:endParaRPr lang="x-none" sz="2000" b="1" dirty="0"/>
          </a:p>
          <a:p>
            <a:r>
              <a:rPr lang="x-none" sz="2000" b="1" dirty="0"/>
              <a:t>Design of PROTO-SPHERA was inspired by astrophysical examples and produced self-organized tori:</a:t>
            </a:r>
          </a:p>
          <a:p>
            <a:r>
              <a:rPr lang="en-GB" sz="2000" b="1" dirty="0"/>
              <a:t>a</a:t>
            </a:r>
            <a:r>
              <a:rPr lang="x-none" sz="2000" b="1" dirty="0"/>
              <a:t> successful gamble to sustain for 1 s a self-organized torus, with Alfvén time 0.5 µs, resistive time &gt;10 ms</a:t>
            </a:r>
          </a:p>
          <a:p>
            <a:endParaRPr lang="x-none" sz="2000" b="1" dirty="0"/>
          </a:p>
          <a:p>
            <a:r>
              <a:rPr lang="x-none" sz="2000" b="1" dirty="0">
                <a:solidFill>
                  <a:srgbClr val="FF0000"/>
                </a:solidFill>
              </a:rPr>
              <a:t>In Laboratory:</a:t>
            </a:r>
          </a:p>
          <a:p>
            <a:r>
              <a:rPr lang="x-none" sz="2000" b="1" dirty="0">
                <a:solidFill>
                  <a:srgbClr val="FF0000"/>
                </a:solidFill>
              </a:rPr>
              <a:t>• very good ideal MHD stability (without any conducting shell near the plasma),</a:t>
            </a:r>
          </a:p>
          <a:p>
            <a:r>
              <a:rPr lang="x-none" sz="2000" b="1" dirty="0">
                <a:solidFill>
                  <a:srgbClr val="FF0000"/>
                </a:solidFill>
              </a:rPr>
              <a:t>• the torus is formed in a purely magnetostatic field</a:t>
            </a:r>
          </a:p>
          <a:p>
            <a:r>
              <a:rPr lang="x-none" sz="2000" b="1" dirty="0">
                <a:solidFill>
                  <a:srgbClr val="FF0000"/>
                </a:solidFill>
              </a:rPr>
              <a:t>• He plasma viewed by 3D tomography shows different colors (torus+centerpost: green, edge: orange-brown)</a:t>
            </a:r>
          </a:p>
          <a:p>
            <a:r>
              <a:rPr lang="x-none" sz="2000" b="1" dirty="0">
                <a:solidFill>
                  <a:srgbClr val="FF0000"/>
                </a:solidFill>
              </a:rPr>
              <a:t>• the plasma rotates in toroidal direction, acting as an oblique rotator, just as PWNe</a:t>
            </a:r>
          </a:p>
          <a:p>
            <a:r>
              <a:rPr lang="x-none" sz="2000" b="1" dirty="0">
                <a:solidFill>
                  <a:srgbClr val="FF0000"/>
                </a:solidFill>
              </a:rPr>
              <a:t>• magnetic reconnections observed: not axisymmetrical &amp; evidencing thermal/acceleration effects</a:t>
            </a:r>
          </a:p>
          <a:p>
            <a:r>
              <a:rPr lang="x-none" sz="2000" b="1" dirty="0">
                <a:solidFill>
                  <a:srgbClr val="FF0000"/>
                </a:solidFill>
              </a:rPr>
              <a:t>• notwithstanding (slight) axisymmetry breaking, fair integrity of toroidal flux surfaces</a:t>
            </a:r>
          </a:p>
          <a:p>
            <a:endParaRPr lang="x-none" sz="2000" b="1" dirty="0">
              <a:solidFill>
                <a:srgbClr val="002060"/>
              </a:solidFill>
            </a:endParaRPr>
          </a:p>
          <a:p>
            <a:r>
              <a:rPr lang="x-none" sz="2000" b="1" dirty="0">
                <a:solidFill>
                  <a:srgbClr val="00B0F0"/>
                </a:solidFill>
              </a:rPr>
              <a:t>In Astrophysics:</a:t>
            </a:r>
          </a:p>
          <a:p>
            <a:r>
              <a:rPr lang="en-US" sz="2000" b="1" dirty="0">
                <a:solidFill>
                  <a:srgbClr val="00B0F0"/>
                </a:solidFill>
                <a:effectLst/>
                <a:ea typeface="Times New Roman" panose="02020603050405020304" pitchFamily="18" charset="0"/>
              </a:rPr>
              <a:t>• the Double-Torus </a:t>
            </a:r>
            <a:r>
              <a:rPr lang="en-US" sz="2000" b="1" i="1" dirty="0" err="1">
                <a:solidFill>
                  <a:srgbClr val="00B0F0"/>
                </a:solidFill>
                <a:effectLst/>
                <a:ea typeface="Times New Roman" panose="02020603050405020304" pitchFamily="18" charset="0"/>
              </a:rPr>
              <a:t>ffmf</a:t>
            </a:r>
            <a:r>
              <a:rPr lang="en-US" sz="2000" b="1" dirty="0">
                <a:solidFill>
                  <a:srgbClr val="00B0F0"/>
                </a:solidFill>
                <a:effectLst/>
                <a:ea typeface="Times New Roman" panose="02020603050405020304" pitchFamily="18" charset="0"/>
              </a:rPr>
              <a:t> model of </a:t>
            </a:r>
            <a:r>
              <a:rPr lang="en-US" sz="2000" b="1" dirty="0" err="1">
                <a:solidFill>
                  <a:srgbClr val="00B0F0"/>
                </a:solidFill>
                <a:effectLst/>
                <a:ea typeface="Times New Roman" panose="02020603050405020304" pitchFamily="18" charset="0"/>
              </a:rPr>
              <a:t>PWNe</a:t>
            </a:r>
            <a:r>
              <a:rPr lang="en-US" sz="2000" b="1" dirty="0">
                <a:solidFill>
                  <a:srgbClr val="00B0F0"/>
                </a:solidFill>
                <a:effectLst/>
                <a:ea typeface="Times New Roman" panose="02020603050405020304" pitchFamily="18" charset="0"/>
              </a:rPr>
              <a:t> describes an impressive reconnection machine on the equator</a:t>
            </a:r>
          </a:p>
          <a:p>
            <a:endParaRPr lang="en-US" sz="2000" b="1" dirty="0">
              <a:solidFill>
                <a:srgbClr val="00B0F0"/>
              </a:solidFill>
              <a:effectLst/>
              <a:ea typeface="Times New Roman" panose="02020603050405020304" pitchFamily="18" charset="0"/>
            </a:endParaRPr>
          </a:p>
          <a:p>
            <a:r>
              <a:rPr lang="en-US" sz="2000" b="1" dirty="0">
                <a:effectLst/>
                <a:ea typeface="Times New Roman" panose="02020603050405020304" pitchFamily="18" charset="0"/>
              </a:rPr>
              <a:t>• the 2 cases (</a:t>
            </a:r>
            <a:r>
              <a:rPr lang="en-US" sz="20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</a:rPr>
              <a:t>Laboratory</a:t>
            </a:r>
            <a:r>
              <a:rPr lang="en-US" sz="2000" b="1" dirty="0">
                <a:effectLst/>
                <a:ea typeface="Times New Roman" panose="02020603050405020304" pitchFamily="18" charset="0"/>
              </a:rPr>
              <a:t> and </a:t>
            </a:r>
            <a:r>
              <a:rPr lang="en-US" sz="2000" b="1" dirty="0">
                <a:solidFill>
                  <a:srgbClr val="00B0F0"/>
                </a:solidFill>
                <a:effectLst/>
                <a:ea typeface="Times New Roman" panose="02020603050405020304" pitchFamily="18" charset="0"/>
              </a:rPr>
              <a:t>Astrophysics</a:t>
            </a:r>
            <a:r>
              <a:rPr lang="en-US" sz="2000" b="1" dirty="0">
                <a:effectLst/>
                <a:ea typeface="Times New Roman" panose="02020603050405020304" pitchFamily="18" charset="0"/>
              </a:rPr>
              <a:t>) are distinct: • number of tori (</a:t>
            </a:r>
            <a:r>
              <a:rPr lang="en-US" sz="20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</a:rPr>
              <a:t>1</a:t>
            </a:r>
            <a:r>
              <a:rPr lang="en-US" sz="2000" b="1" dirty="0">
                <a:effectLst/>
                <a:ea typeface="Times New Roman" panose="02020603050405020304" pitchFamily="18" charset="0"/>
              </a:rPr>
              <a:t> vs. </a:t>
            </a:r>
            <a:r>
              <a:rPr lang="en-US" sz="2000" b="1" dirty="0">
                <a:solidFill>
                  <a:srgbClr val="00B0F0"/>
                </a:solidFill>
                <a:effectLst/>
                <a:ea typeface="Times New Roman" panose="02020603050405020304" pitchFamily="18" charset="0"/>
              </a:rPr>
              <a:t>2</a:t>
            </a:r>
            <a:r>
              <a:rPr lang="en-US" sz="2000" b="1" dirty="0">
                <a:effectLst/>
                <a:ea typeface="Times New Roman" panose="02020603050405020304" pitchFamily="18" charset="0"/>
              </a:rPr>
              <a:t>)</a:t>
            </a:r>
          </a:p>
          <a:p>
            <a:r>
              <a:rPr lang="en-US" sz="2000" b="1" dirty="0">
                <a:effectLst/>
                <a:ea typeface="Times New Roman" panose="02020603050405020304" pitchFamily="18" charset="0"/>
              </a:rPr>
              <a:t>• location of magnetic reconnections (</a:t>
            </a:r>
            <a:r>
              <a:rPr lang="en-US" sz="20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</a:rPr>
              <a:t>circles of ordinary X points</a:t>
            </a:r>
            <a:r>
              <a:rPr lang="en-US" sz="2000" b="1" dirty="0">
                <a:effectLst/>
                <a:ea typeface="Times New Roman" panose="02020603050405020304" pitchFamily="18" charset="0"/>
              </a:rPr>
              <a:t> vs. </a:t>
            </a:r>
            <a:r>
              <a:rPr lang="en-US" sz="2000" b="1" dirty="0">
                <a:solidFill>
                  <a:srgbClr val="00B0F0"/>
                </a:solidFill>
                <a:effectLst/>
                <a:ea typeface="Times New Roman" panose="02020603050405020304" pitchFamily="18" charset="0"/>
              </a:rPr>
              <a:t>equator between the 2 Tori</a:t>
            </a:r>
            <a:r>
              <a:rPr lang="en-US" sz="2000" b="1" dirty="0">
                <a:effectLst/>
                <a:ea typeface="Times New Roman" panose="02020603050405020304" pitchFamily="18" charset="0"/>
              </a:rPr>
              <a:t>)</a:t>
            </a:r>
          </a:p>
          <a:p>
            <a:r>
              <a:rPr lang="en-US" sz="2000" b="1" dirty="0"/>
              <a:t>• in both cases reconnections between plasmas endowed with opposite sign relaxation parameter </a:t>
            </a:r>
            <a:r>
              <a:rPr lang="en-US" sz="2000" b="1" i="1" dirty="0">
                <a:solidFill>
                  <a:srgbClr val="FF0000"/>
                </a:solidFill>
              </a:rPr>
              <a:t>µ</a:t>
            </a:r>
            <a:r>
              <a:rPr lang="en-US" sz="2000" b="1" dirty="0">
                <a:solidFill>
                  <a:srgbClr val="FF0000"/>
                </a:solidFill>
              </a:rPr>
              <a:t>&gt;0 </a:t>
            </a:r>
            <a:r>
              <a:rPr lang="en-US" sz="2000" b="1" dirty="0"/>
              <a:t>&amp; </a:t>
            </a:r>
            <a:r>
              <a:rPr lang="en-US" sz="2000" b="1" i="1" dirty="0">
                <a:solidFill>
                  <a:srgbClr val="FF0000"/>
                </a:solidFill>
              </a:rPr>
              <a:t>µ</a:t>
            </a:r>
            <a:r>
              <a:rPr lang="en-US" sz="2000" b="1" dirty="0">
                <a:solidFill>
                  <a:srgbClr val="FF0000"/>
                </a:solidFill>
              </a:rPr>
              <a:t>&lt;0</a:t>
            </a:r>
          </a:p>
        </p:txBody>
      </p:sp>
    </p:spTree>
    <p:extLst>
      <p:ext uri="{BB962C8B-B14F-4D97-AF65-F5344CB8AC3E}">
        <p14:creationId xmlns:p14="http://schemas.microsoft.com/office/powerpoint/2010/main" val="183724831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="" xmlns:a16="http://schemas.microsoft.com/office/drawing/2014/main" id="{8C9C1647-A89A-2D11-746A-457B0D8B16B7}"/>
              </a:ext>
            </a:extLst>
          </p:cNvPr>
          <p:cNvSpPr txBox="1"/>
          <p:nvPr/>
        </p:nvSpPr>
        <p:spPr>
          <a:xfrm>
            <a:off x="217170" y="852012"/>
            <a:ext cx="11738609" cy="5539978"/>
          </a:xfrm>
          <a:prstGeom prst="rect">
            <a:avLst/>
          </a:prstGeom>
        </p:spPr>
        <p:txBody>
          <a:bodyPr vert="horz" wrap="square" lIns="91440" tIns="0" rIns="91440" bIns="0" rtlCol="0">
            <a:spAutoFit/>
          </a:bodyPr>
          <a:lstStyle/>
          <a:p>
            <a:r>
              <a:rPr lang="en-US" sz="2000" i="1" dirty="0">
                <a:latin typeface="Times" pitchFamily="2" charset="0"/>
              </a:rPr>
              <a:t>INAF – IAPS, Via </a:t>
            </a:r>
            <a:r>
              <a:rPr lang="en-US" sz="2000" i="1" dirty="0" err="1">
                <a:latin typeface="Times" pitchFamily="2" charset="0"/>
              </a:rPr>
              <a:t>Fosso</a:t>
            </a:r>
            <a:r>
              <a:rPr lang="en-US" sz="2000" i="1" dirty="0">
                <a:latin typeface="Times" pitchFamily="2" charset="0"/>
              </a:rPr>
              <a:t> del Cavaliere 100, 0133 Rome, Italy</a:t>
            </a:r>
          </a:p>
          <a:p>
            <a:r>
              <a:rPr lang="en-US" sz="2000" b="1" dirty="0">
                <a:latin typeface="Times" pitchFamily="2" charset="0"/>
              </a:rPr>
              <a:t>Franco </a:t>
            </a:r>
            <a:r>
              <a:rPr lang="en-US" sz="2000" b="1" dirty="0" err="1">
                <a:latin typeface="Times" pitchFamily="2" charset="0"/>
              </a:rPr>
              <a:t>Alladio</a:t>
            </a:r>
            <a:r>
              <a:rPr lang="en-US" sz="2000" b="1" dirty="0">
                <a:latin typeface="Times" pitchFamily="2" charset="0"/>
              </a:rPr>
              <a:t>, Paolo Buratti</a:t>
            </a:r>
          </a:p>
          <a:p>
            <a:endParaRPr lang="en-US" sz="2000" b="1" dirty="0">
              <a:latin typeface="Times" pitchFamily="2" charset="0"/>
            </a:endParaRPr>
          </a:p>
          <a:p>
            <a:r>
              <a:rPr lang="en-US" sz="2000" i="1" dirty="0">
                <a:latin typeface="Times" pitchFamily="2" charset="0"/>
              </a:rPr>
              <a:t>NUC Department, CR-ENEA Frascati</a:t>
            </a:r>
          </a:p>
          <a:p>
            <a:r>
              <a:rPr lang="en-US" sz="2000" b="1" dirty="0">
                <a:latin typeface="Times" pitchFamily="2" charset="0"/>
              </a:rPr>
              <a:t>Paolo </a:t>
            </a:r>
            <a:r>
              <a:rPr lang="en-US" sz="2000" b="1" dirty="0" err="1">
                <a:latin typeface="Times" pitchFamily="2" charset="0"/>
              </a:rPr>
              <a:t>Micozzi</a:t>
            </a:r>
            <a:r>
              <a:rPr lang="en-US" sz="2000" b="1" dirty="0">
                <a:latin typeface="Times" pitchFamily="2" charset="0"/>
              </a:rPr>
              <a:t>, Luca </a:t>
            </a:r>
            <a:r>
              <a:rPr lang="en-US" sz="2000" b="1" dirty="0" err="1">
                <a:latin typeface="Times" pitchFamily="2" charset="0"/>
              </a:rPr>
              <a:t>Boncagni</a:t>
            </a:r>
            <a:r>
              <a:rPr lang="en-US" sz="2000" b="1" dirty="0">
                <a:latin typeface="Times" pitchFamily="2" charset="0"/>
              </a:rPr>
              <a:t>, Alessandro </a:t>
            </a:r>
            <a:r>
              <a:rPr lang="en-US" sz="2000" b="1" dirty="0" err="1">
                <a:latin typeface="Times" pitchFamily="2" charset="0"/>
              </a:rPr>
              <a:t>Mancuso</a:t>
            </a:r>
            <a:r>
              <a:rPr lang="en-US" sz="2000" b="1" baseline="30000" dirty="0" err="1">
                <a:latin typeface="Times" pitchFamily="2" charset="0"/>
              </a:rPr>
              <a:t>retired</a:t>
            </a:r>
            <a:r>
              <a:rPr lang="en-US" sz="2000" b="1" dirty="0">
                <a:latin typeface="Times" pitchFamily="2" charset="0"/>
              </a:rPr>
              <a:t>, Vincenzo </a:t>
            </a:r>
            <a:r>
              <a:rPr lang="en-US" sz="2000" b="1" dirty="0" err="1">
                <a:latin typeface="Times" pitchFamily="2" charset="0"/>
              </a:rPr>
              <a:t>Zanza</a:t>
            </a:r>
            <a:r>
              <a:rPr lang="en-US" sz="2000" b="1" baseline="30000" dirty="0" err="1">
                <a:latin typeface="Times" pitchFamily="2" charset="0"/>
              </a:rPr>
              <a:t>retired</a:t>
            </a:r>
            <a:r>
              <a:rPr lang="en-US" sz="2000" b="1" dirty="0">
                <a:latin typeface="Times" pitchFamily="2" charset="0"/>
              </a:rPr>
              <a:t>, </a:t>
            </a:r>
            <a:r>
              <a:rPr lang="en-US" sz="2000" b="1" dirty="0" err="1">
                <a:latin typeface="Times" pitchFamily="2" charset="0"/>
              </a:rPr>
              <a:t>Gerarda</a:t>
            </a:r>
            <a:r>
              <a:rPr lang="en-US" sz="2000" b="1" dirty="0">
                <a:latin typeface="Times" pitchFamily="2" charset="0"/>
              </a:rPr>
              <a:t> </a:t>
            </a:r>
            <a:r>
              <a:rPr lang="en-US" sz="2000" b="1" dirty="0" err="1">
                <a:latin typeface="Times" pitchFamily="2" charset="0"/>
              </a:rPr>
              <a:t>Apruzzese</a:t>
            </a:r>
            <a:r>
              <a:rPr lang="en-US" sz="2000" b="1" dirty="0">
                <a:latin typeface="Times" pitchFamily="2" charset="0"/>
              </a:rPr>
              <a:t>, Francesca </a:t>
            </a:r>
            <a:r>
              <a:rPr lang="en-US" sz="2000" b="1" dirty="0" err="1">
                <a:latin typeface="Times" pitchFamily="2" charset="0"/>
              </a:rPr>
              <a:t>Bombarda</a:t>
            </a:r>
            <a:r>
              <a:rPr lang="en-US" sz="2000" b="1" baseline="30000" dirty="0" err="1">
                <a:latin typeface="Times" pitchFamily="2" charset="0"/>
              </a:rPr>
              <a:t>retired</a:t>
            </a:r>
            <a:r>
              <a:rPr lang="en-US" sz="2000" b="1" dirty="0">
                <a:latin typeface="Times" pitchFamily="2" charset="0"/>
              </a:rPr>
              <a:t>, Marco Bugatti, Alessandro </a:t>
            </a:r>
            <a:r>
              <a:rPr lang="en-US" sz="2000" b="1" dirty="0" err="1">
                <a:latin typeface="Times" pitchFamily="2" charset="0"/>
              </a:rPr>
              <a:t>Fassina</a:t>
            </a:r>
            <a:r>
              <a:rPr lang="en-US" sz="2000" b="1" dirty="0">
                <a:latin typeface="Times" pitchFamily="2" charset="0"/>
              </a:rPr>
              <a:t>, Francesco </a:t>
            </a:r>
            <a:r>
              <a:rPr lang="en-US" sz="2000" b="1" dirty="0" err="1">
                <a:latin typeface="Times" pitchFamily="2" charset="0"/>
              </a:rPr>
              <a:t>Filippi</a:t>
            </a:r>
            <a:r>
              <a:rPr lang="en-US" sz="2000" b="1" dirty="0">
                <a:latin typeface="Times" pitchFamily="2" charset="0"/>
              </a:rPr>
              <a:t>, Donatella Fiorucci,  Giuseppe </a:t>
            </a:r>
            <a:r>
              <a:rPr lang="en-US" sz="2000" b="1" dirty="0" err="1">
                <a:latin typeface="Times" pitchFamily="2" charset="0"/>
              </a:rPr>
              <a:t>Galatola</a:t>
            </a:r>
            <a:r>
              <a:rPr lang="en-US" sz="2000" b="1" dirty="0">
                <a:latin typeface="Times" pitchFamily="2" charset="0"/>
              </a:rPr>
              <a:t> </a:t>
            </a:r>
            <a:r>
              <a:rPr lang="en-US" sz="2000" b="1" dirty="0" err="1">
                <a:latin typeface="Times" pitchFamily="2" charset="0"/>
              </a:rPr>
              <a:t>Teka</a:t>
            </a:r>
            <a:r>
              <a:rPr lang="en-US" sz="2000" b="1" dirty="0">
                <a:latin typeface="Times" pitchFamily="2" charset="0"/>
              </a:rPr>
              <a:t>, </a:t>
            </a:r>
            <a:r>
              <a:rPr lang="en-US" sz="2000" b="1" dirty="0" err="1">
                <a:latin typeface="Times" pitchFamily="2" charset="0"/>
              </a:rPr>
              <a:t>Edmondo</a:t>
            </a:r>
            <a:r>
              <a:rPr lang="en-US" sz="2000" b="1" dirty="0">
                <a:latin typeface="Times" pitchFamily="2" charset="0"/>
              </a:rPr>
              <a:t> </a:t>
            </a:r>
            <a:r>
              <a:rPr lang="en-US" sz="2000" b="1" dirty="0" err="1">
                <a:latin typeface="Times" pitchFamily="2" charset="0"/>
              </a:rPr>
              <a:t>Giovannozzi</a:t>
            </a:r>
            <a:r>
              <a:rPr lang="en-US" sz="2000" b="1" dirty="0">
                <a:latin typeface="Times" pitchFamily="2" charset="0"/>
              </a:rPr>
              <a:t>, Luigi Andrea </a:t>
            </a:r>
            <a:r>
              <a:rPr lang="en-US" sz="2000" b="1" dirty="0" err="1">
                <a:latin typeface="Times" pitchFamily="2" charset="0"/>
              </a:rPr>
              <a:t>Grosso</a:t>
            </a:r>
            <a:r>
              <a:rPr lang="en-US" sz="2000" b="1" baseline="30000" dirty="0" err="1">
                <a:latin typeface="Times" pitchFamily="2" charset="0"/>
              </a:rPr>
              <a:t>retired</a:t>
            </a:r>
            <a:r>
              <a:rPr lang="en-US" sz="2000" b="1" dirty="0">
                <a:latin typeface="Times" pitchFamily="2" charset="0"/>
              </a:rPr>
              <a:t>, Matteo </a:t>
            </a:r>
            <a:r>
              <a:rPr lang="en-US" sz="2000" b="1" dirty="0" err="1">
                <a:latin typeface="Times" pitchFamily="2" charset="0"/>
              </a:rPr>
              <a:t>Iafrati</a:t>
            </a:r>
            <a:r>
              <a:rPr lang="en-US" sz="2000" b="1" dirty="0">
                <a:latin typeface="Times" pitchFamily="2" charset="0"/>
              </a:rPr>
              <a:t>, </a:t>
            </a:r>
          </a:p>
          <a:p>
            <a:r>
              <a:rPr lang="en-US" sz="2000" b="1" dirty="0">
                <a:latin typeface="Times" pitchFamily="2" charset="0"/>
              </a:rPr>
              <a:t>Alessandro </a:t>
            </a:r>
            <a:r>
              <a:rPr lang="en-US" sz="2000" b="1" dirty="0" err="1">
                <a:latin typeface="Times" pitchFamily="2" charset="0"/>
              </a:rPr>
              <a:t>Lampasi</a:t>
            </a:r>
            <a:r>
              <a:rPr lang="en-US" sz="2000" b="1" dirty="0">
                <a:latin typeface="Times" pitchFamily="2" charset="0"/>
              </a:rPr>
              <a:t>, Violeta </a:t>
            </a:r>
            <a:r>
              <a:rPr lang="en-US" sz="2000" b="1" dirty="0" err="1">
                <a:latin typeface="Times" pitchFamily="2" charset="0"/>
              </a:rPr>
              <a:t>Lazic</a:t>
            </a:r>
            <a:r>
              <a:rPr lang="en-US" sz="2000" b="1" dirty="0">
                <a:latin typeface="Times" pitchFamily="2" charset="0"/>
              </a:rPr>
              <a:t>, Simone </a:t>
            </a:r>
            <a:r>
              <a:rPr lang="en-US" sz="2000" b="1" dirty="0" err="1">
                <a:latin typeface="Times" pitchFamily="2" charset="0"/>
              </a:rPr>
              <a:t>Magagnino</a:t>
            </a:r>
            <a:r>
              <a:rPr lang="en-US" sz="2000" b="1" dirty="0">
                <a:latin typeface="Times" pitchFamily="2" charset="0"/>
              </a:rPr>
              <a:t>, Simone </a:t>
            </a:r>
            <a:r>
              <a:rPr lang="en-US" sz="2000" b="1" dirty="0" err="1">
                <a:latin typeface="Times" pitchFamily="2" charset="0"/>
              </a:rPr>
              <a:t>Mannori</a:t>
            </a:r>
            <a:r>
              <a:rPr lang="en-US" sz="2000" b="1" dirty="0">
                <a:latin typeface="Times" pitchFamily="2" charset="0"/>
              </a:rPr>
              <a:t>, Emmanuele Peluso, </a:t>
            </a:r>
          </a:p>
          <a:p>
            <a:r>
              <a:rPr lang="en-US" sz="2000" b="1" dirty="0">
                <a:latin typeface="Times" pitchFamily="2" charset="0"/>
              </a:rPr>
              <a:t>Valerio </a:t>
            </a:r>
            <a:r>
              <a:rPr lang="en-US" sz="2000" b="1" dirty="0" err="1">
                <a:latin typeface="Times" pitchFamily="2" charset="0"/>
              </a:rPr>
              <a:t>Piergotti</a:t>
            </a:r>
            <a:r>
              <a:rPr lang="en-US" sz="2000" b="1" dirty="0">
                <a:latin typeface="Times" pitchFamily="2" charset="0"/>
              </a:rPr>
              <a:t>, Giuliano </a:t>
            </a:r>
            <a:r>
              <a:rPr lang="en-US" sz="2000" b="1" dirty="0" err="1">
                <a:latin typeface="Times" pitchFamily="2" charset="0"/>
              </a:rPr>
              <a:t>Rocchi</a:t>
            </a:r>
            <a:r>
              <a:rPr lang="en-US" sz="2000" b="1" dirty="0">
                <a:latin typeface="Times" pitchFamily="2" charset="0"/>
              </a:rPr>
              <a:t>, Roberto Romano, Alessandro </a:t>
            </a:r>
            <a:r>
              <a:rPr lang="en-US" sz="2000" b="1" dirty="0" err="1">
                <a:latin typeface="Times" pitchFamily="2" charset="0"/>
              </a:rPr>
              <a:t>Sibio</a:t>
            </a:r>
            <a:r>
              <a:rPr lang="en-US" sz="2000" b="1" dirty="0">
                <a:latin typeface="Times" pitchFamily="2" charset="0"/>
              </a:rPr>
              <a:t>, Benedetto </a:t>
            </a:r>
            <a:r>
              <a:rPr lang="en-US" sz="2000" b="1" dirty="0" err="1">
                <a:latin typeface="Times" pitchFamily="2" charset="0"/>
              </a:rPr>
              <a:t>Tilia</a:t>
            </a:r>
            <a:r>
              <a:rPr lang="en-US" sz="2000" b="1" baseline="30000" dirty="0" err="1">
                <a:latin typeface="Times" pitchFamily="2" charset="0"/>
              </a:rPr>
              <a:t>retired</a:t>
            </a:r>
            <a:endParaRPr lang="en-US" sz="2000" b="1" dirty="0">
              <a:latin typeface="Times" pitchFamily="2" charset="0"/>
            </a:endParaRPr>
          </a:p>
          <a:p>
            <a:endParaRPr lang="en-US" sz="2000" b="1" dirty="0">
              <a:latin typeface="Times" pitchFamily="2" charset="0"/>
            </a:endParaRPr>
          </a:p>
          <a:p>
            <a:r>
              <a:rPr lang="en-US" sz="2000" i="1" dirty="0" err="1">
                <a:latin typeface="Times" pitchFamily="2" charset="0"/>
              </a:rPr>
              <a:t>Università</a:t>
            </a:r>
            <a:r>
              <a:rPr lang="en-US" sz="2000" i="1" dirty="0">
                <a:latin typeface="Times" pitchFamily="2" charset="0"/>
              </a:rPr>
              <a:t> di Roma-1 La Sapienza</a:t>
            </a:r>
          </a:p>
          <a:p>
            <a:r>
              <a:rPr lang="en-US" sz="2000" b="1" dirty="0">
                <a:latin typeface="Times" pitchFamily="2" charset="0"/>
              </a:rPr>
              <a:t>Annamaria Pau, </a:t>
            </a:r>
            <a:r>
              <a:rPr lang="en-US" sz="2000" b="1" dirty="0" err="1">
                <a:latin typeface="Times" pitchFamily="2" charset="0"/>
              </a:rPr>
              <a:t>Shayesteh</a:t>
            </a:r>
            <a:r>
              <a:rPr lang="en-US" sz="2000" b="1" dirty="0">
                <a:latin typeface="Times" pitchFamily="2" charset="0"/>
              </a:rPr>
              <a:t> </a:t>
            </a:r>
            <a:r>
              <a:rPr lang="en-US" sz="2000" b="1" dirty="0" err="1">
                <a:latin typeface="Times" pitchFamily="2" charset="0"/>
              </a:rPr>
              <a:t>Naghinajad</a:t>
            </a:r>
            <a:r>
              <a:rPr lang="en-US" sz="2000" b="1" dirty="0">
                <a:latin typeface="Times" pitchFamily="2" charset="0"/>
              </a:rPr>
              <a:t> </a:t>
            </a:r>
            <a:r>
              <a:rPr lang="en-US" sz="2000" b="1" dirty="0" err="1">
                <a:latin typeface="Times" pitchFamily="2" charset="0"/>
              </a:rPr>
              <a:t>Mohammadkhanlou</a:t>
            </a:r>
            <a:r>
              <a:rPr lang="en-US" sz="2000" b="1" dirty="0">
                <a:latin typeface="Times" pitchFamily="2" charset="0"/>
              </a:rPr>
              <a:t>, </a:t>
            </a:r>
            <a:r>
              <a:rPr lang="en-US" sz="2000" b="1" dirty="0" err="1">
                <a:latin typeface="Times" pitchFamily="2" charset="0"/>
              </a:rPr>
              <a:t>Yacopo</a:t>
            </a:r>
            <a:r>
              <a:rPr lang="en-US" sz="2000" b="1" dirty="0">
                <a:latin typeface="Times" pitchFamily="2" charset="0"/>
              </a:rPr>
              <a:t> </a:t>
            </a:r>
            <a:r>
              <a:rPr lang="en-US" sz="2000" b="1" dirty="0" err="1">
                <a:latin typeface="Times" pitchFamily="2" charset="0"/>
              </a:rPr>
              <a:t>Damizia</a:t>
            </a:r>
            <a:endParaRPr lang="en-US" sz="2000" b="1" dirty="0">
              <a:latin typeface="Times" pitchFamily="2" charset="0"/>
            </a:endParaRPr>
          </a:p>
          <a:p>
            <a:endParaRPr lang="en-US" sz="2000" b="1" dirty="0">
              <a:latin typeface="Times" pitchFamily="2" charset="0"/>
            </a:endParaRPr>
          </a:p>
          <a:p>
            <a:r>
              <a:rPr lang="it-IT" sz="2000" i="1" dirty="0">
                <a:latin typeface="Times" pitchFamily="2" charset="0"/>
              </a:rPr>
              <a:t>GSSI, Viale Francesco Crispi 7, 67100 L’Aquila, </a:t>
            </a:r>
            <a:r>
              <a:rPr lang="it-IT" sz="2000" i="1" dirty="0" err="1">
                <a:latin typeface="Times" pitchFamily="2" charset="0"/>
              </a:rPr>
              <a:t>Italy</a:t>
            </a:r>
            <a:r>
              <a:rPr lang="en-GB" sz="2000" dirty="0">
                <a:effectLst/>
                <a:latin typeface="Times" pitchFamily="2" charset="0"/>
              </a:rPr>
              <a:t> </a:t>
            </a:r>
            <a:endParaRPr lang="en-US" sz="2000" i="1" dirty="0">
              <a:latin typeface="Times" pitchFamily="2" charset="0"/>
            </a:endParaRPr>
          </a:p>
          <a:p>
            <a:r>
              <a:rPr lang="en-US" sz="2000" b="1" dirty="0" err="1">
                <a:latin typeface="Times" pitchFamily="2" charset="0"/>
              </a:rPr>
              <a:t>Samanta</a:t>
            </a:r>
            <a:r>
              <a:rPr lang="en-US" sz="2000" b="1" dirty="0">
                <a:latin typeface="Times" pitchFamily="2" charset="0"/>
              </a:rPr>
              <a:t> </a:t>
            </a:r>
            <a:r>
              <a:rPr lang="en-US" sz="2000" b="1" dirty="0" err="1">
                <a:latin typeface="Times" pitchFamily="2" charset="0"/>
              </a:rPr>
              <a:t>Macera</a:t>
            </a:r>
            <a:endParaRPr lang="it-IT" sz="2000" b="1" dirty="0">
              <a:latin typeface="Times" pitchFamily="2" charset="0"/>
            </a:endParaRPr>
          </a:p>
          <a:p>
            <a:endParaRPr lang="en-US" sz="2000" i="1" dirty="0">
              <a:latin typeface="Times" pitchFamily="2" charset="0"/>
            </a:endParaRPr>
          </a:p>
          <a:p>
            <a:r>
              <a:rPr lang="en-US" sz="2000" i="1" dirty="0">
                <a:latin typeface="Times" pitchFamily="2" charset="0"/>
              </a:rPr>
              <a:t>Pisa University, </a:t>
            </a:r>
            <a:r>
              <a:rPr lang="en-US" sz="2000" i="1" dirty="0" err="1">
                <a:latin typeface="Times" pitchFamily="2" charset="0"/>
              </a:rPr>
              <a:t>Lungarno</a:t>
            </a:r>
            <a:r>
              <a:rPr lang="en-US" sz="2000" i="1" dirty="0">
                <a:latin typeface="Times" pitchFamily="2" charset="0"/>
              </a:rPr>
              <a:t> </a:t>
            </a:r>
            <a:r>
              <a:rPr lang="en-US" sz="2000" i="1" dirty="0" err="1">
                <a:latin typeface="Times" pitchFamily="2" charset="0"/>
              </a:rPr>
              <a:t>Pacinotti</a:t>
            </a:r>
            <a:r>
              <a:rPr lang="en-US" sz="2000" i="1" dirty="0">
                <a:latin typeface="Times" pitchFamily="2" charset="0"/>
              </a:rPr>
              <a:t> 43, 56126 Pisa, Italy</a:t>
            </a:r>
          </a:p>
          <a:p>
            <a:r>
              <a:rPr lang="en-US" sz="2000" b="1" dirty="0">
                <a:latin typeface="Times" pitchFamily="2" charset="0"/>
              </a:rPr>
              <a:t>Francesco </a:t>
            </a:r>
            <a:r>
              <a:rPr lang="en-US" sz="2000" b="1" dirty="0" err="1">
                <a:latin typeface="Times" pitchFamily="2" charset="0"/>
              </a:rPr>
              <a:t>Giammanco</a:t>
            </a:r>
            <a:r>
              <a:rPr lang="en-US" sz="2000" b="1" baseline="30000" dirty="0" err="1">
                <a:latin typeface="Times" pitchFamily="2" charset="0"/>
              </a:rPr>
              <a:t>retired</a:t>
            </a:r>
            <a:r>
              <a:rPr lang="en-US" sz="2000" b="1" dirty="0">
                <a:latin typeface="Times" pitchFamily="2" charset="0"/>
              </a:rPr>
              <a:t>, Paolo </a:t>
            </a:r>
            <a:r>
              <a:rPr lang="en-US" sz="2000" b="1" dirty="0" err="1">
                <a:latin typeface="Times" pitchFamily="2" charset="0"/>
              </a:rPr>
              <a:t>Marsili</a:t>
            </a:r>
            <a:endParaRPr lang="en-US" sz="2000" b="1" dirty="0">
              <a:latin typeface="Times" pitchFamily="2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="" xmlns:a16="http://schemas.microsoft.com/office/drawing/2014/main" id="{EA7969A2-7BCD-1D52-BB13-74E8CFF9909C}"/>
              </a:ext>
            </a:extLst>
          </p:cNvPr>
          <p:cNvSpPr txBox="1"/>
          <p:nvPr/>
        </p:nvSpPr>
        <p:spPr>
          <a:xfrm>
            <a:off x="4396820" y="182527"/>
            <a:ext cx="35233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x-none" sz="2800" b="1" dirty="0"/>
              <a:t>PROTO-SPHERA Group</a:t>
            </a:r>
          </a:p>
        </p:txBody>
      </p:sp>
      <p:sp>
        <p:nvSpPr>
          <p:cNvPr id="12" name="Slide Number Placeholder 6">
            <a:extLst>
              <a:ext uri="{FF2B5EF4-FFF2-40B4-BE49-F238E27FC236}">
                <a16:creationId xmlns="" xmlns:a16="http://schemas.microsoft.com/office/drawing/2014/main" id="{4F768556-6930-0697-E691-C88DD61AB9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91730" y="6504746"/>
            <a:ext cx="500270" cy="365125"/>
          </a:xfrm>
        </p:spPr>
        <p:txBody>
          <a:bodyPr/>
          <a:lstStyle/>
          <a:p>
            <a:r>
              <a:rPr lang="en-US" smtClean="0"/>
              <a:t>20</a:t>
            </a:r>
            <a:endParaRPr lang="x-none" dirty="0"/>
          </a:p>
        </p:txBody>
      </p:sp>
      <p:pic>
        <p:nvPicPr>
          <p:cNvPr id="13" name="Picture 12">
            <a:extLst>
              <a:ext uri="{FF2B5EF4-FFF2-40B4-BE49-F238E27FC236}">
                <a16:creationId xmlns="" xmlns:a16="http://schemas.microsoft.com/office/drawing/2014/main" id="{0646685C-CD96-A1A1-C954-4D55C8939FBB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161985" y="4556321"/>
            <a:ext cx="1198666" cy="386322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="" xmlns:a16="http://schemas.microsoft.com/office/drawing/2014/main" id="{8A8F1500-CF38-982C-C9CB-5497767B62D1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166875" y="3717304"/>
            <a:ext cx="1561116" cy="623002"/>
          </a:xfrm>
          <a:prstGeom prst="rect">
            <a:avLst/>
          </a:prstGeom>
        </p:spPr>
      </p:pic>
      <p:pic>
        <p:nvPicPr>
          <p:cNvPr id="15" name="Picture 4">
            <a:extLst>
              <a:ext uri="{FF2B5EF4-FFF2-40B4-BE49-F238E27FC236}">
                <a16:creationId xmlns="" xmlns:a16="http://schemas.microsoft.com/office/drawing/2014/main" id="{D1B05547-07ED-7B71-8C0E-98C515319B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808680" y="5264787"/>
            <a:ext cx="752075" cy="752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5">
            <a:extLst>
              <a:ext uri="{FF2B5EF4-FFF2-40B4-BE49-F238E27FC236}">
                <a16:creationId xmlns="" xmlns:a16="http://schemas.microsoft.com/office/drawing/2014/main" id="{5E5A0B33-4B42-7CB4-D366-C2B7E9B9D692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767887" y="5232046"/>
            <a:ext cx="864152" cy="817556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="" xmlns:a16="http://schemas.microsoft.com/office/drawing/2014/main" id="{CCA4E07A-EEA6-2F4F-316F-5DCB8119E5F2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686704" y="5257324"/>
            <a:ext cx="1385859" cy="7586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827864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14611</TotalTime>
  <Words>2558</Words>
  <Application>Microsoft Macintosh PowerPoint</Application>
  <PresentationFormat>Widescreen</PresentationFormat>
  <Paragraphs>420</Paragraphs>
  <Slides>20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30" baseType="lpstr">
      <vt:lpstr>Calibri</vt:lpstr>
      <vt:lpstr>Calibri Light</vt:lpstr>
      <vt:lpstr>DengXian</vt:lpstr>
      <vt:lpstr>Lora</vt:lpstr>
      <vt:lpstr>Symbol</vt:lpstr>
      <vt:lpstr>Times</vt:lpstr>
      <vt:lpstr>Times New Roman</vt:lpstr>
      <vt:lpstr>等线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15.0037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Franco Alladio</dc:creator>
  <cp:lastModifiedBy>Microsoft Office User</cp:lastModifiedBy>
  <cp:revision>239</cp:revision>
  <dcterms:created xsi:type="dcterms:W3CDTF">2024-09-24T15:49:29Z</dcterms:created>
  <dcterms:modified xsi:type="dcterms:W3CDTF">2024-10-10T09:54:01Z</dcterms:modified>
</cp:coreProperties>
</file>