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wdp" ContentType="image/vnd.ms-photo"/>
  <Default Extension="tiff" ContentType="image/tiff"/>
  <Default Extension="tif" ContentType="image/tif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75" r:id="rId2"/>
  </p:sldMasterIdLst>
  <p:notesMasterIdLst>
    <p:notesMasterId r:id="rId15"/>
  </p:notesMasterIdLst>
  <p:sldIdLst>
    <p:sldId id="257" r:id="rId3"/>
    <p:sldId id="258" r:id="rId4"/>
    <p:sldId id="274" r:id="rId5"/>
    <p:sldId id="260" r:id="rId6"/>
    <p:sldId id="262" r:id="rId7"/>
    <p:sldId id="263" r:id="rId8"/>
    <p:sldId id="264" r:id="rId9"/>
    <p:sldId id="277" r:id="rId10"/>
    <p:sldId id="288" r:id="rId11"/>
    <p:sldId id="287" r:id="rId12"/>
    <p:sldId id="278" r:id="rId13"/>
    <p:sldId id="270" r:id="rId14"/>
  </p:sldIdLst>
  <p:sldSz cx="9144000" cy="6858000" type="screen4x3"/>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15F1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815" autoAdjust="0"/>
    <p:restoredTop sz="94660"/>
  </p:normalViewPr>
  <p:slideViewPr>
    <p:cSldViewPr snapToGrid="0">
      <p:cViewPr varScale="1">
        <p:scale>
          <a:sx n="109" d="100"/>
          <a:sy n="109" d="100"/>
        </p:scale>
        <p:origin x="1956"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6.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1.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884AE4-8278-4462-A6B1-57C96390624B}" type="datetimeFigureOut">
              <a:rPr lang="ko-KR" altLang="en-US" smtClean="0"/>
              <a:t>2015-11-04</a:t>
            </a:fld>
            <a:endParaRPr lang="ko-KR" altLang="en-US"/>
          </a:p>
        </p:txBody>
      </p:sp>
      <p:sp>
        <p:nvSpPr>
          <p:cNvPr id="4" name="슬라이드 이미지 개체 틀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231FE66-D252-4A5B-8677-ECDFEE8F82EF}" type="slidenum">
              <a:rPr lang="ko-KR" altLang="en-US" smtClean="0"/>
              <a:t>‹#›</a:t>
            </a:fld>
            <a:endParaRPr lang="ko-KR" altLang="en-US"/>
          </a:p>
        </p:txBody>
      </p:sp>
    </p:spTree>
    <p:extLst>
      <p:ext uri="{BB962C8B-B14F-4D97-AF65-F5344CB8AC3E}">
        <p14:creationId xmlns:p14="http://schemas.microsoft.com/office/powerpoint/2010/main" val="3146233309"/>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pPr>
              <a:defRPr/>
            </a:pPr>
            <a:fld id="{31AD1ADE-F83F-46BC-BA1A-BDA5F362A2EE}" type="slidenum">
              <a:rPr lang="ko-KR" altLang="en-US" smtClean="0">
                <a:solidFill>
                  <a:prstClr val="black"/>
                </a:solidFill>
              </a:rPr>
              <a:pPr>
                <a:defRPr/>
              </a:pPr>
              <a:t>1</a:t>
            </a:fld>
            <a:endParaRPr lang="ko-KR" altLang="en-US">
              <a:solidFill>
                <a:prstClr val="black"/>
              </a:solidFill>
            </a:endParaRPr>
          </a:p>
        </p:txBody>
      </p:sp>
    </p:spTree>
    <p:extLst>
      <p:ext uri="{BB962C8B-B14F-4D97-AF65-F5344CB8AC3E}">
        <p14:creationId xmlns:p14="http://schemas.microsoft.com/office/powerpoint/2010/main" val="20790111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dirty="0"/>
          </a:p>
        </p:txBody>
      </p:sp>
      <p:sp>
        <p:nvSpPr>
          <p:cNvPr id="4" name="슬라이드 번호 개체 틀 3"/>
          <p:cNvSpPr>
            <a:spLocks noGrp="1"/>
          </p:cNvSpPr>
          <p:nvPr>
            <p:ph type="sldNum" sz="quarter" idx="10"/>
          </p:nvPr>
        </p:nvSpPr>
        <p:spPr/>
        <p:txBody>
          <a:bodyPr/>
          <a:lstStyle/>
          <a:p>
            <a:pPr>
              <a:defRPr/>
            </a:pPr>
            <a:fld id="{31AD1ADE-F83F-46BC-BA1A-BDA5F362A2EE}" type="slidenum">
              <a:rPr lang="ko-KR" altLang="en-US" smtClean="0">
                <a:solidFill>
                  <a:prstClr val="black"/>
                </a:solidFill>
              </a:rPr>
              <a:pPr>
                <a:defRPr/>
              </a:pPr>
              <a:t>2</a:t>
            </a:fld>
            <a:endParaRPr lang="ko-KR" altLang="en-US">
              <a:solidFill>
                <a:prstClr val="black"/>
              </a:solidFill>
            </a:endParaRPr>
          </a:p>
        </p:txBody>
      </p:sp>
    </p:spTree>
    <p:extLst>
      <p:ext uri="{BB962C8B-B14F-4D97-AF65-F5344CB8AC3E}">
        <p14:creationId xmlns:p14="http://schemas.microsoft.com/office/powerpoint/2010/main" val="26655451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pPr>
              <a:defRPr/>
            </a:pPr>
            <a:fld id="{31AD1ADE-F83F-46BC-BA1A-BDA5F362A2EE}" type="slidenum">
              <a:rPr lang="ko-KR" altLang="en-US" smtClean="0">
                <a:solidFill>
                  <a:prstClr val="black"/>
                </a:solidFill>
              </a:rPr>
              <a:pPr>
                <a:defRPr/>
              </a:pPr>
              <a:t>3</a:t>
            </a:fld>
            <a:endParaRPr lang="ko-KR" altLang="en-US">
              <a:solidFill>
                <a:prstClr val="black"/>
              </a:solidFill>
            </a:endParaRPr>
          </a:p>
        </p:txBody>
      </p:sp>
    </p:spTree>
    <p:extLst>
      <p:ext uri="{BB962C8B-B14F-4D97-AF65-F5344CB8AC3E}">
        <p14:creationId xmlns:p14="http://schemas.microsoft.com/office/powerpoint/2010/main" val="30554170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pPr marL="0" marR="0" indent="0" algn="l" defTabSz="914400" rtl="0" eaLnBrk="0" fontAlgn="base" latinLnBrk="1" hangingPunct="0">
              <a:lnSpc>
                <a:spcPct val="100000"/>
              </a:lnSpc>
              <a:spcBef>
                <a:spcPct val="30000"/>
              </a:spcBef>
              <a:spcAft>
                <a:spcPct val="0"/>
              </a:spcAft>
              <a:buClrTx/>
              <a:buSzTx/>
              <a:buFontTx/>
              <a:buNone/>
              <a:tabLst/>
              <a:defRPr/>
            </a:pPr>
            <a:r>
              <a:rPr lang="en-US" altLang="ko-KR" dirty="0" smtClean="0">
                <a:solidFill>
                  <a:srgbClr val="000000"/>
                </a:solidFill>
                <a:latin typeface="Times" panose="02020603050405020304" pitchFamily="18" charset="0"/>
                <a:ea typeface="+mn-ea"/>
                <a:cs typeface="Times New Roman" panose="02020603050405020304" pitchFamily="18" charset="0"/>
              </a:rPr>
              <a:t>A schematic diagram of pulsed electron source is depicted in figure 1. As the size of the arc channel is defined by the washer stacks, the length and diameter of the typical arc channel formed in the electron source are 26 mm and 10mm, respectively. </a:t>
            </a:r>
          </a:p>
          <a:p>
            <a:endParaRPr lang="ko-KR" altLang="en-US" dirty="0"/>
          </a:p>
        </p:txBody>
      </p:sp>
      <p:sp>
        <p:nvSpPr>
          <p:cNvPr id="4" name="슬라이드 번호 개체 틀 3"/>
          <p:cNvSpPr>
            <a:spLocks noGrp="1"/>
          </p:cNvSpPr>
          <p:nvPr>
            <p:ph type="sldNum" sz="quarter" idx="10"/>
          </p:nvPr>
        </p:nvSpPr>
        <p:spPr/>
        <p:txBody>
          <a:bodyPr/>
          <a:lstStyle/>
          <a:p>
            <a:pPr>
              <a:defRPr/>
            </a:pPr>
            <a:fld id="{31AD1ADE-F83F-46BC-BA1A-BDA5F362A2EE}" type="slidenum">
              <a:rPr lang="ko-KR" altLang="en-US" smtClean="0">
                <a:solidFill>
                  <a:prstClr val="black"/>
                </a:solidFill>
              </a:rPr>
              <a:pPr>
                <a:defRPr/>
              </a:pPr>
              <a:t>4</a:t>
            </a:fld>
            <a:endParaRPr lang="ko-KR" altLang="en-US">
              <a:solidFill>
                <a:prstClr val="black"/>
              </a:solidFill>
            </a:endParaRPr>
          </a:p>
        </p:txBody>
      </p:sp>
    </p:spTree>
    <p:extLst>
      <p:ext uri="{BB962C8B-B14F-4D97-AF65-F5344CB8AC3E}">
        <p14:creationId xmlns:p14="http://schemas.microsoft.com/office/powerpoint/2010/main" val="3556081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dirty="0"/>
          </a:p>
        </p:txBody>
      </p:sp>
      <p:sp>
        <p:nvSpPr>
          <p:cNvPr id="4" name="슬라이드 번호 개체 틀 3"/>
          <p:cNvSpPr>
            <a:spLocks noGrp="1"/>
          </p:cNvSpPr>
          <p:nvPr>
            <p:ph type="sldNum" sz="quarter" idx="10"/>
          </p:nvPr>
        </p:nvSpPr>
        <p:spPr/>
        <p:txBody>
          <a:bodyPr/>
          <a:lstStyle/>
          <a:p>
            <a:pPr>
              <a:defRPr/>
            </a:pPr>
            <a:fld id="{31AD1ADE-F83F-46BC-BA1A-BDA5F362A2EE}" type="slidenum">
              <a:rPr lang="ko-KR" altLang="en-US" smtClean="0">
                <a:solidFill>
                  <a:prstClr val="black"/>
                </a:solidFill>
              </a:rPr>
              <a:pPr>
                <a:defRPr/>
              </a:pPr>
              <a:t>5</a:t>
            </a:fld>
            <a:endParaRPr lang="ko-KR" altLang="en-US">
              <a:solidFill>
                <a:prstClr val="black"/>
              </a:solidFill>
            </a:endParaRPr>
          </a:p>
        </p:txBody>
      </p:sp>
    </p:spTree>
    <p:extLst>
      <p:ext uri="{BB962C8B-B14F-4D97-AF65-F5344CB8AC3E}">
        <p14:creationId xmlns:p14="http://schemas.microsoft.com/office/powerpoint/2010/main" val="33377586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dirty="0"/>
          </a:p>
        </p:txBody>
      </p:sp>
      <p:sp>
        <p:nvSpPr>
          <p:cNvPr id="4" name="슬라이드 번호 개체 틀 3"/>
          <p:cNvSpPr>
            <a:spLocks noGrp="1"/>
          </p:cNvSpPr>
          <p:nvPr>
            <p:ph type="sldNum" sz="quarter" idx="10"/>
          </p:nvPr>
        </p:nvSpPr>
        <p:spPr/>
        <p:txBody>
          <a:bodyPr/>
          <a:lstStyle/>
          <a:p>
            <a:pPr>
              <a:defRPr/>
            </a:pPr>
            <a:fld id="{31AD1ADE-F83F-46BC-BA1A-BDA5F362A2EE}" type="slidenum">
              <a:rPr lang="ko-KR" altLang="en-US" smtClean="0">
                <a:solidFill>
                  <a:prstClr val="black"/>
                </a:solidFill>
              </a:rPr>
              <a:pPr>
                <a:defRPr/>
              </a:pPr>
              <a:t>6</a:t>
            </a:fld>
            <a:endParaRPr lang="ko-KR" altLang="en-US">
              <a:solidFill>
                <a:prstClr val="black"/>
              </a:solidFill>
            </a:endParaRPr>
          </a:p>
        </p:txBody>
      </p:sp>
    </p:spTree>
    <p:extLst>
      <p:ext uri="{BB962C8B-B14F-4D97-AF65-F5344CB8AC3E}">
        <p14:creationId xmlns:p14="http://schemas.microsoft.com/office/powerpoint/2010/main" val="24847211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dirty="0"/>
          </a:p>
        </p:txBody>
      </p:sp>
      <p:sp>
        <p:nvSpPr>
          <p:cNvPr id="4" name="슬라이드 번호 개체 틀 3"/>
          <p:cNvSpPr>
            <a:spLocks noGrp="1"/>
          </p:cNvSpPr>
          <p:nvPr>
            <p:ph type="sldNum" sz="quarter" idx="10"/>
          </p:nvPr>
        </p:nvSpPr>
        <p:spPr/>
        <p:txBody>
          <a:bodyPr/>
          <a:lstStyle/>
          <a:p>
            <a:pPr>
              <a:defRPr/>
            </a:pPr>
            <a:fld id="{31AD1ADE-F83F-46BC-BA1A-BDA5F362A2EE}" type="slidenum">
              <a:rPr lang="ko-KR" altLang="en-US" smtClean="0">
                <a:solidFill>
                  <a:prstClr val="black"/>
                </a:solidFill>
              </a:rPr>
              <a:pPr>
                <a:defRPr/>
              </a:pPr>
              <a:t>7</a:t>
            </a:fld>
            <a:endParaRPr lang="ko-KR" altLang="en-US">
              <a:solidFill>
                <a:prstClr val="black"/>
              </a:solidFill>
            </a:endParaRPr>
          </a:p>
        </p:txBody>
      </p:sp>
    </p:spTree>
    <p:extLst>
      <p:ext uri="{BB962C8B-B14F-4D97-AF65-F5344CB8AC3E}">
        <p14:creationId xmlns:p14="http://schemas.microsoft.com/office/powerpoint/2010/main" val="27170985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dirty="0">
              <a:solidFill>
                <a:schemeClr val="tx1"/>
              </a:solidFill>
            </a:endParaRPr>
          </a:p>
        </p:txBody>
      </p:sp>
      <p:sp>
        <p:nvSpPr>
          <p:cNvPr id="4" name="슬라이드 번호 개체 틀 3"/>
          <p:cNvSpPr>
            <a:spLocks noGrp="1"/>
          </p:cNvSpPr>
          <p:nvPr>
            <p:ph type="sldNum" sz="quarter" idx="10"/>
          </p:nvPr>
        </p:nvSpPr>
        <p:spPr/>
        <p:txBody>
          <a:bodyPr/>
          <a:lstStyle/>
          <a:p>
            <a:pPr>
              <a:defRPr/>
            </a:pPr>
            <a:fld id="{31AD1ADE-F83F-46BC-BA1A-BDA5F362A2EE}" type="slidenum">
              <a:rPr lang="ko-KR" altLang="en-US" smtClean="0">
                <a:solidFill>
                  <a:prstClr val="black"/>
                </a:solidFill>
              </a:rPr>
              <a:pPr>
                <a:defRPr/>
              </a:pPr>
              <a:t>9</a:t>
            </a:fld>
            <a:endParaRPr lang="ko-KR" altLang="en-US">
              <a:solidFill>
                <a:prstClr val="black"/>
              </a:solidFill>
            </a:endParaRPr>
          </a:p>
        </p:txBody>
      </p:sp>
    </p:spTree>
    <p:extLst>
      <p:ext uri="{BB962C8B-B14F-4D97-AF65-F5344CB8AC3E}">
        <p14:creationId xmlns:p14="http://schemas.microsoft.com/office/powerpoint/2010/main" val="22834438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dirty="0"/>
          </a:p>
        </p:txBody>
      </p:sp>
      <p:sp>
        <p:nvSpPr>
          <p:cNvPr id="4" name="슬라이드 번호 개체 틀 3"/>
          <p:cNvSpPr>
            <a:spLocks noGrp="1"/>
          </p:cNvSpPr>
          <p:nvPr>
            <p:ph type="sldNum" sz="quarter" idx="10"/>
          </p:nvPr>
        </p:nvSpPr>
        <p:spPr/>
        <p:txBody>
          <a:bodyPr/>
          <a:lstStyle/>
          <a:p>
            <a:pPr>
              <a:defRPr/>
            </a:pPr>
            <a:fld id="{31AD1ADE-F83F-46BC-BA1A-BDA5F362A2EE}" type="slidenum">
              <a:rPr lang="ko-KR" altLang="en-US" smtClean="0">
                <a:solidFill>
                  <a:prstClr val="black"/>
                </a:solidFill>
              </a:rPr>
              <a:pPr>
                <a:defRPr/>
              </a:pPr>
              <a:t>10</a:t>
            </a:fld>
            <a:endParaRPr lang="ko-KR" altLang="en-US">
              <a:solidFill>
                <a:prstClr val="black"/>
              </a:solidFill>
            </a:endParaRPr>
          </a:p>
        </p:txBody>
      </p:sp>
    </p:spTree>
    <p:extLst>
      <p:ext uri="{BB962C8B-B14F-4D97-AF65-F5344CB8AC3E}">
        <p14:creationId xmlns:p14="http://schemas.microsoft.com/office/powerpoint/2010/main" val="29020907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pPr marL="0" marR="0" indent="0" algn="l" defTabSz="914400" rtl="0" eaLnBrk="0" fontAlgn="base" latinLnBrk="1" hangingPunct="0">
              <a:lnSpc>
                <a:spcPct val="100000"/>
              </a:lnSpc>
              <a:spcBef>
                <a:spcPct val="30000"/>
              </a:spcBef>
              <a:spcAft>
                <a:spcPct val="0"/>
              </a:spcAft>
              <a:buClrTx/>
              <a:buSzTx/>
              <a:buFontTx/>
              <a:buNone/>
              <a:tabLst/>
              <a:defRPr/>
            </a:pPr>
            <a:r>
              <a:rPr lang="en-US" altLang="ko-KR" b="1" dirty="0" smtClean="0">
                <a:latin typeface="Open Sans" panose="020B0606030504020204" pitchFamily="34" charset="0"/>
                <a:ea typeface="Open Sans" panose="020B0606030504020204" pitchFamily="34" charset="0"/>
                <a:cs typeface="Open Sans" panose="020B0606030504020204" pitchFamily="34" charset="0"/>
              </a:rPr>
              <a:t>T</a:t>
            </a:r>
            <a:r>
              <a:rPr lang="en-US" altLang="ko-KR" dirty="0" smtClean="0">
                <a:latin typeface="Open Sans" panose="020B0606030504020204" pitchFamily="34" charset="0"/>
                <a:ea typeface="Open Sans" panose="020B0606030504020204" pitchFamily="34" charset="0"/>
                <a:cs typeface="Open Sans" panose="020B0606030504020204" pitchFamily="34" charset="0"/>
              </a:rPr>
              <a:t>his is also indicated by the </a:t>
            </a:r>
            <a:r>
              <a:rPr lang="en-US" altLang="ko-KR" b="1" dirty="0" smtClean="0">
                <a:latin typeface="Open Sans" panose="020B0606030504020204" pitchFamily="34" charset="0"/>
                <a:ea typeface="Open Sans" panose="020B0606030504020204" pitchFamily="34" charset="0"/>
                <a:cs typeface="Open Sans" panose="020B0606030504020204" pitchFamily="34" charset="0"/>
              </a:rPr>
              <a:t>appearance of the outer upper limiter current </a:t>
            </a:r>
            <a:r>
              <a:rPr lang="en-US" altLang="ko-KR" dirty="0" smtClean="0">
                <a:latin typeface="Open Sans" panose="020B0606030504020204" pitchFamily="34" charset="0"/>
                <a:ea typeface="Open Sans" panose="020B0606030504020204" pitchFamily="34" charset="0"/>
                <a:cs typeface="Open Sans" panose="020B0606030504020204" pitchFamily="34" charset="0"/>
              </a:rPr>
              <a:t>at the same time of plasma current decrease as shown in same figure.</a:t>
            </a:r>
          </a:p>
          <a:p>
            <a:endParaRPr lang="ko-KR" altLang="en-US" dirty="0"/>
          </a:p>
        </p:txBody>
      </p:sp>
      <p:sp>
        <p:nvSpPr>
          <p:cNvPr id="4" name="슬라이드 번호 개체 틀 3"/>
          <p:cNvSpPr>
            <a:spLocks noGrp="1"/>
          </p:cNvSpPr>
          <p:nvPr>
            <p:ph type="sldNum" sz="quarter" idx="10"/>
          </p:nvPr>
        </p:nvSpPr>
        <p:spPr/>
        <p:txBody>
          <a:bodyPr/>
          <a:lstStyle/>
          <a:p>
            <a:pPr>
              <a:defRPr/>
            </a:pPr>
            <a:fld id="{31AD1ADE-F83F-46BC-BA1A-BDA5F362A2EE}" type="slidenum">
              <a:rPr lang="ko-KR" altLang="en-US" smtClean="0">
                <a:solidFill>
                  <a:prstClr val="black"/>
                </a:solidFill>
              </a:rPr>
              <a:pPr>
                <a:defRPr/>
              </a:pPr>
              <a:t>11</a:t>
            </a:fld>
            <a:endParaRPr lang="ko-KR" altLang="en-US">
              <a:solidFill>
                <a:prstClr val="black"/>
              </a:solidFill>
            </a:endParaRPr>
          </a:p>
        </p:txBody>
      </p:sp>
    </p:spTree>
    <p:extLst>
      <p:ext uri="{BB962C8B-B14F-4D97-AF65-F5344CB8AC3E}">
        <p14:creationId xmlns:p14="http://schemas.microsoft.com/office/powerpoint/2010/main" val="19744033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pPr>
              <a:defRPr/>
            </a:pPr>
            <a:fld id="{31AD1ADE-F83F-46BC-BA1A-BDA5F362A2EE}" type="slidenum">
              <a:rPr lang="ko-KR" altLang="en-US" smtClean="0">
                <a:solidFill>
                  <a:prstClr val="black"/>
                </a:solidFill>
              </a:rPr>
              <a:pPr>
                <a:defRPr/>
              </a:pPr>
              <a:t>12</a:t>
            </a:fld>
            <a:endParaRPr lang="ko-KR" altLang="en-US">
              <a:solidFill>
                <a:prstClr val="black"/>
              </a:solidFill>
            </a:endParaRPr>
          </a:p>
        </p:txBody>
      </p:sp>
    </p:spTree>
    <p:extLst>
      <p:ext uri="{BB962C8B-B14F-4D97-AF65-F5344CB8AC3E}">
        <p14:creationId xmlns:p14="http://schemas.microsoft.com/office/powerpoint/2010/main" val="15477746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5.png"/><Relationship Id="rId4" Type="http://schemas.microsoft.com/office/2007/relationships/hdphoto" Target="../media/hdphoto1.wdp"/></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제목 및 다이어그램 또는 조직도">
    <p:spTree>
      <p:nvGrpSpPr>
        <p:cNvPr id="1" name=""/>
        <p:cNvGrpSpPr/>
        <p:nvPr/>
      </p:nvGrpSpPr>
      <p:grpSpPr>
        <a:xfrm>
          <a:off x="0" y="0"/>
          <a:ext cx="0" cy="0"/>
          <a:chOff x="0" y="0"/>
          <a:chExt cx="0" cy="0"/>
        </a:xfrm>
      </p:grpSpPr>
      <p:sp>
        <p:nvSpPr>
          <p:cNvPr id="3" name="TextBox 2"/>
          <p:cNvSpPr txBox="1"/>
          <p:nvPr userDrawn="1"/>
        </p:nvSpPr>
        <p:spPr>
          <a:xfrm>
            <a:off x="77788" y="6381750"/>
            <a:ext cx="1076325" cy="338138"/>
          </a:xfrm>
          <a:prstGeom prst="rect">
            <a:avLst/>
          </a:prstGeom>
          <a:noFill/>
        </p:spPr>
        <p:txBody>
          <a:bodyPr>
            <a:spAutoFit/>
          </a:bodyPr>
          <a:lstStyle/>
          <a:p>
            <a:pPr>
              <a:defRPr/>
            </a:pPr>
            <a:fld id="{2BA6DD64-64BF-4AE7-BD62-935BC8C44DD5}" type="slidenum">
              <a:rPr lang="en-US" altLang="ko-KR" sz="1600" smtClean="0">
                <a:solidFill>
                  <a:srgbClr val="000000"/>
                </a:solidFill>
                <a:latin typeface="Arial Black" pitchFamily="34" charset="0"/>
              </a:rPr>
              <a:pPr>
                <a:defRPr/>
              </a:pPr>
              <a:t>‹#›</a:t>
            </a:fld>
            <a:r>
              <a:rPr lang="en-US" altLang="ko-KR" sz="1200" dirty="0" smtClean="0">
                <a:solidFill>
                  <a:srgbClr val="000000"/>
                </a:solidFill>
                <a:latin typeface="Arial Black" pitchFamily="34" charset="0"/>
              </a:rPr>
              <a:t>/12</a:t>
            </a:r>
            <a:endParaRPr lang="ko-KR" altLang="en-US" sz="1200" dirty="0">
              <a:solidFill>
                <a:srgbClr val="000000"/>
              </a:solidFill>
              <a:latin typeface="Arial Black" pitchFamily="34" charset="0"/>
            </a:endParaRPr>
          </a:p>
        </p:txBody>
      </p:sp>
      <p:sp>
        <p:nvSpPr>
          <p:cNvPr id="13" name="제목 1"/>
          <p:cNvSpPr>
            <a:spLocks noGrp="1"/>
          </p:cNvSpPr>
          <p:nvPr>
            <p:ph type="title"/>
          </p:nvPr>
        </p:nvSpPr>
        <p:spPr>
          <a:xfrm>
            <a:off x="625464" y="1"/>
            <a:ext cx="8447099" cy="712788"/>
          </a:xfrm>
          <a:prstGeom prst="rect">
            <a:avLst/>
          </a:prstGeom>
        </p:spPr>
        <p:txBody>
          <a:bodyPr anchor="b"/>
          <a:lstStyle/>
          <a:p>
            <a:r>
              <a:rPr lang="ko-KR" altLang="en-US" dirty="0" smtClean="0"/>
              <a:t>마스터 제목 스타일 편집</a:t>
            </a:r>
            <a:endParaRPr lang="ko-KR" altLang="en-US" dirty="0"/>
          </a:p>
        </p:txBody>
      </p:sp>
    </p:spTree>
    <p:extLst>
      <p:ext uri="{BB962C8B-B14F-4D97-AF65-F5344CB8AC3E}">
        <p14:creationId xmlns:p14="http://schemas.microsoft.com/office/powerpoint/2010/main" val="208642078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785786" y="1643050"/>
            <a:ext cx="2814630" cy="1470025"/>
          </a:xfrm>
          <a:prstGeom prst="rect">
            <a:avLst/>
          </a:prstGeom>
        </p:spPr>
        <p:txBody>
          <a:bodyPr/>
          <a:lstStyle/>
          <a:p>
            <a:r>
              <a:rPr lang="ko-KR" altLang="en-US" dirty="0" smtClean="0"/>
              <a:t>마스터 제목 스타일 편집</a:t>
            </a:r>
            <a:endParaRPr lang="ko-KR" altLang="en-US" dirty="0"/>
          </a:p>
        </p:txBody>
      </p:sp>
      <p:sp>
        <p:nvSpPr>
          <p:cNvPr id="3" name="부제목 2"/>
          <p:cNvSpPr>
            <a:spLocks noGrp="1"/>
          </p:cNvSpPr>
          <p:nvPr>
            <p:ph type="subTitle" idx="1"/>
          </p:nvPr>
        </p:nvSpPr>
        <p:spPr>
          <a:xfrm>
            <a:off x="1085848" y="3500438"/>
            <a:ext cx="2200268"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dirty="0" smtClean="0"/>
              <a:t>마스터 부제목 스타일 편집</a:t>
            </a:r>
            <a:endParaRPr lang="ko-KR" altLang="en-US" dirty="0"/>
          </a:p>
        </p:txBody>
      </p:sp>
      <p:sp>
        <p:nvSpPr>
          <p:cNvPr id="6" name="Rectangle 74"/>
          <p:cNvSpPr>
            <a:spLocks noChangeArrowheads="1"/>
          </p:cNvSpPr>
          <p:nvPr userDrawn="1"/>
        </p:nvSpPr>
        <p:spPr bwMode="auto">
          <a:xfrm>
            <a:off x="0" y="0"/>
            <a:ext cx="9144000" cy="917568"/>
          </a:xfrm>
          <a:prstGeom prst="rect">
            <a:avLst/>
          </a:prstGeom>
          <a:gradFill flip="none" rotWithShape="1">
            <a:gsLst>
              <a:gs pos="0">
                <a:srgbClr val="192C4B">
                  <a:alpha val="92000"/>
                </a:srgbClr>
              </a:gs>
              <a:gs pos="25000">
                <a:srgbClr val="2F5491"/>
              </a:gs>
              <a:gs pos="66000">
                <a:srgbClr val="213B65"/>
              </a:gs>
              <a:gs pos="91000">
                <a:srgbClr val="213B65"/>
              </a:gs>
              <a:gs pos="100000">
                <a:schemeClr val="bg1">
                  <a:lumMod val="75000"/>
                </a:schemeClr>
              </a:gs>
            </a:gsLst>
            <a:lin ang="4800000" scaled="0"/>
            <a:tileRect/>
          </a:gradFill>
          <a:ln w="9525" algn="ctr">
            <a:noFill/>
            <a:miter lim="800000"/>
            <a:headEnd/>
            <a:tailEnd/>
          </a:ln>
          <a:effectLst/>
        </p:spPr>
        <p:txBody>
          <a:bodyPr wrap="none" anchor="ctr"/>
          <a:lstStyle/>
          <a:p>
            <a:pPr fontAlgn="base">
              <a:spcBef>
                <a:spcPct val="0"/>
              </a:spcBef>
              <a:spcAft>
                <a:spcPct val="0"/>
              </a:spcAft>
              <a:defRPr/>
            </a:pPr>
            <a:endParaRPr kumimoji="1" lang="ko-KR" altLang="en-US" dirty="0">
              <a:solidFill>
                <a:srgbClr val="000000"/>
              </a:solidFill>
            </a:endParaRPr>
          </a:p>
        </p:txBody>
      </p:sp>
      <p:sp>
        <p:nvSpPr>
          <p:cNvPr id="7" name="Rectangle 74"/>
          <p:cNvSpPr>
            <a:spLocks noChangeArrowheads="1"/>
          </p:cNvSpPr>
          <p:nvPr userDrawn="1"/>
        </p:nvSpPr>
        <p:spPr bwMode="auto">
          <a:xfrm>
            <a:off x="0" y="588546"/>
            <a:ext cx="9144000" cy="329022"/>
          </a:xfrm>
          <a:prstGeom prst="rect">
            <a:avLst/>
          </a:prstGeom>
          <a:gradFill flip="none" rotWithShape="1">
            <a:gsLst>
              <a:gs pos="85000">
                <a:schemeClr val="bg1">
                  <a:lumMod val="95000"/>
                  <a:alpha val="0"/>
                </a:schemeClr>
              </a:gs>
              <a:gs pos="100000">
                <a:schemeClr val="bg1">
                  <a:lumMod val="75000"/>
                  <a:alpha val="69000"/>
                </a:schemeClr>
              </a:gs>
            </a:gsLst>
            <a:lin ang="5400000" scaled="1"/>
            <a:tileRect/>
          </a:gradFill>
          <a:ln w="9525" algn="ctr">
            <a:noFill/>
            <a:miter lim="800000"/>
            <a:headEnd/>
            <a:tailEnd/>
          </a:ln>
          <a:effectLst/>
        </p:spPr>
        <p:txBody>
          <a:bodyPr wrap="none" anchor="ctr"/>
          <a:lstStyle/>
          <a:p>
            <a:pPr fontAlgn="base">
              <a:spcBef>
                <a:spcPct val="0"/>
              </a:spcBef>
              <a:spcAft>
                <a:spcPct val="0"/>
              </a:spcAft>
              <a:defRPr/>
            </a:pPr>
            <a:endParaRPr kumimoji="1" lang="ko-KR" altLang="en-US" dirty="0">
              <a:solidFill>
                <a:srgbClr val="000000"/>
              </a:solidFill>
            </a:endParaRPr>
          </a:p>
        </p:txBody>
      </p:sp>
      <p:sp>
        <p:nvSpPr>
          <p:cNvPr id="8" name="Text Box 28"/>
          <p:cNvSpPr txBox="1">
            <a:spLocks noChangeArrowheads="1"/>
          </p:cNvSpPr>
          <p:nvPr userDrawn="1"/>
        </p:nvSpPr>
        <p:spPr bwMode="auto">
          <a:xfrm>
            <a:off x="1343025" y="0"/>
            <a:ext cx="6816725" cy="477838"/>
          </a:xfrm>
          <a:prstGeom prst="rect">
            <a:avLst/>
          </a:prstGeom>
          <a:noFill/>
          <a:ln w="9525" algn="ctr">
            <a:noFill/>
            <a:miter lim="800000"/>
            <a:headEnd/>
            <a:tailEnd/>
          </a:ln>
          <a:effectLst/>
        </p:spPr>
        <p:txBody>
          <a:bodyPr>
            <a:spAutoFit/>
          </a:bodyPr>
          <a:lstStyle/>
          <a:p>
            <a:pPr algn="r" fontAlgn="base">
              <a:spcBef>
                <a:spcPct val="50000"/>
              </a:spcBef>
              <a:spcAft>
                <a:spcPct val="0"/>
              </a:spcAft>
              <a:defRPr/>
            </a:pPr>
            <a:endParaRPr kumimoji="1" lang="en-US" altLang="ko-KR" sz="1000" dirty="0">
              <a:solidFill>
                <a:srgbClr val="FFFFFF"/>
              </a:solidFill>
              <a:ea typeface="Elegant" pitchFamily="2" charset="-127"/>
            </a:endParaRPr>
          </a:p>
          <a:p>
            <a:pPr algn="r" fontAlgn="base">
              <a:spcBef>
                <a:spcPct val="50000"/>
              </a:spcBef>
              <a:spcAft>
                <a:spcPct val="0"/>
              </a:spcAft>
              <a:defRPr/>
            </a:pPr>
            <a:endParaRPr kumimoji="1" lang="en-US" altLang="ko-KR" sz="1000" dirty="0">
              <a:solidFill>
                <a:srgbClr val="FFFFFF"/>
              </a:solidFill>
              <a:ea typeface="Elegant" pitchFamily="2" charset="-127"/>
            </a:endParaRPr>
          </a:p>
        </p:txBody>
      </p:sp>
      <p:sp>
        <p:nvSpPr>
          <p:cNvPr id="9" name="Line 44"/>
          <p:cNvSpPr>
            <a:spLocks noChangeShapeType="1"/>
          </p:cNvSpPr>
          <p:nvPr userDrawn="1"/>
        </p:nvSpPr>
        <p:spPr bwMode="auto">
          <a:xfrm>
            <a:off x="-1588" y="922338"/>
            <a:ext cx="8999538" cy="0"/>
          </a:xfrm>
          <a:prstGeom prst="line">
            <a:avLst/>
          </a:prstGeom>
          <a:noFill/>
          <a:ln w="19050">
            <a:solidFill>
              <a:schemeClr val="tx1"/>
            </a:solidFill>
            <a:round/>
            <a:headEnd/>
            <a:tailEnd/>
          </a:ln>
          <a:effectLst/>
        </p:spPr>
        <p:txBody>
          <a:bodyPr wrap="none" anchor="ctr"/>
          <a:lstStyle/>
          <a:p>
            <a:pPr fontAlgn="base">
              <a:spcBef>
                <a:spcPct val="0"/>
              </a:spcBef>
              <a:spcAft>
                <a:spcPct val="0"/>
              </a:spcAft>
              <a:defRPr/>
            </a:pPr>
            <a:endParaRPr kumimoji="1" lang="ko-KR" altLang="en-US" dirty="0">
              <a:solidFill>
                <a:srgbClr val="000000"/>
              </a:solidFill>
            </a:endParaRPr>
          </a:p>
        </p:txBody>
      </p:sp>
      <p:sp>
        <p:nvSpPr>
          <p:cNvPr id="10" name="Rectangle 45"/>
          <p:cNvSpPr>
            <a:spLocks noChangeArrowheads="1"/>
          </p:cNvSpPr>
          <p:nvPr userDrawn="1"/>
        </p:nvSpPr>
        <p:spPr bwMode="auto">
          <a:xfrm>
            <a:off x="8778875" y="890588"/>
            <a:ext cx="360363" cy="36512"/>
          </a:xfrm>
          <a:prstGeom prst="rect">
            <a:avLst/>
          </a:prstGeom>
          <a:solidFill>
            <a:schemeClr val="tx1"/>
          </a:solidFill>
          <a:ln w="9525" algn="ctr">
            <a:solidFill>
              <a:schemeClr val="tx1"/>
            </a:solidFill>
            <a:miter lim="800000"/>
            <a:headEnd/>
            <a:tailEnd/>
          </a:ln>
          <a:effectLst/>
        </p:spPr>
        <p:txBody>
          <a:bodyPr wrap="none" anchor="ctr"/>
          <a:lstStyle/>
          <a:p>
            <a:pPr fontAlgn="base">
              <a:spcBef>
                <a:spcPct val="0"/>
              </a:spcBef>
              <a:spcAft>
                <a:spcPct val="0"/>
              </a:spcAft>
              <a:defRPr/>
            </a:pPr>
            <a:endParaRPr kumimoji="1" lang="ko-KR" altLang="en-US" dirty="0">
              <a:solidFill>
                <a:srgbClr val="000000"/>
              </a:solidFill>
            </a:endParaRPr>
          </a:p>
        </p:txBody>
      </p:sp>
      <p:sp>
        <p:nvSpPr>
          <p:cNvPr id="12" name="Text Box 41"/>
          <p:cNvSpPr txBox="1">
            <a:spLocks noChangeArrowheads="1"/>
          </p:cNvSpPr>
          <p:nvPr userDrawn="1"/>
        </p:nvSpPr>
        <p:spPr bwMode="auto">
          <a:xfrm>
            <a:off x="73025" y="687388"/>
            <a:ext cx="541338" cy="228600"/>
          </a:xfrm>
          <a:prstGeom prst="rect">
            <a:avLst/>
          </a:prstGeom>
          <a:noFill/>
          <a:ln w="9525">
            <a:noFill/>
            <a:miter lim="800000"/>
            <a:headEnd/>
            <a:tailEnd/>
          </a:ln>
          <a:effectLst/>
        </p:spPr>
        <p:txBody>
          <a:bodyPr>
            <a:spAutoFit/>
          </a:bodyPr>
          <a:lstStyle/>
          <a:p>
            <a:pPr fontAlgn="base">
              <a:spcBef>
                <a:spcPct val="50000"/>
              </a:spcBef>
              <a:spcAft>
                <a:spcPct val="0"/>
              </a:spcAft>
              <a:defRPr/>
            </a:pPr>
            <a:endParaRPr kumimoji="1" lang="ko-KR" altLang="ko-KR" sz="900" dirty="0">
              <a:solidFill>
                <a:srgbClr val="FFFFFF"/>
              </a:solidFill>
              <a:latin typeface="Tahoma" pitchFamily="34" charset="0"/>
            </a:endParaRPr>
          </a:p>
        </p:txBody>
      </p:sp>
      <p:sp>
        <p:nvSpPr>
          <p:cNvPr id="13" name="Rectangle 34"/>
          <p:cNvSpPr>
            <a:spLocks noChangeArrowheads="1"/>
          </p:cNvSpPr>
          <p:nvPr userDrawn="1"/>
        </p:nvSpPr>
        <p:spPr bwMode="auto">
          <a:xfrm>
            <a:off x="61913" y="134938"/>
            <a:ext cx="563562" cy="662045"/>
          </a:xfrm>
          <a:prstGeom prst="rect">
            <a:avLst/>
          </a:prstGeom>
          <a:gradFill rotWithShape="1">
            <a:gsLst>
              <a:gs pos="0">
                <a:srgbClr val="5F5F5F"/>
              </a:gs>
              <a:gs pos="100000">
                <a:srgbClr val="5F5F5F">
                  <a:gamma/>
                  <a:shade val="46275"/>
                  <a:invGamma/>
                </a:srgbClr>
              </a:gs>
            </a:gsLst>
            <a:lin ang="2700000" scaled="1"/>
          </a:gradFill>
          <a:ln w="9525">
            <a:noFill/>
            <a:miter lim="800000"/>
            <a:headEnd/>
            <a:tailEnd/>
          </a:ln>
          <a:effectLst/>
        </p:spPr>
        <p:txBody>
          <a:bodyPr wrap="none" anchor="ctr"/>
          <a:lstStyle/>
          <a:p>
            <a:pPr fontAlgn="base">
              <a:spcBef>
                <a:spcPct val="0"/>
              </a:spcBef>
              <a:spcAft>
                <a:spcPct val="0"/>
              </a:spcAft>
              <a:defRPr/>
            </a:pPr>
            <a:endParaRPr kumimoji="1" lang="ko-KR" altLang="en-US" dirty="0">
              <a:solidFill>
                <a:srgbClr val="000000"/>
              </a:solidFill>
            </a:endParaRPr>
          </a:p>
        </p:txBody>
      </p:sp>
      <p:sp>
        <p:nvSpPr>
          <p:cNvPr id="14" name="Text Box 41"/>
          <p:cNvSpPr txBox="1">
            <a:spLocks noChangeArrowheads="1"/>
          </p:cNvSpPr>
          <p:nvPr userDrawn="1"/>
        </p:nvSpPr>
        <p:spPr bwMode="auto">
          <a:xfrm>
            <a:off x="73047" y="687430"/>
            <a:ext cx="541294" cy="228558"/>
          </a:xfrm>
          <a:prstGeom prst="rect">
            <a:avLst/>
          </a:prstGeom>
          <a:noFill/>
          <a:ln w="9525">
            <a:noFill/>
            <a:miter lim="800000"/>
            <a:headEnd/>
            <a:tailEnd/>
          </a:ln>
          <a:effectLst/>
        </p:spPr>
        <p:txBody>
          <a:bodyPr>
            <a:spAutoFit/>
          </a:bodyPr>
          <a:lstStyle/>
          <a:p>
            <a:pPr fontAlgn="base">
              <a:spcBef>
                <a:spcPct val="50000"/>
              </a:spcBef>
              <a:spcAft>
                <a:spcPct val="0"/>
              </a:spcAft>
              <a:defRPr/>
            </a:pPr>
            <a:endParaRPr kumimoji="1" lang="ko-KR" altLang="ko-KR" sz="900" dirty="0">
              <a:solidFill>
                <a:srgbClr val="FFFFFF"/>
              </a:solidFill>
              <a:latin typeface="Tahoma" pitchFamily="34" charset="0"/>
            </a:endParaRPr>
          </a:p>
        </p:txBody>
      </p:sp>
      <p:pic>
        <p:nvPicPr>
          <p:cNvPr id="15" name="Picture 2" descr="E:\Data\1_연구\1_VEST\관련사진\20111017_ICON\VEST_ICO.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3307" y="111498"/>
            <a:ext cx="714060" cy="714060"/>
          </a:xfrm>
          <a:prstGeom prst="rect">
            <a:avLst/>
          </a:prstGeom>
          <a:noFill/>
          <a:extLst>
            <a:ext uri="{909E8E84-426E-40DD-AFC4-6F175D3DCCD1}">
              <a14:hiddenFill xmlns:a14="http://schemas.microsoft.com/office/drawing/2010/main">
                <a:solidFill>
                  <a:srgbClr val="FFFFFF"/>
                </a:solidFill>
              </a14:hiddenFill>
            </a:ext>
          </a:extLst>
        </p:spPr>
      </p:pic>
      <p:pic>
        <p:nvPicPr>
          <p:cNvPr id="4" name="그림 3"/>
          <p:cNvPicPr>
            <a:picLocks noChangeAspect="1"/>
          </p:cNvPicPr>
          <p:nvPr userDrawn="1"/>
        </p:nvPicPr>
        <p:blipFill rotWithShape="1">
          <a:blip r:embed="rId3" cstate="print">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rcRect l="18080" r="11360"/>
          <a:stretch/>
        </p:blipFill>
        <p:spPr>
          <a:xfrm>
            <a:off x="4003974" y="1988840"/>
            <a:ext cx="2381367" cy="2700000"/>
          </a:xfrm>
          <a:prstGeom prst="rect">
            <a:avLst/>
          </a:prstGeom>
        </p:spPr>
      </p:pic>
      <p:pic>
        <p:nvPicPr>
          <p:cNvPr id="5" name="그림 4"/>
          <p:cNvPicPr>
            <a:picLocks noChangeAspect="1"/>
          </p:cNvPicPr>
          <p:nvPr userDrawn="1"/>
        </p:nvPicPr>
        <p:blipFill rotWithShape="1">
          <a:blip r:embed="rId5" cstate="print">
            <a:extLst>
              <a:ext uri="{BEBA8EAE-BF5A-486C-A8C5-ECC9F3942E4B}">
                <a14:imgProps xmlns:a14="http://schemas.microsoft.com/office/drawing/2010/main">
                  <a14:imgLayer r:embed="rId6">
                    <a14:imgEffect>
                      <a14:brightnessContrast contrast="40000"/>
                    </a14:imgEffect>
                  </a14:imgLayer>
                </a14:imgProps>
              </a:ext>
              <a:ext uri="{28A0092B-C50C-407E-A947-70E740481C1C}">
                <a14:useLocalDpi xmlns:a14="http://schemas.microsoft.com/office/drawing/2010/main" val="0"/>
              </a:ext>
            </a:extLst>
          </a:blip>
          <a:srcRect l="12200" r="10521"/>
          <a:stretch/>
        </p:blipFill>
        <p:spPr>
          <a:xfrm>
            <a:off x="6385341" y="1988840"/>
            <a:ext cx="2608163" cy="2700000"/>
          </a:xfrm>
          <a:prstGeom prst="rect">
            <a:avLst/>
          </a:prstGeom>
        </p:spPr>
      </p:pic>
    </p:spTree>
    <p:extLst>
      <p:ext uri="{BB962C8B-B14F-4D97-AF65-F5344CB8AC3E}">
        <p14:creationId xmlns:p14="http://schemas.microsoft.com/office/powerpoint/2010/main" val="122336320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제목 및 다이어그램 또는 조직도">
    <p:spTree>
      <p:nvGrpSpPr>
        <p:cNvPr id="1" name=""/>
        <p:cNvGrpSpPr/>
        <p:nvPr/>
      </p:nvGrpSpPr>
      <p:grpSpPr>
        <a:xfrm>
          <a:off x="0" y="0"/>
          <a:ext cx="0" cy="0"/>
          <a:chOff x="0" y="0"/>
          <a:chExt cx="0" cy="0"/>
        </a:xfrm>
      </p:grpSpPr>
      <p:sp>
        <p:nvSpPr>
          <p:cNvPr id="3" name="TextBox 2"/>
          <p:cNvSpPr txBox="1"/>
          <p:nvPr userDrawn="1"/>
        </p:nvSpPr>
        <p:spPr>
          <a:xfrm>
            <a:off x="77788" y="6381750"/>
            <a:ext cx="1076325" cy="338138"/>
          </a:xfrm>
          <a:prstGeom prst="rect">
            <a:avLst/>
          </a:prstGeom>
          <a:noFill/>
        </p:spPr>
        <p:txBody>
          <a:bodyPr>
            <a:spAutoFit/>
          </a:bodyPr>
          <a:lstStyle/>
          <a:p>
            <a:pPr>
              <a:defRPr/>
            </a:pPr>
            <a:fld id="{2BA6DD64-64BF-4AE7-BD62-935BC8C44DD5}" type="slidenum">
              <a:rPr lang="en-US" altLang="ko-KR" sz="1600" smtClean="0">
                <a:solidFill>
                  <a:srgbClr val="000000"/>
                </a:solidFill>
                <a:latin typeface="Arial Black" pitchFamily="34" charset="0"/>
              </a:rPr>
              <a:pPr>
                <a:defRPr/>
              </a:pPr>
              <a:t>‹#›</a:t>
            </a:fld>
            <a:r>
              <a:rPr lang="en-US" altLang="ko-KR" sz="1200" dirty="0" smtClean="0">
                <a:solidFill>
                  <a:srgbClr val="000000"/>
                </a:solidFill>
                <a:latin typeface="Arial Black" pitchFamily="34" charset="0"/>
              </a:rPr>
              <a:t>/12</a:t>
            </a:r>
            <a:endParaRPr lang="ko-KR" altLang="en-US" sz="1200" dirty="0">
              <a:solidFill>
                <a:srgbClr val="000000"/>
              </a:solidFill>
              <a:latin typeface="Arial Black" pitchFamily="34" charset="0"/>
            </a:endParaRPr>
          </a:p>
        </p:txBody>
      </p:sp>
      <p:sp>
        <p:nvSpPr>
          <p:cNvPr id="13" name="제목 1"/>
          <p:cNvSpPr>
            <a:spLocks noGrp="1"/>
          </p:cNvSpPr>
          <p:nvPr>
            <p:ph type="title"/>
          </p:nvPr>
        </p:nvSpPr>
        <p:spPr>
          <a:xfrm>
            <a:off x="625464" y="1"/>
            <a:ext cx="8447099" cy="712788"/>
          </a:xfrm>
          <a:prstGeom prst="rect">
            <a:avLst/>
          </a:prstGeom>
        </p:spPr>
        <p:txBody>
          <a:bodyPr anchor="b"/>
          <a:lstStyle/>
          <a:p>
            <a:r>
              <a:rPr lang="ko-KR" altLang="en-US" dirty="0" smtClean="0"/>
              <a:t>마스터 제목 스타일 편집</a:t>
            </a:r>
            <a:endParaRPr lang="ko-KR" altLang="en-US" dirty="0"/>
          </a:p>
        </p:txBody>
      </p:sp>
    </p:spTree>
    <p:extLst>
      <p:ext uri="{BB962C8B-B14F-4D97-AF65-F5344CB8AC3E}">
        <p14:creationId xmlns:p14="http://schemas.microsoft.com/office/powerpoint/2010/main" val="206021638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1_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785786" y="1643050"/>
            <a:ext cx="2814630" cy="1470025"/>
          </a:xfrm>
          <a:prstGeom prst="rect">
            <a:avLst/>
          </a:prstGeom>
        </p:spPr>
        <p:txBody>
          <a:bodyPr/>
          <a:lstStyle/>
          <a:p>
            <a:r>
              <a:rPr lang="ko-KR" altLang="en-US" dirty="0" smtClean="0"/>
              <a:t>마스터 제목 스타일 편집</a:t>
            </a:r>
            <a:endParaRPr lang="ko-KR" altLang="en-US" dirty="0"/>
          </a:p>
        </p:txBody>
      </p:sp>
      <p:sp>
        <p:nvSpPr>
          <p:cNvPr id="3" name="부제목 2"/>
          <p:cNvSpPr>
            <a:spLocks noGrp="1"/>
          </p:cNvSpPr>
          <p:nvPr>
            <p:ph type="subTitle" idx="1"/>
          </p:nvPr>
        </p:nvSpPr>
        <p:spPr>
          <a:xfrm>
            <a:off x="1085848" y="3500438"/>
            <a:ext cx="2200268"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dirty="0" smtClean="0"/>
              <a:t>마스터 부제목 스타일 편집</a:t>
            </a:r>
            <a:endParaRPr lang="ko-KR" altLang="en-US" dirty="0"/>
          </a:p>
        </p:txBody>
      </p:sp>
      <p:sp>
        <p:nvSpPr>
          <p:cNvPr id="6" name="Rectangle 74"/>
          <p:cNvSpPr>
            <a:spLocks noChangeArrowheads="1"/>
          </p:cNvSpPr>
          <p:nvPr userDrawn="1"/>
        </p:nvSpPr>
        <p:spPr bwMode="auto">
          <a:xfrm>
            <a:off x="0" y="0"/>
            <a:ext cx="9144000" cy="917568"/>
          </a:xfrm>
          <a:prstGeom prst="rect">
            <a:avLst/>
          </a:prstGeom>
          <a:gradFill flip="none" rotWithShape="1">
            <a:gsLst>
              <a:gs pos="0">
                <a:srgbClr val="192C4B">
                  <a:alpha val="92000"/>
                </a:srgbClr>
              </a:gs>
              <a:gs pos="25000">
                <a:srgbClr val="2F5491"/>
              </a:gs>
              <a:gs pos="66000">
                <a:srgbClr val="213B65"/>
              </a:gs>
              <a:gs pos="91000">
                <a:srgbClr val="213B65"/>
              </a:gs>
              <a:gs pos="100000">
                <a:schemeClr val="bg1">
                  <a:lumMod val="75000"/>
                </a:schemeClr>
              </a:gs>
            </a:gsLst>
            <a:lin ang="4800000" scaled="0"/>
            <a:tileRect/>
          </a:gradFill>
          <a:ln w="9525" algn="ctr">
            <a:noFill/>
            <a:miter lim="800000"/>
            <a:headEnd/>
            <a:tailEnd/>
          </a:ln>
          <a:effectLst/>
        </p:spPr>
        <p:txBody>
          <a:bodyPr wrap="none" anchor="ctr"/>
          <a:lstStyle/>
          <a:p>
            <a:pPr fontAlgn="base">
              <a:spcBef>
                <a:spcPct val="0"/>
              </a:spcBef>
              <a:spcAft>
                <a:spcPct val="0"/>
              </a:spcAft>
              <a:defRPr/>
            </a:pPr>
            <a:endParaRPr kumimoji="1" lang="ko-KR" altLang="en-US" dirty="0">
              <a:solidFill>
                <a:srgbClr val="000000"/>
              </a:solidFill>
            </a:endParaRPr>
          </a:p>
        </p:txBody>
      </p:sp>
      <p:sp>
        <p:nvSpPr>
          <p:cNvPr id="7" name="Rectangle 74"/>
          <p:cNvSpPr>
            <a:spLocks noChangeArrowheads="1"/>
          </p:cNvSpPr>
          <p:nvPr userDrawn="1"/>
        </p:nvSpPr>
        <p:spPr bwMode="auto">
          <a:xfrm>
            <a:off x="0" y="588546"/>
            <a:ext cx="9144000" cy="329022"/>
          </a:xfrm>
          <a:prstGeom prst="rect">
            <a:avLst/>
          </a:prstGeom>
          <a:gradFill flip="none" rotWithShape="1">
            <a:gsLst>
              <a:gs pos="85000">
                <a:schemeClr val="bg1">
                  <a:lumMod val="95000"/>
                  <a:alpha val="0"/>
                </a:schemeClr>
              </a:gs>
              <a:gs pos="100000">
                <a:schemeClr val="bg1">
                  <a:lumMod val="75000"/>
                  <a:alpha val="69000"/>
                </a:schemeClr>
              </a:gs>
            </a:gsLst>
            <a:lin ang="5400000" scaled="1"/>
            <a:tileRect/>
          </a:gradFill>
          <a:ln w="9525" algn="ctr">
            <a:noFill/>
            <a:miter lim="800000"/>
            <a:headEnd/>
            <a:tailEnd/>
          </a:ln>
          <a:effectLst/>
        </p:spPr>
        <p:txBody>
          <a:bodyPr wrap="none" anchor="ctr"/>
          <a:lstStyle/>
          <a:p>
            <a:pPr fontAlgn="base">
              <a:spcBef>
                <a:spcPct val="0"/>
              </a:spcBef>
              <a:spcAft>
                <a:spcPct val="0"/>
              </a:spcAft>
              <a:defRPr/>
            </a:pPr>
            <a:endParaRPr kumimoji="1" lang="ko-KR" altLang="en-US" dirty="0">
              <a:solidFill>
                <a:srgbClr val="000000"/>
              </a:solidFill>
            </a:endParaRPr>
          </a:p>
        </p:txBody>
      </p:sp>
      <p:sp>
        <p:nvSpPr>
          <p:cNvPr id="8" name="Text Box 28"/>
          <p:cNvSpPr txBox="1">
            <a:spLocks noChangeArrowheads="1"/>
          </p:cNvSpPr>
          <p:nvPr userDrawn="1"/>
        </p:nvSpPr>
        <p:spPr bwMode="auto">
          <a:xfrm>
            <a:off x="1343025" y="0"/>
            <a:ext cx="6816725" cy="477838"/>
          </a:xfrm>
          <a:prstGeom prst="rect">
            <a:avLst/>
          </a:prstGeom>
          <a:noFill/>
          <a:ln w="9525" algn="ctr">
            <a:noFill/>
            <a:miter lim="800000"/>
            <a:headEnd/>
            <a:tailEnd/>
          </a:ln>
          <a:effectLst/>
        </p:spPr>
        <p:txBody>
          <a:bodyPr>
            <a:spAutoFit/>
          </a:bodyPr>
          <a:lstStyle/>
          <a:p>
            <a:pPr algn="r" fontAlgn="base">
              <a:spcBef>
                <a:spcPct val="50000"/>
              </a:spcBef>
              <a:spcAft>
                <a:spcPct val="0"/>
              </a:spcAft>
              <a:defRPr/>
            </a:pPr>
            <a:endParaRPr kumimoji="1" lang="en-US" altLang="ko-KR" sz="1000" dirty="0">
              <a:solidFill>
                <a:srgbClr val="FFFFFF"/>
              </a:solidFill>
              <a:ea typeface="Elegant" pitchFamily="2" charset="-127"/>
            </a:endParaRPr>
          </a:p>
          <a:p>
            <a:pPr algn="r" fontAlgn="base">
              <a:spcBef>
                <a:spcPct val="50000"/>
              </a:spcBef>
              <a:spcAft>
                <a:spcPct val="0"/>
              </a:spcAft>
              <a:defRPr/>
            </a:pPr>
            <a:endParaRPr kumimoji="1" lang="en-US" altLang="ko-KR" sz="1000" dirty="0">
              <a:solidFill>
                <a:srgbClr val="FFFFFF"/>
              </a:solidFill>
              <a:ea typeface="Elegant" pitchFamily="2" charset="-127"/>
            </a:endParaRPr>
          </a:p>
        </p:txBody>
      </p:sp>
      <p:sp>
        <p:nvSpPr>
          <p:cNvPr id="9" name="Line 44"/>
          <p:cNvSpPr>
            <a:spLocks noChangeShapeType="1"/>
          </p:cNvSpPr>
          <p:nvPr userDrawn="1"/>
        </p:nvSpPr>
        <p:spPr bwMode="auto">
          <a:xfrm>
            <a:off x="-1588" y="922338"/>
            <a:ext cx="8999538" cy="0"/>
          </a:xfrm>
          <a:prstGeom prst="line">
            <a:avLst/>
          </a:prstGeom>
          <a:noFill/>
          <a:ln w="19050">
            <a:solidFill>
              <a:schemeClr val="tx1"/>
            </a:solidFill>
            <a:round/>
            <a:headEnd/>
            <a:tailEnd/>
          </a:ln>
          <a:effectLst/>
        </p:spPr>
        <p:txBody>
          <a:bodyPr wrap="none" anchor="ctr"/>
          <a:lstStyle/>
          <a:p>
            <a:pPr fontAlgn="base">
              <a:spcBef>
                <a:spcPct val="0"/>
              </a:spcBef>
              <a:spcAft>
                <a:spcPct val="0"/>
              </a:spcAft>
              <a:defRPr/>
            </a:pPr>
            <a:endParaRPr kumimoji="1" lang="ko-KR" altLang="en-US" dirty="0">
              <a:solidFill>
                <a:srgbClr val="000000"/>
              </a:solidFill>
            </a:endParaRPr>
          </a:p>
        </p:txBody>
      </p:sp>
      <p:sp>
        <p:nvSpPr>
          <p:cNvPr id="10" name="Rectangle 45"/>
          <p:cNvSpPr>
            <a:spLocks noChangeArrowheads="1"/>
          </p:cNvSpPr>
          <p:nvPr userDrawn="1"/>
        </p:nvSpPr>
        <p:spPr bwMode="auto">
          <a:xfrm>
            <a:off x="8778875" y="890588"/>
            <a:ext cx="360363" cy="36512"/>
          </a:xfrm>
          <a:prstGeom prst="rect">
            <a:avLst/>
          </a:prstGeom>
          <a:solidFill>
            <a:schemeClr val="tx1"/>
          </a:solidFill>
          <a:ln w="9525" algn="ctr">
            <a:solidFill>
              <a:schemeClr val="tx1"/>
            </a:solidFill>
            <a:miter lim="800000"/>
            <a:headEnd/>
            <a:tailEnd/>
          </a:ln>
          <a:effectLst/>
        </p:spPr>
        <p:txBody>
          <a:bodyPr wrap="none" anchor="ctr"/>
          <a:lstStyle/>
          <a:p>
            <a:pPr fontAlgn="base">
              <a:spcBef>
                <a:spcPct val="0"/>
              </a:spcBef>
              <a:spcAft>
                <a:spcPct val="0"/>
              </a:spcAft>
              <a:defRPr/>
            </a:pPr>
            <a:endParaRPr kumimoji="1" lang="ko-KR" altLang="en-US" dirty="0">
              <a:solidFill>
                <a:srgbClr val="000000"/>
              </a:solidFill>
            </a:endParaRPr>
          </a:p>
        </p:txBody>
      </p:sp>
      <p:sp>
        <p:nvSpPr>
          <p:cNvPr id="12" name="Text Box 41"/>
          <p:cNvSpPr txBox="1">
            <a:spLocks noChangeArrowheads="1"/>
          </p:cNvSpPr>
          <p:nvPr userDrawn="1"/>
        </p:nvSpPr>
        <p:spPr bwMode="auto">
          <a:xfrm>
            <a:off x="73025" y="687388"/>
            <a:ext cx="541338" cy="228600"/>
          </a:xfrm>
          <a:prstGeom prst="rect">
            <a:avLst/>
          </a:prstGeom>
          <a:noFill/>
          <a:ln w="9525">
            <a:noFill/>
            <a:miter lim="800000"/>
            <a:headEnd/>
            <a:tailEnd/>
          </a:ln>
          <a:effectLst/>
        </p:spPr>
        <p:txBody>
          <a:bodyPr>
            <a:spAutoFit/>
          </a:bodyPr>
          <a:lstStyle/>
          <a:p>
            <a:pPr fontAlgn="base">
              <a:spcBef>
                <a:spcPct val="50000"/>
              </a:spcBef>
              <a:spcAft>
                <a:spcPct val="0"/>
              </a:spcAft>
              <a:defRPr/>
            </a:pPr>
            <a:endParaRPr kumimoji="1" lang="ko-KR" altLang="ko-KR" sz="900" dirty="0">
              <a:solidFill>
                <a:srgbClr val="FFFFFF"/>
              </a:solidFill>
              <a:latin typeface="Tahoma" pitchFamily="34" charset="0"/>
            </a:endParaRPr>
          </a:p>
        </p:txBody>
      </p:sp>
      <p:sp>
        <p:nvSpPr>
          <p:cNvPr id="13" name="Rectangle 34"/>
          <p:cNvSpPr>
            <a:spLocks noChangeArrowheads="1"/>
          </p:cNvSpPr>
          <p:nvPr userDrawn="1"/>
        </p:nvSpPr>
        <p:spPr bwMode="auto">
          <a:xfrm>
            <a:off x="61913" y="134938"/>
            <a:ext cx="563562" cy="662045"/>
          </a:xfrm>
          <a:prstGeom prst="rect">
            <a:avLst/>
          </a:prstGeom>
          <a:gradFill rotWithShape="1">
            <a:gsLst>
              <a:gs pos="0">
                <a:srgbClr val="5F5F5F"/>
              </a:gs>
              <a:gs pos="100000">
                <a:srgbClr val="5F5F5F">
                  <a:gamma/>
                  <a:shade val="46275"/>
                  <a:invGamma/>
                </a:srgbClr>
              </a:gs>
            </a:gsLst>
            <a:lin ang="2700000" scaled="1"/>
          </a:gradFill>
          <a:ln w="9525">
            <a:noFill/>
            <a:miter lim="800000"/>
            <a:headEnd/>
            <a:tailEnd/>
          </a:ln>
          <a:effectLst/>
        </p:spPr>
        <p:txBody>
          <a:bodyPr wrap="none" anchor="ctr"/>
          <a:lstStyle/>
          <a:p>
            <a:pPr fontAlgn="base">
              <a:spcBef>
                <a:spcPct val="0"/>
              </a:spcBef>
              <a:spcAft>
                <a:spcPct val="0"/>
              </a:spcAft>
              <a:defRPr/>
            </a:pPr>
            <a:endParaRPr kumimoji="1" lang="ko-KR" altLang="en-US" dirty="0">
              <a:solidFill>
                <a:srgbClr val="000000"/>
              </a:solidFill>
            </a:endParaRPr>
          </a:p>
        </p:txBody>
      </p:sp>
      <p:sp>
        <p:nvSpPr>
          <p:cNvPr id="14" name="Text Box 41"/>
          <p:cNvSpPr txBox="1">
            <a:spLocks noChangeArrowheads="1"/>
          </p:cNvSpPr>
          <p:nvPr userDrawn="1"/>
        </p:nvSpPr>
        <p:spPr bwMode="auto">
          <a:xfrm>
            <a:off x="73047" y="687430"/>
            <a:ext cx="541294" cy="228558"/>
          </a:xfrm>
          <a:prstGeom prst="rect">
            <a:avLst/>
          </a:prstGeom>
          <a:noFill/>
          <a:ln w="9525">
            <a:noFill/>
            <a:miter lim="800000"/>
            <a:headEnd/>
            <a:tailEnd/>
          </a:ln>
          <a:effectLst/>
        </p:spPr>
        <p:txBody>
          <a:bodyPr>
            <a:spAutoFit/>
          </a:bodyPr>
          <a:lstStyle/>
          <a:p>
            <a:pPr fontAlgn="base">
              <a:spcBef>
                <a:spcPct val="50000"/>
              </a:spcBef>
              <a:spcAft>
                <a:spcPct val="0"/>
              </a:spcAft>
              <a:defRPr/>
            </a:pPr>
            <a:endParaRPr kumimoji="1" lang="ko-KR" altLang="ko-KR" sz="900" dirty="0">
              <a:solidFill>
                <a:srgbClr val="FFFFFF"/>
              </a:solidFill>
              <a:latin typeface="Tahoma" pitchFamily="34" charset="0"/>
            </a:endParaRPr>
          </a:p>
        </p:txBody>
      </p:sp>
      <p:pic>
        <p:nvPicPr>
          <p:cNvPr id="15" name="Picture 2" descr="E:\Data\1_연구\1_VEST\관련사진\20111017_ICON\VEST_ICO.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3307" y="111498"/>
            <a:ext cx="714060" cy="7140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508303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3" name="Rectangle 74"/>
          <p:cNvSpPr>
            <a:spLocks noChangeArrowheads="1"/>
          </p:cNvSpPr>
          <p:nvPr/>
        </p:nvSpPr>
        <p:spPr bwMode="auto">
          <a:xfrm>
            <a:off x="0" y="0"/>
            <a:ext cx="9144000" cy="728663"/>
          </a:xfrm>
          <a:prstGeom prst="rect">
            <a:avLst/>
          </a:prstGeom>
          <a:gradFill flip="none" rotWithShape="1">
            <a:gsLst>
              <a:gs pos="0">
                <a:srgbClr val="192C4B">
                  <a:alpha val="92000"/>
                </a:srgbClr>
              </a:gs>
              <a:gs pos="25000">
                <a:srgbClr val="2F5491"/>
              </a:gs>
              <a:gs pos="66000">
                <a:srgbClr val="213B65"/>
              </a:gs>
              <a:gs pos="91000">
                <a:srgbClr val="213B65"/>
              </a:gs>
              <a:gs pos="100000">
                <a:schemeClr val="bg1">
                  <a:lumMod val="75000"/>
                </a:schemeClr>
              </a:gs>
            </a:gsLst>
            <a:lin ang="4800000" scaled="0"/>
            <a:tileRect/>
          </a:gradFill>
          <a:ln w="9525" algn="ctr">
            <a:noFill/>
            <a:miter lim="800000"/>
            <a:headEnd/>
            <a:tailEnd/>
          </a:ln>
          <a:effectLst/>
        </p:spPr>
        <p:txBody>
          <a:bodyPr wrap="none" anchor="ctr"/>
          <a:lstStyle/>
          <a:p>
            <a:pPr>
              <a:defRPr/>
            </a:pPr>
            <a:endParaRPr lang="ko-KR" altLang="en-US" dirty="0">
              <a:solidFill>
                <a:srgbClr val="000000"/>
              </a:solidFill>
              <a:latin typeface="Arial" charset="0"/>
            </a:endParaRPr>
          </a:p>
        </p:txBody>
      </p:sp>
      <p:sp>
        <p:nvSpPr>
          <p:cNvPr id="33" name="Rectangle 74"/>
          <p:cNvSpPr>
            <a:spLocks noChangeArrowheads="1"/>
          </p:cNvSpPr>
          <p:nvPr/>
        </p:nvSpPr>
        <p:spPr bwMode="auto">
          <a:xfrm>
            <a:off x="0" y="379404"/>
            <a:ext cx="9144000" cy="329022"/>
          </a:xfrm>
          <a:prstGeom prst="rect">
            <a:avLst/>
          </a:prstGeom>
          <a:gradFill flip="none" rotWithShape="1">
            <a:gsLst>
              <a:gs pos="85000">
                <a:schemeClr val="bg1">
                  <a:lumMod val="95000"/>
                  <a:alpha val="0"/>
                </a:schemeClr>
              </a:gs>
              <a:gs pos="100000">
                <a:schemeClr val="bg1">
                  <a:lumMod val="75000"/>
                  <a:alpha val="69000"/>
                </a:schemeClr>
              </a:gs>
            </a:gsLst>
            <a:lin ang="5400000" scaled="1"/>
            <a:tileRect/>
          </a:gradFill>
          <a:ln w="9525" algn="ctr">
            <a:noFill/>
            <a:miter lim="800000"/>
            <a:headEnd/>
            <a:tailEnd/>
          </a:ln>
          <a:effectLst/>
        </p:spPr>
        <p:txBody>
          <a:bodyPr wrap="none" anchor="ctr"/>
          <a:lstStyle/>
          <a:p>
            <a:pPr>
              <a:defRPr/>
            </a:pPr>
            <a:endParaRPr lang="ko-KR" altLang="en-US" dirty="0">
              <a:solidFill>
                <a:srgbClr val="000000"/>
              </a:solidFill>
              <a:latin typeface="Arial" charset="0"/>
            </a:endParaRPr>
          </a:p>
        </p:txBody>
      </p:sp>
      <p:sp>
        <p:nvSpPr>
          <p:cNvPr id="45" name="Rectangle 75"/>
          <p:cNvSpPr>
            <a:spLocks noChangeArrowheads="1"/>
          </p:cNvSpPr>
          <p:nvPr/>
        </p:nvSpPr>
        <p:spPr bwMode="auto">
          <a:xfrm rot="10800000">
            <a:off x="0" y="6365080"/>
            <a:ext cx="9144000" cy="508793"/>
          </a:xfrm>
          <a:prstGeom prst="rect">
            <a:avLst/>
          </a:prstGeom>
          <a:gradFill flip="none" rotWithShape="1">
            <a:gsLst>
              <a:gs pos="5000">
                <a:srgbClr val="213B65">
                  <a:alpha val="48000"/>
                </a:srgbClr>
              </a:gs>
              <a:gs pos="100000">
                <a:schemeClr val="bg1">
                  <a:lumMod val="50000"/>
                  <a:alpha val="35000"/>
                </a:schemeClr>
              </a:gs>
            </a:gsLst>
            <a:lin ang="2700000" scaled="1"/>
            <a:tileRect/>
          </a:gradFill>
          <a:ln w="9525" algn="ctr">
            <a:noFill/>
            <a:miter lim="800000"/>
            <a:headEnd/>
            <a:tailEnd/>
          </a:ln>
          <a:effectLst/>
        </p:spPr>
        <p:txBody>
          <a:bodyPr wrap="none" anchor="ctr"/>
          <a:lstStyle/>
          <a:p>
            <a:pPr>
              <a:defRPr/>
            </a:pPr>
            <a:endParaRPr lang="ko-KR" altLang="en-US" dirty="0">
              <a:solidFill>
                <a:srgbClr val="000000"/>
              </a:solidFill>
              <a:latin typeface="Arial" charset="0"/>
            </a:endParaRPr>
          </a:p>
        </p:txBody>
      </p:sp>
      <p:sp>
        <p:nvSpPr>
          <p:cNvPr id="46" name="Text Box 28"/>
          <p:cNvSpPr txBox="1">
            <a:spLocks noChangeArrowheads="1"/>
          </p:cNvSpPr>
          <p:nvPr/>
        </p:nvSpPr>
        <p:spPr bwMode="auto">
          <a:xfrm>
            <a:off x="1343025" y="0"/>
            <a:ext cx="6816725" cy="477838"/>
          </a:xfrm>
          <a:prstGeom prst="rect">
            <a:avLst/>
          </a:prstGeom>
          <a:noFill/>
          <a:ln w="9525" algn="ctr">
            <a:noFill/>
            <a:miter lim="800000"/>
            <a:headEnd/>
            <a:tailEnd/>
          </a:ln>
          <a:effectLst/>
        </p:spPr>
        <p:txBody>
          <a:bodyPr>
            <a:spAutoFit/>
          </a:bodyPr>
          <a:lstStyle/>
          <a:p>
            <a:pPr algn="r">
              <a:spcBef>
                <a:spcPct val="50000"/>
              </a:spcBef>
              <a:defRPr/>
            </a:pPr>
            <a:endParaRPr lang="en-US" altLang="ko-KR" sz="1000" dirty="0">
              <a:solidFill>
                <a:srgbClr val="FFFFFF"/>
              </a:solidFill>
              <a:latin typeface="Arial" charset="0"/>
              <a:ea typeface="Elegant" pitchFamily="2" charset="-127"/>
            </a:endParaRPr>
          </a:p>
          <a:p>
            <a:pPr algn="r">
              <a:spcBef>
                <a:spcPct val="50000"/>
              </a:spcBef>
              <a:defRPr/>
            </a:pPr>
            <a:endParaRPr lang="en-US" altLang="ko-KR" sz="1000" dirty="0">
              <a:solidFill>
                <a:srgbClr val="FFFFFF"/>
              </a:solidFill>
              <a:latin typeface="Arial" charset="0"/>
              <a:ea typeface="Elegant" pitchFamily="2" charset="-127"/>
            </a:endParaRPr>
          </a:p>
        </p:txBody>
      </p:sp>
      <p:sp>
        <p:nvSpPr>
          <p:cNvPr id="47" name="Line 44"/>
          <p:cNvSpPr>
            <a:spLocks noChangeShapeType="1"/>
          </p:cNvSpPr>
          <p:nvPr/>
        </p:nvSpPr>
        <p:spPr bwMode="auto">
          <a:xfrm>
            <a:off x="0" y="728663"/>
            <a:ext cx="8999538" cy="0"/>
          </a:xfrm>
          <a:prstGeom prst="line">
            <a:avLst/>
          </a:prstGeom>
          <a:noFill/>
          <a:ln w="19050">
            <a:solidFill>
              <a:schemeClr val="tx1"/>
            </a:solidFill>
            <a:round/>
            <a:headEnd/>
            <a:tailEnd/>
          </a:ln>
          <a:effectLst/>
        </p:spPr>
        <p:txBody>
          <a:bodyPr wrap="none" anchor="ctr"/>
          <a:lstStyle/>
          <a:p>
            <a:pPr>
              <a:defRPr/>
            </a:pPr>
            <a:endParaRPr lang="ko-KR" altLang="en-US" dirty="0">
              <a:solidFill>
                <a:srgbClr val="000000"/>
              </a:solidFill>
              <a:latin typeface="Arial" charset="0"/>
            </a:endParaRPr>
          </a:p>
        </p:txBody>
      </p:sp>
      <p:sp>
        <p:nvSpPr>
          <p:cNvPr id="48" name="Rectangle 45"/>
          <p:cNvSpPr>
            <a:spLocks noChangeArrowheads="1"/>
          </p:cNvSpPr>
          <p:nvPr/>
        </p:nvSpPr>
        <p:spPr bwMode="auto">
          <a:xfrm>
            <a:off x="8782050" y="696913"/>
            <a:ext cx="360363" cy="36512"/>
          </a:xfrm>
          <a:prstGeom prst="rect">
            <a:avLst/>
          </a:prstGeom>
          <a:solidFill>
            <a:schemeClr val="tx1"/>
          </a:solidFill>
          <a:ln w="9525" algn="ctr">
            <a:solidFill>
              <a:schemeClr val="tx1"/>
            </a:solidFill>
            <a:miter lim="800000"/>
            <a:headEnd/>
            <a:tailEnd/>
          </a:ln>
          <a:effectLst/>
        </p:spPr>
        <p:txBody>
          <a:bodyPr wrap="none" anchor="ctr"/>
          <a:lstStyle/>
          <a:p>
            <a:pPr>
              <a:defRPr/>
            </a:pPr>
            <a:endParaRPr lang="ko-KR" altLang="en-US" dirty="0">
              <a:solidFill>
                <a:srgbClr val="000000"/>
              </a:solidFill>
              <a:latin typeface="Arial" charset="0"/>
            </a:endParaRPr>
          </a:p>
        </p:txBody>
      </p:sp>
      <p:sp>
        <p:nvSpPr>
          <p:cNvPr id="51" name="Line 72"/>
          <p:cNvSpPr>
            <a:spLocks noChangeShapeType="1"/>
          </p:cNvSpPr>
          <p:nvPr/>
        </p:nvSpPr>
        <p:spPr bwMode="auto">
          <a:xfrm>
            <a:off x="146050" y="6362700"/>
            <a:ext cx="8999538" cy="0"/>
          </a:xfrm>
          <a:prstGeom prst="line">
            <a:avLst/>
          </a:prstGeom>
          <a:noFill/>
          <a:ln w="19050">
            <a:solidFill>
              <a:schemeClr val="tx1"/>
            </a:solidFill>
            <a:round/>
            <a:headEnd/>
            <a:tailEnd/>
          </a:ln>
          <a:effectLst/>
        </p:spPr>
        <p:txBody>
          <a:bodyPr wrap="none" anchor="ctr"/>
          <a:lstStyle/>
          <a:p>
            <a:pPr>
              <a:defRPr/>
            </a:pPr>
            <a:endParaRPr lang="ko-KR" altLang="en-US" dirty="0">
              <a:solidFill>
                <a:srgbClr val="000000"/>
              </a:solidFill>
              <a:latin typeface="Arial" charset="0"/>
            </a:endParaRPr>
          </a:p>
        </p:txBody>
      </p:sp>
      <p:sp>
        <p:nvSpPr>
          <p:cNvPr id="52" name="Rectangle 73"/>
          <p:cNvSpPr>
            <a:spLocks noChangeArrowheads="1"/>
          </p:cNvSpPr>
          <p:nvPr/>
        </p:nvSpPr>
        <p:spPr bwMode="auto">
          <a:xfrm>
            <a:off x="1588" y="6357938"/>
            <a:ext cx="358775" cy="34925"/>
          </a:xfrm>
          <a:prstGeom prst="rect">
            <a:avLst/>
          </a:prstGeom>
          <a:solidFill>
            <a:schemeClr val="tx1"/>
          </a:solidFill>
          <a:ln w="9525" algn="ctr">
            <a:solidFill>
              <a:schemeClr val="tx1"/>
            </a:solidFill>
            <a:miter lim="800000"/>
            <a:headEnd/>
            <a:tailEnd/>
          </a:ln>
          <a:effectLst/>
        </p:spPr>
        <p:txBody>
          <a:bodyPr wrap="none" anchor="ctr"/>
          <a:lstStyle/>
          <a:p>
            <a:pPr>
              <a:defRPr/>
            </a:pPr>
            <a:endParaRPr lang="ko-KR" altLang="en-US" dirty="0">
              <a:solidFill>
                <a:srgbClr val="000000"/>
              </a:solidFill>
              <a:latin typeface="Arial" charset="0"/>
            </a:endParaRPr>
          </a:p>
        </p:txBody>
      </p:sp>
      <p:sp>
        <p:nvSpPr>
          <p:cNvPr id="64" name="제목 1"/>
          <p:cNvSpPr txBox="1">
            <a:spLocks/>
          </p:cNvSpPr>
          <p:nvPr/>
        </p:nvSpPr>
        <p:spPr>
          <a:xfrm>
            <a:off x="625475" y="0"/>
            <a:ext cx="8447088" cy="712788"/>
          </a:xfrm>
          <a:prstGeom prst="rect">
            <a:avLst/>
          </a:prstGeom>
        </p:spPr>
        <p:txBody>
          <a:bodyPr anchor="b"/>
          <a:lstStyle/>
          <a:p>
            <a:pPr eaLnBrk="0" hangingPunct="0">
              <a:defRPr/>
            </a:pPr>
            <a:endParaRPr lang="ko-KR" altLang="en-US" sz="2000" kern="0" dirty="0">
              <a:solidFill>
                <a:srgbClr val="FFFFFF"/>
              </a:solidFill>
              <a:latin typeface="Tahoma"/>
            </a:endParaRPr>
          </a:p>
        </p:txBody>
      </p:sp>
      <p:pic>
        <p:nvPicPr>
          <p:cNvPr id="14" name="Picture 2" descr="E:\Data\Design\fusma.pn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084337" y="6364288"/>
            <a:ext cx="1088063" cy="497132"/>
          </a:xfrm>
          <a:prstGeom prst="rect">
            <a:avLst/>
          </a:prstGeom>
          <a:noFill/>
          <a:extLst>
            <a:ext uri="{909E8E84-426E-40DD-AFC4-6F175D3DCCD1}">
              <a14:hiddenFill xmlns:a14="http://schemas.microsoft.com/office/drawing/2010/main">
                <a:solidFill>
                  <a:srgbClr val="FFFFFF"/>
                </a:solidFill>
              </a14:hiddenFill>
            </a:ext>
          </a:extLst>
        </p:spPr>
      </p:pic>
      <p:sp>
        <p:nvSpPr>
          <p:cNvPr id="18" name="Text Box 41"/>
          <p:cNvSpPr txBox="1">
            <a:spLocks noChangeArrowheads="1"/>
          </p:cNvSpPr>
          <p:nvPr userDrawn="1"/>
        </p:nvSpPr>
        <p:spPr bwMode="auto">
          <a:xfrm>
            <a:off x="73025" y="580953"/>
            <a:ext cx="541338" cy="228600"/>
          </a:xfrm>
          <a:prstGeom prst="rect">
            <a:avLst/>
          </a:prstGeom>
          <a:noFill/>
          <a:ln w="9525">
            <a:noFill/>
            <a:miter lim="800000"/>
            <a:headEnd/>
            <a:tailEnd/>
          </a:ln>
          <a:effectLst/>
        </p:spPr>
        <p:txBody>
          <a:bodyPr>
            <a:spAutoFit/>
          </a:bodyPr>
          <a:lstStyle/>
          <a:p>
            <a:pPr fontAlgn="base">
              <a:spcBef>
                <a:spcPct val="50000"/>
              </a:spcBef>
              <a:spcAft>
                <a:spcPct val="0"/>
              </a:spcAft>
              <a:defRPr/>
            </a:pPr>
            <a:endParaRPr kumimoji="1" lang="ko-KR" altLang="ko-KR" sz="900" dirty="0">
              <a:solidFill>
                <a:srgbClr val="FFFFFF"/>
              </a:solidFill>
              <a:latin typeface="Tahoma" pitchFamily="34" charset="0"/>
            </a:endParaRPr>
          </a:p>
        </p:txBody>
      </p:sp>
      <p:sp>
        <p:nvSpPr>
          <p:cNvPr id="19" name="Rectangle 34"/>
          <p:cNvSpPr>
            <a:spLocks noChangeArrowheads="1"/>
          </p:cNvSpPr>
          <p:nvPr userDrawn="1"/>
        </p:nvSpPr>
        <p:spPr bwMode="auto">
          <a:xfrm>
            <a:off x="61913" y="28503"/>
            <a:ext cx="563562" cy="662045"/>
          </a:xfrm>
          <a:prstGeom prst="rect">
            <a:avLst/>
          </a:prstGeom>
          <a:gradFill rotWithShape="1">
            <a:gsLst>
              <a:gs pos="0">
                <a:srgbClr val="5F5F5F"/>
              </a:gs>
              <a:gs pos="100000">
                <a:srgbClr val="5F5F5F">
                  <a:gamma/>
                  <a:shade val="46275"/>
                  <a:invGamma/>
                </a:srgbClr>
              </a:gs>
            </a:gsLst>
            <a:lin ang="2700000" scaled="1"/>
          </a:gradFill>
          <a:ln w="9525">
            <a:noFill/>
            <a:miter lim="800000"/>
            <a:headEnd/>
            <a:tailEnd/>
          </a:ln>
          <a:effectLst/>
        </p:spPr>
        <p:txBody>
          <a:bodyPr wrap="none" anchor="ctr"/>
          <a:lstStyle/>
          <a:p>
            <a:pPr fontAlgn="base">
              <a:spcBef>
                <a:spcPct val="0"/>
              </a:spcBef>
              <a:spcAft>
                <a:spcPct val="0"/>
              </a:spcAft>
              <a:defRPr/>
            </a:pPr>
            <a:endParaRPr kumimoji="1" lang="ko-KR" altLang="en-US" dirty="0">
              <a:solidFill>
                <a:srgbClr val="000000"/>
              </a:solidFill>
            </a:endParaRPr>
          </a:p>
        </p:txBody>
      </p:sp>
      <p:sp>
        <p:nvSpPr>
          <p:cNvPr id="20" name="Text Box 41"/>
          <p:cNvSpPr txBox="1">
            <a:spLocks noChangeArrowheads="1"/>
          </p:cNvSpPr>
          <p:nvPr userDrawn="1"/>
        </p:nvSpPr>
        <p:spPr bwMode="auto">
          <a:xfrm>
            <a:off x="73047" y="580995"/>
            <a:ext cx="541294" cy="228558"/>
          </a:xfrm>
          <a:prstGeom prst="rect">
            <a:avLst/>
          </a:prstGeom>
          <a:noFill/>
          <a:ln w="9525">
            <a:noFill/>
            <a:miter lim="800000"/>
            <a:headEnd/>
            <a:tailEnd/>
          </a:ln>
          <a:effectLst/>
        </p:spPr>
        <p:txBody>
          <a:bodyPr>
            <a:spAutoFit/>
          </a:bodyPr>
          <a:lstStyle/>
          <a:p>
            <a:pPr fontAlgn="base">
              <a:spcBef>
                <a:spcPct val="50000"/>
              </a:spcBef>
              <a:spcAft>
                <a:spcPct val="0"/>
              </a:spcAft>
              <a:defRPr/>
            </a:pPr>
            <a:endParaRPr kumimoji="1" lang="ko-KR" altLang="ko-KR" sz="900" dirty="0">
              <a:solidFill>
                <a:srgbClr val="FFFFFF"/>
              </a:solidFill>
              <a:latin typeface="Tahoma" pitchFamily="34" charset="0"/>
            </a:endParaRPr>
          </a:p>
        </p:txBody>
      </p:sp>
      <p:pic>
        <p:nvPicPr>
          <p:cNvPr id="21" name="Picture 2" descr="E:\Data\1_연구\1_VEST\관련사진\20111017_ICON\VEST_ICO.png"/>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13307" y="5063"/>
            <a:ext cx="714060" cy="714060"/>
          </a:xfrm>
          <a:prstGeom prst="rect">
            <a:avLst/>
          </a:prstGeom>
          <a:noFill/>
          <a:extLst>
            <a:ext uri="{909E8E84-426E-40DD-AFC4-6F175D3DCCD1}">
              <a14:hiddenFill xmlns:a14="http://schemas.microsoft.com/office/drawing/2010/main">
                <a:solidFill>
                  <a:srgbClr val="FFFFFF"/>
                </a:solidFill>
              </a14:hiddenFill>
            </a:ext>
          </a:extLst>
        </p:spPr>
      </p:pic>
      <p:pic>
        <p:nvPicPr>
          <p:cNvPr id="22" name="그림 21"/>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8159750" y="6391715"/>
            <a:ext cx="971347" cy="483087"/>
          </a:xfrm>
          <a:prstGeom prst="rect">
            <a:avLst/>
          </a:prstGeom>
        </p:spPr>
      </p:pic>
    </p:spTree>
    <p:extLst>
      <p:ext uri="{BB962C8B-B14F-4D97-AF65-F5344CB8AC3E}">
        <p14:creationId xmlns:p14="http://schemas.microsoft.com/office/powerpoint/2010/main" val="271632356"/>
      </p:ext>
    </p:extLst>
  </p:cSld>
  <p:clrMap bg1="lt1" tx1="dk1" bg2="lt2" tx2="dk2" accent1="accent1" accent2="accent2" accent3="accent3" accent4="accent4" accent5="accent5" accent6="accent6" hlink="hlink" folHlink="folHlink"/>
  <p:sldLayoutIdLst>
    <p:sldLayoutId id="2147483673" r:id="rId1"/>
    <p:sldLayoutId id="2147483674" r:id="rId2"/>
  </p:sldLayoutIdLst>
  <p:timing>
    <p:tnLst>
      <p:par>
        <p:cTn id="1" dur="indefinite" restart="never" nodeType="tmRoot"/>
      </p:par>
    </p:tnLst>
  </p:timing>
  <p:hf sldNum="0" hdr="0" ftr="0" dt="0"/>
  <p:txStyles>
    <p:titleStyle>
      <a:lvl1pPr algn="l" rtl="0" eaLnBrk="0" fontAlgn="base" latinLnBrk="1" hangingPunct="0">
        <a:spcBef>
          <a:spcPct val="0"/>
        </a:spcBef>
        <a:spcAft>
          <a:spcPct val="0"/>
        </a:spcAft>
        <a:defRPr kumimoji="1" sz="2000" b="1">
          <a:solidFill>
            <a:schemeClr val="bg1"/>
          </a:solidFill>
          <a:latin typeface="+mj-lt"/>
          <a:ea typeface="+mj-ea"/>
          <a:cs typeface="+mj-cs"/>
        </a:defRPr>
      </a:lvl1pPr>
      <a:lvl2pPr algn="l" rtl="0" eaLnBrk="0" fontAlgn="base" latinLnBrk="1" hangingPunct="0">
        <a:spcBef>
          <a:spcPct val="0"/>
        </a:spcBef>
        <a:spcAft>
          <a:spcPct val="0"/>
        </a:spcAft>
        <a:defRPr kumimoji="1" sz="2000" b="1">
          <a:solidFill>
            <a:schemeClr val="bg1"/>
          </a:solidFill>
          <a:latin typeface="Tahoma" pitchFamily="34" charset="0"/>
          <a:ea typeface="굴림" pitchFamily="50" charset="-127"/>
        </a:defRPr>
      </a:lvl2pPr>
      <a:lvl3pPr algn="l" rtl="0" eaLnBrk="0" fontAlgn="base" latinLnBrk="1" hangingPunct="0">
        <a:spcBef>
          <a:spcPct val="0"/>
        </a:spcBef>
        <a:spcAft>
          <a:spcPct val="0"/>
        </a:spcAft>
        <a:defRPr kumimoji="1" sz="2000" b="1">
          <a:solidFill>
            <a:schemeClr val="bg1"/>
          </a:solidFill>
          <a:latin typeface="Tahoma" pitchFamily="34" charset="0"/>
          <a:ea typeface="굴림" pitchFamily="50" charset="-127"/>
        </a:defRPr>
      </a:lvl3pPr>
      <a:lvl4pPr algn="l" rtl="0" eaLnBrk="0" fontAlgn="base" latinLnBrk="1" hangingPunct="0">
        <a:spcBef>
          <a:spcPct val="0"/>
        </a:spcBef>
        <a:spcAft>
          <a:spcPct val="0"/>
        </a:spcAft>
        <a:defRPr kumimoji="1" sz="2000" b="1">
          <a:solidFill>
            <a:schemeClr val="bg1"/>
          </a:solidFill>
          <a:latin typeface="Tahoma" pitchFamily="34" charset="0"/>
          <a:ea typeface="굴림" pitchFamily="50" charset="-127"/>
        </a:defRPr>
      </a:lvl4pPr>
      <a:lvl5pPr algn="l" rtl="0" eaLnBrk="0" fontAlgn="base" latinLnBrk="1" hangingPunct="0">
        <a:spcBef>
          <a:spcPct val="0"/>
        </a:spcBef>
        <a:spcAft>
          <a:spcPct val="0"/>
        </a:spcAft>
        <a:defRPr kumimoji="1" sz="2000" b="1">
          <a:solidFill>
            <a:schemeClr val="bg1"/>
          </a:solidFill>
          <a:latin typeface="Tahoma" pitchFamily="34" charset="0"/>
          <a:ea typeface="굴림" pitchFamily="50" charset="-127"/>
        </a:defRPr>
      </a:lvl5pPr>
      <a:lvl6pPr marL="457200" algn="l" rtl="0" fontAlgn="base" latinLnBrk="1">
        <a:spcBef>
          <a:spcPct val="0"/>
        </a:spcBef>
        <a:spcAft>
          <a:spcPct val="0"/>
        </a:spcAft>
        <a:defRPr kumimoji="1" sz="2000" b="1">
          <a:solidFill>
            <a:schemeClr val="tx2"/>
          </a:solidFill>
          <a:latin typeface="Tahoma" pitchFamily="34" charset="0"/>
          <a:ea typeface="굴림" pitchFamily="50" charset="-127"/>
        </a:defRPr>
      </a:lvl6pPr>
      <a:lvl7pPr marL="914400" algn="l" rtl="0" fontAlgn="base" latinLnBrk="1">
        <a:spcBef>
          <a:spcPct val="0"/>
        </a:spcBef>
        <a:spcAft>
          <a:spcPct val="0"/>
        </a:spcAft>
        <a:defRPr kumimoji="1" sz="2000" b="1">
          <a:solidFill>
            <a:schemeClr val="tx2"/>
          </a:solidFill>
          <a:latin typeface="Tahoma" pitchFamily="34" charset="0"/>
          <a:ea typeface="굴림" pitchFamily="50" charset="-127"/>
        </a:defRPr>
      </a:lvl7pPr>
      <a:lvl8pPr marL="1371600" algn="l" rtl="0" fontAlgn="base" latinLnBrk="1">
        <a:spcBef>
          <a:spcPct val="0"/>
        </a:spcBef>
        <a:spcAft>
          <a:spcPct val="0"/>
        </a:spcAft>
        <a:defRPr kumimoji="1" sz="2000" b="1">
          <a:solidFill>
            <a:schemeClr val="tx2"/>
          </a:solidFill>
          <a:latin typeface="Tahoma" pitchFamily="34" charset="0"/>
          <a:ea typeface="굴림" pitchFamily="50" charset="-127"/>
        </a:defRPr>
      </a:lvl8pPr>
      <a:lvl9pPr marL="1828800" algn="l" rtl="0" fontAlgn="base" latinLnBrk="1">
        <a:spcBef>
          <a:spcPct val="0"/>
        </a:spcBef>
        <a:spcAft>
          <a:spcPct val="0"/>
        </a:spcAft>
        <a:defRPr kumimoji="1" sz="2000" b="1">
          <a:solidFill>
            <a:schemeClr val="tx2"/>
          </a:solidFill>
          <a:latin typeface="Tahoma" pitchFamily="34" charset="0"/>
          <a:ea typeface="굴림" pitchFamily="50" charset="-127"/>
        </a:defRPr>
      </a:lvl9pPr>
    </p:titleStyle>
    <p:bodyStyle>
      <a:lvl1pPr marL="342900" indent="-342900" algn="l" rtl="0" eaLnBrk="0" fontAlgn="base" latinLnBrk="1" hangingPunct="0">
        <a:spcBef>
          <a:spcPct val="20000"/>
        </a:spcBef>
        <a:spcAft>
          <a:spcPct val="0"/>
        </a:spcAft>
        <a:buFont typeface="Wingdings" pitchFamily="2" charset="2"/>
        <a:buChar char="§"/>
        <a:defRPr kumimoji="1" sz="3200">
          <a:solidFill>
            <a:schemeClr val="tx1"/>
          </a:solidFill>
          <a:latin typeface="+mn-lt"/>
          <a:ea typeface="+mn-ea"/>
          <a:cs typeface="+mn-cs"/>
        </a:defRPr>
      </a:lvl1pPr>
      <a:lvl2pPr marL="742950" indent="-285750" algn="l" rtl="0" eaLnBrk="0" fontAlgn="base" latinLnBrk="1" hangingPunct="0">
        <a:spcBef>
          <a:spcPct val="20000"/>
        </a:spcBef>
        <a:spcAft>
          <a:spcPct val="0"/>
        </a:spcAft>
        <a:buChar char="–"/>
        <a:defRPr kumimoji="1" sz="2800">
          <a:solidFill>
            <a:schemeClr val="tx1"/>
          </a:solidFill>
          <a:latin typeface="+mn-lt"/>
          <a:ea typeface="+mn-ea"/>
        </a:defRPr>
      </a:lvl2pPr>
      <a:lvl3pPr marL="1143000" indent="-228600" algn="l" rtl="0" eaLnBrk="0" fontAlgn="base" latinLnBrk="1" hangingPunct="0">
        <a:spcBef>
          <a:spcPct val="20000"/>
        </a:spcBef>
        <a:spcAft>
          <a:spcPct val="0"/>
        </a:spcAft>
        <a:buChar char="•"/>
        <a:defRPr kumimoji="1" sz="2400">
          <a:solidFill>
            <a:schemeClr val="tx1"/>
          </a:solidFill>
          <a:latin typeface="+mn-lt"/>
          <a:ea typeface="+mn-ea"/>
        </a:defRPr>
      </a:lvl3pPr>
      <a:lvl4pPr marL="1600200" indent="-228600" algn="l" rtl="0" eaLnBrk="0" fontAlgn="base" latinLnBrk="1" hangingPunct="0">
        <a:spcBef>
          <a:spcPct val="20000"/>
        </a:spcBef>
        <a:spcAft>
          <a:spcPct val="0"/>
        </a:spcAft>
        <a:buChar char="–"/>
        <a:defRPr kumimoji="1" sz="2000">
          <a:solidFill>
            <a:schemeClr val="tx1"/>
          </a:solidFill>
          <a:latin typeface="+mn-lt"/>
          <a:ea typeface="+mn-ea"/>
        </a:defRPr>
      </a:lvl4pPr>
      <a:lvl5pPr marL="2057400" indent="-228600" algn="l" rtl="0" eaLnBrk="0" fontAlgn="base" latinLnBrk="1" hangingPunct="0">
        <a:spcBef>
          <a:spcPct val="20000"/>
        </a:spcBef>
        <a:spcAft>
          <a:spcPct val="0"/>
        </a:spcAft>
        <a:buChar char="»"/>
        <a:defRPr kumimoji="1" sz="2000">
          <a:solidFill>
            <a:schemeClr val="tx1"/>
          </a:solidFill>
          <a:latin typeface="+mn-lt"/>
          <a:ea typeface="+mn-ea"/>
        </a:defRPr>
      </a:lvl5pPr>
      <a:lvl6pPr marL="2514600" indent="-228600" algn="l" rtl="0" fontAlgn="base" latinLnBrk="1">
        <a:spcBef>
          <a:spcPct val="20000"/>
        </a:spcBef>
        <a:spcAft>
          <a:spcPct val="0"/>
        </a:spcAft>
        <a:buChar char="»"/>
        <a:defRPr kumimoji="1" sz="2000">
          <a:solidFill>
            <a:schemeClr val="tx1"/>
          </a:solidFill>
          <a:latin typeface="+mn-lt"/>
          <a:ea typeface="+mn-ea"/>
        </a:defRPr>
      </a:lvl6pPr>
      <a:lvl7pPr marL="2971800" indent="-228600" algn="l" rtl="0" fontAlgn="base" latinLnBrk="1">
        <a:spcBef>
          <a:spcPct val="20000"/>
        </a:spcBef>
        <a:spcAft>
          <a:spcPct val="0"/>
        </a:spcAft>
        <a:buChar char="»"/>
        <a:defRPr kumimoji="1" sz="2000">
          <a:solidFill>
            <a:schemeClr val="tx1"/>
          </a:solidFill>
          <a:latin typeface="+mn-lt"/>
          <a:ea typeface="+mn-ea"/>
        </a:defRPr>
      </a:lvl7pPr>
      <a:lvl8pPr marL="3429000" indent="-228600" algn="l" rtl="0" fontAlgn="base" latinLnBrk="1">
        <a:spcBef>
          <a:spcPct val="20000"/>
        </a:spcBef>
        <a:spcAft>
          <a:spcPct val="0"/>
        </a:spcAft>
        <a:buChar char="»"/>
        <a:defRPr kumimoji="1" sz="2000">
          <a:solidFill>
            <a:schemeClr val="tx1"/>
          </a:solidFill>
          <a:latin typeface="+mn-lt"/>
          <a:ea typeface="+mn-ea"/>
        </a:defRPr>
      </a:lvl8pPr>
      <a:lvl9pPr marL="3886200" indent="-228600" algn="l" rtl="0" fontAlgn="base" latinLnBrk="1">
        <a:spcBef>
          <a:spcPct val="20000"/>
        </a:spcBef>
        <a:spcAft>
          <a:spcPct val="0"/>
        </a:spcAft>
        <a:buChar char="»"/>
        <a:defRPr kumimoji="1" sz="2000">
          <a:solidFill>
            <a:schemeClr val="tx1"/>
          </a:solidFill>
          <a:latin typeface="+mn-lt"/>
          <a:ea typeface="+mn-ea"/>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3" name="Rectangle 74"/>
          <p:cNvSpPr>
            <a:spLocks noChangeArrowheads="1"/>
          </p:cNvSpPr>
          <p:nvPr/>
        </p:nvSpPr>
        <p:spPr bwMode="auto">
          <a:xfrm>
            <a:off x="0" y="0"/>
            <a:ext cx="9144000" cy="728663"/>
          </a:xfrm>
          <a:prstGeom prst="rect">
            <a:avLst/>
          </a:prstGeom>
          <a:gradFill flip="none" rotWithShape="1">
            <a:gsLst>
              <a:gs pos="0">
                <a:srgbClr val="192C4B">
                  <a:alpha val="92000"/>
                </a:srgbClr>
              </a:gs>
              <a:gs pos="25000">
                <a:srgbClr val="2F5491"/>
              </a:gs>
              <a:gs pos="66000">
                <a:srgbClr val="213B65"/>
              </a:gs>
              <a:gs pos="91000">
                <a:srgbClr val="213B65"/>
              </a:gs>
              <a:gs pos="100000">
                <a:schemeClr val="bg1">
                  <a:lumMod val="75000"/>
                </a:schemeClr>
              </a:gs>
            </a:gsLst>
            <a:lin ang="4800000" scaled="0"/>
            <a:tileRect/>
          </a:gradFill>
          <a:ln w="9525" algn="ctr">
            <a:noFill/>
            <a:miter lim="800000"/>
            <a:headEnd/>
            <a:tailEnd/>
          </a:ln>
          <a:effectLst/>
        </p:spPr>
        <p:txBody>
          <a:bodyPr wrap="none" anchor="ctr"/>
          <a:lstStyle/>
          <a:p>
            <a:pPr>
              <a:defRPr/>
            </a:pPr>
            <a:endParaRPr lang="ko-KR" altLang="en-US" dirty="0">
              <a:solidFill>
                <a:srgbClr val="000000"/>
              </a:solidFill>
              <a:latin typeface="Arial" charset="0"/>
            </a:endParaRPr>
          </a:p>
        </p:txBody>
      </p:sp>
      <p:sp>
        <p:nvSpPr>
          <p:cNvPr id="33" name="Rectangle 74"/>
          <p:cNvSpPr>
            <a:spLocks noChangeArrowheads="1"/>
          </p:cNvSpPr>
          <p:nvPr/>
        </p:nvSpPr>
        <p:spPr bwMode="auto">
          <a:xfrm>
            <a:off x="0" y="379404"/>
            <a:ext cx="9144000" cy="329022"/>
          </a:xfrm>
          <a:prstGeom prst="rect">
            <a:avLst/>
          </a:prstGeom>
          <a:gradFill flip="none" rotWithShape="1">
            <a:gsLst>
              <a:gs pos="85000">
                <a:schemeClr val="bg1">
                  <a:lumMod val="95000"/>
                  <a:alpha val="0"/>
                </a:schemeClr>
              </a:gs>
              <a:gs pos="100000">
                <a:schemeClr val="bg1">
                  <a:lumMod val="75000"/>
                  <a:alpha val="69000"/>
                </a:schemeClr>
              </a:gs>
            </a:gsLst>
            <a:lin ang="5400000" scaled="1"/>
            <a:tileRect/>
          </a:gradFill>
          <a:ln w="9525" algn="ctr">
            <a:noFill/>
            <a:miter lim="800000"/>
            <a:headEnd/>
            <a:tailEnd/>
          </a:ln>
          <a:effectLst/>
        </p:spPr>
        <p:txBody>
          <a:bodyPr wrap="none" anchor="ctr"/>
          <a:lstStyle/>
          <a:p>
            <a:pPr>
              <a:defRPr/>
            </a:pPr>
            <a:endParaRPr lang="ko-KR" altLang="en-US" dirty="0">
              <a:solidFill>
                <a:srgbClr val="000000"/>
              </a:solidFill>
              <a:latin typeface="Arial" charset="0"/>
            </a:endParaRPr>
          </a:p>
        </p:txBody>
      </p:sp>
      <p:sp>
        <p:nvSpPr>
          <p:cNvPr id="45" name="Rectangle 75"/>
          <p:cNvSpPr>
            <a:spLocks noChangeArrowheads="1"/>
          </p:cNvSpPr>
          <p:nvPr/>
        </p:nvSpPr>
        <p:spPr bwMode="auto">
          <a:xfrm rot="10800000">
            <a:off x="0" y="6365080"/>
            <a:ext cx="9144000" cy="508793"/>
          </a:xfrm>
          <a:prstGeom prst="rect">
            <a:avLst/>
          </a:prstGeom>
          <a:gradFill flip="none" rotWithShape="1">
            <a:gsLst>
              <a:gs pos="5000">
                <a:srgbClr val="213B65">
                  <a:alpha val="48000"/>
                </a:srgbClr>
              </a:gs>
              <a:gs pos="100000">
                <a:schemeClr val="bg1">
                  <a:lumMod val="50000"/>
                  <a:alpha val="35000"/>
                </a:schemeClr>
              </a:gs>
            </a:gsLst>
            <a:lin ang="2700000" scaled="1"/>
            <a:tileRect/>
          </a:gradFill>
          <a:ln w="9525" algn="ctr">
            <a:noFill/>
            <a:miter lim="800000"/>
            <a:headEnd/>
            <a:tailEnd/>
          </a:ln>
          <a:effectLst/>
        </p:spPr>
        <p:txBody>
          <a:bodyPr wrap="none" anchor="ctr"/>
          <a:lstStyle/>
          <a:p>
            <a:pPr>
              <a:defRPr/>
            </a:pPr>
            <a:endParaRPr lang="ko-KR" altLang="en-US" dirty="0">
              <a:solidFill>
                <a:srgbClr val="000000"/>
              </a:solidFill>
              <a:latin typeface="Arial" charset="0"/>
            </a:endParaRPr>
          </a:p>
        </p:txBody>
      </p:sp>
      <p:sp>
        <p:nvSpPr>
          <p:cNvPr id="46" name="Text Box 28"/>
          <p:cNvSpPr txBox="1">
            <a:spLocks noChangeArrowheads="1"/>
          </p:cNvSpPr>
          <p:nvPr/>
        </p:nvSpPr>
        <p:spPr bwMode="auto">
          <a:xfrm>
            <a:off x="1343025" y="0"/>
            <a:ext cx="6816725" cy="477838"/>
          </a:xfrm>
          <a:prstGeom prst="rect">
            <a:avLst/>
          </a:prstGeom>
          <a:noFill/>
          <a:ln w="9525" algn="ctr">
            <a:noFill/>
            <a:miter lim="800000"/>
            <a:headEnd/>
            <a:tailEnd/>
          </a:ln>
          <a:effectLst/>
        </p:spPr>
        <p:txBody>
          <a:bodyPr>
            <a:spAutoFit/>
          </a:bodyPr>
          <a:lstStyle/>
          <a:p>
            <a:pPr algn="r">
              <a:spcBef>
                <a:spcPct val="50000"/>
              </a:spcBef>
              <a:defRPr/>
            </a:pPr>
            <a:endParaRPr lang="en-US" altLang="ko-KR" sz="1000" dirty="0">
              <a:solidFill>
                <a:srgbClr val="FFFFFF"/>
              </a:solidFill>
              <a:latin typeface="Arial" charset="0"/>
              <a:ea typeface="Elegant" pitchFamily="2" charset="-127"/>
            </a:endParaRPr>
          </a:p>
          <a:p>
            <a:pPr algn="r">
              <a:spcBef>
                <a:spcPct val="50000"/>
              </a:spcBef>
              <a:defRPr/>
            </a:pPr>
            <a:endParaRPr lang="en-US" altLang="ko-KR" sz="1000" dirty="0">
              <a:solidFill>
                <a:srgbClr val="FFFFFF"/>
              </a:solidFill>
              <a:latin typeface="Arial" charset="0"/>
              <a:ea typeface="Elegant" pitchFamily="2" charset="-127"/>
            </a:endParaRPr>
          </a:p>
        </p:txBody>
      </p:sp>
      <p:sp>
        <p:nvSpPr>
          <p:cNvPr id="47" name="Line 44"/>
          <p:cNvSpPr>
            <a:spLocks noChangeShapeType="1"/>
          </p:cNvSpPr>
          <p:nvPr/>
        </p:nvSpPr>
        <p:spPr bwMode="auto">
          <a:xfrm>
            <a:off x="0" y="728663"/>
            <a:ext cx="8999538" cy="0"/>
          </a:xfrm>
          <a:prstGeom prst="line">
            <a:avLst/>
          </a:prstGeom>
          <a:noFill/>
          <a:ln w="19050">
            <a:solidFill>
              <a:schemeClr val="tx1"/>
            </a:solidFill>
            <a:round/>
            <a:headEnd/>
            <a:tailEnd/>
          </a:ln>
          <a:effectLst/>
        </p:spPr>
        <p:txBody>
          <a:bodyPr wrap="none" anchor="ctr"/>
          <a:lstStyle/>
          <a:p>
            <a:pPr>
              <a:defRPr/>
            </a:pPr>
            <a:endParaRPr lang="ko-KR" altLang="en-US" dirty="0">
              <a:solidFill>
                <a:srgbClr val="000000"/>
              </a:solidFill>
              <a:latin typeface="Arial" charset="0"/>
            </a:endParaRPr>
          </a:p>
        </p:txBody>
      </p:sp>
      <p:sp>
        <p:nvSpPr>
          <p:cNvPr id="48" name="Rectangle 45"/>
          <p:cNvSpPr>
            <a:spLocks noChangeArrowheads="1"/>
          </p:cNvSpPr>
          <p:nvPr/>
        </p:nvSpPr>
        <p:spPr bwMode="auto">
          <a:xfrm>
            <a:off x="8782050" y="696913"/>
            <a:ext cx="360363" cy="36512"/>
          </a:xfrm>
          <a:prstGeom prst="rect">
            <a:avLst/>
          </a:prstGeom>
          <a:solidFill>
            <a:schemeClr val="tx1"/>
          </a:solidFill>
          <a:ln w="9525" algn="ctr">
            <a:solidFill>
              <a:schemeClr val="tx1"/>
            </a:solidFill>
            <a:miter lim="800000"/>
            <a:headEnd/>
            <a:tailEnd/>
          </a:ln>
          <a:effectLst/>
        </p:spPr>
        <p:txBody>
          <a:bodyPr wrap="none" anchor="ctr"/>
          <a:lstStyle/>
          <a:p>
            <a:pPr>
              <a:defRPr/>
            </a:pPr>
            <a:endParaRPr lang="ko-KR" altLang="en-US" dirty="0">
              <a:solidFill>
                <a:srgbClr val="000000"/>
              </a:solidFill>
              <a:latin typeface="Arial" charset="0"/>
            </a:endParaRPr>
          </a:p>
        </p:txBody>
      </p:sp>
      <p:sp>
        <p:nvSpPr>
          <p:cNvPr id="51" name="Line 72"/>
          <p:cNvSpPr>
            <a:spLocks noChangeShapeType="1"/>
          </p:cNvSpPr>
          <p:nvPr/>
        </p:nvSpPr>
        <p:spPr bwMode="auto">
          <a:xfrm>
            <a:off x="146050" y="6362700"/>
            <a:ext cx="8999538" cy="0"/>
          </a:xfrm>
          <a:prstGeom prst="line">
            <a:avLst/>
          </a:prstGeom>
          <a:noFill/>
          <a:ln w="19050">
            <a:solidFill>
              <a:schemeClr val="tx1"/>
            </a:solidFill>
            <a:round/>
            <a:headEnd/>
            <a:tailEnd/>
          </a:ln>
          <a:effectLst/>
        </p:spPr>
        <p:txBody>
          <a:bodyPr wrap="none" anchor="ctr"/>
          <a:lstStyle/>
          <a:p>
            <a:pPr>
              <a:defRPr/>
            </a:pPr>
            <a:endParaRPr lang="ko-KR" altLang="en-US" dirty="0">
              <a:solidFill>
                <a:srgbClr val="000000"/>
              </a:solidFill>
              <a:latin typeface="Arial" charset="0"/>
            </a:endParaRPr>
          </a:p>
        </p:txBody>
      </p:sp>
      <p:sp>
        <p:nvSpPr>
          <p:cNvPr id="52" name="Rectangle 73"/>
          <p:cNvSpPr>
            <a:spLocks noChangeArrowheads="1"/>
          </p:cNvSpPr>
          <p:nvPr/>
        </p:nvSpPr>
        <p:spPr bwMode="auto">
          <a:xfrm>
            <a:off x="1588" y="6357938"/>
            <a:ext cx="358775" cy="34925"/>
          </a:xfrm>
          <a:prstGeom prst="rect">
            <a:avLst/>
          </a:prstGeom>
          <a:solidFill>
            <a:schemeClr val="tx1"/>
          </a:solidFill>
          <a:ln w="9525" algn="ctr">
            <a:solidFill>
              <a:schemeClr val="tx1"/>
            </a:solidFill>
            <a:miter lim="800000"/>
            <a:headEnd/>
            <a:tailEnd/>
          </a:ln>
          <a:effectLst/>
        </p:spPr>
        <p:txBody>
          <a:bodyPr wrap="none" anchor="ctr"/>
          <a:lstStyle/>
          <a:p>
            <a:pPr>
              <a:defRPr/>
            </a:pPr>
            <a:endParaRPr lang="ko-KR" altLang="en-US" dirty="0">
              <a:solidFill>
                <a:srgbClr val="000000"/>
              </a:solidFill>
              <a:latin typeface="Arial" charset="0"/>
            </a:endParaRPr>
          </a:p>
        </p:txBody>
      </p:sp>
      <p:sp>
        <p:nvSpPr>
          <p:cNvPr id="64" name="제목 1"/>
          <p:cNvSpPr txBox="1">
            <a:spLocks/>
          </p:cNvSpPr>
          <p:nvPr/>
        </p:nvSpPr>
        <p:spPr>
          <a:xfrm>
            <a:off x="625475" y="0"/>
            <a:ext cx="8447088" cy="712788"/>
          </a:xfrm>
          <a:prstGeom prst="rect">
            <a:avLst/>
          </a:prstGeom>
        </p:spPr>
        <p:txBody>
          <a:bodyPr anchor="b"/>
          <a:lstStyle/>
          <a:p>
            <a:pPr eaLnBrk="0" hangingPunct="0">
              <a:defRPr/>
            </a:pPr>
            <a:endParaRPr lang="ko-KR" altLang="en-US" sz="2000" kern="0" dirty="0">
              <a:solidFill>
                <a:srgbClr val="FFFFFF"/>
              </a:solidFill>
              <a:latin typeface="Tahoma"/>
            </a:endParaRPr>
          </a:p>
        </p:txBody>
      </p:sp>
      <p:pic>
        <p:nvPicPr>
          <p:cNvPr id="14" name="Picture 2" descr="E:\Data\Design\fusma.pn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084337" y="6364288"/>
            <a:ext cx="1088063" cy="497132"/>
          </a:xfrm>
          <a:prstGeom prst="rect">
            <a:avLst/>
          </a:prstGeom>
          <a:noFill/>
          <a:extLst>
            <a:ext uri="{909E8E84-426E-40DD-AFC4-6F175D3DCCD1}">
              <a14:hiddenFill xmlns:a14="http://schemas.microsoft.com/office/drawing/2010/main">
                <a:solidFill>
                  <a:srgbClr val="FFFFFF"/>
                </a:solidFill>
              </a14:hiddenFill>
            </a:ext>
          </a:extLst>
        </p:spPr>
      </p:pic>
      <p:sp>
        <p:nvSpPr>
          <p:cNvPr id="18" name="Text Box 41"/>
          <p:cNvSpPr txBox="1">
            <a:spLocks noChangeArrowheads="1"/>
          </p:cNvSpPr>
          <p:nvPr userDrawn="1"/>
        </p:nvSpPr>
        <p:spPr bwMode="auto">
          <a:xfrm>
            <a:off x="73025" y="580953"/>
            <a:ext cx="541338" cy="228600"/>
          </a:xfrm>
          <a:prstGeom prst="rect">
            <a:avLst/>
          </a:prstGeom>
          <a:noFill/>
          <a:ln w="9525">
            <a:noFill/>
            <a:miter lim="800000"/>
            <a:headEnd/>
            <a:tailEnd/>
          </a:ln>
          <a:effectLst/>
        </p:spPr>
        <p:txBody>
          <a:bodyPr>
            <a:spAutoFit/>
          </a:bodyPr>
          <a:lstStyle/>
          <a:p>
            <a:pPr fontAlgn="base">
              <a:spcBef>
                <a:spcPct val="50000"/>
              </a:spcBef>
              <a:spcAft>
                <a:spcPct val="0"/>
              </a:spcAft>
              <a:defRPr/>
            </a:pPr>
            <a:endParaRPr kumimoji="1" lang="ko-KR" altLang="ko-KR" sz="900" dirty="0">
              <a:solidFill>
                <a:srgbClr val="FFFFFF"/>
              </a:solidFill>
              <a:latin typeface="Tahoma" pitchFamily="34" charset="0"/>
            </a:endParaRPr>
          </a:p>
        </p:txBody>
      </p:sp>
      <p:sp>
        <p:nvSpPr>
          <p:cNvPr id="19" name="Rectangle 34"/>
          <p:cNvSpPr>
            <a:spLocks noChangeArrowheads="1"/>
          </p:cNvSpPr>
          <p:nvPr userDrawn="1"/>
        </p:nvSpPr>
        <p:spPr bwMode="auto">
          <a:xfrm>
            <a:off x="61913" y="28503"/>
            <a:ext cx="563562" cy="662045"/>
          </a:xfrm>
          <a:prstGeom prst="rect">
            <a:avLst/>
          </a:prstGeom>
          <a:gradFill rotWithShape="1">
            <a:gsLst>
              <a:gs pos="0">
                <a:srgbClr val="5F5F5F"/>
              </a:gs>
              <a:gs pos="100000">
                <a:srgbClr val="5F5F5F">
                  <a:gamma/>
                  <a:shade val="46275"/>
                  <a:invGamma/>
                </a:srgbClr>
              </a:gs>
            </a:gsLst>
            <a:lin ang="2700000" scaled="1"/>
          </a:gradFill>
          <a:ln w="9525">
            <a:noFill/>
            <a:miter lim="800000"/>
            <a:headEnd/>
            <a:tailEnd/>
          </a:ln>
          <a:effectLst/>
        </p:spPr>
        <p:txBody>
          <a:bodyPr wrap="none" anchor="ctr"/>
          <a:lstStyle/>
          <a:p>
            <a:pPr fontAlgn="base">
              <a:spcBef>
                <a:spcPct val="0"/>
              </a:spcBef>
              <a:spcAft>
                <a:spcPct val="0"/>
              </a:spcAft>
              <a:defRPr/>
            </a:pPr>
            <a:endParaRPr kumimoji="1" lang="ko-KR" altLang="en-US" dirty="0">
              <a:solidFill>
                <a:srgbClr val="000000"/>
              </a:solidFill>
            </a:endParaRPr>
          </a:p>
        </p:txBody>
      </p:sp>
      <p:sp>
        <p:nvSpPr>
          <p:cNvPr id="20" name="Text Box 41"/>
          <p:cNvSpPr txBox="1">
            <a:spLocks noChangeArrowheads="1"/>
          </p:cNvSpPr>
          <p:nvPr userDrawn="1"/>
        </p:nvSpPr>
        <p:spPr bwMode="auto">
          <a:xfrm>
            <a:off x="73047" y="580995"/>
            <a:ext cx="541294" cy="228558"/>
          </a:xfrm>
          <a:prstGeom prst="rect">
            <a:avLst/>
          </a:prstGeom>
          <a:noFill/>
          <a:ln w="9525">
            <a:noFill/>
            <a:miter lim="800000"/>
            <a:headEnd/>
            <a:tailEnd/>
          </a:ln>
          <a:effectLst/>
        </p:spPr>
        <p:txBody>
          <a:bodyPr>
            <a:spAutoFit/>
          </a:bodyPr>
          <a:lstStyle/>
          <a:p>
            <a:pPr fontAlgn="base">
              <a:spcBef>
                <a:spcPct val="50000"/>
              </a:spcBef>
              <a:spcAft>
                <a:spcPct val="0"/>
              </a:spcAft>
              <a:defRPr/>
            </a:pPr>
            <a:endParaRPr kumimoji="1" lang="ko-KR" altLang="ko-KR" sz="900" dirty="0">
              <a:solidFill>
                <a:srgbClr val="FFFFFF"/>
              </a:solidFill>
              <a:latin typeface="Tahoma" pitchFamily="34" charset="0"/>
            </a:endParaRPr>
          </a:p>
        </p:txBody>
      </p:sp>
      <p:pic>
        <p:nvPicPr>
          <p:cNvPr id="21" name="Picture 2" descr="E:\Data\1_연구\1_VEST\관련사진\20111017_ICON\VEST_ICO.png"/>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13307" y="5063"/>
            <a:ext cx="714060" cy="714060"/>
          </a:xfrm>
          <a:prstGeom prst="rect">
            <a:avLst/>
          </a:prstGeom>
          <a:noFill/>
          <a:extLst>
            <a:ext uri="{909E8E84-426E-40DD-AFC4-6F175D3DCCD1}">
              <a14:hiddenFill xmlns:a14="http://schemas.microsoft.com/office/drawing/2010/main">
                <a:solidFill>
                  <a:srgbClr val="FFFFFF"/>
                </a:solidFill>
              </a14:hiddenFill>
            </a:ext>
          </a:extLst>
        </p:spPr>
      </p:pic>
      <p:pic>
        <p:nvPicPr>
          <p:cNvPr id="22" name="그림 21"/>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8159750" y="6391715"/>
            <a:ext cx="971347" cy="483087"/>
          </a:xfrm>
          <a:prstGeom prst="rect">
            <a:avLst/>
          </a:prstGeom>
        </p:spPr>
      </p:pic>
    </p:spTree>
    <p:extLst>
      <p:ext uri="{BB962C8B-B14F-4D97-AF65-F5344CB8AC3E}">
        <p14:creationId xmlns:p14="http://schemas.microsoft.com/office/powerpoint/2010/main" val="2980586760"/>
      </p:ext>
    </p:extLst>
  </p:cSld>
  <p:clrMap bg1="lt1" tx1="dk1" bg2="lt2" tx2="dk2" accent1="accent1" accent2="accent2" accent3="accent3" accent4="accent4" accent5="accent5" accent6="accent6" hlink="hlink" folHlink="folHlink"/>
  <p:sldLayoutIdLst>
    <p:sldLayoutId id="2147483676" r:id="rId1"/>
    <p:sldLayoutId id="2147483677" r:id="rId2"/>
  </p:sldLayoutIdLst>
  <p:timing>
    <p:tnLst>
      <p:par>
        <p:cTn id="1" dur="indefinite" restart="never" nodeType="tmRoot"/>
      </p:par>
    </p:tnLst>
  </p:timing>
  <p:hf sldNum="0" hdr="0" ftr="0" dt="0"/>
  <p:txStyles>
    <p:titleStyle>
      <a:lvl1pPr algn="l" rtl="0" eaLnBrk="0" fontAlgn="base" latinLnBrk="1" hangingPunct="0">
        <a:spcBef>
          <a:spcPct val="0"/>
        </a:spcBef>
        <a:spcAft>
          <a:spcPct val="0"/>
        </a:spcAft>
        <a:defRPr kumimoji="1" sz="2000" b="1">
          <a:solidFill>
            <a:schemeClr val="bg1"/>
          </a:solidFill>
          <a:latin typeface="+mj-lt"/>
          <a:ea typeface="+mj-ea"/>
          <a:cs typeface="+mj-cs"/>
        </a:defRPr>
      </a:lvl1pPr>
      <a:lvl2pPr algn="l" rtl="0" eaLnBrk="0" fontAlgn="base" latinLnBrk="1" hangingPunct="0">
        <a:spcBef>
          <a:spcPct val="0"/>
        </a:spcBef>
        <a:spcAft>
          <a:spcPct val="0"/>
        </a:spcAft>
        <a:defRPr kumimoji="1" sz="2000" b="1">
          <a:solidFill>
            <a:schemeClr val="bg1"/>
          </a:solidFill>
          <a:latin typeface="Tahoma" pitchFamily="34" charset="0"/>
          <a:ea typeface="굴림" pitchFamily="50" charset="-127"/>
        </a:defRPr>
      </a:lvl2pPr>
      <a:lvl3pPr algn="l" rtl="0" eaLnBrk="0" fontAlgn="base" latinLnBrk="1" hangingPunct="0">
        <a:spcBef>
          <a:spcPct val="0"/>
        </a:spcBef>
        <a:spcAft>
          <a:spcPct val="0"/>
        </a:spcAft>
        <a:defRPr kumimoji="1" sz="2000" b="1">
          <a:solidFill>
            <a:schemeClr val="bg1"/>
          </a:solidFill>
          <a:latin typeface="Tahoma" pitchFamily="34" charset="0"/>
          <a:ea typeface="굴림" pitchFamily="50" charset="-127"/>
        </a:defRPr>
      </a:lvl3pPr>
      <a:lvl4pPr algn="l" rtl="0" eaLnBrk="0" fontAlgn="base" latinLnBrk="1" hangingPunct="0">
        <a:spcBef>
          <a:spcPct val="0"/>
        </a:spcBef>
        <a:spcAft>
          <a:spcPct val="0"/>
        </a:spcAft>
        <a:defRPr kumimoji="1" sz="2000" b="1">
          <a:solidFill>
            <a:schemeClr val="bg1"/>
          </a:solidFill>
          <a:latin typeface="Tahoma" pitchFamily="34" charset="0"/>
          <a:ea typeface="굴림" pitchFamily="50" charset="-127"/>
        </a:defRPr>
      </a:lvl4pPr>
      <a:lvl5pPr algn="l" rtl="0" eaLnBrk="0" fontAlgn="base" latinLnBrk="1" hangingPunct="0">
        <a:spcBef>
          <a:spcPct val="0"/>
        </a:spcBef>
        <a:spcAft>
          <a:spcPct val="0"/>
        </a:spcAft>
        <a:defRPr kumimoji="1" sz="2000" b="1">
          <a:solidFill>
            <a:schemeClr val="bg1"/>
          </a:solidFill>
          <a:latin typeface="Tahoma" pitchFamily="34" charset="0"/>
          <a:ea typeface="굴림" pitchFamily="50" charset="-127"/>
        </a:defRPr>
      </a:lvl5pPr>
      <a:lvl6pPr marL="457200" algn="l" rtl="0" fontAlgn="base" latinLnBrk="1">
        <a:spcBef>
          <a:spcPct val="0"/>
        </a:spcBef>
        <a:spcAft>
          <a:spcPct val="0"/>
        </a:spcAft>
        <a:defRPr kumimoji="1" sz="2000" b="1">
          <a:solidFill>
            <a:schemeClr val="tx2"/>
          </a:solidFill>
          <a:latin typeface="Tahoma" pitchFamily="34" charset="0"/>
          <a:ea typeface="굴림" pitchFamily="50" charset="-127"/>
        </a:defRPr>
      </a:lvl6pPr>
      <a:lvl7pPr marL="914400" algn="l" rtl="0" fontAlgn="base" latinLnBrk="1">
        <a:spcBef>
          <a:spcPct val="0"/>
        </a:spcBef>
        <a:spcAft>
          <a:spcPct val="0"/>
        </a:spcAft>
        <a:defRPr kumimoji="1" sz="2000" b="1">
          <a:solidFill>
            <a:schemeClr val="tx2"/>
          </a:solidFill>
          <a:latin typeface="Tahoma" pitchFamily="34" charset="0"/>
          <a:ea typeface="굴림" pitchFamily="50" charset="-127"/>
        </a:defRPr>
      </a:lvl7pPr>
      <a:lvl8pPr marL="1371600" algn="l" rtl="0" fontAlgn="base" latinLnBrk="1">
        <a:spcBef>
          <a:spcPct val="0"/>
        </a:spcBef>
        <a:spcAft>
          <a:spcPct val="0"/>
        </a:spcAft>
        <a:defRPr kumimoji="1" sz="2000" b="1">
          <a:solidFill>
            <a:schemeClr val="tx2"/>
          </a:solidFill>
          <a:latin typeface="Tahoma" pitchFamily="34" charset="0"/>
          <a:ea typeface="굴림" pitchFamily="50" charset="-127"/>
        </a:defRPr>
      </a:lvl8pPr>
      <a:lvl9pPr marL="1828800" algn="l" rtl="0" fontAlgn="base" latinLnBrk="1">
        <a:spcBef>
          <a:spcPct val="0"/>
        </a:spcBef>
        <a:spcAft>
          <a:spcPct val="0"/>
        </a:spcAft>
        <a:defRPr kumimoji="1" sz="2000" b="1">
          <a:solidFill>
            <a:schemeClr val="tx2"/>
          </a:solidFill>
          <a:latin typeface="Tahoma" pitchFamily="34" charset="0"/>
          <a:ea typeface="굴림" pitchFamily="50" charset="-127"/>
        </a:defRPr>
      </a:lvl9pPr>
    </p:titleStyle>
    <p:bodyStyle>
      <a:lvl1pPr marL="342900" indent="-342900" algn="l" rtl="0" eaLnBrk="0" fontAlgn="base" latinLnBrk="1" hangingPunct="0">
        <a:spcBef>
          <a:spcPct val="20000"/>
        </a:spcBef>
        <a:spcAft>
          <a:spcPct val="0"/>
        </a:spcAft>
        <a:buFont typeface="Wingdings" pitchFamily="2" charset="2"/>
        <a:buChar char="§"/>
        <a:defRPr kumimoji="1" sz="3200">
          <a:solidFill>
            <a:schemeClr val="tx1"/>
          </a:solidFill>
          <a:latin typeface="+mn-lt"/>
          <a:ea typeface="+mn-ea"/>
          <a:cs typeface="+mn-cs"/>
        </a:defRPr>
      </a:lvl1pPr>
      <a:lvl2pPr marL="742950" indent="-285750" algn="l" rtl="0" eaLnBrk="0" fontAlgn="base" latinLnBrk="1" hangingPunct="0">
        <a:spcBef>
          <a:spcPct val="20000"/>
        </a:spcBef>
        <a:spcAft>
          <a:spcPct val="0"/>
        </a:spcAft>
        <a:buChar char="–"/>
        <a:defRPr kumimoji="1" sz="2800">
          <a:solidFill>
            <a:schemeClr val="tx1"/>
          </a:solidFill>
          <a:latin typeface="+mn-lt"/>
          <a:ea typeface="+mn-ea"/>
        </a:defRPr>
      </a:lvl2pPr>
      <a:lvl3pPr marL="1143000" indent="-228600" algn="l" rtl="0" eaLnBrk="0" fontAlgn="base" latinLnBrk="1" hangingPunct="0">
        <a:spcBef>
          <a:spcPct val="20000"/>
        </a:spcBef>
        <a:spcAft>
          <a:spcPct val="0"/>
        </a:spcAft>
        <a:buChar char="•"/>
        <a:defRPr kumimoji="1" sz="2400">
          <a:solidFill>
            <a:schemeClr val="tx1"/>
          </a:solidFill>
          <a:latin typeface="+mn-lt"/>
          <a:ea typeface="+mn-ea"/>
        </a:defRPr>
      </a:lvl3pPr>
      <a:lvl4pPr marL="1600200" indent="-228600" algn="l" rtl="0" eaLnBrk="0" fontAlgn="base" latinLnBrk="1" hangingPunct="0">
        <a:spcBef>
          <a:spcPct val="20000"/>
        </a:spcBef>
        <a:spcAft>
          <a:spcPct val="0"/>
        </a:spcAft>
        <a:buChar char="–"/>
        <a:defRPr kumimoji="1" sz="2000">
          <a:solidFill>
            <a:schemeClr val="tx1"/>
          </a:solidFill>
          <a:latin typeface="+mn-lt"/>
          <a:ea typeface="+mn-ea"/>
        </a:defRPr>
      </a:lvl4pPr>
      <a:lvl5pPr marL="2057400" indent="-228600" algn="l" rtl="0" eaLnBrk="0" fontAlgn="base" latinLnBrk="1" hangingPunct="0">
        <a:spcBef>
          <a:spcPct val="20000"/>
        </a:spcBef>
        <a:spcAft>
          <a:spcPct val="0"/>
        </a:spcAft>
        <a:buChar char="»"/>
        <a:defRPr kumimoji="1" sz="2000">
          <a:solidFill>
            <a:schemeClr val="tx1"/>
          </a:solidFill>
          <a:latin typeface="+mn-lt"/>
          <a:ea typeface="+mn-ea"/>
        </a:defRPr>
      </a:lvl5pPr>
      <a:lvl6pPr marL="2514600" indent="-228600" algn="l" rtl="0" fontAlgn="base" latinLnBrk="1">
        <a:spcBef>
          <a:spcPct val="20000"/>
        </a:spcBef>
        <a:spcAft>
          <a:spcPct val="0"/>
        </a:spcAft>
        <a:buChar char="»"/>
        <a:defRPr kumimoji="1" sz="2000">
          <a:solidFill>
            <a:schemeClr val="tx1"/>
          </a:solidFill>
          <a:latin typeface="+mn-lt"/>
          <a:ea typeface="+mn-ea"/>
        </a:defRPr>
      </a:lvl6pPr>
      <a:lvl7pPr marL="2971800" indent="-228600" algn="l" rtl="0" fontAlgn="base" latinLnBrk="1">
        <a:spcBef>
          <a:spcPct val="20000"/>
        </a:spcBef>
        <a:spcAft>
          <a:spcPct val="0"/>
        </a:spcAft>
        <a:buChar char="»"/>
        <a:defRPr kumimoji="1" sz="2000">
          <a:solidFill>
            <a:schemeClr val="tx1"/>
          </a:solidFill>
          <a:latin typeface="+mn-lt"/>
          <a:ea typeface="+mn-ea"/>
        </a:defRPr>
      </a:lvl7pPr>
      <a:lvl8pPr marL="3429000" indent="-228600" algn="l" rtl="0" fontAlgn="base" latinLnBrk="1">
        <a:spcBef>
          <a:spcPct val="20000"/>
        </a:spcBef>
        <a:spcAft>
          <a:spcPct val="0"/>
        </a:spcAft>
        <a:buChar char="»"/>
        <a:defRPr kumimoji="1" sz="2000">
          <a:solidFill>
            <a:schemeClr val="tx1"/>
          </a:solidFill>
          <a:latin typeface="+mn-lt"/>
          <a:ea typeface="+mn-ea"/>
        </a:defRPr>
      </a:lvl8pPr>
      <a:lvl9pPr marL="3886200" indent="-228600" algn="l" rtl="0" fontAlgn="base" latinLnBrk="1">
        <a:spcBef>
          <a:spcPct val="20000"/>
        </a:spcBef>
        <a:spcAft>
          <a:spcPct val="0"/>
        </a:spcAft>
        <a:buChar char="»"/>
        <a:defRPr kumimoji="1" sz="2000">
          <a:solidFill>
            <a:schemeClr val="tx1"/>
          </a:solidFill>
          <a:latin typeface="+mn-lt"/>
          <a:ea typeface="+mn-ea"/>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2.tiff"/><Relationship Id="rId3" Type="http://schemas.openxmlformats.org/officeDocument/2006/relationships/image" Target="../media/image8.tiff"/><Relationship Id="rId7" Type="http://schemas.openxmlformats.org/officeDocument/2006/relationships/image" Target="../media/image12.png"/><Relationship Id="rId12"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10.tiff"/><Relationship Id="rId10" Type="http://schemas.openxmlformats.org/officeDocument/2006/relationships/image" Target="../media/image15.png"/><Relationship Id="rId4" Type="http://schemas.openxmlformats.org/officeDocument/2006/relationships/image" Target="../media/image9.tiff"/><Relationship Id="rId9" Type="http://schemas.openxmlformats.org/officeDocument/2006/relationships/image" Target="../media/image14.png"/><Relationship Id="rId14" Type="http://schemas.openxmlformats.org/officeDocument/2006/relationships/image" Target="../media/image19.png"/></Relationships>
</file>

<file path=ppt/slides/_rels/slide5.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6.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4.tiff"/><Relationship Id="rId7" Type="http://schemas.openxmlformats.org/officeDocument/2006/relationships/image" Target="../media/image230.png"/><Relationship Id="rId2" Type="http://schemas.openxmlformats.org/officeDocument/2006/relationships/notesSlide" Target="../notesSlides/notesSlide6.xml"/><Relationship Id="rId1" Type="http://schemas.openxmlformats.org/officeDocument/2006/relationships/slideLayout" Target="../slideLayouts/slideLayout1.xml"/><Relationship Id="rId10" Type="http://schemas.openxmlformats.org/officeDocument/2006/relationships/image" Target="../media/image16.tiff"/><Relationship Id="rId4" Type="http://schemas.openxmlformats.org/officeDocument/2006/relationships/image" Target="../media/image15.tiff"/><Relationship Id="rId9" Type="http://schemas.openxmlformats.org/officeDocument/2006/relationships/image" Target="../media/image23.png"/></Relationships>
</file>

<file path=ppt/slides/_rels/slide7.xml.rels><?xml version="1.0" encoding="UTF-8" standalone="yes"?>
<Relationships xmlns="http://schemas.openxmlformats.org/package/2006/relationships"><Relationship Id="rId3" Type="http://schemas.openxmlformats.org/officeDocument/2006/relationships/image" Target="../media/image17.tif"/><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21.pn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notesSlide" Target="../notesSlides/notesSlide8.xml"/><Relationship Id="rId7" Type="http://schemas.openxmlformats.org/officeDocument/2006/relationships/image" Target="../media/image29.png"/><Relationship Id="rId2" Type="http://schemas.openxmlformats.org/officeDocument/2006/relationships/slideLayout" Target="../slideLayouts/slideLayout3.xml"/><Relationship Id="rId1" Type="http://schemas.openxmlformats.org/officeDocument/2006/relationships/vmlDrawing" Target="../drawings/vmlDrawing1.vml"/><Relationship Id="rId6" Type="http://schemas.openxmlformats.org/officeDocument/2006/relationships/image" Target="../media/image28.png"/><Relationship Id="rId5" Type="http://schemas.openxmlformats.org/officeDocument/2006/relationships/image" Target="../media/image27.png"/><Relationship Id="rId10" Type="http://schemas.openxmlformats.org/officeDocument/2006/relationships/image" Target="../media/image26.wmf"/><Relationship Id="rId4" Type="http://schemas.openxmlformats.org/officeDocument/2006/relationships/image" Target="../media/image31.png"/><Relationship Id="rId9" Type="http://schemas.openxmlformats.org/officeDocument/2006/relationships/oleObject" Target="../embeddings/oleObject1.bin"/></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7" Type="http://schemas.openxmlformats.org/officeDocument/2006/relationships/image" Target="../media/image33.png"/><Relationship Id="rId2" Type="http://schemas.openxmlformats.org/officeDocument/2006/relationships/slideLayout" Target="../slideLayouts/slideLayout1.xml"/><Relationship Id="rId1" Type="http://schemas.openxmlformats.org/officeDocument/2006/relationships/vmlDrawing" Target="../drawings/vmlDrawing2.vml"/><Relationship Id="rId6" Type="http://schemas.openxmlformats.org/officeDocument/2006/relationships/image" Target="../media/image32.png"/><Relationship Id="rId5" Type="http://schemas.openxmlformats.org/officeDocument/2006/relationships/image" Target="../media/image31.wmf"/><Relationship Id="rId4" Type="http://schemas.openxmlformats.org/officeDocument/2006/relationships/oleObject" Target="../embeddings/oleObject2.bin"/></Relationships>
</file>

<file path=ppt/slides/_rels/slide11.xml.rels><?xml version="1.0" encoding="UTF-8" standalone="yes"?>
<Relationships xmlns="http://schemas.openxmlformats.org/package/2006/relationships"><Relationship Id="rId8" Type="http://schemas.openxmlformats.org/officeDocument/2006/relationships/image" Target="../media/image37.jpeg"/><Relationship Id="rId13" Type="http://schemas.openxmlformats.org/officeDocument/2006/relationships/image" Target="../media/image42.jpeg"/><Relationship Id="rId3" Type="http://schemas.openxmlformats.org/officeDocument/2006/relationships/notesSlide" Target="../notesSlides/notesSlide10.xml"/><Relationship Id="rId7" Type="http://schemas.openxmlformats.org/officeDocument/2006/relationships/image" Target="../media/image36.jpeg"/><Relationship Id="rId12" Type="http://schemas.openxmlformats.org/officeDocument/2006/relationships/image" Target="../media/image41.jpeg"/><Relationship Id="rId2" Type="http://schemas.openxmlformats.org/officeDocument/2006/relationships/slideLayout" Target="../slideLayouts/slideLayout3.xml"/><Relationship Id="rId1" Type="http://schemas.openxmlformats.org/officeDocument/2006/relationships/vmlDrawing" Target="../drawings/vmlDrawing3.vml"/><Relationship Id="rId6" Type="http://schemas.openxmlformats.org/officeDocument/2006/relationships/image" Target="../media/image35.jpeg"/><Relationship Id="rId11" Type="http://schemas.openxmlformats.org/officeDocument/2006/relationships/image" Target="../media/image40.jpeg"/><Relationship Id="rId5" Type="http://schemas.openxmlformats.org/officeDocument/2006/relationships/image" Target="../media/image34.wmf"/><Relationship Id="rId15" Type="http://schemas.openxmlformats.org/officeDocument/2006/relationships/image" Target="../media/image44.png"/><Relationship Id="rId10" Type="http://schemas.openxmlformats.org/officeDocument/2006/relationships/image" Target="../media/image39.jpeg"/><Relationship Id="rId4" Type="http://schemas.openxmlformats.org/officeDocument/2006/relationships/oleObject" Target="../embeddings/oleObject3.bin"/><Relationship Id="rId9" Type="http://schemas.openxmlformats.org/officeDocument/2006/relationships/image" Target="../media/image38.jpeg"/><Relationship Id="rId14" Type="http://schemas.openxmlformats.org/officeDocument/2006/relationships/image" Target="../media/image43.png"/></Relationships>
</file>

<file path=ppt/slides/_rels/slide1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부제목 2"/>
          <p:cNvSpPr txBox="1">
            <a:spLocks/>
          </p:cNvSpPr>
          <p:nvPr/>
        </p:nvSpPr>
        <p:spPr>
          <a:xfrm>
            <a:off x="-87035" y="1274993"/>
            <a:ext cx="4267692" cy="1296144"/>
          </a:xfrm>
          <a:prstGeom prst="rect">
            <a:avLst/>
          </a:prstGeom>
        </p:spPr>
        <p:txBody>
          <a:bodyPr/>
          <a:lstStyle/>
          <a:p>
            <a:pPr algn="ctr" fontAlgn="base">
              <a:spcBef>
                <a:spcPct val="20000"/>
              </a:spcBef>
              <a:spcAft>
                <a:spcPct val="0"/>
              </a:spcAft>
              <a:defRPr/>
            </a:pPr>
            <a:r>
              <a:rPr kumimoji="1" lang="en-US" altLang="ko-KR" sz="2000" b="1" u="sng" kern="0" dirty="0">
                <a:solidFill>
                  <a:srgbClr val="000000"/>
                </a:solidFill>
                <a:latin typeface="Open Sans" panose="020B0606030504020204" pitchFamily="34" charset="0"/>
                <a:ea typeface="Open Sans" panose="020B0606030504020204" pitchFamily="34" charset="0"/>
                <a:cs typeface="Open Sans" panose="020B0606030504020204" pitchFamily="34" charset="0"/>
              </a:rPr>
              <a:t>JongYoon Park</a:t>
            </a:r>
          </a:p>
          <a:p>
            <a:pPr algn="ctr" fontAlgn="base">
              <a:spcBef>
                <a:spcPct val="20000"/>
              </a:spcBef>
              <a:spcAft>
                <a:spcPct val="0"/>
              </a:spcAft>
              <a:defRPr/>
            </a:pPr>
            <a:endParaRPr kumimoji="1" lang="en-US" altLang="ko-KR" sz="2000" b="1" u="sng" kern="0"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algn="ctr" fontAlgn="base">
              <a:spcBef>
                <a:spcPct val="20000"/>
              </a:spcBef>
              <a:spcAft>
                <a:spcPct val="0"/>
              </a:spcAft>
              <a:defRPr/>
            </a:pPr>
            <a:r>
              <a:rPr kumimoji="1" lang="en-US" altLang="ko-KR" sz="1400" kern="0" dirty="0">
                <a:solidFill>
                  <a:srgbClr val="000000"/>
                </a:solidFill>
                <a:latin typeface="Open Sans" panose="020B0606030504020204" pitchFamily="34" charset="0"/>
                <a:ea typeface="Open Sans" panose="020B0606030504020204" pitchFamily="34" charset="0"/>
                <a:cs typeface="Open Sans" panose="020B0606030504020204" pitchFamily="34" charset="0"/>
              </a:rPr>
              <a:t>Jeongwon </a:t>
            </a:r>
            <a:r>
              <a:rPr kumimoji="1" lang="en-US" altLang="ko-KR" sz="1400" kern="0" dirty="0" smtClean="0">
                <a:solidFill>
                  <a:srgbClr val="000000"/>
                </a:solidFill>
                <a:latin typeface="Open Sans" panose="020B0606030504020204" pitchFamily="34" charset="0"/>
                <a:ea typeface="Open Sans" panose="020B0606030504020204" pitchFamily="34" charset="0"/>
                <a:cs typeface="Open Sans" panose="020B0606030504020204" pitchFamily="34" charset="0"/>
              </a:rPr>
              <a:t>Lee, Kyoung-Jae </a:t>
            </a:r>
            <a:r>
              <a:rPr kumimoji="1" lang="en-US" altLang="ko-KR" sz="1400" kern="0" dirty="0">
                <a:solidFill>
                  <a:srgbClr val="000000"/>
                </a:solidFill>
                <a:latin typeface="Open Sans" panose="020B0606030504020204" pitchFamily="34" charset="0"/>
                <a:ea typeface="Open Sans" panose="020B0606030504020204" pitchFamily="34" charset="0"/>
                <a:cs typeface="Open Sans" panose="020B0606030504020204" pitchFamily="34" charset="0"/>
              </a:rPr>
              <a:t>Chung, Yong-Su Na and Y.S. Hwang *</a:t>
            </a:r>
            <a:r>
              <a:rPr kumimoji="1" lang="en-US" altLang="ko-KR" sz="2000" b="1" u="sng" kern="0" dirty="0">
                <a:solidFill>
                  <a:srgbClr val="000000"/>
                </a:solidFill>
                <a:latin typeface="Open Sans" panose="020B0606030504020204" pitchFamily="34" charset="0"/>
                <a:ea typeface="Open Sans" panose="020B0606030504020204" pitchFamily="34" charset="0"/>
                <a:cs typeface="Open Sans" panose="020B0606030504020204" pitchFamily="34" charset="0"/>
              </a:rPr>
              <a:t> </a:t>
            </a:r>
            <a:r>
              <a:rPr kumimoji="1" lang="en-US" altLang="ko-KR" sz="2000" b="1" kern="0" dirty="0">
                <a:solidFill>
                  <a:srgbClr val="000000"/>
                </a:solidFill>
                <a:latin typeface="Open Sans" panose="020B0606030504020204" pitchFamily="34" charset="0"/>
                <a:ea typeface="Open Sans" panose="020B0606030504020204" pitchFamily="34" charset="0"/>
                <a:cs typeface="Open Sans" panose="020B0606030504020204" pitchFamily="34" charset="0"/>
              </a:rPr>
              <a:t> </a:t>
            </a:r>
          </a:p>
        </p:txBody>
      </p:sp>
      <p:sp>
        <p:nvSpPr>
          <p:cNvPr id="14341" name="Text Box 6"/>
          <p:cNvSpPr txBox="1">
            <a:spLocks noChangeArrowheads="1"/>
          </p:cNvSpPr>
          <p:nvPr/>
        </p:nvSpPr>
        <p:spPr bwMode="auto">
          <a:xfrm>
            <a:off x="-149495" y="5170993"/>
            <a:ext cx="4392612" cy="784830"/>
          </a:xfrm>
          <a:prstGeom prst="rect">
            <a:avLst/>
          </a:prstGeom>
          <a:noFill/>
          <a:ln w="9525">
            <a:noFill/>
            <a:miter lim="800000"/>
            <a:headEnd/>
            <a:tailEnd/>
          </a:ln>
        </p:spPr>
        <p:txBody>
          <a:bodyPr>
            <a:spAutoFit/>
          </a:bodyPr>
          <a:lstStyle/>
          <a:p>
            <a:pPr algn="ctr" fontAlgn="base">
              <a:spcBef>
                <a:spcPct val="50000"/>
              </a:spcBef>
              <a:spcAft>
                <a:spcPct val="0"/>
              </a:spcAft>
            </a:pPr>
            <a:r>
              <a:rPr lang="en-US" altLang="ko-KR" sz="1200" dirty="0">
                <a:solidFill>
                  <a:srgbClr val="000000"/>
                </a:solidFill>
                <a:latin typeface="Open Sans" panose="020B0606030504020204" pitchFamily="34" charset="0"/>
                <a:ea typeface="Open Sans" panose="020B0606030504020204" pitchFamily="34" charset="0"/>
                <a:cs typeface="Open Sans" panose="020B0606030504020204" pitchFamily="34" charset="0"/>
              </a:rPr>
              <a:t>NUPLEX, Dept. of Nuclear, Seoul National University, </a:t>
            </a:r>
            <a:br>
              <a:rPr lang="en-US" altLang="ko-KR" sz="1200" dirty="0">
                <a:solidFill>
                  <a:srgbClr val="000000"/>
                </a:solidFill>
                <a:latin typeface="Open Sans" panose="020B0606030504020204" pitchFamily="34" charset="0"/>
                <a:ea typeface="Open Sans" panose="020B0606030504020204" pitchFamily="34" charset="0"/>
                <a:cs typeface="Open Sans" panose="020B0606030504020204" pitchFamily="34" charset="0"/>
              </a:rPr>
            </a:br>
            <a:r>
              <a:rPr lang="en-US" altLang="ko-KR" sz="1200" dirty="0">
                <a:solidFill>
                  <a:srgbClr val="000000"/>
                </a:solidFill>
                <a:latin typeface="Open Sans" panose="020B0606030504020204" pitchFamily="34" charset="0"/>
                <a:ea typeface="Open Sans" panose="020B0606030504020204" pitchFamily="34" charset="0"/>
                <a:cs typeface="Open Sans" panose="020B0606030504020204" pitchFamily="34" charset="0"/>
              </a:rPr>
              <a:t>San 56-1, Shillim-dong, Gwanak-gu, Seoul 151-742, Korea      </a:t>
            </a:r>
          </a:p>
          <a:p>
            <a:pPr algn="ctr" fontAlgn="base">
              <a:spcBef>
                <a:spcPct val="50000"/>
              </a:spcBef>
              <a:spcAft>
                <a:spcPct val="0"/>
              </a:spcAft>
            </a:pPr>
            <a:r>
              <a:rPr lang="en-US" altLang="ko-KR" sz="1400" b="1" u="sng" dirty="0">
                <a:solidFill>
                  <a:srgbClr val="000000"/>
                </a:solidFill>
                <a:latin typeface="Open Sans" panose="020B0606030504020204" pitchFamily="34" charset="0"/>
                <a:ea typeface="Open Sans" panose="020B0606030504020204" pitchFamily="34" charset="0"/>
                <a:cs typeface="Open Sans" panose="020B0606030504020204" pitchFamily="34" charset="0"/>
              </a:rPr>
              <a:t>jongblues@snu.ac.kr</a:t>
            </a:r>
          </a:p>
        </p:txBody>
      </p:sp>
      <p:sp>
        <p:nvSpPr>
          <p:cNvPr id="10" name="Text Box 7"/>
          <p:cNvSpPr txBox="1">
            <a:spLocks noChangeArrowheads="1"/>
          </p:cNvSpPr>
          <p:nvPr/>
        </p:nvSpPr>
        <p:spPr bwMode="auto">
          <a:xfrm>
            <a:off x="656837" y="30168"/>
            <a:ext cx="8425619" cy="830997"/>
          </a:xfrm>
          <a:prstGeom prst="rect">
            <a:avLst/>
          </a:prstGeom>
          <a:noFill/>
          <a:ln w="9525">
            <a:noFill/>
            <a:miter lim="800000"/>
            <a:headEnd/>
            <a:tailEnd/>
          </a:ln>
        </p:spPr>
        <p:txBody>
          <a:bodyPr wrap="square">
            <a:spAutoFit/>
          </a:bodyPr>
          <a:lstStyle/>
          <a:p>
            <a:pPr fontAlgn="base">
              <a:spcBef>
                <a:spcPct val="10000"/>
              </a:spcBef>
              <a:spcAft>
                <a:spcPct val="0"/>
              </a:spcAft>
            </a:pPr>
            <a:r>
              <a:rPr kumimoji="1" lang="en-US" altLang="ko-KR" sz="2400" b="1" dirty="0" smtClean="0">
                <a:solidFill>
                  <a:srgbClr val="FFFF00"/>
                </a:solidFill>
                <a:effectLst>
                  <a:outerShdw blurRad="38100" dist="38100" dir="2700000" algn="tl">
                    <a:srgbClr val="000000">
                      <a:alpha val="43137"/>
                    </a:srgbClr>
                  </a:outerShdw>
                </a:effectLst>
                <a:latin typeface="Arial" panose="020B0604020202020204" pitchFamily="34" charset="0"/>
                <a:ea typeface="Open Sans" panose="020B0606030504020204" pitchFamily="34" charset="0"/>
                <a:cs typeface="Arial" panose="020B0604020202020204" pitchFamily="34" charset="0"/>
              </a:rPr>
              <a:t>Status of non-inductive startup via the electrostatic helicity injection in Versatile Experiment Spherical Torus</a:t>
            </a:r>
            <a:endParaRPr kumimoji="1" lang="en-US" altLang="ko-KR" sz="2400" b="1" dirty="0">
              <a:solidFill>
                <a:srgbClr val="FFFF00"/>
              </a:solidFill>
              <a:effectLst>
                <a:outerShdw blurRad="38100" dist="38100" dir="2700000" algn="tl">
                  <a:srgbClr val="000000">
                    <a:alpha val="43137"/>
                  </a:srgbClr>
                </a:outerShdw>
              </a:effectLst>
              <a:latin typeface="Arial" panose="020B0604020202020204" pitchFamily="34" charset="0"/>
              <a:ea typeface="Open Sans" panose="020B0606030504020204" pitchFamily="34" charset="0"/>
              <a:cs typeface="Arial" panose="020B0604020202020204" pitchFamily="34" charset="0"/>
            </a:endParaRPr>
          </a:p>
        </p:txBody>
      </p:sp>
      <p:sp>
        <p:nvSpPr>
          <p:cNvPr id="13" name="직사각형 12"/>
          <p:cNvSpPr/>
          <p:nvPr/>
        </p:nvSpPr>
        <p:spPr>
          <a:xfrm>
            <a:off x="260727" y="4074594"/>
            <a:ext cx="3572169" cy="584775"/>
          </a:xfrm>
          <a:prstGeom prst="rect">
            <a:avLst/>
          </a:prstGeom>
        </p:spPr>
        <p:txBody>
          <a:bodyPr wrap="square">
            <a:spAutoFit/>
          </a:bodyPr>
          <a:lstStyle/>
          <a:p>
            <a:pPr algn="ctr" fontAlgn="base">
              <a:spcBef>
                <a:spcPct val="50000"/>
              </a:spcBef>
              <a:spcAft>
                <a:spcPct val="0"/>
              </a:spcAft>
            </a:pPr>
            <a:r>
              <a:rPr kumimoji="1" lang="en-US" altLang="ko-KR"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Department of Nuclear Engineering Seoul National University</a:t>
            </a:r>
            <a:endParaRPr kumimoji="1" lang="en-US" altLang="ko-KR" sz="1600" baseline="30000"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14" name="그림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9477" y="2962301"/>
            <a:ext cx="1974668" cy="982075"/>
          </a:xfrm>
          <a:prstGeom prst="rect">
            <a:avLst/>
          </a:prstGeom>
        </p:spPr>
      </p:pic>
    </p:spTree>
    <p:extLst>
      <p:ext uri="{BB962C8B-B14F-4D97-AF65-F5344CB8AC3E}">
        <p14:creationId xmlns:p14="http://schemas.microsoft.com/office/powerpoint/2010/main" val="355210666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제목 9"/>
          <p:cNvSpPr>
            <a:spLocks noGrp="1"/>
          </p:cNvSpPr>
          <p:nvPr>
            <p:ph type="title"/>
          </p:nvPr>
        </p:nvSpPr>
        <p:spPr bwMode="auto">
          <a:xfrm>
            <a:off x="660399" y="0"/>
            <a:ext cx="8232081" cy="712788"/>
          </a:xfrm>
          <a:noFill/>
          <a:ln>
            <a:miter lim="800000"/>
            <a:headEnd/>
            <a:tailEnd/>
          </a:ln>
        </p:spPr>
        <p:txBody>
          <a:bodyPr vert="horz" wrap="square" lIns="91440" tIns="45720" rIns="91440" bIns="45720" numCol="1" anchorCtr="0" compatLnSpc="1">
            <a:prstTxWarp prst="textNoShape">
              <a:avLst/>
            </a:prstTxWarp>
          </a:bodyPr>
          <a:lstStyle/>
          <a:p>
            <a:r>
              <a:rPr lang="en-US" altLang="ko-KR" sz="1800" dirty="0" smtClean="0">
                <a:solidFill>
                  <a:srgbClr val="FFFF00"/>
                </a:solidFill>
                <a:latin typeface="Open Sans" panose="020B0606030504020204" pitchFamily="34" charset="0"/>
                <a:ea typeface="Open Sans" panose="020B0606030504020204" pitchFamily="34" charset="0"/>
                <a:cs typeface="Open Sans" panose="020B0606030504020204" pitchFamily="34" charset="0"/>
              </a:rPr>
              <a:t/>
            </a:r>
            <a:br>
              <a:rPr lang="en-US" altLang="ko-KR" sz="1800" dirty="0" smtClean="0">
                <a:solidFill>
                  <a:srgbClr val="FFFF00"/>
                </a:solidFill>
                <a:latin typeface="Open Sans" panose="020B0606030504020204" pitchFamily="34" charset="0"/>
                <a:ea typeface="Open Sans" panose="020B0606030504020204" pitchFamily="34" charset="0"/>
                <a:cs typeface="Open Sans" panose="020B0606030504020204" pitchFamily="34" charset="0"/>
              </a:rPr>
            </a:br>
            <a:r>
              <a:rPr lang="en-US" altLang="ko-KR" sz="2600" dirty="0" smtClean="0">
                <a:solidFill>
                  <a:srgbClr val="FFFF00"/>
                </a:solidFill>
                <a:latin typeface="Arial" panose="020B0604020202020204" pitchFamily="34" charset="0"/>
                <a:ea typeface="Open Sans" panose="020B0606030504020204" pitchFamily="34" charset="0"/>
                <a:cs typeface="Arial" panose="020B0604020202020204" pitchFamily="34" charset="0"/>
              </a:rPr>
              <a:t>Contents</a:t>
            </a:r>
            <a:endParaRPr lang="ko-KR" altLang="en-US" sz="2600" dirty="0" smtClean="0">
              <a:solidFill>
                <a:srgbClr val="FFFF00"/>
              </a:solidFill>
              <a:latin typeface="Arial" panose="020B0604020202020204" pitchFamily="34" charset="0"/>
              <a:ea typeface="Arial Unicode MS" pitchFamily="50" charset="-127"/>
              <a:cs typeface="Arial" panose="020B0604020202020204" pitchFamily="34" charset="0"/>
            </a:endParaRPr>
          </a:p>
        </p:txBody>
      </p:sp>
      <p:sp>
        <p:nvSpPr>
          <p:cNvPr id="4" name="직사각형 5"/>
          <p:cNvSpPr>
            <a:spLocks noChangeArrowheads="1"/>
          </p:cNvSpPr>
          <p:nvPr/>
        </p:nvSpPr>
        <p:spPr bwMode="auto">
          <a:xfrm>
            <a:off x="498264" y="3049506"/>
            <a:ext cx="7242088" cy="461665"/>
          </a:xfrm>
          <a:prstGeom prst="rect">
            <a:avLst/>
          </a:prstGeom>
          <a:noFill/>
          <a:ln w="9525">
            <a:noFill/>
            <a:miter lim="800000"/>
            <a:headEnd/>
            <a:tailEnd/>
          </a:ln>
        </p:spPr>
        <p:txBody>
          <a:bodyPr wrap="square">
            <a:spAutoFit/>
          </a:bodyPr>
          <a:lstStyle/>
          <a:p>
            <a:pPr fontAlgn="base">
              <a:spcBef>
                <a:spcPct val="0"/>
              </a:spcBef>
              <a:spcAft>
                <a:spcPct val="0"/>
              </a:spcAft>
            </a:pPr>
            <a:r>
              <a:rPr lang="en-US" altLang="ko-KR" sz="24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3. The Helicity Injection System of VEST</a:t>
            </a:r>
            <a:endParaRPr lang="en-US" altLang="ko-KR"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직사각형 7"/>
          <p:cNvSpPr>
            <a:spLocks noChangeArrowheads="1"/>
          </p:cNvSpPr>
          <p:nvPr/>
        </p:nvSpPr>
        <p:spPr bwMode="auto">
          <a:xfrm>
            <a:off x="498264" y="4407496"/>
            <a:ext cx="7488832" cy="461665"/>
          </a:xfrm>
          <a:prstGeom prst="rect">
            <a:avLst/>
          </a:prstGeom>
          <a:noFill/>
          <a:ln w="9525">
            <a:noFill/>
            <a:miter lim="800000"/>
            <a:headEnd/>
            <a:tailEnd/>
          </a:ln>
        </p:spPr>
        <p:txBody>
          <a:bodyPr wrap="square">
            <a:spAutoFit/>
          </a:bodyPr>
          <a:lstStyle/>
          <a:p>
            <a:pPr fontAlgn="base">
              <a:spcBef>
                <a:spcPct val="0"/>
              </a:spcBef>
              <a:spcAft>
                <a:spcPct val="0"/>
              </a:spcAft>
            </a:pPr>
            <a:r>
              <a:rPr kumimoji="1" lang="en-US" altLang="ko-KR" sz="24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5. Conclusion &amp; Future Work</a:t>
            </a:r>
            <a:endParaRPr kumimoji="1" lang="ko-KR" altLang="en-US" sz="2400" b="1" dirty="0">
              <a:solidFill>
                <a:srgbClr val="000000"/>
              </a:solidFill>
              <a:latin typeface="Open Sans" panose="020B0606030504020204" pitchFamily="34" charset="0"/>
              <a:ea typeface="Arial Unicode MS" pitchFamily="50" charset="-127"/>
              <a:cs typeface="Open Sans" panose="020B0606030504020204" pitchFamily="34" charset="0"/>
            </a:endParaRPr>
          </a:p>
        </p:txBody>
      </p:sp>
      <p:sp>
        <p:nvSpPr>
          <p:cNvPr id="7" name="직사각형 5"/>
          <p:cNvSpPr>
            <a:spLocks noChangeArrowheads="1"/>
          </p:cNvSpPr>
          <p:nvPr/>
        </p:nvSpPr>
        <p:spPr bwMode="auto">
          <a:xfrm>
            <a:off x="498264" y="3728501"/>
            <a:ext cx="7479116" cy="461665"/>
          </a:xfrm>
          <a:prstGeom prst="rect">
            <a:avLst/>
          </a:prstGeom>
          <a:noFill/>
          <a:ln w="9525">
            <a:noFill/>
            <a:miter lim="800000"/>
            <a:headEnd/>
            <a:tailEnd/>
          </a:ln>
        </p:spPr>
        <p:txBody>
          <a:bodyPr wrap="square">
            <a:spAutoFit/>
          </a:bodyPr>
          <a:lstStyle/>
          <a:p>
            <a:pPr fontAlgn="base">
              <a:spcBef>
                <a:spcPct val="0"/>
              </a:spcBef>
              <a:spcAft>
                <a:spcPct val="0"/>
              </a:spcAft>
            </a:pPr>
            <a:r>
              <a:rPr lang="en-US" altLang="ko-KR" sz="24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4. </a:t>
            </a:r>
            <a:r>
              <a:rPr lang="en-US" altLang="ko-KR" sz="2400" b="1" dirty="0" smtClean="0">
                <a:solidFill>
                  <a:srgbClr val="000000"/>
                </a:solidFill>
                <a:latin typeface="Open Sans" panose="020B0606030504020204" pitchFamily="34" charset="0"/>
                <a:ea typeface="Open Sans" panose="020B0606030504020204" pitchFamily="34" charset="0"/>
                <a:cs typeface="Open Sans" panose="020B0606030504020204" pitchFamily="34" charset="0"/>
              </a:rPr>
              <a:t>Experiment results and </a:t>
            </a:r>
            <a:r>
              <a:rPr lang="en-US" altLang="ko-KR" sz="24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Discussions</a:t>
            </a:r>
          </a:p>
        </p:txBody>
      </p:sp>
      <p:sp>
        <p:nvSpPr>
          <p:cNvPr id="10" name="직사각형 8"/>
          <p:cNvSpPr>
            <a:spLocks noChangeArrowheads="1"/>
          </p:cNvSpPr>
          <p:nvPr/>
        </p:nvSpPr>
        <p:spPr bwMode="auto">
          <a:xfrm>
            <a:off x="498264" y="1691516"/>
            <a:ext cx="3374851" cy="461665"/>
          </a:xfrm>
          <a:prstGeom prst="rect">
            <a:avLst/>
          </a:prstGeom>
          <a:noFill/>
          <a:ln w="9525">
            <a:noFill/>
            <a:miter lim="800000"/>
            <a:headEnd/>
            <a:tailEnd/>
          </a:ln>
        </p:spPr>
        <p:txBody>
          <a:bodyPr wrap="square">
            <a:spAutoFit/>
          </a:bodyPr>
          <a:lstStyle/>
          <a:p>
            <a:pPr fontAlgn="base">
              <a:spcBef>
                <a:spcPct val="0"/>
              </a:spcBef>
              <a:spcAft>
                <a:spcPct val="0"/>
              </a:spcAft>
            </a:pPr>
            <a:r>
              <a:rPr lang="en-US" altLang="ko-KR" sz="24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1. Introduction	</a:t>
            </a:r>
            <a:endParaRPr kumimoji="1" lang="en-US" altLang="ko-KR"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 name="직사각형 10"/>
          <p:cNvSpPr>
            <a:spLocks noChangeArrowheads="1"/>
          </p:cNvSpPr>
          <p:nvPr/>
        </p:nvSpPr>
        <p:spPr bwMode="auto">
          <a:xfrm>
            <a:off x="498264" y="2370511"/>
            <a:ext cx="7119267" cy="461665"/>
          </a:xfrm>
          <a:prstGeom prst="rect">
            <a:avLst/>
          </a:prstGeom>
          <a:noFill/>
          <a:ln w="9525">
            <a:noFill/>
            <a:miter lim="800000"/>
            <a:headEnd/>
            <a:tailEnd/>
          </a:ln>
        </p:spPr>
        <p:txBody>
          <a:bodyPr wrap="square">
            <a:spAutoFit/>
          </a:bodyPr>
          <a:lstStyle/>
          <a:p>
            <a:pPr fontAlgn="base">
              <a:spcBef>
                <a:spcPct val="0"/>
              </a:spcBef>
              <a:spcAft>
                <a:spcPct val="0"/>
              </a:spcAft>
            </a:pPr>
            <a:r>
              <a:rPr lang="en-US" altLang="ko-KR" sz="24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2. DC Helicity Injection with Electron Gun</a:t>
            </a:r>
            <a:endParaRPr lang="en-US" altLang="ko-KR"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4655132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2"/>
          <p:cNvPicPr>
            <a:picLocks noChangeAspect="1" noChangeArrowheads="1"/>
          </p:cNvPicPr>
          <p:nvPr/>
        </p:nvPicPr>
        <p:blipFill>
          <a:blip r:embed="rId3">
            <a:extLst>
              <a:ext uri="{28A0092B-C50C-407E-A947-70E740481C1C}">
                <a14:useLocalDpi xmlns:a14="http://schemas.microsoft.com/office/drawing/2010/main" val="0"/>
              </a:ext>
            </a:extLst>
          </a:blip>
          <a:srcRect l="20764" t="1016" r="28702" b="3050"/>
          <a:stretch>
            <a:fillRect/>
          </a:stretch>
        </p:blipFill>
        <p:spPr bwMode="auto">
          <a:xfrm>
            <a:off x="6138275" y="907909"/>
            <a:ext cx="3007069" cy="4758977"/>
          </a:xfrm>
          <a:prstGeom prst="rect">
            <a:avLst/>
          </a:prstGeom>
          <a:noFill/>
          <a:ln>
            <a:noFill/>
          </a:ln>
          <a:effectLst/>
          <a:extLst>
            <a:ext uri="{909E8E84-426E-40DD-AFC4-6F175D3DCCD1}">
              <a14:hiddenFill xmlns:a14="http://schemas.microsoft.com/office/drawing/2010/main">
                <a:solidFill>
                  <a:srgbClr val="FFFFFF">
                    <a:alpha val="0"/>
                  </a:srgbClr>
                </a:solidFill>
              </a14:hiddenFill>
            </a:ext>
            <a:ext uri="{91240B29-F687-4F45-9708-019B960494DF}">
              <a14:hiddenLine xmlns:a14="http://schemas.microsoft.com/office/drawing/2010/main" w="25282">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제목 9"/>
          <p:cNvSpPr>
            <a:spLocks noGrp="1"/>
          </p:cNvSpPr>
          <p:nvPr>
            <p:ph type="title"/>
          </p:nvPr>
        </p:nvSpPr>
        <p:spPr>
          <a:xfrm>
            <a:off x="659968" y="1"/>
            <a:ext cx="8447099" cy="712788"/>
          </a:xfrm>
        </p:spPr>
        <p:txBody>
          <a:bodyPr/>
          <a:lstStyle/>
          <a:p>
            <a:r>
              <a:rPr lang="en-US" altLang="ko-KR" sz="1600" dirty="0">
                <a:latin typeface="Arial" pitchFamily="34" charset="0"/>
                <a:cs typeface="Arial" pitchFamily="34" charset="0"/>
              </a:rPr>
              <a:t>1. Introduction</a:t>
            </a:r>
            <a:r>
              <a:rPr lang="en-US" altLang="ko-KR" sz="1600" dirty="0" smtClean="0">
                <a:latin typeface="Arial" panose="020B0604020202020204" pitchFamily="34" charset="0"/>
                <a:ea typeface="open sans" panose="020B0606030504020204" pitchFamily="34" charset="0"/>
                <a:cs typeface="Arial" panose="020B0604020202020204" pitchFamily="34" charset="0"/>
              </a:rPr>
              <a:t/>
            </a:r>
            <a:br>
              <a:rPr lang="en-US" altLang="ko-KR" sz="1600" dirty="0" smtClean="0">
                <a:latin typeface="Arial" panose="020B0604020202020204" pitchFamily="34" charset="0"/>
                <a:ea typeface="open sans" panose="020B0606030504020204" pitchFamily="34" charset="0"/>
                <a:cs typeface="Arial" panose="020B0604020202020204" pitchFamily="34" charset="0"/>
              </a:rPr>
            </a:br>
            <a:r>
              <a:rPr lang="en-US" altLang="ko-KR" sz="2600" dirty="0">
                <a:solidFill>
                  <a:srgbClr val="FFFF00"/>
                </a:solidFill>
                <a:latin typeface="Arial" pitchFamily="34" charset="0"/>
                <a:cs typeface="Arial" pitchFamily="34" charset="0"/>
              </a:rPr>
              <a:t>1-1 ST, VEST and DC Helicity Injection</a:t>
            </a:r>
            <a:endParaRPr lang="ko-KR" altLang="en-US" sz="2600" dirty="0">
              <a:solidFill>
                <a:srgbClr val="FFFF00"/>
              </a:solidFill>
              <a:latin typeface="Arial" pitchFamily="34" charset="0"/>
              <a:cs typeface="Arial" pitchFamily="34" charset="0"/>
            </a:endParaRPr>
          </a:p>
        </p:txBody>
      </p:sp>
      <p:sp>
        <p:nvSpPr>
          <p:cNvPr id="14" name="Rectangle 24"/>
          <p:cNvSpPr>
            <a:spLocks noChangeArrowheads="1"/>
          </p:cNvSpPr>
          <p:nvPr/>
        </p:nvSpPr>
        <p:spPr bwMode="auto">
          <a:xfrm>
            <a:off x="254490" y="2381371"/>
            <a:ext cx="5652120" cy="1623693"/>
          </a:xfrm>
          <a:prstGeom prst="rect">
            <a:avLst/>
          </a:prstGeom>
          <a:noFill/>
          <a:ln>
            <a:noFill/>
          </a:ln>
          <a:effectLst/>
          <a:extLst>
            <a:ext uri="{909E8E84-426E-40DD-AFC4-6F175D3DCCD1}">
              <a14:hiddenFill xmlns:a14="http://schemas.microsoft.com/office/drawing/2010/main">
                <a:solidFill>
                  <a:srgbClr val="FFFFFF">
                    <a:alpha val="0"/>
                  </a:srgbClr>
                </a:solidFill>
              </a14:hiddenFill>
            </a:ext>
            <a:ext uri="{91240B29-F687-4F45-9708-019B960494DF}">
              <a14:hiddenLine xmlns:a14="http://schemas.microsoft.com/office/drawing/2010/main" w="25282">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129" tIns="45932" rIns="89129" bIns="45932"/>
          <a:lstStyle>
            <a:lvl1pPr marL="269875" indent="-269875" defTabSz="809625" latinLnBrk="1">
              <a:lnSpc>
                <a:spcPct val="110000"/>
              </a:lnSpc>
              <a:buClr>
                <a:schemeClr val="tx1"/>
              </a:buClr>
              <a:buFont typeface="Arial" panose="020B0604020202020204" pitchFamily="34" charset="0"/>
              <a:buChar char="•"/>
              <a:defRPr sz="3200">
                <a:solidFill>
                  <a:schemeClr val="tx1"/>
                </a:solidFill>
                <a:latin typeface="굴림" panose="020B0600000101010101" pitchFamily="50" charset="-127"/>
                <a:ea typeface="굴림" panose="020B0600000101010101" pitchFamily="50" charset="-127"/>
                <a:sym typeface="굴림" panose="020B0600000101010101" pitchFamily="50" charset="-127"/>
              </a:defRPr>
            </a:lvl1pPr>
            <a:lvl2pPr marL="809625" indent="-360363" defTabSz="809625" latinLnBrk="1">
              <a:lnSpc>
                <a:spcPct val="110000"/>
              </a:lnSpc>
              <a:buFont typeface="Arial" panose="020B0604020202020204" pitchFamily="34" charset="0"/>
              <a:buChar char="–"/>
              <a:defRPr sz="2800">
                <a:solidFill>
                  <a:schemeClr val="tx1"/>
                </a:solidFill>
                <a:latin typeface="굴림" panose="020B0600000101010101" pitchFamily="50" charset="-127"/>
                <a:ea typeface="굴림" panose="020B0600000101010101" pitchFamily="50" charset="-127"/>
                <a:sym typeface="굴림" panose="020B0600000101010101" pitchFamily="50" charset="-127"/>
              </a:defRPr>
            </a:lvl2pPr>
            <a:lvl3pPr marL="1143000" indent="-228600" defTabSz="809625" latinLnBrk="1">
              <a:lnSpc>
                <a:spcPct val="110000"/>
              </a:lnSpc>
              <a:buClr>
                <a:schemeClr val="tx1"/>
              </a:buClr>
              <a:buFont typeface="Arial" panose="020B0604020202020204" pitchFamily="34" charset="0"/>
              <a:buChar char="•"/>
              <a:defRPr sz="2400">
                <a:solidFill>
                  <a:schemeClr val="tx1"/>
                </a:solidFill>
                <a:latin typeface="굴림" panose="020B0600000101010101" pitchFamily="50" charset="-127"/>
                <a:ea typeface="굴림" panose="020B0600000101010101" pitchFamily="50" charset="-127"/>
                <a:sym typeface="굴림" panose="020B0600000101010101" pitchFamily="50" charset="-127"/>
              </a:defRPr>
            </a:lvl3pPr>
            <a:lvl4pPr marL="1600200" indent="-228600" defTabSz="809625" latinLnBrk="1">
              <a:lnSpc>
                <a:spcPct val="110000"/>
              </a:lnSpc>
              <a:buFont typeface="Arial" panose="020B0604020202020204" pitchFamily="34" charset="0"/>
              <a:buChar char="–"/>
              <a:defRPr sz="2000">
                <a:solidFill>
                  <a:schemeClr val="tx1"/>
                </a:solidFill>
                <a:latin typeface="굴림" panose="020B0600000101010101" pitchFamily="50" charset="-127"/>
                <a:ea typeface="굴림" panose="020B0600000101010101" pitchFamily="50" charset="-127"/>
                <a:sym typeface="굴림" panose="020B0600000101010101" pitchFamily="50" charset="-127"/>
              </a:defRPr>
            </a:lvl4pPr>
            <a:lvl5pPr marL="2057400" indent="-228600" defTabSz="809625" latinLnBrk="1">
              <a:lnSpc>
                <a:spcPct val="110000"/>
              </a:lnSpc>
              <a:buFont typeface="Arial" panose="020B0604020202020204" pitchFamily="34" charset="0"/>
              <a:buChar char="»"/>
              <a:defRPr sz="2000">
                <a:solidFill>
                  <a:schemeClr val="tx1"/>
                </a:solidFill>
                <a:latin typeface="굴림" panose="020B0600000101010101" pitchFamily="50" charset="-127"/>
                <a:ea typeface="굴림" panose="020B0600000101010101" pitchFamily="50" charset="-127"/>
                <a:sym typeface="굴림" panose="020B0600000101010101" pitchFamily="50" charset="-127"/>
              </a:defRPr>
            </a:lvl5pPr>
            <a:lvl6pPr marL="2514600" indent="-228600" defTabSz="809625" eaLnBrk="0" fontAlgn="base" hangingPunct="0">
              <a:lnSpc>
                <a:spcPct val="110000"/>
              </a:lnSpc>
              <a:spcBef>
                <a:spcPct val="0"/>
              </a:spcBef>
              <a:spcAft>
                <a:spcPct val="0"/>
              </a:spcAft>
              <a:buFont typeface="Arial" panose="020B0604020202020204" pitchFamily="34" charset="0"/>
              <a:buChar char="»"/>
              <a:defRPr sz="2000">
                <a:solidFill>
                  <a:schemeClr val="tx1"/>
                </a:solidFill>
                <a:latin typeface="굴림" panose="020B0600000101010101" pitchFamily="50" charset="-127"/>
                <a:ea typeface="굴림" panose="020B0600000101010101" pitchFamily="50" charset="-127"/>
                <a:sym typeface="굴림" panose="020B0600000101010101" pitchFamily="50" charset="-127"/>
              </a:defRPr>
            </a:lvl6pPr>
            <a:lvl7pPr marL="2971800" indent="-228600" defTabSz="809625" eaLnBrk="0" fontAlgn="base" hangingPunct="0">
              <a:lnSpc>
                <a:spcPct val="110000"/>
              </a:lnSpc>
              <a:spcBef>
                <a:spcPct val="0"/>
              </a:spcBef>
              <a:spcAft>
                <a:spcPct val="0"/>
              </a:spcAft>
              <a:buFont typeface="Arial" panose="020B0604020202020204" pitchFamily="34" charset="0"/>
              <a:buChar char="»"/>
              <a:defRPr sz="2000">
                <a:solidFill>
                  <a:schemeClr val="tx1"/>
                </a:solidFill>
                <a:latin typeface="굴림" panose="020B0600000101010101" pitchFamily="50" charset="-127"/>
                <a:ea typeface="굴림" panose="020B0600000101010101" pitchFamily="50" charset="-127"/>
                <a:sym typeface="굴림" panose="020B0600000101010101" pitchFamily="50" charset="-127"/>
              </a:defRPr>
            </a:lvl7pPr>
            <a:lvl8pPr marL="3429000" indent="-228600" defTabSz="809625" eaLnBrk="0" fontAlgn="base" hangingPunct="0">
              <a:lnSpc>
                <a:spcPct val="110000"/>
              </a:lnSpc>
              <a:spcBef>
                <a:spcPct val="0"/>
              </a:spcBef>
              <a:spcAft>
                <a:spcPct val="0"/>
              </a:spcAft>
              <a:buFont typeface="Arial" panose="020B0604020202020204" pitchFamily="34" charset="0"/>
              <a:buChar char="»"/>
              <a:defRPr sz="2000">
                <a:solidFill>
                  <a:schemeClr val="tx1"/>
                </a:solidFill>
                <a:latin typeface="굴림" panose="020B0600000101010101" pitchFamily="50" charset="-127"/>
                <a:ea typeface="굴림" panose="020B0600000101010101" pitchFamily="50" charset="-127"/>
                <a:sym typeface="굴림" panose="020B0600000101010101" pitchFamily="50" charset="-127"/>
              </a:defRPr>
            </a:lvl8pPr>
            <a:lvl9pPr marL="3886200" indent="-228600" defTabSz="809625" eaLnBrk="0" fontAlgn="base" hangingPunct="0">
              <a:lnSpc>
                <a:spcPct val="110000"/>
              </a:lnSpc>
              <a:spcBef>
                <a:spcPct val="0"/>
              </a:spcBef>
              <a:spcAft>
                <a:spcPct val="0"/>
              </a:spcAft>
              <a:buFont typeface="Arial" panose="020B0604020202020204" pitchFamily="34" charset="0"/>
              <a:buChar char="»"/>
              <a:defRPr sz="2000">
                <a:solidFill>
                  <a:schemeClr val="tx1"/>
                </a:solidFill>
                <a:latin typeface="굴림" panose="020B0600000101010101" pitchFamily="50" charset="-127"/>
                <a:ea typeface="굴림" panose="020B0600000101010101" pitchFamily="50" charset="-127"/>
                <a:sym typeface="굴림" panose="020B0600000101010101" pitchFamily="50" charset="-127"/>
              </a:defRPr>
            </a:lvl9pPr>
          </a:lstStyle>
          <a:p>
            <a:pPr marL="0" indent="0" fontAlgn="base">
              <a:lnSpc>
                <a:spcPct val="100000"/>
              </a:lnSpc>
              <a:spcBef>
                <a:spcPct val="0"/>
              </a:spcBef>
              <a:spcAft>
                <a:spcPct val="0"/>
              </a:spcAft>
              <a:buClr>
                <a:srgbClr val="000000"/>
              </a:buClr>
              <a:buFont typeface="Arial" panose="020B0604020202020204" pitchFamily="34" charset="0"/>
              <a:buNone/>
            </a:pPr>
            <a:r>
              <a:rPr kumimoji="1" lang="en-US" altLang="ko-KR" sz="2000" dirty="0" smtClean="0">
                <a:solidFill>
                  <a:srgbClr val="00000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VEST Device </a:t>
            </a:r>
            <a:r>
              <a:rPr kumimoji="1" lang="en-US" altLang="ko-KR" sz="2000"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Specifications</a:t>
            </a:r>
          </a:p>
          <a:p>
            <a:pPr lvl="1" fontAlgn="base">
              <a:lnSpc>
                <a:spcPct val="125000"/>
              </a:lnSpc>
              <a:spcBef>
                <a:spcPct val="0"/>
              </a:spcBef>
              <a:spcAft>
                <a:spcPct val="0"/>
              </a:spcAft>
              <a:buClr>
                <a:srgbClr val="000000"/>
              </a:buClr>
              <a:buFont typeface="Arial" panose="020B0604020202020204" pitchFamily="34" charset="0"/>
              <a:buChar char="•"/>
            </a:pPr>
            <a:r>
              <a:rPr kumimoji="1" lang="en-US" altLang="ko-KR" sz="1600" dirty="0" smtClean="0">
                <a:solidFill>
                  <a:srgbClr val="00000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Very elongated vacuum chamber</a:t>
            </a:r>
          </a:p>
          <a:p>
            <a:pPr lvl="1" fontAlgn="base">
              <a:lnSpc>
                <a:spcPct val="125000"/>
              </a:lnSpc>
              <a:spcBef>
                <a:spcPct val="0"/>
              </a:spcBef>
              <a:spcAft>
                <a:spcPct val="0"/>
              </a:spcAft>
              <a:buClr>
                <a:srgbClr val="000000"/>
              </a:buClr>
              <a:buFont typeface="Arial" panose="020B0604020202020204" pitchFamily="34" charset="0"/>
              <a:buChar char="•"/>
            </a:pPr>
            <a:r>
              <a:rPr kumimoji="1" lang="en-US" altLang="ko-KR" sz="1600" dirty="0" smtClean="0">
                <a:solidFill>
                  <a:srgbClr val="00000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Enough space for Helicity Injection</a:t>
            </a:r>
          </a:p>
          <a:p>
            <a:pPr lvl="1" fontAlgn="base">
              <a:lnSpc>
                <a:spcPct val="125000"/>
              </a:lnSpc>
              <a:spcBef>
                <a:spcPct val="0"/>
              </a:spcBef>
              <a:spcAft>
                <a:spcPct val="0"/>
              </a:spcAft>
              <a:buClr>
                <a:srgbClr val="000000"/>
              </a:buClr>
              <a:buFont typeface="Arial" panose="020B0604020202020204" pitchFamily="34" charset="0"/>
              <a:buChar char="•"/>
            </a:pPr>
            <a:r>
              <a:rPr kumimoji="1" lang="en-US" altLang="ko-KR" sz="1600" dirty="0" smtClean="0">
                <a:solidFill>
                  <a:srgbClr val="00000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Partial Solenoid (PF2)</a:t>
            </a:r>
          </a:p>
          <a:p>
            <a:pPr lvl="1" fontAlgn="base">
              <a:lnSpc>
                <a:spcPct val="125000"/>
              </a:lnSpc>
              <a:spcBef>
                <a:spcPct val="0"/>
              </a:spcBef>
              <a:spcAft>
                <a:spcPct val="0"/>
              </a:spcAft>
              <a:buClr>
                <a:srgbClr val="000000"/>
              </a:buClr>
              <a:buFont typeface="Arial" panose="020B0604020202020204" pitchFamily="34" charset="0"/>
              <a:buChar char="•"/>
            </a:pPr>
            <a:r>
              <a:rPr kumimoji="1" lang="en-US" altLang="ko-KR" sz="1600" dirty="0" smtClean="0">
                <a:solidFill>
                  <a:srgbClr val="00000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Capability to apply various startup scenario</a:t>
            </a:r>
          </a:p>
        </p:txBody>
      </p:sp>
      <p:sp>
        <p:nvSpPr>
          <p:cNvPr id="18" name="Rectangle 24"/>
          <p:cNvSpPr>
            <a:spLocks noChangeArrowheads="1"/>
          </p:cNvSpPr>
          <p:nvPr/>
        </p:nvSpPr>
        <p:spPr bwMode="auto">
          <a:xfrm>
            <a:off x="539552" y="5877272"/>
            <a:ext cx="8640960" cy="417666"/>
          </a:xfrm>
          <a:prstGeom prst="rect">
            <a:avLst/>
          </a:prstGeom>
          <a:noFill/>
          <a:ln w="25282">
            <a:noFill/>
            <a:miter lim="800000"/>
            <a:headEnd/>
            <a:tailEnd/>
          </a:ln>
          <a:effectLst/>
          <a:extLst>
            <a:ext uri="{909E8E84-426E-40DD-AFC4-6F175D3DCCD1}">
              <a14:hiddenFill xmlns:a14="http://schemas.microsoft.com/office/drawing/2010/main">
                <a:solidFill>
                  <a:srgbClr val="FFFFFF">
                    <a:alpha val="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129" tIns="45932" rIns="89129" bIns="45932"/>
          <a:lstStyle>
            <a:lvl1pPr marL="269875" indent="-269875" defTabSz="809625" latinLnBrk="1">
              <a:lnSpc>
                <a:spcPct val="110000"/>
              </a:lnSpc>
              <a:buClr>
                <a:schemeClr val="tx1"/>
              </a:buClr>
              <a:buFont typeface="Arial" panose="020B0604020202020204" pitchFamily="34" charset="0"/>
              <a:buChar char="•"/>
              <a:defRPr sz="3200">
                <a:solidFill>
                  <a:schemeClr val="tx1"/>
                </a:solidFill>
                <a:latin typeface="굴림" panose="020B0600000101010101" pitchFamily="50" charset="-127"/>
                <a:ea typeface="굴림" panose="020B0600000101010101" pitchFamily="50" charset="-127"/>
                <a:sym typeface="굴림" panose="020B0600000101010101" pitchFamily="50" charset="-127"/>
              </a:defRPr>
            </a:lvl1pPr>
            <a:lvl2pPr marL="809625" indent="-360363" defTabSz="809625" latinLnBrk="1">
              <a:lnSpc>
                <a:spcPct val="110000"/>
              </a:lnSpc>
              <a:buFont typeface="Arial" panose="020B0604020202020204" pitchFamily="34" charset="0"/>
              <a:buChar char="–"/>
              <a:defRPr sz="2800">
                <a:solidFill>
                  <a:schemeClr val="tx1"/>
                </a:solidFill>
                <a:latin typeface="굴림" panose="020B0600000101010101" pitchFamily="50" charset="-127"/>
                <a:ea typeface="굴림" panose="020B0600000101010101" pitchFamily="50" charset="-127"/>
                <a:sym typeface="굴림" panose="020B0600000101010101" pitchFamily="50" charset="-127"/>
              </a:defRPr>
            </a:lvl2pPr>
            <a:lvl3pPr marL="1143000" indent="-228600" defTabSz="809625" latinLnBrk="1">
              <a:lnSpc>
                <a:spcPct val="110000"/>
              </a:lnSpc>
              <a:buClr>
                <a:schemeClr val="tx1"/>
              </a:buClr>
              <a:buFont typeface="Arial" panose="020B0604020202020204" pitchFamily="34" charset="0"/>
              <a:buChar char="•"/>
              <a:defRPr sz="2400">
                <a:solidFill>
                  <a:schemeClr val="tx1"/>
                </a:solidFill>
                <a:latin typeface="굴림" panose="020B0600000101010101" pitchFamily="50" charset="-127"/>
                <a:ea typeface="굴림" panose="020B0600000101010101" pitchFamily="50" charset="-127"/>
                <a:sym typeface="굴림" panose="020B0600000101010101" pitchFamily="50" charset="-127"/>
              </a:defRPr>
            </a:lvl3pPr>
            <a:lvl4pPr marL="1600200" indent="-228600" defTabSz="809625" latinLnBrk="1">
              <a:lnSpc>
                <a:spcPct val="110000"/>
              </a:lnSpc>
              <a:buFont typeface="Arial" panose="020B0604020202020204" pitchFamily="34" charset="0"/>
              <a:buChar char="–"/>
              <a:defRPr sz="2000">
                <a:solidFill>
                  <a:schemeClr val="tx1"/>
                </a:solidFill>
                <a:latin typeface="굴림" panose="020B0600000101010101" pitchFamily="50" charset="-127"/>
                <a:ea typeface="굴림" panose="020B0600000101010101" pitchFamily="50" charset="-127"/>
                <a:sym typeface="굴림" panose="020B0600000101010101" pitchFamily="50" charset="-127"/>
              </a:defRPr>
            </a:lvl4pPr>
            <a:lvl5pPr marL="2057400" indent="-228600" defTabSz="809625" latinLnBrk="1">
              <a:lnSpc>
                <a:spcPct val="110000"/>
              </a:lnSpc>
              <a:buFont typeface="Arial" panose="020B0604020202020204" pitchFamily="34" charset="0"/>
              <a:buChar char="»"/>
              <a:defRPr sz="2000">
                <a:solidFill>
                  <a:schemeClr val="tx1"/>
                </a:solidFill>
                <a:latin typeface="굴림" panose="020B0600000101010101" pitchFamily="50" charset="-127"/>
                <a:ea typeface="굴림" panose="020B0600000101010101" pitchFamily="50" charset="-127"/>
                <a:sym typeface="굴림" panose="020B0600000101010101" pitchFamily="50" charset="-127"/>
              </a:defRPr>
            </a:lvl5pPr>
            <a:lvl6pPr marL="2514600" indent="-228600" defTabSz="809625" eaLnBrk="0" fontAlgn="base" hangingPunct="0">
              <a:lnSpc>
                <a:spcPct val="110000"/>
              </a:lnSpc>
              <a:spcBef>
                <a:spcPct val="0"/>
              </a:spcBef>
              <a:spcAft>
                <a:spcPct val="0"/>
              </a:spcAft>
              <a:buFont typeface="Arial" panose="020B0604020202020204" pitchFamily="34" charset="0"/>
              <a:buChar char="»"/>
              <a:defRPr sz="2000">
                <a:solidFill>
                  <a:schemeClr val="tx1"/>
                </a:solidFill>
                <a:latin typeface="굴림" panose="020B0600000101010101" pitchFamily="50" charset="-127"/>
                <a:ea typeface="굴림" panose="020B0600000101010101" pitchFamily="50" charset="-127"/>
                <a:sym typeface="굴림" panose="020B0600000101010101" pitchFamily="50" charset="-127"/>
              </a:defRPr>
            </a:lvl6pPr>
            <a:lvl7pPr marL="2971800" indent="-228600" defTabSz="809625" eaLnBrk="0" fontAlgn="base" hangingPunct="0">
              <a:lnSpc>
                <a:spcPct val="110000"/>
              </a:lnSpc>
              <a:spcBef>
                <a:spcPct val="0"/>
              </a:spcBef>
              <a:spcAft>
                <a:spcPct val="0"/>
              </a:spcAft>
              <a:buFont typeface="Arial" panose="020B0604020202020204" pitchFamily="34" charset="0"/>
              <a:buChar char="»"/>
              <a:defRPr sz="2000">
                <a:solidFill>
                  <a:schemeClr val="tx1"/>
                </a:solidFill>
                <a:latin typeface="굴림" panose="020B0600000101010101" pitchFamily="50" charset="-127"/>
                <a:ea typeface="굴림" panose="020B0600000101010101" pitchFamily="50" charset="-127"/>
                <a:sym typeface="굴림" panose="020B0600000101010101" pitchFamily="50" charset="-127"/>
              </a:defRPr>
            </a:lvl7pPr>
            <a:lvl8pPr marL="3429000" indent="-228600" defTabSz="809625" eaLnBrk="0" fontAlgn="base" hangingPunct="0">
              <a:lnSpc>
                <a:spcPct val="110000"/>
              </a:lnSpc>
              <a:spcBef>
                <a:spcPct val="0"/>
              </a:spcBef>
              <a:spcAft>
                <a:spcPct val="0"/>
              </a:spcAft>
              <a:buFont typeface="Arial" panose="020B0604020202020204" pitchFamily="34" charset="0"/>
              <a:buChar char="»"/>
              <a:defRPr sz="2000">
                <a:solidFill>
                  <a:schemeClr val="tx1"/>
                </a:solidFill>
                <a:latin typeface="굴림" panose="020B0600000101010101" pitchFamily="50" charset="-127"/>
                <a:ea typeface="굴림" panose="020B0600000101010101" pitchFamily="50" charset="-127"/>
                <a:sym typeface="굴림" panose="020B0600000101010101" pitchFamily="50" charset="-127"/>
              </a:defRPr>
            </a:lvl8pPr>
            <a:lvl9pPr marL="3886200" indent="-228600" defTabSz="809625" eaLnBrk="0" fontAlgn="base" hangingPunct="0">
              <a:lnSpc>
                <a:spcPct val="110000"/>
              </a:lnSpc>
              <a:spcBef>
                <a:spcPct val="0"/>
              </a:spcBef>
              <a:spcAft>
                <a:spcPct val="0"/>
              </a:spcAft>
              <a:buFont typeface="Arial" panose="020B0604020202020204" pitchFamily="34" charset="0"/>
              <a:buChar char="»"/>
              <a:defRPr sz="2000">
                <a:solidFill>
                  <a:schemeClr val="tx1"/>
                </a:solidFill>
                <a:latin typeface="굴림" panose="020B0600000101010101" pitchFamily="50" charset="-127"/>
                <a:ea typeface="굴림" panose="020B0600000101010101" pitchFamily="50" charset="-127"/>
                <a:sym typeface="굴림" panose="020B0600000101010101" pitchFamily="50" charset="-127"/>
              </a:defRPr>
            </a:lvl9pPr>
          </a:lstStyle>
          <a:p>
            <a:pPr marL="0" indent="0" algn="r" fontAlgn="base">
              <a:lnSpc>
                <a:spcPct val="100000"/>
              </a:lnSpc>
              <a:spcBef>
                <a:spcPct val="0"/>
              </a:spcBef>
              <a:spcAft>
                <a:spcPct val="0"/>
              </a:spcAft>
              <a:buClr>
                <a:srgbClr val="000000"/>
              </a:buClr>
              <a:buFont typeface="Arial" panose="020B0604020202020204" pitchFamily="34" charset="0"/>
              <a:buNone/>
            </a:pPr>
            <a:r>
              <a:rPr kumimoji="1" lang="en-US" altLang="ko-KR" sz="2400" b="1" dirty="0" smtClean="0">
                <a:solidFill>
                  <a:srgbClr val="00000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VEST is suitable for/need </a:t>
            </a:r>
            <a:r>
              <a:rPr kumimoji="1" lang="en-US" altLang="ko-KR" sz="2400" b="1" dirty="0" smtClean="0">
                <a:solidFill>
                  <a:srgbClr val="FF0000"/>
                </a:solidFill>
                <a:latin typeface="open sans" panose="020B0606030504020204" pitchFamily="34" charset="0"/>
                <a:ea typeface="open sans" panose="020B0606030504020204" pitchFamily="34" charset="0"/>
                <a:cs typeface="open sans" panose="020B0606030504020204" pitchFamily="34" charset="0"/>
              </a:rPr>
              <a:t>Helicity injection </a:t>
            </a:r>
            <a:r>
              <a:rPr kumimoji="1" lang="en-US" altLang="ko-KR" sz="2400" b="1" dirty="0">
                <a:solidFill>
                  <a:srgbClr val="FF0000"/>
                </a:solidFill>
                <a:latin typeface="open sans" panose="020B0606030504020204" pitchFamily="34" charset="0"/>
                <a:ea typeface="open sans" panose="020B0606030504020204" pitchFamily="34" charset="0"/>
                <a:cs typeface="open sans" panose="020B0606030504020204" pitchFamily="34" charset="0"/>
              </a:rPr>
              <a:t>s</a:t>
            </a:r>
            <a:r>
              <a:rPr kumimoji="1" lang="en-US" altLang="ko-KR" sz="2400" b="1" dirty="0" smtClean="0">
                <a:solidFill>
                  <a:srgbClr val="FF0000"/>
                </a:solidFill>
                <a:latin typeface="open sans" panose="020B0606030504020204" pitchFamily="34" charset="0"/>
                <a:ea typeface="open sans" panose="020B0606030504020204" pitchFamily="34" charset="0"/>
                <a:cs typeface="open sans" panose="020B0606030504020204" pitchFamily="34" charset="0"/>
              </a:rPr>
              <a:t>tartup</a:t>
            </a:r>
            <a:endParaRPr kumimoji="1" lang="en-US" altLang="ko-KR" sz="2400" b="1"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endParaRPr>
          </a:p>
          <a:p>
            <a:pPr marL="449262" lvl="1" indent="0" fontAlgn="base">
              <a:lnSpc>
                <a:spcPct val="150000"/>
              </a:lnSpc>
              <a:spcBef>
                <a:spcPct val="0"/>
              </a:spcBef>
              <a:spcAft>
                <a:spcPct val="0"/>
              </a:spcAft>
              <a:buClr>
                <a:srgbClr val="000000"/>
              </a:buClr>
              <a:buFont typeface="Arial" panose="020B0604020202020204" pitchFamily="34" charset="0"/>
              <a:buNone/>
            </a:pPr>
            <a:endParaRPr kumimoji="1" lang="en-US" altLang="ko-KR" sz="2000" b="1" dirty="0" smtClean="0">
              <a:solidFill>
                <a:srgbClr val="00000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endParaRPr>
          </a:p>
          <a:p>
            <a:pPr marL="449262" lvl="1" indent="0" fontAlgn="base">
              <a:lnSpc>
                <a:spcPct val="100000"/>
              </a:lnSpc>
              <a:spcBef>
                <a:spcPct val="0"/>
              </a:spcBef>
              <a:spcAft>
                <a:spcPct val="0"/>
              </a:spcAft>
              <a:buClr>
                <a:srgbClr val="000000"/>
              </a:buClr>
              <a:buFont typeface="Arial" panose="020B0604020202020204" pitchFamily="34" charset="0"/>
              <a:buNone/>
            </a:pPr>
            <a:endParaRPr kumimoji="1" lang="en-US" altLang="ko-KR" sz="2000" b="1" dirty="0" smtClean="0">
              <a:solidFill>
                <a:srgbClr val="00000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endParaRPr>
          </a:p>
        </p:txBody>
      </p:sp>
      <p:sp>
        <p:nvSpPr>
          <p:cNvPr id="9" name="Rectangle 24"/>
          <p:cNvSpPr>
            <a:spLocks noChangeArrowheads="1"/>
          </p:cNvSpPr>
          <p:nvPr/>
        </p:nvSpPr>
        <p:spPr bwMode="auto">
          <a:xfrm>
            <a:off x="254490" y="943077"/>
            <a:ext cx="6577805" cy="1297341"/>
          </a:xfrm>
          <a:prstGeom prst="rect">
            <a:avLst/>
          </a:prstGeom>
          <a:noFill/>
          <a:ln>
            <a:noFill/>
          </a:ln>
          <a:effectLst/>
          <a:extLst>
            <a:ext uri="{909E8E84-426E-40DD-AFC4-6F175D3DCCD1}">
              <a14:hiddenFill xmlns:a14="http://schemas.microsoft.com/office/drawing/2010/main">
                <a:solidFill>
                  <a:srgbClr val="FFFFFF">
                    <a:alpha val="0"/>
                  </a:srgbClr>
                </a:solidFill>
              </a14:hiddenFill>
            </a:ext>
            <a:ext uri="{91240B29-F687-4F45-9708-019B960494DF}">
              <a14:hiddenLine xmlns:a14="http://schemas.microsoft.com/office/drawing/2010/main" w="25282">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129" tIns="45932" rIns="89129" bIns="45932"/>
          <a:lstStyle>
            <a:lvl1pPr marL="269875" indent="-269875" defTabSz="809625" latinLnBrk="1">
              <a:lnSpc>
                <a:spcPct val="110000"/>
              </a:lnSpc>
              <a:buClr>
                <a:schemeClr val="tx1"/>
              </a:buClr>
              <a:buFont typeface="Arial" panose="020B0604020202020204" pitchFamily="34" charset="0"/>
              <a:buChar char="•"/>
              <a:defRPr sz="3200">
                <a:solidFill>
                  <a:schemeClr val="tx1"/>
                </a:solidFill>
                <a:latin typeface="굴림" panose="020B0600000101010101" pitchFamily="50" charset="-127"/>
                <a:ea typeface="굴림" panose="020B0600000101010101" pitchFamily="50" charset="-127"/>
                <a:sym typeface="굴림" panose="020B0600000101010101" pitchFamily="50" charset="-127"/>
              </a:defRPr>
            </a:lvl1pPr>
            <a:lvl2pPr marL="809625" indent="-360363" defTabSz="809625" latinLnBrk="1">
              <a:lnSpc>
                <a:spcPct val="110000"/>
              </a:lnSpc>
              <a:buFont typeface="Arial" panose="020B0604020202020204" pitchFamily="34" charset="0"/>
              <a:buChar char="–"/>
              <a:defRPr sz="2800">
                <a:solidFill>
                  <a:schemeClr val="tx1"/>
                </a:solidFill>
                <a:latin typeface="굴림" panose="020B0600000101010101" pitchFamily="50" charset="-127"/>
                <a:ea typeface="굴림" panose="020B0600000101010101" pitchFamily="50" charset="-127"/>
                <a:sym typeface="굴림" panose="020B0600000101010101" pitchFamily="50" charset="-127"/>
              </a:defRPr>
            </a:lvl2pPr>
            <a:lvl3pPr marL="1143000" indent="-228600" defTabSz="809625" latinLnBrk="1">
              <a:lnSpc>
                <a:spcPct val="110000"/>
              </a:lnSpc>
              <a:buClr>
                <a:schemeClr val="tx1"/>
              </a:buClr>
              <a:buFont typeface="Arial" panose="020B0604020202020204" pitchFamily="34" charset="0"/>
              <a:buChar char="•"/>
              <a:defRPr sz="2400">
                <a:solidFill>
                  <a:schemeClr val="tx1"/>
                </a:solidFill>
                <a:latin typeface="굴림" panose="020B0600000101010101" pitchFamily="50" charset="-127"/>
                <a:ea typeface="굴림" panose="020B0600000101010101" pitchFamily="50" charset="-127"/>
                <a:sym typeface="굴림" panose="020B0600000101010101" pitchFamily="50" charset="-127"/>
              </a:defRPr>
            </a:lvl3pPr>
            <a:lvl4pPr marL="1600200" indent="-228600" defTabSz="809625" latinLnBrk="1">
              <a:lnSpc>
                <a:spcPct val="110000"/>
              </a:lnSpc>
              <a:buFont typeface="Arial" panose="020B0604020202020204" pitchFamily="34" charset="0"/>
              <a:buChar char="–"/>
              <a:defRPr sz="2000">
                <a:solidFill>
                  <a:schemeClr val="tx1"/>
                </a:solidFill>
                <a:latin typeface="굴림" panose="020B0600000101010101" pitchFamily="50" charset="-127"/>
                <a:ea typeface="굴림" panose="020B0600000101010101" pitchFamily="50" charset="-127"/>
                <a:sym typeface="굴림" panose="020B0600000101010101" pitchFamily="50" charset="-127"/>
              </a:defRPr>
            </a:lvl4pPr>
            <a:lvl5pPr marL="2057400" indent="-228600" defTabSz="809625" latinLnBrk="1">
              <a:lnSpc>
                <a:spcPct val="110000"/>
              </a:lnSpc>
              <a:buFont typeface="Arial" panose="020B0604020202020204" pitchFamily="34" charset="0"/>
              <a:buChar char="»"/>
              <a:defRPr sz="2000">
                <a:solidFill>
                  <a:schemeClr val="tx1"/>
                </a:solidFill>
                <a:latin typeface="굴림" panose="020B0600000101010101" pitchFamily="50" charset="-127"/>
                <a:ea typeface="굴림" panose="020B0600000101010101" pitchFamily="50" charset="-127"/>
                <a:sym typeface="굴림" panose="020B0600000101010101" pitchFamily="50" charset="-127"/>
              </a:defRPr>
            </a:lvl5pPr>
            <a:lvl6pPr marL="2514600" indent="-228600" defTabSz="809625" eaLnBrk="0" fontAlgn="base" hangingPunct="0">
              <a:lnSpc>
                <a:spcPct val="110000"/>
              </a:lnSpc>
              <a:spcBef>
                <a:spcPct val="0"/>
              </a:spcBef>
              <a:spcAft>
                <a:spcPct val="0"/>
              </a:spcAft>
              <a:buFont typeface="Arial" panose="020B0604020202020204" pitchFamily="34" charset="0"/>
              <a:buChar char="»"/>
              <a:defRPr sz="2000">
                <a:solidFill>
                  <a:schemeClr val="tx1"/>
                </a:solidFill>
                <a:latin typeface="굴림" panose="020B0600000101010101" pitchFamily="50" charset="-127"/>
                <a:ea typeface="굴림" panose="020B0600000101010101" pitchFamily="50" charset="-127"/>
                <a:sym typeface="굴림" panose="020B0600000101010101" pitchFamily="50" charset="-127"/>
              </a:defRPr>
            </a:lvl6pPr>
            <a:lvl7pPr marL="2971800" indent="-228600" defTabSz="809625" eaLnBrk="0" fontAlgn="base" hangingPunct="0">
              <a:lnSpc>
                <a:spcPct val="110000"/>
              </a:lnSpc>
              <a:spcBef>
                <a:spcPct val="0"/>
              </a:spcBef>
              <a:spcAft>
                <a:spcPct val="0"/>
              </a:spcAft>
              <a:buFont typeface="Arial" panose="020B0604020202020204" pitchFamily="34" charset="0"/>
              <a:buChar char="»"/>
              <a:defRPr sz="2000">
                <a:solidFill>
                  <a:schemeClr val="tx1"/>
                </a:solidFill>
                <a:latin typeface="굴림" panose="020B0600000101010101" pitchFamily="50" charset="-127"/>
                <a:ea typeface="굴림" panose="020B0600000101010101" pitchFamily="50" charset="-127"/>
                <a:sym typeface="굴림" panose="020B0600000101010101" pitchFamily="50" charset="-127"/>
              </a:defRPr>
            </a:lvl7pPr>
            <a:lvl8pPr marL="3429000" indent="-228600" defTabSz="809625" eaLnBrk="0" fontAlgn="base" hangingPunct="0">
              <a:lnSpc>
                <a:spcPct val="110000"/>
              </a:lnSpc>
              <a:spcBef>
                <a:spcPct val="0"/>
              </a:spcBef>
              <a:spcAft>
                <a:spcPct val="0"/>
              </a:spcAft>
              <a:buFont typeface="Arial" panose="020B0604020202020204" pitchFamily="34" charset="0"/>
              <a:buChar char="»"/>
              <a:defRPr sz="2000">
                <a:solidFill>
                  <a:schemeClr val="tx1"/>
                </a:solidFill>
                <a:latin typeface="굴림" panose="020B0600000101010101" pitchFamily="50" charset="-127"/>
                <a:ea typeface="굴림" panose="020B0600000101010101" pitchFamily="50" charset="-127"/>
                <a:sym typeface="굴림" panose="020B0600000101010101" pitchFamily="50" charset="-127"/>
              </a:defRPr>
            </a:lvl8pPr>
            <a:lvl9pPr marL="3886200" indent="-228600" defTabSz="809625" eaLnBrk="0" fontAlgn="base" hangingPunct="0">
              <a:lnSpc>
                <a:spcPct val="110000"/>
              </a:lnSpc>
              <a:spcBef>
                <a:spcPct val="0"/>
              </a:spcBef>
              <a:spcAft>
                <a:spcPct val="0"/>
              </a:spcAft>
              <a:buFont typeface="Arial" panose="020B0604020202020204" pitchFamily="34" charset="0"/>
              <a:buChar char="»"/>
              <a:defRPr sz="2000">
                <a:solidFill>
                  <a:schemeClr val="tx1"/>
                </a:solidFill>
                <a:latin typeface="굴림" panose="020B0600000101010101" pitchFamily="50" charset="-127"/>
                <a:ea typeface="굴림" panose="020B0600000101010101" pitchFamily="50" charset="-127"/>
                <a:sym typeface="굴림" panose="020B0600000101010101" pitchFamily="50" charset="-127"/>
              </a:defRPr>
            </a:lvl9pPr>
          </a:lstStyle>
          <a:p>
            <a:pPr marL="0" indent="0" fontAlgn="base">
              <a:lnSpc>
                <a:spcPct val="100000"/>
              </a:lnSpc>
              <a:spcBef>
                <a:spcPct val="0"/>
              </a:spcBef>
              <a:spcAft>
                <a:spcPct val="0"/>
              </a:spcAft>
              <a:buClr>
                <a:srgbClr val="000000"/>
              </a:buClr>
              <a:buFont typeface="Arial" panose="020B0604020202020204" pitchFamily="34" charset="0"/>
              <a:buNone/>
            </a:pPr>
            <a:r>
              <a:rPr kumimoji="1" lang="en-US" altLang="ko-KR" sz="2000" dirty="0" smtClean="0">
                <a:solidFill>
                  <a:srgbClr val="00000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ST and VEST</a:t>
            </a:r>
            <a:endParaRPr kumimoji="1" lang="en-US" altLang="ko-KR" sz="2000"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endParaRPr>
          </a:p>
          <a:p>
            <a:pPr lvl="1" fontAlgn="base">
              <a:lnSpc>
                <a:spcPct val="125000"/>
              </a:lnSpc>
              <a:spcBef>
                <a:spcPct val="0"/>
              </a:spcBef>
              <a:spcAft>
                <a:spcPct val="0"/>
              </a:spcAft>
              <a:buClr>
                <a:srgbClr val="000000"/>
              </a:buClr>
              <a:buFont typeface="Arial" panose="020B0604020202020204" pitchFamily="34" charset="0"/>
              <a:buChar char="•"/>
            </a:pPr>
            <a:r>
              <a:rPr kumimoji="1" lang="en-US" altLang="ko-KR" sz="1600" dirty="0" smtClean="0">
                <a:solidFill>
                  <a:srgbClr val="00000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ST requires non-inductive start up and current sustainment</a:t>
            </a:r>
          </a:p>
          <a:p>
            <a:pPr lvl="1" fontAlgn="base">
              <a:lnSpc>
                <a:spcPct val="125000"/>
              </a:lnSpc>
              <a:spcBef>
                <a:spcPct val="0"/>
              </a:spcBef>
              <a:spcAft>
                <a:spcPct val="0"/>
              </a:spcAft>
              <a:buClr>
                <a:srgbClr val="000000"/>
              </a:buClr>
              <a:buFont typeface="Arial" panose="020B0604020202020204" pitchFamily="34" charset="0"/>
              <a:buChar char="•"/>
            </a:pPr>
            <a:r>
              <a:rPr kumimoji="1" lang="en-US" altLang="ko-KR" sz="1600" dirty="0" smtClean="0">
                <a:solidFill>
                  <a:srgbClr val="00000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Non-inductive startup can expands </a:t>
            </a:r>
            <a:r>
              <a:rPr kumimoji="1" lang="en-US" altLang="ko-KR" sz="1600" b="1" dirty="0" smtClean="0">
                <a:solidFill>
                  <a:srgbClr val="FF000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VEST capability</a:t>
            </a:r>
            <a:endParaRPr kumimoji="1" lang="en-US" altLang="ko-KR" sz="1600" dirty="0">
              <a:solidFill>
                <a:srgbClr val="FF000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endParaRPr>
          </a:p>
        </p:txBody>
      </p:sp>
      <p:sp>
        <p:nvSpPr>
          <p:cNvPr id="10" name="Rectangle 24"/>
          <p:cNvSpPr>
            <a:spLocks noChangeArrowheads="1"/>
          </p:cNvSpPr>
          <p:nvPr/>
        </p:nvSpPr>
        <p:spPr bwMode="auto">
          <a:xfrm>
            <a:off x="254490" y="4205924"/>
            <a:ext cx="6559002" cy="951268"/>
          </a:xfrm>
          <a:prstGeom prst="rect">
            <a:avLst/>
          </a:prstGeom>
          <a:noFill/>
          <a:ln>
            <a:noFill/>
          </a:ln>
          <a:effectLst/>
          <a:extLst>
            <a:ext uri="{909E8E84-426E-40DD-AFC4-6F175D3DCCD1}">
              <a14:hiddenFill xmlns:a14="http://schemas.microsoft.com/office/drawing/2010/main">
                <a:solidFill>
                  <a:srgbClr val="FFFFFF">
                    <a:alpha val="0"/>
                  </a:srgbClr>
                </a:solidFill>
              </a14:hiddenFill>
            </a:ext>
            <a:ext uri="{91240B29-F687-4F45-9708-019B960494DF}">
              <a14:hiddenLine xmlns:a14="http://schemas.microsoft.com/office/drawing/2010/main" w="25282">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129" tIns="45932" rIns="89129" bIns="45932"/>
          <a:lstStyle>
            <a:lvl1pPr marL="269875" indent="-269875" defTabSz="809625" latinLnBrk="1">
              <a:lnSpc>
                <a:spcPct val="110000"/>
              </a:lnSpc>
              <a:buClr>
                <a:schemeClr val="tx1"/>
              </a:buClr>
              <a:buFont typeface="Arial" panose="020B0604020202020204" pitchFamily="34" charset="0"/>
              <a:buChar char="•"/>
              <a:defRPr sz="3200">
                <a:solidFill>
                  <a:schemeClr val="tx1"/>
                </a:solidFill>
                <a:latin typeface="굴림" panose="020B0600000101010101" pitchFamily="50" charset="-127"/>
                <a:ea typeface="굴림" panose="020B0600000101010101" pitchFamily="50" charset="-127"/>
                <a:sym typeface="굴림" panose="020B0600000101010101" pitchFamily="50" charset="-127"/>
              </a:defRPr>
            </a:lvl1pPr>
            <a:lvl2pPr marL="809625" indent="-360363" defTabSz="809625" latinLnBrk="1">
              <a:lnSpc>
                <a:spcPct val="110000"/>
              </a:lnSpc>
              <a:buFont typeface="Arial" panose="020B0604020202020204" pitchFamily="34" charset="0"/>
              <a:buChar char="–"/>
              <a:defRPr sz="2800">
                <a:solidFill>
                  <a:schemeClr val="tx1"/>
                </a:solidFill>
                <a:latin typeface="굴림" panose="020B0600000101010101" pitchFamily="50" charset="-127"/>
                <a:ea typeface="굴림" panose="020B0600000101010101" pitchFamily="50" charset="-127"/>
                <a:sym typeface="굴림" panose="020B0600000101010101" pitchFamily="50" charset="-127"/>
              </a:defRPr>
            </a:lvl2pPr>
            <a:lvl3pPr marL="1143000" indent="-228600" defTabSz="809625" latinLnBrk="1">
              <a:lnSpc>
                <a:spcPct val="110000"/>
              </a:lnSpc>
              <a:buClr>
                <a:schemeClr val="tx1"/>
              </a:buClr>
              <a:buFont typeface="Arial" panose="020B0604020202020204" pitchFamily="34" charset="0"/>
              <a:buChar char="•"/>
              <a:defRPr sz="2400">
                <a:solidFill>
                  <a:schemeClr val="tx1"/>
                </a:solidFill>
                <a:latin typeface="굴림" panose="020B0600000101010101" pitchFamily="50" charset="-127"/>
                <a:ea typeface="굴림" panose="020B0600000101010101" pitchFamily="50" charset="-127"/>
                <a:sym typeface="굴림" panose="020B0600000101010101" pitchFamily="50" charset="-127"/>
              </a:defRPr>
            </a:lvl3pPr>
            <a:lvl4pPr marL="1600200" indent="-228600" defTabSz="809625" latinLnBrk="1">
              <a:lnSpc>
                <a:spcPct val="110000"/>
              </a:lnSpc>
              <a:buFont typeface="Arial" panose="020B0604020202020204" pitchFamily="34" charset="0"/>
              <a:buChar char="–"/>
              <a:defRPr sz="2000">
                <a:solidFill>
                  <a:schemeClr val="tx1"/>
                </a:solidFill>
                <a:latin typeface="굴림" panose="020B0600000101010101" pitchFamily="50" charset="-127"/>
                <a:ea typeface="굴림" panose="020B0600000101010101" pitchFamily="50" charset="-127"/>
                <a:sym typeface="굴림" panose="020B0600000101010101" pitchFamily="50" charset="-127"/>
              </a:defRPr>
            </a:lvl4pPr>
            <a:lvl5pPr marL="2057400" indent="-228600" defTabSz="809625" latinLnBrk="1">
              <a:lnSpc>
                <a:spcPct val="110000"/>
              </a:lnSpc>
              <a:buFont typeface="Arial" panose="020B0604020202020204" pitchFamily="34" charset="0"/>
              <a:buChar char="»"/>
              <a:defRPr sz="2000">
                <a:solidFill>
                  <a:schemeClr val="tx1"/>
                </a:solidFill>
                <a:latin typeface="굴림" panose="020B0600000101010101" pitchFamily="50" charset="-127"/>
                <a:ea typeface="굴림" panose="020B0600000101010101" pitchFamily="50" charset="-127"/>
                <a:sym typeface="굴림" panose="020B0600000101010101" pitchFamily="50" charset="-127"/>
              </a:defRPr>
            </a:lvl5pPr>
            <a:lvl6pPr marL="2514600" indent="-228600" defTabSz="809625" eaLnBrk="0" fontAlgn="base" hangingPunct="0">
              <a:lnSpc>
                <a:spcPct val="110000"/>
              </a:lnSpc>
              <a:spcBef>
                <a:spcPct val="0"/>
              </a:spcBef>
              <a:spcAft>
                <a:spcPct val="0"/>
              </a:spcAft>
              <a:buFont typeface="Arial" panose="020B0604020202020204" pitchFamily="34" charset="0"/>
              <a:buChar char="»"/>
              <a:defRPr sz="2000">
                <a:solidFill>
                  <a:schemeClr val="tx1"/>
                </a:solidFill>
                <a:latin typeface="굴림" panose="020B0600000101010101" pitchFamily="50" charset="-127"/>
                <a:ea typeface="굴림" panose="020B0600000101010101" pitchFamily="50" charset="-127"/>
                <a:sym typeface="굴림" panose="020B0600000101010101" pitchFamily="50" charset="-127"/>
              </a:defRPr>
            </a:lvl6pPr>
            <a:lvl7pPr marL="2971800" indent="-228600" defTabSz="809625" eaLnBrk="0" fontAlgn="base" hangingPunct="0">
              <a:lnSpc>
                <a:spcPct val="110000"/>
              </a:lnSpc>
              <a:spcBef>
                <a:spcPct val="0"/>
              </a:spcBef>
              <a:spcAft>
                <a:spcPct val="0"/>
              </a:spcAft>
              <a:buFont typeface="Arial" panose="020B0604020202020204" pitchFamily="34" charset="0"/>
              <a:buChar char="»"/>
              <a:defRPr sz="2000">
                <a:solidFill>
                  <a:schemeClr val="tx1"/>
                </a:solidFill>
                <a:latin typeface="굴림" panose="020B0600000101010101" pitchFamily="50" charset="-127"/>
                <a:ea typeface="굴림" panose="020B0600000101010101" pitchFamily="50" charset="-127"/>
                <a:sym typeface="굴림" panose="020B0600000101010101" pitchFamily="50" charset="-127"/>
              </a:defRPr>
            </a:lvl7pPr>
            <a:lvl8pPr marL="3429000" indent="-228600" defTabSz="809625" eaLnBrk="0" fontAlgn="base" hangingPunct="0">
              <a:lnSpc>
                <a:spcPct val="110000"/>
              </a:lnSpc>
              <a:spcBef>
                <a:spcPct val="0"/>
              </a:spcBef>
              <a:spcAft>
                <a:spcPct val="0"/>
              </a:spcAft>
              <a:buFont typeface="Arial" panose="020B0604020202020204" pitchFamily="34" charset="0"/>
              <a:buChar char="»"/>
              <a:defRPr sz="2000">
                <a:solidFill>
                  <a:schemeClr val="tx1"/>
                </a:solidFill>
                <a:latin typeface="굴림" panose="020B0600000101010101" pitchFamily="50" charset="-127"/>
                <a:ea typeface="굴림" panose="020B0600000101010101" pitchFamily="50" charset="-127"/>
                <a:sym typeface="굴림" panose="020B0600000101010101" pitchFamily="50" charset="-127"/>
              </a:defRPr>
            </a:lvl8pPr>
            <a:lvl9pPr marL="3886200" indent="-228600" defTabSz="809625" eaLnBrk="0" fontAlgn="base" hangingPunct="0">
              <a:lnSpc>
                <a:spcPct val="110000"/>
              </a:lnSpc>
              <a:spcBef>
                <a:spcPct val="0"/>
              </a:spcBef>
              <a:spcAft>
                <a:spcPct val="0"/>
              </a:spcAft>
              <a:buFont typeface="Arial" panose="020B0604020202020204" pitchFamily="34" charset="0"/>
              <a:buChar char="»"/>
              <a:defRPr sz="2000">
                <a:solidFill>
                  <a:schemeClr val="tx1"/>
                </a:solidFill>
                <a:latin typeface="굴림" panose="020B0600000101010101" pitchFamily="50" charset="-127"/>
                <a:ea typeface="굴림" panose="020B0600000101010101" pitchFamily="50" charset="-127"/>
                <a:sym typeface="굴림" panose="020B0600000101010101" pitchFamily="50" charset="-127"/>
              </a:defRPr>
            </a:lvl9pPr>
          </a:lstStyle>
          <a:p>
            <a:pPr marL="0" indent="0" fontAlgn="base">
              <a:lnSpc>
                <a:spcPct val="100000"/>
              </a:lnSpc>
              <a:spcBef>
                <a:spcPct val="0"/>
              </a:spcBef>
              <a:spcAft>
                <a:spcPct val="0"/>
              </a:spcAft>
              <a:buClr>
                <a:srgbClr val="000000"/>
              </a:buClr>
              <a:buFont typeface="Arial" panose="020B0604020202020204" pitchFamily="34" charset="0"/>
              <a:buNone/>
            </a:pPr>
            <a:r>
              <a:rPr kumimoji="1" lang="en-US" altLang="ko-KR" sz="2000"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DC Helicity Injection with electron gun</a:t>
            </a:r>
          </a:p>
          <a:p>
            <a:pPr lvl="1" fontAlgn="base">
              <a:lnSpc>
                <a:spcPct val="125000"/>
              </a:lnSpc>
              <a:spcBef>
                <a:spcPct val="0"/>
              </a:spcBef>
              <a:spcAft>
                <a:spcPct val="0"/>
              </a:spcAft>
              <a:buClr>
                <a:srgbClr val="000000"/>
              </a:buClr>
              <a:buFont typeface="Arial" panose="020B0604020202020204" pitchFamily="34" charset="0"/>
              <a:buChar char="•"/>
            </a:pPr>
            <a:r>
              <a:rPr kumimoji="1" lang="en-US" altLang="ko-KR" sz="1600"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Start-up without null field</a:t>
            </a:r>
          </a:p>
          <a:p>
            <a:pPr lvl="1" fontAlgn="base">
              <a:lnSpc>
                <a:spcPct val="125000"/>
              </a:lnSpc>
              <a:spcBef>
                <a:spcPct val="0"/>
              </a:spcBef>
              <a:spcAft>
                <a:spcPct val="0"/>
              </a:spcAft>
              <a:buClr>
                <a:srgbClr val="000000"/>
              </a:buClr>
              <a:buFont typeface="Arial" panose="020B0604020202020204" pitchFamily="34" charset="0"/>
              <a:buChar char="•"/>
            </a:pPr>
            <a:r>
              <a:rPr kumimoji="1" lang="en-US" altLang="ko-KR" sz="1600"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It can be applied with various location and </a:t>
            </a:r>
            <a:r>
              <a:rPr kumimoji="1" lang="en-US" altLang="ko-KR" sz="1600" dirty="0" smtClean="0">
                <a:solidFill>
                  <a:srgbClr val="00000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configuration</a:t>
            </a:r>
          </a:p>
          <a:p>
            <a:pPr lvl="1" fontAlgn="base">
              <a:lnSpc>
                <a:spcPct val="125000"/>
              </a:lnSpc>
              <a:spcBef>
                <a:spcPct val="0"/>
              </a:spcBef>
              <a:spcAft>
                <a:spcPct val="0"/>
              </a:spcAft>
              <a:buClr>
                <a:srgbClr val="000000"/>
              </a:buClr>
              <a:buFont typeface="Arial" panose="020B0604020202020204" pitchFamily="34" charset="0"/>
              <a:buChar char="•"/>
            </a:pPr>
            <a:endParaRPr kumimoji="1" lang="en-US" altLang="ko-KR" sz="1600"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endParaRPr>
          </a:p>
        </p:txBody>
      </p:sp>
    </p:spTree>
    <p:extLst>
      <p:ext uri="{BB962C8B-B14F-4D97-AF65-F5344CB8AC3E}">
        <p14:creationId xmlns:p14="http://schemas.microsoft.com/office/powerpoint/2010/main" val="46027869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 name="그룹 54"/>
          <p:cNvGrpSpPr/>
          <p:nvPr/>
        </p:nvGrpSpPr>
        <p:grpSpPr>
          <a:xfrm>
            <a:off x="7310408" y="3455756"/>
            <a:ext cx="821485" cy="2836242"/>
            <a:chOff x="2470867" y="2714460"/>
            <a:chExt cx="1093021" cy="3439062"/>
          </a:xfrm>
        </p:grpSpPr>
        <p:pic>
          <p:nvPicPr>
            <p:cNvPr id="56" name="그림 55"/>
            <p:cNvPicPr>
              <a:picLocks noChangeAspect="1"/>
            </p:cNvPicPr>
            <p:nvPr/>
          </p:nvPicPr>
          <p:blipFill rotWithShape="1">
            <a:blip r:embed="rId3" cstate="print">
              <a:extLst>
                <a:ext uri="{28A0092B-C50C-407E-A947-70E740481C1C}">
                  <a14:useLocalDpi xmlns:a14="http://schemas.microsoft.com/office/drawing/2010/main" val="0"/>
                </a:ext>
              </a:extLst>
            </a:blip>
            <a:srcRect l="56777" t="13446" b="24548"/>
            <a:stretch/>
          </p:blipFill>
          <p:spPr>
            <a:xfrm>
              <a:off x="2523244" y="2714460"/>
              <a:ext cx="745484" cy="1290170"/>
            </a:xfrm>
            <a:prstGeom prst="rect">
              <a:avLst/>
            </a:prstGeom>
          </p:spPr>
        </p:pic>
        <p:grpSp>
          <p:nvGrpSpPr>
            <p:cNvPr id="57" name="그룹 56"/>
            <p:cNvGrpSpPr/>
            <p:nvPr/>
          </p:nvGrpSpPr>
          <p:grpSpPr>
            <a:xfrm>
              <a:off x="2470867" y="5589240"/>
              <a:ext cx="1093021" cy="564282"/>
              <a:chOff x="3811975" y="5539557"/>
              <a:chExt cx="1093021" cy="564282"/>
            </a:xfrm>
          </p:grpSpPr>
          <p:pic>
            <p:nvPicPr>
              <p:cNvPr id="61" name="그림 60"/>
              <p:cNvPicPr>
                <a:picLocks noChangeAspect="1"/>
              </p:cNvPicPr>
              <p:nvPr/>
            </p:nvPicPr>
            <p:blipFill rotWithShape="1">
              <a:blip r:embed="rId4" cstate="print">
                <a:extLst>
                  <a:ext uri="{28A0092B-C50C-407E-A947-70E740481C1C}">
                    <a14:useLocalDpi xmlns:a14="http://schemas.microsoft.com/office/drawing/2010/main" val="0"/>
                  </a:ext>
                </a:extLst>
              </a:blip>
              <a:srcRect l="63372" t="87952" b="5990"/>
              <a:stretch/>
            </p:blipFill>
            <p:spPr>
              <a:xfrm>
                <a:off x="3823624" y="5888072"/>
                <a:ext cx="1081372" cy="215767"/>
              </a:xfrm>
              <a:prstGeom prst="rect">
                <a:avLst/>
              </a:prstGeom>
            </p:spPr>
          </p:pic>
          <p:pic>
            <p:nvPicPr>
              <p:cNvPr id="62" name="그림 61"/>
              <p:cNvPicPr>
                <a:picLocks noChangeAspect="1"/>
              </p:cNvPicPr>
              <p:nvPr/>
            </p:nvPicPr>
            <p:blipFill rotWithShape="1">
              <a:blip r:embed="rId5" cstate="print">
                <a:extLst>
                  <a:ext uri="{28A0092B-C50C-407E-A947-70E740481C1C}">
                    <a14:useLocalDpi xmlns:a14="http://schemas.microsoft.com/office/drawing/2010/main" val="0"/>
                  </a:ext>
                </a:extLst>
              </a:blip>
              <a:srcRect l="63372" t="76139" b="14180"/>
              <a:stretch/>
            </p:blipFill>
            <p:spPr>
              <a:xfrm>
                <a:off x="3811975" y="5539557"/>
                <a:ext cx="1093021" cy="348515"/>
              </a:xfrm>
              <a:prstGeom prst="rect">
                <a:avLst/>
              </a:prstGeom>
            </p:spPr>
          </p:pic>
        </p:grpSp>
        <p:pic>
          <p:nvPicPr>
            <p:cNvPr id="58" name="그림 57"/>
            <p:cNvPicPr>
              <a:picLocks noChangeAspect="1"/>
            </p:cNvPicPr>
            <p:nvPr/>
          </p:nvPicPr>
          <p:blipFill rotWithShape="1">
            <a:blip r:embed="rId6">
              <a:extLst>
                <a:ext uri="{28A0092B-C50C-407E-A947-70E740481C1C}">
                  <a14:useLocalDpi xmlns:a14="http://schemas.microsoft.com/office/drawing/2010/main" val="0"/>
                </a:ext>
              </a:extLst>
            </a:blip>
            <a:srcRect t="571" b="3400"/>
            <a:stretch/>
          </p:blipFill>
          <p:spPr>
            <a:xfrm>
              <a:off x="2570357" y="3711057"/>
              <a:ext cx="591363" cy="720079"/>
            </a:xfrm>
            <a:prstGeom prst="rect">
              <a:avLst/>
            </a:prstGeom>
          </p:spPr>
        </p:pic>
        <p:pic>
          <p:nvPicPr>
            <p:cNvPr id="59" name="그림 58"/>
            <p:cNvPicPr>
              <a:picLocks noChangeAspect="1"/>
            </p:cNvPicPr>
            <p:nvPr/>
          </p:nvPicPr>
          <p:blipFill rotWithShape="1">
            <a:blip r:embed="rId6">
              <a:extLst>
                <a:ext uri="{28A0092B-C50C-407E-A947-70E740481C1C}">
                  <a14:useLocalDpi xmlns:a14="http://schemas.microsoft.com/office/drawing/2010/main" val="0"/>
                </a:ext>
              </a:extLst>
            </a:blip>
            <a:srcRect t="571" b="3400"/>
            <a:stretch/>
          </p:blipFill>
          <p:spPr>
            <a:xfrm>
              <a:off x="2570357" y="4359129"/>
              <a:ext cx="591363" cy="720079"/>
            </a:xfrm>
            <a:prstGeom prst="rect">
              <a:avLst/>
            </a:prstGeom>
          </p:spPr>
        </p:pic>
        <p:pic>
          <p:nvPicPr>
            <p:cNvPr id="60" name="그림 59"/>
            <p:cNvPicPr>
              <a:picLocks noChangeAspect="1"/>
            </p:cNvPicPr>
            <p:nvPr/>
          </p:nvPicPr>
          <p:blipFill rotWithShape="1">
            <a:blip r:embed="rId6">
              <a:extLst>
                <a:ext uri="{28A0092B-C50C-407E-A947-70E740481C1C}">
                  <a14:useLocalDpi xmlns:a14="http://schemas.microsoft.com/office/drawing/2010/main" val="0"/>
                </a:ext>
              </a:extLst>
            </a:blip>
            <a:srcRect t="571" b="3400"/>
            <a:stretch/>
          </p:blipFill>
          <p:spPr>
            <a:xfrm>
              <a:off x="2567728" y="5007200"/>
              <a:ext cx="591363" cy="720079"/>
            </a:xfrm>
            <a:prstGeom prst="rect">
              <a:avLst/>
            </a:prstGeom>
          </p:spPr>
        </p:pic>
      </p:grpSp>
      <p:sp>
        <p:nvSpPr>
          <p:cNvPr id="24" name="제목 9"/>
          <p:cNvSpPr>
            <a:spLocks noGrp="1"/>
          </p:cNvSpPr>
          <p:nvPr>
            <p:ph type="title"/>
          </p:nvPr>
        </p:nvSpPr>
        <p:spPr>
          <a:xfrm>
            <a:off x="659968" y="1"/>
            <a:ext cx="8447099" cy="712788"/>
          </a:xfrm>
        </p:spPr>
        <p:txBody>
          <a:bodyPr/>
          <a:lstStyle/>
          <a:p>
            <a:r>
              <a:rPr lang="en-US" altLang="ko-KR" sz="1800" dirty="0">
                <a:latin typeface="Arial" pitchFamily="34" charset="0"/>
                <a:cs typeface="Arial" pitchFamily="34" charset="0"/>
              </a:rPr>
              <a:t>2</a:t>
            </a:r>
            <a:r>
              <a:rPr lang="en-US" altLang="ko-KR" sz="1800" dirty="0" smtClean="0">
                <a:latin typeface="Arial" pitchFamily="34" charset="0"/>
                <a:cs typeface="Arial" pitchFamily="34" charset="0"/>
              </a:rPr>
              <a:t>. DC Helicity Injection with Electron Gun</a:t>
            </a:r>
            <a:r>
              <a:rPr lang="en-US" altLang="ko-KR" sz="1600" dirty="0" smtClean="0">
                <a:latin typeface="Arial" pitchFamily="34" charset="0"/>
                <a:cs typeface="Arial" pitchFamily="34" charset="0"/>
              </a:rPr>
              <a:t/>
            </a:r>
            <a:br>
              <a:rPr lang="en-US" altLang="ko-KR" sz="1600" dirty="0" smtClean="0">
                <a:latin typeface="Arial" pitchFamily="34" charset="0"/>
                <a:cs typeface="Arial" pitchFamily="34" charset="0"/>
              </a:rPr>
            </a:br>
            <a:r>
              <a:rPr lang="en-US" altLang="ko-KR" sz="2400" dirty="0" smtClean="0">
                <a:solidFill>
                  <a:srgbClr val="FFFF00"/>
                </a:solidFill>
                <a:latin typeface="Arial" pitchFamily="34" charset="0"/>
                <a:cs typeface="Arial" pitchFamily="34" charset="0"/>
              </a:rPr>
              <a:t>2-1 Magnetic Helicity and DC Helicity Injection</a:t>
            </a:r>
            <a:endParaRPr lang="ko-KR" altLang="en-US" sz="2400" dirty="0">
              <a:solidFill>
                <a:srgbClr val="FFFF00"/>
              </a:solidFill>
              <a:latin typeface="Arial" pitchFamily="34" charset="0"/>
              <a:cs typeface="Arial" pitchFamily="34" charset="0"/>
            </a:endParaRPr>
          </a:p>
        </p:txBody>
      </p:sp>
      <mc:AlternateContent xmlns:mc="http://schemas.openxmlformats.org/markup-compatibility/2006" xmlns:a14="http://schemas.microsoft.com/office/drawing/2010/main">
        <mc:Choice Requires="a14">
          <p:sp>
            <p:nvSpPr>
              <p:cNvPr id="27" name="직사각형 26"/>
              <p:cNvSpPr/>
              <p:nvPr/>
            </p:nvSpPr>
            <p:spPr>
              <a:xfrm>
                <a:off x="4640721" y="2363900"/>
                <a:ext cx="4547014" cy="1065100"/>
              </a:xfrm>
              <a:prstGeom prst="rect">
                <a:avLst/>
              </a:prstGeom>
              <a:ln>
                <a:noFill/>
              </a:ln>
            </p:spPr>
            <p:txBody>
              <a:bodyPr wrap="square">
                <a:spAutoFit/>
              </a:bodyPr>
              <a:lstStyle/>
              <a:p>
                <a:pPr marL="285750" indent="-285750" fontAlgn="base">
                  <a:spcBef>
                    <a:spcPct val="0"/>
                  </a:spcBef>
                  <a:spcAft>
                    <a:spcPct val="0"/>
                  </a:spcAft>
                  <a:buFont typeface="Wingdings" panose="05000000000000000000" pitchFamily="2" charset="2"/>
                  <a:buChar char="ü"/>
                </a:pPr>
                <a:r>
                  <a:rPr kumimoji="1" lang="en-US" altLang="ko-KR" sz="1600" dirty="0">
                    <a:solidFill>
                      <a:srgbClr val="00701B"/>
                    </a:solidFill>
                    <a:latin typeface="Arial Unicode MS" pitchFamily="50" charset="-127"/>
                    <a:ea typeface="Arial Unicode MS" pitchFamily="50" charset="-127"/>
                    <a:cs typeface="Arial Unicode MS" pitchFamily="50" charset="-127"/>
                  </a:rPr>
                  <a:t>DC Helicity Injection (electrostatic)</a:t>
                </a:r>
              </a:p>
              <a:p>
                <a:pPr fontAlgn="base">
                  <a:spcBef>
                    <a:spcPct val="0"/>
                  </a:spcBef>
                  <a:spcAft>
                    <a:spcPct val="0"/>
                  </a:spcAft>
                </a:pPr>
                <a14:m>
                  <m:oMathPara xmlns:m="http://schemas.openxmlformats.org/officeDocument/2006/math">
                    <m:oMathParaPr>
                      <m:jc m:val="centerGroup"/>
                    </m:oMathParaPr>
                    <m:oMath xmlns:m="http://schemas.openxmlformats.org/officeDocument/2006/math">
                      <m:sSub>
                        <m:sSubPr>
                          <m:ctrlPr>
                            <a:rPr kumimoji="1" lang="en-US" altLang="ko-KR" b="1" i="1">
                              <a:solidFill>
                                <a:srgbClr val="000000"/>
                              </a:solidFill>
                              <a:latin typeface="Cambria Math" panose="02040503050406030204" pitchFamily="18" charset="0"/>
                              <a:ea typeface="Cambria Math" panose="02040503050406030204" pitchFamily="18" charset="0"/>
                              <a:cs typeface="Arial Unicode MS" pitchFamily="50" charset="-127"/>
                            </a:rPr>
                          </m:ctrlPr>
                        </m:sSubPr>
                        <m:e>
                          <m:acc>
                            <m:accPr>
                              <m:chr m:val="̇"/>
                              <m:ctrlPr>
                                <a:rPr kumimoji="1" lang="en-US" altLang="ko-KR" b="1" i="1">
                                  <a:solidFill>
                                    <a:srgbClr val="000000"/>
                                  </a:solidFill>
                                  <a:latin typeface="Cambria Math" panose="02040503050406030204" pitchFamily="18" charset="0"/>
                                  <a:ea typeface="Cambria Math" panose="02040503050406030204" pitchFamily="18" charset="0"/>
                                  <a:cs typeface="Arial Unicode MS" pitchFamily="50" charset="-127"/>
                                </a:rPr>
                              </m:ctrlPr>
                            </m:accPr>
                            <m:e>
                              <m:r>
                                <a:rPr kumimoji="1" lang="en-US" altLang="ko-KR" b="1" i="1">
                                  <a:solidFill>
                                    <a:srgbClr val="000000"/>
                                  </a:solidFill>
                                  <a:latin typeface="Cambria Math" panose="02040503050406030204" pitchFamily="18" charset="0"/>
                                  <a:ea typeface="Cambria Math" panose="02040503050406030204" pitchFamily="18" charset="0"/>
                                  <a:cs typeface="Arial Unicode MS" pitchFamily="50" charset="-127"/>
                                </a:rPr>
                                <m:t>𝑲</m:t>
                              </m:r>
                            </m:e>
                          </m:acc>
                        </m:e>
                        <m:sub>
                          <m:r>
                            <a:rPr kumimoji="1" lang="en-US" altLang="ko-KR" b="1" i="1">
                              <a:solidFill>
                                <a:srgbClr val="000000"/>
                              </a:solidFill>
                              <a:latin typeface="Cambria Math" panose="02040503050406030204" pitchFamily="18" charset="0"/>
                              <a:ea typeface="Cambria Math" panose="02040503050406030204" pitchFamily="18" charset="0"/>
                              <a:cs typeface="Arial Unicode MS" pitchFamily="50" charset="-127"/>
                            </a:rPr>
                            <m:t>𝑫𝑪</m:t>
                          </m:r>
                        </m:sub>
                      </m:sSub>
                      <m:r>
                        <a:rPr kumimoji="1" lang="en-US" altLang="ko-KR" b="1" i="1">
                          <a:solidFill>
                            <a:srgbClr val="000000"/>
                          </a:solidFill>
                          <a:latin typeface="Cambria Math" panose="02040503050406030204" pitchFamily="18" charset="0"/>
                          <a:ea typeface="Cambria Math" panose="02040503050406030204" pitchFamily="18" charset="0"/>
                          <a:cs typeface="Arial Unicode MS" pitchFamily="50" charset="-127"/>
                        </a:rPr>
                        <m:t>=</m:t>
                      </m:r>
                      <m:r>
                        <a:rPr kumimoji="1" lang="en-US" altLang="ko-KR" b="1">
                          <a:solidFill>
                            <a:srgbClr val="000000"/>
                          </a:solidFill>
                          <a:latin typeface="Cambria Math" panose="02040503050406030204" pitchFamily="18" charset="0"/>
                          <a:ea typeface="Cambria Math" panose="02040503050406030204" pitchFamily="18" charset="0"/>
                        </a:rPr>
                        <m:t>−</m:t>
                      </m:r>
                      <m:r>
                        <a:rPr kumimoji="1" lang="en-US" altLang="ko-KR" b="1" i="1">
                          <a:solidFill>
                            <a:srgbClr val="000000"/>
                          </a:solidFill>
                          <a:latin typeface="Cambria Math" panose="02040503050406030204" pitchFamily="18" charset="0"/>
                          <a:ea typeface="Cambria Math" panose="02040503050406030204" pitchFamily="18" charset="0"/>
                        </a:rPr>
                        <m:t>𝟐</m:t>
                      </m:r>
                      <m:nary>
                        <m:naryPr>
                          <m:limLoc m:val="undOvr"/>
                          <m:subHide m:val="on"/>
                          <m:supHide m:val="on"/>
                          <m:ctrlPr>
                            <a:rPr kumimoji="1" lang="en-US" altLang="ko-KR" b="1" i="1">
                              <a:solidFill>
                                <a:srgbClr val="000000"/>
                              </a:solidFill>
                              <a:latin typeface="Cambria Math" panose="02040503050406030204" pitchFamily="18" charset="0"/>
                              <a:ea typeface="Cambria Math" panose="02040503050406030204" pitchFamily="18" charset="0"/>
                            </a:rPr>
                          </m:ctrlPr>
                        </m:naryPr>
                        <m:sub/>
                        <m:sup/>
                        <m:e>
                          <m:sSub>
                            <m:sSubPr>
                              <m:ctrlPr>
                                <a:rPr kumimoji="1" lang="en-US" altLang="ko-KR" b="1" i="1">
                                  <a:solidFill>
                                    <a:srgbClr val="000000"/>
                                  </a:solidFill>
                                  <a:latin typeface="Cambria Math" panose="02040503050406030204" pitchFamily="18" charset="0"/>
                                  <a:ea typeface="Cambria Math" panose="02040503050406030204" pitchFamily="18" charset="0"/>
                                </a:rPr>
                              </m:ctrlPr>
                            </m:sSubPr>
                            <m:e>
                              <m:r>
                                <a:rPr kumimoji="1" lang="en-US" altLang="ko-KR" b="1" i="1">
                                  <a:solidFill>
                                    <a:srgbClr val="000000"/>
                                  </a:solidFill>
                                  <a:latin typeface="Cambria Math" panose="02040503050406030204" pitchFamily="18" charset="0"/>
                                  <a:ea typeface="Cambria Math" panose="02040503050406030204" pitchFamily="18" charset="0"/>
                                </a:rPr>
                                <m:t>𝑽</m:t>
                              </m:r>
                            </m:e>
                            <m:sub>
                              <m:r>
                                <a:rPr kumimoji="1" lang="en-US" altLang="ko-KR" b="1" i="1">
                                  <a:solidFill>
                                    <a:srgbClr val="000000"/>
                                  </a:solidFill>
                                  <a:latin typeface="Cambria Math" panose="02040503050406030204" pitchFamily="18" charset="0"/>
                                  <a:ea typeface="Cambria Math" panose="02040503050406030204" pitchFamily="18" charset="0"/>
                                </a:rPr>
                                <m:t>𝒊𝒏𝒋</m:t>
                              </m:r>
                            </m:sub>
                          </m:sSub>
                          <m:acc>
                            <m:accPr>
                              <m:chr m:val="⃗"/>
                              <m:ctrlPr>
                                <a:rPr kumimoji="1" lang="en-US" altLang="ko-KR" b="1" i="1">
                                  <a:solidFill>
                                    <a:srgbClr val="000000"/>
                                  </a:solidFill>
                                  <a:latin typeface="Cambria Math" panose="02040503050406030204" pitchFamily="18" charset="0"/>
                                  <a:ea typeface="Cambria Math" panose="02040503050406030204" pitchFamily="18" charset="0"/>
                                </a:rPr>
                              </m:ctrlPr>
                            </m:accPr>
                            <m:e>
                              <m:r>
                                <a:rPr kumimoji="1" lang="en-US" altLang="ko-KR" b="1" i="1">
                                  <a:solidFill>
                                    <a:srgbClr val="000000"/>
                                  </a:solidFill>
                                  <a:latin typeface="Cambria Math" panose="02040503050406030204" pitchFamily="18" charset="0"/>
                                  <a:ea typeface="Cambria Math" panose="02040503050406030204" pitchFamily="18" charset="0"/>
                                </a:rPr>
                                <m:t>𝑩</m:t>
                              </m:r>
                            </m:e>
                          </m:acc>
                          <m:r>
                            <a:rPr kumimoji="1" lang="en-US" altLang="ko-KR" b="1">
                              <a:solidFill>
                                <a:srgbClr val="000000"/>
                              </a:solidFill>
                              <a:latin typeface="Cambria Math" panose="02040503050406030204" pitchFamily="18" charset="0"/>
                              <a:ea typeface="Cambria Math" panose="02040503050406030204" pitchFamily="18" charset="0"/>
                            </a:rPr>
                            <m:t>∙</m:t>
                          </m:r>
                          <m:acc>
                            <m:accPr>
                              <m:chr m:val="⃗"/>
                              <m:ctrlPr>
                                <a:rPr kumimoji="1" lang="en-US" altLang="ko-KR" b="1" i="1">
                                  <a:solidFill>
                                    <a:srgbClr val="000000"/>
                                  </a:solidFill>
                                  <a:latin typeface="Cambria Math" panose="02040503050406030204" pitchFamily="18" charset="0"/>
                                  <a:ea typeface="Cambria Math" panose="02040503050406030204" pitchFamily="18" charset="0"/>
                                </a:rPr>
                              </m:ctrlPr>
                            </m:accPr>
                            <m:e>
                              <m:r>
                                <a:rPr kumimoji="1" lang="en-US" altLang="ko-KR" b="1" i="1">
                                  <a:solidFill>
                                    <a:srgbClr val="000000"/>
                                  </a:solidFill>
                                  <a:latin typeface="Cambria Math" panose="02040503050406030204" pitchFamily="18" charset="0"/>
                                  <a:ea typeface="Cambria Math" panose="02040503050406030204" pitchFamily="18" charset="0"/>
                                </a:rPr>
                                <m:t>𝒅𝑺</m:t>
                              </m:r>
                            </m:e>
                          </m:acc>
                        </m:e>
                      </m:nary>
                      <m:r>
                        <a:rPr kumimoji="1" lang="en-US" altLang="ko-KR" b="1" i="1">
                          <a:solidFill>
                            <a:srgbClr val="000000"/>
                          </a:solidFill>
                          <a:latin typeface="Cambria Math" panose="02040503050406030204" pitchFamily="18" charset="0"/>
                          <a:ea typeface="Cambria Math" panose="02040503050406030204" pitchFamily="18" charset="0"/>
                        </a:rPr>
                        <m:t>=</m:t>
                      </m:r>
                      <m:r>
                        <a:rPr kumimoji="1" lang="en-US" altLang="ko-KR" b="1" i="1">
                          <a:solidFill>
                            <a:srgbClr val="000000"/>
                          </a:solidFill>
                          <a:latin typeface="Cambria Math" panose="02040503050406030204" pitchFamily="18" charset="0"/>
                          <a:ea typeface="Cambria Math" panose="02040503050406030204" pitchFamily="18" charset="0"/>
                        </a:rPr>
                        <m:t>𝟐</m:t>
                      </m:r>
                      <m:sSub>
                        <m:sSubPr>
                          <m:ctrlPr>
                            <a:rPr kumimoji="1" lang="en-US" altLang="ko-KR" sz="2400" b="1" i="1">
                              <a:solidFill>
                                <a:srgbClr val="7030A0"/>
                              </a:solidFill>
                              <a:latin typeface="Cambria Math" panose="02040503050406030204" pitchFamily="18" charset="0"/>
                              <a:ea typeface="Cambria Math" panose="02040503050406030204" pitchFamily="18" charset="0"/>
                            </a:rPr>
                          </m:ctrlPr>
                        </m:sSubPr>
                        <m:e>
                          <m:r>
                            <a:rPr kumimoji="1" lang="en-US" altLang="ko-KR" sz="2400" b="1" i="1">
                              <a:solidFill>
                                <a:srgbClr val="7030A0"/>
                              </a:solidFill>
                              <a:latin typeface="Cambria Math" panose="02040503050406030204" pitchFamily="18" charset="0"/>
                              <a:ea typeface="Cambria Math" panose="02040503050406030204" pitchFamily="18" charset="0"/>
                            </a:rPr>
                            <m:t>𝑽</m:t>
                          </m:r>
                        </m:e>
                        <m:sub>
                          <m:r>
                            <a:rPr kumimoji="1" lang="en-US" altLang="ko-KR" sz="2400" b="1" i="1">
                              <a:solidFill>
                                <a:srgbClr val="7030A0"/>
                              </a:solidFill>
                              <a:latin typeface="Cambria Math" panose="02040503050406030204" pitchFamily="18" charset="0"/>
                              <a:ea typeface="Cambria Math" panose="02040503050406030204" pitchFamily="18" charset="0"/>
                            </a:rPr>
                            <m:t>𝒊𝒏𝒋</m:t>
                          </m:r>
                        </m:sub>
                      </m:sSub>
                      <m:sSub>
                        <m:sSubPr>
                          <m:ctrlPr>
                            <a:rPr kumimoji="1" lang="en-US" altLang="ko-KR" sz="2400" b="1" i="1">
                              <a:solidFill>
                                <a:srgbClr val="000000"/>
                              </a:solidFill>
                              <a:latin typeface="Cambria Math" panose="02040503050406030204" pitchFamily="18" charset="0"/>
                              <a:ea typeface="Cambria Math" panose="02040503050406030204" pitchFamily="18" charset="0"/>
                            </a:rPr>
                          </m:ctrlPr>
                        </m:sSubPr>
                        <m:e>
                          <m:r>
                            <a:rPr kumimoji="1" lang="en-US" altLang="ko-KR" sz="2400" b="1" i="1">
                              <a:solidFill>
                                <a:srgbClr val="000000"/>
                              </a:solidFill>
                              <a:latin typeface="Cambria Math" panose="02040503050406030204" pitchFamily="18" charset="0"/>
                              <a:ea typeface="Cambria Math" panose="02040503050406030204" pitchFamily="18" charset="0"/>
                            </a:rPr>
                            <m:t>𝑩</m:t>
                          </m:r>
                        </m:e>
                        <m:sub>
                          <m:r>
                            <a:rPr kumimoji="1" lang="en-US" altLang="ko-KR" sz="2400" b="1" i="1">
                              <a:solidFill>
                                <a:srgbClr val="000000"/>
                              </a:solidFill>
                              <a:latin typeface="Cambria Math" panose="02040503050406030204" pitchFamily="18" charset="0"/>
                              <a:ea typeface="Cambria Math" panose="02040503050406030204" pitchFamily="18" charset="0"/>
                            </a:rPr>
                            <m:t>⊥</m:t>
                          </m:r>
                        </m:sub>
                      </m:sSub>
                      <m:sSub>
                        <m:sSubPr>
                          <m:ctrlPr>
                            <a:rPr kumimoji="1" lang="en-US" altLang="ko-KR" sz="2400" b="1" i="1">
                              <a:solidFill>
                                <a:srgbClr val="FF0000"/>
                              </a:solidFill>
                              <a:latin typeface="Cambria Math" panose="02040503050406030204" pitchFamily="18" charset="0"/>
                              <a:ea typeface="Cambria Math" panose="02040503050406030204" pitchFamily="18" charset="0"/>
                            </a:rPr>
                          </m:ctrlPr>
                        </m:sSubPr>
                        <m:e>
                          <m:r>
                            <a:rPr kumimoji="1" lang="en-US" altLang="ko-KR" sz="2400" b="1" i="1">
                              <a:solidFill>
                                <a:srgbClr val="FF0000"/>
                              </a:solidFill>
                              <a:latin typeface="Cambria Math" panose="02040503050406030204" pitchFamily="18" charset="0"/>
                              <a:ea typeface="Cambria Math" panose="02040503050406030204" pitchFamily="18" charset="0"/>
                            </a:rPr>
                            <m:t>𝑨</m:t>
                          </m:r>
                        </m:e>
                        <m:sub>
                          <m:r>
                            <a:rPr kumimoji="1" lang="en-US" altLang="ko-KR" sz="2400" b="1" i="1">
                              <a:solidFill>
                                <a:srgbClr val="FF0000"/>
                              </a:solidFill>
                              <a:latin typeface="Cambria Math" panose="02040503050406030204" pitchFamily="18" charset="0"/>
                              <a:ea typeface="Cambria Math" panose="02040503050406030204" pitchFamily="18" charset="0"/>
                            </a:rPr>
                            <m:t>𝒊𝒏𝒋</m:t>
                          </m:r>
                        </m:sub>
                      </m:sSub>
                    </m:oMath>
                  </m:oMathPara>
                </a14:m>
                <a:endParaRPr kumimoji="1" lang="en-US" altLang="ko-KR" sz="1400" b="1" dirty="0">
                  <a:solidFill>
                    <a:srgbClr val="00701B"/>
                  </a:solidFill>
                  <a:latin typeface="Cambria Math" panose="02040503050406030204" pitchFamily="18" charset="0"/>
                  <a:ea typeface="Cambria Math" panose="02040503050406030204" pitchFamily="18" charset="0"/>
                  <a:cs typeface="Arial Unicode MS" pitchFamily="50" charset="-127"/>
                </a:endParaRPr>
              </a:p>
            </p:txBody>
          </p:sp>
        </mc:Choice>
        <mc:Fallback xmlns="">
          <p:sp>
            <p:nvSpPr>
              <p:cNvPr id="27" name="직사각형 26"/>
              <p:cNvSpPr>
                <a:spLocks noRot="1" noChangeAspect="1" noMove="1" noResize="1" noEditPoints="1" noAdjustHandles="1" noChangeArrowheads="1" noChangeShapeType="1" noTextEdit="1"/>
              </p:cNvSpPr>
              <p:nvPr/>
            </p:nvSpPr>
            <p:spPr>
              <a:xfrm>
                <a:off x="4640721" y="2363900"/>
                <a:ext cx="4547014" cy="1065100"/>
              </a:xfrm>
              <a:prstGeom prst="rect">
                <a:avLst/>
              </a:prstGeom>
              <a:blipFill rotWithShape="0">
                <a:blip r:embed="rId7"/>
                <a:stretch>
                  <a:fillRect l="-536" t="-1714"/>
                </a:stretch>
              </a:blipFill>
              <a:ln>
                <a:noFill/>
              </a:ln>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38" name="TextBox 37"/>
              <p:cNvSpPr txBox="1"/>
              <p:nvPr/>
            </p:nvSpPr>
            <p:spPr>
              <a:xfrm>
                <a:off x="-36512" y="3789040"/>
                <a:ext cx="5112568" cy="418704"/>
              </a:xfrm>
              <a:prstGeom prst="rect">
                <a:avLst/>
              </a:prstGeom>
              <a:noFill/>
            </p:spPr>
            <p:txBody>
              <a:bodyPr wrap="square" rtlCol="0">
                <a:spAutoFit/>
              </a:bodyPr>
              <a:lstStyle/>
              <a:p>
                <a:pPr algn="just" fontAlgn="base">
                  <a:spcBef>
                    <a:spcPct val="0"/>
                  </a:spcBef>
                  <a:spcAft>
                    <a:spcPct val="0"/>
                  </a:spcAft>
                </a:pPr>
                <a:r>
                  <a:rPr kumimoji="1" lang="en-US" altLang="ko-KR" b="1" dirty="0">
                    <a:solidFill>
                      <a:srgbClr val="000000"/>
                    </a:solidFill>
                    <a:latin typeface="Open Sans" panose="020B0606030504020204" pitchFamily="34" charset="0"/>
                    <a:ea typeface="Open Sans" panose="020B0606030504020204" pitchFamily="34" charset="0"/>
                    <a:cs typeface="Open Sans" panose="020B0606030504020204" pitchFamily="34" charset="0"/>
                  </a:rPr>
                  <a:t>Max </a:t>
                </a:r>
                <a14:m>
                  <m:oMath xmlns:m="http://schemas.openxmlformats.org/officeDocument/2006/math">
                    <m:sSub>
                      <m:sSubPr>
                        <m:ctrlPr>
                          <a:rPr kumimoji="1" lang="en-US" altLang="ko-KR" b="1" i="1">
                            <a:solidFill>
                              <a:srgbClr val="000000"/>
                            </a:solidFill>
                            <a:latin typeface="Cambria Math" panose="02040503050406030204" pitchFamily="18" charset="0"/>
                            <a:ea typeface="Arial Unicode MS" pitchFamily="50" charset="-127"/>
                            <a:cs typeface="Arial Unicode MS" pitchFamily="50" charset="-127"/>
                          </a:rPr>
                        </m:ctrlPr>
                      </m:sSubPr>
                      <m:e>
                        <m:r>
                          <a:rPr kumimoji="1" lang="en-US" altLang="ko-KR" b="1">
                            <a:solidFill>
                              <a:srgbClr val="000000"/>
                            </a:solidFill>
                            <a:latin typeface="Cambria Math" panose="02040503050406030204" pitchFamily="18" charset="0"/>
                            <a:ea typeface="Arial Unicode MS" pitchFamily="50" charset="-127"/>
                            <a:cs typeface="Arial Unicode MS" pitchFamily="50" charset="-127"/>
                          </a:rPr>
                          <m:t>𝐈</m:t>
                        </m:r>
                      </m:e>
                      <m:sub>
                        <m:r>
                          <a:rPr kumimoji="1" lang="en-US" altLang="ko-KR" b="1">
                            <a:solidFill>
                              <a:srgbClr val="000000"/>
                            </a:solidFill>
                            <a:latin typeface="Cambria Math" panose="02040503050406030204" pitchFamily="18" charset="0"/>
                            <a:ea typeface="Arial Unicode MS" pitchFamily="50" charset="-127"/>
                            <a:cs typeface="Arial Unicode MS" pitchFamily="50" charset="-127"/>
                          </a:rPr>
                          <m:t>𝐏</m:t>
                        </m:r>
                      </m:sub>
                    </m:sSub>
                  </m:oMath>
                </a14:m>
                <a:r>
                  <a:rPr kumimoji="1" lang="en-US" altLang="ko-KR" b="1" dirty="0">
                    <a:solidFill>
                      <a:srgbClr val="000000"/>
                    </a:solidFill>
                    <a:latin typeface="Open Sans" panose="020B0606030504020204" pitchFamily="34" charset="0"/>
                    <a:ea typeface="Open Sans" panose="020B0606030504020204" pitchFamily="34" charset="0"/>
                    <a:cs typeface="Open Sans" panose="020B0606030504020204" pitchFamily="34" charset="0"/>
                  </a:rPr>
                  <a:t> determined by Taylor relaxation</a:t>
                </a:r>
                <a14:m>
                  <m:oMath xmlns:m="http://schemas.openxmlformats.org/officeDocument/2006/math">
                    <m:sPre>
                      <m:sPrePr>
                        <m:ctrlPr>
                          <a:rPr kumimoji="1" lang="en-US" altLang="ko-KR" b="1" i="1">
                            <a:solidFill>
                              <a:srgbClr val="000000"/>
                            </a:solidFill>
                            <a:latin typeface="Cambria Math" panose="02040503050406030204" pitchFamily="18" charset="0"/>
                            <a:ea typeface="Arial Unicode MS" pitchFamily="50" charset="-127"/>
                            <a:cs typeface="Arial Unicode MS" pitchFamily="50" charset="-127"/>
                          </a:rPr>
                        </m:ctrlPr>
                      </m:sPrePr>
                      <m:sub/>
                      <m:sup>
                        <m:r>
                          <a:rPr kumimoji="1" lang="en-US" altLang="ko-KR" b="1">
                            <a:solidFill>
                              <a:srgbClr val="000000"/>
                            </a:solidFill>
                            <a:latin typeface="Cambria Math" panose="02040503050406030204" pitchFamily="18" charset="0"/>
                            <a:ea typeface="Arial Unicode MS" pitchFamily="50" charset="-127"/>
                            <a:cs typeface="Arial Unicode MS" pitchFamily="50" charset="-127"/>
                          </a:rPr>
                          <m:t>𝟐</m:t>
                        </m:r>
                      </m:sup>
                      <m:e/>
                    </m:sPre>
                  </m:oMath>
                </a14:m>
                <a:endParaRPr kumimoji="1" lang="en-US" altLang="ko-KR" b="1"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p:txBody>
          </p:sp>
        </mc:Choice>
        <mc:Fallback xmlns="">
          <p:sp>
            <p:nvSpPr>
              <p:cNvPr id="38" name="TextBox 37"/>
              <p:cNvSpPr txBox="1">
                <a:spLocks noRot="1" noChangeAspect="1" noMove="1" noResize="1" noEditPoints="1" noAdjustHandles="1" noChangeArrowheads="1" noChangeShapeType="1" noTextEdit="1"/>
              </p:cNvSpPr>
              <p:nvPr/>
            </p:nvSpPr>
            <p:spPr>
              <a:xfrm>
                <a:off x="-36512" y="3789040"/>
                <a:ext cx="5112568" cy="418704"/>
              </a:xfrm>
              <a:prstGeom prst="rect">
                <a:avLst/>
              </a:prstGeom>
              <a:blipFill rotWithShape="0">
                <a:blip r:embed="rId8"/>
                <a:stretch>
                  <a:fillRect l="-954" b="-25000"/>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48" name="직사각형 47"/>
              <p:cNvSpPr/>
              <p:nvPr/>
            </p:nvSpPr>
            <p:spPr>
              <a:xfrm>
                <a:off x="133132" y="4236368"/>
                <a:ext cx="5176193" cy="1187697"/>
              </a:xfrm>
              <a:prstGeom prst="rect">
                <a:avLst/>
              </a:prstGeom>
            </p:spPr>
            <p:txBody>
              <a:bodyPr wrap="square">
                <a:spAutoFit/>
              </a:bodyPr>
              <a:lstStyle/>
              <a:p>
                <a:pPr fontAlgn="base">
                  <a:spcBef>
                    <a:spcPct val="0"/>
                  </a:spcBef>
                  <a:spcAft>
                    <a:spcPct val="0"/>
                  </a:spcAft>
                </a:pPr>
                <a14:m>
                  <m:oMathPara xmlns:m="http://schemas.openxmlformats.org/officeDocument/2006/math">
                    <m:oMathParaPr>
                      <m:jc m:val="centerGroup"/>
                    </m:oMathParaPr>
                    <m:oMath xmlns:m="http://schemas.openxmlformats.org/officeDocument/2006/math">
                      <m:r>
                        <a:rPr kumimoji="1" lang="ko-KR" altLang="en-US" i="1">
                          <a:solidFill>
                            <a:srgbClr val="000000"/>
                          </a:solidFill>
                          <a:latin typeface="Cambria Math" panose="02040503050406030204" pitchFamily="18" charset="0"/>
                        </a:rPr>
                        <m:t>𝛻</m:t>
                      </m:r>
                      <m:r>
                        <a:rPr kumimoji="1" lang="en-US" altLang="ko-KR" i="1">
                          <a:solidFill>
                            <a:srgbClr val="000000"/>
                          </a:solidFill>
                          <a:latin typeface="Cambria Math" panose="02040503050406030204" pitchFamily="18" charset="0"/>
                          <a:ea typeface="Cambria Math" panose="02040503050406030204" pitchFamily="18" charset="0"/>
                        </a:rPr>
                        <m:t>×</m:t>
                      </m:r>
                      <m:r>
                        <a:rPr kumimoji="1" lang="en-US" altLang="ko-KR" i="1">
                          <a:solidFill>
                            <a:srgbClr val="000000"/>
                          </a:solidFill>
                          <a:latin typeface="Cambria Math" panose="02040503050406030204" pitchFamily="18" charset="0"/>
                          <a:ea typeface="Cambria Math" panose="02040503050406030204" pitchFamily="18" charset="0"/>
                        </a:rPr>
                        <m:t>𝐵</m:t>
                      </m:r>
                      <m:r>
                        <a:rPr kumimoji="1" lang="en-US" altLang="ko-KR" i="1">
                          <a:solidFill>
                            <a:srgbClr val="000000"/>
                          </a:solidFill>
                          <a:latin typeface="Cambria Math" panose="02040503050406030204" pitchFamily="18" charset="0"/>
                          <a:ea typeface="Cambria Math" panose="02040503050406030204" pitchFamily="18" charset="0"/>
                        </a:rPr>
                        <m:t>=</m:t>
                      </m:r>
                      <m:sSub>
                        <m:sSubPr>
                          <m:ctrlPr>
                            <a:rPr kumimoji="1" lang="en-US" altLang="ko-KR" i="1">
                              <a:solidFill>
                                <a:srgbClr val="000000"/>
                              </a:solidFill>
                              <a:latin typeface="Cambria Math" panose="02040503050406030204" pitchFamily="18" charset="0"/>
                              <a:ea typeface="Cambria Math" panose="02040503050406030204" pitchFamily="18" charset="0"/>
                            </a:rPr>
                          </m:ctrlPr>
                        </m:sSubPr>
                        <m:e>
                          <m:r>
                            <a:rPr kumimoji="1" lang="ko-KR" altLang="en-US" i="1">
                              <a:solidFill>
                                <a:srgbClr val="000000"/>
                              </a:solidFill>
                              <a:latin typeface="Cambria Math" panose="02040503050406030204" pitchFamily="18" charset="0"/>
                              <a:ea typeface="Cambria Math" panose="02040503050406030204" pitchFamily="18" charset="0"/>
                            </a:rPr>
                            <m:t>𝜇</m:t>
                          </m:r>
                        </m:e>
                        <m:sub>
                          <m:r>
                            <a:rPr kumimoji="1" lang="en-US" altLang="ko-KR" i="1">
                              <a:solidFill>
                                <a:srgbClr val="000000"/>
                              </a:solidFill>
                              <a:latin typeface="Cambria Math" panose="02040503050406030204" pitchFamily="18" charset="0"/>
                              <a:ea typeface="Cambria Math" panose="02040503050406030204" pitchFamily="18" charset="0"/>
                            </a:rPr>
                            <m:t>0</m:t>
                          </m:r>
                        </m:sub>
                      </m:sSub>
                      <m:r>
                        <a:rPr kumimoji="1" lang="en-US" altLang="ko-KR" i="1">
                          <a:solidFill>
                            <a:srgbClr val="000000"/>
                          </a:solidFill>
                          <a:latin typeface="Cambria Math" panose="02040503050406030204" pitchFamily="18" charset="0"/>
                          <a:ea typeface="Cambria Math" panose="02040503050406030204" pitchFamily="18" charset="0"/>
                        </a:rPr>
                        <m:t>𝐽</m:t>
                      </m:r>
                      <m:r>
                        <a:rPr kumimoji="1" lang="en-US" altLang="ko-KR" i="1">
                          <a:solidFill>
                            <a:srgbClr val="000000"/>
                          </a:solidFill>
                          <a:latin typeface="Cambria Math" panose="02040503050406030204" pitchFamily="18" charset="0"/>
                          <a:ea typeface="Cambria Math" panose="02040503050406030204" pitchFamily="18" charset="0"/>
                        </a:rPr>
                        <m:t>=</m:t>
                      </m:r>
                      <m:r>
                        <a:rPr kumimoji="1" lang="ko-KR" altLang="en-US" i="1">
                          <a:solidFill>
                            <a:srgbClr val="000000"/>
                          </a:solidFill>
                          <a:latin typeface="Cambria Math" panose="02040503050406030204" pitchFamily="18" charset="0"/>
                          <a:ea typeface="Cambria Math" panose="02040503050406030204" pitchFamily="18" charset="0"/>
                        </a:rPr>
                        <m:t>𝜆</m:t>
                      </m:r>
                      <m:r>
                        <a:rPr kumimoji="1" lang="en-US" altLang="ko-KR" i="1">
                          <a:solidFill>
                            <a:srgbClr val="000000"/>
                          </a:solidFill>
                          <a:latin typeface="Cambria Math" panose="02040503050406030204" pitchFamily="18" charset="0"/>
                          <a:ea typeface="Cambria Math" panose="02040503050406030204" pitchFamily="18" charset="0"/>
                        </a:rPr>
                        <m:t>𝐵</m:t>
                      </m:r>
                    </m:oMath>
                  </m:oMathPara>
                </a14:m>
                <a:endParaRPr kumimoji="1" lang="en-US" altLang="ko-KR" dirty="0">
                  <a:solidFill>
                    <a:srgbClr val="000000"/>
                  </a:solidFill>
                  <a:ea typeface="Cambria Math" panose="02040503050406030204" pitchFamily="18" charset="0"/>
                </a:endParaRPr>
              </a:p>
              <a:p>
                <a:pPr fontAlgn="base">
                  <a:spcBef>
                    <a:spcPct val="0"/>
                  </a:spcBef>
                  <a:spcAft>
                    <a:spcPct val="0"/>
                  </a:spcAft>
                </a:pPr>
                <a14:m>
                  <m:oMathPara xmlns:m="http://schemas.openxmlformats.org/officeDocument/2006/math">
                    <m:oMathParaPr>
                      <m:jc m:val="centerGroup"/>
                    </m:oMathParaPr>
                    <m:oMath xmlns:m="http://schemas.openxmlformats.org/officeDocument/2006/math">
                      <m:sSub>
                        <m:sSubPr>
                          <m:ctrlPr>
                            <a:rPr kumimoji="1" lang="en-US" altLang="ko-KR" i="1">
                              <a:solidFill>
                                <a:srgbClr val="000000"/>
                              </a:solidFill>
                              <a:latin typeface="Cambria Math" panose="02040503050406030204" pitchFamily="18" charset="0"/>
                              <a:ea typeface="Cambria Math" panose="02040503050406030204" pitchFamily="18" charset="0"/>
                            </a:rPr>
                          </m:ctrlPr>
                        </m:sSubPr>
                        <m:e>
                          <m:r>
                            <a:rPr kumimoji="1" lang="ko-KR" altLang="en-US" i="1">
                              <a:solidFill>
                                <a:srgbClr val="000000"/>
                              </a:solidFill>
                              <a:latin typeface="Cambria Math" panose="02040503050406030204" pitchFamily="18" charset="0"/>
                              <a:ea typeface="Cambria Math" panose="02040503050406030204" pitchFamily="18" charset="0"/>
                            </a:rPr>
                            <m:t>𝜆</m:t>
                          </m:r>
                        </m:e>
                        <m:sub>
                          <m:r>
                            <a:rPr kumimoji="1" lang="en-US" altLang="ko-KR" i="1">
                              <a:solidFill>
                                <a:srgbClr val="000000"/>
                              </a:solidFill>
                              <a:latin typeface="Cambria Math" panose="02040503050406030204" pitchFamily="18" charset="0"/>
                              <a:ea typeface="Cambria Math" panose="02040503050406030204" pitchFamily="18" charset="0"/>
                            </a:rPr>
                            <m:t>𝑃</m:t>
                          </m:r>
                        </m:sub>
                      </m:sSub>
                      <m:sSub>
                        <m:sSubPr>
                          <m:ctrlPr>
                            <a:rPr kumimoji="1" lang="en-US" altLang="ko-KR" i="1">
                              <a:solidFill>
                                <a:srgbClr val="000000"/>
                              </a:solidFill>
                              <a:latin typeface="Cambria Math" panose="02040503050406030204" pitchFamily="18" charset="0"/>
                              <a:ea typeface="Cambria Math" panose="02040503050406030204" pitchFamily="18" charset="0"/>
                            </a:rPr>
                          </m:ctrlPr>
                        </m:sSubPr>
                        <m:e>
                          <m:r>
                            <a:rPr kumimoji="1" lang="en-US" altLang="ko-KR" i="1">
                              <a:solidFill>
                                <a:srgbClr val="000000"/>
                              </a:solidFill>
                              <a:latin typeface="Cambria Math" panose="02040503050406030204" pitchFamily="18" charset="0"/>
                              <a:ea typeface="Cambria Math" panose="02040503050406030204" pitchFamily="18" charset="0"/>
                            </a:rPr>
                            <m:t>≤</m:t>
                          </m:r>
                          <m:r>
                            <a:rPr kumimoji="1" lang="ko-KR" altLang="en-US" i="1">
                              <a:solidFill>
                                <a:srgbClr val="000000"/>
                              </a:solidFill>
                              <a:latin typeface="Cambria Math" panose="02040503050406030204" pitchFamily="18" charset="0"/>
                              <a:ea typeface="Cambria Math" panose="02040503050406030204" pitchFamily="18" charset="0"/>
                            </a:rPr>
                            <m:t>𝜆</m:t>
                          </m:r>
                        </m:e>
                        <m:sub>
                          <m:r>
                            <a:rPr kumimoji="1" lang="en-US" altLang="ko-KR" i="1">
                              <a:solidFill>
                                <a:srgbClr val="000000"/>
                              </a:solidFill>
                              <a:latin typeface="Cambria Math" panose="02040503050406030204" pitchFamily="18" charset="0"/>
                              <a:ea typeface="Cambria Math" panose="02040503050406030204" pitchFamily="18" charset="0"/>
                            </a:rPr>
                            <m:t>𝑖𝑛𝑗</m:t>
                          </m:r>
                        </m:sub>
                      </m:sSub>
                      <m:r>
                        <a:rPr kumimoji="1" lang="en-US" altLang="ko-KR" i="1">
                          <a:solidFill>
                            <a:srgbClr val="000000"/>
                          </a:solidFill>
                          <a:latin typeface="Cambria Math" panose="02040503050406030204" pitchFamily="18" charset="0"/>
                          <a:ea typeface="Cambria Math" panose="02040503050406030204" pitchFamily="18" charset="0"/>
                        </a:rPr>
                        <m:t>    → </m:t>
                      </m:r>
                      <m:sSub>
                        <m:sSubPr>
                          <m:ctrlPr>
                            <a:rPr kumimoji="1" lang="en-US" altLang="ko-KR" b="1" i="1">
                              <a:solidFill>
                                <a:srgbClr val="000000"/>
                              </a:solidFill>
                              <a:latin typeface="Cambria Math" panose="02040503050406030204" pitchFamily="18" charset="0"/>
                              <a:ea typeface="Cambria Math" panose="02040503050406030204" pitchFamily="18" charset="0"/>
                            </a:rPr>
                          </m:ctrlPr>
                        </m:sSubPr>
                        <m:e>
                          <m:r>
                            <a:rPr kumimoji="1" lang="en-US" altLang="ko-KR" b="1" i="1">
                              <a:solidFill>
                                <a:srgbClr val="000000"/>
                              </a:solidFill>
                              <a:latin typeface="Cambria Math" panose="02040503050406030204" pitchFamily="18" charset="0"/>
                              <a:ea typeface="Cambria Math" panose="02040503050406030204" pitchFamily="18" charset="0"/>
                            </a:rPr>
                            <m:t>𝑰</m:t>
                          </m:r>
                        </m:e>
                        <m:sub>
                          <m:r>
                            <a:rPr kumimoji="1" lang="en-US" altLang="ko-KR" b="1" i="1">
                              <a:solidFill>
                                <a:srgbClr val="000000"/>
                              </a:solidFill>
                              <a:latin typeface="Cambria Math" panose="02040503050406030204" pitchFamily="18" charset="0"/>
                              <a:ea typeface="Cambria Math" panose="02040503050406030204" pitchFamily="18" charset="0"/>
                            </a:rPr>
                            <m:t>𝑷</m:t>
                          </m:r>
                        </m:sub>
                      </m:sSub>
                      <m:r>
                        <a:rPr kumimoji="1" lang="en-US" altLang="ko-KR" b="1" i="1">
                          <a:solidFill>
                            <a:srgbClr val="000000"/>
                          </a:solidFill>
                          <a:latin typeface="Cambria Math" panose="02040503050406030204" pitchFamily="18" charset="0"/>
                          <a:ea typeface="Cambria Math" panose="02040503050406030204" pitchFamily="18" charset="0"/>
                        </a:rPr>
                        <m:t>≤</m:t>
                      </m:r>
                      <m:sSub>
                        <m:sSubPr>
                          <m:ctrlPr>
                            <a:rPr kumimoji="1" lang="en-US" altLang="ko-KR" b="1" i="1">
                              <a:solidFill>
                                <a:srgbClr val="000000"/>
                              </a:solidFill>
                              <a:latin typeface="Cambria Math" panose="02040503050406030204" pitchFamily="18" charset="0"/>
                              <a:ea typeface="Cambria Math" panose="02040503050406030204" pitchFamily="18" charset="0"/>
                            </a:rPr>
                          </m:ctrlPr>
                        </m:sSubPr>
                        <m:e>
                          <m:r>
                            <a:rPr kumimoji="1" lang="en-US" altLang="ko-KR" b="1" i="1">
                              <a:solidFill>
                                <a:srgbClr val="000000"/>
                              </a:solidFill>
                              <a:latin typeface="Cambria Math" panose="02040503050406030204" pitchFamily="18" charset="0"/>
                              <a:ea typeface="Cambria Math" panose="02040503050406030204" pitchFamily="18" charset="0"/>
                            </a:rPr>
                            <m:t>𝒇</m:t>
                          </m:r>
                        </m:e>
                        <m:sub>
                          <m:r>
                            <a:rPr kumimoji="1" lang="en-US" altLang="ko-KR" b="1" i="1">
                              <a:solidFill>
                                <a:srgbClr val="000000"/>
                              </a:solidFill>
                              <a:latin typeface="Cambria Math" panose="02040503050406030204" pitchFamily="18" charset="0"/>
                              <a:ea typeface="Cambria Math" panose="02040503050406030204" pitchFamily="18" charset="0"/>
                            </a:rPr>
                            <m:t>𝒈</m:t>
                          </m:r>
                        </m:sub>
                      </m:sSub>
                      <m:rad>
                        <m:radPr>
                          <m:degHide m:val="on"/>
                          <m:ctrlPr>
                            <a:rPr kumimoji="1" lang="en-US" altLang="ko-KR" b="1" i="1">
                              <a:solidFill>
                                <a:srgbClr val="000000"/>
                              </a:solidFill>
                              <a:latin typeface="Cambria Math" panose="02040503050406030204" pitchFamily="18" charset="0"/>
                              <a:ea typeface="Cambria Math" panose="02040503050406030204" pitchFamily="18" charset="0"/>
                            </a:rPr>
                          </m:ctrlPr>
                        </m:radPr>
                        <m:deg/>
                        <m:e>
                          <m:f>
                            <m:fPr>
                              <m:ctrlPr>
                                <a:rPr kumimoji="1" lang="en-US" altLang="ko-KR" b="1" i="1">
                                  <a:solidFill>
                                    <a:srgbClr val="000000"/>
                                  </a:solidFill>
                                  <a:latin typeface="Cambria Math" panose="02040503050406030204" pitchFamily="18" charset="0"/>
                                  <a:ea typeface="Cambria Math" panose="02040503050406030204" pitchFamily="18" charset="0"/>
                                </a:rPr>
                              </m:ctrlPr>
                            </m:fPr>
                            <m:num>
                              <m:sSub>
                                <m:sSubPr>
                                  <m:ctrlPr>
                                    <a:rPr kumimoji="1" lang="en-US" altLang="ko-KR" b="1" i="1">
                                      <a:solidFill>
                                        <a:srgbClr val="000000"/>
                                      </a:solidFill>
                                      <a:latin typeface="Cambria Math" panose="02040503050406030204" pitchFamily="18" charset="0"/>
                                      <a:ea typeface="Cambria Math" panose="02040503050406030204" pitchFamily="18" charset="0"/>
                                    </a:rPr>
                                  </m:ctrlPr>
                                </m:sSubPr>
                                <m:e>
                                  <m:sSub>
                                    <m:sSubPr>
                                      <m:ctrlPr>
                                        <a:rPr kumimoji="1" lang="en-US" altLang="ko-KR" b="1" i="1">
                                          <a:solidFill>
                                            <a:srgbClr val="000000"/>
                                          </a:solidFill>
                                          <a:latin typeface="Cambria Math" panose="02040503050406030204" pitchFamily="18" charset="0"/>
                                          <a:ea typeface="Cambria Math" panose="02040503050406030204" pitchFamily="18" charset="0"/>
                                        </a:rPr>
                                      </m:ctrlPr>
                                    </m:sSubPr>
                                    <m:e>
                                      <m:r>
                                        <a:rPr kumimoji="1" lang="ko-KR" altLang="en-US" b="1" i="1">
                                          <a:solidFill>
                                            <a:srgbClr val="000000"/>
                                          </a:solidFill>
                                          <a:latin typeface="Cambria Math" panose="02040503050406030204" pitchFamily="18" charset="0"/>
                                          <a:ea typeface="Cambria Math" panose="02040503050406030204" pitchFamily="18" charset="0"/>
                                        </a:rPr>
                                        <m:t>𝜿</m:t>
                                      </m:r>
                                      <m:r>
                                        <a:rPr kumimoji="1" lang="en-US" altLang="ko-KR" b="1" i="1">
                                          <a:solidFill>
                                            <a:srgbClr val="000000"/>
                                          </a:solidFill>
                                          <a:latin typeface="Cambria Math" panose="02040503050406030204" pitchFamily="18" charset="0"/>
                                          <a:ea typeface="Cambria Math" panose="02040503050406030204" pitchFamily="18" charset="0"/>
                                        </a:rPr>
                                        <m:t>𝑨</m:t>
                                      </m:r>
                                    </m:e>
                                    <m:sub>
                                      <m:r>
                                        <a:rPr kumimoji="1" lang="en-US" altLang="ko-KR" b="1" i="1">
                                          <a:solidFill>
                                            <a:srgbClr val="000000"/>
                                          </a:solidFill>
                                          <a:latin typeface="Cambria Math" panose="02040503050406030204" pitchFamily="18" charset="0"/>
                                          <a:ea typeface="Cambria Math" panose="02040503050406030204" pitchFamily="18" charset="0"/>
                                        </a:rPr>
                                        <m:t>𝑷</m:t>
                                      </m:r>
                                    </m:sub>
                                  </m:sSub>
                                  <m:r>
                                    <a:rPr kumimoji="1" lang="en-US" altLang="ko-KR" b="1" i="1">
                                      <a:solidFill>
                                        <a:srgbClr val="000000"/>
                                      </a:solidFill>
                                      <a:latin typeface="Cambria Math" panose="02040503050406030204" pitchFamily="18" charset="0"/>
                                      <a:ea typeface="Cambria Math" panose="02040503050406030204" pitchFamily="18" charset="0"/>
                                    </a:rPr>
                                    <m:t>𝑰</m:t>
                                  </m:r>
                                </m:e>
                                <m:sub>
                                  <m:r>
                                    <a:rPr kumimoji="1" lang="en-US" altLang="ko-KR" b="1" i="1">
                                      <a:solidFill>
                                        <a:srgbClr val="000000"/>
                                      </a:solidFill>
                                      <a:latin typeface="Cambria Math" panose="02040503050406030204" pitchFamily="18" charset="0"/>
                                      <a:ea typeface="Cambria Math" panose="02040503050406030204" pitchFamily="18" charset="0"/>
                                    </a:rPr>
                                    <m:t>𝑻𝑭</m:t>
                                  </m:r>
                                </m:sub>
                              </m:sSub>
                              <m:sSub>
                                <m:sSubPr>
                                  <m:ctrlPr>
                                    <a:rPr kumimoji="1" lang="en-US" altLang="ko-KR" b="1" i="1">
                                      <a:solidFill>
                                        <a:srgbClr val="FF0000"/>
                                      </a:solidFill>
                                      <a:latin typeface="Cambria Math" panose="02040503050406030204" pitchFamily="18" charset="0"/>
                                      <a:ea typeface="Cambria Math" panose="02040503050406030204" pitchFamily="18" charset="0"/>
                                    </a:rPr>
                                  </m:ctrlPr>
                                </m:sSubPr>
                                <m:e>
                                  <m:r>
                                    <a:rPr kumimoji="1" lang="en-US" altLang="ko-KR" b="1" i="1">
                                      <a:solidFill>
                                        <a:srgbClr val="FF0000"/>
                                      </a:solidFill>
                                      <a:latin typeface="Cambria Math" panose="02040503050406030204" pitchFamily="18" charset="0"/>
                                      <a:ea typeface="Cambria Math" panose="02040503050406030204" pitchFamily="18" charset="0"/>
                                    </a:rPr>
                                    <m:t>𝑰</m:t>
                                  </m:r>
                                </m:e>
                                <m:sub>
                                  <m:r>
                                    <a:rPr kumimoji="1" lang="en-US" altLang="ko-KR" b="1" i="1">
                                      <a:solidFill>
                                        <a:srgbClr val="FF0000"/>
                                      </a:solidFill>
                                      <a:latin typeface="Cambria Math" panose="02040503050406030204" pitchFamily="18" charset="0"/>
                                      <a:ea typeface="Cambria Math" panose="02040503050406030204" pitchFamily="18" charset="0"/>
                                    </a:rPr>
                                    <m:t>𝒊𝒏𝒋</m:t>
                                  </m:r>
                                </m:sub>
                              </m:sSub>
                            </m:num>
                            <m:den>
                              <m:r>
                                <a:rPr kumimoji="1" lang="en-US" altLang="ko-KR" b="1" i="1">
                                  <a:solidFill>
                                    <a:srgbClr val="000000"/>
                                  </a:solidFill>
                                  <a:latin typeface="Cambria Math" panose="02040503050406030204" pitchFamily="18" charset="0"/>
                                  <a:ea typeface="Cambria Math" panose="02040503050406030204" pitchFamily="18" charset="0"/>
                                </a:rPr>
                                <m:t>𝟐</m:t>
                              </m:r>
                              <m:r>
                                <a:rPr kumimoji="1" lang="ko-KR" altLang="en-US" b="1" i="1">
                                  <a:solidFill>
                                    <a:srgbClr val="000000"/>
                                  </a:solidFill>
                                  <a:latin typeface="Cambria Math" panose="02040503050406030204" pitchFamily="18" charset="0"/>
                                  <a:ea typeface="Cambria Math" panose="02040503050406030204" pitchFamily="18" charset="0"/>
                                </a:rPr>
                                <m:t>𝝅</m:t>
                              </m:r>
                              <m:sSub>
                                <m:sSubPr>
                                  <m:ctrlPr>
                                    <a:rPr kumimoji="1" lang="en-US" altLang="ko-KR" b="1" i="1">
                                      <a:solidFill>
                                        <a:srgbClr val="000000"/>
                                      </a:solidFill>
                                      <a:latin typeface="Cambria Math" panose="02040503050406030204" pitchFamily="18" charset="0"/>
                                      <a:ea typeface="Cambria Math" panose="02040503050406030204" pitchFamily="18" charset="0"/>
                                    </a:rPr>
                                  </m:ctrlPr>
                                </m:sSubPr>
                                <m:e>
                                  <m:r>
                                    <a:rPr kumimoji="1" lang="en-US" altLang="ko-KR" b="1" i="1">
                                      <a:solidFill>
                                        <a:srgbClr val="000000"/>
                                      </a:solidFill>
                                      <a:latin typeface="Cambria Math" panose="02040503050406030204" pitchFamily="18" charset="0"/>
                                      <a:ea typeface="Cambria Math" panose="02040503050406030204" pitchFamily="18" charset="0"/>
                                    </a:rPr>
                                    <m:t>𝑹</m:t>
                                  </m:r>
                                </m:e>
                                <m:sub>
                                  <m:r>
                                    <a:rPr kumimoji="1" lang="en-US" altLang="ko-KR" b="1" i="1">
                                      <a:solidFill>
                                        <a:srgbClr val="000000"/>
                                      </a:solidFill>
                                      <a:latin typeface="Cambria Math" panose="02040503050406030204" pitchFamily="18" charset="0"/>
                                      <a:ea typeface="Cambria Math" panose="02040503050406030204" pitchFamily="18" charset="0"/>
                                    </a:rPr>
                                    <m:t>𝟎</m:t>
                                  </m:r>
                                </m:sub>
                              </m:sSub>
                              <m:r>
                                <a:rPr kumimoji="1" lang="en-US" altLang="ko-KR" b="1" i="1">
                                  <a:solidFill>
                                    <a:srgbClr val="000000"/>
                                  </a:solidFill>
                                  <a:latin typeface="Cambria Math" panose="02040503050406030204" pitchFamily="18" charset="0"/>
                                  <a:ea typeface="Cambria Math" panose="02040503050406030204" pitchFamily="18" charset="0"/>
                                </a:rPr>
                                <m:t>𝒘</m:t>
                              </m:r>
                            </m:den>
                          </m:f>
                        </m:e>
                      </m:rad>
                    </m:oMath>
                  </m:oMathPara>
                </a14:m>
                <a:endParaRPr kumimoji="1" lang="ko-KR" altLang="en-US" b="1" dirty="0">
                  <a:solidFill>
                    <a:srgbClr val="000000"/>
                  </a:solidFill>
                </a:endParaRPr>
              </a:p>
            </p:txBody>
          </p:sp>
        </mc:Choice>
        <mc:Fallback xmlns="">
          <p:sp>
            <p:nvSpPr>
              <p:cNvPr id="48" name="직사각형 47"/>
              <p:cNvSpPr>
                <a:spLocks noRot="1" noChangeAspect="1" noMove="1" noResize="1" noEditPoints="1" noAdjustHandles="1" noChangeArrowheads="1" noChangeShapeType="1" noTextEdit="1"/>
              </p:cNvSpPr>
              <p:nvPr/>
            </p:nvSpPr>
            <p:spPr>
              <a:xfrm>
                <a:off x="133132" y="4236368"/>
                <a:ext cx="5176193" cy="1187697"/>
              </a:xfrm>
              <a:prstGeom prst="rect">
                <a:avLst/>
              </a:prstGeom>
              <a:blipFill rotWithShape="0">
                <a:blip r:embed="rId9"/>
                <a:stretch>
                  <a:fillRect/>
                </a:stretch>
              </a:blipFill>
            </p:spPr>
            <p:txBody>
              <a:bodyPr/>
              <a:lstStyle/>
              <a:p>
                <a:r>
                  <a:rPr lang="ko-KR" altLang="en-US">
                    <a:noFill/>
                  </a:rPr>
                  <a:t> </a:t>
                </a:r>
              </a:p>
            </p:txBody>
          </p:sp>
        </mc:Fallback>
      </mc:AlternateContent>
      <p:sp>
        <p:nvSpPr>
          <p:cNvPr id="49" name="Rectangle 9"/>
          <p:cNvSpPr>
            <a:spLocks noChangeArrowheads="1"/>
          </p:cNvSpPr>
          <p:nvPr/>
        </p:nvSpPr>
        <p:spPr bwMode="auto">
          <a:xfrm>
            <a:off x="659968" y="6361100"/>
            <a:ext cx="9079581" cy="454567"/>
          </a:xfrm>
          <a:prstGeom prst="rect">
            <a:avLst/>
          </a:prstGeom>
          <a:noFill/>
          <a:ln>
            <a:noFill/>
          </a:ln>
          <a:effectLst/>
          <a:extLst>
            <a:ext uri="{909E8E84-426E-40DD-AFC4-6F175D3DCCD1}">
              <a14:hiddenFill xmlns:a14="http://schemas.microsoft.com/office/drawing/2010/main">
                <a:solidFill>
                  <a:srgbClr val="FFFFFF">
                    <a:alpha val="0"/>
                  </a:srgbClr>
                </a:solidFill>
              </a14:hiddenFill>
            </a:ext>
            <a:ext uri="{91240B29-F687-4F45-9708-019B960494DF}">
              <a14:hiddenLine xmlns:a14="http://schemas.microsoft.com/office/drawing/2010/main" w="25282">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747" tIns="45039" rIns="90747" bIns="45039"/>
          <a:lstStyle>
            <a:lvl1pPr defTabSz="898525" latinLnBrk="1">
              <a:lnSpc>
                <a:spcPct val="110000"/>
              </a:lnSpc>
              <a:buClr>
                <a:schemeClr val="tx1"/>
              </a:buClr>
              <a:buFont typeface="Arial" panose="020B0604020202020204" pitchFamily="34" charset="0"/>
              <a:buChar char="•"/>
              <a:defRPr sz="3200">
                <a:solidFill>
                  <a:schemeClr val="tx1"/>
                </a:solidFill>
                <a:latin typeface="굴림" panose="020B0600000101010101" pitchFamily="50" charset="-127"/>
                <a:ea typeface="굴림" panose="020B0600000101010101" pitchFamily="50" charset="-127"/>
                <a:sym typeface="굴림" panose="020B0600000101010101" pitchFamily="50" charset="-127"/>
              </a:defRPr>
            </a:lvl1pPr>
            <a:lvl2pPr marL="742950" indent="-285750" defTabSz="898525" latinLnBrk="1">
              <a:lnSpc>
                <a:spcPct val="110000"/>
              </a:lnSpc>
              <a:buFont typeface="Arial" panose="020B0604020202020204" pitchFamily="34" charset="0"/>
              <a:buChar char="–"/>
              <a:defRPr sz="2800">
                <a:solidFill>
                  <a:schemeClr val="tx1"/>
                </a:solidFill>
                <a:latin typeface="굴림" panose="020B0600000101010101" pitchFamily="50" charset="-127"/>
                <a:ea typeface="굴림" panose="020B0600000101010101" pitchFamily="50" charset="-127"/>
                <a:sym typeface="굴림" panose="020B0600000101010101" pitchFamily="50" charset="-127"/>
              </a:defRPr>
            </a:lvl2pPr>
            <a:lvl3pPr marL="1143000" indent="-228600" defTabSz="898525" latinLnBrk="1">
              <a:lnSpc>
                <a:spcPct val="110000"/>
              </a:lnSpc>
              <a:buClr>
                <a:schemeClr val="tx1"/>
              </a:buClr>
              <a:buFont typeface="Arial" panose="020B0604020202020204" pitchFamily="34" charset="0"/>
              <a:buChar char="•"/>
              <a:defRPr sz="2400">
                <a:solidFill>
                  <a:schemeClr val="tx1"/>
                </a:solidFill>
                <a:latin typeface="굴림" panose="020B0600000101010101" pitchFamily="50" charset="-127"/>
                <a:ea typeface="굴림" panose="020B0600000101010101" pitchFamily="50" charset="-127"/>
                <a:sym typeface="굴림" panose="020B0600000101010101" pitchFamily="50" charset="-127"/>
              </a:defRPr>
            </a:lvl3pPr>
            <a:lvl4pPr marL="1600200" indent="-228600" defTabSz="898525" latinLnBrk="1">
              <a:lnSpc>
                <a:spcPct val="110000"/>
              </a:lnSpc>
              <a:buFont typeface="Arial" panose="020B0604020202020204" pitchFamily="34" charset="0"/>
              <a:buChar char="–"/>
              <a:defRPr sz="2000">
                <a:solidFill>
                  <a:schemeClr val="tx1"/>
                </a:solidFill>
                <a:latin typeface="굴림" panose="020B0600000101010101" pitchFamily="50" charset="-127"/>
                <a:ea typeface="굴림" panose="020B0600000101010101" pitchFamily="50" charset="-127"/>
                <a:sym typeface="굴림" panose="020B0600000101010101" pitchFamily="50" charset="-127"/>
              </a:defRPr>
            </a:lvl4pPr>
            <a:lvl5pPr marL="2057400" indent="-228600" defTabSz="898525" latinLnBrk="1">
              <a:lnSpc>
                <a:spcPct val="110000"/>
              </a:lnSpc>
              <a:buFont typeface="Arial" panose="020B0604020202020204" pitchFamily="34" charset="0"/>
              <a:buChar char="»"/>
              <a:defRPr sz="2000">
                <a:solidFill>
                  <a:schemeClr val="tx1"/>
                </a:solidFill>
                <a:latin typeface="굴림" panose="020B0600000101010101" pitchFamily="50" charset="-127"/>
                <a:ea typeface="굴림" panose="020B0600000101010101" pitchFamily="50" charset="-127"/>
                <a:sym typeface="굴림" panose="020B0600000101010101" pitchFamily="50" charset="-127"/>
              </a:defRPr>
            </a:lvl5pPr>
            <a:lvl6pPr marL="2514600" indent="-228600" defTabSz="898525" eaLnBrk="0" fontAlgn="base" hangingPunct="0">
              <a:lnSpc>
                <a:spcPct val="110000"/>
              </a:lnSpc>
              <a:spcBef>
                <a:spcPct val="0"/>
              </a:spcBef>
              <a:spcAft>
                <a:spcPct val="0"/>
              </a:spcAft>
              <a:buFont typeface="Arial" panose="020B0604020202020204" pitchFamily="34" charset="0"/>
              <a:buChar char="»"/>
              <a:defRPr sz="2000">
                <a:solidFill>
                  <a:schemeClr val="tx1"/>
                </a:solidFill>
                <a:latin typeface="굴림" panose="020B0600000101010101" pitchFamily="50" charset="-127"/>
                <a:ea typeface="굴림" panose="020B0600000101010101" pitchFamily="50" charset="-127"/>
                <a:sym typeface="굴림" panose="020B0600000101010101" pitchFamily="50" charset="-127"/>
              </a:defRPr>
            </a:lvl6pPr>
            <a:lvl7pPr marL="2971800" indent="-228600" defTabSz="898525" eaLnBrk="0" fontAlgn="base" hangingPunct="0">
              <a:lnSpc>
                <a:spcPct val="110000"/>
              </a:lnSpc>
              <a:spcBef>
                <a:spcPct val="0"/>
              </a:spcBef>
              <a:spcAft>
                <a:spcPct val="0"/>
              </a:spcAft>
              <a:buFont typeface="Arial" panose="020B0604020202020204" pitchFamily="34" charset="0"/>
              <a:buChar char="»"/>
              <a:defRPr sz="2000">
                <a:solidFill>
                  <a:schemeClr val="tx1"/>
                </a:solidFill>
                <a:latin typeface="굴림" panose="020B0600000101010101" pitchFamily="50" charset="-127"/>
                <a:ea typeface="굴림" panose="020B0600000101010101" pitchFamily="50" charset="-127"/>
                <a:sym typeface="굴림" panose="020B0600000101010101" pitchFamily="50" charset="-127"/>
              </a:defRPr>
            </a:lvl7pPr>
            <a:lvl8pPr marL="3429000" indent="-228600" defTabSz="898525" eaLnBrk="0" fontAlgn="base" hangingPunct="0">
              <a:lnSpc>
                <a:spcPct val="110000"/>
              </a:lnSpc>
              <a:spcBef>
                <a:spcPct val="0"/>
              </a:spcBef>
              <a:spcAft>
                <a:spcPct val="0"/>
              </a:spcAft>
              <a:buFont typeface="Arial" panose="020B0604020202020204" pitchFamily="34" charset="0"/>
              <a:buChar char="»"/>
              <a:defRPr sz="2000">
                <a:solidFill>
                  <a:schemeClr val="tx1"/>
                </a:solidFill>
                <a:latin typeface="굴림" panose="020B0600000101010101" pitchFamily="50" charset="-127"/>
                <a:ea typeface="굴림" panose="020B0600000101010101" pitchFamily="50" charset="-127"/>
                <a:sym typeface="굴림" panose="020B0600000101010101" pitchFamily="50" charset="-127"/>
              </a:defRPr>
            </a:lvl8pPr>
            <a:lvl9pPr marL="3886200" indent="-228600" defTabSz="898525" eaLnBrk="0" fontAlgn="base" hangingPunct="0">
              <a:lnSpc>
                <a:spcPct val="110000"/>
              </a:lnSpc>
              <a:spcBef>
                <a:spcPct val="0"/>
              </a:spcBef>
              <a:spcAft>
                <a:spcPct val="0"/>
              </a:spcAft>
              <a:buFont typeface="Arial" panose="020B0604020202020204" pitchFamily="34" charset="0"/>
              <a:buChar char="»"/>
              <a:defRPr sz="2000">
                <a:solidFill>
                  <a:schemeClr val="tx1"/>
                </a:solidFill>
                <a:latin typeface="굴림" panose="020B0600000101010101" pitchFamily="50" charset="-127"/>
                <a:ea typeface="굴림" panose="020B0600000101010101" pitchFamily="50" charset="-127"/>
                <a:sym typeface="굴림" panose="020B0600000101010101" pitchFamily="50" charset="-127"/>
              </a:defRPr>
            </a:lvl9pPr>
          </a:lstStyle>
          <a:p>
            <a:pPr fontAlgn="base">
              <a:spcBef>
                <a:spcPct val="0"/>
              </a:spcBef>
              <a:spcAft>
                <a:spcPct val="0"/>
              </a:spcAft>
              <a:buClr>
                <a:srgbClr val="000000"/>
              </a:buClr>
              <a:buFont typeface="Arial" panose="020B0604020202020204" pitchFamily="34" charset="0"/>
              <a:buNone/>
            </a:pPr>
            <a:r>
              <a:rPr kumimoji="1" lang="en-US" altLang="ko-KR" sz="1100" b="1" dirty="0" smtClean="0">
                <a:solidFill>
                  <a:srgbClr val="000000"/>
                </a:solidFill>
                <a:latin typeface="Arial Unicode MS" pitchFamily="50" charset="-127"/>
                <a:ea typeface="Arial Unicode MS" pitchFamily="50" charset="-127"/>
                <a:cs typeface="Arial Unicode MS" pitchFamily="50" charset="-127"/>
              </a:rPr>
              <a:t>[1]</a:t>
            </a:r>
            <a:r>
              <a:rPr kumimoji="1" lang="en-US" altLang="ko-KR" sz="1100" dirty="0">
                <a:solidFill>
                  <a:srgbClr val="000000"/>
                </a:solidFill>
                <a:latin typeface="Arial Unicode MS" panose="020B0604020202020204" pitchFamily="50" charset="-127"/>
                <a:ea typeface="Arial Unicode MS" panose="020B0604020202020204" pitchFamily="50" charset="-127"/>
                <a:cs typeface="Arial Unicode MS" panose="020B0604020202020204" pitchFamily="50" charset="-127"/>
              </a:rPr>
              <a:t> Boozer, A.H., Phys. Fluids, </a:t>
            </a:r>
            <a:r>
              <a:rPr kumimoji="1" lang="en-US" altLang="ko-KR" sz="1100" b="1" dirty="0">
                <a:solidFill>
                  <a:srgbClr val="000000"/>
                </a:solidFill>
                <a:latin typeface="Arial Unicode MS" panose="020B0604020202020204" pitchFamily="50" charset="-127"/>
                <a:ea typeface="Arial Unicode MS" panose="020B0604020202020204" pitchFamily="50" charset="-127"/>
                <a:cs typeface="Arial Unicode MS" panose="020B0604020202020204" pitchFamily="50" charset="-127"/>
              </a:rPr>
              <a:t>29</a:t>
            </a:r>
            <a:r>
              <a:rPr kumimoji="1" lang="en-US" altLang="ko-KR" sz="1100" dirty="0">
                <a:solidFill>
                  <a:srgbClr val="000000"/>
                </a:solidFill>
                <a:latin typeface="Arial Unicode MS" panose="020B0604020202020204" pitchFamily="50" charset="-127"/>
                <a:ea typeface="Arial Unicode MS" panose="020B0604020202020204" pitchFamily="50" charset="-127"/>
                <a:cs typeface="Arial Unicode MS" panose="020B0604020202020204" pitchFamily="50" charset="-127"/>
              </a:rPr>
              <a:t>,12 (1986</a:t>
            </a:r>
            <a:r>
              <a:rPr kumimoji="1" lang="en-US" altLang="ko-KR" sz="1100" dirty="0" smtClean="0">
                <a:solidFill>
                  <a:srgbClr val="000000"/>
                </a:solidFill>
                <a:latin typeface="Arial Unicode MS" panose="020B0604020202020204" pitchFamily="50" charset="-127"/>
                <a:ea typeface="Arial Unicode MS" panose="020B0604020202020204" pitchFamily="50" charset="-127"/>
                <a:cs typeface="Arial Unicode MS" panose="020B0604020202020204" pitchFamily="50" charset="-127"/>
              </a:rPr>
              <a:t>)</a:t>
            </a:r>
          </a:p>
          <a:p>
            <a:pPr fontAlgn="base">
              <a:spcBef>
                <a:spcPct val="0"/>
              </a:spcBef>
              <a:spcAft>
                <a:spcPct val="0"/>
              </a:spcAft>
              <a:buClr>
                <a:srgbClr val="000000"/>
              </a:buClr>
              <a:buFont typeface="Arial" panose="020B0604020202020204" pitchFamily="34" charset="0"/>
              <a:buNone/>
            </a:pPr>
            <a:r>
              <a:rPr kumimoji="1" lang="da-DK" altLang="ko-KR" sz="1100" b="1" dirty="0" smtClean="0">
                <a:solidFill>
                  <a:srgbClr val="000000"/>
                </a:solidFill>
                <a:latin typeface="Arial Unicode MS" panose="020B0604020202020204" pitchFamily="50" charset="-127"/>
                <a:ea typeface="Arial Unicode MS" panose="020B0604020202020204" pitchFamily="50" charset="-127"/>
                <a:cs typeface="Arial Unicode MS" panose="020B0604020202020204" pitchFamily="50" charset="-127"/>
              </a:rPr>
              <a:t>[2] </a:t>
            </a:r>
            <a:r>
              <a:rPr kumimoji="1" lang="da-DK" altLang="ko-KR" sz="1100" dirty="0" smtClean="0">
                <a:solidFill>
                  <a:srgbClr val="000000"/>
                </a:solidFill>
                <a:latin typeface="Arial Unicode MS" panose="020B0604020202020204" pitchFamily="50" charset="-127"/>
                <a:ea typeface="Arial Unicode MS" panose="020B0604020202020204" pitchFamily="50" charset="-127"/>
                <a:cs typeface="Arial Unicode MS" panose="020B0604020202020204" pitchFamily="50" charset="-127"/>
              </a:rPr>
              <a:t>J. B. Taylor Rev</a:t>
            </a:r>
            <a:r>
              <a:rPr kumimoji="1" lang="da-DK" altLang="ko-KR" sz="1100" dirty="0">
                <a:solidFill>
                  <a:srgbClr val="000000"/>
                </a:solidFill>
                <a:latin typeface="Arial Unicode MS" panose="020B0604020202020204" pitchFamily="50" charset="-127"/>
                <a:ea typeface="Arial Unicode MS" panose="020B0604020202020204" pitchFamily="50" charset="-127"/>
                <a:cs typeface="Arial Unicode MS" panose="020B0604020202020204" pitchFamily="50" charset="-127"/>
              </a:rPr>
              <a:t>. Mod. Phys. 58, 741–763 (1986)</a:t>
            </a:r>
            <a:r>
              <a:rPr kumimoji="1" lang="da-DK" altLang="ko-KR" sz="1100" b="1" dirty="0">
                <a:solidFill>
                  <a:srgbClr val="000000"/>
                </a:solidFill>
                <a:latin typeface="Arial Unicode MS" panose="020B0604020202020204" pitchFamily="50" charset="-127"/>
                <a:ea typeface="Arial Unicode MS" panose="020B0604020202020204" pitchFamily="50" charset="-127"/>
                <a:cs typeface="Arial Unicode MS" panose="020B0604020202020204" pitchFamily="50" charset="-127"/>
              </a:rPr>
              <a:t> </a:t>
            </a:r>
            <a:endParaRPr kumimoji="1" lang="ko-KR" altLang="en-US" sz="1100" b="1" dirty="0">
              <a:solidFill>
                <a:srgbClr val="000000"/>
              </a:solidFill>
              <a:latin typeface="Arial Unicode MS" panose="020B0604020202020204" pitchFamily="50" charset="-127"/>
              <a:ea typeface="Arial Unicode MS" panose="020B0604020202020204" pitchFamily="50" charset="-127"/>
              <a:cs typeface="Arial Unicode MS" panose="020B0604020202020204" pitchFamily="50" charset="-127"/>
            </a:endParaRPr>
          </a:p>
        </p:txBody>
      </p:sp>
      <mc:AlternateContent xmlns:mc="http://schemas.openxmlformats.org/markup-compatibility/2006" xmlns:a14="http://schemas.microsoft.com/office/drawing/2010/main">
        <mc:Choice Requires="a14">
          <p:sp>
            <p:nvSpPr>
              <p:cNvPr id="51" name="직사각형 50"/>
              <p:cNvSpPr/>
              <p:nvPr/>
            </p:nvSpPr>
            <p:spPr>
              <a:xfrm>
                <a:off x="-38852" y="2713416"/>
                <a:ext cx="4511491" cy="499560"/>
              </a:xfrm>
              <a:prstGeom prst="rect">
                <a:avLst/>
              </a:prstGeom>
            </p:spPr>
            <p:txBody>
              <a:bodyPr wrap="none">
                <a:spAutoFit/>
              </a:bodyPr>
              <a:lstStyle/>
              <a:p>
                <a:pPr fontAlgn="base">
                  <a:spcBef>
                    <a:spcPct val="0"/>
                  </a:spcBef>
                  <a:spcAft>
                    <a:spcPct val="0"/>
                  </a:spcAft>
                </a:pPr>
                <a:r>
                  <a:rPr kumimoji="1" lang="en-US" altLang="ko-KR" sz="1200" dirty="0">
                    <a:solidFill>
                      <a:srgbClr val="000000"/>
                    </a:solidFill>
                    <a:latin typeface="Arial Unicode MS" pitchFamily="50" charset="-127"/>
                    <a:ea typeface="Arial Unicode MS" pitchFamily="50" charset="-127"/>
                    <a:cs typeface="Arial Unicode MS" pitchFamily="50" charset="-127"/>
                  </a:rPr>
                  <a:t> </a:t>
                </a:r>
                <a14:m>
                  <m:oMath xmlns:m="http://schemas.openxmlformats.org/officeDocument/2006/math">
                    <m:f>
                      <m:fPr>
                        <m:ctrlPr>
                          <a:rPr kumimoji="1" lang="en-US" altLang="ko-KR" i="1">
                            <a:solidFill>
                              <a:srgbClr val="000000"/>
                            </a:solidFill>
                            <a:latin typeface="Cambria Math" panose="02040503050406030204" pitchFamily="18" charset="0"/>
                          </a:rPr>
                        </m:ctrlPr>
                      </m:fPr>
                      <m:num>
                        <m:r>
                          <m:rPr>
                            <m:sty m:val="p"/>
                          </m:rPr>
                          <a:rPr kumimoji="1" lang="en-US" altLang="ko-KR" i="1">
                            <a:solidFill>
                              <a:srgbClr val="000000"/>
                            </a:solidFill>
                            <a:latin typeface="Cambria Math"/>
                          </a:rPr>
                          <m:t>d</m:t>
                        </m:r>
                        <m:sSub>
                          <m:sSubPr>
                            <m:ctrlPr>
                              <a:rPr kumimoji="1" lang="en-US" altLang="ko-KR" i="1">
                                <a:solidFill>
                                  <a:srgbClr val="000000"/>
                                </a:solidFill>
                                <a:latin typeface="Cambria Math" panose="02040503050406030204" pitchFamily="18" charset="0"/>
                              </a:rPr>
                            </m:ctrlPr>
                          </m:sSubPr>
                          <m:e>
                            <m:r>
                              <m:rPr>
                                <m:sty m:val="p"/>
                              </m:rPr>
                              <a:rPr kumimoji="1" lang="en-US" altLang="ko-KR" i="1">
                                <a:solidFill>
                                  <a:srgbClr val="000000"/>
                                </a:solidFill>
                                <a:latin typeface="Cambria Math"/>
                              </a:rPr>
                              <m:t>K</m:t>
                            </m:r>
                          </m:e>
                          <m:sub>
                            <m:r>
                              <a:rPr kumimoji="1" lang="en-US" altLang="ko-KR" i="1">
                                <a:solidFill>
                                  <a:srgbClr val="000000"/>
                                </a:solidFill>
                                <a:latin typeface="Cambria Math"/>
                              </a:rPr>
                              <m:t>0</m:t>
                            </m:r>
                          </m:sub>
                        </m:sSub>
                      </m:num>
                      <m:den>
                        <m:r>
                          <m:rPr>
                            <m:sty m:val="p"/>
                          </m:rPr>
                          <a:rPr kumimoji="1" lang="en-US" altLang="ko-KR" i="1">
                            <a:solidFill>
                              <a:srgbClr val="000000"/>
                            </a:solidFill>
                            <a:latin typeface="Cambria Math"/>
                          </a:rPr>
                          <m:t>dt</m:t>
                        </m:r>
                      </m:den>
                    </m:f>
                    <m:r>
                      <a:rPr kumimoji="1" lang="en-US" altLang="ko-KR">
                        <a:solidFill>
                          <a:srgbClr val="000000"/>
                        </a:solidFill>
                        <a:latin typeface="Cambria Math"/>
                      </a:rPr>
                      <m:t>=−</m:t>
                    </m:r>
                    <m:r>
                      <a:rPr kumimoji="1" lang="en-US" altLang="ko-KR" i="1">
                        <a:solidFill>
                          <a:srgbClr val="000000"/>
                        </a:solidFill>
                        <a:latin typeface="Cambria Math"/>
                      </a:rPr>
                      <m:t>2</m:t>
                    </m:r>
                    <m:nary>
                      <m:naryPr>
                        <m:limLoc m:val="undOvr"/>
                        <m:subHide m:val="on"/>
                        <m:supHide m:val="on"/>
                        <m:ctrlPr>
                          <a:rPr kumimoji="1" lang="en-US" altLang="ko-KR" i="1">
                            <a:solidFill>
                              <a:srgbClr val="000000"/>
                            </a:solidFill>
                            <a:latin typeface="Cambria Math" panose="02040503050406030204" pitchFamily="18" charset="0"/>
                          </a:rPr>
                        </m:ctrlPr>
                      </m:naryPr>
                      <m:sub/>
                      <m:sup/>
                      <m:e>
                        <m:acc>
                          <m:accPr>
                            <m:chr m:val="⃗"/>
                            <m:ctrlPr>
                              <a:rPr kumimoji="1" lang="en-US" altLang="ko-KR" i="1">
                                <a:solidFill>
                                  <a:srgbClr val="000000"/>
                                </a:solidFill>
                                <a:latin typeface="Cambria Math" panose="02040503050406030204" pitchFamily="18" charset="0"/>
                              </a:rPr>
                            </m:ctrlPr>
                          </m:accPr>
                          <m:e>
                            <m:r>
                              <m:rPr>
                                <m:sty m:val="p"/>
                              </m:rPr>
                              <a:rPr kumimoji="1" lang="en-US" altLang="ko-KR" i="1">
                                <a:solidFill>
                                  <a:srgbClr val="000000"/>
                                </a:solidFill>
                                <a:latin typeface="Cambria Math"/>
                              </a:rPr>
                              <m:t>E</m:t>
                            </m:r>
                          </m:e>
                        </m:acc>
                        <m:r>
                          <a:rPr kumimoji="1" lang="en-US" altLang="ko-KR">
                            <a:solidFill>
                              <a:srgbClr val="000000"/>
                            </a:solidFill>
                            <a:latin typeface="Cambria Math"/>
                            <a:ea typeface="Cambria Math"/>
                          </a:rPr>
                          <m:t>∙</m:t>
                        </m:r>
                        <m:acc>
                          <m:accPr>
                            <m:chr m:val="⃗"/>
                            <m:ctrlPr>
                              <a:rPr kumimoji="1" lang="en-US" altLang="ko-KR" i="1">
                                <a:solidFill>
                                  <a:srgbClr val="000000"/>
                                </a:solidFill>
                                <a:latin typeface="Cambria Math" panose="02040503050406030204" pitchFamily="18" charset="0"/>
                              </a:rPr>
                            </m:ctrlPr>
                          </m:accPr>
                          <m:e>
                            <m:r>
                              <m:rPr>
                                <m:sty m:val="p"/>
                              </m:rPr>
                              <a:rPr kumimoji="1" lang="en-US" altLang="ko-KR" i="1">
                                <a:solidFill>
                                  <a:srgbClr val="000000"/>
                                </a:solidFill>
                                <a:latin typeface="Cambria Math"/>
                              </a:rPr>
                              <m:t>B</m:t>
                            </m:r>
                          </m:e>
                        </m:acc>
                        <m:r>
                          <m:rPr>
                            <m:sty m:val="p"/>
                          </m:rPr>
                          <a:rPr kumimoji="1" lang="en-US" altLang="ko-KR" i="1">
                            <a:solidFill>
                              <a:srgbClr val="000000"/>
                            </a:solidFill>
                            <a:latin typeface="Cambria Math"/>
                          </a:rPr>
                          <m:t>dV</m:t>
                        </m:r>
                      </m:e>
                    </m:nary>
                    <m:r>
                      <a:rPr kumimoji="1" lang="en-US" altLang="ko-KR">
                        <a:solidFill>
                          <a:srgbClr val="000000"/>
                        </a:solidFill>
                        <a:latin typeface="Cambria Math" panose="02040503050406030204" pitchFamily="18" charset="0"/>
                      </a:rPr>
                      <m:t>−</m:t>
                    </m:r>
                    <m:r>
                      <a:rPr kumimoji="1" lang="en-US" altLang="ko-KR" i="1">
                        <a:solidFill>
                          <a:srgbClr val="000000"/>
                        </a:solidFill>
                        <a:latin typeface="Cambria Math"/>
                      </a:rPr>
                      <m:t>2</m:t>
                    </m:r>
                    <m:f>
                      <m:fPr>
                        <m:ctrlPr>
                          <a:rPr kumimoji="1" lang="en-US" altLang="ko-KR" i="1">
                            <a:solidFill>
                              <a:srgbClr val="000000"/>
                            </a:solidFill>
                            <a:latin typeface="Cambria Math" panose="02040503050406030204" pitchFamily="18" charset="0"/>
                          </a:rPr>
                        </m:ctrlPr>
                      </m:fPr>
                      <m:num>
                        <m:r>
                          <a:rPr kumimoji="1" lang="en-US" altLang="ko-KR" i="1">
                            <a:solidFill>
                              <a:srgbClr val="000000"/>
                            </a:solidFill>
                            <a:latin typeface="Cambria Math" panose="02040503050406030204" pitchFamily="18" charset="0"/>
                          </a:rPr>
                          <m:t>𝜕</m:t>
                        </m:r>
                        <m:r>
                          <a:rPr kumimoji="1" lang="ko-KR" altLang="en-US" i="1">
                            <a:solidFill>
                              <a:srgbClr val="000000"/>
                            </a:solidFill>
                            <a:latin typeface="Cambria Math" panose="02040503050406030204" pitchFamily="18" charset="0"/>
                          </a:rPr>
                          <m:t>𝜓</m:t>
                        </m:r>
                      </m:num>
                      <m:den>
                        <m:r>
                          <a:rPr kumimoji="1" lang="en-US" altLang="ko-KR" i="1">
                            <a:solidFill>
                              <a:srgbClr val="000000"/>
                            </a:solidFill>
                            <a:latin typeface="Cambria Math" panose="02040503050406030204" pitchFamily="18" charset="0"/>
                          </a:rPr>
                          <m:t>𝜕</m:t>
                        </m:r>
                        <m:r>
                          <a:rPr kumimoji="1" lang="en-US" altLang="ko-KR" i="1">
                            <a:solidFill>
                              <a:srgbClr val="000000"/>
                            </a:solidFill>
                            <a:latin typeface="Cambria Math" panose="02040503050406030204" pitchFamily="18" charset="0"/>
                          </a:rPr>
                          <m:t>𝑡</m:t>
                        </m:r>
                      </m:den>
                    </m:f>
                    <m:r>
                      <m:rPr>
                        <m:sty m:val="p"/>
                      </m:rPr>
                      <a:rPr kumimoji="1" lang="el-GR" altLang="ko-KR" i="1">
                        <a:solidFill>
                          <a:srgbClr val="000000"/>
                        </a:solidFill>
                        <a:latin typeface="Cambria Math"/>
                      </a:rPr>
                      <m:t>Φ</m:t>
                    </m:r>
                    <m:r>
                      <a:rPr kumimoji="1" lang="en-US" altLang="ko-KR">
                        <a:solidFill>
                          <a:srgbClr val="000000"/>
                        </a:solidFill>
                        <a:latin typeface="Cambria Math"/>
                      </a:rPr>
                      <m:t>−</m:t>
                    </m:r>
                    <m:r>
                      <a:rPr kumimoji="1" lang="en-US" altLang="ko-KR" i="1">
                        <a:solidFill>
                          <a:srgbClr val="000000"/>
                        </a:solidFill>
                        <a:latin typeface="Cambria Math"/>
                      </a:rPr>
                      <m:t>2</m:t>
                    </m:r>
                    <m:nary>
                      <m:naryPr>
                        <m:limLoc m:val="undOvr"/>
                        <m:subHide m:val="on"/>
                        <m:supHide m:val="on"/>
                        <m:ctrlPr>
                          <a:rPr kumimoji="1" lang="en-US" altLang="ko-KR" i="1">
                            <a:solidFill>
                              <a:srgbClr val="000000"/>
                            </a:solidFill>
                            <a:latin typeface="Cambria Math" panose="02040503050406030204" pitchFamily="18" charset="0"/>
                          </a:rPr>
                        </m:ctrlPr>
                      </m:naryPr>
                      <m:sub/>
                      <m:sup/>
                      <m:e>
                        <m:sSub>
                          <m:sSubPr>
                            <m:ctrlPr>
                              <a:rPr kumimoji="1" lang="en-US" altLang="ko-KR" i="1">
                                <a:solidFill>
                                  <a:srgbClr val="000000"/>
                                </a:solidFill>
                                <a:latin typeface="Cambria Math" panose="02040503050406030204" pitchFamily="18" charset="0"/>
                              </a:rPr>
                            </m:ctrlPr>
                          </m:sSubPr>
                          <m:e>
                            <m:r>
                              <a:rPr kumimoji="1" lang="en-US" altLang="ko-KR" i="1">
                                <a:solidFill>
                                  <a:srgbClr val="000000"/>
                                </a:solidFill>
                                <a:latin typeface="Cambria Math" panose="02040503050406030204" pitchFamily="18" charset="0"/>
                              </a:rPr>
                              <m:t>𝑉</m:t>
                            </m:r>
                          </m:e>
                          <m:sub>
                            <m:r>
                              <a:rPr kumimoji="1" lang="en-US" altLang="ko-KR" i="1">
                                <a:solidFill>
                                  <a:srgbClr val="000000"/>
                                </a:solidFill>
                                <a:latin typeface="Cambria Math" panose="02040503050406030204" pitchFamily="18" charset="0"/>
                              </a:rPr>
                              <m:t>𝑖𝑛𝑗</m:t>
                            </m:r>
                          </m:sub>
                        </m:sSub>
                        <m:acc>
                          <m:accPr>
                            <m:chr m:val="⃗"/>
                            <m:ctrlPr>
                              <a:rPr kumimoji="1" lang="en-US" altLang="ko-KR" i="1">
                                <a:solidFill>
                                  <a:srgbClr val="000000"/>
                                </a:solidFill>
                                <a:latin typeface="Cambria Math" panose="02040503050406030204" pitchFamily="18" charset="0"/>
                              </a:rPr>
                            </m:ctrlPr>
                          </m:accPr>
                          <m:e>
                            <m:r>
                              <m:rPr>
                                <m:sty m:val="p"/>
                              </m:rPr>
                              <a:rPr kumimoji="1" lang="en-US" altLang="ko-KR" i="1">
                                <a:solidFill>
                                  <a:srgbClr val="000000"/>
                                </a:solidFill>
                                <a:latin typeface="Cambria Math"/>
                              </a:rPr>
                              <m:t>B</m:t>
                            </m:r>
                          </m:e>
                        </m:acc>
                        <m:r>
                          <a:rPr kumimoji="1" lang="en-US" altLang="ko-KR">
                            <a:solidFill>
                              <a:srgbClr val="000000"/>
                            </a:solidFill>
                            <a:latin typeface="Cambria Math"/>
                            <a:ea typeface="Cambria Math"/>
                          </a:rPr>
                          <m:t>∙</m:t>
                        </m:r>
                        <m:acc>
                          <m:accPr>
                            <m:chr m:val="⃗"/>
                            <m:ctrlPr>
                              <a:rPr kumimoji="1" lang="en-US" altLang="ko-KR" i="1">
                                <a:solidFill>
                                  <a:srgbClr val="000000"/>
                                </a:solidFill>
                                <a:latin typeface="Cambria Math" panose="02040503050406030204" pitchFamily="18" charset="0"/>
                              </a:rPr>
                            </m:ctrlPr>
                          </m:accPr>
                          <m:e>
                            <m:r>
                              <m:rPr>
                                <m:sty m:val="p"/>
                              </m:rPr>
                              <a:rPr kumimoji="1" lang="en-US" altLang="ko-KR" i="1">
                                <a:solidFill>
                                  <a:srgbClr val="000000"/>
                                </a:solidFill>
                                <a:latin typeface="Cambria Math"/>
                              </a:rPr>
                              <m:t>dS</m:t>
                            </m:r>
                          </m:e>
                        </m:acc>
                      </m:e>
                    </m:nary>
                  </m:oMath>
                </a14:m>
                <a:endParaRPr kumimoji="1" lang="ko-KR" altLang="en-US" dirty="0">
                  <a:solidFill>
                    <a:srgbClr val="000000"/>
                  </a:solidFill>
                </a:endParaRPr>
              </a:p>
            </p:txBody>
          </p:sp>
        </mc:Choice>
        <mc:Fallback xmlns="">
          <p:sp>
            <p:nvSpPr>
              <p:cNvPr id="51" name="직사각형 50"/>
              <p:cNvSpPr>
                <a:spLocks noRot="1" noChangeAspect="1" noMove="1" noResize="1" noEditPoints="1" noAdjustHandles="1" noChangeArrowheads="1" noChangeShapeType="1" noTextEdit="1"/>
              </p:cNvSpPr>
              <p:nvPr/>
            </p:nvSpPr>
            <p:spPr>
              <a:xfrm>
                <a:off x="-38852" y="2713416"/>
                <a:ext cx="4511491" cy="499560"/>
              </a:xfrm>
              <a:prstGeom prst="rect">
                <a:avLst/>
              </a:prstGeom>
              <a:blipFill rotWithShape="0">
                <a:blip r:embed="rId10"/>
                <a:stretch>
                  <a:fillRect t="-96341" b="-154878"/>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53" name="TextBox 52"/>
              <p:cNvSpPr txBox="1"/>
              <p:nvPr/>
            </p:nvSpPr>
            <p:spPr>
              <a:xfrm>
                <a:off x="-36512" y="2178447"/>
                <a:ext cx="4610111" cy="426912"/>
              </a:xfrm>
              <a:prstGeom prst="rect">
                <a:avLst/>
              </a:prstGeom>
              <a:noFill/>
            </p:spPr>
            <p:txBody>
              <a:bodyPr wrap="square" rtlCol="0">
                <a:spAutoFit/>
              </a:bodyPr>
              <a:lstStyle/>
              <a:p>
                <a:pPr algn="just" fontAlgn="base">
                  <a:spcBef>
                    <a:spcPct val="0"/>
                  </a:spcBef>
                  <a:spcAft>
                    <a:spcPct val="0"/>
                  </a:spcAft>
                </a:pPr>
                <a:r>
                  <a:rPr kumimoji="1" lang="en-US" altLang="ko-KR" b="1" dirty="0">
                    <a:solidFill>
                      <a:srgbClr val="000000"/>
                    </a:solidFill>
                    <a:latin typeface="Open Sans" panose="020B0606030504020204" pitchFamily="34" charset="0"/>
                    <a:ea typeface="Open Sans" panose="020B0606030504020204" pitchFamily="34" charset="0"/>
                    <a:cs typeface="Open Sans" panose="020B0606030504020204" pitchFamily="34" charset="0"/>
                  </a:rPr>
                  <a:t>Time derivative of Helicity</a:t>
                </a:r>
                <a14:m>
                  <m:oMath xmlns:m="http://schemas.openxmlformats.org/officeDocument/2006/math">
                    <m:sPre>
                      <m:sPrePr>
                        <m:ctrlPr>
                          <a:rPr kumimoji="1" lang="en-US" altLang="ko-KR" b="1" i="1">
                            <a:solidFill>
                              <a:srgbClr val="000000"/>
                            </a:solidFill>
                            <a:latin typeface="Cambria Math" panose="02040503050406030204" pitchFamily="18" charset="0"/>
                            <a:ea typeface="Arial Unicode MS" pitchFamily="50" charset="-127"/>
                            <a:cs typeface="Arial Unicode MS" pitchFamily="50" charset="-127"/>
                          </a:rPr>
                        </m:ctrlPr>
                      </m:sPrePr>
                      <m:sub/>
                      <m:sup>
                        <m:r>
                          <a:rPr kumimoji="1" lang="en-US" altLang="ko-KR" b="1">
                            <a:solidFill>
                              <a:srgbClr val="000000"/>
                            </a:solidFill>
                            <a:latin typeface="Cambria Math" panose="02040503050406030204" pitchFamily="18" charset="0"/>
                          </a:rPr>
                          <m:t>𝟏</m:t>
                        </m:r>
                      </m:sup>
                      <m:e/>
                    </m:sPre>
                  </m:oMath>
                </a14:m>
                <a:endParaRPr kumimoji="1" lang="en-US" altLang="ko-KR" b="1"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p:txBody>
          </p:sp>
        </mc:Choice>
        <mc:Fallback xmlns="">
          <p:sp>
            <p:nvSpPr>
              <p:cNvPr id="53" name="TextBox 52"/>
              <p:cNvSpPr txBox="1">
                <a:spLocks noRot="1" noChangeAspect="1" noMove="1" noResize="1" noEditPoints="1" noAdjustHandles="1" noChangeArrowheads="1" noChangeShapeType="1" noTextEdit="1"/>
              </p:cNvSpPr>
              <p:nvPr/>
            </p:nvSpPr>
            <p:spPr>
              <a:xfrm>
                <a:off x="-36512" y="2178447"/>
                <a:ext cx="4610111" cy="426912"/>
              </a:xfrm>
              <a:prstGeom prst="rect">
                <a:avLst/>
              </a:prstGeom>
              <a:blipFill rotWithShape="0">
                <a:blip r:embed="rId11"/>
                <a:stretch>
                  <a:fillRect l="-1058" b="-21429"/>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54" name="직사각형 53"/>
              <p:cNvSpPr/>
              <p:nvPr/>
            </p:nvSpPr>
            <p:spPr>
              <a:xfrm>
                <a:off x="-36512" y="764704"/>
                <a:ext cx="8982430" cy="1150828"/>
              </a:xfrm>
              <a:prstGeom prst="rect">
                <a:avLst/>
              </a:prstGeom>
            </p:spPr>
            <p:txBody>
              <a:bodyPr wrap="square">
                <a:spAutoFit/>
              </a:bodyPr>
              <a:lstStyle/>
              <a:p>
                <a:pPr fontAlgn="base">
                  <a:spcBef>
                    <a:spcPct val="0"/>
                  </a:spcBef>
                  <a:spcAft>
                    <a:spcPct val="0"/>
                  </a:spcAft>
                </a:pPr>
                <a:r>
                  <a:rPr kumimoji="1" lang="en-US" altLang="ko-KR" b="1" dirty="0">
                    <a:solidFill>
                      <a:srgbClr val="000000"/>
                    </a:solidFill>
                    <a:latin typeface="Open Sans" panose="020B0606030504020204" pitchFamily="34" charset="0"/>
                    <a:ea typeface="Open Sans" panose="020B0606030504020204" pitchFamily="34" charset="0"/>
                    <a:cs typeface="Open Sans" panose="020B0606030504020204" pitchFamily="34" charset="0"/>
                  </a:rPr>
                  <a:t>Gauge invariant Magnetic Helicity definition in a toroidal system </a:t>
                </a:r>
              </a:p>
              <a:p>
                <a:pPr fontAlgn="base">
                  <a:spcBef>
                    <a:spcPct val="0"/>
                  </a:spcBef>
                  <a:spcAft>
                    <a:spcPct val="0"/>
                  </a:spcAft>
                </a:pPr>
                <a:r>
                  <a:rPr kumimoji="1" lang="en-US" altLang="ko-KR" dirty="0">
                    <a:solidFill>
                      <a:srgbClr val="000000"/>
                    </a:solidFill>
                    <a:latin typeface="Open Sans" panose="020B0606030504020204" pitchFamily="34" charset="0"/>
                    <a:ea typeface="Open Sans" panose="020B0606030504020204" pitchFamily="34" charset="0"/>
                    <a:cs typeface="Open Sans" panose="020B0606030504020204" pitchFamily="34" charset="0"/>
                  </a:rPr>
                  <a:t> </a:t>
                </a:r>
                <a14:m>
                  <m:oMath xmlns:m="http://schemas.openxmlformats.org/officeDocument/2006/math">
                    <m:sSub>
                      <m:sSubPr>
                        <m:ctrlPr>
                          <a:rPr kumimoji="1" lang="en-US" altLang="ko-KR" i="1">
                            <a:solidFill>
                              <a:srgbClr val="000000"/>
                            </a:solidFill>
                            <a:latin typeface="Cambria Math" panose="02040503050406030204" pitchFamily="18" charset="0"/>
                          </a:rPr>
                        </m:ctrlPr>
                      </m:sSubPr>
                      <m:e>
                        <m:r>
                          <a:rPr kumimoji="1" lang="en-US" altLang="ko-KR" i="1">
                            <a:solidFill>
                              <a:srgbClr val="000000"/>
                            </a:solidFill>
                            <a:latin typeface="Cambria Math" panose="02040503050406030204" pitchFamily="18" charset="0"/>
                          </a:rPr>
                          <m:t>         </m:t>
                        </m:r>
                        <m:r>
                          <a:rPr kumimoji="1" lang="en-US" altLang="ko-KR" i="1">
                            <a:solidFill>
                              <a:srgbClr val="000000"/>
                            </a:solidFill>
                            <a:latin typeface="Cambria Math"/>
                          </a:rPr>
                          <m:t>𝐾</m:t>
                        </m:r>
                      </m:e>
                      <m:sub>
                        <m:r>
                          <a:rPr kumimoji="1" lang="en-US" altLang="ko-KR" i="1">
                            <a:solidFill>
                              <a:srgbClr val="000000"/>
                            </a:solidFill>
                            <a:latin typeface="Cambria Math" panose="02040503050406030204" pitchFamily="18" charset="0"/>
                          </a:rPr>
                          <m:t>0</m:t>
                        </m:r>
                      </m:sub>
                    </m:sSub>
                    <m:r>
                      <a:rPr kumimoji="1" lang="en-US" altLang="ko-KR" i="1">
                        <a:solidFill>
                          <a:srgbClr val="000000"/>
                        </a:solidFill>
                        <a:latin typeface="Cambria Math"/>
                        <a:ea typeface="Cambria Math"/>
                      </a:rPr>
                      <m:t>≡</m:t>
                    </m:r>
                    <m:nary>
                      <m:naryPr>
                        <m:limLoc m:val="undOvr"/>
                        <m:subHide m:val="on"/>
                        <m:supHide m:val="on"/>
                        <m:ctrlPr>
                          <a:rPr kumimoji="1" lang="en-US" altLang="ko-KR" i="1">
                            <a:solidFill>
                              <a:srgbClr val="000000"/>
                            </a:solidFill>
                            <a:latin typeface="Cambria Math" panose="02040503050406030204" pitchFamily="18" charset="0"/>
                            <a:ea typeface="Cambria Math"/>
                          </a:rPr>
                        </m:ctrlPr>
                      </m:naryPr>
                      <m:sub/>
                      <m:sup/>
                      <m:e>
                        <m:r>
                          <a:rPr kumimoji="1" lang="en-US" altLang="ko-KR" i="1">
                            <a:solidFill>
                              <a:srgbClr val="000000"/>
                            </a:solidFill>
                            <a:latin typeface="Cambria Math"/>
                            <a:ea typeface="Cambria Math"/>
                          </a:rPr>
                          <m:t>𝐴</m:t>
                        </m:r>
                        <m:r>
                          <a:rPr kumimoji="1" lang="en-US" altLang="ko-KR" i="1">
                            <a:solidFill>
                              <a:srgbClr val="000000"/>
                            </a:solidFill>
                            <a:latin typeface="Cambria Math"/>
                            <a:ea typeface="Cambria Math"/>
                          </a:rPr>
                          <m:t>∙</m:t>
                        </m:r>
                        <m:r>
                          <a:rPr kumimoji="1" lang="en-US" altLang="ko-KR" i="1">
                            <a:solidFill>
                              <a:srgbClr val="000000"/>
                            </a:solidFill>
                            <a:latin typeface="Cambria Math"/>
                            <a:ea typeface="Cambria Math"/>
                          </a:rPr>
                          <m:t>𝐵𝑑𝑉</m:t>
                        </m:r>
                        <m:r>
                          <a:rPr kumimoji="1" lang="en-US" altLang="ko-KR" i="1">
                            <a:solidFill>
                              <a:srgbClr val="000000"/>
                            </a:solidFill>
                            <a:latin typeface="Cambria Math" panose="02040503050406030204" pitchFamily="18" charset="0"/>
                            <a:ea typeface="Cambria Math"/>
                          </a:rPr>
                          <m:t>−</m:t>
                        </m:r>
                        <m:r>
                          <a:rPr kumimoji="1" lang="ko-KR" altLang="en-US" i="1">
                            <a:solidFill>
                              <a:srgbClr val="000000"/>
                            </a:solidFill>
                            <a:latin typeface="Cambria Math" panose="02040503050406030204" pitchFamily="18" charset="0"/>
                            <a:ea typeface="Cambria Math"/>
                          </a:rPr>
                          <m:t>𝛷𝛹</m:t>
                        </m:r>
                      </m:e>
                    </m:nary>
                    <m:r>
                      <a:rPr kumimoji="1" lang="en-US" altLang="ko-KR" i="1">
                        <a:solidFill>
                          <a:srgbClr val="000000"/>
                        </a:solidFill>
                        <a:latin typeface="Cambria Math" panose="02040503050406030204" pitchFamily="18" charset="0"/>
                        <a:ea typeface="Cambria Math"/>
                      </a:rPr>
                      <m:t>                                   </m:t>
                    </m:r>
                  </m:oMath>
                </a14:m>
                <a:r>
                  <a:rPr kumimoji="1" lang="en-US" altLang="ko-KR" sz="1400" dirty="0">
                    <a:solidFill>
                      <a:srgbClr val="000000"/>
                    </a:solidFill>
                    <a:latin typeface="Open Sans" panose="020B0606030504020204" pitchFamily="34" charset="0"/>
                    <a:ea typeface="Open Sans" panose="020B0606030504020204" pitchFamily="34" charset="0"/>
                    <a:cs typeface="Open Sans" panose="020B0606030504020204" pitchFamily="34" charset="0"/>
                  </a:rPr>
                  <a:t>where</a:t>
                </a:r>
                <a14:m>
                  <m:oMath xmlns:m="http://schemas.openxmlformats.org/officeDocument/2006/math">
                    <m:r>
                      <a:rPr kumimoji="1" lang="en-US" altLang="ko-KR" sz="1400">
                        <a:solidFill>
                          <a:srgbClr val="000000"/>
                        </a:solidFill>
                        <a:latin typeface="Cambria Math" panose="02040503050406030204" pitchFamily="18" charset="0"/>
                        <a:ea typeface="Cambria Math"/>
                      </a:rPr>
                      <m:t> </m:t>
                    </m:r>
                    <m:r>
                      <m:rPr>
                        <m:sty m:val="p"/>
                      </m:rPr>
                      <a:rPr kumimoji="1" lang="ko-KR" altLang="en-US" sz="1400">
                        <a:solidFill>
                          <a:srgbClr val="000000"/>
                        </a:solidFill>
                        <a:latin typeface="Cambria Math" panose="02040503050406030204" pitchFamily="18" charset="0"/>
                        <a:ea typeface="Cambria Math"/>
                      </a:rPr>
                      <m:t>Φ</m:t>
                    </m:r>
                    <m:r>
                      <m:rPr>
                        <m:nor/>
                      </m:rPr>
                      <a:rPr kumimoji="1" lang="en-US" altLang="ko-KR" sz="1400"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m:t>=∫</m:t>
                    </m:r>
                    <m:r>
                      <m:rPr>
                        <m:nor/>
                      </m:rPr>
                      <a:rPr kumimoji="1" lang="en-US" altLang="ko-KR" sz="1400"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m:t>B</m:t>
                    </m:r>
                    <m:r>
                      <m:rPr>
                        <m:nor/>
                      </m:rPr>
                      <a:rPr kumimoji="1" lang="en-US" altLang="ko-KR" sz="1400"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m:t>∙</m:t>
                    </m:r>
                    <m:r>
                      <m:rPr>
                        <m:nor/>
                      </m:rPr>
                      <a:rPr kumimoji="1" lang="en-US" altLang="ko-KR" sz="1400"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m:t>dS</m:t>
                    </m:r>
                    <m:r>
                      <m:rPr>
                        <m:nor/>
                      </m:rPr>
                      <a:rPr kumimoji="1" lang="en-US" altLang="ko-KR" sz="1400"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m:t> : </m:t>
                    </m:r>
                    <m:r>
                      <m:rPr>
                        <m:nor/>
                      </m:rPr>
                      <a:rPr kumimoji="1" lang="en-US" altLang="ko-KR" sz="1400">
                        <a:solidFill>
                          <a:srgbClr val="00000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m:t>toroidal</m:t>
                    </m:r>
                    <m:r>
                      <m:rPr>
                        <m:nor/>
                      </m:rPr>
                      <a:rPr kumimoji="1" lang="en-US" altLang="ko-KR" sz="1400"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m:t> </m:t>
                    </m:r>
                    <m:r>
                      <m:rPr>
                        <m:nor/>
                      </m:rPr>
                      <a:rPr kumimoji="1" lang="en-US" altLang="ko-KR" sz="1400"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m:t>flux</m:t>
                    </m:r>
                  </m:oMath>
                </a14:m>
                <a:r>
                  <a:rPr kumimoji="1" lang="en-US" altLang="ko-KR" sz="1400" dirty="0">
                    <a:solidFill>
                      <a:srgbClr val="000000"/>
                    </a:solidFill>
                    <a:latin typeface="Open Sans" panose="020B0606030504020204" pitchFamily="34" charset="0"/>
                    <a:ea typeface="Open Sans" panose="020B0606030504020204" pitchFamily="34" charset="0"/>
                    <a:cs typeface="Open Sans" panose="020B0606030504020204" pitchFamily="34" charset="0"/>
                  </a:rPr>
                  <a:t>         		                         </a:t>
                </a:r>
                <a14:m>
                  <m:oMath xmlns:m="http://schemas.openxmlformats.org/officeDocument/2006/math">
                    <m:r>
                      <a:rPr kumimoji="1" lang="en-US" altLang="ko-KR" sz="1400">
                        <a:solidFill>
                          <a:srgbClr val="000000"/>
                        </a:solidFill>
                        <a:latin typeface="Cambria Math" panose="02040503050406030204" pitchFamily="18" charset="0"/>
                        <a:ea typeface="Cambria Math"/>
                      </a:rPr>
                      <m:t>                                                                                                                           </m:t>
                    </m:r>
                    <m:r>
                      <m:rPr>
                        <m:sty m:val="p"/>
                      </m:rPr>
                      <a:rPr kumimoji="1" lang="ko-KR" altLang="en-US" sz="1400">
                        <a:solidFill>
                          <a:srgbClr val="000000"/>
                        </a:solidFill>
                        <a:latin typeface="Cambria Math" panose="02040503050406030204" pitchFamily="18" charset="0"/>
                        <a:ea typeface="Cambria Math"/>
                      </a:rPr>
                      <m:t>Ψ</m:t>
                    </m:r>
                  </m:oMath>
                </a14:m>
                <a:r>
                  <a:rPr kumimoji="1" lang="en-US" altLang="ko-KR" sz="1400"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a:t>
                </a:r>
                <a14:m>
                  <m:oMath xmlns:m="http://schemas.openxmlformats.org/officeDocument/2006/math">
                    <m:r>
                      <m:rPr>
                        <m:nor/>
                      </m:rPr>
                      <a:rPr kumimoji="1" lang="en-US" altLang="ko-KR" sz="1400"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m:t>A</m:t>
                    </m:r>
                    <m:r>
                      <m:rPr>
                        <m:nor/>
                      </m:rPr>
                      <a:rPr kumimoji="1" lang="en-US" altLang="ko-KR" sz="1400"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m:t>∙</m:t>
                    </m:r>
                    <m:r>
                      <m:rPr>
                        <m:nor/>
                      </m:rPr>
                      <a:rPr kumimoji="1" lang="en-US" altLang="ko-KR" sz="1400"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m:t>dl</m:t>
                    </m:r>
                    <m:r>
                      <m:rPr>
                        <m:nor/>
                      </m:rPr>
                      <a:rPr kumimoji="1" lang="en-US" altLang="ko-KR" sz="1400"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m:t>  </m:t>
                    </m:r>
                  </m:oMath>
                </a14:m>
                <a:r>
                  <a:rPr kumimoji="1" lang="en-US" altLang="ko-KR" sz="1400"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poloidal flux</a:t>
                </a:r>
                <a:endParaRPr kumimoji="1" lang="en-US" altLang="ko-KR" sz="1400"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fontAlgn="base">
                  <a:spcBef>
                    <a:spcPct val="0"/>
                  </a:spcBef>
                  <a:spcAft>
                    <a:spcPct val="0"/>
                  </a:spcAft>
                </a:pPr>
                <a:r>
                  <a:rPr kumimoji="1" lang="en-US" altLang="ko-KR"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        → Proper definition in an arbitrary, time-dependent, bounded region of space.</a:t>
                </a:r>
              </a:p>
            </p:txBody>
          </p:sp>
        </mc:Choice>
        <mc:Fallback xmlns="">
          <p:sp>
            <p:nvSpPr>
              <p:cNvPr id="54" name="직사각형 53"/>
              <p:cNvSpPr>
                <a:spLocks noRot="1" noChangeAspect="1" noMove="1" noResize="1" noEditPoints="1" noAdjustHandles="1" noChangeArrowheads="1" noChangeShapeType="1" noTextEdit="1"/>
              </p:cNvSpPr>
              <p:nvPr/>
            </p:nvSpPr>
            <p:spPr>
              <a:xfrm>
                <a:off x="-36512" y="764704"/>
                <a:ext cx="8982430" cy="1150828"/>
              </a:xfrm>
              <a:prstGeom prst="rect">
                <a:avLst/>
              </a:prstGeom>
              <a:blipFill rotWithShape="0">
                <a:blip r:embed="rId12"/>
                <a:stretch>
                  <a:fillRect l="-543" t="-23810" b="-28571"/>
                </a:stretch>
              </a:blipFill>
            </p:spPr>
            <p:txBody>
              <a:bodyPr/>
              <a:lstStyle/>
              <a:p>
                <a:r>
                  <a:rPr lang="ko-KR" altLang="en-US">
                    <a:noFill/>
                  </a:rPr>
                  <a:t> </a:t>
                </a:r>
              </a:p>
            </p:txBody>
          </p:sp>
        </mc:Fallback>
      </mc:AlternateContent>
      <p:pic>
        <p:nvPicPr>
          <p:cNvPr id="63" name="그림 62"/>
          <p:cNvPicPr>
            <a:picLocks noChangeAspect="1"/>
          </p:cNvPicPr>
          <p:nvPr/>
        </p:nvPicPr>
        <p:blipFill rotWithShape="1">
          <a:blip r:embed="rId13" cstate="print">
            <a:extLst>
              <a:ext uri="{28A0092B-C50C-407E-A947-70E740481C1C}">
                <a14:useLocalDpi xmlns:a14="http://schemas.microsoft.com/office/drawing/2010/main" val="0"/>
              </a:ext>
            </a:extLst>
          </a:blip>
          <a:srcRect l="72949" b="9142"/>
          <a:stretch/>
        </p:blipFill>
        <p:spPr>
          <a:xfrm>
            <a:off x="8328277" y="3500142"/>
            <a:ext cx="778790" cy="2693414"/>
          </a:xfrm>
          <a:prstGeom prst="rect">
            <a:avLst/>
          </a:prstGeom>
        </p:spPr>
      </p:pic>
      <p:cxnSp>
        <p:nvCxnSpPr>
          <p:cNvPr id="64" name="직선 화살표 연결선 63"/>
          <p:cNvCxnSpPr/>
          <p:nvPr/>
        </p:nvCxnSpPr>
        <p:spPr>
          <a:xfrm flipH="1">
            <a:off x="7827658" y="3181877"/>
            <a:ext cx="885344" cy="103737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5" name="직선 화살표 연결선 64"/>
          <p:cNvCxnSpPr>
            <a:endCxn id="63" idx="1"/>
          </p:cNvCxnSpPr>
          <p:nvPr/>
        </p:nvCxnSpPr>
        <p:spPr>
          <a:xfrm>
            <a:off x="7826310" y="3222382"/>
            <a:ext cx="501967" cy="1624467"/>
          </a:xfrm>
          <a:prstGeom prst="straightConnector1">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66" name="직선 화살표 연결선 65"/>
          <p:cNvCxnSpPr/>
          <p:nvPr/>
        </p:nvCxnSpPr>
        <p:spPr>
          <a:xfrm flipH="1">
            <a:off x="7691566" y="3191922"/>
            <a:ext cx="527465" cy="105957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7" name="TextBox 66"/>
              <p:cNvSpPr txBox="1"/>
              <p:nvPr/>
            </p:nvSpPr>
            <p:spPr>
              <a:xfrm>
                <a:off x="247571" y="5375388"/>
                <a:ext cx="5768537" cy="362984"/>
              </a:xfrm>
              <a:prstGeom prst="rect">
                <a:avLst/>
              </a:prstGeom>
              <a:noFill/>
            </p:spPr>
            <p:txBody>
              <a:bodyPr wrap="square" rtlCol="0">
                <a:spAutoFit/>
              </a:bodyPr>
              <a:lstStyle/>
              <a:p>
                <a:pPr fontAlgn="base">
                  <a:spcBef>
                    <a:spcPct val="0"/>
                  </a:spcBef>
                  <a:spcAft>
                    <a:spcPct val="0"/>
                  </a:spcAft>
                </a:pPr>
                <a14:m>
                  <m:oMath xmlns:m="http://schemas.openxmlformats.org/officeDocument/2006/math">
                    <m:r>
                      <a:rPr kumimoji="1" lang="ko-KR" altLang="en-US" i="1">
                        <a:solidFill>
                          <a:srgbClr val="000000"/>
                        </a:solidFill>
                        <a:latin typeface="Cambria Math" panose="02040503050406030204" pitchFamily="18" charset="0"/>
                        <a:ea typeface="Cambria Math" panose="02040503050406030204" pitchFamily="18" charset="0"/>
                      </a:rPr>
                      <m:t>𝜆</m:t>
                    </m:r>
                    <m:r>
                      <a:rPr kumimoji="1" lang="ko-KR" altLang="en-US" i="1">
                        <a:solidFill>
                          <a:srgbClr val="000000"/>
                        </a:solidFill>
                        <a:latin typeface="Cambria Math" panose="02040503050406030204" pitchFamily="18" charset="0"/>
                        <a:ea typeface="Cambria Math" panose="02040503050406030204" pitchFamily="18" charset="0"/>
                      </a:rPr>
                      <m:t> </m:t>
                    </m:r>
                  </m:oMath>
                </a14:m>
                <a:r>
                  <a:rPr kumimoji="1" lang="en-US" altLang="ko-KR" sz="1400" dirty="0">
                    <a:solidFill>
                      <a:srgbClr val="000000"/>
                    </a:solidFill>
                    <a:latin typeface="Open Sans" panose="020B0606030504020204" pitchFamily="34" charset="0"/>
                    <a:ea typeface="Open Sans" panose="020B0606030504020204" pitchFamily="34" charset="0"/>
                    <a:cs typeface="Open Sans" panose="020B0606030504020204" pitchFamily="34" charset="0"/>
                  </a:rPr>
                  <a:t>: A current viscosity which determines the current density profile.</a:t>
                </a:r>
                <a:endParaRPr kumimoji="1" lang="ko-KR" altLang="en-US" sz="1400" dirty="0">
                  <a:solidFill>
                    <a:srgbClr val="000000"/>
                  </a:solidFill>
                  <a:latin typeface="Open Sans" panose="020B0606030504020204" pitchFamily="34" charset="0"/>
                  <a:cs typeface="Open Sans" panose="020B0606030504020204" pitchFamily="34" charset="0"/>
                </a:endParaRPr>
              </a:p>
            </p:txBody>
          </p:sp>
        </mc:Choice>
        <mc:Fallback xmlns="">
          <p:sp>
            <p:nvSpPr>
              <p:cNvPr id="67" name="TextBox 66"/>
              <p:cNvSpPr txBox="1">
                <a:spLocks noRot="1" noChangeAspect="1" noMove="1" noResize="1" noEditPoints="1" noAdjustHandles="1" noChangeArrowheads="1" noChangeShapeType="1" noTextEdit="1"/>
              </p:cNvSpPr>
              <p:nvPr/>
            </p:nvSpPr>
            <p:spPr>
              <a:xfrm>
                <a:off x="247571" y="5375388"/>
                <a:ext cx="5768537" cy="362984"/>
              </a:xfrm>
              <a:prstGeom prst="rect">
                <a:avLst/>
              </a:prstGeom>
              <a:blipFill rotWithShape="0">
                <a:blip r:embed="rId14"/>
                <a:stretch>
                  <a:fillRect b="-15254"/>
                </a:stretch>
              </a:blipFill>
            </p:spPr>
            <p:txBody>
              <a:bodyPr/>
              <a:lstStyle/>
              <a:p>
                <a:r>
                  <a:rPr lang="ko-KR" altLang="en-US">
                    <a:noFill/>
                  </a:rPr>
                  <a:t> </a:t>
                </a:r>
              </a:p>
            </p:txBody>
          </p:sp>
        </mc:Fallback>
      </mc:AlternateContent>
      <p:cxnSp>
        <p:nvCxnSpPr>
          <p:cNvPr id="5" name="직선 연결선 4"/>
          <p:cNvCxnSpPr/>
          <p:nvPr/>
        </p:nvCxnSpPr>
        <p:spPr>
          <a:xfrm>
            <a:off x="3040782" y="3193926"/>
            <a:ext cx="1412807" cy="0"/>
          </a:xfrm>
          <a:prstGeom prst="line">
            <a:avLst/>
          </a:prstGeom>
          <a:ln>
            <a:solidFill>
              <a:srgbClr val="00701B"/>
            </a:solidFill>
            <a:tailEnd type="none"/>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204776735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그림 2"/>
          <p:cNvPicPr>
            <a:picLocks noChangeAspect="1"/>
          </p:cNvPicPr>
          <p:nvPr/>
        </p:nvPicPr>
        <p:blipFill rotWithShape="1">
          <a:blip r:embed="rId3" cstate="print">
            <a:extLst>
              <a:ext uri="{28A0092B-C50C-407E-A947-70E740481C1C}">
                <a14:useLocalDpi xmlns:a14="http://schemas.microsoft.com/office/drawing/2010/main" val="0"/>
              </a:ext>
            </a:extLst>
          </a:blip>
          <a:srcRect l="10769" t="4103" r="32072" b="6410"/>
          <a:stretch/>
        </p:blipFill>
        <p:spPr>
          <a:xfrm>
            <a:off x="6404312" y="936706"/>
            <a:ext cx="2721591" cy="3195678"/>
          </a:xfrm>
          <a:prstGeom prst="rect">
            <a:avLst/>
          </a:prstGeom>
        </p:spPr>
      </p:pic>
      <p:sp>
        <p:nvSpPr>
          <p:cNvPr id="24" name="제목 9"/>
          <p:cNvSpPr>
            <a:spLocks noGrp="1"/>
          </p:cNvSpPr>
          <p:nvPr>
            <p:ph type="title"/>
          </p:nvPr>
        </p:nvSpPr>
        <p:spPr>
          <a:xfrm>
            <a:off x="659968" y="1"/>
            <a:ext cx="8447099" cy="712788"/>
          </a:xfrm>
        </p:spPr>
        <p:txBody>
          <a:bodyPr/>
          <a:lstStyle/>
          <a:p>
            <a:r>
              <a:rPr lang="en-US" altLang="ko-KR" sz="1800" dirty="0" smtClean="0">
                <a:latin typeface="Arial" pitchFamily="34" charset="0"/>
                <a:cs typeface="Arial" pitchFamily="34" charset="0"/>
              </a:rPr>
              <a:t>3. The Helicity Injection </a:t>
            </a:r>
            <a:r>
              <a:rPr lang="en-US" altLang="ko-KR" sz="1800" dirty="0">
                <a:latin typeface="Arial" pitchFamily="34" charset="0"/>
                <a:cs typeface="Arial" pitchFamily="34" charset="0"/>
              </a:rPr>
              <a:t>S</a:t>
            </a:r>
            <a:r>
              <a:rPr lang="en-US" altLang="ko-KR" sz="1800" dirty="0" smtClean="0">
                <a:latin typeface="Arial" pitchFamily="34" charset="0"/>
                <a:cs typeface="Arial" pitchFamily="34" charset="0"/>
              </a:rPr>
              <a:t>ystem of VEST</a:t>
            </a:r>
            <a:r>
              <a:rPr lang="en-US" altLang="ko-KR" sz="1600" dirty="0" smtClean="0">
                <a:latin typeface="Arial" pitchFamily="34" charset="0"/>
                <a:cs typeface="Arial" pitchFamily="34" charset="0"/>
              </a:rPr>
              <a:t/>
            </a:r>
            <a:br>
              <a:rPr lang="en-US" altLang="ko-KR" sz="1600" dirty="0" smtClean="0">
                <a:latin typeface="Arial" pitchFamily="34" charset="0"/>
                <a:cs typeface="Arial" pitchFamily="34" charset="0"/>
              </a:rPr>
            </a:br>
            <a:r>
              <a:rPr lang="en-US" altLang="ko-KR" sz="2400" dirty="0">
                <a:solidFill>
                  <a:srgbClr val="FFFF00"/>
                </a:solidFill>
                <a:latin typeface="Arial" pitchFamily="34" charset="0"/>
                <a:cs typeface="Arial" pitchFamily="34" charset="0"/>
              </a:rPr>
              <a:t>3</a:t>
            </a:r>
            <a:r>
              <a:rPr lang="en-US" altLang="ko-KR" sz="2400" dirty="0" smtClean="0">
                <a:solidFill>
                  <a:srgbClr val="FFFF00"/>
                </a:solidFill>
                <a:latin typeface="Arial" pitchFamily="34" charset="0"/>
                <a:cs typeface="Arial" pitchFamily="34" charset="0"/>
              </a:rPr>
              <a:t>-1 The Electron Gun and Pulse Forming Network </a:t>
            </a:r>
            <a:endParaRPr lang="ko-KR" altLang="en-US" sz="2400" dirty="0">
              <a:solidFill>
                <a:srgbClr val="FFFF00"/>
              </a:solidFill>
              <a:latin typeface="Arial" pitchFamily="34" charset="0"/>
              <a:cs typeface="Arial" pitchFamily="34" charset="0"/>
            </a:endParaRPr>
          </a:p>
        </p:txBody>
      </p:sp>
      <p:sp>
        <p:nvSpPr>
          <p:cNvPr id="28" name="TextBox 27"/>
          <p:cNvSpPr txBox="1"/>
          <p:nvPr/>
        </p:nvSpPr>
        <p:spPr>
          <a:xfrm>
            <a:off x="-68127" y="1043211"/>
            <a:ext cx="7236296" cy="2215991"/>
          </a:xfrm>
          <a:prstGeom prst="rect">
            <a:avLst/>
          </a:prstGeom>
          <a:noFill/>
        </p:spPr>
        <p:txBody>
          <a:bodyPr wrap="square" rtlCol="0">
            <a:spAutoFit/>
          </a:bodyPr>
          <a:lstStyle/>
          <a:p>
            <a:pPr fontAlgn="base">
              <a:spcBef>
                <a:spcPct val="0"/>
              </a:spcBef>
              <a:spcAft>
                <a:spcPct val="0"/>
              </a:spcAft>
            </a:pPr>
            <a:r>
              <a:rPr kumimoji="1" lang="en-US" altLang="ko-KR" dirty="0" smtClean="0">
                <a:solidFill>
                  <a:srgbClr val="000000"/>
                </a:solidFill>
                <a:latin typeface="Open Sans" panose="020B0606030504020204" pitchFamily="34" charset="0"/>
                <a:ea typeface="Open Sans" panose="020B0606030504020204" pitchFamily="34" charset="0"/>
                <a:cs typeface="Open Sans" panose="020B0606030504020204" pitchFamily="34" charset="0"/>
              </a:rPr>
              <a:t>The Electron Gun</a:t>
            </a:r>
            <a:r>
              <a:rPr kumimoji="1" lang="en-US" altLang="ko-KR" sz="1600" dirty="0" smtClean="0">
                <a:solidFill>
                  <a:srgbClr val="000000"/>
                </a:solidFill>
                <a:latin typeface="Open Sans" panose="020B0606030504020204" pitchFamily="34" charset="0"/>
                <a:ea typeface="Open Sans" panose="020B0606030504020204" pitchFamily="34" charset="0"/>
                <a:cs typeface="Open Sans" panose="020B0606030504020204" pitchFamily="34" charset="0"/>
              </a:rPr>
              <a:t> </a:t>
            </a:r>
            <a:r>
              <a:rPr kumimoji="1" lang="en-US" altLang="ko-KR"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 </a:t>
            </a:r>
            <a:endParaRPr kumimoji="1" lang="en-US" altLang="ko-KR" sz="1400"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marL="742950" lvl="1" indent="-285750" fontAlgn="base">
              <a:spcBef>
                <a:spcPct val="0"/>
              </a:spcBef>
              <a:spcAft>
                <a:spcPct val="0"/>
              </a:spcAft>
              <a:buFont typeface="Arial" panose="020B0604020202020204" pitchFamily="34" charset="0"/>
              <a:buChar char="•"/>
            </a:pPr>
            <a:r>
              <a:rPr kumimoji="1" lang="en-US" altLang="ko-KR"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The arc discharge – </a:t>
            </a:r>
            <a:r>
              <a:rPr kumimoji="1" lang="en-US" altLang="ko-KR" sz="1400" dirty="0">
                <a:solidFill>
                  <a:srgbClr val="000000"/>
                </a:solidFill>
                <a:latin typeface="Open Sans" panose="020B0606030504020204" pitchFamily="34" charset="0"/>
                <a:ea typeface="Open Sans" panose="020B0606030504020204" pitchFamily="34" charset="0"/>
                <a:cs typeface="Open Sans" panose="020B0606030504020204" pitchFamily="34" charset="0"/>
              </a:rPr>
              <a:t>High electron current </a:t>
            </a:r>
          </a:p>
          <a:p>
            <a:pPr marL="742950" lvl="1" indent="-285750" fontAlgn="base">
              <a:spcBef>
                <a:spcPct val="0"/>
              </a:spcBef>
              <a:spcAft>
                <a:spcPct val="0"/>
              </a:spcAft>
              <a:buFont typeface="Arial" panose="020B0604020202020204" pitchFamily="34" charset="0"/>
              <a:buChar char="•"/>
            </a:pPr>
            <a:r>
              <a:rPr kumimoji="1" lang="en-US" altLang="ko-KR"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Low </a:t>
            </a:r>
            <a:r>
              <a:rPr kumimoji="1" lang="en-US" altLang="ko-KR" sz="1600" dirty="0" smtClean="0">
                <a:solidFill>
                  <a:srgbClr val="000000"/>
                </a:solidFill>
                <a:latin typeface="Open Sans" panose="020B0606030504020204" pitchFamily="34" charset="0"/>
                <a:ea typeface="Open Sans" panose="020B0606030504020204" pitchFamily="34" charset="0"/>
                <a:cs typeface="Open Sans" panose="020B0606030504020204" pitchFamily="34" charset="0"/>
              </a:rPr>
              <a:t>impurity – </a:t>
            </a:r>
            <a:r>
              <a:rPr kumimoji="1" lang="en-US" altLang="ko-KR" sz="1400" dirty="0" smtClean="0">
                <a:solidFill>
                  <a:srgbClr val="000000"/>
                </a:solidFill>
                <a:latin typeface="Open Sans" panose="020B0606030504020204" pitchFamily="34" charset="0"/>
                <a:ea typeface="Open Sans" panose="020B0606030504020204" pitchFamily="34" charset="0"/>
                <a:cs typeface="Open Sans" panose="020B0606030504020204" pitchFamily="34" charset="0"/>
              </a:rPr>
              <a:t>Plasma as a cathode</a:t>
            </a:r>
            <a:endParaRPr kumimoji="1" lang="en-US" altLang="ko-KR" sz="1400"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marL="742950" lvl="1" indent="-285750" fontAlgn="base">
              <a:spcBef>
                <a:spcPct val="0"/>
              </a:spcBef>
              <a:spcAft>
                <a:spcPct val="0"/>
              </a:spcAft>
              <a:buFont typeface="Arial" panose="020B0604020202020204" pitchFamily="34" charset="0"/>
              <a:buChar char="•"/>
            </a:pPr>
            <a:r>
              <a:rPr kumimoji="1" lang="en-US" altLang="ko-KR"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Washer stacks </a:t>
            </a:r>
            <a:endParaRPr kumimoji="1" lang="en-US" altLang="ko-KR" sz="1400"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marL="1200150" lvl="2" indent="-285750" fontAlgn="base">
              <a:spcBef>
                <a:spcPct val="0"/>
              </a:spcBef>
              <a:spcAft>
                <a:spcPct val="0"/>
              </a:spcAft>
              <a:buFont typeface="Arial" panose="020B0604020202020204" pitchFamily="34" charset="0"/>
              <a:buChar char="•"/>
            </a:pPr>
            <a:r>
              <a:rPr kumimoji="1" lang="en-US" altLang="ko-KR" sz="1400" dirty="0">
                <a:solidFill>
                  <a:srgbClr val="000000"/>
                </a:solidFill>
                <a:latin typeface="Open Sans" panose="020B0606030504020204" pitchFamily="34" charset="0"/>
                <a:ea typeface="Open Sans" panose="020B0606030504020204" pitchFamily="34" charset="0"/>
                <a:cs typeface="Open Sans" panose="020B0606030504020204" pitchFamily="34" charset="0"/>
              </a:rPr>
              <a:t>To define the arc discharge channel between electrodes [2]</a:t>
            </a:r>
          </a:p>
          <a:p>
            <a:pPr marL="1200150" lvl="2" indent="-285750" fontAlgn="base">
              <a:spcBef>
                <a:spcPct val="0"/>
              </a:spcBef>
              <a:spcAft>
                <a:spcPct val="0"/>
              </a:spcAft>
              <a:buFont typeface="Arial" panose="020B0604020202020204" pitchFamily="34" charset="0"/>
              <a:buChar char="•"/>
            </a:pPr>
            <a:r>
              <a:rPr kumimoji="1" lang="en-US" altLang="ko-KR" sz="1400" dirty="0">
                <a:solidFill>
                  <a:srgbClr val="000000"/>
                </a:solidFill>
                <a:latin typeface="Open Sans" panose="020B0606030504020204" pitchFamily="34" charset="0"/>
                <a:ea typeface="Open Sans" panose="020B0606030504020204" pitchFamily="34" charset="0"/>
                <a:cs typeface="Open Sans" panose="020B0606030504020204" pitchFamily="34" charset="0"/>
              </a:rPr>
              <a:t>composed of alternating insulating material and metal washers </a:t>
            </a:r>
          </a:p>
          <a:p>
            <a:pPr marL="1200150" lvl="2" indent="-285750" fontAlgn="base">
              <a:spcBef>
                <a:spcPct val="0"/>
              </a:spcBef>
              <a:spcAft>
                <a:spcPct val="0"/>
              </a:spcAft>
              <a:buFont typeface="Arial" panose="020B0604020202020204" pitchFamily="34" charset="0"/>
              <a:buChar char="•"/>
            </a:pPr>
            <a:r>
              <a:rPr kumimoji="1" lang="en-US" altLang="ko-KR" sz="1400" dirty="0">
                <a:solidFill>
                  <a:srgbClr val="000000"/>
                </a:solidFill>
                <a:latin typeface="Open Sans" panose="020B0606030504020204" pitchFamily="34" charset="0"/>
                <a:ea typeface="Open Sans" panose="020B0606030504020204" pitchFamily="34" charset="0"/>
                <a:cs typeface="Open Sans" panose="020B0606030504020204" pitchFamily="34" charset="0"/>
              </a:rPr>
              <a:t>Each metal washer is electrically isolated by insulating washers</a:t>
            </a:r>
          </a:p>
          <a:p>
            <a:pPr marL="742950" lvl="1" indent="-285750" fontAlgn="base">
              <a:spcBef>
                <a:spcPct val="0"/>
              </a:spcBef>
              <a:spcAft>
                <a:spcPct val="0"/>
              </a:spcAft>
              <a:buFont typeface="Arial" panose="020B0604020202020204" pitchFamily="34" charset="0"/>
              <a:buChar char="•"/>
            </a:pPr>
            <a:r>
              <a:rPr kumimoji="1" lang="en-US" altLang="ko-KR"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Ceramic cup </a:t>
            </a:r>
          </a:p>
          <a:p>
            <a:pPr marL="1200150" lvl="2" indent="-285750" fontAlgn="base">
              <a:spcBef>
                <a:spcPct val="0"/>
              </a:spcBef>
              <a:spcAft>
                <a:spcPct val="0"/>
              </a:spcAft>
              <a:buFont typeface="Arial" panose="020B0604020202020204" pitchFamily="34" charset="0"/>
              <a:buChar char="•"/>
            </a:pPr>
            <a:r>
              <a:rPr kumimoji="1" lang="en-US" altLang="ko-KR" sz="1400" dirty="0">
                <a:solidFill>
                  <a:srgbClr val="000000"/>
                </a:solidFill>
                <a:latin typeface="Open Sans" panose="020B0606030504020204" pitchFamily="34" charset="0"/>
                <a:ea typeface="Open Sans" panose="020B0606030504020204" pitchFamily="34" charset="0"/>
                <a:cs typeface="Open Sans" panose="020B0606030504020204" pitchFamily="34" charset="0"/>
              </a:rPr>
              <a:t>Cover plasma washer </a:t>
            </a:r>
            <a:r>
              <a:rPr kumimoji="1" lang="en-US" altLang="ko-KR" sz="1400" dirty="0" smtClean="0">
                <a:solidFill>
                  <a:srgbClr val="000000"/>
                </a:solidFill>
                <a:latin typeface="Open Sans" panose="020B0606030504020204" pitchFamily="34" charset="0"/>
                <a:ea typeface="Open Sans" panose="020B0606030504020204" pitchFamily="34" charset="0"/>
                <a:cs typeface="Open Sans" panose="020B0606030504020204" pitchFamily="34" charset="0"/>
              </a:rPr>
              <a:t>gun</a:t>
            </a:r>
            <a:endParaRPr kumimoji="1" lang="en-US" altLang="ko-KR" sz="1400"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7" name="Rectangle 9"/>
          <p:cNvSpPr>
            <a:spLocks noChangeArrowheads="1"/>
          </p:cNvSpPr>
          <p:nvPr/>
        </p:nvSpPr>
        <p:spPr bwMode="auto">
          <a:xfrm>
            <a:off x="467545" y="6377150"/>
            <a:ext cx="8496944" cy="480850"/>
          </a:xfrm>
          <a:prstGeom prst="rect">
            <a:avLst/>
          </a:prstGeom>
          <a:noFill/>
          <a:ln>
            <a:noFill/>
          </a:ln>
          <a:effectLst/>
          <a:extLst>
            <a:ext uri="{909E8E84-426E-40DD-AFC4-6F175D3DCCD1}">
              <a14:hiddenFill xmlns:a14="http://schemas.microsoft.com/office/drawing/2010/main">
                <a:solidFill>
                  <a:srgbClr val="FFFFFF">
                    <a:alpha val="0"/>
                  </a:srgbClr>
                </a:solidFill>
              </a14:hiddenFill>
            </a:ext>
            <a:ext uri="{91240B29-F687-4F45-9708-019B960494DF}">
              <a14:hiddenLine xmlns:a14="http://schemas.microsoft.com/office/drawing/2010/main" w="25282">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747" tIns="45039" rIns="90747" bIns="45039"/>
          <a:lstStyle>
            <a:lvl1pPr defTabSz="898525" latinLnBrk="1">
              <a:lnSpc>
                <a:spcPct val="110000"/>
              </a:lnSpc>
              <a:buClr>
                <a:schemeClr val="tx1"/>
              </a:buClr>
              <a:buFont typeface="Arial" panose="020B0604020202020204" pitchFamily="34" charset="0"/>
              <a:buChar char="•"/>
              <a:defRPr sz="3200">
                <a:solidFill>
                  <a:schemeClr val="tx1"/>
                </a:solidFill>
                <a:latin typeface="굴림" panose="020B0600000101010101" pitchFamily="50" charset="-127"/>
                <a:ea typeface="굴림" panose="020B0600000101010101" pitchFamily="50" charset="-127"/>
                <a:sym typeface="굴림" panose="020B0600000101010101" pitchFamily="50" charset="-127"/>
              </a:defRPr>
            </a:lvl1pPr>
            <a:lvl2pPr marL="742950" indent="-285750" defTabSz="898525" latinLnBrk="1">
              <a:lnSpc>
                <a:spcPct val="110000"/>
              </a:lnSpc>
              <a:buFont typeface="Arial" panose="020B0604020202020204" pitchFamily="34" charset="0"/>
              <a:buChar char="–"/>
              <a:defRPr sz="2800">
                <a:solidFill>
                  <a:schemeClr val="tx1"/>
                </a:solidFill>
                <a:latin typeface="굴림" panose="020B0600000101010101" pitchFamily="50" charset="-127"/>
                <a:ea typeface="굴림" panose="020B0600000101010101" pitchFamily="50" charset="-127"/>
                <a:sym typeface="굴림" panose="020B0600000101010101" pitchFamily="50" charset="-127"/>
              </a:defRPr>
            </a:lvl2pPr>
            <a:lvl3pPr marL="1143000" indent="-228600" defTabSz="898525" latinLnBrk="1">
              <a:lnSpc>
                <a:spcPct val="110000"/>
              </a:lnSpc>
              <a:buClr>
                <a:schemeClr val="tx1"/>
              </a:buClr>
              <a:buFont typeface="Arial" panose="020B0604020202020204" pitchFamily="34" charset="0"/>
              <a:buChar char="•"/>
              <a:defRPr sz="2400">
                <a:solidFill>
                  <a:schemeClr val="tx1"/>
                </a:solidFill>
                <a:latin typeface="굴림" panose="020B0600000101010101" pitchFamily="50" charset="-127"/>
                <a:ea typeface="굴림" panose="020B0600000101010101" pitchFamily="50" charset="-127"/>
                <a:sym typeface="굴림" panose="020B0600000101010101" pitchFamily="50" charset="-127"/>
              </a:defRPr>
            </a:lvl3pPr>
            <a:lvl4pPr marL="1600200" indent="-228600" defTabSz="898525" latinLnBrk="1">
              <a:lnSpc>
                <a:spcPct val="110000"/>
              </a:lnSpc>
              <a:buFont typeface="Arial" panose="020B0604020202020204" pitchFamily="34" charset="0"/>
              <a:buChar char="–"/>
              <a:defRPr sz="2000">
                <a:solidFill>
                  <a:schemeClr val="tx1"/>
                </a:solidFill>
                <a:latin typeface="굴림" panose="020B0600000101010101" pitchFamily="50" charset="-127"/>
                <a:ea typeface="굴림" panose="020B0600000101010101" pitchFamily="50" charset="-127"/>
                <a:sym typeface="굴림" panose="020B0600000101010101" pitchFamily="50" charset="-127"/>
              </a:defRPr>
            </a:lvl4pPr>
            <a:lvl5pPr marL="2057400" indent="-228600" defTabSz="898525" latinLnBrk="1">
              <a:lnSpc>
                <a:spcPct val="110000"/>
              </a:lnSpc>
              <a:buFont typeface="Arial" panose="020B0604020202020204" pitchFamily="34" charset="0"/>
              <a:buChar char="»"/>
              <a:defRPr sz="2000">
                <a:solidFill>
                  <a:schemeClr val="tx1"/>
                </a:solidFill>
                <a:latin typeface="굴림" panose="020B0600000101010101" pitchFamily="50" charset="-127"/>
                <a:ea typeface="굴림" panose="020B0600000101010101" pitchFamily="50" charset="-127"/>
                <a:sym typeface="굴림" panose="020B0600000101010101" pitchFamily="50" charset="-127"/>
              </a:defRPr>
            </a:lvl5pPr>
            <a:lvl6pPr marL="2514600" indent="-228600" defTabSz="898525" eaLnBrk="0" fontAlgn="base" hangingPunct="0">
              <a:lnSpc>
                <a:spcPct val="110000"/>
              </a:lnSpc>
              <a:spcBef>
                <a:spcPct val="0"/>
              </a:spcBef>
              <a:spcAft>
                <a:spcPct val="0"/>
              </a:spcAft>
              <a:buFont typeface="Arial" panose="020B0604020202020204" pitchFamily="34" charset="0"/>
              <a:buChar char="»"/>
              <a:defRPr sz="2000">
                <a:solidFill>
                  <a:schemeClr val="tx1"/>
                </a:solidFill>
                <a:latin typeface="굴림" panose="020B0600000101010101" pitchFamily="50" charset="-127"/>
                <a:ea typeface="굴림" panose="020B0600000101010101" pitchFamily="50" charset="-127"/>
                <a:sym typeface="굴림" panose="020B0600000101010101" pitchFamily="50" charset="-127"/>
              </a:defRPr>
            </a:lvl6pPr>
            <a:lvl7pPr marL="2971800" indent="-228600" defTabSz="898525" eaLnBrk="0" fontAlgn="base" hangingPunct="0">
              <a:lnSpc>
                <a:spcPct val="110000"/>
              </a:lnSpc>
              <a:spcBef>
                <a:spcPct val="0"/>
              </a:spcBef>
              <a:spcAft>
                <a:spcPct val="0"/>
              </a:spcAft>
              <a:buFont typeface="Arial" panose="020B0604020202020204" pitchFamily="34" charset="0"/>
              <a:buChar char="»"/>
              <a:defRPr sz="2000">
                <a:solidFill>
                  <a:schemeClr val="tx1"/>
                </a:solidFill>
                <a:latin typeface="굴림" panose="020B0600000101010101" pitchFamily="50" charset="-127"/>
                <a:ea typeface="굴림" panose="020B0600000101010101" pitchFamily="50" charset="-127"/>
                <a:sym typeface="굴림" panose="020B0600000101010101" pitchFamily="50" charset="-127"/>
              </a:defRPr>
            </a:lvl7pPr>
            <a:lvl8pPr marL="3429000" indent="-228600" defTabSz="898525" eaLnBrk="0" fontAlgn="base" hangingPunct="0">
              <a:lnSpc>
                <a:spcPct val="110000"/>
              </a:lnSpc>
              <a:spcBef>
                <a:spcPct val="0"/>
              </a:spcBef>
              <a:spcAft>
                <a:spcPct val="0"/>
              </a:spcAft>
              <a:buFont typeface="Arial" panose="020B0604020202020204" pitchFamily="34" charset="0"/>
              <a:buChar char="»"/>
              <a:defRPr sz="2000">
                <a:solidFill>
                  <a:schemeClr val="tx1"/>
                </a:solidFill>
                <a:latin typeface="굴림" panose="020B0600000101010101" pitchFamily="50" charset="-127"/>
                <a:ea typeface="굴림" panose="020B0600000101010101" pitchFamily="50" charset="-127"/>
                <a:sym typeface="굴림" panose="020B0600000101010101" pitchFamily="50" charset="-127"/>
              </a:defRPr>
            </a:lvl8pPr>
            <a:lvl9pPr marL="3886200" indent="-228600" defTabSz="898525" eaLnBrk="0" fontAlgn="base" hangingPunct="0">
              <a:lnSpc>
                <a:spcPct val="110000"/>
              </a:lnSpc>
              <a:spcBef>
                <a:spcPct val="0"/>
              </a:spcBef>
              <a:spcAft>
                <a:spcPct val="0"/>
              </a:spcAft>
              <a:buFont typeface="Arial" panose="020B0604020202020204" pitchFamily="34" charset="0"/>
              <a:buChar char="»"/>
              <a:defRPr sz="2000">
                <a:solidFill>
                  <a:schemeClr val="tx1"/>
                </a:solidFill>
                <a:latin typeface="굴림" panose="020B0600000101010101" pitchFamily="50" charset="-127"/>
                <a:ea typeface="굴림" panose="020B0600000101010101" pitchFamily="50" charset="-127"/>
                <a:sym typeface="굴림" panose="020B0600000101010101" pitchFamily="50" charset="-127"/>
              </a:defRPr>
            </a:lvl9pPr>
          </a:lstStyle>
          <a:p>
            <a:pPr algn="just" fontAlgn="base">
              <a:spcBef>
                <a:spcPct val="0"/>
              </a:spcBef>
              <a:spcAft>
                <a:spcPct val="0"/>
              </a:spcAft>
              <a:buClr>
                <a:srgbClr val="000000"/>
              </a:buClr>
              <a:buFont typeface="Arial" panose="020B0604020202020204" pitchFamily="34" charset="0"/>
              <a:buNone/>
              <a:tabLst>
                <a:tab pos="266700" algn="l"/>
              </a:tabLst>
            </a:pPr>
            <a:r>
              <a:rPr kumimoji="1" lang="en-US" altLang="ko-KR" sz="900" dirty="0" smtClean="0">
                <a:solidFill>
                  <a:srgbClr val="000000"/>
                </a:solidFill>
              </a:rPr>
              <a:t>[*] </a:t>
            </a:r>
            <a:r>
              <a:rPr kumimoji="1" lang="en-US" altLang="ko-KR" sz="900" dirty="0" err="1">
                <a:solidFill>
                  <a:srgbClr val="000000"/>
                </a:solidFill>
              </a:rPr>
              <a:t>Fiksel</a:t>
            </a:r>
            <a:r>
              <a:rPr kumimoji="1" lang="en-US" altLang="ko-KR" sz="900" dirty="0">
                <a:solidFill>
                  <a:srgbClr val="000000"/>
                </a:solidFill>
              </a:rPr>
              <a:t>, G., et al. "High current plasma electron emitter." Plasma sources science and technology 5.1 (1996): 78</a:t>
            </a:r>
            <a:r>
              <a:rPr kumimoji="1" lang="en-US" altLang="ko-KR" sz="900" dirty="0" smtClean="0">
                <a:solidFill>
                  <a:srgbClr val="000000"/>
                </a:solidFill>
              </a:rPr>
              <a:t>.</a:t>
            </a:r>
          </a:p>
          <a:p>
            <a:pPr fontAlgn="base">
              <a:spcBef>
                <a:spcPct val="0"/>
              </a:spcBef>
              <a:spcAft>
                <a:spcPct val="0"/>
              </a:spcAft>
              <a:buClr>
                <a:srgbClr val="000000"/>
              </a:buClr>
              <a:buNone/>
            </a:pPr>
            <a:r>
              <a:rPr kumimoji="1" lang="en-US" altLang="ko-KR" sz="900" dirty="0" smtClean="0">
                <a:solidFill>
                  <a:srgbClr val="000000"/>
                </a:solidFill>
              </a:rPr>
              <a:t>[*</a:t>
            </a:r>
            <a:r>
              <a:rPr kumimoji="1" lang="en-US" altLang="ko-KR" sz="900" dirty="0">
                <a:solidFill>
                  <a:srgbClr val="000000"/>
                </a:solidFill>
              </a:rPr>
              <a:t>*</a:t>
            </a:r>
            <a:r>
              <a:rPr kumimoji="1" lang="en-US" altLang="ko-KR" sz="900" dirty="0" smtClean="0">
                <a:solidFill>
                  <a:srgbClr val="000000"/>
                </a:solidFill>
              </a:rPr>
              <a:t>] </a:t>
            </a:r>
            <a:r>
              <a:rPr kumimoji="1" lang="en-US" altLang="ko-KR" sz="900" dirty="0">
                <a:solidFill>
                  <a:srgbClr val="000000"/>
                </a:solidFill>
              </a:rPr>
              <a:t>JongYoon, Park, et al. “Design and development of the helicity injection system in </a:t>
            </a:r>
            <a:r>
              <a:rPr kumimoji="1" lang="en-US" altLang="ko-KR" sz="900" dirty="0" smtClean="0">
                <a:solidFill>
                  <a:srgbClr val="000000"/>
                </a:solidFill>
              </a:rPr>
              <a:t>Versatile </a:t>
            </a:r>
            <a:r>
              <a:rPr kumimoji="1" lang="en-US" altLang="ko-KR" sz="900" dirty="0">
                <a:solidFill>
                  <a:srgbClr val="000000"/>
                </a:solidFill>
              </a:rPr>
              <a:t>Experiment Spherical Torus." Accepted to Fusion Engineering and Design</a:t>
            </a:r>
            <a:endParaRPr kumimoji="1" lang="ko-KR" altLang="ko-KR" sz="900" dirty="0">
              <a:solidFill>
                <a:srgbClr val="000000"/>
              </a:solidFill>
            </a:endParaRPr>
          </a:p>
          <a:p>
            <a:pPr algn="just" fontAlgn="base">
              <a:spcBef>
                <a:spcPct val="0"/>
              </a:spcBef>
              <a:spcAft>
                <a:spcPct val="0"/>
              </a:spcAft>
              <a:buClr>
                <a:srgbClr val="000000"/>
              </a:buClr>
              <a:buFont typeface="Arial" panose="020B0604020202020204" pitchFamily="34" charset="0"/>
              <a:buNone/>
              <a:tabLst>
                <a:tab pos="266700" algn="l"/>
              </a:tabLst>
            </a:pPr>
            <a:endParaRPr kumimoji="1" lang="en-US" altLang="ko-KR" sz="900" dirty="0">
              <a:solidFill>
                <a:srgbClr val="000000"/>
              </a:solidFill>
            </a:endParaRPr>
          </a:p>
          <a:p>
            <a:pPr algn="just" fontAlgn="base">
              <a:spcBef>
                <a:spcPct val="0"/>
              </a:spcBef>
              <a:buClr>
                <a:srgbClr val="000000"/>
              </a:buClr>
              <a:buFont typeface="Arial" panose="020B0604020202020204" pitchFamily="34" charset="0"/>
              <a:buNone/>
              <a:tabLst>
                <a:tab pos="266700" algn="l"/>
              </a:tabLst>
            </a:pPr>
            <a:endParaRPr kumimoji="1" lang="en-US" altLang="ko-KR" sz="900" kern="100" dirty="0">
              <a:solidFill>
                <a:srgbClr val="000000"/>
              </a:solidFill>
              <a:latin typeface="Open Sans" panose="020B0606030504020204" pitchFamily="34" charset="0"/>
              <a:ea typeface="MS Mincho" panose="02020609040205080304" pitchFamily="49" charset="-128"/>
              <a:cs typeface="Open Sans" panose="020B0606030504020204" pitchFamily="34" charset="0"/>
            </a:endParaRPr>
          </a:p>
          <a:p>
            <a:pPr fontAlgn="base">
              <a:spcBef>
                <a:spcPct val="0"/>
              </a:spcBef>
              <a:spcAft>
                <a:spcPct val="0"/>
              </a:spcAft>
              <a:buClr>
                <a:srgbClr val="000000"/>
              </a:buClr>
              <a:buFont typeface="Arial" panose="020B0604020202020204" pitchFamily="34" charset="0"/>
              <a:buNone/>
            </a:pPr>
            <a:endParaRPr kumimoji="1" lang="ko-KR" altLang="en-US" sz="1100" b="1" dirty="0">
              <a:solidFill>
                <a:srgbClr val="000000"/>
              </a:solidFill>
              <a:latin typeface="Arial" panose="020B0604020202020204" pitchFamily="34" charset="0"/>
              <a:ea typeface="Arial Unicode MS" panose="020B0604020202020204" pitchFamily="50" charset="-127"/>
              <a:cs typeface="Arial" panose="020B0604020202020204" pitchFamily="34" charset="0"/>
            </a:endParaRPr>
          </a:p>
        </p:txBody>
      </p:sp>
      <p:sp>
        <p:nvSpPr>
          <p:cNvPr id="48" name="TextBox 47"/>
          <p:cNvSpPr txBox="1"/>
          <p:nvPr/>
        </p:nvSpPr>
        <p:spPr>
          <a:xfrm>
            <a:off x="-68127" y="4442532"/>
            <a:ext cx="7348395" cy="1292662"/>
          </a:xfrm>
          <a:prstGeom prst="rect">
            <a:avLst/>
          </a:prstGeom>
          <a:noFill/>
        </p:spPr>
        <p:txBody>
          <a:bodyPr wrap="square" rtlCol="0">
            <a:spAutoFit/>
          </a:bodyPr>
          <a:lstStyle/>
          <a:p>
            <a:pPr fontAlgn="base">
              <a:spcBef>
                <a:spcPct val="0"/>
              </a:spcBef>
              <a:spcAft>
                <a:spcPct val="0"/>
              </a:spcAft>
            </a:pPr>
            <a:r>
              <a:rPr kumimoji="1" lang="en-US" altLang="ko-KR" dirty="0">
                <a:solidFill>
                  <a:srgbClr val="000000"/>
                </a:solidFill>
                <a:latin typeface="Open Sans" panose="020B0606030504020204" pitchFamily="34" charset="0"/>
                <a:ea typeface="Open Sans" panose="020B0606030504020204" pitchFamily="34" charset="0"/>
                <a:cs typeface="Open Sans" panose="020B0606030504020204" pitchFamily="34" charset="0"/>
              </a:rPr>
              <a:t>Pulse Forming Network (</a:t>
            </a:r>
            <a:r>
              <a:rPr kumimoji="1" lang="en-US" altLang="ko-KR" b="1" dirty="0">
                <a:solidFill>
                  <a:srgbClr val="000000"/>
                </a:solidFill>
                <a:latin typeface="Open Sans" panose="020B0606030504020204" pitchFamily="34" charset="0"/>
                <a:ea typeface="Open Sans" panose="020B0606030504020204" pitchFamily="34" charset="0"/>
                <a:cs typeface="Open Sans" panose="020B0606030504020204" pitchFamily="34" charset="0"/>
              </a:rPr>
              <a:t>PFN</a:t>
            </a:r>
            <a:r>
              <a:rPr kumimoji="1" lang="en-US" altLang="ko-KR" dirty="0">
                <a:solidFill>
                  <a:srgbClr val="000000"/>
                </a:solidFill>
                <a:latin typeface="Open Sans" panose="020B0606030504020204" pitchFamily="34" charset="0"/>
                <a:ea typeface="Open Sans" panose="020B0606030504020204" pitchFamily="34" charset="0"/>
                <a:cs typeface="Open Sans" panose="020B0606030504020204" pitchFamily="34" charset="0"/>
              </a:rPr>
              <a:t>)</a:t>
            </a:r>
          </a:p>
          <a:p>
            <a:pPr marL="742950" lvl="1" indent="-285750" fontAlgn="base">
              <a:spcBef>
                <a:spcPct val="0"/>
              </a:spcBef>
              <a:spcAft>
                <a:spcPct val="0"/>
              </a:spcAft>
              <a:buFont typeface="Arial" panose="020B0604020202020204" pitchFamily="34" charset="0"/>
              <a:buChar char="•"/>
            </a:pPr>
            <a:r>
              <a:rPr kumimoji="1" lang="en-US" altLang="ko-KR"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Composed of circuits consist of capacitor and inductor</a:t>
            </a:r>
          </a:p>
          <a:p>
            <a:pPr marL="742950" lvl="1" indent="-285750" fontAlgn="base">
              <a:spcBef>
                <a:spcPct val="0"/>
              </a:spcBef>
              <a:spcAft>
                <a:spcPct val="0"/>
              </a:spcAft>
              <a:buFont typeface="Arial" panose="020B0604020202020204" pitchFamily="34" charset="0"/>
              <a:buChar char="•"/>
            </a:pPr>
            <a:r>
              <a:rPr kumimoji="1" lang="en-US" altLang="ko-KR" sz="1600" b="1" dirty="0">
                <a:solidFill>
                  <a:srgbClr val="FF0000"/>
                </a:solidFill>
                <a:latin typeface="Open Sans" panose="020B0606030504020204" pitchFamily="34" charset="0"/>
                <a:ea typeface="Open Sans" panose="020B0606030504020204" pitchFamily="34" charset="0"/>
                <a:cs typeface="Open Sans" panose="020B0606030504020204" pitchFamily="34" charset="0"/>
              </a:rPr>
              <a:t>The discharge characteristics of </a:t>
            </a:r>
            <a:r>
              <a:rPr kumimoji="1" lang="en-US" altLang="ko-KR" sz="1600" b="1" dirty="0" smtClean="0">
                <a:solidFill>
                  <a:srgbClr val="FF0000"/>
                </a:solidFill>
                <a:latin typeface="Open Sans" panose="020B0606030504020204" pitchFamily="34" charset="0"/>
                <a:ea typeface="Open Sans" panose="020B0606030504020204" pitchFamily="34" charset="0"/>
                <a:cs typeface="Open Sans" panose="020B0606030504020204" pitchFamily="34" charset="0"/>
              </a:rPr>
              <a:t>PFN[**]</a:t>
            </a:r>
            <a:endParaRPr kumimoji="1" lang="en-US" altLang="ko-KR" sz="1200" b="1"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a:p>
            <a:pPr marL="1200150" lvl="2" indent="-285750" fontAlgn="base">
              <a:spcBef>
                <a:spcPct val="0"/>
              </a:spcBef>
              <a:spcAft>
                <a:spcPct val="0"/>
              </a:spcAft>
              <a:buFont typeface="Arial" panose="020B0604020202020204" pitchFamily="34" charset="0"/>
              <a:buChar char="•"/>
            </a:pPr>
            <a:r>
              <a:rPr kumimoji="1" lang="en-US" altLang="ko-KR" sz="1400" dirty="0">
                <a:solidFill>
                  <a:srgbClr val="FF0000"/>
                </a:solidFill>
                <a:latin typeface="Open Sans" panose="020B0606030504020204" pitchFamily="34" charset="0"/>
                <a:ea typeface="Open Sans" panose="020B0606030504020204" pitchFamily="34" charset="0"/>
                <a:cs typeface="Open Sans" panose="020B0606030504020204" pitchFamily="34" charset="0"/>
              </a:rPr>
              <a:t>Determined by impedance matching </a:t>
            </a:r>
            <a:r>
              <a:rPr kumimoji="1" lang="en-US" altLang="ko-KR" sz="1400" dirty="0">
                <a:solidFill>
                  <a:srgbClr val="000000"/>
                </a:solidFill>
                <a:latin typeface="Open Sans" panose="020B0606030504020204" pitchFamily="34" charset="0"/>
                <a:ea typeface="Open Sans" panose="020B0606030504020204" pitchFamily="34" charset="0"/>
                <a:cs typeface="Open Sans" panose="020B0606030504020204" pitchFamily="34" charset="0"/>
              </a:rPr>
              <a:t>between the PFN and load</a:t>
            </a:r>
          </a:p>
          <a:p>
            <a:pPr marL="1200150" lvl="2" indent="-285750" fontAlgn="base">
              <a:spcBef>
                <a:spcPct val="0"/>
              </a:spcBef>
              <a:spcAft>
                <a:spcPct val="0"/>
              </a:spcAft>
              <a:buFont typeface="Arial" panose="020B0604020202020204" pitchFamily="34" charset="0"/>
              <a:buChar char="•"/>
            </a:pPr>
            <a:r>
              <a:rPr kumimoji="1" lang="en-US" altLang="ko-KR" sz="1400" dirty="0">
                <a:solidFill>
                  <a:srgbClr val="000000"/>
                </a:solidFill>
                <a:latin typeface="Open Sans" panose="020B0606030504020204" pitchFamily="34" charset="0"/>
                <a:ea typeface="Open Sans" panose="020B0606030504020204" pitchFamily="34" charset="0"/>
                <a:cs typeface="Open Sans" panose="020B0606030504020204" pitchFamily="34" charset="0"/>
              </a:rPr>
              <a:t>A square current/voltage waveform for a designed pulse duration.</a:t>
            </a:r>
          </a:p>
        </p:txBody>
      </p:sp>
      <mc:AlternateContent xmlns:mc="http://schemas.openxmlformats.org/markup-compatibility/2006" xmlns:a14="http://schemas.microsoft.com/office/drawing/2010/main">
        <mc:Choice Requires="a14">
          <p:graphicFrame>
            <p:nvGraphicFramePr>
              <p:cNvPr id="49" name="표 48"/>
              <p:cNvGraphicFramePr>
                <a:graphicFrameLocks noGrp="1"/>
              </p:cNvGraphicFramePr>
              <p:nvPr>
                <p:extLst>
                  <p:ext uri="{D42A27DB-BD31-4B8C-83A1-F6EECF244321}">
                    <p14:modId xmlns:p14="http://schemas.microsoft.com/office/powerpoint/2010/main" val="1575576845"/>
                  </p:ext>
                </p:extLst>
              </p:nvPr>
            </p:nvGraphicFramePr>
            <p:xfrm>
              <a:off x="7348848" y="4442532"/>
              <a:ext cx="1517419" cy="1521972"/>
            </p:xfrm>
            <a:graphic>
              <a:graphicData uri="http://schemas.openxmlformats.org/drawingml/2006/table">
                <a:tbl>
                  <a:tblPr firstRow="1" bandRow="1"/>
                  <a:tblGrid>
                    <a:gridCol w="720080"/>
                    <a:gridCol w="797339"/>
                  </a:tblGrid>
                  <a:tr h="302772">
                    <a:tc gridSpan="2">
                      <a:txBody>
                        <a:bodyPr/>
                        <a:lstStyle>
                          <a:lvl1pPr marL="0" algn="l" defTabSz="914400" rtl="0" eaLnBrk="1" latinLnBrk="1" hangingPunct="1">
                            <a:defRPr sz="1800" kern="1200">
                              <a:solidFill>
                                <a:schemeClr val="dk1"/>
                              </a:solidFill>
                              <a:latin typeface="Calibri" panose="020F0502020204030204"/>
                            </a:defRPr>
                          </a:lvl1pPr>
                          <a:lvl2pPr marL="457200" algn="l" defTabSz="914400" rtl="0" eaLnBrk="1" latinLnBrk="1" hangingPunct="1">
                            <a:defRPr sz="1800" kern="1200">
                              <a:solidFill>
                                <a:schemeClr val="dk1"/>
                              </a:solidFill>
                              <a:latin typeface="Calibri" panose="020F0502020204030204"/>
                            </a:defRPr>
                          </a:lvl2pPr>
                          <a:lvl3pPr marL="914400" algn="l" defTabSz="914400" rtl="0" eaLnBrk="1" latinLnBrk="1" hangingPunct="1">
                            <a:defRPr sz="1800" kern="1200">
                              <a:solidFill>
                                <a:schemeClr val="dk1"/>
                              </a:solidFill>
                              <a:latin typeface="Calibri" panose="020F0502020204030204"/>
                            </a:defRPr>
                          </a:lvl3pPr>
                          <a:lvl4pPr marL="1371600" algn="l" defTabSz="914400" rtl="0" eaLnBrk="1" latinLnBrk="1" hangingPunct="1">
                            <a:defRPr sz="1800" kern="1200">
                              <a:solidFill>
                                <a:schemeClr val="dk1"/>
                              </a:solidFill>
                              <a:latin typeface="Calibri" panose="020F0502020204030204"/>
                            </a:defRPr>
                          </a:lvl4pPr>
                          <a:lvl5pPr marL="1828800" algn="l" defTabSz="914400" rtl="0" eaLnBrk="1" latinLnBrk="1" hangingPunct="1">
                            <a:defRPr sz="1800" kern="1200">
                              <a:solidFill>
                                <a:schemeClr val="dk1"/>
                              </a:solidFill>
                              <a:latin typeface="Calibri" panose="020F0502020204030204"/>
                            </a:defRPr>
                          </a:lvl5pPr>
                          <a:lvl6pPr marL="2286000" algn="l" defTabSz="914400" rtl="0" eaLnBrk="1" latinLnBrk="1" hangingPunct="1">
                            <a:defRPr sz="1800" kern="1200">
                              <a:solidFill>
                                <a:schemeClr val="dk1"/>
                              </a:solidFill>
                              <a:latin typeface="Calibri" panose="020F0502020204030204"/>
                            </a:defRPr>
                          </a:lvl6pPr>
                          <a:lvl7pPr marL="2743200" algn="l" defTabSz="914400" rtl="0" eaLnBrk="1" latinLnBrk="1" hangingPunct="1">
                            <a:defRPr sz="1800" kern="1200">
                              <a:solidFill>
                                <a:schemeClr val="dk1"/>
                              </a:solidFill>
                              <a:latin typeface="Calibri" panose="020F0502020204030204"/>
                            </a:defRPr>
                          </a:lvl7pPr>
                          <a:lvl8pPr marL="3200400" algn="l" defTabSz="914400" rtl="0" eaLnBrk="1" latinLnBrk="1" hangingPunct="1">
                            <a:defRPr sz="1800" kern="1200">
                              <a:solidFill>
                                <a:schemeClr val="dk1"/>
                              </a:solidFill>
                              <a:latin typeface="Calibri" panose="020F0502020204030204"/>
                            </a:defRPr>
                          </a:lvl8pPr>
                          <a:lvl9pPr marL="3657600" algn="l" defTabSz="914400" rtl="0" eaLnBrk="1" latinLnBrk="1" hangingPunct="1">
                            <a:defRPr sz="1800" kern="1200">
                              <a:solidFill>
                                <a:schemeClr val="dk1"/>
                              </a:solidFill>
                              <a:latin typeface="Calibri" panose="020F0502020204030204"/>
                            </a:defRPr>
                          </a:lvl9p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100" b="1" i="0" u="none" strike="noStrike" dirty="0" smtClean="0">
                              <a:solidFill>
                                <a:srgbClr val="000000"/>
                              </a:solidFill>
                              <a:effectLst/>
                              <a:latin typeface="맑은 고딕" panose="020B0503020000020004" pitchFamily="50" charset="-127"/>
                              <a:ea typeface="맑은 고딕" panose="020B0503020000020004" pitchFamily="50" charset="-127"/>
                            </a:rPr>
                            <a:t>PFN</a:t>
                          </a:r>
                          <a:r>
                            <a:rPr lang="en-US" altLang="ko-KR" sz="1100" b="1" i="0" u="none" strike="noStrike" baseline="0" dirty="0" smtClean="0">
                              <a:solidFill>
                                <a:srgbClr val="000000"/>
                              </a:solidFill>
                              <a:effectLst/>
                              <a:latin typeface="맑은 고딕" panose="020B0503020000020004" pitchFamily="50" charset="-127"/>
                              <a:ea typeface="맑은 고딕" panose="020B0503020000020004" pitchFamily="50" charset="-127"/>
                            </a:rPr>
                            <a:t> Specification</a:t>
                          </a:r>
                          <a:endParaRPr lang="en-US" altLang="ko-KR" sz="1100" b="1" i="0" u="none" strike="noStrike" dirty="0">
                            <a:solidFill>
                              <a:srgbClr val="000000"/>
                            </a:solidFill>
                            <a:effectLst/>
                            <a:latin typeface="맑은 고딕" panose="020B0503020000020004" pitchFamily="50" charset="-127"/>
                            <a:ea typeface="맑은 고딕" panose="020B0503020000020004" pitchFamily="50" charset="-127"/>
                          </a:endParaRPr>
                        </a:p>
                      </a:txBody>
                      <a:tcPr>
                        <a:lnL w="12700" cmpd="sng">
                          <a:noFill/>
                        </a:lnL>
                        <a:lnR w="12700" cmpd="sng">
                          <a:noFill/>
                        </a:lnR>
                        <a:lnT w="5715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lvl1pPr marL="0" algn="l" defTabSz="914400" rtl="0" eaLnBrk="1" latinLnBrk="1" hangingPunct="1">
                            <a:defRPr sz="1800" kern="1200">
                              <a:solidFill>
                                <a:schemeClr val="dk1"/>
                              </a:solidFill>
                              <a:latin typeface="Calibri" panose="020F0502020204030204"/>
                            </a:defRPr>
                          </a:lvl1pPr>
                          <a:lvl2pPr marL="457200" algn="l" defTabSz="914400" rtl="0" eaLnBrk="1" latinLnBrk="1" hangingPunct="1">
                            <a:defRPr sz="1800" kern="1200">
                              <a:solidFill>
                                <a:schemeClr val="dk1"/>
                              </a:solidFill>
                              <a:latin typeface="Calibri" panose="020F0502020204030204"/>
                            </a:defRPr>
                          </a:lvl2pPr>
                          <a:lvl3pPr marL="914400" algn="l" defTabSz="914400" rtl="0" eaLnBrk="1" latinLnBrk="1" hangingPunct="1">
                            <a:defRPr sz="1800" kern="1200">
                              <a:solidFill>
                                <a:schemeClr val="dk1"/>
                              </a:solidFill>
                              <a:latin typeface="Calibri" panose="020F0502020204030204"/>
                            </a:defRPr>
                          </a:lvl3pPr>
                          <a:lvl4pPr marL="1371600" algn="l" defTabSz="914400" rtl="0" eaLnBrk="1" latinLnBrk="1" hangingPunct="1">
                            <a:defRPr sz="1800" kern="1200">
                              <a:solidFill>
                                <a:schemeClr val="dk1"/>
                              </a:solidFill>
                              <a:latin typeface="Calibri" panose="020F0502020204030204"/>
                            </a:defRPr>
                          </a:lvl4pPr>
                          <a:lvl5pPr marL="1828800" algn="l" defTabSz="914400" rtl="0" eaLnBrk="1" latinLnBrk="1" hangingPunct="1">
                            <a:defRPr sz="1800" kern="1200">
                              <a:solidFill>
                                <a:schemeClr val="dk1"/>
                              </a:solidFill>
                              <a:latin typeface="Calibri" panose="020F0502020204030204"/>
                            </a:defRPr>
                          </a:lvl5pPr>
                          <a:lvl6pPr marL="2286000" algn="l" defTabSz="914400" rtl="0" eaLnBrk="1" latinLnBrk="1" hangingPunct="1">
                            <a:defRPr sz="1800" kern="1200">
                              <a:solidFill>
                                <a:schemeClr val="dk1"/>
                              </a:solidFill>
                              <a:latin typeface="Calibri" panose="020F0502020204030204"/>
                            </a:defRPr>
                          </a:lvl6pPr>
                          <a:lvl7pPr marL="2743200" algn="l" defTabSz="914400" rtl="0" eaLnBrk="1" latinLnBrk="1" hangingPunct="1">
                            <a:defRPr sz="1800" kern="1200">
                              <a:solidFill>
                                <a:schemeClr val="dk1"/>
                              </a:solidFill>
                              <a:latin typeface="Calibri" panose="020F0502020204030204"/>
                            </a:defRPr>
                          </a:lvl7pPr>
                          <a:lvl8pPr marL="3200400" algn="l" defTabSz="914400" rtl="0" eaLnBrk="1" latinLnBrk="1" hangingPunct="1">
                            <a:defRPr sz="1800" kern="1200">
                              <a:solidFill>
                                <a:schemeClr val="dk1"/>
                              </a:solidFill>
                              <a:latin typeface="Calibri" panose="020F0502020204030204"/>
                            </a:defRPr>
                          </a:lvl8pPr>
                          <a:lvl9pPr marL="3657600" algn="l" defTabSz="914400" rtl="0" eaLnBrk="1" latinLnBrk="1" hangingPunct="1">
                            <a:defRPr sz="1800" kern="1200">
                              <a:solidFill>
                                <a:schemeClr val="dk1"/>
                              </a:solidFill>
                              <a:latin typeface="Calibri" panose="020F0502020204030204"/>
                            </a:defRPr>
                          </a:lvl9pPr>
                        </a:lstStyle>
                        <a:p>
                          <a:pPr algn="r" fontAlgn="ctr"/>
                          <a:endParaRPr lang="en-US" altLang="ko-KR" sz="1100" b="0" i="0" u="none" strike="noStrike" dirty="0">
                            <a:solidFill>
                              <a:srgbClr val="000000"/>
                            </a:solidFill>
                            <a:effectLst/>
                            <a:latin typeface="맑은 고딕" panose="020B0503020000020004" pitchFamily="50" charset="-127"/>
                            <a:ea typeface="맑은 고딕" panose="020B0503020000020004" pitchFamily="50" charset="-127"/>
                          </a:endParaRPr>
                        </a:p>
                      </a:txBody>
                      <a:tcPr marL="9525" marR="9525" marT="9525" marB="0" anchor="ctr">
                        <a:lnL w="12700" cmpd="sng">
                          <a:noFill/>
                        </a:lnL>
                        <a:lnR w="12700" cmpd="sng">
                          <a:noFill/>
                        </a:lnR>
                        <a:lnT w="5715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r>
                  <a:tr h="287603">
                    <a:tc>
                      <a:txBody>
                        <a:bodyPr/>
                        <a:lstStyle>
                          <a:lvl1pPr marL="0" algn="l" defTabSz="914400" rtl="0" eaLnBrk="1" latinLnBrk="1" hangingPunct="1">
                            <a:defRPr sz="1800" kern="1200">
                              <a:solidFill>
                                <a:schemeClr val="dk1"/>
                              </a:solidFill>
                              <a:latin typeface="Calibri" panose="020F0502020204030204"/>
                            </a:defRPr>
                          </a:lvl1pPr>
                          <a:lvl2pPr marL="457200" algn="l" defTabSz="914400" rtl="0" eaLnBrk="1" latinLnBrk="1" hangingPunct="1">
                            <a:defRPr sz="1800" kern="1200">
                              <a:solidFill>
                                <a:schemeClr val="dk1"/>
                              </a:solidFill>
                              <a:latin typeface="Calibri" panose="020F0502020204030204"/>
                            </a:defRPr>
                          </a:lvl2pPr>
                          <a:lvl3pPr marL="914400" algn="l" defTabSz="914400" rtl="0" eaLnBrk="1" latinLnBrk="1" hangingPunct="1">
                            <a:defRPr sz="1800" kern="1200">
                              <a:solidFill>
                                <a:schemeClr val="dk1"/>
                              </a:solidFill>
                              <a:latin typeface="Calibri" panose="020F0502020204030204"/>
                            </a:defRPr>
                          </a:lvl3pPr>
                          <a:lvl4pPr marL="1371600" algn="l" defTabSz="914400" rtl="0" eaLnBrk="1" latinLnBrk="1" hangingPunct="1">
                            <a:defRPr sz="1800" kern="1200">
                              <a:solidFill>
                                <a:schemeClr val="dk1"/>
                              </a:solidFill>
                              <a:latin typeface="Calibri" panose="020F0502020204030204"/>
                            </a:defRPr>
                          </a:lvl4pPr>
                          <a:lvl5pPr marL="1828800" algn="l" defTabSz="914400" rtl="0" eaLnBrk="1" latinLnBrk="1" hangingPunct="1">
                            <a:defRPr sz="1800" kern="1200">
                              <a:solidFill>
                                <a:schemeClr val="dk1"/>
                              </a:solidFill>
                              <a:latin typeface="Calibri" panose="020F0502020204030204"/>
                            </a:defRPr>
                          </a:lvl5pPr>
                          <a:lvl6pPr marL="2286000" algn="l" defTabSz="914400" rtl="0" eaLnBrk="1" latinLnBrk="1" hangingPunct="1">
                            <a:defRPr sz="1800" kern="1200">
                              <a:solidFill>
                                <a:schemeClr val="dk1"/>
                              </a:solidFill>
                              <a:latin typeface="Calibri" panose="020F0502020204030204"/>
                            </a:defRPr>
                          </a:lvl6pPr>
                          <a:lvl7pPr marL="2743200" algn="l" defTabSz="914400" rtl="0" eaLnBrk="1" latinLnBrk="1" hangingPunct="1">
                            <a:defRPr sz="1800" kern="1200">
                              <a:solidFill>
                                <a:schemeClr val="dk1"/>
                              </a:solidFill>
                              <a:latin typeface="Calibri" panose="020F0502020204030204"/>
                            </a:defRPr>
                          </a:lvl7pPr>
                          <a:lvl8pPr marL="3200400" algn="l" defTabSz="914400" rtl="0" eaLnBrk="1" latinLnBrk="1" hangingPunct="1">
                            <a:defRPr sz="1800" kern="1200">
                              <a:solidFill>
                                <a:schemeClr val="dk1"/>
                              </a:solidFill>
                              <a:latin typeface="Calibri" panose="020F0502020204030204"/>
                            </a:defRPr>
                          </a:lvl8pPr>
                          <a:lvl9pPr marL="3657600" algn="l" defTabSz="914400" rtl="0" eaLnBrk="1" latinLnBrk="1" hangingPunct="1">
                            <a:defRPr sz="1800" kern="1200">
                              <a:solidFill>
                                <a:schemeClr val="dk1"/>
                              </a:solidFill>
                              <a:latin typeface="Calibri" panose="020F0502020204030204"/>
                            </a:defRPr>
                          </a:lvl9pPr>
                        </a:lstStyle>
                        <a:p>
                          <a:pPr marL="0" marR="0" indent="0" algn="r" defTabSz="914400" rtl="0" eaLnBrk="1" fontAlgn="auto" latinLnBrk="1" hangingPunct="1">
                            <a:lnSpc>
                              <a:spcPct val="100000"/>
                            </a:lnSpc>
                            <a:spcBef>
                              <a:spcPts val="0"/>
                            </a:spcBef>
                            <a:spcAft>
                              <a:spcPts val="0"/>
                            </a:spcAft>
                            <a:buClrTx/>
                            <a:buSzTx/>
                            <a:buFontTx/>
                            <a:buNone/>
                            <a:tabLst/>
                            <a:defRPr/>
                          </a:pPr>
                          <a14:m>
                            <m:oMath xmlns:m="http://schemas.openxmlformats.org/officeDocument/2006/math">
                              <m:r>
                                <a:rPr lang="en-US" altLang="ko-KR" sz="1400" b="1" i="1" smtClean="0">
                                  <a:latin typeface="Cambria Math" panose="02040503050406030204" pitchFamily="18" charset="0"/>
                                </a:rPr>
                                <m:t>𝒁</m:t>
                              </m:r>
                            </m:oMath>
                          </a14:m>
                          <a:r>
                            <a:rPr lang="en-US" altLang="ko-KR" sz="1400" b="0" dirty="0" smtClean="0">
                              <a:solidFill>
                                <a:schemeClr val="tx1"/>
                              </a:solidFill>
                            </a:rPr>
                            <a:t>     [</a:t>
                          </a:r>
                          <a14:m>
                            <m:oMath xmlns:m="http://schemas.openxmlformats.org/officeDocument/2006/math">
                              <m:r>
                                <m:rPr>
                                  <m:sty m:val="p"/>
                                </m:rPr>
                                <a:rPr lang="ko-KR" altLang="en-US" sz="1400" b="0" i="0" smtClean="0">
                                  <a:latin typeface="Cambria Math" panose="02040503050406030204" pitchFamily="18" charset="0"/>
                                </a:rPr>
                                <m:t>Ω</m:t>
                              </m:r>
                            </m:oMath>
                          </a14:m>
                          <a:r>
                            <a:rPr lang="en-US" altLang="ko-KR" sz="1400" b="0" dirty="0" smtClean="0">
                              <a:solidFill>
                                <a:schemeClr val="tx1"/>
                              </a:solidFill>
                            </a:rPr>
                            <a:t>]</a:t>
                          </a:r>
                          <a:endParaRPr lang="ko-KR" altLang="en-US" sz="1400" b="0" dirty="0" smtClean="0">
                            <a:solidFill>
                              <a:schemeClr val="tx1"/>
                            </a:solidFill>
                          </a:endParaRPr>
                        </a:p>
                      </a:txBody>
                      <a:tcPr>
                        <a:lnL w="12700" cmpd="sng">
                          <a:noFill/>
                        </a:lnL>
                        <a:lnR w="12700" cmpd="sng">
                          <a:no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1" hangingPunct="1">
                            <a:defRPr sz="1800" kern="1200">
                              <a:solidFill>
                                <a:schemeClr val="dk1"/>
                              </a:solidFill>
                              <a:latin typeface="Calibri" panose="020F0502020204030204"/>
                            </a:defRPr>
                          </a:lvl1pPr>
                          <a:lvl2pPr marL="457200" algn="l" defTabSz="914400" rtl="0" eaLnBrk="1" latinLnBrk="1" hangingPunct="1">
                            <a:defRPr sz="1800" kern="1200">
                              <a:solidFill>
                                <a:schemeClr val="dk1"/>
                              </a:solidFill>
                              <a:latin typeface="Calibri" panose="020F0502020204030204"/>
                            </a:defRPr>
                          </a:lvl2pPr>
                          <a:lvl3pPr marL="914400" algn="l" defTabSz="914400" rtl="0" eaLnBrk="1" latinLnBrk="1" hangingPunct="1">
                            <a:defRPr sz="1800" kern="1200">
                              <a:solidFill>
                                <a:schemeClr val="dk1"/>
                              </a:solidFill>
                              <a:latin typeface="Calibri" panose="020F0502020204030204"/>
                            </a:defRPr>
                          </a:lvl3pPr>
                          <a:lvl4pPr marL="1371600" algn="l" defTabSz="914400" rtl="0" eaLnBrk="1" latinLnBrk="1" hangingPunct="1">
                            <a:defRPr sz="1800" kern="1200">
                              <a:solidFill>
                                <a:schemeClr val="dk1"/>
                              </a:solidFill>
                              <a:latin typeface="Calibri" panose="020F0502020204030204"/>
                            </a:defRPr>
                          </a:lvl4pPr>
                          <a:lvl5pPr marL="1828800" algn="l" defTabSz="914400" rtl="0" eaLnBrk="1" latinLnBrk="1" hangingPunct="1">
                            <a:defRPr sz="1800" kern="1200">
                              <a:solidFill>
                                <a:schemeClr val="dk1"/>
                              </a:solidFill>
                              <a:latin typeface="Calibri" panose="020F0502020204030204"/>
                            </a:defRPr>
                          </a:lvl5pPr>
                          <a:lvl6pPr marL="2286000" algn="l" defTabSz="914400" rtl="0" eaLnBrk="1" latinLnBrk="1" hangingPunct="1">
                            <a:defRPr sz="1800" kern="1200">
                              <a:solidFill>
                                <a:schemeClr val="dk1"/>
                              </a:solidFill>
                              <a:latin typeface="Calibri" panose="020F0502020204030204"/>
                            </a:defRPr>
                          </a:lvl6pPr>
                          <a:lvl7pPr marL="2743200" algn="l" defTabSz="914400" rtl="0" eaLnBrk="1" latinLnBrk="1" hangingPunct="1">
                            <a:defRPr sz="1800" kern="1200">
                              <a:solidFill>
                                <a:schemeClr val="dk1"/>
                              </a:solidFill>
                              <a:latin typeface="Calibri" panose="020F0502020204030204"/>
                            </a:defRPr>
                          </a:lvl7pPr>
                          <a:lvl8pPr marL="3200400" algn="l" defTabSz="914400" rtl="0" eaLnBrk="1" latinLnBrk="1" hangingPunct="1">
                            <a:defRPr sz="1800" kern="1200">
                              <a:solidFill>
                                <a:schemeClr val="dk1"/>
                              </a:solidFill>
                              <a:latin typeface="Calibri" panose="020F0502020204030204"/>
                            </a:defRPr>
                          </a:lvl8pPr>
                          <a:lvl9pPr marL="3657600" algn="l" defTabSz="914400" rtl="0" eaLnBrk="1" latinLnBrk="1" hangingPunct="1">
                            <a:defRPr sz="1800" kern="1200">
                              <a:solidFill>
                                <a:schemeClr val="dk1"/>
                              </a:solidFill>
                              <a:latin typeface="Calibri" panose="020F0502020204030204"/>
                            </a:defRPr>
                          </a:lvl9pPr>
                        </a:lstStyle>
                        <a:p>
                          <a:pPr algn="r" fontAlgn="ctr"/>
                          <a:r>
                            <a:rPr lang="ko-KR" altLang="en-US" sz="1100" b="1" i="0" u="none" strike="noStrike" dirty="0">
                              <a:solidFill>
                                <a:srgbClr val="000000"/>
                              </a:solidFill>
                              <a:effectLst/>
                              <a:latin typeface="맑은 고딕" panose="020B0503020000020004" pitchFamily="50" charset="-127"/>
                              <a:ea typeface="맑은 고딕" panose="020B0503020000020004" pitchFamily="50" charset="-127"/>
                            </a:rPr>
                            <a:t> </a:t>
                          </a:r>
                          <a:r>
                            <a:rPr lang="en-US" altLang="ko-KR" sz="1100" b="1" i="0" u="none" strike="noStrike" dirty="0" smtClean="0">
                              <a:solidFill>
                                <a:srgbClr val="000000"/>
                              </a:solidFill>
                              <a:effectLst/>
                              <a:latin typeface="맑은 고딕" panose="020B0503020000020004" pitchFamily="50" charset="-127"/>
                              <a:ea typeface="맑은 고딕" panose="020B0503020000020004" pitchFamily="50" charset="-127"/>
                            </a:rPr>
                            <a:t>0.5</a:t>
                          </a:r>
                          <a:endParaRPr lang="en-US" altLang="ko-KR" sz="1100" b="1" i="0" u="none" strike="noStrike" dirty="0">
                            <a:solidFill>
                              <a:srgbClr val="000000"/>
                            </a:solidFill>
                            <a:effectLst/>
                            <a:latin typeface="맑은 고딕" panose="020B0503020000020004" pitchFamily="50" charset="-127"/>
                            <a:ea typeface="맑은 고딕" panose="020B0503020000020004" pitchFamily="50" charset="-127"/>
                          </a:endParaRPr>
                        </a:p>
                      </a:txBody>
                      <a:tcPr marL="9525" marR="9525" marT="9525" marB="0" anchor="ctr">
                        <a:lnL w="12700" cmpd="sng">
                          <a:noFill/>
                        </a:lnL>
                        <a:lnR w="12700" cmpd="sng">
                          <a:no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r>
                  <a:tr h="287603">
                    <a:tc>
                      <a:txBody>
                        <a:bodyPr/>
                        <a:lstStyle>
                          <a:lvl1pPr marL="0" algn="l" defTabSz="914400" rtl="0" eaLnBrk="1" latinLnBrk="1" hangingPunct="1">
                            <a:defRPr sz="1800" kern="1200">
                              <a:solidFill>
                                <a:schemeClr val="dk1"/>
                              </a:solidFill>
                              <a:latin typeface="Calibri" panose="020F0502020204030204"/>
                            </a:defRPr>
                          </a:lvl1pPr>
                          <a:lvl2pPr marL="457200" algn="l" defTabSz="914400" rtl="0" eaLnBrk="1" latinLnBrk="1" hangingPunct="1">
                            <a:defRPr sz="1800" kern="1200">
                              <a:solidFill>
                                <a:schemeClr val="dk1"/>
                              </a:solidFill>
                              <a:latin typeface="Calibri" panose="020F0502020204030204"/>
                            </a:defRPr>
                          </a:lvl2pPr>
                          <a:lvl3pPr marL="914400" algn="l" defTabSz="914400" rtl="0" eaLnBrk="1" latinLnBrk="1" hangingPunct="1">
                            <a:defRPr sz="1800" kern="1200">
                              <a:solidFill>
                                <a:schemeClr val="dk1"/>
                              </a:solidFill>
                              <a:latin typeface="Calibri" panose="020F0502020204030204"/>
                            </a:defRPr>
                          </a:lvl3pPr>
                          <a:lvl4pPr marL="1371600" algn="l" defTabSz="914400" rtl="0" eaLnBrk="1" latinLnBrk="1" hangingPunct="1">
                            <a:defRPr sz="1800" kern="1200">
                              <a:solidFill>
                                <a:schemeClr val="dk1"/>
                              </a:solidFill>
                              <a:latin typeface="Calibri" panose="020F0502020204030204"/>
                            </a:defRPr>
                          </a:lvl4pPr>
                          <a:lvl5pPr marL="1828800" algn="l" defTabSz="914400" rtl="0" eaLnBrk="1" latinLnBrk="1" hangingPunct="1">
                            <a:defRPr sz="1800" kern="1200">
                              <a:solidFill>
                                <a:schemeClr val="dk1"/>
                              </a:solidFill>
                              <a:latin typeface="Calibri" panose="020F0502020204030204"/>
                            </a:defRPr>
                          </a:lvl5pPr>
                          <a:lvl6pPr marL="2286000" algn="l" defTabSz="914400" rtl="0" eaLnBrk="1" latinLnBrk="1" hangingPunct="1">
                            <a:defRPr sz="1800" kern="1200">
                              <a:solidFill>
                                <a:schemeClr val="dk1"/>
                              </a:solidFill>
                              <a:latin typeface="Calibri" panose="020F0502020204030204"/>
                            </a:defRPr>
                          </a:lvl6pPr>
                          <a:lvl7pPr marL="2743200" algn="l" defTabSz="914400" rtl="0" eaLnBrk="1" latinLnBrk="1" hangingPunct="1">
                            <a:defRPr sz="1800" kern="1200">
                              <a:solidFill>
                                <a:schemeClr val="dk1"/>
                              </a:solidFill>
                              <a:latin typeface="Calibri" panose="020F0502020204030204"/>
                            </a:defRPr>
                          </a:lvl7pPr>
                          <a:lvl8pPr marL="3200400" algn="l" defTabSz="914400" rtl="0" eaLnBrk="1" latinLnBrk="1" hangingPunct="1">
                            <a:defRPr sz="1800" kern="1200">
                              <a:solidFill>
                                <a:schemeClr val="dk1"/>
                              </a:solidFill>
                              <a:latin typeface="Calibri" panose="020F0502020204030204"/>
                            </a:defRPr>
                          </a:lvl8pPr>
                          <a:lvl9pPr marL="3657600" algn="l" defTabSz="914400" rtl="0" eaLnBrk="1" latinLnBrk="1" hangingPunct="1">
                            <a:defRPr sz="1800" kern="1200">
                              <a:solidFill>
                                <a:schemeClr val="dk1"/>
                              </a:solidFill>
                              <a:latin typeface="Calibri" panose="020F0502020204030204"/>
                            </a:defRPr>
                          </a:lvl9pPr>
                        </a:lstStyle>
                        <a:p>
                          <a:pPr marL="0" marR="0" indent="0" algn="r" defTabSz="914400" rtl="0" eaLnBrk="1" fontAlgn="auto" latinLnBrk="1" hangingPunct="1">
                            <a:lnSpc>
                              <a:spcPct val="100000"/>
                            </a:lnSpc>
                            <a:spcBef>
                              <a:spcPts val="0"/>
                            </a:spcBef>
                            <a:spcAft>
                              <a:spcPts val="0"/>
                            </a:spcAft>
                            <a:buClrTx/>
                            <a:buSzTx/>
                            <a:buFontTx/>
                            <a:buNone/>
                            <a:tabLst/>
                            <a:defRPr/>
                          </a:pPr>
                          <a14:m>
                            <m:oMath xmlns:m="http://schemas.openxmlformats.org/officeDocument/2006/math">
                              <m:r>
                                <a:rPr lang="ko-KR" altLang="en-US" sz="1400" b="1" i="1" smtClean="0">
                                  <a:latin typeface="Cambria Math" panose="02040503050406030204" pitchFamily="18" charset="0"/>
                                </a:rPr>
                                <m:t>𝝉</m:t>
                              </m:r>
                            </m:oMath>
                          </a14:m>
                          <a:r>
                            <a:rPr lang="en-US" altLang="ko-KR" sz="1400" b="0" dirty="0" smtClean="0">
                              <a:solidFill>
                                <a:schemeClr val="tx1"/>
                              </a:solidFill>
                            </a:rPr>
                            <a:t>    [ms]</a:t>
                          </a:r>
                          <a:endParaRPr lang="ko-KR" altLang="en-US" sz="1400" b="0" dirty="0" smtClean="0">
                            <a:solidFill>
                              <a:schemeClr val="tx1"/>
                            </a:solidFill>
                          </a:endParaRPr>
                        </a:p>
                      </a:txBody>
                      <a:tcPr>
                        <a:lnL w="12700" cmpd="sng">
                          <a:noFill/>
                        </a:lnL>
                        <a:lnR w="12700" cmpd="sng">
                          <a:no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1" hangingPunct="1">
                            <a:defRPr sz="1800" kern="1200">
                              <a:solidFill>
                                <a:schemeClr val="dk1"/>
                              </a:solidFill>
                              <a:latin typeface="Calibri" panose="020F0502020204030204"/>
                            </a:defRPr>
                          </a:lvl1pPr>
                          <a:lvl2pPr marL="457200" algn="l" defTabSz="914400" rtl="0" eaLnBrk="1" latinLnBrk="1" hangingPunct="1">
                            <a:defRPr sz="1800" kern="1200">
                              <a:solidFill>
                                <a:schemeClr val="dk1"/>
                              </a:solidFill>
                              <a:latin typeface="Calibri" panose="020F0502020204030204"/>
                            </a:defRPr>
                          </a:lvl2pPr>
                          <a:lvl3pPr marL="914400" algn="l" defTabSz="914400" rtl="0" eaLnBrk="1" latinLnBrk="1" hangingPunct="1">
                            <a:defRPr sz="1800" kern="1200">
                              <a:solidFill>
                                <a:schemeClr val="dk1"/>
                              </a:solidFill>
                              <a:latin typeface="Calibri" panose="020F0502020204030204"/>
                            </a:defRPr>
                          </a:lvl3pPr>
                          <a:lvl4pPr marL="1371600" algn="l" defTabSz="914400" rtl="0" eaLnBrk="1" latinLnBrk="1" hangingPunct="1">
                            <a:defRPr sz="1800" kern="1200">
                              <a:solidFill>
                                <a:schemeClr val="dk1"/>
                              </a:solidFill>
                              <a:latin typeface="Calibri" panose="020F0502020204030204"/>
                            </a:defRPr>
                          </a:lvl4pPr>
                          <a:lvl5pPr marL="1828800" algn="l" defTabSz="914400" rtl="0" eaLnBrk="1" latinLnBrk="1" hangingPunct="1">
                            <a:defRPr sz="1800" kern="1200">
                              <a:solidFill>
                                <a:schemeClr val="dk1"/>
                              </a:solidFill>
                              <a:latin typeface="Calibri" panose="020F0502020204030204"/>
                            </a:defRPr>
                          </a:lvl5pPr>
                          <a:lvl6pPr marL="2286000" algn="l" defTabSz="914400" rtl="0" eaLnBrk="1" latinLnBrk="1" hangingPunct="1">
                            <a:defRPr sz="1800" kern="1200">
                              <a:solidFill>
                                <a:schemeClr val="dk1"/>
                              </a:solidFill>
                              <a:latin typeface="Calibri" panose="020F0502020204030204"/>
                            </a:defRPr>
                          </a:lvl6pPr>
                          <a:lvl7pPr marL="2743200" algn="l" defTabSz="914400" rtl="0" eaLnBrk="1" latinLnBrk="1" hangingPunct="1">
                            <a:defRPr sz="1800" kern="1200">
                              <a:solidFill>
                                <a:schemeClr val="dk1"/>
                              </a:solidFill>
                              <a:latin typeface="Calibri" panose="020F0502020204030204"/>
                            </a:defRPr>
                          </a:lvl7pPr>
                          <a:lvl8pPr marL="3200400" algn="l" defTabSz="914400" rtl="0" eaLnBrk="1" latinLnBrk="1" hangingPunct="1">
                            <a:defRPr sz="1800" kern="1200">
                              <a:solidFill>
                                <a:schemeClr val="dk1"/>
                              </a:solidFill>
                              <a:latin typeface="Calibri" panose="020F0502020204030204"/>
                            </a:defRPr>
                          </a:lvl8pPr>
                          <a:lvl9pPr marL="3657600" algn="l" defTabSz="914400" rtl="0" eaLnBrk="1" latinLnBrk="1" hangingPunct="1">
                            <a:defRPr sz="1800" kern="1200">
                              <a:solidFill>
                                <a:schemeClr val="dk1"/>
                              </a:solidFill>
                              <a:latin typeface="Calibri" panose="020F0502020204030204"/>
                            </a:defRPr>
                          </a:lvl9pPr>
                        </a:lstStyle>
                        <a:p>
                          <a:pPr algn="r" fontAlgn="ctr"/>
                          <a:r>
                            <a:rPr lang="en-US" altLang="ko-KR" sz="1100" b="1" i="0" u="none" strike="noStrike" dirty="0" smtClean="0">
                              <a:solidFill>
                                <a:srgbClr val="000000"/>
                              </a:solidFill>
                              <a:effectLst/>
                              <a:latin typeface="맑은 고딕" panose="020B0503020000020004" pitchFamily="50" charset="-127"/>
                              <a:ea typeface="맑은 고딕" panose="020B0503020000020004" pitchFamily="50" charset="-127"/>
                            </a:rPr>
                            <a:t>5</a:t>
                          </a:r>
                          <a:endParaRPr lang="en-US" altLang="ko-KR" sz="1100" b="1" i="0" u="none" strike="noStrike" dirty="0">
                            <a:solidFill>
                              <a:srgbClr val="000000"/>
                            </a:solidFill>
                            <a:effectLst/>
                            <a:latin typeface="맑은 고딕" panose="020B0503020000020004" pitchFamily="50" charset="-127"/>
                            <a:ea typeface="맑은 고딕" panose="020B0503020000020004" pitchFamily="50" charset="-127"/>
                          </a:endParaRPr>
                        </a:p>
                      </a:txBody>
                      <a:tcPr marL="9525" marR="9525" marT="9525" marB="0" anchor="ctr">
                        <a:lnL w="12700" cmpd="sng">
                          <a:noFill/>
                        </a:lnL>
                        <a:lnR w="12700" cmpd="sng">
                          <a:no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r>
                  <a:tr h="287603">
                    <a:tc>
                      <a:txBody>
                        <a:bodyPr/>
                        <a:lstStyle>
                          <a:lvl1pPr marL="0" algn="l" defTabSz="914400" rtl="0" eaLnBrk="1" latinLnBrk="1" hangingPunct="1">
                            <a:defRPr sz="1800" kern="1200">
                              <a:solidFill>
                                <a:schemeClr val="dk1"/>
                              </a:solidFill>
                              <a:latin typeface="Calibri" panose="020F0502020204030204"/>
                            </a:defRPr>
                          </a:lvl1pPr>
                          <a:lvl2pPr marL="457200" algn="l" defTabSz="914400" rtl="0" eaLnBrk="1" latinLnBrk="1" hangingPunct="1">
                            <a:defRPr sz="1800" kern="1200">
                              <a:solidFill>
                                <a:schemeClr val="dk1"/>
                              </a:solidFill>
                              <a:latin typeface="Calibri" panose="020F0502020204030204"/>
                            </a:defRPr>
                          </a:lvl2pPr>
                          <a:lvl3pPr marL="914400" algn="l" defTabSz="914400" rtl="0" eaLnBrk="1" latinLnBrk="1" hangingPunct="1">
                            <a:defRPr sz="1800" kern="1200">
                              <a:solidFill>
                                <a:schemeClr val="dk1"/>
                              </a:solidFill>
                              <a:latin typeface="Calibri" panose="020F0502020204030204"/>
                            </a:defRPr>
                          </a:lvl3pPr>
                          <a:lvl4pPr marL="1371600" algn="l" defTabSz="914400" rtl="0" eaLnBrk="1" latinLnBrk="1" hangingPunct="1">
                            <a:defRPr sz="1800" kern="1200">
                              <a:solidFill>
                                <a:schemeClr val="dk1"/>
                              </a:solidFill>
                              <a:latin typeface="Calibri" panose="020F0502020204030204"/>
                            </a:defRPr>
                          </a:lvl4pPr>
                          <a:lvl5pPr marL="1828800" algn="l" defTabSz="914400" rtl="0" eaLnBrk="1" latinLnBrk="1" hangingPunct="1">
                            <a:defRPr sz="1800" kern="1200">
                              <a:solidFill>
                                <a:schemeClr val="dk1"/>
                              </a:solidFill>
                              <a:latin typeface="Calibri" panose="020F0502020204030204"/>
                            </a:defRPr>
                          </a:lvl5pPr>
                          <a:lvl6pPr marL="2286000" algn="l" defTabSz="914400" rtl="0" eaLnBrk="1" latinLnBrk="1" hangingPunct="1">
                            <a:defRPr sz="1800" kern="1200">
                              <a:solidFill>
                                <a:schemeClr val="dk1"/>
                              </a:solidFill>
                              <a:latin typeface="Calibri" panose="020F0502020204030204"/>
                            </a:defRPr>
                          </a:lvl6pPr>
                          <a:lvl7pPr marL="2743200" algn="l" defTabSz="914400" rtl="0" eaLnBrk="1" latinLnBrk="1" hangingPunct="1">
                            <a:defRPr sz="1800" kern="1200">
                              <a:solidFill>
                                <a:schemeClr val="dk1"/>
                              </a:solidFill>
                              <a:latin typeface="Calibri" panose="020F0502020204030204"/>
                            </a:defRPr>
                          </a:lvl7pPr>
                          <a:lvl8pPr marL="3200400" algn="l" defTabSz="914400" rtl="0" eaLnBrk="1" latinLnBrk="1" hangingPunct="1">
                            <a:defRPr sz="1800" kern="1200">
                              <a:solidFill>
                                <a:schemeClr val="dk1"/>
                              </a:solidFill>
                              <a:latin typeface="Calibri" panose="020F0502020204030204"/>
                            </a:defRPr>
                          </a:lvl8pPr>
                          <a:lvl9pPr marL="3657600" algn="l" defTabSz="914400" rtl="0" eaLnBrk="1" latinLnBrk="1" hangingPunct="1">
                            <a:defRPr sz="1800" kern="1200">
                              <a:solidFill>
                                <a:schemeClr val="dk1"/>
                              </a:solidFill>
                              <a:latin typeface="Calibri" panose="020F0502020204030204"/>
                            </a:defRPr>
                          </a:lvl9pPr>
                        </a:lstStyle>
                        <a:p>
                          <a:pPr marL="0" marR="0" indent="0" algn="r" defTabSz="914400" rtl="0" eaLnBrk="1" fontAlgn="auto" latinLnBrk="1" hangingPunct="1">
                            <a:lnSpc>
                              <a:spcPct val="100000"/>
                            </a:lnSpc>
                            <a:spcBef>
                              <a:spcPts val="0"/>
                            </a:spcBef>
                            <a:spcAft>
                              <a:spcPts val="0"/>
                            </a:spcAft>
                            <a:buClrTx/>
                            <a:buSzTx/>
                            <a:buFontTx/>
                            <a:buNone/>
                            <a:tabLst/>
                            <a:defRPr/>
                          </a:pPr>
                          <a14:m>
                            <m:oMath xmlns:m="http://schemas.openxmlformats.org/officeDocument/2006/math">
                              <m:r>
                                <a:rPr lang="en-US" altLang="ko-KR" sz="1400" b="1" i="1" smtClean="0">
                                  <a:latin typeface="Cambria Math" panose="02040503050406030204" pitchFamily="18" charset="0"/>
                                </a:rPr>
                                <m:t>𝑪</m:t>
                              </m:r>
                            </m:oMath>
                          </a14:m>
                          <a:r>
                            <a:rPr lang="en-US" altLang="ko-KR" sz="1400" b="0" dirty="0" smtClean="0">
                              <a:solidFill>
                                <a:schemeClr val="tx1"/>
                              </a:solidFill>
                            </a:rPr>
                            <a:t>   [mF]</a:t>
                          </a:r>
                          <a:endParaRPr lang="ko-KR" altLang="en-US" sz="1400" b="0" dirty="0" smtClean="0">
                            <a:solidFill>
                              <a:schemeClr val="tx1"/>
                            </a:solidFill>
                          </a:endParaRPr>
                        </a:p>
                      </a:txBody>
                      <a:tcPr>
                        <a:lnL w="12700" cmpd="sng">
                          <a:noFill/>
                        </a:lnL>
                        <a:lnR w="12700" cmpd="sng">
                          <a:no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1" hangingPunct="1">
                            <a:defRPr sz="1800" kern="1200">
                              <a:solidFill>
                                <a:schemeClr val="dk1"/>
                              </a:solidFill>
                              <a:latin typeface="Calibri" panose="020F0502020204030204"/>
                            </a:defRPr>
                          </a:lvl1pPr>
                          <a:lvl2pPr marL="457200" algn="l" defTabSz="914400" rtl="0" eaLnBrk="1" latinLnBrk="1" hangingPunct="1">
                            <a:defRPr sz="1800" kern="1200">
                              <a:solidFill>
                                <a:schemeClr val="dk1"/>
                              </a:solidFill>
                              <a:latin typeface="Calibri" panose="020F0502020204030204"/>
                            </a:defRPr>
                          </a:lvl2pPr>
                          <a:lvl3pPr marL="914400" algn="l" defTabSz="914400" rtl="0" eaLnBrk="1" latinLnBrk="1" hangingPunct="1">
                            <a:defRPr sz="1800" kern="1200">
                              <a:solidFill>
                                <a:schemeClr val="dk1"/>
                              </a:solidFill>
                              <a:latin typeface="Calibri" panose="020F0502020204030204"/>
                            </a:defRPr>
                          </a:lvl3pPr>
                          <a:lvl4pPr marL="1371600" algn="l" defTabSz="914400" rtl="0" eaLnBrk="1" latinLnBrk="1" hangingPunct="1">
                            <a:defRPr sz="1800" kern="1200">
                              <a:solidFill>
                                <a:schemeClr val="dk1"/>
                              </a:solidFill>
                              <a:latin typeface="Calibri" panose="020F0502020204030204"/>
                            </a:defRPr>
                          </a:lvl4pPr>
                          <a:lvl5pPr marL="1828800" algn="l" defTabSz="914400" rtl="0" eaLnBrk="1" latinLnBrk="1" hangingPunct="1">
                            <a:defRPr sz="1800" kern="1200">
                              <a:solidFill>
                                <a:schemeClr val="dk1"/>
                              </a:solidFill>
                              <a:latin typeface="Calibri" panose="020F0502020204030204"/>
                            </a:defRPr>
                          </a:lvl5pPr>
                          <a:lvl6pPr marL="2286000" algn="l" defTabSz="914400" rtl="0" eaLnBrk="1" latinLnBrk="1" hangingPunct="1">
                            <a:defRPr sz="1800" kern="1200">
                              <a:solidFill>
                                <a:schemeClr val="dk1"/>
                              </a:solidFill>
                              <a:latin typeface="Calibri" panose="020F0502020204030204"/>
                            </a:defRPr>
                          </a:lvl6pPr>
                          <a:lvl7pPr marL="2743200" algn="l" defTabSz="914400" rtl="0" eaLnBrk="1" latinLnBrk="1" hangingPunct="1">
                            <a:defRPr sz="1800" kern="1200">
                              <a:solidFill>
                                <a:schemeClr val="dk1"/>
                              </a:solidFill>
                              <a:latin typeface="Calibri" panose="020F0502020204030204"/>
                            </a:defRPr>
                          </a:lvl7pPr>
                          <a:lvl8pPr marL="3200400" algn="l" defTabSz="914400" rtl="0" eaLnBrk="1" latinLnBrk="1" hangingPunct="1">
                            <a:defRPr sz="1800" kern="1200">
                              <a:solidFill>
                                <a:schemeClr val="dk1"/>
                              </a:solidFill>
                              <a:latin typeface="Calibri" panose="020F0502020204030204"/>
                            </a:defRPr>
                          </a:lvl8pPr>
                          <a:lvl9pPr marL="3657600" algn="l" defTabSz="914400" rtl="0" eaLnBrk="1" latinLnBrk="1" hangingPunct="1">
                            <a:defRPr sz="1800" kern="1200">
                              <a:solidFill>
                                <a:schemeClr val="dk1"/>
                              </a:solidFill>
                              <a:latin typeface="Calibri" panose="020F0502020204030204"/>
                            </a:defRPr>
                          </a:lvl9pPr>
                        </a:lstStyle>
                        <a:p>
                          <a:pPr algn="r" fontAlgn="ctr"/>
                          <a:r>
                            <a:rPr lang="ko-KR" altLang="en-US" sz="1100" b="1" i="0" u="none" strike="noStrike" dirty="0">
                              <a:solidFill>
                                <a:srgbClr val="000000"/>
                              </a:solidFill>
                              <a:effectLst/>
                              <a:latin typeface="맑은 고딕" panose="020B0503020000020004" pitchFamily="50" charset="-127"/>
                              <a:ea typeface="맑은 고딕" panose="020B0503020000020004" pitchFamily="50" charset="-127"/>
                            </a:rPr>
                            <a:t> </a:t>
                          </a:r>
                          <a:r>
                            <a:rPr lang="en-US" altLang="ko-KR" sz="1100" b="1" i="0" u="none" strike="noStrike" dirty="0" smtClean="0">
                              <a:solidFill>
                                <a:srgbClr val="000000"/>
                              </a:solidFill>
                              <a:effectLst/>
                              <a:latin typeface="맑은 고딕" panose="020B0503020000020004" pitchFamily="50" charset="-127"/>
                              <a:ea typeface="맑은 고딕" panose="020B0503020000020004" pitchFamily="50" charset="-127"/>
                            </a:rPr>
                            <a:t>0.94</a:t>
                          </a:r>
                          <a:endParaRPr lang="en-US" altLang="ko-KR" sz="1100" b="1" i="0" u="none" strike="noStrike" dirty="0">
                            <a:solidFill>
                              <a:srgbClr val="000000"/>
                            </a:solidFill>
                            <a:effectLst/>
                            <a:latin typeface="맑은 고딕" panose="020B0503020000020004" pitchFamily="50" charset="-127"/>
                            <a:ea typeface="맑은 고딕" panose="020B0503020000020004" pitchFamily="50" charset="-127"/>
                          </a:endParaRPr>
                        </a:p>
                      </a:txBody>
                      <a:tcPr marL="9525" marR="9525" marT="9525" marB="0" anchor="ctr">
                        <a:lnL w="12700" cmpd="sng">
                          <a:noFill/>
                        </a:lnL>
                        <a:lnR w="12700" cmpd="sng">
                          <a:no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r>
                  <a:tr h="287603">
                    <a:tc>
                      <a:txBody>
                        <a:bodyPr/>
                        <a:lstStyle>
                          <a:lvl1pPr marL="0" algn="l" defTabSz="914400" rtl="0" eaLnBrk="1" latinLnBrk="1" hangingPunct="1">
                            <a:defRPr sz="1800" kern="1200">
                              <a:solidFill>
                                <a:schemeClr val="dk1"/>
                              </a:solidFill>
                              <a:latin typeface="Calibri" panose="020F0502020204030204"/>
                            </a:defRPr>
                          </a:lvl1pPr>
                          <a:lvl2pPr marL="457200" algn="l" defTabSz="914400" rtl="0" eaLnBrk="1" latinLnBrk="1" hangingPunct="1">
                            <a:defRPr sz="1800" kern="1200">
                              <a:solidFill>
                                <a:schemeClr val="dk1"/>
                              </a:solidFill>
                              <a:latin typeface="Calibri" panose="020F0502020204030204"/>
                            </a:defRPr>
                          </a:lvl2pPr>
                          <a:lvl3pPr marL="914400" algn="l" defTabSz="914400" rtl="0" eaLnBrk="1" latinLnBrk="1" hangingPunct="1">
                            <a:defRPr sz="1800" kern="1200">
                              <a:solidFill>
                                <a:schemeClr val="dk1"/>
                              </a:solidFill>
                              <a:latin typeface="Calibri" panose="020F0502020204030204"/>
                            </a:defRPr>
                          </a:lvl3pPr>
                          <a:lvl4pPr marL="1371600" algn="l" defTabSz="914400" rtl="0" eaLnBrk="1" latinLnBrk="1" hangingPunct="1">
                            <a:defRPr sz="1800" kern="1200">
                              <a:solidFill>
                                <a:schemeClr val="dk1"/>
                              </a:solidFill>
                              <a:latin typeface="Calibri" panose="020F0502020204030204"/>
                            </a:defRPr>
                          </a:lvl4pPr>
                          <a:lvl5pPr marL="1828800" algn="l" defTabSz="914400" rtl="0" eaLnBrk="1" latinLnBrk="1" hangingPunct="1">
                            <a:defRPr sz="1800" kern="1200">
                              <a:solidFill>
                                <a:schemeClr val="dk1"/>
                              </a:solidFill>
                              <a:latin typeface="Calibri" panose="020F0502020204030204"/>
                            </a:defRPr>
                          </a:lvl5pPr>
                          <a:lvl6pPr marL="2286000" algn="l" defTabSz="914400" rtl="0" eaLnBrk="1" latinLnBrk="1" hangingPunct="1">
                            <a:defRPr sz="1800" kern="1200">
                              <a:solidFill>
                                <a:schemeClr val="dk1"/>
                              </a:solidFill>
                              <a:latin typeface="Calibri" panose="020F0502020204030204"/>
                            </a:defRPr>
                          </a:lvl6pPr>
                          <a:lvl7pPr marL="2743200" algn="l" defTabSz="914400" rtl="0" eaLnBrk="1" latinLnBrk="1" hangingPunct="1">
                            <a:defRPr sz="1800" kern="1200">
                              <a:solidFill>
                                <a:schemeClr val="dk1"/>
                              </a:solidFill>
                              <a:latin typeface="Calibri" panose="020F0502020204030204"/>
                            </a:defRPr>
                          </a:lvl7pPr>
                          <a:lvl8pPr marL="3200400" algn="l" defTabSz="914400" rtl="0" eaLnBrk="1" latinLnBrk="1" hangingPunct="1">
                            <a:defRPr sz="1800" kern="1200">
                              <a:solidFill>
                                <a:schemeClr val="dk1"/>
                              </a:solidFill>
                              <a:latin typeface="Calibri" panose="020F0502020204030204"/>
                            </a:defRPr>
                          </a:lvl8pPr>
                          <a:lvl9pPr marL="3657600" algn="l" defTabSz="914400" rtl="0" eaLnBrk="1" latinLnBrk="1" hangingPunct="1">
                            <a:defRPr sz="1800" kern="1200">
                              <a:solidFill>
                                <a:schemeClr val="dk1"/>
                              </a:solidFill>
                              <a:latin typeface="Calibri" panose="020F0502020204030204"/>
                            </a:defRPr>
                          </a:lvl9pPr>
                        </a:lstStyle>
                        <a:p>
                          <a:pPr marL="0" marR="0" indent="0" algn="r" defTabSz="914400" rtl="0" eaLnBrk="1" fontAlgn="auto" latinLnBrk="1" hangingPunct="1">
                            <a:lnSpc>
                              <a:spcPct val="100000"/>
                            </a:lnSpc>
                            <a:spcBef>
                              <a:spcPts val="0"/>
                            </a:spcBef>
                            <a:spcAft>
                              <a:spcPts val="0"/>
                            </a:spcAft>
                            <a:buClrTx/>
                            <a:buSzTx/>
                            <a:buFontTx/>
                            <a:buNone/>
                            <a:tabLst/>
                            <a:defRPr/>
                          </a:pPr>
                          <a14:m>
                            <m:oMath xmlns:m="http://schemas.openxmlformats.org/officeDocument/2006/math">
                              <m:r>
                                <a:rPr lang="en-US" altLang="ko-KR" sz="1400" b="1" i="1" smtClean="0">
                                  <a:latin typeface="Cambria Math" panose="02040503050406030204" pitchFamily="18" charset="0"/>
                                </a:rPr>
                                <m:t>𝑳</m:t>
                              </m:r>
                            </m:oMath>
                          </a14:m>
                          <a:r>
                            <a:rPr lang="en-US" altLang="ko-KR" sz="1400" b="0" dirty="0" smtClean="0">
                              <a:solidFill>
                                <a:schemeClr val="tx1"/>
                              </a:solidFill>
                            </a:rPr>
                            <a:t>   [mH]</a:t>
                          </a:r>
                          <a:endParaRPr lang="ko-KR" altLang="en-US" sz="1400" b="0" dirty="0" smtClean="0">
                            <a:solidFill>
                              <a:schemeClr val="tx1"/>
                            </a:solidFill>
                          </a:endParaRPr>
                        </a:p>
                      </a:txBody>
                      <a:tcPr>
                        <a:lnL w="12700" cmpd="sng">
                          <a:noFill/>
                        </a:lnL>
                        <a:lnR w="12700" cmpd="sng">
                          <a:noFill/>
                        </a:lnR>
                        <a:lnT w="12700" cap="flat" cmpd="sng" algn="ctr">
                          <a:solidFill>
                            <a:sysClr val="windowText" lastClr="000000"/>
                          </a:solidFill>
                          <a:prstDash val="solid"/>
                          <a:round/>
                          <a:headEnd type="none" w="med" len="med"/>
                          <a:tailEnd type="none" w="med" len="med"/>
                        </a:lnT>
                        <a:lnB w="571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1" hangingPunct="1">
                            <a:defRPr sz="1800" kern="1200">
                              <a:solidFill>
                                <a:schemeClr val="dk1"/>
                              </a:solidFill>
                              <a:latin typeface="Calibri" panose="020F0502020204030204"/>
                            </a:defRPr>
                          </a:lvl1pPr>
                          <a:lvl2pPr marL="457200" algn="l" defTabSz="914400" rtl="0" eaLnBrk="1" latinLnBrk="1" hangingPunct="1">
                            <a:defRPr sz="1800" kern="1200">
                              <a:solidFill>
                                <a:schemeClr val="dk1"/>
                              </a:solidFill>
                              <a:latin typeface="Calibri" panose="020F0502020204030204"/>
                            </a:defRPr>
                          </a:lvl2pPr>
                          <a:lvl3pPr marL="914400" algn="l" defTabSz="914400" rtl="0" eaLnBrk="1" latinLnBrk="1" hangingPunct="1">
                            <a:defRPr sz="1800" kern="1200">
                              <a:solidFill>
                                <a:schemeClr val="dk1"/>
                              </a:solidFill>
                              <a:latin typeface="Calibri" panose="020F0502020204030204"/>
                            </a:defRPr>
                          </a:lvl3pPr>
                          <a:lvl4pPr marL="1371600" algn="l" defTabSz="914400" rtl="0" eaLnBrk="1" latinLnBrk="1" hangingPunct="1">
                            <a:defRPr sz="1800" kern="1200">
                              <a:solidFill>
                                <a:schemeClr val="dk1"/>
                              </a:solidFill>
                              <a:latin typeface="Calibri" panose="020F0502020204030204"/>
                            </a:defRPr>
                          </a:lvl4pPr>
                          <a:lvl5pPr marL="1828800" algn="l" defTabSz="914400" rtl="0" eaLnBrk="1" latinLnBrk="1" hangingPunct="1">
                            <a:defRPr sz="1800" kern="1200">
                              <a:solidFill>
                                <a:schemeClr val="dk1"/>
                              </a:solidFill>
                              <a:latin typeface="Calibri" panose="020F0502020204030204"/>
                            </a:defRPr>
                          </a:lvl5pPr>
                          <a:lvl6pPr marL="2286000" algn="l" defTabSz="914400" rtl="0" eaLnBrk="1" latinLnBrk="1" hangingPunct="1">
                            <a:defRPr sz="1800" kern="1200">
                              <a:solidFill>
                                <a:schemeClr val="dk1"/>
                              </a:solidFill>
                              <a:latin typeface="Calibri" panose="020F0502020204030204"/>
                            </a:defRPr>
                          </a:lvl6pPr>
                          <a:lvl7pPr marL="2743200" algn="l" defTabSz="914400" rtl="0" eaLnBrk="1" latinLnBrk="1" hangingPunct="1">
                            <a:defRPr sz="1800" kern="1200">
                              <a:solidFill>
                                <a:schemeClr val="dk1"/>
                              </a:solidFill>
                              <a:latin typeface="Calibri" panose="020F0502020204030204"/>
                            </a:defRPr>
                          </a:lvl7pPr>
                          <a:lvl8pPr marL="3200400" algn="l" defTabSz="914400" rtl="0" eaLnBrk="1" latinLnBrk="1" hangingPunct="1">
                            <a:defRPr sz="1800" kern="1200">
                              <a:solidFill>
                                <a:schemeClr val="dk1"/>
                              </a:solidFill>
                              <a:latin typeface="Calibri" panose="020F0502020204030204"/>
                            </a:defRPr>
                          </a:lvl8pPr>
                          <a:lvl9pPr marL="3657600" algn="l" defTabSz="914400" rtl="0" eaLnBrk="1" latinLnBrk="1" hangingPunct="1">
                            <a:defRPr sz="1800" kern="1200">
                              <a:solidFill>
                                <a:schemeClr val="dk1"/>
                              </a:solidFill>
                              <a:latin typeface="Calibri" panose="020F0502020204030204"/>
                            </a:defRPr>
                          </a:lvl9pPr>
                        </a:lstStyle>
                        <a:p>
                          <a:pPr algn="r" fontAlgn="ctr"/>
                          <a:r>
                            <a:rPr lang="en-US" altLang="ko-KR" sz="1100" b="1" i="0" u="none" strike="noStrike" dirty="0" smtClean="0">
                              <a:solidFill>
                                <a:srgbClr val="000000"/>
                              </a:solidFill>
                              <a:effectLst/>
                              <a:latin typeface="맑은 고딕" panose="020B0503020000020004" pitchFamily="50" charset="-127"/>
                              <a:ea typeface="맑은 고딕" panose="020B0503020000020004" pitchFamily="50" charset="-127"/>
                            </a:rPr>
                            <a:t>0.23</a:t>
                          </a:r>
                          <a:endParaRPr lang="en-US" altLang="ko-KR" sz="1100" b="1" i="0" u="none" strike="noStrike" dirty="0">
                            <a:solidFill>
                              <a:srgbClr val="000000"/>
                            </a:solidFill>
                            <a:effectLst/>
                            <a:latin typeface="맑은 고딕" panose="020B0503020000020004" pitchFamily="50" charset="-127"/>
                            <a:ea typeface="맑은 고딕" panose="020B0503020000020004" pitchFamily="50" charset="-127"/>
                          </a:endParaRPr>
                        </a:p>
                      </a:txBody>
                      <a:tcPr marL="9525" marR="9525" marT="9525" marB="0" anchor="ctr">
                        <a:lnL w="12700" cmpd="sng">
                          <a:noFill/>
                        </a:lnL>
                        <a:lnR w="12700" cmpd="sng">
                          <a:noFill/>
                        </a:lnR>
                        <a:lnT w="12700" cap="flat" cmpd="sng" algn="ctr">
                          <a:solidFill>
                            <a:sysClr val="windowText" lastClr="000000"/>
                          </a:solidFill>
                          <a:prstDash val="solid"/>
                          <a:round/>
                          <a:headEnd type="none" w="med" len="med"/>
                          <a:tailEnd type="none" w="med" len="med"/>
                        </a:lnT>
                        <a:lnB w="571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mc:Choice>
        <mc:Fallback xmlns="">
          <p:graphicFrame>
            <p:nvGraphicFramePr>
              <p:cNvPr id="49" name="표 48"/>
              <p:cNvGraphicFramePr>
                <a:graphicFrameLocks noGrp="1"/>
              </p:cNvGraphicFramePr>
              <p:nvPr>
                <p:extLst>
                  <p:ext uri="{D42A27DB-BD31-4B8C-83A1-F6EECF244321}">
                    <p14:modId xmlns:p14="http://schemas.microsoft.com/office/powerpoint/2010/main" val="1575576845"/>
                  </p:ext>
                </p:extLst>
              </p:nvPr>
            </p:nvGraphicFramePr>
            <p:xfrm>
              <a:off x="7348848" y="4442532"/>
              <a:ext cx="1517419" cy="1521972"/>
            </p:xfrm>
            <a:graphic>
              <a:graphicData uri="http://schemas.openxmlformats.org/drawingml/2006/table">
                <a:tbl>
                  <a:tblPr firstRow="1" bandRow="1"/>
                  <a:tblGrid>
                    <a:gridCol w="720080"/>
                    <a:gridCol w="797339"/>
                  </a:tblGrid>
                  <a:tr h="302772">
                    <a:tc gridSpan="2">
                      <a:txBody>
                        <a:bodyPr/>
                        <a:lstStyle>
                          <a:lvl1pPr marL="0" algn="l" defTabSz="914400" rtl="0" eaLnBrk="1" latinLnBrk="1" hangingPunct="1">
                            <a:defRPr sz="1800" kern="1200">
                              <a:solidFill>
                                <a:schemeClr val="dk1"/>
                              </a:solidFill>
                              <a:latin typeface="Calibri" panose="020F0502020204030204"/>
                            </a:defRPr>
                          </a:lvl1pPr>
                          <a:lvl2pPr marL="457200" algn="l" defTabSz="914400" rtl="0" eaLnBrk="1" latinLnBrk="1" hangingPunct="1">
                            <a:defRPr sz="1800" kern="1200">
                              <a:solidFill>
                                <a:schemeClr val="dk1"/>
                              </a:solidFill>
                              <a:latin typeface="Calibri" panose="020F0502020204030204"/>
                            </a:defRPr>
                          </a:lvl2pPr>
                          <a:lvl3pPr marL="914400" algn="l" defTabSz="914400" rtl="0" eaLnBrk="1" latinLnBrk="1" hangingPunct="1">
                            <a:defRPr sz="1800" kern="1200">
                              <a:solidFill>
                                <a:schemeClr val="dk1"/>
                              </a:solidFill>
                              <a:latin typeface="Calibri" panose="020F0502020204030204"/>
                            </a:defRPr>
                          </a:lvl3pPr>
                          <a:lvl4pPr marL="1371600" algn="l" defTabSz="914400" rtl="0" eaLnBrk="1" latinLnBrk="1" hangingPunct="1">
                            <a:defRPr sz="1800" kern="1200">
                              <a:solidFill>
                                <a:schemeClr val="dk1"/>
                              </a:solidFill>
                              <a:latin typeface="Calibri" panose="020F0502020204030204"/>
                            </a:defRPr>
                          </a:lvl4pPr>
                          <a:lvl5pPr marL="1828800" algn="l" defTabSz="914400" rtl="0" eaLnBrk="1" latinLnBrk="1" hangingPunct="1">
                            <a:defRPr sz="1800" kern="1200">
                              <a:solidFill>
                                <a:schemeClr val="dk1"/>
                              </a:solidFill>
                              <a:latin typeface="Calibri" panose="020F0502020204030204"/>
                            </a:defRPr>
                          </a:lvl5pPr>
                          <a:lvl6pPr marL="2286000" algn="l" defTabSz="914400" rtl="0" eaLnBrk="1" latinLnBrk="1" hangingPunct="1">
                            <a:defRPr sz="1800" kern="1200">
                              <a:solidFill>
                                <a:schemeClr val="dk1"/>
                              </a:solidFill>
                              <a:latin typeface="Calibri" panose="020F0502020204030204"/>
                            </a:defRPr>
                          </a:lvl6pPr>
                          <a:lvl7pPr marL="2743200" algn="l" defTabSz="914400" rtl="0" eaLnBrk="1" latinLnBrk="1" hangingPunct="1">
                            <a:defRPr sz="1800" kern="1200">
                              <a:solidFill>
                                <a:schemeClr val="dk1"/>
                              </a:solidFill>
                              <a:latin typeface="Calibri" panose="020F0502020204030204"/>
                            </a:defRPr>
                          </a:lvl7pPr>
                          <a:lvl8pPr marL="3200400" algn="l" defTabSz="914400" rtl="0" eaLnBrk="1" latinLnBrk="1" hangingPunct="1">
                            <a:defRPr sz="1800" kern="1200">
                              <a:solidFill>
                                <a:schemeClr val="dk1"/>
                              </a:solidFill>
                              <a:latin typeface="Calibri" panose="020F0502020204030204"/>
                            </a:defRPr>
                          </a:lvl8pPr>
                          <a:lvl9pPr marL="3657600" algn="l" defTabSz="914400" rtl="0" eaLnBrk="1" latinLnBrk="1" hangingPunct="1">
                            <a:defRPr sz="1800" kern="1200">
                              <a:solidFill>
                                <a:schemeClr val="dk1"/>
                              </a:solidFill>
                              <a:latin typeface="Calibri" panose="020F0502020204030204"/>
                            </a:defRPr>
                          </a:lvl9p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100" b="1" i="0" u="none" strike="noStrike" dirty="0" smtClean="0">
                              <a:solidFill>
                                <a:srgbClr val="000000"/>
                              </a:solidFill>
                              <a:effectLst/>
                              <a:latin typeface="맑은 고딕" panose="020B0503020000020004" pitchFamily="50" charset="-127"/>
                              <a:ea typeface="맑은 고딕" panose="020B0503020000020004" pitchFamily="50" charset="-127"/>
                            </a:rPr>
                            <a:t>PFN</a:t>
                          </a:r>
                          <a:r>
                            <a:rPr lang="en-US" altLang="ko-KR" sz="1100" b="1" i="0" u="none" strike="noStrike" baseline="0" dirty="0" smtClean="0">
                              <a:solidFill>
                                <a:srgbClr val="000000"/>
                              </a:solidFill>
                              <a:effectLst/>
                              <a:latin typeface="맑은 고딕" panose="020B0503020000020004" pitchFamily="50" charset="-127"/>
                              <a:ea typeface="맑은 고딕" panose="020B0503020000020004" pitchFamily="50" charset="-127"/>
                            </a:rPr>
                            <a:t> Specification</a:t>
                          </a:r>
                          <a:endParaRPr lang="en-US" altLang="ko-KR" sz="1100" b="1" i="0" u="none" strike="noStrike" dirty="0">
                            <a:solidFill>
                              <a:srgbClr val="000000"/>
                            </a:solidFill>
                            <a:effectLst/>
                            <a:latin typeface="맑은 고딕" panose="020B0503020000020004" pitchFamily="50" charset="-127"/>
                            <a:ea typeface="맑은 고딕" panose="020B0503020000020004" pitchFamily="50" charset="-127"/>
                          </a:endParaRPr>
                        </a:p>
                      </a:txBody>
                      <a:tcPr>
                        <a:lnL w="12700" cmpd="sng">
                          <a:noFill/>
                        </a:lnL>
                        <a:lnR w="12700" cmpd="sng">
                          <a:noFill/>
                        </a:lnR>
                        <a:lnT w="5715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lvl1pPr marL="0" algn="l" defTabSz="914400" rtl="0" eaLnBrk="1" latinLnBrk="1" hangingPunct="1">
                            <a:defRPr sz="1800" kern="1200">
                              <a:solidFill>
                                <a:schemeClr val="dk1"/>
                              </a:solidFill>
                              <a:latin typeface="Calibri" panose="020F0502020204030204"/>
                            </a:defRPr>
                          </a:lvl1pPr>
                          <a:lvl2pPr marL="457200" algn="l" defTabSz="914400" rtl="0" eaLnBrk="1" latinLnBrk="1" hangingPunct="1">
                            <a:defRPr sz="1800" kern="1200">
                              <a:solidFill>
                                <a:schemeClr val="dk1"/>
                              </a:solidFill>
                              <a:latin typeface="Calibri" panose="020F0502020204030204"/>
                            </a:defRPr>
                          </a:lvl2pPr>
                          <a:lvl3pPr marL="914400" algn="l" defTabSz="914400" rtl="0" eaLnBrk="1" latinLnBrk="1" hangingPunct="1">
                            <a:defRPr sz="1800" kern="1200">
                              <a:solidFill>
                                <a:schemeClr val="dk1"/>
                              </a:solidFill>
                              <a:latin typeface="Calibri" panose="020F0502020204030204"/>
                            </a:defRPr>
                          </a:lvl3pPr>
                          <a:lvl4pPr marL="1371600" algn="l" defTabSz="914400" rtl="0" eaLnBrk="1" latinLnBrk="1" hangingPunct="1">
                            <a:defRPr sz="1800" kern="1200">
                              <a:solidFill>
                                <a:schemeClr val="dk1"/>
                              </a:solidFill>
                              <a:latin typeface="Calibri" panose="020F0502020204030204"/>
                            </a:defRPr>
                          </a:lvl4pPr>
                          <a:lvl5pPr marL="1828800" algn="l" defTabSz="914400" rtl="0" eaLnBrk="1" latinLnBrk="1" hangingPunct="1">
                            <a:defRPr sz="1800" kern="1200">
                              <a:solidFill>
                                <a:schemeClr val="dk1"/>
                              </a:solidFill>
                              <a:latin typeface="Calibri" panose="020F0502020204030204"/>
                            </a:defRPr>
                          </a:lvl5pPr>
                          <a:lvl6pPr marL="2286000" algn="l" defTabSz="914400" rtl="0" eaLnBrk="1" latinLnBrk="1" hangingPunct="1">
                            <a:defRPr sz="1800" kern="1200">
                              <a:solidFill>
                                <a:schemeClr val="dk1"/>
                              </a:solidFill>
                              <a:latin typeface="Calibri" panose="020F0502020204030204"/>
                            </a:defRPr>
                          </a:lvl6pPr>
                          <a:lvl7pPr marL="2743200" algn="l" defTabSz="914400" rtl="0" eaLnBrk="1" latinLnBrk="1" hangingPunct="1">
                            <a:defRPr sz="1800" kern="1200">
                              <a:solidFill>
                                <a:schemeClr val="dk1"/>
                              </a:solidFill>
                              <a:latin typeface="Calibri" panose="020F0502020204030204"/>
                            </a:defRPr>
                          </a:lvl7pPr>
                          <a:lvl8pPr marL="3200400" algn="l" defTabSz="914400" rtl="0" eaLnBrk="1" latinLnBrk="1" hangingPunct="1">
                            <a:defRPr sz="1800" kern="1200">
                              <a:solidFill>
                                <a:schemeClr val="dk1"/>
                              </a:solidFill>
                              <a:latin typeface="Calibri" panose="020F0502020204030204"/>
                            </a:defRPr>
                          </a:lvl8pPr>
                          <a:lvl9pPr marL="3657600" algn="l" defTabSz="914400" rtl="0" eaLnBrk="1" latinLnBrk="1" hangingPunct="1">
                            <a:defRPr sz="1800" kern="1200">
                              <a:solidFill>
                                <a:schemeClr val="dk1"/>
                              </a:solidFill>
                              <a:latin typeface="Calibri" panose="020F0502020204030204"/>
                            </a:defRPr>
                          </a:lvl9pPr>
                        </a:lstStyle>
                        <a:p>
                          <a:pPr algn="r" fontAlgn="ctr"/>
                          <a:endParaRPr lang="en-US" altLang="ko-KR" sz="1100" b="0" i="0" u="none" strike="noStrike" dirty="0">
                            <a:solidFill>
                              <a:srgbClr val="000000"/>
                            </a:solidFill>
                            <a:effectLst/>
                            <a:latin typeface="맑은 고딕" panose="020B0503020000020004" pitchFamily="50" charset="-127"/>
                            <a:ea typeface="맑은 고딕" panose="020B0503020000020004" pitchFamily="50" charset="-127"/>
                          </a:endParaRPr>
                        </a:p>
                      </a:txBody>
                      <a:tcPr marL="9525" marR="9525" marT="9525" marB="0" anchor="ctr">
                        <a:lnL w="12700" cmpd="sng">
                          <a:noFill/>
                        </a:lnL>
                        <a:lnR w="12700" cmpd="sng">
                          <a:noFill/>
                        </a:lnR>
                        <a:lnT w="5715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r>
                  <a:tr h="304800">
                    <a:tc>
                      <a:txBody>
                        <a:bodyPr/>
                        <a:lstStyle/>
                        <a:p>
                          <a:endParaRPr lang="ko-KR"/>
                        </a:p>
                      </a:txBody>
                      <a:tcPr>
                        <a:lnL w="12700" cmpd="sng">
                          <a:noFill/>
                        </a:lnL>
                        <a:lnR w="12700" cmpd="sng">
                          <a:no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blipFill rotWithShape="0">
                          <a:blip r:embed="rId4"/>
                          <a:stretch>
                            <a:fillRect t="-108000" r="-114286" b="-322000"/>
                          </a:stretch>
                        </a:blipFill>
                      </a:tcPr>
                    </a:tc>
                    <a:tc>
                      <a:txBody>
                        <a:bodyPr/>
                        <a:lstStyle>
                          <a:lvl1pPr marL="0" algn="l" defTabSz="914400" rtl="0" eaLnBrk="1" latinLnBrk="1" hangingPunct="1">
                            <a:defRPr sz="1800" kern="1200">
                              <a:solidFill>
                                <a:schemeClr val="dk1"/>
                              </a:solidFill>
                              <a:latin typeface="Calibri" panose="020F0502020204030204"/>
                            </a:defRPr>
                          </a:lvl1pPr>
                          <a:lvl2pPr marL="457200" algn="l" defTabSz="914400" rtl="0" eaLnBrk="1" latinLnBrk="1" hangingPunct="1">
                            <a:defRPr sz="1800" kern="1200">
                              <a:solidFill>
                                <a:schemeClr val="dk1"/>
                              </a:solidFill>
                              <a:latin typeface="Calibri" panose="020F0502020204030204"/>
                            </a:defRPr>
                          </a:lvl2pPr>
                          <a:lvl3pPr marL="914400" algn="l" defTabSz="914400" rtl="0" eaLnBrk="1" latinLnBrk="1" hangingPunct="1">
                            <a:defRPr sz="1800" kern="1200">
                              <a:solidFill>
                                <a:schemeClr val="dk1"/>
                              </a:solidFill>
                              <a:latin typeface="Calibri" panose="020F0502020204030204"/>
                            </a:defRPr>
                          </a:lvl3pPr>
                          <a:lvl4pPr marL="1371600" algn="l" defTabSz="914400" rtl="0" eaLnBrk="1" latinLnBrk="1" hangingPunct="1">
                            <a:defRPr sz="1800" kern="1200">
                              <a:solidFill>
                                <a:schemeClr val="dk1"/>
                              </a:solidFill>
                              <a:latin typeface="Calibri" panose="020F0502020204030204"/>
                            </a:defRPr>
                          </a:lvl4pPr>
                          <a:lvl5pPr marL="1828800" algn="l" defTabSz="914400" rtl="0" eaLnBrk="1" latinLnBrk="1" hangingPunct="1">
                            <a:defRPr sz="1800" kern="1200">
                              <a:solidFill>
                                <a:schemeClr val="dk1"/>
                              </a:solidFill>
                              <a:latin typeface="Calibri" panose="020F0502020204030204"/>
                            </a:defRPr>
                          </a:lvl5pPr>
                          <a:lvl6pPr marL="2286000" algn="l" defTabSz="914400" rtl="0" eaLnBrk="1" latinLnBrk="1" hangingPunct="1">
                            <a:defRPr sz="1800" kern="1200">
                              <a:solidFill>
                                <a:schemeClr val="dk1"/>
                              </a:solidFill>
                              <a:latin typeface="Calibri" panose="020F0502020204030204"/>
                            </a:defRPr>
                          </a:lvl6pPr>
                          <a:lvl7pPr marL="2743200" algn="l" defTabSz="914400" rtl="0" eaLnBrk="1" latinLnBrk="1" hangingPunct="1">
                            <a:defRPr sz="1800" kern="1200">
                              <a:solidFill>
                                <a:schemeClr val="dk1"/>
                              </a:solidFill>
                              <a:latin typeface="Calibri" panose="020F0502020204030204"/>
                            </a:defRPr>
                          </a:lvl7pPr>
                          <a:lvl8pPr marL="3200400" algn="l" defTabSz="914400" rtl="0" eaLnBrk="1" latinLnBrk="1" hangingPunct="1">
                            <a:defRPr sz="1800" kern="1200">
                              <a:solidFill>
                                <a:schemeClr val="dk1"/>
                              </a:solidFill>
                              <a:latin typeface="Calibri" panose="020F0502020204030204"/>
                            </a:defRPr>
                          </a:lvl8pPr>
                          <a:lvl9pPr marL="3657600" algn="l" defTabSz="914400" rtl="0" eaLnBrk="1" latinLnBrk="1" hangingPunct="1">
                            <a:defRPr sz="1800" kern="1200">
                              <a:solidFill>
                                <a:schemeClr val="dk1"/>
                              </a:solidFill>
                              <a:latin typeface="Calibri" panose="020F0502020204030204"/>
                            </a:defRPr>
                          </a:lvl9pPr>
                        </a:lstStyle>
                        <a:p>
                          <a:pPr algn="r" fontAlgn="ctr"/>
                          <a:r>
                            <a:rPr lang="ko-KR" altLang="en-US" sz="1100" b="1" i="0" u="none" strike="noStrike" dirty="0">
                              <a:solidFill>
                                <a:srgbClr val="000000"/>
                              </a:solidFill>
                              <a:effectLst/>
                              <a:latin typeface="맑은 고딕" panose="020B0503020000020004" pitchFamily="50" charset="-127"/>
                              <a:ea typeface="맑은 고딕" panose="020B0503020000020004" pitchFamily="50" charset="-127"/>
                            </a:rPr>
                            <a:t> </a:t>
                          </a:r>
                          <a:r>
                            <a:rPr lang="en-US" altLang="ko-KR" sz="1100" b="1" i="0" u="none" strike="noStrike" dirty="0" smtClean="0">
                              <a:solidFill>
                                <a:srgbClr val="000000"/>
                              </a:solidFill>
                              <a:effectLst/>
                              <a:latin typeface="맑은 고딕" panose="020B0503020000020004" pitchFamily="50" charset="-127"/>
                              <a:ea typeface="맑은 고딕" panose="020B0503020000020004" pitchFamily="50" charset="-127"/>
                            </a:rPr>
                            <a:t>0.5</a:t>
                          </a:r>
                          <a:endParaRPr lang="en-US" altLang="ko-KR" sz="1100" b="1" i="0" u="none" strike="noStrike" dirty="0">
                            <a:solidFill>
                              <a:srgbClr val="000000"/>
                            </a:solidFill>
                            <a:effectLst/>
                            <a:latin typeface="맑은 고딕" panose="020B0503020000020004" pitchFamily="50" charset="-127"/>
                            <a:ea typeface="맑은 고딕" panose="020B0503020000020004" pitchFamily="50" charset="-127"/>
                          </a:endParaRPr>
                        </a:p>
                      </a:txBody>
                      <a:tcPr marL="9525" marR="9525" marT="9525" marB="0" anchor="ctr">
                        <a:lnL w="12700" cmpd="sng">
                          <a:noFill/>
                        </a:lnL>
                        <a:lnR w="12700" cmpd="sng">
                          <a:no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r>
                  <a:tr h="304800">
                    <a:tc>
                      <a:txBody>
                        <a:bodyPr/>
                        <a:lstStyle/>
                        <a:p>
                          <a:endParaRPr lang="ko-KR"/>
                        </a:p>
                      </a:txBody>
                      <a:tcPr>
                        <a:lnL w="12700" cmpd="sng">
                          <a:noFill/>
                        </a:lnL>
                        <a:lnR w="12700" cmpd="sng">
                          <a:no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blipFill rotWithShape="0">
                          <a:blip r:embed="rId4"/>
                          <a:stretch>
                            <a:fillRect t="-208000" r="-114286" b="-222000"/>
                          </a:stretch>
                        </a:blipFill>
                      </a:tcPr>
                    </a:tc>
                    <a:tc>
                      <a:txBody>
                        <a:bodyPr/>
                        <a:lstStyle>
                          <a:lvl1pPr marL="0" algn="l" defTabSz="914400" rtl="0" eaLnBrk="1" latinLnBrk="1" hangingPunct="1">
                            <a:defRPr sz="1800" kern="1200">
                              <a:solidFill>
                                <a:schemeClr val="dk1"/>
                              </a:solidFill>
                              <a:latin typeface="Calibri" panose="020F0502020204030204"/>
                            </a:defRPr>
                          </a:lvl1pPr>
                          <a:lvl2pPr marL="457200" algn="l" defTabSz="914400" rtl="0" eaLnBrk="1" latinLnBrk="1" hangingPunct="1">
                            <a:defRPr sz="1800" kern="1200">
                              <a:solidFill>
                                <a:schemeClr val="dk1"/>
                              </a:solidFill>
                              <a:latin typeface="Calibri" panose="020F0502020204030204"/>
                            </a:defRPr>
                          </a:lvl2pPr>
                          <a:lvl3pPr marL="914400" algn="l" defTabSz="914400" rtl="0" eaLnBrk="1" latinLnBrk="1" hangingPunct="1">
                            <a:defRPr sz="1800" kern="1200">
                              <a:solidFill>
                                <a:schemeClr val="dk1"/>
                              </a:solidFill>
                              <a:latin typeface="Calibri" panose="020F0502020204030204"/>
                            </a:defRPr>
                          </a:lvl3pPr>
                          <a:lvl4pPr marL="1371600" algn="l" defTabSz="914400" rtl="0" eaLnBrk="1" latinLnBrk="1" hangingPunct="1">
                            <a:defRPr sz="1800" kern="1200">
                              <a:solidFill>
                                <a:schemeClr val="dk1"/>
                              </a:solidFill>
                              <a:latin typeface="Calibri" panose="020F0502020204030204"/>
                            </a:defRPr>
                          </a:lvl4pPr>
                          <a:lvl5pPr marL="1828800" algn="l" defTabSz="914400" rtl="0" eaLnBrk="1" latinLnBrk="1" hangingPunct="1">
                            <a:defRPr sz="1800" kern="1200">
                              <a:solidFill>
                                <a:schemeClr val="dk1"/>
                              </a:solidFill>
                              <a:latin typeface="Calibri" panose="020F0502020204030204"/>
                            </a:defRPr>
                          </a:lvl5pPr>
                          <a:lvl6pPr marL="2286000" algn="l" defTabSz="914400" rtl="0" eaLnBrk="1" latinLnBrk="1" hangingPunct="1">
                            <a:defRPr sz="1800" kern="1200">
                              <a:solidFill>
                                <a:schemeClr val="dk1"/>
                              </a:solidFill>
                              <a:latin typeface="Calibri" panose="020F0502020204030204"/>
                            </a:defRPr>
                          </a:lvl6pPr>
                          <a:lvl7pPr marL="2743200" algn="l" defTabSz="914400" rtl="0" eaLnBrk="1" latinLnBrk="1" hangingPunct="1">
                            <a:defRPr sz="1800" kern="1200">
                              <a:solidFill>
                                <a:schemeClr val="dk1"/>
                              </a:solidFill>
                              <a:latin typeface="Calibri" panose="020F0502020204030204"/>
                            </a:defRPr>
                          </a:lvl7pPr>
                          <a:lvl8pPr marL="3200400" algn="l" defTabSz="914400" rtl="0" eaLnBrk="1" latinLnBrk="1" hangingPunct="1">
                            <a:defRPr sz="1800" kern="1200">
                              <a:solidFill>
                                <a:schemeClr val="dk1"/>
                              </a:solidFill>
                              <a:latin typeface="Calibri" panose="020F0502020204030204"/>
                            </a:defRPr>
                          </a:lvl8pPr>
                          <a:lvl9pPr marL="3657600" algn="l" defTabSz="914400" rtl="0" eaLnBrk="1" latinLnBrk="1" hangingPunct="1">
                            <a:defRPr sz="1800" kern="1200">
                              <a:solidFill>
                                <a:schemeClr val="dk1"/>
                              </a:solidFill>
                              <a:latin typeface="Calibri" panose="020F0502020204030204"/>
                            </a:defRPr>
                          </a:lvl9pPr>
                        </a:lstStyle>
                        <a:p>
                          <a:pPr algn="r" fontAlgn="ctr"/>
                          <a:r>
                            <a:rPr lang="en-US" altLang="ko-KR" sz="1100" b="1" i="0" u="none" strike="noStrike" dirty="0" smtClean="0">
                              <a:solidFill>
                                <a:srgbClr val="000000"/>
                              </a:solidFill>
                              <a:effectLst/>
                              <a:latin typeface="맑은 고딕" panose="020B0503020000020004" pitchFamily="50" charset="-127"/>
                              <a:ea typeface="맑은 고딕" panose="020B0503020000020004" pitchFamily="50" charset="-127"/>
                            </a:rPr>
                            <a:t>5</a:t>
                          </a:r>
                          <a:endParaRPr lang="en-US" altLang="ko-KR" sz="1100" b="1" i="0" u="none" strike="noStrike" dirty="0">
                            <a:solidFill>
                              <a:srgbClr val="000000"/>
                            </a:solidFill>
                            <a:effectLst/>
                            <a:latin typeface="맑은 고딕" panose="020B0503020000020004" pitchFamily="50" charset="-127"/>
                            <a:ea typeface="맑은 고딕" panose="020B0503020000020004" pitchFamily="50" charset="-127"/>
                          </a:endParaRPr>
                        </a:p>
                      </a:txBody>
                      <a:tcPr marL="9525" marR="9525" marT="9525" marB="0" anchor="ctr">
                        <a:lnL w="12700" cmpd="sng">
                          <a:noFill/>
                        </a:lnL>
                        <a:lnR w="12700" cmpd="sng">
                          <a:no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r>
                  <a:tr h="304800">
                    <a:tc>
                      <a:txBody>
                        <a:bodyPr/>
                        <a:lstStyle/>
                        <a:p>
                          <a:endParaRPr lang="ko-KR"/>
                        </a:p>
                      </a:txBody>
                      <a:tcPr>
                        <a:lnL w="12700" cmpd="sng">
                          <a:noFill/>
                        </a:lnL>
                        <a:lnR w="12700" cmpd="sng">
                          <a:no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blipFill rotWithShape="0">
                          <a:blip r:embed="rId4"/>
                          <a:stretch>
                            <a:fillRect t="-301961" r="-114286" b="-117647"/>
                          </a:stretch>
                        </a:blipFill>
                      </a:tcPr>
                    </a:tc>
                    <a:tc>
                      <a:txBody>
                        <a:bodyPr/>
                        <a:lstStyle>
                          <a:lvl1pPr marL="0" algn="l" defTabSz="914400" rtl="0" eaLnBrk="1" latinLnBrk="1" hangingPunct="1">
                            <a:defRPr sz="1800" kern="1200">
                              <a:solidFill>
                                <a:schemeClr val="dk1"/>
                              </a:solidFill>
                              <a:latin typeface="Calibri" panose="020F0502020204030204"/>
                            </a:defRPr>
                          </a:lvl1pPr>
                          <a:lvl2pPr marL="457200" algn="l" defTabSz="914400" rtl="0" eaLnBrk="1" latinLnBrk="1" hangingPunct="1">
                            <a:defRPr sz="1800" kern="1200">
                              <a:solidFill>
                                <a:schemeClr val="dk1"/>
                              </a:solidFill>
                              <a:latin typeface="Calibri" panose="020F0502020204030204"/>
                            </a:defRPr>
                          </a:lvl2pPr>
                          <a:lvl3pPr marL="914400" algn="l" defTabSz="914400" rtl="0" eaLnBrk="1" latinLnBrk="1" hangingPunct="1">
                            <a:defRPr sz="1800" kern="1200">
                              <a:solidFill>
                                <a:schemeClr val="dk1"/>
                              </a:solidFill>
                              <a:latin typeface="Calibri" panose="020F0502020204030204"/>
                            </a:defRPr>
                          </a:lvl3pPr>
                          <a:lvl4pPr marL="1371600" algn="l" defTabSz="914400" rtl="0" eaLnBrk="1" latinLnBrk="1" hangingPunct="1">
                            <a:defRPr sz="1800" kern="1200">
                              <a:solidFill>
                                <a:schemeClr val="dk1"/>
                              </a:solidFill>
                              <a:latin typeface="Calibri" panose="020F0502020204030204"/>
                            </a:defRPr>
                          </a:lvl4pPr>
                          <a:lvl5pPr marL="1828800" algn="l" defTabSz="914400" rtl="0" eaLnBrk="1" latinLnBrk="1" hangingPunct="1">
                            <a:defRPr sz="1800" kern="1200">
                              <a:solidFill>
                                <a:schemeClr val="dk1"/>
                              </a:solidFill>
                              <a:latin typeface="Calibri" panose="020F0502020204030204"/>
                            </a:defRPr>
                          </a:lvl5pPr>
                          <a:lvl6pPr marL="2286000" algn="l" defTabSz="914400" rtl="0" eaLnBrk="1" latinLnBrk="1" hangingPunct="1">
                            <a:defRPr sz="1800" kern="1200">
                              <a:solidFill>
                                <a:schemeClr val="dk1"/>
                              </a:solidFill>
                              <a:latin typeface="Calibri" panose="020F0502020204030204"/>
                            </a:defRPr>
                          </a:lvl6pPr>
                          <a:lvl7pPr marL="2743200" algn="l" defTabSz="914400" rtl="0" eaLnBrk="1" latinLnBrk="1" hangingPunct="1">
                            <a:defRPr sz="1800" kern="1200">
                              <a:solidFill>
                                <a:schemeClr val="dk1"/>
                              </a:solidFill>
                              <a:latin typeface="Calibri" panose="020F0502020204030204"/>
                            </a:defRPr>
                          </a:lvl7pPr>
                          <a:lvl8pPr marL="3200400" algn="l" defTabSz="914400" rtl="0" eaLnBrk="1" latinLnBrk="1" hangingPunct="1">
                            <a:defRPr sz="1800" kern="1200">
                              <a:solidFill>
                                <a:schemeClr val="dk1"/>
                              </a:solidFill>
                              <a:latin typeface="Calibri" panose="020F0502020204030204"/>
                            </a:defRPr>
                          </a:lvl8pPr>
                          <a:lvl9pPr marL="3657600" algn="l" defTabSz="914400" rtl="0" eaLnBrk="1" latinLnBrk="1" hangingPunct="1">
                            <a:defRPr sz="1800" kern="1200">
                              <a:solidFill>
                                <a:schemeClr val="dk1"/>
                              </a:solidFill>
                              <a:latin typeface="Calibri" panose="020F0502020204030204"/>
                            </a:defRPr>
                          </a:lvl9pPr>
                        </a:lstStyle>
                        <a:p>
                          <a:pPr algn="r" fontAlgn="ctr"/>
                          <a:r>
                            <a:rPr lang="ko-KR" altLang="en-US" sz="1100" b="1" i="0" u="none" strike="noStrike" dirty="0">
                              <a:solidFill>
                                <a:srgbClr val="000000"/>
                              </a:solidFill>
                              <a:effectLst/>
                              <a:latin typeface="맑은 고딕" panose="020B0503020000020004" pitchFamily="50" charset="-127"/>
                              <a:ea typeface="맑은 고딕" panose="020B0503020000020004" pitchFamily="50" charset="-127"/>
                            </a:rPr>
                            <a:t> </a:t>
                          </a:r>
                          <a:r>
                            <a:rPr lang="en-US" altLang="ko-KR" sz="1100" b="1" i="0" u="none" strike="noStrike" dirty="0" smtClean="0">
                              <a:solidFill>
                                <a:srgbClr val="000000"/>
                              </a:solidFill>
                              <a:effectLst/>
                              <a:latin typeface="맑은 고딕" panose="020B0503020000020004" pitchFamily="50" charset="-127"/>
                              <a:ea typeface="맑은 고딕" panose="020B0503020000020004" pitchFamily="50" charset="-127"/>
                            </a:rPr>
                            <a:t>0.94</a:t>
                          </a:r>
                          <a:endParaRPr lang="en-US" altLang="ko-KR" sz="1100" b="1" i="0" u="none" strike="noStrike" dirty="0">
                            <a:solidFill>
                              <a:srgbClr val="000000"/>
                            </a:solidFill>
                            <a:effectLst/>
                            <a:latin typeface="맑은 고딕" panose="020B0503020000020004" pitchFamily="50" charset="-127"/>
                            <a:ea typeface="맑은 고딕" panose="020B0503020000020004" pitchFamily="50" charset="-127"/>
                          </a:endParaRPr>
                        </a:p>
                      </a:txBody>
                      <a:tcPr marL="9525" marR="9525" marT="9525" marB="0" anchor="ctr">
                        <a:lnL w="12700" cmpd="sng">
                          <a:noFill/>
                        </a:lnL>
                        <a:lnR w="12700" cmpd="sng">
                          <a:noFill/>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r>
                  <a:tr h="304800">
                    <a:tc>
                      <a:txBody>
                        <a:bodyPr/>
                        <a:lstStyle/>
                        <a:p>
                          <a:endParaRPr lang="ko-KR"/>
                        </a:p>
                      </a:txBody>
                      <a:tcPr>
                        <a:lnL w="12700" cmpd="sng">
                          <a:noFill/>
                        </a:lnL>
                        <a:lnR w="12700" cmpd="sng">
                          <a:noFill/>
                        </a:lnR>
                        <a:lnT w="12700" cap="flat" cmpd="sng" algn="ctr">
                          <a:solidFill>
                            <a:sysClr val="windowText" lastClr="000000"/>
                          </a:solidFill>
                          <a:prstDash val="solid"/>
                          <a:round/>
                          <a:headEnd type="none" w="med" len="med"/>
                          <a:tailEnd type="none" w="med" len="med"/>
                        </a:lnT>
                        <a:lnB w="571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blipFill rotWithShape="0">
                          <a:blip r:embed="rId4"/>
                          <a:stretch>
                            <a:fillRect t="-410000" r="-114286" b="-20000"/>
                          </a:stretch>
                        </a:blipFill>
                      </a:tcPr>
                    </a:tc>
                    <a:tc>
                      <a:txBody>
                        <a:bodyPr/>
                        <a:lstStyle>
                          <a:lvl1pPr marL="0" algn="l" defTabSz="914400" rtl="0" eaLnBrk="1" latinLnBrk="1" hangingPunct="1">
                            <a:defRPr sz="1800" kern="1200">
                              <a:solidFill>
                                <a:schemeClr val="dk1"/>
                              </a:solidFill>
                              <a:latin typeface="Calibri" panose="020F0502020204030204"/>
                            </a:defRPr>
                          </a:lvl1pPr>
                          <a:lvl2pPr marL="457200" algn="l" defTabSz="914400" rtl="0" eaLnBrk="1" latinLnBrk="1" hangingPunct="1">
                            <a:defRPr sz="1800" kern="1200">
                              <a:solidFill>
                                <a:schemeClr val="dk1"/>
                              </a:solidFill>
                              <a:latin typeface="Calibri" panose="020F0502020204030204"/>
                            </a:defRPr>
                          </a:lvl2pPr>
                          <a:lvl3pPr marL="914400" algn="l" defTabSz="914400" rtl="0" eaLnBrk="1" latinLnBrk="1" hangingPunct="1">
                            <a:defRPr sz="1800" kern="1200">
                              <a:solidFill>
                                <a:schemeClr val="dk1"/>
                              </a:solidFill>
                              <a:latin typeface="Calibri" panose="020F0502020204030204"/>
                            </a:defRPr>
                          </a:lvl3pPr>
                          <a:lvl4pPr marL="1371600" algn="l" defTabSz="914400" rtl="0" eaLnBrk="1" latinLnBrk="1" hangingPunct="1">
                            <a:defRPr sz="1800" kern="1200">
                              <a:solidFill>
                                <a:schemeClr val="dk1"/>
                              </a:solidFill>
                              <a:latin typeface="Calibri" panose="020F0502020204030204"/>
                            </a:defRPr>
                          </a:lvl4pPr>
                          <a:lvl5pPr marL="1828800" algn="l" defTabSz="914400" rtl="0" eaLnBrk="1" latinLnBrk="1" hangingPunct="1">
                            <a:defRPr sz="1800" kern="1200">
                              <a:solidFill>
                                <a:schemeClr val="dk1"/>
                              </a:solidFill>
                              <a:latin typeface="Calibri" panose="020F0502020204030204"/>
                            </a:defRPr>
                          </a:lvl5pPr>
                          <a:lvl6pPr marL="2286000" algn="l" defTabSz="914400" rtl="0" eaLnBrk="1" latinLnBrk="1" hangingPunct="1">
                            <a:defRPr sz="1800" kern="1200">
                              <a:solidFill>
                                <a:schemeClr val="dk1"/>
                              </a:solidFill>
                              <a:latin typeface="Calibri" panose="020F0502020204030204"/>
                            </a:defRPr>
                          </a:lvl6pPr>
                          <a:lvl7pPr marL="2743200" algn="l" defTabSz="914400" rtl="0" eaLnBrk="1" latinLnBrk="1" hangingPunct="1">
                            <a:defRPr sz="1800" kern="1200">
                              <a:solidFill>
                                <a:schemeClr val="dk1"/>
                              </a:solidFill>
                              <a:latin typeface="Calibri" panose="020F0502020204030204"/>
                            </a:defRPr>
                          </a:lvl7pPr>
                          <a:lvl8pPr marL="3200400" algn="l" defTabSz="914400" rtl="0" eaLnBrk="1" latinLnBrk="1" hangingPunct="1">
                            <a:defRPr sz="1800" kern="1200">
                              <a:solidFill>
                                <a:schemeClr val="dk1"/>
                              </a:solidFill>
                              <a:latin typeface="Calibri" panose="020F0502020204030204"/>
                            </a:defRPr>
                          </a:lvl8pPr>
                          <a:lvl9pPr marL="3657600" algn="l" defTabSz="914400" rtl="0" eaLnBrk="1" latinLnBrk="1" hangingPunct="1">
                            <a:defRPr sz="1800" kern="1200">
                              <a:solidFill>
                                <a:schemeClr val="dk1"/>
                              </a:solidFill>
                              <a:latin typeface="Calibri" panose="020F0502020204030204"/>
                            </a:defRPr>
                          </a:lvl9pPr>
                        </a:lstStyle>
                        <a:p>
                          <a:pPr algn="r" fontAlgn="ctr"/>
                          <a:r>
                            <a:rPr lang="en-US" altLang="ko-KR" sz="1100" b="1" i="0" u="none" strike="noStrike" dirty="0" smtClean="0">
                              <a:solidFill>
                                <a:srgbClr val="000000"/>
                              </a:solidFill>
                              <a:effectLst/>
                              <a:latin typeface="맑은 고딕" panose="020B0503020000020004" pitchFamily="50" charset="-127"/>
                              <a:ea typeface="맑은 고딕" panose="020B0503020000020004" pitchFamily="50" charset="-127"/>
                            </a:rPr>
                            <a:t>0.23</a:t>
                          </a:r>
                          <a:endParaRPr lang="en-US" altLang="ko-KR" sz="1100" b="1" i="0" u="none" strike="noStrike" dirty="0">
                            <a:solidFill>
                              <a:srgbClr val="000000"/>
                            </a:solidFill>
                            <a:effectLst/>
                            <a:latin typeface="맑은 고딕" panose="020B0503020000020004" pitchFamily="50" charset="-127"/>
                            <a:ea typeface="맑은 고딕" panose="020B0503020000020004" pitchFamily="50" charset="-127"/>
                          </a:endParaRPr>
                        </a:p>
                      </a:txBody>
                      <a:tcPr marL="9525" marR="9525" marT="9525" marB="0" anchor="ctr">
                        <a:lnL w="12700" cmpd="sng">
                          <a:noFill/>
                        </a:lnL>
                        <a:lnR w="12700" cmpd="sng">
                          <a:noFill/>
                        </a:lnR>
                        <a:lnT w="12700" cap="flat" cmpd="sng" algn="ctr">
                          <a:solidFill>
                            <a:sysClr val="windowText" lastClr="000000"/>
                          </a:solidFill>
                          <a:prstDash val="solid"/>
                          <a:round/>
                          <a:headEnd type="none" w="med" len="med"/>
                          <a:tailEnd type="none" w="med" len="med"/>
                        </a:lnT>
                        <a:lnB w="571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mc:Fallback>
      </mc:AlternateContent>
    </p:spTree>
    <p:extLst>
      <p:ext uri="{BB962C8B-B14F-4D97-AF65-F5344CB8AC3E}">
        <p14:creationId xmlns:p14="http://schemas.microsoft.com/office/powerpoint/2010/main" val="11167461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제목 9"/>
          <p:cNvSpPr>
            <a:spLocks noGrp="1"/>
          </p:cNvSpPr>
          <p:nvPr>
            <p:ph type="title"/>
          </p:nvPr>
        </p:nvSpPr>
        <p:spPr>
          <a:xfrm>
            <a:off x="659968" y="1"/>
            <a:ext cx="8447099" cy="712788"/>
          </a:xfrm>
        </p:spPr>
        <p:txBody>
          <a:bodyPr/>
          <a:lstStyle/>
          <a:p>
            <a:r>
              <a:rPr lang="en-US" altLang="ko-KR" sz="1800" dirty="0">
                <a:latin typeface="Arial" pitchFamily="34" charset="0"/>
                <a:cs typeface="Arial" pitchFamily="34" charset="0"/>
              </a:rPr>
              <a:t>3</a:t>
            </a:r>
            <a:r>
              <a:rPr lang="en-US" altLang="ko-KR" sz="1800" dirty="0" smtClean="0">
                <a:latin typeface="Arial" pitchFamily="34" charset="0"/>
                <a:cs typeface="Arial" pitchFamily="34" charset="0"/>
              </a:rPr>
              <a:t>. The Helicity Injection System of VEST</a:t>
            </a:r>
            <a:r>
              <a:rPr lang="en-US" altLang="ko-KR" sz="1600" dirty="0" smtClean="0">
                <a:latin typeface="Arial" pitchFamily="34" charset="0"/>
                <a:cs typeface="Arial" pitchFamily="34" charset="0"/>
              </a:rPr>
              <a:t/>
            </a:r>
            <a:br>
              <a:rPr lang="en-US" altLang="ko-KR" sz="1600" dirty="0" smtClean="0">
                <a:latin typeface="Arial" pitchFamily="34" charset="0"/>
                <a:cs typeface="Arial" pitchFamily="34" charset="0"/>
              </a:rPr>
            </a:br>
            <a:r>
              <a:rPr lang="en-US" altLang="ko-KR" sz="2400" dirty="0" smtClean="0">
                <a:solidFill>
                  <a:srgbClr val="FFFF00"/>
                </a:solidFill>
                <a:latin typeface="Arial" pitchFamily="34" charset="0"/>
                <a:cs typeface="Arial" pitchFamily="34" charset="0"/>
              </a:rPr>
              <a:t>3-2 Single Power System</a:t>
            </a:r>
            <a:endParaRPr lang="ko-KR" altLang="en-US" sz="2400" dirty="0">
              <a:solidFill>
                <a:srgbClr val="FFFF00"/>
              </a:solidFill>
              <a:latin typeface="Arial" pitchFamily="34" charset="0"/>
              <a:cs typeface="Arial" pitchFamily="34" charset="0"/>
            </a:endParaRPr>
          </a:p>
        </p:txBody>
      </p:sp>
      <p:sp>
        <p:nvSpPr>
          <p:cNvPr id="25" name="TextBox 24"/>
          <p:cNvSpPr txBox="1"/>
          <p:nvPr/>
        </p:nvSpPr>
        <p:spPr>
          <a:xfrm>
            <a:off x="30575" y="2284804"/>
            <a:ext cx="7781785" cy="369332"/>
          </a:xfrm>
          <a:prstGeom prst="rect">
            <a:avLst/>
          </a:prstGeom>
          <a:noFill/>
        </p:spPr>
        <p:txBody>
          <a:bodyPr wrap="square" rtlCol="0">
            <a:spAutoFit/>
          </a:bodyPr>
          <a:lstStyle/>
          <a:p>
            <a:pPr fontAlgn="base">
              <a:spcBef>
                <a:spcPct val="0"/>
              </a:spcBef>
              <a:spcAft>
                <a:spcPct val="0"/>
              </a:spcAft>
            </a:pPr>
            <a:r>
              <a:rPr kumimoji="1" lang="en-US" altLang="ko-KR" dirty="0">
                <a:solidFill>
                  <a:srgbClr val="000000"/>
                </a:solidFill>
                <a:latin typeface="Open Sans" panose="020B0606030504020204" pitchFamily="34" charset="0"/>
                <a:ea typeface="Open Sans" panose="020B0606030504020204" pitchFamily="34" charset="0"/>
                <a:cs typeface="Open Sans" panose="020B0606030504020204" pitchFamily="34" charset="0"/>
              </a:rPr>
              <a:t>System circuit using </a:t>
            </a:r>
            <a:r>
              <a:rPr kumimoji="1" lang="en-US" altLang="ko-KR" b="1" dirty="0">
                <a:solidFill>
                  <a:srgbClr val="000000"/>
                </a:solidFill>
                <a:latin typeface="Open Sans" panose="020B0606030504020204" pitchFamily="34" charset="0"/>
                <a:ea typeface="Open Sans" panose="020B0606030504020204" pitchFamily="34" charset="0"/>
                <a:cs typeface="Open Sans" panose="020B0606030504020204" pitchFamily="34" charset="0"/>
              </a:rPr>
              <a:t>single power for both </a:t>
            </a:r>
            <a:r>
              <a:rPr kumimoji="1" lang="en-US" altLang="ko-KR" dirty="0">
                <a:solidFill>
                  <a:srgbClr val="000000"/>
                </a:solidFill>
                <a:latin typeface="Open Sans" panose="020B0606030504020204" pitchFamily="34" charset="0"/>
                <a:ea typeface="Open Sans" panose="020B0606030504020204" pitchFamily="34" charset="0"/>
                <a:cs typeface="Open Sans" panose="020B0606030504020204" pitchFamily="34" charset="0"/>
              </a:rPr>
              <a:t>arc discharge and injection</a:t>
            </a:r>
          </a:p>
        </p:txBody>
      </p:sp>
      <p:sp>
        <p:nvSpPr>
          <p:cNvPr id="27" name="오른쪽 화살표 26"/>
          <p:cNvSpPr/>
          <p:nvPr/>
        </p:nvSpPr>
        <p:spPr bwMode="auto">
          <a:xfrm>
            <a:off x="3224777" y="4100152"/>
            <a:ext cx="856792" cy="668994"/>
          </a:xfrm>
          <a:prstGeom prst="rightArrow">
            <a:avLst/>
          </a:prstGeom>
          <a:solidFill>
            <a:srgbClr val="FF0000"/>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fontAlgn="base">
              <a:spcBef>
                <a:spcPct val="0"/>
              </a:spcBef>
              <a:spcAft>
                <a:spcPct val="0"/>
              </a:spcAft>
            </a:pPr>
            <a:endParaRPr kumimoji="1" lang="ko-KR" altLang="en-US" sz="1400" b="1">
              <a:solidFill>
                <a:srgbClr val="000000"/>
              </a:solidFill>
              <a:latin typeface="Arial" charset="0"/>
            </a:endParaRPr>
          </a:p>
        </p:txBody>
      </p:sp>
      <p:grpSp>
        <p:nvGrpSpPr>
          <p:cNvPr id="28" name="그룹 27"/>
          <p:cNvGrpSpPr/>
          <p:nvPr/>
        </p:nvGrpSpPr>
        <p:grpSpPr>
          <a:xfrm>
            <a:off x="4139952" y="2850019"/>
            <a:ext cx="4893122" cy="3171269"/>
            <a:chOff x="3853772" y="834430"/>
            <a:chExt cx="5045543" cy="3602282"/>
          </a:xfrm>
        </p:grpSpPr>
        <p:pic>
          <p:nvPicPr>
            <p:cNvPr id="29" name="그림 28"/>
            <p:cNvPicPr>
              <a:picLocks noChangeAspect="1"/>
            </p:cNvPicPr>
            <p:nvPr/>
          </p:nvPicPr>
          <p:blipFill rotWithShape="1">
            <a:blip r:embed="rId3" cstate="print">
              <a:extLst>
                <a:ext uri="{28A0092B-C50C-407E-A947-70E740481C1C}">
                  <a14:useLocalDpi xmlns:a14="http://schemas.microsoft.com/office/drawing/2010/main" val="0"/>
                </a:ext>
              </a:extLst>
            </a:blip>
            <a:srcRect t="8001" r="26239" b="17450"/>
            <a:stretch/>
          </p:blipFill>
          <p:spPr>
            <a:xfrm>
              <a:off x="3853772" y="834430"/>
              <a:ext cx="2518428" cy="3600000"/>
            </a:xfrm>
            <a:prstGeom prst="rect">
              <a:avLst/>
            </a:prstGeom>
          </p:spPr>
        </p:pic>
        <p:pic>
          <p:nvPicPr>
            <p:cNvPr id="30" name="그림 29"/>
            <p:cNvPicPr>
              <a:picLocks noChangeAspect="1"/>
            </p:cNvPicPr>
            <p:nvPr/>
          </p:nvPicPr>
          <p:blipFill rotWithShape="1">
            <a:blip r:embed="rId4" cstate="print">
              <a:extLst>
                <a:ext uri="{28A0092B-C50C-407E-A947-70E740481C1C}">
                  <a14:useLocalDpi xmlns:a14="http://schemas.microsoft.com/office/drawing/2010/main" val="0"/>
                </a:ext>
              </a:extLst>
            </a:blip>
            <a:srcRect l="3963" t="8001" r="26240" b="17450"/>
            <a:stretch/>
          </p:blipFill>
          <p:spPr>
            <a:xfrm>
              <a:off x="6516216" y="836712"/>
              <a:ext cx="2383099" cy="3600000"/>
            </a:xfrm>
            <a:prstGeom prst="rect">
              <a:avLst/>
            </a:prstGeom>
          </p:spPr>
        </p:pic>
        <p:sp>
          <p:nvSpPr>
            <p:cNvPr id="31" name="TextBox 30"/>
            <p:cNvSpPr txBox="1"/>
            <p:nvPr/>
          </p:nvSpPr>
          <p:spPr>
            <a:xfrm>
              <a:off x="4328743" y="919538"/>
              <a:ext cx="1503227" cy="891208"/>
            </a:xfrm>
            <a:prstGeom prst="rect">
              <a:avLst/>
            </a:prstGeom>
            <a:solidFill>
              <a:srgbClr val="FFC000">
                <a:alpha val="75000"/>
              </a:srgbClr>
            </a:solidFill>
          </p:spPr>
          <p:txBody>
            <a:bodyPr wrap="square" rtlCol="0">
              <a:spAutoFit/>
            </a:bodyPr>
            <a:lstStyle/>
            <a:p>
              <a:pPr fontAlgn="base">
                <a:spcBef>
                  <a:spcPct val="0"/>
                </a:spcBef>
                <a:spcAft>
                  <a:spcPct val="0"/>
                </a:spcAft>
              </a:pPr>
              <a:r>
                <a:rPr kumimoji="1" lang="en-US" altLang="ko-KR" sz="1500" b="1" dirty="0">
                  <a:solidFill>
                    <a:srgbClr val="0000FF"/>
                  </a:solidFill>
                  <a:latin typeface="Open Sans" panose="020B0606030504020204" pitchFamily="34" charset="0"/>
                  <a:ea typeface="Open Sans" panose="020B0606030504020204" pitchFamily="34" charset="0"/>
                  <a:cs typeface="Open Sans" panose="020B0606030504020204" pitchFamily="34" charset="0"/>
                </a:rPr>
                <a:t>Phase 1</a:t>
              </a:r>
            </a:p>
            <a:p>
              <a:pPr fontAlgn="base">
                <a:spcBef>
                  <a:spcPct val="0"/>
                </a:spcBef>
                <a:spcAft>
                  <a:spcPct val="0"/>
                </a:spcAft>
              </a:pPr>
              <a:r>
                <a:rPr kumimoji="1" lang="en-US" altLang="ko-KR" sz="1500" dirty="0">
                  <a:solidFill>
                    <a:srgbClr val="0000FF"/>
                  </a:solidFill>
                  <a:latin typeface="Open Sans" panose="020B0606030504020204" pitchFamily="34" charset="0"/>
                  <a:ea typeface="Open Sans" panose="020B0606030504020204" pitchFamily="34" charset="0"/>
                  <a:cs typeface="Open Sans" panose="020B0606030504020204" pitchFamily="34" charset="0"/>
                </a:rPr>
                <a:t>Before </a:t>
              </a:r>
            </a:p>
            <a:p>
              <a:pPr fontAlgn="base">
                <a:spcBef>
                  <a:spcPct val="0"/>
                </a:spcBef>
                <a:spcAft>
                  <a:spcPct val="0"/>
                </a:spcAft>
              </a:pPr>
              <a:r>
                <a:rPr kumimoji="1" lang="en-US" altLang="ko-KR" sz="1500" dirty="0">
                  <a:solidFill>
                    <a:srgbClr val="0000FF"/>
                  </a:solidFill>
                  <a:latin typeface="Open Sans" panose="020B0606030504020204" pitchFamily="34" charset="0"/>
                  <a:ea typeface="Open Sans" panose="020B0606030504020204" pitchFamily="34" charset="0"/>
                  <a:cs typeface="Open Sans" panose="020B0606030504020204" pitchFamily="34" charset="0"/>
                </a:rPr>
                <a:t>arc discharge</a:t>
              </a:r>
              <a:endParaRPr kumimoji="1" lang="ko-KR" altLang="en-US" sz="1500" dirty="0">
                <a:solidFill>
                  <a:srgbClr val="0000FF"/>
                </a:solidFill>
                <a:latin typeface="Open Sans" panose="020B0606030504020204" pitchFamily="34" charset="0"/>
                <a:cs typeface="Open Sans" panose="020B0606030504020204" pitchFamily="34" charset="0"/>
              </a:endParaRPr>
            </a:p>
          </p:txBody>
        </p:sp>
        <p:sp>
          <p:nvSpPr>
            <p:cNvPr id="32" name="TextBox 31"/>
            <p:cNvSpPr txBox="1"/>
            <p:nvPr/>
          </p:nvSpPr>
          <p:spPr>
            <a:xfrm>
              <a:off x="6847171" y="919538"/>
              <a:ext cx="1509336" cy="891207"/>
            </a:xfrm>
            <a:prstGeom prst="rect">
              <a:avLst/>
            </a:prstGeom>
            <a:solidFill>
              <a:srgbClr val="FFC000">
                <a:alpha val="75000"/>
              </a:srgbClr>
            </a:solidFill>
          </p:spPr>
          <p:txBody>
            <a:bodyPr wrap="square" rtlCol="0">
              <a:spAutoFit/>
            </a:bodyPr>
            <a:lstStyle/>
            <a:p>
              <a:pPr fontAlgn="base">
                <a:spcBef>
                  <a:spcPct val="0"/>
                </a:spcBef>
                <a:spcAft>
                  <a:spcPct val="0"/>
                </a:spcAft>
              </a:pPr>
              <a:r>
                <a:rPr kumimoji="1" lang="en-US" altLang="ko-KR" sz="1500" b="1" dirty="0">
                  <a:solidFill>
                    <a:srgbClr val="0000FF"/>
                  </a:solidFill>
                  <a:latin typeface="Open Sans" panose="020B0606030504020204" pitchFamily="34" charset="0"/>
                  <a:ea typeface="Open Sans" panose="020B0606030504020204" pitchFamily="34" charset="0"/>
                  <a:cs typeface="Open Sans" panose="020B0606030504020204" pitchFamily="34" charset="0"/>
                </a:rPr>
                <a:t>Phase 2</a:t>
              </a:r>
            </a:p>
            <a:p>
              <a:pPr fontAlgn="base">
                <a:spcBef>
                  <a:spcPct val="0"/>
                </a:spcBef>
                <a:spcAft>
                  <a:spcPct val="0"/>
                </a:spcAft>
              </a:pPr>
              <a:r>
                <a:rPr kumimoji="1" lang="en-US" altLang="ko-KR" sz="1500" dirty="0">
                  <a:solidFill>
                    <a:srgbClr val="0000FF"/>
                  </a:solidFill>
                  <a:latin typeface="Open Sans" panose="020B0606030504020204" pitchFamily="34" charset="0"/>
                  <a:ea typeface="Open Sans" panose="020B0606030504020204" pitchFamily="34" charset="0"/>
                  <a:cs typeface="Open Sans" panose="020B0606030504020204" pitchFamily="34" charset="0"/>
                </a:rPr>
                <a:t>After </a:t>
              </a:r>
            </a:p>
            <a:p>
              <a:pPr fontAlgn="base">
                <a:spcBef>
                  <a:spcPct val="0"/>
                </a:spcBef>
                <a:spcAft>
                  <a:spcPct val="0"/>
                </a:spcAft>
              </a:pPr>
              <a:r>
                <a:rPr kumimoji="1" lang="en-US" altLang="ko-KR" sz="1500" dirty="0">
                  <a:solidFill>
                    <a:srgbClr val="0000FF"/>
                  </a:solidFill>
                  <a:latin typeface="Open Sans" panose="020B0606030504020204" pitchFamily="34" charset="0"/>
                  <a:ea typeface="Open Sans" panose="020B0606030504020204" pitchFamily="34" charset="0"/>
                  <a:cs typeface="Open Sans" panose="020B0606030504020204" pitchFamily="34" charset="0"/>
                </a:rPr>
                <a:t>arc discharge</a:t>
              </a:r>
              <a:endParaRPr kumimoji="1" lang="ko-KR" altLang="en-US" sz="1500" dirty="0">
                <a:solidFill>
                  <a:srgbClr val="0000FF"/>
                </a:solidFill>
                <a:latin typeface="Open Sans" panose="020B0606030504020204" pitchFamily="34" charset="0"/>
                <a:cs typeface="Open Sans" panose="020B0606030504020204" pitchFamily="34" charset="0"/>
              </a:endParaRPr>
            </a:p>
          </p:txBody>
        </p:sp>
        <mc:AlternateContent xmlns:mc="http://schemas.openxmlformats.org/markup-compatibility/2006" xmlns:a14="http://schemas.microsoft.com/office/drawing/2010/main">
          <mc:Choice Requires="a14">
            <p:sp>
              <p:nvSpPr>
                <p:cNvPr id="33" name="TextBox 32"/>
                <p:cNvSpPr txBox="1"/>
                <p:nvPr/>
              </p:nvSpPr>
              <p:spPr>
                <a:xfrm>
                  <a:off x="4616712" y="4025140"/>
                  <a:ext cx="1368000" cy="384567"/>
                </a:xfrm>
                <a:prstGeom prst="rect">
                  <a:avLst/>
                </a:prstGeom>
                <a:noFill/>
                <a:ln w="28575">
                  <a:solidFill>
                    <a:srgbClr val="FF0000"/>
                  </a:solidFill>
                </a:ln>
              </p:spPr>
              <p:txBody>
                <a:bodyPr wrap="square" rtlCol="0">
                  <a:spAutoFit/>
                </a:bodyPr>
                <a:lstStyle/>
                <a:p>
                  <a:pPr fontAlgn="base">
                    <a:spcBef>
                      <a:spcPct val="0"/>
                    </a:spcBef>
                    <a:spcAft>
                      <a:spcPct val="0"/>
                    </a:spcAft>
                  </a:pPr>
                  <a14:m>
                    <m:oMathPara xmlns:m="http://schemas.openxmlformats.org/officeDocument/2006/math">
                      <m:oMathParaPr>
                        <m:jc m:val="centerGroup"/>
                      </m:oMathParaPr>
                      <m:oMath xmlns:m="http://schemas.openxmlformats.org/officeDocument/2006/math">
                        <m:sSub>
                          <m:sSubPr>
                            <m:ctrlPr>
                              <a:rPr kumimoji="1" lang="en-US" altLang="ko-KR" sz="1600" i="1">
                                <a:solidFill>
                                  <a:srgbClr val="000000"/>
                                </a:solidFill>
                                <a:latin typeface="Cambria Math" panose="02040503050406030204" pitchFamily="18" charset="0"/>
                              </a:rPr>
                            </m:ctrlPr>
                          </m:sSubPr>
                          <m:e>
                            <m:r>
                              <a:rPr kumimoji="1" lang="en-US" altLang="ko-KR" sz="1600" i="1">
                                <a:solidFill>
                                  <a:srgbClr val="000000"/>
                                </a:solidFill>
                                <a:latin typeface="Cambria Math" panose="02040503050406030204" pitchFamily="18" charset="0"/>
                              </a:rPr>
                              <m:t>𝑍</m:t>
                            </m:r>
                          </m:e>
                          <m:sub>
                            <m:r>
                              <a:rPr kumimoji="1" lang="en-US" altLang="ko-KR" sz="1600" i="1">
                                <a:solidFill>
                                  <a:srgbClr val="000000"/>
                                </a:solidFill>
                                <a:latin typeface="Cambria Math" panose="02040503050406030204" pitchFamily="18" charset="0"/>
                              </a:rPr>
                              <m:t>𝑎𝑟𝑐</m:t>
                            </m:r>
                          </m:sub>
                        </m:sSub>
                        <m:r>
                          <a:rPr kumimoji="1" lang="en-US" altLang="ko-KR" sz="1600" i="1">
                            <a:solidFill>
                              <a:srgbClr val="000000"/>
                            </a:solidFill>
                            <a:latin typeface="Cambria Math" panose="02040503050406030204" pitchFamily="18" charset="0"/>
                            <a:ea typeface="Cambria Math" panose="02040503050406030204" pitchFamily="18" charset="0"/>
                          </a:rPr>
                          <m:t>≫</m:t>
                        </m:r>
                        <m:sSub>
                          <m:sSubPr>
                            <m:ctrlPr>
                              <a:rPr kumimoji="1" lang="en-US" altLang="ko-KR" sz="1600" i="1">
                                <a:solidFill>
                                  <a:srgbClr val="000000"/>
                                </a:solidFill>
                                <a:latin typeface="Cambria Math" panose="02040503050406030204" pitchFamily="18" charset="0"/>
                                <a:ea typeface="Cambria Math" panose="02040503050406030204" pitchFamily="18" charset="0"/>
                              </a:rPr>
                            </m:ctrlPr>
                          </m:sSubPr>
                          <m:e>
                            <m:r>
                              <a:rPr kumimoji="1" lang="en-US" altLang="ko-KR" sz="1600" i="1">
                                <a:solidFill>
                                  <a:srgbClr val="000000"/>
                                </a:solidFill>
                                <a:latin typeface="Cambria Math" panose="02040503050406030204" pitchFamily="18" charset="0"/>
                                <a:ea typeface="Cambria Math" panose="02040503050406030204" pitchFamily="18" charset="0"/>
                              </a:rPr>
                              <m:t>𝑅</m:t>
                            </m:r>
                          </m:e>
                          <m:sub>
                            <m:r>
                              <a:rPr kumimoji="1" lang="en-US" altLang="ko-KR" sz="1600" i="1">
                                <a:solidFill>
                                  <a:srgbClr val="000000"/>
                                </a:solidFill>
                                <a:latin typeface="Cambria Math" panose="02040503050406030204" pitchFamily="18" charset="0"/>
                                <a:ea typeface="Cambria Math" panose="02040503050406030204" pitchFamily="18" charset="0"/>
                              </a:rPr>
                              <m:t>𝑑𝑖𝑣</m:t>
                            </m:r>
                          </m:sub>
                        </m:sSub>
                      </m:oMath>
                    </m:oMathPara>
                  </a14:m>
                  <a:endParaRPr kumimoji="1" lang="ko-KR" altLang="en-US" dirty="0">
                    <a:solidFill>
                      <a:srgbClr val="000000"/>
                    </a:solidFill>
                  </a:endParaRPr>
                </a:p>
              </p:txBody>
            </p:sp>
          </mc:Choice>
          <mc:Fallback xmlns="">
            <p:sp>
              <p:nvSpPr>
                <p:cNvPr id="33" name="TextBox 32"/>
                <p:cNvSpPr txBox="1">
                  <a:spLocks noRot="1" noChangeAspect="1" noMove="1" noResize="1" noEditPoints="1" noAdjustHandles="1" noChangeArrowheads="1" noChangeShapeType="1" noTextEdit="1"/>
                </p:cNvSpPr>
                <p:nvPr/>
              </p:nvSpPr>
              <p:spPr>
                <a:xfrm>
                  <a:off x="4616712" y="4025140"/>
                  <a:ext cx="1368000" cy="384567"/>
                </a:xfrm>
                <a:prstGeom prst="rect">
                  <a:avLst/>
                </a:prstGeom>
                <a:blipFill rotWithShape="0">
                  <a:blip r:embed="rId7"/>
                  <a:stretch>
                    <a:fillRect/>
                  </a:stretch>
                </a:blipFill>
                <a:ln w="28575">
                  <a:solidFill>
                    <a:srgbClr val="FF0000"/>
                  </a:solidFill>
                </a:ln>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34" name="TextBox 33"/>
                <p:cNvSpPr txBox="1"/>
                <p:nvPr/>
              </p:nvSpPr>
              <p:spPr>
                <a:xfrm>
                  <a:off x="7145154" y="4025139"/>
                  <a:ext cx="1368000" cy="407074"/>
                </a:xfrm>
                <a:prstGeom prst="rect">
                  <a:avLst/>
                </a:prstGeom>
                <a:noFill/>
                <a:ln w="28575">
                  <a:solidFill>
                    <a:srgbClr val="FF0000"/>
                  </a:solidFill>
                </a:ln>
              </p:spPr>
              <p:txBody>
                <a:bodyPr wrap="square" rtlCol="0">
                  <a:spAutoFit/>
                </a:bodyPr>
                <a:lstStyle/>
                <a:p>
                  <a:pPr fontAlgn="base">
                    <a:spcBef>
                      <a:spcPct val="0"/>
                    </a:spcBef>
                    <a:spcAft>
                      <a:spcPct val="0"/>
                    </a:spcAft>
                  </a:pPr>
                  <a14:m>
                    <m:oMathPara xmlns:m="http://schemas.openxmlformats.org/officeDocument/2006/math">
                      <m:oMathParaPr>
                        <m:jc m:val="centerGroup"/>
                      </m:oMathParaPr>
                      <m:oMath xmlns:m="http://schemas.openxmlformats.org/officeDocument/2006/math">
                        <m:sSub>
                          <m:sSubPr>
                            <m:ctrlPr>
                              <a:rPr kumimoji="1" lang="en-US" altLang="ko-KR" sz="1600" i="1">
                                <a:solidFill>
                                  <a:srgbClr val="000000"/>
                                </a:solidFill>
                                <a:latin typeface="Cambria Math" panose="02040503050406030204" pitchFamily="18" charset="0"/>
                              </a:rPr>
                            </m:ctrlPr>
                          </m:sSubPr>
                          <m:e>
                            <m:r>
                              <a:rPr kumimoji="1" lang="en-US" altLang="ko-KR" sz="1600" i="1">
                                <a:solidFill>
                                  <a:srgbClr val="000000"/>
                                </a:solidFill>
                                <a:latin typeface="Cambria Math" panose="02040503050406030204" pitchFamily="18" charset="0"/>
                              </a:rPr>
                              <m:t>𝑅</m:t>
                            </m:r>
                          </m:e>
                          <m:sub>
                            <m:r>
                              <a:rPr kumimoji="1" lang="en-US" altLang="ko-KR" sz="1600" i="1">
                                <a:solidFill>
                                  <a:srgbClr val="000000"/>
                                </a:solidFill>
                                <a:latin typeface="Cambria Math" panose="02040503050406030204" pitchFamily="18" charset="0"/>
                              </a:rPr>
                              <m:t>𝑑𝑖𝑣</m:t>
                            </m:r>
                          </m:sub>
                        </m:sSub>
                        <m:r>
                          <a:rPr kumimoji="1" lang="en-US" altLang="ko-KR" sz="1600" i="1">
                            <a:solidFill>
                              <a:srgbClr val="000000"/>
                            </a:solidFill>
                            <a:latin typeface="Cambria Math" panose="02040503050406030204" pitchFamily="18" charset="0"/>
                            <a:ea typeface="Cambria Math" panose="02040503050406030204" pitchFamily="18" charset="0"/>
                          </a:rPr>
                          <m:t>≫</m:t>
                        </m:r>
                        <m:sSub>
                          <m:sSubPr>
                            <m:ctrlPr>
                              <a:rPr kumimoji="1" lang="en-US" altLang="ko-KR" sz="1600" i="1">
                                <a:solidFill>
                                  <a:srgbClr val="000000"/>
                                </a:solidFill>
                                <a:latin typeface="Cambria Math" panose="02040503050406030204" pitchFamily="18" charset="0"/>
                                <a:ea typeface="Cambria Math" panose="02040503050406030204" pitchFamily="18" charset="0"/>
                              </a:rPr>
                            </m:ctrlPr>
                          </m:sSubPr>
                          <m:e>
                            <m:r>
                              <a:rPr kumimoji="1" lang="en-US" altLang="ko-KR" sz="1600" i="1">
                                <a:solidFill>
                                  <a:srgbClr val="000000"/>
                                </a:solidFill>
                                <a:latin typeface="Cambria Math" panose="02040503050406030204" pitchFamily="18" charset="0"/>
                                <a:ea typeface="Cambria Math" panose="02040503050406030204" pitchFamily="18" charset="0"/>
                              </a:rPr>
                              <m:t>𝑍</m:t>
                            </m:r>
                          </m:e>
                          <m:sub>
                            <m:r>
                              <a:rPr kumimoji="1" lang="en-US" altLang="ko-KR" sz="1600" i="1">
                                <a:solidFill>
                                  <a:srgbClr val="000000"/>
                                </a:solidFill>
                                <a:latin typeface="Cambria Math" panose="02040503050406030204" pitchFamily="18" charset="0"/>
                                <a:ea typeface="Cambria Math" panose="02040503050406030204" pitchFamily="18" charset="0"/>
                              </a:rPr>
                              <m:t>𝑖𝑛𝑗</m:t>
                            </m:r>
                          </m:sub>
                        </m:sSub>
                      </m:oMath>
                    </m:oMathPara>
                  </a14:m>
                  <a:endParaRPr kumimoji="1" lang="ko-KR" altLang="en-US" sz="1600" dirty="0">
                    <a:solidFill>
                      <a:srgbClr val="000000"/>
                    </a:solidFill>
                  </a:endParaRPr>
                </a:p>
              </p:txBody>
            </p:sp>
          </mc:Choice>
          <mc:Fallback xmlns="">
            <p:sp>
              <p:nvSpPr>
                <p:cNvPr id="34" name="TextBox 33"/>
                <p:cNvSpPr txBox="1">
                  <a:spLocks noRot="1" noChangeAspect="1" noMove="1" noResize="1" noEditPoints="1" noAdjustHandles="1" noChangeArrowheads="1" noChangeShapeType="1" noTextEdit="1"/>
                </p:cNvSpPr>
                <p:nvPr/>
              </p:nvSpPr>
              <p:spPr>
                <a:xfrm>
                  <a:off x="7145154" y="4025139"/>
                  <a:ext cx="1368000" cy="407074"/>
                </a:xfrm>
                <a:prstGeom prst="rect">
                  <a:avLst/>
                </a:prstGeom>
                <a:blipFill rotWithShape="0">
                  <a:blip r:embed="rId8"/>
                  <a:stretch>
                    <a:fillRect b="-3175"/>
                  </a:stretch>
                </a:blipFill>
                <a:ln w="28575">
                  <a:solidFill>
                    <a:srgbClr val="FF0000"/>
                  </a:solidFill>
                </a:ln>
              </p:spPr>
              <p:txBody>
                <a:bodyPr/>
                <a:lstStyle/>
                <a:p>
                  <a:r>
                    <a:rPr lang="ko-KR" altLang="en-US">
                      <a:noFill/>
                    </a:rPr>
                    <a:t> </a:t>
                  </a:r>
                </a:p>
              </p:txBody>
            </p:sp>
          </mc:Fallback>
        </mc:AlternateContent>
      </p:grpSp>
      <mc:AlternateContent xmlns:mc="http://schemas.openxmlformats.org/markup-compatibility/2006" xmlns:a14="http://schemas.microsoft.com/office/drawing/2010/main">
        <mc:Choice Requires="a14">
          <p:sp>
            <p:nvSpPr>
              <p:cNvPr id="18" name="직사각형 17"/>
              <p:cNvSpPr/>
              <p:nvPr/>
            </p:nvSpPr>
            <p:spPr>
              <a:xfrm>
                <a:off x="30575" y="973365"/>
                <a:ext cx="9163272" cy="916982"/>
              </a:xfrm>
              <a:prstGeom prst="rect">
                <a:avLst/>
              </a:prstGeom>
            </p:spPr>
            <p:txBody>
              <a:bodyPr wrap="square">
                <a:spAutoFit/>
              </a:bodyPr>
              <a:lstStyle/>
              <a:p>
                <a:pPr fontAlgn="base">
                  <a:spcBef>
                    <a:spcPct val="0"/>
                  </a:spcBef>
                  <a:spcAft>
                    <a:spcPct val="0"/>
                  </a:spcAft>
                </a:pPr>
                <a:r>
                  <a:rPr kumimoji="1" lang="en-US" altLang="ko-KR" b="1" dirty="0">
                    <a:solidFill>
                      <a:srgbClr val="FF0000"/>
                    </a:solidFill>
                    <a:latin typeface="Open Sans" panose="020B0606030504020204" pitchFamily="34" charset="0"/>
                    <a:ea typeface="Open Sans" panose="020B0606030504020204" pitchFamily="34" charset="0"/>
                    <a:cs typeface="Open Sans" panose="020B0606030504020204" pitchFamily="34" charset="0"/>
                  </a:rPr>
                  <a:t>The discharge characteristics of PFN are determined by impedance matching </a:t>
                </a:r>
                <a:r>
                  <a:rPr kumimoji="1" lang="en-US" altLang="ko-KR" dirty="0">
                    <a:solidFill>
                      <a:srgbClr val="000000"/>
                    </a:solidFill>
                    <a:latin typeface="Open Sans" panose="020B0606030504020204" pitchFamily="34" charset="0"/>
                    <a:ea typeface="Open Sans" panose="020B0606030504020204" pitchFamily="34" charset="0"/>
                    <a:cs typeface="Open Sans" panose="020B0606030504020204" pitchFamily="34" charset="0"/>
                  </a:rPr>
                  <a:t>between the PFN and </a:t>
                </a:r>
                <a:r>
                  <a:rPr kumimoji="1" lang="en-US" altLang="ko-KR" dirty="0" smtClean="0">
                    <a:solidFill>
                      <a:srgbClr val="000000"/>
                    </a:solidFill>
                    <a:latin typeface="Open Sans" panose="020B0606030504020204" pitchFamily="34" charset="0"/>
                    <a:ea typeface="Open Sans" panose="020B0606030504020204" pitchFamily="34" charset="0"/>
                    <a:cs typeface="Open Sans" panose="020B0606030504020204" pitchFamily="34" charset="0"/>
                  </a:rPr>
                  <a:t>load [*]</a:t>
                </a:r>
                <a:endParaRPr kumimoji="1" lang="en-US" altLang="ko-KR" b="1"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fontAlgn="base">
                  <a:spcBef>
                    <a:spcPct val="0"/>
                  </a:spcBef>
                  <a:spcAft>
                    <a:spcPct val="0"/>
                  </a:spcAft>
                </a:pPr>
                <a:r>
                  <a:rPr kumimoji="1" lang="en-US" altLang="ko-KR"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The condition for maximum efficiency : </a:t>
                </a:r>
                <a14:m>
                  <m:oMath xmlns:m="http://schemas.openxmlformats.org/officeDocument/2006/math">
                    <m:sSub>
                      <m:sSubPr>
                        <m:ctrlPr>
                          <a:rPr kumimoji="1" lang="en-US" altLang="ko-KR" i="1">
                            <a:solidFill>
                              <a:srgbClr val="000000"/>
                            </a:solidFill>
                            <a:latin typeface="Cambria Math" panose="02040503050406030204" pitchFamily="18" charset="0"/>
                            <a:ea typeface="Open Sans" panose="020B0606030504020204" pitchFamily="34" charset="0"/>
                            <a:cs typeface="Open Sans" panose="020B0606030504020204" pitchFamily="34" charset="0"/>
                          </a:rPr>
                        </m:ctrlPr>
                      </m:sSubPr>
                      <m:e>
                        <m:r>
                          <a:rPr kumimoji="1" lang="en-US" altLang="ko-KR" i="1">
                            <a:solidFill>
                              <a:srgbClr val="000000"/>
                            </a:solidFill>
                            <a:latin typeface="Cambria Math" panose="02040503050406030204" pitchFamily="18" charset="0"/>
                            <a:ea typeface="Open Sans" panose="020B0606030504020204" pitchFamily="34" charset="0"/>
                            <a:cs typeface="Open Sans" panose="020B0606030504020204" pitchFamily="34" charset="0"/>
                          </a:rPr>
                          <m:t>𝑍</m:t>
                        </m:r>
                      </m:e>
                      <m:sub>
                        <m:r>
                          <a:rPr kumimoji="1" lang="en-US" altLang="ko-KR" i="1">
                            <a:solidFill>
                              <a:srgbClr val="000000"/>
                            </a:solidFill>
                            <a:latin typeface="Cambria Math" panose="02040503050406030204" pitchFamily="18" charset="0"/>
                            <a:ea typeface="Open Sans" panose="020B0606030504020204" pitchFamily="34" charset="0"/>
                            <a:cs typeface="Open Sans" panose="020B0606030504020204" pitchFamily="34" charset="0"/>
                          </a:rPr>
                          <m:t>𝑃𝐹𝑁</m:t>
                        </m:r>
                      </m:sub>
                    </m:sSub>
                    <m:r>
                      <a:rPr kumimoji="1" lang="en-US" altLang="ko-KR" i="1">
                        <a:solidFill>
                          <a:srgbClr val="000000"/>
                        </a:solidFill>
                        <a:latin typeface="Cambria Math" panose="02040503050406030204" pitchFamily="18" charset="0"/>
                        <a:ea typeface="Open Sans" panose="020B0606030504020204" pitchFamily="34" charset="0"/>
                        <a:cs typeface="Open Sans" panose="020B0606030504020204" pitchFamily="34" charset="0"/>
                      </a:rPr>
                      <m:t>=</m:t>
                    </m:r>
                    <m:sSub>
                      <m:sSubPr>
                        <m:ctrlPr>
                          <a:rPr kumimoji="1" lang="en-US" altLang="ko-KR" i="1">
                            <a:solidFill>
                              <a:srgbClr val="000000"/>
                            </a:solidFill>
                            <a:latin typeface="Cambria Math" panose="02040503050406030204" pitchFamily="18" charset="0"/>
                            <a:ea typeface="Open Sans" panose="020B0606030504020204" pitchFamily="34" charset="0"/>
                            <a:cs typeface="Open Sans" panose="020B0606030504020204" pitchFamily="34" charset="0"/>
                          </a:rPr>
                        </m:ctrlPr>
                      </m:sSubPr>
                      <m:e>
                        <m:r>
                          <a:rPr kumimoji="1" lang="en-US" altLang="ko-KR" i="1">
                            <a:solidFill>
                              <a:srgbClr val="000000"/>
                            </a:solidFill>
                            <a:latin typeface="Cambria Math" panose="02040503050406030204" pitchFamily="18" charset="0"/>
                            <a:ea typeface="Open Sans" panose="020B0606030504020204" pitchFamily="34" charset="0"/>
                            <a:cs typeface="Open Sans" panose="020B0606030504020204" pitchFamily="34" charset="0"/>
                          </a:rPr>
                          <m:t>𝑍</m:t>
                        </m:r>
                      </m:e>
                      <m:sub>
                        <m:r>
                          <a:rPr kumimoji="1" lang="en-US" altLang="ko-KR" i="1">
                            <a:solidFill>
                              <a:srgbClr val="000000"/>
                            </a:solidFill>
                            <a:latin typeface="Cambria Math" panose="02040503050406030204" pitchFamily="18" charset="0"/>
                            <a:ea typeface="Open Sans" panose="020B0606030504020204" pitchFamily="34" charset="0"/>
                            <a:cs typeface="Open Sans" panose="020B0606030504020204" pitchFamily="34" charset="0"/>
                          </a:rPr>
                          <m:t>𝑙𝑜𝑎𝑑</m:t>
                        </m:r>
                      </m:sub>
                    </m:sSub>
                    <m:r>
                      <a:rPr kumimoji="1" lang="en-US" altLang="ko-KR" i="1">
                        <a:solidFill>
                          <a:srgbClr val="000000"/>
                        </a:solidFill>
                        <a:latin typeface="Cambria Math" panose="02040503050406030204" pitchFamily="18" charset="0"/>
                        <a:ea typeface="Open Sans" panose="020B0606030504020204" pitchFamily="34" charset="0"/>
                        <a:cs typeface="Open Sans" panose="020B0606030504020204" pitchFamily="34" charset="0"/>
                      </a:rPr>
                      <m:t>=0.5</m:t>
                    </m:r>
                    <m:r>
                      <a:rPr kumimoji="1" lang="el-GR" altLang="ko-KR" i="1">
                        <a:solidFill>
                          <a:srgbClr val="000000"/>
                        </a:solidFill>
                        <a:latin typeface="Cambria Math" panose="02040503050406030204" pitchFamily="18" charset="0"/>
                        <a:ea typeface="Cambria Math" panose="02040503050406030204" pitchFamily="18" charset="0"/>
                        <a:cs typeface="Open Sans" panose="020B0606030504020204" pitchFamily="34" charset="0"/>
                      </a:rPr>
                      <m:t>𝛺</m:t>
                    </m:r>
                  </m:oMath>
                </a14:m>
                <a:endParaRPr kumimoji="1" lang="en-US" altLang="ko-KR" sz="1600" i="1"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p:txBody>
          </p:sp>
        </mc:Choice>
        <mc:Fallback xmlns="">
          <p:sp>
            <p:nvSpPr>
              <p:cNvPr id="18" name="직사각형 17"/>
              <p:cNvSpPr>
                <a:spLocks noRot="1" noChangeAspect="1" noMove="1" noResize="1" noEditPoints="1" noAdjustHandles="1" noChangeArrowheads="1" noChangeShapeType="1" noTextEdit="1"/>
              </p:cNvSpPr>
              <p:nvPr/>
            </p:nvSpPr>
            <p:spPr>
              <a:xfrm>
                <a:off x="30575" y="973365"/>
                <a:ext cx="9163272" cy="916982"/>
              </a:xfrm>
              <a:prstGeom prst="rect">
                <a:avLst/>
              </a:prstGeom>
              <a:blipFill rotWithShape="0">
                <a:blip r:embed="rId9"/>
                <a:stretch>
                  <a:fillRect l="-532" t="-4000" b="-8000"/>
                </a:stretch>
              </a:blipFill>
            </p:spPr>
            <p:txBody>
              <a:bodyPr/>
              <a:lstStyle/>
              <a:p>
                <a:r>
                  <a:rPr lang="ko-KR" altLang="en-US">
                    <a:noFill/>
                  </a:rPr>
                  <a:t> </a:t>
                </a:r>
              </a:p>
            </p:txBody>
          </p:sp>
        </mc:Fallback>
      </mc:AlternateContent>
      <p:sp>
        <p:nvSpPr>
          <p:cNvPr id="14" name="Rectangle 9"/>
          <p:cNvSpPr>
            <a:spLocks noChangeArrowheads="1"/>
          </p:cNvSpPr>
          <p:nvPr/>
        </p:nvSpPr>
        <p:spPr bwMode="auto">
          <a:xfrm>
            <a:off x="526630" y="6377150"/>
            <a:ext cx="8496944" cy="480850"/>
          </a:xfrm>
          <a:prstGeom prst="rect">
            <a:avLst/>
          </a:prstGeom>
          <a:noFill/>
          <a:ln>
            <a:noFill/>
          </a:ln>
          <a:effectLst/>
          <a:extLst>
            <a:ext uri="{909E8E84-426E-40DD-AFC4-6F175D3DCCD1}">
              <a14:hiddenFill xmlns:a14="http://schemas.microsoft.com/office/drawing/2010/main">
                <a:solidFill>
                  <a:srgbClr val="FFFFFF">
                    <a:alpha val="0"/>
                  </a:srgbClr>
                </a:solidFill>
              </a14:hiddenFill>
            </a:ext>
            <a:ext uri="{91240B29-F687-4F45-9708-019B960494DF}">
              <a14:hiddenLine xmlns:a14="http://schemas.microsoft.com/office/drawing/2010/main" w="25282">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747" tIns="45039" rIns="90747" bIns="45039"/>
          <a:lstStyle>
            <a:lvl1pPr defTabSz="898525" latinLnBrk="1">
              <a:lnSpc>
                <a:spcPct val="110000"/>
              </a:lnSpc>
              <a:buClr>
                <a:schemeClr val="tx1"/>
              </a:buClr>
              <a:buFont typeface="Arial" panose="020B0604020202020204" pitchFamily="34" charset="0"/>
              <a:buChar char="•"/>
              <a:defRPr sz="3200">
                <a:solidFill>
                  <a:schemeClr val="tx1"/>
                </a:solidFill>
                <a:latin typeface="굴림" panose="020B0600000101010101" pitchFamily="50" charset="-127"/>
                <a:ea typeface="굴림" panose="020B0600000101010101" pitchFamily="50" charset="-127"/>
                <a:sym typeface="굴림" panose="020B0600000101010101" pitchFamily="50" charset="-127"/>
              </a:defRPr>
            </a:lvl1pPr>
            <a:lvl2pPr marL="742950" indent="-285750" defTabSz="898525" latinLnBrk="1">
              <a:lnSpc>
                <a:spcPct val="110000"/>
              </a:lnSpc>
              <a:buFont typeface="Arial" panose="020B0604020202020204" pitchFamily="34" charset="0"/>
              <a:buChar char="–"/>
              <a:defRPr sz="2800">
                <a:solidFill>
                  <a:schemeClr val="tx1"/>
                </a:solidFill>
                <a:latin typeface="굴림" panose="020B0600000101010101" pitchFamily="50" charset="-127"/>
                <a:ea typeface="굴림" panose="020B0600000101010101" pitchFamily="50" charset="-127"/>
                <a:sym typeface="굴림" panose="020B0600000101010101" pitchFamily="50" charset="-127"/>
              </a:defRPr>
            </a:lvl2pPr>
            <a:lvl3pPr marL="1143000" indent="-228600" defTabSz="898525" latinLnBrk="1">
              <a:lnSpc>
                <a:spcPct val="110000"/>
              </a:lnSpc>
              <a:buClr>
                <a:schemeClr val="tx1"/>
              </a:buClr>
              <a:buFont typeface="Arial" panose="020B0604020202020204" pitchFamily="34" charset="0"/>
              <a:buChar char="•"/>
              <a:defRPr sz="2400">
                <a:solidFill>
                  <a:schemeClr val="tx1"/>
                </a:solidFill>
                <a:latin typeface="굴림" panose="020B0600000101010101" pitchFamily="50" charset="-127"/>
                <a:ea typeface="굴림" panose="020B0600000101010101" pitchFamily="50" charset="-127"/>
                <a:sym typeface="굴림" panose="020B0600000101010101" pitchFamily="50" charset="-127"/>
              </a:defRPr>
            </a:lvl3pPr>
            <a:lvl4pPr marL="1600200" indent="-228600" defTabSz="898525" latinLnBrk="1">
              <a:lnSpc>
                <a:spcPct val="110000"/>
              </a:lnSpc>
              <a:buFont typeface="Arial" panose="020B0604020202020204" pitchFamily="34" charset="0"/>
              <a:buChar char="–"/>
              <a:defRPr sz="2000">
                <a:solidFill>
                  <a:schemeClr val="tx1"/>
                </a:solidFill>
                <a:latin typeface="굴림" panose="020B0600000101010101" pitchFamily="50" charset="-127"/>
                <a:ea typeface="굴림" panose="020B0600000101010101" pitchFamily="50" charset="-127"/>
                <a:sym typeface="굴림" panose="020B0600000101010101" pitchFamily="50" charset="-127"/>
              </a:defRPr>
            </a:lvl4pPr>
            <a:lvl5pPr marL="2057400" indent="-228600" defTabSz="898525" latinLnBrk="1">
              <a:lnSpc>
                <a:spcPct val="110000"/>
              </a:lnSpc>
              <a:buFont typeface="Arial" panose="020B0604020202020204" pitchFamily="34" charset="0"/>
              <a:buChar char="»"/>
              <a:defRPr sz="2000">
                <a:solidFill>
                  <a:schemeClr val="tx1"/>
                </a:solidFill>
                <a:latin typeface="굴림" panose="020B0600000101010101" pitchFamily="50" charset="-127"/>
                <a:ea typeface="굴림" panose="020B0600000101010101" pitchFamily="50" charset="-127"/>
                <a:sym typeface="굴림" panose="020B0600000101010101" pitchFamily="50" charset="-127"/>
              </a:defRPr>
            </a:lvl5pPr>
            <a:lvl6pPr marL="2514600" indent="-228600" defTabSz="898525" eaLnBrk="0" fontAlgn="base" hangingPunct="0">
              <a:lnSpc>
                <a:spcPct val="110000"/>
              </a:lnSpc>
              <a:spcBef>
                <a:spcPct val="0"/>
              </a:spcBef>
              <a:spcAft>
                <a:spcPct val="0"/>
              </a:spcAft>
              <a:buFont typeface="Arial" panose="020B0604020202020204" pitchFamily="34" charset="0"/>
              <a:buChar char="»"/>
              <a:defRPr sz="2000">
                <a:solidFill>
                  <a:schemeClr val="tx1"/>
                </a:solidFill>
                <a:latin typeface="굴림" panose="020B0600000101010101" pitchFamily="50" charset="-127"/>
                <a:ea typeface="굴림" panose="020B0600000101010101" pitchFamily="50" charset="-127"/>
                <a:sym typeface="굴림" panose="020B0600000101010101" pitchFamily="50" charset="-127"/>
              </a:defRPr>
            </a:lvl6pPr>
            <a:lvl7pPr marL="2971800" indent="-228600" defTabSz="898525" eaLnBrk="0" fontAlgn="base" hangingPunct="0">
              <a:lnSpc>
                <a:spcPct val="110000"/>
              </a:lnSpc>
              <a:spcBef>
                <a:spcPct val="0"/>
              </a:spcBef>
              <a:spcAft>
                <a:spcPct val="0"/>
              </a:spcAft>
              <a:buFont typeface="Arial" panose="020B0604020202020204" pitchFamily="34" charset="0"/>
              <a:buChar char="»"/>
              <a:defRPr sz="2000">
                <a:solidFill>
                  <a:schemeClr val="tx1"/>
                </a:solidFill>
                <a:latin typeface="굴림" panose="020B0600000101010101" pitchFamily="50" charset="-127"/>
                <a:ea typeface="굴림" panose="020B0600000101010101" pitchFamily="50" charset="-127"/>
                <a:sym typeface="굴림" panose="020B0600000101010101" pitchFamily="50" charset="-127"/>
              </a:defRPr>
            </a:lvl7pPr>
            <a:lvl8pPr marL="3429000" indent="-228600" defTabSz="898525" eaLnBrk="0" fontAlgn="base" hangingPunct="0">
              <a:lnSpc>
                <a:spcPct val="110000"/>
              </a:lnSpc>
              <a:spcBef>
                <a:spcPct val="0"/>
              </a:spcBef>
              <a:spcAft>
                <a:spcPct val="0"/>
              </a:spcAft>
              <a:buFont typeface="Arial" panose="020B0604020202020204" pitchFamily="34" charset="0"/>
              <a:buChar char="»"/>
              <a:defRPr sz="2000">
                <a:solidFill>
                  <a:schemeClr val="tx1"/>
                </a:solidFill>
                <a:latin typeface="굴림" panose="020B0600000101010101" pitchFamily="50" charset="-127"/>
                <a:ea typeface="굴림" panose="020B0600000101010101" pitchFamily="50" charset="-127"/>
                <a:sym typeface="굴림" panose="020B0600000101010101" pitchFamily="50" charset="-127"/>
              </a:defRPr>
            </a:lvl8pPr>
            <a:lvl9pPr marL="3886200" indent="-228600" defTabSz="898525" eaLnBrk="0" fontAlgn="base" hangingPunct="0">
              <a:lnSpc>
                <a:spcPct val="110000"/>
              </a:lnSpc>
              <a:spcBef>
                <a:spcPct val="0"/>
              </a:spcBef>
              <a:spcAft>
                <a:spcPct val="0"/>
              </a:spcAft>
              <a:buFont typeface="Arial" panose="020B0604020202020204" pitchFamily="34" charset="0"/>
              <a:buChar char="»"/>
              <a:defRPr sz="2000">
                <a:solidFill>
                  <a:schemeClr val="tx1"/>
                </a:solidFill>
                <a:latin typeface="굴림" panose="020B0600000101010101" pitchFamily="50" charset="-127"/>
                <a:ea typeface="굴림" panose="020B0600000101010101" pitchFamily="50" charset="-127"/>
                <a:sym typeface="굴림" panose="020B0600000101010101" pitchFamily="50" charset="-127"/>
              </a:defRPr>
            </a:lvl9pPr>
          </a:lstStyle>
          <a:p>
            <a:pPr fontAlgn="base">
              <a:spcBef>
                <a:spcPct val="0"/>
              </a:spcBef>
              <a:spcAft>
                <a:spcPct val="0"/>
              </a:spcAft>
              <a:buClr>
                <a:srgbClr val="000000"/>
              </a:buClr>
              <a:buFont typeface="Arial" panose="020B0604020202020204" pitchFamily="34" charset="0"/>
              <a:buNone/>
            </a:pPr>
            <a:r>
              <a:rPr kumimoji="1" lang="en-US" altLang="ko-KR" sz="1050" dirty="0" smtClean="0">
                <a:solidFill>
                  <a:srgbClr val="000000"/>
                </a:solidFill>
              </a:rPr>
              <a:t>[*] </a:t>
            </a:r>
            <a:r>
              <a:rPr kumimoji="1" lang="en-US" altLang="ko-KR" sz="1050" dirty="0">
                <a:solidFill>
                  <a:srgbClr val="000000"/>
                </a:solidFill>
              </a:rPr>
              <a:t>JongYoon, Park, et al. “Design and development of the helicity injection system in </a:t>
            </a:r>
            <a:endParaRPr kumimoji="1" lang="en-US" altLang="ko-KR" sz="1050" dirty="0" smtClean="0">
              <a:solidFill>
                <a:srgbClr val="000000"/>
              </a:solidFill>
            </a:endParaRPr>
          </a:p>
          <a:p>
            <a:pPr fontAlgn="base">
              <a:spcBef>
                <a:spcPct val="0"/>
              </a:spcBef>
              <a:spcAft>
                <a:spcPct val="0"/>
              </a:spcAft>
              <a:buClr>
                <a:srgbClr val="000000"/>
              </a:buClr>
              <a:buFont typeface="Arial" panose="020B0604020202020204" pitchFamily="34" charset="0"/>
              <a:buNone/>
            </a:pPr>
            <a:r>
              <a:rPr kumimoji="1" lang="en-US" altLang="ko-KR" sz="1050" dirty="0">
                <a:solidFill>
                  <a:srgbClr val="000000"/>
                </a:solidFill>
              </a:rPr>
              <a:t> </a:t>
            </a:r>
            <a:r>
              <a:rPr kumimoji="1" lang="en-US" altLang="ko-KR" sz="1050" dirty="0" smtClean="0">
                <a:solidFill>
                  <a:srgbClr val="000000"/>
                </a:solidFill>
              </a:rPr>
              <a:t>    Versatile </a:t>
            </a:r>
            <a:r>
              <a:rPr kumimoji="1" lang="en-US" altLang="ko-KR" sz="1050" dirty="0">
                <a:solidFill>
                  <a:srgbClr val="000000"/>
                </a:solidFill>
              </a:rPr>
              <a:t>Experiment Spherical Torus." </a:t>
            </a:r>
            <a:r>
              <a:rPr kumimoji="1" lang="en-US" altLang="ko-KR" sz="1050" dirty="0" smtClean="0">
                <a:solidFill>
                  <a:srgbClr val="000000"/>
                </a:solidFill>
              </a:rPr>
              <a:t>Accepted </a:t>
            </a:r>
            <a:r>
              <a:rPr kumimoji="1" lang="en-US" altLang="ko-KR" sz="1050" dirty="0">
                <a:solidFill>
                  <a:srgbClr val="000000"/>
                </a:solidFill>
              </a:rPr>
              <a:t>to Fusion Engineering and Design</a:t>
            </a:r>
            <a:endParaRPr kumimoji="1" lang="ko-KR" altLang="ko-KR" sz="1050" dirty="0">
              <a:solidFill>
                <a:srgbClr val="000000"/>
              </a:solidFill>
            </a:endParaRPr>
          </a:p>
          <a:p>
            <a:pPr algn="just" fontAlgn="base">
              <a:spcBef>
                <a:spcPct val="0"/>
              </a:spcBef>
              <a:spcAft>
                <a:spcPct val="0"/>
              </a:spcAft>
              <a:buClr>
                <a:srgbClr val="000000"/>
              </a:buClr>
              <a:buFont typeface="Arial" panose="020B0604020202020204" pitchFamily="34" charset="0"/>
              <a:buNone/>
              <a:tabLst>
                <a:tab pos="266700" algn="l"/>
              </a:tabLst>
            </a:pPr>
            <a:endParaRPr kumimoji="1" lang="en-US" altLang="ko-KR" sz="1050" dirty="0">
              <a:solidFill>
                <a:srgbClr val="000000"/>
              </a:solidFill>
            </a:endParaRPr>
          </a:p>
          <a:p>
            <a:pPr algn="just" fontAlgn="base">
              <a:spcBef>
                <a:spcPct val="0"/>
              </a:spcBef>
              <a:buClr>
                <a:srgbClr val="000000"/>
              </a:buClr>
              <a:buFont typeface="Arial" panose="020B0604020202020204" pitchFamily="34" charset="0"/>
              <a:buNone/>
              <a:tabLst>
                <a:tab pos="266700" algn="l"/>
              </a:tabLst>
            </a:pPr>
            <a:endParaRPr kumimoji="1" lang="en-US" altLang="ko-KR" sz="1050" kern="100" dirty="0">
              <a:solidFill>
                <a:srgbClr val="000000"/>
              </a:solidFill>
              <a:latin typeface="Open Sans" panose="020B0606030504020204" pitchFamily="34" charset="0"/>
              <a:ea typeface="MS Mincho" panose="02020609040205080304" pitchFamily="49" charset="-128"/>
              <a:cs typeface="Open Sans" panose="020B0606030504020204" pitchFamily="34" charset="0"/>
            </a:endParaRPr>
          </a:p>
          <a:p>
            <a:pPr fontAlgn="base">
              <a:spcBef>
                <a:spcPct val="0"/>
              </a:spcBef>
              <a:spcAft>
                <a:spcPct val="0"/>
              </a:spcAft>
              <a:buClr>
                <a:srgbClr val="000000"/>
              </a:buClr>
              <a:buFont typeface="Arial" panose="020B0604020202020204" pitchFamily="34" charset="0"/>
              <a:buNone/>
            </a:pPr>
            <a:endParaRPr kumimoji="1" lang="ko-KR" altLang="en-US" sz="1400" b="1" dirty="0">
              <a:solidFill>
                <a:srgbClr val="000000"/>
              </a:solidFill>
              <a:latin typeface="Arial" panose="020B0604020202020204" pitchFamily="34" charset="0"/>
              <a:ea typeface="Arial Unicode MS" panose="020B0604020202020204" pitchFamily="50" charset="-127"/>
              <a:cs typeface="Arial" panose="020B0604020202020204" pitchFamily="34" charset="0"/>
            </a:endParaRPr>
          </a:p>
        </p:txBody>
      </p:sp>
      <p:pic>
        <p:nvPicPr>
          <p:cNvPr id="4" name="그림 3"/>
          <p:cNvPicPr>
            <a:picLocks noChangeAspect="1"/>
          </p:cNvPicPr>
          <p:nvPr/>
        </p:nvPicPr>
        <p:blipFill rotWithShape="1">
          <a:blip r:embed="rId10" cstate="print">
            <a:extLst>
              <a:ext uri="{28A0092B-C50C-407E-A947-70E740481C1C}">
                <a14:useLocalDpi xmlns:a14="http://schemas.microsoft.com/office/drawing/2010/main" val="0"/>
              </a:ext>
            </a:extLst>
          </a:blip>
          <a:srcRect l="2980" t="3333" r="38462"/>
          <a:stretch/>
        </p:blipFill>
        <p:spPr>
          <a:xfrm>
            <a:off x="225683" y="2909010"/>
            <a:ext cx="2702442" cy="3088505"/>
          </a:xfrm>
          <a:prstGeom prst="rect">
            <a:avLst/>
          </a:prstGeom>
        </p:spPr>
      </p:pic>
    </p:spTree>
    <p:extLst>
      <p:ext uri="{BB962C8B-B14F-4D97-AF65-F5344CB8AC3E}">
        <p14:creationId xmlns:p14="http://schemas.microsoft.com/office/powerpoint/2010/main" val="23963336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그림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46947" y="1524299"/>
            <a:ext cx="3280535" cy="4679587"/>
          </a:xfrm>
          <a:prstGeom prst="rect">
            <a:avLst/>
          </a:prstGeom>
        </p:spPr>
      </p:pic>
      <p:sp>
        <p:nvSpPr>
          <p:cNvPr id="27" name="제목 9"/>
          <p:cNvSpPr>
            <a:spLocks noGrp="1"/>
          </p:cNvSpPr>
          <p:nvPr>
            <p:ph type="title"/>
          </p:nvPr>
        </p:nvSpPr>
        <p:spPr>
          <a:xfrm>
            <a:off x="659968" y="1"/>
            <a:ext cx="8447099" cy="712788"/>
          </a:xfrm>
        </p:spPr>
        <p:txBody>
          <a:bodyPr/>
          <a:lstStyle/>
          <a:p>
            <a:r>
              <a:rPr lang="en-US" altLang="ko-KR" sz="1800" dirty="0">
                <a:latin typeface="Arial" pitchFamily="34" charset="0"/>
                <a:cs typeface="Arial" pitchFamily="34" charset="0"/>
              </a:rPr>
              <a:t>3</a:t>
            </a:r>
            <a:r>
              <a:rPr lang="en-US" altLang="ko-KR" sz="1800" dirty="0" smtClean="0">
                <a:latin typeface="Arial" pitchFamily="34" charset="0"/>
                <a:cs typeface="Arial" pitchFamily="34" charset="0"/>
              </a:rPr>
              <a:t>. The Helicity Injection System of VEST</a:t>
            </a:r>
            <a:r>
              <a:rPr lang="en-US" altLang="ko-KR" sz="1600" dirty="0" smtClean="0">
                <a:latin typeface="Arial" pitchFamily="34" charset="0"/>
                <a:cs typeface="Arial" pitchFamily="34" charset="0"/>
              </a:rPr>
              <a:t/>
            </a:r>
            <a:br>
              <a:rPr lang="en-US" altLang="ko-KR" sz="1600" dirty="0" smtClean="0">
                <a:latin typeface="Arial" pitchFamily="34" charset="0"/>
                <a:cs typeface="Arial" pitchFamily="34" charset="0"/>
              </a:rPr>
            </a:br>
            <a:r>
              <a:rPr lang="en-US" altLang="ko-KR" sz="2400" dirty="0" smtClean="0">
                <a:solidFill>
                  <a:srgbClr val="FFFF00"/>
                </a:solidFill>
                <a:latin typeface="Arial" pitchFamily="34" charset="0"/>
                <a:cs typeface="Arial" pitchFamily="34" charset="0"/>
              </a:rPr>
              <a:t>3-3 The Location of Guns</a:t>
            </a:r>
            <a:endParaRPr lang="ko-KR" altLang="en-US" sz="2400" dirty="0">
              <a:solidFill>
                <a:srgbClr val="FFFF00"/>
              </a:solidFill>
              <a:latin typeface="Arial" pitchFamily="34" charset="0"/>
              <a:cs typeface="Arial" pitchFamily="34" charset="0"/>
            </a:endParaRPr>
          </a:p>
        </p:txBody>
      </p:sp>
      <p:sp>
        <p:nvSpPr>
          <p:cNvPr id="47" name="TextBox 46"/>
          <p:cNvSpPr txBox="1"/>
          <p:nvPr/>
        </p:nvSpPr>
        <p:spPr>
          <a:xfrm>
            <a:off x="30510" y="735565"/>
            <a:ext cx="9464353" cy="1785104"/>
          </a:xfrm>
          <a:prstGeom prst="rect">
            <a:avLst/>
          </a:prstGeom>
          <a:noFill/>
        </p:spPr>
        <p:txBody>
          <a:bodyPr wrap="square" rtlCol="0">
            <a:spAutoFit/>
          </a:bodyPr>
          <a:lstStyle/>
          <a:p>
            <a:pPr fontAlgn="base">
              <a:spcBef>
                <a:spcPct val="0"/>
              </a:spcBef>
              <a:spcAft>
                <a:spcPct val="0"/>
              </a:spcAft>
            </a:pPr>
            <a:r>
              <a:rPr kumimoji="1" lang="en-US" altLang="ko-KR" b="1" dirty="0">
                <a:solidFill>
                  <a:srgbClr val="000000"/>
                </a:solidFill>
                <a:latin typeface="Open Sans" panose="020B0606030504020204" pitchFamily="34" charset="0"/>
                <a:ea typeface="Open Sans" panose="020B0606030504020204" pitchFamily="34" charset="0"/>
                <a:cs typeface="Open Sans" panose="020B0606030504020204" pitchFamily="34" charset="0"/>
              </a:rPr>
              <a:t>The location of </a:t>
            </a:r>
            <a:r>
              <a:rPr kumimoji="1" lang="en-US" altLang="ko-KR" b="1" dirty="0" smtClean="0">
                <a:solidFill>
                  <a:srgbClr val="000000"/>
                </a:solidFill>
                <a:latin typeface="Open Sans" panose="020B0606030504020204" pitchFamily="34" charset="0"/>
                <a:ea typeface="Open Sans" panose="020B0606030504020204" pitchFamily="34" charset="0"/>
                <a:cs typeface="Open Sans" panose="020B0606030504020204" pitchFamily="34" charset="0"/>
              </a:rPr>
              <a:t>the electron gun</a:t>
            </a:r>
            <a:endParaRPr kumimoji="1" lang="en-US" altLang="ko-KR" sz="1600"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marL="285750" indent="-285750" fontAlgn="base">
              <a:spcBef>
                <a:spcPct val="0"/>
              </a:spcBef>
              <a:spcAft>
                <a:spcPct val="0"/>
              </a:spcAft>
              <a:buFont typeface="Arial" panose="020B0604020202020204" pitchFamily="34" charset="0"/>
              <a:buChar char="•"/>
            </a:pPr>
            <a:r>
              <a:rPr kumimoji="1" lang="en-US" altLang="ko-KR" sz="1600" dirty="0" smtClean="0">
                <a:solidFill>
                  <a:srgbClr val="000000"/>
                </a:solidFill>
                <a:latin typeface="Open Sans" panose="020B0606030504020204" pitchFamily="34" charset="0"/>
                <a:ea typeface="Open Sans" panose="020B0606030504020204" pitchFamily="34" charset="0"/>
                <a:cs typeface="Open Sans" panose="020B0606030504020204" pitchFamily="34" charset="0"/>
              </a:rPr>
              <a:t>The </a:t>
            </a:r>
            <a:r>
              <a:rPr kumimoji="1" lang="en-US" altLang="ko-KR"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electron </a:t>
            </a:r>
            <a:r>
              <a:rPr kumimoji="1" lang="en-US" altLang="ko-KR" sz="1600" dirty="0" smtClean="0">
                <a:solidFill>
                  <a:srgbClr val="000000"/>
                </a:solidFill>
                <a:latin typeface="Open Sans" panose="020B0606030504020204" pitchFamily="34" charset="0"/>
                <a:ea typeface="Open Sans" panose="020B0606030504020204" pitchFamily="34" charset="0"/>
                <a:cs typeface="Open Sans" panose="020B0606030504020204" pitchFamily="34" charset="0"/>
              </a:rPr>
              <a:t>gun </a:t>
            </a:r>
            <a:r>
              <a:rPr kumimoji="1" lang="en-US" altLang="ko-KR"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as a helicity injector </a:t>
            </a:r>
            <a:r>
              <a:rPr kumimoji="1" lang="en-US" altLang="ko-KR" sz="1600" dirty="0" smtClean="0">
                <a:solidFill>
                  <a:srgbClr val="000000"/>
                </a:solidFill>
                <a:latin typeface="Open Sans" panose="020B0606030504020204" pitchFamily="34" charset="0"/>
                <a:ea typeface="Open Sans" panose="020B0606030504020204" pitchFamily="34" charset="0"/>
                <a:cs typeface="Open Sans" panose="020B0606030504020204" pitchFamily="34" charset="0"/>
              </a:rPr>
              <a:t>is </a:t>
            </a:r>
            <a:r>
              <a:rPr kumimoji="1" lang="en-US" altLang="ko-KR"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installed in </a:t>
            </a:r>
            <a:r>
              <a:rPr kumimoji="1" lang="en-US" altLang="ko-KR" sz="1600" dirty="0" smtClean="0">
                <a:solidFill>
                  <a:srgbClr val="000000"/>
                </a:solidFill>
                <a:latin typeface="Open Sans" panose="020B0606030504020204" pitchFamily="34" charset="0"/>
                <a:ea typeface="Open Sans" panose="020B0606030504020204" pitchFamily="34" charset="0"/>
                <a:cs typeface="Open Sans" panose="020B0606030504020204" pitchFamily="34" charset="0"/>
              </a:rPr>
              <a:t>lower </a:t>
            </a:r>
            <a:r>
              <a:rPr kumimoji="1" lang="en-US" altLang="ko-KR"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chamber of VEST</a:t>
            </a:r>
          </a:p>
          <a:p>
            <a:pPr marL="285750" indent="-285750" fontAlgn="base">
              <a:spcBef>
                <a:spcPct val="0"/>
              </a:spcBef>
              <a:spcAft>
                <a:spcPct val="0"/>
              </a:spcAft>
              <a:buFont typeface="Arial" panose="020B0604020202020204" pitchFamily="34" charset="0"/>
              <a:buChar char="•"/>
            </a:pPr>
            <a:r>
              <a:rPr kumimoji="1" lang="en-US" altLang="ko-KR"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Assembled into a stainless steel pipe </a:t>
            </a:r>
            <a:r>
              <a:rPr kumimoji="1" lang="en-US" altLang="ko-KR" sz="1600" dirty="0" smtClean="0">
                <a:solidFill>
                  <a:srgbClr val="000000"/>
                </a:solidFill>
                <a:latin typeface="Open Sans" panose="020B0606030504020204" pitchFamily="34" charset="0"/>
                <a:ea typeface="Open Sans" panose="020B0606030504020204" pitchFamily="34" charset="0"/>
                <a:cs typeface="Open Sans" panose="020B0606030504020204" pitchFamily="34" charset="0"/>
              </a:rPr>
              <a:t>&amp; ceramic breaker</a:t>
            </a:r>
            <a:endParaRPr kumimoji="1" lang="en-US" altLang="ko-KR" sz="1600"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marL="1200150" lvl="2" indent="-285750" fontAlgn="base">
              <a:spcBef>
                <a:spcPct val="0"/>
              </a:spcBef>
              <a:spcAft>
                <a:spcPct val="0"/>
              </a:spcAft>
              <a:buFont typeface="Arial" panose="020B0604020202020204" pitchFamily="34" charset="0"/>
              <a:buChar char="•"/>
            </a:pPr>
            <a:r>
              <a:rPr kumimoji="1" lang="en-US" altLang="ko-KR" sz="1400" dirty="0">
                <a:solidFill>
                  <a:srgbClr val="000000"/>
                </a:solidFill>
                <a:latin typeface="Open Sans" panose="020B0606030504020204" pitchFamily="34" charset="0"/>
                <a:ea typeface="Open Sans" panose="020B0606030504020204" pitchFamily="34" charset="0"/>
                <a:cs typeface="Open Sans" panose="020B0606030504020204" pitchFamily="34" charset="0"/>
              </a:rPr>
              <a:t>Wilson-seal vacuum boundary</a:t>
            </a:r>
          </a:p>
          <a:p>
            <a:pPr marL="1200150" lvl="2" indent="-285750" fontAlgn="base">
              <a:spcBef>
                <a:spcPct val="0"/>
              </a:spcBef>
              <a:spcAft>
                <a:spcPct val="0"/>
              </a:spcAft>
              <a:buFont typeface="Arial" panose="020B0604020202020204" pitchFamily="34" charset="0"/>
              <a:buChar char="•"/>
            </a:pPr>
            <a:r>
              <a:rPr kumimoji="1" lang="en-US" altLang="ko-KR" sz="14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Designed to adjust the radial location </a:t>
            </a:r>
          </a:p>
          <a:p>
            <a:pPr marL="285750" indent="-285750" fontAlgn="base">
              <a:spcBef>
                <a:spcPct val="0"/>
              </a:spcBef>
              <a:spcAft>
                <a:spcPct val="0"/>
              </a:spcAft>
              <a:buFont typeface="Arial" panose="020B0604020202020204" pitchFamily="34" charset="0"/>
              <a:buChar char="•"/>
            </a:pPr>
            <a:endParaRPr kumimoji="1" lang="ko-KR" altLang="en-US" sz="1600" kern="0" dirty="0">
              <a:solidFill>
                <a:srgbClr val="000000"/>
              </a:solidFill>
              <a:latin typeface="Open Sans" panose="020B0606030504020204" pitchFamily="34" charset="0"/>
              <a:cs typeface="Open Sans" panose="020B0606030504020204" pitchFamily="34" charset="0"/>
            </a:endParaRPr>
          </a:p>
          <a:p>
            <a:pPr marL="285750" indent="-285750" fontAlgn="base">
              <a:spcBef>
                <a:spcPct val="0"/>
              </a:spcBef>
              <a:spcAft>
                <a:spcPct val="0"/>
              </a:spcAft>
              <a:buFont typeface="Arial" panose="020B0604020202020204" pitchFamily="34" charset="0"/>
              <a:buChar char="•"/>
            </a:pPr>
            <a:endParaRPr kumimoji="1" lang="en-US" altLang="ko-KR" sz="1600"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48" name="그림 4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5175" y="2161100"/>
            <a:ext cx="2720386" cy="3627181"/>
          </a:xfrm>
          <a:prstGeom prst="rect">
            <a:avLst/>
          </a:prstGeom>
        </p:spPr>
      </p:pic>
      <p:sp>
        <p:nvSpPr>
          <p:cNvPr id="38" name="자유형 37"/>
          <p:cNvSpPr/>
          <p:nvPr/>
        </p:nvSpPr>
        <p:spPr>
          <a:xfrm>
            <a:off x="6793883" y="4593715"/>
            <a:ext cx="1326338" cy="255373"/>
          </a:xfrm>
          <a:custGeom>
            <a:avLst/>
            <a:gdLst>
              <a:gd name="connsiteX0" fmla="*/ 950408 w 1326338"/>
              <a:gd name="connsiteY0" fmla="*/ 255373 h 255373"/>
              <a:gd name="connsiteX1" fmla="*/ 1279921 w 1326338"/>
              <a:gd name="connsiteY1" fmla="*/ 197708 h 255373"/>
              <a:gd name="connsiteX2" fmla="*/ 52483 w 1326338"/>
              <a:gd name="connsiteY2" fmla="*/ 98854 h 255373"/>
              <a:gd name="connsiteX3" fmla="*/ 340808 w 1326338"/>
              <a:gd name="connsiteY3" fmla="*/ 0 h 255373"/>
            </a:gdLst>
            <a:ahLst/>
            <a:cxnLst>
              <a:cxn ang="0">
                <a:pos x="connsiteX0" y="connsiteY0"/>
              </a:cxn>
              <a:cxn ang="0">
                <a:pos x="connsiteX1" y="connsiteY1"/>
              </a:cxn>
              <a:cxn ang="0">
                <a:pos x="connsiteX2" y="connsiteY2"/>
              </a:cxn>
              <a:cxn ang="0">
                <a:pos x="connsiteX3" y="connsiteY3"/>
              </a:cxn>
            </a:cxnLst>
            <a:rect l="l" t="t" r="r" b="b"/>
            <a:pathLst>
              <a:path w="1326338" h="255373">
                <a:moveTo>
                  <a:pt x="950408" y="255373"/>
                </a:moveTo>
                <a:cubicBezTo>
                  <a:pt x="1189991" y="239583"/>
                  <a:pt x="1429575" y="223794"/>
                  <a:pt x="1279921" y="197708"/>
                </a:cubicBezTo>
                <a:cubicBezTo>
                  <a:pt x="1130267" y="171622"/>
                  <a:pt x="209002" y="131805"/>
                  <a:pt x="52483" y="98854"/>
                </a:cubicBezTo>
                <a:cubicBezTo>
                  <a:pt x="-104036" y="65903"/>
                  <a:pt x="118386" y="32951"/>
                  <a:pt x="340808" y="0"/>
                </a:cubicBezTo>
              </a:path>
            </a:pathLst>
          </a:custGeom>
          <a:noFill/>
          <a:ln w="38100">
            <a:solidFill>
              <a:srgbClr val="E6950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kumimoji="1" lang="ko-KR" altLang="en-US">
              <a:solidFill>
                <a:srgbClr val="FFFFFF"/>
              </a:solidFill>
            </a:endParaRPr>
          </a:p>
        </p:txBody>
      </p:sp>
      <p:sp>
        <p:nvSpPr>
          <p:cNvPr id="39" name="자유형 38"/>
          <p:cNvSpPr/>
          <p:nvPr/>
        </p:nvSpPr>
        <p:spPr>
          <a:xfrm>
            <a:off x="6765645" y="4228480"/>
            <a:ext cx="1377028" cy="301752"/>
          </a:xfrm>
          <a:custGeom>
            <a:avLst/>
            <a:gdLst>
              <a:gd name="connsiteX0" fmla="*/ 945694 w 1377028"/>
              <a:gd name="connsiteY0" fmla="*/ 296562 h 301752"/>
              <a:gd name="connsiteX1" fmla="*/ 1332873 w 1377028"/>
              <a:gd name="connsiteY1" fmla="*/ 280086 h 301752"/>
              <a:gd name="connsiteX2" fmla="*/ 31294 w 1377028"/>
              <a:gd name="connsiteY2" fmla="*/ 123567 h 301752"/>
              <a:gd name="connsiteX3" fmla="*/ 418473 w 1377028"/>
              <a:gd name="connsiteY3" fmla="*/ 0 h 301752"/>
            </a:gdLst>
            <a:ahLst/>
            <a:cxnLst>
              <a:cxn ang="0">
                <a:pos x="connsiteX0" y="connsiteY0"/>
              </a:cxn>
              <a:cxn ang="0">
                <a:pos x="connsiteX1" y="connsiteY1"/>
              </a:cxn>
              <a:cxn ang="0">
                <a:pos x="connsiteX2" y="connsiteY2"/>
              </a:cxn>
              <a:cxn ang="0">
                <a:pos x="connsiteX3" y="connsiteY3"/>
              </a:cxn>
            </a:cxnLst>
            <a:rect l="l" t="t" r="r" b="b"/>
            <a:pathLst>
              <a:path w="1377028" h="301752">
                <a:moveTo>
                  <a:pt x="945694" y="296562"/>
                </a:moveTo>
                <a:cubicBezTo>
                  <a:pt x="1215483" y="302740"/>
                  <a:pt x="1485273" y="308919"/>
                  <a:pt x="1332873" y="280086"/>
                </a:cubicBezTo>
                <a:cubicBezTo>
                  <a:pt x="1180473" y="251253"/>
                  <a:pt x="183694" y="170248"/>
                  <a:pt x="31294" y="123567"/>
                </a:cubicBezTo>
                <a:cubicBezTo>
                  <a:pt x="-121106" y="76886"/>
                  <a:pt x="327857" y="31578"/>
                  <a:pt x="418473" y="0"/>
                </a:cubicBezTo>
              </a:path>
            </a:pathLst>
          </a:custGeom>
          <a:noFill/>
          <a:ln w="38100">
            <a:solidFill>
              <a:srgbClr val="E69504"/>
            </a:solidFill>
            <a:headEnd type="none"/>
            <a:tailEnd type="triangle" w="med"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kumimoji="1" lang="ko-KR" altLang="en-US">
              <a:solidFill>
                <a:srgbClr val="FFFFFF"/>
              </a:solidFill>
            </a:endParaRPr>
          </a:p>
        </p:txBody>
      </p:sp>
      <p:grpSp>
        <p:nvGrpSpPr>
          <p:cNvPr id="41" name="그룹 40"/>
          <p:cNvGrpSpPr/>
          <p:nvPr/>
        </p:nvGrpSpPr>
        <p:grpSpPr>
          <a:xfrm>
            <a:off x="7859880" y="3452444"/>
            <a:ext cx="870472" cy="923330"/>
            <a:chOff x="7517952" y="3404708"/>
            <a:chExt cx="870472" cy="923330"/>
          </a:xfrm>
        </p:grpSpPr>
        <p:sp>
          <p:nvSpPr>
            <p:cNvPr id="42" name="TextBox 41"/>
            <p:cNvSpPr txBox="1"/>
            <p:nvPr/>
          </p:nvSpPr>
          <p:spPr>
            <a:xfrm>
              <a:off x="7517952" y="3404708"/>
              <a:ext cx="870472" cy="923330"/>
            </a:xfrm>
            <a:prstGeom prst="rect">
              <a:avLst/>
            </a:prstGeom>
            <a:solidFill>
              <a:srgbClr val="FFC000">
                <a:alpha val="75000"/>
              </a:srgbClr>
            </a:solidFill>
          </p:spPr>
          <p:txBody>
            <a:bodyPr wrap="square" rtlCol="0">
              <a:spAutoFit/>
            </a:bodyPr>
            <a:lstStyle/>
            <a:p>
              <a:pPr fontAlgn="base">
                <a:lnSpc>
                  <a:spcPct val="150000"/>
                </a:lnSpc>
                <a:spcBef>
                  <a:spcPct val="0"/>
                </a:spcBef>
                <a:spcAft>
                  <a:spcPct val="0"/>
                </a:spcAft>
              </a:pPr>
              <a:r>
                <a:rPr kumimoji="1" lang="en-US" altLang="ko-KR" b="1" dirty="0">
                  <a:solidFill>
                    <a:srgbClr val="0000FF"/>
                  </a:solidFill>
                  <a:latin typeface="Open Sans" panose="020B0606030504020204" pitchFamily="34" charset="0"/>
                  <a:ea typeface="Open Sans" panose="020B0606030504020204" pitchFamily="34" charset="0"/>
                  <a:cs typeface="Open Sans" panose="020B0606030504020204" pitchFamily="34" charset="0"/>
                </a:rPr>
                <a:t>B</a:t>
              </a:r>
              <a:r>
                <a:rPr kumimoji="1" lang="en-US" altLang="ko-KR" b="1" baseline="-25000" dirty="0">
                  <a:solidFill>
                    <a:srgbClr val="0000FF"/>
                  </a:solidFill>
                  <a:latin typeface="Open Sans" panose="020B0606030504020204" pitchFamily="34" charset="0"/>
                  <a:ea typeface="Open Sans" panose="020B0606030504020204" pitchFamily="34" charset="0"/>
                  <a:cs typeface="Open Sans" panose="020B0606030504020204" pitchFamily="34" charset="0"/>
                </a:rPr>
                <a:t>T</a:t>
              </a:r>
              <a:r>
                <a:rPr kumimoji="1" lang="en-US" altLang="ko-KR" b="1" dirty="0">
                  <a:solidFill>
                    <a:srgbClr val="0000FF"/>
                  </a:solidFill>
                  <a:latin typeface="Open Sans" panose="020B0606030504020204" pitchFamily="34" charset="0"/>
                  <a:ea typeface="Open Sans" panose="020B0606030504020204" pitchFamily="34" charset="0"/>
                  <a:cs typeface="Open Sans" panose="020B0606030504020204" pitchFamily="34" charset="0"/>
                </a:rPr>
                <a:t> </a:t>
              </a:r>
            </a:p>
            <a:p>
              <a:pPr fontAlgn="base">
                <a:lnSpc>
                  <a:spcPct val="150000"/>
                </a:lnSpc>
                <a:spcBef>
                  <a:spcPct val="0"/>
                </a:spcBef>
                <a:spcAft>
                  <a:spcPct val="0"/>
                </a:spcAft>
              </a:pPr>
              <a:r>
                <a:rPr kumimoji="1" lang="en-US" altLang="ko-KR" b="1" dirty="0">
                  <a:solidFill>
                    <a:srgbClr val="0000FF"/>
                  </a:solidFill>
                  <a:latin typeface="Open Sans" panose="020B0606030504020204" pitchFamily="34" charset="0"/>
                  <a:ea typeface="Open Sans" panose="020B0606030504020204" pitchFamily="34" charset="0"/>
                  <a:cs typeface="Open Sans" panose="020B0606030504020204" pitchFamily="34" charset="0"/>
                </a:rPr>
                <a:t>B</a:t>
              </a:r>
              <a:r>
                <a:rPr kumimoji="1" lang="en-US" altLang="ko-KR" b="1" baseline="-25000" dirty="0">
                  <a:solidFill>
                    <a:srgbClr val="0000FF"/>
                  </a:solidFill>
                  <a:latin typeface="Open Sans" panose="020B0606030504020204" pitchFamily="34" charset="0"/>
                  <a:ea typeface="Open Sans" panose="020B0606030504020204" pitchFamily="34" charset="0"/>
                  <a:cs typeface="Open Sans" panose="020B0606030504020204" pitchFamily="34" charset="0"/>
                </a:rPr>
                <a:t>V</a:t>
              </a:r>
              <a:r>
                <a:rPr kumimoji="1" lang="en-US" altLang="ko-KR" b="1" dirty="0">
                  <a:solidFill>
                    <a:srgbClr val="0000FF"/>
                  </a:solidFill>
                  <a:latin typeface="Open Sans" panose="020B0606030504020204" pitchFamily="34" charset="0"/>
                  <a:ea typeface="Open Sans" panose="020B0606030504020204" pitchFamily="34" charset="0"/>
                  <a:cs typeface="Open Sans" panose="020B0606030504020204" pitchFamily="34" charset="0"/>
                </a:rPr>
                <a:t> </a:t>
              </a:r>
            </a:p>
          </p:txBody>
        </p:sp>
        <p:grpSp>
          <p:nvGrpSpPr>
            <p:cNvPr id="43" name="그룹 42"/>
            <p:cNvGrpSpPr/>
            <p:nvPr/>
          </p:nvGrpSpPr>
          <p:grpSpPr>
            <a:xfrm>
              <a:off x="8010883" y="3578571"/>
              <a:ext cx="296783" cy="266575"/>
              <a:chOff x="7884368" y="3258894"/>
              <a:chExt cx="288032" cy="266575"/>
            </a:xfrm>
          </p:grpSpPr>
          <p:sp>
            <p:nvSpPr>
              <p:cNvPr id="45" name="타원 44"/>
              <p:cNvSpPr/>
              <p:nvPr/>
            </p:nvSpPr>
            <p:spPr bwMode="auto">
              <a:xfrm>
                <a:off x="7884368" y="3258894"/>
                <a:ext cx="288032" cy="266575"/>
              </a:xfrm>
              <a:prstGeom prst="ellipse">
                <a:avLst/>
              </a:prstGeom>
              <a:noFill/>
              <a:ln w="38100" cap="flat" cmpd="sng" algn="ctr">
                <a:solidFill>
                  <a:srgbClr val="0000CC"/>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fontAlgn="base">
                  <a:spcBef>
                    <a:spcPct val="0"/>
                  </a:spcBef>
                  <a:spcAft>
                    <a:spcPct val="0"/>
                  </a:spcAft>
                </a:pPr>
                <a:endParaRPr kumimoji="1" lang="ko-KR" altLang="en-US" sz="1400" b="1">
                  <a:solidFill>
                    <a:srgbClr val="000000"/>
                  </a:solidFill>
                  <a:latin typeface="Arial" charset="0"/>
                </a:endParaRPr>
              </a:p>
            </p:txBody>
          </p:sp>
          <p:sp>
            <p:nvSpPr>
              <p:cNvPr id="46" name="곱셈 기호 45"/>
              <p:cNvSpPr/>
              <p:nvPr/>
            </p:nvSpPr>
            <p:spPr bwMode="auto">
              <a:xfrm>
                <a:off x="7900719" y="3274637"/>
                <a:ext cx="255779" cy="235611"/>
              </a:xfrm>
              <a:prstGeom prst="mathMultiply">
                <a:avLst/>
              </a:prstGeom>
              <a:solidFill>
                <a:srgbClr val="0000CC"/>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fontAlgn="base">
                  <a:spcBef>
                    <a:spcPct val="0"/>
                  </a:spcBef>
                  <a:spcAft>
                    <a:spcPct val="0"/>
                  </a:spcAft>
                </a:pPr>
                <a:endParaRPr kumimoji="1" lang="ko-KR" altLang="en-US" sz="1400" b="1">
                  <a:solidFill>
                    <a:srgbClr val="000000"/>
                  </a:solidFill>
                  <a:latin typeface="Arial" charset="0"/>
                </a:endParaRPr>
              </a:p>
            </p:txBody>
          </p:sp>
        </p:grpSp>
        <p:cxnSp>
          <p:nvCxnSpPr>
            <p:cNvPr id="44" name="직선 화살표 연결선 43"/>
            <p:cNvCxnSpPr/>
            <p:nvPr/>
          </p:nvCxnSpPr>
          <p:spPr>
            <a:xfrm flipV="1">
              <a:off x="8159512" y="3989162"/>
              <a:ext cx="0" cy="280109"/>
            </a:xfrm>
            <a:prstGeom prst="straightConnector1">
              <a:avLst/>
            </a:prstGeom>
            <a:ln>
              <a:solidFill>
                <a:srgbClr val="0000CC"/>
              </a:solidFill>
              <a:headEnd type="triangle"/>
              <a:tailEnd type="none"/>
            </a:ln>
          </p:spPr>
          <p:style>
            <a:lnRef idx="3">
              <a:schemeClr val="accent2"/>
            </a:lnRef>
            <a:fillRef idx="0">
              <a:schemeClr val="accent2"/>
            </a:fillRef>
            <a:effectRef idx="2">
              <a:schemeClr val="accent2"/>
            </a:effectRef>
            <a:fontRef idx="minor">
              <a:schemeClr val="tx1"/>
            </a:fontRef>
          </p:style>
        </p:cxnSp>
      </p:grpSp>
      <p:cxnSp>
        <p:nvCxnSpPr>
          <p:cNvPr id="50" name="직선 화살표 연결선 49"/>
          <p:cNvCxnSpPr/>
          <p:nvPr/>
        </p:nvCxnSpPr>
        <p:spPr>
          <a:xfrm>
            <a:off x="5746947" y="5339173"/>
            <a:ext cx="617981" cy="0"/>
          </a:xfrm>
          <a:prstGeom prst="straightConnector1">
            <a:avLst/>
          </a:prstGeom>
          <a:ln>
            <a:solidFill>
              <a:srgbClr val="FF0000"/>
            </a:solidFill>
            <a:headEnd type="triangle"/>
            <a:tailEnd type="triangle"/>
          </a:ln>
        </p:spPr>
        <p:style>
          <a:lnRef idx="3">
            <a:schemeClr val="accent2"/>
          </a:lnRef>
          <a:fillRef idx="0">
            <a:schemeClr val="accent2"/>
          </a:fillRef>
          <a:effectRef idx="2">
            <a:schemeClr val="accent2"/>
          </a:effectRef>
          <a:fontRef idx="minor">
            <a:schemeClr val="tx1"/>
          </a:fontRef>
        </p:style>
      </p:cxnSp>
      <p:cxnSp>
        <p:nvCxnSpPr>
          <p:cNvPr id="51" name="직선 화살표 연결선 50"/>
          <p:cNvCxnSpPr/>
          <p:nvPr/>
        </p:nvCxnSpPr>
        <p:spPr>
          <a:xfrm flipH="1" flipV="1">
            <a:off x="5279566" y="4622210"/>
            <a:ext cx="703836" cy="416607"/>
          </a:xfrm>
          <a:prstGeom prst="straightConnector1">
            <a:avLst/>
          </a:prstGeom>
          <a:ln>
            <a:solidFill>
              <a:schemeClr val="tx1"/>
            </a:solidFill>
            <a:tailEnd type="triangle"/>
          </a:ln>
        </p:spPr>
        <p:style>
          <a:lnRef idx="3">
            <a:schemeClr val="accent2"/>
          </a:lnRef>
          <a:fillRef idx="0">
            <a:schemeClr val="accent2"/>
          </a:fillRef>
          <a:effectRef idx="2">
            <a:schemeClr val="accent2"/>
          </a:effectRef>
          <a:fontRef idx="minor">
            <a:schemeClr val="tx1"/>
          </a:fontRef>
        </p:style>
      </p:cxnSp>
      <p:sp>
        <p:nvSpPr>
          <p:cNvPr id="54" name="TextBox 53"/>
          <p:cNvSpPr txBox="1"/>
          <p:nvPr/>
        </p:nvSpPr>
        <p:spPr>
          <a:xfrm>
            <a:off x="291011" y="5825371"/>
            <a:ext cx="3088713" cy="553998"/>
          </a:xfrm>
          <a:prstGeom prst="rect">
            <a:avLst/>
          </a:prstGeom>
          <a:noFill/>
        </p:spPr>
        <p:txBody>
          <a:bodyPr wrap="square" rtlCol="0">
            <a:spAutoFit/>
          </a:bodyPr>
          <a:lstStyle/>
          <a:p>
            <a:pPr algn="ctr" fontAlgn="base" latinLnBrk="0">
              <a:spcBef>
                <a:spcPct val="0"/>
              </a:spcBef>
              <a:spcAft>
                <a:spcPct val="0"/>
              </a:spcAft>
              <a:defRPr/>
            </a:pPr>
            <a:r>
              <a:rPr kumimoji="1" lang="en-US" altLang="ko-KR" sz="1600" b="1" kern="0" dirty="0">
                <a:solidFill>
                  <a:srgbClr val="000000"/>
                </a:solidFill>
                <a:latin typeface="Open Sans" panose="020B0606030504020204" pitchFamily="34" charset="0"/>
                <a:ea typeface="Open Sans" panose="020B0606030504020204" pitchFamily="34" charset="0"/>
                <a:cs typeface="Open Sans" panose="020B0606030504020204" pitchFamily="34" charset="0"/>
              </a:rPr>
              <a:t>Upper Single Gun Operation</a:t>
            </a:r>
          </a:p>
          <a:p>
            <a:pPr algn="ctr" fontAlgn="base" latinLnBrk="0">
              <a:spcBef>
                <a:spcPct val="0"/>
              </a:spcBef>
              <a:spcAft>
                <a:spcPct val="0"/>
              </a:spcAft>
              <a:defRPr/>
            </a:pPr>
            <a:r>
              <a:rPr kumimoji="1" lang="en-US" altLang="ko-KR" sz="1400" b="1" kern="0" dirty="0">
                <a:solidFill>
                  <a:srgbClr val="000000"/>
                </a:solidFill>
                <a:latin typeface="Open Sans" panose="020B0606030504020204" pitchFamily="34" charset="0"/>
                <a:ea typeface="Open Sans" panose="020B0606030504020204" pitchFamily="34" charset="0"/>
                <a:cs typeface="Open Sans" panose="020B0606030504020204" pitchFamily="34" charset="0"/>
              </a:rPr>
              <a:t>Electron current of ~1.2 kA </a:t>
            </a:r>
            <a:endParaRPr kumimoji="1" lang="ko-KR" altLang="en-US" sz="1400" b="1" kern="0" dirty="0">
              <a:solidFill>
                <a:srgbClr val="000000"/>
              </a:solidFill>
              <a:latin typeface="Open Sans" panose="020B0606030504020204" pitchFamily="34" charset="0"/>
              <a:cs typeface="Open Sans" panose="020B0606030504020204" pitchFamily="34" charset="0"/>
            </a:endParaRPr>
          </a:p>
        </p:txBody>
      </p:sp>
      <p:sp>
        <p:nvSpPr>
          <p:cNvPr id="60" name="TextBox 59"/>
          <p:cNvSpPr txBox="1"/>
          <p:nvPr/>
        </p:nvSpPr>
        <p:spPr>
          <a:xfrm>
            <a:off x="4381437" y="5478782"/>
            <a:ext cx="1336292" cy="769441"/>
          </a:xfrm>
          <a:prstGeom prst="rect">
            <a:avLst/>
          </a:prstGeom>
          <a:noFill/>
        </p:spPr>
        <p:txBody>
          <a:bodyPr wrap="square" rtlCol="0">
            <a:spAutoFit/>
          </a:bodyPr>
          <a:lstStyle/>
          <a:p>
            <a:pPr fontAlgn="base">
              <a:spcBef>
                <a:spcPct val="0"/>
              </a:spcBef>
              <a:spcAft>
                <a:spcPct val="0"/>
              </a:spcAft>
            </a:pPr>
            <a:r>
              <a:rPr kumimoji="1" lang="en-US" altLang="ko-KR" sz="1600" b="1" dirty="0">
                <a:solidFill>
                  <a:srgbClr val="FF0000"/>
                </a:solidFill>
                <a:latin typeface="Open Sans" panose="020B0606030504020204" pitchFamily="34" charset="0"/>
                <a:ea typeface="Open Sans" panose="020B0606030504020204" pitchFamily="34" charset="0"/>
                <a:cs typeface="Open Sans" panose="020B0606030504020204" pitchFamily="34" charset="0"/>
              </a:rPr>
              <a:t>Lower Gun</a:t>
            </a:r>
          </a:p>
          <a:p>
            <a:pPr fontAlgn="base">
              <a:spcBef>
                <a:spcPct val="0"/>
              </a:spcBef>
              <a:spcAft>
                <a:spcPct val="0"/>
              </a:spcAft>
            </a:pPr>
            <a:r>
              <a:rPr kumimoji="1" lang="en-US" altLang="ko-KR" sz="1400" b="1" dirty="0">
                <a:latin typeface="Open Sans" panose="020B0606030504020204" pitchFamily="34" charset="0"/>
                <a:ea typeface="Open Sans" panose="020B0606030504020204" pitchFamily="34" charset="0"/>
                <a:cs typeface="Open Sans" panose="020B0606030504020204" pitchFamily="34" charset="0"/>
              </a:rPr>
              <a:t>Z = - 0.98 </a:t>
            </a:r>
            <a:r>
              <a:rPr kumimoji="1" lang="en-US" altLang="ko-KR" sz="1400" b="1" dirty="0" smtClean="0">
                <a:latin typeface="Open Sans" panose="020B0606030504020204" pitchFamily="34" charset="0"/>
                <a:ea typeface="Open Sans" panose="020B0606030504020204" pitchFamily="34" charset="0"/>
                <a:cs typeface="Open Sans" panose="020B0606030504020204" pitchFamily="34" charset="0"/>
              </a:rPr>
              <a:t>m</a:t>
            </a:r>
          </a:p>
          <a:p>
            <a:pPr fontAlgn="base">
              <a:spcBef>
                <a:spcPct val="0"/>
              </a:spcBef>
              <a:spcAft>
                <a:spcPct val="0"/>
              </a:spcAft>
            </a:pPr>
            <a:r>
              <a:rPr kumimoji="1" lang="en-US" altLang="ko-KR" sz="1400" b="1" dirty="0" smtClean="0">
                <a:latin typeface="Open Sans" panose="020B0606030504020204" pitchFamily="34" charset="0"/>
                <a:ea typeface="Open Sans" panose="020B0606030504020204" pitchFamily="34" charset="0"/>
                <a:cs typeface="Open Sans" panose="020B0606030504020204" pitchFamily="34" charset="0"/>
              </a:rPr>
              <a:t>R =   0.25 m</a:t>
            </a:r>
            <a:endParaRPr kumimoji="1" lang="ko-KR" altLang="en-US" sz="1400" b="1" dirty="0" smtClean="0">
              <a:latin typeface="Open Sans" panose="020B0606030504020204" pitchFamily="34" charset="0"/>
              <a:cs typeface="Open Sans" panose="020B0606030504020204" pitchFamily="34" charset="0"/>
            </a:endParaRPr>
          </a:p>
        </p:txBody>
      </p:sp>
      <p:pic>
        <p:nvPicPr>
          <p:cNvPr id="4" name="그림 3"/>
          <p:cNvPicPr>
            <a:picLocks noChangeAspect="1"/>
          </p:cNvPicPr>
          <p:nvPr/>
        </p:nvPicPr>
        <p:blipFill rotWithShape="1">
          <a:blip r:embed="rId5"/>
          <a:srcRect b="20727"/>
          <a:stretch/>
        </p:blipFill>
        <p:spPr>
          <a:xfrm>
            <a:off x="3771919" y="2563434"/>
            <a:ext cx="1328264" cy="2260632"/>
          </a:xfrm>
          <a:prstGeom prst="rect">
            <a:avLst/>
          </a:prstGeom>
        </p:spPr>
      </p:pic>
    </p:spTree>
    <p:extLst>
      <p:ext uri="{BB962C8B-B14F-4D97-AF65-F5344CB8AC3E}">
        <p14:creationId xmlns:p14="http://schemas.microsoft.com/office/powerpoint/2010/main" val="429342246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제목 9"/>
          <p:cNvSpPr txBox="1">
            <a:spLocks/>
          </p:cNvSpPr>
          <p:nvPr/>
        </p:nvSpPr>
        <p:spPr>
          <a:xfrm>
            <a:off x="659968" y="1"/>
            <a:ext cx="8447099" cy="712788"/>
          </a:xfrm>
          <a:prstGeom prst="rect">
            <a:avLst/>
          </a:prstGeom>
        </p:spPr>
        <p:txBody>
          <a:bodyPr anchor="b"/>
          <a:lstStyle>
            <a:lvl1pPr algn="l" rtl="0" eaLnBrk="0" fontAlgn="base" latinLnBrk="1" hangingPunct="0">
              <a:spcBef>
                <a:spcPct val="0"/>
              </a:spcBef>
              <a:spcAft>
                <a:spcPct val="0"/>
              </a:spcAft>
              <a:defRPr kumimoji="1" sz="2000" b="1">
                <a:solidFill>
                  <a:schemeClr val="bg1"/>
                </a:solidFill>
                <a:latin typeface="+mj-lt"/>
                <a:ea typeface="+mj-ea"/>
                <a:cs typeface="+mj-cs"/>
              </a:defRPr>
            </a:lvl1pPr>
            <a:lvl2pPr algn="l" rtl="0" eaLnBrk="0" fontAlgn="base" latinLnBrk="1" hangingPunct="0">
              <a:spcBef>
                <a:spcPct val="0"/>
              </a:spcBef>
              <a:spcAft>
                <a:spcPct val="0"/>
              </a:spcAft>
              <a:defRPr kumimoji="1" sz="2000" b="1">
                <a:solidFill>
                  <a:schemeClr val="bg1"/>
                </a:solidFill>
                <a:latin typeface="Tahoma" pitchFamily="34" charset="0"/>
                <a:ea typeface="굴림" pitchFamily="50" charset="-127"/>
              </a:defRPr>
            </a:lvl2pPr>
            <a:lvl3pPr algn="l" rtl="0" eaLnBrk="0" fontAlgn="base" latinLnBrk="1" hangingPunct="0">
              <a:spcBef>
                <a:spcPct val="0"/>
              </a:spcBef>
              <a:spcAft>
                <a:spcPct val="0"/>
              </a:spcAft>
              <a:defRPr kumimoji="1" sz="2000" b="1">
                <a:solidFill>
                  <a:schemeClr val="bg1"/>
                </a:solidFill>
                <a:latin typeface="Tahoma" pitchFamily="34" charset="0"/>
                <a:ea typeface="굴림" pitchFamily="50" charset="-127"/>
              </a:defRPr>
            </a:lvl3pPr>
            <a:lvl4pPr algn="l" rtl="0" eaLnBrk="0" fontAlgn="base" latinLnBrk="1" hangingPunct="0">
              <a:spcBef>
                <a:spcPct val="0"/>
              </a:spcBef>
              <a:spcAft>
                <a:spcPct val="0"/>
              </a:spcAft>
              <a:defRPr kumimoji="1" sz="2000" b="1">
                <a:solidFill>
                  <a:schemeClr val="bg1"/>
                </a:solidFill>
                <a:latin typeface="Tahoma" pitchFamily="34" charset="0"/>
                <a:ea typeface="굴림" pitchFamily="50" charset="-127"/>
              </a:defRPr>
            </a:lvl4pPr>
            <a:lvl5pPr algn="l" rtl="0" eaLnBrk="0" fontAlgn="base" latinLnBrk="1" hangingPunct="0">
              <a:spcBef>
                <a:spcPct val="0"/>
              </a:spcBef>
              <a:spcAft>
                <a:spcPct val="0"/>
              </a:spcAft>
              <a:defRPr kumimoji="1" sz="2000" b="1">
                <a:solidFill>
                  <a:schemeClr val="bg1"/>
                </a:solidFill>
                <a:latin typeface="Tahoma" pitchFamily="34" charset="0"/>
                <a:ea typeface="굴림" pitchFamily="50" charset="-127"/>
              </a:defRPr>
            </a:lvl5pPr>
            <a:lvl6pPr marL="457200" algn="l" rtl="0" fontAlgn="base" latinLnBrk="1">
              <a:spcBef>
                <a:spcPct val="0"/>
              </a:spcBef>
              <a:spcAft>
                <a:spcPct val="0"/>
              </a:spcAft>
              <a:defRPr kumimoji="1" sz="2000" b="1">
                <a:solidFill>
                  <a:schemeClr val="tx2"/>
                </a:solidFill>
                <a:latin typeface="Tahoma" pitchFamily="34" charset="0"/>
                <a:ea typeface="굴림" pitchFamily="50" charset="-127"/>
              </a:defRPr>
            </a:lvl6pPr>
            <a:lvl7pPr marL="914400" algn="l" rtl="0" fontAlgn="base" latinLnBrk="1">
              <a:spcBef>
                <a:spcPct val="0"/>
              </a:spcBef>
              <a:spcAft>
                <a:spcPct val="0"/>
              </a:spcAft>
              <a:defRPr kumimoji="1" sz="2000" b="1">
                <a:solidFill>
                  <a:schemeClr val="tx2"/>
                </a:solidFill>
                <a:latin typeface="Tahoma" pitchFamily="34" charset="0"/>
                <a:ea typeface="굴림" pitchFamily="50" charset="-127"/>
              </a:defRPr>
            </a:lvl7pPr>
            <a:lvl8pPr marL="1371600" algn="l" rtl="0" fontAlgn="base" latinLnBrk="1">
              <a:spcBef>
                <a:spcPct val="0"/>
              </a:spcBef>
              <a:spcAft>
                <a:spcPct val="0"/>
              </a:spcAft>
              <a:defRPr kumimoji="1" sz="2000" b="1">
                <a:solidFill>
                  <a:schemeClr val="tx2"/>
                </a:solidFill>
                <a:latin typeface="Tahoma" pitchFamily="34" charset="0"/>
                <a:ea typeface="굴림" pitchFamily="50" charset="-127"/>
              </a:defRPr>
            </a:lvl8pPr>
            <a:lvl9pPr marL="1828800" algn="l" rtl="0" fontAlgn="base" latinLnBrk="1">
              <a:spcBef>
                <a:spcPct val="0"/>
              </a:spcBef>
              <a:spcAft>
                <a:spcPct val="0"/>
              </a:spcAft>
              <a:defRPr kumimoji="1" sz="2000" b="1">
                <a:solidFill>
                  <a:schemeClr val="tx2"/>
                </a:solidFill>
                <a:latin typeface="Tahoma" pitchFamily="34" charset="0"/>
                <a:ea typeface="굴림" pitchFamily="50" charset="-127"/>
              </a:defRPr>
            </a:lvl9pPr>
          </a:lstStyle>
          <a:p>
            <a:r>
              <a:rPr lang="en-US" altLang="ko-KR" sz="1600" kern="0" dirty="0" smtClean="0">
                <a:solidFill>
                  <a:srgbClr val="FFFFFF"/>
                </a:solidFill>
                <a:latin typeface="Arial" pitchFamily="34" charset="0"/>
                <a:cs typeface="Arial" pitchFamily="34" charset="0"/>
              </a:rPr>
              <a:t>4. Results and Discussions</a:t>
            </a:r>
            <a:br>
              <a:rPr lang="en-US" altLang="ko-KR" sz="1600" kern="0" dirty="0" smtClean="0">
                <a:solidFill>
                  <a:srgbClr val="FFFFFF"/>
                </a:solidFill>
                <a:latin typeface="Arial" pitchFamily="34" charset="0"/>
                <a:cs typeface="Arial" pitchFamily="34" charset="0"/>
              </a:rPr>
            </a:br>
            <a:r>
              <a:rPr lang="en-US" altLang="ko-KR" sz="2600" kern="0" dirty="0" smtClean="0">
                <a:solidFill>
                  <a:srgbClr val="FFFF00"/>
                </a:solidFill>
                <a:latin typeface="Arial" pitchFamily="34" charset="0"/>
                <a:cs typeface="Arial" pitchFamily="34" charset="0"/>
              </a:rPr>
              <a:t>4-1 3 Stage of DC helicity injection w/ Electron gun</a:t>
            </a:r>
            <a:r>
              <a:rPr lang="en-US" altLang="ko-KR" sz="1800" kern="0" dirty="0" smtClean="0">
                <a:solidFill>
                  <a:srgbClr val="FFFF00"/>
                </a:solidFill>
                <a:latin typeface="Arial" pitchFamily="34" charset="0"/>
                <a:cs typeface="Arial" pitchFamily="34" charset="0"/>
              </a:rPr>
              <a:t>[*</a:t>
            </a:r>
            <a:r>
              <a:rPr lang="en-US" altLang="ko-KR" sz="1800" kern="0" dirty="0">
                <a:solidFill>
                  <a:srgbClr val="FFFF00"/>
                </a:solidFill>
                <a:latin typeface="Arial" pitchFamily="34" charset="0"/>
                <a:cs typeface="Arial" pitchFamily="34" charset="0"/>
              </a:rPr>
              <a:t>]</a:t>
            </a:r>
            <a:endParaRPr lang="en-US" altLang="ko-KR" sz="2600" kern="0" dirty="0" smtClean="0">
              <a:solidFill>
                <a:srgbClr val="FFFF00"/>
              </a:solidFill>
              <a:latin typeface="Arial" pitchFamily="34" charset="0"/>
              <a:cs typeface="Arial" pitchFamily="34" charset="0"/>
            </a:endParaRPr>
          </a:p>
        </p:txBody>
      </p:sp>
      <p:sp>
        <p:nvSpPr>
          <p:cNvPr id="2" name="TextBox 1"/>
          <p:cNvSpPr txBox="1"/>
          <p:nvPr/>
        </p:nvSpPr>
        <p:spPr>
          <a:xfrm>
            <a:off x="387549" y="1071548"/>
            <a:ext cx="6013251" cy="954107"/>
          </a:xfrm>
          <a:prstGeom prst="rect">
            <a:avLst/>
          </a:prstGeom>
          <a:noFill/>
        </p:spPr>
        <p:txBody>
          <a:bodyPr wrap="square" rtlCol="0">
            <a:spAutoFit/>
          </a:bodyPr>
          <a:lstStyle/>
          <a:p>
            <a:pPr marL="342900" indent="-342900" fontAlgn="base">
              <a:spcBef>
                <a:spcPct val="0"/>
              </a:spcBef>
              <a:spcAft>
                <a:spcPct val="0"/>
              </a:spcAft>
              <a:buFontTx/>
              <a:buAutoNum type="arabicPeriod"/>
            </a:pPr>
            <a:r>
              <a:rPr kumimoji="1" lang="en-US" altLang="ko-KR" sz="20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Initial injection</a:t>
            </a:r>
          </a:p>
          <a:p>
            <a:pPr marL="285750" indent="-285750" fontAlgn="base">
              <a:spcBef>
                <a:spcPct val="0"/>
              </a:spcBef>
              <a:spcAft>
                <a:spcPct val="0"/>
              </a:spcAft>
              <a:buFont typeface="Arial" panose="020B0604020202020204" pitchFamily="34" charset="0"/>
              <a:buChar char="•"/>
            </a:pPr>
            <a:r>
              <a:rPr kumimoji="1" lang="en-US" altLang="ko-KR" dirty="0">
                <a:solidFill>
                  <a:srgbClr val="000000"/>
                </a:solidFill>
                <a:latin typeface="Open Sans" panose="020B0606030504020204" pitchFamily="34" charset="0"/>
                <a:ea typeface="Open Sans" panose="020B0606030504020204" pitchFamily="34" charset="0"/>
                <a:cs typeface="Open Sans" panose="020B0606030504020204" pitchFamily="34" charset="0"/>
              </a:rPr>
              <a:t>Simple geometric </a:t>
            </a:r>
            <a:r>
              <a:rPr kumimoji="1" lang="en-US" altLang="ko-KR" dirty="0" smtClean="0">
                <a:solidFill>
                  <a:srgbClr val="000000"/>
                </a:solidFill>
                <a:latin typeface="Open Sans" panose="020B0606030504020204" pitchFamily="34" charset="0"/>
                <a:ea typeface="Open Sans" panose="020B0606030504020204" pitchFamily="34" charset="0"/>
                <a:cs typeface="Open Sans" panose="020B0606030504020204" pitchFamily="34" charset="0"/>
              </a:rPr>
              <a:t>stacking : Helical structure</a:t>
            </a:r>
            <a:endParaRPr kumimoji="1" lang="en-US" altLang="ko-KR"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marL="285750" indent="-285750" fontAlgn="base">
              <a:spcBef>
                <a:spcPct val="0"/>
              </a:spcBef>
              <a:spcAft>
                <a:spcPct val="0"/>
              </a:spcAft>
              <a:buFont typeface="Arial" panose="020B0604020202020204" pitchFamily="34" charset="0"/>
              <a:buChar char="•"/>
            </a:pPr>
            <a:r>
              <a:rPr kumimoji="1" lang="en-US" altLang="ko-KR" dirty="0" smtClean="0">
                <a:solidFill>
                  <a:srgbClr val="000000"/>
                </a:solidFill>
                <a:latin typeface="Open Sans" panose="020B0606030504020204" pitchFamily="34" charset="0"/>
                <a:ea typeface="Open Sans" panose="020B0606030504020204" pitchFamily="34" charset="0"/>
                <a:cs typeface="Open Sans" panose="020B0606030504020204" pitchFamily="34" charset="0"/>
              </a:rPr>
              <a:t>Injection current flows along the field </a:t>
            </a:r>
            <a:r>
              <a:rPr kumimoji="1" lang="en-US" altLang="ko-KR" dirty="0">
                <a:solidFill>
                  <a:srgbClr val="000000"/>
                </a:solidFill>
                <a:latin typeface="Open Sans" panose="020B0606030504020204" pitchFamily="34" charset="0"/>
                <a:ea typeface="Open Sans" panose="020B0606030504020204" pitchFamily="34" charset="0"/>
                <a:cs typeface="Open Sans" panose="020B0606030504020204" pitchFamily="34" charset="0"/>
              </a:rPr>
              <a:t>lines</a:t>
            </a:r>
          </a:p>
        </p:txBody>
      </p:sp>
      <p:sp>
        <p:nvSpPr>
          <p:cNvPr id="42" name="TextBox 41"/>
          <p:cNvSpPr txBox="1"/>
          <p:nvPr/>
        </p:nvSpPr>
        <p:spPr>
          <a:xfrm>
            <a:off x="387549" y="2389760"/>
            <a:ext cx="6461781" cy="954107"/>
          </a:xfrm>
          <a:prstGeom prst="rect">
            <a:avLst/>
          </a:prstGeom>
          <a:noFill/>
        </p:spPr>
        <p:txBody>
          <a:bodyPr wrap="square" rtlCol="0">
            <a:spAutoFit/>
          </a:bodyPr>
          <a:lstStyle/>
          <a:p>
            <a:pPr fontAlgn="base">
              <a:spcBef>
                <a:spcPct val="0"/>
              </a:spcBef>
              <a:spcAft>
                <a:spcPct val="0"/>
              </a:spcAft>
            </a:pPr>
            <a:r>
              <a:rPr kumimoji="1" lang="en-US" altLang="ko-KR" sz="20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2. Filament Reconnection</a:t>
            </a:r>
          </a:p>
          <a:p>
            <a:pPr marL="285750" indent="-285750" fontAlgn="base">
              <a:spcBef>
                <a:spcPct val="0"/>
              </a:spcBef>
              <a:spcAft>
                <a:spcPct val="0"/>
              </a:spcAft>
              <a:buFont typeface="Arial" panose="020B0604020202020204" pitchFamily="34" charset="0"/>
              <a:buChar char="•"/>
            </a:pPr>
            <a:r>
              <a:rPr kumimoji="1" lang="en-US" altLang="ko-KR" dirty="0">
                <a:solidFill>
                  <a:srgbClr val="000000"/>
                </a:solidFill>
                <a:latin typeface="Open Sans" panose="020B0606030504020204" pitchFamily="34" charset="0"/>
                <a:ea typeface="Open Sans" panose="020B0606030504020204" pitchFamily="34" charset="0"/>
                <a:cs typeface="Open Sans" panose="020B0606030504020204" pitchFamily="34" charset="0"/>
              </a:rPr>
              <a:t>Uniform shell plasma formation</a:t>
            </a:r>
          </a:p>
          <a:p>
            <a:pPr marL="285750" indent="-285750" fontAlgn="base">
              <a:spcBef>
                <a:spcPct val="0"/>
              </a:spcBef>
              <a:spcAft>
                <a:spcPct val="0"/>
              </a:spcAft>
              <a:buFont typeface="Arial" panose="020B0604020202020204" pitchFamily="34" charset="0"/>
              <a:buChar char="•"/>
            </a:pPr>
            <a:r>
              <a:rPr kumimoji="1" lang="en-US" altLang="ko-KR" dirty="0" smtClean="0">
                <a:solidFill>
                  <a:srgbClr val="00701B"/>
                </a:solidFill>
                <a:latin typeface="Open Sans" panose="020B0606030504020204" pitchFamily="34" charset="0"/>
                <a:ea typeface="Open Sans" panose="020B0606030504020204" pitchFamily="34" charset="0"/>
                <a:cs typeface="Open Sans" panose="020B0606030504020204" pitchFamily="34" charset="0"/>
              </a:rPr>
              <a:t>Very dynamic plasma state </a:t>
            </a:r>
            <a:r>
              <a:rPr kumimoji="1" lang="en-US" altLang="ko-KR" sz="1400" b="1" dirty="0" smtClean="0">
                <a:solidFill>
                  <a:srgbClr val="00701B"/>
                </a:solidFill>
                <a:latin typeface="Open Sans" panose="020B0606030504020204" pitchFamily="34" charset="0"/>
                <a:ea typeface="Open Sans" panose="020B0606030504020204" pitchFamily="34" charset="0"/>
                <a:cs typeface="Open Sans" panose="020B0606030504020204" pitchFamily="34" charset="0"/>
              </a:rPr>
              <a:t>~ </a:t>
            </a:r>
            <a:r>
              <a:rPr kumimoji="1" lang="en-US" altLang="ko-KR" sz="1400" b="1" dirty="0">
                <a:solidFill>
                  <a:srgbClr val="00701B"/>
                </a:solidFill>
                <a:latin typeface="Open Sans" panose="020B0606030504020204" pitchFamily="34" charset="0"/>
                <a:ea typeface="Open Sans" panose="020B0606030504020204" pitchFamily="34" charset="0"/>
                <a:cs typeface="Open Sans" panose="020B0606030504020204" pitchFamily="34" charset="0"/>
              </a:rPr>
              <a:t>Injection voltage and Current</a:t>
            </a:r>
          </a:p>
        </p:txBody>
      </p:sp>
      <p:sp>
        <p:nvSpPr>
          <p:cNvPr id="44" name="TextBox 43"/>
          <p:cNvSpPr txBox="1"/>
          <p:nvPr/>
        </p:nvSpPr>
        <p:spPr>
          <a:xfrm>
            <a:off x="387549" y="4725144"/>
            <a:ext cx="4688507" cy="677108"/>
          </a:xfrm>
          <a:prstGeom prst="rect">
            <a:avLst/>
          </a:prstGeom>
          <a:noFill/>
        </p:spPr>
        <p:txBody>
          <a:bodyPr wrap="square" rtlCol="0">
            <a:spAutoFit/>
          </a:bodyPr>
          <a:lstStyle/>
          <a:p>
            <a:pPr fontAlgn="base">
              <a:spcBef>
                <a:spcPct val="0"/>
              </a:spcBef>
              <a:spcAft>
                <a:spcPct val="0"/>
              </a:spcAft>
            </a:pPr>
            <a:r>
              <a:rPr kumimoji="1" lang="en-US" altLang="ko-KR" sz="20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3. Relaxation to tokamak-like state</a:t>
            </a:r>
          </a:p>
          <a:p>
            <a:pPr marL="285750" indent="-285750" fontAlgn="base">
              <a:spcBef>
                <a:spcPct val="0"/>
              </a:spcBef>
              <a:spcAft>
                <a:spcPct val="0"/>
              </a:spcAft>
              <a:buFont typeface="Arial" panose="020B0604020202020204" pitchFamily="34" charset="0"/>
              <a:buChar char="•"/>
            </a:pPr>
            <a:r>
              <a:rPr kumimoji="1" lang="en-US" altLang="ko-KR" b="1" dirty="0">
                <a:solidFill>
                  <a:srgbClr val="00701B"/>
                </a:solidFill>
                <a:latin typeface="Open Sans" panose="020B0606030504020204" pitchFamily="34" charset="0"/>
                <a:ea typeface="Open Sans" panose="020B0606030504020204" pitchFamily="34" charset="0"/>
                <a:cs typeface="Open Sans" panose="020B0606030504020204" pitchFamily="34" charset="0"/>
              </a:rPr>
              <a:t>Closed flux surface</a:t>
            </a:r>
            <a:endParaRPr kumimoji="1" lang="ko-KR" altLang="en-US" sz="1600" b="1" dirty="0">
              <a:solidFill>
                <a:srgbClr val="00701B"/>
              </a:solidFill>
              <a:latin typeface="Open Sans" panose="020B0606030504020204" pitchFamily="34" charset="0"/>
              <a:cs typeface="Open Sans" panose="020B0606030504020204" pitchFamily="34" charset="0"/>
            </a:endParaRPr>
          </a:p>
        </p:txBody>
      </p:sp>
      <p:sp>
        <p:nvSpPr>
          <p:cNvPr id="46" name="Rectangle 9"/>
          <p:cNvSpPr>
            <a:spLocks noChangeArrowheads="1"/>
          </p:cNvSpPr>
          <p:nvPr/>
        </p:nvSpPr>
        <p:spPr bwMode="auto">
          <a:xfrm>
            <a:off x="659968" y="6403433"/>
            <a:ext cx="9079581" cy="454567"/>
          </a:xfrm>
          <a:prstGeom prst="rect">
            <a:avLst/>
          </a:prstGeom>
          <a:noFill/>
          <a:ln>
            <a:noFill/>
          </a:ln>
          <a:effectLst/>
          <a:extLst>
            <a:ext uri="{909E8E84-426E-40DD-AFC4-6F175D3DCCD1}">
              <a14:hiddenFill xmlns:a14="http://schemas.microsoft.com/office/drawing/2010/main">
                <a:solidFill>
                  <a:srgbClr val="FFFFFF">
                    <a:alpha val="0"/>
                  </a:srgbClr>
                </a:solidFill>
              </a14:hiddenFill>
            </a:ext>
            <a:ext uri="{91240B29-F687-4F45-9708-019B960494DF}">
              <a14:hiddenLine xmlns:a14="http://schemas.microsoft.com/office/drawing/2010/main" w="25282">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747" tIns="45039" rIns="90747" bIns="45039"/>
          <a:lstStyle>
            <a:lvl1pPr defTabSz="898525" latinLnBrk="1">
              <a:lnSpc>
                <a:spcPct val="110000"/>
              </a:lnSpc>
              <a:buClr>
                <a:schemeClr val="tx1"/>
              </a:buClr>
              <a:buFont typeface="Arial" panose="020B0604020202020204" pitchFamily="34" charset="0"/>
              <a:buChar char="•"/>
              <a:defRPr sz="3200">
                <a:solidFill>
                  <a:schemeClr val="tx1"/>
                </a:solidFill>
                <a:latin typeface="굴림" panose="020B0600000101010101" pitchFamily="50" charset="-127"/>
                <a:ea typeface="굴림" panose="020B0600000101010101" pitchFamily="50" charset="-127"/>
                <a:sym typeface="굴림" panose="020B0600000101010101" pitchFamily="50" charset="-127"/>
              </a:defRPr>
            </a:lvl1pPr>
            <a:lvl2pPr marL="742950" indent="-285750" defTabSz="898525" latinLnBrk="1">
              <a:lnSpc>
                <a:spcPct val="110000"/>
              </a:lnSpc>
              <a:buFont typeface="Arial" panose="020B0604020202020204" pitchFamily="34" charset="0"/>
              <a:buChar char="–"/>
              <a:defRPr sz="2800">
                <a:solidFill>
                  <a:schemeClr val="tx1"/>
                </a:solidFill>
                <a:latin typeface="굴림" panose="020B0600000101010101" pitchFamily="50" charset="-127"/>
                <a:ea typeface="굴림" panose="020B0600000101010101" pitchFamily="50" charset="-127"/>
                <a:sym typeface="굴림" panose="020B0600000101010101" pitchFamily="50" charset="-127"/>
              </a:defRPr>
            </a:lvl2pPr>
            <a:lvl3pPr marL="1143000" indent="-228600" defTabSz="898525" latinLnBrk="1">
              <a:lnSpc>
                <a:spcPct val="110000"/>
              </a:lnSpc>
              <a:buClr>
                <a:schemeClr val="tx1"/>
              </a:buClr>
              <a:buFont typeface="Arial" panose="020B0604020202020204" pitchFamily="34" charset="0"/>
              <a:buChar char="•"/>
              <a:defRPr sz="2400">
                <a:solidFill>
                  <a:schemeClr val="tx1"/>
                </a:solidFill>
                <a:latin typeface="굴림" panose="020B0600000101010101" pitchFamily="50" charset="-127"/>
                <a:ea typeface="굴림" panose="020B0600000101010101" pitchFamily="50" charset="-127"/>
                <a:sym typeface="굴림" panose="020B0600000101010101" pitchFamily="50" charset="-127"/>
              </a:defRPr>
            </a:lvl3pPr>
            <a:lvl4pPr marL="1600200" indent="-228600" defTabSz="898525" latinLnBrk="1">
              <a:lnSpc>
                <a:spcPct val="110000"/>
              </a:lnSpc>
              <a:buFont typeface="Arial" panose="020B0604020202020204" pitchFamily="34" charset="0"/>
              <a:buChar char="–"/>
              <a:defRPr sz="2000">
                <a:solidFill>
                  <a:schemeClr val="tx1"/>
                </a:solidFill>
                <a:latin typeface="굴림" panose="020B0600000101010101" pitchFamily="50" charset="-127"/>
                <a:ea typeface="굴림" panose="020B0600000101010101" pitchFamily="50" charset="-127"/>
                <a:sym typeface="굴림" panose="020B0600000101010101" pitchFamily="50" charset="-127"/>
              </a:defRPr>
            </a:lvl4pPr>
            <a:lvl5pPr marL="2057400" indent="-228600" defTabSz="898525" latinLnBrk="1">
              <a:lnSpc>
                <a:spcPct val="110000"/>
              </a:lnSpc>
              <a:buFont typeface="Arial" panose="020B0604020202020204" pitchFamily="34" charset="0"/>
              <a:buChar char="»"/>
              <a:defRPr sz="2000">
                <a:solidFill>
                  <a:schemeClr val="tx1"/>
                </a:solidFill>
                <a:latin typeface="굴림" panose="020B0600000101010101" pitchFamily="50" charset="-127"/>
                <a:ea typeface="굴림" panose="020B0600000101010101" pitchFamily="50" charset="-127"/>
                <a:sym typeface="굴림" panose="020B0600000101010101" pitchFamily="50" charset="-127"/>
              </a:defRPr>
            </a:lvl5pPr>
            <a:lvl6pPr marL="2514600" indent="-228600" defTabSz="898525" eaLnBrk="0" fontAlgn="base" hangingPunct="0">
              <a:lnSpc>
                <a:spcPct val="110000"/>
              </a:lnSpc>
              <a:spcBef>
                <a:spcPct val="0"/>
              </a:spcBef>
              <a:spcAft>
                <a:spcPct val="0"/>
              </a:spcAft>
              <a:buFont typeface="Arial" panose="020B0604020202020204" pitchFamily="34" charset="0"/>
              <a:buChar char="»"/>
              <a:defRPr sz="2000">
                <a:solidFill>
                  <a:schemeClr val="tx1"/>
                </a:solidFill>
                <a:latin typeface="굴림" panose="020B0600000101010101" pitchFamily="50" charset="-127"/>
                <a:ea typeface="굴림" panose="020B0600000101010101" pitchFamily="50" charset="-127"/>
                <a:sym typeface="굴림" panose="020B0600000101010101" pitchFamily="50" charset="-127"/>
              </a:defRPr>
            </a:lvl6pPr>
            <a:lvl7pPr marL="2971800" indent="-228600" defTabSz="898525" eaLnBrk="0" fontAlgn="base" hangingPunct="0">
              <a:lnSpc>
                <a:spcPct val="110000"/>
              </a:lnSpc>
              <a:spcBef>
                <a:spcPct val="0"/>
              </a:spcBef>
              <a:spcAft>
                <a:spcPct val="0"/>
              </a:spcAft>
              <a:buFont typeface="Arial" panose="020B0604020202020204" pitchFamily="34" charset="0"/>
              <a:buChar char="»"/>
              <a:defRPr sz="2000">
                <a:solidFill>
                  <a:schemeClr val="tx1"/>
                </a:solidFill>
                <a:latin typeface="굴림" panose="020B0600000101010101" pitchFamily="50" charset="-127"/>
                <a:ea typeface="굴림" panose="020B0600000101010101" pitchFamily="50" charset="-127"/>
                <a:sym typeface="굴림" panose="020B0600000101010101" pitchFamily="50" charset="-127"/>
              </a:defRPr>
            </a:lvl7pPr>
            <a:lvl8pPr marL="3429000" indent="-228600" defTabSz="898525" eaLnBrk="0" fontAlgn="base" hangingPunct="0">
              <a:lnSpc>
                <a:spcPct val="110000"/>
              </a:lnSpc>
              <a:spcBef>
                <a:spcPct val="0"/>
              </a:spcBef>
              <a:spcAft>
                <a:spcPct val="0"/>
              </a:spcAft>
              <a:buFont typeface="Arial" panose="020B0604020202020204" pitchFamily="34" charset="0"/>
              <a:buChar char="»"/>
              <a:defRPr sz="2000">
                <a:solidFill>
                  <a:schemeClr val="tx1"/>
                </a:solidFill>
                <a:latin typeface="굴림" panose="020B0600000101010101" pitchFamily="50" charset="-127"/>
                <a:ea typeface="굴림" panose="020B0600000101010101" pitchFamily="50" charset="-127"/>
                <a:sym typeface="굴림" panose="020B0600000101010101" pitchFamily="50" charset="-127"/>
              </a:defRPr>
            </a:lvl8pPr>
            <a:lvl9pPr marL="3886200" indent="-228600" defTabSz="898525" eaLnBrk="0" fontAlgn="base" hangingPunct="0">
              <a:lnSpc>
                <a:spcPct val="110000"/>
              </a:lnSpc>
              <a:spcBef>
                <a:spcPct val="0"/>
              </a:spcBef>
              <a:spcAft>
                <a:spcPct val="0"/>
              </a:spcAft>
              <a:buFont typeface="Arial" panose="020B0604020202020204" pitchFamily="34" charset="0"/>
              <a:buChar char="»"/>
              <a:defRPr sz="2000">
                <a:solidFill>
                  <a:schemeClr val="tx1"/>
                </a:solidFill>
                <a:latin typeface="굴림" panose="020B0600000101010101" pitchFamily="50" charset="-127"/>
                <a:ea typeface="굴림" panose="020B0600000101010101" pitchFamily="50" charset="-127"/>
                <a:sym typeface="굴림" panose="020B0600000101010101" pitchFamily="50" charset="-127"/>
              </a:defRPr>
            </a:lvl9pPr>
          </a:lstStyle>
          <a:p>
            <a:pPr fontAlgn="base">
              <a:spcBef>
                <a:spcPct val="0"/>
              </a:spcBef>
              <a:spcAft>
                <a:spcPct val="0"/>
              </a:spcAft>
              <a:buClr>
                <a:srgbClr val="000000"/>
              </a:buClr>
              <a:buFont typeface="Arial" panose="020B0604020202020204" pitchFamily="34" charset="0"/>
              <a:buNone/>
            </a:pPr>
            <a:r>
              <a:rPr kumimoji="1" lang="en-US" altLang="ko-KR" sz="1100" b="1" dirty="0" smtClean="0">
                <a:solidFill>
                  <a:srgbClr val="000000"/>
                </a:solidFill>
                <a:latin typeface="Arial Unicode MS" pitchFamily="50" charset="-127"/>
                <a:ea typeface="Arial Unicode MS" pitchFamily="50" charset="-127"/>
                <a:cs typeface="Arial Unicode MS" pitchFamily="50" charset="-127"/>
              </a:rPr>
              <a:t>[*]</a:t>
            </a:r>
            <a:r>
              <a:rPr kumimoji="1" lang="en-US" altLang="ko-KR" sz="1100" dirty="0" smtClean="0">
                <a:solidFill>
                  <a:srgbClr val="000000"/>
                </a:solidFill>
                <a:latin typeface="Arial Unicode MS" panose="020B0604020202020204" pitchFamily="50" charset="-127"/>
                <a:ea typeface="Arial Unicode MS" panose="020B0604020202020204" pitchFamily="50" charset="-127"/>
                <a:cs typeface="Arial Unicode MS" panose="020B0604020202020204" pitchFamily="50" charset="-127"/>
              </a:rPr>
              <a:t> </a:t>
            </a:r>
            <a:r>
              <a:rPr kumimoji="1" lang="en-US" altLang="ko-KR" sz="1100" dirty="0">
                <a:solidFill>
                  <a:srgbClr val="000000"/>
                </a:solidFill>
              </a:rPr>
              <a:t>N.W. </a:t>
            </a:r>
            <a:r>
              <a:rPr kumimoji="1" lang="en-US" altLang="ko-KR" sz="1100" dirty="0" err="1">
                <a:solidFill>
                  <a:srgbClr val="000000"/>
                </a:solidFill>
              </a:rPr>
              <a:t>Eidietis</a:t>
            </a:r>
            <a:r>
              <a:rPr kumimoji="1" lang="en-US" altLang="ko-KR" sz="1100" dirty="0">
                <a:solidFill>
                  <a:srgbClr val="000000"/>
                </a:solidFill>
              </a:rPr>
              <a:t>, APS-DPP, Denver, CO, October 2005</a:t>
            </a:r>
            <a:endParaRPr kumimoji="1" lang="en-US" altLang="ko-KR" sz="1100" dirty="0" smtClean="0">
              <a:solidFill>
                <a:srgbClr val="000000"/>
              </a:solidFill>
              <a:latin typeface="Arial Unicode MS" panose="020B0604020202020204" pitchFamily="50" charset="-127"/>
              <a:ea typeface="Arial Unicode MS" panose="020B0604020202020204" pitchFamily="50" charset="-127"/>
              <a:cs typeface="Arial Unicode MS" panose="020B0604020202020204" pitchFamily="50" charset="-127"/>
            </a:endParaRPr>
          </a:p>
        </p:txBody>
      </p:sp>
      <p:cxnSp>
        <p:nvCxnSpPr>
          <p:cNvPr id="5" name="직선 연결선 4"/>
          <p:cNvCxnSpPr/>
          <p:nvPr/>
        </p:nvCxnSpPr>
        <p:spPr>
          <a:xfrm>
            <a:off x="180949" y="4361039"/>
            <a:ext cx="8855547" cy="0"/>
          </a:xfrm>
          <a:prstGeom prst="line">
            <a:avLst/>
          </a:prstGeom>
          <a:ln>
            <a:solidFill>
              <a:schemeClr val="bg2">
                <a:lumMod val="50000"/>
              </a:schemeClr>
            </a:solidFill>
            <a:prstDash val="dash"/>
            <a:tailEnd type="none"/>
          </a:ln>
        </p:spPr>
        <p:style>
          <a:lnRef idx="3">
            <a:schemeClr val="accent2"/>
          </a:lnRef>
          <a:fillRef idx="0">
            <a:schemeClr val="accent2"/>
          </a:fillRef>
          <a:effectRef idx="2">
            <a:schemeClr val="accent2"/>
          </a:effectRef>
          <a:fontRef idx="minor">
            <a:schemeClr val="tx1"/>
          </a:fontRef>
        </p:style>
      </p:cxnSp>
      <p:cxnSp>
        <p:nvCxnSpPr>
          <p:cNvPr id="7" name="직선 화살표 연결선 6"/>
          <p:cNvCxnSpPr/>
          <p:nvPr/>
        </p:nvCxnSpPr>
        <p:spPr>
          <a:xfrm flipV="1">
            <a:off x="8964488" y="3217240"/>
            <a:ext cx="0" cy="1008112"/>
          </a:xfrm>
          <a:prstGeom prst="straightConnector1">
            <a:avLst/>
          </a:prstGeom>
          <a:ln w="63500">
            <a:solidFill>
              <a:srgbClr val="0000CC"/>
            </a:solidFill>
            <a:tailEnd type="triangle"/>
          </a:ln>
        </p:spPr>
        <p:style>
          <a:lnRef idx="3">
            <a:schemeClr val="accent2"/>
          </a:lnRef>
          <a:fillRef idx="0">
            <a:schemeClr val="accent2"/>
          </a:fillRef>
          <a:effectRef idx="2">
            <a:schemeClr val="accent2"/>
          </a:effectRef>
          <a:fontRef idx="minor">
            <a:schemeClr val="tx1"/>
          </a:fontRef>
        </p:style>
      </p:cxnSp>
      <p:sp>
        <p:nvSpPr>
          <p:cNvPr id="50" name="TextBox 49"/>
          <p:cNvSpPr txBox="1"/>
          <p:nvPr/>
        </p:nvSpPr>
        <p:spPr>
          <a:xfrm>
            <a:off x="2051720" y="3702132"/>
            <a:ext cx="6948771" cy="523220"/>
          </a:xfrm>
          <a:prstGeom prst="rect">
            <a:avLst/>
          </a:prstGeom>
          <a:noFill/>
        </p:spPr>
        <p:txBody>
          <a:bodyPr wrap="square" rtlCol="0">
            <a:spAutoFit/>
          </a:bodyPr>
          <a:lstStyle/>
          <a:p>
            <a:pPr fontAlgn="base">
              <a:spcBef>
                <a:spcPct val="0"/>
              </a:spcBef>
              <a:spcAft>
                <a:spcPct val="0"/>
              </a:spcAft>
            </a:pPr>
            <a:r>
              <a:rPr kumimoji="1" lang="en-US" altLang="ko-KR" sz="2800" b="1" dirty="0">
                <a:solidFill>
                  <a:srgbClr val="808080">
                    <a:lumMod val="50000"/>
                  </a:srgbClr>
                </a:solidFill>
                <a:latin typeface="Open Sans" panose="020B0606030504020204" pitchFamily="34" charset="0"/>
                <a:ea typeface="Open Sans" panose="020B0606030504020204" pitchFamily="34" charset="0"/>
                <a:cs typeface="Open Sans" panose="020B0606030504020204" pitchFamily="34" charset="0"/>
              </a:rPr>
              <a:t>Present Study w/ single power system</a:t>
            </a:r>
            <a:endParaRPr kumimoji="1" lang="ko-KR" altLang="en-US" sz="2800" b="1" dirty="0">
              <a:solidFill>
                <a:srgbClr val="808080">
                  <a:lumMod val="50000"/>
                </a:srgbClr>
              </a:solidFill>
              <a:latin typeface="Open Sans" panose="020B0606030504020204" pitchFamily="34" charset="0"/>
              <a:cs typeface="Open Sans" panose="020B0606030504020204" pitchFamily="34" charset="0"/>
            </a:endParaRPr>
          </a:p>
        </p:txBody>
      </p:sp>
      <p:pic>
        <p:nvPicPr>
          <p:cNvPr id="10" name="그림 9"/>
          <p:cNvPicPr>
            <a:picLocks noChangeAspect="1"/>
          </p:cNvPicPr>
          <p:nvPr/>
        </p:nvPicPr>
        <p:blipFill>
          <a:blip r:embed="rId2"/>
          <a:stretch>
            <a:fillRect/>
          </a:stretch>
        </p:blipFill>
        <p:spPr>
          <a:xfrm>
            <a:off x="6885332" y="980728"/>
            <a:ext cx="1350000" cy="1080000"/>
          </a:xfrm>
          <a:prstGeom prst="rect">
            <a:avLst/>
          </a:prstGeom>
        </p:spPr>
      </p:pic>
      <p:pic>
        <p:nvPicPr>
          <p:cNvPr id="11" name="그림 10"/>
          <p:cNvPicPr>
            <a:picLocks noChangeAspect="1"/>
          </p:cNvPicPr>
          <p:nvPr/>
        </p:nvPicPr>
        <p:blipFill>
          <a:blip r:embed="rId3"/>
          <a:stretch>
            <a:fillRect/>
          </a:stretch>
        </p:blipFill>
        <p:spPr>
          <a:xfrm>
            <a:off x="6885332" y="2389933"/>
            <a:ext cx="1350000" cy="1080000"/>
          </a:xfrm>
          <a:prstGeom prst="rect">
            <a:avLst/>
          </a:prstGeom>
        </p:spPr>
      </p:pic>
    </p:spTree>
    <p:extLst>
      <p:ext uri="{BB962C8B-B14F-4D97-AF65-F5344CB8AC3E}">
        <p14:creationId xmlns:p14="http://schemas.microsoft.com/office/powerpoint/2010/main" val="72872930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p:cNvSpPr txBox="1"/>
          <p:nvPr/>
        </p:nvSpPr>
        <p:spPr>
          <a:xfrm>
            <a:off x="4266983" y="3178310"/>
            <a:ext cx="2016224" cy="738664"/>
          </a:xfrm>
          <a:prstGeom prst="rect">
            <a:avLst/>
          </a:prstGeom>
          <a:noFill/>
        </p:spPr>
        <p:txBody>
          <a:bodyPr wrap="square" rtlCol="0">
            <a:spAutoFit/>
          </a:bodyPr>
          <a:lstStyle/>
          <a:p>
            <a:pPr fontAlgn="base">
              <a:spcBef>
                <a:spcPct val="0"/>
              </a:spcBef>
              <a:spcAft>
                <a:spcPct val="0"/>
              </a:spcAft>
            </a:pPr>
            <a:r>
              <a:rPr kumimoji="1" lang="en-US" altLang="ko-KR" sz="14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Lower Gun Location</a:t>
            </a:r>
          </a:p>
          <a:p>
            <a:pPr fontAlgn="base">
              <a:spcBef>
                <a:spcPct val="0"/>
              </a:spcBef>
              <a:spcAft>
                <a:spcPct val="0"/>
              </a:spcAft>
            </a:pPr>
            <a:r>
              <a:rPr kumimoji="1" lang="en-US" altLang="ko-KR" sz="1400" dirty="0">
                <a:solidFill>
                  <a:srgbClr val="000000"/>
                </a:solidFill>
                <a:latin typeface="Open Sans" panose="020B0606030504020204" pitchFamily="34" charset="0"/>
                <a:ea typeface="Open Sans" panose="020B0606030504020204" pitchFamily="34" charset="0"/>
                <a:cs typeface="Open Sans" panose="020B0606030504020204" pitchFamily="34" charset="0"/>
              </a:rPr>
              <a:t>R =  </a:t>
            </a:r>
            <a:r>
              <a:rPr kumimoji="1" lang="en-US" altLang="ko-KR" sz="1400" dirty="0" smtClean="0">
                <a:solidFill>
                  <a:srgbClr val="000000"/>
                </a:solidFill>
                <a:latin typeface="Open Sans" panose="020B0606030504020204" pitchFamily="34" charset="0"/>
                <a:ea typeface="Open Sans" panose="020B0606030504020204" pitchFamily="34" charset="0"/>
                <a:cs typeface="Open Sans" panose="020B0606030504020204" pitchFamily="34" charset="0"/>
              </a:rPr>
              <a:t>0.25 </a:t>
            </a:r>
            <a:r>
              <a:rPr kumimoji="1" lang="en-US" altLang="ko-KR" sz="1400" dirty="0">
                <a:solidFill>
                  <a:srgbClr val="000000"/>
                </a:solidFill>
                <a:latin typeface="Open Sans" panose="020B0606030504020204" pitchFamily="34" charset="0"/>
                <a:ea typeface="Open Sans" panose="020B0606030504020204" pitchFamily="34" charset="0"/>
                <a:cs typeface="Open Sans" panose="020B0606030504020204" pitchFamily="34" charset="0"/>
              </a:rPr>
              <a:t>m</a:t>
            </a:r>
          </a:p>
          <a:p>
            <a:pPr fontAlgn="base">
              <a:spcBef>
                <a:spcPct val="0"/>
              </a:spcBef>
              <a:spcAft>
                <a:spcPct val="0"/>
              </a:spcAft>
            </a:pPr>
            <a:r>
              <a:rPr kumimoji="1" lang="en-US" altLang="ko-KR" sz="1400" dirty="0">
                <a:solidFill>
                  <a:srgbClr val="000000"/>
                </a:solidFill>
                <a:latin typeface="Open Sans" panose="020B0606030504020204" pitchFamily="34" charset="0"/>
                <a:ea typeface="Open Sans" panose="020B0606030504020204" pitchFamily="34" charset="0"/>
                <a:cs typeface="Open Sans" panose="020B0606030504020204" pitchFamily="34" charset="0"/>
              </a:rPr>
              <a:t>Z = - 0.804 m</a:t>
            </a:r>
          </a:p>
        </p:txBody>
      </p:sp>
      <p:sp>
        <p:nvSpPr>
          <p:cNvPr id="13" name="제목 9"/>
          <p:cNvSpPr>
            <a:spLocks noGrp="1"/>
          </p:cNvSpPr>
          <p:nvPr>
            <p:ph type="title"/>
          </p:nvPr>
        </p:nvSpPr>
        <p:spPr>
          <a:xfrm>
            <a:off x="659968" y="1"/>
            <a:ext cx="8447099" cy="712788"/>
          </a:xfrm>
        </p:spPr>
        <p:txBody>
          <a:bodyPr/>
          <a:lstStyle/>
          <a:p>
            <a:r>
              <a:rPr lang="en-US" altLang="ko-KR" sz="1600" dirty="0" smtClean="0">
                <a:latin typeface="Arial" pitchFamily="34" charset="0"/>
                <a:cs typeface="Arial" pitchFamily="34" charset="0"/>
              </a:rPr>
              <a:t>4. Results and Discussions of </a:t>
            </a:r>
            <a:r>
              <a:rPr lang="en-US" altLang="ko-KR" sz="1800" dirty="0" smtClean="0">
                <a:latin typeface="Arial" pitchFamily="34" charset="0"/>
                <a:cs typeface="Arial" pitchFamily="34" charset="0"/>
              </a:rPr>
              <a:t>Single Power System</a:t>
            </a:r>
            <a:br>
              <a:rPr lang="en-US" altLang="ko-KR" sz="1800" dirty="0" smtClean="0">
                <a:latin typeface="Arial" pitchFamily="34" charset="0"/>
                <a:cs typeface="Arial" pitchFamily="34" charset="0"/>
              </a:rPr>
            </a:br>
            <a:r>
              <a:rPr lang="en-US" altLang="ko-KR" sz="2600" dirty="0" smtClean="0">
                <a:solidFill>
                  <a:srgbClr val="FFFF00"/>
                </a:solidFill>
                <a:latin typeface="Arial" pitchFamily="34" charset="0"/>
                <a:cs typeface="Arial" pitchFamily="34" charset="0"/>
              </a:rPr>
              <a:t>4-2 Very Dynamic Plasma Behavior : Shot 13768</a:t>
            </a:r>
            <a:endParaRPr lang="ko-KR" altLang="en-US" sz="2600" dirty="0">
              <a:solidFill>
                <a:srgbClr val="FFFF00"/>
              </a:solidFill>
              <a:latin typeface="Arial" pitchFamily="34" charset="0"/>
              <a:cs typeface="Arial" pitchFamily="34" charset="0"/>
            </a:endParaRPr>
          </a:p>
        </p:txBody>
      </p:sp>
      <mc:AlternateContent xmlns:mc="http://schemas.openxmlformats.org/markup-compatibility/2006" xmlns:a14="http://schemas.microsoft.com/office/drawing/2010/main">
        <mc:Choice Requires="a14">
          <p:sp>
            <p:nvSpPr>
              <p:cNvPr id="22" name="TextBox 21"/>
              <p:cNvSpPr txBox="1"/>
              <p:nvPr/>
            </p:nvSpPr>
            <p:spPr>
              <a:xfrm>
                <a:off x="-1" y="4441802"/>
                <a:ext cx="9173279" cy="1743362"/>
              </a:xfrm>
              <a:prstGeom prst="rect">
                <a:avLst/>
              </a:prstGeom>
              <a:noFill/>
            </p:spPr>
            <p:txBody>
              <a:bodyPr wrap="square" rtlCol="0">
                <a:spAutoFit/>
              </a:bodyPr>
              <a:lstStyle/>
              <a:p>
                <a:pPr fontAlgn="base">
                  <a:spcBef>
                    <a:spcPct val="0"/>
                  </a:spcBef>
                  <a:spcAft>
                    <a:spcPts val="600"/>
                  </a:spcAft>
                </a:pPr>
                <a:r>
                  <a:rPr kumimoji="1" lang="en-US" altLang="ko-KR" sz="1600" b="1" dirty="0" smtClean="0">
                    <a:solidFill>
                      <a:srgbClr val="FF0000"/>
                    </a:solidFill>
                    <a:latin typeface="Open Sans" panose="020B0606030504020204" pitchFamily="34" charset="0"/>
                    <a:ea typeface="Open Sans" panose="020B0606030504020204" pitchFamily="34" charset="0"/>
                    <a:cs typeface="Open Sans" panose="020B0606030504020204" pitchFamily="34" charset="0"/>
                  </a:rPr>
                  <a:t>A toroidal </a:t>
                </a:r>
                <a:r>
                  <a:rPr kumimoji="1" lang="en-US" altLang="ko-KR" sz="1600" b="1" dirty="0">
                    <a:solidFill>
                      <a:srgbClr val="FF0000"/>
                    </a:solidFill>
                    <a:latin typeface="Open Sans" panose="020B0606030504020204" pitchFamily="34" charset="0"/>
                    <a:ea typeface="Open Sans" panose="020B0606030504020204" pitchFamily="34" charset="0"/>
                    <a:cs typeface="Open Sans" panose="020B0606030504020204" pitchFamily="34" charset="0"/>
                  </a:rPr>
                  <a:t>current of up to </a:t>
                </a:r>
                <a:r>
                  <a:rPr kumimoji="1" lang="en-US" altLang="ko-KR" sz="1600" b="1" dirty="0" smtClean="0">
                    <a:solidFill>
                      <a:srgbClr val="FF0000"/>
                    </a:solidFill>
                    <a:latin typeface="Open Sans" panose="020B0606030504020204" pitchFamily="34" charset="0"/>
                    <a:ea typeface="Open Sans" panose="020B0606030504020204" pitchFamily="34" charset="0"/>
                    <a:cs typeface="Open Sans" panose="020B0606030504020204" pitchFamily="34" charset="0"/>
                  </a:rPr>
                  <a:t>~20 </a:t>
                </a:r>
                <a:r>
                  <a:rPr kumimoji="1" lang="en-US" altLang="ko-KR" sz="1600" b="1" dirty="0">
                    <a:solidFill>
                      <a:srgbClr val="FF0000"/>
                    </a:solidFill>
                    <a:latin typeface="Open Sans" panose="020B0606030504020204" pitchFamily="34" charset="0"/>
                    <a:ea typeface="Open Sans" panose="020B0606030504020204" pitchFamily="34" charset="0"/>
                    <a:cs typeface="Open Sans" panose="020B0606030504020204" pitchFamily="34" charset="0"/>
                  </a:rPr>
                  <a:t>kA has been generated by </a:t>
                </a:r>
                <a:r>
                  <a:rPr kumimoji="1" lang="en-US" altLang="ko-KR" sz="1600" b="1" dirty="0" smtClean="0">
                    <a:solidFill>
                      <a:srgbClr val="FF0000"/>
                    </a:solidFill>
                    <a:latin typeface="Open Sans" panose="020B0606030504020204" pitchFamily="34" charset="0"/>
                    <a:ea typeface="Open Sans" panose="020B0606030504020204" pitchFamily="34" charset="0"/>
                    <a:cs typeface="Open Sans" panose="020B0606030504020204" pitchFamily="34" charset="0"/>
                  </a:rPr>
                  <a:t>the electron gun.</a:t>
                </a:r>
                <a:endParaRPr kumimoji="1" lang="en-US" altLang="ko-KR" sz="1600" b="1"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a:p>
                <a:pPr marL="742950" lvl="1" indent="-285750" fontAlgn="base">
                  <a:spcBef>
                    <a:spcPct val="0"/>
                  </a:spcBef>
                  <a:spcAft>
                    <a:spcPct val="0"/>
                  </a:spcAft>
                  <a:buFont typeface="Arial" panose="020B0604020202020204" pitchFamily="34" charset="0"/>
                  <a:buChar char="•"/>
                </a:pPr>
                <a:r>
                  <a:rPr kumimoji="1" lang="en-US" altLang="ko-KR"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Increased multiplication confirmed as current streams </a:t>
                </a:r>
                <a:r>
                  <a:rPr kumimoji="1" lang="en-US" altLang="ko-KR" sz="1600" dirty="0" smtClean="0">
                    <a:solidFill>
                      <a:srgbClr val="000000"/>
                    </a:solidFill>
                    <a:latin typeface="Open Sans" panose="020B0606030504020204" pitchFamily="34" charset="0"/>
                    <a:ea typeface="Open Sans" panose="020B0606030504020204" pitchFamily="34" charset="0"/>
                    <a:cs typeface="Open Sans" panose="020B0606030504020204" pitchFamily="34" charset="0"/>
                  </a:rPr>
                  <a:t>reconnect. </a:t>
                </a:r>
                <a:endParaRPr kumimoji="1" lang="en-US" altLang="ko-KR" sz="1600"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marL="742950" lvl="1" indent="-285750" fontAlgn="base">
                  <a:spcBef>
                    <a:spcPct val="0"/>
                  </a:spcBef>
                  <a:spcAft>
                    <a:spcPct val="0"/>
                  </a:spcAft>
                  <a:buFont typeface="Arial" panose="020B0604020202020204" pitchFamily="34" charset="0"/>
                  <a:buChar char="•"/>
                </a:pPr>
                <a:r>
                  <a:rPr kumimoji="1" lang="en-US" altLang="ko-KR"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It is not radial force </a:t>
                </a:r>
                <a:r>
                  <a:rPr kumimoji="1" lang="en-US" altLang="ko-KR" sz="1600" dirty="0" smtClean="0">
                    <a:solidFill>
                      <a:srgbClr val="000000"/>
                    </a:solidFill>
                    <a:latin typeface="Open Sans" panose="020B0606030504020204" pitchFamily="34" charset="0"/>
                    <a:ea typeface="Open Sans" panose="020B0606030504020204" pitchFamily="34" charset="0"/>
                    <a:cs typeface="Open Sans" panose="020B0606030504020204" pitchFamily="34" charset="0"/>
                  </a:rPr>
                  <a:t>balanced and relaxed </a:t>
                </a:r>
                <a:r>
                  <a:rPr kumimoji="1" lang="en-US" altLang="ko-KR"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to tokamak like </a:t>
                </a:r>
                <a:r>
                  <a:rPr kumimoji="1" lang="en-US" altLang="ko-KR" sz="1600" dirty="0" smtClean="0">
                    <a:solidFill>
                      <a:srgbClr val="000000"/>
                    </a:solidFill>
                    <a:latin typeface="Open Sans" panose="020B0606030504020204" pitchFamily="34" charset="0"/>
                    <a:ea typeface="Open Sans" panose="020B0606030504020204" pitchFamily="34" charset="0"/>
                    <a:cs typeface="Open Sans" panose="020B0606030504020204" pitchFamily="34" charset="0"/>
                  </a:rPr>
                  <a:t>plasma.</a:t>
                </a:r>
              </a:p>
              <a:p>
                <a:pPr fontAlgn="base">
                  <a:spcBef>
                    <a:spcPct val="0"/>
                  </a:spcBef>
                  <a:spcAft>
                    <a:spcPts val="600"/>
                  </a:spcAft>
                </a:pPr>
                <a:r>
                  <a:rPr kumimoji="1" lang="en-US" altLang="ko-KR" sz="1600" b="1" dirty="0" smtClean="0">
                    <a:solidFill>
                      <a:srgbClr val="FF0000"/>
                    </a:solidFill>
                    <a:latin typeface="Open Sans" panose="020B0606030504020204" pitchFamily="34" charset="0"/>
                    <a:ea typeface="Open Sans" panose="020B0606030504020204" pitchFamily="34" charset="0"/>
                    <a:cs typeface="Open Sans" panose="020B0606030504020204" pitchFamily="34" charset="0"/>
                  </a:rPr>
                  <a:t>Very dynamic states of current sheet are observed.</a:t>
                </a:r>
              </a:p>
              <a:p>
                <a:pPr marL="742950" lvl="1" indent="-285750" fontAlgn="base">
                  <a:spcBef>
                    <a:spcPct val="0"/>
                  </a:spcBef>
                  <a:spcAft>
                    <a:spcPct val="0"/>
                  </a:spcAft>
                  <a:buFont typeface="Arial" panose="020B0604020202020204" pitchFamily="34" charset="0"/>
                  <a:buChar char="•"/>
                </a:pPr>
                <a:r>
                  <a:rPr kumimoji="1" lang="en-US" altLang="ko-KR" sz="1600" dirty="0" smtClean="0">
                    <a:solidFill>
                      <a:srgbClr val="000000"/>
                    </a:solidFill>
                    <a:latin typeface="Open Sans" panose="020B0606030504020204" pitchFamily="34" charset="0"/>
                    <a:ea typeface="Open Sans" panose="020B0606030504020204" pitchFamily="34" charset="0"/>
                    <a:cs typeface="Open Sans" panose="020B0606030504020204" pitchFamily="34" charset="0"/>
                  </a:rPr>
                  <a:t>According </a:t>
                </a:r>
                <a:r>
                  <a:rPr kumimoji="1" lang="en-US" altLang="ko-KR"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to plasma </a:t>
                </a:r>
                <a:r>
                  <a:rPr kumimoji="1" lang="en-US" altLang="ko-KR" sz="1600" dirty="0" smtClean="0">
                    <a:solidFill>
                      <a:srgbClr val="000000"/>
                    </a:solidFill>
                    <a:latin typeface="Open Sans" panose="020B0606030504020204" pitchFamily="34" charset="0"/>
                    <a:ea typeface="Open Sans" panose="020B0606030504020204" pitchFamily="34" charset="0"/>
                    <a:cs typeface="Open Sans" panose="020B0606030504020204" pitchFamily="34" charset="0"/>
                  </a:rPr>
                  <a:t>state and the characteristics </a:t>
                </a:r>
                <a:r>
                  <a:rPr kumimoji="1" lang="en-US" altLang="ko-KR"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of </a:t>
                </a:r>
                <a:r>
                  <a:rPr kumimoji="1" lang="en-US" altLang="ko-KR" sz="1600" dirty="0" smtClean="0">
                    <a:solidFill>
                      <a:srgbClr val="000000"/>
                    </a:solidFill>
                    <a:latin typeface="Open Sans" panose="020B0606030504020204" pitchFamily="34" charset="0"/>
                    <a:ea typeface="Open Sans" panose="020B0606030504020204" pitchFamily="34" charset="0"/>
                    <a:cs typeface="Open Sans" panose="020B0606030504020204" pitchFamily="34" charset="0"/>
                  </a:rPr>
                  <a:t>PFN, </a:t>
                </a:r>
                <a14:m>
                  <m:oMath xmlns:m="http://schemas.openxmlformats.org/officeDocument/2006/math">
                    <m:sSub>
                      <m:sSubPr>
                        <m:ctrlPr>
                          <a:rPr kumimoji="1" lang="en-US" altLang="ko-KR" sz="1600" b="0" i="1" smtClean="0">
                            <a:solidFill>
                              <a:srgbClr val="000000"/>
                            </a:solidFill>
                            <a:latin typeface="Cambria Math" panose="02040503050406030204" pitchFamily="18" charset="0"/>
                            <a:ea typeface="Open Sans" panose="020B0606030504020204" pitchFamily="34" charset="0"/>
                            <a:cs typeface="Open Sans" panose="020B0606030504020204" pitchFamily="34" charset="0"/>
                          </a:rPr>
                        </m:ctrlPr>
                      </m:sSubPr>
                      <m:e>
                        <m:r>
                          <a:rPr kumimoji="1" lang="en-US" altLang="ko-KR" sz="1600" b="0" i="1" smtClean="0">
                            <a:solidFill>
                              <a:srgbClr val="000000"/>
                            </a:solidFill>
                            <a:latin typeface="Cambria Math" panose="02040503050406030204" pitchFamily="18" charset="0"/>
                            <a:ea typeface="Open Sans" panose="020B0606030504020204" pitchFamily="34" charset="0"/>
                            <a:cs typeface="Open Sans" panose="020B0606030504020204" pitchFamily="34" charset="0"/>
                          </a:rPr>
                          <m:t>𝑉</m:t>
                        </m:r>
                      </m:e>
                      <m:sub>
                        <m:r>
                          <a:rPr kumimoji="1" lang="en-US" altLang="ko-KR" sz="1600" b="0" i="1" smtClean="0">
                            <a:solidFill>
                              <a:srgbClr val="000000"/>
                            </a:solidFill>
                            <a:latin typeface="Cambria Math" panose="02040503050406030204" pitchFamily="18" charset="0"/>
                            <a:ea typeface="Open Sans" panose="020B0606030504020204" pitchFamily="34" charset="0"/>
                            <a:cs typeface="Open Sans" panose="020B0606030504020204" pitchFamily="34" charset="0"/>
                          </a:rPr>
                          <m:t>𝑖𝑛𝑗</m:t>
                        </m:r>
                      </m:sub>
                    </m:sSub>
                    <m:r>
                      <a:rPr kumimoji="1" lang="en-US" altLang="ko-KR" sz="1600" b="0" i="1" smtClean="0">
                        <a:solidFill>
                          <a:srgbClr val="000000"/>
                        </a:solidFill>
                        <a:latin typeface="Cambria Math" panose="02040503050406030204" pitchFamily="18" charset="0"/>
                        <a:ea typeface="Open Sans" panose="020B0606030504020204" pitchFamily="34" charset="0"/>
                        <a:cs typeface="Open Sans" panose="020B0606030504020204" pitchFamily="34" charset="0"/>
                      </a:rPr>
                      <m:t> </m:t>
                    </m:r>
                  </m:oMath>
                </a14:m>
                <a:r>
                  <a:rPr kumimoji="1" lang="en-US" altLang="ko-KR" sz="1600" dirty="0" smtClean="0">
                    <a:solidFill>
                      <a:srgbClr val="000000"/>
                    </a:solidFill>
                    <a:latin typeface="Open Sans" panose="020B0606030504020204" pitchFamily="34" charset="0"/>
                    <a:ea typeface="Open Sans" panose="020B0606030504020204" pitchFamily="34" charset="0"/>
                    <a:cs typeface="Open Sans" panose="020B0606030504020204" pitchFamily="34" charset="0"/>
                  </a:rPr>
                  <a:t>and </a:t>
                </a:r>
                <a14:m>
                  <m:oMath xmlns:m="http://schemas.openxmlformats.org/officeDocument/2006/math">
                    <m:sSub>
                      <m:sSubPr>
                        <m:ctrlPr>
                          <a:rPr kumimoji="1" lang="en-US" altLang="ko-KR" sz="1600" i="1">
                            <a:solidFill>
                              <a:srgbClr val="000000"/>
                            </a:solidFill>
                            <a:latin typeface="Cambria Math" panose="02040503050406030204" pitchFamily="18" charset="0"/>
                            <a:ea typeface="Open Sans" panose="020B0606030504020204" pitchFamily="34" charset="0"/>
                            <a:cs typeface="Open Sans" panose="020B0606030504020204" pitchFamily="34" charset="0"/>
                          </a:rPr>
                        </m:ctrlPr>
                      </m:sSubPr>
                      <m:e>
                        <m:r>
                          <a:rPr kumimoji="1" lang="en-US" altLang="ko-KR" sz="1600" b="0" i="1" smtClean="0">
                            <a:solidFill>
                              <a:srgbClr val="000000"/>
                            </a:solidFill>
                            <a:latin typeface="Cambria Math" panose="02040503050406030204" pitchFamily="18" charset="0"/>
                            <a:ea typeface="Open Sans" panose="020B0606030504020204" pitchFamily="34" charset="0"/>
                            <a:cs typeface="Open Sans" panose="020B0606030504020204" pitchFamily="34" charset="0"/>
                          </a:rPr>
                          <m:t>𝐼</m:t>
                        </m:r>
                      </m:e>
                      <m:sub>
                        <m:r>
                          <a:rPr kumimoji="1" lang="en-US" altLang="ko-KR" sz="1600" i="1">
                            <a:solidFill>
                              <a:srgbClr val="000000"/>
                            </a:solidFill>
                            <a:latin typeface="Cambria Math" panose="02040503050406030204" pitchFamily="18" charset="0"/>
                            <a:ea typeface="Open Sans" panose="020B0606030504020204" pitchFamily="34" charset="0"/>
                            <a:cs typeface="Open Sans" panose="020B0606030504020204" pitchFamily="34" charset="0"/>
                          </a:rPr>
                          <m:t>𝑖𝑛𝑗</m:t>
                        </m:r>
                      </m:sub>
                    </m:sSub>
                  </m:oMath>
                </a14:m>
                <a:r>
                  <a:rPr kumimoji="1" lang="en-US" altLang="ko-KR" sz="1600" dirty="0" smtClean="0">
                    <a:solidFill>
                      <a:srgbClr val="000000"/>
                    </a:solidFill>
                    <a:latin typeface="Open Sans" panose="020B0606030504020204" pitchFamily="34" charset="0"/>
                    <a:ea typeface="Open Sans" panose="020B0606030504020204" pitchFamily="34" charset="0"/>
                    <a:cs typeface="Open Sans" panose="020B0606030504020204" pitchFamily="34" charset="0"/>
                  </a:rPr>
                  <a:t> are determined.</a:t>
                </a:r>
              </a:p>
              <a:p>
                <a:pPr marL="742950" lvl="1" indent="-285750" fontAlgn="base">
                  <a:spcBef>
                    <a:spcPct val="0"/>
                  </a:spcBef>
                  <a:spcAft>
                    <a:spcPct val="0"/>
                  </a:spcAft>
                  <a:buFont typeface="Arial" panose="020B0604020202020204" pitchFamily="34" charset="0"/>
                  <a:buChar char="•"/>
                </a:pPr>
                <a:r>
                  <a:rPr kumimoji="1" lang="en-US" altLang="ko-KR" sz="1600" b="1" dirty="0" smtClean="0">
                    <a:solidFill>
                      <a:srgbClr val="000000"/>
                    </a:solidFill>
                    <a:latin typeface="Open Sans" panose="020B0606030504020204" pitchFamily="34" charset="0"/>
                    <a:ea typeface="Open Sans" panose="020B0606030504020204" pitchFamily="34" charset="0"/>
                    <a:cs typeface="Open Sans" panose="020B0606030504020204" pitchFamily="34" charset="0"/>
                  </a:rPr>
                  <a:t>The toroidal current is very sensitive to injection voltage than injection current.</a:t>
                </a:r>
              </a:p>
            </p:txBody>
          </p:sp>
        </mc:Choice>
        <mc:Fallback xmlns="">
          <p:sp>
            <p:nvSpPr>
              <p:cNvPr id="22" name="TextBox 21"/>
              <p:cNvSpPr txBox="1">
                <a:spLocks noRot="1" noChangeAspect="1" noMove="1" noResize="1" noEditPoints="1" noAdjustHandles="1" noChangeArrowheads="1" noChangeShapeType="1" noTextEdit="1"/>
              </p:cNvSpPr>
              <p:nvPr/>
            </p:nvSpPr>
            <p:spPr>
              <a:xfrm>
                <a:off x="-1" y="4441802"/>
                <a:ext cx="9173279" cy="1743362"/>
              </a:xfrm>
              <a:prstGeom prst="rect">
                <a:avLst/>
              </a:prstGeom>
              <a:blipFill rotWithShape="0">
                <a:blip r:embed="rId4"/>
                <a:stretch>
                  <a:fillRect l="-332" t="-1049" b="-3846"/>
                </a:stretch>
              </a:blipFill>
            </p:spPr>
            <p:txBody>
              <a:bodyPr/>
              <a:lstStyle/>
              <a:p>
                <a:r>
                  <a:rPr lang="ko-KR" altLang="en-US">
                    <a:noFill/>
                  </a:rPr>
                  <a:t> </a:t>
                </a:r>
              </a:p>
            </p:txBody>
          </p:sp>
        </mc:Fallback>
      </mc:AlternateContent>
      <p:sp>
        <p:nvSpPr>
          <p:cNvPr id="16" name="TextBox 15"/>
          <p:cNvSpPr txBox="1"/>
          <p:nvPr/>
        </p:nvSpPr>
        <p:spPr>
          <a:xfrm>
            <a:off x="5515679" y="804720"/>
            <a:ext cx="1219200" cy="338554"/>
          </a:xfrm>
          <a:prstGeom prst="rect">
            <a:avLst/>
          </a:prstGeom>
          <a:noFill/>
        </p:spPr>
        <p:txBody>
          <a:bodyPr wrap="square" rtlCol="0">
            <a:spAutoFit/>
          </a:bodyPr>
          <a:lstStyle/>
          <a:p>
            <a:pPr fontAlgn="base">
              <a:spcBef>
                <a:spcPct val="0"/>
              </a:spcBef>
              <a:spcAft>
                <a:spcPct val="0"/>
              </a:spcAft>
            </a:pPr>
            <a:r>
              <a:rPr kumimoji="1" lang="en-US" altLang="ko-KR" sz="1600" b="1" dirty="0" smtClean="0">
                <a:solidFill>
                  <a:srgbClr val="FF0000"/>
                </a:solidFill>
                <a:latin typeface="Open Sans" panose="020B0606030504020204" pitchFamily="34" charset="0"/>
                <a:ea typeface="Open Sans" panose="020B0606030504020204" pitchFamily="34" charset="0"/>
                <a:cs typeface="Open Sans" panose="020B0606030504020204" pitchFamily="34" charset="0"/>
              </a:rPr>
              <a:t>401 </a:t>
            </a:r>
            <a:r>
              <a:rPr kumimoji="1" lang="en-US" altLang="ko-KR" sz="1600" b="1" dirty="0">
                <a:solidFill>
                  <a:srgbClr val="FF0000"/>
                </a:solidFill>
                <a:latin typeface="Open Sans" panose="020B0606030504020204" pitchFamily="34" charset="0"/>
                <a:ea typeface="Open Sans" panose="020B0606030504020204" pitchFamily="34" charset="0"/>
                <a:cs typeface="Open Sans" panose="020B0606030504020204" pitchFamily="34" charset="0"/>
              </a:rPr>
              <a:t>ms</a:t>
            </a:r>
            <a:endParaRPr kumimoji="1" lang="ko-KR" altLang="en-US" sz="1600" b="1" dirty="0">
              <a:solidFill>
                <a:srgbClr val="FF0000"/>
              </a:solidFill>
              <a:latin typeface="Open Sans" panose="020B0606030504020204" pitchFamily="34" charset="0"/>
              <a:cs typeface="Open Sans" panose="020B0606030504020204" pitchFamily="34" charset="0"/>
            </a:endParaRPr>
          </a:p>
        </p:txBody>
      </p:sp>
      <p:pic>
        <p:nvPicPr>
          <p:cNvPr id="2" name="그림 1"/>
          <p:cNvPicPr>
            <a:picLocks noChangeAspect="1"/>
          </p:cNvPicPr>
          <p:nvPr/>
        </p:nvPicPr>
        <p:blipFill>
          <a:blip r:embed="rId5"/>
          <a:stretch>
            <a:fillRect/>
          </a:stretch>
        </p:blipFill>
        <p:spPr>
          <a:xfrm>
            <a:off x="5529013" y="1174052"/>
            <a:ext cx="1192532" cy="1907635"/>
          </a:xfrm>
          <a:prstGeom prst="rect">
            <a:avLst/>
          </a:prstGeom>
        </p:spPr>
      </p:pic>
      <p:pic>
        <p:nvPicPr>
          <p:cNvPr id="3" name="그림 2"/>
          <p:cNvPicPr>
            <a:picLocks noChangeAspect="1"/>
          </p:cNvPicPr>
          <p:nvPr/>
        </p:nvPicPr>
        <p:blipFill>
          <a:blip r:embed="rId6"/>
          <a:stretch>
            <a:fillRect/>
          </a:stretch>
        </p:blipFill>
        <p:spPr>
          <a:xfrm>
            <a:off x="6721545" y="1174052"/>
            <a:ext cx="1192761" cy="1908000"/>
          </a:xfrm>
          <a:prstGeom prst="rect">
            <a:avLst/>
          </a:prstGeom>
        </p:spPr>
      </p:pic>
      <p:sp>
        <p:nvSpPr>
          <p:cNvPr id="15" name="TextBox 14"/>
          <p:cNvSpPr txBox="1"/>
          <p:nvPr/>
        </p:nvSpPr>
        <p:spPr>
          <a:xfrm>
            <a:off x="6734879" y="804720"/>
            <a:ext cx="1219200" cy="338554"/>
          </a:xfrm>
          <a:prstGeom prst="rect">
            <a:avLst/>
          </a:prstGeom>
          <a:noFill/>
        </p:spPr>
        <p:txBody>
          <a:bodyPr wrap="square" rtlCol="0">
            <a:spAutoFit/>
          </a:bodyPr>
          <a:lstStyle/>
          <a:p>
            <a:pPr fontAlgn="base">
              <a:spcBef>
                <a:spcPct val="0"/>
              </a:spcBef>
              <a:spcAft>
                <a:spcPct val="0"/>
              </a:spcAft>
            </a:pPr>
            <a:r>
              <a:rPr kumimoji="1" lang="en-US" altLang="ko-KR" sz="1600" b="1" dirty="0" smtClean="0">
                <a:solidFill>
                  <a:srgbClr val="FF0000"/>
                </a:solidFill>
                <a:latin typeface="Open Sans" panose="020B0606030504020204" pitchFamily="34" charset="0"/>
                <a:ea typeface="Open Sans" panose="020B0606030504020204" pitchFamily="34" charset="0"/>
                <a:cs typeface="Open Sans" panose="020B0606030504020204" pitchFamily="34" charset="0"/>
              </a:rPr>
              <a:t>402 </a:t>
            </a:r>
            <a:r>
              <a:rPr kumimoji="1" lang="en-US" altLang="ko-KR" sz="1600" b="1" dirty="0">
                <a:solidFill>
                  <a:srgbClr val="FF0000"/>
                </a:solidFill>
                <a:latin typeface="Open Sans" panose="020B0606030504020204" pitchFamily="34" charset="0"/>
                <a:ea typeface="Open Sans" panose="020B0606030504020204" pitchFamily="34" charset="0"/>
                <a:cs typeface="Open Sans" panose="020B0606030504020204" pitchFamily="34" charset="0"/>
              </a:rPr>
              <a:t>ms</a:t>
            </a:r>
            <a:endParaRPr kumimoji="1" lang="ko-KR" altLang="en-US" sz="1600" b="1" dirty="0">
              <a:solidFill>
                <a:srgbClr val="FF0000"/>
              </a:solidFill>
              <a:latin typeface="Open Sans" panose="020B0606030504020204" pitchFamily="34" charset="0"/>
              <a:cs typeface="Open Sans" panose="020B0606030504020204" pitchFamily="34" charset="0"/>
            </a:endParaRPr>
          </a:p>
        </p:txBody>
      </p:sp>
      <p:pic>
        <p:nvPicPr>
          <p:cNvPr id="4" name="그림 3"/>
          <p:cNvPicPr>
            <a:picLocks noChangeAspect="1"/>
          </p:cNvPicPr>
          <p:nvPr/>
        </p:nvPicPr>
        <p:blipFill>
          <a:blip r:embed="rId7"/>
          <a:stretch>
            <a:fillRect/>
          </a:stretch>
        </p:blipFill>
        <p:spPr>
          <a:xfrm>
            <a:off x="7914306" y="1174052"/>
            <a:ext cx="1192761" cy="1908000"/>
          </a:xfrm>
          <a:prstGeom prst="rect">
            <a:avLst/>
          </a:prstGeom>
        </p:spPr>
      </p:pic>
      <p:sp>
        <p:nvSpPr>
          <p:cNvPr id="18" name="TextBox 17"/>
          <p:cNvSpPr txBox="1"/>
          <p:nvPr/>
        </p:nvSpPr>
        <p:spPr>
          <a:xfrm>
            <a:off x="7954079" y="804720"/>
            <a:ext cx="1219200" cy="338554"/>
          </a:xfrm>
          <a:prstGeom prst="rect">
            <a:avLst/>
          </a:prstGeom>
          <a:noFill/>
        </p:spPr>
        <p:txBody>
          <a:bodyPr wrap="square" rtlCol="0">
            <a:spAutoFit/>
          </a:bodyPr>
          <a:lstStyle/>
          <a:p>
            <a:pPr fontAlgn="base">
              <a:spcBef>
                <a:spcPct val="0"/>
              </a:spcBef>
              <a:spcAft>
                <a:spcPct val="0"/>
              </a:spcAft>
            </a:pPr>
            <a:r>
              <a:rPr kumimoji="1" lang="en-US" altLang="ko-KR" sz="1600" b="1" dirty="0" smtClean="0">
                <a:solidFill>
                  <a:srgbClr val="FF0000"/>
                </a:solidFill>
                <a:latin typeface="Open Sans" panose="020B0606030504020204" pitchFamily="34" charset="0"/>
                <a:ea typeface="Open Sans" panose="020B0606030504020204" pitchFamily="34" charset="0"/>
                <a:cs typeface="Open Sans" panose="020B0606030504020204" pitchFamily="34" charset="0"/>
              </a:rPr>
              <a:t>403 </a:t>
            </a:r>
            <a:r>
              <a:rPr kumimoji="1" lang="en-US" altLang="ko-KR" sz="1600" b="1" dirty="0">
                <a:solidFill>
                  <a:srgbClr val="FF0000"/>
                </a:solidFill>
                <a:latin typeface="Open Sans" panose="020B0606030504020204" pitchFamily="34" charset="0"/>
                <a:ea typeface="Open Sans" panose="020B0606030504020204" pitchFamily="34" charset="0"/>
                <a:cs typeface="Open Sans" panose="020B0606030504020204" pitchFamily="34" charset="0"/>
              </a:rPr>
              <a:t>ms</a:t>
            </a:r>
            <a:endParaRPr kumimoji="1" lang="ko-KR" altLang="en-US" sz="1600" b="1" dirty="0">
              <a:solidFill>
                <a:srgbClr val="FF0000"/>
              </a:solidFill>
              <a:latin typeface="Open Sans" panose="020B0606030504020204" pitchFamily="34" charset="0"/>
              <a:cs typeface="Open Sans" panose="020B0606030504020204" pitchFamily="34" charset="0"/>
            </a:endParaRPr>
          </a:p>
        </p:txBody>
      </p:sp>
      <p:pic>
        <p:nvPicPr>
          <p:cNvPr id="10" name="그림 9"/>
          <p:cNvPicPr>
            <a:picLocks noChangeAspect="1"/>
          </p:cNvPicPr>
          <p:nvPr/>
        </p:nvPicPr>
        <p:blipFill>
          <a:blip r:embed="rId8"/>
          <a:stretch>
            <a:fillRect/>
          </a:stretch>
        </p:blipFill>
        <p:spPr>
          <a:xfrm>
            <a:off x="4336023" y="1174052"/>
            <a:ext cx="1192761" cy="1908000"/>
          </a:xfrm>
          <a:prstGeom prst="rect">
            <a:avLst/>
          </a:prstGeom>
        </p:spPr>
      </p:pic>
      <p:sp>
        <p:nvSpPr>
          <p:cNvPr id="23" name="TextBox 22"/>
          <p:cNvSpPr txBox="1"/>
          <p:nvPr/>
        </p:nvSpPr>
        <p:spPr>
          <a:xfrm>
            <a:off x="4336023" y="804720"/>
            <a:ext cx="1219200" cy="338554"/>
          </a:xfrm>
          <a:prstGeom prst="rect">
            <a:avLst/>
          </a:prstGeom>
          <a:noFill/>
        </p:spPr>
        <p:txBody>
          <a:bodyPr wrap="square" rtlCol="0">
            <a:spAutoFit/>
          </a:bodyPr>
          <a:lstStyle/>
          <a:p>
            <a:pPr fontAlgn="base">
              <a:spcBef>
                <a:spcPct val="0"/>
              </a:spcBef>
              <a:spcAft>
                <a:spcPct val="0"/>
              </a:spcAft>
            </a:pPr>
            <a:r>
              <a:rPr kumimoji="1" lang="en-US" altLang="ko-KR" sz="1600" b="1" dirty="0" smtClean="0">
                <a:solidFill>
                  <a:srgbClr val="FF0000"/>
                </a:solidFill>
                <a:latin typeface="Open Sans" panose="020B0606030504020204" pitchFamily="34" charset="0"/>
                <a:ea typeface="Open Sans" panose="020B0606030504020204" pitchFamily="34" charset="0"/>
                <a:cs typeface="Open Sans" panose="020B0606030504020204" pitchFamily="34" charset="0"/>
              </a:rPr>
              <a:t>400.4 </a:t>
            </a:r>
            <a:r>
              <a:rPr kumimoji="1" lang="en-US" altLang="ko-KR" sz="1600" b="1" dirty="0">
                <a:solidFill>
                  <a:srgbClr val="FF0000"/>
                </a:solidFill>
                <a:latin typeface="Open Sans" panose="020B0606030504020204" pitchFamily="34" charset="0"/>
                <a:ea typeface="Open Sans" panose="020B0606030504020204" pitchFamily="34" charset="0"/>
                <a:cs typeface="Open Sans" panose="020B0606030504020204" pitchFamily="34" charset="0"/>
              </a:rPr>
              <a:t>ms</a:t>
            </a:r>
            <a:endParaRPr kumimoji="1" lang="ko-KR" altLang="en-US" sz="1600" b="1" dirty="0">
              <a:solidFill>
                <a:srgbClr val="FF0000"/>
              </a:solidFill>
              <a:latin typeface="Open Sans" panose="020B0606030504020204" pitchFamily="34" charset="0"/>
              <a:cs typeface="Open Sans" panose="020B0606030504020204" pitchFamily="34" charset="0"/>
            </a:endParaRPr>
          </a:p>
        </p:txBody>
      </p:sp>
      <p:graphicFrame>
        <p:nvGraphicFramePr>
          <p:cNvPr id="12" name="개체 11"/>
          <p:cNvGraphicFramePr>
            <a:graphicFrameLocks noChangeAspect="1"/>
          </p:cNvGraphicFramePr>
          <p:nvPr>
            <p:extLst>
              <p:ext uri="{D42A27DB-BD31-4B8C-83A1-F6EECF244321}">
                <p14:modId xmlns:p14="http://schemas.microsoft.com/office/powerpoint/2010/main" val="670337778"/>
              </p:ext>
            </p:extLst>
          </p:nvPr>
        </p:nvGraphicFramePr>
        <p:xfrm>
          <a:off x="-102454" y="395265"/>
          <a:ext cx="4754563" cy="4170362"/>
        </p:xfrm>
        <a:graphic>
          <a:graphicData uri="http://schemas.openxmlformats.org/presentationml/2006/ole">
            <mc:AlternateContent xmlns:mc="http://schemas.openxmlformats.org/markup-compatibility/2006">
              <mc:Choice xmlns:v="urn:schemas-microsoft-com:vml" Requires="v">
                <p:oleObj spid="_x0000_s8281" name="Graph" r:id="rId9" imgW="4754880" imgH="4170240" progId="Origin50.Graph">
                  <p:embed/>
                </p:oleObj>
              </mc:Choice>
              <mc:Fallback>
                <p:oleObj name="Graph" r:id="rId9" imgW="4754880" imgH="4170240" progId="Origin50.Graph">
                  <p:embed/>
                  <p:pic>
                    <p:nvPicPr>
                      <p:cNvPr id="0" name=""/>
                      <p:cNvPicPr/>
                      <p:nvPr/>
                    </p:nvPicPr>
                    <p:blipFill>
                      <a:blip r:embed="rId10"/>
                      <a:stretch>
                        <a:fillRect/>
                      </a:stretch>
                    </p:blipFill>
                    <p:spPr>
                      <a:xfrm>
                        <a:off x="-102454" y="395265"/>
                        <a:ext cx="4754563" cy="4170362"/>
                      </a:xfrm>
                      <a:prstGeom prst="rect">
                        <a:avLst/>
                      </a:prstGeom>
                    </p:spPr>
                  </p:pic>
                </p:oleObj>
              </mc:Fallback>
            </mc:AlternateContent>
          </a:graphicData>
        </a:graphic>
      </p:graphicFrame>
      <p:sp>
        <p:nvSpPr>
          <p:cNvPr id="28" name="TextBox 27"/>
          <p:cNvSpPr txBox="1"/>
          <p:nvPr/>
        </p:nvSpPr>
        <p:spPr>
          <a:xfrm>
            <a:off x="6241116" y="3178310"/>
            <a:ext cx="2711271" cy="738664"/>
          </a:xfrm>
          <a:prstGeom prst="rect">
            <a:avLst/>
          </a:prstGeom>
          <a:noFill/>
        </p:spPr>
        <p:txBody>
          <a:bodyPr wrap="square" rtlCol="0">
            <a:spAutoFit/>
          </a:bodyPr>
          <a:lstStyle/>
          <a:p>
            <a:pPr fontAlgn="base">
              <a:spcBef>
                <a:spcPct val="0"/>
              </a:spcBef>
              <a:spcAft>
                <a:spcPct val="0"/>
              </a:spcAft>
            </a:pPr>
            <a:r>
              <a:rPr kumimoji="1" lang="en-US" altLang="ko-KR" sz="1400" b="1" dirty="0" smtClean="0">
                <a:solidFill>
                  <a:srgbClr val="000000"/>
                </a:solidFill>
                <a:latin typeface="Open Sans" panose="020B0606030504020204" pitchFamily="34" charset="0"/>
                <a:ea typeface="Open Sans" panose="020B0606030504020204" pitchFamily="34" charset="0"/>
                <a:cs typeface="Open Sans" panose="020B0606030504020204" pitchFamily="34" charset="0"/>
              </a:rPr>
              <a:t>Magnetic Field Structure </a:t>
            </a:r>
          </a:p>
          <a:p>
            <a:pPr fontAlgn="base">
              <a:spcBef>
                <a:spcPct val="0"/>
              </a:spcBef>
              <a:spcAft>
                <a:spcPct val="0"/>
              </a:spcAft>
            </a:pPr>
            <a:r>
              <a:rPr kumimoji="1" lang="en-US" altLang="ko-KR" sz="1400" dirty="0" smtClean="0">
                <a:solidFill>
                  <a:srgbClr val="000000"/>
                </a:solidFill>
                <a:latin typeface="Open Sans" panose="020B0606030504020204" pitchFamily="34" charset="0"/>
                <a:ea typeface="Open Sans" panose="020B0606030504020204" pitchFamily="34" charset="0"/>
                <a:cs typeface="Open Sans" panose="020B0606030504020204" pitchFamily="34" charset="0"/>
              </a:rPr>
              <a:t>Stacking ratio, G </a:t>
            </a:r>
            <a:r>
              <a:rPr kumimoji="1" lang="en-US" altLang="ko-KR" sz="1400" dirty="0">
                <a:solidFill>
                  <a:srgbClr val="000000"/>
                </a:solidFill>
                <a:latin typeface="Open Sans" panose="020B0606030504020204" pitchFamily="34" charset="0"/>
                <a:ea typeface="Open Sans" panose="020B0606030504020204" pitchFamily="34" charset="0"/>
                <a:cs typeface="Open Sans" panose="020B0606030504020204" pitchFamily="34" charset="0"/>
              </a:rPr>
              <a:t>= </a:t>
            </a:r>
            <a:r>
              <a:rPr kumimoji="1" lang="en-US" altLang="ko-KR" sz="1400" dirty="0" smtClean="0">
                <a:solidFill>
                  <a:srgbClr val="000000"/>
                </a:solidFill>
                <a:latin typeface="Open Sans" panose="020B0606030504020204" pitchFamily="34" charset="0"/>
                <a:ea typeface="Open Sans" panose="020B0606030504020204" pitchFamily="34" charset="0"/>
                <a:cs typeface="Open Sans" panose="020B0606030504020204" pitchFamily="34" charset="0"/>
              </a:rPr>
              <a:t>7 ~ 8</a:t>
            </a:r>
            <a:endParaRPr kumimoji="1" lang="en-US" altLang="ko-KR" sz="1400"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fontAlgn="base">
              <a:spcBef>
                <a:spcPct val="0"/>
              </a:spcBef>
              <a:spcAft>
                <a:spcPct val="0"/>
              </a:spcAft>
            </a:pPr>
            <a:r>
              <a:rPr kumimoji="1" lang="en-US" altLang="ko-KR" sz="1400" dirty="0" smtClean="0">
                <a:solidFill>
                  <a:srgbClr val="000000"/>
                </a:solidFill>
                <a:latin typeface="Open Sans" panose="020B0606030504020204" pitchFamily="34" charset="0"/>
                <a:ea typeface="Open Sans" panose="020B0606030504020204" pitchFamily="34" charset="0"/>
                <a:cs typeface="Open Sans" panose="020B0606030504020204" pitchFamily="34" charset="0"/>
              </a:rPr>
              <a:t>Multiplication, M = ~ 16</a:t>
            </a:r>
            <a:endParaRPr kumimoji="1" lang="en-US" altLang="ko-KR" sz="1400"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26114434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제목 9"/>
          <p:cNvSpPr>
            <a:spLocks noGrp="1"/>
          </p:cNvSpPr>
          <p:nvPr>
            <p:ph type="title"/>
          </p:nvPr>
        </p:nvSpPr>
        <p:spPr>
          <a:xfrm>
            <a:off x="659968" y="1"/>
            <a:ext cx="8447099" cy="712788"/>
          </a:xfrm>
        </p:spPr>
        <p:txBody>
          <a:bodyPr/>
          <a:lstStyle/>
          <a:p>
            <a:r>
              <a:rPr lang="en-US" altLang="ko-KR" sz="1600" dirty="0" smtClean="0">
                <a:solidFill>
                  <a:srgbClr val="FFFFFF"/>
                </a:solidFill>
                <a:latin typeface="Arial" pitchFamily="34" charset="0"/>
                <a:cs typeface="Arial" pitchFamily="34" charset="0"/>
              </a:rPr>
              <a:t>4. </a:t>
            </a:r>
            <a:r>
              <a:rPr lang="en-US" altLang="ko-KR" sz="1600" dirty="0">
                <a:solidFill>
                  <a:srgbClr val="FFFFFF"/>
                </a:solidFill>
                <a:latin typeface="Arial" pitchFamily="34" charset="0"/>
                <a:cs typeface="Arial" pitchFamily="34" charset="0"/>
              </a:rPr>
              <a:t>Results and Discussions of </a:t>
            </a:r>
            <a:r>
              <a:rPr lang="en-US" altLang="ko-KR" sz="1800" dirty="0">
                <a:solidFill>
                  <a:srgbClr val="FFFFFF"/>
                </a:solidFill>
                <a:latin typeface="Arial" pitchFamily="34" charset="0"/>
                <a:cs typeface="Arial" pitchFamily="34" charset="0"/>
              </a:rPr>
              <a:t>Single Power System</a:t>
            </a:r>
            <a:br>
              <a:rPr lang="en-US" altLang="ko-KR" sz="1800" dirty="0">
                <a:solidFill>
                  <a:srgbClr val="FFFFFF"/>
                </a:solidFill>
                <a:latin typeface="Arial" pitchFamily="34" charset="0"/>
                <a:cs typeface="Arial" pitchFamily="34" charset="0"/>
              </a:rPr>
            </a:br>
            <a:r>
              <a:rPr lang="en-US" altLang="ko-KR" sz="2600" dirty="0" smtClean="0">
                <a:solidFill>
                  <a:srgbClr val="FFFF00"/>
                </a:solidFill>
                <a:latin typeface="Arial" pitchFamily="34" charset="0"/>
                <a:cs typeface="Arial" pitchFamily="34" charset="0"/>
              </a:rPr>
              <a:t>4-3 </a:t>
            </a:r>
            <a:r>
              <a:rPr lang="en-US" altLang="ko-KR" sz="2400" dirty="0">
                <a:solidFill>
                  <a:srgbClr val="FFFF00"/>
                </a:solidFill>
                <a:latin typeface="Arial" pitchFamily="34" charset="0"/>
                <a:cs typeface="Arial" pitchFamily="34" charset="0"/>
              </a:rPr>
              <a:t>Relation between Injection Current and Voltage</a:t>
            </a:r>
            <a:endParaRPr lang="ko-KR" altLang="en-US" sz="2400" dirty="0">
              <a:solidFill>
                <a:srgbClr val="FFFF00"/>
              </a:solidFill>
              <a:latin typeface="Arial" pitchFamily="34" charset="0"/>
              <a:cs typeface="Arial" pitchFamily="34" charset="0"/>
            </a:endParaRPr>
          </a:p>
        </p:txBody>
      </p:sp>
      <p:graphicFrame>
        <p:nvGraphicFramePr>
          <p:cNvPr id="7" name="개체 6"/>
          <p:cNvGraphicFramePr>
            <a:graphicFrameLocks noChangeAspect="1"/>
          </p:cNvGraphicFramePr>
          <p:nvPr>
            <p:extLst>
              <p:ext uri="{D42A27DB-BD31-4B8C-83A1-F6EECF244321}">
                <p14:modId xmlns:p14="http://schemas.microsoft.com/office/powerpoint/2010/main" val="1569917846"/>
              </p:ext>
            </p:extLst>
          </p:nvPr>
        </p:nvGraphicFramePr>
        <p:xfrm>
          <a:off x="-28575" y="683543"/>
          <a:ext cx="5121275" cy="4132262"/>
        </p:xfrm>
        <a:graphic>
          <a:graphicData uri="http://schemas.openxmlformats.org/presentationml/2006/ole">
            <mc:AlternateContent xmlns:mc="http://schemas.openxmlformats.org/markup-compatibility/2006">
              <mc:Choice xmlns:v="urn:schemas-microsoft-com:vml" Requires="v">
                <p:oleObj spid="_x0000_s9256" name="Graph" r:id="rId4" imgW="5120640" imgH="4132800" progId="Origin50.Graph">
                  <p:embed/>
                </p:oleObj>
              </mc:Choice>
              <mc:Fallback>
                <p:oleObj name="Graph" r:id="rId4" imgW="5120640" imgH="4132800" progId="Origin50.Graph">
                  <p:embed/>
                  <p:pic>
                    <p:nvPicPr>
                      <p:cNvPr id="0" name=""/>
                      <p:cNvPicPr/>
                      <p:nvPr/>
                    </p:nvPicPr>
                    <p:blipFill>
                      <a:blip r:embed="rId5"/>
                      <a:stretch>
                        <a:fillRect/>
                      </a:stretch>
                    </p:blipFill>
                    <p:spPr>
                      <a:xfrm>
                        <a:off x="-28575" y="683543"/>
                        <a:ext cx="5121275" cy="4132262"/>
                      </a:xfrm>
                      <a:prstGeom prst="rect">
                        <a:avLst/>
                      </a:prstGeom>
                    </p:spPr>
                  </p:pic>
                </p:oleObj>
              </mc:Fallback>
            </mc:AlternateContent>
          </a:graphicData>
        </a:graphic>
      </p:graphicFrame>
      <p:cxnSp>
        <p:nvCxnSpPr>
          <p:cNvPr id="34" name="직선 연결선 33"/>
          <p:cNvCxnSpPr/>
          <p:nvPr/>
        </p:nvCxnSpPr>
        <p:spPr>
          <a:xfrm>
            <a:off x="750486" y="1021705"/>
            <a:ext cx="0" cy="3420000"/>
          </a:xfrm>
          <a:prstGeom prst="line">
            <a:avLst/>
          </a:prstGeom>
          <a:ln>
            <a:solidFill>
              <a:srgbClr val="7030A0"/>
            </a:solidFill>
            <a:prstDash val="dash"/>
            <a:tailEnd type="none"/>
          </a:ln>
        </p:spPr>
        <p:style>
          <a:lnRef idx="3">
            <a:schemeClr val="accent2"/>
          </a:lnRef>
          <a:fillRef idx="0">
            <a:schemeClr val="accent2"/>
          </a:fillRef>
          <a:effectRef idx="2">
            <a:schemeClr val="accent2"/>
          </a:effectRef>
          <a:fontRef idx="minor">
            <a:schemeClr val="tx1"/>
          </a:fontRef>
        </p:style>
      </p:cxnSp>
      <p:cxnSp>
        <p:nvCxnSpPr>
          <p:cNvPr id="35" name="직선 연결선 34"/>
          <p:cNvCxnSpPr/>
          <p:nvPr/>
        </p:nvCxnSpPr>
        <p:spPr>
          <a:xfrm>
            <a:off x="1830606" y="1021705"/>
            <a:ext cx="0" cy="3420000"/>
          </a:xfrm>
          <a:prstGeom prst="line">
            <a:avLst/>
          </a:prstGeom>
          <a:ln>
            <a:solidFill>
              <a:srgbClr val="7030A0"/>
            </a:solidFill>
            <a:prstDash val="dash"/>
            <a:tailEnd type="none"/>
          </a:ln>
        </p:spPr>
        <p:style>
          <a:lnRef idx="3">
            <a:schemeClr val="accent2"/>
          </a:lnRef>
          <a:fillRef idx="0">
            <a:schemeClr val="accent2"/>
          </a:fillRef>
          <a:effectRef idx="2">
            <a:schemeClr val="accent2"/>
          </a:effectRef>
          <a:fontRef idx="minor">
            <a:schemeClr val="tx1"/>
          </a:fontRef>
        </p:style>
      </p:cxnSp>
      <p:cxnSp>
        <p:nvCxnSpPr>
          <p:cNvPr id="36" name="직선 연결선 35"/>
          <p:cNvCxnSpPr/>
          <p:nvPr/>
        </p:nvCxnSpPr>
        <p:spPr>
          <a:xfrm>
            <a:off x="4538911" y="1043583"/>
            <a:ext cx="0" cy="3420000"/>
          </a:xfrm>
          <a:prstGeom prst="line">
            <a:avLst/>
          </a:prstGeom>
          <a:ln>
            <a:solidFill>
              <a:srgbClr val="7030A0"/>
            </a:solidFill>
            <a:prstDash val="dash"/>
            <a:tailEnd type="none"/>
          </a:ln>
        </p:spPr>
        <p:style>
          <a:lnRef idx="3">
            <a:schemeClr val="accent2"/>
          </a:lnRef>
          <a:fillRef idx="0">
            <a:schemeClr val="accent2"/>
          </a:fillRef>
          <a:effectRef idx="2">
            <a:schemeClr val="accent2"/>
          </a:effectRef>
          <a:fontRef idx="minor">
            <a:schemeClr val="tx1"/>
          </a:fontRef>
        </p:style>
      </p:cxnSp>
      <p:cxnSp>
        <p:nvCxnSpPr>
          <p:cNvPr id="37" name="직선 화살표 연결선 36"/>
          <p:cNvCxnSpPr/>
          <p:nvPr/>
        </p:nvCxnSpPr>
        <p:spPr>
          <a:xfrm>
            <a:off x="822494" y="1036121"/>
            <a:ext cx="936104" cy="0"/>
          </a:xfrm>
          <a:prstGeom prst="straightConnector1">
            <a:avLst/>
          </a:prstGeom>
          <a:ln>
            <a:solidFill>
              <a:srgbClr val="7030A0"/>
            </a:solidFill>
            <a:headEnd type="triangle"/>
            <a:tailEnd type="triangle"/>
          </a:ln>
        </p:spPr>
        <p:style>
          <a:lnRef idx="3">
            <a:schemeClr val="accent2"/>
          </a:lnRef>
          <a:fillRef idx="0">
            <a:schemeClr val="accent2"/>
          </a:fillRef>
          <a:effectRef idx="2">
            <a:schemeClr val="accent2"/>
          </a:effectRef>
          <a:fontRef idx="minor">
            <a:schemeClr val="tx1"/>
          </a:fontRef>
        </p:style>
      </p:cxnSp>
      <p:cxnSp>
        <p:nvCxnSpPr>
          <p:cNvPr id="38" name="직선 화살표 연결선 37"/>
          <p:cNvCxnSpPr/>
          <p:nvPr/>
        </p:nvCxnSpPr>
        <p:spPr>
          <a:xfrm>
            <a:off x="2857500" y="1052875"/>
            <a:ext cx="1594545" cy="0"/>
          </a:xfrm>
          <a:prstGeom prst="straightConnector1">
            <a:avLst/>
          </a:prstGeom>
          <a:ln>
            <a:solidFill>
              <a:srgbClr val="7030A0"/>
            </a:solidFill>
            <a:headEnd type="triangle"/>
            <a:tailEnd type="triangle"/>
          </a:ln>
        </p:spPr>
        <p:style>
          <a:lnRef idx="3">
            <a:schemeClr val="accent2"/>
          </a:lnRef>
          <a:fillRef idx="0">
            <a:schemeClr val="accent2"/>
          </a:fillRef>
          <a:effectRef idx="2">
            <a:schemeClr val="accent2"/>
          </a:effectRef>
          <a:fontRef idx="minor">
            <a:schemeClr val="tx1"/>
          </a:fontRef>
        </p:style>
      </p:cxnSp>
      <p:sp>
        <p:nvSpPr>
          <p:cNvPr id="39" name="TextBox 38"/>
          <p:cNvSpPr txBox="1"/>
          <p:nvPr/>
        </p:nvSpPr>
        <p:spPr>
          <a:xfrm>
            <a:off x="1159601" y="661665"/>
            <a:ext cx="432048" cy="369332"/>
          </a:xfrm>
          <a:prstGeom prst="rect">
            <a:avLst/>
          </a:prstGeom>
          <a:noFill/>
        </p:spPr>
        <p:txBody>
          <a:bodyPr wrap="square" rtlCol="0">
            <a:spAutoFit/>
          </a:bodyPr>
          <a:lstStyle/>
          <a:p>
            <a:r>
              <a:rPr lang="en-US" altLang="ko-KR" b="1" dirty="0" smtClean="0">
                <a:solidFill>
                  <a:srgbClr val="0000CC"/>
                </a:solidFill>
                <a:latin typeface="Arial" panose="020B0604020202020204" pitchFamily="34" charset="0"/>
                <a:cs typeface="Arial" panose="020B0604020202020204" pitchFamily="34" charset="0"/>
              </a:rPr>
              <a:t>1</a:t>
            </a:r>
            <a:endParaRPr lang="ko-KR" altLang="en-US" b="1" dirty="0">
              <a:solidFill>
                <a:srgbClr val="0000CC"/>
              </a:solidFill>
              <a:latin typeface="Arial" panose="020B0604020202020204" pitchFamily="34" charset="0"/>
              <a:cs typeface="Arial" panose="020B0604020202020204" pitchFamily="34" charset="0"/>
            </a:endParaRPr>
          </a:p>
        </p:txBody>
      </p:sp>
      <p:sp>
        <p:nvSpPr>
          <p:cNvPr id="40" name="TextBox 39"/>
          <p:cNvSpPr txBox="1"/>
          <p:nvPr/>
        </p:nvSpPr>
        <p:spPr>
          <a:xfrm>
            <a:off x="3520003" y="683543"/>
            <a:ext cx="432048" cy="369332"/>
          </a:xfrm>
          <a:prstGeom prst="rect">
            <a:avLst/>
          </a:prstGeom>
          <a:noFill/>
        </p:spPr>
        <p:txBody>
          <a:bodyPr wrap="square" rtlCol="0">
            <a:spAutoFit/>
          </a:bodyPr>
          <a:lstStyle/>
          <a:p>
            <a:r>
              <a:rPr lang="en-US" altLang="ko-KR" b="1" dirty="0" smtClean="0">
                <a:solidFill>
                  <a:srgbClr val="00701B"/>
                </a:solidFill>
                <a:latin typeface="Arial" panose="020B0604020202020204" pitchFamily="34" charset="0"/>
                <a:cs typeface="Arial" panose="020B0604020202020204" pitchFamily="34" charset="0"/>
              </a:rPr>
              <a:t>2</a:t>
            </a:r>
            <a:endParaRPr lang="ko-KR" altLang="en-US" b="1" dirty="0">
              <a:solidFill>
                <a:srgbClr val="00701B"/>
              </a:solidFill>
              <a:latin typeface="Arial" panose="020B0604020202020204" pitchFamily="34" charset="0"/>
              <a:cs typeface="Arial" panose="020B0604020202020204" pitchFamily="34" charset="0"/>
            </a:endParaRPr>
          </a:p>
        </p:txBody>
      </p:sp>
      <p:sp>
        <p:nvSpPr>
          <p:cNvPr id="41" name="TextBox 40"/>
          <p:cNvSpPr txBox="1"/>
          <p:nvPr/>
        </p:nvSpPr>
        <p:spPr>
          <a:xfrm>
            <a:off x="5092700" y="1025801"/>
            <a:ext cx="3979256" cy="646331"/>
          </a:xfrm>
          <a:prstGeom prst="rect">
            <a:avLst/>
          </a:prstGeom>
          <a:noFill/>
        </p:spPr>
        <p:txBody>
          <a:bodyPr wrap="square" rtlCol="0">
            <a:spAutoFit/>
          </a:bodyPr>
          <a:lstStyle/>
          <a:p>
            <a:r>
              <a:rPr lang="en-US" altLang="ko-KR" b="1" dirty="0" smtClean="0">
                <a:solidFill>
                  <a:srgbClr val="0000CC"/>
                </a:solidFill>
                <a:latin typeface="Arial" panose="020B0604020202020204" pitchFamily="34" charset="0"/>
                <a:cs typeface="Arial" panose="020B0604020202020204" pitchFamily="34" charset="0"/>
              </a:rPr>
              <a:t>1</a:t>
            </a:r>
            <a:r>
              <a:rPr lang="en-US" altLang="ko-KR" b="1" dirty="0" smtClean="0">
                <a:latin typeface="Arial" panose="020B0604020202020204" pitchFamily="34" charset="0"/>
                <a:cs typeface="Arial" panose="020B0604020202020204" pitchFamily="34" charset="0"/>
              </a:rPr>
              <a:t> </a:t>
            </a:r>
            <a:r>
              <a:rPr lang="en-US" altLang="ko-KR" dirty="0" smtClean="0">
                <a:latin typeface="Arial" panose="020B0604020202020204" pitchFamily="34" charset="0"/>
                <a:cs typeface="Arial" panose="020B0604020202020204" pitchFamily="34" charset="0"/>
              </a:rPr>
              <a:t>: Low V</a:t>
            </a:r>
            <a:r>
              <a:rPr lang="en-US" altLang="ko-KR" baseline="-25000" dirty="0" smtClean="0">
                <a:latin typeface="Arial" panose="020B0604020202020204" pitchFamily="34" charset="0"/>
                <a:cs typeface="Arial" panose="020B0604020202020204" pitchFamily="34" charset="0"/>
              </a:rPr>
              <a:t>inj</a:t>
            </a:r>
            <a:r>
              <a:rPr lang="en-US" altLang="ko-KR" dirty="0" smtClean="0">
                <a:latin typeface="Arial" panose="020B0604020202020204" pitchFamily="34" charset="0"/>
                <a:cs typeface="Arial" panose="020B0604020202020204" pitchFamily="34" charset="0"/>
              </a:rPr>
              <a:t> / High I</a:t>
            </a:r>
            <a:r>
              <a:rPr lang="en-US" altLang="ko-KR" baseline="-25000" dirty="0" smtClean="0">
                <a:latin typeface="Arial" panose="020B0604020202020204" pitchFamily="34" charset="0"/>
                <a:cs typeface="Arial" panose="020B0604020202020204" pitchFamily="34" charset="0"/>
              </a:rPr>
              <a:t>inj </a:t>
            </a:r>
            <a:r>
              <a:rPr lang="en-US" altLang="ko-KR" dirty="0" smtClean="0">
                <a:latin typeface="Arial" panose="020B0604020202020204" pitchFamily="34" charset="0"/>
                <a:cs typeface="Arial" panose="020B0604020202020204" pitchFamily="34" charset="0"/>
              </a:rPr>
              <a:t>~ Filaments</a:t>
            </a:r>
          </a:p>
          <a:p>
            <a:r>
              <a:rPr lang="en-US" altLang="ko-KR" b="1" dirty="0" smtClean="0">
                <a:solidFill>
                  <a:srgbClr val="00701B"/>
                </a:solidFill>
                <a:latin typeface="Arial" panose="020B0604020202020204" pitchFamily="34" charset="0"/>
                <a:cs typeface="Arial" panose="020B0604020202020204" pitchFamily="34" charset="0"/>
              </a:rPr>
              <a:t>2</a:t>
            </a:r>
            <a:r>
              <a:rPr lang="en-US" altLang="ko-KR" b="1" dirty="0" smtClean="0">
                <a:latin typeface="Arial" panose="020B0604020202020204" pitchFamily="34" charset="0"/>
                <a:cs typeface="Arial" panose="020B0604020202020204" pitchFamily="34" charset="0"/>
              </a:rPr>
              <a:t> </a:t>
            </a:r>
            <a:r>
              <a:rPr lang="en-US" altLang="ko-KR" dirty="0" smtClean="0">
                <a:latin typeface="Arial" panose="020B0604020202020204" pitchFamily="34" charset="0"/>
                <a:cs typeface="Arial" panose="020B0604020202020204" pitchFamily="34" charset="0"/>
              </a:rPr>
              <a:t>: High V</a:t>
            </a:r>
            <a:r>
              <a:rPr lang="en-US" altLang="ko-KR" baseline="-25000" dirty="0" smtClean="0">
                <a:latin typeface="Arial" panose="020B0604020202020204" pitchFamily="34" charset="0"/>
                <a:cs typeface="Arial" panose="020B0604020202020204" pitchFamily="34" charset="0"/>
              </a:rPr>
              <a:t>inj</a:t>
            </a:r>
            <a:r>
              <a:rPr lang="en-US" altLang="ko-KR" dirty="0" smtClean="0">
                <a:latin typeface="Arial" panose="020B0604020202020204" pitchFamily="34" charset="0"/>
                <a:cs typeface="Arial" panose="020B0604020202020204" pitchFamily="34" charset="0"/>
              </a:rPr>
              <a:t> / Low </a:t>
            </a:r>
            <a:r>
              <a:rPr lang="en-US" altLang="ko-KR" dirty="0" err="1" smtClean="0">
                <a:latin typeface="Arial" panose="020B0604020202020204" pitchFamily="34" charset="0"/>
                <a:cs typeface="Arial" panose="020B0604020202020204" pitchFamily="34" charset="0"/>
              </a:rPr>
              <a:t>I</a:t>
            </a:r>
            <a:r>
              <a:rPr lang="en-US" altLang="ko-KR" baseline="-25000" dirty="0" err="1" smtClean="0">
                <a:latin typeface="Arial" panose="020B0604020202020204" pitchFamily="34" charset="0"/>
                <a:cs typeface="Arial" panose="020B0604020202020204" pitchFamily="34" charset="0"/>
              </a:rPr>
              <a:t>inj</a:t>
            </a:r>
            <a:r>
              <a:rPr lang="en-US" altLang="ko-KR" baseline="-25000" dirty="0" smtClean="0">
                <a:latin typeface="Arial" panose="020B0604020202020204" pitchFamily="34" charset="0"/>
                <a:cs typeface="Arial" panose="020B0604020202020204" pitchFamily="34" charset="0"/>
              </a:rPr>
              <a:t> </a:t>
            </a:r>
            <a:r>
              <a:rPr lang="en-US" altLang="ko-KR" dirty="0" smtClean="0">
                <a:latin typeface="Arial" panose="020B0604020202020204" pitchFamily="34" charset="0"/>
                <a:cs typeface="Arial" panose="020B0604020202020204" pitchFamily="34" charset="0"/>
              </a:rPr>
              <a:t>~ Reconnection</a:t>
            </a:r>
          </a:p>
        </p:txBody>
      </p:sp>
      <p:cxnSp>
        <p:nvCxnSpPr>
          <p:cNvPr id="42" name="직선 연결선 41"/>
          <p:cNvCxnSpPr/>
          <p:nvPr/>
        </p:nvCxnSpPr>
        <p:spPr>
          <a:xfrm>
            <a:off x="2783106" y="1052875"/>
            <a:ext cx="0" cy="3420000"/>
          </a:xfrm>
          <a:prstGeom prst="line">
            <a:avLst/>
          </a:prstGeom>
          <a:ln>
            <a:solidFill>
              <a:srgbClr val="7030A0"/>
            </a:solidFill>
            <a:prstDash val="dash"/>
            <a:tailEnd type="none"/>
          </a:ln>
        </p:spPr>
        <p:style>
          <a:lnRef idx="3">
            <a:schemeClr val="accent2"/>
          </a:lnRef>
          <a:fillRef idx="0">
            <a:schemeClr val="accent2"/>
          </a:fillRef>
          <a:effectRef idx="2">
            <a:schemeClr val="accent2"/>
          </a:effectRef>
          <a:fontRef idx="minor">
            <a:schemeClr val="tx1"/>
          </a:fontRef>
        </p:style>
      </p:cxnSp>
      <p:pic>
        <p:nvPicPr>
          <p:cNvPr id="21" name="그림 20"/>
          <p:cNvPicPr>
            <a:picLocks noChangeAspect="1"/>
          </p:cNvPicPr>
          <p:nvPr/>
        </p:nvPicPr>
        <p:blipFill>
          <a:blip r:embed="rId6"/>
          <a:stretch>
            <a:fillRect/>
          </a:stretch>
        </p:blipFill>
        <p:spPr>
          <a:xfrm>
            <a:off x="7063352" y="1935805"/>
            <a:ext cx="1800393" cy="2880000"/>
          </a:xfrm>
          <a:prstGeom prst="rect">
            <a:avLst/>
          </a:prstGeom>
        </p:spPr>
      </p:pic>
      <p:pic>
        <p:nvPicPr>
          <p:cNvPr id="22" name="그림 21"/>
          <p:cNvPicPr>
            <a:picLocks noChangeAspect="1"/>
          </p:cNvPicPr>
          <p:nvPr/>
        </p:nvPicPr>
        <p:blipFill>
          <a:blip r:embed="rId7"/>
          <a:stretch>
            <a:fillRect/>
          </a:stretch>
        </p:blipFill>
        <p:spPr>
          <a:xfrm>
            <a:off x="5164708" y="1935805"/>
            <a:ext cx="1800393" cy="2880000"/>
          </a:xfrm>
          <a:prstGeom prst="rect">
            <a:avLst/>
          </a:prstGeom>
        </p:spPr>
      </p:pic>
      <p:sp>
        <p:nvSpPr>
          <p:cNvPr id="43" name="TextBox 42"/>
          <p:cNvSpPr txBox="1"/>
          <p:nvPr/>
        </p:nvSpPr>
        <p:spPr>
          <a:xfrm>
            <a:off x="5107558" y="4553451"/>
            <a:ext cx="1219200" cy="338554"/>
          </a:xfrm>
          <a:prstGeom prst="rect">
            <a:avLst/>
          </a:prstGeom>
          <a:noFill/>
        </p:spPr>
        <p:txBody>
          <a:bodyPr wrap="square" rtlCol="0">
            <a:spAutoFit/>
          </a:bodyPr>
          <a:lstStyle/>
          <a:p>
            <a:pPr fontAlgn="base">
              <a:spcBef>
                <a:spcPct val="0"/>
              </a:spcBef>
              <a:spcAft>
                <a:spcPct val="0"/>
              </a:spcAft>
            </a:pPr>
            <a:r>
              <a:rPr kumimoji="1" lang="en-US" altLang="ko-KR" sz="1600" b="1" dirty="0" smtClean="0">
                <a:solidFill>
                  <a:srgbClr val="FF0000"/>
                </a:solidFill>
                <a:latin typeface="Open Sans" panose="020B0606030504020204" pitchFamily="34" charset="0"/>
                <a:ea typeface="Open Sans" panose="020B0606030504020204" pitchFamily="34" charset="0"/>
                <a:cs typeface="Open Sans" panose="020B0606030504020204" pitchFamily="34" charset="0"/>
              </a:rPr>
              <a:t>407.6 </a:t>
            </a:r>
            <a:r>
              <a:rPr kumimoji="1" lang="en-US" altLang="ko-KR" sz="1600" b="1" dirty="0">
                <a:solidFill>
                  <a:srgbClr val="FF0000"/>
                </a:solidFill>
                <a:latin typeface="Open Sans" panose="020B0606030504020204" pitchFamily="34" charset="0"/>
                <a:ea typeface="Open Sans" panose="020B0606030504020204" pitchFamily="34" charset="0"/>
                <a:cs typeface="Open Sans" panose="020B0606030504020204" pitchFamily="34" charset="0"/>
              </a:rPr>
              <a:t>ms</a:t>
            </a:r>
            <a:endParaRPr kumimoji="1" lang="ko-KR" altLang="en-US" sz="1600" b="1" dirty="0">
              <a:solidFill>
                <a:srgbClr val="FF0000"/>
              </a:solidFill>
              <a:latin typeface="Open Sans" panose="020B0606030504020204" pitchFamily="34" charset="0"/>
              <a:cs typeface="Open Sans" panose="020B0606030504020204" pitchFamily="34" charset="0"/>
            </a:endParaRPr>
          </a:p>
        </p:txBody>
      </p:sp>
      <p:sp>
        <p:nvSpPr>
          <p:cNvPr id="44" name="TextBox 43"/>
          <p:cNvSpPr txBox="1"/>
          <p:nvPr/>
        </p:nvSpPr>
        <p:spPr>
          <a:xfrm>
            <a:off x="7006202" y="4553451"/>
            <a:ext cx="1219200" cy="338554"/>
          </a:xfrm>
          <a:prstGeom prst="rect">
            <a:avLst/>
          </a:prstGeom>
          <a:noFill/>
        </p:spPr>
        <p:txBody>
          <a:bodyPr wrap="square" rtlCol="0">
            <a:spAutoFit/>
          </a:bodyPr>
          <a:lstStyle/>
          <a:p>
            <a:pPr fontAlgn="base">
              <a:spcBef>
                <a:spcPct val="0"/>
              </a:spcBef>
              <a:spcAft>
                <a:spcPct val="0"/>
              </a:spcAft>
            </a:pPr>
            <a:r>
              <a:rPr kumimoji="1" lang="en-US" altLang="ko-KR" sz="1600" b="1" dirty="0" smtClean="0">
                <a:solidFill>
                  <a:srgbClr val="FF0000"/>
                </a:solidFill>
                <a:latin typeface="Open Sans" panose="020B0606030504020204" pitchFamily="34" charset="0"/>
                <a:ea typeface="Open Sans" panose="020B0606030504020204" pitchFamily="34" charset="0"/>
                <a:cs typeface="Open Sans" panose="020B0606030504020204" pitchFamily="34" charset="0"/>
              </a:rPr>
              <a:t>408.4 </a:t>
            </a:r>
            <a:r>
              <a:rPr kumimoji="1" lang="en-US" altLang="ko-KR" sz="1600" b="1" dirty="0">
                <a:solidFill>
                  <a:srgbClr val="FF0000"/>
                </a:solidFill>
                <a:latin typeface="Open Sans" panose="020B0606030504020204" pitchFamily="34" charset="0"/>
                <a:ea typeface="Open Sans" panose="020B0606030504020204" pitchFamily="34" charset="0"/>
                <a:cs typeface="Open Sans" panose="020B0606030504020204" pitchFamily="34" charset="0"/>
              </a:rPr>
              <a:t>ms</a:t>
            </a:r>
            <a:endParaRPr kumimoji="1" lang="ko-KR" altLang="en-US" sz="1600" b="1" dirty="0">
              <a:solidFill>
                <a:srgbClr val="FF0000"/>
              </a:solidFill>
              <a:latin typeface="Open Sans" panose="020B0606030504020204" pitchFamily="34" charset="0"/>
              <a:cs typeface="Open Sans" panose="020B0606030504020204" pitchFamily="34" charset="0"/>
            </a:endParaRPr>
          </a:p>
        </p:txBody>
      </p:sp>
      <p:sp>
        <p:nvSpPr>
          <p:cNvPr id="45" name="TextBox 44"/>
          <p:cNvSpPr txBox="1"/>
          <p:nvPr/>
        </p:nvSpPr>
        <p:spPr>
          <a:xfrm>
            <a:off x="44108" y="4925070"/>
            <a:ext cx="9062959" cy="1477328"/>
          </a:xfrm>
          <a:prstGeom prst="rect">
            <a:avLst/>
          </a:prstGeom>
          <a:noFill/>
        </p:spPr>
        <p:txBody>
          <a:bodyPr wrap="square" rtlCol="0">
            <a:spAutoFit/>
          </a:bodyPr>
          <a:lstStyle/>
          <a:p>
            <a:pPr marL="285750" lvl="1" indent="-285750">
              <a:spcAft>
                <a:spcPts val="600"/>
              </a:spcAft>
              <a:buFont typeface="Arial" panose="020B0604020202020204" pitchFamily="34" charset="0"/>
              <a:buChar char="•"/>
            </a:pPr>
            <a:r>
              <a:rPr kumimoji="1" lang="en-US" altLang="ko-KR" sz="16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While injecting same power, the higher toroidal current observed with higher injection voltage than current.</a:t>
            </a:r>
          </a:p>
          <a:p>
            <a:pPr marL="285750" indent="-285750">
              <a:spcAft>
                <a:spcPts val="600"/>
              </a:spcAft>
              <a:buFont typeface="Arial" panose="020B0604020202020204" pitchFamily="34" charset="0"/>
              <a:buChar char="•"/>
            </a:pPr>
            <a:r>
              <a:rPr lang="en-US" altLang="ko-KR" sz="1600" dirty="0" smtClean="0">
                <a:latin typeface="Open Sans" panose="020B0606030504020204" pitchFamily="34" charset="0"/>
                <a:ea typeface="Open Sans" panose="020B0606030504020204" pitchFamily="34" charset="0"/>
                <a:cs typeface="Open Sans" panose="020B0606030504020204" pitchFamily="34" charset="0"/>
              </a:rPr>
              <a:t>It is also confirmed that </a:t>
            </a:r>
            <a:r>
              <a:rPr lang="en-US" altLang="ko-KR" sz="1600" b="1" dirty="0" smtClean="0">
                <a:latin typeface="Open Sans" panose="020B0606030504020204" pitchFamily="34" charset="0"/>
                <a:ea typeface="Open Sans" panose="020B0606030504020204" pitchFamily="34" charset="0"/>
                <a:cs typeface="Open Sans" panose="020B0606030504020204" pitchFamily="34" charset="0"/>
              </a:rPr>
              <a:t>plasma </a:t>
            </a:r>
            <a:r>
              <a:rPr lang="en-US" altLang="ko-KR" sz="1600" b="1" dirty="0">
                <a:latin typeface="Open Sans" panose="020B0606030504020204" pitchFamily="34" charset="0"/>
                <a:ea typeface="Open Sans" panose="020B0606030504020204" pitchFamily="34" charset="0"/>
                <a:cs typeface="Open Sans" panose="020B0606030504020204" pitchFamily="34" charset="0"/>
              </a:rPr>
              <a:t>current </a:t>
            </a:r>
            <a:r>
              <a:rPr lang="en-US" altLang="ko-KR" sz="1600" b="1" dirty="0" smtClean="0">
                <a:latin typeface="Open Sans" panose="020B0606030504020204" pitchFamily="34" charset="0"/>
                <a:ea typeface="Open Sans" panose="020B0606030504020204" pitchFamily="34" charset="0"/>
                <a:cs typeface="Open Sans" panose="020B0606030504020204" pitchFamily="34" charset="0"/>
              </a:rPr>
              <a:t>ramp-up </a:t>
            </a:r>
            <a:r>
              <a:rPr lang="en-US" altLang="ko-KR" sz="1600" b="1" dirty="0" smtClean="0">
                <a:solidFill>
                  <a:srgbClr val="FF0000"/>
                </a:solidFill>
                <a:latin typeface="Open Sans" panose="020B0606030504020204" pitchFamily="34" charset="0"/>
                <a:ea typeface="Open Sans" panose="020B0606030504020204" pitchFamily="34" charset="0"/>
                <a:cs typeface="Open Sans" panose="020B0606030504020204" pitchFamily="34" charset="0"/>
              </a:rPr>
              <a:t>during increasing </a:t>
            </a:r>
            <a:r>
              <a:rPr lang="en-US" altLang="ko-KR" sz="1600" b="1" dirty="0" smtClean="0">
                <a:solidFill>
                  <a:srgbClr val="FF0000"/>
                </a:solidFill>
                <a:latin typeface="Arial" panose="020B0604020202020204" pitchFamily="34" charset="0"/>
                <a:cs typeface="Arial" panose="020B0604020202020204" pitchFamily="34" charset="0"/>
              </a:rPr>
              <a:t>V</a:t>
            </a:r>
            <a:r>
              <a:rPr lang="en-US" altLang="ko-KR" sz="1600" b="1" baseline="-25000" dirty="0" smtClean="0">
                <a:solidFill>
                  <a:srgbClr val="FF0000"/>
                </a:solidFill>
                <a:latin typeface="Arial" panose="020B0604020202020204" pitchFamily="34" charset="0"/>
                <a:cs typeface="Arial" panose="020B0604020202020204" pitchFamily="34" charset="0"/>
              </a:rPr>
              <a:t>inj</a:t>
            </a:r>
            <a:r>
              <a:rPr lang="en-US" altLang="ko-KR" sz="1600" b="1" dirty="0" smtClean="0">
                <a:solidFill>
                  <a:srgbClr val="FF0000"/>
                </a:solidFill>
                <a:latin typeface="Open Sans" panose="020B0606030504020204" pitchFamily="34" charset="0"/>
                <a:ea typeface="Open Sans" panose="020B0606030504020204" pitchFamily="34" charset="0"/>
                <a:cs typeface="Open Sans" panose="020B0606030504020204" pitchFamily="34" charset="0"/>
              </a:rPr>
              <a:t>.</a:t>
            </a:r>
          </a:p>
          <a:p>
            <a:pPr marL="285750" indent="-285750">
              <a:spcAft>
                <a:spcPts val="600"/>
              </a:spcAft>
              <a:buFont typeface="Arial" panose="020B0604020202020204" pitchFamily="34" charset="0"/>
              <a:buChar char="•"/>
            </a:pPr>
            <a:r>
              <a:rPr lang="en-US" altLang="ko-KR" sz="1600" dirty="0" smtClean="0">
                <a:solidFill>
                  <a:srgbClr val="000000"/>
                </a:solidFill>
                <a:latin typeface="Open Sans" panose="020B0606030504020204" pitchFamily="34" charset="0"/>
                <a:ea typeface="Open Sans" panose="020B0606030504020204" pitchFamily="34" charset="0"/>
                <a:cs typeface="Open Sans" panose="020B0606030504020204" pitchFamily="34" charset="0"/>
              </a:rPr>
              <a:t>The </a:t>
            </a:r>
            <a:r>
              <a:rPr lang="en-US" altLang="ko-KR" sz="1600" b="1" dirty="0" smtClean="0">
                <a:solidFill>
                  <a:srgbClr val="FF0000"/>
                </a:solidFill>
                <a:latin typeface="Open Sans" panose="020B0606030504020204" pitchFamily="34" charset="0"/>
                <a:ea typeface="Open Sans" panose="020B0606030504020204" pitchFamily="34" charset="0"/>
                <a:cs typeface="Open Sans" panose="020B0606030504020204" pitchFamily="34" charset="0"/>
              </a:rPr>
              <a:t>high </a:t>
            </a:r>
            <a:r>
              <a:rPr lang="en-US" altLang="ko-KR" sz="1600" b="1" dirty="0" smtClean="0">
                <a:solidFill>
                  <a:srgbClr val="FF0000"/>
                </a:solidFill>
                <a:latin typeface="Arial" panose="020B0604020202020204" pitchFamily="34" charset="0"/>
                <a:cs typeface="Arial" panose="020B0604020202020204" pitchFamily="34" charset="0"/>
              </a:rPr>
              <a:t>V</a:t>
            </a:r>
            <a:r>
              <a:rPr lang="en-US" altLang="ko-KR" sz="1600" b="1" baseline="-25000" dirty="0" smtClean="0">
                <a:solidFill>
                  <a:srgbClr val="FF0000"/>
                </a:solidFill>
                <a:latin typeface="Arial" panose="020B0604020202020204" pitchFamily="34" charset="0"/>
                <a:cs typeface="Arial" panose="020B0604020202020204" pitchFamily="34" charset="0"/>
              </a:rPr>
              <a:t>inj  </a:t>
            </a:r>
            <a:r>
              <a:rPr lang="en-US" altLang="ko-KR" sz="1600" dirty="0" smtClean="0">
                <a:solidFill>
                  <a:srgbClr val="000000"/>
                </a:solidFill>
                <a:latin typeface="Open Sans" panose="020B0606030504020204" pitchFamily="34" charset="0"/>
                <a:ea typeface="Open Sans" panose="020B0606030504020204" pitchFamily="34" charset="0"/>
                <a:cs typeface="Open Sans" panose="020B0606030504020204" pitchFamily="34" charset="0"/>
              </a:rPr>
              <a:t>is more attractive solution to </a:t>
            </a:r>
            <a:r>
              <a:rPr lang="en-US" altLang="ko-KR"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achieve overwhelmed magnetic </a:t>
            </a:r>
            <a:r>
              <a:rPr lang="en-US" altLang="ko-KR" sz="1600" dirty="0" smtClean="0">
                <a:solidFill>
                  <a:srgbClr val="000000"/>
                </a:solidFill>
                <a:latin typeface="Open Sans" panose="020B0606030504020204" pitchFamily="34" charset="0"/>
                <a:ea typeface="Open Sans" panose="020B0606030504020204" pitchFamily="34" charset="0"/>
                <a:cs typeface="Open Sans" panose="020B0606030504020204" pitchFamily="34" charset="0"/>
              </a:rPr>
              <a:t>field near inboard side under limited injection current than high current injection.</a:t>
            </a:r>
          </a:p>
        </p:txBody>
      </p:sp>
      <p:sp>
        <p:nvSpPr>
          <p:cNvPr id="25" name="직사각형 24"/>
          <p:cNvSpPr/>
          <p:nvPr/>
        </p:nvSpPr>
        <p:spPr bwMode="auto">
          <a:xfrm>
            <a:off x="750486" y="1090975"/>
            <a:ext cx="1080120" cy="3309575"/>
          </a:xfrm>
          <a:prstGeom prst="rect">
            <a:avLst/>
          </a:prstGeom>
          <a:solidFill>
            <a:srgbClr val="002060">
              <a:alpha val="10000"/>
            </a:srgbClr>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1" hangingPunct="1">
              <a:lnSpc>
                <a:spcPct val="100000"/>
              </a:lnSpc>
              <a:spcBef>
                <a:spcPct val="0"/>
              </a:spcBef>
              <a:spcAft>
                <a:spcPct val="0"/>
              </a:spcAft>
              <a:buClrTx/>
              <a:buSzTx/>
              <a:buFontTx/>
              <a:buNone/>
              <a:tabLst/>
            </a:pPr>
            <a:endParaRPr kumimoji="1" lang="ko-KR" altLang="en-US" sz="1400" b="1" i="0" u="none" strike="noStrike" cap="none" normalizeH="0" baseline="0" smtClean="0">
              <a:ln>
                <a:noFill/>
              </a:ln>
              <a:solidFill>
                <a:schemeClr val="tx1"/>
              </a:solidFill>
              <a:effectLst/>
              <a:latin typeface="Arial" charset="0"/>
              <a:ea typeface="굴림" pitchFamily="50" charset="-127"/>
            </a:endParaRPr>
          </a:p>
        </p:txBody>
      </p:sp>
      <p:sp>
        <p:nvSpPr>
          <p:cNvPr id="47" name="직사각형 46"/>
          <p:cNvSpPr/>
          <p:nvPr/>
        </p:nvSpPr>
        <p:spPr bwMode="auto">
          <a:xfrm>
            <a:off x="2805224" y="1098795"/>
            <a:ext cx="1743212" cy="3309575"/>
          </a:xfrm>
          <a:prstGeom prst="rect">
            <a:avLst/>
          </a:prstGeom>
          <a:solidFill>
            <a:srgbClr val="015F13">
              <a:alpha val="9804"/>
            </a:srgbClr>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1" hangingPunct="1">
              <a:lnSpc>
                <a:spcPct val="100000"/>
              </a:lnSpc>
              <a:spcBef>
                <a:spcPct val="0"/>
              </a:spcBef>
              <a:spcAft>
                <a:spcPct val="0"/>
              </a:spcAft>
              <a:buClrTx/>
              <a:buSzTx/>
              <a:buFontTx/>
              <a:buNone/>
              <a:tabLst/>
            </a:pPr>
            <a:endParaRPr kumimoji="1" lang="ko-KR" altLang="en-US" sz="1400" b="1" i="0" u="none" strike="noStrike" cap="none" normalizeH="0" baseline="0" smtClean="0">
              <a:ln>
                <a:noFill/>
              </a:ln>
              <a:solidFill>
                <a:schemeClr val="tx1"/>
              </a:solidFill>
              <a:effectLst/>
              <a:latin typeface="Arial" charset="0"/>
              <a:ea typeface="굴림" pitchFamily="50" charset="-127"/>
            </a:endParaRPr>
          </a:p>
        </p:txBody>
      </p:sp>
    </p:spTree>
    <p:extLst>
      <p:ext uri="{BB962C8B-B14F-4D97-AF65-F5344CB8AC3E}">
        <p14:creationId xmlns:p14="http://schemas.microsoft.com/office/powerpoint/2010/main" val="58304495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제목 9"/>
          <p:cNvSpPr>
            <a:spLocks noGrp="1"/>
          </p:cNvSpPr>
          <p:nvPr>
            <p:ph type="title"/>
          </p:nvPr>
        </p:nvSpPr>
        <p:spPr>
          <a:xfrm>
            <a:off x="659968" y="1"/>
            <a:ext cx="8447099" cy="712788"/>
          </a:xfrm>
        </p:spPr>
        <p:txBody>
          <a:bodyPr/>
          <a:lstStyle/>
          <a:p>
            <a:r>
              <a:rPr lang="en-US" altLang="ko-KR" sz="1600" dirty="0" smtClean="0">
                <a:latin typeface="Arial" pitchFamily="34" charset="0"/>
                <a:cs typeface="Arial" pitchFamily="34" charset="0"/>
              </a:rPr>
              <a:t>4. Results and Discussions of </a:t>
            </a:r>
            <a:r>
              <a:rPr lang="en-US" altLang="ko-KR" sz="1800" dirty="0" smtClean="0">
                <a:solidFill>
                  <a:srgbClr val="FF0000"/>
                </a:solidFill>
                <a:latin typeface="Arial" pitchFamily="34" charset="0"/>
                <a:cs typeface="Arial" pitchFamily="34" charset="0"/>
              </a:rPr>
              <a:t>Single Power System</a:t>
            </a:r>
            <a:br>
              <a:rPr lang="en-US" altLang="ko-KR" sz="1800" dirty="0" smtClean="0">
                <a:solidFill>
                  <a:srgbClr val="FF0000"/>
                </a:solidFill>
                <a:latin typeface="Arial" pitchFamily="34" charset="0"/>
                <a:cs typeface="Arial" pitchFamily="34" charset="0"/>
              </a:rPr>
            </a:br>
            <a:r>
              <a:rPr lang="en-US" altLang="ko-KR" sz="2600" dirty="0" smtClean="0">
                <a:solidFill>
                  <a:srgbClr val="FFFF00"/>
                </a:solidFill>
                <a:latin typeface="Arial" pitchFamily="34" charset="0"/>
                <a:cs typeface="Arial" pitchFamily="34" charset="0"/>
              </a:rPr>
              <a:t>4-4 Formation of Current </a:t>
            </a:r>
            <a:r>
              <a:rPr lang="en-US" altLang="ko-KR" sz="2600" dirty="0">
                <a:solidFill>
                  <a:srgbClr val="FFFF00"/>
                </a:solidFill>
                <a:latin typeface="Arial" pitchFamily="34" charset="0"/>
                <a:cs typeface="Arial" pitchFamily="34" charset="0"/>
              </a:rPr>
              <a:t>Sheet : Shot </a:t>
            </a:r>
            <a:r>
              <a:rPr lang="en-US" altLang="ko-KR" sz="2600" dirty="0" smtClean="0">
                <a:solidFill>
                  <a:srgbClr val="FFFF00"/>
                </a:solidFill>
                <a:latin typeface="Arial" pitchFamily="34" charset="0"/>
                <a:cs typeface="Arial" pitchFamily="34" charset="0"/>
              </a:rPr>
              <a:t>12086</a:t>
            </a:r>
            <a:endParaRPr lang="ko-KR" altLang="en-US" sz="2600" dirty="0">
              <a:solidFill>
                <a:srgbClr val="FFFF00"/>
              </a:solidFill>
              <a:latin typeface="Arial" pitchFamily="34" charset="0"/>
              <a:cs typeface="Arial" pitchFamily="34" charset="0"/>
            </a:endParaRPr>
          </a:p>
        </p:txBody>
      </p:sp>
      <p:sp>
        <p:nvSpPr>
          <p:cNvPr id="17" name="TextBox 16"/>
          <p:cNvSpPr txBox="1"/>
          <p:nvPr/>
        </p:nvSpPr>
        <p:spPr>
          <a:xfrm>
            <a:off x="4012465" y="776518"/>
            <a:ext cx="4741010" cy="1400383"/>
          </a:xfrm>
          <a:prstGeom prst="rect">
            <a:avLst/>
          </a:prstGeom>
          <a:noFill/>
        </p:spPr>
        <p:txBody>
          <a:bodyPr wrap="square" rtlCol="0">
            <a:spAutoFit/>
          </a:bodyPr>
          <a:lstStyle/>
          <a:p>
            <a:pPr fontAlgn="base">
              <a:spcBef>
                <a:spcPct val="0"/>
              </a:spcBef>
              <a:spcAft>
                <a:spcPts val="600"/>
              </a:spcAft>
            </a:pPr>
            <a:r>
              <a:rPr kumimoji="1" lang="en-US" altLang="ko-KR" sz="1600" b="1" dirty="0">
                <a:solidFill>
                  <a:srgbClr val="FF0000"/>
                </a:solidFill>
                <a:latin typeface="Open Sans" panose="020B0606030504020204" pitchFamily="34" charset="0"/>
                <a:ea typeface="Open Sans" panose="020B0606030504020204" pitchFamily="34" charset="0"/>
                <a:cs typeface="Open Sans" panose="020B0606030504020204" pitchFamily="34" charset="0"/>
              </a:rPr>
              <a:t>Two distinct phases of current evolution has been confirmed.</a:t>
            </a:r>
          </a:p>
          <a:p>
            <a:pPr marL="285750" indent="-285750" fontAlgn="base">
              <a:spcBef>
                <a:spcPct val="0"/>
              </a:spcBef>
              <a:spcAft>
                <a:spcPct val="0"/>
              </a:spcAft>
              <a:buFont typeface="Arial" panose="020B0604020202020204" pitchFamily="34" charset="0"/>
              <a:buChar char="•"/>
            </a:pPr>
            <a:r>
              <a:rPr kumimoji="1" lang="en-US" altLang="ko-KR" sz="1600" dirty="0" smtClean="0">
                <a:solidFill>
                  <a:srgbClr val="000000"/>
                </a:solidFill>
                <a:latin typeface="Open Sans" panose="020B0606030504020204" pitchFamily="34" charset="0"/>
                <a:ea typeface="Open Sans" panose="020B0606030504020204" pitchFamily="34" charset="0"/>
                <a:cs typeface="Open Sans" panose="020B0606030504020204" pitchFamily="34" charset="0"/>
              </a:rPr>
              <a:t>Gradual </a:t>
            </a:r>
            <a:r>
              <a:rPr kumimoji="1" lang="en-US" altLang="ko-KR"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rise of plasma current during </a:t>
            </a:r>
            <a:r>
              <a:rPr kumimoji="1" lang="en-US" altLang="ko-KR" sz="1600" b="1" dirty="0">
                <a:solidFill>
                  <a:srgbClr val="808080">
                    <a:lumMod val="50000"/>
                  </a:srgbClr>
                </a:solidFill>
                <a:latin typeface="Open Sans" panose="020B0606030504020204" pitchFamily="34" charset="0"/>
                <a:ea typeface="Open Sans" panose="020B0606030504020204" pitchFamily="34" charset="0"/>
                <a:cs typeface="Open Sans" panose="020B0606030504020204" pitchFamily="34" charset="0"/>
              </a:rPr>
              <a:t>reconnection of injection current steam (@ 404ms) and injection </a:t>
            </a:r>
            <a:r>
              <a:rPr kumimoji="1" lang="en-US" altLang="ko-KR" sz="1600" b="1" dirty="0" smtClean="0">
                <a:solidFill>
                  <a:srgbClr val="808080">
                    <a:lumMod val="50000"/>
                  </a:srgbClr>
                </a:solidFill>
                <a:latin typeface="Open Sans" panose="020B0606030504020204" pitchFamily="34" charset="0"/>
                <a:ea typeface="Open Sans" panose="020B0606030504020204" pitchFamily="34" charset="0"/>
                <a:cs typeface="Open Sans" panose="020B0606030504020204" pitchFamily="34" charset="0"/>
              </a:rPr>
              <a:t>voltage</a:t>
            </a:r>
            <a:endParaRPr kumimoji="1" lang="en-US" altLang="ko-KR" sz="1600"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p:txBody>
      </p:sp>
      <p:graphicFrame>
        <p:nvGraphicFramePr>
          <p:cNvPr id="11" name="개체 10"/>
          <p:cNvGraphicFramePr>
            <a:graphicFrameLocks noChangeAspect="1"/>
          </p:cNvGraphicFramePr>
          <p:nvPr>
            <p:extLst>
              <p:ext uri="{D42A27DB-BD31-4B8C-83A1-F6EECF244321}">
                <p14:modId xmlns:p14="http://schemas.microsoft.com/office/powerpoint/2010/main" val="1592043729"/>
              </p:ext>
            </p:extLst>
          </p:nvPr>
        </p:nvGraphicFramePr>
        <p:xfrm>
          <a:off x="22516" y="538677"/>
          <a:ext cx="4389437" cy="3292475"/>
        </p:xfrm>
        <a:graphic>
          <a:graphicData uri="http://schemas.openxmlformats.org/presentationml/2006/ole">
            <mc:AlternateContent xmlns:mc="http://schemas.openxmlformats.org/markup-compatibility/2006">
              <mc:Choice xmlns:v="urn:schemas-microsoft-com:vml" Requires="v">
                <p:oleObj spid="_x0000_s5237" name="Graph" r:id="rId4" imgW="4389120" imgH="3291840" progId="Origin50.Graph">
                  <p:embed/>
                </p:oleObj>
              </mc:Choice>
              <mc:Fallback>
                <p:oleObj name="Graph" r:id="rId4" imgW="4389120" imgH="3291840" progId="Origin50.Graph">
                  <p:embed/>
                  <p:pic>
                    <p:nvPicPr>
                      <p:cNvPr id="0" name=""/>
                      <p:cNvPicPr/>
                      <p:nvPr/>
                    </p:nvPicPr>
                    <p:blipFill>
                      <a:blip r:embed="rId5"/>
                      <a:stretch>
                        <a:fillRect/>
                      </a:stretch>
                    </p:blipFill>
                    <p:spPr>
                      <a:xfrm>
                        <a:off x="22516" y="538677"/>
                        <a:ext cx="4389437" cy="3292475"/>
                      </a:xfrm>
                      <a:prstGeom prst="rect">
                        <a:avLst/>
                      </a:prstGeom>
                    </p:spPr>
                  </p:pic>
                </p:oleObj>
              </mc:Fallback>
            </mc:AlternateContent>
          </a:graphicData>
        </a:graphic>
      </p:graphicFrame>
      <p:pic>
        <p:nvPicPr>
          <p:cNvPr id="12" name="그림 11"/>
          <p:cNvPicPr>
            <a:picLocks noChangeAspect="1"/>
          </p:cNvPicPr>
          <p:nvPr/>
        </p:nvPicPr>
        <p:blipFill rotWithShape="1">
          <a:blip r:embed="rId6" cstate="print">
            <a:extLst>
              <a:ext uri="{28A0092B-C50C-407E-A947-70E740481C1C}">
                <a14:useLocalDpi xmlns:a14="http://schemas.microsoft.com/office/drawing/2010/main" val="0"/>
              </a:ext>
            </a:extLst>
          </a:blip>
          <a:srcRect l="36873" t="6790" r="42938" b="15508"/>
          <a:stretch/>
        </p:blipFill>
        <p:spPr>
          <a:xfrm>
            <a:off x="22516" y="3812864"/>
            <a:ext cx="873331" cy="2520120"/>
          </a:xfrm>
          <a:prstGeom prst="rect">
            <a:avLst/>
          </a:prstGeom>
        </p:spPr>
      </p:pic>
      <p:pic>
        <p:nvPicPr>
          <p:cNvPr id="15" name="그림 14"/>
          <p:cNvPicPr>
            <a:picLocks noChangeAspect="1"/>
          </p:cNvPicPr>
          <p:nvPr/>
        </p:nvPicPr>
        <p:blipFill rotWithShape="1">
          <a:blip r:embed="rId7" cstate="print">
            <a:extLst>
              <a:ext uri="{28A0092B-C50C-407E-A947-70E740481C1C}">
                <a14:useLocalDpi xmlns:a14="http://schemas.microsoft.com/office/drawing/2010/main" val="0"/>
              </a:ext>
            </a:extLst>
          </a:blip>
          <a:srcRect l="37147" t="7676" r="42898" b="16704"/>
          <a:stretch/>
        </p:blipFill>
        <p:spPr>
          <a:xfrm>
            <a:off x="943797" y="3831152"/>
            <a:ext cx="880544" cy="2501832"/>
          </a:xfrm>
          <a:prstGeom prst="rect">
            <a:avLst/>
          </a:prstGeom>
        </p:spPr>
      </p:pic>
      <p:pic>
        <p:nvPicPr>
          <p:cNvPr id="18" name="그림 17"/>
          <p:cNvPicPr>
            <a:picLocks noChangeAspect="1"/>
          </p:cNvPicPr>
          <p:nvPr/>
        </p:nvPicPr>
        <p:blipFill rotWithShape="1">
          <a:blip r:embed="rId8" cstate="print">
            <a:extLst>
              <a:ext uri="{28A0092B-C50C-407E-A947-70E740481C1C}">
                <a14:useLocalDpi xmlns:a14="http://schemas.microsoft.com/office/drawing/2010/main" val="0"/>
              </a:ext>
            </a:extLst>
          </a:blip>
          <a:srcRect l="36927" t="7674" r="42913" b="16857"/>
          <a:stretch/>
        </p:blipFill>
        <p:spPr>
          <a:xfrm>
            <a:off x="1872290" y="3831152"/>
            <a:ext cx="891305" cy="2501832"/>
          </a:xfrm>
          <a:prstGeom prst="rect">
            <a:avLst/>
          </a:prstGeom>
        </p:spPr>
      </p:pic>
      <p:pic>
        <p:nvPicPr>
          <p:cNvPr id="19" name="그림 18"/>
          <p:cNvPicPr>
            <a:picLocks noChangeAspect="1"/>
          </p:cNvPicPr>
          <p:nvPr/>
        </p:nvPicPr>
        <p:blipFill rotWithShape="1">
          <a:blip r:embed="rId9" cstate="print">
            <a:extLst>
              <a:ext uri="{28A0092B-C50C-407E-A947-70E740481C1C}">
                <a14:useLocalDpi xmlns:a14="http://schemas.microsoft.com/office/drawing/2010/main" val="0"/>
              </a:ext>
            </a:extLst>
          </a:blip>
          <a:srcRect l="37400" t="6938" r="42913" b="16958"/>
          <a:stretch/>
        </p:blipFill>
        <p:spPr>
          <a:xfrm>
            <a:off x="2816908" y="3831152"/>
            <a:ext cx="863173" cy="2501832"/>
          </a:xfrm>
          <a:prstGeom prst="rect">
            <a:avLst/>
          </a:prstGeom>
        </p:spPr>
      </p:pic>
      <p:pic>
        <p:nvPicPr>
          <p:cNvPr id="20" name="그림 19"/>
          <p:cNvPicPr>
            <a:picLocks noChangeAspect="1"/>
          </p:cNvPicPr>
          <p:nvPr/>
        </p:nvPicPr>
        <p:blipFill rotWithShape="1">
          <a:blip r:embed="rId10" cstate="print">
            <a:extLst>
              <a:ext uri="{28A0092B-C50C-407E-A947-70E740481C1C}">
                <a14:useLocalDpi xmlns:a14="http://schemas.microsoft.com/office/drawing/2010/main" val="0"/>
              </a:ext>
            </a:extLst>
          </a:blip>
          <a:srcRect l="37493" t="7001" r="43010" b="17080"/>
          <a:stretch/>
        </p:blipFill>
        <p:spPr>
          <a:xfrm>
            <a:off x="3737283" y="3831152"/>
            <a:ext cx="856895" cy="2501832"/>
          </a:xfrm>
          <a:prstGeom prst="rect">
            <a:avLst/>
          </a:prstGeom>
        </p:spPr>
      </p:pic>
      <p:pic>
        <p:nvPicPr>
          <p:cNvPr id="23" name="그림 22"/>
          <p:cNvPicPr>
            <a:picLocks noChangeAspect="1"/>
          </p:cNvPicPr>
          <p:nvPr/>
        </p:nvPicPr>
        <p:blipFill rotWithShape="1">
          <a:blip r:embed="rId11" cstate="print">
            <a:extLst>
              <a:ext uri="{28A0092B-C50C-407E-A947-70E740481C1C}">
                <a14:useLocalDpi xmlns:a14="http://schemas.microsoft.com/office/drawing/2010/main" val="0"/>
              </a:ext>
            </a:extLst>
          </a:blip>
          <a:srcRect l="37400" t="6938" r="42913" b="16958"/>
          <a:stretch/>
        </p:blipFill>
        <p:spPr>
          <a:xfrm>
            <a:off x="4651380" y="3831152"/>
            <a:ext cx="863173" cy="2501832"/>
          </a:xfrm>
          <a:prstGeom prst="rect">
            <a:avLst/>
          </a:prstGeom>
        </p:spPr>
      </p:pic>
      <p:pic>
        <p:nvPicPr>
          <p:cNvPr id="25" name="그림 24"/>
          <p:cNvPicPr>
            <a:picLocks noChangeAspect="1"/>
          </p:cNvPicPr>
          <p:nvPr/>
        </p:nvPicPr>
        <p:blipFill rotWithShape="1">
          <a:blip r:embed="rId12" cstate="print">
            <a:extLst>
              <a:ext uri="{28A0092B-C50C-407E-A947-70E740481C1C}">
                <a14:useLocalDpi xmlns:a14="http://schemas.microsoft.com/office/drawing/2010/main" val="0"/>
              </a:ext>
            </a:extLst>
          </a:blip>
          <a:srcRect l="37400" t="6938" r="42913" b="16958"/>
          <a:stretch/>
        </p:blipFill>
        <p:spPr>
          <a:xfrm>
            <a:off x="5570713" y="3831152"/>
            <a:ext cx="863173" cy="2501832"/>
          </a:xfrm>
          <a:prstGeom prst="rect">
            <a:avLst/>
          </a:prstGeom>
        </p:spPr>
      </p:pic>
      <p:pic>
        <p:nvPicPr>
          <p:cNvPr id="26" name="그림 25"/>
          <p:cNvPicPr>
            <a:picLocks noChangeAspect="1"/>
          </p:cNvPicPr>
          <p:nvPr/>
        </p:nvPicPr>
        <p:blipFill rotWithShape="1">
          <a:blip r:embed="rId13" cstate="print">
            <a:extLst>
              <a:ext uri="{28A0092B-C50C-407E-A947-70E740481C1C}">
                <a14:useLocalDpi xmlns:a14="http://schemas.microsoft.com/office/drawing/2010/main" val="0"/>
              </a:ext>
            </a:extLst>
          </a:blip>
          <a:srcRect l="37400" t="6939" r="42913" b="16052"/>
          <a:stretch/>
        </p:blipFill>
        <p:spPr>
          <a:xfrm>
            <a:off x="6490046" y="3831152"/>
            <a:ext cx="853018" cy="2501832"/>
          </a:xfrm>
          <a:prstGeom prst="rect">
            <a:avLst/>
          </a:prstGeom>
        </p:spPr>
      </p:pic>
      <p:pic>
        <p:nvPicPr>
          <p:cNvPr id="32" name="그림 31"/>
          <p:cNvPicPr>
            <a:picLocks noChangeAspect="1"/>
          </p:cNvPicPr>
          <p:nvPr/>
        </p:nvPicPr>
        <p:blipFill>
          <a:blip r:embed="rId14"/>
          <a:stretch>
            <a:fillRect/>
          </a:stretch>
        </p:blipFill>
        <p:spPr>
          <a:xfrm>
            <a:off x="7344000" y="4892984"/>
            <a:ext cx="1800000" cy="1440000"/>
          </a:xfrm>
          <a:prstGeom prst="rect">
            <a:avLst/>
          </a:prstGeom>
        </p:spPr>
      </p:pic>
      <p:sp>
        <p:nvSpPr>
          <p:cNvPr id="33" name="TextBox 32"/>
          <p:cNvSpPr txBox="1"/>
          <p:nvPr/>
        </p:nvSpPr>
        <p:spPr>
          <a:xfrm>
            <a:off x="47449" y="3781407"/>
            <a:ext cx="1219200" cy="307777"/>
          </a:xfrm>
          <a:prstGeom prst="rect">
            <a:avLst/>
          </a:prstGeom>
          <a:noFill/>
        </p:spPr>
        <p:txBody>
          <a:bodyPr wrap="square" rtlCol="0">
            <a:spAutoFit/>
          </a:bodyPr>
          <a:lstStyle/>
          <a:p>
            <a:pPr fontAlgn="base">
              <a:spcBef>
                <a:spcPct val="0"/>
              </a:spcBef>
              <a:spcAft>
                <a:spcPct val="0"/>
              </a:spcAft>
            </a:pPr>
            <a:r>
              <a:rPr kumimoji="1" lang="en-US" altLang="ko-KR" sz="1400" b="1" dirty="0">
                <a:solidFill>
                  <a:srgbClr val="FFFF00"/>
                </a:solidFill>
                <a:latin typeface="Open Sans" panose="020B0606030504020204" pitchFamily="34" charset="0"/>
                <a:ea typeface="Open Sans" panose="020B0606030504020204" pitchFamily="34" charset="0"/>
                <a:cs typeface="Open Sans" panose="020B0606030504020204" pitchFamily="34" charset="0"/>
              </a:rPr>
              <a:t>404 ms</a:t>
            </a:r>
            <a:endParaRPr kumimoji="1" lang="ko-KR" altLang="en-US" sz="1400" b="1" dirty="0">
              <a:solidFill>
                <a:srgbClr val="FFFF00"/>
              </a:solidFill>
              <a:latin typeface="Open Sans" panose="020B0606030504020204" pitchFamily="34" charset="0"/>
              <a:cs typeface="Open Sans" panose="020B0606030504020204" pitchFamily="34" charset="0"/>
            </a:endParaRPr>
          </a:p>
        </p:txBody>
      </p:sp>
      <p:sp>
        <p:nvSpPr>
          <p:cNvPr id="34" name="TextBox 33"/>
          <p:cNvSpPr txBox="1"/>
          <p:nvPr/>
        </p:nvSpPr>
        <p:spPr>
          <a:xfrm>
            <a:off x="962721" y="3781407"/>
            <a:ext cx="1219200" cy="307777"/>
          </a:xfrm>
          <a:prstGeom prst="rect">
            <a:avLst/>
          </a:prstGeom>
          <a:noFill/>
        </p:spPr>
        <p:txBody>
          <a:bodyPr wrap="square" rtlCol="0">
            <a:spAutoFit/>
          </a:bodyPr>
          <a:lstStyle/>
          <a:p>
            <a:pPr fontAlgn="base">
              <a:spcBef>
                <a:spcPct val="0"/>
              </a:spcBef>
              <a:spcAft>
                <a:spcPct val="0"/>
              </a:spcAft>
            </a:pPr>
            <a:r>
              <a:rPr kumimoji="1" lang="en-US" altLang="ko-KR" sz="1400" b="1" dirty="0">
                <a:solidFill>
                  <a:srgbClr val="FFFF00"/>
                </a:solidFill>
                <a:latin typeface="Open Sans" panose="020B0606030504020204" pitchFamily="34" charset="0"/>
                <a:ea typeface="Open Sans" panose="020B0606030504020204" pitchFamily="34" charset="0"/>
                <a:cs typeface="Open Sans" panose="020B0606030504020204" pitchFamily="34" charset="0"/>
              </a:rPr>
              <a:t>405 ms</a:t>
            </a:r>
            <a:endParaRPr kumimoji="1" lang="ko-KR" altLang="en-US" sz="1400" b="1" dirty="0">
              <a:solidFill>
                <a:srgbClr val="FFFF00"/>
              </a:solidFill>
              <a:latin typeface="Open Sans" panose="020B0606030504020204" pitchFamily="34" charset="0"/>
              <a:cs typeface="Open Sans" panose="020B0606030504020204" pitchFamily="34" charset="0"/>
            </a:endParaRPr>
          </a:p>
        </p:txBody>
      </p:sp>
      <p:sp>
        <p:nvSpPr>
          <p:cNvPr id="35" name="TextBox 34"/>
          <p:cNvSpPr txBox="1"/>
          <p:nvPr/>
        </p:nvSpPr>
        <p:spPr>
          <a:xfrm>
            <a:off x="1877993" y="3781407"/>
            <a:ext cx="1219200" cy="307777"/>
          </a:xfrm>
          <a:prstGeom prst="rect">
            <a:avLst/>
          </a:prstGeom>
          <a:noFill/>
        </p:spPr>
        <p:txBody>
          <a:bodyPr wrap="square" rtlCol="0">
            <a:spAutoFit/>
          </a:bodyPr>
          <a:lstStyle/>
          <a:p>
            <a:pPr fontAlgn="base">
              <a:spcBef>
                <a:spcPct val="0"/>
              </a:spcBef>
              <a:spcAft>
                <a:spcPct val="0"/>
              </a:spcAft>
            </a:pPr>
            <a:r>
              <a:rPr kumimoji="1" lang="en-US" altLang="ko-KR" sz="1400" b="1" dirty="0">
                <a:solidFill>
                  <a:srgbClr val="FFFF00"/>
                </a:solidFill>
                <a:latin typeface="Open Sans" panose="020B0606030504020204" pitchFamily="34" charset="0"/>
                <a:ea typeface="Open Sans" panose="020B0606030504020204" pitchFamily="34" charset="0"/>
                <a:cs typeface="Open Sans" panose="020B0606030504020204" pitchFamily="34" charset="0"/>
              </a:rPr>
              <a:t>406 ms</a:t>
            </a:r>
            <a:endParaRPr kumimoji="1" lang="ko-KR" altLang="en-US" sz="1400" b="1" dirty="0">
              <a:solidFill>
                <a:srgbClr val="FFFF00"/>
              </a:solidFill>
              <a:latin typeface="Open Sans" panose="020B0606030504020204" pitchFamily="34" charset="0"/>
              <a:cs typeface="Open Sans" panose="020B0606030504020204" pitchFamily="34" charset="0"/>
            </a:endParaRPr>
          </a:p>
        </p:txBody>
      </p:sp>
      <p:sp>
        <p:nvSpPr>
          <p:cNvPr id="36" name="TextBox 35"/>
          <p:cNvSpPr txBox="1"/>
          <p:nvPr/>
        </p:nvSpPr>
        <p:spPr>
          <a:xfrm>
            <a:off x="2793265" y="3781407"/>
            <a:ext cx="1219200" cy="307777"/>
          </a:xfrm>
          <a:prstGeom prst="rect">
            <a:avLst/>
          </a:prstGeom>
          <a:noFill/>
        </p:spPr>
        <p:txBody>
          <a:bodyPr wrap="square" rtlCol="0">
            <a:spAutoFit/>
          </a:bodyPr>
          <a:lstStyle/>
          <a:p>
            <a:pPr fontAlgn="base">
              <a:spcBef>
                <a:spcPct val="0"/>
              </a:spcBef>
              <a:spcAft>
                <a:spcPct val="0"/>
              </a:spcAft>
            </a:pPr>
            <a:r>
              <a:rPr kumimoji="1" lang="en-US" altLang="ko-KR" sz="1400" b="1" dirty="0">
                <a:solidFill>
                  <a:srgbClr val="FFFF00"/>
                </a:solidFill>
                <a:latin typeface="Open Sans" panose="020B0606030504020204" pitchFamily="34" charset="0"/>
                <a:ea typeface="Open Sans" panose="020B0606030504020204" pitchFamily="34" charset="0"/>
                <a:cs typeface="Open Sans" panose="020B0606030504020204" pitchFamily="34" charset="0"/>
              </a:rPr>
              <a:t>407 ms</a:t>
            </a:r>
            <a:endParaRPr kumimoji="1" lang="ko-KR" altLang="en-US" sz="1400" b="1" dirty="0">
              <a:solidFill>
                <a:srgbClr val="FFFF00"/>
              </a:solidFill>
              <a:latin typeface="Open Sans" panose="020B0606030504020204" pitchFamily="34" charset="0"/>
              <a:cs typeface="Open Sans" panose="020B0606030504020204" pitchFamily="34" charset="0"/>
            </a:endParaRPr>
          </a:p>
        </p:txBody>
      </p:sp>
      <p:sp>
        <p:nvSpPr>
          <p:cNvPr id="37" name="TextBox 36"/>
          <p:cNvSpPr txBox="1"/>
          <p:nvPr/>
        </p:nvSpPr>
        <p:spPr>
          <a:xfrm>
            <a:off x="3708536" y="3781407"/>
            <a:ext cx="1219200" cy="307777"/>
          </a:xfrm>
          <a:prstGeom prst="rect">
            <a:avLst/>
          </a:prstGeom>
          <a:noFill/>
        </p:spPr>
        <p:txBody>
          <a:bodyPr wrap="square" rtlCol="0">
            <a:spAutoFit/>
          </a:bodyPr>
          <a:lstStyle/>
          <a:p>
            <a:pPr fontAlgn="base">
              <a:spcBef>
                <a:spcPct val="0"/>
              </a:spcBef>
              <a:spcAft>
                <a:spcPct val="0"/>
              </a:spcAft>
            </a:pPr>
            <a:r>
              <a:rPr kumimoji="1" lang="en-US" altLang="ko-KR" sz="1400" b="1" dirty="0">
                <a:solidFill>
                  <a:srgbClr val="FFFF00"/>
                </a:solidFill>
                <a:latin typeface="Open Sans" panose="020B0606030504020204" pitchFamily="34" charset="0"/>
                <a:ea typeface="Open Sans" panose="020B0606030504020204" pitchFamily="34" charset="0"/>
                <a:cs typeface="Open Sans" panose="020B0606030504020204" pitchFamily="34" charset="0"/>
              </a:rPr>
              <a:t>408 ms</a:t>
            </a:r>
            <a:endParaRPr kumimoji="1" lang="ko-KR" altLang="en-US" sz="1400" b="1" dirty="0">
              <a:solidFill>
                <a:srgbClr val="FFFF00"/>
              </a:solidFill>
              <a:latin typeface="Open Sans" panose="020B0606030504020204" pitchFamily="34" charset="0"/>
              <a:cs typeface="Open Sans" panose="020B0606030504020204" pitchFamily="34" charset="0"/>
            </a:endParaRPr>
          </a:p>
        </p:txBody>
      </p:sp>
      <p:sp>
        <p:nvSpPr>
          <p:cNvPr id="38" name="TextBox 37"/>
          <p:cNvSpPr txBox="1"/>
          <p:nvPr/>
        </p:nvSpPr>
        <p:spPr>
          <a:xfrm>
            <a:off x="4623808" y="3781407"/>
            <a:ext cx="1219200" cy="307777"/>
          </a:xfrm>
          <a:prstGeom prst="rect">
            <a:avLst/>
          </a:prstGeom>
          <a:noFill/>
        </p:spPr>
        <p:txBody>
          <a:bodyPr wrap="square" rtlCol="0">
            <a:spAutoFit/>
          </a:bodyPr>
          <a:lstStyle/>
          <a:p>
            <a:pPr fontAlgn="base">
              <a:spcBef>
                <a:spcPct val="0"/>
              </a:spcBef>
              <a:spcAft>
                <a:spcPct val="0"/>
              </a:spcAft>
            </a:pPr>
            <a:r>
              <a:rPr kumimoji="1" lang="en-US" altLang="ko-KR" sz="1400" b="1" dirty="0">
                <a:solidFill>
                  <a:srgbClr val="FFFF00"/>
                </a:solidFill>
                <a:latin typeface="Open Sans" panose="020B0606030504020204" pitchFamily="34" charset="0"/>
                <a:ea typeface="Open Sans" panose="020B0606030504020204" pitchFamily="34" charset="0"/>
                <a:cs typeface="Open Sans" panose="020B0606030504020204" pitchFamily="34" charset="0"/>
              </a:rPr>
              <a:t>409 ms</a:t>
            </a:r>
            <a:endParaRPr kumimoji="1" lang="ko-KR" altLang="en-US" sz="1400" b="1" dirty="0">
              <a:solidFill>
                <a:srgbClr val="FFFF00"/>
              </a:solidFill>
              <a:latin typeface="Open Sans" panose="020B0606030504020204" pitchFamily="34" charset="0"/>
              <a:cs typeface="Open Sans" panose="020B0606030504020204" pitchFamily="34" charset="0"/>
            </a:endParaRPr>
          </a:p>
        </p:txBody>
      </p:sp>
      <p:sp>
        <p:nvSpPr>
          <p:cNvPr id="39" name="TextBox 38"/>
          <p:cNvSpPr txBox="1"/>
          <p:nvPr/>
        </p:nvSpPr>
        <p:spPr>
          <a:xfrm>
            <a:off x="5539080" y="3781407"/>
            <a:ext cx="1219200" cy="307777"/>
          </a:xfrm>
          <a:prstGeom prst="rect">
            <a:avLst/>
          </a:prstGeom>
          <a:noFill/>
        </p:spPr>
        <p:txBody>
          <a:bodyPr wrap="square" rtlCol="0">
            <a:spAutoFit/>
          </a:bodyPr>
          <a:lstStyle/>
          <a:p>
            <a:pPr fontAlgn="base">
              <a:spcBef>
                <a:spcPct val="0"/>
              </a:spcBef>
              <a:spcAft>
                <a:spcPct val="0"/>
              </a:spcAft>
            </a:pPr>
            <a:r>
              <a:rPr kumimoji="1" lang="en-US" altLang="ko-KR" sz="1400" b="1" dirty="0">
                <a:solidFill>
                  <a:srgbClr val="FFFF00"/>
                </a:solidFill>
                <a:latin typeface="Open Sans" panose="020B0606030504020204" pitchFamily="34" charset="0"/>
                <a:ea typeface="Open Sans" panose="020B0606030504020204" pitchFamily="34" charset="0"/>
                <a:cs typeface="Open Sans" panose="020B0606030504020204" pitchFamily="34" charset="0"/>
              </a:rPr>
              <a:t>410 ms</a:t>
            </a:r>
            <a:endParaRPr kumimoji="1" lang="ko-KR" altLang="en-US" sz="1400" b="1" dirty="0">
              <a:solidFill>
                <a:srgbClr val="FFFF00"/>
              </a:solidFill>
              <a:latin typeface="Open Sans" panose="020B0606030504020204" pitchFamily="34" charset="0"/>
              <a:cs typeface="Open Sans" panose="020B0606030504020204" pitchFamily="34" charset="0"/>
            </a:endParaRPr>
          </a:p>
        </p:txBody>
      </p:sp>
      <p:sp>
        <p:nvSpPr>
          <p:cNvPr id="40" name="TextBox 39"/>
          <p:cNvSpPr txBox="1"/>
          <p:nvPr/>
        </p:nvSpPr>
        <p:spPr>
          <a:xfrm>
            <a:off x="6454352" y="3781407"/>
            <a:ext cx="1219200" cy="307777"/>
          </a:xfrm>
          <a:prstGeom prst="rect">
            <a:avLst/>
          </a:prstGeom>
          <a:noFill/>
        </p:spPr>
        <p:txBody>
          <a:bodyPr wrap="square" rtlCol="0">
            <a:spAutoFit/>
          </a:bodyPr>
          <a:lstStyle/>
          <a:p>
            <a:pPr fontAlgn="base">
              <a:spcBef>
                <a:spcPct val="0"/>
              </a:spcBef>
              <a:spcAft>
                <a:spcPct val="0"/>
              </a:spcAft>
            </a:pPr>
            <a:r>
              <a:rPr kumimoji="1" lang="en-US" altLang="ko-KR" sz="1400" b="1" dirty="0">
                <a:solidFill>
                  <a:srgbClr val="FFFF00"/>
                </a:solidFill>
                <a:latin typeface="Open Sans" panose="020B0606030504020204" pitchFamily="34" charset="0"/>
                <a:ea typeface="Open Sans" panose="020B0606030504020204" pitchFamily="34" charset="0"/>
                <a:cs typeface="Open Sans" panose="020B0606030504020204" pitchFamily="34" charset="0"/>
              </a:rPr>
              <a:t>411 ms</a:t>
            </a:r>
            <a:endParaRPr kumimoji="1" lang="ko-KR" altLang="en-US" sz="1400" b="1" dirty="0">
              <a:solidFill>
                <a:srgbClr val="FFFF00"/>
              </a:solidFill>
              <a:latin typeface="Open Sans" panose="020B0606030504020204" pitchFamily="34" charset="0"/>
              <a:cs typeface="Open Sans" panose="020B0606030504020204" pitchFamily="34" charset="0"/>
            </a:endParaRPr>
          </a:p>
        </p:txBody>
      </p:sp>
      <p:pic>
        <p:nvPicPr>
          <p:cNvPr id="52" name="그림 51"/>
          <p:cNvPicPr>
            <a:picLocks noChangeAspect="1"/>
          </p:cNvPicPr>
          <p:nvPr/>
        </p:nvPicPr>
        <p:blipFill>
          <a:blip r:embed="rId15"/>
          <a:stretch>
            <a:fillRect/>
          </a:stretch>
        </p:blipFill>
        <p:spPr>
          <a:xfrm>
            <a:off x="7344001" y="3441708"/>
            <a:ext cx="1799999" cy="1440000"/>
          </a:xfrm>
          <a:prstGeom prst="rect">
            <a:avLst/>
          </a:prstGeom>
        </p:spPr>
      </p:pic>
      <p:sp>
        <p:nvSpPr>
          <p:cNvPr id="53" name="TextBox 52"/>
          <p:cNvSpPr txBox="1"/>
          <p:nvPr/>
        </p:nvSpPr>
        <p:spPr>
          <a:xfrm>
            <a:off x="8435974" y="3414926"/>
            <a:ext cx="1219200" cy="307777"/>
          </a:xfrm>
          <a:prstGeom prst="rect">
            <a:avLst/>
          </a:prstGeom>
          <a:noFill/>
        </p:spPr>
        <p:txBody>
          <a:bodyPr wrap="square" rtlCol="0">
            <a:spAutoFit/>
          </a:bodyPr>
          <a:lstStyle/>
          <a:p>
            <a:pPr fontAlgn="base">
              <a:spcBef>
                <a:spcPct val="0"/>
              </a:spcBef>
              <a:spcAft>
                <a:spcPct val="0"/>
              </a:spcAft>
            </a:pPr>
            <a:r>
              <a:rPr kumimoji="1" lang="en-US" altLang="ko-KR" sz="1400" b="1" dirty="0">
                <a:solidFill>
                  <a:srgbClr val="FFFF00"/>
                </a:solidFill>
                <a:latin typeface="Open Sans" panose="020B0606030504020204" pitchFamily="34" charset="0"/>
                <a:ea typeface="Open Sans" panose="020B0606030504020204" pitchFamily="34" charset="0"/>
                <a:cs typeface="Open Sans" panose="020B0606030504020204" pitchFamily="34" charset="0"/>
              </a:rPr>
              <a:t>404 ms</a:t>
            </a:r>
            <a:endParaRPr kumimoji="1" lang="ko-KR" altLang="en-US" sz="1400" b="1" dirty="0">
              <a:solidFill>
                <a:srgbClr val="FFFF00"/>
              </a:solidFill>
              <a:latin typeface="Open Sans" panose="020B0606030504020204" pitchFamily="34" charset="0"/>
              <a:cs typeface="Open Sans" panose="020B0606030504020204" pitchFamily="34" charset="0"/>
            </a:endParaRPr>
          </a:p>
        </p:txBody>
      </p:sp>
      <p:sp>
        <p:nvSpPr>
          <p:cNvPr id="54" name="TextBox 53"/>
          <p:cNvSpPr txBox="1"/>
          <p:nvPr/>
        </p:nvSpPr>
        <p:spPr>
          <a:xfrm>
            <a:off x="8435974" y="4881708"/>
            <a:ext cx="1219200" cy="307777"/>
          </a:xfrm>
          <a:prstGeom prst="rect">
            <a:avLst/>
          </a:prstGeom>
          <a:noFill/>
        </p:spPr>
        <p:txBody>
          <a:bodyPr wrap="square" rtlCol="0">
            <a:spAutoFit/>
          </a:bodyPr>
          <a:lstStyle/>
          <a:p>
            <a:pPr fontAlgn="base">
              <a:spcBef>
                <a:spcPct val="0"/>
              </a:spcBef>
              <a:spcAft>
                <a:spcPct val="0"/>
              </a:spcAft>
            </a:pPr>
            <a:r>
              <a:rPr kumimoji="1" lang="en-US" altLang="ko-KR" sz="1400" b="1" dirty="0" smtClean="0">
                <a:solidFill>
                  <a:srgbClr val="FFFF00"/>
                </a:solidFill>
                <a:latin typeface="Open Sans" panose="020B0606030504020204" pitchFamily="34" charset="0"/>
                <a:ea typeface="Open Sans" panose="020B0606030504020204" pitchFamily="34" charset="0"/>
                <a:cs typeface="Open Sans" panose="020B0606030504020204" pitchFamily="34" charset="0"/>
              </a:rPr>
              <a:t>411 </a:t>
            </a:r>
            <a:r>
              <a:rPr kumimoji="1" lang="en-US" altLang="ko-KR" sz="1400" b="1" dirty="0">
                <a:solidFill>
                  <a:srgbClr val="FFFF00"/>
                </a:solidFill>
                <a:latin typeface="Open Sans" panose="020B0606030504020204" pitchFamily="34" charset="0"/>
                <a:ea typeface="Open Sans" panose="020B0606030504020204" pitchFamily="34" charset="0"/>
                <a:cs typeface="Open Sans" panose="020B0606030504020204" pitchFamily="34" charset="0"/>
              </a:rPr>
              <a:t>ms</a:t>
            </a:r>
            <a:endParaRPr kumimoji="1" lang="ko-KR" altLang="en-US" sz="1400" b="1" dirty="0">
              <a:solidFill>
                <a:srgbClr val="FFFF00"/>
              </a:solidFill>
              <a:latin typeface="Open Sans" panose="020B0606030504020204" pitchFamily="34" charset="0"/>
              <a:cs typeface="Open Sans" panose="020B0606030504020204" pitchFamily="34" charset="0"/>
            </a:endParaRPr>
          </a:p>
        </p:txBody>
      </p:sp>
      <p:sp>
        <p:nvSpPr>
          <p:cNvPr id="55" name="TextBox 54"/>
          <p:cNvSpPr txBox="1"/>
          <p:nvPr/>
        </p:nvSpPr>
        <p:spPr>
          <a:xfrm>
            <a:off x="4012465" y="2230339"/>
            <a:ext cx="5131535" cy="1138773"/>
          </a:xfrm>
          <a:prstGeom prst="rect">
            <a:avLst/>
          </a:prstGeom>
          <a:noFill/>
        </p:spPr>
        <p:txBody>
          <a:bodyPr wrap="square" rtlCol="0">
            <a:spAutoFit/>
          </a:bodyPr>
          <a:lstStyle/>
          <a:p>
            <a:pPr fontAlgn="base">
              <a:spcBef>
                <a:spcPct val="0"/>
              </a:spcBef>
              <a:spcAft>
                <a:spcPct val="0"/>
              </a:spcAft>
            </a:pPr>
            <a:r>
              <a:rPr kumimoji="1" lang="en-US" altLang="ko-KR" sz="1600" b="1" dirty="0">
                <a:solidFill>
                  <a:srgbClr val="FF0000"/>
                </a:solidFill>
                <a:latin typeface="Open Sans" panose="020B0606030504020204" pitchFamily="34" charset="0"/>
                <a:ea typeface="Open Sans" panose="020B0606030504020204" pitchFamily="34" charset="0"/>
                <a:cs typeface="Open Sans" panose="020B0606030504020204" pitchFamily="34" charset="0"/>
              </a:rPr>
              <a:t>The calculated results show the current distributions are sheet-like plasma. </a:t>
            </a:r>
          </a:p>
          <a:p>
            <a:pPr marL="285750" indent="-285750" fontAlgn="base">
              <a:spcBef>
                <a:spcPct val="0"/>
              </a:spcBef>
              <a:spcAft>
                <a:spcPct val="0"/>
              </a:spcAft>
              <a:buFont typeface="Arial" panose="020B0604020202020204" pitchFamily="34" charset="0"/>
              <a:buChar char="•"/>
            </a:pPr>
            <a:r>
              <a:rPr kumimoji="1" lang="en-US" altLang="ko-KR" sz="1200" dirty="0">
                <a:latin typeface="Open Sans" panose="020B0606030504020204" pitchFamily="34" charset="0"/>
                <a:ea typeface="Open Sans" panose="020B0606030504020204" pitchFamily="34" charset="0"/>
                <a:cs typeface="Open Sans" panose="020B0606030504020204" pitchFamily="34" charset="0"/>
              </a:rPr>
              <a:t>During the calculation, Average error between plasma current and element current is 14.5% and average error between measured magnetic signal and element magnetic signal is 4.7%.</a:t>
            </a:r>
          </a:p>
        </p:txBody>
      </p:sp>
    </p:spTree>
    <p:extLst>
      <p:ext uri="{BB962C8B-B14F-4D97-AF65-F5344CB8AC3E}">
        <p14:creationId xmlns:p14="http://schemas.microsoft.com/office/powerpoint/2010/main" val="132499097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제목 1"/>
          <p:cNvSpPr txBox="1">
            <a:spLocks/>
          </p:cNvSpPr>
          <p:nvPr/>
        </p:nvSpPr>
        <p:spPr bwMode="auto">
          <a:xfrm>
            <a:off x="642910" y="1568"/>
            <a:ext cx="8447099" cy="712788"/>
          </a:xfrm>
          <a:prstGeom prst="rect">
            <a:avLst/>
          </a:prstGeom>
          <a:noFill/>
          <a:ln>
            <a:miter lim="800000"/>
            <a:headEnd/>
            <a:tailEnd/>
          </a:ln>
        </p:spPr>
        <p:txBody>
          <a:bodyPr vert="horz" wrap="square" lIns="91440" tIns="45720" rIns="91440" bIns="45720" numCol="1" anchor="b" anchorCtr="0" compatLnSpc="1">
            <a:prstTxWarp prst="textNoShape">
              <a:avLst/>
            </a:prstTxWarp>
          </a:bodyPr>
          <a:lstStyle/>
          <a:p>
            <a:pPr eaLnBrk="0" fontAlgn="base" hangingPunct="0">
              <a:spcBef>
                <a:spcPct val="0"/>
              </a:spcBef>
              <a:spcAft>
                <a:spcPct val="0"/>
              </a:spcAft>
              <a:defRPr/>
            </a:pPr>
            <a:r>
              <a:rPr kumimoji="1" lang="en-US" altLang="ko-KR" sz="2800" b="1" kern="0" dirty="0">
                <a:solidFill>
                  <a:srgbClr val="FFFF00"/>
                </a:solidFill>
                <a:latin typeface="Arial" pitchFamily="34" charset="0"/>
                <a:cs typeface="Arial" pitchFamily="34" charset="0"/>
              </a:rPr>
              <a:t>5. Conclusion &amp; Future work</a:t>
            </a:r>
            <a:endParaRPr kumimoji="1" lang="ko-KR" altLang="en-US" sz="2800" b="1" kern="0" dirty="0">
              <a:solidFill>
                <a:srgbClr val="FFFF00"/>
              </a:solidFill>
              <a:latin typeface="Arial" pitchFamily="34" charset="0"/>
              <a:cs typeface="Arial" pitchFamily="34" charset="0"/>
            </a:endParaRPr>
          </a:p>
        </p:txBody>
      </p:sp>
      <mc:AlternateContent xmlns:mc="http://schemas.openxmlformats.org/markup-compatibility/2006" xmlns:a14="http://schemas.microsoft.com/office/drawing/2010/main">
        <mc:Choice Requires="a14">
          <p:sp>
            <p:nvSpPr>
              <p:cNvPr id="6" name="TextBox 3"/>
              <p:cNvSpPr txBox="1">
                <a:spLocks noChangeArrowheads="1"/>
              </p:cNvSpPr>
              <p:nvPr/>
            </p:nvSpPr>
            <p:spPr bwMode="auto">
              <a:xfrm>
                <a:off x="87919" y="3819466"/>
                <a:ext cx="8865581" cy="1502078"/>
              </a:xfrm>
              <a:prstGeom prst="rect">
                <a:avLst/>
              </a:prstGeom>
              <a:noFill/>
              <a:ln w="9525">
                <a:noFill/>
                <a:miter lim="800000"/>
                <a:headEnd/>
                <a:tailEnd/>
              </a:ln>
            </p:spPr>
            <p:txBody>
              <a:bodyPr wrap="square">
                <a:spAutoFit/>
              </a:bodyPr>
              <a:lstStyle/>
              <a:p>
                <a:pPr fontAlgn="base">
                  <a:lnSpc>
                    <a:spcPct val="125000"/>
                  </a:lnSpc>
                  <a:spcBef>
                    <a:spcPct val="0"/>
                  </a:spcBef>
                  <a:spcAft>
                    <a:spcPct val="0"/>
                  </a:spcAft>
                  <a:buClr>
                    <a:srgbClr val="000000"/>
                  </a:buClr>
                </a:pPr>
                <a:r>
                  <a:rPr lang="en-US" altLang="ko-KR" sz="2400" b="1" dirty="0" smtClean="0">
                    <a:solidFill>
                      <a:srgbClr val="000000"/>
                    </a:solidFill>
                    <a:latin typeface="open sans" panose="020B0606030504020204" pitchFamily="34" charset="0"/>
                    <a:ea typeface="open sans" panose="020B0606030504020204" pitchFamily="34" charset="0"/>
                    <a:cs typeface="open sans" panose="020B0606030504020204" pitchFamily="34" charset="0"/>
                  </a:rPr>
                  <a:t>F</a:t>
                </a:r>
                <a:r>
                  <a:rPr lang="en-US" altLang="ko-KR" dirty="0">
                    <a:solidFill>
                      <a:srgbClr val="000000"/>
                    </a:solidFill>
                    <a:latin typeface="open sans" panose="020B0606030504020204" pitchFamily="34" charset="0"/>
                    <a:ea typeface="open sans" panose="020B0606030504020204" pitchFamily="34" charset="0"/>
                    <a:cs typeface="open sans" panose="020B0606030504020204" pitchFamily="34" charset="0"/>
                  </a:rPr>
                  <a:t>uture Work</a:t>
                </a:r>
              </a:p>
              <a:p>
                <a:pPr marL="285750" indent="-285750" fontAlgn="base">
                  <a:lnSpc>
                    <a:spcPct val="125000"/>
                  </a:lnSpc>
                  <a:spcBef>
                    <a:spcPct val="0"/>
                  </a:spcBef>
                  <a:spcAft>
                    <a:spcPct val="0"/>
                  </a:spcAft>
                  <a:buClr>
                    <a:srgbClr val="000000"/>
                  </a:buClr>
                  <a:buFont typeface="Arial" panose="020B0604020202020204" pitchFamily="34" charset="0"/>
                  <a:buChar char="•"/>
                </a:pPr>
                <a:r>
                  <a:rPr lang="en-US" altLang="ko-KR"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Power system upgrade for </a:t>
                </a:r>
                <a:r>
                  <a:rPr lang="en-US" altLang="ko-KR" sz="1600" dirty="0" smtClean="0">
                    <a:solidFill>
                      <a:srgbClr val="000000"/>
                    </a:solidFill>
                    <a:latin typeface="open sans" panose="020B0606030504020204" pitchFamily="34" charset="0"/>
                    <a:ea typeface="open sans" panose="020B0606030504020204" pitchFamily="34" charset="0"/>
                    <a:cs typeface="open sans" panose="020B0606030504020204" pitchFamily="34" charset="0"/>
                  </a:rPr>
                  <a:t>closed flux surface and high </a:t>
                </a:r>
                <a:r>
                  <a:rPr lang="en-US" altLang="ko-KR"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DC helicity injection rate ~</a:t>
                </a:r>
                <a14:m>
                  <m:oMath xmlns:m="http://schemas.openxmlformats.org/officeDocument/2006/math">
                    <m:sSub>
                      <m:sSubPr>
                        <m:ctrlPr>
                          <a:rPr kumimoji="1" lang="en-US" altLang="ko-KR" sz="1600" i="1">
                            <a:solidFill>
                              <a:srgbClr val="FF0000"/>
                            </a:solidFill>
                            <a:latin typeface="Cambria Math" panose="02040503050406030204" pitchFamily="18" charset="0"/>
                          </a:rPr>
                        </m:ctrlPr>
                      </m:sSubPr>
                      <m:e>
                        <m:r>
                          <a:rPr kumimoji="1" lang="en-US" altLang="ko-KR" sz="1600" b="0" i="1" smtClean="0">
                            <a:solidFill>
                              <a:srgbClr val="FF0000"/>
                            </a:solidFill>
                            <a:latin typeface="Cambria Math" panose="02040503050406030204" pitchFamily="18" charset="0"/>
                          </a:rPr>
                          <m:t> </m:t>
                        </m:r>
                        <m:r>
                          <a:rPr kumimoji="1" lang="en-US" altLang="ko-KR" sz="1600" i="1">
                            <a:solidFill>
                              <a:srgbClr val="FF0000"/>
                            </a:solidFill>
                            <a:latin typeface="Cambria Math" panose="02040503050406030204" pitchFamily="18" charset="0"/>
                          </a:rPr>
                          <m:t>𝑉</m:t>
                        </m:r>
                      </m:e>
                      <m:sub>
                        <m:r>
                          <a:rPr kumimoji="1" lang="en-US" altLang="ko-KR" sz="1600" i="1">
                            <a:solidFill>
                              <a:srgbClr val="FF0000"/>
                            </a:solidFill>
                            <a:latin typeface="Cambria Math" panose="02040503050406030204" pitchFamily="18" charset="0"/>
                          </a:rPr>
                          <m:t>𝑖𝑛𝑗</m:t>
                        </m:r>
                      </m:sub>
                    </m:sSub>
                  </m:oMath>
                </a14:m>
                <a:endParaRPr lang="en-US" altLang="ko-KR" sz="1600"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marL="285750" indent="-285750" fontAlgn="base">
                  <a:lnSpc>
                    <a:spcPct val="125000"/>
                  </a:lnSpc>
                  <a:spcBef>
                    <a:spcPct val="0"/>
                  </a:spcBef>
                  <a:spcAft>
                    <a:spcPct val="0"/>
                  </a:spcAft>
                  <a:buClr>
                    <a:srgbClr val="000000"/>
                  </a:buClr>
                  <a:buFont typeface="Arial" panose="020B0604020202020204" pitchFamily="34" charset="0"/>
                  <a:buChar char="•"/>
                </a:pPr>
                <a:r>
                  <a:rPr lang="en-US" altLang="ko-KR"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Development of experiment scenario for proper DC </a:t>
                </a:r>
                <a:r>
                  <a:rPr lang="en-US" altLang="ko-KR" sz="1600" dirty="0" smtClean="0">
                    <a:solidFill>
                      <a:srgbClr val="000000"/>
                    </a:solidFill>
                    <a:latin typeface="open sans" panose="020B0606030504020204" pitchFamily="34" charset="0"/>
                    <a:ea typeface="open sans" panose="020B0606030504020204" pitchFamily="34" charset="0"/>
                    <a:cs typeface="open sans" panose="020B0606030504020204" pitchFamily="34" charset="0"/>
                  </a:rPr>
                  <a:t>helicity in VEST</a:t>
                </a:r>
              </a:p>
              <a:p>
                <a:pPr marL="285750" indent="-285750" fontAlgn="base">
                  <a:lnSpc>
                    <a:spcPct val="125000"/>
                  </a:lnSpc>
                  <a:spcBef>
                    <a:spcPct val="0"/>
                  </a:spcBef>
                  <a:spcAft>
                    <a:spcPct val="0"/>
                  </a:spcAft>
                  <a:buClr>
                    <a:srgbClr val="000000"/>
                  </a:buClr>
                  <a:buFont typeface="Arial" panose="020B0604020202020204" pitchFamily="34" charset="0"/>
                  <a:buChar char="•"/>
                </a:pPr>
                <a:r>
                  <a:rPr lang="en-US" altLang="ko-KR"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Development </a:t>
                </a:r>
                <a:r>
                  <a:rPr lang="en-US" altLang="ko-KR" sz="1600" dirty="0" smtClean="0">
                    <a:solidFill>
                      <a:srgbClr val="000000"/>
                    </a:solidFill>
                    <a:latin typeface="open sans" panose="020B0606030504020204" pitchFamily="34" charset="0"/>
                    <a:ea typeface="open sans" panose="020B0606030504020204" pitchFamily="34" charset="0"/>
                    <a:cs typeface="open sans" panose="020B0606030504020204" pitchFamily="34" charset="0"/>
                  </a:rPr>
                  <a:t>of more reliable electron gun under high injection voltage</a:t>
                </a:r>
                <a:endParaRPr lang="en-US" altLang="ko-KR" sz="1600"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p:txBody>
          </p:sp>
        </mc:Choice>
        <mc:Fallback xmlns="">
          <p:sp>
            <p:nvSpPr>
              <p:cNvPr id="6" name="TextBox 3"/>
              <p:cNvSpPr txBox="1">
                <a:spLocks noRot="1" noChangeAspect="1" noMove="1" noResize="1" noEditPoints="1" noAdjustHandles="1" noChangeArrowheads="1" noChangeShapeType="1" noTextEdit="1"/>
              </p:cNvSpPr>
              <p:nvPr/>
            </p:nvSpPr>
            <p:spPr bwMode="auto">
              <a:xfrm>
                <a:off x="87919" y="3819466"/>
                <a:ext cx="8865581" cy="1502078"/>
              </a:xfrm>
              <a:prstGeom prst="rect">
                <a:avLst/>
              </a:prstGeom>
              <a:blipFill rotWithShape="0">
                <a:blip r:embed="rId3"/>
                <a:stretch>
                  <a:fillRect l="-1031" b="-3252"/>
                </a:stretch>
              </a:blipFill>
              <a:ln w="9525">
                <a:noFill/>
                <a:miter lim="800000"/>
                <a:headEnd/>
                <a:tailEnd/>
              </a:ln>
            </p:spPr>
            <p:txBody>
              <a:bodyPr/>
              <a:lstStyle/>
              <a:p>
                <a:r>
                  <a:rPr lang="ko-KR" altLang="en-US">
                    <a:noFill/>
                  </a:rPr>
                  <a:t> </a:t>
                </a:r>
              </a:p>
            </p:txBody>
          </p:sp>
        </mc:Fallback>
      </mc:AlternateContent>
      <p:sp>
        <p:nvSpPr>
          <p:cNvPr id="5" name="TextBox 3"/>
          <p:cNvSpPr txBox="1">
            <a:spLocks noChangeArrowheads="1"/>
          </p:cNvSpPr>
          <p:nvPr/>
        </p:nvSpPr>
        <p:spPr bwMode="auto">
          <a:xfrm>
            <a:off x="87921" y="803256"/>
            <a:ext cx="8959361" cy="2846933"/>
          </a:xfrm>
          <a:prstGeom prst="rect">
            <a:avLst/>
          </a:prstGeom>
          <a:noFill/>
          <a:ln w="9525">
            <a:noFill/>
            <a:miter lim="800000"/>
            <a:headEnd/>
            <a:tailEnd/>
          </a:ln>
        </p:spPr>
        <p:txBody>
          <a:bodyPr wrap="square">
            <a:spAutoFit/>
          </a:bodyPr>
          <a:lstStyle/>
          <a:p>
            <a:pPr fontAlgn="base">
              <a:lnSpc>
                <a:spcPct val="125000"/>
              </a:lnSpc>
              <a:spcBef>
                <a:spcPct val="0"/>
              </a:spcBef>
              <a:spcAft>
                <a:spcPct val="0"/>
              </a:spcAft>
              <a:buClr>
                <a:srgbClr val="000000"/>
              </a:buClr>
            </a:pPr>
            <a:r>
              <a:rPr lang="en-US" altLang="ko-KR" sz="2400" b="1" dirty="0" smtClean="0">
                <a:solidFill>
                  <a:srgbClr val="000000"/>
                </a:solidFill>
                <a:latin typeface="open sans" panose="020B0606030504020204" pitchFamily="34" charset="0"/>
                <a:ea typeface="open sans" panose="020B0606030504020204" pitchFamily="34" charset="0"/>
                <a:cs typeface="open sans" panose="020B0606030504020204" pitchFamily="34" charset="0"/>
              </a:rPr>
              <a:t>C</a:t>
            </a:r>
            <a:r>
              <a:rPr lang="en-US" altLang="ko-KR" dirty="0" smtClean="0">
                <a:solidFill>
                  <a:srgbClr val="000000"/>
                </a:solidFill>
                <a:latin typeface="open sans" panose="020B0606030504020204" pitchFamily="34" charset="0"/>
                <a:ea typeface="open sans" panose="020B0606030504020204" pitchFamily="34" charset="0"/>
                <a:cs typeface="open sans" panose="020B0606030504020204" pitchFamily="34" charset="0"/>
              </a:rPr>
              <a:t>onclusion</a:t>
            </a:r>
            <a:endParaRPr lang="en-US" altLang="ko-KR"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marL="285750" indent="-285750" fontAlgn="base">
              <a:lnSpc>
                <a:spcPct val="125000"/>
              </a:lnSpc>
              <a:spcBef>
                <a:spcPct val="0"/>
              </a:spcBef>
              <a:spcAft>
                <a:spcPct val="0"/>
              </a:spcAft>
              <a:buClr>
                <a:srgbClr val="000000"/>
              </a:buClr>
              <a:buFont typeface="Arial" panose="020B0604020202020204" pitchFamily="34" charset="0"/>
              <a:buChar char="•"/>
            </a:pPr>
            <a:r>
              <a:rPr kumimoji="1" lang="en-US" altLang="ko-KR" sz="1600"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DC helicity injection is one of the powerful non-inductive start up </a:t>
            </a:r>
            <a:r>
              <a:rPr kumimoji="1" lang="en-US" altLang="ko-KR" sz="1600" dirty="0" smtClean="0">
                <a:solidFill>
                  <a:srgbClr val="00000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method for </a:t>
            </a:r>
            <a:r>
              <a:rPr kumimoji="1" lang="en-US" altLang="ko-KR" sz="1600"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STs, also </a:t>
            </a:r>
            <a:r>
              <a:rPr lang="en-US" altLang="ko-KR" sz="1600"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Non-inductive startup can expands </a:t>
            </a:r>
            <a:r>
              <a:rPr kumimoji="1" lang="en-US" altLang="ko-KR" sz="1600" b="1" dirty="0" smtClean="0">
                <a:solidFill>
                  <a:srgbClr val="FF000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VEST capability and performance.</a:t>
            </a:r>
          </a:p>
          <a:p>
            <a:pPr marL="285750" indent="-285750">
              <a:spcAft>
                <a:spcPts val="600"/>
              </a:spcAft>
              <a:buFont typeface="Arial" panose="020B0604020202020204" pitchFamily="34" charset="0"/>
              <a:buChar char="•"/>
            </a:pPr>
            <a:r>
              <a:rPr kumimoji="1" lang="en-US" altLang="ko-KR"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The toroidal current is </a:t>
            </a:r>
            <a:r>
              <a:rPr kumimoji="1" lang="en-US" altLang="ko-KR" sz="1600" b="1" dirty="0">
                <a:solidFill>
                  <a:srgbClr val="FF0000"/>
                </a:solidFill>
                <a:latin typeface="Open Sans" panose="020B0606030504020204" pitchFamily="34" charset="0"/>
                <a:ea typeface="Open Sans" panose="020B0606030504020204" pitchFamily="34" charset="0"/>
                <a:cs typeface="Open Sans" panose="020B0606030504020204" pitchFamily="34" charset="0"/>
              </a:rPr>
              <a:t>very sensitive to injection voltage </a:t>
            </a:r>
            <a:r>
              <a:rPr kumimoji="1" lang="en-US" altLang="ko-KR" sz="1600" dirty="0" smtClean="0">
                <a:solidFill>
                  <a:srgbClr val="000000"/>
                </a:solidFill>
                <a:latin typeface="Open Sans" panose="020B0606030504020204" pitchFamily="34" charset="0"/>
                <a:ea typeface="Open Sans" panose="020B0606030504020204" pitchFamily="34" charset="0"/>
                <a:cs typeface="Open Sans" panose="020B0606030504020204" pitchFamily="34" charset="0"/>
              </a:rPr>
              <a:t>than </a:t>
            </a:r>
            <a:r>
              <a:rPr kumimoji="1" lang="en-US" altLang="ko-KR"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injection </a:t>
            </a:r>
            <a:r>
              <a:rPr kumimoji="1" lang="en-US" altLang="ko-KR" sz="1600" dirty="0" smtClean="0">
                <a:solidFill>
                  <a:srgbClr val="000000"/>
                </a:solidFill>
                <a:latin typeface="Open Sans" panose="020B0606030504020204" pitchFamily="34" charset="0"/>
                <a:ea typeface="Open Sans" panose="020B0606030504020204" pitchFamily="34" charset="0"/>
                <a:cs typeface="Open Sans" panose="020B0606030504020204" pitchFamily="34" charset="0"/>
              </a:rPr>
              <a:t>current. While relatively </a:t>
            </a:r>
            <a:r>
              <a:rPr kumimoji="1" lang="en-US" altLang="ko-KR"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higher </a:t>
            </a:r>
            <a:r>
              <a:rPr lang="en-US" altLang="ko-KR" sz="1600"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injection voltage of ~0.4kV </a:t>
            </a:r>
            <a:r>
              <a:rPr lang="en-US" altLang="ko-KR" sz="1600" dirty="0" smtClean="0">
                <a:solidFill>
                  <a:srgbClr val="00000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are applied, gradual </a:t>
            </a:r>
            <a:r>
              <a:rPr lang="en-US" altLang="ko-KR" sz="1600"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rise of </a:t>
            </a:r>
            <a:r>
              <a:rPr lang="en-US" altLang="ko-KR" sz="1600" dirty="0" smtClean="0">
                <a:solidFill>
                  <a:srgbClr val="00000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toroidal plasma current also confirmed. </a:t>
            </a:r>
            <a:r>
              <a:rPr lang="en-US" altLang="ko-KR"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The </a:t>
            </a:r>
            <a:r>
              <a:rPr lang="en-US" altLang="ko-KR" sz="1600" b="1" dirty="0" smtClean="0">
                <a:solidFill>
                  <a:srgbClr val="FF0000"/>
                </a:solidFill>
                <a:latin typeface="Open Sans" panose="020B0606030504020204" pitchFamily="34" charset="0"/>
                <a:ea typeface="Open Sans" panose="020B0606030504020204" pitchFamily="34" charset="0"/>
                <a:cs typeface="Open Sans" panose="020B0606030504020204" pitchFamily="34" charset="0"/>
              </a:rPr>
              <a:t>high </a:t>
            </a:r>
            <a:r>
              <a:rPr lang="en-US" altLang="ko-KR" sz="1600" b="1" dirty="0" smtClean="0">
                <a:solidFill>
                  <a:srgbClr val="FF0000"/>
                </a:solidFill>
                <a:latin typeface="Arial" panose="020B0604020202020204" pitchFamily="34" charset="0"/>
                <a:cs typeface="Arial" panose="020B0604020202020204" pitchFamily="34" charset="0"/>
              </a:rPr>
              <a:t>V</a:t>
            </a:r>
            <a:r>
              <a:rPr lang="en-US" altLang="ko-KR" sz="1600" b="1" baseline="-25000" dirty="0" smtClean="0">
                <a:solidFill>
                  <a:srgbClr val="FF0000"/>
                </a:solidFill>
                <a:latin typeface="Arial" panose="020B0604020202020204" pitchFamily="34" charset="0"/>
                <a:cs typeface="Arial" panose="020B0604020202020204" pitchFamily="34" charset="0"/>
              </a:rPr>
              <a:t>inj  </a:t>
            </a:r>
            <a:r>
              <a:rPr lang="en-US" altLang="ko-KR" sz="1600" dirty="0" smtClean="0">
                <a:solidFill>
                  <a:srgbClr val="000000"/>
                </a:solidFill>
                <a:latin typeface="Open Sans" panose="020B0606030504020204" pitchFamily="34" charset="0"/>
                <a:ea typeface="Open Sans" panose="020B0606030504020204" pitchFamily="34" charset="0"/>
                <a:cs typeface="Open Sans" panose="020B0606030504020204" pitchFamily="34" charset="0"/>
              </a:rPr>
              <a:t>may be promising </a:t>
            </a:r>
            <a:r>
              <a:rPr lang="en-US" altLang="ko-KR"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solution to achieve </a:t>
            </a:r>
            <a:r>
              <a:rPr lang="en-US" altLang="ko-KR" sz="1600" dirty="0" smtClean="0">
                <a:solidFill>
                  <a:srgbClr val="000000"/>
                </a:solidFill>
                <a:latin typeface="Open Sans" panose="020B0606030504020204" pitchFamily="34" charset="0"/>
                <a:ea typeface="Open Sans" panose="020B0606030504020204" pitchFamily="34" charset="0"/>
                <a:cs typeface="Open Sans" panose="020B0606030504020204" pitchFamily="34" charset="0"/>
              </a:rPr>
              <a:t>closed flux surface during dc helicity injection startup.</a:t>
            </a:r>
            <a:endParaRPr lang="en-US" altLang="ko-KR" sz="1600"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marL="285750" indent="-285750" fontAlgn="base">
              <a:lnSpc>
                <a:spcPct val="125000"/>
              </a:lnSpc>
              <a:spcBef>
                <a:spcPct val="0"/>
              </a:spcBef>
              <a:spcAft>
                <a:spcPct val="0"/>
              </a:spcAft>
              <a:buClr>
                <a:srgbClr val="000000"/>
              </a:buClr>
              <a:buFont typeface="Arial" panose="020B0604020202020204" pitchFamily="34" charset="0"/>
              <a:buChar char="•"/>
            </a:pPr>
            <a:r>
              <a:rPr lang="en-US" altLang="ko-KR" sz="1600" dirty="0" smtClean="0">
                <a:solidFill>
                  <a:srgbClr val="00000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The </a:t>
            </a:r>
            <a:r>
              <a:rPr lang="en-US" altLang="ko-KR" sz="1600"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plasma current density distributions have been calculated using element fitting based on limited numbers of magnetic signals. The sheet-like plasma current confirmed</a:t>
            </a:r>
            <a:r>
              <a:rPr lang="en-US" altLang="ko-KR" sz="1600" dirty="0" smtClean="0">
                <a:solidFill>
                  <a:srgbClr val="00000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a:t>
            </a:r>
            <a:endParaRPr lang="en-US" altLang="ko-KR" sz="1600"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endParaRPr>
          </a:p>
        </p:txBody>
      </p:sp>
    </p:spTree>
    <p:extLst>
      <p:ext uri="{BB962C8B-B14F-4D97-AF65-F5344CB8AC3E}">
        <p14:creationId xmlns:p14="http://schemas.microsoft.com/office/powerpoint/2010/main" val="652737844"/>
      </p:ext>
    </p:extLst>
  </p:cSld>
  <p:clrMapOvr>
    <a:masterClrMapping/>
  </p:clrMapOvr>
  <p:timing>
    <p:tnLst>
      <p:par>
        <p:cTn id="1" dur="indefinite" restart="never" nodeType="tmRoot"/>
      </p:par>
    </p:tnLst>
  </p:timing>
</p:sld>
</file>

<file path=ppt/theme/theme1.xml><?xml version="1.0" encoding="utf-8"?>
<a:theme xmlns:a="http://schemas.openxmlformats.org/drawingml/2006/main" name="2_cover">
  <a:themeElements>
    <a:clrScheme name="cov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over">
      <a:majorFont>
        <a:latin typeface="Tahoma"/>
        <a:ea typeface="굴림"/>
        <a:cs typeface=""/>
      </a:majorFont>
      <a:minorFont>
        <a:latin typeface="굴림"/>
        <a:ea typeface="굴림"/>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1" hangingPunct="1">
          <a:lnSpc>
            <a:spcPct val="100000"/>
          </a:lnSpc>
          <a:spcBef>
            <a:spcPct val="0"/>
          </a:spcBef>
          <a:spcAft>
            <a:spcPct val="0"/>
          </a:spcAft>
          <a:buClrTx/>
          <a:buSzTx/>
          <a:buFontTx/>
          <a:buNone/>
          <a:tabLst/>
          <a:defRPr kumimoji="1" lang="ko-KR" altLang="en-US" sz="1400" b="1" i="0" u="none" strike="noStrike" cap="none" normalizeH="0" baseline="0" smtClean="0">
            <a:ln>
              <a:noFill/>
            </a:ln>
            <a:solidFill>
              <a:schemeClr val="tx1"/>
            </a:solidFill>
            <a:effectLst/>
            <a:latin typeface="Arial" charset="0"/>
            <a:ea typeface="굴림" pitchFamily="50" charset="-127"/>
          </a:defRPr>
        </a:defPPr>
      </a:lstStyle>
    </a:spDef>
    <a:lnDef>
      <a:spPr>
        <a:ln>
          <a:solidFill>
            <a:srgbClr val="FF0000"/>
          </a:solidFill>
          <a:tailEnd type="arrow"/>
        </a:ln>
      </a:spPr>
      <a:bodyPr/>
      <a:lstStyle/>
      <a:style>
        <a:lnRef idx="3">
          <a:schemeClr val="accent2"/>
        </a:lnRef>
        <a:fillRef idx="0">
          <a:schemeClr val="accent2"/>
        </a:fillRef>
        <a:effectRef idx="2">
          <a:schemeClr val="accent2"/>
        </a:effectRef>
        <a:fontRef idx="minor">
          <a:schemeClr val="tx1"/>
        </a:fontRef>
      </a:style>
    </a:lnDef>
  </a:objectDefaults>
  <a:extraClrSchemeLst>
    <a:extraClrScheme>
      <a:clrScheme name="cov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ove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over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over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over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over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over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over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over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over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over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over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cover">
  <a:themeElements>
    <a:clrScheme name="cov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over">
      <a:majorFont>
        <a:latin typeface="Tahoma"/>
        <a:ea typeface="굴림"/>
        <a:cs typeface=""/>
      </a:majorFont>
      <a:minorFont>
        <a:latin typeface="굴림"/>
        <a:ea typeface="굴림"/>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1" hangingPunct="1">
          <a:lnSpc>
            <a:spcPct val="100000"/>
          </a:lnSpc>
          <a:spcBef>
            <a:spcPct val="0"/>
          </a:spcBef>
          <a:spcAft>
            <a:spcPct val="0"/>
          </a:spcAft>
          <a:buClrTx/>
          <a:buSzTx/>
          <a:buFontTx/>
          <a:buNone/>
          <a:tabLst/>
          <a:defRPr kumimoji="1" lang="ko-KR" altLang="en-US" sz="1400" b="1" i="0" u="none" strike="noStrike" cap="none" normalizeH="0" baseline="0" smtClean="0">
            <a:ln>
              <a:noFill/>
            </a:ln>
            <a:solidFill>
              <a:schemeClr val="tx1"/>
            </a:solidFill>
            <a:effectLst/>
            <a:latin typeface="Arial" charset="0"/>
            <a:ea typeface="굴림" pitchFamily="50" charset="-127"/>
          </a:defRPr>
        </a:defPPr>
      </a:lstStyle>
    </a:spDef>
    <a:lnDef>
      <a:spPr>
        <a:ln>
          <a:solidFill>
            <a:srgbClr val="FF0000"/>
          </a:solidFill>
          <a:tailEnd type="arrow"/>
        </a:ln>
      </a:spPr>
      <a:bodyPr/>
      <a:lstStyle/>
      <a:style>
        <a:lnRef idx="3">
          <a:schemeClr val="accent2"/>
        </a:lnRef>
        <a:fillRef idx="0">
          <a:schemeClr val="accent2"/>
        </a:fillRef>
        <a:effectRef idx="2">
          <a:schemeClr val="accent2"/>
        </a:effectRef>
        <a:fontRef idx="minor">
          <a:schemeClr val="tx1"/>
        </a:fontRef>
      </a:style>
    </a:lnDef>
  </a:objectDefaults>
  <a:extraClrSchemeLst>
    <a:extraClrScheme>
      <a:clrScheme name="cov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ove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over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over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over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over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over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over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over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over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over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over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583</TotalTime>
  <Words>1125</Words>
  <Application>Microsoft Office PowerPoint</Application>
  <PresentationFormat>화면 슬라이드 쇼(4:3)</PresentationFormat>
  <Paragraphs>170</Paragraphs>
  <Slides>12</Slides>
  <Notes>11</Notes>
  <HiddenSlides>0</HiddenSlides>
  <MMClips>0</MMClips>
  <ScaleCrop>false</ScaleCrop>
  <HeadingPairs>
    <vt:vector size="8" baseType="variant">
      <vt:variant>
        <vt:lpstr>사용한 글꼴</vt:lpstr>
      </vt:variant>
      <vt:variant>
        <vt:i4>15</vt:i4>
      </vt:variant>
      <vt:variant>
        <vt:lpstr>테마</vt:lpstr>
      </vt:variant>
      <vt:variant>
        <vt:i4>2</vt:i4>
      </vt:variant>
      <vt:variant>
        <vt:lpstr>포함된 OLE 서버</vt:lpstr>
      </vt:variant>
      <vt:variant>
        <vt:i4>1</vt:i4>
      </vt:variant>
      <vt:variant>
        <vt:lpstr>슬라이드 제목</vt:lpstr>
      </vt:variant>
      <vt:variant>
        <vt:i4>12</vt:i4>
      </vt:variant>
    </vt:vector>
  </HeadingPairs>
  <TitlesOfParts>
    <vt:vector size="30" baseType="lpstr">
      <vt:lpstr>Arial Unicode MS</vt:lpstr>
      <vt:lpstr>Elegant</vt:lpstr>
      <vt:lpstr>MS Mincho</vt:lpstr>
      <vt:lpstr>굴림</vt:lpstr>
      <vt:lpstr>맑은 고딕</vt:lpstr>
      <vt:lpstr>Arial</vt:lpstr>
      <vt:lpstr>Arial Black</vt:lpstr>
      <vt:lpstr>Calibri</vt:lpstr>
      <vt:lpstr>Cambria Math</vt:lpstr>
      <vt:lpstr>open sans</vt:lpstr>
      <vt:lpstr>open sans</vt:lpstr>
      <vt:lpstr>Tahoma</vt:lpstr>
      <vt:lpstr>Times</vt:lpstr>
      <vt:lpstr>Times New Roman</vt:lpstr>
      <vt:lpstr>Wingdings</vt:lpstr>
      <vt:lpstr>2_cover</vt:lpstr>
      <vt:lpstr>3_cover</vt:lpstr>
      <vt:lpstr>Graph</vt:lpstr>
      <vt:lpstr>PowerPoint 프레젠테이션</vt:lpstr>
      <vt:lpstr> Contents</vt:lpstr>
      <vt:lpstr>1. Introduction 1-1 ST, VEST and DC Helicity Injection</vt:lpstr>
      <vt:lpstr>2. DC Helicity Injection with Electron Gun 2-1 Magnetic Helicity and DC Helicity Injection</vt:lpstr>
      <vt:lpstr>3. The Helicity Injection System of VEST 3-1 The Electron Gun and Pulse Forming Network </vt:lpstr>
      <vt:lpstr>3. The Helicity Injection System of VEST 3-2 Single Power System</vt:lpstr>
      <vt:lpstr>3. The Helicity Injection System of VEST 3-3 The Location of Guns</vt:lpstr>
      <vt:lpstr>PowerPoint 프레젠테이션</vt:lpstr>
      <vt:lpstr>4. Results and Discussions of Single Power System 4-2 Very Dynamic Plasma Behavior : Shot 13768</vt:lpstr>
      <vt:lpstr>4. Results and Discussions of Single Power System 4-3 Relation between Injection Current and Voltage</vt:lpstr>
      <vt:lpstr>4. Results and Discussions of Single Power System 4-4 Formation of Current Sheet : Shot 12086</vt:lpstr>
      <vt:lpstr>PowerPoint 프레젠테이션</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프레젠테이션</dc:title>
  <dc:creator>JY</dc:creator>
  <cp:lastModifiedBy>JY</cp:lastModifiedBy>
  <cp:revision>104</cp:revision>
  <dcterms:created xsi:type="dcterms:W3CDTF">2015-11-01T08:12:49Z</dcterms:created>
  <dcterms:modified xsi:type="dcterms:W3CDTF">2015-11-04T13:25:41Z</dcterms:modified>
</cp:coreProperties>
</file>