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4481" r:id="rId1"/>
    <p:sldMasterId id="2147484509" r:id="rId2"/>
  </p:sldMasterIdLst>
  <p:notesMasterIdLst>
    <p:notesMasterId r:id="rId31"/>
  </p:notesMasterIdLst>
  <p:handoutMasterIdLst>
    <p:handoutMasterId r:id="rId32"/>
  </p:handoutMasterIdLst>
  <p:sldIdLst>
    <p:sldId id="999" r:id="rId3"/>
    <p:sldId id="1011" r:id="rId4"/>
    <p:sldId id="983" r:id="rId5"/>
    <p:sldId id="1010" r:id="rId6"/>
    <p:sldId id="984" r:id="rId7"/>
    <p:sldId id="997" r:id="rId8"/>
    <p:sldId id="998" r:id="rId9"/>
    <p:sldId id="985" r:id="rId10"/>
    <p:sldId id="1008" r:id="rId11"/>
    <p:sldId id="1009" r:id="rId12"/>
    <p:sldId id="993" r:id="rId13"/>
    <p:sldId id="992" r:id="rId14"/>
    <p:sldId id="1021" r:id="rId15"/>
    <p:sldId id="1022" r:id="rId16"/>
    <p:sldId id="1018" r:id="rId17"/>
    <p:sldId id="991" r:id="rId18"/>
    <p:sldId id="988" r:id="rId19"/>
    <p:sldId id="989" r:id="rId20"/>
    <p:sldId id="971" r:id="rId21"/>
    <p:sldId id="1023" r:id="rId22"/>
    <p:sldId id="987" r:id="rId23"/>
    <p:sldId id="1015" r:id="rId24"/>
    <p:sldId id="1016" r:id="rId25"/>
    <p:sldId id="1019" r:id="rId26"/>
    <p:sldId id="1024" r:id="rId27"/>
    <p:sldId id="1002" r:id="rId28"/>
    <p:sldId id="994" r:id="rId29"/>
    <p:sldId id="970" r:id="rId30"/>
  </p:sldIdLst>
  <p:sldSz cx="9144000" cy="6858000" type="screen4x3"/>
  <p:notesSz cx="6934200" cy="9220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600FF"/>
    <a:srgbClr val="9900CC"/>
    <a:srgbClr val="FFFF99"/>
    <a:srgbClr val="6600CC"/>
    <a:srgbClr val="009900"/>
    <a:srgbClr val="0000FF"/>
    <a:srgbClr val="FFCCCC"/>
    <a:srgbClr val="FF0000"/>
    <a:srgbClr val="99FF99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66" autoAdjust="0"/>
    <p:restoredTop sz="94660"/>
  </p:normalViewPr>
  <p:slideViewPr>
    <p:cSldViewPr>
      <p:cViewPr varScale="1">
        <p:scale>
          <a:sx n="94" d="100"/>
          <a:sy n="94" d="100"/>
        </p:scale>
        <p:origin x="-625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051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13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29064" y="0"/>
            <a:ext cx="30051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13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759826"/>
            <a:ext cx="30051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13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29064" y="8759826"/>
            <a:ext cx="30051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pitchFamily="1" charset="-128"/>
              </a:defRPr>
            </a:lvl1pPr>
          </a:lstStyle>
          <a:p>
            <a:pPr>
              <a:defRPr/>
            </a:pPr>
            <a:fld id="{439774C6-91F5-40BE-8ECF-D36CED16B2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9749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051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29064" y="0"/>
            <a:ext cx="30051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2050" y="692150"/>
            <a:ext cx="4610100" cy="3457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3926" y="4379914"/>
            <a:ext cx="5086350" cy="414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759826"/>
            <a:ext cx="30051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9064" y="8759826"/>
            <a:ext cx="30051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pitchFamily="1" charset="-128"/>
              </a:defRPr>
            </a:lvl1pPr>
          </a:lstStyle>
          <a:p>
            <a:pPr>
              <a:defRPr/>
            </a:pPr>
            <a:fld id="{BD075D12-764B-474B-97D6-C52CD60773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9451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2060EB-19A4-4EDA-8BD9-0062D874EFDE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7817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63638" y="690563"/>
            <a:ext cx="4610100" cy="3457575"/>
          </a:xfrm>
          <a:ln/>
        </p:spPr>
      </p:sp>
      <p:sp>
        <p:nvSpPr>
          <p:cNvPr id="1781763" name="Notes Placeholder 2"/>
          <p:cNvSpPr>
            <a:spLocks noGrp="1"/>
          </p:cNvSpPr>
          <p:nvPr>
            <p:ph type="body" idx="1"/>
          </p:nvPr>
        </p:nvSpPr>
        <p:spPr>
          <a:xfrm>
            <a:off x="923925" y="4379913"/>
            <a:ext cx="5086350" cy="4149725"/>
          </a:xfrm>
          <a:ln/>
        </p:spPr>
        <p:txBody>
          <a:bodyPr lIns="91325" tIns="44862" rIns="91325" bIns="44862"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7630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75000"/>
              <a:buFont typeface="Wingdings" pitchFamily="2" charset="2"/>
              <a:buChar char="q"/>
              <a:tabLst/>
              <a:defRPr lang="en-US" dirty="0" smtClean="0"/>
            </a:lvl1pPr>
            <a:lvl2pPr marL="742950" marR="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FF"/>
              </a:buClr>
              <a:buSzPct val="75000"/>
              <a:buFont typeface="Wingdings" pitchFamily="2" charset="2"/>
              <a:buChar char="q"/>
              <a:tabLst/>
              <a:defRPr lang="en-US" dirty="0" smtClean="0">
                <a:solidFill>
                  <a:schemeClr val="tx1"/>
                </a:solidFill>
              </a:defRPr>
            </a:lvl2pPr>
            <a:lvl3pPr marL="11430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80000"/>
              <a:buFontTx/>
              <a:buChar char="•"/>
              <a:tabLst/>
              <a:defRPr lang="en-US" dirty="0" smtClean="0">
                <a:solidFill>
                  <a:srgbClr val="FF0000"/>
                </a:solidFill>
              </a:defRPr>
            </a:lvl3pPr>
            <a:lvl4pPr marL="16002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FF"/>
              </a:buClr>
              <a:buSzPct val="65000"/>
              <a:buFont typeface="Wingdings" pitchFamily="2" charset="2"/>
              <a:buChar char="q"/>
              <a:tabLst/>
              <a:defRPr lang="en-US" dirty="0" smtClean="0"/>
            </a:lvl4pPr>
            <a:lvl5pPr marL="20574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Char char="•"/>
              <a:tabLst/>
              <a:defRPr lang="en-US" dirty="0"/>
            </a:lvl5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75000"/>
              <a:buFont typeface="Wingdings" pitchFamily="2" charset="2"/>
              <a:buChar char="q"/>
              <a:tabLst/>
              <a:defRPr/>
            </a:pPr>
            <a:r>
              <a:rPr kumimoji="0" lang="en-US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FF"/>
              </a:buClr>
              <a:buSzPct val="75000"/>
              <a:buFont typeface="Wingdings" pitchFamily="2" charset="2"/>
              <a:buChar char="q"/>
              <a:tabLst/>
              <a:defRPr/>
            </a:pPr>
            <a:r>
              <a:rPr kumimoji="0" lang="en-US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Second level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80000"/>
              <a:buFontTx/>
              <a:buChar char="•"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Third level</a:t>
            </a:r>
          </a:p>
          <a:p>
            <a:pPr marL="1600200" marR="0" lvl="3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FF"/>
              </a:buClr>
              <a:buSzPct val="65000"/>
              <a:buFont typeface="Wingdings" pitchFamily="2" charset="2"/>
              <a:buChar char="q"/>
              <a:tabLst/>
              <a:defRPr/>
            </a:pPr>
            <a:r>
              <a:rPr kumimoji="0" lang="en-US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+mn-lt"/>
              </a:rPr>
              <a:t>Fourth level</a:t>
            </a:r>
          </a:p>
          <a:p>
            <a:pPr marL="2057400" marR="0" lvl="4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Char char="•"/>
              <a:tabLst/>
              <a:defRPr/>
            </a:pPr>
            <a:r>
              <a:rPr kumimoji="0" lang="en-US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5785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3554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3400" y="2362200"/>
            <a:ext cx="8077200" cy="1066800"/>
          </a:xfrm>
        </p:spPr>
        <p:txBody>
          <a:bodyPr lIns="0" rIns="0" anchor="ctr" anchorCtr="1"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author list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152400" y="1143000"/>
            <a:ext cx="8839200" cy="1143000"/>
          </a:xfrm>
          <a:prstGeom prst="rect">
            <a:avLst/>
          </a:prstGeom>
        </p:spPr>
        <p:txBody>
          <a:bodyPr lIns="0" rIns="0" anchor="ctr" anchorCtr="1"/>
          <a:lstStyle>
            <a:lvl1pPr>
              <a:defRPr/>
            </a:lvl1pPr>
          </a:lstStyle>
          <a:p>
            <a:r>
              <a:rPr lang="en-US" dirty="0" smtClean="0"/>
              <a:t>Click to edit presentation title</a:t>
            </a:r>
            <a:endParaRPr lang="en-US" dirty="0"/>
          </a:p>
        </p:txBody>
      </p:sp>
      <p:pic>
        <p:nvPicPr>
          <p:cNvPr id="1026" name="Picture 2" descr="C:\Users\jmenard\My Files\PPPL\Projects\NSTX-U\Presentation template\2015 - New template\logo and banner source\Gray_banner_red_line_with_SC_NSTXU_logos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011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 userDrawn="1"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400" y="4844896"/>
            <a:ext cx="4831200" cy="1894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3505200"/>
            <a:ext cx="7315200" cy="1219200"/>
          </a:xfrm>
        </p:spPr>
        <p:txBody>
          <a:bodyPr lIns="0" rIns="0" anchor="ctr" anchorCtr="1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rgbClr val="920000"/>
                </a:solidFill>
              </a:defRPr>
            </a:lvl1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dirty="0" smtClean="0">
                <a:solidFill>
                  <a:srgbClr val="C00000"/>
                </a:solidFill>
              </a:rPr>
              <a:t>Click to edit meeting name, location, and date</a:t>
            </a:r>
          </a:p>
        </p:txBody>
      </p:sp>
      <p:pic>
        <p:nvPicPr>
          <p:cNvPr id="29" name="Picture 6" descr="http://nstx.pppl.gov/DragNDrop/Presentation_Template/NSTX-U_cutaway_low_res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953000"/>
            <a:ext cx="1668672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53400" y="4876800"/>
            <a:ext cx="2080200" cy="609600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 smtClean="0"/>
              <a:t>Place your institutional logo(s) here: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EC34D4A-1CD7-4338-BAFE-1380003A7449}" type="slidenum">
              <a:rPr lang="en-US">
                <a:solidFill>
                  <a:srgbClr val="3333CC"/>
                </a:solidFill>
              </a:rPr>
              <a:pPr/>
              <a:t>‹#›</a:t>
            </a:fld>
            <a:endParaRPr lang="en-US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910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7EC5A36-D8B3-4598-A389-D6CAC395108F}" type="slidenum">
              <a:rPr lang="en-US">
                <a:solidFill>
                  <a:srgbClr val="3333CC"/>
                </a:solidFill>
              </a:rPr>
              <a:pPr/>
              <a:t>‹#›</a:t>
            </a:fld>
            <a:endParaRPr lang="en-US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561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49F9D6E-7BAE-4E1A-B51C-2FD40C0009AE}" type="slidenum">
              <a:rPr lang="en-US">
                <a:solidFill>
                  <a:srgbClr val="3333CC"/>
                </a:solidFill>
              </a:rPr>
              <a:pPr/>
              <a:t>‹#›</a:t>
            </a:fld>
            <a:endParaRPr lang="en-US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57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219200"/>
            <a:ext cx="43053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219200"/>
            <a:ext cx="43053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49BF812-0681-4E22-9A31-8F7B4212A5F5}" type="slidenum">
              <a:rPr lang="en-US">
                <a:solidFill>
                  <a:srgbClr val="3333CC"/>
                </a:solidFill>
              </a:rPr>
              <a:pPr/>
              <a:t>‹#›</a:t>
            </a:fld>
            <a:endParaRPr lang="en-US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885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6227416-1060-4AD2-9225-A60F88BA1F48}" type="slidenum">
              <a:rPr lang="en-US">
                <a:solidFill>
                  <a:srgbClr val="3333CC"/>
                </a:solidFill>
              </a:rPr>
              <a:pPr/>
              <a:t>‹#›</a:t>
            </a:fld>
            <a:endParaRPr lang="en-US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207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5A3CF97-474F-4E54-8090-61F247835726}" type="slidenum">
              <a:rPr lang="en-US">
                <a:solidFill>
                  <a:srgbClr val="3333CC"/>
                </a:solidFill>
              </a:rPr>
              <a:pPr/>
              <a:t>‹#›</a:t>
            </a:fld>
            <a:endParaRPr lang="en-US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910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48215BD-4556-4662-9552-B7E9533F2A9E}" type="slidenum">
              <a:rPr lang="en-US">
                <a:solidFill>
                  <a:srgbClr val="3333CC"/>
                </a:solidFill>
              </a:rPr>
              <a:pPr/>
              <a:t>‹#›</a:t>
            </a:fld>
            <a:endParaRPr lang="en-US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274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05E8052-9FD0-42AE-90B4-094CEE075E8F}" type="slidenum">
              <a:rPr lang="en-US">
                <a:solidFill>
                  <a:srgbClr val="3333CC"/>
                </a:solidFill>
              </a:rPr>
              <a:pPr/>
              <a:t>‹#›</a:t>
            </a:fld>
            <a:endParaRPr lang="en-US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338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4D9AF4F-56E1-4F64-A4F7-D76BE053CA0A}" type="slidenum">
              <a:rPr lang="en-US">
                <a:solidFill>
                  <a:srgbClr val="3333CC"/>
                </a:solidFill>
              </a:rPr>
              <a:pPr/>
              <a:t>‹#›</a:t>
            </a:fld>
            <a:endParaRPr lang="en-US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7389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318ECC5-426E-49F6-A4C2-C6C9C9CF3422}" type="slidenum">
              <a:rPr lang="en-US">
                <a:solidFill>
                  <a:srgbClr val="3333CC"/>
                </a:solidFill>
              </a:rPr>
              <a:pPr/>
              <a:t>‹#›</a:t>
            </a:fld>
            <a:endParaRPr lang="en-US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0975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15875"/>
            <a:ext cx="2286000" cy="6156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5875"/>
            <a:ext cx="6705600" cy="6156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0B2E573-9FDC-4AEE-8DEB-BF355C7AA6C0}" type="slidenum">
              <a:rPr lang="en-US">
                <a:solidFill>
                  <a:srgbClr val="3333CC"/>
                </a:solidFill>
              </a:rPr>
              <a:pPr/>
              <a:t>‹#›</a:t>
            </a:fld>
            <a:endParaRPr lang="en-US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677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wmf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image" Target="../media/image2.wmf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C:\Users\jmenard\My Files\PPPL\Projects\NSTX-U\Presentation template\2015 - New template\logo and banner source\Gray_banner_red_line_bottom_NSTXU_logo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5100"/>
            <a:ext cx="9144000" cy="30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13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137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8" name="Slide Number Placeholder 1"/>
          <p:cNvSpPr txBox="1">
            <a:spLocks/>
          </p:cNvSpPr>
          <p:nvPr/>
        </p:nvSpPr>
        <p:spPr>
          <a:xfrm>
            <a:off x="7010400" y="654563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b="1" i="0" kern="1200" smtClean="0">
                <a:solidFill>
                  <a:srgbClr val="1822CD"/>
                </a:solidFill>
                <a:latin typeface="Helvetica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b="1" i="1" kern="1200">
                <a:solidFill>
                  <a:srgbClr val="1822CD"/>
                </a:solidFill>
                <a:latin typeface="Helvetica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b="1" i="1" kern="1200">
                <a:solidFill>
                  <a:srgbClr val="1822CD"/>
                </a:solidFill>
                <a:latin typeface="Helvetica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b="1" i="1" kern="1200">
                <a:solidFill>
                  <a:srgbClr val="1822CD"/>
                </a:solidFill>
                <a:latin typeface="Helvetica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b="1" i="1" kern="1200">
                <a:solidFill>
                  <a:srgbClr val="1822CD"/>
                </a:solidFill>
                <a:latin typeface="Helvetica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sz="1200" b="1" i="1" kern="1200">
                <a:solidFill>
                  <a:srgbClr val="1822CD"/>
                </a:solidFill>
                <a:latin typeface="Helvetica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sz="1200" b="1" i="1" kern="1200">
                <a:solidFill>
                  <a:srgbClr val="1822CD"/>
                </a:solidFill>
                <a:latin typeface="Helvetica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sz="1200" b="1" i="1" kern="1200">
                <a:solidFill>
                  <a:srgbClr val="1822CD"/>
                </a:solidFill>
                <a:latin typeface="Helvetica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sz="1200" b="1" i="1" kern="1200">
                <a:solidFill>
                  <a:srgbClr val="1822CD"/>
                </a:solidFill>
                <a:latin typeface="Helvetica" charset="0"/>
                <a:ea typeface="+mn-ea"/>
                <a:cs typeface="Arial" pitchFamily="34" charset="0"/>
              </a:defRPr>
            </a:lvl9pPr>
          </a:lstStyle>
          <a:p>
            <a:fld id="{7582A597-63CD-47F9-A9E4-CA8C6B735F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206"/>
          <p:cNvSpPr>
            <a:spLocks noChangeArrowheads="1"/>
          </p:cNvSpPr>
          <p:nvPr userDrawn="1"/>
        </p:nvSpPr>
        <p:spPr bwMode="auto">
          <a:xfrm>
            <a:off x="897622" y="6566514"/>
            <a:ext cx="7162800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ISTW 2015: Global MHD Mode Stabilization and Control for Disruption Avoidance </a:t>
            </a:r>
            <a:r>
              <a:rPr lang="en-US" altLang="en-US" sz="1000" b="1" dirty="0" smtClean="0">
                <a:solidFill>
                  <a:srgbClr val="3333CC"/>
                </a:solidFill>
                <a:latin typeface="Arial" pitchFamily="34" charset="0"/>
                <a:ea typeface="+mn-ea"/>
              </a:rPr>
              <a:t>(S.A. Sabbagh, et al.)</a:t>
            </a:r>
          </a:p>
        </p:txBody>
      </p:sp>
      <p:sp>
        <p:nvSpPr>
          <p:cNvPr id="11" name="Rectangle 208"/>
          <p:cNvSpPr>
            <a:spLocks noChangeArrowheads="1"/>
          </p:cNvSpPr>
          <p:nvPr userDrawn="1"/>
        </p:nvSpPr>
        <p:spPr bwMode="auto">
          <a:xfrm>
            <a:off x="6629400" y="6570786"/>
            <a:ext cx="1981200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r" eaLnBrk="1" hangingPunct="1"/>
            <a:r>
              <a:rPr lang="en-US" altLang="en-US" sz="1000" b="1" baseline="0" dirty="0" smtClean="0">
                <a:solidFill>
                  <a:srgbClr val="3333CC"/>
                </a:solidFill>
                <a:latin typeface="Arial" pitchFamily="34" charset="0"/>
                <a:ea typeface="+mn-ea"/>
              </a:rPr>
              <a:t>Nov 4</a:t>
            </a:r>
            <a:r>
              <a:rPr lang="en-US" altLang="en-US" sz="1000" b="1" baseline="30000" dirty="0" smtClean="0">
                <a:solidFill>
                  <a:srgbClr val="3333CC"/>
                </a:solidFill>
                <a:latin typeface="Arial" pitchFamily="34" charset="0"/>
                <a:ea typeface="+mn-ea"/>
              </a:rPr>
              <a:t>th</a:t>
            </a:r>
            <a:r>
              <a:rPr lang="en-US" altLang="en-US" sz="1000" b="1" dirty="0" smtClean="0">
                <a:solidFill>
                  <a:srgbClr val="3333CC"/>
                </a:solidFill>
                <a:latin typeface="Arial" pitchFamily="34" charset="0"/>
                <a:ea typeface="+mn-ea"/>
              </a:rPr>
              <a:t>, 2015</a:t>
            </a:r>
          </a:p>
        </p:txBody>
      </p:sp>
      <p:sp>
        <p:nvSpPr>
          <p:cNvPr id="1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19200"/>
            <a:ext cx="87630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buClr>
                <a:srgbClr val="FF3300"/>
              </a:buClr>
              <a:buSzPct val="75000"/>
              <a:buFont typeface="Wingdings" pitchFamily="2" charset="2"/>
              <a:buChar char="q"/>
            </a:pPr>
            <a:r>
              <a:rPr lang="en-US" altLang="en-US" dirty="0" smtClean="0"/>
              <a:t>Click to edit Master text styles</a:t>
            </a:r>
          </a:p>
          <a:p>
            <a:pPr lvl="1">
              <a:buClr>
                <a:srgbClr val="3333FF"/>
              </a:buClr>
              <a:buSzPct val="75000"/>
              <a:buFont typeface="Wingdings" pitchFamily="2" charset="2"/>
              <a:buChar char="q"/>
            </a:pPr>
            <a:r>
              <a:rPr lang="en-US" altLang="en-US" dirty="0" smtClean="0"/>
              <a:t>Second level</a:t>
            </a:r>
          </a:p>
          <a:p>
            <a:pPr lvl="2">
              <a:buSzPct val="180000"/>
            </a:pPr>
            <a:r>
              <a:rPr lang="en-US" altLang="en-US" dirty="0" smtClean="0"/>
              <a:t>Third level</a:t>
            </a:r>
          </a:p>
          <a:p>
            <a:pPr lvl="3">
              <a:buClr>
                <a:srgbClr val="3333FF"/>
              </a:buClr>
              <a:buSzPct val="65000"/>
              <a:buFont typeface="Wingdings" pitchFamily="2" charset="2"/>
              <a:buChar char="q"/>
            </a:pPr>
            <a:r>
              <a:rPr lang="en-US" altLang="en-US" dirty="0" smtClean="0"/>
              <a:t>Fourth level</a:t>
            </a:r>
          </a:p>
          <a:p>
            <a:pPr lvl="4">
              <a:buClr>
                <a:srgbClr val="FF3300"/>
              </a:buClr>
              <a:buChar char="•"/>
            </a:pPr>
            <a:r>
              <a:rPr lang="en-US" altLang="en-US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1216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2" r:id="rId1"/>
    <p:sldLayoutId id="2147484483" r:id="rId2"/>
    <p:sldLayoutId id="2147484521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v"/>
        <a:defRPr lang="en-US" altLang="en-US" sz="2400" dirty="0" smtClean="0">
          <a:solidFill>
            <a:srgbClr val="0000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lang="en-US" altLang="en-US" sz="2000" dirty="0" smtClean="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lang="en-US" altLang="en-US" dirty="0" smtClean="0">
          <a:solidFill>
            <a:srgbClr val="FF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lang="en-US" altLang="en-US" sz="1600" dirty="0" smtClean="0">
          <a:solidFill>
            <a:srgbClr val="00999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lang="en-US" altLang="en-US" sz="1600" dirty="0" smtClean="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19200"/>
            <a:ext cx="87630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905352" name="Picture 13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39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05353" name="Rectangle 137"/>
          <p:cNvSpPr>
            <a:spLocks noGrp="1" noChangeArrowheads="1"/>
          </p:cNvSpPr>
          <p:nvPr>
            <p:ph type="title"/>
          </p:nvPr>
        </p:nvSpPr>
        <p:spPr bwMode="auto">
          <a:xfrm>
            <a:off x="0" y="15875"/>
            <a:ext cx="9144000" cy="81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8F8F8">
                        <a:alpha val="30000"/>
                      </a:srgbClr>
                    </a:gs>
                    <a:gs pos="100000">
                      <a:srgbClr val="F8F8F8">
                        <a:gamma/>
                        <a:shade val="80784"/>
                        <a:invGamma/>
                        <a:alpha val="86000"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grpSp>
        <p:nvGrpSpPr>
          <p:cNvPr id="905421" name="Group 205"/>
          <p:cNvGrpSpPr>
            <a:grpSpLocks/>
          </p:cNvGrpSpPr>
          <p:nvPr/>
        </p:nvGrpSpPr>
        <p:grpSpPr bwMode="auto">
          <a:xfrm>
            <a:off x="0" y="6578600"/>
            <a:ext cx="9144000" cy="279400"/>
            <a:chOff x="0" y="4144"/>
            <a:chExt cx="5760" cy="176"/>
          </a:xfrm>
        </p:grpSpPr>
        <p:pic>
          <p:nvPicPr>
            <p:cNvPr id="905410" name="Picture 194"/>
            <p:cNvPicPr>
              <a:picLocks noChangeAspect="1" noChangeArrowheads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144"/>
              <a:ext cx="5760" cy="1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05415" name="Text Box 199"/>
            <p:cNvSpPr txBox="1">
              <a:spLocks noChangeArrowheads="1"/>
            </p:cNvSpPr>
            <p:nvPr userDrawn="1"/>
          </p:nvSpPr>
          <p:spPr bwMode="auto">
            <a:xfrm>
              <a:off x="172" y="4180"/>
              <a:ext cx="340" cy="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sz="1200" i="1" dirty="0">
                  <a:solidFill>
                    <a:srgbClr val="171FC7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elvetica" pitchFamily="34" charset="0"/>
                  <a:ea typeface="+mn-ea"/>
                </a:rPr>
                <a:t>NSTX</a:t>
              </a:r>
            </a:p>
          </p:txBody>
        </p:sp>
      </p:grpSp>
      <p:sp>
        <p:nvSpPr>
          <p:cNvPr id="905422" name="Rectangle 206"/>
          <p:cNvSpPr>
            <a:spLocks noChangeArrowheads="1"/>
          </p:cNvSpPr>
          <p:nvPr/>
        </p:nvSpPr>
        <p:spPr bwMode="auto">
          <a:xfrm>
            <a:off x="863838" y="6580188"/>
            <a:ext cx="7162800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eaLnBrk="1" hangingPunct="1">
              <a:defRPr/>
            </a:pPr>
            <a:r>
              <a:rPr lang="en-US" sz="900" b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-128" charset="-128"/>
              </a:rPr>
              <a:t>NSTX-U Disruption Prediction, Avoidance, and Mitigation Working Group – Initial Meeting </a:t>
            </a:r>
            <a:r>
              <a:rPr lang="en-US" sz="900" b="1" dirty="0" smtClean="0">
                <a:solidFill>
                  <a:srgbClr val="3333CC"/>
                </a:solidFill>
                <a:latin typeface="Arial" pitchFamily="34" charset="0"/>
                <a:ea typeface="+mn-ea"/>
              </a:rPr>
              <a:t>(S.A. Sabbagh and R. Raman)</a:t>
            </a:r>
            <a:endParaRPr lang="en-US" sz="900" b="1" dirty="0">
              <a:solidFill>
                <a:srgbClr val="3333CC"/>
              </a:solidFill>
              <a:latin typeface="Arial" pitchFamily="34" charset="0"/>
              <a:ea typeface="+mn-ea"/>
            </a:endParaRPr>
          </a:p>
        </p:txBody>
      </p:sp>
      <p:sp>
        <p:nvSpPr>
          <p:cNvPr id="905423" name="Rectangle 20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66098" y="6637311"/>
            <a:ext cx="7620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FontTx/>
              <a:buNone/>
              <a:defRPr sz="1000" b="1">
                <a:solidFill>
                  <a:schemeClr val="accent2"/>
                </a:solidFill>
                <a:latin typeface="+mn-lt"/>
                <a:ea typeface="ＭＳ Ｐゴシック" pitchFamily="34" charset="-128"/>
              </a:defRPr>
            </a:lvl1pPr>
          </a:lstStyle>
          <a:p>
            <a:fld id="{9E4154A2-A575-4FB1-8A3D-838E25E19115}" type="slidenum">
              <a:rPr lang="en-US" smtClean="0">
                <a:solidFill>
                  <a:srgbClr val="3333CC"/>
                </a:solidFill>
              </a:rPr>
              <a:pPr/>
              <a:t>‹#›</a:t>
            </a:fld>
            <a:endParaRPr lang="en-US" dirty="0">
              <a:solidFill>
                <a:srgbClr val="3333CC"/>
              </a:solidFill>
            </a:endParaRPr>
          </a:p>
        </p:txBody>
      </p:sp>
      <p:sp>
        <p:nvSpPr>
          <p:cNvPr id="905424" name="Rectangle 208"/>
          <p:cNvSpPr>
            <a:spLocks noChangeArrowheads="1"/>
          </p:cNvSpPr>
          <p:nvPr/>
        </p:nvSpPr>
        <p:spPr bwMode="auto">
          <a:xfrm>
            <a:off x="6768664" y="6580188"/>
            <a:ext cx="1981200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r" eaLnBrk="1" hangingPunct="1"/>
            <a:r>
              <a:rPr lang="en-US" sz="900" b="1" dirty="0" smtClean="0">
                <a:solidFill>
                  <a:srgbClr val="3333CC"/>
                </a:solidFill>
                <a:latin typeface="Arial" pitchFamily="34" charset="0"/>
                <a:ea typeface="+mn-ea"/>
              </a:rPr>
              <a:t>Jan. 30</a:t>
            </a:r>
            <a:r>
              <a:rPr lang="en-US" sz="900" b="1" baseline="30000" dirty="0" smtClean="0">
                <a:solidFill>
                  <a:srgbClr val="3333CC"/>
                </a:solidFill>
                <a:latin typeface="Arial" pitchFamily="34" charset="0"/>
                <a:ea typeface="+mn-ea"/>
              </a:rPr>
              <a:t>th</a:t>
            </a:r>
            <a:r>
              <a:rPr lang="en-US" sz="900" b="1" dirty="0" smtClean="0">
                <a:solidFill>
                  <a:srgbClr val="3333CC"/>
                </a:solidFill>
                <a:latin typeface="Arial" pitchFamily="34" charset="0"/>
                <a:ea typeface="+mn-ea"/>
              </a:rPr>
              <a:t>, 2015</a:t>
            </a:r>
            <a:endParaRPr lang="en-US" sz="900" b="1" dirty="0">
              <a:solidFill>
                <a:srgbClr val="3333CC"/>
              </a:solidFill>
              <a:latin typeface="Arial" pitchFamily="34" charset="0"/>
              <a:ea typeface="+mn-ea"/>
            </a:endParaRPr>
          </a:p>
        </p:txBody>
      </p:sp>
      <p:sp>
        <p:nvSpPr>
          <p:cNvPr id="11" name="Text Box 199"/>
          <p:cNvSpPr txBox="1">
            <a:spLocks noChangeArrowheads="1"/>
          </p:cNvSpPr>
          <p:nvPr userDrawn="1"/>
        </p:nvSpPr>
        <p:spPr bwMode="auto">
          <a:xfrm>
            <a:off x="273050" y="6635750"/>
            <a:ext cx="793750" cy="184150"/>
          </a:xfrm>
          <a:prstGeom prst="rect">
            <a:avLst/>
          </a:prstGeom>
          <a:noFill/>
          <a:ln w="1587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sz="1200" i="1" dirty="0">
                <a:solidFill>
                  <a:srgbClr val="171FC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elvetica" pitchFamily="-128" charset="0"/>
                <a:ea typeface="+mn-ea"/>
                <a:cs typeface="Arial" charset="0"/>
              </a:rPr>
              <a:t>NSTX-U</a:t>
            </a:r>
          </a:p>
        </p:txBody>
      </p:sp>
    </p:spTree>
    <p:extLst>
      <p:ext uri="{BB962C8B-B14F-4D97-AF65-F5344CB8AC3E}">
        <p14:creationId xmlns:p14="http://schemas.microsoft.com/office/powerpoint/2010/main" val="2970211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0" r:id="rId1"/>
    <p:sldLayoutId id="2147484511" r:id="rId2"/>
    <p:sldLayoutId id="2147484512" r:id="rId3"/>
    <p:sldLayoutId id="2147484513" r:id="rId4"/>
    <p:sldLayoutId id="2147484514" r:id="rId5"/>
    <p:sldLayoutId id="2147484515" r:id="rId6"/>
    <p:sldLayoutId id="2147484516" r:id="rId7"/>
    <p:sldLayoutId id="2147484517" r:id="rId8"/>
    <p:sldLayoutId id="2147484518" r:id="rId9"/>
    <p:sldLayoutId id="2147484519" r:id="rId10"/>
    <p:sldLayoutId id="214748452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SzPct val="75000"/>
        <a:buFont typeface="Wingdings" pitchFamily="2" charset="2"/>
        <a:buChar char="q"/>
        <a:defRPr sz="2400">
          <a:solidFill>
            <a:srgbClr val="0000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33FF"/>
        </a:buClr>
        <a:buSzPct val="75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80000"/>
        <a:buChar char="•"/>
        <a:defRPr>
          <a:solidFill>
            <a:srgbClr val="FF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33FF"/>
        </a:buClr>
        <a:buSzPct val="65000"/>
        <a:buFont typeface="Wingdings" pitchFamily="2" charset="2"/>
        <a:buChar char="q"/>
        <a:defRPr sz="1600">
          <a:solidFill>
            <a:srgbClr val="00999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•"/>
        <a:defRPr sz="16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•"/>
        <a:defRPr sz="16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•"/>
        <a:defRPr sz="16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image" Target="../media/image24.emf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0.emf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44.png"/><Relationship Id="rId3" Type="http://schemas.openxmlformats.org/officeDocument/2006/relationships/image" Target="../media/image40.emf"/><Relationship Id="rId7" Type="http://schemas.openxmlformats.org/officeDocument/2006/relationships/image" Target="../media/image37.wmf"/><Relationship Id="rId12" Type="http://schemas.openxmlformats.org/officeDocument/2006/relationships/image" Target="../media/image4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39.wmf"/><Relationship Id="rId5" Type="http://schemas.openxmlformats.org/officeDocument/2006/relationships/image" Target="../media/image42.emf"/><Relationship Id="rId10" Type="http://schemas.openxmlformats.org/officeDocument/2006/relationships/oleObject" Target="../embeddings/oleObject7.bin"/><Relationship Id="rId4" Type="http://schemas.openxmlformats.org/officeDocument/2006/relationships/image" Target="../media/image41.emf"/><Relationship Id="rId9" Type="http://schemas.openxmlformats.org/officeDocument/2006/relationships/image" Target="../media/image38.w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7" Type="http://schemas.openxmlformats.org/officeDocument/2006/relationships/image" Target="../media/image62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9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61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914400"/>
            <a:ext cx="8839200" cy="1143000"/>
          </a:xfrm>
        </p:spPr>
        <p:txBody>
          <a:bodyPr/>
          <a:lstStyle/>
          <a:p>
            <a:r>
              <a:rPr lang="en-US" sz="2800" dirty="0"/>
              <a:t>Global MHD Mode Stabilization and </a:t>
            </a:r>
            <a:r>
              <a:rPr lang="en-US" sz="2800" dirty="0" smtClean="0"/>
              <a:t>Control</a:t>
            </a:r>
            <a:r>
              <a:rPr lang="en-US" sz="2800" dirty="0"/>
              <a:t> </a:t>
            </a:r>
            <a:r>
              <a:rPr lang="en-US" sz="2800" dirty="0" smtClean="0"/>
              <a:t>for Disruption Avoidance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14400" y="3886200"/>
            <a:ext cx="7315200" cy="1219200"/>
          </a:xfrm>
        </p:spPr>
        <p:txBody>
          <a:bodyPr>
            <a:normAutofit/>
          </a:bodyPr>
          <a:lstStyle/>
          <a:p>
            <a:pPr>
              <a:lnSpc>
                <a:spcPct val="85000"/>
              </a:lnSpc>
            </a:pPr>
            <a:r>
              <a:rPr lang="en-US" sz="1600" dirty="0" smtClean="0">
                <a:solidFill>
                  <a:srgbClr val="FF0000"/>
                </a:solidFill>
              </a:rPr>
              <a:t>18</a:t>
            </a:r>
            <a:r>
              <a:rPr lang="en-US" sz="1600" baseline="30000" dirty="0" smtClean="0">
                <a:solidFill>
                  <a:srgbClr val="FF0000"/>
                </a:solidFill>
              </a:rPr>
              <a:t>th</a:t>
            </a:r>
            <a:r>
              <a:rPr lang="en-US" sz="1600" dirty="0" smtClean="0">
                <a:solidFill>
                  <a:srgbClr val="FF0000"/>
                </a:solidFill>
              </a:rPr>
              <a:t> International ST Workshop</a:t>
            </a:r>
            <a:endParaRPr lang="en-US" sz="1600" dirty="0">
              <a:solidFill>
                <a:srgbClr val="FF0000"/>
              </a:solidFill>
            </a:endParaRPr>
          </a:p>
          <a:p>
            <a:pPr>
              <a:lnSpc>
                <a:spcPct val="85000"/>
              </a:lnSpc>
            </a:pPr>
            <a:r>
              <a:rPr lang="en-US" sz="1600" dirty="0" smtClean="0">
                <a:solidFill>
                  <a:srgbClr val="FF0000"/>
                </a:solidFill>
              </a:rPr>
              <a:t>Princeton University</a:t>
            </a:r>
            <a:endParaRPr lang="en-US" sz="1600" dirty="0">
              <a:solidFill>
                <a:srgbClr val="FF0000"/>
              </a:solidFill>
            </a:endParaRPr>
          </a:p>
          <a:p>
            <a:pPr>
              <a:lnSpc>
                <a:spcPct val="85000"/>
              </a:lnSpc>
            </a:pPr>
            <a:r>
              <a:rPr lang="en-US" sz="1600" dirty="0" smtClean="0">
                <a:solidFill>
                  <a:srgbClr val="FF0000"/>
                </a:solidFill>
              </a:rPr>
              <a:t>11/4/15</a:t>
            </a:r>
            <a:endParaRPr lang="en-US" sz="1600" dirty="0">
              <a:solidFill>
                <a:srgbClr val="FF0000"/>
              </a:solidFill>
            </a:endParaRPr>
          </a:p>
        </p:txBody>
      </p:sp>
      <p:pic>
        <p:nvPicPr>
          <p:cNvPr id="6" name="Picture 4" descr="PPPL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615025"/>
            <a:ext cx="1606138" cy="562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u_fontoutlin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029200"/>
            <a:ext cx="2017569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568825" y="6535270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V1.4</a:t>
            </a:r>
            <a:endParaRPr lang="en-US" sz="1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1972662"/>
            <a:ext cx="9144000" cy="2056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1" hangingPunct="1"/>
            <a:r>
              <a:rPr lang="en-US" altLang="en-US" sz="2000" b="1" u="sng" dirty="0">
                <a:solidFill>
                  <a:srgbClr val="0000FF"/>
                </a:solidFill>
                <a:latin typeface="Arial" pitchFamily="34" charset="0"/>
              </a:rPr>
              <a:t>S.A. Sabbagh</a:t>
            </a:r>
            <a:r>
              <a:rPr lang="en-US" altLang="en-US" baseline="30000" dirty="0">
                <a:solidFill>
                  <a:srgbClr val="0000FF"/>
                </a:solidFill>
                <a:latin typeface="Arial" pitchFamily="34" charset="0"/>
              </a:rPr>
              <a:t>1</a:t>
            </a:r>
            <a:r>
              <a:rPr lang="en-US" altLang="en-US" sz="1800" dirty="0">
                <a:solidFill>
                  <a:srgbClr val="000000"/>
                </a:solidFill>
                <a:latin typeface="Arial" pitchFamily="34" charset="0"/>
              </a:rPr>
              <a:t>, J.W. Berkery</a:t>
            </a:r>
            <a:r>
              <a:rPr lang="en-US" altLang="en-US" sz="2000" baseline="30000" dirty="0">
                <a:solidFill>
                  <a:srgbClr val="000000"/>
                </a:solidFill>
                <a:latin typeface="Arial" pitchFamily="34" charset="0"/>
              </a:rPr>
              <a:t>1</a:t>
            </a:r>
            <a:r>
              <a:rPr lang="en-US" altLang="en-US" sz="1800" dirty="0">
                <a:solidFill>
                  <a:srgbClr val="000000"/>
                </a:solidFill>
                <a:latin typeface="Arial" pitchFamily="34" charset="0"/>
              </a:rPr>
              <a:t>, </a:t>
            </a:r>
            <a:r>
              <a:rPr lang="en-US" altLang="en-US" sz="1800" dirty="0" smtClean="0">
                <a:solidFill>
                  <a:srgbClr val="000000"/>
                </a:solidFill>
                <a:latin typeface="Arial" pitchFamily="34" charset="0"/>
              </a:rPr>
              <a:t>J.M. Bialek</a:t>
            </a:r>
            <a:r>
              <a:rPr lang="en-US" altLang="en-US" sz="1800" baseline="30000" dirty="0">
                <a:solidFill>
                  <a:srgbClr val="000000"/>
                </a:solidFill>
                <a:latin typeface="Arial" pitchFamily="34" charset="0"/>
              </a:rPr>
              <a:t>1</a:t>
            </a:r>
            <a:r>
              <a:rPr lang="en-US" altLang="en-US" sz="1800" dirty="0" smtClean="0">
                <a:solidFill>
                  <a:srgbClr val="000000"/>
                </a:solidFill>
                <a:latin typeface="Arial" pitchFamily="34" charset="0"/>
              </a:rPr>
              <a:t>, J.M</a:t>
            </a:r>
            <a:r>
              <a:rPr lang="en-US" altLang="en-US" sz="1800" dirty="0">
                <a:solidFill>
                  <a:srgbClr val="000000"/>
                </a:solidFill>
                <a:latin typeface="Arial" pitchFamily="34" charset="0"/>
              </a:rPr>
              <a:t>. Hanson</a:t>
            </a:r>
            <a:r>
              <a:rPr lang="en-US" altLang="en-US" sz="2000" baseline="30000" dirty="0">
                <a:solidFill>
                  <a:srgbClr val="000000"/>
                </a:solidFill>
                <a:latin typeface="Arial" pitchFamily="34" charset="0"/>
              </a:rPr>
              <a:t>1</a:t>
            </a:r>
            <a:r>
              <a:rPr lang="en-US" altLang="en-US" sz="1800" dirty="0">
                <a:solidFill>
                  <a:srgbClr val="000000"/>
                </a:solidFill>
                <a:latin typeface="Arial" pitchFamily="34" charset="0"/>
              </a:rPr>
              <a:t>, C. Holcomb</a:t>
            </a:r>
            <a:r>
              <a:rPr lang="en-US" altLang="en-US" sz="1800" baseline="30000" dirty="0">
                <a:solidFill>
                  <a:srgbClr val="000000"/>
                </a:solidFill>
                <a:latin typeface="Arial" pitchFamily="34" charset="0"/>
              </a:rPr>
              <a:t>2</a:t>
            </a:r>
            <a:r>
              <a:rPr lang="en-US" altLang="en-US" sz="1800" dirty="0">
                <a:solidFill>
                  <a:srgbClr val="000000"/>
                </a:solidFill>
                <a:latin typeface="Arial" pitchFamily="34" charset="0"/>
              </a:rPr>
              <a:t>, </a:t>
            </a:r>
            <a:endParaRPr lang="en-US" altLang="en-US" sz="2000" baseline="30000" dirty="0">
              <a:solidFill>
                <a:srgbClr val="000000"/>
              </a:solidFill>
              <a:latin typeface="Arial" pitchFamily="34" charset="0"/>
            </a:endParaRPr>
          </a:p>
          <a:p>
            <a:pPr lvl="0" algn="ctr" eaLnBrk="1" hangingPunct="1">
              <a:spcBef>
                <a:spcPts val="0"/>
              </a:spcBef>
              <a:spcAft>
                <a:spcPts val="600"/>
              </a:spcAft>
            </a:pPr>
            <a:r>
              <a:rPr lang="en-US" altLang="en-US" sz="1800" dirty="0">
                <a:solidFill>
                  <a:srgbClr val="000000"/>
                </a:solidFill>
                <a:latin typeface="Arial" pitchFamily="34" charset="0"/>
              </a:rPr>
              <a:t>M. Austin</a:t>
            </a:r>
            <a:r>
              <a:rPr lang="en-US" altLang="en-US" sz="1800" baseline="30000" dirty="0">
                <a:solidFill>
                  <a:srgbClr val="000000"/>
                </a:solidFill>
                <a:latin typeface="Arial" pitchFamily="34" charset="0"/>
              </a:rPr>
              <a:t>3</a:t>
            </a:r>
            <a:r>
              <a:rPr lang="en-US" altLang="en-US" sz="1800" dirty="0">
                <a:solidFill>
                  <a:srgbClr val="000000"/>
                </a:solidFill>
                <a:latin typeface="Arial" pitchFamily="34" charset="0"/>
              </a:rPr>
              <a:t>, D. Battaglia</a:t>
            </a:r>
            <a:r>
              <a:rPr lang="en-US" altLang="en-US" sz="1800" baseline="30000" dirty="0">
                <a:solidFill>
                  <a:srgbClr val="000000"/>
                </a:solidFill>
                <a:latin typeface="Arial" pitchFamily="34" charset="0"/>
              </a:rPr>
              <a:t>4</a:t>
            </a:r>
            <a:r>
              <a:rPr lang="en-US" altLang="en-US" sz="1800" dirty="0">
                <a:solidFill>
                  <a:srgbClr val="000000"/>
                </a:solidFill>
                <a:latin typeface="Arial" pitchFamily="34" charset="0"/>
              </a:rPr>
              <a:t>, R.E. Bell</a:t>
            </a:r>
            <a:r>
              <a:rPr lang="en-US" altLang="en-US" sz="1800" baseline="30000" dirty="0">
                <a:solidFill>
                  <a:srgbClr val="000000"/>
                </a:solidFill>
                <a:latin typeface="Arial" pitchFamily="34" charset="0"/>
              </a:rPr>
              <a:t>4</a:t>
            </a:r>
            <a:r>
              <a:rPr lang="en-US" altLang="en-US" sz="1800" dirty="0">
                <a:solidFill>
                  <a:srgbClr val="000000"/>
                </a:solidFill>
                <a:latin typeface="Arial" pitchFamily="34" charset="0"/>
              </a:rPr>
              <a:t>, K. Burrell</a:t>
            </a:r>
            <a:r>
              <a:rPr lang="en-US" altLang="en-US" sz="1800" baseline="30000" dirty="0">
                <a:solidFill>
                  <a:srgbClr val="000000"/>
                </a:solidFill>
                <a:latin typeface="Arial" pitchFamily="34" charset="0"/>
              </a:rPr>
              <a:t>3</a:t>
            </a:r>
            <a:r>
              <a:rPr lang="en-US" altLang="en-US" sz="1800" dirty="0">
                <a:solidFill>
                  <a:srgbClr val="000000"/>
                </a:solidFill>
                <a:latin typeface="Arial" pitchFamily="34" charset="0"/>
              </a:rPr>
              <a:t>, R. Buttery</a:t>
            </a:r>
            <a:r>
              <a:rPr lang="en-US" altLang="en-US" sz="1800" baseline="30000" dirty="0">
                <a:solidFill>
                  <a:srgbClr val="000000"/>
                </a:solidFill>
                <a:latin typeface="Arial" pitchFamily="34" charset="0"/>
              </a:rPr>
              <a:t>3</a:t>
            </a:r>
            <a:r>
              <a:rPr lang="en-US" altLang="en-US" sz="1800" dirty="0">
                <a:solidFill>
                  <a:srgbClr val="000000"/>
                </a:solidFill>
                <a:latin typeface="Arial" pitchFamily="34" charset="0"/>
              </a:rPr>
              <a:t>, N. </a:t>
            </a:r>
            <a:r>
              <a:rPr lang="en-US" altLang="en-US" sz="1800" dirty="0" smtClean="0">
                <a:solidFill>
                  <a:srgbClr val="000000"/>
                </a:solidFill>
                <a:latin typeface="Arial" pitchFamily="34" charset="0"/>
              </a:rPr>
              <a:t>Eidietis</a:t>
            </a:r>
            <a:r>
              <a:rPr lang="en-US" altLang="en-US" sz="1800" baseline="30000" dirty="0" smtClean="0">
                <a:solidFill>
                  <a:srgbClr val="000000"/>
                </a:solidFill>
                <a:latin typeface="Arial" pitchFamily="34" charset="0"/>
              </a:rPr>
              <a:t>3</a:t>
            </a:r>
            <a:r>
              <a:rPr lang="en-US" altLang="en-US" sz="1800" dirty="0" smtClean="0">
                <a:solidFill>
                  <a:srgbClr val="000000"/>
                </a:solidFill>
                <a:latin typeface="Arial" pitchFamily="34" charset="0"/>
              </a:rPr>
              <a:t>,D.A. Gates</a:t>
            </a:r>
            <a:r>
              <a:rPr lang="en-US" altLang="en-US" sz="1800" baseline="30000" dirty="0">
                <a:solidFill>
                  <a:srgbClr val="000000"/>
                </a:solidFill>
                <a:latin typeface="Arial" pitchFamily="34" charset="0"/>
              </a:rPr>
              <a:t>4</a:t>
            </a:r>
            <a:r>
              <a:rPr lang="en-US" altLang="en-US" sz="1800" dirty="0" smtClean="0">
                <a:solidFill>
                  <a:srgbClr val="000000"/>
                </a:solidFill>
                <a:latin typeface="Arial" pitchFamily="34" charset="0"/>
              </a:rPr>
              <a:t>, S.P</a:t>
            </a:r>
            <a:r>
              <a:rPr lang="en-US" altLang="en-US" sz="1800" dirty="0">
                <a:solidFill>
                  <a:srgbClr val="000000"/>
                </a:solidFill>
                <a:latin typeface="Arial" pitchFamily="34" charset="0"/>
              </a:rPr>
              <a:t>. Gerhardt</a:t>
            </a:r>
            <a:r>
              <a:rPr lang="en-US" altLang="en-US" sz="1800" baseline="30000" dirty="0">
                <a:solidFill>
                  <a:srgbClr val="000000"/>
                </a:solidFill>
                <a:latin typeface="Arial" pitchFamily="34" charset="0"/>
              </a:rPr>
              <a:t>4</a:t>
            </a:r>
            <a:r>
              <a:rPr lang="en-US" altLang="en-US" sz="1800" dirty="0">
                <a:solidFill>
                  <a:srgbClr val="000000"/>
                </a:solidFill>
                <a:latin typeface="Arial" pitchFamily="34" charset="0"/>
              </a:rPr>
              <a:t>, B. Grierson</a:t>
            </a:r>
            <a:r>
              <a:rPr lang="en-US" altLang="en-US" sz="1800" baseline="30000" dirty="0">
                <a:solidFill>
                  <a:srgbClr val="000000"/>
                </a:solidFill>
                <a:latin typeface="Arial" pitchFamily="34" charset="0"/>
              </a:rPr>
              <a:t>4</a:t>
            </a:r>
            <a:r>
              <a:rPr lang="en-US" altLang="en-US" sz="1800" dirty="0">
                <a:solidFill>
                  <a:srgbClr val="000000"/>
                </a:solidFill>
                <a:latin typeface="Arial" pitchFamily="34" charset="0"/>
              </a:rPr>
              <a:t>, </a:t>
            </a:r>
            <a:r>
              <a:rPr lang="en-US" altLang="en-US" sz="1800" dirty="0" smtClean="0">
                <a:solidFill>
                  <a:srgbClr val="000000"/>
                </a:solidFill>
                <a:latin typeface="Arial" pitchFamily="34" charset="0"/>
              </a:rPr>
              <a:t>I. Goumiri</a:t>
            </a:r>
            <a:r>
              <a:rPr lang="en-US" altLang="en-US" sz="1800" baseline="30000" dirty="0" smtClean="0">
                <a:solidFill>
                  <a:srgbClr val="000000"/>
                </a:solidFill>
                <a:latin typeface="Arial" pitchFamily="34" charset="0"/>
              </a:rPr>
              <a:t>5</a:t>
            </a:r>
            <a:r>
              <a:rPr lang="en-US" altLang="en-US" sz="1800" dirty="0" smtClean="0">
                <a:solidFill>
                  <a:srgbClr val="000000"/>
                </a:solidFill>
                <a:latin typeface="Arial" pitchFamily="34" charset="0"/>
              </a:rPr>
              <a:t>, G</a:t>
            </a:r>
            <a:r>
              <a:rPr lang="en-US" altLang="en-US" sz="1800" dirty="0">
                <a:solidFill>
                  <a:srgbClr val="000000"/>
                </a:solidFill>
                <a:latin typeface="Arial" pitchFamily="34" charset="0"/>
              </a:rPr>
              <a:t>. Jackson</a:t>
            </a:r>
            <a:r>
              <a:rPr lang="en-US" altLang="en-US" sz="1800" baseline="30000" dirty="0">
                <a:solidFill>
                  <a:srgbClr val="000000"/>
                </a:solidFill>
                <a:latin typeface="Arial" pitchFamily="34" charset="0"/>
              </a:rPr>
              <a:t>3</a:t>
            </a:r>
            <a:r>
              <a:rPr lang="en-US" altLang="en-US" sz="1800" dirty="0">
                <a:solidFill>
                  <a:srgbClr val="000000"/>
                </a:solidFill>
                <a:latin typeface="Arial" pitchFamily="34" charset="0"/>
              </a:rPr>
              <a:t>, R. La Haye</a:t>
            </a:r>
            <a:r>
              <a:rPr lang="en-US" altLang="en-US" sz="1800" baseline="30000" dirty="0">
                <a:solidFill>
                  <a:srgbClr val="000000"/>
                </a:solidFill>
                <a:latin typeface="Arial" pitchFamily="34" charset="0"/>
              </a:rPr>
              <a:t>3</a:t>
            </a:r>
            <a:r>
              <a:rPr lang="en-US" altLang="en-US" sz="1800" dirty="0">
                <a:solidFill>
                  <a:srgbClr val="000000"/>
                </a:solidFill>
                <a:latin typeface="Arial" pitchFamily="34" charset="0"/>
              </a:rPr>
              <a:t>, J. King</a:t>
            </a:r>
            <a:r>
              <a:rPr lang="en-US" altLang="en-US" sz="1800" baseline="30000" dirty="0">
                <a:solidFill>
                  <a:srgbClr val="000000"/>
                </a:solidFill>
                <a:latin typeface="Arial" pitchFamily="34" charset="0"/>
              </a:rPr>
              <a:t>3</a:t>
            </a:r>
            <a:r>
              <a:rPr lang="en-US" altLang="en-US" sz="1800" dirty="0">
                <a:solidFill>
                  <a:srgbClr val="000000"/>
                </a:solidFill>
                <a:latin typeface="Arial" pitchFamily="34" charset="0"/>
              </a:rPr>
              <a:t>, E. Kolemen</a:t>
            </a:r>
            <a:r>
              <a:rPr lang="en-US" altLang="en-US" sz="1800" baseline="30000" dirty="0">
                <a:solidFill>
                  <a:srgbClr val="000000"/>
                </a:solidFill>
                <a:latin typeface="Arial" pitchFamily="34" charset="0"/>
              </a:rPr>
              <a:t>4</a:t>
            </a:r>
            <a:r>
              <a:rPr lang="en-US" altLang="en-US" sz="1800" dirty="0">
                <a:solidFill>
                  <a:srgbClr val="000000"/>
                </a:solidFill>
                <a:latin typeface="Arial" pitchFamily="34" charset="0"/>
              </a:rPr>
              <a:t>, M.J. Lanctot</a:t>
            </a:r>
            <a:r>
              <a:rPr lang="en-US" altLang="en-US" sz="1800" baseline="30000" dirty="0">
                <a:solidFill>
                  <a:srgbClr val="000000"/>
                </a:solidFill>
                <a:latin typeface="Arial" pitchFamily="34" charset="0"/>
              </a:rPr>
              <a:t>2</a:t>
            </a:r>
            <a:r>
              <a:rPr lang="en-US" altLang="en-US" sz="1800" dirty="0">
                <a:solidFill>
                  <a:srgbClr val="000000"/>
                </a:solidFill>
                <a:latin typeface="Arial" pitchFamily="34" charset="0"/>
              </a:rPr>
              <a:t>, M. Okabayashi</a:t>
            </a:r>
            <a:r>
              <a:rPr lang="en-US" altLang="en-US" sz="1800" baseline="30000" dirty="0">
                <a:solidFill>
                  <a:srgbClr val="000000"/>
                </a:solidFill>
                <a:latin typeface="Arial" pitchFamily="34" charset="0"/>
              </a:rPr>
              <a:t>4</a:t>
            </a:r>
            <a:r>
              <a:rPr lang="en-US" altLang="en-US" sz="1800" dirty="0">
                <a:solidFill>
                  <a:srgbClr val="000000"/>
                </a:solidFill>
                <a:latin typeface="Arial" pitchFamily="34" charset="0"/>
              </a:rPr>
              <a:t>, T. Osborne</a:t>
            </a:r>
            <a:r>
              <a:rPr lang="en-US" altLang="en-US" sz="1800" baseline="30000" dirty="0">
                <a:solidFill>
                  <a:srgbClr val="000000"/>
                </a:solidFill>
                <a:latin typeface="Arial" pitchFamily="34" charset="0"/>
              </a:rPr>
              <a:t>3</a:t>
            </a:r>
            <a:r>
              <a:rPr lang="en-US" altLang="en-US" sz="1800" dirty="0">
                <a:solidFill>
                  <a:srgbClr val="000000"/>
                </a:solidFill>
                <a:latin typeface="Arial" pitchFamily="34" charset="0"/>
              </a:rPr>
              <a:t>, </a:t>
            </a:r>
            <a:r>
              <a:rPr lang="en-US" altLang="en-US" sz="1800" dirty="0" smtClean="0">
                <a:solidFill>
                  <a:srgbClr val="000000"/>
                </a:solidFill>
                <a:latin typeface="Arial" pitchFamily="34" charset="0"/>
              </a:rPr>
              <a:t>Y.S. Park</a:t>
            </a:r>
            <a:r>
              <a:rPr lang="en-US" altLang="en-US" sz="1800" baseline="30000" dirty="0">
                <a:solidFill>
                  <a:srgbClr val="000000"/>
                </a:solidFill>
                <a:latin typeface="Arial" pitchFamily="34" charset="0"/>
              </a:rPr>
              <a:t>1</a:t>
            </a:r>
            <a:r>
              <a:rPr lang="en-US" altLang="en-US" sz="1800" dirty="0" smtClean="0">
                <a:solidFill>
                  <a:srgbClr val="000000"/>
                </a:solidFill>
                <a:latin typeface="Arial" pitchFamily="34" charset="0"/>
              </a:rPr>
              <a:t>, </a:t>
            </a:r>
            <a:r>
              <a:rPr lang="en-US" altLang="en-US" sz="1800" dirty="0" smtClean="0">
                <a:solidFill>
                  <a:srgbClr val="000000"/>
                </a:solidFill>
                <a:latin typeface="Arial" pitchFamily="34" charset="0"/>
              </a:rPr>
              <a:t>C. Rowley</a:t>
            </a:r>
            <a:r>
              <a:rPr lang="en-US" altLang="en-US" sz="1800" baseline="30000" dirty="0" smtClean="0">
                <a:solidFill>
                  <a:srgbClr val="000000"/>
                </a:solidFill>
                <a:latin typeface="Arial" pitchFamily="34" charset="0"/>
              </a:rPr>
              <a:t>5</a:t>
            </a:r>
            <a:r>
              <a:rPr lang="en-US" altLang="en-US" sz="1800" dirty="0" smtClean="0">
                <a:solidFill>
                  <a:srgbClr val="000000"/>
                </a:solidFill>
                <a:latin typeface="Arial" pitchFamily="34" charset="0"/>
              </a:rPr>
              <a:t>, E</a:t>
            </a:r>
            <a:r>
              <a:rPr lang="en-US" altLang="en-US" sz="1800" dirty="0">
                <a:solidFill>
                  <a:srgbClr val="000000"/>
                </a:solidFill>
                <a:latin typeface="Arial" pitchFamily="34" charset="0"/>
              </a:rPr>
              <a:t>. </a:t>
            </a:r>
            <a:r>
              <a:rPr lang="en-US" altLang="en-US" sz="1800" dirty="0" smtClean="0">
                <a:solidFill>
                  <a:srgbClr val="000000"/>
                </a:solidFill>
                <a:latin typeface="Arial" pitchFamily="34" charset="0"/>
              </a:rPr>
              <a:t>Strait</a:t>
            </a:r>
            <a:r>
              <a:rPr lang="en-US" altLang="en-US" sz="1800" baseline="30000" dirty="0" smtClean="0">
                <a:solidFill>
                  <a:srgbClr val="000000"/>
                </a:solidFill>
                <a:latin typeface="Arial" pitchFamily="34" charset="0"/>
              </a:rPr>
              <a:t>3</a:t>
            </a:r>
            <a:endParaRPr lang="en-US" altLang="en-US" sz="1800" baseline="30000" dirty="0">
              <a:solidFill>
                <a:srgbClr val="000000"/>
              </a:solidFill>
              <a:latin typeface="Arial" pitchFamily="34" charset="0"/>
            </a:endParaRPr>
          </a:p>
          <a:p>
            <a:pPr lvl="0" algn="ctr">
              <a:spcBef>
                <a:spcPts val="800"/>
              </a:spcBef>
              <a:buClr>
                <a:srgbClr val="F70606"/>
              </a:buClr>
              <a:buSzPct val="150000"/>
            </a:pPr>
            <a:r>
              <a:rPr lang="en-US" altLang="en-US" sz="1400" baseline="30000" dirty="0">
                <a:solidFill>
                  <a:srgbClr val="0000FF"/>
                </a:solidFill>
                <a:latin typeface="Arial" pitchFamily="34" charset="0"/>
              </a:rPr>
              <a:t>1</a:t>
            </a:r>
            <a:r>
              <a:rPr lang="en-US" altLang="en-US" sz="1400" dirty="0">
                <a:solidFill>
                  <a:srgbClr val="0000FF"/>
                </a:solidFill>
                <a:latin typeface="Arial" pitchFamily="34" charset="0"/>
              </a:rPr>
              <a:t>Department of Applied Physics, Columbia University, New York, </a:t>
            </a:r>
            <a:r>
              <a:rPr lang="en-US" altLang="en-US" sz="1400" dirty="0" smtClean="0">
                <a:solidFill>
                  <a:srgbClr val="0000FF"/>
                </a:solidFill>
                <a:latin typeface="Arial" pitchFamily="34" charset="0"/>
              </a:rPr>
              <a:t>NY, </a:t>
            </a:r>
            <a:r>
              <a:rPr lang="en-US" altLang="en-US" sz="1400" baseline="30000" dirty="0" smtClean="0">
                <a:solidFill>
                  <a:srgbClr val="0000FF"/>
                </a:solidFill>
                <a:latin typeface="Arial" pitchFamily="34" charset="0"/>
              </a:rPr>
              <a:t>2</a:t>
            </a:r>
            <a:r>
              <a:rPr lang="en-US" altLang="en-US" sz="1400" dirty="0" smtClean="0">
                <a:solidFill>
                  <a:srgbClr val="0000FF"/>
                </a:solidFill>
                <a:latin typeface="Arial" pitchFamily="34" charset="0"/>
              </a:rPr>
              <a:t>Lawrence </a:t>
            </a:r>
            <a:r>
              <a:rPr lang="en-US" altLang="en-US" sz="1400" dirty="0">
                <a:solidFill>
                  <a:srgbClr val="0000FF"/>
                </a:solidFill>
                <a:latin typeface="Arial" pitchFamily="34" charset="0"/>
              </a:rPr>
              <a:t>Livermore National Laboratory, Livermore, </a:t>
            </a:r>
            <a:r>
              <a:rPr lang="en-US" altLang="en-US" sz="1400" dirty="0" smtClean="0">
                <a:solidFill>
                  <a:srgbClr val="0000FF"/>
                </a:solidFill>
                <a:latin typeface="Arial" pitchFamily="34" charset="0"/>
              </a:rPr>
              <a:t>CA, </a:t>
            </a:r>
            <a:r>
              <a:rPr lang="en-US" altLang="en-US" sz="1400" baseline="30000" dirty="0" smtClean="0">
                <a:solidFill>
                  <a:srgbClr val="0000FF"/>
                </a:solidFill>
                <a:latin typeface="Arial" pitchFamily="34" charset="0"/>
              </a:rPr>
              <a:t>3</a:t>
            </a:r>
            <a:r>
              <a:rPr lang="en-US" altLang="en-US" sz="1400" dirty="0" smtClean="0">
                <a:solidFill>
                  <a:srgbClr val="0000FF"/>
                </a:solidFill>
                <a:latin typeface="Arial" pitchFamily="34" charset="0"/>
              </a:rPr>
              <a:t>General, Atomics</a:t>
            </a:r>
            <a:r>
              <a:rPr lang="en-US" altLang="en-US" sz="1400" dirty="0">
                <a:solidFill>
                  <a:srgbClr val="0000FF"/>
                </a:solidFill>
                <a:latin typeface="Arial" pitchFamily="34" charset="0"/>
              </a:rPr>
              <a:t>, San Diego, </a:t>
            </a:r>
            <a:r>
              <a:rPr lang="en-US" altLang="en-US" sz="1400" dirty="0" smtClean="0">
                <a:solidFill>
                  <a:srgbClr val="0000FF"/>
                </a:solidFill>
                <a:latin typeface="Arial" pitchFamily="34" charset="0"/>
              </a:rPr>
              <a:t>CA, </a:t>
            </a:r>
            <a:r>
              <a:rPr lang="en-US" altLang="en-US" sz="1400" baseline="30000" dirty="0" smtClean="0">
                <a:solidFill>
                  <a:srgbClr val="0000FF"/>
                </a:solidFill>
                <a:latin typeface="Arial" pitchFamily="34" charset="0"/>
              </a:rPr>
              <a:t>4</a:t>
            </a:r>
            <a:r>
              <a:rPr lang="en-US" altLang="en-US" sz="1400" dirty="0" smtClean="0">
                <a:solidFill>
                  <a:srgbClr val="0000FF"/>
                </a:solidFill>
                <a:latin typeface="Arial" pitchFamily="34" charset="0"/>
              </a:rPr>
              <a:t>Princeton </a:t>
            </a:r>
            <a:r>
              <a:rPr lang="en-US" altLang="en-US" sz="1400" dirty="0">
                <a:solidFill>
                  <a:srgbClr val="0000FF"/>
                </a:solidFill>
                <a:latin typeface="Arial" pitchFamily="34" charset="0"/>
              </a:rPr>
              <a:t>Plasma Physics Laboratory, Princeton, </a:t>
            </a:r>
            <a:r>
              <a:rPr lang="en-US" altLang="en-US" sz="1400" dirty="0" smtClean="0">
                <a:solidFill>
                  <a:srgbClr val="0000FF"/>
                </a:solidFill>
                <a:latin typeface="Arial" pitchFamily="34" charset="0"/>
              </a:rPr>
              <a:t>NJ</a:t>
            </a:r>
            <a:r>
              <a:rPr lang="en-US" altLang="en-US" sz="1400" dirty="0" smtClean="0">
                <a:solidFill>
                  <a:srgbClr val="0000FF"/>
                </a:solidFill>
                <a:latin typeface="Arial" pitchFamily="34" charset="0"/>
              </a:rPr>
              <a:t>, </a:t>
            </a:r>
            <a:r>
              <a:rPr lang="en-US" altLang="en-US" sz="1400" baseline="30000" dirty="0" smtClean="0">
                <a:solidFill>
                  <a:srgbClr val="0000FF"/>
                </a:solidFill>
                <a:latin typeface="Arial" pitchFamily="34" charset="0"/>
              </a:rPr>
              <a:t>5</a:t>
            </a:r>
            <a:r>
              <a:rPr lang="en-US" altLang="en-US" sz="1400" dirty="0" smtClean="0">
                <a:solidFill>
                  <a:srgbClr val="0000FF"/>
                </a:solidFill>
                <a:latin typeface="Arial" pitchFamily="34" charset="0"/>
              </a:rPr>
              <a:t>Princeton University, </a:t>
            </a:r>
            <a:r>
              <a:rPr lang="en-US" altLang="en-US" sz="1400" dirty="0">
                <a:solidFill>
                  <a:srgbClr val="0000FF"/>
                </a:solidFill>
                <a:latin typeface="Arial" pitchFamily="34" charset="0"/>
              </a:rPr>
              <a:t>Princeton, </a:t>
            </a:r>
            <a:r>
              <a:rPr lang="en-US" altLang="en-US" sz="1400" dirty="0" smtClean="0">
                <a:solidFill>
                  <a:srgbClr val="0000FF"/>
                </a:solidFill>
                <a:latin typeface="Arial" pitchFamily="34" charset="0"/>
              </a:rPr>
              <a:t>NJ</a:t>
            </a:r>
            <a:endParaRPr lang="en-US" altLang="en-US" sz="1400" dirty="0">
              <a:solidFill>
                <a:srgbClr val="0000FF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76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5371"/>
          </a:xfrm>
        </p:spPr>
        <p:txBody>
          <a:bodyPr/>
          <a:lstStyle/>
          <a:p>
            <a:r>
              <a:rPr lang="en-US" dirty="0" smtClean="0"/>
              <a:t>Talk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599"/>
            <a:ext cx="8881688" cy="5041369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altLang="en-US" dirty="0" smtClean="0"/>
              <a:t>Prediction, stabilization, and control of global MHD instabilities – synergizing elements in NSTX-U</a:t>
            </a:r>
          </a:p>
          <a:p>
            <a:pPr>
              <a:spcBef>
                <a:spcPts val="1200"/>
              </a:spcBef>
            </a:pPr>
            <a:endParaRPr lang="en-US" altLang="en-US" dirty="0" smtClean="0"/>
          </a:p>
          <a:p>
            <a:pPr>
              <a:spcBef>
                <a:spcPts val="1200"/>
              </a:spcBef>
            </a:pPr>
            <a:r>
              <a:rPr lang="en-US" dirty="0" smtClean="0"/>
              <a:t>Kinetic resistive wall mode stabilization – unification of understanding</a:t>
            </a:r>
          </a:p>
          <a:p>
            <a:pPr>
              <a:spcBef>
                <a:spcPts val="12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r>
              <a:rPr lang="en-US" dirty="0" smtClean="0"/>
              <a:t>Plasma rotation control in NSTX-U for disruption avoidance</a:t>
            </a:r>
          </a:p>
          <a:p>
            <a:pPr>
              <a:spcBef>
                <a:spcPts val="12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r>
              <a:rPr lang="en-US" dirty="0" smtClean="0"/>
              <a:t>Active RWM control capabilities and expansion plans</a:t>
            </a:r>
          </a:p>
          <a:p>
            <a:pPr marL="0" indent="0">
              <a:spcBef>
                <a:spcPts val="1200"/>
              </a:spcBef>
              <a:buNone/>
            </a:pPr>
            <a:endParaRPr lang="en-US" dirty="0"/>
          </a:p>
          <a:p>
            <a:pPr>
              <a:spcBef>
                <a:spcPts val="1200"/>
              </a:spcBef>
            </a:pPr>
            <a:endParaRPr lang="en-US" dirty="0" smtClean="0"/>
          </a:p>
          <a:p>
            <a:pPr>
              <a:spcBef>
                <a:spcPts val="12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endParaRPr lang="en-US" dirty="0" smtClean="0"/>
          </a:p>
          <a:p>
            <a:pPr>
              <a:spcBef>
                <a:spcPts val="1200"/>
              </a:spcBef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3891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5371"/>
          </a:xfrm>
        </p:spPr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isruption avoidance is a critical need for future tokamaks; NSTX-U is focusing stability research on this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88" y="1142999"/>
            <a:ext cx="9098112" cy="5302625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The new “grand challenge” in tokamak stability research</a:t>
            </a:r>
          </a:p>
          <a:p>
            <a:pPr lvl="1">
              <a:spcBef>
                <a:spcPts val="800"/>
              </a:spcBef>
            </a:pPr>
            <a:r>
              <a:rPr lang="en-US" u="sng" dirty="0" smtClean="0">
                <a:solidFill>
                  <a:srgbClr val="FF0000"/>
                </a:solidFill>
              </a:rPr>
              <a:t>Can be done</a:t>
            </a:r>
            <a:r>
              <a:rPr lang="en-US" dirty="0">
                <a:solidFill>
                  <a:srgbClr val="FF0000"/>
                </a:solidFill>
              </a:rPr>
              <a:t>! </a:t>
            </a:r>
            <a:r>
              <a:rPr lang="en-US" dirty="0"/>
              <a:t>(</a:t>
            </a:r>
            <a:r>
              <a:rPr lang="en-US" dirty="0" smtClean="0"/>
              <a:t>JET: </a:t>
            </a:r>
            <a:r>
              <a:rPr lang="en-US" dirty="0"/>
              <a:t>&lt; </a:t>
            </a:r>
            <a:r>
              <a:rPr lang="en-US" dirty="0" smtClean="0"/>
              <a:t>4% disruptions w/C wall, &lt; 10% w/ITER-like wall)</a:t>
            </a:r>
          </a:p>
          <a:p>
            <a:pPr lvl="2">
              <a:spcBef>
                <a:spcPts val="800"/>
              </a:spcBef>
            </a:pPr>
            <a:r>
              <a:rPr lang="en-US" u="sng" dirty="0" smtClean="0">
                <a:solidFill>
                  <a:srgbClr val="6600FF"/>
                </a:solidFill>
              </a:rPr>
              <a:t>ITER disruption rate</a:t>
            </a:r>
            <a:r>
              <a:rPr lang="en-US" dirty="0" smtClean="0">
                <a:solidFill>
                  <a:srgbClr val="6600FF"/>
                </a:solidFill>
              </a:rPr>
              <a:t>: &lt; 1 - 2% (energy load, halo current); &lt;&lt; 1% (runaways)</a:t>
            </a:r>
          </a:p>
          <a:p>
            <a:pPr>
              <a:spcBef>
                <a:spcPts val="2400"/>
              </a:spcBef>
            </a:pPr>
            <a:r>
              <a:rPr lang="en-US" u="sng" dirty="0" smtClean="0">
                <a:solidFill>
                  <a:srgbClr val="FF0000"/>
                </a:solidFill>
              </a:rPr>
              <a:t>Strategic plan</a:t>
            </a:r>
            <a:r>
              <a:rPr lang="en-US" dirty="0" smtClean="0"/>
              <a:t>: utilize/expand stability/control research success </a:t>
            </a:r>
          </a:p>
          <a:p>
            <a:pPr lvl="1">
              <a:spcBef>
                <a:spcPts val="600"/>
              </a:spcBef>
            </a:pPr>
            <a:r>
              <a:rPr lang="en-US" sz="1800" dirty="0" smtClean="0"/>
              <a:t>Disruption prediction, avoidance, and mitigation (</a:t>
            </a:r>
            <a:r>
              <a:rPr lang="en-US" sz="1800" i="1" u="sng" dirty="0" smtClean="0">
                <a:solidFill>
                  <a:srgbClr val="FF0000"/>
                </a:solidFill>
              </a:rPr>
              <a:t>DPAM</a:t>
            </a:r>
            <a:r>
              <a:rPr lang="en-US" sz="1800" dirty="0" smtClean="0"/>
              <a:t>) is multi-faceted, best addressed by a focused, (inter)national effort (multiple devices/institutions)</a:t>
            </a:r>
          </a:p>
          <a:p>
            <a:pPr>
              <a:spcBef>
                <a:spcPts val="2400"/>
              </a:spcBef>
            </a:pPr>
            <a:r>
              <a:rPr lang="en-US" u="sng" dirty="0" smtClean="0"/>
              <a:t>FESAC 2014 Strategic Planning report</a:t>
            </a:r>
            <a:r>
              <a:rPr lang="en-US" dirty="0" smtClean="0"/>
              <a:t> </a:t>
            </a:r>
            <a:r>
              <a:rPr lang="en-US" altLang="en-US" dirty="0"/>
              <a:t>defined </a:t>
            </a:r>
            <a:r>
              <a:rPr lang="en-US" altLang="en-US" dirty="0" smtClean="0"/>
              <a:t>“</a:t>
            </a:r>
            <a:r>
              <a:rPr lang="en-US" altLang="en-US" i="1" dirty="0" smtClean="0"/>
              <a:t>Control of Deleterious Transient Events</a:t>
            </a:r>
            <a:r>
              <a:rPr lang="en-US" altLang="en-US" dirty="0" smtClean="0"/>
              <a:t>” highest </a:t>
            </a:r>
            <a:r>
              <a:rPr lang="en-US" altLang="en-US" dirty="0"/>
              <a:t>priority </a:t>
            </a:r>
            <a:r>
              <a:rPr lang="en-US" altLang="en-US" dirty="0" smtClean="0"/>
              <a:t>(Tier 1) </a:t>
            </a:r>
            <a:r>
              <a:rPr lang="en-US" altLang="en-US" dirty="0"/>
              <a:t>initiative</a:t>
            </a:r>
            <a:endParaRPr lang="en-US" dirty="0" smtClean="0"/>
          </a:p>
          <a:p>
            <a:pPr>
              <a:spcBef>
                <a:spcPts val="2400"/>
              </a:spcBef>
            </a:pPr>
            <a:r>
              <a:rPr lang="en-US" dirty="0" smtClean="0"/>
              <a:t>NSTX-U will allow focused research on disruption avoidance with quantitative measures of progress</a:t>
            </a:r>
          </a:p>
          <a:p>
            <a:pPr lvl="1">
              <a:spcBef>
                <a:spcPts val="600"/>
              </a:spcBef>
            </a:pPr>
            <a:r>
              <a:rPr lang="en-US" sz="1800" dirty="0" smtClean="0">
                <a:solidFill>
                  <a:srgbClr val="9900CC"/>
                </a:solidFill>
                <a:latin typeface="+mj-lt"/>
              </a:rPr>
              <a:t>Builds on success in MHD stability and control research</a:t>
            </a:r>
          </a:p>
        </p:txBody>
      </p:sp>
    </p:spTree>
    <p:extLst>
      <p:ext uri="{BB962C8B-B14F-4D97-AF65-F5344CB8AC3E}">
        <p14:creationId xmlns:p14="http://schemas.microsoft.com/office/powerpoint/2010/main" val="571830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5327927"/>
              </p:ext>
            </p:extLst>
          </p:nvPr>
        </p:nvGraphicFramePr>
        <p:xfrm>
          <a:off x="152400" y="1016873"/>
          <a:ext cx="8839200" cy="5051695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419600"/>
                <a:gridCol w="4419600"/>
              </a:tblGrid>
              <a:tr h="68725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6600FF"/>
                          </a:solidFill>
                          <a:latin typeface="+mn-lt"/>
                        </a:rPr>
                        <a:t>Sensor</a:t>
                      </a:r>
                      <a:r>
                        <a:rPr lang="en-US" sz="2000" b="1" baseline="0" dirty="0" smtClean="0">
                          <a:solidFill>
                            <a:srgbClr val="6600FF"/>
                          </a:solidFill>
                          <a:latin typeface="+mn-lt"/>
                        </a:rPr>
                        <a:t>/predictor</a:t>
                      </a:r>
                    </a:p>
                    <a:p>
                      <a:pPr algn="ctr"/>
                      <a:r>
                        <a:rPr lang="en-US" sz="2000" b="1" baseline="0" dirty="0" smtClean="0">
                          <a:solidFill>
                            <a:srgbClr val="6600FF"/>
                          </a:solidFill>
                          <a:latin typeface="+mn-lt"/>
                        </a:rPr>
                        <a:t>(CY available)</a:t>
                      </a:r>
                      <a:endParaRPr lang="en-US" sz="2000" b="1" dirty="0">
                        <a:solidFill>
                          <a:srgbClr val="6600FF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6600FF"/>
                          </a:solidFill>
                          <a:latin typeface="+mn-lt"/>
                        </a:rPr>
                        <a:t>Control/Actuator</a:t>
                      </a:r>
                    </a:p>
                    <a:p>
                      <a:pPr algn="ctr"/>
                      <a:r>
                        <a:rPr lang="en-US" sz="2000" b="1" dirty="0" smtClean="0">
                          <a:solidFill>
                            <a:srgbClr val="6600FF"/>
                          </a:solidFill>
                          <a:latin typeface="+mn-lt"/>
                        </a:rPr>
                        <a:t>(CY available)</a:t>
                      </a:r>
                      <a:endParaRPr lang="en-US" sz="2000" b="1" dirty="0">
                        <a:solidFill>
                          <a:srgbClr val="6600FF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6872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9900"/>
                          </a:solidFill>
                          <a:latin typeface="+mn-lt"/>
                        </a:rPr>
                        <a:t>Low</a:t>
                      </a:r>
                      <a:r>
                        <a:rPr lang="en-US" baseline="0" dirty="0" smtClean="0">
                          <a:solidFill>
                            <a:srgbClr val="009900"/>
                          </a:solidFill>
                          <a:latin typeface="+mn-lt"/>
                        </a:rPr>
                        <a:t> frequency MHD (n=1,2,3): 2003</a:t>
                      </a:r>
                      <a:endParaRPr lang="en-US" dirty="0" smtClean="0">
                        <a:solidFill>
                          <a:srgbClr val="009900"/>
                        </a:solidFill>
                        <a:latin typeface="+mn-lt"/>
                      </a:endParaRPr>
                    </a:p>
                    <a:p>
                      <a:endParaRPr lang="en-US" dirty="0">
                        <a:solidFill>
                          <a:srgbClr val="0099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9900"/>
                          </a:solidFill>
                          <a:latin typeface="+mn-lt"/>
                        </a:rPr>
                        <a:t>Dual-component RWM sensor control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9900"/>
                          </a:solidFill>
                          <a:latin typeface="+mn-lt"/>
                        </a:rPr>
                        <a:t>(closed loop: 2008)</a:t>
                      </a:r>
                    </a:p>
                  </a:txBody>
                  <a:tcPr/>
                </a:tc>
              </a:tr>
              <a:tr h="687251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9900"/>
                          </a:solidFill>
                          <a:latin typeface="+mn-lt"/>
                        </a:rPr>
                        <a:t>Low frequency MHD spectroscopy</a:t>
                      </a:r>
                    </a:p>
                    <a:p>
                      <a:r>
                        <a:rPr lang="en-US" dirty="0" smtClean="0">
                          <a:solidFill>
                            <a:srgbClr val="009900"/>
                          </a:solidFill>
                          <a:latin typeface="+mn-lt"/>
                        </a:rPr>
                        <a:t>(open</a:t>
                      </a:r>
                      <a:r>
                        <a:rPr lang="en-US" baseline="0" dirty="0" smtClean="0">
                          <a:solidFill>
                            <a:srgbClr val="009900"/>
                          </a:solidFill>
                          <a:latin typeface="+mn-lt"/>
                        </a:rPr>
                        <a:t> loop: 2005)</a:t>
                      </a:r>
                      <a:endParaRPr lang="en-US" dirty="0">
                        <a:solidFill>
                          <a:srgbClr val="0099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rgbClr val="009900"/>
                          </a:solidFill>
                          <a:latin typeface="+mn-lt"/>
                        </a:rPr>
                        <a:t>Control of </a:t>
                      </a:r>
                      <a:r>
                        <a:rPr lang="el-GR" baseline="0" dirty="0" smtClean="0">
                          <a:solidFill>
                            <a:srgbClr val="009900"/>
                          </a:solidFill>
                          <a:latin typeface="+mn-lt"/>
                        </a:rPr>
                        <a:t>β</a:t>
                      </a:r>
                      <a:r>
                        <a:rPr lang="en-US" baseline="-25000" dirty="0" smtClean="0">
                          <a:solidFill>
                            <a:srgbClr val="009900"/>
                          </a:solidFill>
                          <a:latin typeface="+mn-lt"/>
                        </a:rPr>
                        <a:t>N</a:t>
                      </a:r>
                    </a:p>
                    <a:p>
                      <a:r>
                        <a:rPr lang="en-US" baseline="0" dirty="0" smtClean="0">
                          <a:solidFill>
                            <a:srgbClr val="009900"/>
                          </a:solidFill>
                          <a:latin typeface="+mn-lt"/>
                        </a:rPr>
                        <a:t>(closed loop: 2007)</a:t>
                      </a:r>
                      <a:endParaRPr lang="en-US" dirty="0" smtClean="0">
                        <a:solidFill>
                          <a:srgbClr val="009900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6872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9900"/>
                          </a:solidFill>
                          <a:latin typeface="+mn-lt"/>
                        </a:rPr>
                        <a:t>r/t RWM state-space controller observer (2010)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9900"/>
                          </a:solidFill>
                          <a:latin typeface="+mn-lt"/>
                        </a:rPr>
                        <a:t>Physics model-based RWM state-space control (2010)</a:t>
                      </a:r>
                    </a:p>
                  </a:txBody>
                  <a:tcPr/>
                </a:tc>
              </a:tr>
              <a:tr h="687251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+mn-lt"/>
                        </a:rPr>
                        <a:t>Real-time rotation measurement (2016)</a:t>
                      </a:r>
                      <a:endParaRPr lang="en-US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9900"/>
                          </a:solidFill>
                          <a:latin typeface="+mn-lt"/>
                        </a:rPr>
                        <a:t>Plasma rotation control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9900"/>
                          </a:solidFill>
                          <a:latin typeface="+mn-lt"/>
                        </a:rPr>
                        <a:t>(NTV</a:t>
                      </a:r>
                      <a:r>
                        <a:rPr lang="en-US" baseline="0" dirty="0" smtClean="0">
                          <a:solidFill>
                            <a:srgbClr val="009900"/>
                          </a:solidFill>
                          <a:latin typeface="+mn-lt"/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009900"/>
                          </a:solidFill>
                          <a:latin typeface="+mn-lt"/>
                        </a:rPr>
                        <a:t>rotation control</a:t>
                      </a:r>
                      <a:r>
                        <a:rPr lang="en-US" baseline="0" dirty="0" smtClean="0">
                          <a:solidFill>
                            <a:srgbClr val="009900"/>
                          </a:solidFill>
                          <a:latin typeface="+mn-lt"/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009900"/>
                          </a:solidFill>
                          <a:latin typeface="+mn-lt"/>
                        </a:rPr>
                        <a:t>open loop:</a:t>
                      </a:r>
                      <a:r>
                        <a:rPr lang="en-US" baseline="0" dirty="0" smtClean="0">
                          <a:solidFill>
                            <a:srgbClr val="009900"/>
                          </a:solidFill>
                          <a:latin typeface="+mn-lt"/>
                        </a:rPr>
                        <a:t> 2</a:t>
                      </a:r>
                      <a:r>
                        <a:rPr lang="en-US" dirty="0" smtClean="0">
                          <a:solidFill>
                            <a:srgbClr val="009900"/>
                          </a:solidFill>
                          <a:latin typeface="+mn-lt"/>
                        </a:rPr>
                        <a:t>003)</a:t>
                      </a: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+mn-lt"/>
                        </a:rPr>
                        <a:t>(+NBI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+mn-lt"/>
                        </a:rPr>
                        <a:t>closed loop ~ 2017)</a:t>
                      </a:r>
                    </a:p>
                  </a:txBody>
                  <a:tcPr/>
                </a:tc>
              </a:tr>
              <a:tr h="6872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+mn-lt"/>
                        </a:rPr>
                        <a:t>Kinetic RWM stabilization initial real-time model (2016-17)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+mn-lt"/>
                        </a:rPr>
                        <a:t>Safety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 factor control</a:t>
                      </a:r>
                    </a:p>
                    <a:p>
                      <a:r>
                        <a:rPr lang="en-US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(closed loop ~ 2016-17)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687251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+mn-lt"/>
                        </a:rPr>
                        <a:t>MHD spectroscopy (real-time)</a:t>
                      </a: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+mn-lt"/>
                        </a:rPr>
                        <a:t>(in NSTX-U 5 Year Plan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)</a:t>
                      </a:r>
                      <a:endParaRPr lang="en-US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+mn-lt"/>
                        </a:rPr>
                        <a:t>Upgraded 3D coils (NCC)</a:t>
                      </a: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+mn-lt"/>
                        </a:rPr>
                        <a:t>(in NSTX-U 5 Year Plan)</a:t>
                      </a:r>
                      <a:endParaRPr lang="en-US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0" y="26895"/>
            <a:ext cx="9144000" cy="9906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dirty="0"/>
              <a:t>Research in today’s presentation is part of NSTX-U’s evolving capabilities for disruption prediction/avoidance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10737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9250" lvl="1" indent="-230188">
              <a:spcBef>
                <a:spcPts val="700"/>
              </a:spcBef>
              <a:buClr>
                <a:srgbClr val="3333FF"/>
              </a:buClr>
              <a:buSzPct val="75000"/>
              <a:buFont typeface="Wingdings" pitchFamily="2" charset="2"/>
              <a:buChar char="q"/>
            </a:pPr>
            <a:r>
              <a:rPr lang="en-US" altLang="en-US" sz="2000" kern="0" dirty="0" smtClean="0">
                <a:solidFill>
                  <a:srgbClr val="6600CC"/>
                </a:solidFill>
                <a:latin typeface="Arial"/>
              </a:rPr>
              <a:t>+New </a:t>
            </a:r>
            <a:r>
              <a:rPr lang="en-US" altLang="en-US" sz="2000" kern="0" dirty="0">
                <a:solidFill>
                  <a:srgbClr val="6600CC"/>
                </a:solidFill>
                <a:latin typeface="Arial"/>
              </a:rPr>
              <a:t>Disruption Event Characterization and </a:t>
            </a:r>
            <a:r>
              <a:rPr lang="en-US" altLang="en-US" sz="2000" kern="0" dirty="0" smtClean="0">
                <a:solidFill>
                  <a:srgbClr val="6600CC"/>
                </a:solidFill>
                <a:latin typeface="Arial"/>
              </a:rPr>
              <a:t>Forecasting code, initial results</a:t>
            </a:r>
            <a:endParaRPr lang="en-US" altLang="en-US" sz="2000" kern="0" dirty="0">
              <a:solidFill>
                <a:srgbClr val="6600CC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601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 bwMode="auto">
          <a:xfrm>
            <a:off x="6494584" y="1524000"/>
            <a:ext cx="543248" cy="357904"/>
          </a:xfrm>
          <a:prstGeom prst="rect">
            <a:avLst/>
          </a:prstGeom>
          <a:solidFill>
            <a:srgbClr val="FFFF99"/>
          </a:solidFill>
          <a:ln w="158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1" i="1" u="none" strike="noStrike" cap="none" normalizeH="0" baseline="0" smtClean="0">
              <a:ln>
                <a:noFill/>
              </a:ln>
              <a:solidFill>
                <a:srgbClr val="1822CD"/>
              </a:solidFill>
              <a:effectLst/>
              <a:latin typeface="Helvetica" pitchFamily="-12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306568" y="1513061"/>
            <a:ext cx="484632" cy="357904"/>
          </a:xfrm>
          <a:prstGeom prst="rect">
            <a:avLst/>
          </a:prstGeom>
          <a:solidFill>
            <a:srgbClr val="FFCCCC"/>
          </a:solidFill>
          <a:ln w="158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1" i="1" u="none" strike="noStrike" cap="none" normalizeH="0" baseline="0" smtClean="0">
              <a:ln>
                <a:noFill/>
              </a:ln>
              <a:solidFill>
                <a:srgbClr val="1822CD"/>
              </a:solidFill>
              <a:effectLst/>
              <a:latin typeface="Helvetica" pitchFamily="-128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4840224" y="1513061"/>
            <a:ext cx="466344" cy="4346835"/>
          </a:xfrm>
          <a:prstGeom prst="rect">
            <a:avLst/>
          </a:prstGeom>
          <a:solidFill>
            <a:srgbClr val="FFCC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3944112" y="1515208"/>
            <a:ext cx="896112" cy="4346835"/>
          </a:xfrm>
          <a:prstGeom prst="rect">
            <a:avLst/>
          </a:prstGeom>
          <a:solidFill>
            <a:srgbClr val="FFFF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61"/>
            <a:ext cx="9144000" cy="914400"/>
          </a:xfrm>
        </p:spPr>
        <p:txBody>
          <a:bodyPr/>
          <a:lstStyle/>
          <a:p>
            <a:pPr>
              <a:tabLst>
                <a:tab pos="457200" algn="l"/>
              </a:tabLst>
            </a:pPr>
            <a:r>
              <a:rPr lang="en-US" dirty="0" smtClean="0"/>
              <a:t> Joint NSTX / DIII-D experiments </a:t>
            </a:r>
            <a:r>
              <a:rPr lang="en-US" dirty="0"/>
              <a:t>and analysis gives </a:t>
            </a:r>
            <a:r>
              <a:rPr lang="en-US" dirty="0" smtClean="0">
                <a:solidFill>
                  <a:srgbClr val="FF0000"/>
                </a:solidFill>
              </a:rPr>
              <a:t>unified kinetic RWM physics understanding</a:t>
            </a:r>
            <a:r>
              <a:rPr lang="en-US" dirty="0" smtClean="0"/>
              <a:t> </a:t>
            </a:r>
            <a:r>
              <a:rPr lang="en-US" dirty="0"/>
              <a:t>for disruption avoidance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" y="1102660"/>
            <a:ext cx="3084576" cy="4737045"/>
          </a:xfrm>
        </p:spPr>
        <p:txBody>
          <a:bodyPr/>
          <a:lstStyle/>
          <a:p>
            <a:pPr marL="284163" indent="-284163"/>
            <a:r>
              <a:rPr lang="en-US" dirty="0" smtClean="0"/>
              <a:t>RWM Dynamics</a:t>
            </a:r>
          </a:p>
          <a:p>
            <a:pPr marL="576263" lvl="1" indent="-292100">
              <a:spcBef>
                <a:spcPts val="1200"/>
              </a:spcBef>
            </a:pPr>
            <a:r>
              <a:rPr lang="en-US" dirty="0" smtClean="0"/>
              <a:t>RWM rotation and mode growth observed</a:t>
            </a:r>
          </a:p>
          <a:p>
            <a:pPr marL="576263" lvl="1" indent="-292100">
              <a:spcBef>
                <a:spcPts val="1200"/>
              </a:spcBef>
            </a:pPr>
            <a:r>
              <a:rPr lang="en-US" dirty="0" smtClean="0"/>
              <a:t>No strong NTM activity</a:t>
            </a:r>
          </a:p>
          <a:p>
            <a:pPr marL="576263" lvl="1" indent="-292100">
              <a:spcBef>
                <a:spcPts val="1200"/>
              </a:spcBef>
              <a:spcAft>
                <a:spcPts val="0"/>
              </a:spcAft>
            </a:pPr>
            <a:r>
              <a:rPr lang="en-US" dirty="0" smtClean="0"/>
              <a:t>Some weak bursting MHD in DIII-D plasma</a:t>
            </a:r>
          </a:p>
          <a:p>
            <a:pPr marL="976313" lvl="2" indent="-292100">
              <a:spcBef>
                <a:spcPts val="1200"/>
              </a:spcBef>
              <a:spcAft>
                <a:spcPts val="0"/>
              </a:spcAft>
            </a:pPr>
            <a:r>
              <a:rPr lang="en-US" dirty="0" smtClean="0"/>
              <a:t>Alters RWM phase</a:t>
            </a:r>
          </a:p>
          <a:p>
            <a:pPr marL="576263" lvl="1" indent="-292100">
              <a:spcBef>
                <a:spcPts val="1200"/>
              </a:spcBef>
            </a:pPr>
            <a:r>
              <a:rPr lang="en-US" dirty="0" smtClean="0"/>
              <a:t>No bursting MHD in NSTX plasma</a:t>
            </a:r>
          </a:p>
          <a:p>
            <a:pPr marL="576263" indent="-292100">
              <a:spcBef>
                <a:spcPts val="1200"/>
              </a:spcBef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752970" y="1000802"/>
            <a:ext cx="2449710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DIII-D (</a:t>
            </a:r>
            <a:r>
              <a:rPr lang="en-US" u="sng" dirty="0" err="1" smtClean="0">
                <a:solidFill>
                  <a:srgbClr val="FF0000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b</a:t>
            </a:r>
            <a:r>
              <a:rPr lang="en-US" baseline="-250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3.5)</a:t>
            </a:r>
            <a:endParaRPr lang="en-US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60718" y="1000802"/>
            <a:ext cx="2388795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NSTX (</a:t>
            </a:r>
            <a:r>
              <a:rPr lang="en-US" u="sng" dirty="0" err="1">
                <a:solidFill>
                  <a:srgbClr val="0000FF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b</a:t>
            </a:r>
            <a:r>
              <a:rPr lang="en-US" baseline="-250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u="sng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u="sng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4.4)</a:t>
            </a:r>
            <a:endParaRPr lang="en-US" u="sng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6801482" y="1513061"/>
            <a:ext cx="1471085" cy="4323360"/>
            <a:chOff x="4849092" y="152400"/>
            <a:chExt cx="1704108" cy="4800601"/>
          </a:xfrm>
        </p:grpSpPr>
        <p:sp>
          <p:nvSpPr>
            <p:cNvPr id="40" name="Rectangle 39"/>
            <p:cNvSpPr/>
            <p:nvPr/>
          </p:nvSpPr>
          <p:spPr bwMode="auto">
            <a:xfrm>
              <a:off x="5486400" y="152400"/>
              <a:ext cx="1066800" cy="4800601"/>
            </a:xfrm>
            <a:prstGeom prst="rect">
              <a:avLst/>
            </a:prstGeom>
            <a:solidFill>
              <a:srgbClr val="FFCCC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4849092" y="152400"/>
              <a:ext cx="637308" cy="4800601"/>
            </a:xfrm>
            <a:prstGeom prst="rect">
              <a:avLst/>
            </a:prstGeom>
            <a:solidFill>
              <a:srgbClr val="FFFF99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</p:grpSp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1" t="3598" b="25378"/>
          <a:stretch/>
        </p:blipFill>
        <p:spPr>
          <a:xfrm>
            <a:off x="6446520" y="1786404"/>
            <a:ext cx="2616964" cy="405001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845" b="3639"/>
          <a:stretch/>
        </p:blipFill>
        <p:spPr>
          <a:xfrm>
            <a:off x="6240282" y="5770639"/>
            <a:ext cx="2830105" cy="314521"/>
          </a:xfrm>
          <a:prstGeom prst="rect">
            <a:avLst/>
          </a:prstGeom>
        </p:spPr>
      </p:pic>
      <p:sp>
        <p:nvSpPr>
          <p:cNvPr id="43" name="Text Box 4"/>
          <p:cNvSpPr txBox="1">
            <a:spLocks noChangeArrowheads="1"/>
          </p:cNvSpPr>
          <p:nvPr/>
        </p:nvSpPr>
        <p:spPr bwMode="auto">
          <a:xfrm rot="16200000">
            <a:off x="2851563" y="1958182"/>
            <a:ext cx="10525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b="0" dirty="0" err="1">
                <a:latin typeface="Symbol" pitchFamily="18" charset="2"/>
              </a:rPr>
              <a:t>D</a:t>
            </a:r>
            <a:r>
              <a:rPr lang="en-US" altLang="en-US" sz="1600" b="0" dirty="0" err="1">
                <a:latin typeface="Arial" pitchFamily="34" charset="0"/>
              </a:rPr>
              <a:t>B</a:t>
            </a:r>
            <a:r>
              <a:rPr lang="en-US" altLang="en-US" sz="1600" b="0" baseline="-25000" dirty="0" err="1">
                <a:latin typeface="Arial" pitchFamily="34" charset="0"/>
              </a:rPr>
              <a:t>p</a:t>
            </a:r>
            <a:r>
              <a:rPr lang="en-US" altLang="en-US" sz="1600" b="0" baseline="30000" dirty="0" err="1">
                <a:latin typeface="Arial" pitchFamily="34" charset="0"/>
              </a:rPr>
              <a:t>n</a:t>
            </a:r>
            <a:r>
              <a:rPr lang="en-US" altLang="en-US" sz="1600" b="0" baseline="30000" dirty="0">
                <a:latin typeface="Arial" pitchFamily="34" charset="0"/>
              </a:rPr>
              <a:t>=1</a:t>
            </a:r>
            <a:r>
              <a:rPr lang="en-US" altLang="en-US" sz="1600" b="0" dirty="0">
                <a:latin typeface="Arial" pitchFamily="34" charset="0"/>
              </a:rPr>
              <a:t>(G)</a:t>
            </a:r>
            <a:endParaRPr lang="en-US" altLang="en-US" sz="1600" b="0" baseline="30000" dirty="0">
              <a:latin typeface="Arial" pitchFamily="34" charset="0"/>
            </a:endParaRPr>
          </a:p>
        </p:txBody>
      </p:sp>
      <p:sp>
        <p:nvSpPr>
          <p:cNvPr id="44" name="Text Box 7"/>
          <p:cNvSpPr txBox="1">
            <a:spLocks noChangeArrowheads="1"/>
          </p:cNvSpPr>
          <p:nvPr/>
        </p:nvSpPr>
        <p:spPr bwMode="auto">
          <a:xfrm rot="16200000">
            <a:off x="2791238" y="3044275"/>
            <a:ext cx="11731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b="0" dirty="0" err="1">
                <a:latin typeface="Symbol" pitchFamily="18" charset="2"/>
              </a:rPr>
              <a:t>f</a:t>
            </a:r>
            <a:r>
              <a:rPr lang="en-US" altLang="en-US" sz="1600" b="0" baseline="-25000" dirty="0" err="1">
                <a:latin typeface="Arial" pitchFamily="34" charset="0"/>
              </a:rPr>
              <a:t>Bp</a:t>
            </a:r>
            <a:r>
              <a:rPr lang="en-US" altLang="en-US" sz="1600" b="0" baseline="30000" dirty="0" err="1">
                <a:latin typeface="Arial" pitchFamily="34" charset="0"/>
              </a:rPr>
              <a:t>n</a:t>
            </a:r>
            <a:r>
              <a:rPr lang="en-US" altLang="en-US" sz="1600" b="0" baseline="30000" dirty="0">
                <a:latin typeface="Arial" pitchFamily="34" charset="0"/>
              </a:rPr>
              <a:t>=1</a:t>
            </a:r>
            <a:r>
              <a:rPr lang="en-US" altLang="en-US" sz="1600" b="0" dirty="0">
                <a:latin typeface="Arial" pitchFamily="34" charset="0"/>
              </a:rPr>
              <a:t>(</a:t>
            </a:r>
            <a:r>
              <a:rPr lang="en-US" altLang="en-US" sz="1600" b="0" dirty="0" err="1">
                <a:latin typeface="Arial" pitchFamily="34" charset="0"/>
              </a:rPr>
              <a:t>deg</a:t>
            </a:r>
            <a:r>
              <a:rPr lang="en-US" altLang="en-US" sz="1600" b="0" dirty="0">
                <a:latin typeface="Arial" pitchFamily="34" charset="0"/>
              </a:rPr>
              <a:t>)</a:t>
            </a:r>
            <a:endParaRPr lang="en-US" altLang="en-US" sz="1600" b="0" baseline="30000" dirty="0">
              <a:latin typeface="Arial" pitchFamily="34" charset="0"/>
            </a:endParaRPr>
          </a:p>
        </p:txBody>
      </p:sp>
      <p:sp>
        <p:nvSpPr>
          <p:cNvPr id="45" name="Text Box 4"/>
          <p:cNvSpPr txBox="1">
            <a:spLocks noChangeArrowheads="1"/>
          </p:cNvSpPr>
          <p:nvPr/>
        </p:nvSpPr>
        <p:spPr bwMode="auto">
          <a:xfrm rot="16200000">
            <a:off x="3069281" y="5271351"/>
            <a:ext cx="61908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b="0" dirty="0" smtClean="0">
                <a:latin typeface="Arial" pitchFamily="34" charset="0"/>
              </a:rPr>
              <a:t>(</a:t>
            </a:r>
            <a:r>
              <a:rPr lang="en-US" altLang="en-US" sz="1600" b="0" dirty="0" err="1" smtClean="0">
                <a:latin typeface="Arial" pitchFamily="34" charset="0"/>
              </a:rPr>
              <a:t>arb</a:t>
            </a:r>
            <a:r>
              <a:rPr lang="en-US" altLang="en-US" sz="1600" b="0" dirty="0" smtClean="0">
                <a:latin typeface="Arial" pitchFamily="34" charset="0"/>
              </a:rPr>
              <a:t>)</a:t>
            </a:r>
            <a:endParaRPr lang="en-US" altLang="en-US" sz="1600" b="0" baseline="30000" dirty="0">
              <a:latin typeface="Arial" pitchFamily="34" charset="0"/>
            </a:endParaRPr>
          </a:p>
        </p:txBody>
      </p:sp>
      <p:sp>
        <p:nvSpPr>
          <p:cNvPr id="46" name="Text Box 4"/>
          <p:cNvSpPr txBox="1">
            <a:spLocks noChangeArrowheads="1"/>
          </p:cNvSpPr>
          <p:nvPr/>
        </p:nvSpPr>
        <p:spPr bwMode="auto">
          <a:xfrm rot="16200000">
            <a:off x="2653142" y="4253603"/>
            <a:ext cx="142058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300" b="0" dirty="0" smtClean="0">
                <a:latin typeface="Arial" pitchFamily="34" charset="0"/>
              </a:rPr>
              <a:t>Frequency (kHz)</a:t>
            </a:r>
            <a:endParaRPr lang="en-US" altLang="en-US" sz="1300" b="0" baseline="30000" dirty="0">
              <a:latin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7" r="47855" b="4580"/>
          <a:stretch/>
        </p:blipFill>
        <p:spPr>
          <a:xfrm>
            <a:off x="3396513" y="1870965"/>
            <a:ext cx="3038595" cy="428895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66525" y="6021214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 Narrow" panose="020B0606020202030204" pitchFamily="34" charset="0"/>
              </a:rPr>
              <a:t>t</a:t>
            </a:r>
            <a:r>
              <a:rPr lang="en-US" sz="1600" b="1" dirty="0" smtClean="0">
                <a:latin typeface="Arial Narrow" panose="020B0606020202030204" pitchFamily="34" charset="0"/>
              </a:rPr>
              <a:t> (s)</a:t>
            </a:r>
            <a:endParaRPr lang="en-US" sz="1600" b="1" dirty="0">
              <a:latin typeface="Arial Narrow" panose="020B0606020202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660957" y="6021214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 Narrow" panose="020B0606020202030204" pitchFamily="34" charset="0"/>
              </a:rPr>
              <a:t>t</a:t>
            </a:r>
            <a:r>
              <a:rPr lang="en-US" sz="1600" b="1" dirty="0" smtClean="0">
                <a:latin typeface="Arial Narrow" panose="020B0606020202030204" pitchFamily="34" charset="0"/>
              </a:rPr>
              <a:t> (s)</a:t>
            </a:r>
            <a:endParaRPr lang="en-US" sz="1600" b="1" dirty="0">
              <a:latin typeface="Arial Narrow" panose="020B060602020203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005238" y="1863968"/>
            <a:ext cx="10727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amplitude</a:t>
            </a:r>
            <a:endParaRPr lang="en-US" sz="1600" dirty="0"/>
          </a:p>
        </p:txBody>
      </p:sp>
      <p:sp>
        <p:nvSpPr>
          <p:cNvPr id="29" name="Rectangle 28"/>
          <p:cNvSpPr/>
          <p:nvPr/>
        </p:nvSpPr>
        <p:spPr>
          <a:xfrm>
            <a:off x="4011168" y="2820814"/>
            <a:ext cx="74251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phase</a:t>
            </a:r>
            <a:endParaRPr lang="en-US" sz="1600" dirty="0"/>
          </a:p>
        </p:txBody>
      </p:sp>
      <p:sp>
        <p:nvSpPr>
          <p:cNvPr id="30" name="Rectangle 29"/>
          <p:cNvSpPr/>
          <p:nvPr/>
        </p:nvSpPr>
        <p:spPr>
          <a:xfrm>
            <a:off x="4011168" y="4911968"/>
            <a:ext cx="4187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1600" baseline="-25000" dirty="0" smtClean="0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endParaRPr lang="en-US" sz="1600" baseline="-25000" dirty="0">
              <a:latin typeface="Symbol" panose="05050102010706020507" pitchFamily="18" charset="2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011168" y="3845168"/>
            <a:ext cx="18485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oroidal magnetics</a:t>
            </a:r>
            <a:endParaRPr lang="en-US" sz="1600" dirty="0"/>
          </a:p>
        </p:txBody>
      </p:sp>
      <p:sp>
        <p:nvSpPr>
          <p:cNvPr id="37" name="Text Box 32"/>
          <p:cNvSpPr txBox="1">
            <a:spLocks noChangeArrowheads="1"/>
          </p:cNvSpPr>
          <p:nvPr/>
        </p:nvSpPr>
        <p:spPr bwMode="auto">
          <a:xfrm>
            <a:off x="3894992" y="1515208"/>
            <a:ext cx="9165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6600FF"/>
                </a:solidFill>
                <a:latin typeface="+mn-lt"/>
                <a:ea typeface="+mn-ea"/>
              </a:rPr>
              <a:t>rotation</a:t>
            </a:r>
          </a:p>
        </p:txBody>
      </p:sp>
      <p:sp>
        <p:nvSpPr>
          <p:cNvPr id="38" name="Text Box 32"/>
          <p:cNvSpPr txBox="1">
            <a:spLocks noChangeArrowheads="1"/>
          </p:cNvSpPr>
          <p:nvPr/>
        </p:nvSpPr>
        <p:spPr bwMode="auto">
          <a:xfrm>
            <a:off x="4924509" y="1515208"/>
            <a:ext cx="9165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1600" b="1" dirty="0" smtClean="0">
                <a:solidFill>
                  <a:srgbClr val="FF0000"/>
                </a:solidFill>
                <a:latin typeface="+mn-lt"/>
                <a:ea typeface="+mn-ea"/>
              </a:rPr>
              <a:t>growth</a:t>
            </a:r>
          </a:p>
        </p:txBody>
      </p:sp>
      <p:sp>
        <p:nvSpPr>
          <p:cNvPr id="42" name="Text Box 32"/>
          <p:cNvSpPr txBox="1">
            <a:spLocks noChangeArrowheads="1"/>
          </p:cNvSpPr>
          <p:nvPr/>
        </p:nvSpPr>
        <p:spPr bwMode="auto">
          <a:xfrm>
            <a:off x="6494584" y="1515208"/>
            <a:ext cx="9165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1600" dirty="0" smtClean="0">
                <a:solidFill>
                  <a:srgbClr val="6600FF"/>
                </a:solidFill>
                <a:latin typeface="+mn-lt"/>
                <a:ea typeface="+mn-ea"/>
              </a:rPr>
              <a:t>rotation</a:t>
            </a:r>
          </a:p>
        </p:txBody>
      </p:sp>
      <p:sp>
        <p:nvSpPr>
          <p:cNvPr id="47" name="Text Box 32"/>
          <p:cNvSpPr txBox="1">
            <a:spLocks noChangeArrowheads="1"/>
          </p:cNvSpPr>
          <p:nvPr/>
        </p:nvSpPr>
        <p:spPr bwMode="auto">
          <a:xfrm>
            <a:off x="7371701" y="1515208"/>
            <a:ext cx="9165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1600" b="1" dirty="0" smtClean="0">
                <a:solidFill>
                  <a:srgbClr val="FF0000"/>
                </a:solidFill>
                <a:latin typeface="+mn-lt"/>
                <a:ea typeface="+mn-ea"/>
              </a:rPr>
              <a:t>growth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832287" y="1862454"/>
            <a:ext cx="10727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amplitude</a:t>
            </a:r>
            <a:endParaRPr lang="en-US" sz="1600" dirty="0"/>
          </a:p>
        </p:txBody>
      </p:sp>
      <p:sp>
        <p:nvSpPr>
          <p:cNvPr id="50" name="Rectangle 49"/>
          <p:cNvSpPr/>
          <p:nvPr/>
        </p:nvSpPr>
        <p:spPr>
          <a:xfrm>
            <a:off x="6838217" y="2819300"/>
            <a:ext cx="74251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phase</a:t>
            </a:r>
            <a:endParaRPr lang="en-US" sz="1600" dirty="0"/>
          </a:p>
        </p:txBody>
      </p:sp>
      <p:sp>
        <p:nvSpPr>
          <p:cNvPr id="51" name="Rectangle 50"/>
          <p:cNvSpPr/>
          <p:nvPr/>
        </p:nvSpPr>
        <p:spPr>
          <a:xfrm>
            <a:off x="6838217" y="4876800"/>
            <a:ext cx="4187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1600" baseline="-25000" dirty="0" smtClean="0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endParaRPr lang="en-US" sz="1600" baseline="-25000" dirty="0">
              <a:latin typeface="Symbol" panose="05050102010706020507" pitchFamily="18" charset="2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781800" y="3987262"/>
            <a:ext cx="18485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oroidal magnetics</a:t>
            </a:r>
            <a:endParaRPr lang="en-US" sz="1600" dirty="0"/>
          </a:p>
        </p:txBody>
      </p:sp>
      <p:sp>
        <p:nvSpPr>
          <p:cNvPr id="53" name="Text Box 32"/>
          <p:cNvSpPr txBox="1">
            <a:spLocks noChangeArrowheads="1"/>
          </p:cNvSpPr>
          <p:nvPr/>
        </p:nvSpPr>
        <p:spPr bwMode="auto">
          <a:xfrm>
            <a:off x="49305" y="5926885"/>
            <a:ext cx="3657600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0" i="0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S. Sabbagh </a:t>
            </a:r>
            <a:r>
              <a:rPr lang="en-US" sz="1400" b="0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lang="en-US" sz="1400" b="0" i="0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DIII-D/NSTX experiments</a:t>
            </a:r>
          </a:p>
          <a:p>
            <a:r>
              <a:rPr lang="en-US" sz="1400" dirty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S. Sabbagh et al., </a:t>
            </a:r>
            <a:r>
              <a:rPr lang="en-US" sz="1400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APS Invited talk 2014</a:t>
            </a:r>
            <a:endParaRPr lang="en-US" sz="1400" dirty="0">
              <a:solidFill>
                <a:srgbClr val="66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13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5088466" y="3828522"/>
            <a:ext cx="990600" cy="328612"/>
          </a:xfrm>
          <a:prstGeom prst="rect">
            <a:avLst/>
          </a:prstGeom>
          <a:solidFill>
            <a:srgbClr val="FFFF99"/>
          </a:solidFill>
          <a:ln w="158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rgbClr val="1822CD"/>
              </a:solidFill>
              <a:effectLst/>
              <a:latin typeface="Helvetica" pitchFamily="34" charset="0"/>
            </a:endParaRPr>
          </a:p>
        </p:txBody>
      </p:sp>
      <p:graphicFrame>
        <p:nvGraphicFramePr>
          <p:cNvPr id="17807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6188771"/>
              </p:ext>
            </p:extLst>
          </p:nvPr>
        </p:nvGraphicFramePr>
        <p:xfrm>
          <a:off x="406878" y="4860237"/>
          <a:ext cx="56388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22" name="Equation" r:id="rId4" imgW="3200400" imgH="609600" progId="Equation.3">
                  <p:embed/>
                </p:oleObj>
              </mc:Choice>
              <mc:Fallback>
                <p:oleObj name="Equation" r:id="rId4" imgW="3200400" imgH="609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878" y="4860237"/>
                        <a:ext cx="5638800" cy="1073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80740" name="Rectangle 4"/>
          <p:cNvSpPr>
            <a:spLocks noChangeArrowheads="1"/>
          </p:cNvSpPr>
          <p:nvPr/>
        </p:nvSpPr>
        <p:spPr bwMode="auto">
          <a:xfrm>
            <a:off x="198438" y="990600"/>
            <a:ext cx="8716962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/>
          <a:lstStyle>
            <a:lvl1pPr marL="342900" indent="-342900" eaLnBrk="0" hangingPunct="0">
              <a:buClr>
                <a:srgbClr val="FF3300"/>
              </a:buClr>
              <a:buSzPct val="75000"/>
              <a:buFont typeface="Wingdings" pitchFamily="2" charset="2"/>
              <a:buChar char="q"/>
              <a:defRPr sz="2400">
                <a:solidFill>
                  <a:srgbClr val="0000FF"/>
                </a:solidFill>
                <a:latin typeface="Arial" pitchFamily="34" charset="0"/>
              </a:defRPr>
            </a:lvl1pPr>
            <a:lvl2pPr marL="742950" indent="-285750" eaLnBrk="0" hangingPunct="0">
              <a:buClr>
                <a:srgbClr val="3333FF"/>
              </a:buClr>
              <a:buSzPct val="75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buSzPct val="180000"/>
              <a:defRPr>
                <a:solidFill>
                  <a:srgbClr val="FF0000"/>
                </a:solidFill>
                <a:latin typeface="Arial" pitchFamily="34" charset="0"/>
              </a:defRPr>
            </a:lvl3pPr>
            <a:lvl4pPr marL="1600200" indent="-228600" eaLnBrk="0" hangingPunct="0">
              <a:buClr>
                <a:srgbClr val="3333FF"/>
              </a:buClr>
              <a:buSzPct val="65000"/>
              <a:buFont typeface="Wingdings" pitchFamily="2" charset="2"/>
              <a:buChar char="q"/>
              <a:defRPr sz="1600">
                <a:solidFill>
                  <a:srgbClr val="009999"/>
                </a:solidFill>
                <a:latin typeface="Arial" pitchFamily="34" charset="0"/>
              </a:defRPr>
            </a:lvl4pPr>
            <a:lvl5pPr marL="2057400" indent="-228600" eaLnBrk="0" hangingPunct="0">
              <a:buClr>
                <a:srgbClr val="FF3300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40000"/>
              </a:spcBef>
            </a:pPr>
            <a:r>
              <a:rPr lang="en-US" altLang="en-US" sz="2000" dirty="0" smtClean="0">
                <a:ea typeface="+mn-ea"/>
              </a:rPr>
              <a:t>Initially </a:t>
            </a:r>
            <a:r>
              <a:rPr lang="en-US" altLang="en-US" sz="2000" dirty="0">
                <a:ea typeface="+mn-ea"/>
              </a:rPr>
              <a:t>used </a:t>
            </a:r>
            <a:r>
              <a:rPr lang="en-US" altLang="en-US" sz="2000" dirty="0" smtClean="0">
                <a:ea typeface="+mn-ea"/>
              </a:rPr>
              <a:t>for NSTX since simple critical scalar </a:t>
            </a:r>
            <a:r>
              <a:rPr lang="en-US" altLang="en-US" sz="2000" i="1" dirty="0" err="1" smtClean="0">
                <a:latin typeface="Symbol" pitchFamily="18" charset="2"/>
                <a:ea typeface="+mn-ea"/>
              </a:rPr>
              <a:t>w</a:t>
            </a:r>
            <a:r>
              <a:rPr lang="en-US" altLang="en-US" sz="2000" i="1" baseline="-25000" dirty="0" err="1" smtClean="0">
                <a:latin typeface="Symbol" pitchFamily="18" charset="2"/>
                <a:ea typeface="+mn-ea"/>
              </a:rPr>
              <a:t>f</a:t>
            </a:r>
            <a:r>
              <a:rPr lang="en-US" altLang="en-US" sz="2000" dirty="0" smtClean="0">
                <a:ea typeface="+mn-ea"/>
              </a:rPr>
              <a:t> threshold stability models did not describe RWM stability</a:t>
            </a:r>
          </a:p>
          <a:p>
            <a:pPr lvl="2">
              <a:lnSpc>
                <a:spcPct val="70000"/>
              </a:lnSpc>
              <a:buFontTx/>
              <a:buChar char="•"/>
            </a:pPr>
            <a:endParaRPr lang="en-US" altLang="en-US" sz="1600" dirty="0" smtClean="0">
              <a:ea typeface="+mn-ea"/>
            </a:endParaRPr>
          </a:p>
          <a:p>
            <a:pPr>
              <a:spcBef>
                <a:spcPct val="40000"/>
              </a:spcBef>
            </a:pPr>
            <a:r>
              <a:rPr lang="en-US" altLang="en-US" sz="2000" dirty="0" smtClean="0">
                <a:ea typeface="+mn-ea"/>
              </a:rPr>
              <a:t>Kinetic modification to ideal MHD growth rate</a:t>
            </a:r>
          </a:p>
          <a:p>
            <a:pPr lvl="1">
              <a:spcBef>
                <a:spcPct val="40000"/>
              </a:spcBef>
            </a:pPr>
            <a:r>
              <a:rPr lang="en-US" altLang="en-US" sz="1800" dirty="0" smtClean="0">
                <a:solidFill>
                  <a:srgbClr val="000000"/>
                </a:solidFill>
                <a:ea typeface="+mn-ea"/>
              </a:rPr>
              <a:t>Trapped / circulating ions, trapped electrons, etc.</a:t>
            </a:r>
          </a:p>
          <a:p>
            <a:pPr lvl="1">
              <a:spcBef>
                <a:spcPct val="40000"/>
              </a:spcBef>
            </a:pPr>
            <a:r>
              <a:rPr lang="en-US" altLang="en-US" sz="1800" dirty="0" smtClean="0">
                <a:solidFill>
                  <a:srgbClr val="000000"/>
                </a:solidFill>
                <a:ea typeface="+mn-ea"/>
              </a:rPr>
              <a:t>Energetic particle (EP) stabilization</a:t>
            </a:r>
          </a:p>
          <a:p>
            <a:pPr>
              <a:spcBef>
                <a:spcPct val="40000"/>
              </a:spcBef>
            </a:pPr>
            <a:r>
              <a:rPr lang="en-US" altLang="en-US" sz="2000" dirty="0" smtClean="0">
                <a:ea typeface="+mn-ea"/>
              </a:rPr>
              <a:t>Stability depends on</a:t>
            </a:r>
          </a:p>
          <a:p>
            <a:pPr lvl="1">
              <a:spcBef>
                <a:spcPct val="40000"/>
              </a:spcBef>
            </a:pPr>
            <a:r>
              <a:rPr lang="en-US" altLang="en-US" sz="1800" dirty="0" smtClean="0">
                <a:solidFill>
                  <a:srgbClr val="000000"/>
                </a:solidFill>
                <a:ea typeface="+mn-ea"/>
              </a:rPr>
              <a:t>Integrated </a:t>
            </a:r>
            <a:r>
              <a:rPr lang="en-US" altLang="en-US" sz="1800" i="1" u="sng" dirty="0" err="1" smtClean="0">
                <a:solidFill>
                  <a:srgbClr val="FF0000"/>
                </a:solidFill>
                <a:latin typeface="Symbol" pitchFamily="18" charset="2"/>
                <a:ea typeface="+mn-ea"/>
              </a:rPr>
              <a:t>w</a:t>
            </a:r>
            <a:r>
              <a:rPr lang="en-US" altLang="en-US" sz="1600" i="1" u="sng" baseline="-25000" dirty="0" err="1" smtClean="0">
                <a:solidFill>
                  <a:srgbClr val="FF0000"/>
                </a:solidFill>
                <a:latin typeface="Symbol" pitchFamily="18" charset="2"/>
                <a:ea typeface="+mn-ea"/>
              </a:rPr>
              <a:t>f</a:t>
            </a:r>
            <a:r>
              <a:rPr lang="en-US" altLang="en-US" sz="1800" u="sng" dirty="0" smtClean="0">
                <a:solidFill>
                  <a:srgbClr val="FF0000"/>
                </a:solidFill>
                <a:ea typeface="+mn-ea"/>
              </a:rPr>
              <a:t> profile</a:t>
            </a:r>
            <a:r>
              <a:rPr lang="en-US" altLang="en-US" sz="1800" dirty="0" smtClean="0">
                <a:solidFill>
                  <a:srgbClr val="000000"/>
                </a:solidFill>
                <a:ea typeface="+mn-ea"/>
              </a:rPr>
              <a:t>: resonances in </a:t>
            </a:r>
            <a:r>
              <a:rPr lang="en-US" altLang="en-US" sz="1800" i="1" dirty="0" err="1" smtClean="0">
                <a:solidFill>
                  <a:srgbClr val="000000"/>
                </a:solidFill>
                <a:latin typeface="Symbol" pitchFamily="18" charset="2"/>
                <a:ea typeface="+mn-ea"/>
              </a:rPr>
              <a:t>d</a:t>
            </a:r>
            <a:r>
              <a:rPr lang="en-US" altLang="en-US" sz="1800" i="1" dirty="0" err="1" smtClean="0">
                <a:solidFill>
                  <a:srgbClr val="000000"/>
                </a:solidFill>
                <a:ea typeface="+mn-ea"/>
              </a:rPr>
              <a:t>W</a:t>
            </a:r>
            <a:r>
              <a:rPr lang="en-US" altLang="en-US" sz="1800" i="1" baseline="-25000" dirty="0" err="1" smtClean="0">
                <a:solidFill>
                  <a:srgbClr val="000000"/>
                </a:solidFill>
                <a:ea typeface="+mn-ea"/>
              </a:rPr>
              <a:t>K</a:t>
            </a:r>
            <a:r>
              <a:rPr lang="en-US" altLang="en-US" sz="1800" dirty="0" smtClean="0">
                <a:solidFill>
                  <a:srgbClr val="000000"/>
                </a:solidFill>
                <a:ea typeface="+mn-ea"/>
              </a:rPr>
              <a:t> (e.g. ion precession drift)</a:t>
            </a:r>
            <a:endParaRPr lang="en-US" altLang="en-US" sz="1800" baseline="-25000" dirty="0" smtClean="0">
              <a:solidFill>
                <a:srgbClr val="000000"/>
              </a:solidFill>
              <a:ea typeface="+mn-ea"/>
            </a:endParaRPr>
          </a:p>
          <a:p>
            <a:pPr lvl="1">
              <a:spcBef>
                <a:spcPct val="40000"/>
              </a:spcBef>
            </a:pPr>
            <a:r>
              <a:rPr lang="en-US" altLang="en-US" sz="1800" dirty="0" smtClean="0">
                <a:solidFill>
                  <a:srgbClr val="000000"/>
                </a:solidFill>
                <a:ea typeface="+mn-ea"/>
              </a:rPr>
              <a:t>Particle </a:t>
            </a:r>
            <a:r>
              <a:rPr lang="en-US" altLang="en-US" sz="1800" u="sng" dirty="0" err="1" smtClean="0">
                <a:solidFill>
                  <a:srgbClr val="FF0000"/>
                </a:solidFill>
                <a:ea typeface="+mn-ea"/>
              </a:rPr>
              <a:t>collisionality</a:t>
            </a:r>
            <a:r>
              <a:rPr lang="en-US" altLang="en-US" sz="1800" u="sng" dirty="0" smtClean="0">
                <a:solidFill>
                  <a:srgbClr val="FF0000"/>
                </a:solidFill>
                <a:ea typeface="+mn-ea"/>
              </a:rPr>
              <a:t>, EP fraction</a:t>
            </a:r>
          </a:p>
          <a:p>
            <a:pPr>
              <a:spcBef>
                <a:spcPct val="20000"/>
              </a:spcBef>
            </a:pPr>
            <a:endParaRPr lang="en-US" altLang="en-US" sz="2000" dirty="0" smtClean="0">
              <a:ea typeface="+mn-ea"/>
            </a:endParaRPr>
          </a:p>
        </p:txBody>
      </p:sp>
      <p:sp>
        <p:nvSpPr>
          <p:cNvPr id="1780741" name="Text Box 5"/>
          <p:cNvSpPr txBox="1">
            <a:spLocks noChangeArrowheads="1"/>
          </p:cNvSpPr>
          <p:nvPr/>
        </p:nvSpPr>
        <p:spPr bwMode="auto">
          <a:xfrm>
            <a:off x="61657" y="4403037"/>
            <a:ext cx="64325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u="sng" dirty="0" smtClean="0">
                <a:solidFill>
                  <a:srgbClr val="0000FF"/>
                </a:solidFill>
                <a:latin typeface="Helvetica" pitchFamily="34" charset="0"/>
                <a:ea typeface="+mn-ea"/>
              </a:rPr>
              <a:t>Trapped ion component of </a:t>
            </a:r>
            <a:r>
              <a:rPr lang="en-US" altLang="en-US" sz="1800" i="1" u="sng" dirty="0" err="1" smtClean="0">
                <a:solidFill>
                  <a:srgbClr val="0000FF"/>
                </a:solidFill>
                <a:latin typeface="Symbol" pitchFamily="18" charset="2"/>
                <a:ea typeface="+mn-ea"/>
              </a:rPr>
              <a:t>d</a:t>
            </a:r>
            <a:r>
              <a:rPr lang="en-US" altLang="en-US" sz="1800" i="1" u="sng" dirty="0" err="1" smtClean="0">
                <a:solidFill>
                  <a:srgbClr val="0000FF"/>
                </a:solidFill>
                <a:latin typeface="Helvetica" pitchFamily="34" charset="0"/>
                <a:ea typeface="+mn-ea"/>
              </a:rPr>
              <a:t>W</a:t>
            </a:r>
            <a:r>
              <a:rPr lang="en-US" altLang="en-US" sz="1800" i="1" baseline="-25000" dirty="0" err="1" smtClean="0">
                <a:solidFill>
                  <a:srgbClr val="0000FF"/>
                </a:solidFill>
                <a:latin typeface="Helvetica" pitchFamily="34" charset="0"/>
                <a:ea typeface="+mn-ea"/>
              </a:rPr>
              <a:t>K</a:t>
            </a:r>
            <a:r>
              <a:rPr lang="en-US" altLang="en-US" sz="1800" u="sng" dirty="0" smtClean="0">
                <a:solidFill>
                  <a:srgbClr val="0000FF"/>
                </a:solidFill>
                <a:latin typeface="Helvetica" pitchFamily="34" charset="0"/>
                <a:ea typeface="+mn-ea"/>
              </a:rPr>
              <a:t> (plasma integral over energy)</a:t>
            </a:r>
          </a:p>
        </p:txBody>
      </p:sp>
      <p:sp>
        <p:nvSpPr>
          <p:cNvPr id="1780744" name="Rectangle 8"/>
          <p:cNvSpPr>
            <a:spLocks noChangeArrowheads="1"/>
          </p:cNvSpPr>
          <p:nvPr/>
        </p:nvSpPr>
        <p:spPr bwMode="auto">
          <a:xfrm>
            <a:off x="0" y="3044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sz="1200" smtClean="0">
              <a:solidFill>
                <a:srgbClr val="1822CD"/>
              </a:solidFill>
              <a:latin typeface="Helvetica" pitchFamily="34" charset="0"/>
              <a:ea typeface="+mn-ea"/>
            </a:endParaRPr>
          </a:p>
        </p:txBody>
      </p:sp>
      <p:graphicFrame>
        <p:nvGraphicFramePr>
          <p:cNvPr id="178074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5445046"/>
              </p:ext>
            </p:extLst>
          </p:nvPr>
        </p:nvGraphicFramePr>
        <p:xfrm>
          <a:off x="6094413" y="2006600"/>
          <a:ext cx="2455862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23" name="Equation" r:id="rId6" imgW="1320480" imgH="431640" progId="Equation.DSMT4">
                  <p:embed/>
                </p:oleObj>
              </mc:Choice>
              <mc:Fallback>
                <p:oleObj name="Equation" r:id="rId6" imgW="132048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4413" y="2006600"/>
                        <a:ext cx="2455862" cy="811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80746" name="Rectangle 10"/>
          <p:cNvSpPr>
            <a:spLocks noChangeArrowheads="1"/>
          </p:cNvSpPr>
          <p:nvPr/>
        </p:nvSpPr>
        <p:spPr bwMode="auto">
          <a:xfrm>
            <a:off x="3912078" y="6095312"/>
            <a:ext cx="10795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en-US" sz="1600" u="sng" smtClean="0">
                <a:solidFill>
                  <a:srgbClr val="FF0000"/>
                </a:solidFill>
                <a:latin typeface="Helvetica" pitchFamily="34" charset="0"/>
                <a:ea typeface="+mn-ea"/>
              </a:rPr>
              <a:t>collisionality</a:t>
            </a:r>
          </a:p>
        </p:txBody>
      </p:sp>
      <p:sp>
        <p:nvSpPr>
          <p:cNvPr id="1780747" name="Rectangle 11"/>
          <p:cNvSpPr>
            <a:spLocks noChangeArrowheads="1"/>
          </p:cNvSpPr>
          <p:nvPr/>
        </p:nvSpPr>
        <p:spPr bwMode="auto">
          <a:xfrm>
            <a:off x="5192713" y="3811588"/>
            <a:ext cx="37226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en-US" sz="1800" i="1" u="sng" dirty="0" err="1" smtClean="0">
                <a:solidFill>
                  <a:srgbClr val="FF0000"/>
                </a:solidFill>
                <a:latin typeface="Symbol" pitchFamily="18" charset="2"/>
                <a:ea typeface="+mn-ea"/>
              </a:rPr>
              <a:t>w</a:t>
            </a:r>
            <a:r>
              <a:rPr lang="en-US" altLang="en-US" sz="1600" i="1" u="sng" baseline="-25000" dirty="0" err="1" smtClean="0">
                <a:solidFill>
                  <a:srgbClr val="FF0000"/>
                </a:solidFill>
                <a:latin typeface="Symbol" pitchFamily="18" charset="2"/>
                <a:ea typeface="+mn-ea"/>
              </a:rPr>
              <a:t>f</a:t>
            </a:r>
            <a:r>
              <a:rPr lang="en-US" altLang="en-US" sz="1600" u="sng" dirty="0" smtClean="0">
                <a:solidFill>
                  <a:srgbClr val="FF0000"/>
                </a:solidFill>
                <a:latin typeface="Helvetica" pitchFamily="34" charset="0"/>
                <a:ea typeface="+mn-ea"/>
              </a:rPr>
              <a:t> profile (enters through </a:t>
            </a:r>
            <a:r>
              <a:rPr lang="en-US" altLang="en-US" sz="1600" u="sng" dirty="0" err="1" smtClean="0">
                <a:solidFill>
                  <a:srgbClr val="FF0000"/>
                </a:solidFill>
                <a:latin typeface="Helvetica" pitchFamily="34" charset="0"/>
                <a:ea typeface="+mn-ea"/>
              </a:rPr>
              <a:t>ExB</a:t>
            </a:r>
            <a:r>
              <a:rPr lang="en-US" altLang="en-US" sz="1600" u="sng" dirty="0" smtClean="0">
                <a:solidFill>
                  <a:srgbClr val="FF0000"/>
                </a:solidFill>
                <a:latin typeface="Helvetica" pitchFamily="34" charset="0"/>
                <a:ea typeface="+mn-ea"/>
              </a:rPr>
              <a:t> frequency)</a:t>
            </a:r>
          </a:p>
        </p:txBody>
      </p:sp>
      <p:sp>
        <p:nvSpPr>
          <p:cNvPr id="1780748" name="Rectangle 12"/>
          <p:cNvSpPr>
            <a:spLocks noChangeArrowheads="1"/>
          </p:cNvSpPr>
          <p:nvPr/>
        </p:nvSpPr>
        <p:spPr bwMode="auto">
          <a:xfrm>
            <a:off x="0" y="2963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sz="1200" smtClean="0">
              <a:solidFill>
                <a:srgbClr val="1822CD"/>
              </a:solidFill>
              <a:latin typeface="Helvetica" pitchFamily="34" charset="0"/>
              <a:ea typeface="+mn-ea"/>
            </a:endParaRPr>
          </a:p>
        </p:txBody>
      </p:sp>
      <p:sp>
        <p:nvSpPr>
          <p:cNvPr id="1780749" name="Line 13"/>
          <p:cNvSpPr>
            <a:spLocks noChangeShapeType="1"/>
          </p:cNvSpPr>
          <p:nvPr/>
        </p:nvSpPr>
        <p:spPr bwMode="auto">
          <a:xfrm flipH="1" flipV="1">
            <a:off x="3467578" y="5753999"/>
            <a:ext cx="596900" cy="325438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sz="1200" smtClean="0">
              <a:solidFill>
                <a:srgbClr val="1822CD"/>
              </a:solidFill>
              <a:latin typeface="Helvetica" pitchFamily="34" charset="0"/>
              <a:ea typeface="+mn-ea"/>
            </a:endParaRPr>
          </a:p>
        </p:txBody>
      </p:sp>
      <p:sp>
        <p:nvSpPr>
          <p:cNvPr id="1780750" name="Text Box 32"/>
          <p:cNvSpPr txBox="1">
            <a:spLocks noChangeArrowheads="1"/>
          </p:cNvSpPr>
          <p:nvPr/>
        </p:nvSpPr>
        <p:spPr bwMode="auto">
          <a:xfrm>
            <a:off x="5791200" y="2835275"/>
            <a:ext cx="3276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1400" dirty="0" smtClean="0">
                <a:solidFill>
                  <a:srgbClr val="9900CC"/>
                </a:solidFill>
                <a:latin typeface="+mn-lt"/>
                <a:ea typeface="+mn-ea"/>
              </a:rPr>
              <a:t>Hu and Betti, Phys. Rev. </a:t>
            </a:r>
            <a:r>
              <a:rPr lang="en-US" altLang="en-US" sz="1400" dirty="0" err="1" smtClean="0">
                <a:solidFill>
                  <a:srgbClr val="9900CC"/>
                </a:solidFill>
                <a:latin typeface="+mn-lt"/>
                <a:ea typeface="+mn-ea"/>
              </a:rPr>
              <a:t>Lett</a:t>
            </a:r>
            <a:r>
              <a:rPr lang="en-US" altLang="en-US" sz="1400" dirty="0" smtClean="0">
                <a:solidFill>
                  <a:srgbClr val="9900CC"/>
                </a:solidFill>
                <a:latin typeface="+mn-lt"/>
                <a:ea typeface="+mn-ea"/>
              </a:rPr>
              <a:t> </a:t>
            </a:r>
            <a:r>
              <a:rPr lang="en-US" altLang="en-US" sz="1400" b="1" dirty="0" smtClean="0">
                <a:solidFill>
                  <a:srgbClr val="9900CC"/>
                </a:solidFill>
                <a:latin typeface="+mn-lt"/>
                <a:ea typeface="+mn-ea"/>
              </a:rPr>
              <a:t>93</a:t>
            </a:r>
            <a:r>
              <a:rPr lang="en-US" altLang="en-US" sz="1400" dirty="0" smtClean="0">
                <a:solidFill>
                  <a:srgbClr val="9900CC"/>
                </a:solidFill>
                <a:latin typeface="+mn-lt"/>
                <a:ea typeface="+mn-ea"/>
              </a:rPr>
              <a:t> (2004) 105002</a:t>
            </a:r>
          </a:p>
        </p:txBody>
      </p:sp>
      <p:sp>
        <p:nvSpPr>
          <p:cNvPr id="1780751" name="Text Box 32"/>
          <p:cNvSpPr txBox="1">
            <a:spLocks noChangeArrowheads="1"/>
          </p:cNvSpPr>
          <p:nvPr/>
        </p:nvSpPr>
        <p:spPr bwMode="auto">
          <a:xfrm>
            <a:off x="5452532" y="1371600"/>
            <a:ext cx="3657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1400" dirty="0" smtClean="0">
                <a:solidFill>
                  <a:srgbClr val="9900CC"/>
                </a:solidFill>
                <a:latin typeface="+mn-lt"/>
                <a:ea typeface="+mn-ea"/>
              </a:rPr>
              <a:t>Sontag, et al., </a:t>
            </a:r>
            <a:r>
              <a:rPr lang="en-US" altLang="en-US" sz="1400" dirty="0" err="1" smtClean="0">
                <a:solidFill>
                  <a:srgbClr val="9900CC"/>
                </a:solidFill>
                <a:latin typeface="+mn-lt"/>
                <a:ea typeface="+mn-ea"/>
              </a:rPr>
              <a:t>Nucl</a:t>
            </a:r>
            <a:r>
              <a:rPr lang="en-US" altLang="en-US" sz="1400" dirty="0" smtClean="0">
                <a:solidFill>
                  <a:srgbClr val="9900CC"/>
                </a:solidFill>
                <a:latin typeface="+mn-lt"/>
                <a:ea typeface="+mn-ea"/>
              </a:rPr>
              <a:t>. Fusion </a:t>
            </a:r>
            <a:r>
              <a:rPr lang="en-US" altLang="en-US" sz="1400" b="1" dirty="0" smtClean="0">
                <a:solidFill>
                  <a:srgbClr val="9900CC"/>
                </a:solidFill>
                <a:latin typeface="+mn-lt"/>
                <a:ea typeface="+mn-ea"/>
              </a:rPr>
              <a:t>47</a:t>
            </a:r>
            <a:r>
              <a:rPr lang="en-US" altLang="en-US" sz="1400" dirty="0" smtClean="0">
                <a:solidFill>
                  <a:srgbClr val="9900CC"/>
                </a:solidFill>
                <a:latin typeface="+mn-lt"/>
                <a:ea typeface="+mn-ea"/>
              </a:rPr>
              <a:t> (2007) 1005</a:t>
            </a:r>
          </a:p>
        </p:txBody>
      </p:sp>
      <p:sp>
        <p:nvSpPr>
          <p:cNvPr id="1780752" name="Rectangle 16"/>
          <p:cNvSpPr>
            <a:spLocks noChangeArrowheads="1"/>
          </p:cNvSpPr>
          <p:nvPr/>
        </p:nvSpPr>
        <p:spPr bwMode="auto">
          <a:xfrm>
            <a:off x="779941" y="6095312"/>
            <a:ext cx="13779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en-US" sz="1600" u="sng" smtClean="0">
                <a:solidFill>
                  <a:srgbClr val="FF0000"/>
                </a:solidFill>
                <a:latin typeface="Helvetica" pitchFamily="34" charset="0"/>
                <a:ea typeface="+mn-ea"/>
              </a:rPr>
              <a:t>precession drift</a:t>
            </a:r>
          </a:p>
        </p:txBody>
      </p:sp>
      <p:sp>
        <p:nvSpPr>
          <p:cNvPr id="1780753" name="Line 17"/>
          <p:cNvSpPr>
            <a:spLocks noChangeShapeType="1"/>
          </p:cNvSpPr>
          <p:nvPr/>
        </p:nvSpPr>
        <p:spPr bwMode="auto">
          <a:xfrm flipV="1">
            <a:off x="1397478" y="5793687"/>
            <a:ext cx="381000" cy="314325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sz="1200" smtClean="0">
              <a:solidFill>
                <a:srgbClr val="1822CD"/>
              </a:solidFill>
              <a:latin typeface="Helvetica" pitchFamily="34" charset="0"/>
              <a:ea typeface="+mn-ea"/>
            </a:endParaRPr>
          </a:p>
        </p:txBody>
      </p:sp>
      <p:sp>
        <p:nvSpPr>
          <p:cNvPr id="1780754" name="Rectangle 18"/>
          <p:cNvSpPr>
            <a:spLocks noChangeArrowheads="1"/>
          </p:cNvSpPr>
          <p:nvPr/>
        </p:nvSpPr>
        <p:spPr bwMode="auto">
          <a:xfrm>
            <a:off x="2642078" y="6095312"/>
            <a:ext cx="6651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en-US" sz="1600" u="sng" smtClean="0">
                <a:solidFill>
                  <a:srgbClr val="FF0000"/>
                </a:solidFill>
                <a:latin typeface="Helvetica" pitchFamily="34" charset="0"/>
                <a:ea typeface="+mn-ea"/>
              </a:rPr>
              <a:t>bounce</a:t>
            </a:r>
          </a:p>
        </p:txBody>
      </p:sp>
      <p:sp>
        <p:nvSpPr>
          <p:cNvPr id="1780755" name="Line 19"/>
          <p:cNvSpPr>
            <a:spLocks noChangeShapeType="1"/>
          </p:cNvSpPr>
          <p:nvPr/>
        </p:nvSpPr>
        <p:spPr bwMode="auto">
          <a:xfrm flipH="1" flipV="1">
            <a:off x="2540478" y="5742887"/>
            <a:ext cx="304800" cy="304800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sz="1200" smtClean="0">
              <a:solidFill>
                <a:srgbClr val="1822CD"/>
              </a:solidFill>
              <a:latin typeface="Helvetica" pitchFamily="34" charset="0"/>
              <a:ea typeface="+mn-ea"/>
            </a:endParaRPr>
          </a:p>
        </p:txBody>
      </p:sp>
      <p:sp>
        <p:nvSpPr>
          <p:cNvPr id="1780756" name="Rectangle 10"/>
          <p:cNvSpPr>
            <a:spLocks noChangeArrowheads="1"/>
          </p:cNvSpPr>
          <p:nvPr/>
        </p:nvSpPr>
        <p:spPr bwMode="auto">
          <a:xfrm>
            <a:off x="0" y="103095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ctr"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b="1" dirty="0" smtClean="0">
                <a:solidFill>
                  <a:srgbClr val="FF0000"/>
                </a:solidFill>
                <a:latin typeface="Arial" pitchFamily="34" charset="0"/>
                <a:ea typeface="+mn-ea"/>
              </a:rPr>
              <a:t>M</a:t>
            </a:r>
            <a:r>
              <a:rPr lang="en-US" altLang="en-US" b="1" dirty="0" smtClean="0">
                <a:solidFill>
                  <a:srgbClr val="3333CC"/>
                </a:solidFill>
                <a:latin typeface="Arial" pitchFamily="34" charset="0"/>
                <a:ea typeface="+mn-ea"/>
              </a:rPr>
              <a:t>odification of </a:t>
            </a:r>
            <a:r>
              <a:rPr lang="en-US" altLang="en-US" b="1" dirty="0" smtClean="0">
                <a:solidFill>
                  <a:srgbClr val="FF0000"/>
                </a:solidFill>
                <a:latin typeface="Arial" pitchFamily="34" charset="0"/>
                <a:ea typeface="+mn-ea"/>
              </a:rPr>
              <a:t>I</a:t>
            </a:r>
            <a:r>
              <a:rPr lang="en-US" altLang="en-US" b="1" dirty="0" smtClean="0">
                <a:solidFill>
                  <a:srgbClr val="3333CC"/>
                </a:solidFill>
                <a:latin typeface="Arial" pitchFamily="34" charset="0"/>
                <a:ea typeface="+mn-ea"/>
              </a:rPr>
              <a:t>deal </a:t>
            </a:r>
            <a:r>
              <a:rPr lang="en-US" altLang="en-US" b="1" dirty="0" smtClean="0">
                <a:solidFill>
                  <a:srgbClr val="FF0000"/>
                </a:solidFill>
                <a:latin typeface="Arial" pitchFamily="34" charset="0"/>
                <a:ea typeface="+mn-ea"/>
              </a:rPr>
              <a:t>S</a:t>
            </a:r>
            <a:r>
              <a:rPr lang="en-US" altLang="en-US" b="1" dirty="0" smtClean="0">
                <a:solidFill>
                  <a:srgbClr val="3333CC"/>
                </a:solidFill>
                <a:latin typeface="Arial" pitchFamily="34" charset="0"/>
                <a:ea typeface="+mn-ea"/>
              </a:rPr>
              <a:t>tability by </a:t>
            </a:r>
            <a:r>
              <a:rPr lang="en-US" altLang="en-US" b="1" dirty="0" smtClean="0">
                <a:solidFill>
                  <a:srgbClr val="FF0000"/>
                </a:solidFill>
                <a:latin typeface="Arial" pitchFamily="34" charset="0"/>
                <a:ea typeface="+mn-ea"/>
              </a:rPr>
              <a:t>K</a:t>
            </a:r>
            <a:r>
              <a:rPr lang="en-US" altLang="en-US" b="1" dirty="0" smtClean="0">
                <a:solidFill>
                  <a:srgbClr val="3333CC"/>
                </a:solidFill>
                <a:latin typeface="Arial" pitchFamily="34" charset="0"/>
                <a:ea typeface="+mn-ea"/>
              </a:rPr>
              <a:t>inetic theory (</a:t>
            </a:r>
            <a:r>
              <a:rPr lang="en-US" altLang="en-US" b="1" dirty="0" smtClean="0">
                <a:solidFill>
                  <a:srgbClr val="FF0000"/>
                </a:solidFill>
                <a:latin typeface="Arial" pitchFamily="34" charset="0"/>
                <a:ea typeface="+mn-ea"/>
              </a:rPr>
              <a:t>MISK</a:t>
            </a:r>
            <a:r>
              <a:rPr lang="en-US" altLang="en-US" b="1" dirty="0" smtClean="0">
                <a:solidFill>
                  <a:srgbClr val="3333CC"/>
                </a:solidFill>
                <a:latin typeface="Arial" pitchFamily="34" charset="0"/>
                <a:ea typeface="+mn-ea"/>
              </a:rPr>
              <a:t> code) is used to determine proximity of plasmas to stability boundary</a:t>
            </a:r>
            <a:r>
              <a:rPr lang="en-US" altLang="en-US" u="sng" dirty="0" smtClean="0">
                <a:solidFill>
                  <a:srgbClr val="000000"/>
                </a:solidFill>
                <a:latin typeface="Helvetica" pitchFamily="34" charset="0"/>
                <a:ea typeface="+mn-ea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6138014" y="4944070"/>
            <a:ext cx="3064934" cy="1392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en-US" sz="1200" dirty="0" smtClean="0">
                <a:solidFill>
                  <a:srgbClr val="9900CC"/>
                </a:solidFill>
                <a:latin typeface="+mn-lt"/>
                <a:ea typeface="+mn-ea"/>
                <a:cs typeface="Arial" pitchFamily="34" charset="0"/>
              </a:rPr>
              <a:t>J</a:t>
            </a:r>
            <a:r>
              <a:rPr lang="en-US" sz="1200" dirty="0">
                <a:solidFill>
                  <a:srgbClr val="9900CC"/>
                </a:solidFill>
                <a:latin typeface="+mn-lt"/>
                <a:ea typeface="+mn-ea"/>
                <a:cs typeface="Arial" pitchFamily="34" charset="0"/>
              </a:rPr>
              <a:t>. Berkery </a:t>
            </a:r>
            <a:r>
              <a:rPr lang="en-US" sz="1200" i="1" dirty="0">
                <a:solidFill>
                  <a:srgbClr val="9900CC"/>
                </a:solidFill>
                <a:latin typeface="+mn-lt"/>
                <a:ea typeface="+mn-ea"/>
                <a:cs typeface="Arial" pitchFamily="34" charset="0"/>
              </a:rPr>
              <a:t>et al.</a:t>
            </a:r>
            <a:r>
              <a:rPr lang="en-US" sz="1200" dirty="0">
                <a:solidFill>
                  <a:srgbClr val="9900CC"/>
                </a:solidFill>
                <a:latin typeface="+mn-lt"/>
                <a:ea typeface="+mn-ea"/>
                <a:cs typeface="Arial" pitchFamily="34" charset="0"/>
              </a:rPr>
              <a:t>, </a:t>
            </a:r>
            <a:r>
              <a:rPr lang="en-US" sz="1200" dirty="0" smtClean="0">
                <a:solidFill>
                  <a:srgbClr val="9900CC"/>
                </a:solidFill>
                <a:latin typeface="+mn-lt"/>
                <a:ea typeface="+mn-ea"/>
                <a:cs typeface="Arial" pitchFamily="34" charset="0"/>
              </a:rPr>
              <a:t>PRL </a:t>
            </a:r>
            <a:r>
              <a:rPr lang="en-US" sz="1200" b="1" dirty="0">
                <a:solidFill>
                  <a:srgbClr val="9900CC"/>
                </a:solidFill>
                <a:latin typeface="+mn-lt"/>
                <a:ea typeface="+mn-ea"/>
                <a:cs typeface="Arial" pitchFamily="34" charset="0"/>
              </a:rPr>
              <a:t>104</a:t>
            </a:r>
            <a:r>
              <a:rPr lang="en-US" sz="1200" dirty="0">
                <a:solidFill>
                  <a:srgbClr val="9900CC"/>
                </a:solidFill>
                <a:latin typeface="+mn-lt"/>
                <a:ea typeface="+mn-ea"/>
                <a:cs typeface="Arial" pitchFamily="34" charset="0"/>
              </a:rPr>
              <a:t>, 035003 (2010</a:t>
            </a:r>
            <a:r>
              <a:rPr lang="en-US" sz="1200" dirty="0" smtClean="0">
                <a:solidFill>
                  <a:srgbClr val="9900CC"/>
                </a:solidFill>
                <a:latin typeface="+mn-lt"/>
                <a:ea typeface="+mn-ea"/>
                <a:cs typeface="Arial" pitchFamily="34" charset="0"/>
              </a:rPr>
              <a:t>)</a:t>
            </a:r>
          </a:p>
          <a:p>
            <a:pPr>
              <a:spcBef>
                <a:spcPts val="300"/>
              </a:spcBef>
            </a:pPr>
            <a:r>
              <a:rPr lang="en-US" sz="1200" dirty="0" smtClean="0">
                <a:solidFill>
                  <a:srgbClr val="9900CC"/>
                </a:solidFill>
                <a:latin typeface="+mn-lt"/>
                <a:ea typeface="+mn-ea"/>
                <a:cs typeface="Arial" pitchFamily="34" charset="0"/>
              </a:rPr>
              <a:t>S. Sabbagh, et al., NF </a:t>
            </a:r>
            <a:r>
              <a:rPr lang="en-US" sz="1200" b="1" dirty="0" smtClean="0">
                <a:solidFill>
                  <a:srgbClr val="9900CC"/>
                </a:solidFill>
                <a:latin typeface="+mn-lt"/>
                <a:ea typeface="+mn-ea"/>
                <a:cs typeface="Arial" pitchFamily="34" charset="0"/>
              </a:rPr>
              <a:t>50</a:t>
            </a:r>
            <a:r>
              <a:rPr lang="en-US" sz="1200" dirty="0" smtClean="0">
                <a:solidFill>
                  <a:srgbClr val="9900CC"/>
                </a:solidFill>
                <a:latin typeface="+mn-lt"/>
                <a:ea typeface="+mn-ea"/>
                <a:cs typeface="Arial" pitchFamily="34" charset="0"/>
              </a:rPr>
              <a:t>, 025020 (2010)</a:t>
            </a:r>
          </a:p>
          <a:p>
            <a:pPr lvl="0">
              <a:spcBef>
                <a:spcPts val="300"/>
              </a:spcBef>
            </a:pPr>
            <a:r>
              <a:rPr lang="en-US" sz="1200" dirty="0">
                <a:solidFill>
                  <a:srgbClr val="9900CC"/>
                </a:solidFill>
                <a:latin typeface="Arial"/>
                <a:cs typeface="Arial" pitchFamily="34" charset="0"/>
              </a:rPr>
              <a:t>J. Berkery </a:t>
            </a:r>
            <a:r>
              <a:rPr lang="en-US" sz="1200" i="1" dirty="0">
                <a:solidFill>
                  <a:srgbClr val="9900CC"/>
                </a:solidFill>
                <a:latin typeface="Arial"/>
                <a:cs typeface="Arial" pitchFamily="34" charset="0"/>
              </a:rPr>
              <a:t>et al.</a:t>
            </a:r>
            <a:r>
              <a:rPr lang="en-US" sz="1200" dirty="0">
                <a:solidFill>
                  <a:srgbClr val="9900CC"/>
                </a:solidFill>
                <a:latin typeface="Arial"/>
                <a:cs typeface="Arial" pitchFamily="34" charset="0"/>
              </a:rPr>
              <a:t>, PRL </a:t>
            </a:r>
            <a:r>
              <a:rPr lang="en-US" sz="1200" b="1" dirty="0" smtClean="0">
                <a:solidFill>
                  <a:srgbClr val="9900CC"/>
                </a:solidFill>
                <a:latin typeface="+mn-lt"/>
                <a:ea typeface="+mn-ea"/>
                <a:cs typeface="Arial" pitchFamily="34" charset="0"/>
              </a:rPr>
              <a:t>106</a:t>
            </a:r>
            <a:r>
              <a:rPr lang="en-US" sz="1200" dirty="0">
                <a:solidFill>
                  <a:srgbClr val="9900CC"/>
                </a:solidFill>
                <a:latin typeface="+mn-lt"/>
                <a:ea typeface="+mn-ea"/>
                <a:cs typeface="Arial" pitchFamily="34" charset="0"/>
              </a:rPr>
              <a:t>, 075004 (2011</a:t>
            </a:r>
            <a:r>
              <a:rPr lang="en-US" sz="1200" dirty="0" smtClean="0">
                <a:solidFill>
                  <a:srgbClr val="9900CC"/>
                </a:solidFill>
                <a:latin typeface="+mn-lt"/>
                <a:ea typeface="+mn-ea"/>
                <a:cs typeface="Arial" pitchFamily="34" charset="0"/>
              </a:rPr>
              <a:t>)</a:t>
            </a:r>
          </a:p>
          <a:p>
            <a:pPr lvl="0">
              <a:spcBef>
                <a:spcPts val="300"/>
              </a:spcBef>
            </a:pPr>
            <a:r>
              <a:rPr lang="en-US" sz="1200" dirty="0">
                <a:solidFill>
                  <a:srgbClr val="9900CC"/>
                </a:solidFill>
                <a:latin typeface="Arial"/>
                <a:cs typeface="Arial" pitchFamily="34" charset="0"/>
              </a:rPr>
              <a:t>J. Berkery </a:t>
            </a:r>
            <a:r>
              <a:rPr lang="en-US" sz="1200" i="1" dirty="0">
                <a:solidFill>
                  <a:srgbClr val="9900CC"/>
                </a:solidFill>
                <a:latin typeface="Arial"/>
                <a:cs typeface="Arial" pitchFamily="34" charset="0"/>
              </a:rPr>
              <a:t>et al.</a:t>
            </a:r>
            <a:r>
              <a:rPr lang="en-US" sz="1200" dirty="0">
                <a:solidFill>
                  <a:srgbClr val="9900CC"/>
                </a:solidFill>
                <a:latin typeface="Arial"/>
                <a:cs typeface="Arial" pitchFamily="34" charset="0"/>
              </a:rPr>
              <a:t>, </a:t>
            </a:r>
            <a:r>
              <a:rPr lang="en-US" sz="1200" dirty="0" err="1" smtClean="0">
                <a:solidFill>
                  <a:srgbClr val="9900CC"/>
                </a:solidFill>
                <a:latin typeface="Arial"/>
                <a:cs typeface="Arial" pitchFamily="34" charset="0"/>
              </a:rPr>
              <a:t>PoP</a:t>
            </a:r>
            <a:r>
              <a:rPr lang="en-US" sz="1200" dirty="0" smtClean="0">
                <a:solidFill>
                  <a:srgbClr val="9900CC"/>
                </a:solidFill>
                <a:latin typeface="Arial"/>
                <a:cs typeface="Arial" pitchFamily="34" charset="0"/>
              </a:rPr>
              <a:t> </a:t>
            </a:r>
            <a:r>
              <a:rPr lang="en-US" sz="1200" b="1" dirty="0" smtClean="0">
                <a:solidFill>
                  <a:srgbClr val="9900CC"/>
                </a:solidFill>
                <a:latin typeface="Arial"/>
                <a:cs typeface="Arial" pitchFamily="34" charset="0"/>
              </a:rPr>
              <a:t>21</a:t>
            </a:r>
            <a:r>
              <a:rPr lang="en-US" sz="1200" dirty="0" smtClean="0">
                <a:solidFill>
                  <a:srgbClr val="9900CC"/>
                </a:solidFill>
                <a:latin typeface="Arial"/>
                <a:cs typeface="Arial" pitchFamily="34" charset="0"/>
              </a:rPr>
              <a:t>, 056112 (2014)</a:t>
            </a:r>
            <a:endParaRPr lang="en-US" sz="1200" dirty="0" smtClean="0">
              <a:solidFill>
                <a:srgbClr val="9900CC"/>
              </a:solidFill>
              <a:latin typeface="+mn-lt"/>
              <a:ea typeface="+mn-ea"/>
              <a:cs typeface="Arial" pitchFamily="34" charset="0"/>
            </a:endParaRPr>
          </a:p>
          <a:p>
            <a:pPr>
              <a:spcBef>
                <a:spcPts val="300"/>
              </a:spcBef>
            </a:pPr>
            <a:r>
              <a:rPr lang="en-US" sz="1200" dirty="0">
                <a:solidFill>
                  <a:srgbClr val="9900CC"/>
                </a:solidFill>
                <a:latin typeface="Arial"/>
                <a:cs typeface="Arial" pitchFamily="34" charset="0"/>
              </a:rPr>
              <a:t>J. Berkery </a:t>
            </a:r>
            <a:r>
              <a:rPr lang="en-US" sz="1200" i="1" dirty="0">
                <a:solidFill>
                  <a:srgbClr val="9900CC"/>
                </a:solidFill>
                <a:latin typeface="Arial"/>
                <a:cs typeface="Arial" pitchFamily="34" charset="0"/>
              </a:rPr>
              <a:t>et al.</a:t>
            </a:r>
            <a:r>
              <a:rPr lang="en-US" sz="1200" dirty="0">
                <a:solidFill>
                  <a:srgbClr val="9900CC"/>
                </a:solidFill>
                <a:latin typeface="Arial"/>
                <a:cs typeface="Arial" pitchFamily="34" charset="0"/>
              </a:rPr>
              <a:t>, </a:t>
            </a:r>
            <a:r>
              <a:rPr lang="en-US" sz="1200" dirty="0" err="1" smtClean="0">
                <a:solidFill>
                  <a:srgbClr val="9900CC"/>
                </a:solidFill>
                <a:latin typeface="Arial"/>
                <a:cs typeface="Arial" pitchFamily="34" charset="0"/>
              </a:rPr>
              <a:t>PoP</a:t>
            </a:r>
            <a:r>
              <a:rPr lang="en-US" sz="1200" dirty="0">
                <a:solidFill>
                  <a:srgbClr val="9900CC"/>
                </a:solidFill>
                <a:latin typeface="Arial"/>
                <a:cs typeface="Arial" pitchFamily="34" charset="0"/>
              </a:rPr>
              <a:t> </a:t>
            </a:r>
            <a:r>
              <a:rPr lang="en-US" sz="1200" b="1" dirty="0">
                <a:solidFill>
                  <a:srgbClr val="9900CC"/>
                </a:solidFill>
                <a:latin typeface="Arial"/>
                <a:cs typeface="Arial" pitchFamily="34" charset="0"/>
              </a:rPr>
              <a:t>21</a:t>
            </a:r>
            <a:r>
              <a:rPr lang="en-US" sz="1200" dirty="0">
                <a:solidFill>
                  <a:srgbClr val="9900CC"/>
                </a:solidFill>
                <a:latin typeface="Arial"/>
                <a:cs typeface="Arial" pitchFamily="34" charset="0"/>
              </a:rPr>
              <a:t>, 052505 (</a:t>
            </a:r>
            <a:r>
              <a:rPr lang="en-US" sz="1200" dirty="0" smtClean="0">
                <a:solidFill>
                  <a:srgbClr val="9900CC"/>
                </a:solidFill>
                <a:latin typeface="Arial"/>
                <a:cs typeface="Arial" pitchFamily="34" charset="0"/>
              </a:rPr>
              <a:t>2014)</a:t>
            </a:r>
          </a:p>
          <a:p>
            <a:pPr>
              <a:spcBef>
                <a:spcPts val="300"/>
              </a:spcBef>
            </a:pPr>
            <a:r>
              <a:rPr lang="en-US" sz="1200" dirty="0" smtClean="0">
                <a:solidFill>
                  <a:srgbClr val="9900CC"/>
                </a:solidFill>
                <a:latin typeface="Arial"/>
                <a:cs typeface="Arial" pitchFamily="34" charset="0"/>
              </a:rPr>
              <a:t>      (benchmarking paper)</a:t>
            </a:r>
            <a:endParaRPr lang="en-US" sz="1800" dirty="0">
              <a:solidFill>
                <a:srgbClr val="9900CC"/>
              </a:solidFill>
              <a:latin typeface="+mn-lt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653844" y="4379458"/>
            <a:ext cx="21342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solidFill>
                  <a:srgbClr val="9900CC"/>
                </a:solidFill>
                <a:latin typeface="+mn-lt"/>
                <a:ea typeface="+mn-ea"/>
                <a:cs typeface="Arial" pitchFamily="34" charset="0"/>
              </a:rPr>
              <a:t>Some NSTX / MISK analysis references</a:t>
            </a:r>
            <a:endParaRPr lang="en-US" sz="2000" dirty="0">
              <a:solidFill>
                <a:srgbClr val="9900CC"/>
              </a:solidFill>
              <a:latin typeface="+mn-lt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6780366" y="4902678"/>
            <a:ext cx="1905603" cy="0"/>
          </a:xfrm>
          <a:prstGeom prst="line">
            <a:avLst/>
          </a:prstGeom>
          <a:noFill/>
          <a:ln w="15875" cap="flat" cmpd="sng" algn="ctr">
            <a:solidFill>
              <a:srgbClr val="9900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24817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93"/>
          <a:stretch/>
        </p:blipFill>
        <p:spPr bwMode="auto">
          <a:xfrm>
            <a:off x="512064" y="1511082"/>
            <a:ext cx="3971159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4565"/>
            <a:ext cx="8991600" cy="762000"/>
          </a:xfrm>
        </p:spPr>
        <p:txBody>
          <a:bodyPr/>
          <a:lstStyle/>
          <a:p>
            <a:r>
              <a:rPr lang="en-US" dirty="0" smtClean="0"/>
              <a:t>Evolution of plasma rotation profile leads to linear kinetic RWM instability as disruption is approached </a:t>
            </a:r>
            <a:endParaRPr lang="en-US" baseline="-25000" dirty="0"/>
          </a:p>
        </p:txBody>
      </p:sp>
      <p:sp>
        <p:nvSpPr>
          <p:cNvPr id="27" name="TextBox 26"/>
          <p:cNvSpPr txBox="1"/>
          <p:nvPr/>
        </p:nvSpPr>
        <p:spPr>
          <a:xfrm>
            <a:off x="1186534" y="1129550"/>
            <a:ext cx="3066865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DIII-D </a:t>
            </a:r>
            <a:r>
              <a:rPr lang="en-US" sz="2000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(minor disruption)</a:t>
            </a:r>
            <a:endParaRPr lang="en-US" sz="2000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02"/>
          <a:stretch/>
        </p:blipFill>
        <p:spPr bwMode="auto">
          <a:xfrm>
            <a:off x="4936843" y="1510550"/>
            <a:ext cx="397855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742252" y="1129550"/>
            <a:ext cx="3084499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u="sng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NSTX </a:t>
            </a:r>
            <a:r>
              <a:rPr lang="en-US" sz="2000" u="sng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000" u="sng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major </a:t>
            </a:r>
            <a:r>
              <a:rPr lang="en-US" sz="2000" u="sng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disruption)</a:t>
            </a:r>
          </a:p>
          <a:p>
            <a:pPr algn="ctr"/>
            <a:endParaRPr lang="en-US" u="sng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05"/>
          <a:stretch/>
        </p:blipFill>
        <p:spPr bwMode="auto">
          <a:xfrm>
            <a:off x="2719966" y="1711718"/>
            <a:ext cx="1928234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3761232" y="3302774"/>
            <a:ext cx="6864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MISK</a:t>
            </a:r>
            <a:endParaRPr lang="en-US" sz="1600" dirty="0">
              <a:solidFill>
                <a:srgbClr val="FF0000"/>
              </a:solidFill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03"/>
          <a:stretch/>
        </p:blipFill>
        <p:spPr bwMode="auto">
          <a:xfrm>
            <a:off x="7162800" y="1711718"/>
            <a:ext cx="190802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8195198" y="3308870"/>
            <a:ext cx="6864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MISK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130296" y="2348750"/>
            <a:ext cx="9589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unstable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130296" y="2729750"/>
            <a:ext cx="7312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stable</a:t>
            </a:r>
            <a:endParaRPr lang="en-US" sz="1600" dirty="0">
              <a:solidFill>
                <a:srgbClr val="0099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flipV="1">
            <a:off x="3133344" y="2299982"/>
            <a:ext cx="0" cy="41475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3133344" y="2695996"/>
            <a:ext cx="0" cy="41475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99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1" name="Rectangle 20"/>
          <p:cNvSpPr/>
          <p:nvPr/>
        </p:nvSpPr>
        <p:spPr>
          <a:xfrm>
            <a:off x="7543800" y="1815350"/>
            <a:ext cx="9589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unstable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543800" y="2196350"/>
            <a:ext cx="7312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stable</a:t>
            </a:r>
            <a:endParaRPr lang="en-US" sz="1600" dirty="0">
              <a:solidFill>
                <a:srgbClr val="009900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 bwMode="auto">
          <a:xfrm flipV="1">
            <a:off x="7546848" y="1815350"/>
            <a:ext cx="0" cy="36598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>
            <a:off x="7546848" y="2162596"/>
            <a:ext cx="0" cy="41475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99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H="1">
            <a:off x="3048000" y="4177550"/>
            <a:ext cx="447942" cy="6858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6600FF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8" name="Rectangle 27"/>
          <p:cNvSpPr/>
          <p:nvPr/>
        </p:nvSpPr>
        <p:spPr>
          <a:xfrm>
            <a:off x="1981200" y="4863350"/>
            <a:ext cx="15760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600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ncreasing time</a:t>
            </a:r>
            <a:endParaRPr lang="en-US" sz="1600" dirty="0">
              <a:solidFill>
                <a:srgbClr val="6600FF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 bwMode="auto">
          <a:xfrm flipH="1">
            <a:off x="7461503" y="4558550"/>
            <a:ext cx="447942" cy="6858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6600FF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" name="Rectangle 29"/>
          <p:cNvSpPr/>
          <p:nvPr/>
        </p:nvSpPr>
        <p:spPr>
          <a:xfrm>
            <a:off x="7162800" y="4219996"/>
            <a:ext cx="15760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600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ncreasing time</a:t>
            </a:r>
            <a:endParaRPr lang="en-US" sz="1600" dirty="0">
              <a:solidFill>
                <a:srgbClr val="6600FF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 rot="16200000">
            <a:off x="2106008" y="2411533"/>
            <a:ext cx="7970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Symbol" panose="05050102010706020507" pitchFamily="18" charset="2"/>
                <a:cs typeface="Arial" panose="020B0604020202020204" pitchFamily="34" charset="0"/>
              </a:rPr>
              <a:t>gt</a:t>
            </a:r>
            <a:r>
              <a:rPr lang="en-US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baseline="-25000" dirty="0"/>
          </a:p>
        </p:txBody>
      </p:sp>
      <p:sp>
        <p:nvSpPr>
          <p:cNvPr id="33" name="Rectangle 32"/>
          <p:cNvSpPr/>
          <p:nvPr/>
        </p:nvSpPr>
        <p:spPr>
          <a:xfrm rot="16200000">
            <a:off x="6461726" y="2411533"/>
            <a:ext cx="7970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Symbol" panose="05050102010706020507" pitchFamily="18" charset="2"/>
                <a:cs typeface="Arial" panose="020B0604020202020204" pitchFamily="34" charset="0"/>
              </a:rPr>
              <a:t>gt</a:t>
            </a:r>
            <a:r>
              <a:rPr lang="en-US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baseline="-25000" dirty="0"/>
          </a:p>
        </p:txBody>
      </p:sp>
      <p:sp>
        <p:nvSpPr>
          <p:cNvPr id="35" name="Text Box 32"/>
          <p:cNvSpPr txBox="1">
            <a:spLocks noChangeArrowheads="1"/>
          </p:cNvSpPr>
          <p:nvPr/>
        </p:nvSpPr>
        <p:spPr bwMode="auto">
          <a:xfrm>
            <a:off x="90172" y="6185647"/>
            <a:ext cx="3405769" cy="3077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400" dirty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Sabbagh et al., </a:t>
            </a:r>
            <a:r>
              <a:rPr lang="en-US" sz="1400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APS Invited talk 2014</a:t>
            </a:r>
            <a:endParaRPr lang="en-US" sz="1400" dirty="0">
              <a:solidFill>
                <a:srgbClr val="66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Box 32"/>
          <p:cNvSpPr txBox="1">
            <a:spLocks noChangeArrowheads="1"/>
          </p:cNvSpPr>
          <p:nvPr/>
        </p:nvSpPr>
        <p:spPr bwMode="auto">
          <a:xfrm>
            <a:off x="4343400" y="6194612"/>
            <a:ext cx="4724400" cy="3077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Also see J.W</a:t>
            </a:r>
            <a:r>
              <a:rPr lang="en-US" sz="1400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Berkery </a:t>
            </a:r>
            <a:r>
              <a:rPr lang="en-US" sz="1400" dirty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al., </a:t>
            </a:r>
            <a:r>
              <a:rPr lang="en-US" sz="1400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ISTW 2015 </a:t>
            </a:r>
            <a:r>
              <a:rPr lang="en-US" sz="1400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poster for NSTX</a:t>
            </a:r>
            <a:endParaRPr lang="en-US" sz="1400" dirty="0">
              <a:solidFill>
                <a:srgbClr val="66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80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457200" y="5562600"/>
            <a:ext cx="8583168" cy="654425"/>
          </a:xfrm>
          <a:prstGeom prst="rect">
            <a:avLst/>
          </a:prstGeom>
          <a:solidFill>
            <a:srgbClr val="FFFF99"/>
          </a:solidFill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 70"/>
          <p:cNvSpPr/>
          <p:nvPr/>
        </p:nvSpPr>
        <p:spPr bwMode="auto">
          <a:xfrm>
            <a:off x="4300330" y="2895595"/>
            <a:ext cx="4631635" cy="583096"/>
          </a:xfrm>
          <a:custGeom>
            <a:avLst/>
            <a:gdLst>
              <a:gd name="connsiteX0" fmla="*/ 0 w 4631635"/>
              <a:gd name="connsiteY0" fmla="*/ 0 h 583096"/>
              <a:gd name="connsiteX1" fmla="*/ 6627 w 4631635"/>
              <a:gd name="connsiteY1" fmla="*/ 583096 h 583096"/>
              <a:gd name="connsiteX2" fmla="*/ 4631635 w 4631635"/>
              <a:gd name="connsiteY2" fmla="*/ 192156 h 583096"/>
              <a:gd name="connsiteX3" fmla="*/ 4631635 w 4631635"/>
              <a:gd name="connsiteY3" fmla="*/ 0 h 583096"/>
              <a:gd name="connsiteX4" fmla="*/ 0 w 4631635"/>
              <a:gd name="connsiteY4" fmla="*/ 0 h 58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31635" h="583096">
                <a:moveTo>
                  <a:pt x="0" y="0"/>
                </a:moveTo>
                <a:lnTo>
                  <a:pt x="6627" y="583096"/>
                </a:lnTo>
                <a:lnTo>
                  <a:pt x="4631635" y="192156"/>
                </a:lnTo>
                <a:lnTo>
                  <a:pt x="463163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C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152401" y="2848121"/>
            <a:ext cx="3134020" cy="1263967"/>
          </a:xfrm>
          <a:prstGeom prst="rect">
            <a:avLst/>
          </a:prstGeom>
          <a:solidFill>
            <a:srgbClr val="FFCC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539235"/>
            <a:ext cx="5734934" cy="3913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99888"/>
            <a:ext cx="9067800" cy="762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Kinetic RWM stability evaluated for DIII-D and NSTX plasmas, reproduces experiments</a:t>
            </a:r>
            <a:r>
              <a:rPr lang="en-US" dirty="0" smtClean="0"/>
              <a:t> over wide rotation range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66" y="1227662"/>
            <a:ext cx="3386053" cy="5096933"/>
          </a:xfrm>
        </p:spPr>
        <p:txBody>
          <a:bodyPr/>
          <a:lstStyle/>
          <a:p>
            <a:pPr marL="228600" indent="-228600"/>
            <a:r>
              <a:rPr lang="en-US" sz="2000" b="0" dirty="0" smtClean="0">
                <a:solidFill>
                  <a:srgbClr val="0000FF"/>
                </a:solidFill>
              </a:rPr>
              <a:t>Summary of results</a:t>
            </a:r>
          </a:p>
          <a:p>
            <a:pPr marL="347663" lvl="1" indent="-234950">
              <a:spcBef>
                <a:spcPts val="600"/>
              </a:spcBef>
            </a:pPr>
            <a:r>
              <a:rPr lang="en-US" sz="1800" dirty="0"/>
              <a:t>Plasmas free of other MHD modes can reach or exceed linear kinetic RWM marginal stability</a:t>
            </a:r>
          </a:p>
          <a:p>
            <a:pPr marL="347663" lvl="1" indent="-234950">
              <a:spcBef>
                <a:spcPts val="1200"/>
              </a:spcBef>
            </a:pPr>
            <a:r>
              <a:rPr lang="en-US" sz="1800" dirty="0"/>
              <a:t>Bursting MHD modes can lead to non-linear destabilization before linear stability limits are reached</a:t>
            </a:r>
            <a:endParaRPr lang="en-US" sz="1800" dirty="0" smtClean="0"/>
          </a:p>
          <a:p>
            <a:pPr marL="347663" lvl="1" indent="-234950">
              <a:spcBef>
                <a:spcPts val="1200"/>
              </a:spcBef>
            </a:pPr>
            <a:r>
              <a:rPr lang="en-US" sz="1800" dirty="0" smtClean="0"/>
              <a:t>Extrapolations of DIII-D plasmas to different </a:t>
            </a:r>
            <a:r>
              <a:rPr lang="en-US" sz="1800" dirty="0" err="1" smtClean="0"/>
              <a:t>V</a:t>
            </a:r>
            <a:r>
              <a:rPr lang="en-US" sz="1800" baseline="-25000" dirty="0" err="1" smtClean="0">
                <a:latin typeface="Symbol" panose="05050102010706020507" pitchFamily="18" charset="2"/>
              </a:rPr>
              <a:t>f</a:t>
            </a:r>
            <a:r>
              <a:rPr lang="en-US" sz="1800" dirty="0" smtClean="0"/>
              <a:t> show marginal stability is bounded by 1.6 &lt; </a:t>
            </a:r>
            <a:r>
              <a:rPr lang="en-US" sz="1800" dirty="0" err="1" smtClean="0"/>
              <a:t>q</a:t>
            </a:r>
            <a:r>
              <a:rPr lang="en-US" sz="1800" baseline="-25000" dirty="0" err="1" smtClean="0"/>
              <a:t>min</a:t>
            </a:r>
            <a:r>
              <a:rPr lang="en-US" sz="1800" dirty="0" smtClean="0"/>
              <a:t> &lt; 2.8</a:t>
            </a:r>
          </a:p>
          <a:p>
            <a:pPr marL="515938" lvl="1" indent="-287338"/>
            <a:endParaRPr lang="en-US" sz="1800" dirty="0" smtClean="0"/>
          </a:p>
          <a:p>
            <a:pPr marL="515938" lvl="1" indent="-287338"/>
            <a:endParaRPr lang="en-US" sz="1600" dirty="0" smtClean="0"/>
          </a:p>
          <a:p>
            <a:endParaRPr lang="en-US" sz="2000" b="0" dirty="0" smtClean="0">
              <a:solidFill>
                <a:srgbClr val="0000FF"/>
              </a:solidFill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3461995" y="1066798"/>
            <a:ext cx="5682005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800" u="sng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Kinetic RWM </a:t>
            </a:r>
            <a:r>
              <a:rPr lang="en-US" sz="1800" u="sng" dirty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stability </a:t>
            </a:r>
            <a:r>
              <a:rPr lang="en-US" sz="1800" u="sng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 for </a:t>
            </a:r>
            <a:r>
              <a:rPr lang="en-US" sz="1800" u="sng" dirty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experiments </a:t>
            </a:r>
            <a:r>
              <a:rPr lang="en-US" sz="1800" u="sng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(MISK)</a:t>
            </a:r>
            <a:endParaRPr lang="en-US" sz="1800" u="sng" dirty="0">
              <a:solidFill>
                <a:srgbClr val="66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52401" y="4130377"/>
            <a:ext cx="3124876" cy="1237488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732256" y="5105395"/>
            <a:ext cx="3679213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Plasma rotation [</a:t>
            </a:r>
            <a:r>
              <a:rPr lang="en-US" sz="1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krad</a:t>
            </a:r>
            <a:r>
              <a:rPr lang="en-US" sz="1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/s] (</a:t>
            </a:r>
            <a:r>
              <a:rPr lang="en-US" sz="1800" dirty="0" err="1" smtClean="0">
                <a:solidFill>
                  <a:srgbClr val="0000FF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y</a:t>
            </a:r>
            <a:r>
              <a:rPr lang="en-US" sz="1800" baseline="-250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1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0.5)</a:t>
            </a:r>
            <a:endParaRPr lang="en-US" sz="18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 rot="16200000">
            <a:off x="1978776" y="3002124"/>
            <a:ext cx="3183885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Normalized growth rate (</a:t>
            </a:r>
            <a:r>
              <a:rPr lang="en-US" sz="1800" dirty="0" err="1" smtClean="0">
                <a:solidFill>
                  <a:srgbClr val="0000FF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gt</a:t>
            </a:r>
            <a:r>
              <a:rPr lang="en-US" sz="1800" baseline="-250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US" sz="1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8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4460915" y="4516630"/>
            <a:ext cx="152400" cy="152400"/>
            <a:chOff x="4419600" y="5638800"/>
            <a:chExt cx="152400" cy="152400"/>
          </a:xfrm>
        </p:grpSpPr>
        <p:cxnSp>
          <p:nvCxnSpPr>
            <p:cNvPr id="62" name="Straight Connector 61"/>
            <p:cNvCxnSpPr/>
            <p:nvPr/>
          </p:nvCxnSpPr>
          <p:spPr bwMode="auto">
            <a:xfrm>
              <a:off x="4419600" y="5638800"/>
              <a:ext cx="152400" cy="1524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/>
            <p:cNvCxnSpPr/>
            <p:nvPr/>
          </p:nvCxnSpPr>
          <p:spPr bwMode="auto">
            <a:xfrm rot="5400000">
              <a:off x="4419600" y="5638800"/>
              <a:ext cx="152400" cy="1524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4" name="Group 63"/>
          <p:cNvGrpSpPr/>
          <p:nvPr/>
        </p:nvGrpSpPr>
        <p:grpSpPr>
          <a:xfrm>
            <a:off x="4451857" y="4254527"/>
            <a:ext cx="152400" cy="152400"/>
            <a:chOff x="5029200" y="5638800"/>
            <a:chExt cx="152400" cy="152400"/>
          </a:xfrm>
          <a:noFill/>
        </p:grpSpPr>
        <p:grpSp>
          <p:nvGrpSpPr>
            <p:cNvPr id="65" name="Group 64"/>
            <p:cNvGrpSpPr/>
            <p:nvPr/>
          </p:nvGrpSpPr>
          <p:grpSpPr>
            <a:xfrm>
              <a:off x="5029200" y="5638800"/>
              <a:ext cx="152400" cy="152400"/>
              <a:chOff x="4419600" y="5638800"/>
              <a:chExt cx="152400" cy="152400"/>
            </a:xfrm>
            <a:grpFill/>
          </p:grpSpPr>
          <p:cxnSp>
            <p:nvCxnSpPr>
              <p:cNvPr id="67" name="Straight Connector 66"/>
              <p:cNvCxnSpPr/>
              <p:nvPr/>
            </p:nvCxnSpPr>
            <p:spPr bwMode="auto">
              <a:xfrm>
                <a:off x="4419600" y="5638800"/>
                <a:ext cx="152400" cy="152400"/>
              </a:xfrm>
              <a:prstGeom prst="line">
                <a:avLst/>
              </a:prstGeom>
              <a:grp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8" name="Straight Connector 67"/>
              <p:cNvCxnSpPr/>
              <p:nvPr/>
            </p:nvCxnSpPr>
            <p:spPr bwMode="auto">
              <a:xfrm rot="5400000">
                <a:off x="4419600" y="5638800"/>
                <a:ext cx="152400" cy="152400"/>
              </a:xfrm>
              <a:prstGeom prst="line">
                <a:avLst/>
              </a:prstGeom>
              <a:grp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66" name="Oval 65"/>
            <p:cNvSpPr/>
            <p:nvPr/>
          </p:nvSpPr>
          <p:spPr bwMode="auto">
            <a:xfrm>
              <a:off x="5029200" y="5638800"/>
              <a:ext cx="152400" cy="152400"/>
            </a:xfrm>
            <a:prstGeom prst="ellipse">
              <a:avLst/>
            </a:prstGeom>
            <a:grp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4602471" y="4152507"/>
            <a:ext cx="1643399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ajor disruption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613315" y="4423553"/>
            <a:ext cx="1643399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minor disruption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4351713" y="4212332"/>
            <a:ext cx="1852591" cy="50821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grpSp>
        <p:nvGrpSpPr>
          <p:cNvPr id="77" name="Group 76"/>
          <p:cNvGrpSpPr/>
          <p:nvPr/>
        </p:nvGrpSpPr>
        <p:grpSpPr>
          <a:xfrm>
            <a:off x="7799755" y="1702064"/>
            <a:ext cx="1021436" cy="633730"/>
            <a:chOff x="7715242" y="1786733"/>
            <a:chExt cx="1021436" cy="633730"/>
          </a:xfrm>
        </p:grpSpPr>
        <p:sp>
          <p:nvSpPr>
            <p:cNvPr id="78" name="TextBox 77"/>
            <p:cNvSpPr txBox="1"/>
            <p:nvPr/>
          </p:nvSpPr>
          <p:spPr>
            <a:xfrm>
              <a:off x="8011729" y="1786733"/>
              <a:ext cx="721672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DIII-D</a:t>
              </a:r>
              <a:endPara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8006990" y="2081909"/>
              <a:ext cx="729688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NSTX</a:t>
              </a:r>
              <a:endPara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Oval 79"/>
            <p:cNvSpPr/>
            <p:nvPr/>
          </p:nvSpPr>
          <p:spPr bwMode="auto">
            <a:xfrm>
              <a:off x="7859329" y="1888123"/>
              <a:ext cx="152400" cy="152400"/>
            </a:xfrm>
            <a:prstGeom prst="ellipse">
              <a:avLst/>
            </a:prstGeom>
            <a:solidFill>
              <a:srgbClr val="FF0000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" charset="0"/>
              </a:endParaRPr>
            </a:p>
          </p:txBody>
        </p:sp>
        <p:sp>
          <p:nvSpPr>
            <p:cNvPr id="81" name="Freeform 80"/>
            <p:cNvSpPr/>
            <p:nvPr/>
          </p:nvSpPr>
          <p:spPr bwMode="auto">
            <a:xfrm>
              <a:off x="7833931" y="2147957"/>
              <a:ext cx="228600" cy="206459"/>
            </a:xfrm>
            <a:custGeom>
              <a:avLst/>
              <a:gdLst>
                <a:gd name="connsiteX0" fmla="*/ 0 w 144923"/>
                <a:gd name="connsiteY0" fmla="*/ 138023 h 141473"/>
                <a:gd name="connsiteX1" fmla="*/ 144923 w 144923"/>
                <a:gd name="connsiteY1" fmla="*/ 141473 h 141473"/>
                <a:gd name="connsiteX2" fmla="*/ 69011 w 144923"/>
                <a:gd name="connsiteY2" fmla="*/ 0 h 141473"/>
                <a:gd name="connsiteX3" fmla="*/ 0 w 144923"/>
                <a:gd name="connsiteY3" fmla="*/ 138023 h 141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" h="141473">
                  <a:moveTo>
                    <a:pt x="0" y="138023"/>
                  </a:moveTo>
                  <a:lnTo>
                    <a:pt x="144923" y="141473"/>
                  </a:lnTo>
                  <a:lnTo>
                    <a:pt x="69011" y="0"/>
                  </a:lnTo>
                  <a:lnTo>
                    <a:pt x="0" y="138023"/>
                  </a:lnTo>
                  <a:close/>
                </a:path>
              </a:pathLst>
            </a:custGeom>
            <a:solidFill>
              <a:srgbClr val="0000FF"/>
            </a:solidFill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7715242" y="1786733"/>
              <a:ext cx="1013123" cy="63373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4226739" y="3356353"/>
            <a:ext cx="228600" cy="228600"/>
            <a:chOff x="5029200" y="5638800"/>
            <a:chExt cx="152400" cy="152400"/>
          </a:xfrm>
          <a:noFill/>
        </p:grpSpPr>
        <p:grpSp>
          <p:nvGrpSpPr>
            <p:cNvPr id="84" name="Group 83"/>
            <p:cNvGrpSpPr/>
            <p:nvPr/>
          </p:nvGrpSpPr>
          <p:grpSpPr>
            <a:xfrm>
              <a:off x="5029200" y="5638800"/>
              <a:ext cx="152400" cy="152400"/>
              <a:chOff x="4419600" y="5638800"/>
              <a:chExt cx="152400" cy="152400"/>
            </a:xfrm>
            <a:grpFill/>
          </p:grpSpPr>
          <p:cxnSp>
            <p:nvCxnSpPr>
              <p:cNvPr id="86" name="Straight Connector 85"/>
              <p:cNvCxnSpPr/>
              <p:nvPr/>
            </p:nvCxnSpPr>
            <p:spPr bwMode="auto">
              <a:xfrm>
                <a:off x="4419600" y="5638800"/>
                <a:ext cx="152400" cy="152400"/>
              </a:xfrm>
              <a:prstGeom prst="line">
                <a:avLst/>
              </a:prstGeom>
              <a:grpFill/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7" name="Straight Connector 86"/>
              <p:cNvCxnSpPr/>
              <p:nvPr/>
            </p:nvCxnSpPr>
            <p:spPr bwMode="auto">
              <a:xfrm rot="5400000">
                <a:off x="4419600" y="5638800"/>
                <a:ext cx="152400" cy="152400"/>
              </a:xfrm>
              <a:prstGeom prst="line">
                <a:avLst/>
              </a:prstGeom>
              <a:grpFill/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85" name="Oval 84"/>
            <p:cNvSpPr/>
            <p:nvPr/>
          </p:nvSpPr>
          <p:spPr bwMode="auto">
            <a:xfrm>
              <a:off x="5029200" y="5638800"/>
              <a:ext cx="152400" cy="152400"/>
            </a:xfrm>
            <a:prstGeom prst="ellipse">
              <a:avLst/>
            </a:prstGeom>
            <a:grp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7081738" y="2572507"/>
            <a:ext cx="185918" cy="185904"/>
            <a:chOff x="4419600" y="5638800"/>
            <a:chExt cx="152412" cy="152400"/>
          </a:xfrm>
        </p:grpSpPr>
        <p:cxnSp>
          <p:nvCxnSpPr>
            <p:cNvPr id="89" name="Straight Connector 88"/>
            <p:cNvCxnSpPr/>
            <p:nvPr/>
          </p:nvCxnSpPr>
          <p:spPr bwMode="auto">
            <a:xfrm>
              <a:off x="4419600" y="5638800"/>
              <a:ext cx="152400" cy="1524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" name="Straight Connector 89"/>
            <p:cNvCxnSpPr/>
            <p:nvPr/>
          </p:nvCxnSpPr>
          <p:spPr bwMode="auto">
            <a:xfrm rot="5400000">
              <a:off x="4419612" y="5638800"/>
              <a:ext cx="152400" cy="1524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07" name="Group 106"/>
          <p:cNvGrpSpPr/>
          <p:nvPr/>
        </p:nvGrpSpPr>
        <p:grpSpPr>
          <a:xfrm>
            <a:off x="7321031" y="2723034"/>
            <a:ext cx="228600" cy="228600"/>
            <a:chOff x="5029200" y="5638800"/>
            <a:chExt cx="152400" cy="152400"/>
          </a:xfrm>
          <a:noFill/>
        </p:grpSpPr>
        <p:grpSp>
          <p:nvGrpSpPr>
            <p:cNvPr id="110" name="Group 109"/>
            <p:cNvGrpSpPr/>
            <p:nvPr/>
          </p:nvGrpSpPr>
          <p:grpSpPr>
            <a:xfrm>
              <a:off x="5029200" y="5638800"/>
              <a:ext cx="152400" cy="152400"/>
              <a:chOff x="4419600" y="5638800"/>
              <a:chExt cx="152400" cy="152400"/>
            </a:xfrm>
            <a:grpFill/>
          </p:grpSpPr>
          <p:cxnSp>
            <p:nvCxnSpPr>
              <p:cNvPr id="113" name="Straight Connector 112"/>
              <p:cNvCxnSpPr/>
              <p:nvPr/>
            </p:nvCxnSpPr>
            <p:spPr bwMode="auto">
              <a:xfrm>
                <a:off x="4419600" y="5638800"/>
                <a:ext cx="152400" cy="152400"/>
              </a:xfrm>
              <a:prstGeom prst="line">
                <a:avLst/>
              </a:prstGeom>
              <a:grpFill/>
              <a:ln w="28575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6" name="Straight Connector 115"/>
              <p:cNvCxnSpPr/>
              <p:nvPr/>
            </p:nvCxnSpPr>
            <p:spPr bwMode="auto">
              <a:xfrm rot="5400000">
                <a:off x="4419600" y="5638800"/>
                <a:ext cx="152400" cy="152400"/>
              </a:xfrm>
              <a:prstGeom prst="line">
                <a:avLst/>
              </a:prstGeom>
              <a:grpFill/>
              <a:ln w="28575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12" name="Oval 111"/>
            <p:cNvSpPr/>
            <p:nvPr/>
          </p:nvSpPr>
          <p:spPr bwMode="auto">
            <a:xfrm>
              <a:off x="5029200" y="5638800"/>
              <a:ext cx="152400" cy="152400"/>
            </a:xfrm>
            <a:prstGeom prst="ellipse">
              <a:avLst/>
            </a:prstGeom>
            <a:grpFill/>
            <a:ln w="285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6543420" y="2589133"/>
            <a:ext cx="228600" cy="228600"/>
            <a:chOff x="5029200" y="5638800"/>
            <a:chExt cx="152400" cy="152400"/>
          </a:xfrm>
          <a:noFill/>
        </p:grpSpPr>
        <p:grpSp>
          <p:nvGrpSpPr>
            <p:cNvPr id="121" name="Group 120"/>
            <p:cNvGrpSpPr/>
            <p:nvPr/>
          </p:nvGrpSpPr>
          <p:grpSpPr>
            <a:xfrm>
              <a:off x="5029200" y="5638800"/>
              <a:ext cx="152400" cy="152400"/>
              <a:chOff x="4419600" y="5638800"/>
              <a:chExt cx="152400" cy="152400"/>
            </a:xfrm>
            <a:grpFill/>
          </p:grpSpPr>
          <p:cxnSp>
            <p:nvCxnSpPr>
              <p:cNvPr id="123" name="Straight Connector 122"/>
              <p:cNvCxnSpPr/>
              <p:nvPr/>
            </p:nvCxnSpPr>
            <p:spPr bwMode="auto">
              <a:xfrm>
                <a:off x="4419600" y="5638800"/>
                <a:ext cx="152400" cy="152400"/>
              </a:xfrm>
              <a:prstGeom prst="line">
                <a:avLst/>
              </a:prstGeom>
              <a:grpFill/>
              <a:ln w="28575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4" name="Straight Connector 123"/>
              <p:cNvCxnSpPr/>
              <p:nvPr/>
            </p:nvCxnSpPr>
            <p:spPr bwMode="auto">
              <a:xfrm rot="5400000">
                <a:off x="4419600" y="5638800"/>
                <a:ext cx="152400" cy="152400"/>
              </a:xfrm>
              <a:prstGeom prst="line">
                <a:avLst/>
              </a:prstGeom>
              <a:grpFill/>
              <a:ln w="28575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22" name="Oval 121"/>
            <p:cNvSpPr/>
            <p:nvPr/>
          </p:nvSpPr>
          <p:spPr bwMode="auto">
            <a:xfrm>
              <a:off x="5029200" y="5638800"/>
              <a:ext cx="152400" cy="152400"/>
            </a:xfrm>
            <a:prstGeom prst="ellipse">
              <a:avLst/>
            </a:prstGeom>
            <a:grpFill/>
            <a:ln w="285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</p:grpSp>
      <p:sp>
        <p:nvSpPr>
          <p:cNvPr id="125" name="TextBox 124"/>
          <p:cNvSpPr txBox="1"/>
          <p:nvPr/>
        </p:nvSpPr>
        <p:spPr>
          <a:xfrm>
            <a:off x="8147044" y="4343395"/>
            <a:ext cx="731290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stable</a:t>
            </a:r>
            <a:endParaRPr lang="en-US" sz="1600" dirty="0">
              <a:solidFill>
                <a:srgbClr val="00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7941426" y="2548577"/>
            <a:ext cx="958917" cy="338554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unstable</a:t>
            </a:r>
            <a:endParaRPr lang="en-US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8684301" y="3012771"/>
            <a:ext cx="185918" cy="185904"/>
            <a:chOff x="4419600" y="5638800"/>
            <a:chExt cx="152412" cy="152400"/>
          </a:xfrm>
        </p:grpSpPr>
        <p:cxnSp>
          <p:nvCxnSpPr>
            <p:cNvPr id="128" name="Straight Connector 127"/>
            <p:cNvCxnSpPr/>
            <p:nvPr/>
          </p:nvCxnSpPr>
          <p:spPr bwMode="auto">
            <a:xfrm>
              <a:off x="4419600" y="5638800"/>
              <a:ext cx="152400" cy="1524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9" name="Straight Connector 128"/>
            <p:cNvCxnSpPr/>
            <p:nvPr/>
          </p:nvCxnSpPr>
          <p:spPr bwMode="auto">
            <a:xfrm rot="5400000">
              <a:off x="4419612" y="5638800"/>
              <a:ext cx="152400" cy="1524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32" name="TextBox 131"/>
          <p:cNvSpPr txBox="1"/>
          <p:nvPr/>
        </p:nvSpPr>
        <p:spPr>
          <a:xfrm>
            <a:off x="6651249" y="4415240"/>
            <a:ext cx="1358064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xtrapolation</a:t>
            </a:r>
            <a:endParaRPr lang="en-US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3" name="Straight Connector 132"/>
          <p:cNvCxnSpPr/>
          <p:nvPr/>
        </p:nvCxnSpPr>
        <p:spPr bwMode="auto">
          <a:xfrm>
            <a:off x="6334948" y="4595601"/>
            <a:ext cx="35121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34" name="Rectangle 133"/>
          <p:cNvSpPr/>
          <p:nvPr/>
        </p:nvSpPr>
        <p:spPr bwMode="auto">
          <a:xfrm>
            <a:off x="6256714" y="4458124"/>
            <a:ext cx="1687128" cy="25410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171113" y="2277531"/>
            <a:ext cx="1039066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en-US" sz="1600" baseline="-250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</a:t>
            </a: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2.8</a:t>
            </a:r>
            <a:endParaRPr lang="en-US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723933" y="4004841"/>
            <a:ext cx="1039067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en-US" sz="1600" baseline="-250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</a:t>
            </a: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1.6</a:t>
            </a:r>
            <a:endParaRPr lang="en-US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484891" y="2908480"/>
            <a:ext cx="1915909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“weak stability” region</a:t>
            </a:r>
            <a:endParaRPr lang="en-US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3" name="Straight Arrow Connector 92"/>
          <p:cNvCxnSpPr/>
          <p:nvPr/>
        </p:nvCxnSpPr>
        <p:spPr bwMode="auto">
          <a:xfrm flipH="1" flipV="1">
            <a:off x="4748393" y="3733795"/>
            <a:ext cx="96817" cy="158256"/>
          </a:xfrm>
          <a:prstGeom prst="straightConnector1">
            <a:avLst/>
          </a:prstGeom>
          <a:noFill/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4" name="Straight Arrow Connector 93"/>
          <p:cNvCxnSpPr/>
          <p:nvPr/>
        </p:nvCxnSpPr>
        <p:spPr bwMode="auto">
          <a:xfrm flipH="1" flipV="1">
            <a:off x="8032745" y="3075194"/>
            <a:ext cx="116173" cy="146717"/>
          </a:xfrm>
          <a:prstGeom prst="straightConnector1">
            <a:avLst/>
          </a:prstGeom>
          <a:noFill/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5" name="Straight Arrow Connector 94"/>
          <p:cNvCxnSpPr/>
          <p:nvPr/>
        </p:nvCxnSpPr>
        <p:spPr bwMode="auto">
          <a:xfrm flipH="1" flipV="1">
            <a:off x="7620368" y="2862427"/>
            <a:ext cx="228232" cy="82474"/>
          </a:xfrm>
          <a:prstGeom prst="straightConnector1">
            <a:avLst/>
          </a:prstGeom>
          <a:noFill/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6" name="Straight Arrow Connector 95"/>
          <p:cNvCxnSpPr/>
          <p:nvPr/>
        </p:nvCxnSpPr>
        <p:spPr bwMode="auto">
          <a:xfrm flipV="1">
            <a:off x="6645537" y="3312397"/>
            <a:ext cx="26975" cy="144389"/>
          </a:xfrm>
          <a:prstGeom prst="straightConnector1">
            <a:avLst/>
          </a:prstGeom>
          <a:noFill/>
          <a:ln w="158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7" name="Straight Arrow Connector 96"/>
          <p:cNvCxnSpPr/>
          <p:nvPr/>
        </p:nvCxnSpPr>
        <p:spPr bwMode="auto">
          <a:xfrm flipH="1" flipV="1">
            <a:off x="7549179" y="3113439"/>
            <a:ext cx="61856" cy="149709"/>
          </a:xfrm>
          <a:prstGeom prst="straightConnector1">
            <a:avLst/>
          </a:prstGeom>
          <a:noFill/>
          <a:ln w="158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2" name="Content Placeholder 13"/>
          <p:cNvSpPr txBox="1">
            <a:spLocks/>
          </p:cNvSpPr>
          <p:nvPr/>
        </p:nvSpPr>
        <p:spPr bwMode="auto">
          <a:xfrm>
            <a:off x="124968" y="5562600"/>
            <a:ext cx="8915400" cy="742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75000"/>
              <a:buFont typeface="Wingdings" pitchFamily="2" charset="2"/>
              <a:buChar char="q"/>
              <a:tabLst/>
              <a:defRPr lang="en-US" altLang="en-US" sz="2400" dirty="0" smtClean="0">
                <a:solidFill>
                  <a:srgbClr val="0000FF"/>
                </a:solidFill>
                <a:latin typeface="+mn-lt"/>
                <a:ea typeface="+mn-ea"/>
                <a:cs typeface="+mn-cs"/>
              </a:defRPr>
            </a:lvl1pPr>
            <a:lvl2pPr marL="742950" marR="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FF"/>
              </a:buClr>
              <a:buSzPct val="75000"/>
              <a:buFont typeface="Wingdings" pitchFamily="2" charset="2"/>
              <a:buChar char="q"/>
              <a:tabLst/>
              <a:defRPr lang="en-US" altLang="en-US" sz="2000" dirty="0" smtClean="0">
                <a:solidFill>
                  <a:schemeClr val="tx1"/>
                </a:solidFill>
                <a:latin typeface="+mn-lt"/>
              </a:defRPr>
            </a:lvl2pPr>
            <a:lvl3pPr marL="11430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80000"/>
              <a:buFontTx/>
              <a:buChar char="•"/>
              <a:tabLst/>
              <a:defRPr lang="en-US" altLang="en-US" dirty="0" smtClean="0">
                <a:solidFill>
                  <a:srgbClr val="FF0000"/>
                </a:solidFill>
                <a:latin typeface="+mn-lt"/>
              </a:defRPr>
            </a:lvl3pPr>
            <a:lvl4pPr marL="16002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FF"/>
              </a:buClr>
              <a:buSzPct val="65000"/>
              <a:buFont typeface="Wingdings" pitchFamily="2" charset="2"/>
              <a:buChar char="q"/>
              <a:tabLst/>
              <a:defRPr lang="en-US" altLang="en-US" sz="1600" dirty="0" smtClean="0">
                <a:solidFill>
                  <a:srgbClr val="009999"/>
                </a:solidFill>
                <a:latin typeface="+mn-lt"/>
              </a:defRPr>
            </a:lvl4pPr>
            <a:lvl5pPr marL="20574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Char char="•"/>
              <a:tabLst/>
              <a:defRPr lang="en-US" altLang="en-US" sz="1600" dirty="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800" kern="0" dirty="0" smtClean="0"/>
              <a:t>Reduced models of kinetic RWM stability now being investigated to support real-time disruption avoidance (e.g. by rotation profile control) </a:t>
            </a:r>
            <a:r>
              <a:rPr lang="en-US" sz="1400" kern="0" dirty="0" smtClean="0">
                <a:solidFill>
                  <a:srgbClr val="6600FF"/>
                </a:solidFill>
              </a:rPr>
              <a:t>(</a:t>
            </a:r>
            <a:r>
              <a:rPr lang="en-US" sz="1400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J.W</a:t>
            </a:r>
            <a:r>
              <a:rPr lang="en-US" sz="1400" dirty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Berkery et al., ISTW </a:t>
            </a:r>
            <a:r>
              <a:rPr lang="en-US" sz="1400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2015)</a:t>
            </a:r>
            <a:r>
              <a:rPr lang="en-US" sz="1800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800" kern="0" dirty="0" smtClean="0"/>
          </a:p>
        </p:txBody>
      </p:sp>
      <p:sp>
        <p:nvSpPr>
          <p:cNvPr id="98" name="Text Box 32"/>
          <p:cNvSpPr txBox="1">
            <a:spLocks noChangeArrowheads="1"/>
          </p:cNvSpPr>
          <p:nvPr/>
        </p:nvSpPr>
        <p:spPr bwMode="auto">
          <a:xfrm>
            <a:off x="4300330" y="6217025"/>
            <a:ext cx="4767469" cy="3077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0" i="0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J.W. Berkery, J.M. Hanson, S.A. Sabbagh (Columbia U.)</a:t>
            </a:r>
            <a:endParaRPr lang="en-US" sz="1400" b="0" i="0" dirty="0">
              <a:solidFill>
                <a:srgbClr val="66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97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64" y="1389888"/>
            <a:ext cx="816730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71" y="67253"/>
            <a:ext cx="9039508" cy="762000"/>
          </a:xfrm>
        </p:spPr>
        <p:txBody>
          <a:bodyPr/>
          <a:lstStyle/>
          <a:p>
            <a:r>
              <a:rPr lang="en-US" dirty="0" smtClean="0"/>
              <a:t>Bounce resonance stabilization dominates </a:t>
            </a:r>
            <a:r>
              <a:rPr lang="en-US" dirty="0"/>
              <a:t>for DIII-D </a:t>
            </a:r>
            <a:r>
              <a:rPr lang="en-US" dirty="0" smtClean="0"/>
              <a:t>vs. precession drift resonance for NSTX at similar, high </a:t>
            </a:r>
            <a:r>
              <a:rPr lang="en-US" dirty="0"/>
              <a:t>rotation </a:t>
            </a:r>
            <a:endParaRPr lang="en-US" baseline="-25000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 flipV="1">
            <a:off x="4313952" y="5575174"/>
            <a:ext cx="0" cy="37421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1589195" y="5949385"/>
            <a:ext cx="2909771" cy="307777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u="sng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DIII-D experimental rotation profile</a:t>
            </a:r>
            <a:endParaRPr lang="en-US" sz="1400" u="sng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 bwMode="auto">
          <a:xfrm flipV="1">
            <a:off x="6929752" y="5236211"/>
            <a:ext cx="0" cy="70738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5288745" y="5949385"/>
            <a:ext cx="2920992" cy="307777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u="sng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NSTX experimental rotation profile</a:t>
            </a:r>
            <a:endParaRPr lang="en-US" sz="1400" u="sng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70730" y="992483"/>
            <a:ext cx="8595623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u="sng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el-GR" sz="2000" u="sng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2000" u="sng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US" sz="2000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2000" u="sng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for trapped resonant ions vs. scaled experimental rotation (MISK)</a:t>
            </a:r>
            <a:endParaRPr lang="en-US" sz="2000" u="sng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642419" y="4648200"/>
            <a:ext cx="1649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133103 @ 3.330 s</a:t>
            </a:r>
          </a:p>
          <a:p>
            <a:r>
              <a:rPr lang="en-US" sz="1400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stable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plasma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613399" y="4648200"/>
            <a:ext cx="1649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133776 @ 0.861 s</a:t>
            </a:r>
          </a:p>
          <a:p>
            <a:r>
              <a:rPr lang="en-US" sz="1400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stable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plasma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5" name="Straight Arrow Connector 44"/>
          <p:cNvCxnSpPr/>
          <p:nvPr/>
        </p:nvCxnSpPr>
        <p:spPr bwMode="auto">
          <a:xfrm>
            <a:off x="2077904" y="3522134"/>
            <a:ext cx="152400" cy="3810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7" name="Straight Arrow Connector 46"/>
          <p:cNvCxnSpPr/>
          <p:nvPr/>
        </p:nvCxnSpPr>
        <p:spPr bwMode="auto">
          <a:xfrm>
            <a:off x="2881532" y="2740843"/>
            <a:ext cx="264707" cy="26884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sp>
        <p:nvSpPr>
          <p:cNvPr id="49" name="TextBox 48"/>
          <p:cNvSpPr txBox="1"/>
          <p:nvPr/>
        </p:nvSpPr>
        <p:spPr>
          <a:xfrm>
            <a:off x="1642532" y="2998914"/>
            <a:ext cx="10502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precession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resonance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010727" y="2019980"/>
            <a:ext cx="10418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ounce / circulating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resonance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1" name="Straight Arrow Connector 50"/>
          <p:cNvCxnSpPr/>
          <p:nvPr/>
        </p:nvCxnSpPr>
        <p:spPr bwMode="auto">
          <a:xfrm>
            <a:off x="6172200" y="2269066"/>
            <a:ext cx="254001" cy="26161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2" name="Straight Arrow Connector 51"/>
          <p:cNvCxnSpPr/>
          <p:nvPr/>
        </p:nvCxnSpPr>
        <p:spPr bwMode="auto">
          <a:xfrm>
            <a:off x="7562088" y="2889504"/>
            <a:ext cx="304800" cy="38227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sp>
        <p:nvSpPr>
          <p:cNvPr id="53" name="TextBox 52"/>
          <p:cNvSpPr txBox="1"/>
          <p:nvPr/>
        </p:nvSpPr>
        <p:spPr>
          <a:xfrm>
            <a:off x="5537199" y="1745846"/>
            <a:ext cx="10502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precession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resonance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149522" y="2136599"/>
            <a:ext cx="10800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ounce / circulating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resonance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Box 6"/>
          <p:cNvSpPr txBox="1">
            <a:spLocks noChangeArrowheads="1"/>
          </p:cNvSpPr>
          <p:nvPr/>
        </p:nvSpPr>
        <p:spPr bwMode="auto">
          <a:xfrm>
            <a:off x="3369734" y="1623422"/>
            <a:ext cx="853119" cy="40011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r>
              <a:rPr lang="en-US" altLang="en-US" sz="2000" dirty="0" smtClean="0">
                <a:solidFill>
                  <a:srgbClr val="FF0000"/>
                </a:solidFill>
                <a:latin typeface="Helvetica" pitchFamily="34" charset="0"/>
                <a:ea typeface="+mn-ea"/>
              </a:rPr>
              <a:t>DIII-D</a:t>
            </a:r>
          </a:p>
        </p:txBody>
      </p:sp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7408334" y="1623422"/>
            <a:ext cx="870751" cy="40011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r>
              <a:rPr lang="en-US" altLang="en-US" sz="2000" dirty="0" smtClean="0">
                <a:solidFill>
                  <a:srgbClr val="0000FF"/>
                </a:solidFill>
                <a:latin typeface="Helvetica" pitchFamily="34" charset="0"/>
                <a:ea typeface="+mn-ea"/>
              </a:rPr>
              <a:t>NSTX</a:t>
            </a: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4313952" y="1524000"/>
            <a:ext cx="0" cy="3810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/>
          <p:nvPr/>
        </p:nvCxnSpPr>
        <p:spPr bwMode="auto">
          <a:xfrm>
            <a:off x="6961632" y="1524000"/>
            <a:ext cx="0" cy="3810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84235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839200" cy="762000"/>
          </a:xfrm>
        </p:spPr>
        <p:txBody>
          <a:bodyPr/>
          <a:lstStyle/>
          <a:p>
            <a:r>
              <a:rPr lang="en-US" dirty="0" smtClean="0"/>
              <a:t>Increased RWM stability measured in DIII-D plasmas as </a:t>
            </a:r>
            <a:r>
              <a:rPr lang="en-US" dirty="0" err="1" smtClean="0"/>
              <a:t>q</a:t>
            </a:r>
            <a:r>
              <a:rPr lang="en-US" baseline="-25000" dirty="0" err="1" smtClean="0"/>
              <a:t>min</a:t>
            </a:r>
            <a:r>
              <a:rPr lang="en-US" dirty="0" smtClean="0"/>
              <a:t> is reduced is consistent with kinetic RWM theory</a:t>
            </a:r>
            <a:endParaRPr lang="en-US" baseline="-25000" dirty="0"/>
          </a:p>
        </p:txBody>
      </p:sp>
      <p:sp>
        <p:nvSpPr>
          <p:cNvPr id="35" name="TextBox 34"/>
          <p:cNvSpPr txBox="1"/>
          <p:nvPr/>
        </p:nvSpPr>
        <p:spPr>
          <a:xfrm>
            <a:off x="630228" y="992483"/>
            <a:ext cx="8276625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u="sng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el-GR" sz="2000" u="sng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2000" u="sng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US" sz="2000" u="sng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2000" u="sng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en-US" sz="2000" u="sng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trapped resonant ions vs. scaled experimental rotation (MISK)</a:t>
            </a:r>
            <a:endParaRPr lang="en-US" sz="2000" u="sng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001304"/>
            <a:ext cx="3350991" cy="3112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5327144" y="1421424"/>
            <a:ext cx="3512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u="sng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Measured </a:t>
            </a:r>
            <a:r>
              <a:rPr lang="en-US" sz="1800" u="sng" dirty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plasma </a:t>
            </a:r>
            <a:r>
              <a:rPr lang="en-US" sz="1800" u="sng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response to 20 Hz, n = 1 field vs </a:t>
            </a:r>
            <a:r>
              <a:rPr lang="en-US" sz="1800" dirty="0" err="1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en-US" sz="1800" baseline="-25000" dirty="0" err="1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</a:t>
            </a:r>
            <a:endParaRPr lang="en-US" sz="1800" baseline="-25000" dirty="0">
              <a:solidFill>
                <a:srgbClr val="66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3930673" y="3283757"/>
            <a:ext cx="22541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= 1 |</a:t>
            </a:r>
            <a:r>
              <a:rPr lang="en-US" sz="2000" dirty="0" err="1" smtClean="0">
                <a:latin typeface="Symbol" panose="05050102010706020507" pitchFamily="18" charset="2"/>
                <a:cs typeface="Arial" panose="020B0604020202020204" pitchFamily="34" charset="0"/>
              </a:rPr>
              <a:t>d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0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| (G/kA)</a:t>
            </a:r>
            <a:endParaRPr lang="en-US" sz="20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42757" y="5010090"/>
            <a:ext cx="6030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en-US" sz="20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min</a:t>
            </a:r>
            <a:endParaRPr lang="en-US" sz="20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01"/>
          <a:stretch/>
        </p:blipFill>
        <p:spPr bwMode="auto">
          <a:xfrm>
            <a:off x="512065" y="1389888"/>
            <a:ext cx="401006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Straight Arrow Connector 16"/>
          <p:cNvCxnSpPr/>
          <p:nvPr/>
        </p:nvCxnSpPr>
        <p:spPr bwMode="auto">
          <a:xfrm flipV="1">
            <a:off x="4322419" y="5642150"/>
            <a:ext cx="0" cy="35804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1981200" y="6000197"/>
            <a:ext cx="2909772" cy="307777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u="sng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DIII-D experimental rotation profile</a:t>
            </a:r>
            <a:endParaRPr lang="en-US" sz="1400" u="sng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Straight Arrow Connector 25"/>
          <p:cNvCxnSpPr>
            <a:stCxn id="28" idx="2"/>
          </p:cNvCxnSpPr>
          <p:nvPr/>
        </p:nvCxnSpPr>
        <p:spPr bwMode="auto">
          <a:xfrm>
            <a:off x="2223070" y="3582904"/>
            <a:ext cx="39685" cy="45569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/>
          <p:nvPr/>
        </p:nvCxnSpPr>
        <p:spPr bwMode="auto">
          <a:xfrm flipV="1">
            <a:off x="3955040" y="2021470"/>
            <a:ext cx="173509" cy="584505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sp>
        <p:nvSpPr>
          <p:cNvPr id="28" name="TextBox 27"/>
          <p:cNvSpPr txBox="1"/>
          <p:nvPr/>
        </p:nvSpPr>
        <p:spPr>
          <a:xfrm>
            <a:off x="1524000" y="3059684"/>
            <a:ext cx="13981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recession drift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resonance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332845" y="2605975"/>
            <a:ext cx="101983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bounce /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circulating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resonance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 bwMode="auto">
          <a:xfrm>
            <a:off x="3886386" y="3344639"/>
            <a:ext cx="155408" cy="24119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sp>
        <p:nvSpPr>
          <p:cNvPr id="43" name="TextBox 42"/>
          <p:cNvSpPr txBox="1"/>
          <p:nvPr/>
        </p:nvSpPr>
        <p:spPr>
          <a:xfrm>
            <a:off x="1566948" y="1582191"/>
            <a:ext cx="156645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DIII-D (</a:t>
            </a:r>
            <a:r>
              <a:rPr lang="en-US" sz="14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en-US" sz="1400" baseline="-250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</a:t>
            </a:r>
            <a:r>
              <a:rPr lang="en-US" sz="1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.2)</a:t>
            </a:r>
          </a:p>
          <a:p>
            <a:r>
              <a:rPr lang="en-US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DIII-D </a:t>
            </a:r>
            <a:r>
              <a:rPr lang="en-US" sz="1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en-US" sz="1400" baseline="-250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</a:t>
            </a:r>
            <a:r>
              <a:rPr lang="en-US" sz="1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1.6)</a:t>
            </a:r>
          </a:p>
          <a:p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DIII-D (</a:t>
            </a:r>
            <a:r>
              <a:rPr lang="en-US" sz="1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en-US" sz="1400" baseline="-25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</a:t>
            </a:r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2</a:t>
            </a:r>
            <a:r>
              <a:rPr lang="en-US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.8)</a:t>
            </a:r>
            <a:endParaRPr lang="en-US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Content Placeholder 2"/>
          <p:cNvSpPr>
            <a:spLocks noGrp="1"/>
          </p:cNvSpPr>
          <p:nvPr>
            <p:ph idx="1"/>
          </p:nvPr>
        </p:nvSpPr>
        <p:spPr>
          <a:xfrm>
            <a:off x="5124512" y="5486400"/>
            <a:ext cx="3867088" cy="808916"/>
          </a:xfrm>
        </p:spPr>
        <p:txBody>
          <a:bodyPr/>
          <a:lstStyle/>
          <a:p>
            <a:pPr marL="233363" indent="-233363"/>
            <a:r>
              <a:rPr lang="en-US" sz="1600" b="0" dirty="0" smtClean="0"/>
              <a:t>Bounce resonance dominates precession drift resonance for all </a:t>
            </a:r>
            <a:r>
              <a:rPr lang="en-US" sz="1600" b="0" dirty="0" err="1" smtClean="0"/>
              <a:t>q</a:t>
            </a:r>
            <a:r>
              <a:rPr lang="en-US" sz="1600" b="0" baseline="-25000" dirty="0" err="1" smtClean="0"/>
              <a:t>min</a:t>
            </a:r>
            <a:r>
              <a:rPr lang="en-US" sz="1600" b="0" dirty="0" smtClean="0"/>
              <a:t> examined at the experimental rotation</a:t>
            </a:r>
            <a:endParaRPr lang="en-US" sz="1600" b="0" dirty="0"/>
          </a:p>
        </p:txBody>
      </p:sp>
      <p:cxnSp>
        <p:nvCxnSpPr>
          <p:cNvPr id="32" name="Straight Arrow Connector 31"/>
          <p:cNvCxnSpPr/>
          <p:nvPr/>
        </p:nvCxnSpPr>
        <p:spPr bwMode="auto">
          <a:xfrm>
            <a:off x="3842760" y="3344639"/>
            <a:ext cx="199034" cy="84636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cxnSp>
        <p:nvCxnSpPr>
          <p:cNvPr id="4" name="Straight Arrow Connector 3"/>
          <p:cNvCxnSpPr/>
          <p:nvPr/>
        </p:nvCxnSpPr>
        <p:spPr bwMode="auto">
          <a:xfrm flipV="1">
            <a:off x="6477000" y="2209800"/>
            <a:ext cx="1295400" cy="111149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5" name="TextBox 24"/>
          <p:cNvSpPr txBox="1"/>
          <p:nvPr/>
        </p:nvSpPr>
        <p:spPr>
          <a:xfrm rot="19178366">
            <a:off x="6342297" y="2452636"/>
            <a:ext cx="1152881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 stable</a:t>
            </a:r>
            <a:endParaRPr lang="en-US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32" descr="D3D_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64" y="5827885"/>
            <a:ext cx="1011935" cy="572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241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9" t="4555" r="8907" b="11095"/>
          <a:stretch/>
        </p:blipFill>
        <p:spPr>
          <a:xfrm>
            <a:off x="5493602" y="2971079"/>
            <a:ext cx="3421797" cy="277192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Rotation </a:t>
            </a:r>
            <a:r>
              <a:rPr lang="en-US" dirty="0">
                <a:solidFill>
                  <a:srgbClr val="FF0000"/>
                </a:solidFill>
              </a:rPr>
              <a:t>feedback controller designed for </a:t>
            </a:r>
            <a:r>
              <a:rPr lang="en-US" dirty="0" smtClean="0">
                <a:solidFill>
                  <a:srgbClr val="FF0000"/>
                </a:solidFill>
              </a:rPr>
              <a:t>NSTX-U </a:t>
            </a:r>
            <a:r>
              <a:rPr lang="en-US" dirty="0" smtClean="0"/>
              <a:t>using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non-resonant NTV and </a:t>
            </a:r>
            <a:r>
              <a:rPr lang="en-US" dirty="0"/>
              <a:t>NBI </a:t>
            </a:r>
            <a:r>
              <a:rPr lang="en-US" dirty="0" smtClean="0"/>
              <a:t>used as actuators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5106458" y="2667000"/>
            <a:ext cx="39613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600" b="0" i="0" u="sng" kern="0" dirty="0" smtClean="0">
                <a:solidFill>
                  <a:srgbClr val="6600FF"/>
                </a:solidFill>
                <a:latin typeface="+mn-lt"/>
              </a:rPr>
              <a:t>3D coil current and NBI power (actuators)</a:t>
            </a:r>
            <a:endParaRPr lang="en-US" sz="1600" b="0" i="0" dirty="0">
              <a:solidFill>
                <a:srgbClr val="6600FF"/>
              </a:solidFill>
              <a:latin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19800" y="5971510"/>
            <a:ext cx="5405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b="0" i="0" dirty="0" smtClean="0">
                <a:solidFill>
                  <a:schemeClr val="tx1"/>
                </a:solidFill>
                <a:latin typeface="+mn-lt"/>
              </a:rPr>
              <a:t>t (s)</a:t>
            </a:r>
            <a:endParaRPr lang="en-US" sz="1600" b="0" i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913097" y="5971510"/>
            <a:ext cx="5405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b="0" i="0" dirty="0" smtClean="0">
                <a:solidFill>
                  <a:schemeClr val="tx1"/>
                </a:solidFill>
                <a:latin typeface="+mn-lt"/>
              </a:rPr>
              <a:t>t (s)</a:t>
            </a:r>
            <a:endParaRPr lang="en-US" sz="1600" b="0" i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 rot="16200000">
            <a:off x="4284445" y="4261593"/>
            <a:ext cx="17972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400" b="0" i="0" dirty="0" smtClean="0">
                <a:solidFill>
                  <a:schemeClr val="tx1"/>
                </a:solidFill>
                <a:latin typeface="+mn-lt"/>
              </a:rPr>
              <a:t>3D Coil Current (kA)</a:t>
            </a:r>
            <a:endParaRPr lang="en-US" sz="1400" b="0" i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918133" y="5212487"/>
            <a:ext cx="930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b="0" i="0" dirty="0">
                <a:solidFill>
                  <a:srgbClr val="FF0000"/>
                </a:solidFill>
                <a:latin typeface="+mn-lt"/>
              </a:rPr>
              <a:t>f</a:t>
            </a:r>
            <a:r>
              <a:rPr lang="en-US" sz="1400" b="0" i="0" dirty="0" smtClean="0">
                <a:solidFill>
                  <a:srgbClr val="FF0000"/>
                </a:solidFill>
                <a:latin typeface="+mn-lt"/>
              </a:rPr>
              <a:t>eedback on</a:t>
            </a:r>
            <a:endParaRPr lang="en-US" sz="1400" b="0" i="0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52" name="Straight Connector 51"/>
          <p:cNvCxnSpPr/>
          <p:nvPr/>
        </p:nvCxnSpPr>
        <p:spPr bwMode="auto">
          <a:xfrm>
            <a:off x="7906350" y="5223009"/>
            <a:ext cx="500309" cy="0"/>
          </a:xfrm>
          <a:prstGeom prst="line">
            <a:avLst/>
          </a:prstGeom>
          <a:noFill/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83" name="Straight Connector 82"/>
          <p:cNvCxnSpPr/>
          <p:nvPr/>
        </p:nvCxnSpPr>
        <p:spPr bwMode="auto">
          <a:xfrm flipV="1">
            <a:off x="5982100" y="5066431"/>
            <a:ext cx="4702" cy="642036"/>
          </a:xfrm>
          <a:prstGeom prst="line">
            <a:avLst/>
          </a:prstGeom>
          <a:noFill/>
          <a:ln w="158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84" name="Straight Connector 83"/>
          <p:cNvCxnSpPr/>
          <p:nvPr/>
        </p:nvCxnSpPr>
        <p:spPr bwMode="auto">
          <a:xfrm>
            <a:off x="5982100" y="5220117"/>
            <a:ext cx="500309" cy="0"/>
          </a:xfrm>
          <a:prstGeom prst="line">
            <a:avLst/>
          </a:prstGeom>
          <a:noFill/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85" name="Straight Connector 84"/>
          <p:cNvCxnSpPr/>
          <p:nvPr/>
        </p:nvCxnSpPr>
        <p:spPr bwMode="auto">
          <a:xfrm flipV="1">
            <a:off x="7900848" y="5065351"/>
            <a:ext cx="4702" cy="642036"/>
          </a:xfrm>
          <a:prstGeom prst="line">
            <a:avLst/>
          </a:prstGeom>
          <a:noFill/>
          <a:ln w="158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86" name="TextBox 85"/>
          <p:cNvSpPr txBox="1"/>
          <p:nvPr/>
        </p:nvSpPr>
        <p:spPr>
          <a:xfrm>
            <a:off x="6042008" y="5212487"/>
            <a:ext cx="930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b="0" i="0" dirty="0">
                <a:solidFill>
                  <a:srgbClr val="FF0000"/>
                </a:solidFill>
                <a:latin typeface="+mn-lt"/>
              </a:rPr>
              <a:t>f</a:t>
            </a:r>
            <a:r>
              <a:rPr lang="en-US" sz="1400" b="0" i="0" dirty="0" smtClean="0">
                <a:solidFill>
                  <a:srgbClr val="FF0000"/>
                </a:solidFill>
                <a:latin typeface="+mn-lt"/>
              </a:rPr>
              <a:t>eedback on</a:t>
            </a:r>
            <a:endParaRPr lang="en-US" sz="1400" b="0" i="0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240970" y="5729235"/>
            <a:ext cx="1969155" cy="369332"/>
            <a:chOff x="5393370" y="4780795"/>
            <a:chExt cx="1969155" cy="369332"/>
          </a:xfrm>
        </p:grpSpPr>
        <p:sp>
          <p:nvSpPr>
            <p:cNvPr id="87" name="TextBox 86"/>
            <p:cNvSpPr txBox="1"/>
            <p:nvPr/>
          </p:nvSpPr>
          <p:spPr>
            <a:xfrm>
              <a:off x="5393370" y="4780795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0.5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879386" y="4780795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0.6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6345174" y="4780795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0.7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6857258" y="4780795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0.8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7086600" y="5729235"/>
            <a:ext cx="1969155" cy="369332"/>
            <a:chOff x="5393370" y="4780795"/>
            <a:chExt cx="1969155" cy="369332"/>
          </a:xfrm>
        </p:grpSpPr>
        <p:sp>
          <p:nvSpPr>
            <p:cNvPr id="92" name="TextBox 91"/>
            <p:cNvSpPr txBox="1"/>
            <p:nvPr/>
          </p:nvSpPr>
          <p:spPr>
            <a:xfrm>
              <a:off x="5393370" y="4780795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0.5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5879386" y="4780795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0.6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6345174" y="4780795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0.7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6857258" y="4780795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0.8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219531" y="2884829"/>
            <a:ext cx="312906" cy="3019921"/>
            <a:chOff x="5371931" y="1958792"/>
            <a:chExt cx="312906" cy="3019921"/>
          </a:xfrm>
        </p:grpSpPr>
        <p:sp>
          <p:nvSpPr>
            <p:cNvPr id="96" name="TextBox 95"/>
            <p:cNvSpPr txBox="1"/>
            <p:nvPr/>
          </p:nvSpPr>
          <p:spPr>
            <a:xfrm>
              <a:off x="5371931" y="195879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2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5371931" y="329042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1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5371931" y="460938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0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</p:grpSp>
      <p:sp>
        <p:nvSpPr>
          <p:cNvPr id="13" name="Rectangle 12"/>
          <p:cNvSpPr/>
          <p:nvPr/>
        </p:nvSpPr>
        <p:spPr bwMode="auto">
          <a:xfrm>
            <a:off x="7104328" y="2971080"/>
            <a:ext cx="300324" cy="2808265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rgbClr val="1822CD"/>
              </a:solidFill>
              <a:effectLst/>
              <a:latin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 rot="16200000">
            <a:off x="6350316" y="4257926"/>
            <a:ext cx="1508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400" b="0" i="0" dirty="0" smtClean="0">
                <a:solidFill>
                  <a:schemeClr val="tx1"/>
                </a:solidFill>
                <a:latin typeface="+mn-lt"/>
              </a:rPr>
              <a:t>NBI power (MW)</a:t>
            </a:r>
            <a:endParaRPr lang="en-US" sz="1400" b="0" i="0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7153112" y="2887359"/>
            <a:ext cx="321114" cy="3019921"/>
            <a:chOff x="7307094" y="1961322"/>
            <a:chExt cx="321114" cy="3019921"/>
          </a:xfrm>
        </p:grpSpPr>
        <p:sp>
          <p:nvSpPr>
            <p:cNvPr id="101" name="TextBox 100"/>
            <p:cNvSpPr txBox="1"/>
            <p:nvPr/>
          </p:nvSpPr>
          <p:spPr>
            <a:xfrm>
              <a:off x="7315302" y="196132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>
                  <a:solidFill>
                    <a:schemeClr val="tx1"/>
                  </a:solidFill>
                  <a:latin typeface="+mn-lt"/>
                </a:rPr>
                <a:t>7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7315302" y="424573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1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7307094" y="461191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0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7315302" y="233411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6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7315302" y="272000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5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7315302" y="309769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4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7315302" y="347913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3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7315302" y="385638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2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</p:grpSp>
      <p:pic>
        <p:nvPicPr>
          <p:cNvPr id="266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4" t="2080" r="5273" b="5793"/>
          <a:stretch/>
        </p:blipFill>
        <p:spPr bwMode="auto">
          <a:xfrm>
            <a:off x="662656" y="3054861"/>
            <a:ext cx="3444647" cy="2826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TextBox 55"/>
          <p:cNvSpPr txBox="1"/>
          <p:nvPr/>
        </p:nvSpPr>
        <p:spPr>
          <a:xfrm>
            <a:off x="2152486" y="5858854"/>
            <a:ext cx="4844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000" dirty="0" err="1">
                <a:solidFill>
                  <a:schemeClr val="tx1"/>
                </a:solidFill>
                <a:latin typeface="Symbol" panose="05050102010706020507" pitchFamily="18" charset="2"/>
              </a:rPr>
              <a:t>y</a:t>
            </a:r>
            <a:r>
              <a:rPr lang="en-US" sz="2000" baseline="-25000" dirty="0" err="1">
                <a:solidFill>
                  <a:schemeClr val="tx1"/>
                </a:solidFill>
                <a:latin typeface="+mn-lt"/>
              </a:rPr>
              <a:t>N</a:t>
            </a:r>
            <a:endParaRPr lang="en-US" sz="2000" baseline="-25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7" name="TextBox 56"/>
          <p:cNvSpPr txBox="1"/>
          <p:nvPr/>
        </p:nvSpPr>
        <p:spPr>
          <a:xfrm rot="16200000">
            <a:off x="3051502" y="4293846"/>
            <a:ext cx="31133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dirty="0" smtClean="0">
                <a:solidFill>
                  <a:srgbClr val="0000FF"/>
                </a:solidFill>
                <a:latin typeface="+mn-lt"/>
              </a:rPr>
              <a:t>NBI, -</a:t>
            </a:r>
            <a:r>
              <a:rPr lang="en-US" sz="1600" b="0" i="0" dirty="0" smtClean="0">
                <a:solidFill>
                  <a:srgbClr val="0000FF"/>
                </a:solidFill>
                <a:latin typeface="+mn-lt"/>
              </a:rPr>
              <a:t>NTV torque density (N/m</a:t>
            </a:r>
            <a:r>
              <a:rPr lang="en-US" sz="1600" b="0" i="0" baseline="30000" dirty="0" smtClean="0">
                <a:solidFill>
                  <a:srgbClr val="0000FF"/>
                </a:solidFill>
                <a:latin typeface="+mn-lt"/>
              </a:rPr>
              <a:t>2</a:t>
            </a:r>
            <a:r>
              <a:rPr lang="en-US" sz="1600" b="0" i="0" dirty="0" smtClean="0">
                <a:solidFill>
                  <a:srgbClr val="0000FF"/>
                </a:solidFill>
                <a:latin typeface="+mn-lt"/>
              </a:rPr>
              <a:t>)</a:t>
            </a:r>
            <a:endParaRPr lang="en-US" sz="1600" b="0" i="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58" name="TextBox 57"/>
          <p:cNvSpPr txBox="1"/>
          <p:nvPr/>
        </p:nvSpPr>
        <p:spPr>
          <a:xfrm rot="16200000">
            <a:off x="-866301" y="4410020"/>
            <a:ext cx="22621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b="0" i="0" dirty="0" smtClean="0">
                <a:solidFill>
                  <a:srgbClr val="FF0000"/>
                </a:solidFill>
                <a:latin typeface="+mn-lt"/>
              </a:rPr>
              <a:t>Plasma rotation (rad/s)</a:t>
            </a:r>
            <a:endParaRPr lang="en-US" sz="1600" b="0" i="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9" name="Text Box 19"/>
          <p:cNvSpPr txBox="1">
            <a:spLocks noChangeArrowheads="1"/>
          </p:cNvSpPr>
          <p:nvPr/>
        </p:nvSpPr>
        <p:spPr bwMode="auto">
          <a:xfrm>
            <a:off x="2280440" y="4478287"/>
            <a:ext cx="84988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1800" b="0" i="0" dirty="0" smtClean="0">
                <a:solidFill>
                  <a:srgbClr val="9900FF"/>
                </a:solidFill>
                <a:latin typeface="+mn-lt"/>
              </a:rPr>
              <a:t>-NTV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1800" b="0" i="0" dirty="0" smtClean="0">
                <a:solidFill>
                  <a:srgbClr val="9900FF"/>
                </a:solidFill>
                <a:latin typeface="+mn-lt"/>
              </a:rPr>
              <a:t>torque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04032" y="56433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i="0" dirty="0" smtClean="0">
                <a:solidFill>
                  <a:srgbClr val="FF0000"/>
                </a:solidFill>
                <a:latin typeface="+mn-lt"/>
              </a:rPr>
              <a:t>0</a:t>
            </a:r>
            <a:endParaRPr lang="en-US" sz="1800" i="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04032" y="401678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  <a:latin typeface="+mn-lt"/>
              </a:rPr>
              <a:t>6</a:t>
            </a:r>
            <a:endParaRPr lang="en-US" sz="1800" i="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04032" y="348333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8</a:t>
            </a:r>
            <a:endParaRPr lang="en-US" sz="1800" i="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75792" y="293240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  <a:latin typeface="+mn-lt"/>
              </a:rPr>
              <a:t>10</a:t>
            </a:r>
            <a:endParaRPr lang="en-US" sz="1800" i="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7756" y="3219618"/>
            <a:ext cx="526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i="0" dirty="0" smtClean="0">
                <a:solidFill>
                  <a:srgbClr val="FF0000"/>
                </a:solidFill>
                <a:latin typeface="+mn-lt"/>
              </a:rPr>
              <a:t>10</a:t>
            </a:r>
            <a:r>
              <a:rPr lang="en-US" sz="1800" i="0" baseline="30000" dirty="0">
                <a:solidFill>
                  <a:srgbClr val="FF0000"/>
                </a:solidFill>
                <a:latin typeface="+mn-lt"/>
              </a:rPr>
              <a:t>4</a:t>
            </a:r>
          </a:p>
        </p:txBody>
      </p:sp>
      <p:sp>
        <p:nvSpPr>
          <p:cNvPr id="66" name="Text Box 19"/>
          <p:cNvSpPr txBox="1">
            <a:spLocks noChangeArrowheads="1"/>
          </p:cNvSpPr>
          <p:nvPr/>
        </p:nvSpPr>
        <p:spPr bwMode="auto">
          <a:xfrm>
            <a:off x="1152846" y="3146650"/>
            <a:ext cx="141481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1800" b="0" i="0" dirty="0">
                <a:solidFill>
                  <a:srgbClr val="00B050"/>
                </a:solidFill>
                <a:latin typeface="+mn-lt"/>
              </a:rPr>
              <a:t>d</a:t>
            </a:r>
            <a:r>
              <a:rPr lang="en-US" sz="1800" b="0" i="0" dirty="0" smtClean="0">
                <a:solidFill>
                  <a:srgbClr val="00B050"/>
                </a:solidFill>
                <a:latin typeface="+mn-lt"/>
              </a:rPr>
              <a:t>esired </a:t>
            </a:r>
            <a:r>
              <a:rPr lang="en-US" sz="1800" b="0" i="0" dirty="0" err="1" smtClean="0">
                <a:solidFill>
                  <a:srgbClr val="00B050"/>
                </a:solidFill>
                <a:latin typeface="Symbol" panose="05050102010706020507" pitchFamily="18" charset="2"/>
              </a:rPr>
              <a:t>w</a:t>
            </a:r>
            <a:r>
              <a:rPr lang="en-US" sz="1800" b="0" i="0" baseline="-25000" dirty="0" err="1" smtClean="0">
                <a:solidFill>
                  <a:srgbClr val="00B050"/>
                </a:solidFill>
                <a:latin typeface="Symbol" panose="05050102010706020507" pitchFamily="18" charset="2"/>
              </a:rPr>
              <a:t>f</a:t>
            </a:r>
            <a:endParaRPr lang="en-US" sz="1800" b="0" i="0" baseline="-25000" dirty="0" smtClean="0">
              <a:solidFill>
                <a:srgbClr val="00B050"/>
              </a:solidFill>
              <a:latin typeface="Symbol" panose="05050102010706020507" pitchFamily="18" charset="2"/>
            </a:endParaRPr>
          </a:p>
        </p:txBody>
      </p:sp>
      <p:cxnSp>
        <p:nvCxnSpPr>
          <p:cNvPr id="67" name="Straight Arrow Connector 66"/>
          <p:cNvCxnSpPr/>
          <p:nvPr/>
        </p:nvCxnSpPr>
        <p:spPr bwMode="auto">
          <a:xfrm flipH="1">
            <a:off x="1204848" y="3483386"/>
            <a:ext cx="122871" cy="222120"/>
          </a:xfrm>
          <a:prstGeom prst="straightConnector1">
            <a:avLst/>
          </a:prstGeom>
          <a:noFill/>
          <a:ln w="15875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8" name="TextBox 67"/>
          <p:cNvSpPr txBox="1"/>
          <p:nvPr/>
        </p:nvSpPr>
        <p:spPr>
          <a:xfrm>
            <a:off x="708322" y="4101778"/>
            <a:ext cx="355648" cy="338550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>
              <a:buNone/>
            </a:pPr>
            <a:r>
              <a:rPr lang="en-US" sz="1600" b="0" i="0" dirty="0" smtClean="0">
                <a:solidFill>
                  <a:srgbClr val="FF0000"/>
                </a:solidFill>
                <a:latin typeface="+mn-lt"/>
              </a:rPr>
              <a:t>t</a:t>
            </a:r>
            <a:r>
              <a:rPr lang="en-US" sz="1600" b="0" i="0" baseline="-25000" dirty="0" smtClean="0">
                <a:solidFill>
                  <a:srgbClr val="FF0000"/>
                </a:solidFill>
                <a:latin typeface="+mn-lt"/>
              </a:rPr>
              <a:t>1</a:t>
            </a:r>
            <a:endParaRPr lang="en-US" sz="1600" b="0" i="0" baseline="-25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79216" y="3372319"/>
            <a:ext cx="355648" cy="338550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>
              <a:buNone/>
            </a:pPr>
            <a:r>
              <a:rPr lang="en-US" sz="1600" b="0" i="0" dirty="0" smtClean="0">
                <a:solidFill>
                  <a:srgbClr val="FF0000"/>
                </a:solidFill>
                <a:latin typeface="+mn-lt"/>
              </a:rPr>
              <a:t>t</a:t>
            </a:r>
            <a:r>
              <a:rPr lang="en-US" sz="1600" baseline="-25000" dirty="0">
                <a:solidFill>
                  <a:srgbClr val="FF0000"/>
                </a:solidFill>
                <a:latin typeface="+mn-lt"/>
              </a:rPr>
              <a:t>4</a:t>
            </a:r>
            <a:endParaRPr lang="en-US" sz="1600" b="0" i="0" baseline="-25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04032" y="456771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4</a:t>
            </a:r>
            <a:endParaRPr lang="en-US" sz="1800" i="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04032" y="510404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  <a:latin typeface="+mn-lt"/>
              </a:rPr>
              <a:t>2</a:t>
            </a:r>
            <a:endParaRPr lang="en-US" sz="1800" i="0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75" name="Straight Arrow Connector 74"/>
          <p:cNvCxnSpPr/>
          <p:nvPr/>
        </p:nvCxnSpPr>
        <p:spPr bwMode="auto">
          <a:xfrm flipV="1">
            <a:off x="857040" y="3747703"/>
            <a:ext cx="0" cy="327699"/>
          </a:xfrm>
          <a:prstGeom prst="straightConnector1">
            <a:avLst/>
          </a:prstGeom>
          <a:noFill/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7" name="Text Box 19"/>
          <p:cNvSpPr txBox="1">
            <a:spLocks noChangeArrowheads="1"/>
          </p:cNvSpPr>
          <p:nvPr/>
        </p:nvSpPr>
        <p:spPr bwMode="auto">
          <a:xfrm>
            <a:off x="743627" y="5150212"/>
            <a:ext cx="84988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1800" b="0" i="0" dirty="0" smtClean="0">
                <a:solidFill>
                  <a:schemeClr val="tx1"/>
                </a:solidFill>
                <a:latin typeface="+mn-lt"/>
              </a:rPr>
              <a:t>NBI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1800" b="0" i="0" dirty="0" smtClean="0">
                <a:solidFill>
                  <a:schemeClr val="tx1"/>
                </a:solidFill>
                <a:latin typeface="+mn-lt"/>
              </a:rPr>
              <a:t>torque</a:t>
            </a:r>
          </a:p>
        </p:txBody>
      </p:sp>
      <p:sp>
        <p:nvSpPr>
          <p:cNvPr id="78" name="Rectangle 77"/>
          <p:cNvSpPr/>
          <p:nvPr/>
        </p:nvSpPr>
        <p:spPr bwMode="auto">
          <a:xfrm>
            <a:off x="3329656" y="3228308"/>
            <a:ext cx="685800" cy="869565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rgbClr val="1822CD"/>
              </a:solidFill>
              <a:effectLst/>
              <a:latin typeface="+mn-lt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3048000" y="3153142"/>
            <a:ext cx="10593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>
                <a:latin typeface="+mn-lt"/>
              </a:rPr>
              <a:t>t</a:t>
            </a:r>
            <a:r>
              <a:rPr lang="en-US" sz="1400" baseline="-25000" dirty="0" smtClean="0">
                <a:latin typeface="+mn-lt"/>
              </a:rPr>
              <a:t>1</a:t>
            </a:r>
            <a:r>
              <a:rPr lang="en-US" sz="1400" dirty="0" smtClean="0">
                <a:latin typeface="+mn-lt"/>
              </a:rPr>
              <a:t> = 0.00</a:t>
            </a:r>
            <a:r>
              <a:rPr lang="en-US" sz="1400" dirty="0">
                <a:latin typeface="Symbol" panose="05050102010706020507" pitchFamily="18" charset="2"/>
              </a:rPr>
              <a:t>t</a:t>
            </a:r>
            <a:r>
              <a:rPr lang="en-US" sz="1400" baseline="-25000" dirty="0"/>
              <a:t>m</a:t>
            </a:r>
          </a:p>
          <a:p>
            <a:pPr>
              <a:buNone/>
            </a:pPr>
            <a:r>
              <a:rPr lang="en-US" sz="1400" dirty="0" smtClean="0">
                <a:latin typeface="+mn-lt"/>
              </a:rPr>
              <a:t>t</a:t>
            </a:r>
            <a:r>
              <a:rPr lang="en-US" sz="1400" baseline="-25000" dirty="0" smtClean="0">
                <a:latin typeface="+mn-lt"/>
              </a:rPr>
              <a:t>2</a:t>
            </a:r>
            <a:r>
              <a:rPr lang="en-US" sz="1400" dirty="0" smtClean="0">
                <a:latin typeface="+mn-lt"/>
              </a:rPr>
              <a:t> </a:t>
            </a:r>
            <a:r>
              <a:rPr lang="en-US" sz="1400" dirty="0">
                <a:latin typeface="+mn-lt"/>
              </a:rPr>
              <a:t>= </a:t>
            </a:r>
            <a:r>
              <a:rPr lang="en-US" sz="1400" dirty="0" smtClean="0">
                <a:latin typeface="+mn-lt"/>
              </a:rPr>
              <a:t>0.68</a:t>
            </a:r>
            <a:r>
              <a:rPr lang="en-US" sz="1400" dirty="0" smtClean="0">
                <a:latin typeface="Symbol" panose="05050102010706020507" pitchFamily="18" charset="2"/>
              </a:rPr>
              <a:t>t</a:t>
            </a:r>
            <a:r>
              <a:rPr lang="en-US" sz="1400" baseline="-25000" dirty="0" smtClean="0">
                <a:latin typeface="+mn-lt"/>
              </a:rPr>
              <a:t>m</a:t>
            </a:r>
            <a:endParaRPr lang="en-US" sz="1400" baseline="-25000" dirty="0">
              <a:latin typeface="+mn-lt"/>
            </a:endParaRPr>
          </a:p>
          <a:p>
            <a:r>
              <a:rPr lang="en-US" sz="1400" dirty="0" smtClean="0">
                <a:latin typeface="+mn-lt"/>
              </a:rPr>
              <a:t>t</a:t>
            </a:r>
            <a:r>
              <a:rPr lang="en-US" sz="1400" baseline="-25000" dirty="0" smtClean="0">
                <a:latin typeface="+mn-lt"/>
              </a:rPr>
              <a:t>3</a:t>
            </a:r>
            <a:r>
              <a:rPr lang="en-US" sz="1400" dirty="0" smtClean="0">
                <a:latin typeface="+mn-lt"/>
              </a:rPr>
              <a:t> </a:t>
            </a:r>
            <a:r>
              <a:rPr lang="en-US" sz="1400" dirty="0">
                <a:latin typeface="+mn-lt"/>
              </a:rPr>
              <a:t>= </a:t>
            </a:r>
            <a:r>
              <a:rPr lang="en-US" sz="1400" dirty="0" smtClean="0">
                <a:latin typeface="+mn-lt"/>
              </a:rPr>
              <a:t>1.99</a:t>
            </a:r>
            <a:r>
              <a:rPr lang="en-US" sz="1400" dirty="0">
                <a:latin typeface="Symbol" panose="05050102010706020507" pitchFamily="18" charset="2"/>
              </a:rPr>
              <a:t>t</a:t>
            </a:r>
            <a:r>
              <a:rPr lang="en-US" sz="1400" baseline="-25000" dirty="0"/>
              <a:t>m</a:t>
            </a:r>
          </a:p>
          <a:p>
            <a:pPr>
              <a:buNone/>
            </a:pPr>
            <a:r>
              <a:rPr lang="en-US" sz="1400" dirty="0" smtClean="0">
                <a:latin typeface="+mn-lt"/>
              </a:rPr>
              <a:t>t</a:t>
            </a:r>
            <a:r>
              <a:rPr lang="en-US" sz="1400" baseline="-25000" dirty="0" smtClean="0">
                <a:latin typeface="+mn-lt"/>
              </a:rPr>
              <a:t>4</a:t>
            </a:r>
            <a:r>
              <a:rPr lang="en-US" sz="1400" dirty="0" smtClean="0">
                <a:latin typeface="+mn-lt"/>
              </a:rPr>
              <a:t> </a:t>
            </a:r>
            <a:r>
              <a:rPr lang="en-US" sz="1400" dirty="0">
                <a:latin typeface="+mn-lt"/>
              </a:rPr>
              <a:t>= </a:t>
            </a:r>
            <a:r>
              <a:rPr lang="en-US" sz="1400" dirty="0" smtClean="0">
                <a:latin typeface="+mn-lt"/>
              </a:rPr>
              <a:t>4.78</a:t>
            </a:r>
            <a:r>
              <a:rPr lang="en-US" sz="1400" dirty="0" smtClean="0">
                <a:latin typeface="Symbol" panose="05050102010706020507" pitchFamily="18" charset="2"/>
              </a:rPr>
              <a:t>t</a:t>
            </a:r>
            <a:r>
              <a:rPr lang="en-US" sz="1400" baseline="-25000" dirty="0" smtClean="0"/>
              <a:t>m</a:t>
            </a:r>
            <a:endParaRPr lang="en-US" sz="1400" baseline="-25000" dirty="0"/>
          </a:p>
        </p:txBody>
      </p:sp>
      <p:sp>
        <p:nvSpPr>
          <p:cNvPr id="81" name="Freeform 80"/>
          <p:cNvSpPr/>
          <p:nvPr/>
        </p:nvSpPr>
        <p:spPr bwMode="auto">
          <a:xfrm>
            <a:off x="738856" y="4134266"/>
            <a:ext cx="3109556" cy="1694768"/>
          </a:xfrm>
          <a:custGeom>
            <a:avLst/>
            <a:gdLst>
              <a:gd name="connsiteX0" fmla="*/ 0 w 3109556"/>
              <a:gd name="connsiteY0" fmla="*/ 0 h 1694768"/>
              <a:gd name="connsiteX1" fmla="*/ 134033 w 3109556"/>
              <a:gd name="connsiteY1" fmla="*/ 11914 h 1694768"/>
              <a:gd name="connsiteX2" fmla="*/ 238280 w 3109556"/>
              <a:gd name="connsiteY2" fmla="*/ 35742 h 1694768"/>
              <a:gd name="connsiteX3" fmla="*/ 372313 w 3109556"/>
              <a:gd name="connsiteY3" fmla="*/ 77441 h 1694768"/>
              <a:gd name="connsiteX4" fmla="*/ 497410 w 3109556"/>
              <a:gd name="connsiteY4" fmla="*/ 134033 h 1694768"/>
              <a:gd name="connsiteX5" fmla="*/ 619528 w 3109556"/>
              <a:gd name="connsiteY5" fmla="*/ 208495 h 1694768"/>
              <a:gd name="connsiteX6" fmla="*/ 735690 w 3109556"/>
              <a:gd name="connsiteY6" fmla="*/ 294872 h 1694768"/>
              <a:gd name="connsiteX7" fmla="*/ 836959 w 3109556"/>
              <a:gd name="connsiteY7" fmla="*/ 387205 h 1694768"/>
              <a:gd name="connsiteX8" fmla="*/ 944185 w 3109556"/>
              <a:gd name="connsiteY8" fmla="*/ 485496 h 1694768"/>
              <a:gd name="connsiteX9" fmla="*/ 1030562 w 3109556"/>
              <a:gd name="connsiteY9" fmla="*/ 577830 h 1694768"/>
              <a:gd name="connsiteX10" fmla="*/ 1140766 w 3109556"/>
              <a:gd name="connsiteY10" fmla="*/ 702927 h 1694768"/>
              <a:gd name="connsiteX11" fmla="*/ 1253949 w 3109556"/>
              <a:gd name="connsiteY11" fmla="*/ 836959 h 1694768"/>
              <a:gd name="connsiteX12" fmla="*/ 1340326 w 3109556"/>
              <a:gd name="connsiteY12" fmla="*/ 935250 h 1694768"/>
              <a:gd name="connsiteX13" fmla="*/ 1441595 w 3109556"/>
              <a:gd name="connsiteY13" fmla="*/ 1051411 h 1694768"/>
              <a:gd name="connsiteX14" fmla="*/ 1524993 w 3109556"/>
              <a:gd name="connsiteY14" fmla="*/ 1140766 h 1694768"/>
              <a:gd name="connsiteX15" fmla="*/ 1644133 w 3109556"/>
              <a:gd name="connsiteY15" fmla="*/ 1265863 h 1694768"/>
              <a:gd name="connsiteX16" fmla="*/ 1751359 w 3109556"/>
              <a:gd name="connsiteY16" fmla="*/ 1358197 h 1694768"/>
              <a:gd name="connsiteX17" fmla="*/ 1876456 w 3109556"/>
              <a:gd name="connsiteY17" fmla="*/ 1447552 h 1694768"/>
              <a:gd name="connsiteX18" fmla="*/ 1971768 w 3109556"/>
              <a:gd name="connsiteY18" fmla="*/ 1510101 h 1694768"/>
              <a:gd name="connsiteX19" fmla="*/ 2081973 w 3109556"/>
              <a:gd name="connsiteY19" fmla="*/ 1560735 h 1694768"/>
              <a:gd name="connsiteX20" fmla="*/ 2201113 w 3109556"/>
              <a:gd name="connsiteY20" fmla="*/ 1602434 h 1694768"/>
              <a:gd name="connsiteX21" fmla="*/ 2335145 w 3109556"/>
              <a:gd name="connsiteY21" fmla="*/ 1635198 h 1694768"/>
              <a:gd name="connsiteX22" fmla="*/ 2460242 w 3109556"/>
              <a:gd name="connsiteY22" fmla="*/ 1650090 h 1694768"/>
              <a:gd name="connsiteX23" fmla="*/ 2600232 w 3109556"/>
              <a:gd name="connsiteY23" fmla="*/ 1659026 h 1694768"/>
              <a:gd name="connsiteX24" fmla="*/ 2767028 w 3109556"/>
              <a:gd name="connsiteY24" fmla="*/ 1667961 h 1694768"/>
              <a:gd name="connsiteX25" fmla="*/ 2886168 w 3109556"/>
              <a:gd name="connsiteY25" fmla="*/ 1673918 h 1694768"/>
              <a:gd name="connsiteX26" fmla="*/ 2972545 w 3109556"/>
              <a:gd name="connsiteY26" fmla="*/ 1679875 h 1694768"/>
              <a:gd name="connsiteX27" fmla="*/ 3073814 w 3109556"/>
              <a:gd name="connsiteY27" fmla="*/ 1688811 h 1694768"/>
              <a:gd name="connsiteX28" fmla="*/ 3109556 w 3109556"/>
              <a:gd name="connsiteY28" fmla="*/ 1694768 h 1694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109556" h="1694768">
                <a:moveTo>
                  <a:pt x="0" y="0"/>
                </a:moveTo>
                <a:lnTo>
                  <a:pt x="134033" y="11914"/>
                </a:lnTo>
                <a:lnTo>
                  <a:pt x="238280" y="35742"/>
                </a:lnTo>
                <a:lnTo>
                  <a:pt x="372313" y="77441"/>
                </a:lnTo>
                <a:lnTo>
                  <a:pt x="497410" y="134033"/>
                </a:lnTo>
                <a:lnTo>
                  <a:pt x="619528" y="208495"/>
                </a:lnTo>
                <a:lnTo>
                  <a:pt x="735690" y="294872"/>
                </a:lnTo>
                <a:lnTo>
                  <a:pt x="836959" y="387205"/>
                </a:lnTo>
                <a:lnTo>
                  <a:pt x="944185" y="485496"/>
                </a:lnTo>
                <a:lnTo>
                  <a:pt x="1030562" y="577830"/>
                </a:lnTo>
                <a:lnTo>
                  <a:pt x="1140766" y="702927"/>
                </a:lnTo>
                <a:lnTo>
                  <a:pt x="1253949" y="836959"/>
                </a:lnTo>
                <a:lnTo>
                  <a:pt x="1340326" y="935250"/>
                </a:lnTo>
                <a:lnTo>
                  <a:pt x="1441595" y="1051411"/>
                </a:lnTo>
                <a:lnTo>
                  <a:pt x="1524993" y="1140766"/>
                </a:lnTo>
                <a:lnTo>
                  <a:pt x="1644133" y="1265863"/>
                </a:lnTo>
                <a:lnTo>
                  <a:pt x="1751359" y="1358197"/>
                </a:lnTo>
                <a:lnTo>
                  <a:pt x="1876456" y="1447552"/>
                </a:lnTo>
                <a:lnTo>
                  <a:pt x="1971768" y="1510101"/>
                </a:lnTo>
                <a:lnTo>
                  <a:pt x="2081973" y="1560735"/>
                </a:lnTo>
                <a:lnTo>
                  <a:pt x="2201113" y="1602434"/>
                </a:lnTo>
                <a:lnTo>
                  <a:pt x="2335145" y="1635198"/>
                </a:lnTo>
                <a:lnTo>
                  <a:pt x="2460242" y="1650090"/>
                </a:lnTo>
                <a:lnTo>
                  <a:pt x="2600232" y="1659026"/>
                </a:lnTo>
                <a:lnTo>
                  <a:pt x="2767028" y="1667961"/>
                </a:lnTo>
                <a:lnTo>
                  <a:pt x="2886168" y="1673918"/>
                </a:lnTo>
                <a:lnTo>
                  <a:pt x="2972545" y="1679875"/>
                </a:lnTo>
                <a:lnTo>
                  <a:pt x="3073814" y="1688811"/>
                </a:lnTo>
                <a:lnTo>
                  <a:pt x="3109556" y="1694768"/>
                </a:lnTo>
              </a:path>
            </a:pathLst>
          </a:cu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024281" y="2949127"/>
            <a:ext cx="505267" cy="3062326"/>
            <a:chOff x="4180575" y="1939309"/>
            <a:chExt cx="505267" cy="3062326"/>
          </a:xfrm>
        </p:grpSpPr>
        <p:sp>
          <p:nvSpPr>
            <p:cNvPr id="39" name="TextBox 38"/>
            <p:cNvSpPr txBox="1"/>
            <p:nvPr/>
          </p:nvSpPr>
          <p:spPr>
            <a:xfrm>
              <a:off x="4180575" y="4632303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rgbClr val="0000FF"/>
                  </a:solidFill>
                  <a:latin typeface="+mn-lt"/>
                </a:rPr>
                <a:t>0.0</a:t>
              </a:r>
              <a:endParaRPr lang="en-US" sz="1800" i="0" dirty="0">
                <a:solidFill>
                  <a:srgbClr val="0000FF"/>
                </a:solidFill>
                <a:latin typeface="+mn-lt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180575" y="4099049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rgbClr val="0000FF"/>
                  </a:solidFill>
                  <a:latin typeface="+mn-lt"/>
                </a:rPr>
                <a:t>0.5</a:t>
              </a:r>
              <a:endParaRPr lang="en-US" sz="1800" i="0" dirty="0">
                <a:solidFill>
                  <a:srgbClr val="0000FF"/>
                </a:solidFill>
                <a:latin typeface="+mn-lt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180575" y="355790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rgbClr val="0000FF"/>
                  </a:solidFill>
                  <a:latin typeface="+mn-lt"/>
                </a:rPr>
                <a:t>1.0</a:t>
              </a:r>
              <a:endParaRPr lang="en-US" sz="1800" i="0" dirty="0">
                <a:solidFill>
                  <a:srgbClr val="0000FF"/>
                </a:solidFill>
                <a:latin typeface="+mn-lt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180575" y="301054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rgbClr val="0000FF"/>
                  </a:solidFill>
                  <a:latin typeface="+mn-lt"/>
                </a:rPr>
                <a:t>1.5</a:t>
              </a:r>
              <a:endParaRPr lang="en-US" sz="1800" i="0" dirty="0">
                <a:solidFill>
                  <a:srgbClr val="0000FF"/>
                </a:solidFill>
                <a:latin typeface="+mn-lt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180575" y="2478868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rgbClr val="0000FF"/>
                  </a:solidFill>
                  <a:latin typeface="+mn-lt"/>
                </a:rPr>
                <a:t>2.0</a:t>
              </a:r>
              <a:endParaRPr lang="en-US" sz="1800" i="0" dirty="0">
                <a:solidFill>
                  <a:srgbClr val="0000FF"/>
                </a:solidFill>
                <a:latin typeface="+mn-lt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180575" y="1939309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rgbClr val="0000FF"/>
                  </a:solidFill>
                  <a:latin typeface="+mn-lt"/>
                </a:rPr>
                <a:t>2.5</a:t>
              </a:r>
              <a:endParaRPr lang="en-US" sz="1800" i="0" dirty="0">
                <a:solidFill>
                  <a:srgbClr val="0000FF"/>
                </a:solidFill>
                <a:latin typeface="+mn-lt"/>
              </a:endParaRPr>
            </a:p>
          </p:txBody>
        </p:sp>
      </p:grpSp>
      <p:sp>
        <p:nvSpPr>
          <p:cNvPr id="6" name="Rectangle 5"/>
          <p:cNvSpPr/>
          <p:nvPr/>
        </p:nvSpPr>
        <p:spPr bwMode="auto">
          <a:xfrm>
            <a:off x="662656" y="5863126"/>
            <a:ext cx="3444647" cy="157358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rgbClr val="1822CD"/>
              </a:solidFill>
              <a:effectLst/>
              <a:latin typeface="+mn-lt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81381" y="5810418"/>
            <a:ext cx="3810742" cy="369332"/>
            <a:chOff x="656925" y="4800600"/>
            <a:chExt cx="3810742" cy="369332"/>
          </a:xfrm>
        </p:grpSpPr>
        <p:sp>
          <p:nvSpPr>
            <p:cNvPr id="55" name="TextBox 54"/>
            <p:cNvSpPr txBox="1"/>
            <p:nvPr/>
          </p:nvSpPr>
          <p:spPr>
            <a:xfrm>
              <a:off x="656925" y="480060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0.0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305025" y="480060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0.2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981200" y="480060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0.4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628558" y="480060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0.6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286225" y="480060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0.8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962400" y="480060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>
                  <a:solidFill>
                    <a:schemeClr val="tx1"/>
                  </a:solidFill>
                  <a:latin typeface="+mn-lt"/>
                </a:rPr>
                <a:t>1</a:t>
              </a: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.0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</p:grpSp>
      <p:cxnSp>
        <p:nvCxnSpPr>
          <p:cNvPr id="82" name="Straight Arrow Connector 81"/>
          <p:cNvCxnSpPr/>
          <p:nvPr/>
        </p:nvCxnSpPr>
        <p:spPr bwMode="auto">
          <a:xfrm>
            <a:off x="2521543" y="5368722"/>
            <a:ext cx="0" cy="309439"/>
          </a:xfrm>
          <a:prstGeom prst="straightConnector1">
            <a:avLst/>
          </a:prstGeom>
          <a:noFill/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9" name="Rectangle 98"/>
          <p:cNvSpPr/>
          <p:nvPr/>
        </p:nvSpPr>
        <p:spPr>
          <a:xfrm>
            <a:off x="76200" y="2667000"/>
            <a:ext cx="48461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600" b="0" i="0" u="sng" kern="0" dirty="0" smtClean="0">
                <a:solidFill>
                  <a:srgbClr val="6600FF"/>
                </a:solidFill>
                <a:latin typeface="+mn-lt"/>
              </a:rPr>
              <a:t>Rotation</a:t>
            </a:r>
            <a:r>
              <a:rPr lang="en-US" sz="1600" u="sng" kern="0" dirty="0">
                <a:solidFill>
                  <a:srgbClr val="6600FF"/>
                </a:solidFill>
                <a:latin typeface="+mn-lt"/>
              </a:rPr>
              <a:t> </a:t>
            </a:r>
            <a:r>
              <a:rPr lang="en-US" sz="1600" u="sng" kern="0" dirty="0" smtClean="0">
                <a:solidFill>
                  <a:srgbClr val="6600FF"/>
                </a:solidFill>
                <a:latin typeface="+mn-lt"/>
              </a:rPr>
              <a:t>evolution</a:t>
            </a:r>
            <a:r>
              <a:rPr lang="en-US" sz="1600" b="0" i="0" u="sng" kern="0" dirty="0" smtClean="0">
                <a:solidFill>
                  <a:srgbClr val="6600FF"/>
                </a:solidFill>
                <a:latin typeface="+mn-lt"/>
              </a:rPr>
              <a:t> and NBI and NTV torque profiles</a:t>
            </a:r>
            <a:endParaRPr lang="en-US" sz="1600" b="0" i="0" dirty="0">
              <a:solidFill>
                <a:srgbClr val="6600FF"/>
              </a:solidFill>
              <a:latin typeface="+mn-lt"/>
            </a:endParaRPr>
          </a:p>
        </p:txBody>
      </p:sp>
      <p:sp>
        <p:nvSpPr>
          <p:cNvPr id="113" name="Text Box 32"/>
          <p:cNvSpPr txBox="1">
            <a:spLocks noChangeArrowheads="1"/>
          </p:cNvSpPr>
          <p:nvPr/>
        </p:nvSpPr>
        <p:spPr bwMode="auto">
          <a:xfrm>
            <a:off x="-2" y="6222024"/>
            <a:ext cx="9144001" cy="3077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000" b="1" dirty="0">
                <a:solidFill>
                  <a:srgbClr val="9900CC"/>
                </a:solidFill>
                <a:latin typeface="+mn-lt"/>
                <a:cs typeface="Helvetica" pitchFamily="34" charset="0"/>
              </a:rPr>
              <a:t> </a:t>
            </a:r>
            <a:r>
              <a:rPr lang="en-US" sz="1400" b="0" i="0" dirty="0" smtClean="0">
                <a:solidFill>
                  <a:srgbClr val="9900CC"/>
                </a:solidFill>
                <a:latin typeface="+mn-lt"/>
                <a:cs typeface="Helvetica" pitchFamily="34" charset="0"/>
              </a:rPr>
              <a:t>I. Goumiri (Princeton student), S.A. Sabbagh (Columbia U.), C. Rowley (P.U.), D.A. Gates, S.P. Gerhardt (PPPL) </a:t>
            </a:r>
          </a:p>
        </p:txBody>
      </p:sp>
      <p:graphicFrame>
        <p:nvGraphicFramePr>
          <p:cNvPr id="115" name="Object 1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4398150"/>
              </p:ext>
            </p:extLst>
          </p:nvPr>
        </p:nvGraphicFramePr>
        <p:xfrm>
          <a:off x="914400" y="1150627"/>
          <a:ext cx="7696200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40" name="Equation" r:id="rId5" imgW="4343400" imgH="495000" progId="Equation.DSMT4">
                  <p:embed/>
                </p:oleObj>
              </mc:Choice>
              <mc:Fallback>
                <p:oleObj name="Equation" r:id="rId5" imgW="4343400" imgH="495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50627"/>
                        <a:ext cx="7696200" cy="830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6" name="Content Placeholder 2"/>
          <p:cNvSpPr txBox="1">
            <a:spLocks/>
          </p:cNvSpPr>
          <p:nvPr/>
        </p:nvSpPr>
        <p:spPr bwMode="auto">
          <a:xfrm>
            <a:off x="228600" y="838200"/>
            <a:ext cx="86868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FF3300"/>
              </a:buClr>
              <a:buSzPct val="75000"/>
              <a:buFont typeface="Wingdings" pitchFamily="2" charset="2"/>
              <a:buChar char="q"/>
              <a:defRPr sz="2400">
                <a:solidFill>
                  <a:srgbClr val="0000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FF"/>
              </a:buClr>
              <a:buSzPct val="75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80000"/>
              <a:buChar char="•"/>
              <a:defRPr>
                <a:solidFill>
                  <a:srgbClr val="FF00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FF"/>
              </a:buClr>
              <a:buSzPct val="65000"/>
              <a:buFont typeface="Wingdings" pitchFamily="2" charset="2"/>
              <a:buChar char="q"/>
              <a:defRPr sz="1600">
                <a:solidFill>
                  <a:srgbClr val="009999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346075" indent="-346075">
              <a:spcBef>
                <a:spcPts val="0"/>
              </a:spcBef>
            </a:pPr>
            <a:r>
              <a:rPr lang="en-US" sz="2000" b="0" i="0" dirty="0"/>
              <a:t>Momentum force </a:t>
            </a:r>
            <a:r>
              <a:rPr lang="en-US" sz="2000" b="0" i="0" dirty="0" smtClean="0"/>
              <a:t>balance – </a:t>
            </a:r>
            <a:r>
              <a:rPr lang="en-US" sz="2000" b="0" i="1" kern="0" dirty="0" err="1" smtClean="0">
                <a:solidFill>
                  <a:srgbClr val="9900FF"/>
                </a:solidFill>
                <a:latin typeface="Symbol" panose="05050102010706020507" pitchFamily="18" charset="2"/>
              </a:rPr>
              <a:t>w</a:t>
            </a:r>
            <a:r>
              <a:rPr lang="en-US" sz="2000" b="0" i="1" kern="0" baseline="-25000" dirty="0" err="1" smtClean="0">
                <a:solidFill>
                  <a:srgbClr val="9900FF"/>
                </a:solidFill>
                <a:latin typeface="Symbol" panose="05050102010706020507" pitchFamily="18" charset="2"/>
              </a:rPr>
              <a:t>f</a:t>
            </a:r>
            <a:r>
              <a:rPr lang="en-US" sz="2000" b="0" i="0" kern="0" dirty="0" smtClean="0">
                <a:latin typeface="Symbol" panose="05050102010706020507" pitchFamily="18" charset="2"/>
              </a:rPr>
              <a:t> </a:t>
            </a:r>
            <a:r>
              <a:rPr lang="en-US" sz="2000" b="0" i="0" dirty="0" smtClean="0">
                <a:solidFill>
                  <a:srgbClr val="9900FF"/>
                </a:solidFill>
              </a:rPr>
              <a:t>decomposed into Bessel function states</a:t>
            </a:r>
          </a:p>
          <a:p>
            <a:pPr marL="346075" indent="-346075">
              <a:spcBef>
                <a:spcPts val="0"/>
              </a:spcBef>
            </a:pPr>
            <a:endParaRPr lang="en-US" b="0" i="0" dirty="0"/>
          </a:p>
          <a:p>
            <a:pPr marL="1146175" lvl="2" indent="-346075">
              <a:spcBef>
                <a:spcPts val="0"/>
              </a:spcBef>
            </a:pPr>
            <a:endParaRPr lang="en-US" sz="800" b="0" i="0" dirty="0" smtClean="0"/>
          </a:p>
          <a:p>
            <a:pPr marL="800100" lvl="2" indent="0">
              <a:spcBef>
                <a:spcPts val="0"/>
              </a:spcBef>
              <a:buNone/>
            </a:pPr>
            <a:endParaRPr lang="en-US" sz="800" b="0" i="0" dirty="0"/>
          </a:p>
          <a:p>
            <a:r>
              <a:rPr lang="en-US" sz="2000" b="0" i="0" kern="0" dirty="0" smtClean="0"/>
              <a:t>NTV torque:</a:t>
            </a:r>
            <a:endParaRPr lang="en-US" sz="2000" b="0" i="0" kern="0" dirty="0" smtClean="0">
              <a:solidFill>
                <a:srgbClr val="9900FF"/>
              </a:solidFill>
            </a:endParaRPr>
          </a:p>
          <a:p>
            <a:endParaRPr lang="en-US" sz="2000" kern="0" dirty="0"/>
          </a:p>
        </p:txBody>
      </p:sp>
      <p:sp>
        <p:nvSpPr>
          <p:cNvPr id="117" name="Rectangle 116"/>
          <p:cNvSpPr/>
          <p:nvPr/>
        </p:nvSpPr>
        <p:spPr bwMode="auto">
          <a:xfrm>
            <a:off x="5464248" y="2175057"/>
            <a:ext cx="2556296" cy="533400"/>
          </a:xfrm>
          <a:prstGeom prst="rect">
            <a:avLst/>
          </a:prstGeom>
          <a:solidFill>
            <a:srgbClr val="FFFF99"/>
          </a:solidFill>
          <a:ln w="158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rgbClr val="1822CD"/>
              </a:solidFill>
              <a:effectLst/>
              <a:latin typeface="Helvetica" pitchFamily="34" charset="0"/>
            </a:endParaRPr>
          </a:p>
        </p:txBody>
      </p:sp>
      <p:graphicFrame>
        <p:nvGraphicFramePr>
          <p:cNvPr id="118" name="Object 1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6841216"/>
              </p:ext>
            </p:extLst>
          </p:nvPr>
        </p:nvGraphicFramePr>
        <p:xfrm>
          <a:off x="1143000" y="2193529"/>
          <a:ext cx="5388048" cy="5275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41" name="Equation" r:id="rId7" imgW="2705040" imgH="279360" progId="Equation.DSMT4">
                  <p:embed/>
                </p:oleObj>
              </mc:Choice>
              <mc:Fallback>
                <p:oleObj name="Equation" r:id="rId7" imgW="270504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43000" y="2193529"/>
                        <a:ext cx="5388048" cy="5275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9" name="Text Box 19"/>
          <p:cNvSpPr txBox="1">
            <a:spLocks noChangeArrowheads="1"/>
          </p:cNvSpPr>
          <p:nvPr/>
        </p:nvSpPr>
        <p:spPr bwMode="auto">
          <a:xfrm>
            <a:off x="6648943" y="2251257"/>
            <a:ext cx="149056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1800" b="0" i="0" u="sng" dirty="0" smtClean="0">
                <a:solidFill>
                  <a:srgbClr val="0000FF"/>
                </a:solidFill>
              </a:rPr>
              <a:t>(non-linear)</a:t>
            </a:r>
            <a:endParaRPr lang="en-US" sz="1800" b="0" i="0" dirty="0"/>
          </a:p>
        </p:txBody>
      </p:sp>
    </p:spTree>
    <p:extLst>
      <p:ext uri="{BB962C8B-B14F-4D97-AF65-F5344CB8AC3E}">
        <p14:creationId xmlns:p14="http://schemas.microsoft.com/office/powerpoint/2010/main" val="11084236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555"/>
            <a:ext cx="9144000" cy="815975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NTV physics studies for rotation control</a:t>
            </a:r>
            <a:r>
              <a:rPr lang="en-US" dirty="0" smtClean="0"/>
              <a:t>: measured NTV torque density profiles quantitatively compare well to theory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4968" y="5461024"/>
            <a:ext cx="8915400" cy="1042871"/>
          </a:xfrm>
        </p:spPr>
        <p:txBody>
          <a:bodyPr/>
          <a:lstStyle/>
          <a:p>
            <a:r>
              <a:rPr lang="en-US" sz="2000" i="1" dirty="0" smtClean="0"/>
              <a:t>T</a:t>
            </a:r>
            <a:r>
              <a:rPr lang="en-US" sz="2000" i="1" baseline="-25000" dirty="0" smtClean="0"/>
              <a:t>NTV</a:t>
            </a:r>
            <a:r>
              <a:rPr lang="en-US" sz="2000" dirty="0" smtClean="0"/>
              <a:t> (theory) scaled to match </a:t>
            </a:r>
            <a:r>
              <a:rPr lang="en-US" sz="2000" i="1" dirty="0" smtClean="0"/>
              <a:t>peak</a:t>
            </a:r>
            <a:r>
              <a:rPr lang="en-US" sz="2000" dirty="0" smtClean="0"/>
              <a:t> value of measured </a:t>
            </a:r>
            <a:r>
              <a:rPr lang="en-US" sz="2000" i="1" dirty="0"/>
              <a:t>-</a:t>
            </a:r>
            <a:r>
              <a:rPr lang="en-US" sz="2000" i="1" dirty="0" err="1" smtClean="0"/>
              <a:t>dL</a:t>
            </a:r>
            <a:r>
              <a:rPr lang="en-US" sz="2000" i="1" dirty="0" smtClean="0"/>
              <a:t>/</a:t>
            </a:r>
            <a:r>
              <a:rPr lang="en-US" sz="2000" i="1" dirty="0" err="1" smtClean="0"/>
              <a:t>dt</a:t>
            </a:r>
            <a:r>
              <a:rPr lang="en-US" sz="2000" dirty="0" smtClean="0"/>
              <a:t> </a:t>
            </a:r>
            <a:endParaRPr lang="en-US" sz="2000" dirty="0"/>
          </a:p>
          <a:p>
            <a:pPr lvl="1"/>
            <a:r>
              <a:rPr lang="en-US" sz="1600" dirty="0" smtClean="0"/>
              <a:t>Scale factor (</a:t>
            </a:r>
            <a:r>
              <a:rPr lang="en-US" sz="1600" i="1" dirty="0" smtClean="0"/>
              <a:t>(</a:t>
            </a:r>
            <a:r>
              <a:rPr lang="en-US" sz="1600" i="1" dirty="0" err="1" smtClean="0"/>
              <a:t>dL</a:t>
            </a:r>
            <a:r>
              <a:rPr lang="en-US" sz="1600" i="1" dirty="0" smtClean="0"/>
              <a:t>/</a:t>
            </a:r>
            <a:r>
              <a:rPr lang="en-US" sz="1600" i="1" dirty="0" err="1" smtClean="0"/>
              <a:t>dt</a:t>
            </a:r>
            <a:r>
              <a:rPr lang="en-US" sz="1600" i="1" dirty="0" smtClean="0"/>
              <a:t>)/T</a:t>
            </a:r>
            <a:r>
              <a:rPr lang="en-US" sz="1600" i="1" baseline="-25000" dirty="0" smtClean="0"/>
              <a:t>NTV</a:t>
            </a:r>
            <a:r>
              <a:rPr lang="en-US" sz="1600" i="1" dirty="0" smtClean="0"/>
              <a:t>) </a:t>
            </a:r>
            <a:r>
              <a:rPr lang="en-US" sz="1600" dirty="0" smtClean="0"/>
              <a:t>= </a:t>
            </a:r>
            <a:r>
              <a:rPr lang="en-US" sz="1600" dirty="0" smtClean="0">
                <a:solidFill>
                  <a:srgbClr val="9900FF"/>
                </a:solidFill>
              </a:rPr>
              <a:t>1.7</a:t>
            </a:r>
            <a:r>
              <a:rPr lang="en-US" sz="1600" dirty="0" smtClean="0"/>
              <a:t> and </a:t>
            </a:r>
            <a:r>
              <a:rPr lang="en-US" sz="1600" dirty="0" smtClean="0">
                <a:solidFill>
                  <a:srgbClr val="9900FF"/>
                </a:solidFill>
              </a:rPr>
              <a:t>0.6</a:t>
            </a:r>
            <a:r>
              <a:rPr lang="en-US" sz="1600" dirty="0" smtClean="0"/>
              <a:t> for cases shown above – </a:t>
            </a:r>
            <a:r>
              <a:rPr lang="en-US" sz="1600" dirty="0" smtClean="0">
                <a:solidFill>
                  <a:srgbClr val="9900FF"/>
                </a:solidFill>
              </a:rPr>
              <a:t>O(1) agreement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500280" y="917806"/>
            <a:ext cx="4477871" cy="4467206"/>
            <a:chOff x="4343400" y="859536"/>
            <a:chExt cx="4477871" cy="4467206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77" b="7234"/>
            <a:stretch/>
          </p:blipFill>
          <p:spPr>
            <a:xfrm>
              <a:off x="4343400" y="1000225"/>
              <a:ext cx="4477871" cy="4060547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5571034" y="859536"/>
              <a:ext cx="2904551" cy="400105"/>
            </a:xfrm>
            <a:prstGeom prst="rect">
              <a:avLst/>
            </a:prstGeom>
            <a:noFill/>
          </p:spPr>
          <p:txBody>
            <a:bodyPr wrap="square" lIns="91435" tIns="45718" rIns="91435" bIns="45718" rtlCol="0">
              <a:spAutoFit/>
            </a:bodyPr>
            <a:lstStyle/>
            <a:p>
              <a:pPr>
                <a:buNone/>
              </a:pPr>
              <a:r>
                <a:rPr lang="en-US" sz="2000" b="0" i="0" u="sng" dirty="0" smtClean="0">
                  <a:solidFill>
                    <a:srgbClr val="9900FF"/>
                  </a:solidFill>
                  <a:latin typeface="+mn-lt"/>
                </a:rPr>
                <a:t>n = 2 coil configuration</a:t>
              </a:r>
              <a:endParaRPr lang="en-US" sz="2000" b="0" i="0" u="sng" dirty="0">
                <a:solidFill>
                  <a:srgbClr val="9900FF"/>
                </a:solidFill>
                <a:latin typeface="+mn-lt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746118" y="2479810"/>
              <a:ext cx="1219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sz="1400" b="0" i="0" dirty="0" smtClean="0">
                  <a:solidFill>
                    <a:srgbClr val="009900"/>
                  </a:solidFill>
                  <a:latin typeface="+mn-lt"/>
                </a:rPr>
                <a:t>Experimental</a:t>
              </a:r>
            </a:p>
            <a:p>
              <a:pPr algn="ctr">
                <a:buNone/>
              </a:pPr>
              <a:r>
                <a:rPr lang="en-US" sz="1400" b="0" i="0" dirty="0" smtClean="0">
                  <a:solidFill>
                    <a:srgbClr val="009900"/>
                  </a:solidFill>
                  <a:latin typeface="+mn-lt"/>
                </a:rPr>
                <a:t>-</a:t>
              </a:r>
              <a:r>
                <a:rPr lang="en-US" sz="1400" b="0" i="0" dirty="0" err="1" smtClean="0">
                  <a:solidFill>
                    <a:srgbClr val="009900"/>
                  </a:solidFill>
                  <a:latin typeface="+mn-lt"/>
                </a:rPr>
                <a:t>dL</a:t>
              </a:r>
              <a:r>
                <a:rPr lang="en-US" sz="1400" b="0" i="0" dirty="0" smtClean="0">
                  <a:solidFill>
                    <a:srgbClr val="009900"/>
                  </a:solidFill>
                  <a:latin typeface="+mn-lt"/>
                </a:rPr>
                <a:t>/</a:t>
              </a:r>
              <a:r>
                <a:rPr lang="en-US" sz="1400" b="0" i="0" dirty="0" err="1" smtClean="0">
                  <a:solidFill>
                    <a:srgbClr val="009900"/>
                  </a:solidFill>
                  <a:latin typeface="+mn-lt"/>
                </a:rPr>
                <a:t>dt</a:t>
              </a:r>
              <a:endParaRPr lang="en-US" sz="1400" b="0" i="0" dirty="0" smtClean="0">
                <a:solidFill>
                  <a:srgbClr val="009900"/>
                </a:solidFill>
                <a:latin typeface="+mn-lt"/>
              </a:endParaRPr>
            </a:p>
          </p:txBody>
        </p:sp>
        <p:cxnSp>
          <p:nvCxnSpPr>
            <p:cNvPr id="47" name="Straight Arrow Connector 46"/>
            <p:cNvCxnSpPr/>
            <p:nvPr/>
          </p:nvCxnSpPr>
          <p:spPr bwMode="auto">
            <a:xfrm>
              <a:off x="6594953" y="3035951"/>
              <a:ext cx="175842" cy="300466"/>
            </a:xfrm>
            <a:prstGeom prst="straightConnector1">
              <a:avLst/>
            </a:prstGeom>
            <a:noFill/>
            <a:ln w="15875" cap="flat" cmpd="sng" algn="ctr">
              <a:solidFill>
                <a:srgbClr val="0099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9" name="TextBox 38"/>
            <p:cNvSpPr txBox="1"/>
            <p:nvPr/>
          </p:nvSpPr>
          <p:spPr>
            <a:xfrm>
              <a:off x="6637445" y="4865081"/>
              <a:ext cx="600075" cy="461661"/>
            </a:xfrm>
            <a:prstGeom prst="rect">
              <a:avLst/>
            </a:prstGeom>
            <a:noFill/>
          </p:spPr>
          <p:txBody>
            <a:bodyPr wrap="square" lIns="91435" tIns="45718" rIns="91435" bIns="45718" rtlCol="0">
              <a:spAutoFit/>
            </a:bodyPr>
            <a:lstStyle/>
            <a:p>
              <a:pPr>
                <a:buNone/>
              </a:pPr>
              <a:r>
                <a:rPr lang="en-US" sz="2400" b="0" i="0" dirty="0" err="1" smtClean="0">
                  <a:solidFill>
                    <a:schemeClr val="tx1"/>
                  </a:solidFill>
                  <a:latin typeface="Symbol" panose="05050102010706020507" pitchFamily="18" charset="2"/>
                </a:rPr>
                <a:t>y</a:t>
              </a:r>
              <a:r>
                <a:rPr lang="en-US" sz="2400" b="0" i="0" baseline="-25000" dirty="0" err="1" smtClean="0">
                  <a:solidFill>
                    <a:schemeClr val="tx1"/>
                  </a:solidFill>
                </a:rPr>
                <a:t>N</a:t>
              </a:r>
              <a:endParaRPr lang="en-US" sz="2400" b="0" i="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23" name="Text Box 19"/>
            <p:cNvSpPr txBox="1">
              <a:spLocks noChangeArrowheads="1"/>
            </p:cNvSpPr>
            <p:nvPr/>
          </p:nvSpPr>
          <p:spPr bwMode="auto">
            <a:xfrm>
              <a:off x="7847157" y="1393217"/>
              <a:ext cx="859535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rPr lang="en-US" sz="1800" b="0" i="0" dirty="0" smtClean="0">
                  <a:solidFill>
                    <a:srgbClr val="0000FF"/>
                  </a:solidFill>
                  <a:latin typeface="+mn-lt"/>
                </a:rPr>
                <a:t>NSTX</a:t>
              </a:r>
              <a:endParaRPr lang="en-US" sz="1800" b="0" i="0" dirty="0">
                <a:latin typeface="+mn-lt"/>
              </a:endParaRPr>
            </a:p>
          </p:txBody>
        </p:sp>
        <p:sp>
          <p:nvSpPr>
            <p:cNvPr id="24" name="Text Box 19"/>
            <p:cNvSpPr txBox="1">
              <a:spLocks noChangeArrowheads="1"/>
            </p:cNvSpPr>
            <p:nvPr/>
          </p:nvSpPr>
          <p:spPr bwMode="auto">
            <a:xfrm>
              <a:off x="5791200" y="4603242"/>
              <a:ext cx="94562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rPr lang="en-US" sz="1400" b="0" i="0" dirty="0" smtClean="0">
                  <a:solidFill>
                    <a:srgbClr val="0000FF"/>
                  </a:solidFill>
                  <a:latin typeface="+mn-lt"/>
                </a:rPr>
                <a:t>NTVTOK</a:t>
              </a:r>
              <a:endParaRPr lang="en-US" sz="1400" b="0" i="0" dirty="0">
                <a:latin typeface="+mn-lt"/>
              </a:endParaRPr>
            </a:p>
          </p:txBody>
        </p:sp>
        <p:sp>
          <p:nvSpPr>
            <p:cNvPr id="25" name="Text Box 19"/>
            <p:cNvSpPr txBox="1">
              <a:spLocks noChangeArrowheads="1"/>
            </p:cNvSpPr>
            <p:nvPr/>
          </p:nvSpPr>
          <p:spPr bwMode="auto">
            <a:xfrm>
              <a:off x="6524325" y="1733350"/>
              <a:ext cx="60959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rPr lang="en-US" sz="1400" dirty="0">
                  <a:solidFill>
                    <a:srgbClr val="9900FF"/>
                  </a:solidFill>
                  <a:latin typeface="+mn-lt"/>
                </a:rPr>
                <a:t>x</a:t>
              </a:r>
              <a:r>
                <a:rPr lang="en-US" sz="1400" b="0" i="0" dirty="0" smtClean="0">
                  <a:solidFill>
                    <a:srgbClr val="9900FF"/>
                  </a:solidFill>
                  <a:latin typeface="+mn-lt"/>
                </a:rPr>
                <a:t>1.7</a:t>
              </a:r>
              <a:endParaRPr lang="en-US" sz="1400" b="0" i="0" dirty="0">
                <a:solidFill>
                  <a:srgbClr val="9900FF"/>
                </a:solidFill>
                <a:latin typeface="+mn-lt"/>
              </a:endParaRPr>
            </a:p>
          </p:txBody>
        </p:sp>
      </p:grpSp>
      <p:sp>
        <p:nvSpPr>
          <p:cNvPr id="8" name="Rectangle 7"/>
          <p:cNvSpPr/>
          <p:nvPr/>
        </p:nvSpPr>
        <p:spPr bwMode="auto">
          <a:xfrm>
            <a:off x="4536140" y="2356157"/>
            <a:ext cx="340660" cy="1588313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152400" y="930128"/>
            <a:ext cx="4572000" cy="4462142"/>
            <a:chOff x="4524675" y="859536"/>
            <a:chExt cx="4572000" cy="4462142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82" r="8030" b="7036"/>
            <a:stretch/>
          </p:blipFill>
          <p:spPr>
            <a:xfrm>
              <a:off x="4524675" y="1314650"/>
              <a:ext cx="4572000" cy="373380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5839968" y="859536"/>
              <a:ext cx="2944704" cy="400105"/>
            </a:xfrm>
            <a:prstGeom prst="rect">
              <a:avLst/>
            </a:prstGeom>
            <a:noFill/>
          </p:spPr>
          <p:txBody>
            <a:bodyPr wrap="square" lIns="91435" tIns="45718" rIns="91435" bIns="45718" rtlCol="0">
              <a:spAutoFit/>
            </a:bodyPr>
            <a:lstStyle/>
            <a:p>
              <a:pPr>
                <a:buNone/>
              </a:pPr>
              <a:r>
                <a:rPr lang="en-US" sz="2000" b="0" i="0" u="sng" dirty="0" smtClean="0">
                  <a:solidFill>
                    <a:srgbClr val="9900FF"/>
                  </a:solidFill>
                  <a:latin typeface="+mn-lt"/>
                </a:rPr>
                <a:t>n = 3 coil configuration</a:t>
              </a:r>
              <a:endParaRPr lang="en-US" sz="2000" b="0" i="0" u="sng" dirty="0">
                <a:solidFill>
                  <a:srgbClr val="9900FF"/>
                </a:solidFill>
                <a:latin typeface="+mn-lt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543800" y="2285565"/>
              <a:ext cx="12849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sz="1400" b="0" i="0" dirty="0" smtClean="0">
                  <a:solidFill>
                    <a:srgbClr val="009900"/>
                  </a:solidFill>
                  <a:latin typeface="+mn-lt"/>
                </a:rPr>
                <a:t>Experimental</a:t>
              </a:r>
            </a:p>
            <a:p>
              <a:pPr algn="ctr">
                <a:buNone/>
              </a:pPr>
              <a:r>
                <a:rPr lang="en-US" sz="1400" b="0" i="0" dirty="0" smtClean="0">
                  <a:solidFill>
                    <a:srgbClr val="009900"/>
                  </a:solidFill>
                  <a:latin typeface="+mn-lt"/>
                </a:rPr>
                <a:t>-</a:t>
              </a:r>
              <a:r>
                <a:rPr lang="en-US" sz="1400" b="0" i="0" dirty="0" err="1" smtClean="0">
                  <a:solidFill>
                    <a:srgbClr val="009900"/>
                  </a:solidFill>
                  <a:latin typeface="+mn-lt"/>
                </a:rPr>
                <a:t>dL</a:t>
              </a:r>
              <a:r>
                <a:rPr lang="en-US" sz="1400" b="0" i="0" dirty="0" smtClean="0">
                  <a:solidFill>
                    <a:srgbClr val="009900"/>
                  </a:solidFill>
                  <a:latin typeface="+mn-lt"/>
                </a:rPr>
                <a:t>/</a:t>
              </a:r>
              <a:r>
                <a:rPr lang="en-US" sz="1400" b="0" i="0" dirty="0" err="1" smtClean="0">
                  <a:solidFill>
                    <a:srgbClr val="009900"/>
                  </a:solidFill>
                  <a:latin typeface="+mn-lt"/>
                </a:rPr>
                <a:t>dt</a:t>
              </a:r>
              <a:endParaRPr lang="en-US" sz="1400" b="0" i="0" dirty="0" smtClean="0">
                <a:solidFill>
                  <a:srgbClr val="009900"/>
                </a:solidFill>
                <a:latin typeface="+mn-lt"/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 bwMode="auto">
            <a:xfrm flipH="1">
              <a:off x="8062122" y="2851874"/>
              <a:ext cx="146968" cy="424726"/>
            </a:xfrm>
            <a:prstGeom prst="straightConnector1">
              <a:avLst/>
            </a:prstGeom>
            <a:noFill/>
            <a:ln w="15875" cap="flat" cmpd="sng" algn="ctr">
              <a:solidFill>
                <a:srgbClr val="0099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" name="Text Box 19"/>
            <p:cNvSpPr txBox="1">
              <a:spLocks noChangeArrowheads="1"/>
            </p:cNvSpPr>
            <p:nvPr/>
          </p:nvSpPr>
          <p:spPr bwMode="auto">
            <a:xfrm>
              <a:off x="5238550" y="4603242"/>
              <a:ext cx="94562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rPr lang="en-US" sz="1400" b="0" i="0" dirty="0" smtClean="0">
                  <a:solidFill>
                    <a:srgbClr val="0000FF"/>
                  </a:solidFill>
                  <a:latin typeface="+mn-lt"/>
                </a:rPr>
                <a:t>NTVTOK</a:t>
              </a:r>
              <a:endParaRPr lang="en-US" sz="1400" b="0" i="0" dirty="0">
                <a:latin typeface="+mn-lt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923195" y="4860017"/>
              <a:ext cx="600075" cy="461661"/>
            </a:xfrm>
            <a:prstGeom prst="rect">
              <a:avLst/>
            </a:prstGeom>
            <a:noFill/>
          </p:spPr>
          <p:txBody>
            <a:bodyPr wrap="square" lIns="91435" tIns="45718" rIns="91435" bIns="45718" rtlCol="0">
              <a:spAutoFit/>
            </a:bodyPr>
            <a:lstStyle/>
            <a:p>
              <a:pPr>
                <a:buNone/>
              </a:pPr>
              <a:r>
                <a:rPr lang="en-US" sz="2400" b="0" i="0" dirty="0" err="1" smtClean="0">
                  <a:solidFill>
                    <a:schemeClr val="tx1"/>
                  </a:solidFill>
                  <a:latin typeface="Symbol" panose="05050102010706020507" pitchFamily="18" charset="2"/>
                </a:rPr>
                <a:t>y</a:t>
              </a:r>
              <a:r>
                <a:rPr lang="en-US" sz="2400" b="0" i="0" baseline="-25000" dirty="0" err="1" smtClean="0">
                  <a:solidFill>
                    <a:schemeClr val="tx1"/>
                  </a:solidFill>
                </a:rPr>
                <a:t>N</a:t>
              </a:r>
              <a:endParaRPr lang="en-US" sz="2400" b="0" i="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21" name="Text Box 19"/>
            <p:cNvSpPr txBox="1">
              <a:spLocks noChangeArrowheads="1"/>
            </p:cNvSpPr>
            <p:nvPr/>
          </p:nvSpPr>
          <p:spPr bwMode="auto">
            <a:xfrm>
              <a:off x="8179390" y="1393217"/>
              <a:ext cx="859535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rPr lang="en-US" sz="1800" b="0" i="0" dirty="0" smtClean="0">
                  <a:solidFill>
                    <a:srgbClr val="0000FF"/>
                  </a:solidFill>
                  <a:latin typeface="+mn-lt"/>
                </a:rPr>
                <a:t>NSTX</a:t>
              </a:r>
              <a:endParaRPr lang="en-US" sz="1800" b="0" i="0" dirty="0">
                <a:latin typeface="+mn-lt"/>
              </a:endParaRPr>
            </a:p>
          </p:txBody>
        </p:sp>
        <p:sp>
          <p:nvSpPr>
            <p:cNvPr id="26" name="Text Box 19"/>
            <p:cNvSpPr txBox="1">
              <a:spLocks noChangeArrowheads="1"/>
            </p:cNvSpPr>
            <p:nvPr/>
          </p:nvSpPr>
          <p:spPr bwMode="auto">
            <a:xfrm>
              <a:off x="7011200" y="1864323"/>
              <a:ext cx="60959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rPr lang="en-US" sz="1400" dirty="0" smtClean="0">
                  <a:solidFill>
                    <a:srgbClr val="9900FF"/>
                  </a:solidFill>
                  <a:latin typeface="+mn-lt"/>
                </a:rPr>
                <a:t>x</a:t>
              </a:r>
              <a:r>
                <a:rPr lang="en-US" sz="1400" dirty="0">
                  <a:solidFill>
                    <a:srgbClr val="9900FF"/>
                  </a:solidFill>
                  <a:latin typeface="+mn-lt"/>
                </a:rPr>
                <a:t>0</a:t>
              </a:r>
              <a:r>
                <a:rPr lang="en-US" sz="1400" b="0" i="0" dirty="0" smtClean="0">
                  <a:solidFill>
                    <a:srgbClr val="9900FF"/>
                  </a:solidFill>
                  <a:latin typeface="+mn-lt"/>
                </a:rPr>
                <a:t>.6</a:t>
              </a:r>
              <a:endParaRPr lang="en-US" sz="1400" b="0" i="0" dirty="0">
                <a:solidFill>
                  <a:srgbClr val="9900FF"/>
                </a:solidFill>
                <a:latin typeface="+mn-lt"/>
              </a:endParaRPr>
            </a:p>
          </p:txBody>
        </p:sp>
      </p:grpSp>
      <p:sp>
        <p:nvSpPr>
          <p:cNvPr id="27" name="Text Box 32"/>
          <p:cNvSpPr txBox="1">
            <a:spLocks noChangeArrowheads="1"/>
          </p:cNvSpPr>
          <p:nvPr/>
        </p:nvSpPr>
        <p:spPr bwMode="auto">
          <a:xfrm>
            <a:off x="5410200" y="6190130"/>
            <a:ext cx="3657600" cy="3077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0" i="0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S. Sabbagh </a:t>
            </a:r>
            <a:r>
              <a:rPr lang="en-US" sz="1400" b="0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lang="en-US" sz="1400" b="0" i="0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IAEA FEC 2014 (EX/1-4)</a:t>
            </a:r>
            <a:endParaRPr lang="en-US" sz="1400" b="0" i="0" dirty="0">
              <a:solidFill>
                <a:srgbClr val="66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62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6 NBI 1 NTV v12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891" r="7471" b="11165"/>
          <a:stretch/>
        </p:blipFill>
        <p:spPr>
          <a:xfrm>
            <a:off x="822960" y="1417320"/>
            <a:ext cx="4145280" cy="41615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Rotation </a:t>
            </a:r>
            <a:r>
              <a:rPr lang="en-US" dirty="0">
                <a:solidFill>
                  <a:srgbClr val="FF0000"/>
                </a:solidFill>
              </a:rPr>
              <a:t>feedback controller</a:t>
            </a:r>
            <a:r>
              <a:rPr lang="en-US" dirty="0"/>
              <a:t> designed for </a:t>
            </a:r>
            <a:r>
              <a:rPr lang="en-US" dirty="0" smtClean="0"/>
              <a:t>NSTX-U </a:t>
            </a:r>
            <a:r>
              <a:rPr lang="en-US" dirty="0" smtClean="0">
                <a:solidFill>
                  <a:srgbClr val="FF0000"/>
                </a:solidFill>
              </a:rPr>
              <a:t>can evolve plasma rotation profile toward </a:t>
            </a:r>
            <a:r>
              <a:rPr lang="en-US" dirty="0" smtClean="0">
                <a:solidFill>
                  <a:srgbClr val="FF0000"/>
                </a:solidFill>
              </a:rPr>
              <a:t>global mode stability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13" name="Text Box 32"/>
          <p:cNvSpPr txBox="1">
            <a:spLocks noChangeArrowheads="1"/>
          </p:cNvSpPr>
          <p:nvPr/>
        </p:nvSpPr>
        <p:spPr bwMode="auto">
          <a:xfrm>
            <a:off x="-2" y="6222024"/>
            <a:ext cx="9144001" cy="3077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000" b="1" dirty="0">
                <a:solidFill>
                  <a:srgbClr val="9900CC"/>
                </a:solidFill>
                <a:latin typeface="+mn-lt"/>
                <a:cs typeface="Helvetica" pitchFamily="34" charset="0"/>
              </a:rPr>
              <a:t> </a:t>
            </a:r>
            <a:r>
              <a:rPr lang="en-US" sz="1400" b="0" i="0" dirty="0" smtClean="0">
                <a:solidFill>
                  <a:srgbClr val="9900CC"/>
                </a:solidFill>
                <a:latin typeface="+mn-lt"/>
                <a:cs typeface="Helvetica" pitchFamily="34" charset="0"/>
              </a:rPr>
              <a:t>I. Goumiri (Princeton student), S.A. Sabbagh (Columbia U.), C. Rowley (P.U.), D.A. Gates, S.P. Gerhardt (PPPL) </a:t>
            </a:r>
          </a:p>
        </p:txBody>
      </p:sp>
      <p:pic>
        <p:nvPicPr>
          <p:cNvPr id="1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02"/>
          <a:stretch/>
        </p:blipFill>
        <p:spPr bwMode="auto">
          <a:xfrm>
            <a:off x="4936843" y="1676400"/>
            <a:ext cx="397855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7" name="TextBox 126"/>
          <p:cNvSpPr txBox="1"/>
          <p:nvPr/>
        </p:nvSpPr>
        <p:spPr>
          <a:xfrm>
            <a:off x="5742255" y="932688"/>
            <a:ext cx="3084498" cy="830997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Recall:</a:t>
            </a:r>
          </a:p>
          <a:p>
            <a:pPr algn="ctr"/>
            <a:r>
              <a:rPr lang="en-US" u="sng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NSTX </a:t>
            </a:r>
            <a:r>
              <a:rPr lang="en-US" sz="2000" u="sng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000" u="sng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major </a:t>
            </a:r>
            <a:r>
              <a:rPr lang="en-US" sz="2000" u="sng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disruption</a:t>
            </a:r>
            <a:r>
              <a:rPr lang="en-US" sz="2000" u="sng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000" u="sng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8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03"/>
          <a:stretch/>
        </p:blipFill>
        <p:spPr bwMode="auto">
          <a:xfrm>
            <a:off x="7162800" y="1877568"/>
            <a:ext cx="190802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9" name="Rectangle 128"/>
          <p:cNvSpPr/>
          <p:nvPr/>
        </p:nvSpPr>
        <p:spPr>
          <a:xfrm>
            <a:off x="8195198" y="3474720"/>
            <a:ext cx="6864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MISK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7543800" y="1981200"/>
            <a:ext cx="9589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unstable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31" name="Rectangle 130"/>
          <p:cNvSpPr/>
          <p:nvPr/>
        </p:nvSpPr>
        <p:spPr>
          <a:xfrm>
            <a:off x="7543800" y="2362200"/>
            <a:ext cx="7312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stable</a:t>
            </a:r>
            <a:endParaRPr lang="en-US" sz="1600" dirty="0">
              <a:solidFill>
                <a:srgbClr val="009900"/>
              </a:solidFill>
            </a:endParaRPr>
          </a:p>
        </p:txBody>
      </p:sp>
      <p:cxnSp>
        <p:nvCxnSpPr>
          <p:cNvPr id="132" name="Straight Arrow Connector 131"/>
          <p:cNvCxnSpPr/>
          <p:nvPr/>
        </p:nvCxnSpPr>
        <p:spPr bwMode="auto">
          <a:xfrm flipV="1">
            <a:off x="7546848" y="1981200"/>
            <a:ext cx="0" cy="36598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3" name="Straight Arrow Connector 132"/>
          <p:cNvCxnSpPr/>
          <p:nvPr/>
        </p:nvCxnSpPr>
        <p:spPr bwMode="auto">
          <a:xfrm>
            <a:off x="7546848" y="2328446"/>
            <a:ext cx="0" cy="41475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99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4" name="Straight Arrow Connector 133"/>
          <p:cNvCxnSpPr/>
          <p:nvPr/>
        </p:nvCxnSpPr>
        <p:spPr bwMode="auto">
          <a:xfrm flipH="1">
            <a:off x="8087008" y="4838001"/>
            <a:ext cx="223971" cy="36715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5" name="Rectangle 134"/>
          <p:cNvSpPr/>
          <p:nvPr/>
        </p:nvSpPr>
        <p:spPr>
          <a:xfrm>
            <a:off x="7834543" y="4482971"/>
            <a:ext cx="8691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stable</a:t>
            </a:r>
            <a:endParaRPr lang="en-US" sz="2000" dirty="0"/>
          </a:p>
        </p:txBody>
      </p:sp>
      <p:sp>
        <p:nvSpPr>
          <p:cNvPr id="136" name="Rectangle 135"/>
          <p:cNvSpPr/>
          <p:nvPr/>
        </p:nvSpPr>
        <p:spPr>
          <a:xfrm rot="16200000">
            <a:off x="6461726" y="2577383"/>
            <a:ext cx="7970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Symbol" panose="05050102010706020507" pitchFamily="18" charset="2"/>
                <a:cs typeface="Arial" panose="020B0604020202020204" pitchFamily="34" charset="0"/>
              </a:rPr>
              <a:t>gt</a:t>
            </a:r>
            <a:r>
              <a:rPr lang="en-US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wall</a:t>
            </a:r>
            <a:endParaRPr lang="en-US" baseline="-25000" dirty="0"/>
          </a:p>
        </p:txBody>
      </p:sp>
      <p:sp>
        <p:nvSpPr>
          <p:cNvPr id="137" name="TextBox 136"/>
          <p:cNvSpPr txBox="1"/>
          <p:nvPr/>
        </p:nvSpPr>
        <p:spPr>
          <a:xfrm rot="16200000">
            <a:off x="-1047470" y="3567262"/>
            <a:ext cx="26484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000" b="0" i="0" dirty="0" smtClean="0">
                <a:latin typeface="+mn-lt"/>
              </a:rPr>
              <a:t>Plasma rotation (</a:t>
            </a:r>
            <a:r>
              <a:rPr lang="en-US" sz="2000" dirty="0" smtClean="0">
                <a:latin typeface="+mn-lt"/>
              </a:rPr>
              <a:t>kHz</a:t>
            </a:r>
            <a:r>
              <a:rPr lang="en-US" sz="2000" b="0" i="0" dirty="0" smtClean="0">
                <a:latin typeface="+mn-lt"/>
              </a:rPr>
              <a:t>)</a:t>
            </a:r>
            <a:endParaRPr lang="en-US" sz="2000" b="0" i="0" dirty="0">
              <a:latin typeface="+mn-lt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555774" y="539416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i="0" dirty="0" smtClean="0">
                <a:latin typeface="+mn-lt"/>
              </a:rPr>
              <a:t>0</a:t>
            </a:r>
            <a:endParaRPr lang="en-US" sz="1800" i="0" dirty="0">
              <a:latin typeface="+mn-lt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427534" y="315185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 smtClean="0">
                <a:latin typeface="+mn-lt"/>
              </a:rPr>
              <a:t>15</a:t>
            </a:r>
            <a:endParaRPr lang="en-US" sz="1800" i="0" dirty="0">
              <a:latin typeface="+mn-lt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427534" y="239036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 smtClean="0">
                <a:latin typeface="+mn-lt"/>
              </a:rPr>
              <a:t>20</a:t>
            </a:r>
            <a:endParaRPr lang="en-US" sz="1800" i="0" dirty="0">
              <a:latin typeface="+mn-lt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427534" y="164413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 smtClean="0">
                <a:latin typeface="+mn-lt"/>
              </a:rPr>
              <a:t>2</a:t>
            </a:r>
            <a:r>
              <a:rPr lang="en-US" sz="1800" dirty="0">
                <a:latin typeface="+mn-lt"/>
              </a:rPr>
              <a:t>5</a:t>
            </a:r>
            <a:endParaRPr lang="en-US" sz="1800" i="0" dirty="0">
              <a:latin typeface="+mn-lt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427534" y="390325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 smtClean="0">
                <a:latin typeface="+mn-lt"/>
              </a:rPr>
              <a:t>10</a:t>
            </a:r>
            <a:endParaRPr lang="en-US" sz="1800" i="0" dirty="0">
              <a:latin typeface="+mn-lt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555774" y="465224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>
                <a:latin typeface="+mn-lt"/>
              </a:rPr>
              <a:t>5</a:t>
            </a:r>
            <a:endParaRPr lang="en-US" sz="1800" i="0" dirty="0">
              <a:latin typeface="+mn-lt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2598993" y="5682730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err="1">
                <a:solidFill>
                  <a:schemeClr val="tx1"/>
                </a:solidFill>
                <a:latin typeface="Symbol" panose="05050102010706020507" pitchFamily="18" charset="2"/>
              </a:rPr>
              <a:t>y</a:t>
            </a:r>
            <a:r>
              <a:rPr lang="en-US" baseline="-25000" dirty="0" err="1">
                <a:solidFill>
                  <a:schemeClr val="tx1"/>
                </a:solidFill>
                <a:latin typeface="+mn-lt"/>
              </a:rPr>
              <a:t>N</a:t>
            </a:r>
            <a:endParaRPr lang="en-US" baseline="-25000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146" name="Group 145"/>
          <p:cNvGrpSpPr/>
          <p:nvPr/>
        </p:nvGrpSpPr>
        <p:grpSpPr>
          <a:xfrm>
            <a:off x="609600" y="5588242"/>
            <a:ext cx="4648200" cy="369332"/>
            <a:chOff x="656925" y="4800600"/>
            <a:chExt cx="3810742" cy="369332"/>
          </a:xfrm>
        </p:grpSpPr>
        <p:sp>
          <p:nvSpPr>
            <p:cNvPr id="147" name="TextBox 146"/>
            <p:cNvSpPr txBox="1"/>
            <p:nvPr/>
          </p:nvSpPr>
          <p:spPr>
            <a:xfrm>
              <a:off x="656925" y="480060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0.0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305025" y="480060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0.2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981200" y="480060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0.4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2628558" y="480060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0.6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3286225" y="480060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0.8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3962400" y="480060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>
                  <a:solidFill>
                    <a:schemeClr val="tx1"/>
                  </a:solidFill>
                  <a:latin typeface="+mn-lt"/>
                </a:rPr>
                <a:t>1</a:t>
              </a: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.0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</p:grpSp>
      <p:sp>
        <p:nvSpPr>
          <p:cNvPr id="9" name="Rectangle 8"/>
          <p:cNvSpPr/>
          <p:nvPr/>
        </p:nvSpPr>
        <p:spPr bwMode="auto">
          <a:xfrm>
            <a:off x="822960" y="1330186"/>
            <a:ext cx="1956816" cy="492518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/>
          <p:cNvSpPr/>
          <p:nvPr/>
        </p:nvSpPr>
        <p:spPr bwMode="auto">
          <a:xfrm>
            <a:off x="3563112" y="1330186"/>
            <a:ext cx="1542288" cy="492518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TextBox 153"/>
          <p:cNvSpPr txBox="1"/>
          <p:nvPr/>
        </p:nvSpPr>
        <p:spPr>
          <a:xfrm>
            <a:off x="290834" y="950976"/>
            <a:ext cx="4924746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NSTX-U </a:t>
            </a:r>
            <a:r>
              <a:rPr lang="en-US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(6 </a:t>
            </a:r>
            <a:r>
              <a:rPr lang="en-US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NBI sources </a:t>
            </a:r>
            <a:r>
              <a:rPr lang="en-US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n = 3 NTV)</a:t>
            </a:r>
            <a:endParaRPr lang="en-US" sz="1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u="sng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5" name="Straight Arrow Connector 154"/>
          <p:cNvCxnSpPr/>
          <p:nvPr/>
        </p:nvCxnSpPr>
        <p:spPr bwMode="auto">
          <a:xfrm>
            <a:off x="6926121" y="5091558"/>
            <a:ext cx="620727" cy="2424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6" name="Rectangle 155"/>
          <p:cNvSpPr/>
          <p:nvPr/>
        </p:nvSpPr>
        <p:spPr>
          <a:xfrm>
            <a:off x="5943600" y="4702314"/>
            <a:ext cx="13548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arginally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stable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157" name="Straight Arrow Connector 156"/>
          <p:cNvCxnSpPr/>
          <p:nvPr/>
        </p:nvCxnSpPr>
        <p:spPr bwMode="auto">
          <a:xfrm>
            <a:off x="2197469" y="5278797"/>
            <a:ext cx="1097776" cy="1336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8" name="Rectangle 157"/>
          <p:cNvSpPr/>
          <p:nvPr/>
        </p:nvSpPr>
        <p:spPr>
          <a:xfrm>
            <a:off x="1214929" y="4830068"/>
            <a:ext cx="13548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arginally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stable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159" name="Straight Arrow Connector 158"/>
          <p:cNvCxnSpPr/>
          <p:nvPr/>
        </p:nvCxnSpPr>
        <p:spPr bwMode="auto">
          <a:xfrm flipH="1">
            <a:off x="3508191" y="4533574"/>
            <a:ext cx="530409" cy="36715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99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0" name="Rectangle 159"/>
          <p:cNvSpPr/>
          <p:nvPr/>
        </p:nvSpPr>
        <p:spPr>
          <a:xfrm>
            <a:off x="3766249" y="4157472"/>
            <a:ext cx="8691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stable</a:t>
            </a:r>
            <a:endParaRPr lang="en-US" sz="2000" dirty="0">
              <a:solidFill>
                <a:srgbClr val="0099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2316429" y="2528429"/>
            <a:ext cx="247507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Steady-state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eached in ~ 3</a:t>
            </a:r>
            <a:r>
              <a:rPr lang="en-US" sz="2000" dirty="0" smtClean="0">
                <a:latin typeface="Symbol" panose="05050102010706020507" pitchFamily="18" charset="2"/>
                <a:cs typeface="Arial" panose="020B0604020202020204" pitchFamily="34" charset="0"/>
              </a:rPr>
              <a:t>t</a:t>
            </a:r>
            <a:r>
              <a:rPr lang="en-US" sz="20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en-US" sz="20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75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6 NBI 3 NTV v12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801" r="9060" b="10695"/>
          <a:stretch/>
        </p:blipFill>
        <p:spPr>
          <a:xfrm>
            <a:off x="975988" y="1255776"/>
            <a:ext cx="4129412" cy="42498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With NCC coil upgrade, rotation </a:t>
            </a:r>
            <a:r>
              <a:rPr lang="en-US" dirty="0"/>
              <a:t>feedback controller </a:t>
            </a:r>
            <a:r>
              <a:rPr lang="en-US" dirty="0" smtClean="0"/>
              <a:t>can reach desired rotation </a:t>
            </a:r>
            <a:r>
              <a:rPr lang="en-US" dirty="0"/>
              <a:t>profile </a:t>
            </a:r>
            <a:r>
              <a:rPr lang="en-US" dirty="0" smtClean="0"/>
              <a:t>faster, with greater fidelity</a:t>
            </a:r>
            <a:endParaRPr lang="en-US" dirty="0"/>
          </a:p>
        </p:txBody>
      </p:sp>
      <p:sp>
        <p:nvSpPr>
          <p:cNvPr id="113" name="Text Box 32"/>
          <p:cNvSpPr txBox="1">
            <a:spLocks noChangeArrowheads="1"/>
          </p:cNvSpPr>
          <p:nvPr/>
        </p:nvSpPr>
        <p:spPr bwMode="auto">
          <a:xfrm>
            <a:off x="-2" y="6222024"/>
            <a:ext cx="9144001" cy="3077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000" b="1" dirty="0">
                <a:solidFill>
                  <a:srgbClr val="9900CC"/>
                </a:solidFill>
                <a:latin typeface="+mn-lt"/>
                <a:cs typeface="Helvetica" pitchFamily="34" charset="0"/>
              </a:rPr>
              <a:t> </a:t>
            </a:r>
            <a:r>
              <a:rPr lang="en-US" sz="1400" b="0" i="0" dirty="0" smtClean="0">
                <a:solidFill>
                  <a:srgbClr val="9900CC"/>
                </a:solidFill>
                <a:latin typeface="+mn-lt"/>
                <a:cs typeface="Helvetica" pitchFamily="34" charset="0"/>
              </a:rPr>
              <a:t>I. Goumiri (Princeton student), S.A. Sabbagh (Columbia U.), C. Rowley (P.U.), D.A. Gates, S.P. Gerhardt (PPPL) </a:t>
            </a:r>
          </a:p>
        </p:txBody>
      </p:sp>
      <p:sp>
        <p:nvSpPr>
          <p:cNvPr id="137" name="TextBox 136"/>
          <p:cNvSpPr txBox="1"/>
          <p:nvPr/>
        </p:nvSpPr>
        <p:spPr>
          <a:xfrm rot="16200000">
            <a:off x="-895070" y="3442667"/>
            <a:ext cx="26484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000" b="0" i="0" dirty="0" smtClean="0">
                <a:latin typeface="+mn-lt"/>
              </a:rPr>
              <a:t>Plasma rotation (</a:t>
            </a:r>
            <a:r>
              <a:rPr lang="en-US" sz="2000" dirty="0" smtClean="0">
                <a:latin typeface="+mn-lt"/>
              </a:rPr>
              <a:t>kHz</a:t>
            </a:r>
            <a:r>
              <a:rPr lang="en-US" sz="2000" b="0" i="0" dirty="0" smtClean="0">
                <a:latin typeface="+mn-lt"/>
              </a:rPr>
              <a:t>)</a:t>
            </a:r>
            <a:endParaRPr lang="en-US" sz="2000" b="0" i="0" dirty="0">
              <a:latin typeface="+mn-lt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708174" y="52695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i="0" dirty="0" smtClean="0">
                <a:latin typeface="+mn-lt"/>
              </a:rPr>
              <a:t>0</a:t>
            </a:r>
            <a:endParaRPr lang="en-US" sz="1800" i="0" dirty="0">
              <a:latin typeface="+mn-lt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579934" y="3027263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 smtClean="0">
                <a:latin typeface="+mn-lt"/>
              </a:rPr>
              <a:t>15</a:t>
            </a:r>
            <a:endParaRPr lang="en-US" sz="1800" i="0" dirty="0">
              <a:latin typeface="+mn-lt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579934" y="2265771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 smtClean="0">
                <a:latin typeface="+mn-lt"/>
              </a:rPr>
              <a:t>20</a:t>
            </a:r>
            <a:endParaRPr lang="en-US" sz="1800" i="0" dirty="0">
              <a:latin typeface="+mn-lt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579934" y="151953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 smtClean="0">
                <a:latin typeface="+mn-lt"/>
              </a:rPr>
              <a:t>2</a:t>
            </a:r>
            <a:r>
              <a:rPr lang="en-US" sz="1800" dirty="0">
                <a:latin typeface="+mn-lt"/>
              </a:rPr>
              <a:t>5</a:t>
            </a:r>
            <a:endParaRPr lang="en-US" sz="1800" i="0" dirty="0">
              <a:latin typeface="+mn-lt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579934" y="3778659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 smtClean="0">
                <a:latin typeface="+mn-lt"/>
              </a:rPr>
              <a:t>10</a:t>
            </a:r>
            <a:endParaRPr lang="en-US" sz="1800" i="0" dirty="0">
              <a:latin typeface="+mn-lt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708174" y="452765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dirty="0">
                <a:latin typeface="+mn-lt"/>
              </a:rPr>
              <a:t>5</a:t>
            </a:r>
            <a:endParaRPr lang="en-US" sz="1800" i="0" dirty="0">
              <a:latin typeface="+mn-lt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2751393" y="5558135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err="1">
                <a:solidFill>
                  <a:schemeClr val="tx1"/>
                </a:solidFill>
                <a:latin typeface="Symbol" panose="05050102010706020507" pitchFamily="18" charset="2"/>
              </a:rPr>
              <a:t>y</a:t>
            </a:r>
            <a:r>
              <a:rPr lang="en-US" baseline="-25000" dirty="0" err="1">
                <a:solidFill>
                  <a:schemeClr val="tx1"/>
                </a:solidFill>
                <a:latin typeface="+mn-lt"/>
              </a:rPr>
              <a:t>N</a:t>
            </a:r>
            <a:endParaRPr lang="en-US" baseline="-25000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146" name="Group 145"/>
          <p:cNvGrpSpPr/>
          <p:nvPr/>
        </p:nvGrpSpPr>
        <p:grpSpPr>
          <a:xfrm>
            <a:off x="762000" y="5463647"/>
            <a:ext cx="4648200" cy="369332"/>
            <a:chOff x="656925" y="4800600"/>
            <a:chExt cx="3810742" cy="369332"/>
          </a:xfrm>
        </p:grpSpPr>
        <p:sp>
          <p:nvSpPr>
            <p:cNvPr id="147" name="TextBox 146"/>
            <p:cNvSpPr txBox="1"/>
            <p:nvPr/>
          </p:nvSpPr>
          <p:spPr>
            <a:xfrm>
              <a:off x="656925" y="480060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0.0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305025" y="480060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0.2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981200" y="480060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0.4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2628558" y="480060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0.6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3286225" y="480060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0.8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3962400" y="480060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>
                  <a:solidFill>
                    <a:schemeClr val="tx1"/>
                  </a:solidFill>
                  <a:latin typeface="+mn-lt"/>
                </a:rPr>
                <a:t>1</a:t>
              </a: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.0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</p:grpSp>
      <p:sp>
        <p:nvSpPr>
          <p:cNvPr id="9" name="Rectangle 8"/>
          <p:cNvSpPr/>
          <p:nvPr/>
        </p:nvSpPr>
        <p:spPr bwMode="auto">
          <a:xfrm>
            <a:off x="966216" y="1150727"/>
            <a:ext cx="1956816" cy="492518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/>
          <p:cNvSpPr/>
          <p:nvPr/>
        </p:nvSpPr>
        <p:spPr bwMode="auto">
          <a:xfrm>
            <a:off x="3785921" y="1150727"/>
            <a:ext cx="1395679" cy="492518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7" name="Straight Arrow Connector 156"/>
          <p:cNvCxnSpPr/>
          <p:nvPr/>
        </p:nvCxnSpPr>
        <p:spPr bwMode="auto">
          <a:xfrm>
            <a:off x="2057400" y="5139754"/>
            <a:ext cx="1538234" cy="2141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8" name="Rectangle 157"/>
          <p:cNvSpPr/>
          <p:nvPr/>
        </p:nvSpPr>
        <p:spPr>
          <a:xfrm>
            <a:off x="1143000" y="4705473"/>
            <a:ext cx="13548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arginally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stable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159" name="Straight Arrow Connector 158"/>
          <p:cNvCxnSpPr/>
          <p:nvPr/>
        </p:nvCxnSpPr>
        <p:spPr bwMode="auto">
          <a:xfrm flipH="1">
            <a:off x="3660591" y="4408979"/>
            <a:ext cx="530409" cy="36715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99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0" name="Rectangle 159"/>
          <p:cNvSpPr/>
          <p:nvPr/>
        </p:nvSpPr>
        <p:spPr>
          <a:xfrm>
            <a:off x="3918649" y="4032877"/>
            <a:ext cx="8691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stable</a:t>
            </a:r>
            <a:endParaRPr lang="en-US" sz="2000" dirty="0">
              <a:solidFill>
                <a:srgbClr val="009900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5257800" y="923544"/>
            <a:ext cx="3810000" cy="5181600"/>
          </a:xfrm>
        </p:spPr>
        <p:txBody>
          <a:bodyPr/>
          <a:lstStyle/>
          <a:p>
            <a:r>
              <a:rPr lang="en-US" dirty="0" smtClean="0"/>
              <a:t>NSTX-U </a:t>
            </a:r>
            <a:r>
              <a:rPr lang="en-US" dirty="0" err="1" smtClean="0">
                <a:latin typeface="Symbol" panose="05050102010706020507" pitchFamily="18" charset="2"/>
              </a:rPr>
              <a:t>w</a:t>
            </a:r>
            <a:r>
              <a:rPr lang="en-US" baseline="-25000" dirty="0" err="1" smtClean="0">
                <a:latin typeface="Symbol" panose="05050102010706020507" pitchFamily="18" charset="2"/>
              </a:rPr>
              <a:t>f</a:t>
            </a:r>
            <a:r>
              <a:rPr lang="en-US" dirty="0" smtClean="0"/>
              <a:t> control with</a:t>
            </a:r>
          </a:p>
          <a:p>
            <a:pPr lvl="1"/>
            <a:r>
              <a:rPr lang="en-US" dirty="0" smtClean="0"/>
              <a:t>6 NBI sources</a:t>
            </a:r>
            <a:endParaRPr lang="en-US" dirty="0"/>
          </a:p>
          <a:p>
            <a:pPr lvl="1"/>
            <a:r>
              <a:rPr lang="en-US" dirty="0" smtClean="0"/>
              <a:t>NTV possible from planned NCC upgrade</a:t>
            </a:r>
          </a:p>
          <a:p>
            <a:r>
              <a:rPr lang="en-US" dirty="0" smtClean="0"/>
              <a:t>Better performance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Faster to target t ~ 0.5</a:t>
            </a:r>
            <a:r>
              <a:rPr lang="en-US" dirty="0" smtClean="0">
                <a:solidFill>
                  <a:srgbClr val="FF0000"/>
                </a:solidFill>
                <a:latin typeface="Symbol" panose="05050102010706020507" pitchFamily="18" charset="2"/>
              </a:rPr>
              <a:t>t</a:t>
            </a:r>
            <a:r>
              <a:rPr lang="en-US" baseline="-25000" dirty="0" smtClean="0">
                <a:solidFill>
                  <a:srgbClr val="FF0000"/>
                </a:solidFill>
              </a:rPr>
              <a:t>m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Matches target </a:t>
            </a:r>
            <a:r>
              <a:rPr lang="en-US" dirty="0" err="1">
                <a:solidFill>
                  <a:srgbClr val="FF0000"/>
                </a:solidFill>
                <a:latin typeface="Symbol" panose="05050102010706020507" pitchFamily="18" charset="2"/>
              </a:rPr>
              <a:t>w</a:t>
            </a:r>
            <a:r>
              <a:rPr lang="en-US" baseline="-25000" dirty="0" err="1">
                <a:solidFill>
                  <a:srgbClr val="FF0000"/>
                </a:solidFill>
                <a:latin typeface="Symbol" panose="05050102010706020507" pitchFamily="18" charset="2"/>
              </a:rPr>
              <a:t>f</a:t>
            </a:r>
            <a:r>
              <a:rPr lang="en-US" dirty="0" smtClean="0">
                <a:solidFill>
                  <a:srgbClr val="FF0000"/>
                </a:solidFill>
              </a:rPr>
              <a:t> better</a:t>
            </a:r>
          </a:p>
        </p:txBody>
      </p:sp>
      <p:grpSp>
        <p:nvGrpSpPr>
          <p:cNvPr id="68" name="Group 67"/>
          <p:cNvGrpSpPr/>
          <p:nvPr/>
        </p:nvGrpSpPr>
        <p:grpSpPr>
          <a:xfrm>
            <a:off x="6557070" y="4174994"/>
            <a:ext cx="1824930" cy="2073406"/>
            <a:chOff x="6240837" y="1371600"/>
            <a:chExt cx="1824930" cy="2073406"/>
          </a:xfrm>
        </p:grpSpPr>
        <p:pic>
          <p:nvPicPr>
            <p:cNvPr id="69" name="Picture 68" descr="plot2NSTXv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0837" y="1371600"/>
              <a:ext cx="1824930" cy="2073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0" name="Group 69"/>
            <p:cNvGrpSpPr>
              <a:grpSpLocks/>
            </p:cNvGrpSpPr>
            <p:nvPr/>
          </p:nvGrpSpPr>
          <p:grpSpPr bwMode="auto">
            <a:xfrm>
              <a:off x="6368047" y="1873307"/>
              <a:ext cx="1222168" cy="681228"/>
              <a:chOff x="492" y="1582"/>
              <a:chExt cx="1940" cy="1020"/>
            </a:xfrm>
          </p:grpSpPr>
          <p:sp>
            <p:nvSpPr>
              <p:cNvPr id="87" name="Freeform 10"/>
              <p:cNvSpPr>
                <a:spLocks/>
              </p:cNvSpPr>
              <p:nvPr/>
            </p:nvSpPr>
            <p:spPr bwMode="auto">
              <a:xfrm>
                <a:off x="2082" y="2174"/>
                <a:ext cx="350" cy="396"/>
              </a:xfrm>
              <a:custGeom>
                <a:avLst/>
                <a:gdLst>
                  <a:gd name="T0" fmla="*/ 328 w 350"/>
                  <a:gd name="T1" fmla="*/ 0 h 396"/>
                  <a:gd name="T2" fmla="*/ 224 w 350"/>
                  <a:gd name="T3" fmla="*/ 32 h 396"/>
                  <a:gd name="T4" fmla="*/ 118 w 350"/>
                  <a:gd name="T5" fmla="*/ 60 h 396"/>
                  <a:gd name="T6" fmla="*/ 0 w 350"/>
                  <a:gd name="T7" fmla="*/ 82 h 396"/>
                  <a:gd name="T8" fmla="*/ 30 w 350"/>
                  <a:gd name="T9" fmla="*/ 396 h 396"/>
                  <a:gd name="T10" fmla="*/ 130 w 350"/>
                  <a:gd name="T11" fmla="*/ 378 h 396"/>
                  <a:gd name="T12" fmla="*/ 272 w 350"/>
                  <a:gd name="T13" fmla="*/ 346 h 396"/>
                  <a:gd name="T14" fmla="*/ 350 w 350"/>
                  <a:gd name="T15" fmla="*/ 32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0" h="396">
                    <a:moveTo>
                      <a:pt x="328" y="0"/>
                    </a:moveTo>
                    <a:lnTo>
                      <a:pt x="224" y="32"/>
                    </a:lnTo>
                    <a:lnTo>
                      <a:pt x="118" y="60"/>
                    </a:lnTo>
                    <a:lnTo>
                      <a:pt x="0" y="82"/>
                    </a:lnTo>
                    <a:lnTo>
                      <a:pt x="30" y="396"/>
                    </a:lnTo>
                    <a:lnTo>
                      <a:pt x="130" y="378"/>
                    </a:lnTo>
                    <a:lnTo>
                      <a:pt x="272" y="346"/>
                    </a:lnTo>
                    <a:lnTo>
                      <a:pt x="350" y="320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Freeform 11"/>
              <p:cNvSpPr>
                <a:spLocks/>
              </p:cNvSpPr>
              <p:nvPr/>
            </p:nvSpPr>
            <p:spPr bwMode="auto">
              <a:xfrm>
                <a:off x="1462" y="2266"/>
                <a:ext cx="556" cy="336"/>
              </a:xfrm>
              <a:custGeom>
                <a:avLst/>
                <a:gdLst>
                  <a:gd name="T0" fmla="*/ 24 w 556"/>
                  <a:gd name="T1" fmla="*/ 0 h 336"/>
                  <a:gd name="T2" fmla="*/ 166 w 556"/>
                  <a:gd name="T3" fmla="*/ 14 h 336"/>
                  <a:gd name="T4" fmla="*/ 278 w 556"/>
                  <a:gd name="T5" fmla="*/ 16 h 336"/>
                  <a:gd name="T6" fmla="*/ 392 w 556"/>
                  <a:gd name="T7" fmla="*/ 14 h 336"/>
                  <a:gd name="T8" fmla="*/ 472 w 556"/>
                  <a:gd name="T9" fmla="*/ 8 h 336"/>
                  <a:gd name="T10" fmla="*/ 528 w 556"/>
                  <a:gd name="T11" fmla="*/ 0 h 336"/>
                  <a:gd name="T12" fmla="*/ 556 w 556"/>
                  <a:gd name="T13" fmla="*/ 312 h 336"/>
                  <a:gd name="T14" fmla="*/ 550 w 556"/>
                  <a:gd name="T15" fmla="*/ 322 h 336"/>
                  <a:gd name="T16" fmla="*/ 428 w 556"/>
                  <a:gd name="T17" fmla="*/ 332 h 336"/>
                  <a:gd name="T18" fmla="*/ 274 w 556"/>
                  <a:gd name="T19" fmla="*/ 336 h 336"/>
                  <a:gd name="T20" fmla="*/ 92 w 556"/>
                  <a:gd name="T21" fmla="*/ 326 h 336"/>
                  <a:gd name="T22" fmla="*/ 0 w 556"/>
                  <a:gd name="T23" fmla="*/ 318 h 336"/>
                  <a:gd name="T24" fmla="*/ 24 w 556"/>
                  <a:gd name="T25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56" h="336">
                    <a:moveTo>
                      <a:pt x="24" y="0"/>
                    </a:moveTo>
                    <a:lnTo>
                      <a:pt x="166" y="14"/>
                    </a:lnTo>
                    <a:lnTo>
                      <a:pt x="278" y="16"/>
                    </a:lnTo>
                    <a:lnTo>
                      <a:pt x="392" y="14"/>
                    </a:lnTo>
                    <a:lnTo>
                      <a:pt x="472" y="8"/>
                    </a:lnTo>
                    <a:lnTo>
                      <a:pt x="528" y="0"/>
                    </a:lnTo>
                    <a:lnTo>
                      <a:pt x="556" y="312"/>
                    </a:lnTo>
                    <a:lnTo>
                      <a:pt x="550" y="322"/>
                    </a:lnTo>
                    <a:lnTo>
                      <a:pt x="428" y="332"/>
                    </a:lnTo>
                    <a:lnTo>
                      <a:pt x="274" y="336"/>
                    </a:lnTo>
                    <a:lnTo>
                      <a:pt x="92" y="326"/>
                    </a:lnTo>
                    <a:lnTo>
                      <a:pt x="0" y="318"/>
                    </a:lnTo>
                    <a:lnTo>
                      <a:pt x="24" y="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Freeform 12"/>
              <p:cNvSpPr>
                <a:spLocks/>
              </p:cNvSpPr>
              <p:nvPr/>
            </p:nvSpPr>
            <p:spPr bwMode="auto">
              <a:xfrm>
                <a:off x="878" y="2126"/>
                <a:ext cx="522" cy="448"/>
              </a:xfrm>
              <a:custGeom>
                <a:avLst/>
                <a:gdLst>
                  <a:gd name="T0" fmla="*/ 78 w 522"/>
                  <a:gd name="T1" fmla="*/ 0 h 448"/>
                  <a:gd name="T2" fmla="*/ 180 w 522"/>
                  <a:gd name="T3" fmla="*/ 44 h 448"/>
                  <a:gd name="T4" fmla="*/ 304 w 522"/>
                  <a:gd name="T5" fmla="*/ 84 h 448"/>
                  <a:gd name="T6" fmla="*/ 404 w 522"/>
                  <a:gd name="T7" fmla="*/ 108 h 448"/>
                  <a:gd name="T8" fmla="*/ 476 w 522"/>
                  <a:gd name="T9" fmla="*/ 122 h 448"/>
                  <a:gd name="T10" fmla="*/ 522 w 522"/>
                  <a:gd name="T11" fmla="*/ 130 h 448"/>
                  <a:gd name="T12" fmla="*/ 492 w 522"/>
                  <a:gd name="T13" fmla="*/ 448 h 448"/>
                  <a:gd name="T14" fmla="*/ 376 w 522"/>
                  <a:gd name="T15" fmla="*/ 424 h 448"/>
                  <a:gd name="T16" fmla="*/ 232 w 522"/>
                  <a:gd name="T17" fmla="*/ 390 h 448"/>
                  <a:gd name="T18" fmla="*/ 108 w 522"/>
                  <a:gd name="T19" fmla="*/ 350 h 448"/>
                  <a:gd name="T20" fmla="*/ 0 w 522"/>
                  <a:gd name="T21" fmla="*/ 306 h 448"/>
                  <a:gd name="T22" fmla="*/ 78 w 522"/>
                  <a:gd name="T23" fmla="*/ 0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22" h="448">
                    <a:moveTo>
                      <a:pt x="78" y="0"/>
                    </a:moveTo>
                    <a:lnTo>
                      <a:pt x="180" y="44"/>
                    </a:lnTo>
                    <a:lnTo>
                      <a:pt x="304" y="84"/>
                    </a:lnTo>
                    <a:lnTo>
                      <a:pt x="404" y="108"/>
                    </a:lnTo>
                    <a:lnTo>
                      <a:pt x="476" y="122"/>
                    </a:lnTo>
                    <a:lnTo>
                      <a:pt x="522" y="130"/>
                    </a:lnTo>
                    <a:lnTo>
                      <a:pt x="492" y="448"/>
                    </a:lnTo>
                    <a:lnTo>
                      <a:pt x="376" y="424"/>
                    </a:lnTo>
                    <a:lnTo>
                      <a:pt x="232" y="390"/>
                    </a:lnTo>
                    <a:lnTo>
                      <a:pt x="108" y="350"/>
                    </a:lnTo>
                    <a:lnTo>
                      <a:pt x="0" y="306"/>
                    </a:lnTo>
                    <a:lnTo>
                      <a:pt x="78" y="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Freeform 13"/>
              <p:cNvSpPr>
                <a:spLocks/>
              </p:cNvSpPr>
              <p:nvPr/>
            </p:nvSpPr>
            <p:spPr bwMode="auto">
              <a:xfrm>
                <a:off x="552" y="1884"/>
                <a:ext cx="320" cy="496"/>
              </a:xfrm>
              <a:custGeom>
                <a:avLst/>
                <a:gdLst>
                  <a:gd name="T0" fmla="*/ 320 w 320"/>
                  <a:gd name="T1" fmla="*/ 196 h 496"/>
                  <a:gd name="T2" fmla="*/ 238 w 320"/>
                  <a:gd name="T3" fmla="*/ 144 h 496"/>
                  <a:gd name="T4" fmla="*/ 156 w 320"/>
                  <a:gd name="T5" fmla="*/ 76 h 496"/>
                  <a:gd name="T6" fmla="*/ 96 w 320"/>
                  <a:gd name="T7" fmla="*/ 0 h 496"/>
                  <a:gd name="T8" fmla="*/ 0 w 320"/>
                  <a:gd name="T9" fmla="*/ 286 h 496"/>
                  <a:gd name="T10" fmla="*/ 48 w 320"/>
                  <a:gd name="T11" fmla="*/ 346 h 496"/>
                  <a:gd name="T12" fmla="*/ 122 w 320"/>
                  <a:gd name="T13" fmla="*/ 416 h 496"/>
                  <a:gd name="T14" fmla="*/ 210 w 320"/>
                  <a:gd name="T15" fmla="*/ 482 h 496"/>
                  <a:gd name="T16" fmla="*/ 240 w 320"/>
                  <a:gd name="T17" fmla="*/ 496 h 4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0" h="496">
                    <a:moveTo>
                      <a:pt x="320" y="196"/>
                    </a:moveTo>
                    <a:lnTo>
                      <a:pt x="238" y="144"/>
                    </a:lnTo>
                    <a:lnTo>
                      <a:pt x="156" y="76"/>
                    </a:lnTo>
                    <a:lnTo>
                      <a:pt x="96" y="0"/>
                    </a:lnTo>
                    <a:lnTo>
                      <a:pt x="0" y="286"/>
                    </a:lnTo>
                    <a:lnTo>
                      <a:pt x="48" y="346"/>
                    </a:lnTo>
                    <a:lnTo>
                      <a:pt x="122" y="416"/>
                    </a:lnTo>
                    <a:lnTo>
                      <a:pt x="210" y="482"/>
                    </a:lnTo>
                    <a:lnTo>
                      <a:pt x="240" y="496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Freeform 14"/>
              <p:cNvSpPr>
                <a:spLocks/>
              </p:cNvSpPr>
              <p:nvPr/>
            </p:nvSpPr>
            <p:spPr bwMode="auto">
              <a:xfrm>
                <a:off x="492" y="1582"/>
                <a:ext cx="132" cy="390"/>
              </a:xfrm>
              <a:custGeom>
                <a:avLst/>
                <a:gdLst>
                  <a:gd name="T0" fmla="*/ 0 w 132"/>
                  <a:gd name="T1" fmla="*/ 390 h 390"/>
                  <a:gd name="T2" fmla="*/ 4 w 132"/>
                  <a:gd name="T3" fmla="*/ 328 h 390"/>
                  <a:gd name="T4" fmla="*/ 132 w 132"/>
                  <a:gd name="T5" fmla="*/ 0 h 390"/>
                  <a:gd name="T6" fmla="*/ 108 w 132"/>
                  <a:gd name="T7" fmla="*/ 82 h 390"/>
                  <a:gd name="T8" fmla="*/ 104 w 132"/>
                  <a:gd name="T9" fmla="*/ 126 h 390"/>
                  <a:gd name="T10" fmla="*/ 106 w 132"/>
                  <a:gd name="T11" fmla="*/ 168 h 390"/>
                  <a:gd name="T12" fmla="*/ 118 w 132"/>
                  <a:gd name="T13" fmla="*/ 216 h 390"/>
                  <a:gd name="T14" fmla="*/ 132 w 132"/>
                  <a:gd name="T15" fmla="*/ 238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2" h="390">
                    <a:moveTo>
                      <a:pt x="0" y="390"/>
                    </a:moveTo>
                    <a:lnTo>
                      <a:pt x="4" y="328"/>
                    </a:lnTo>
                    <a:lnTo>
                      <a:pt x="132" y="0"/>
                    </a:lnTo>
                    <a:lnTo>
                      <a:pt x="108" y="82"/>
                    </a:lnTo>
                    <a:lnTo>
                      <a:pt x="104" y="126"/>
                    </a:lnTo>
                    <a:lnTo>
                      <a:pt x="106" y="168"/>
                    </a:lnTo>
                    <a:lnTo>
                      <a:pt x="118" y="216"/>
                    </a:lnTo>
                    <a:lnTo>
                      <a:pt x="132" y="238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1" name="Group 21"/>
            <p:cNvGrpSpPr>
              <a:grpSpLocks/>
            </p:cNvGrpSpPr>
            <p:nvPr/>
          </p:nvGrpSpPr>
          <p:grpSpPr bwMode="auto">
            <a:xfrm>
              <a:off x="6403713" y="2824411"/>
              <a:ext cx="1186501" cy="438696"/>
              <a:chOff x="548" y="3006"/>
              <a:chExt cx="1884" cy="658"/>
            </a:xfrm>
          </p:grpSpPr>
          <p:sp>
            <p:nvSpPr>
              <p:cNvPr id="82" name="Freeform 22"/>
              <p:cNvSpPr>
                <a:spLocks/>
              </p:cNvSpPr>
              <p:nvPr/>
            </p:nvSpPr>
            <p:spPr bwMode="auto">
              <a:xfrm>
                <a:off x="2104" y="3342"/>
                <a:ext cx="326" cy="92"/>
              </a:xfrm>
              <a:custGeom>
                <a:avLst/>
                <a:gdLst>
                  <a:gd name="T0" fmla="*/ 326 w 326"/>
                  <a:gd name="T1" fmla="*/ 0 h 92"/>
                  <a:gd name="T2" fmla="*/ 204 w 326"/>
                  <a:gd name="T3" fmla="*/ 36 h 92"/>
                  <a:gd name="T4" fmla="*/ 98 w 326"/>
                  <a:gd name="T5" fmla="*/ 62 h 92"/>
                  <a:gd name="T6" fmla="*/ 4 w 326"/>
                  <a:gd name="T7" fmla="*/ 76 h 92"/>
                  <a:gd name="T8" fmla="*/ 0 w 326"/>
                  <a:gd name="T9" fmla="*/ 9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6" h="92">
                    <a:moveTo>
                      <a:pt x="326" y="0"/>
                    </a:moveTo>
                    <a:lnTo>
                      <a:pt x="204" y="36"/>
                    </a:lnTo>
                    <a:lnTo>
                      <a:pt x="98" y="62"/>
                    </a:lnTo>
                    <a:lnTo>
                      <a:pt x="4" y="76"/>
                    </a:lnTo>
                    <a:lnTo>
                      <a:pt x="0" y="92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Freeform 23"/>
              <p:cNvSpPr>
                <a:spLocks/>
              </p:cNvSpPr>
              <p:nvPr/>
            </p:nvSpPr>
            <p:spPr bwMode="auto">
              <a:xfrm>
                <a:off x="2090" y="3540"/>
                <a:ext cx="342" cy="86"/>
              </a:xfrm>
              <a:custGeom>
                <a:avLst/>
                <a:gdLst>
                  <a:gd name="T0" fmla="*/ 0 w 342"/>
                  <a:gd name="T1" fmla="*/ 86 h 86"/>
                  <a:gd name="T2" fmla="*/ 144 w 342"/>
                  <a:gd name="T3" fmla="*/ 60 h 86"/>
                  <a:gd name="T4" fmla="*/ 224 w 342"/>
                  <a:gd name="T5" fmla="*/ 40 h 86"/>
                  <a:gd name="T6" fmla="*/ 310 w 342"/>
                  <a:gd name="T7" fmla="*/ 12 h 86"/>
                  <a:gd name="T8" fmla="*/ 342 w 342"/>
                  <a:gd name="T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2" h="86">
                    <a:moveTo>
                      <a:pt x="0" y="86"/>
                    </a:moveTo>
                    <a:lnTo>
                      <a:pt x="144" y="60"/>
                    </a:lnTo>
                    <a:lnTo>
                      <a:pt x="224" y="40"/>
                    </a:lnTo>
                    <a:lnTo>
                      <a:pt x="310" y="12"/>
                    </a:lnTo>
                    <a:lnTo>
                      <a:pt x="342" y="0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Freeform 24"/>
              <p:cNvSpPr>
                <a:spLocks/>
              </p:cNvSpPr>
              <p:nvPr/>
            </p:nvSpPr>
            <p:spPr bwMode="auto">
              <a:xfrm>
                <a:off x="1462" y="3432"/>
                <a:ext cx="560" cy="232"/>
              </a:xfrm>
              <a:custGeom>
                <a:avLst/>
                <a:gdLst>
                  <a:gd name="T0" fmla="*/ 0 w 560"/>
                  <a:gd name="T1" fmla="*/ 0 h 232"/>
                  <a:gd name="T2" fmla="*/ 22 w 560"/>
                  <a:gd name="T3" fmla="*/ 216 h 232"/>
                  <a:gd name="T4" fmla="*/ 206 w 560"/>
                  <a:gd name="T5" fmla="*/ 228 h 232"/>
                  <a:gd name="T6" fmla="*/ 286 w 560"/>
                  <a:gd name="T7" fmla="*/ 232 h 232"/>
                  <a:gd name="T8" fmla="*/ 406 w 560"/>
                  <a:gd name="T9" fmla="*/ 224 h 232"/>
                  <a:gd name="T10" fmla="*/ 528 w 560"/>
                  <a:gd name="T11" fmla="*/ 218 h 232"/>
                  <a:gd name="T12" fmla="*/ 560 w 560"/>
                  <a:gd name="T13" fmla="*/ 0 h 232"/>
                  <a:gd name="T14" fmla="*/ 420 w 560"/>
                  <a:gd name="T15" fmla="*/ 12 h 232"/>
                  <a:gd name="T16" fmla="*/ 274 w 560"/>
                  <a:gd name="T17" fmla="*/ 18 h 232"/>
                  <a:gd name="T18" fmla="*/ 116 w 560"/>
                  <a:gd name="T19" fmla="*/ 12 h 232"/>
                  <a:gd name="T20" fmla="*/ 0 w 560"/>
                  <a:gd name="T21" fmla="*/ 0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60" h="232">
                    <a:moveTo>
                      <a:pt x="0" y="0"/>
                    </a:moveTo>
                    <a:lnTo>
                      <a:pt x="22" y="216"/>
                    </a:lnTo>
                    <a:lnTo>
                      <a:pt x="206" y="228"/>
                    </a:lnTo>
                    <a:lnTo>
                      <a:pt x="286" y="232"/>
                    </a:lnTo>
                    <a:lnTo>
                      <a:pt x="406" y="224"/>
                    </a:lnTo>
                    <a:lnTo>
                      <a:pt x="528" y="218"/>
                    </a:lnTo>
                    <a:lnTo>
                      <a:pt x="560" y="0"/>
                    </a:lnTo>
                    <a:lnTo>
                      <a:pt x="420" y="12"/>
                    </a:lnTo>
                    <a:lnTo>
                      <a:pt x="274" y="18"/>
                    </a:lnTo>
                    <a:lnTo>
                      <a:pt x="116" y="12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Freeform 25"/>
              <p:cNvSpPr>
                <a:spLocks/>
              </p:cNvSpPr>
              <p:nvPr/>
            </p:nvSpPr>
            <p:spPr bwMode="auto">
              <a:xfrm>
                <a:off x="892" y="3282"/>
                <a:ext cx="498" cy="362"/>
              </a:xfrm>
              <a:custGeom>
                <a:avLst/>
                <a:gdLst>
                  <a:gd name="T0" fmla="*/ 498 w 498"/>
                  <a:gd name="T1" fmla="*/ 362 h 362"/>
                  <a:gd name="T2" fmla="*/ 352 w 498"/>
                  <a:gd name="T3" fmla="*/ 334 h 362"/>
                  <a:gd name="T4" fmla="*/ 228 w 498"/>
                  <a:gd name="T5" fmla="*/ 298 h 362"/>
                  <a:gd name="T6" fmla="*/ 118 w 498"/>
                  <a:gd name="T7" fmla="*/ 260 h 362"/>
                  <a:gd name="T8" fmla="*/ 68 w 498"/>
                  <a:gd name="T9" fmla="*/ 236 h 362"/>
                  <a:gd name="T10" fmla="*/ 0 w 498"/>
                  <a:gd name="T11" fmla="*/ 0 h 362"/>
                  <a:gd name="T12" fmla="*/ 90 w 498"/>
                  <a:gd name="T13" fmla="*/ 34 h 362"/>
                  <a:gd name="T14" fmla="*/ 150 w 498"/>
                  <a:gd name="T15" fmla="*/ 56 h 362"/>
                  <a:gd name="T16" fmla="*/ 228 w 498"/>
                  <a:gd name="T17" fmla="*/ 84 h 362"/>
                  <a:gd name="T18" fmla="*/ 306 w 498"/>
                  <a:gd name="T19" fmla="*/ 104 h 362"/>
                  <a:gd name="T20" fmla="*/ 374 w 498"/>
                  <a:gd name="T21" fmla="*/ 120 h 362"/>
                  <a:gd name="T22" fmla="*/ 478 w 498"/>
                  <a:gd name="T23" fmla="*/ 138 h 362"/>
                  <a:gd name="T24" fmla="*/ 482 w 498"/>
                  <a:gd name="T25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8" h="362">
                    <a:moveTo>
                      <a:pt x="498" y="362"/>
                    </a:moveTo>
                    <a:lnTo>
                      <a:pt x="352" y="334"/>
                    </a:lnTo>
                    <a:lnTo>
                      <a:pt x="228" y="298"/>
                    </a:lnTo>
                    <a:lnTo>
                      <a:pt x="118" y="260"/>
                    </a:lnTo>
                    <a:lnTo>
                      <a:pt x="68" y="236"/>
                    </a:lnTo>
                    <a:lnTo>
                      <a:pt x="0" y="0"/>
                    </a:lnTo>
                    <a:lnTo>
                      <a:pt x="90" y="34"/>
                    </a:lnTo>
                    <a:lnTo>
                      <a:pt x="150" y="56"/>
                    </a:lnTo>
                    <a:lnTo>
                      <a:pt x="228" y="84"/>
                    </a:lnTo>
                    <a:lnTo>
                      <a:pt x="306" y="104"/>
                    </a:lnTo>
                    <a:lnTo>
                      <a:pt x="374" y="120"/>
                    </a:lnTo>
                    <a:lnTo>
                      <a:pt x="478" y="138"/>
                    </a:lnTo>
                    <a:lnTo>
                      <a:pt x="482" y="154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Freeform 26"/>
              <p:cNvSpPr>
                <a:spLocks/>
              </p:cNvSpPr>
              <p:nvPr/>
            </p:nvSpPr>
            <p:spPr bwMode="auto">
              <a:xfrm>
                <a:off x="548" y="3006"/>
                <a:ext cx="276" cy="440"/>
              </a:xfrm>
              <a:custGeom>
                <a:avLst/>
                <a:gdLst>
                  <a:gd name="T0" fmla="*/ 276 w 276"/>
                  <a:gd name="T1" fmla="*/ 440 h 440"/>
                  <a:gd name="T2" fmla="*/ 212 w 276"/>
                  <a:gd name="T3" fmla="*/ 388 h 440"/>
                  <a:gd name="T4" fmla="*/ 144 w 276"/>
                  <a:gd name="T5" fmla="*/ 318 h 440"/>
                  <a:gd name="T6" fmla="*/ 112 w 276"/>
                  <a:gd name="T7" fmla="*/ 274 h 440"/>
                  <a:gd name="T8" fmla="*/ 96 w 276"/>
                  <a:gd name="T9" fmla="*/ 254 h 440"/>
                  <a:gd name="T10" fmla="*/ 0 w 276"/>
                  <a:gd name="T11" fmla="*/ 0 h 440"/>
                  <a:gd name="T12" fmla="*/ 72 w 276"/>
                  <a:gd name="T13" fmla="*/ 96 h 440"/>
                  <a:gd name="T14" fmla="*/ 114 w 276"/>
                  <a:gd name="T15" fmla="*/ 134 h 440"/>
                  <a:gd name="T16" fmla="*/ 156 w 276"/>
                  <a:gd name="T17" fmla="*/ 166 h 440"/>
                  <a:gd name="T18" fmla="*/ 194 w 276"/>
                  <a:gd name="T19" fmla="*/ 194 h 440"/>
                  <a:gd name="T20" fmla="*/ 252 w 276"/>
                  <a:gd name="T21" fmla="*/ 230 h 440"/>
                  <a:gd name="T22" fmla="*/ 274 w 276"/>
                  <a:gd name="T23" fmla="*/ 24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6" h="440">
                    <a:moveTo>
                      <a:pt x="276" y="440"/>
                    </a:moveTo>
                    <a:lnTo>
                      <a:pt x="212" y="388"/>
                    </a:lnTo>
                    <a:lnTo>
                      <a:pt x="144" y="318"/>
                    </a:lnTo>
                    <a:lnTo>
                      <a:pt x="112" y="274"/>
                    </a:lnTo>
                    <a:lnTo>
                      <a:pt x="96" y="254"/>
                    </a:lnTo>
                    <a:lnTo>
                      <a:pt x="0" y="0"/>
                    </a:lnTo>
                    <a:lnTo>
                      <a:pt x="72" y="96"/>
                    </a:lnTo>
                    <a:lnTo>
                      <a:pt x="114" y="134"/>
                    </a:lnTo>
                    <a:lnTo>
                      <a:pt x="156" y="166"/>
                    </a:lnTo>
                    <a:lnTo>
                      <a:pt x="194" y="194"/>
                    </a:lnTo>
                    <a:lnTo>
                      <a:pt x="252" y="230"/>
                    </a:lnTo>
                    <a:lnTo>
                      <a:pt x="274" y="240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2" name="Group 27"/>
            <p:cNvGrpSpPr>
              <a:grpSpLocks/>
            </p:cNvGrpSpPr>
            <p:nvPr/>
          </p:nvGrpSpPr>
          <p:grpSpPr bwMode="auto">
            <a:xfrm>
              <a:off x="6244404" y="1956529"/>
              <a:ext cx="1818986" cy="1174613"/>
              <a:chOff x="296" y="1708"/>
              <a:chExt cx="2888" cy="1756"/>
            </a:xfrm>
          </p:grpSpPr>
          <p:sp>
            <p:nvSpPr>
              <p:cNvPr id="73" name="Freeform 28"/>
              <p:cNvSpPr>
                <a:spLocks/>
              </p:cNvSpPr>
              <p:nvPr/>
            </p:nvSpPr>
            <p:spPr bwMode="auto">
              <a:xfrm>
                <a:off x="1010" y="2704"/>
                <a:ext cx="1422" cy="760"/>
              </a:xfrm>
              <a:custGeom>
                <a:avLst/>
                <a:gdLst>
                  <a:gd name="T0" fmla="*/ 0 w 1422"/>
                  <a:gd name="T1" fmla="*/ 96 h 760"/>
                  <a:gd name="T2" fmla="*/ 92 w 1422"/>
                  <a:gd name="T3" fmla="*/ 118 h 760"/>
                  <a:gd name="T4" fmla="*/ 92 w 1422"/>
                  <a:gd name="T5" fmla="*/ 0 h 760"/>
                  <a:gd name="T6" fmla="*/ 194 w 1422"/>
                  <a:gd name="T7" fmla="*/ 22 h 760"/>
                  <a:gd name="T8" fmla="*/ 300 w 1422"/>
                  <a:gd name="T9" fmla="*/ 44 h 760"/>
                  <a:gd name="T10" fmla="*/ 422 w 1422"/>
                  <a:gd name="T11" fmla="*/ 58 h 760"/>
                  <a:gd name="T12" fmla="*/ 586 w 1422"/>
                  <a:gd name="T13" fmla="*/ 74 h 760"/>
                  <a:gd name="T14" fmla="*/ 726 w 1422"/>
                  <a:gd name="T15" fmla="*/ 78 h 760"/>
                  <a:gd name="T16" fmla="*/ 840 w 1422"/>
                  <a:gd name="T17" fmla="*/ 76 h 760"/>
                  <a:gd name="T18" fmla="*/ 982 w 1422"/>
                  <a:gd name="T19" fmla="*/ 64 h 760"/>
                  <a:gd name="T20" fmla="*/ 1088 w 1422"/>
                  <a:gd name="T21" fmla="*/ 56 h 760"/>
                  <a:gd name="T22" fmla="*/ 1190 w 1422"/>
                  <a:gd name="T23" fmla="*/ 40 h 760"/>
                  <a:gd name="T24" fmla="*/ 1254 w 1422"/>
                  <a:gd name="T25" fmla="*/ 26 h 760"/>
                  <a:gd name="T26" fmla="*/ 1278 w 1422"/>
                  <a:gd name="T27" fmla="*/ 24 h 760"/>
                  <a:gd name="T28" fmla="*/ 1278 w 1422"/>
                  <a:gd name="T29" fmla="*/ 210 h 760"/>
                  <a:gd name="T30" fmla="*/ 1422 w 1422"/>
                  <a:gd name="T31" fmla="*/ 178 h 760"/>
                  <a:gd name="T32" fmla="*/ 1422 w 1422"/>
                  <a:gd name="T33" fmla="*/ 486 h 760"/>
                  <a:gd name="T34" fmla="*/ 1278 w 1422"/>
                  <a:gd name="T35" fmla="*/ 520 h 760"/>
                  <a:gd name="T36" fmla="*/ 1278 w 1422"/>
                  <a:gd name="T37" fmla="*/ 706 h 760"/>
                  <a:gd name="T38" fmla="*/ 1082 w 1422"/>
                  <a:gd name="T39" fmla="*/ 740 h 760"/>
                  <a:gd name="T40" fmla="*/ 938 w 1422"/>
                  <a:gd name="T41" fmla="*/ 756 h 760"/>
                  <a:gd name="T42" fmla="*/ 742 w 1422"/>
                  <a:gd name="T43" fmla="*/ 760 h 760"/>
                  <a:gd name="T44" fmla="*/ 654 w 1422"/>
                  <a:gd name="T45" fmla="*/ 760 h 760"/>
                  <a:gd name="T46" fmla="*/ 506 w 1422"/>
                  <a:gd name="T47" fmla="*/ 752 h 760"/>
                  <a:gd name="T48" fmla="*/ 366 w 1422"/>
                  <a:gd name="T49" fmla="*/ 736 h 760"/>
                  <a:gd name="T50" fmla="*/ 254 w 1422"/>
                  <a:gd name="T51" fmla="*/ 724 h 760"/>
                  <a:gd name="T52" fmla="*/ 146 w 1422"/>
                  <a:gd name="T53" fmla="*/ 700 h 760"/>
                  <a:gd name="T54" fmla="*/ 92 w 1422"/>
                  <a:gd name="T55" fmla="*/ 692 h 760"/>
                  <a:gd name="T56" fmla="*/ 92 w 1422"/>
                  <a:gd name="T57" fmla="*/ 570 h 760"/>
                  <a:gd name="T58" fmla="*/ 0 w 1422"/>
                  <a:gd name="T59" fmla="*/ 546 h 760"/>
                  <a:gd name="T60" fmla="*/ 0 w 1422"/>
                  <a:gd name="T61" fmla="*/ 96 h 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422" h="760">
                    <a:moveTo>
                      <a:pt x="0" y="96"/>
                    </a:moveTo>
                    <a:lnTo>
                      <a:pt x="92" y="118"/>
                    </a:lnTo>
                    <a:lnTo>
                      <a:pt x="92" y="0"/>
                    </a:lnTo>
                    <a:lnTo>
                      <a:pt x="194" y="22"/>
                    </a:lnTo>
                    <a:lnTo>
                      <a:pt x="300" y="44"/>
                    </a:lnTo>
                    <a:lnTo>
                      <a:pt x="422" y="58"/>
                    </a:lnTo>
                    <a:lnTo>
                      <a:pt x="586" y="74"/>
                    </a:lnTo>
                    <a:lnTo>
                      <a:pt x="726" y="78"/>
                    </a:lnTo>
                    <a:lnTo>
                      <a:pt x="840" y="76"/>
                    </a:lnTo>
                    <a:lnTo>
                      <a:pt x="982" y="64"/>
                    </a:lnTo>
                    <a:lnTo>
                      <a:pt x="1088" y="56"/>
                    </a:lnTo>
                    <a:lnTo>
                      <a:pt x="1190" y="40"/>
                    </a:lnTo>
                    <a:lnTo>
                      <a:pt x="1254" y="26"/>
                    </a:lnTo>
                    <a:lnTo>
                      <a:pt x="1278" y="24"/>
                    </a:lnTo>
                    <a:lnTo>
                      <a:pt x="1278" y="210"/>
                    </a:lnTo>
                    <a:lnTo>
                      <a:pt x="1422" y="178"/>
                    </a:lnTo>
                    <a:lnTo>
                      <a:pt x="1422" y="486"/>
                    </a:lnTo>
                    <a:lnTo>
                      <a:pt x="1278" y="520"/>
                    </a:lnTo>
                    <a:lnTo>
                      <a:pt x="1278" y="706"/>
                    </a:lnTo>
                    <a:lnTo>
                      <a:pt x="1082" y="740"/>
                    </a:lnTo>
                    <a:lnTo>
                      <a:pt x="938" y="756"/>
                    </a:lnTo>
                    <a:lnTo>
                      <a:pt x="742" y="760"/>
                    </a:lnTo>
                    <a:lnTo>
                      <a:pt x="654" y="760"/>
                    </a:lnTo>
                    <a:lnTo>
                      <a:pt x="506" y="752"/>
                    </a:lnTo>
                    <a:lnTo>
                      <a:pt x="366" y="736"/>
                    </a:lnTo>
                    <a:lnTo>
                      <a:pt x="254" y="724"/>
                    </a:lnTo>
                    <a:lnTo>
                      <a:pt x="146" y="700"/>
                    </a:lnTo>
                    <a:lnTo>
                      <a:pt x="92" y="692"/>
                    </a:lnTo>
                    <a:lnTo>
                      <a:pt x="92" y="570"/>
                    </a:lnTo>
                    <a:lnTo>
                      <a:pt x="0" y="546"/>
                    </a:lnTo>
                    <a:lnTo>
                      <a:pt x="0" y="96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Freeform 29"/>
              <p:cNvSpPr>
                <a:spLocks/>
              </p:cNvSpPr>
              <p:nvPr/>
            </p:nvSpPr>
            <p:spPr bwMode="auto">
              <a:xfrm>
                <a:off x="296" y="2116"/>
                <a:ext cx="696" cy="1228"/>
              </a:xfrm>
              <a:custGeom>
                <a:avLst/>
                <a:gdLst>
                  <a:gd name="T0" fmla="*/ 2 w 696"/>
                  <a:gd name="T1" fmla="*/ 0 h 1228"/>
                  <a:gd name="T2" fmla="*/ 30 w 696"/>
                  <a:gd name="T3" fmla="*/ 94 h 1228"/>
                  <a:gd name="T4" fmla="*/ 96 w 696"/>
                  <a:gd name="T5" fmla="*/ 202 h 1228"/>
                  <a:gd name="T6" fmla="*/ 182 w 696"/>
                  <a:gd name="T7" fmla="*/ 296 h 1228"/>
                  <a:gd name="T8" fmla="*/ 272 w 696"/>
                  <a:gd name="T9" fmla="*/ 364 h 1228"/>
                  <a:gd name="T10" fmla="*/ 334 w 696"/>
                  <a:gd name="T11" fmla="*/ 406 h 1228"/>
                  <a:gd name="T12" fmla="*/ 434 w 696"/>
                  <a:gd name="T13" fmla="*/ 456 h 1228"/>
                  <a:gd name="T14" fmla="*/ 472 w 696"/>
                  <a:gd name="T15" fmla="*/ 478 h 1228"/>
                  <a:gd name="T16" fmla="*/ 548 w 696"/>
                  <a:gd name="T17" fmla="*/ 508 h 1228"/>
                  <a:gd name="T18" fmla="*/ 640 w 696"/>
                  <a:gd name="T19" fmla="*/ 546 h 1228"/>
                  <a:gd name="T20" fmla="*/ 640 w 696"/>
                  <a:gd name="T21" fmla="*/ 662 h 1228"/>
                  <a:gd name="T22" fmla="*/ 696 w 696"/>
                  <a:gd name="T23" fmla="*/ 677 h 1228"/>
                  <a:gd name="T24" fmla="*/ 696 w 696"/>
                  <a:gd name="T25" fmla="*/ 1130 h 1228"/>
                  <a:gd name="T26" fmla="*/ 638 w 696"/>
                  <a:gd name="T27" fmla="*/ 1110 h 1228"/>
                  <a:gd name="T28" fmla="*/ 638 w 696"/>
                  <a:gd name="T29" fmla="*/ 1228 h 1228"/>
                  <a:gd name="T30" fmla="*/ 472 w 696"/>
                  <a:gd name="T31" fmla="*/ 1166 h 1228"/>
                  <a:gd name="T32" fmla="*/ 406 w 696"/>
                  <a:gd name="T33" fmla="*/ 1130 h 1228"/>
                  <a:gd name="T34" fmla="*/ 288 w 696"/>
                  <a:gd name="T35" fmla="*/ 1062 h 1228"/>
                  <a:gd name="T36" fmla="*/ 196 w 696"/>
                  <a:gd name="T37" fmla="*/ 990 h 1228"/>
                  <a:gd name="T38" fmla="*/ 96 w 696"/>
                  <a:gd name="T39" fmla="*/ 888 h 1228"/>
                  <a:gd name="T40" fmla="*/ 32 w 696"/>
                  <a:gd name="T41" fmla="*/ 786 h 1228"/>
                  <a:gd name="T42" fmla="*/ 0 w 696"/>
                  <a:gd name="T43" fmla="*/ 676 h 1228"/>
                  <a:gd name="T44" fmla="*/ 2 w 696"/>
                  <a:gd name="T45" fmla="*/ 0 h 1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96" h="1228">
                    <a:moveTo>
                      <a:pt x="2" y="0"/>
                    </a:moveTo>
                    <a:lnTo>
                      <a:pt x="30" y="94"/>
                    </a:lnTo>
                    <a:lnTo>
                      <a:pt x="96" y="202"/>
                    </a:lnTo>
                    <a:lnTo>
                      <a:pt x="182" y="296"/>
                    </a:lnTo>
                    <a:lnTo>
                      <a:pt x="272" y="364"/>
                    </a:lnTo>
                    <a:lnTo>
                      <a:pt x="334" y="406"/>
                    </a:lnTo>
                    <a:lnTo>
                      <a:pt x="434" y="456"/>
                    </a:lnTo>
                    <a:lnTo>
                      <a:pt x="472" y="478"/>
                    </a:lnTo>
                    <a:lnTo>
                      <a:pt x="548" y="508"/>
                    </a:lnTo>
                    <a:lnTo>
                      <a:pt x="640" y="546"/>
                    </a:lnTo>
                    <a:lnTo>
                      <a:pt x="640" y="662"/>
                    </a:lnTo>
                    <a:lnTo>
                      <a:pt x="696" y="677"/>
                    </a:lnTo>
                    <a:lnTo>
                      <a:pt x="696" y="1130"/>
                    </a:lnTo>
                    <a:lnTo>
                      <a:pt x="638" y="1110"/>
                    </a:lnTo>
                    <a:lnTo>
                      <a:pt x="638" y="1228"/>
                    </a:lnTo>
                    <a:lnTo>
                      <a:pt x="472" y="1166"/>
                    </a:lnTo>
                    <a:lnTo>
                      <a:pt x="406" y="1130"/>
                    </a:lnTo>
                    <a:lnTo>
                      <a:pt x="288" y="1062"/>
                    </a:lnTo>
                    <a:lnTo>
                      <a:pt x="196" y="990"/>
                    </a:lnTo>
                    <a:lnTo>
                      <a:pt x="96" y="888"/>
                    </a:lnTo>
                    <a:lnTo>
                      <a:pt x="32" y="786"/>
                    </a:lnTo>
                    <a:lnTo>
                      <a:pt x="0" y="676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75" name="Group 30"/>
              <p:cNvGrpSpPr>
                <a:grpSpLocks/>
              </p:cNvGrpSpPr>
              <p:nvPr/>
            </p:nvGrpSpPr>
            <p:grpSpPr bwMode="auto">
              <a:xfrm>
                <a:off x="302" y="1708"/>
                <a:ext cx="324" cy="958"/>
                <a:chOff x="302" y="1708"/>
                <a:chExt cx="324" cy="958"/>
              </a:xfrm>
            </p:grpSpPr>
            <p:sp>
              <p:nvSpPr>
                <p:cNvPr id="80" name="Freeform 31"/>
                <p:cNvSpPr>
                  <a:spLocks/>
                </p:cNvSpPr>
                <p:nvPr/>
              </p:nvSpPr>
              <p:spPr bwMode="auto">
                <a:xfrm>
                  <a:off x="302" y="1708"/>
                  <a:ext cx="176" cy="406"/>
                </a:xfrm>
                <a:custGeom>
                  <a:avLst/>
                  <a:gdLst>
                    <a:gd name="T0" fmla="*/ 0 w 176"/>
                    <a:gd name="T1" fmla="*/ 406 h 406"/>
                    <a:gd name="T2" fmla="*/ 0 w 176"/>
                    <a:gd name="T3" fmla="*/ 280 h 406"/>
                    <a:gd name="T4" fmla="*/ 38 w 176"/>
                    <a:gd name="T5" fmla="*/ 166 h 406"/>
                    <a:gd name="T6" fmla="*/ 96 w 176"/>
                    <a:gd name="T7" fmla="*/ 80 h 406"/>
                    <a:gd name="T8" fmla="*/ 176 w 176"/>
                    <a:gd name="T9" fmla="*/ 0 h 4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6" h="406">
                      <a:moveTo>
                        <a:pt x="0" y="406"/>
                      </a:moveTo>
                      <a:lnTo>
                        <a:pt x="0" y="280"/>
                      </a:lnTo>
                      <a:lnTo>
                        <a:pt x="38" y="166"/>
                      </a:lnTo>
                      <a:lnTo>
                        <a:pt x="96" y="80"/>
                      </a:lnTo>
                      <a:lnTo>
                        <a:pt x="176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" name="Freeform 32"/>
                <p:cNvSpPr>
                  <a:spLocks/>
                </p:cNvSpPr>
                <p:nvPr/>
              </p:nvSpPr>
              <p:spPr bwMode="auto">
                <a:xfrm>
                  <a:off x="304" y="2282"/>
                  <a:ext cx="322" cy="384"/>
                </a:xfrm>
                <a:custGeom>
                  <a:avLst/>
                  <a:gdLst>
                    <a:gd name="T0" fmla="*/ 0 w 322"/>
                    <a:gd name="T1" fmla="*/ 242 h 384"/>
                    <a:gd name="T2" fmla="*/ 0 w 322"/>
                    <a:gd name="T3" fmla="*/ 384 h 384"/>
                    <a:gd name="T4" fmla="*/ 32 w 322"/>
                    <a:gd name="T5" fmla="*/ 290 h 384"/>
                    <a:gd name="T6" fmla="*/ 96 w 322"/>
                    <a:gd name="T7" fmla="*/ 192 h 384"/>
                    <a:gd name="T8" fmla="*/ 186 w 322"/>
                    <a:gd name="T9" fmla="*/ 98 h 384"/>
                    <a:gd name="T10" fmla="*/ 322 w 322"/>
                    <a:gd name="T11" fmla="*/ 0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22" h="384">
                      <a:moveTo>
                        <a:pt x="0" y="242"/>
                      </a:moveTo>
                      <a:lnTo>
                        <a:pt x="0" y="384"/>
                      </a:lnTo>
                      <a:lnTo>
                        <a:pt x="32" y="290"/>
                      </a:lnTo>
                      <a:lnTo>
                        <a:pt x="96" y="192"/>
                      </a:lnTo>
                      <a:lnTo>
                        <a:pt x="186" y="98"/>
                      </a:lnTo>
                      <a:lnTo>
                        <a:pt x="322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76" name="Freeform 33"/>
              <p:cNvSpPr>
                <a:spLocks/>
              </p:cNvSpPr>
              <p:nvPr/>
            </p:nvSpPr>
            <p:spPr bwMode="auto">
              <a:xfrm>
                <a:off x="2454" y="2162"/>
                <a:ext cx="730" cy="1162"/>
              </a:xfrm>
              <a:custGeom>
                <a:avLst/>
                <a:gdLst>
                  <a:gd name="T0" fmla="*/ 0 w 730"/>
                  <a:gd name="T1" fmla="*/ 710 h 1162"/>
                  <a:gd name="T2" fmla="*/ 0 w 730"/>
                  <a:gd name="T3" fmla="*/ 1022 h 1162"/>
                  <a:gd name="T4" fmla="*/ 154 w 730"/>
                  <a:gd name="T5" fmla="*/ 972 h 1162"/>
                  <a:gd name="T6" fmla="*/ 154 w 730"/>
                  <a:gd name="T7" fmla="*/ 1162 h 1162"/>
                  <a:gd name="T8" fmla="*/ 232 w 730"/>
                  <a:gd name="T9" fmla="*/ 1130 h 1162"/>
                  <a:gd name="T10" fmla="*/ 310 w 730"/>
                  <a:gd name="T11" fmla="*/ 1090 h 1162"/>
                  <a:gd name="T12" fmla="*/ 418 w 730"/>
                  <a:gd name="T13" fmla="*/ 1028 h 1162"/>
                  <a:gd name="T14" fmla="*/ 508 w 730"/>
                  <a:gd name="T15" fmla="*/ 964 h 1162"/>
                  <a:gd name="T16" fmla="*/ 594 w 730"/>
                  <a:gd name="T17" fmla="*/ 884 h 1162"/>
                  <a:gd name="T18" fmla="*/ 652 w 730"/>
                  <a:gd name="T19" fmla="*/ 812 h 1162"/>
                  <a:gd name="T20" fmla="*/ 682 w 730"/>
                  <a:gd name="T21" fmla="*/ 762 h 1162"/>
                  <a:gd name="T22" fmla="*/ 714 w 730"/>
                  <a:gd name="T23" fmla="*/ 676 h 1162"/>
                  <a:gd name="T24" fmla="*/ 714 w 730"/>
                  <a:gd name="T25" fmla="*/ 556 h 1162"/>
                  <a:gd name="T26" fmla="*/ 730 w 730"/>
                  <a:gd name="T27" fmla="*/ 490 h 1162"/>
                  <a:gd name="T28" fmla="*/ 730 w 730"/>
                  <a:gd name="T29" fmla="*/ 34 h 1162"/>
                  <a:gd name="T30" fmla="*/ 714 w 730"/>
                  <a:gd name="T31" fmla="*/ 112 h 1162"/>
                  <a:gd name="T32" fmla="*/ 714 w 730"/>
                  <a:gd name="T33" fmla="*/ 0 h 1162"/>
                  <a:gd name="T34" fmla="*/ 662 w 730"/>
                  <a:gd name="T35" fmla="*/ 120 h 1162"/>
                  <a:gd name="T36" fmla="*/ 628 w 730"/>
                  <a:gd name="T37" fmla="*/ 168 h 1162"/>
                  <a:gd name="T38" fmla="*/ 572 w 730"/>
                  <a:gd name="T39" fmla="*/ 228 h 1162"/>
                  <a:gd name="T40" fmla="*/ 464 w 730"/>
                  <a:gd name="T41" fmla="*/ 314 h 1162"/>
                  <a:gd name="T42" fmla="*/ 400 w 730"/>
                  <a:gd name="T43" fmla="*/ 358 h 1162"/>
                  <a:gd name="T44" fmla="*/ 310 w 730"/>
                  <a:gd name="T45" fmla="*/ 406 h 1162"/>
                  <a:gd name="T46" fmla="*/ 192 w 730"/>
                  <a:gd name="T47" fmla="*/ 460 h 1162"/>
                  <a:gd name="T48" fmla="*/ 152 w 730"/>
                  <a:gd name="T49" fmla="*/ 476 h 1162"/>
                  <a:gd name="T50" fmla="*/ 152 w 730"/>
                  <a:gd name="T51" fmla="*/ 664 h 1162"/>
                  <a:gd name="T52" fmla="*/ 0 w 730"/>
                  <a:gd name="T53" fmla="*/ 710 h 1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30" h="1162">
                    <a:moveTo>
                      <a:pt x="0" y="710"/>
                    </a:moveTo>
                    <a:lnTo>
                      <a:pt x="0" y="1022"/>
                    </a:lnTo>
                    <a:lnTo>
                      <a:pt x="154" y="972"/>
                    </a:lnTo>
                    <a:lnTo>
                      <a:pt x="154" y="1162"/>
                    </a:lnTo>
                    <a:lnTo>
                      <a:pt x="232" y="1130"/>
                    </a:lnTo>
                    <a:lnTo>
                      <a:pt x="310" y="1090"/>
                    </a:lnTo>
                    <a:lnTo>
                      <a:pt x="418" y="1028"/>
                    </a:lnTo>
                    <a:lnTo>
                      <a:pt x="508" y="964"/>
                    </a:lnTo>
                    <a:lnTo>
                      <a:pt x="594" y="884"/>
                    </a:lnTo>
                    <a:lnTo>
                      <a:pt x="652" y="812"/>
                    </a:lnTo>
                    <a:lnTo>
                      <a:pt x="682" y="762"/>
                    </a:lnTo>
                    <a:lnTo>
                      <a:pt x="714" y="676"/>
                    </a:lnTo>
                    <a:lnTo>
                      <a:pt x="714" y="556"/>
                    </a:lnTo>
                    <a:lnTo>
                      <a:pt x="730" y="490"/>
                    </a:lnTo>
                    <a:lnTo>
                      <a:pt x="730" y="34"/>
                    </a:lnTo>
                    <a:lnTo>
                      <a:pt x="714" y="112"/>
                    </a:lnTo>
                    <a:lnTo>
                      <a:pt x="714" y="0"/>
                    </a:lnTo>
                    <a:lnTo>
                      <a:pt x="662" y="120"/>
                    </a:lnTo>
                    <a:lnTo>
                      <a:pt x="628" y="168"/>
                    </a:lnTo>
                    <a:lnTo>
                      <a:pt x="572" y="228"/>
                    </a:lnTo>
                    <a:lnTo>
                      <a:pt x="464" y="314"/>
                    </a:lnTo>
                    <a:lnTo>
                      <a:pt x="400" y="358"/>
                    </a:lnTo>
                    <a:lnTo>
                      <a:pt x="310" y="406"/>
                    </a:lnTo>
                    <a:lnTo>
                      <a:pt x="192" y="460"/>
                    </a:lnTo>
                    <a:lnTo>
                      <a:pt x="152" y="476"/>
                    </a:lnTo>
                    <a:lnTo>
                      <a:pt x="152" y="664"/>
                    </a:lnTo>
                    <a:lnTo>
                      <a:pt x="0" y="71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77" name="Group 34"/>
              <p:cNvGrpSpPr>
                <a:grpSpLocks/>
              </p:cNvGrpSpPr>
              <p:nvPr/>
            </p:nvGrpSpPr>
            <p:grpSpPr bwMode="auto">
              <a:xfrm>
                <a:off x="3126" y="1862"/>
                <a:ext cx="58" cy="880"/>
                <a:chOff x="3126" y="1862"/>
                <a:chExt cx="58" cy="880"/>
              </a:xfrm>
            </p:grpSpPr>
            <p:sp>
              <p:nvSpPr>
                <p:cNvPr id="78" name="Freeform 35"/>
                <p:cNvSpPr>
                  <a:spLocks/>
                </p:cNvSpPr>
                <p:nvPr/>
              </p:nvSpPr>
              <p:spPr bwMode="auto">
                <a:xfrm>
                  <a:off x="3126" y="2534"/>
                  <a:ext cx="58" cy="208"/>
                </a:xfrm>
                <a:custGeom>
                  <a:avLst/>
                  <a:gdLst>
                    <a:gd name="T0" fmla="*/ 58 w 58"/>
                    <a:gd name="T1" fmla="*/ 150 h 208"/>
                    <a:gd name="T2" fmla="*/ 58 w 58"/>
                    <a:gd name="T3" fmla="*/ 208 h 208"/>
                    <a:gd name="T4" fmla="*/ 48 w 58"/>
                    <a:gd name="T5" fmla="*/ 132 h 208"/>
                    <a:gd name="T6" fmla="*/ 26 w 58"/>
                    <a:gd name="T7" fmla="*/ 68 h 208"/>
                    <a:gd name="T8" fmla="*/ 10 w 58"/>
                    <a:gd name="T9" fmla="*/ 26 h 208"/>
                    <a:gd name="T10" fmla="*/ 0 w 58"/>
                    <a:gd name="T11" fmla="*/ 0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8" h="208">
                      <a:moveTo>
                        <a:pt x="58" y="150"/>
                      </a:moveTo>
                      <a:lnTo>
                        <a:pt x="58" y="208"/>
                      </a:lnTo>
                      <a:lnTo>
                        <a:pt x="48" y="132"/>
                      </a:lnTo>
                      <a:lnTo>
                        <a:pt x="26" y="68"/>
                      </a:lnTo>
                      <a:lnTo>
                        <a:pt x="10" y="2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" name="Freeform 36"/>
                <p:cNvSpPr>
                  <a:spLocks/>
                </p:cNvSpPr>
                <p:nvPr/>
              </p:nvSpPr>
              <p:spPr bwMode="auto">
                <a:xfrm>
                  <a:off x="3128" y="1862"/>
                  <a:ext cx="56" cy="350"/>
                </a:xfrm>
                <a:custGeom>
                  <a:avLst/>
                  <a:gdLst>
                    <a:gd name="T0" fmla="*/ 56 w 56"/>
                    <a:gd name="T1" fmla="*/ 350 h 350"/>
                    <a:gd name="T2" fmla="*/ 54 w 56"/>
                    <a:gd name="T3" fmla="*/ 218 h 350"/>
                    <a:gd name="T4" fmla="*/ 54 w 56"/>
                    <a:gd name="T5" fmla="*/ 188 h 350"/>
                    <a:gd name="T6" fmla="*/ 44 w 56"/>
                    <a:gd name="T7" fmla="*/ 112 h 350"/>
                    <a:gd name="T8" fmla="*/ 14 w 56"/>
                    <a:gd name="T9" fmla="*/ 30 h 350"/>
                    <a:gd name="T10" fmla="*/ 0 w 56"/>
                    <a:gd name="T11" fmla="*/ 0 h 3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6" h="350">
                      <a:moveTo>
                        <a:pt x="56" y="350"/>
                      </a:moveTo>
                      <a:lnTo>
                        <a:pt x="54" y="218"/>
                      </a:lnTo>
                      <a:lnTo>
                        <a:pt x="54" y="188"/>
                      </a:lnTo>
                      <a:lnTo>
                        <a:pt x="44" y="112"/>
                      </a:lnTo>
                      <a:lnTo>
                        <a:pt x="14" y="3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94" name="TextBox 93"/>
          <p:cNvSpPr txBox="1"/>
          <p:nvPr/>
        </p:nvSpPr>
        <p:spPr>
          <a:xfrm>
            <a:off x="6173284" y="3710353"/>
            <a:ext cx="2767104" cy="76944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u="sng" dirty="0" smtClean="0">
                <a:solidFill>
                  <a:srgbClr val="99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Planned NCC upgrade</a:t>
            </a:r>
            <a:endParaRPr lang="en-US" sz="1800" u="sng" dirty="0">
              <a:solidFill>
                <a:srgbClr val="99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u="sng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65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0" y="25401"/>
            <a:ext cx="9144000" cy="914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kern="0" dirty="0" smtClean="0">
                <a:solidFill>
                  <a:srgbClr val="FF0000"/>
                </a:solidFill>
              </a:rPr>
              <a:t>Disruption Event Characterization And Forecasting Code (DECAF) </a:t>
            </a:r>
            <a:r>
              <a:rPr lang="en-US" kern="0" dirty="0" smtClean="0"/>
              <a:t>yielding </a:t>
            </a:r>
            <a:r>
              <a:rPr lang="en-US" kern="0" dirty="0"/>
              <a:t>initial </a:t>
            </a:r>
            <a:r>
              <a:rPr lang="en-US" kern="0" dirty="0" smtClean="0"/>
              <a:t>results (pressure peaking example)</a:t>
            </a:r>
            <a:endParaRPr lang="en-US" kern="0" dirty="0"/>
          </a:p>
        </p:txBody>
      </p:sp>
      <p:grpSp>
        <p:nvGrpSpPr>
          <p:cNvPr id="8" name="Group 7"/>
          <p:cNvGrpSpPr/>
          <p:nvPr/>
        </p:nvGrpSpPr>
        <p:grpSpPr>
          <a:xfrm>
            <a:off x="457200" y="1465847"/>
            <a:ext cx="3733800" cy="3562526"/>
            <a:chOff x="228600" y="1178896"/>
            <a:chExt cx="3733800" cy="3562526"/>
          </a:xfrm>
        </p:grpSpPr>
        <p:pic>
          <p:nvPicPr>
            <p:cNvPr id="9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1765"/>
            <a:stretch/>
          </p:blipFill>
          <p:spPr bwMode="auto">
            <a:xfrm>
              <a:off x="259080" y="2621028"/>
              <a:ext cx="3703320" cy="1798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0153"/>
            <a:stretch/>
          </p:blipFill>
          <p:spPr bwMode="auto">
            <a:xfrm>
              <a:off x="259080" y="4374258"/>
              <a:ext cx="3703320" cy="36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73" b="53250"/>
            <a:stretch/>
          </p:blipFill>
          <p:spPr bwMode="auto">
            <a:xfrm>
              <a:off x="228600" y="1178896"/>
              <a:ext cx="3657600" cy="15466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1"/>
            <p:cNvSpPr/>
            <p:nvPr/>
          </p:nvSpPr>
          <p:spPr bwMode="auto">
            <a:xfrm>
              <a:off x="1219200" y="2667000"/>
              <a:ext cx="685800" cy="152400"/>
            </a:xfrm>
            <a:prstGeom prst="rect">
              <a:avLst/>
            </a:prstGeom>
            <a:solidFill>
              <a:schemeClr val="bg1"/>
            </a:solidFill>
            <a:ln w="1587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  <a:ex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200" b="0" i="0" u="none" strike="noStrike" cap="none" normalizeH="0" baseline="0" smtClean="0">
                <a:ln>
                  <a:noFill/>
                </a:ln>
                <a:solidFill>
                  <a:srgbClr val="1822CD"/>
                </a:solidFill>
                <a:effectLst/>
                <a:latin typeface="+mn-lt"/>
              </a:endParaRPr>
            </a:p>
          </p:txBody>
        </p:sp>
      </p:grpSp>
      <p:sp>
        <p:nvSpPr>
          <p:cNvPr id="13" name="12-Point Star 12"/>
          <p:cNvSpPr/>
          <p:nvPr/>
        </p:nvSpPr>
        <p:spPr bwMode="auto">
          <a:xfrm>
            <a:off x="2151380" y="3807391"/>
            <a:ext cx="91440" cy="91440"/>
          </a:xfrm>
          <a:prstGeom prst="star12">
            <a:avLst/>
          </a:prstGeom>
          <a:solidFill>
            <a:srgbClr val="0099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rgbClr val="1822CD"/>
              </a:solidFill>
              <a:effectLst/>
              <a:latin typeface="+mn-lt"/>
            </a:endParaRPr>
          </a:p>
        </p:txBody>
      </p:sp>
      <p:sp>
        <p:nvSpPr>
          <p:cNvPr id="14" name="12-Point Star 13"/>
          <p:cNvSpPr/>
          <p:nvPr/>
        </p:nvSpPr>
        <p:spPr bwMode="auto">
          <a:xfrm>
            <a:off x="2614930" y="3610541"/>
            <a:ext cx="91440" cy="91440"/>
          </a:xfrm>
          <a:prstGeom prst="star12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rgbClr val="1822CD"/>
              </a:solidFill>
              <a:effectLst/>
              <a:latin typeface="+mn-lt"/>
            </a:endParaRPr>
          </a:p>
        </p:txBody>
      </p:sp>
      <p:sp>
        <p:nvSpPr>
          <p:cNvPr id="15" name="12-Point Star 14"/>
          <p:cNvSpPr/>
          <p:nvPr/>
        </p:nvSpPr>
        <p:spPr bwMode="auto">
          <a:xfrm>
            <a:off x="3002280" y="3350191"/>
            <a:ext cx="91440" cy="91440"/>
          </a:xfrm>
          <a:prstGeom prst="star12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rgbClr val="1822CD"/>
              </a:solidFill>
              <a:effectLst/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58900" y="3290361"/>
            <a:ext cx="11533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200" dirty="0" smtClean="0">
                <a:solidFill>
                  <a:schemeClr val="tx1"/>
                </a:solidFill>
                <a:latin typeface="+mn-lt"/>
              </a:rPr>
              <a:t>PRP warnings</a:t>
            </a:r>
            <a:endParaRPr lang="en-US" sz="120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17" name="Straight Arrow Connector 16"/>
          <p:cNvCxnSpPr/>
          <p:nvPr/>
        </p:nvCxnSpPr>
        <p:spPr bwMode="auto">
          <a:xfrm>
            <a:off x="2043472" y="3512751"/>
            <a:ext cx="107908" cy="294514"/>
          </a:xfrm>
          <a:prstGeom prst="straightConnector1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/>
          <p:nvPr/>
        </p:nvCxnSpPr>
        <p:spPr bwMode="auto">
          <a:xfrm>
            <a:off x="2399115" y="3512751"/>
            <a:ext cx="215815" cy="82423"/>
          </a:xfrm>
          <a:prstGeom prst="straightConnector1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Arrow Connector 18"/>
          <p:cNvCxnSpPr/>
          <p:nvPr/>
        </p:nvCxnSpPr>
        <p:spPr bwMode="auto">
          <a:xfrm flipV="1">
            <a:off x="2443607" y="3395911"/>
            <a:ext cx="496443" cy="32949"/>
          </a:xfrm>
          <a:prstGeom prst="straightConnector1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/>
          <p:cNvSpPr txBox="1"/>
          <p:nvPr/>
        </p:nvSpPr>
        <p:spPr>
          <a:xfrm>
            <a:off x="1108671" y="5132001"/>
            <a:ext cx="500458" cy="276999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200" dirty="0" smtClean="0">
                <a:solidFill>
                  <a:srgbClr val="FF0000"/>
                </a:solidFill>
                <a:latin typeface="+mn-lt"/>
              </a:rPr>
              <a:t>PRP</a:t>
            </a:r>
            <a:endParaRPr lang="en-US" sz="1200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21" name="Straight Connector 20"/>
          <p:cNvCxnSpPr/>
          <p:nvPr/>
        </p:nvCxnSpPr>
        <p:spPr bwMode="auto">
          <a:xfrm flipH="1">
            <a:off x="1108671" y="4541451"/>
            <a:ext cx="1893609" cy="546100"/>
          </a:xfrm>
          <a:prstGeom prst="line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/>
          <p:cNvCxnSpPr/>
          <p:nvPr/>
        </p:nvCxnSpPr>
        <p:spPr bwMode="auto">
          <a:xfrm>
            <a:off x="3333750" y="4541451"/>
            <a:ext cx="394325" cy="546100"/>
          </a:xfrm>
          <a:prstGeom prst="line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1837944" y="5132000"/>
            <a:ext cx="500458" cy="276999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200" dirty="0" smtClean="0">
                <a:solidFill>
                  <a:srgbClr val="FF0000"/>
                </a:solidFill>
                <a:latin typeface="+mn-lt"/>
              </a:rPr>
              <a:t>VDE</a:t>
            </a:r>
            <a:endParaRPr lang="en-US" sz="12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69464" y="5132000"/>
            <a:ext cx="441146" cy="276999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200" dirty="0" smtClean="0">
                <a:solidFill>
                  <a:srgbClr val="FF0000"/>
                </a:solidFill>
                <a:latin typeface="+mn-lt"/>
              </a:rPr>
              <a:t>IPR</a:t>
            </a:r>
            <a:endParaRPr lang="en-US" sz="12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300984" y="5131999"/>
            <a:ext cx="482824" cy="276999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200" dirty="0" smtClean="0">
                <a:solidFill>
                  <a:srgbClr val="FF0000"/>
                </a:solidFill>
                <a:latin typeface="+mn-lt"/>
              </a:rPr>
              <a:t>SCL</a:t>
            </a:r>
            <a:endParaRPr lang="en-US" sz="1200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26" name="Straight Arrow Connector 25"/>
          <p:cNvCxnSpPr>
            <a:stCxn id="20" idx="3"/>
            <a:endCxn id="23" idx="1"/>
          </p:cNvCxnSpPr>
          <p:nvPr/>
        </p:nvCxnSpPr>
        <p:spPr bwMode="auto">
          <a:xfrm flipV="1">
            <a:off x="1609129" y="5270500"/>
            <a:ext cx="228815" cy="1"/>
          </a:xfrm>
          <a:prstGeom prst="straightConnector1">
            <a:avLst/>
          </a:prstGeom>
          <a:noFill/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/>
          <p:nvPr/>
        </p:nvCxnSpPr>
        <p:spPr bwMode="auto">
          <a:xfrm flipV="1">
            <a:off x="2329199" y="5256597"/>
            <a:ext cx="228815" cy="1"/>
          </a:xfrm>
          <a:prstGeom prst="straightConnector1">
            <a:avLst/>
          </a:prstGeom>
          <a:noFill/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/>
          <p:cNvCxnSpPr/>
          <p:nvPr/>
        </p:nvCxnSpPr>
        <p:spPr bwMode="auto">
          <a:xfrm flipV="1">
            <a:off x="3057098" y="5270501"/>
            <a:ext cx="228815" cy="1"/>
          </a:xfrm>
          <a:prstGeom prst="straightConnector1">
            <a:avLst/>
          </a:prstGeom>
          <a:noFill/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152400" y="5438001"/>
            <a:ext cx="16017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200" dirty="0" smtClean="0">
                <a:solidFill>
                  <a:schemeClr val="tx1"/>
                </a:solidFill>
                <a:latin typeface="+mn-lt"/>
              </a:rPr>
              <a:t>Detected at: 0.4194s</a:t>
            </a:r>
            <a:endParaRPr lang="en-US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54387" y="5438001"/>
            <a:ext cx="7296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200" dirty="0" smtClean="0">
                <a:solidFill>
                  <a:schemeClr val="tx1"/>
                </a:solidFill>
                <a:latin typeface="+mn-lt"/>
              </a:rPr>
              <a:t>0.4380s</a:t>
            </a:r>
            <a:endParaRPr lang="en-US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438400" y="5438000"/>
            <a:ext cx="7296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200" dirty="0" smtClean="0">
                <a:solidFill>
                  <a:schemeClr val="tx1"/>
                </a:solidFill>
                <a:latin typeface="+mn-lt"/>
              </a:rPr>
              <a:t>0.4522s</a:t>
            </a:r>
            <a:endParaRPr lang="en-US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196792" y="5437999"/>
            <a:ext cx="7296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200" dirty="0" smtClean="0">
                <a:solidFill>
                  <a:schemeClr val="tx1"/>
                </a:solidFill>
                <a:latin typeface="+mn-lt"/>
              </a:rPr>
              <a:t>0.4732s</a:t>
            </a:r>
            <a:endParaRPr lang="en-US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33882" y="1571566"/>
            <a:ext cx="694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200" dirty="0" smtClean="0">
                <a:solidFill>
                  <a:srgbClr val="0000FF"/>
                </a:solidFill>
                <a:latin typeface="+mn-lt"/>
              </a:rPr>
              <a:t>NSTX</a:t>
            </a:r>
          </a:p>
          <a:p>
            <a:pPr>
              <a:buNone/>
            </a:pPr>
            <a:r>
              <a:rPr lang="en-US" sz="1200" dirty="0" smtClean="0">
                <a:solidFill>
                  <a:srgbClr val="0000FF"/>
                </a:solidFill>
                <a:latin typeface="+mn-lt"/>
              </a:rPr>
              <a:t>142270</a:t>
            </a:r>
          </a:p>
        </p:txBody>
      </p:sp>
      <p:cxnSp>
        <p:nvCxnSpPr>
          <p:cNvPr id="36" name="Straight Arrow Connector 35"/>
          <p:cNvCxnSpPr/>
          <p:nvPr/>
        </p:nvCxnSpPr>
        <p:spPr bwMode="auto">
          <a:xfrm flipV="1">
            <a:off x="2706370" y="2216164"/>
            <a:ext cx="579543" cy="130761"/>
          </a:xfrm>
          <a:prstGeom prst="straightConnector1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TextBox 36"/>
          <p:cNvSpPr txBox="1"/>
          <p:nvPr/>
        </p:nvSpPr>
        <p:spPr>
          <a:xfrm>
            <a:off x="2119405" y="2346924"/>
            <a:ext cx="873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200" dirty="0" smtClean="0">
                <a:solidFill>
                  <a:schemeClr val="tx1"/>
                </a:solidFill>
                <a:latin typeface="+mn-lt"/>
              </a:rPr>
              <a:t>Disruption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6200" y="6016823"/>
            <a:ext cx="43383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6600FF"/>
                </a:solidFill>
                <a:latin typeface="+mj-lt"/>
              </a:rPr>
              <a:t>J.W. </a:t>
            </a:r>
            <a:r>
              <a:rPr lang="en-US" sz="1400" dirty="0">
                <a:solidFill>
                  <a:srgbClr val="6600FF"/>
                </a:solidFill>
                <a:latin typeface="+mj-lt"/>
              </a:rPr>
              <a:t>B</a:t>
            </a:r>
            <a:r>
              <a:rPr lang="en-US" sz="1400" dirty="0" smtClean="0">
                <a:solidFill>
                  <a:srgbClr val="6600FF"/>
                </a:solidFill>
                <a:latin typeface="+mj-lt"/>
              </a:rPr>
              <a:t>erkery, S.A. Sabbagh, Y.S. Park (Columbia U.)</a:t>
            </a:r>
            <a:endParaRPr lang="en-US" sz="1400" dirty="0">
              <a:solidFill>
                <a:srgbClr val="6600FF"/>
              </a:solidFill>
              <a:latin typeface="+mj-lt"/>
            </a:endParaRPr>
          </a:p>
        </p:txBody>
      </p:sp>
      <p:sp>
        <p:nvSpPr>
          <p:cNvPr id="63" name="Content Placeholder 2"/>
          <p:cNvSpPr txBox="1">
            <a:spLocks/>
          </p:cNvSpPr>
          <p:nvPr/>
        </p:nvSpPr>
        <p:spPr bwMode="auto">
          <a:xfrm>
            <a:off x="4114800" y="987189"/>
            <a:ext cx="4953000" cy="5489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75000"/>
              <a:buFont typeface="Wingdings" pitchFamily="2" charset="2"/>
              <a:buChar char="q"/>
              <a:tabLst/>
              <a:defRPr lang="en-US" altLang="en-US" sz="2400" dirty="0" smtClean="0">
                <a:solidFill>
                  <a:srgbClr val="0000FF"/>
                </a:solidFill>
                <a:latin typeface="+mn-lt"/>
                <a:ea typeface="+mn-ea"/>
                <a:cs typeface="+mn-cs"/>
              </a:defRPr>
            </a:lvl1pPr>
            <a:lvl2pPr marL="742950" marR="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FF"/>
              </a:buClr>
              <a:buSzPct val="75000"/>
              <a:buFont typeface="Wingdings" pitchFamily="2" charset="2"/>
              <a:buChar char="q"/>
              <a:tabLst/>
              <a:defRPr lang="en-US" altLang="en-US" sz="2000" dirty="0" smtClean="0">
                <a:solidFill>
                  <a:schemeClr val="tx1"/>
                </a:solidFill>
                <a:latin typeface="+mn-lt"/>
              </a:defRPr>
            </a:lvl2pPr>
            <a:lvl3pPr marL="11430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80000"/>
              <a:buFontTx/>
              <a:buChar char="•"/>
              <a:tabLst/>
              <a:defRPr lang="en-US" altLang="en-US" dirty="0" smtClean="0">
                <a:solidFill>
                  <a:srgbClr val="FF0000"/>
                </a:solidFill>
                <a:latin typeface="+mn-lt"/>
              </a:defRPr>
            </a:lvl3pPr>
            <a:lvl4pPr marL="16002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FF"/>
              </a:buClr>
              <a:buSzPct val="65000"/>
              <a:buFont typeface="Wingdings" pitchFamily="2" charset="2"/>
              <a:buChar char="q"/>
              <a:tabLst/>
              <a:defRPr lang="en-US" altLang="en-US" sz="1600" dirty="0" smtClean="0">
                <a:solidFill>
                  <a:srgbClr val="009999"/>
                </a:solidFill>
                <a:latin typeface="+mn-lt"/>
              </a:defRPr>
            </a:lvl4pPr>
            <a:lvl5pPr marL="20574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Char char="•"/>
              <a:tabLst/>
              <a:defRPr lang="en-US" altLang="en-US" sz="1600" dirty="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  <a:spcBef>
                <a:spcPts val="1200"/>
              </a:spcBef>
            </a:pPr>
            <a:r>
              <a:rPr lang="en-US" sz="2000" kern="0" dirty="0" smtClean="0"/>
              <a:t>35 physical disruption chain events identified; 12 technical/human error events</a:t>
            </a:r>
          </a:p>
          <a:p>
            <a:pPr>
              <a:lnSpc>
                <a:spcPct val="80000"/>
              </a:lnSpc>
              <a:spcBef>
                <a:spcPts val="1200"/>
              </a:spcBef>
            </a:pPr>
            <a:r>
              <a:rPr lang="en-US" sz="2000" kern="0" dirty="0" smtClean="0"/>
              <a:t>10 physical events are presently defined in code with quantitative </a:t>
            </a:r>
            <a:r>
              <a:rPr lang="en-US" sz="2000" kern="0" dirty="0"/>
              <a:t>warning points</a:t>
            </a:r>
            <a:endParaRPr lang="en-US" sz="2000" kern="0" dirty="0" smtClean="0"/>
          </a:p>
          <a:p>
            <a:pPr lvl="1">
              <a:lnSpc>
                <a:spcPct val="80000"/>
              </a:lnSpc>
              <a:spcBef>
                <a:spcPts val="1200"/>
              </a:spcBef>
            </a:pPr>
            <a:r>
              <a:rPr lang="en-US" sz="1800" kern="0" dirty="0" smtClean="0"/>
              <a:t>Code written to be easily expandable and portable to other tokamaks</a:t>
            </a:r>
          </a:p>
          <a:p>
            <a:pPr lvl="1">
              <a:lnSpc>
                <a:spcPct val="80000"/>
              </a:lnSpc>
              <a:spcBef>
                <a:spcPts val="1200"/>
              </a:spcBef>
            </a:pPr>
            <a:endParaRPr lang="en-US" sz="1800" kern="0" dirty="0" smtClean="0"/>
          </a:p>
          <a:p>
            <a:pPr>
              <a:lnSpc>
                <a:spcPct val="80000"/>
              </a:lnSpc>
              <a:spcBef>
                <a:spcPts val="1200"/>
              </a:spcBef>
            </a:pPr>
            <a:r>
              <a:rPr lang="en-US" sz="2000" u="sng" kern="0" dirty="0" smtClean="0"/>
              <a:t>This example</a:t>
            </a:r>
            <a:r>
              <a:rPr lang="en-US" sz="2000" kern="0" dirty="0" smtClean="0"/>
              <a:t>: Pressure peaking (PRP) disruption event chain identified by code before disruption</a:t>
            </a:r>
          </a:p>
          <a:p>
            <a:pPr marL="800100" lvl="1" indent="-342900">
              <a:lnSpc>
                <a:spcPct val="80000"/>
              </a:lnSpc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en-US" sz="1800" kern="0" dirty="0" smtClean="0">
                <a:solidFill>
                  <a:srgbClr val="FF0000"/>
                </a:solidFill>
              </a:rPr>
              <a:t>(PRP) </a:t>
            </a:r>
            <a:r>
              <a:rPr lang="en-US" sz="1800" kern="0" dirty="0" smtClean="0"/>
              <a:t>Pressure peaking warnings identified first</a:t>
            </a:r>
          </a:p>
          <a:p>
            <a:pPr marL="800100" lvl="1" indent="-342900">
              <a:lnSpc>
                <a:spcPct val="80000"/>
              </a:lnSpc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en-US" sz="1800" kern="0" dirty="0" smtClean="0">
                <a:solidFill>
                  <a:srgbClr val="FF0000"/>
                </a:solidFill>
              </a:rPr>
              <a:t>(VDE) </a:t>
            </a:r>
            <a:r>
              <a:rPr lang="en-US" sz="1800" kern="0" dirty="0" smtClean="0"/>
              <a:t>VDE condition subsequently found 19 </a:t>
            </a:r>
            <a:r>
              <a:rPr lang="en-US" sz="1800" kern="0" dirty="0" err="1" smtClean="0"/>
              <a:t>ms</a:t>
            </a:r>
            <a:r>
              <a:rPr lang="en-US" sz="1800" kern="0" dirty="0" smtClean="0"/>
              <a:t> after last PRP warning</a:t>
            </a:r>
          </a:p>
          <a:p>
            <a:pPr marL="800100" lvl="1" indent="-342900">
              <a:lnSpc>
                <a:spcPct val="80000"/>
              </a:lnSpc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en-US" sz="1800" kern="0" dirty="0" smtClean="0">
                <a:solidFill>
                  <a:srgbClr val="FF0000"/>
                </a:solidFill>
              </a:rPr>
              <a:t>(IPR) </a:t>
            </a:r>
            <a:r>
              <a:rPr lang="en-US" sz="1800" kern="0" dirty="0" smtClean="0"/>
              <a:t>Plasma current request not met</a:t>
            </a:r>
          </a:p>
          <a:p>
            <a:pPr marL="800100" lvl="1" indent="-342900">
              <a:lnSpc>
                <a:spcPct val="80000"/>
              </a:lnSpc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en-US" sz="1800" kern="0" dirty="0" smtClean="0">
                <a:solidFill>
                  <a:srgbClr val="FF0000"/>
                </a:solidFill>
              </a:rPr>
              <a:t>(SCL) </a:t>
            </a:r>
            <a:r>
              <a:rPr lang="en-US" sz="1800" kern="0" dirty="0" smtClean="0"/>
              <a:t>Shape control warning issued</a:t>
            </a:r>
          </a:p>
          <a:p>
            <a:pPr lvl="1"/>
            <a:endParaRPr lang="en-US" sz="1800" kern="0" dirty="0" smtClean="0"/>
          </a:p>
          <a:p>
            <a:pPr lvl="1"/>
            <a:endParaRPr lang="en-US" sz="1800" kern="0" dirty="0"/>
          </a:p>
        </p:txBody>
      </p:sp>
      <p:sp>
        <p:nvSpPr>
          <p:cNvPr id="34" name="TextBox 33"/>
          <p:cNvSpPr txBox="1"/>
          <p:nvPr/>
        </p:nvSpPr>
        <p:spPr>
          <a:xfrm>
            <a:off x="321699" y="4990440"/>
            <a:ext cx="821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6600FF"/>
                </a:solidFill>
                <a:latin typeface="+mj-lt"/>
              </a:rPr>
              <a:t>Event chain</a:t>
            </a:r>
            <a:endParaRPr lang="en-US" sz="1400" dirty="0">
              <a:solidFill>
                <a:srgbClr val="6600FF"/>
              </a:solidFill>
              <a:latin typeface="+mj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52400" y="6245423"/>
            <a:ext cx="4031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6600FF"/>
                </a:solidFill>
                <a:latin typeface="+mj-lt"/>
              </a:rPr>
              <a:t>a</a:t>
            </a:r>
            <a:r>
              <a:rPr lang="en-US" sz="1400" dirty="0" smtClean="0">
                <a:solidFill>
                  <a:srgbClr val="6600FF"/>
                </a:solidFill>
                <a:latin typeface="+mj-lt"/>
              </a:rPr>
              <a:t>nd the NSTX-U Disruption PAM Working Group</a:t>
            </a:r>
            <a:endParaRPr lang="en-US" sz="1400" dirty="0">
              <a:solidFill>
                <a:srgbClr val="6600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257212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6" name="Rectangle 26"/>
          <p:cNvSpPr>
            <a:spLocks noChangeArrowheads="1"/>
          </p:cNvSpPr>
          <p:nvPr/>
        </p:nvSpPr>
        <p:spPr bwMode="auto">
          <a:xfrm>
            <a:off x="1329260" y="3708560"/>
            <a:ext cx="3484563" cy="2281238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pic>
        <p:nvPicPr>
          <p:cNvPr id="25" name="Picture 2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354"/>
          <a:stretch/>
        </p:blipFill>
        <p:spPr bwMode="auto">
          <a:xfrm>
            <a:off x="125935" y="3631935"/>
            <a:ext cx="4800600" cy="1610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Active RWM control</a:t>
            </a:r>
            <a:r>
              <a:rPr lang="en-US" dirty="0" smtClean="0"/>
              <a:t>: dual </a:t>
            </a:r>
            <a:r>
              <a:rPr lang="en-US" dirty="0"/>
              <a:t>B</a:t>
            </a:r>
            <a:r>
              <a:rPr lang="en-US" baseline="-25000" dirty="0"/>
              <a:t>r</a:t>
            </a:r>
            <a:r>
              <a:rPr lang="en-US" dirty="0"/>
              <a:t> + </a:t>
            </a:r>
            <a:r>
              <a:rPr lang="en-US" dirty="0" err="1"/>
              <a:t>B</a:t>
            </a:r>
            <a:r>
              <a:rPr lang="en-US" baseline="-25000" dirty="0" err="1"/>
              <a:t>p</a:t>
            </a:r>
            <a:r>
              <a:rPr lang="en-US" dirty="0"/>
              <a:t> sensor feedback </a:t>
            </a:r>
            <a:r>
              <a:rPr lang="en-US" dirty="0" smtClean="0"/>
              <a:t>gain and phase scans produce significantly </a:t>
            </a:r>
            <a:r>
              <a:rPr lang="en-US" dirty="0"/>
              <a:t>reduced </a:t>
            </a:r>
            <a:r>
              <a:rPr lang="en-US" dirty="0" smtClean="0"/>
              <a:t>n = 1 field</a:t>
            </a:r>
            <a:endParaRPr lang="en-US" dirty="0"/>
          </a:p>
        </p:txBody>
      </p:sp>
      <p:sp>
        <p:nvSpPr>
          <p:cNvPr id="205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36390" y="1097411"/>
            <a:ext cx="4109720" cy="202678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 dirty="0">
                <a:latin typeface="Arial" pitchFamily="34" charset="0"/>
              </a:rPr>
              <a:t>Favorable </a:t>
            </a:r>
            <a:r>
              <a:rPr lang="en-US" sz="1800" dirty="0" err="1">
                <a:latin typeface="Arial" pitchFamily="34" charset="0"/>
              </a:rPr>
              <a:t>B</a:t>
            </a:r>
            <a:r>
              <a:rPr lang="en-US" sz="1800" baseline="-25000" dirty="0" err="1">
                <a:latin typeface="Arial" pitchFamily="34" charset="0"/>
              </a:rPr>
              <a:t>p</a:t>
            </a:r>
            <a:r>
              <a:rPr lang="en-US" sz="1800" dirty="0">
                <a:latin typeface="Arial" pitchFamily="34" charset="0"/>
              </a:rPr>
              <a:t> + B</a:t>
            </a:r>
            <a:r>
              <a:rPr lang="en-US" sz="1800" baseline="-25000" dirty="0">
                <a:latin typeface="Arial" pitchFamily="34" charset="0"/>
              </a:rPr>
              <a:t>r</a:t>
            </a:r>
            <a:r>
              <a:rPr lang="en-US" sz="1800" dirty="0">
                <a:latin typeface="Arial" pitchFamily="34" charset="0"/>
              </a:rPr>
              <a:t> </a:t>
            </a:r>
            <a:r>
              <a:rPr lang="en-US" sz="1800" dirty="0" smtClean="0">
                <a:latin typeface="Arial" pitchFamily="34" charset="0"/>
              </a:rPr>
              <a:t>feedback (FB) </a:t>
            </a:r>
            <a:r>
              <a:rPr lang="en-US" sz="1800" dirty="0">
                <a:latin typeface="Arial" pitchFamily="34" charset="0"/>
              </a:rPr>
              <a:t>settings </a:t>
            </a:r>
            <a:r>
              <a:rPr lang="en-US" sz="1800" dirty="0" smtClean="0">
                <a:latin typeface="Arial" pitchFamily="34" charset="0"/>
              </a:rPr>
              <a:t>found (low l</a:t>
            </a:r>
            <a:r>
              <a:rPr lang="en-US" sz="1800" baseline="-25000" dirty="0" smtClean="0">
                <a:latin typeface="Arial" pitchFamily="34" charset="0"/>
              </a:rPr>
              <a:t>i</a:t>
            </a:r>
            <a:r>
              <a:rPr lang="en-US" sz="1800" dirty="0" smtClean="0">
                <a:latin typeface="Arial" pitchFamily="34" charset="0"/>
              </a:rPr>
              <a:t> plasmas)</a:t>
            </a:r>
            <a:endParaRPr lang="en-US" sz="1800" dirty="0">
              <a:latin typeface="Arial" pitchFamily="34" charset="0"/>
            </a:endParaRP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sz="1800" dirty="0" smtClean="0"/>
              <a:t>Time-evolved theory simulation </a:t>
            </a:r>
            <a:r>
              <a:rPr lang="en-US" sz="1800" dirty="0"/>
              <a:t>of </a:t>
            </a:r>
            <a:r>
              <a:rPr lang="en-US" sz="1800" dirty="0" err="1"/>
              <a:t>B</a:t>
            </a:r>
            <a:r>
              <a:rPr lang="en-US" sz="1800" baseline="-25000" dirty="0" err="1"/>
              <a:t>r</a:t>
            </a:r>
            <a:r>
              <a:rPr lang="en-US" sz="1800" dirty="0" err="1"/>
              <a:t>+B</a:t>
            </a:r>
            <a:r>
              <a:rPr lang="en-US" sz="1800" baseline="-25000" dirty="0" err="1"/>
              <a:t>p</a:t>
            </a:r>
            <a:r>
              <a:rPr lang="en-US" sz="1800" dirty="0"/>
              <a:t> feedback follows experiment</a:t>
            </a:r>
          </a:p>
          <a:p>
            <a:pPr>
              <a:lnSpc>
                <a:spcPct val="90000"/>
              </a:lnSpc>
              <a:spcBef>
                <a:spcPct val="15000"/>
              </a:spcBef>
            </a:pPr>
            <a:endParaRPr lang="en-US" sz="1800" dirty="0"/>
          </a:p>
          <a:p>
            <a:pPr>
              <a:lnSpc>
                <a:spcPct val="90000"/>
              </a:lnSpc>
              <a:spcBef>
                <a:spcPct val="15000"/>
              </a:spcBef>
            </a:pPr>
            <a:endParaRPr lang="en-US" sz="2000" dirty="0"/>
          </a:p>
        </p:txBody>
      </p:sp>
      <p:pic>
        <p:nvPicPr>
          <p:cNvPr id="2058248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9" t="19630" r="9801" b="11624"/>
          <a:stretch>
            <a:fillRect/>
          </a:stretch>
        </p:blipFill>
        <p:spPr bwMode="auto">
          <a:xfrm>
            <a:off x="5259910" y="3492341"/>
            <a:ext cx="3886200" cy="27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8249" name="Text Box 9"/>
          <p:cNvSpPr txBox="1">
            <a:spLocks noChangeArrowheads="1"/>
          </p:cNvSpPr>
          <p:nvPr/>
        </p:nvSpPr>
        <p:spPr bwMode="auto">
          <a:xfrm>
            <a:off x="7523685" y="6175216"/>
            <a:ext cx="116217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</a:pPr>
            <a:r>
              <a:rPr lang="en-US" sz="1400" dirty="0" err="1" smtClean="0">
                <a:latin typeface="Symbol" pitchFamily="18" charset="2"/>
              </a:rPr>
              <a:t>D</a:t>
            </a:r>
            <a:r>
              <a:rPr lang="en-US" sz="1400" dirty="0" err="1" smtClean="0">
                <a:latin typeface="Helvetica" charset="0"/>
              </a:rPr>
              <a:t>t</a:t>
            </a:r>
            <a:r>
              <a:rPr lang="en-US" sz="1400" dirty="0" smtClean="0">
                <a:latin typeface="Helvetica" charset="0"/>
              </a:rPr>
              <a:t> </a:t>
            </a:r>
            <a:r>
              <a:rPr lang="en-US" sz="1400" dirty="0">
                <a:latin typeface="Helvetica" charset="0"/>
              </a:rPr>
              <a:t>(s)   (model)</a:t>
            </a:r>
          </a:p>
        </p:txBody>
      </p:sp>
      <p:sp>
        <p:nvSpPr>
          <p:cNvPr id="2058250" name="Text Box 10"/>
          <p:cNvSpPr txBox="1">
            <a:spLocks noChangeArrowheads="1"/>
          </p:cNvSpPr>
          <p:nvPr/>
        </p:nvSpPr>
        <p:spPr bwMode="auto">
          <a:xfrm rot="-5400000">
            <a:off x="4373291" y="4698820"/>
            <a:ext cx="1630363" cy="2127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</a:pPr>
            <a:r>
              <a:rPr lang="en-US" sz="1400">
                <a:latin typeface="Helvetica" charset="0"/>
              </a:rPr>
              <a:t>Radial field n = 1 (G)</a:t>
            </a:r>
          </a:p>
        </p:txBody>
      </p:sp>
      <p:sp>
        <p:nvSpPr>
          <p:cNvPr id="2058255" name="Rectangle 15"/>
          <p:cNvSpPr>
            <a:spLocks noChangeArrowheads="1"/>
          </p:cNvSpPr>
          <p:nvPr/>
        </p:nvSpPr>
        <p:spPr bwMode="auto">
          <a:xfrm>
            <a:off x="94130" y="5562600"/>
            <a:ext cx="5457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0" hangingPunct="0">
              <a:buClr>
                <a:srgbClr val="FF3300"/>
              </a:buClr>
              <a:buSzPct val="75000"/>
              <a:buFont typeface="Wingdings" pitchFamily="2" charset="2"/>
              <a:buChar char="q"/>
            </a:pPr>
            <a:endParaRPr lang="en-US" sz="2000" dirty="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2058251" name="Text Box 11"/>
          <p:cNvSpPr txBox="1">
            <a:spLocks noChangeArrowheads="1"/>
          </p:cNvSpPr>
          <p:nvPr/>
        </p:nvSpPr>
        <p:spPr bwMode="auto">
          <a:xfrm>
            <a:off x="6069535" y="5452904"/>
            <a:ext cx="1241425" cy="1825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</a:pPr>
            <a:r>
              <a:rPr lang="en-US" sz="1200">
                <a:latin typeface="Helvetica" charset="0"/>
              </a:rPr>
              <a:t>180 deg FB phase</a:t>
            </a:r>
          </a:p>
        </p:txBody>
      </p:sp>
      <p:sp>
        <p:nvSpPr>
          <p:cNvPr id="2058252" name="Text Box 12"/>
          <p:cNvSpPr txBox="1">
            <a:spLocks noChangeArrowheads="1"/>
          </p:cNvSpPr>
          <p:nvPr/>
        </p:nvSpPr>
        <p:spPr bwMode="auto">
          <a:xfrm>
            <a:off x="6374335" y="4797266"/>
            <a:ext cx="1157288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</a:pPr>
            <a:r>
              <a:rPr lang="en-US" sz="1200">
                <a:solidFill>
                  <a:srgbClr val="FF0000"/>
                </a:solidFill>
                <a:latin typeface="Helvetica" charset="0"/>
              </a:rPr>
              <a:t>90 deg FB phase</a:t>
            </a:r>
          </a:p>
        </p:txBody>
      </p:sp>
      <p:sp>
        <p:nvSpPr>
          <p:cNvPr id="2058253" name="Line 13"/>
          <p:cNvSpPr>
            <a:spLocks noChangeShapeType="1"/>
          </p:cNvSpPr>
          <p:nvPr/>
        </p:nvSpPr>
        <p:spPr bwMode="auto">
          <a:xfrm flipH="1">
            <a:off x="6563248" y="5009991"/>
            <a:ext cx="28575" cy="244475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58254" name="Line 14"/>
          <p:cNvSpPr>
            <a:spLocks noChangeShapeType="1"/>
          </p:cNvSpPr>
          <p:nvPr/>
        </p:nvSpPr>
        <p:spPr bwMode="auto">
          <a:xfrm>
            <a:off x="7512573" y="4067016"/>
            <a:ext cx="12700" cy="220663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58256" name="Text Box 16"/>
          <p:cNvSpPr txBox="1">
            <a:spLocks noChangeArrowheads="1"/>
          </p:cNvSpPr>
          <p:nvPr/>
        </p:nvSpPr>
        <p:spPr bwMode="auto">
          <a:xfrm>
            <a:off x="7136335" y="3806666"/>
            <a:ext cx="107315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</a:pPr>
            <a:r>
              <a:rPr lang="en-US" sz="1200">
                <a:solidFill>
                  <a:srgbClr val="0000FF"/>
                </a:solidFill>
                <a:latin typeface="Helvetica" charset="0"/>
              </a:rPr>
              <a:t>0 deg FB phase</a:t>
            </a:r>
          </a:p>
        </p:txBody>
      </p:sp>
      <p:sp>
        <p:nvSpPr>
          <p:cNvPr id="2058257" name="Text Box 17"/>
          <p:cNvSpPr txBox="1">
            <a:spLocks noChangeArrowheads="1"/>
          </p:cNvSpPr>
          <p:nvPr/>
        </p:nvSpPr>
        <p:spPr bwMode="auto">
          <a:xfrm>
            <a:off x="7606235" y="5635466"/>
            <a:ext cx="1246188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</a:pPr>
            <a:r>
              <a:rPr lang="en-US" sz="1200">
                <a:solidFill>
                  <a:srgbClr val="CC9900"/>
                </a:solidFill>
                <a:latin typeface="Helvetica" charset="0"/>
              </a:rPr>
              <a:t>Vacuum error field</a:t>
            </a:r>
          </a:p>
        </p:txBody>
      </p:sp>
      <p:sp>
        <p:nvSpPr>
          <p:cNvPr id="2058258" name="Text Box 18"/>
          <p:cNvSpPr txBox="1">
            <a:spLocks noChangeArrowheads="1"/>
          </p:cNvSpPr>
          <p:nvPr/>
        </p:nvSpPr>
        <p:spPr bwMode="auto">
          <a:xfrm>
            <a:off x="7610998" y="5125879"/>
            <a:ext cx="1242135" cy="4062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20000"/>
              </a:spcBef>
              <a:buFontTx/>
              <a:buNone/>
            </a:pPr>
            <a:r>
              <a:rPr lang="en-US" sz="1200" dirty="0">
                <a:solidFill>
                  <a:srgbClr val="0000FF"/>
                </a:solidFill>
                <a:latin typeface="Helvetica" charset="0"/>
              </a:rPr>
              <a:t>Vacuum </a:t>
            </a:r>
            <a:r>
              <a:rPr lang="en-US" sz="1200" dirty="0" smtClean="0">
                <a:solidFill>
                  <a:srgbClr val="0000FF"/>
                </a:solidFill>
                <a:latin typeface="Helvetica" charset="0"/>
              </a:rPr>
              <a:t>error field</a:t>
            </a:r>
          </a:p>
          <a:p>
            <a:pPr algn="ctr">
              <a:spcBef>
                <a:spcPct val="20000"/>
              </a:spcBef>
              <a:buFontTx/>
              <a:buNone/>
            </a:pPr>
            <a:r>
              <a:rPr lang="en-US" sz="1200" dirty="0" smtClean="0">
                <a:solidFill>
                  <a:srgbClr val="0000FF"/>
                </a:solidFill>
                <a:latin typeface="Helvetica" charset="0"/>
              </a:rPr>
              <a:t> </a:t>
            </a:r>
            <a:r>
              <a:rPr lang="en-US" sz="1200" dirty="0">
                <a:solidFill>
                  <a:srgbClr val="0000FF"/>
                </a:solidFill>
                <a:latin typeface="Helvetica" charset="0"/>
              </a:rPr>
              <a:t>+ RFA</a:t>
            </a:r>
          </a:p>
        </p:txBody>
      </p:sp>
      <p:sp>
        <p:nvSpPr>
          <p:cNvPr id="2058259" name="Text Box 19"/>
          <p:cNvSpPr txBox="1">
            <a:spLocks noChangeArrowheads="1"/>
          </p:cNvSpPr>
          <p:nvPr/>
        </p:nvSpPr>
        <p:spPr bwMode="auto">
          <a:xfrm>
            <a:off x="5235930" y="3200400"/>
            <a:ext cx="381886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</a:pPr>
            <a:r>
              <a:rPr lang="en-US" sz="1800" u="sng" dirty="0" smtClean="0">
                <a:latin typeface="Helvetica" charset="0"/>
              </a:rPr>
              <a:t>Simulation of B</a:t>
            </a:r>
            <a:r>
              <a:rPr lang="en-US" sz="1800" u="sng" baseline="-25000" dirty="0" smtClean="0">
                <a:latin typeface="Helvetica" charset="0"/>
              </a:rPr>
              <a:t>r</a:t>
            </a:r>
            <a:r>
              <a:rPr lang="en-US" sz="1800" u="sng" dirty="0" smtClean="0">
                <a:latin typeface="Helvetica" charset="0"/>
              </a:rPr>
              <a:t> </a:t>
            </a:r>
            <a:r>
              <a:rPr lang="en-US" sz="1800" u="sng" dirty="0">
                <a:latin typeface="Helvetica" charset="0"/>
              </a:rPr>
              <a:t>+ </a:t>
            </a:r>
            <a:r>
              <a:rPr lang="en-US" sz="1800" u="sng" dirty="0" err="1">
                <a:latin typeface="Helvetica" charset="0"/>
              </a:rPr>
              <a:t>B</a:t>
            </a:r>
            <a:r>
              <a:rPr lang="en-US" sz="1800" u="sng" baseline="-25000" dirty="0" err="1">
                <a:latin typeface="Helvetica" charset="0"/>
              </a:rPr>
              <a:t>p</a:t>
            </a:r>
            <a:r>
              <a:rPr lang="en-US" sz="1800" u="sng" dirty="0">
                <a:latin typeface="Helvetica" charset="0"/>
              </a:rPr>
              <a:t> </a:t>
            </a:r>
            <a:r>
              <a:rPr lang="en-US" sz="1800" u="sng" dirty="0" smtClean="0">
                <a:latin typeface="Helvetica" charset="0"/>
              </a:rPr>
              <a:t>control (VALEN)</a:t>
            </a:r>
            <a:endParaRPr lang="en-US" sz="1800" u="sng" dirty="0">
              <a:latin typeface="Helvetica" charset="0"/>
            </a:endParaRPr>
          </a:p>
        </p:txBody>
      </p:sp>
      <p:pic>
        <p:nvPicPr>
          <p:cNvPr id="2058260" name="Picture 2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118"/>
          <a:stretch/>
        </p:blipFill>
        <p:spPr bwMode="auto">
          <a:xfrm>
            <a:off x="125935" y="5185729"/>
            <a:ext cx="4800600" cy="1361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8264" name="Line 24"/>
          <p:cNvSpPr>
            <a:spLocks noChangeShapeType="1"/>
          </p:cNvSpPr>
          <p:nvPr/>
        </p:nvSpPr>
        <p:spPr bwMode="auto">
          <a:xfrm>
            <a:off x="1329260" y="3683674"/>
            <a:ext cx="1295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58263" name="Text Box 23"/>
          <p:cNvSpPr txBox="1">
            <a:spLocks noChangeArrowheads="1"/>
          </p:cNvSpPr>
          <p:nvPr/>
        </p:nvSpPr>
        <p:spPr bwMode="auto">
          <a:xfrm>
            <a:off x="1457848" y="3494247"/>
            <a:ext cx="877887" cy="182563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</a:pPr>
            <a:r>
              <a:rPr lang="en-US" sz="1200" dirty="0">
                <a:solidFill>
                  <a:srgbClr val="0000FF"/>
                </a:solidFill>
                <a:latin typeface="Helvetica" charset="0"/>
              </a:rPr>
              <a:t>Feedback on</a:t>
            </a:r>
          </a:p>
        </p:txBody>
      </p:sp>
      <p:sp>
        <p:nvSpPr>
          <p:cNvPr id="2058265" name="Line 25"/>
          <p:cNvSpPr>
            <a:spLocks noChangeShapeType="1"/>
          </p:cNvSpPr>
          <p:nvPr/>
        </p:nvSpPr>
        <p:spPr bwMode="auto">
          <a:xfrm>
            <a:off x="1308623" y="3602198"/>
            <a:ext cx="20637" cy="2390776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58267" name="Line 27"/>
          <p:cNvSpPr>
            <a:spLocks noChangeShapeType="1"/>
          </p:cNvSpPr>
          <p:nvPr/>
        </p:nvSpPr>
        <p:spPr bwMode="auto">
          <a:xfrm>
            <a:off x="362473" y="5724685"/>
            <a:ext cx="946150" cy="1587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27" name="Picture 19" descr="RWM Br sensor gain scan no labels v2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8" t="73659" b="4758"/>
          <a:stretch/>
        </p:blipFill>
        <p:spPr bwMode="auto">
          <a:xfrm>
            <a:off x="289661" y="2502837"/>
            <a:ext cx="4564305" cy="79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Line 7"/>
          <p:cNvSpPr>
            <a:spLocks noChangeShapeType="1"/>
          </p:cNvSpPr>
          <p:nvPr/>
        </p:nvSpPr>
        <p:spPr bwMode="auto">
          <a:xfrm>
            <a:off x="1981835" y="2327162"/>
            <a:ext cx="176304" cy="293839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Text Box 8"/>
          <p:cNvSpPr txBox="1">
            <a:spLocks noChangeArrowheads="1"/>
          </p:cNvSpPr>
          <p:nvPr/>
        </p:nvSpPr>
        <p:spPr bwMode="auto">
          <a:xfrm>
            <a:off x="3315131" y="2122699"/>
            <a:ext cx="935389" cy="235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B</a:t>
            </a:r>
            <a:r>
              <a:rPr lang="en-US" sz="1400" baseline="-25000">
                <a:solidFill>
                  <a:srgbClr val="FF0000"/>
                </a:solidFill>
                <a:latin typeface="Arial" pitchFamily="34" charset="0"/>
              </a:rPr>
              <a:t>r</a:t>
            </a:r>
            <a:r>
              <a:rPr lang="en-US" sz="1400">
                <a:solidFill>
                  <a:srgbClr val="FF0000"/>
                </a:solidFill>
                <a:latin typeface="Arial" pitchFamily="34" charset="0"/>
              </a:rPr>
              <a:t> Gain = 1.0</a:t>
            </a:r>
          </a:p>
        </p:txBody>
      </p:sp>
      <p:sp>
        <p:nvSpPr>
          <p:cNvPr id="31" name="Text Box 11"/>
          <p:cNvSpPr txBox="1">
            <a:spLocks noChangeArrowheads="1"/>
          </p:cNvSpPr>
          <p:nvPr/>
        </p:nvSpPr>
        <p:spPr bwMode="auto">
          <a:xfrm>
            <a:off x="4308063" y="944921"/>
            <a:ext cx="435862" cy="38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900">
                <a:solidFill>
                  <a:schemeClr val="tx2"/>
                </a:solidFill>
                <a:latin typeface="Arial" pitchFamily="34" charset="0"/>
              </a:rPr>
              <a:t>140124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900">
                <a:solidFill>
                  <a:srgbClr val="FF0000"/>
                </a:solidFill>
                <a:latin typeface="Arial" pitchFamily="34" charset="0"/>
              </a:rPr>
              <a:t>140122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900">
                <a:solidFill>
                  <a:srgbClr val="0000FF"/>
                </a:solidFill>
                <a:latin typeface="Arial" pitchFamily="34" charset="0"/>
              </a:rPr>
              <a:t>139516</a:t>
            </a:r>
          </a:p>
        </p:txBody>
      </p:sp>
      <p:sp>
        <p:nvSpPr>
          <p:cNvPr id="32" name="Text Box 15"/>
          <p:cNvSpPr txBox="1">
            <a:spLocks noChangeArrowheads="1"/>
          </p:cNvSpPr>
          <p:nvPr/>
        </p:nvSpPr>
        <p:spPr bwMode="auto">
          <a:xfrm>
            <a:off x="1694117" y="2122699"/>
            <a:ext cx="1068841" cy="2350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FF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sz="1400">
                <a:solidFill>
                  <a:srgbClr val="0000FF"/>
                </a:solidFill>
                <a:latin typeface="Arial" pitchFamily="34" charset="0"/>
              </a:rPr>
              <a:t>No B</a:t>
            </a:r>
            <a:r>
              <a:rPr lang="en-US" sz="1400" baseline="-25000">
                <a:solidFill>
                  <a:srgbClr val="0000FF"/>
                </a:solidFill>
                <a:latin typeface="Arial" pitchFamily="34" charset="0"/>
              </a:rPr>
              <a:t>r</a:t>
            </a:r>
            <a:r>
              <a:rPr lang="en-US" sz="1400">
                <a:solidFill>
                  <a:srgbClr val="0000FF"/>
                </a:solidFill>
                <a:latin typeface="Arial" pitchFamily="34" charset="0"/>
              </a:rPr>
              <a:t> feedback</a:t>
            </a:r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 flipH="1">
            <a:off x="3315131" y="2356546"/>
            <a:ext cx="379542" cy="47136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Text Box 18"/>
          <p:cNvSpPr txBox="1">
            <a:spLocks noChangeArrowheads="1"/>
          </p:cNvSpPr>
          <p:nvPr/>
        </p:nvSpPr>
        <p:spPr bwMode="auto">
          <a:xfrm>
            <a:off x="4235956" y="3315228"/>
            <a:ext cx="58221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1800" dirty="0">
                <a:solidFill>
                  <a:schemeClr val="tx2"/>
                </a:solidFill>
                <a:latin typeface="Arial" pitchFamily="34" charset="0"/>
              </a:rPr>
              <a:t>t (s)</a:t>
            </a:r>
          </a:p>
        </p:txBody>
      </p:sp>
      <p:sp>
        <p:nvSpPr>
          <p:cNvPr id="37" name="Text Box 25"/>
          <p:cNvSpPr txBox="1">
            <a:spLocks noChangeArrowheads="1"/>
          </p:cNvSpPr>
          <p:nvPr/>
        </p:nvSpPr>
        <p:spPr bwMode="auto">
          <a:xfrm>
            <a:off x="391429" y="965734"/>
            <a:ext cx="323223" cy="282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1800">
                <a:solidFill>
                  <a:schemeClr val="tx2"/>
                </a:solidFill>
                <a:latin typeface="Symbol" pitchFamily="18" charset="2"/>
              </a:rPr>
              <a:t>b</a:t>
            </a:r>
            <a:r>
              <a:rPr lang="en-US" sz="1800" baseline="-25000">
                <a:solidFill>
                  <a:schemeClr val="tx2"/>
                </a:solidFill>
                <a:latin typeface="Arial" pitchFamily="34" charset="0"/>
              </a:rPr>
              <a:t>N</a:t>
            </a:r>
            <a:endParaRPr lang="en-US" sz="180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8" name="Text Box 26"/>
          <p:cNvSpPr txBox="1">
            <a:spLocks noChangeArrowheads="1"/>
          </p:cNvSpPr>
          <p:nvPr/>
        </p:nvSpPr>
        <p:spPr bwMode="auto">
          <a:xfrm>
            <a:off x="448973" y="2041921"/>
            <a:ext cx="206911" cy="282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1800">
                <a:solidFill>
                  <a:schemeClr val="tx2"/>
                </a:solidFill>
                <a:latin typeface="Arial" pitchFamily="34" charset="0"/>
              </a:rPr>
              <a:t>l</a:t>
            </a:r>
            <a:r>
              <a:rPr lang="en-US" sz="1800" baseline="-25000">
                <a:solidFill>
                  <a:schemeClr val="tx2"/>
                </a:solidFill>
                <a:latin typeface="Arial" pitchFamily="34" charset="0"/>
              </a:rPr>
              <a:t>i</a:t>
            </a:r>
            <a:endParaRPr lang="en-US" sz="180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40" name="Rectangle 28"/>
          <p:cNvSpPr>
            <a:spLocks noChangeArrowheads="1"/>
          </p:cNvSpPr>
          <p:nvPr/>
        </p:nvSpPr>
        <p:spPr bwMode="auto">
          <a:xfrm>
            <a:off x="126974" y="2619447"/>
            <a:ext cx="164060" cy="50809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/>
          </a:p>
        </p:txBody>
      </p:sp>
      <p:sp>
        <p:nvSpPr>
          <p:cNvPr id="41" name="Text Box 29"/>
          <p:cNvSpPr txBox="1">
            <a:spLocks noChangeArrowheads="1"/>
          </p:cNvSpPr>
          <p:nvPr/>
        </p:nvSpPr>
        <p:spPr bwMode="auto">
          <a:xfrm>
            <a:off x="215125" y="900768"/>
            <a:ext cx="70532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</a:pPr>
            <a:r>
              <a:rPr lang="en-US" sz="1000" dirty="0">
                <a:latin typeface="Helvetica" charset="0"/>
              </a:rPr>
              <a:t>6</a:t>
            </a:r>
          </a:p>
        </p:txBody>
      </p:sp>
      <p:sp>
        <p:nvSpPr>
          <p:cNvPr id="42" name="Text Box 30"/>
          <p:cNvSpPr txBox="1">
            <a:spLocks noChangeArrowheads="1"/>
          </p:cNvSpPr>
          <p:nvPr/>
        </p:nvSpPr>
        <p:spPr bwMode="auto">
          <a:xfrm>
            <a:off x="215125" y="1117551"/>
            <a:ext cx="70532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</a:pPr>
            <a:r>
              <a:rPr lang="en-US" sz="1000">
                <a:latin typeface="Helvetica" charset="0"/>
              </a:rPr>
              <a:t>4</a:t>
            </a:r>
          </a:p>
        </p:txBody>
      </p:sp>
      <p:sp>
        <p:nvSpPr>
          <p:cNvPr id="43" name="Text Box 31"/>
          <p:cNvSpPr txBox="1">
            <a:spLocks noChangeArrowheads="1"/>
          </p:cNvSpPr>
          <p:nvPr/>
        </p:nvSpPr>
        <p:spPr bwMode="auto">
          <a:xfrm>
            <a:off x="215125" y="1352623"/>
            <a:ext cx="70532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</a:pPr>
            <a:r>
              <a:rPr lang="en-US" sz="1000">
                <a:latin typeface="Helvetica" charset="0"/>
              </a:rPr>
              <a:t>2</a:t>
            </a:r>
          </a:p>
        </p:txBody>
      </p:sp>
      <p:sp>
        <p:nvSpPr>
          <p:cNvPr id="44" name="Text Box 32"/>
          <p:cNvSpPr txBox="1">
            <a:spLocks noChangeArrowheads="1"/>
          </p:cNvSpPr>
          <p:nvPr/>
        </p:nvSpPr>
        <p:spPr bwMode="auto">
          <a:xfrm>
            <a:off x="215125" y="1557087"/>
            <a:ext cx="70532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</a:pPr>
            <a:r>
              <a:rPr lang="en-US" sz="1000">
                <a:latin typeface="Helvetica" charset="0"/>
              </a:rPr>
              <a:t>0</a:t>
            </a:r>
          </a:p>
        </p:txBody>
      </p:sp>
      <p:sp>
        <p:nvSpPr>
          <p:cNvPr id="45" name="Text Box 33"/>
          <p:cNvSpPr txBox="1">
            <a:spLocks noChangeArrowheads="1"/>
          </p:cNvSpPr>
          <p:nvPr/>
        </p:nvSpPr>
        <p:spPr bwMode="auto">
          <a:xfrm>
            <a:off x="101263" y="1674622"/>
            <a:ext cx="176330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</a:pPr>
            <a:r>
              <a:rPr lang="en-US" sz="1000">
                <a:latin typeface="Helvetica" charset="0"/>
              </a:rPr>
              <a:t>0.8</a:t>
            </a:r>
          </a:p>
        </p:txBody>
      </p:sp>
      <p:sp>
        <p:nvSpPr>
          <p:cNvPr id="46" name="Text Box 34"/>
          <p:cNvSpPr txBox="1">
            <a:spLocks noChangeArrowheads="1"/>
          </p:cNvSpPr>
          <p:nvPr/>
        </p:nvSpPr>
        <p:spPr bwMode="auto">
          <a:xfrm>
            <a:off x="101263" y="1832561"/>
            <a:ext cx="176330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</a:pPr>
            <a:r>
              <a:rPr lang="en-US" sz="1000">
                <a:latin typeface="Helvetica" charset="0"/>
              </a:rPr>
              <a:t>0.6</a:t>
            </a:r>
          </a:p>
        </p:txBody>
      </p:sp>
      <p:sp>
        <p:nvSpPr>
          <p:cNvPr id="48" name="Text Box 36"/>
          <p:cNvSpPr txBox="1">
            <a:spLocks noChangeArrowheads="1"/>
          </p:cNvSpPr>
          <p:nvPr/>
        </p:nvSpPr>
        <p:spPr bwMode="auto">
          <a:xfrm>
            <a:off x="101263" y="2191290"/>
            <a:ext cx="176330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</a:pPr>
            <a:r>
              <a:rPr lang="en-US" sz="1000" dirty="0">
                <a:latin typeface="Helvetica" charset="0"/>
              </a:rPr>
              <a:t>0.2</a:t>
            </a:r>
          </a:p>
        </p:txBody>
      </p:sp>
      <p:sp>
        <p:nvSpPr>
          <p:cNvPr id="49" name="Text Box 37"/>
          <p:cNvSpPr txBox="1">
            <a:spLocks noChangeArrowheads="1"/>
          </p:cNvSpPr>
          <p:nvPr/>
        </p:nvSpPr>
        <p:spPr bwMode="auto">
          <a:xfrm>
            <a:off x="101263" y="2351677"/>
            <a:ext cx="176330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</a:pPr>
            <a:r>
              <a:rPr lang="en-US" sz="1000">
                <a:latin typeface="Helvetica" charset="0"/>
              </a:rPr>
              <a:t>0.0</a:t>
            </a:r>
          </a:p>
        </p:txBody>
      </p:sp>
      <p:sp>
        <p:nvSpPr>
          <p:cNvPr id="56" name="Text Box 44"/>
          <p:cNvSpPr txBox="1">
            <a:spLocks noChangeArrowheads="1"/>
          </p:cNvSpPr>
          <p:nvPr/>
        </p:nvSpPr>
        <p:spPr bwMode="auto">
          <a:xfrm>
            <a:off x="215125" y="2566800"/>
            <a:ext cx="70532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</a:pPr>
            <a:r>
              <a:rPr lang="en-US" sz="1000">
                <a:latin typeface="Helvetica" charset="0"/>
              </a:rPr>
              <a:t>6</a:t>
            </a:r>
          </a:p>
        </p:txBody>
      </p:sp>
      <p:sp>
        <p:nvSpPr>
          <p:cNvPr id="57" name="Text Box 45"/>
          <p:cNvSpPr txBox="1">
            <a:spLocks noChangeArrowheads="1"/>
          </p:cNvSpPr>
          <p:nvPr/>
        </p:nvSpPr>
        <p:spPr bwMode="auto">
          <a:xfrm>
            <a:off x="215125" y="2765142"/>
            <a:ext cx="70532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</a:pPr>
            <a:r>
              <a:rPr lang="en-US" sz="1000">
                <a:latin typeface="Helvetica" charset="0"/>
              </a:rPr>
              <a:t>4</a:t>
            </a:r>
          </a:p>
        </p:txBody>
      </p:sp>
      <p:sp>
        <p:nvSpPr>
          <p:cNvPr id="58" name="Text Box 46"/>
          <p:cNvSpPr txBox="1">
            <a:spLocks noChangeArrowheads="1"/>
          </p:cNvSpPr>
          <p:nvPr/>
        </p:nvSpPr>
        <p:spPr bwMode="auto">
          <a:xfrm>
            <a:off x="215125" y="2968381"/>
            <a:ext cx="70532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</a:pPr>
            <a:r>
              <a:rPr lang="en-US" sz="1000">
                <a:latin typeface="Helvetica" charset="0"/>
              </a:rPr>
              <a:t>2</a:t>
            </a:r>
          </a:p>
        </p:txBody>
      </p:sp>
      <p:sp>
        <p:nvSpPr>
          <p:cNvPr id="59" name="Text Box 47"/>
          <p:cNvSpPr txBox="1">
            <a:spLocks noChangeArrowheads="1"/>
          </p:cNvSpPr>
          <p:nvPr/>
        </p:nvSpPr>
        <p:spPr bwMode="auto">
          <a:xfrm>
            <a:off x="215125" y="3166722"/>
            <a:ext cx="70532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</a:pPr>
            <a:r>
              <a:rPr lang="en-US" sz="1000">
                <a:latin typeface="Helvetica" charset="0"/>
              </a:rPr>
              <a:t>0</a:t>
            </a:r>
          </a:p>
        </p:txBody>
      </p:sp>
      <p:grpSp>
        <p:nvGrpSpPr>
          <p:cNvPr id="60" name="Group 48"/>
          <p:cNvGrpSpPr>
            <a:grpSpLocks/>
          </p:cNvGrpSpPr>
          <p:nvPr/>
        </p:nvGrpSpPr>
        <p:grpSpPr bwMode="auto">
          <a:xfrm>
            <a:off x="239612" y="3275382"/>
            <a:ext cx="4668373" cy="168957"/>
            <a:chOff x="224" y="3653"/>
            <a:chExt cx="3813" cy="138"/>
          </a:xfrm>
        </p:grpSpPr>
        <p:sp>
          <p:nvSpPr>
            <p:cNvPr id="61" name="Text Box 49"/>
            <p:cNvSpPr txBox="1">
              <a:spLocks noChangeArrowheads="1"/>
            </p:cNvSpPr>
            <p:nvPr/>
          </p:nvSpPr>
          <p:spPr bwMode="auto">
            <a:xfrm>
              <a:off x="224" y="3653"/>
              <a:ext cx="160" cy="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20000"/>
                </a:spcBef>
                <a:buFontTx/>
                <a:buNone/>
              </a:pPr>
              <a:r>
                <a:rPr lang="en-US" sz="1100">
                  <a:latin typeface="Helvetica" charset="0"/>
                </a:rPr>
                <a:t>0.0</a:t>
              </a:r>
            </a:p>
          </p:txBody>
        </p:sp>
        <p:sp>
          <p:nvSpPr>
            <p:cNvPr id="62" name="Text Box 50"/>
            <p:cNvSpPr txBox="1">
              <a:spLocks noChangeArrowheads="1"/>
            </p:cNvSpPr>
            <p:nvPr/>
          </p:nvSpPr>
          <p:spPr bwMode="auto">
            <a:xfrm>
              <a:off x="747" y="3653"/>
              <a:ext cx="160" cy="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20000"/>
                </a:spcBef>
                <a:buFontTx/>
                <a:buNone/>
              </a:pPr>
              <a:r>
                <a:rPr lang="en-US" sz="1100">
                  <a:latin typeface="Helvetica" charset="0"/>
                </a:rPr>
                <a:t>0.2</a:t>
              </a:r>
            </a:p>
          </p:txBody>
        </p:sp>
        <p:sp>
          <p:nvSpPr>
            <p:cNvPr id="63" name="Text Box 51"/>
            <p:cNvSpPr txBox="1">
              <a:spLocks noChangeArrowheads="1"/>
            </p:cNvSpPr>
            <p:nvPr/>
          </p:nvSpPr>
          <p:spPr bwMode="auto">
            <a:xfrm>
              <a:off x="1270" y="3653"/>
              <a:ext cx="160" cy="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20000"/>
                </a:spcBef>
                <a:buFontTx/>
                <a:buNone/>
              </a:pPr>
              <a:r>
                <a:rPr lang="en-US" sz="1100" dirty="0">
                  <a:latin typeface="Helvetica" charset="0"/>
                </a:rPr>
                <a:t>0.4</a:t>
              </a:r>
            </a:p>
          </p:txBody>
        </p:sp>
        <p:sp>
          <p:nvSpPr>
            <p:cNvPr id="64" name="Text Box 52"/>
            <p:cNvSpPr txBox="1">
              <a:spLocks noChangeArrowheads="1"/>
            </p:cNvSpPr>
            <p:nvPr/>
          </p:nvSpPr>
          <p:spPr bwMode="auto">
            <a:xfrm>
              <a:off x="1791" y="3653"/>
              <a:ext cx="160" cy="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20000"/>
                </a:spcBef>
                <a:buFontTx/>
                <a:buNone/>
              </a:pPr>
              <a:r>
                <a:rPr lang="en-US" sz="1100">
                  <a:latin typeface="Helvetica" charset="0"/>
                </a:rPr>
                <a:t>0.6</a:t>
              </a:r>
            </a:p>
          </p:txBody>
        </p:sp>
        <p:sp>
          <p:nvSpPr>
            <p:cNvPr id="65" name="Text Box 53"/>
            <p:cNvSpPr txBox="1">
              <a:spLocks noChangeArrowheads="1"/>
            </p:cNvSpPr>
            <p:nvPr/>
          </p:nvSpPr>
          <p:spPr bwMode="auto">
            <a:xfrm>
              <a:off x="2309" y="3653"/>
              <a:ext cx="160" cy="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20000"/>
                </a:spcBef>
                <a:buFontTx/>
                <a:buNone/>
              </a:pPr>
              <a:r>
                <a:rPr lang="en-US" sz="1100">
                  <a:latin typeface="Helvetica" charset="0"/>
                </a:rPr>
                <a:t>0.8</a:t>
              </a:r>
            </a:p>
          </p:txBody>
        </p:sp>
        <p:sp>
          <p:nvSpPr>
            <p:cNvPr id="66" name="Text Box 54"/>
            <p:cNvSpPr txBox="1">
              <a:spLocks noChangeArrowheads="1"/>
            </p:cNvSpPr>
            <p:nvPr/>
          </p:nvSpPr>
          <p:spPr bwMode="auto">
            <a:xfrm>
              <a:off x="2832" y="3653"/>
              <a:ext cx="160" cy="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20000"/>
                </a:spcBef>
                <a:buFontTx/>
                <a:buNone/>
              </a:pPr>
              <a:r>
                <a:rPr lang="en-US" sz="1100">
                  <a:latin typeface="Helvetica" charset="0"/>
                </a:rPr>
                <a:t>1.0</a:t>
              </a:r>
            </a:p>
          </p:txBody>
        </p:sp>
        <p:sp>
          <p:nvSpPr>
            <p:cNvPr id="67" name="Text Box 55"/>
            <p:cNvSpPr txBox="1">
              <a:spLocks noChangeArrowheads="1"/>
            </p:cNvSpPr>
            <p:nvPr/>
          </p:nvSpPr>
          <p:spPr bwMode="auto">
            <a:xfrm>
              <a:off x="3355" y="3653"/>
              <a:ext cx="160" cy="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20000"/>
                </a:spcBef>
                <a:buFontTx/>
                <a:buNone/>
              </a:pPr>
              <a:r>
                <a:rPr lang="en-US" sz="1100">
                  <a:latin typeface="Helvetica" charset="0"/>
                </a:rPr>
                <a:t>1.2</a:t>
              </a:r>
            </a:p>
          </p:txBody>
        </p:sp>
        <p:sp>
          <p:nvSpPr>
            <p:cNvPr id="68" name="Text Box 56"/>
            <p:cNvSpPr txBox="1">
              <a:spLocks noChangeArrowheads="1"/>
            </p:cNvSpPr>
            <p:nvPr/>
          </p:nvSpPr>
          <p:spPr bwMode="auto">
            <a:xfrm>
              <a:off x="3877" y="3653"/>
              <a:ext cx="160" cy="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20000"/>
                </a:spcBef>
                <a:buFontTx/>
                <a:buNone/>
              </a:pPr>
              <a:r>
                <a:rPr lang="en-US" sz="1100">
                  <a:latin typeface="Helvetica" charset="0"/>
                </a:rPr>
                <a:t>1.4</a:t>
              </a:r>
            </a:p>
          </p:txBody>
        </p:sp>
      </p:grpSp>
      <p:pic>
        <p:nvPicPr>
          <p:cNvPr id="70" name="Picture 19" descr="RWM Br sensor gain scan no labels v2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8" t="8444" b="48252"/>
          <a:stretch/>
        </p:blipFill>
        <p:spPr bwMode="auto">
          <a:xfrm>
            <a:off x="293463" y="877404"/>
            <a:ext cx="4564305" cy="1594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Text Box 6"/>
          <p:cNvSpPr txBox="1">
            <a:spLocks noChangeArrowheads="1"/>
          </p:cNvSpPr>
          <p:nvPr/>
        </p:nvSpPr>
        <p:spPr bwMode="auto">
          <a:xfrm>
            <a:off x="3722813" y="3007711"/>
            <a:ext cx="1011297" cy="235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sz="1400">
                <a:solidFill>
                  <a:schemeClr val="tx1"/>
                </a:solidFill>
                <a:latin typeface="Arial" pitchFamily="34" charset="0"/>
              </a:rPr>
              <a:t>B</a:t>
            </a:r>
            <a:r>
              <a:rPr lang="en-US" sz="1400" baseline="-25000">
                <a:solidFill>
                  <a:schemeClr val="tx1"/>
                </a:solidFill>
                <a:latin typeface="Arial" pitchFamily="34" charset="0"/>
              </a:rPr>
              <a:t>r</a:t>
            </a:r>
            <a:r>
              <a:rPr lang="en-US" sz="1400">
                <a:solidFill>
                  <a:schemeClr val="tx1"/>
                </a:solidFill>
                <a:latin typeface="Arial" pitchFamily="34" charset="0"/>
              </a:rPr>
              <a:t> Gain = 1.50</a:t>
            </a:r>
          </a:p>
        </p:txBody>
      </p:sp>
      <p:sp>
        <p:nvSpPr>
          <p:cNvPr id="77" name="Line 17"/>
          <p:cNvSpPr>
            <a:spLocks noChangeShapeType="1"/>
          </p:cNvSpPr>
          <p:nvPr/>
        </p:nvSpPr>
        <p:spPr bwMode="auto">
          <a:xfrm flipH="1" flipV="1">
            <a:off x="3650141" y="2989346"/>
            <a:ext cx="210585" cy="137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" name="Text Box 24"/>
          <p:cNvSpPr txBox="1">
            <a:spLocks noChangeArrowheads="1"/>
          </p:cNvSpPr>
          <p:nvPr/>
        </p:nvSpPr>
        <p:spPr bwMode="auto">
          <a:xfrm>
            <a:off x="331417" y="2476351"/>
            <a:ext cx="102944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1600" dirty="0" err="1">
                <a:solidFill>
                  <a:schemeClr val="tx2"/>
                </a:solidFill>
                <a:latin typeface="Arial" pitchFamily="34" charset="0"/>
              </a:rPr>
              <a:t>B</a:t>
            </a:r>
            <a:r>
              <a:rPr lang="en-US" sz="1600" baseline="-25000" dirty="0" err="1">
                <a:solidFill>
                  <a:schemeClr val="tx2"/>
                </a:solidFill>
                <a:latin typeface="Arial" pitchFamily="34" charset="0"/>
              </a:rPr>
              <a:t>r</a:t>
            </a:r>
            <a:r>
              <a:rPr lang="en-US" sz="1600" baseline="30000" dirty="0" err="1">
                <a:solidFill>
                  <a:schemeClr val="tx2"/>
                </a:solidFill>
                <a:latin typeface="Arial" pitchFamily="34" charset="0"/>
              </a:rPr>
              <a:t>n</a:t>
            </a:r>
            <a:r>
              <a:rPr lang="en-US" sz="1600" baseline="30000" dirty="0">
                <a:solidFill>
                  <a:schemeClr val="tx2"/>
                </a:solidFill>
                <a:latin typeface="Arial" pitchFamily="34" charset="0"/>
              </a:rPr>
              <a:t> = 1</a:t>
            </a:r>
            <a:r>
              <a:rPr lang="en-US" sz="1600" dirty="0">
                <a:solidFill>
                  <a:schemeClr val="tx2"/>
                </a:solidFill>
                <a:latin typeface="Arial" pitchFamily="34" charset="0"/>
              </a:rPr>
              <a:t> (G)</a:t>
            </a:r>
          </a:p>
        </p:txBody>
      </p:sp>
      <p:sp>
        <p:nvSpPr>
          <p:cNvPr id="80" name="Text Box 25"/>
          <p:cNvSpPr txBox="1">
            <a:spLocks noChangeArrowheads="1"/>
          </p:cNvSpPr>
          <p:nvPr/>
        </p:nvSpPr>
        <p:spPr bwMode="auto">
          <a:xfrm>
            <a:off x="387736" y="969228"/>
            <a:ext cx="323223" cy="282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1800">
                <a:solidFill>
                  <a:schemeClr val="tx2"/>
                </a:solidFill>
                <a:latin typeface="Symbol" pitchFamily="18" charset="2"/>
              </a:rPr>
              <a:t>b</a:t>
            </a:r>
            <a:r>
              <a:rPr lang="en-US" sz="1800" baseline="-25000">
                <a:solidFill>
                  <a:schemeClr val="tx2"/>
                </a:solidFill>
                <a:latin typeface="Arial" pitchFamily="34" charset="0"/>
              </a:rPr>
              <a:t>N</a:t>
            </a:r>
            <a:endParaRPr lang="en-US" sz="180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81" name="Text Box 26"/>
          <p:cNvSpPr txBox="1">
            <a:spLocks noChangeArrowheads="1"/>
          </p:cNvSpPr>
          <p:nvPr/>
        </p:nvSpPr>
        <p:spPr bwMode="auto">
          <a:xfrm>
            <a:off x="445280" y="2045415"/>
            <a:ext cx="206911" cy="282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1800">
                <a:solidFill>
                  <a:schemeClr val="tx2"/>
                </a:solidFill>
                <a:latin typeface="Arial" pitchFamily="34" charset="0"/>
              </a:rPr>
              <a:t>l</a:t>
            </a:r>
            <a:r>
              <a:rPr lang="en-US" sz="1800" baseline="-25000">
                <a:solidFill>
                  <a:schemeClr val="tx2"/>
                </a:solidFill>
                <a:latin typeface="Arial" pitchFamily="34" charset="0"/>
              </a:rPr>
              <a:t>i</a:t>
            </a:r>
            <a:endParaRPr lang="en-US" sz="180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83" name="Rectangle 28"/>
          <p:cNvSpPr>
            <a:spLocks noChangeArrowheads="1"/>
          </p:cNvSpPr>
          <p:nvPr/>
        </p:nvSpPr>
        <p:spPr bwMode="auto">
          <a:xfrm>
            <a:off x="123281" y="2622941"/>
            <a:ext cx="164060" cy="50809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000"/>
          </a:p>
        </p:txBody>
      </p:sp>
      <p:sp>
        <p:nvSpPr>
          <p:cNvPr id="90" name="Text Box 35"/>
          <p:cNvSpPr txBox="1">
            <a:spLocks noChangeArrowheads="1"/>
          </p:cNvSpPr>
          <p:nvPr/>
        </p:nvSpPr>
        <p:spPr bwMode="auto">
          <a:xfrm>
            <a:off x="97570" y="2020929"/>
            <a:ext cx="176330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</a:pPr>
            <a:r>
              <a:rPr lang="en-US" sz="1000" dirty="0">
                <a:latin typeface="Helvetica" charset="0"/>
              </a:rPr>
              <a:t>0.4</a:t>
            </a:r>
          </a:p>
        </p:txBody>
      </p:sp>
      <p:sp>
        <p:nvSpPr>
          <p:cNvPr id="99" name="Text Box 44"/>
          <p:cNvSpPr txBox="1">
            <a:spLocks noChangeArrowheads="1"/>
          </p:cNvSpPr>
          <p:nvPr/>
        </p:nvSpPr>
        <p:spPr bwMode="auto">
          <a:xfrm>
            <a:off x="211432" y="2570294"/>
            <a:ext cx="70532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</a:pPr>
            <a:r>
              <a:rPr lang="en-US" sz="1000">
                <a:latin typeface="Helvetica" charset="0"/>
              </a:rPr>
              <a:t>6</a:t>
            </a:r>
          </a:p>
        </p:txBody>
      </p:sp>
      <p:sp>
        <p:nvSpPr>
          <p:cNvPr id="100" name="Text Box 45"/>
          <p:cNvSpPr txBox="1">
            <a:spLocks noChangeArrowheads="1"/>
          </p:cNvSpPr>
          <p:nvPr/>
        </p:nvSpPr>
        <p:spPr bwMode="auto">
          <a:xfrm>
            <a:off x="211432" y="2768636"/>
            <a:ext cx="70532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</a:pPr>
            <a:r>
              <a:rPr lang="en-US" sz="1000">
                <a:latin typeface="Helvetica" charset="0"/>
              </a:rPr>
              <a:t>4</a:t>
            </a:r>
          </a:p>
        </p:txBody>
      </p:sp>
      <p:sp>
        <p:nvSpPr>
          <p:cNvPr id="101" name="Text Box 46"/>
          <p:cNvSpPr txBox="1">
            <a:spLocks noChangeArrowheads="1"/>
          </p:cNvSpPr>
          <p:nvPr/>
        </p:nvSpPr>
        <p:spPr bwMode="auto">
          <a:xfrm>
            <a:off x="211432" y="2971875"/>
            <a:ext cx="70532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</a:pPr>
            <a:r>
              <a:rPr lang="en-US" sz="1000" dirty="0">
                <a:latin typeface="Helvetica" charset="0"/>
              </a:rPr>
              <a:t>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69233" y="1506511"/>
            <a:ext cx="1324402" cy="338554"/>
          </a:xfrm>
          <a:prstGeom prst="rect">
            <a:avLst/>
          </a:prstGeom>
          <a:solidFill>
            <a:schemeClr val="bg1"/>
          </a:solidFill>
          <a:ln w="254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dirty="0" smtClean="0">
                <a:solidFill>
                  <a:srgbClr val="00B050"/>
                </a:solidFill>
                <a:latin typeface="+mn-lt"/>
              </a:rPr>
              <a:t>B</a:t>
            </a:r>
            <a:r>
              <a:rPr lang="en-US" sz="1600" baseline="-25000" dirty="0" smtClean="0">
                <a:solidFill>
                  <a:srgbClr val="00B050"/>
                </a:solidFill>
                <a:latin typeface="+mn-lt"/>
              </a:rPr>
              <a:t>r</a:t>
            </a:r>
            <a:r>
              <a:rPr lang="en-US" sz="1600" dirty="0" smtClean="0">
                <a:solidFill>
                  <a:srgbClr val="00B050"/>
                </a:solidFill>
                <a:latin typeface="+mn-lt"/>
              </a:rPr>
              <a:t> gain scan</a:t>
            </a:r>
            <a:endParaRPr lang="en-US" sz="1600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956805" y="4238798"/>
            <a:ext cx="1790875" cy="338554"/>
          </a:xfrm>
          <a:prstGeom prst="rect">
            <a:avLst/>
          </a:prstGeom>
          <a:solidFill>
            <a:schemeClr val="bg1"/>
          </a:solidFill>
          <a:ln w="254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dirty="0" smtClean="0">
                <a:solidFill>
                  <a:srgbClr val="00B050"/>
                </a:solidFill>
                <a:latin typeface="+mn-lt"/>
              </a:rPr>
              <a:t>B</a:t>
            </a:r>
            <a:r>
              <a:rPr lang="en-US" sz="1600" baseline="-25000" dirty="0" smtClean="0">
                <a:solidFill>
                  <a:srgbClr val="00B050"/>
                </a:solidFill>
                <a:latin typeface="+mn-lt"/>
              </a:rPr>
              <a:t>r</a:t>
            </a:r>
            <a:r>
              <a:rPr lang="en-US" sz="1600" dirty="0" smtClean="0">
                <a:solidFill>
                  <a:srgbClr val="00B050"/>
                </a:solidFill>
                <a:latin typeface="+mn-lt"/>
              </a:rPr>
              <a:t> FB phase scan</a:t>
            </a:r>
            <a:endParaRPr lang="en-US" sz="1600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69" name="Text Box 32"/>
          <p:cNvSpPr txBox="1">
            <a:spLocks noChangeArrowheads="1"/>
          </p:cNvSpPr>
          <p:nvPr/>
        </p:nvSpPr>
        <p:spPr bwMode="auto">
          <a:xfrm>
            <a:off x="5410200" y="2390001"/>
            <a:ext cx="3667224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0" i="0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S. Sabbagh </a:t>
            </a:r>
            <a:r>
              <a:rPr lang="en-US" sz="1200" b="0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lang="en-US" sz="1200" b="0" i="0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b="0" i="0" dirty="0" err="1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</a:t>
            </a:r>
            <a:r>
              <a:rPr lang="en-US" sz="1200" b="0" i="0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Fusion </a:t>
            </a:r>
            <a:r>
              <a:rPr lang="en-US" sz="1200" b="1" i="0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</a:t>
            </a:r>
            <a:r>
              <a:rPr lang="en-US" sz="1200" i="0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0" i="0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(2013</a:t>
            </a:r>
            <a:r>
              <a:rPr lang="en-US" sz="1200" dirty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104007 </a:t>
            </a:r>
            <a:endParaRPr lang="en-US" sz="1200" b="0" i="0" dirty="0">
              <a:solidFill>
                <a:srgbClr val="66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4797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7283" name="Rectangle 51"/>
          <p:cNvSpPr>
            <a:spLocks noChangeArrowheads="1"/>
          </p:cNvSpPr>
          <p:nvPr/>
        </p:nvSpPr>
        <p:spPr bwMode="auto">
          <a:xfrm>
            <a:off x="268356" y="2847835"/>
            <a:ext cx="3758184" cy="3633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35000"/>
              </a:spcBef>
              <a:buClr>
                <a:srgbClr val="FF3300"/>
              </a:buClr>
              <a:buSzPct val="75000"/>
              <a:buFont typeface="Wingdings" pitchFamily="2" charset="2"/>
              <a:buChar char="q"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</a:rPr>
              <a:t>Controller 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</a:rPr>
              <a:t>model can </a:t>
            </a:r>
            <a:r>
              <a:rPr lang="en-US" sz="1800" dirty="0">
                <a:solidFill>
                  <a:schemeClr val="tx1"/>
                </a:solidFill>
                <a:latin typeface="Arial" pitchFamily="34" charset="0"/>
              </a:rPr>
              <a:t>compensate for wall currents</a:t>
            </a:r>
          </a:p>
          <a:p>
            <a:pPr marL="742950" lvl="1" indent="-285750" eaLnBrk="0" hangingPunct="0">
              <a:spcBef>
                <a:spcPct val="15000"/>
              </a:spcBef>
              <a:buClr>
                <a:srgbClr val="3333FF"/>
              </a:buClr>
              <a:buSzPct val="75000"/>
              <a:buFont typeface="Wingdings" pitchFamily="2" charset="2"/>
              <a:buChar char="q"/>
            </a:pPr>
            <a:r>
              <a:rPr lang="en-US" sz="1600" dirty="0" smtClean="0">
                <a:solidFill>
                  <a:srgbClr val="3333FF"/>
                </a:solidFill>
                <a:latin typeface="Arial" pitchFamily="34" charset="0"/>
              </a:rPr>
              <a:t>Includes plasma </a:t>
            </a:r>
            <a:r>
              <a:rPr lang="en-US" sz="1600" dirty="0">
                <a:solidFill>
                  <a:srgbClr val="3333FF"/>
                </a:solidFill>
                <a:latin typeface="Arial" pitchFamily="34" charset="0"/>
              </a:rPr>
              <a:t>mode-induced </a:t>
            </a:r>
            <a:r>
              <a:rPr lang="en-US" sz="1600" dirty="0" smtClean="0">
                <a:solidFill>
                  <a:srgbClr val="3333FF"/>
                </a:solidFill>
                <a:latin typeface="Arial" pitchFamily="34" charset="0"/>
              </a:rPr>
              <a:t>current</a:t>
            </a:r>
            <a:endParaRPr lang="en-US" sz="1600" dirty="0">
              <a:solidFill>
                <a:srgbClr val="3333FF"/>
              </a:solidFill>
              <a:latin typeface="Arial" pitchFamily="34" charset="0"/>
            </a:endParaRPr>
          </a:p>
          <a:p>
            <a:pPr marL="342900" indent="-342900" eaLnBrk="0" hangingPunct="0">
              <a:spcBef>
                <a:spcPct val="15000"/>
              </a:spcBef>
              <a:buClr>
                <a:srgbClr val="FF3300"/>
              </a:buClr>
              <a:buSzPct val="75000"/>
              <a:buFont typeface="Wingdings" pitchFamily="2" charset="2"/>
              <a:buChar char="q"/>
            </a:pP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</a:rPr>
              <a:t>Potential to allow more flexible control coil positioning</a:t>
            </a:r>
          </a:p>
          <a:p>
            <a:pPr marL="742950" lvl="1" indent="-285750" eaLnBrk="0" hangingPunct="0">
              <a:spcBef>
                <a:spcPct val="15000"/>
              </a:spcBef>
              <a:buClr>
                <a:srgbClr val="3333FF"/>
              </a:buClr>
              <a:buSzPct val="75000"/>
              <a:buFont typeface="Wingdings" pitchFamily="2" charset="2"/>
              <a:buChar char="q"/>
            </a:pPr>
            <a:r>
              <a:rPr lang="en-US" sz="1600" dirty="0" smtClean="0">
                <a:solidFill>
                  <a:srgbClr val="3333FF"/>
                </a:solidFill>
                <a:latin typeface="Arial" pitchFamily="34" charset="0"/>
              </a:rPr>
              <a:t>May allow control coils to be moved further from plasma, and be shielded (e.g. for ITER)</a:t>
            </a:r>
          </a:p>
          <a:p>
            <a:pPr marL="742950" lvl="1" indent="-285750" eaLnBrk="0" hangingPunct="0">
              <a:spcBef>
                <a:spcPct val="15000"/>
              </a:spcBef>
              <a:buClr>
                <a:srgbClr val="3333FF"/>
              </a:buClr>
              <a:buSzPct val="75000"/>
              <a:buFont typeface="Wingdings" pitchFamily="2" charset="2"/>
              <a:buChar char="q"/>
            </a:pPr>
            <a:endParaRPr lang="en-US" sz="1600" dirty="0" smtClean="0">
              <a:solidFill>
                <a:srgbClr val="3333FF"/>
              </a:solidFill>
              <a:latin typeface="Arial" pitchFamily="34" charset="0"/>
            </a:endParaRPr>
          </a:p>
          <a:p>
            <a:pPr marL="342900" lvl="1" indent="-342900" eaLnBrk="0" hangingPunct="0">
              <a:spcBef>
                <a:spcPct val="15000"/>
              </a:spcBef>
              <a:buClr>
                <a:srgbClr val="FF3300"/>
              </a:buClr>
              <a:buSzPct val="75000"/>
              <a:buFont typeface="Wingdings" pitchFamily="2" charset="2"/>
              <a:buChar char="q"/>
            </a:pP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Straightforward inclusion of multiple modes (with n = 1, or n &gt; 1) in feedback</a:t>
            </a:r>
          </a:p>
        </p:txBody>
      </p:sp>
      <p:pic>
        <p:nvPicPr>
          <p:cNvPr id="18872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885" y="1223962"/>
            <a:ext cx="1006475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8723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173" y="1204912"/>
            <a:ext cx="1017587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8723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665" y="1143000"/>
            <a:ext cx="1335087" cy="1474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8723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4841" y="-17092"/>
            <a:ext cx="8898118" cy="8382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Model-based RWM </a:t>
            </a:r>
            <a:r>
              <a:rPr lang="en-US" dirty="0">
                <a:solidFill>
                  <a:srgbClr val="FF0000"/>
                </a:solidFill>
              </a:rPr>
              <a:t>state space controller </a:t>
            </a:r>
            <a:r>
              <a:rPr lang="en-US" dirty="0" smtClean="0"/>
              <a:t>including 3D model of plasma and wall currents used at high </a:t>
            </a:r>
            <a:r>
              <a:rPr lang="en-US" dirty="0" err="1" smtClean="0">
                <a:latin typeface="Symbol" pitchFamily="18" charset="2"/>
              </a:rPr>
              <a:t>b</a:t>
            </a:r>
            <a:r>
              <a:rPr lang="en-US" baseline="-25000" dirty="0" err="1" smtClean="0"/>
              <a:t>N</a:t>
            </a:r>
            <a:endParaRPr lang="en-US" dirty="0"/>
          </a:p>
        </p:txBody>
      </p:sp>
      <p:sp>
        <p:nvSpPr>
          <p:cNvPr id="1887240" name="AutoShape 6"/>
          <p:cNvSpPr>
            <a:spLocks noChangeArrowheads="1"/>
          </p:cNvSpPr>
          <p:nvPr/>
        </p:nvSpPr>
        <p:spPr bwMode="auto">
          <a:xfrm>
            <a:off x="2670048" y="1066800"/>
            <a:ext cx="1708150" cy="1600200"/>
          </a:xfrm>
          <a:prstGeom prst="rightArrow">
            <a:avLst>
              <a:gd name="adj1" fmla="val 50000"/>
              <a:gd name="adj2" fmla="val 26687"/>
            </a:avLst>
          </a:prstGeom>
          <a:solidFill>
            <a:srgbClr val="FFFFCC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457200">
              <a:spcBef>
                <a:spcPct val="0"/>
              </a:spcBef>
              <a:buFontTx/>
              <a:buNone/>
            </a:pPr>
            <a:endParaRPr lang="en-US" sz="1800">
              <a:solidFill>
                <a:schemeClr val="tx1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887241" name="Text Box 7"/>
          <p:cNvSpPr txBox="1">
            <a:spLocks noChangeArrowheads="1"/>
          </p:cNvSpPr>
          <p:nvPr/>
        </p:nvSpPr>
        <p:spPr bwMode="auto">
          <a:xfrm>
            <a:off x="2714498" y="1576388"/>
            <a:ext cx="16002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rgbClr val="FF0000"/>
                </a:solidFill>
                <a:latin typeface="Helvetica" charset="0"/>
                <a:ea typeface="ＭＳ Ｐゴシック" pitchFamily="34" charset="-128"/>
              </a:rPr>
              <a:t>Balancing</a:t>
            </a:r>
            <a:br>
              <a:rPr lang="en-US" sz="1600" dirty="0">
                <a:solidFill>
                  <a:srgbClr val="FF0000"/>
                </a:solidFill>
                <a:latin typeface="Helvetica" charset="0"/>
                <a:ea typeface="ＭＳ Ｐゴシック" pitchFamily="34" charset="-128"/>
              </a:rPr>
            </a:br>
            <a:r>
              <a:rPr lang="en-US" sz="1600" dirty="0">
                <a:solidFill>
                  <a:srgbClr val="FF0000"/>
                </a:solidFill>
                <a:latin typeface="Helvetica" charset="0"/>
                <a:ea typeface="ＭＳ Ｐゴシック" pitchFamily="34" charset="-128"/>
              </a:rPr>
              <a:t>transformation</a:t>
            </a:r>
          </a:p>
        </p:txBody>
      </p:sp>
      <p:sp>
        <p:nvSpPr>
          <p:cNvPr id="1887244" name="Text Box 65"/>
          <p:cNvSpPr txBox="1">
            <a:spLocks noChangeArrowheads="1"/>
          </p:cNvSpPr>
          <p:nvPr/>
        </p:nvSpPr>
        <p:spPr bwMode="auto">
          <a:xfrm>
            <a:off x="2030413" y="862013"/>
            <a:ext cx="101758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sz="1200" dirty="0">
                <a:solidFill>
                  <a:srgbClr val="FF0000"/>
                </a:solidFill>
                <a:latin typeface="Helvetica" charset="0"/>
                <a:ea typeface="ＭＳ Ｐゴシック" pitchFamily="34" charset="-128"/>
              </a:rPr>
              <a:t>~</a:t>
            </a:r>
            <a:r>
              <a:rPr lang="en-US" sz="1600" dirty="0">
                <a:solidFill>
                  <a:srgbClr val="FF0000"/>
                </a:solidFill>
                <a:latin typeface="Helvetica" charset="0"/>
                <a:ea typeface="ＭＳ Ｐゴシック" pitchFamily="34" charset="-128"/>
              </a:rPr>
              <a:t>3000+ states</a:t>
            </a:r>
            <a:endParaRPr lang="en-US" sz="1200" dirty="0">
              <a:solidFill>
                <a:srgbClr val="FF0000"/>
              </a:solidFill>
              <a:latin typeface="Helvetica" charset="0"/>
              <a:ea typeface="ＭＳ Ｐゴシック" pitchFamily="34" charset="-128"/>
            </a:endParaRPr>
          </a:p>
        </p:txBody>
      </p:sp>
      <p:sp>
        <p:nvSpPr>
          <p:cNvPr id="1887249" name="Text Box 73"/>
          <p:cNvSpPr txBox="1">
            <a:spLocks noChangeArrowheads="1"/>
          </p:cNvSpPr>
          <p:nvPr/>
        </p:nvSpPr>
        <p:spPr bwMode="auto">
          <a:xfrm>
            <a:off x="685800" y="868363"/>
            <a:ext cx="1524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sz="1600" u="sng">
                <a:solidFill>
                  <a:srgbClr val="0000FF"/>
                </a:solidFill>
                <a:latin typeface="Helvetica" charset="0"/>
                <a:ea typeface="ＭＳ Ｐゴシック" pitchFamily="34" charset="-128"/>
              </a:rPr>
              <a:t>Full 3-D model</a:t>
            </a:r>
          </a:p>
        </p:txBody>
      </p:sp>
      <p:sp>
        <p:nvSpPr>
          <p:cNvPr id="1887251" name="Text Box 77"/>
          <p:cNvSpPr txBox="1">
            <a:spLocks noChangeArrowheads="1"/>
          </p:cNvSpPr>
          <p:nvPr/>
        </p:nvSpPr>
        <p:spPr bwMode="auto">
          <a:xfrm>
            <a:off x="7906385" y="1727200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sz="1800" b="1">
                <a:latin typeface="Arial" pitchFamily="34" charset="0"/>
                <a:ea typeface="ＭＳ Ｐゴシック" pitchFamily="34" charset="-128"/>
              </a:rPr>
              <a:t>…</a:t>
            </a:r>
          </a:p>
        </p:txBody>
      </p:sp>
      <p:sp>
        <p:nvSpPr>
          <p:cNvPr id="1887252" name="Text Box 80"/>
          <p:cNvSpPr txBox="1">
            <a:spLocks noChangeArrowheads="1"/>
          </p:cNvSpPr>
          <p:nvPr/>
        </p:nvSpPr>
        <p:spPr bwMode="auto">
          <a:xfrm>
            <a:off x="4632960" y="1258887"/>
            <a:ext cx="1268413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sz="1400" dirty="0">
                <a:solidFill>
                  <a:srgbClr val="0000FF"/>
                </a:solidFill>
                <a:latin typeface="Helvetica" charset="0"/>
                <a:ea typeface="ＭＳ Ｐゴシック" pitchFamily="34" charset="-128"/>
              </a:rPr>
              <a:t>RWM</a:t>
            </a:r>
            <a:br>
              <a:rPr lang="en-US" sz="1400" dirty="0">
                <a:solidFill>
                  <a:srgbClr val="0000FF"/>
                </a:solidFill>
                <a:latin typeface="Helvetica" charset="0"/>
                <a:ea typeface="ＭＳ Ｐゴシック" pitchFamily="34" charset="-128"/>
              </a:rPr>
            </a:br>
            <a:r>
              <a:rPr lang="en-US" sz="1400" dirty="0" err="1">
                <a:solidFill>
                  <a:srgbClr val="0000FF"/>
                </a:solidFill>
                <a:latin typeface="Helvetica" charset="0"/>
                <a:ea typeface="ＭＳ Ｐゴシック" pitchFamily="34" charset="-128"/>
              </a:rPr>
              <a:t>eigenfunction</a:t>
            </a:r>
            <a:r>
              <a:rPr lang="en-US" sz="1400" dirty="0">
                <a:solidFill>
                  <a:srgbClr val="0000FF"/>
                </a:solidFill>
                <a:latin typeface="Helvetica" charset="0"/>
                <a:ea typeface="ＭＳ Ｐゴシック" pitchFamily="34" charset="-128"/>
              </a:rPr>
              <a:t>(2 phases,    2 states)</a:t>
            </a:r>
          </a:p>
        </p:txBody>
      </p:sp>
      <p:graphicFrame>
        <p:nvGraphicFramePr>
          <p:cNvPr id="1887254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1301973"/>
              </p:ext>
            </p:extLst>
          </p:nvPr>
        </p:nvGraphicFramePr>
        <p:xfrm>
          <a:off x="4861560" y="2274887"/>
          <a:ext cx="838200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77" name="Equation" r:id="rId6" imgW="469800" imgH="215640" progId="Equation.3">
                  <p:embed/>
                </p:oleObj>
              </mc:Choice>
              <mc:Fallback>
                <p:oleObj name="Equation" r:id="rId6" imgW="4698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1560" y="2274887"/>
                        <a:ext cx="838200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87256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9101933"/>
              </p:ext>
            </p:extLst>
          </p:nvPr>
        </p:nvGraphicFramePr>
        <p:xfrm>
          <a:off x="6231573" y="2335212"/>
          <a:ext cx="295275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78" name="Equation" r:id="rId8" imgW="164880" imgH="228600" progId="Equation.3">
                  <p:embed/>
                </p:oleObj>
              </mc:Choice>
              <mc:Fallback>
                <p:oleObj name="Equation" r:id="rId8" imgW="1648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1573" y="2335212"/>
                        <a:ext cx="295275" cy="407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87258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2901792"/>
              </p:ext>
            </p:extLst>
          </p:nvPr>
        </p:nvGraphicFramePr>
        <p:xfrm>
          <a:off x="7353935" y="2330450"/>
          <a:ext cx="293688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79" name="Equation" r:id="rId10" imgW="164880" imgH="215640" progId="Equation.3">
                  <p:embed/>
                </p:oleObj>
              </mc:Choice>
              <mc:Fallback>
                <p:oleObj name="Equation" r:id="rId10" imgW="1648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3935" y="2330450"/>
                        <a:ext cx="293688" cy="385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87265" name="Rectangle 98"/>
          <p:cNvSpPr>
            <a:spLocks noChangeArrowheads="1"/>
          </p:cNvSpPr>
          <p:nvPr/>
        </p:nvSpPr>
        <p:spPr bwMode="auto">
          <a:xfrm>
            <a:off x="5228273" y="874712"/>
            <a:ext cx="27463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>
              <a:spcBef>
                <a:spcPct val="0"/>
              </a:spcBef>
              <a:buFontTx/>
              <a:buNone/>
            </a:pPr>
            <a:r>
              <a:rPr lang="en-US" sz="1600" u="sng" dirty="0">
                <a:solidFill>
                  <a:srgbClr val="0000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State reduction (&lt; 20 states)</a:t>
            </a:r>
            <a:endParaRPr lang="en-US" sz="1600" dirty="0">
              <a:solidFill>
                <a:srgbClr val="0000FF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887302" name="Text Box 32"/>
          <p:cNvSpPr txBox="1">
            <a:spLocks noChangeArrowheads="1"/>
          </p:cNvSpPr>
          <p:nvPr/>
        </p:nvSpPr>
        <p:spPr bwMode="auto">
          <a:xfrm>
            <a:off x="1005039" y="5309504"/>
            <a:ext cx="3429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>
              <a:buFontTx/>
              <a:buNone/>
            </a:pPr>
            <a:r>
              <a:rPr lang="en-US" sz="1200" dirty="0" err="1">
                <a:solidFill>
                  <a:srgbClr val="9900CC"/>
                </a:solidFill>
                <a:latin typeface="Arial" pitchFamily="34" charset="0"/>
              </a:rPr>
              <a:t>Katsuro</a:t>
            </a:r>
            <a:r>
              <a:rPr lang="en-US" sz="1200" dirty="0">
                <a:solidFill>
                  <a:srgbClr val="9900CC"/>
                </a:solidFill>
                <a:latin typeface="Arial" pitchFamily="34" charset="0"/>
              </a:rPr>
              <a:t>-Hopkins, et al., NF </a:t>
            </a:r>
            <a:r>
              <a:rPr lang="en-US" sz="1200" b="1" dirty="0">
                <a:solidFill>
                  <a:srgbClr val="9900CC"/>
                </a:solidFill>
                <a:latin typeface="Arial" pitchFamily="34" charset="0"/>
              </a:rPr>
              <a:t>47</a:t>
            </a:r>
            <a:r>
              <a:rPr lang="en-US" sz="1200" dirty="0">
                <a:solidFill>
                  <a:srgbClr val="9900CC"/>
                </a:solidFill>
                <a:latin typeface="Arial" pitchFamily="34" charset="0"/>
              </a:rPr>
              <a:t> (2007) 1157</a:t>
            </a:r>
          </a:p>
        </p:txBody>
      </p:sp>
      <p:sp>
        <p:nvSpPr>
          <p:cNvPr id="31" name="Rectangle 162"/>
          <p:cNvSpPr>
            <a:spLocks noChangeArrowheads="1"/>
          </p:cNvSpPr>
          <p:nvPr/>
        </p:nvSpPr>
        <p:spPr bwMode="auto">
          <a:xfrm>
            <a:off x="3916016" y="2624982"/>
            <a:ext cx="51245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457200">
              <a:spcBef>
                <a:spcPct val="0"/>
              </a:spcBef>
              <a:buFontTx/>
              <a:buNone/>
            </a:pPr>
            <a:r>
              <a:rPr lang="en-US" sz="1800" u="sng" dirty="0" smtClean="0">
                <a:solidFill>
                  <a:srgbClr val="0000FF"/>
                </a:solidFill>
                <a:latin typeface="Arial" pitchFamily="34" charset="0"/>
                <a:ea typeface="ＭＳ Ｐゴシック" pitchFamily="34" charset="-128"/>
              </a:rPr>
              <a:t>Controller reproduction of n = 1 field in NSTX</a:t>
            </a:r>
            <a:endParaRPr lang="en-US" sz="1800" u="sng" dirty="0">
              <a:solidFill>
                <a:srgbClr val="0000FF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62" name="Picture 10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04" t="5196" r="1310" b="68440"/>
          <a:stretch/>
        </p:blipFill>
        <p:spPr bwMode="auto">
          <a:xfrm>
            <a:off x="5167809" y="3074880"/>
            <a:ext cx="2519266" cy="1617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Picture 10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30" t="5169" r="1289" b="68472"/>
          <a:stretch/>
        </p:blipFill>
        <p:spPr bwMode="auto">
          <a:xfrm>
            <a:off x="5167809" y="4692447"/>
            <a:ext cx="2519266" cy="1617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Rectangle 41"/>
          <p:cNvSpPr>
            <a:spLocks noChangeArrowheads="1"/>
          </p:cNvSpPr>
          <p:nvPr/>
        </p:nvSpPr>
        <p:spPr bwMode="auto">
          <a:xfrm>
            <a:off x="4849883" y="3074877"/>
            <a:ext cx="307975" cy="1617307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1822CD"/>
              </a:solidFill>
              <a:effectLst/>
              <a:uLnTx/>
              <a:uFillTx/>
              <a:latin typeface="Helvetica" pitchFamily="34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4821890" y="3017341"/>
            <a:ext cx="307307" cy="1715276"/>
            <a:chOff x="1168399" y="2533262"/>
            <a:chExt cx="307307" cy="1715276"/>
          </a:xfrm>
        </p:grpSpPr>
        <p:sp>
          <p:nvSpPr>
            <p:cNvPr id="66" name="Text Box 145"/>
            <p:cNvSpPr txBox="1">
              <a:spLocks noChangeArrowheads="1"/>
            </p:cNvSpPr>
            <p:nvPr/>
          </p:nvSpPr>
          <p:spPr bwMode="auto">
            <a:xfrm>
              <a:off x="1219199" y="2780524"/>
              <a:ext cx="252413" cy="182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100</a:t>
              </a:r>
            </a:p>
          </p:txBody>
        </p:sp>
        <p:sp>
          <p:nvSpPr>
            <p:cNvPr id="67" name="Text Box 146"/>
            <p:cNvSpPr txBox="1">
              <a:spLocks noChangeArrowheads="1"/>
            </p:cNvSpPr>
            <p:nvPr/>
          </p:nvSpPr>
          <p:spPr bwMode="auto">
            <a:xfrm>
              <a:off x="1219199" y="2533262"/>
              <a:ext cx="252413" cy="182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150</a:t>
              </a:r>
            </a:p>
          </p:txBody>
        </p:sp>
        <p:sp>
          <p:nvSpPr>
            <p:cNvPr id="68" name="Text Box 147"/>
            <p:cNvSpPr txBox="1">
              <a:spLocks noChangeArrowheads="1"/>
            </p:cNvSpPr>
            <p:nvPr/>
          </p:nvSpPr>
          <p:spPr bwMode="auto">
            <a:xfrm>
              <a:off x="1303337" y="3048000"/>
              <a:ext cx="168275" cy="182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50</a:t>
              </a:r>
            </a:p>
          </p:txBody>
        </p:sp>
        <p:sp>
          <p:nvSpPr>
            <p:cNvPr id="69" name="Text Box 148"/>
            <p:cNvSpPr txBox="1">
              <a:spLocks noChangeArrowheads="1"/>
            </p:cNvSpPr>
            <p:nvPr/>
          </p:nvSpPr>
          <p:spPr bwMode="auto">
            <a:xfrm>
              <a:off x="1387474" y="3323304"/>
              <a:ext cx="84138" cy="182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0</a:t>
              </a:r>
            </a:p>
          </p:txBody>
        </p:sp>
        <p:sp>
          <p:nvSpPr>
            <p:cNvPr id="70" name="Text Box 149"/>
            <p:cNvSpPr txBox="1">
              <a:spLocks noChangeArrowheads="1"/>
            </p:cNvSpPr>
            <p:nvPr/>
          </p:nvSpPr>
          <p:spPr bwMode="auto">
            <a:xfrm>
              <a:off x="1252537" y="3584659"/>
              <a:ext cx="219075" cy="182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-50</a:t>
              </a:r>
            </a:p>
          </p:txBody>
        </p:sp>
        <p:sp>
          <p:nvSpPr>
            <p:cNvPr id="71" name="Text Box 150"/>
            <p:cNvSpPr txBox="1">
              <a:spLocks noChangeArrowheads="1"/>
            </p:cNvSpPr>
            <p:nvPr/>
          </p:nvSpPr>
          <p:spPr bwMode="auto">
            <a:xfrm>
              <a:off x="1168399" y="3837375"/>
              <a:ext cx="303213" cy="182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-100</a:t>
              </a:r>
            </a:p>
          </p:txBody>
        </p:sp>
        <p:sp>
          <p:nvSpPr>
            <p:cNvPr id="72" name="Text Box 150"/>
            <p:cNvSpPr txBox="1">
              <a:spLocks noChangeArrowheads="1"/>
            </p:cNvSpPr>
            <p:nvPr/>
          </p:nvSpPr>
          <p:spPr bwMode="auto">
            <a:xfrm>
              <a:off x="1169532" y="4063872"/>
              <a:ext cx="306174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-</a:t>
              </a: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150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endParaRPr>
            </a:p>
          </p:txBody>
        </p:sp>
      </p:grpSp>
      <p:sp>
        <p:nvSpPr>
          <p:cNvPr id="73" name="Text Box 7"/>
          <p:cNvSpPr txBox="1">
            <a:spLocks noChangeArrowheads="1"/>
          </p:cNvSpPr>
          <p:nvPr/>
        </p:nvSpPr>
        <p:spPr bwMode="auto">
          <a:xfrm rot="16200000">
            <a:off x="3836040" y="3712138"/>
            <a:ext cx="1737592" cy="215444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rPr>
              <a:t>Sensor Difference (G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rPr>
              <a:t>)</a:t>
            </a:r>
          </a:p>
        </p:txBody>
      </p:sp>
      <p:grpSp>
        <p:nvGrpSpPr>
          <p:cNvPr id="74" name="Group 73"/>
          <p:cNvGrpSpPr/>
          <p:nvPr/>
        </p:nvGrpSpPr>
        <p:grpSpPr>
          <a:xfrm>
            <a:off x="5088699" y="6296826"/>
            <a:ext cx="2635698" cy="184666"/>
            <a:chOff x="4222302" y="4267200"/>
            <a:chExt cx="2635698" cy="184666"/>
          </a:xfrm>
        </p:grpSpPr>
        <p:sp>
          <p:nvSpPr>
            <p:cNvPr id="75" name="Text Box 35"/>
            <p:cNvSpPr txBox="1">
              <a:spLocks noChangeArrowheads="1"/>
            </p:cNvSpPr>
            <p:nvPr/>
          </p:nvSpPr>
          <p:spPr bwMode="auto">
            <a:xfrm>
              <a:off x="4824954" y="4267200"/>
              <a:ext cx="213200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0.4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endParaRPr>
            </a:p>
          </p:txBody>
        </p:sp>
        <p:sp>
          <p:nvSpPr>
            <p:cNvPr id="76" name="Text Box 36"/>
            <p:cNvSpPr txBox="1">
              <a:spLocks noChangeArrowheads="1"/>
            </p:cNvSpPr>
            <p:nvPr/>
          </p:nvSpPr>
          <p:spPr bwMode="auto">
            <a:xfrm>
              <a:off x="5436142" y="4267200"/>
              <a:ext cx="213200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0.6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endParaRPr>
            </a:p>
          </p:txBody>
        </p:sp>
        <p:sp>
          <p:nvSpPr>
            <p:cNvPr id="77" name="Text Box 37"/>
            <p:cNvSpPr txBox="1">
              <a:spLocks noChangeArrowheads="1"/>
            </p:cNvSpPr>
            <p:nvPr/>
          </p:nvSpPr>
          <p:spPr bwMode="auto">
            <a:xfrm>
              <a:off x="6037804" y="4267200"/>
              <a:ext cx="213200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0.8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endParaRPr>
            </a:p>
          </p:txBody>
        </p:sp>
        <p:sp>
          <p:nvSpPr>
            <p:cNvPr id="78" name="Text Box 38"/>
            <p:cNvSpPr txBox="1">
              <a:spLocks noChangeArrowheads="1"/>
            </p:cNvSpPr>
            <p:nvPr/>
          </p:nvSpPr>
          <p:spPr bwMode="auto">
            <a:xfrm>
              <a:off x="6644800" y="4267200"/>
              <a:ext cx="213200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1.0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endParaRPr>
            </a:p>
          </p:txBody>
        </p:sp>
        <p:sp>
          <p:nvSpPr>
            <p:cNvPr id="79" name="Text Box 35"/>
            <p:cNvSpPr txBox="1">
              <a:spLocks noChangeArrowheads="1"/>
            </p:cNvSpPr>
            <p:nvPr/>
          </p:nvSpPr>
          <p:spPr bwMode="auto">
            <a:xfrm>
              <a:off x="4222302" y="4267200"/>
              <a:ext cx="213200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0.2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endParaRPr>
            </a:p>
          </p:txBody>
        </p:sp>
      </p:grpSp>
      <p:sp>
        <p:nvSpPr>
          <p:cNvPr id="80" name="Text Box 7"/>
          <p:cNvSpPr txBox="1">
            <a:spLocks noChangeArrowheads="1"/>
          </p:cNvSpPr>
          <p:nvPr/>
        </p:nvSpPr>
        <p:spPr bwMode="auto">
          <a:xfrm>
            <a:off x="6568303" y="6324600"/>
            <a:ext cx="307777" cy="215444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rPr>
              <a:t>t (s)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171998" y="6049365"/>
            <a:ext cx="6559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118298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167520" y="4430924"/>
            <a:ext cx="6559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118298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Rectangle 41"/>
          <p:cNvSpPr>
            <a:spLocks noChangeArrowheads="1"/>
          </p:cNvSpPr>
          <p:nvPr/>
        </p:nvSpPr>
        <p:spPr bwMode="auto">
          <a:xfrm>
            <a:off x="4847891" y="4693845"/>
            <a:ext cx="307975" cy="1617307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1822CD"/>
              </a:solidFill>
              <a:effectLst/>
              <a:uLnTx/>
              <a:uFillTx/>
              <a:latin typeface="Helvetica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4819898" y="4636309"/>
            <a:ext cx="307307" cy="1715276"/>
            <a:chOff x="1168399" y="2533262"/>
            <a:chExt cx="307307" cy="1715276"/>
          </a:xfrm>
        </p:grpSpPr>
        <p:sp>
          <p:nvSpPr>
            <p:cNvPr id="85" name="Text Box 145"/>
            <p:cNvSpPr txBox="1">
              <a:spLocks noChangeArrowheads="1"/>
            </p:cNvSpPr>
            <p:nvPr/>
          </p:nvSpPr>
          <p:spPr bwMode="auto">
            <a:xfrm>
              <a:off x="1219199" y="2780524"/>
              <a:ext cx="252413" cy="182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100</a:t>
              </a:r>
            </a:p>
          </p:txBody>
        </p:sp>
        <p:sp>
          <p:nvSpPr>
            <p:cNvPr id="86" name="Text Box 146"/>
            <p:cNvSpPr txBox="1">
              <a:spLocks noChangeArrowheads="1"/>
            </p:cNvSpPr>
            <p:nvPr/>
          </p:nvSpPr>
          <p:spPr bwMode="auto">
            <a:xfrm>
              <a:off x="1219199" y="2533262"/>
              <a:ext cx="252413" cy="182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150</a:t>
              </a:r>
            </a:p>
          </p:txBody>
        </p:sp>
        <p:sp>
          <p:nvSpPr>
            <p:cNvPr id="87" name="Text Box 147"/>
            <p:cNvSpPr txBox="1">
              <a:spLocks noChangeArrowheads="1"/>
            </p:cNvSpPr>
            <p:nvPr/>
          </p:nvSpPr>
          <p:spPr bwMode="auto">
            <a:xfrm>
              <a:off x="1303337" y="3048000"/>
              <a:ext cx="168275" cy="182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50</a:t>
              </a:r>
            </a:p>
          </p:txBody>
        </p:sp>
        <p:sp>
          <p:nvSpPr>
            <p:cNvPr id="88" name="Text Box 148"/>
            <p:cNvSpPr txBox="1">
              <a:spLocks noChangeArrowheads="1"/>
            </p:cNvSpPr>
            <p:nvPr/>
          </p:nvSpPr>
          <p:spPr bwMode="auto">
            <a:xfrm>
              <a:off x="1387474" y="3323304"/>
              <a:ext cx="84138" cy="182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0</a:t>
              </a:r>
            </a:p>
          </p:txBody>
        </p:sp>
        <p:sp>
          <p:nvSpPr>
            <p:cNvPr id="89" name="Text Box 149"/>
            <p:cNvSpPr txBox="1">
              <a:spLocks noChangeArrowheads="1"/>
            </p:cNvSpPr>
            <p:nvPr/>
          </p:nvSpPr>
          <p:spPr bwMode="auto">
            <a:xfrm>
              <a:off x="1252537" y="3584659"/>
              <a:ext cx="219075" cy="182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-50</a:t>
              </a:r>
            </a:p>
          </p:txBody>
        </p:sp>
        <p:sp>
          <p:nvSpPr>
            <p:cNvPr id="90" name="Text Box 150"/>
            <p:cNvSpPr txBox="1">
              <a:spLocks noChangeArrowheads="1"/>
            </p:cNvSpPr>
            <p:nvPr/>
          </p:nvSpPr>
          <p:spPr bwMode="auto">
            <a:xfrm>
              <a:off x="1168399" y="3837375"/>
              <a:ext cx="303213" cy="182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-100</a:t>
              </a:r>
            </a:p>
          </p:txBody>
        </p:sp>
        <p:sp>
          <p:nvSpPr>
            <p:cNvPr id="91" name="Text Box 150"/>
            <p:cNvSpPr txBox="1">
              <a:spLocks noChangeArrowheads="1"/>
            </p:cNvSpPr>
            <p:nvPr/>
          </p:nvSpPr>
          <p:spPr bwMode="auto">
            <a:xfrm>
              <a:off x="1169532" y="4063872"/>
              <a:ext cx="306174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-</a:t>
              </a: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150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endParaRPr>
            </a:p>
          </p:txBody>
        </p:sp>
      </p:grpSp>
      <p:sp>
        <p:nvSpPr>
          <p:cNvPr id="92" name="Text Box 7"/>
          <p:cNvSpPr txBox="1">
            <a:spLocks noChangeArrowheads="1"/>
          </p:cNvSpPr>
          <p:nvPr/>
        </p:nvSpPr>
        <p:spPr bwMode="auto">
          <a:xfrm rot="16200000">
            <a:off x="3834048" y="5498154"/>
            <a:ext cx="1737592" cy="215444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rPr>
              <a:t>Sensor Difference (G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rPr>
              <a:t>)</a:t>
            </a:r>
          </a:p>
        </p:txBody>
      </p:sp>
      <p:sp>
        <p:nvSpPr>
          <p:cNvPr id="93" name="Text Box 5"/>
          <p:cNvSpPr txBox="1">
            <a:spLocks noChangeArrowheads="1"/>
          </p:cNvSpPr>
          <p:nvPr/>
        </p:nvSpPr>
        <p:spPr bwMode="auto">
          <a:xfrm>
            <a:off x="7724397" y="4484139"/>
            <a:ext cx="143981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Measurement</a:t>
            </a:r>
          </a:p>
        </p:txBody>
      </p:sp>
      <p:sp>
        <p:nvSpPr>
          <p:cNvPr id="94" name="Text Box 5"/>
          <p:cNvSpPr txBox="1">
            <a:spLocks noChangeArrowheads="1"/>
          </p:cNvSpPr>
          <p:nvPr/>
        </p:nvSpPr>
        <p:spPr bwMode="auto">
          <a:xfrm>
            <a:off x="7846582" y="3876172"/>
            <a:ext cx="112082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Controller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(observer)</a:t>
            </a:r>
          </a:p>
        </p:txBody>
      </p:sp>
      <p:sp>
        <p:nvSpPr>
          <p:cNvPr id="95" name="Text Box 5"/>
          <p:cNvSpPr txBox="1">
            <a:spLocks noChangeArrowheads="1"/>
          </p:cNvSpPr>
          <p:nvPr/>
        </p:nvSpPr>
        <p:spPr bwMode="auto">
          <a:xfrm>
            <a:off x="7877690" y="3143214"/>
            <a:ext cx="904415" cy="5847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5 states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 smtClean="0">
                <a:solidFill>
                  <a:srgbClr val="0000FF"/>
                </a:solidFill>
              </a:rPr>
              <a:t>used</a:t>
            </a:r>
            <a:endParaRPr kumimoji="0" lang="en-US" sz="1600" b="0" i="0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96" name="Text Box 5"/>
          <p:cNvSpPr txBox="1">
            <a:spLocks noChangeArrowheads="1"/>
          </p:cNvSpPr>
          <p:nvPr/>
        </p:nvSpPr>
        <p:spPr bwMode="auto">
          <a:xfrm>
            <a:off x="7834038" y="5233719"/>
            <a:ext cx="1018228" cy="5847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 smtClean="0">
                <a:solidFill>
                  <a:srgbClr val="0000FF"/>
                </a:solidFill>
              </a:rPr>
              <a:t>10</a:t>
            </a:r>
            <a:r>
              <a:rPr kumimoji="0" lang="en-US" sz="1600" b="0" i="0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 states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 smtClean="0">
                <a:solidFill>
                  <a:srgbClr val="0000FF"/>
                </a:solidFill>
              </a:rPr>
              <a:t>used</a:t>
            </a:r>
            <a:endParaRPr kumimoji="0" lang="en-US" sz="1600" b="0" i="0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cxnSp>
        <p:nvCxnSpPr>
          <p:cNvPr id="3" name="Straight Arrow Connector 2"/>
          <p:cNvCxnSpPr/>
          <p:nvPr/>
        </p:nvCxnSpPr>
        <p:spPr bwMode="auto">
          <a:xfrm flipH="1" flipV="1">
            <a:off x="7040618" y="3989946"/>
            <a:ext cx="714437" cy="239643"/>
          </a:xfrm>
          <a:prstGeom prst="straightConnector1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Straight Arrow Connector 100"/>
          <p:cNvCxnSpPr/>
          <p:nvPr/>
        </p:nvCxnSpPr>
        <p:spPr bwMode="auto">
          <a:xfrm flipH="1" flipV="1">
            <a:off x="7043933" y="4380882"/>
            <a:ext cx="714437" cy="239643"/>
          </a:xfrm>
          <a:prstGeom prst="straightConnector1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7" name="Text Box 5"/>
          <p:cNvSpPr txBox="1">
            <a:spLocks noChangeArrowheads="1"/>
          </p:cNvSpPr>
          <p:nvPr/>
        </p:nvSpPr>
        <p:spPr bwMode="auto">
          <a:xfrm>
            <a:off x="7751726" y="5923727"/>
            <a:ext cx="13257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 smtClean="0">
                <a:solidFill>
                  <a:schemeClr val="tx1"/>
                </a:solidFill>
              </a:rPr>
              <a:t>(only wall states used)</a:t>
            </a:r>
          </a:p>
        </p:txBody>
      </p:sp>
    </p:spTree>
    <p:extLst>
      <p:ext uri="{BB962C8B-B14F-4D97-AF65-F5344CB8AC3E}">
        <p14:creationId xmlns:p14="http://schemas.microsoft.com/office/powerpoint/2010/main" val="39768963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9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9625" y="0"/>
            <a:ext cx="9087050" cy="8382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NSTX </a:t>
            </a:r>
            <a:r>
              <a:rPr lang="en-US" dirty="0">
                <a:solidFill>
                  <a:srgbClr val="FF0000"/>
                </a:solidFill>
              </a:rPr>
              <a:t>RWM state space controller sustains high </a:t>
            </a:r>
            <a:r>
              <a:rPr lang="en-US" dirty="0" err="1">
                <a:solidFill>
                  <a:srgbClr val="FF0000"/>
                </a:solidFill>
                <a:latin typeface="Symbol" pitchFamily="18" charset="2"/>
              </a:rPr>
              <a:t>b</a:t>
            </a:r>
            <a:r>
              <a:rPr lang="en-US" baseline="-25000" dirty="0" err="1">
                <a:solidFill>
                  <a:srgbClr val="FF0000"/>
                </a:solidFill>
              </a:rPr>
              <a:t>N</a:t>
            </a:r>
            <a:r>
              <a:rPr lang="en-US" dirty="0">
                <a:solidFill>
                  <a:srgbClr val="FF0000"/>
                </a:solidFill>
              </a:rPr>
              <a:t>, low l</a:t>
            </a:r>
            <a:r>
              <a:rPr lang="en-US" baseline="-25000" dirty="0">
                <a:solidFill>
                  <a:srgbClr val="FF0000"/>
                </a:solidFill>
              </a:rPr>
              <a:t>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/>
              <a:t>plasma – available for NSTX-U with independent coil control</a:t>
            </a:r>
            <a:endParaRPr lang="en-US" dirty="0"/>
          </a:p>
        </p:txBody>
      </p:sp>
      <p:sp>
        <p:nvSpPr>
          <p:cNvPr id="2000916" name="Rectangle 162"/>
          <p:cNvSpPr>
            <a:spLocks noChangeArrowheads="1"/>
          </p:cNvSpPr>
          <p:nvPr/>
        </p:nvSpPr>
        <p:spPr bwMode="auto">
          <a:xfrm>
            <a:off x="1566863" y="1066800"/>
            <a:ext cx="4191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457200">
              <a:spcBef>
                <a:spcPct val="0"/>
              </a:spcBef>
              <a:buFontTx/>
              <a:buNone/>
            </a:pPr>
            <a:r>
              <a:rPr lang="en-US" sz="1800" u="sng" dirty="0">
                <a:solidFill>
                  <a:srgbClr val="0000FF"/>
                </a:solidFill>
                <a:latin typeface="Arial" pitchFamily="34" charset="0"/>
                <a:ea typeface="ＭＳ Ｐゴシック" pitchFamily="34" charset="-128"/>
              </a:rPr>
              <a:t>RWM state space feedback (12 states)</a:t>
            </a:r>
          </a:p>
        </p:txBody>
      </p:sp>
      <p:sp>
        <p:nvSpPr>
          <p:cNvPr id="2000917" name="Rectangle 21"/>
          <p:cNvSpPr>
            <a:spLocks noChangeArrowheads="1"/>
          </p:cNvSpPr>
          <p:nvPr/>
        </p:nvSpPr>
        <p:spPr bwMode="auto">
          <a:xfrm>
            <a:off x="6629400" y="1920875"/>
            <a:ext cx="23622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35000"/>
              </a:spcBef>
              <a:buClr>
                <a:srgbClr val="FF3300"/>
              </a:buClr>
              <a:buSzPct val="75000"/>
              <a:buFont typeface="Wingdings" pitchFamily="2" charset="2"/>
              <a:buChar char="q"/>
            </a:pPr>
            <a:r>
              <a:rPr lang="en-US" sz="1800" dirty="0">
                <a:solidFill>
                  <a:srgbClr val="0000FF"/>
                </a:solidFill>
                <a:latin typeface="Arial" pitchFamily="34" charset="0"/>
              </a:rPr>
              <a:t>n = 1 applied field suppression</a:t>
            </a:r>
          </a:p>
          <a:p>
            <a:pPr marL="742950" lvl="1" indent="-285750" eaLnBrk="0" hangingPunct="0">
              <a:spcBef>
                <a:spcPct val="15000"/>
              </a:spcBef>
              <a:buClr>
                <a:srgbClr val="3333FF"/>
              </a:buClr>
              <a:buSzPct val="75000"/>
              <a:buFont typeface="Wingdings" pitchFamily="2" charset="2"/>
              <a:buChar char="q"/>
            </a:pPr>
            <a:r>
              <a:rPr lang="en-US" sz="1600" dirty="0">
                <a:solidFill>
                  <a:schemeClr val="tx1"/>
                </a:solidFill>
                <a:latin typeface="Arial" pitchFamily="34" charset="0"/>
              </a:rPr>
              <a:t>Suppressed disruption due to n = 1 field</a:t>
            </a:r>
          </a:p>
          <a:p>
            <a:pPr marL="742950" lvl="1" indent="-285750" eaLnBrk="0" hangingPunct="0">
              <a:spcBef>
                <a:spcPct val="15000"/>
              </a:spcBef>
              <a:buClr>
                <a:srgbClr val="3333FF"/>
              </a:buClr>
              <a:buSzPct val="75000"/>
              <a:buFont typeface="Wingdings" pitchFamily="2" charset="2"/>
              <a:buChar char="q"/>
            </a:pPr>
            <a:endParaRPr lang="en-US" sz="1600" dirty="0">
              <a:solidFill>
                <a:srgbClr val="3333FF"/>
              </a:solidFill>
              <a:latin typeface="Arial" pitchFamily="34" charset="0"/>
            </a:endParaRPr>
          </a:p>
          <a:p>
            <a:pPr marL="742950" lvl="1" indent="-285750" eaLnBrk="0" hangingPunct="0">
              <a:spcBef>
                <a:spcPct val="15000"/>
              </a:spcBef>
              <a:buClr>
                <a:srgbClr val="3333FF"/>
              </a:buClr>
              <a:buSzPct val="75000"/>
              <a:buFont typeface="Wingdings" pitchFamily="2" charset="2"/>
              <a:buChar char="q"/>
            </a:pPr>
            <a:endParaRPr lang="en-US" sz="1600" dirty="0">
              <a:solidFill>
                <a:srgbClr val="3333FF"/>
              </a:solidFill>
              <a:latin typeface="Arial" pitchFamily="34" charset="0"/>
            </a:endParaRPr>
          </a:p>
          <a:p>
            <a:pPr marL="342900" indent="-342900" eaLnBrk="0" hangingPunct="0">
              <a:spcBef>
                <a:spcPct val="15000"/>
              </a:spcBef>
              <a:buClr>
                <a:srgbClr val="FF3300"/>
              </a:buClr>
              <a:buSzPct val="75000"/>
              <a:buFont typeface="Wingdings" pitchFamily="2" charset="2"/>
              <a:buChar char="q"/>
            </a:pPr>
            <a:r>
              <a:rPr lang="en-US" sz="1800" dirty="0">
                <a:solidFill>
                  <a:srgbClr val="0000FF"/>
                </a:solidFill>
                <a:latin typeface="Arial" pitchFamily="34" charset="0"/>
              </a:rPr>
              <a:t>Feedback phase scan</a:t>
            </a:r>
          </a:p>
          <a:p>
            <a:pPr marL="742950" lvl="1" indent="-285750" eaLnBrk="0" hangingPunct="0">
              <a:spcBef>
                <a:spcPct val="15000"/>
              </a:spcBef>
              <a:buClr>
                <a:srgbClr val="3333FF"/>
              </a:buClr>
              <a:buSzPct val="75000"/>
              <a:buFont typeface="Wingdings" pitchFamily="2" charset="2"/>
              <a:buChar char="q"/>
            </a:pPr>
            <a:r>
              <a:rPr lang="en-US" sz="1600" dirty="0">
                <a:solidFill>
                  <a:schemeClr val="tx1"/>
                </a:solidFill>
                <a:latin typeface="Arial" pitchFamily="34" charset="0"/>
              </a:rPr>
              <a:t>Best feedback phase produced long pulse, </a:t>
            </a:r>
            <a:r>
              <a:rPr lang="en-US" sz="1600" dirty="0" err="1">
                <a:solidFill>
                  <a:schemeClr val="tx1"/>
                </a:solidFill>
                <a:latin typeface="Symbol" pitchFamily="18" charset="2"/>
              </a:rPr>
              <a:t>b</a:t>
            </a:r>
            <a:r>
              <a:rPr lang="en-US" sz="1600" baseline="-25000" dirty="0" err="1">
                <a:solidFill>
                  <a:schemeClr val="tx1"/>
                </a:solidFill>
                <a:latin typeface="Arial" pitchFamily="34" charset="0"/>
              </a:rPr>
              <a:t>N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</a:rPr>
              <a:t> = 6.4, </a:t>
            </a:r>
            <a:r>
              <a:rPr lang="en-US" sz="1600" dirty="0" err="1">
                <a:solidFill>
                  <a:schemeClr val="tx1"/>
                </a:solidFill>
                <a:latin typeface="Symbol" pitchFamily="18" charset="2"/>
              </a:rPr>
              <a:t>b</a:t>
            </a:r>
            <a:r>
              <a:rPr lang="en-US" sz="1600" baseline="-25000" dirty="0" err="1">
                <a:solidFill>
                  <a:schemeClr val="tx1"/>
                </a:solidFill>
                <a:latin typeface="Arial" pitchFamily="34" charset="0"/>
              </a:rPr>
              <a:t>N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</a:rPr>
              <a:t>/l</a:t>
            </a:r>
            <a:r>
              <a:rPr lang="en-US" sz="1600" baseline="-25000" dirty="0">
                <a:solidFill>
                  <a:schemeClr val="tx1"/>
                </a:solidFill>
                <a:latin typeface="Arial" pitchFamily="34" charset="0"/>
              </a:rPr>
              <a:t>i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</a:rPr>
              <a:t> = 13</a:t>
            </a:r>
          </a:p>
        </p:txBody>
      </p:sp>
      <p:pic>
        <p:nvPicPr>
          <p:cNvPr id="2000923" name="Picture 2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3"/>
          <a:stretch>
            <a:fillRect/>
          </a:stretch>
        </p:blipFill>
        <p:spPr bwMode="auto">
          <a:xfrm>
            <a:off x="76200" y="1524000"/>
            <a:ext cx="6629400" cy="417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00925" name="Rectangle 162"/>
          <p:cNvSpPr>
            <a:spLocks noChangeArrowheads="1"/>
          </p:cNvSpPr>
          <p:nvPr/>
        </p:nvSpPr>
        <p:spPr bwMode="auto">
          <a:xfrm>
            <a:off x="6802438" y="1371600"/>
            <a:ext cx="2209800" cy="36933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 defTabSz="457200">
              <a:spcBef>
                <a:spcPct val="0"/>
              </a:spcBef>
              <a:buFontTx/>
              <a:buNone/>
            </a:pPr>
            <a:r>
              <a:rPr lang="en-US" sz="1800" u="sng" dirty="0" smtClean="0">
                <a:solidFill>
                  <a:srgbClr val="0000FF"/>
                </a:solidFill>
                <a:latin typeface="Arial" pitchFamily="34" charset="0"/>
                <a:ea typeface="ＭＳ Ｐゴシック" pitchFamily="34" charset="-128"/>
              </a:rPr>
              <a:t>NSTX Experiments</a:t>
            </a:r>
          </a:p>
        </p:txBody>
      </p:sp>
      <p:sp>
        <p:nvSpPr>
          <p:cNvPr id="2000926" name="Line 30"/>
          <p:cNvSpPr>
            <a:spLocks noChangeShapeType="1"/>
          </p:cNvSpPr>
          <p:nvPr/>
        </p:nvSpPr>
        <p:spPr bwMode="auto">
          <a:xfrm flipH="1" flipV="1">
            <a:off x="6629400" y="4876800"/>
            <a:ext cx="685800" cy="4572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00929" name="Line 33"/>
          <p:cNvSpPr>
            <a:spLocks noChangeShapeType="1"/>
          </p:cNvSpPr>
          <p:nvPr/>
        </p:nvSpPr>
        <p:spPr bwMode="auto">
          <a:xfrm>
            <a:off x="542925" y="3838575"/>
            <a:ext cx="0" cy="65722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00931" name="Rectangle 35"/>
          <p:cNvSpPr>
            <a:spLocks noChangeArrowheads="1"/>
          </p:cNvSpPr>
          <p:nvPr/>
        </p:nvSpPr>
        <p:spPr bwMode="auto">
          <a:xfrm>
            <a:off x="641350" y="1608138"/>
            <a:ext cx="609600" cy="228600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2000930" name="Text Box 34"/>
          <p:cNvSpPr txBox="1">
            <a:spLocks noChangeArrowheads="1"/>
          </p:cNvSpPr>
          <p:nvPr/>
        </p:nvSpPr>
        <p:spPr bwMode="auto">
          <a:xfrm rot="-21600000">
            <a:off x="577850" y="1552575"/>
            <a:ext cx="8175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1600">
                <a:solidFill>
                  <a:schemeClr val="tx2"/>
                </a:solidFill>
              </a:rPr>
              <a:t>I</a:t>
            </a:r>
            <a:r>
              <a:rPr lang="en-US" sz="1600" baseline="-25000">
                <a:solidFill>
                  <a:schemeClr val="tx2"/>
                </a:solidFill>
              </a:rPr>
              <a:t>p</a:t>
            </a:r>
            <a:r>
              <a:rPr lang="en-US" sz="1600">
                <a:solidFill>
                  <a:schemeClr val="tx2"/>
                </a:solidFill>
              </a:rPr>
              <a:t> (MA)</a:t>
            </a:r>
            <a:endParaRPr lang="en-US" sz="1600" baseline="-25000">
              <a:solidFill>
                <a:schemeClr val="tx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01782" y="3996137"/>
            <a:ext cx="533400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(A)   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3" name="Text Box 32"/>
          <p:cNvSpPr txBox="1">
            <a:spLocks noChangeArrowheads="1"/>
          </p:cNvSpPr>
          <p:nvPr/>
        </p:nvSpPr>
        <p:spPr bwMode="auto">
          <a:xfrm>
            <a:off x="4962625" y="6019800"/>
            <a:ext cx="4114800" cy="3077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0" i="0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S. Sabbagh </a:t>
            </a:r>
            <a:r>
              <a:rPr lang="en-US" sz="1400" b="0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lang="en-US" sz="1400" b="0" i="0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b="0" i="0" dirty="0" err="1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</a:t>
            </a:r>
            <a:r>
              <a:rPr lang="en-US" sz="1400" b="0" i="0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Fusion </a:t>
            </a:r>
            <a:r>
              <a:rPr lang="en-US" sz="1400" b="1" i="0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</a:t>
            </a:r>
            <a:r>
              <a:rPr lang="en-US" sz="1400" i="0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0" i="0" dirty="0" smtClean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(2013</a:t>
            </a:r>
            <a:r>
              <a:rPr lang="en-US" sz="1400" dirty="0">
                <a:solidFill>
                  <a:srgbClr val="66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104007 </a:t>
            </a:r>
            <a:endParaRPr lang="en-US" sz="1400" b="0" i="0" dirty="0">
              <a:solidFill>
                <a:srgbClr val="66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5075" y="5812219"/>
            <a:ext cx="5239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35000"/>
              </a:spcBef>
              <a:buClr>
                <a:srgbClr val="FF3300"/>
              </a:buClr>
              <a:buSzPct val="75000"/>
              <a:buFont typeface="Wingdings" pitchFamily="2" charset="2"/>
              <a:buChar char="q"/>
            </a:pPr>
            <a:r>
              <a:rPr lang="en-US" sz="1800" dirty="0" smtClean="0">
                <a:solidFill>
                  <a:srgbClr val="0000FF"/>
                </a:solidFill>
                <a:latin typeface="Arial" pitchFamily="34" charset="0"/>
              </a:rPr>
              <a:t>Run time has been allocated for continued experiments on NSTX-U in 2016</a:t>
            </a:r>
            <a:endParaRPr lang="en-US" sz="1800" baseline="30000" dirty="0">
              <a:solidFill>
                <a:srgbClr val="0000FF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1387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152427"/>
            <a:ext cx="4140296" cy="3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78" y="1143000"/>
            <a:ext cx="4186622" cy="3262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0" name="Text Box 6"/>
          <p:cNvSpPr txBox="1">
            <a:spLocks noChangeArrowheads="1"/>
          </p:cNvSpPr>
          <p:nvPr/>
        </p:nvSpPr>
        <p:spPr bwMode="auto">
          <a:xfrm>
            <a:off x="4648200" y="889613"/>
            <a:ext cx="444705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1600" u="sng" dirty="0" smtClean="0">
                <a:solidFill>
                  <a:srgbClr val="9900FF"/>
                </a:solidFill>
                <a:latin typeface="Arial" pitchFamily="34" charset="0"/>
              </a:rPr>
              <a:t>NCC 2x12 with favorable sensors, optimal gain</a:t>
            </a:r>
            <a:endParaRPr lang="en-US" sz="1600" u="sng" dirty="0">
              <a:solidFill>
                <a:srgbClr val="9900FF"/>
              </a:solidFill>
              <a:latin typeface="Arial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176001" y="4419600"/>
            <a:ext cx="1824930" cy="2073406"/>
            <a:chOff x="6240837" y="1371600"/>
            <a:chExt cx="1824930" cy="2073406"/>
          </a:xfrm>
        </p:grpSpPr>
        <p:pic>
          <p:nvPicPr>
            <p:cNvPr id="39" name="Picture 38" descr="plot2NSTXv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0837" y="1371600"/>
              <a:ext cx="1824930" cy="2073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0" name="Group 39"/>
            <p:cNvGrpSpPr>
              <a:grpSpLocks/>
            </p:cNvGrpSpPr>
            <p:nvPr/>
          </p:nvGrpSpPr>
          <p:grpSpPr bwMode="auto">
            <a:xfrm>
              <a:off x="6368047" y="1873307"/>
              <a:ext cx="1222168" cy="681228"/>
              <a:chOff x="492" y="1582"/>
              <a:chExt cx="1940" cy="1020"/>
            </a:xfrm>
          </p:grpSpPr>
          <p:sp>
            <p:nvSpPr>
              <p:cNvPr id="63" name="Freeform 10"/>
              <p:cNvSpPr>
                <a:spLocks/>
              </p:cNvSpPr>
              <p:nvPr/>
            </p:nvSpPr>
            <p:spPr bwMode="auto">
              <a:xfrm>
                <a:off x="2082" y="2174"/>
                <a:ext cx="350" cy="396"/>
              </a:xfrm>
              <a:custGeom>
                <a:avLst/>
                <a:gdLst>
                  <a:gd name="T0" fmla="*/ 328 w 350"/>
                  <a:gd name="T1" fmla="*/ 0 h 396"/>
                  <a:gd name="T2" fmla="*/ 224 w 350"/>
                  <a:gd name="T3" fmla="*/ 32 h 396"/>
                  <a:gd name="T4" fmla="*/ 118 w 350"/>
                  <a:gd name="T5" fmla="*/ 60 h 396"/>
                  <a:gd name="T6" fmla="*/ 0 w 350"/>
                  <a:gd name="T7" fmla="*/ 82 h 396"/>
                  <a:gd name="T8" fmla="*/ 30 w 350"/>
                  <a:gd name="T9" fmla="*/ 396 h 396"/>
                  <a:gd name="T10" fmla="*/ 130 w 350"/>
                  <a:gd name="T11" fmla="*/ 378 h 396"/>
                  <a:gd name="T12" fmla="*/ 272 w 350"/>
                  <a:gd name="T13" fmla="*/ 346 h 396"/>
                  <a:gd name="T14" fmla="*/ 350 w 350"/>
                  <a:gd name="T15" fmla="*/ 32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0" h="396">
                    <a:moveTo>
                      <a:pt x="328" y="0"/>
                    </a:moveTo>
                    <a:lnTo>
                      <a:pt x="224" y="32"/>
                    </a:lnTo>
                    <a:lnTo>
                      <a:pt x="118" y="60"/>
                    </a:lnTo>
                    <a:lnTo>
                      <a:pt x="0" y="82"/>
                    </a:lnTo>
                    <a:lnTo>
                      <a:pt x="30" y="396"/>
                    </a:lnTo>
                    <a:lnTo>
                      <a:pt x="130" y="378"/>
                    </a:lnTo>
                    <a:lnTo>
                      <a:pt x="272" y="346"/>
                    </a:lnTo>
                    <a:lnTo>
                      <a:pt x="350" y="320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Freeform 11"/>
              <p:cNvSpPr>
                <a:spLocks/>
              </p:cNvSpPr>
              <p:nvPr/>
            </p:nvSpPr>
            <p:spPr bwMode="auto">
              <a:xfrm>
                <a:off x="1462" y="2266"/>
                <a:ext cx="556" cy="336"/>
              </a:xfrm>
              <a:custGeom>
                <a:avLst/>
                <a:gdLst>
                  <a:gd name="T0" fmla="*/ 24 w 556"/>
                  <a:gd name="T1" fmla="*/ 0 h 336"/>
                  <a:gd name="T2" fmla="*/ 166 w 556"/>
                  <a:gd name="T3" fmla="*/ 14 h 336"/>
                  <a:gd name="T4" fmla="*/ 278 w 556"/>
                  <a:gd name="T5" fmla="*/ 16 h 336"/>
                  <a:gd name="T6" fmla="*/ 392 w 556"/>
                  <a:gd name="T7" fmla="*/ 14 h 336"/>
                  <a:gd name="T8" fmla="*/ 472 w 556"/>
                  <a:gd name="T9" fmla="*/ 8 h 336"/>
                  <a:gd name="T10" fmla="*/ 528 w 556"/>
                  <a:gd name="T11" fmla="*/ 0 h 336"/>
                  <a:gd name="T12" fmla="*/ 556 w 556"/>
                  <a:gd name="T13" fmla="*/ 312 h 336"/>
                  <a:gd name="T14" fmla="*/ 550 w 556"/>
                  <a:gd name="T15" fmla="*/ 322 h 336"/>
                  <a:gd name="T16" fmla="*/ 428 w 556"/>
                  <a:gd name="T17" fmla="*/ 332 h 336"/>
                  <a:gd name="T18" fmla="*/ 274 w 556"/>
                  <a:gd name="T19" fmla="*/ 336 h 336"/>
                  <a:gd name="T20" fmla="*/ 92 w 556"/>
                  <a:gd name="T21" fmla="*/ 326 h 336"/>
                  <a:gd name="T22" fmla="*/ 0 w 556"/>
                  <a:gd name="T23" fmla="*/ 318 h 336"/>
                  <a:gd name="T24" fmla="*/ 24 w 556"/>
                  <a:gd name="T25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56" h="336">
                    <a:moveTo>
                      <a:pt x="24" y="0"/>
                    </a:moveTo>
                    <a:lnTo>
                      <a:pt x="166" y="14"/>
                    </a:lnTo>
                    <a:lnTo>
                      <a:pt x="278" y="16"/>
                    </a:lnTo>
                    <a:lnTo>
                      <a:pt x="392" y="14"/>
                    </a:lnTo>
                    <a:lnTo>
                      <a:pt x="472" y="8"/>
                    </a:lnTo>
                    <a:lnTo>
                      <a:pt x="528" y="0"/>
                    </a:lnTo>
                    <a:lnTo>
                      <a:pt x="556" y="312"/>
                    </a:lnTo>
                    <a:lnTo>
                      <a:pt x="550" y="322"/>
                    </a:lnTo>
                    <a:lnTo>
                      <a:pt x="428" y="332"/>
                    </a:lnTo>
                    <a:lnTo>
                      <a:pt x="274" y="336"/>
                    </a:lnTo>
                    <a:lnTo>
                      <a:pt x="92" y="326"/>
                    </a:lnTo>
                    <a:lnTo>
                      <a:pt x="0" y="318"/>
                    </a:lnTo>
                    <a:lnTo>
                      <a:pt x="24" y="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Freeform 12"/>
              <p:cNvSpPr>
                <a:spLocks/>
              </p:cNvSpPr>
              <p:nvPr/>
            </p:nvSpPr>
            <p:spPr bwMode="auto">
              <a:xfrm>
                <a:off x="878" y="2126"/>
                <a:ext cx="522" cy="448"/>
              </a:xfrm>
              <a:custGeom>
                <a:avLst/>
                <a:gdLst>
                  <a:gd name="T0" fmla="*/ 78 w 522"/>
                  <a:gd name="T1" fmla="*/ 0 h 448"/>
                  <a:gd name="T2" fmla="*/ 180 w 522"/>
                  <a:gd name="T3" fmla="*/ 44 h 448"/>
                  <a:gd name="T4" fmla="*/ 304 w 522"/>
                  <a:gd name="T5" fmla="*/ 84 h 448"/>
                  <a:gd name="T6" fmla="*/ 404 w 522"/>
                  <a:gd name="T7" fmla="*/ 108 h 448"/>
                  <a:gd name="T8" fmla="*/ 476 w 522"/>
                  <a:gd name="T9" fmla="*/ 122 h 448"/>
                  <a:gd name="T10" fmla="*/ 522 w 522"/>
                  <a:gd name="T11" fmla="*/ 130 h 448"/>
                  <a:gd name="T12" fmla="*/ 492 w 522"/>
                  <a:gd name="T13" fmla="*/ 448 h 448"/>
                  <a:gd name="T14" fmla="*/ 376 w 522"/>
                  <a:gd name="T15" fmla="*/ 424 h 448"/>
                  <a:gd name="T16" fmla="*/ 232 w 522"/>
                  <a:gd name="T17" fmla="*/ 390 h 448"/>
                  <a:gd name="T18" fmla="*/ 108 w 522"/>
                  <a:gd name="T19" fmla="*/ 350 h 448"/>
                  <a:gd name="T20" fmla="*/ 0 w 522"/>
                  <a:gd name="T21" fmla="*/ 306 h 448"/>
                  <a:gd name="T22" fmla="*/ 78 w 522"/>
                  <a:gd name="T23" fmla="*/ 0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22" h="448">
                    <a:moveTo>
                      <a:pt x="78" y="0"/>
                    </a:moveTo>
                    <a:lnTo>
                      <a:pt x="180" y="44"/>
                    </a:lnTo>
                    <a:lnTo>
                      <a:pt x="304" y="84"/>
                    </a:lnTo>
                    <a:lnTo>
                      <a:pt x="404" y="108"/>
                    </a:lnTo>
                    <a:lnTo>
                      <a:pt x="476" y="122"/>
                    </a:lnTo>
                    <a:lnTo>
                      <a:pt x="522" y="130"/>
                    </a:lnTo>
                    <a:lnTo>
                      <a:pt x="492" y="448"/>
                    </a:lnTo>
                    <a:lnTo>
                      <a:pt x="376" y="424"/>
                    </a:lnTo>
                    <a:lnTo>
                      <a:pt x="232" y="390"/>
                    </a:lnTo>
                    <a:lnTo>
                      <a:pt x="108" y="350"/>
                    </a:lnTo>
                    <a:lnTo>
                      <a:pt x="0" y="306"/>
                    </a:lnTo>
                    <a:lnTo>
                      <a:pt x="78" y="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Freeform 13"/>
              <p:cNvSpPr>
                <a:spLocks/>
              </p:cNvSpPr>
              <p:nvPr/>
            </p:nvSpPr>
            <p:spPr bwMode="auto">
              <a:xfrm>
                <a:off x="552" y="1884"/>
                <a:ext cx="320" cy="496"/>
              </a:xfrm>
              <a:custGeom>
                <a:avLst/>
                <a:gdLst>
                  <a:gd name="T0" fmla="*/ 320 w 320"/>
                  <a:gd name="T1" fmla="*/ 196 h 496"/>
                  <a:gd name="T2" fmla="*/ 238 w 320"/>
                  <a:gd name="T3" fmla="*/ 144 h 496"/>
                  <a:gd name="T4" fmla="*/ 156 w 320"/>
                  <a:gd name="T5" fmla="*/ 76 h 496"/>
                  <a:gd name="T6" fmla="*/ 96 w 320"/>
                  <a:gd name="T7" fmla="*/ 0 h 496"/>
                  <a:gd name="T8" fmla="*/ 0 w 320"/>
                  <a:gd name="T9" fmla="*/ 286 h 496"/>
                  <a:gd name="T10" fmla="*/ 48 w 320"/>
                  <a:gd name="T11" fmla="*/ 346 h 496"/>
                  <a:gd name="T12" fmla="*/ 122 w 320"/>
                  <a:gd name="T13" fmla="*/ 416 h 496"/>
                  <a:gd name="T14" fmla="*/ 210 w 320"/>
                  <a:gd name="T15" fmla="*/ 482 h 496"/>
                  <a:gd name="T16" fmla="*/ 240 w 320"/>
                  <a:gd name="T17" fmla="*/ 496 h 4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0" h="496">
                    <a:moveTo>
                      <a:pt x="320" y="196"/>
                    </a:moveTo>
                    <a:lnTo>
                      <a:pt x="238" y="144"/>
                    </a:lnTo>
                    <a:lnTo>
                      <a:pt x="156" y="76"/>
                    </a:lnTo>
                    <a:lnTo>
                      <a:pt x="96" y="0"/>
                    </a:lnTo>
                    <a:lnTo>
                      <a:pt x="0" y="286"/>
                    </a:lnTo>
                    <a:lnTo>
                      <a:pt x="48" y="346"/>
                    </a:lnTo>
                    <a:lnTo>
                      <a:pt x="122" y="416"/>
                    </a:lnTo>
                    <a:lnTo>
                      <a:pt x="210" y="482"/>
                    </a:lnTo>
                    <a:lnTo>
                      <a:pt x="240" y="496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Freeform 14"/>
              <p:cNvSpPr>
                <a:spLocks/>
              </p:cNvSpPr>
              <p:nvPr/>
            </p:nvSpPr>
            <p:spPr bwMode="auto">
              <a:xfrm>
                <a:off x="492" y="1582"/>
                <a:ext cx="132" cy="390"/>
              </a:xfrm>
              <a:custGeom>
                <a:avLst/>
                <a:gdLst>
                  <a:gd name="T0" fmla="*/ 0 w 132"/>
                  <a:gd name="T1" fmla="*/ 390 h 390"/>
                  <a:gd name="T2" fmla="*/ 4 w 132"/>
                  <a:gd name="T3" fmla="*/ 328 h 390"/>
                  <a:gd name="T4" fmla="*/ 132 w 132"/>
                  <a:gd name="T5" fmla="*/ 0 h 390"/>
                  <a:gd name="T6" fmla="*/ 108 w 132"/>
                  <a:gd name="T7" fmla="*/ 82 h 390"/>
                  <a:gd name="T8" fmla="*/ 104 w 132"/>
                  <a:gd name="T9" fmla="*/ 126 h 390"/>
                  <a:gd name="T10" fmla="*/ 106 w 132"/>
                  <a:gd name="T11" fmla="*/ 168 h 390"/>
                  <a:gd name="T12" fmla="*/ 118 w 132"/>
                  <a:gd name="T13" fmla="*/ 216 h 390"/>
                  <a:gd name="T14" fmla="*/ 132 w 132"/>
                  <a:gd name="T15" fmla="*/ 238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2" h="390">
                    <a:moveTo>
                      <a:pt x="0" y="390"/>
                    </a:moveTo>
                    <a:lnTo>
                      <a:pt x="4" y="328"/>
                    </a:lnTo>
                    <a:lnTo>
                      <a:pt x="132" y="0"/>
                    </a:lnTo>
                    <a:lnTo>
                      <a:pt x="108" y="82"/>
                    </a:lnTo>
                    <a:lnTo>
                      <a:pt x="104" y="126"/>
                    </a:lnTo>
                    <a:lnTo>
                      <a:pt x="106" y="168"/>
                    </a:lnTo>
                    <a:lnTo>
                      <a:pt x="118" y="216"/>
                    </a:lnTo>
                    <a:lnTo>
                      <a:pt x="132" y="238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1" name="Group 21"/>
            <p:cNvGrpSpPr>
              <a:grpSpLocks/>
            </p:cNvGrpSpPr>
            <p:nvPr/>
          </p:nvGrpSpPr>
          <p:grpSpPr bwMode="auto">
            <a:xfrm>
              <a:off x="6403713" y="2824411"/>
              <a:ext cx="1186501" cy="438696"/>
              <a:chOff x="548" y="3006"/>
              <a:chExt cx="1884" cy="658"/>
            </a:xfrm>
          </p:grpSpPr>
          <p:sp>
            <p:nvSpPr>
              <p:cNvPr id="58" name="Freeform 22"/>
              <p:cNvSpPr>
                <a:spLocks/>
              </p:cNvSpPr>
              <p:nvPr/>
            </p:nvSpPr>
            <p:spPr bwMode="auto">
              <a:xfrm>
                <a:off x="2104" y="3342"/>
                <a:ext cx="326" cy="92"/>
              </a:xfrm>
              <a:custGeom>
                <a:avLst/>
                <a:gdLst>
                  <a:gd name="T0" fmla="*/ 326 w 326"/>
                  <a:gd name="T1" fmla="*/ 0 h 92"/>
                  <a:gd name="T2" fmla="*/ 204 w 326"/>
                  <a:gd name="T3" fmla="*/ 36 h 92"/>
                  <a:gd name="T4" fmla="*/ 98 w 326"/>
                  <a:gd name="T5" fmla="*/ 62 h 92"/>
                  <a:gd name="T6" fmla="*/ 4 w 326"/>
                  <a:gd name="T7" fmla="*/ 76 h 92"/>
                  <a:gd name="T8" fmla="*/ 0 w 326"/>
                  <a:gd name="T9" fmla="*/ 9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6" h="92">
                    <a:moveTo>
                      <a:pt x="326" y="0"/>
                    </a:moveTo>
                    <a:lnTo>
                      <a:pt x="204" y="36"/>
                    </a:lnTo>
                    <a:lnTo>
                      <a:pt x="98" y="62"/>
                    </a:lnTo>
                    <a:lnTo>
                      <a:pt x="4" y="76"/>
                    </a:lnTo>
                    <a:lnTo>
                      <a:pt x="0" y="92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Freeform 23"/>
              <p:cNvSpPr>
                <a:spLocks/>
              </p:cNvSpPr>
              <p:nvPr/>
            </p:nvSpPr>
            <p:spPr bwMode="auto">
              <a:xfrm>
                <a:off x="2090" y="3540"/>
                <a:ext cx="342" cy="86"/>
              </a:xfrm>
              <a:custGeom>
                <a:avLst/>
                <a:gdLst>
                  <a:gd name="T0" fmla="*/ 0 w 342"/>
                  <a:gd name="T1" fmla="*/ 86 h 86"/>
                  <a:gd name="T2" fmla="*/ 144 w 342"/>
                  <a:gd name="T3" fmla="*/ 60 h 86"/>
                  <a:gd name="T4" fmla="*/ 224 w 342"/>
                  <a:gd name="T5" fmla="*/ 40 h 86"/>
                  <a:gd name="T6" fmla="*/ 310 w 342"/>
                  <a:gd name="T7" fmla="*/ 12 h 86"/>
                  <a:gd name="T8" fmla="*/ 342 w 342"/>
                  <a:gd name="T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2" h="86">
                    <a:moveTo>
                      <a:pt x="0" y="86"/>
                    </a:moveTo>
                    <a:lnTo>
                      <a:pt x="144" y="60"/>
                    </a:lnTo>
                    <a:lnTo>
                      <a:pt x="224" y="40"/>
                    </a:lnTo>
                    <a:lnTo>
                      <a:pt x="310" y="12"/>
                    </a:lnTo>
                    <a:lnTo>
                      <a:pt x="342" y="0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Freeform 24"/>
              <p:cNvSpPr>
                <a:spLocks/>
              </p:cNvSpPr>
              <p:nvPr/>
            </p:nvSpPr>
            <p:spPr bwMode="auto">
              <a:xfrm>
                <a:off x="1462" y="3432"/>
                <a:ext cx="560" cy="232"/>
              </a:xfrm>
              <a:custGeom>
                <a:avLst/>
                <a:gdLst>
                  <a:gd name="T0" fmla="*/ 0 w 560"/>
                  <a:gd name="T1" fmla="*/ 0 h 232"/>
                  <a:gd name="T2" fmla="*/ 22 w 560"/>
                  <a:gd name="T3" fmla="*/ 216 h 232"/>
                  <a:gd name="T4" fmla="*/ 206 w 560"/>
                  <a:gd name="T5" fmla="*/ 228 h 232"/>
                  <a:gd name="T6" fmla="*/ 286 w 560"/>
                  <a:gd name="T7" fmla="*/ 232 h 232"/>
                  <a:gd name="T8" fmla="*/ 406 w 560"/>
                  <a:gd name="T9" fmla="*/ 224 h 232"/>
                  <a:gd name="T10" fmla="*/ 528 w 560"/>
                  <a:gd name="T11" fmla="*/ 218 h 232"/>
                  <a:gd name="T12" fmla="*/ 560 w 560"/>
                  <a:gd name="T13" fmla="*/ 0 h 232"/>
                  <a:gd name="T14" fmla="*/ 420 w 560"/>
                  <a:gd name="T15" fmla="*/ 12 h 232"/>
                  <a:gd name="T16" fmla="*/ 274 w 560"/>
                  <a:gd name="T17" fmla="*/ 18 h 232"/>
                  <a:gd name="T18" fmla="*/ 116 w 560"/>
                  <a:gd name="T19" fmla="*/ 12 h 232"/>
                  <a:gd name="T20" fmla="*/ 0 w 560"/>
                  <a:gd name="T21" fmla="*/ 0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60" h="232">
                    <a:moveTo>
                      <a:pt x="0" y="0"/>
                    </a:moveTo>
                    <a:lnTo>
                      <a:pt x="22" y="216"/>
                    </a:lnTo>
                    <a:lnTo>
                      <a:pt x="206" y="228"/>
                    </a:lnTo>
                    <a:lnTo>
                      <a:pt x="286" y="232"/>
                    </a:lnTo>
                    <a:lnTo>
                      <a:pt x="406" y="224"/>
                    </a:lnTo>
                    <a:lnTo>
                      <a:pt x="528" y="218"/>
                    </a:lnTo>
                    <a:lnTo>
                      <a:pt x="560" y="0"/>
                    </a:lnTo>
                    <a:lnTo>
                      <a:pt x="420" y="12"/>
                    </a:lnTo>
                    <a:lnTo>
                      <a:pt x="274" y="18"/>
                    </a:lnTo>
                    <a:lnTo>
                      <a:pt x="116" y="12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Freeform 25"/>
              <p:cNvSpPr>
                <a:spLocks/>
              </p:cNvSpPr>
              <p:nvPr/>
            </p:nvSpPr>
            <p:spPr bwMode="auto">
              <a:xfrm>
                <a:off x="892" y="3282"/>
                <a:ext cx="498" cy="362"/>
              </a:xfrm>
              <a:custGeom>
                <a:avLst/>
                <a:gdLst>
                  <a:gd name="T0" fmla="*/ 498 w 498"/>
                  <a:gd name="T1" fmla="*/ 362 h 362"/>
                  <a:gd name="T2" fmla="*/ 352 w 498"/>
                  <a:gd name="T3" fmla="*/ 334 h 362"/>
                  <a:gd name="T4" fmla="*/ 228 w 498"/>
                  <a:gd name="T5" fmla="*/ 298 h 362"/>
                  <a:gd name="T6" fmla="*/ 118 w 498"/>
                  <a:gd name="T7" fmla="*/ 260 h 362"/>
                  <a:gd name="T8" fmla="*/ 68 w 498"/>
                  <a:gd name="T9" fmla="*/ 236 h 362"/>
                  <a:gd name="T10" fmla="*/ 0 w 498"/>
                  <a:gd name="T11" fmla="*/ 0 h 362"/>
                  <a:gd name="T12" fmla="*/ 90 w 498"/>
                  <a:gd name="T13" fmla="*/ 34 h 362"/>
                  <a:gd name="T14" fmla="*/ 150 w 498"/>
                  <a:gd name="T15" fmla="*/ 56 h 362"/>
                  <a:gd name="T16" fmla="*/ 228 w 498"/>
                  <a:gd name="T17" fmla="*/ 84 h 362"/>
                  <a:gd name="T18" fmla="*/ 306 w 498"/>
                  <a:gd name="T19" fmla="*/ 104 h 362"/>
                  <a:gd name="T20" fmla="*/ 374 w 498"/>
                  <a:gd name="T21" fmla="*/ 120 h 362"/>
                  <a:gd name="T22" fmla="*/ 478 w 498"/>
                  <a:gd name="T23" fmla="*/ 138 h 362"/>
                  <a:gd name="T24" fmla="*/ 482 w 498"/>
                  <a:gd name="T25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8" h="362">
                    <a:moveTo>
                      <a:pt x="498" y="362"/>
                    </a:moveTo>
                    <a:lnTo>
                      <a:pt x="352" y="334"/>
                    </a:lnTo>
                    <a:lnTo>
                      <a:pt x="228" y="298"/>
                    </a:lnTo>
                    <a:lnTo>
                      <a:pt x="118" y="260"/>
                    </a:lnTo>
                    <a:lnTo>
                      <a:pt x="68" y="236"/>
                    </a:lnTo>
                    <a:lnTo>
                      <a:pt x="0" y="0"/>
                    </a:lnTo>
                    <a:lnTo>
                      <a:pt x="90" y="34"/>
                    </a:lnTo>
                    <a:lnTo>
                      <a:pt x="150" y="56"/>
                    </a:lnTo>
                    <a:lnTo>
                      <a:pt x="228" y="84"/>
                    </a:lnTo>
                    <a:lnTo>
                      <a:pt x="306" y="104"/>
                    </a:lnTo>
                    <a:lnTo>
                      <a:pt x="374" y="120"/>
                    </a:lnTo>
                    <a:lnTo>
                      <a:pt x="478" y="138"/>
                    </a:lnTo>
                    <a:lnTo>
                      <a:pt x="482" y="154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Freeform 26"/>
              <p:cNvSpPr>
                <a:spLocks/>
              </p:cNvSpPr>
              <p:nvPr/>
            </p:nvSpPr>
            <p:spPr bwMode="auto">
              <a:xfrm>
                <a:off x="548" y="3006"/>
                <a:ext cx="276" cy="440"/>
              </a:xfrm>
              <a:custGeom>
                <a:avLst/>
                <a:gdLst>
                  <a:gd name="T0" fmla="*/ 276 w 276"/>
                  <a:gd name="T1" fmla="*/ 440 h 440"/>
                  <a:gd name="T2" fmla="*/ 212 w 276"/>
                  <a:gd name="T3" fmla="*/ 388 h 440"/>
                  <a:gd name="T4" fmla="*/ 144 w 276"/>
                  <a:gd name="T5" fmla="*/ 318 h 440"/>
                  <a:gd name="T6" fmla="*/ 112 w 276"/>
                  <a:gd name="T7" fmla="*/ 274 h 440"/>
                  <a:gd name="T8" fmla="*/ 96 w 276"/>
                  <a:gd name="T9" fmla="*/ 254 h 440"/>
                  <a:gd name="T10" fmla="*/ 0 w 276"/>
                  <a:gd name="T11" fmla="*/ 0 h 440"/>
                  <a:gd name="T12" fmla="*/ 72 w 276"/>
                  <a:gd name="T13" fmla="*/ 96 h 440"/>
                  <a:gd name="T14" fmla="*/ 114 w 276"/>
                  <a:gd name="T15" fmla="*/ 134 h 440"/>
                  <a:gd name="T16" fmla="*/ 156 w 276"/>
                  <a:gd name="T17" fmla="*/ 166 h 440"/>
                  <a:gd name="T18" fmla="*/ 194 w 276"/>
                  <a:gd name="T19" fmla="*/ 194 h 440"/>
                  <a:gd name="T20" fmla="*/ 252 w 276"/>
                  <a:gd name="T21" fmla="*/ 230 h 440"/>
                  <a:gd name="T22" fmla="*/ 274 w 276"/>
                  <a:gd name="T23" fmla="*/ 24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6" h="440">
                    <a:moveTo>
                      <a:pt x="276" y="440"/>
                    </a:moveTo>
                    <a:lnTo>
                      <a:pt x="212" y="388"/>
                    </a:lnTo>
                    <a:lnTo>
                      <a:pt x="144" y="318"/>
                    </a:lnTo>
                    <a:lnTo>
                      <a:pt x="112" y="274"/>
                    </a:lnTo>
                    <a:lnTo>
                      <a:pt x="96" y="254"/>
                    </a:lnTo>
                    <a:lnTo>
                      <a:pt x="0" y="0"/>
                    </a:lnTo>
                    <a:lnTo>
                      <a:pt x="72" y="96"/>
                    </a:lnTo>
                    <a:lnTo>
                      <a:pt x="114" y="134"/>
                    </a:lnTo>
                    <a:lnTo>
                      <a:pt x="156" y="166"/>
                    </a:lnTo>
                    <a:lnTo>
                      <a:pt x="194" y="194"/>
                    </a:lnTo>
                    <a:lnTo>
                      <a:pt x="252" y="230"/>
                    </a:lnTo>
                    <a:lnTo>
                      <a:pt x="274" y="240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" name="Group 27"/>
            <p:cNvGrpSpPr>
              <a:grpSpLocks/>
            </p:cNvGrpSpPr>
            <p:nvPr/>
          </p:nvGrpSpPr>
          <p:grpSpPr bwMode="auto">
            <a:xfrm>
              <a:off x="6244404" y="1956529"/>
              <a:ext cx="1818986" cy="1174613"/>
              <a:chOff x="296" y="1708"/>
              <a:chExt cx="2888" cy="1756"/>
            </a:xfrm>
          </p:grpSpPr>
          <p:sp>
            <p:nvSpPr>
              <p:cNvPr id="44" name="Freeform 28"/>
              <p:cNvSpPr>
                <a:spLocks/>
              </p:cNvSpPr>
              <p:nvPr/>
            </p:nvSpPr>
            <p:spPr bwMode="auto">
              <a:xfrm>
                <a:off x="1010" y="2704"/>
                <a:ext cx="1422" cy="760"/>
              </a:xfrm>
              <a:custGeom>
                <a:avLst/>
                <a:gdLst>
                  <a:gd name="T0" fmla="*/ 0 w 1422"/>
                  <a:gd name="T1" fmla="*/ 96 h 760"/>
                  <a:gd name="T2" fmla="*/ 92 w 1422"/>
                  <a:gd name="T3" fmla="*/ 118 h 760"/>
                  <a:gd name="T4" fmla="*/ 92 w 1422"/>
                  <a:gd name="T5" fmla="*/ 0 h 760"/>
                  <a:gd name="T6" fmla="*/ 194 w 1422"/>
                  <a:gd name="T7" fmla="*/ 22 h 760"/>
                  <a:gd name="T8" fmla="*/ 300 w 1422"/>
                  <a:gd name="T9" fmla="*/ 44 h 760"/>
                  <a:gd name="T10" fmla="*/ 422 w 1422"/>
                  <a:gd name="T11" fmla="*/ 58 h 760"/>
                  <a:gd name="T12" fmla="*/ 586 w 1422"/>
                  <a:gd name="T13" fmla="*/ 74 h 760"/>
                  <a:gd name="T14" fmla="*/ 726 w 1422"/>
                  <a:gd name="T15" fmla="*/ 78 h 760"/>
                  <a:gd name="T16" fmla="*/ 840 w 1422"/>
                  <a:gd name="T17" fmla="*/ 76 h 760"/>
                  <a:gd name="T18" fmla="*/ 982 w 1422"/>
                  <a:gd name="T19" fmla="*/ 64 h 760"/>
                  <a:gd name="T20" fmla="*/ 1088 w 1422"/>
                  <a:gd name="T21" fmla="*/ 56 h 760"/>
                  <a:gd name="T22" fmla="*/ 1190 w 1422"/>
                  <a:gd name="T23" fmla="*/ 40 h 760"/>
                  <a:gd name="T24" fmla="*/ 1254 w 1422"/>
                  <a:gd name="T25" fmla="*/ 26 h 760"/>
                  <a:gd name="T26" fmla="*/ 1278 w 1422"/>
                  <a:gd name="T27" fmla="*/ 24 h 760"/>
                  <a:gd name="T28" fmla="*/ 1278 w 1422"/>
                  <a:gd name="T29" fmla="*/ 210 h 760"/>
                  <a:gd name="T30" fmla="*/ 1422 w 1422"/>
                  <a:gd name="T31" fmla="*/ 178 h 760"/>
                  <a:gd name="T32" fmla="*/ 1422 w 1422"/>
                  <a:gd name="T33" fmla="*/ 486 h 760"/>
                  <a:gd name="T34" fmla="*/ 1278 w 1422"/>
                  <a:gd name="T35" fmla="*/ 520 h 760"/>
                  <a:gd name="T36" fmla="*/ 1278 w 1422"/>
                  <a:gd name="T37" fmla="*/ 706 h 760"/>
                  <a:gd name="T38" fmla="*/ 1082 w 1422"/>
                  <a:gd name="T39" fmla="*/ 740 h 760"/>
                  <a:gd name="T40" fmla="*/ 938 w 1422"/>
                  <a:gd name="T41" fmla="*/ 756 h 760"/>
                  <a:gd name="T42" fmla="*/ 742 w 1422"/>
                  <a:gd name="T43" fmla="*/ 760 h 760"/>
                  <a:gd name="T44" fmla="*/ 654 w 1422"/>
                  <a:gd name="T45" fmla="*/ 760 h 760"/>
                  <a:gd name="T46" fmla="*/ 506 w 1422"/>
                  <a:gd name="T47" fmla="*/ 752 h 760"/>
                  <a:gd name="T48" fmla="*/ 366 w 1422"/>
                  <a:gd name="T49" fmla="*/ 736 h 760"/>
                  <a:gd name="T50" fmla="*/ 254 w 1422"/>
                  <a:gd name="T51" fmla="*/ 724 h 760"/>
                  <a:gd name="T52" fmla="*/ 146 w 1422"/>
                  <a:gd name="T53" fmla="*/ 700 h 760"/>
                  <a:gd name="T54" fmla="*/ 92 w 1422"/>
                  <a:gd name="T55" fmla="*/ 692 h 760"/>
                  <a:gd name="T56" fmla="*/ 92 w 1422"/>
                  <a:gd name="T57" fmla="*/ 570 h 760"/>
                  <a:gd name="T58" fmla="*/ 0 w 1422"/>
                  <a:gd name="T59" fmla="*/ 546 h 760"/>
                  <a:gd name="T60" fmla="*/ 0 w 1422"/>
                  <a:gd name="T61" fmla="*/ 96 h 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422" h="760">
                    <a:moveTo>
                      <a:pt x="0" y="96"/>
                    </a:moveTo>
                    <a:lnTo>
                      <a:pt x="92" y="118"/>
                    </a:lnTo>
                    <a:lnTo>
                      <a:pt x="92" y="0"/>
                    </a:lnTo>
                    <a:lnTo>
                      <a:pt x="194" y="22"/>
                    </a:lnTo>
                    <a:lnTo>
                      <a:pt x="300" y="44"/>
                    </a:lnTo>
                    <a:lnTo>
                      <a:pt x="422" y="58"/>
                    </a:lnTo>
                    <a:lnTo>
                      <a:pt x="586" y="74"/>
                    </a:lnTo>
                    <a:lnTo>
                      <a:pt x="726" y="78"/>
                    </a:lnTo>
                    <a:lnTo>
                      <a:pt x="840" y="76"/>
                    </a:lnTo>
                    <a:lnTo>
                      <a:pt x="982" y="64"/>
                    </a:lnTo>
                    <a:lnTo>
                      <a:pt x="1088" y="56"/>
                    </a:lnTo>
                    <a:lnTo>
                      <a:pt x="1190" y="40"/>
                    </a:lnTo>
                    <a:lnTo>
                      <a:pt x="1254" y="26"/>
                    </a:lnTo>
                    <a:lnTo>
                      <a:pt x="1278" y="24"/>
                    </a:lnTo>
                    <a:lnTo>
                      <a:pt x="1278" y="210"/>
                    </a:lnTo>
                    <a:lnTo>
                      <a:pt x="1422" y="178"/>
                    </a:lnTo>
                    <a:lnTo>
                      <a:pt x="1422" y="486"/>
                    </a:lnTo>
                    <a:lnTo>
                      <a:pt x="1278" y="520"/>
                    </a:lnTo>
                    <a:lnTo>
                      <a:pt x="1278" y="706"/>
                    </a:lnTo>
                    <a:lnTo>
                      <a:pt x="1082" y="740"/>
                    </a:lnTo>
                    <a:lnTo>
                      <a:pt x="938" y="756"/>
                    </a:lnTo>
                    <a:lnTo>
                      <a:pt x="742" y="760"/>
                    </a:lnTo>
                    <a:lnTo>
                      <a:pt x="654" y="760"/>
                    </a:lnTo>
                    <a:lnTo>
                      <a:pt x="506" y="752"/>
                    </a:lnTo>
                    <a:lnTo>
                      <a:pt x="366" y="736"/>
                    </a:lnTo>
                    <a:lnTo>
                      <a:pt x="254" y="724"/>
                    </a:lnTo>
                    <a:lnTo>
                      <a:pt x="146" y="700"/>
                    </a:lnTo>
                    <a:lnTo>
                      <a:pt x="92" y="692"/>
                    </a:lnTo>
                    <a:lnTo>
                      <a:pt x="92" y="570"/>
                    </a:lnTo>
                    <a:lnTo>
                      <a:pt x="0" y="546"/>
                    </a:lnTo>
                    <a:lnTo>
                      <a:pt x="0" y="96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29"/>
              <p:cNvSpPr>
                <a:spLocks/>
              </p:cNvSpPr>
              <p:nvPr/>
            </p:nvSpPr>
            <p:spPr bwMode="auto">
              <a:xfrm>
                <a:off x="296" y="2116"/>
                <a:ext cx="696" cy="1228"/>
              </a:xfrm>
              <a:custGeom>
                <a:avLst/>
                <a:gdLst>
                  <a:gd name="T0" fmla="*/ 2 w 696"/>
                  <a:gd name="T1" fmla="*/ 0 h 1228"/>
                  <a:gd name="T2" fmla="*/ 30 w 696"/>
                  <a:gd name="T3" fmla="*/ 94 h 1228"/>
                  <a:gd name="T4" fmla="*/ 96 w 696"/>
                  <a:gd name="T5" fmla="*/ 202 h 1228"/>
                  <a:gd name="T6" fmla="*/ 182 w 696"/>
                  <a:gd name="T7" fmla="*/ 296 h 1228"/>
                  <a:gd name="T8" fmla="*/ 272 w 696"/>
                  <a:gd name="T9" fmla="*/ 364 h 1228"/>
                  <a:gd name="T10" fmla="*/ 334 w 696"/>
                  <a:gd name="T11" fmla="*/ 406 h 1228"/>
                  <a:gd name="T12" fmla="*/ 434 w 696"/>
                  <a:gd name="T13" fmla="*/ 456 h 1228"/>
                  <a:gd name="T14" fmla="*/ 472 w 696"/>
                  <a:gd name="T15" fmla="*/ 478 h 1228"/>
                  <a:gd name="T16" fmla="*/ 548 w 696"/>
                  <a:gd name="T17" fmla="*/ 508 h 1228"/>
                  <a:gd name="T18" fmla="*/ 640 w 696"/>
                  <a:gd name="T19" fmla="*/ 546 h 1228"/>
                  <a:gd name="T20" fmla="*/ 640 w 696"/>
                  <a:gd name="T21" fmla="*/ 662 h 1228"/>
                  <a:gd name="T22" fmla="*/ 696 w 696"/>
                  <a:gd name="T23" fmla="*/ 677 h 1228"/>
                  <a:gd name="T24" fmla="*/ 696 w 696"/>
                  <a:gd name="T25" fmla="*/ 1130 h 1228"/>
                  <a:gd name="T26" fmla="*/ 638 w 696"/>
                  <a:gd name="T27" fmla="*/ 1110 h 1228"/>
                  <a:gd name="T28" fmla="*/ 638 w 696"/>
                  <a:gd name="T29" fmla="*/ 1228 h 1228"/>
                  <a:gd name="T30" fmla="*/ 472 w 696"/>
                  <a:gd name="T31" fmla="*/ 1166 h 1228"/>
                  <a:gd name="T32" fmla="*/ 406 w 696"/>
                  <a:gd name="T33" fmla="*/ 1130 h 1228"/>
                  <a:gd name="T34" fmla="*/ 288 w 696"/>
                  <a:gd name="T35" fmla="*/ 1062 h 1228"/>
                  <a:gd name="T36" fmla="*/ 196 w 696"/>
                  <a:gd name="T37" fmla="*/ 990 h 1228"/>
                  <a:gd name="T38" fmla="*/ 96 w 696"/>
                  <a:gd name="T39" fmla="*/ 888 h 1228"/>
                  <a:gd name="T40" fmla="*/ 32 w 696"/>
                  <a:gd name="T41" fmla="*/ 786 h 1228"/>
                  <a:gd name="T42" fmla="*/ 0 w 696"/>
                  <a:gd name="T43" fmla="*/ 676 h 1228"/>
                  <a:gd name="T44" fmla="*/ 2 w 696"/>
                  <a:gd name="T45" fmla="*/ 0 h 1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96" h="1228">
                    <a:moveTo>
                      <a:pt x="2" y="0"/>
                    </a:moveTo>
                    <a:lnTo>
                      <a:pt x="30" y="94"/>
                    </a:lnTo>
                    <a:lnTo>
                      <a:pt x="96" y="202"/>
                    </a:lnTo>
                    <a:lnTo>
                      <a:pt x="182" y="296"/>
                    </a:lnTo>
                    <a:lnTo>
                      <a:pt x="272" y="364"/>
                    </a:lnTo>
                    <a:lnTo>
                      <a:pt x="334" y="406"/>
                    </a:lnTo>
                    <a:lnTo>
                      <a:pt x="434" y="456"/>
                    </a:lnTo>
                    <a:lnTo>
                      <a:pt x="472" y="478"/>
                    </a:lnTo>
                    <a:lnTo>
                      <a:pt x="548" y="508"/>
                    </a:lnTo>
                    <a:lnTo>
                      <a:pt x="640" y="546"/>
                    </a:lnTo>
                    <a:lnTo>
                      <a:pt x="640" y="662"/>
                    </a:lnTo>
                    <a:lnTo>
                      <a:pt x="696" y="677"/>
                    </a:lnTo>
                    <a:lnTo>
                      <a:pt x="696" y="1130"/>
                    </a:lnTo>
                    <a:lnTo>
                      <a:pt x="638" y="1110"/>
                    </a:lnTo>
                    <a:lnTo>
                      <a:pt x="638" y="1228"/>
                    </a:lnTo>
                    <a:lnTo>
                      <a:pt x="472" y="1166"/>
                    </a:lnTo>
                    <a:lnTo>
                      <a:pt x="406" y="1130"/>
                    </a:lnTo>
                    <a:lnTo>
                      <a:pt x="288" y="1062"/>
                    </a:lnTo>
                    <a:lnTo>
                      <a:pt x="196" y="990"/>
                    </a:lnTo>
                    <a:lnTo>
                      <a:pt x="96" y="888"/>
                    </a:lnTo>
                    <a:lnTo>
                      <a:pt x="32" y="786"/>
                    </a:lnTo>
                    <a:lnTo>
                      <a:pt x="0" y="676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6" name="Group 30"/>
              <p:cNvGrpSpPr>
                <a:grpSpLocks/>
              </p:cNvGrpSpPr>
              <p:nvPr/>
            </p:nvGrpSpPr>
            <p:grpSpPr bwMode="auto">
              <a:xfrm>
                <a:off x="302" y="1708"/>
                <a:ext cx="324" cy="958"/>
                <a:chOff x="302" y="1708"/>
                <a:chExt cx="324" cy="958"/>
              </a:xfrm>
            </p:grpSpPr>
            <p:sp>
              <p:nvSpPr>
                <p:cNvPr id="54" name="Freeform 31"/>
                <p:cNvSpPr>
                  <a:spLocks/>
                </p:cNvSpPr>
                <p:nvPr/>
              </p:nvSpPr>
              <p:spPr bwMode="auto">
                <a:xfrm>
                  <a:off x="302" y="1708"/>
                  <a:ext cx="176" cy="406"/>
                </a:xfrm>
                <a:custGeom>
                  <a:avLst/>
                  <a:gdLst>
                    <a:gd name="T0" fmla="*/ 0 w 176"/>
                    <a:gd name="T1" fmla="*/ 406 h 406"/>
                    <a:gd name="T2" fmla="*/ 0 w 176"/>
                    <a:gd name="T3" fmla="*/ 280 h 406"/>
                    <a:gd name="T4" fmla="*/ 38 w 176"/>
                    <a:gd name="T5" fmla="*/ 166 h 406"/>
                    <a:gd name="T6" fmla="*/ 96 w 176"/>
                    <a:gd name="T7" fmla="*/ 80 h 406"/>
                    <a:gd name="T8" fmla="*/ 176 w 176"/>
                    <a:gd name="T9" fmla="*/ 0 h 4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6" h="406">
                      <a:moveTo>
                        <a:pt x="0" y="406"/>
                      </a:moveTo>
                      <a:lnTo>
                        <a:pt x="0" y="280"/>
                      </a:lnTo>
                      <a:lnTo>
                        <a:pt x="38" y="166"/>
                      </a:lnTo>
                      <a:lnTo>
                        <a:pt x="96" y="80"/>
                      </a:lnTo>
                      <a:lnTo>
                        <a:pt x="176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" name="Freeform 32"/>
                <p:cNvSpPr>
                  <a:spLocks/>
                </p:cNvSpPr>
                <p:nvPr/>
              </p:nvSpPr>
              <p:spPr bwMode="auto">
                <a:xfrm>
                  <a:off x="304" y="2282"/>
                  <a:ext cx="322" cy="384"/>
                </a:xfrm>
                <a:custGeom>
                  <a:avLst/>
                  <a:gdLst>
                    <a:gd name="T0" fmla="*/ 0 w 322"/>
                    <a:gd name="T1" fmla="*/ 242 h 384"/>
                    <a:gd name="T2" fmla="*/ 0 w 322"/>
                    <a:gd name="T3" fmla="*/ 384 h 384"/>
                    <a:gd name="T4" fmla="*/ 32 w 322"/>
                    <a:gd name="T5" fmla="*/ 290 h 384"/>
                    <a:gd name="T6" fmla="*/ 96 w 322"/>
                    <a:gd name="T7" fmla="*/ 192 h 384"/>
                    <a:gd name="T8" fmla="*/ 186 w 322"/>
                    <a:gd name="T9" fmla="*/ 98 h 384"/>
                    <a:gd name="T10" fmla="*/ 322 w 322"/>
                    <a:gd name="T11" fmla="*/ 0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22" h="384">
                      <a:moveTo>
                        <a:pt x="0" y="242"/>
                      </a:moveTo>
                      <a:lnTo>
                        <a:pt x="0" y="384"/>
                      </a:lnTo>
                      <a:lnTo>
                        <a:pt x="32" y="290"/>
                      </a:lnTo>
                      <a:lnTo>
                        <a:pt x="96" y="192"/>
                      </a:lnTo>
                      <a:lnTo>
                        <a:pt x="186" y="98"/>
                      </a:lnTo>
                      <a:lnTo>
                        <a:pt x="322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7" name="Freeform 33"/>
              <p:cNvSpPr>
                <a:spLocks/>
              </p:cNvSpPr>
              <p:nvPr/>
            </p:nvSpPr>
            <p:spPr bwMode="auto">
              <a:xfrm>
                <a:off x="2454" y="2162"/>
                <a:ext cx="730" cy="1162"/>
              </a:xfrm>
              <a:custGeom>
                <a:avLst/>
                <a:gdLst>
                  <a:gd name="T0" fmla="*/ 0 w 730"/>
                  <a:gd name="T1" fmla="*/ 710 h 1162"/>
                  <a:gd name="T2" fmla="*/ 0 w 730"/>
                  <a:gd name="T3" fmla="*/ 1022 h 1162"/>
                  <a:gd name="T4" fmla="*/ 154 w 730"/>
                  <a:gd name="T5" fmla="*/ 972 h 1162"/>
                  <a:gd name="T6" fmla="*/ 154 w 730"/>
                  <a:gd name="T7" fmla="*/ 1162 h 1162"/>
                  <a:gd name="T8" fmla="*/ 232 w 730"/>
                  <a:gd name="T9" fmla="*/ 1130 h 1162"/>
                  <a:gd name="T10" fmla="*/ 310 w 730"/>
                  <a:gd name="T11" fmla="*/ 1090 h 1162"/>
                  <a:gd name="T12" fmla="*/ 418 w 730"/>
                  <a:gd name="T13" fmla="*/ 1028 h 1162"/>
                  <a:gd name="T14" fmla="*/ 508 w 730"/>
                  <a:gd name="T15" fmla="*/ 964 h 1162"/>
                  <a:gd name="T16" fmla="*/ 594 w 730"/>
                  <a:gd name="T17" fmla="*/ 884 h 1162"/>
                  <a:gd name="T18" fmla="*/ 652 w 730"/>
                  <a:gd name="T19" fmla="*/ 812 h 1162"/>
                  <a:gd name="T20" fmla="*/ 682 w 730"/>
                  <a:gd name="T21" fmla="*/ 762 h 1162"/>
                  <a:gd name="T22" fmla="*/ 714 w 730"/>
                  <a:gd name="T23" fmla="*/ 676 h 1162"/>
                  <a:gd name="T24" fmla="*/ 714 w 730"/>
                  <a:gd name="T25" fmla="*/ 556 h 1162"/>
                  <a:gd name="T26" fmla="*/ 730 w 730"/>
                  <a:gd name="T27" fmla="*/ 490 h 1162"/>
                  <a:gd name="T28" fmla="*/ 730 w 730"/>
                  <a:gd name="T29" fmla="*/ 34 h 1162"/>
                  <a:gd name="T30" fmla="*/ 714 w 730"/>
                  <a:gd name="T31" fmla="*/ 112 h 1162"/>
                  <a:gd name="T32" fmla="*/ 714 w 730"/>
                  <a:gd name="T33" fmla="*/ 0 h 1162"/>
                  <a:gd name="T34" fmla="*/ 662 w 730"/>
                  <a:gd name="T35" fmla="*/ 120 h 1162"/>
                  <a:gd name="T36" fmla="*/ 628 w 730"/>
                  <a:gd name="T37" fmla="*/ 168 h 1162"/>
                  <a:gd name="T38" fmla="*/ 572 w 730"/>
                  <a:gd name="T39" fmla="*/ 228 h 1162"/>
                  <a:gd name="T40" fmla="*/ 464 w 730"/>
                  <a:gd name="T41" fmla="*/ 314 h 1162"/>
                  <a:gd name="T42" fmla="*/ 400 w 730"/>
                  <a:gd name="T43" fmla="*/ 358 h 1162"/>
                  <a:gd name="T44" fmla="*/ 310 w 730"/>
                  <a:gd name="T45" fmla="*/ 406 h 1162"/>
                  <a:gd name="T46" fmla="*/ 192 w 730"/>
                  <a:gd name="T47" fmla="*/ 460 h 1162"/>
                  <a:gd name="T48" fmla="*/ 152 w 730"/>
                  <a:gd name="T49" fmla="*/ 476 h 1162"/>
                  <a:gd name="T50" fmla="*/ 152 w 730"/>
                  <a:gd name="T51" fmla="*/ 664 h 1162"/>
                  <a:gd name="T52" fmla="*/ 0 w 730"/>
                  <a:gd name="T53" fmla="*/ 710 h 1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30" h="1162">
                    <a:moveTo>
                      <a:pt x="0" y="710"/>
                    </a:moveTo>
                    <a:lnTo>
                      <a:pt x="0" y="1022"/>
                    </a:lnTo>
                    <a:lnTo>
                      <a:pt x="154" y="972"/>
                    </a:lnTo>
                    <a:lnTo>
                      <a:pt x="154" y="1162"/>
                    </a:lnTo>
                    <a:lnTo>
                      <a:pt x="232" y="1130"/>
                    </a:lnTo>
                    <a:lnTo>
                      <a:pt x="310" y="1090"/>
                    </a:lnTo>
                    <a:lnTo>
                      <a:pt x="418" y="1028"/>
                    </a:lnTo>
                    <a:lnTo>
                      <a:pt x="508" y="964"/>
                    </a:lnTo>
                    <a:lnTo>
                      <a:pt x="594" y="884"/>
                    </a:lnTo>
                    <a:lnTo>
                      <a:pt x="652" y="812"/>
                    </a:lnTo>
                    <a:lnTo>
                      <a:pt x="682" y="762"/>
                    </a:lnTo>
                    <a:lnTo>
                      <a:pt x="714" y="676"/>
                    </a:lnTo>
                    <a:lnTo>
                      <a:pt x="714" y="556"/>
                    </a:lnTo>
                    <a:lnTo>
                      <a:pt x="730" y="490"/>
                    </a:lnTo>
                    <a:lnTo>
                      <a:pt x="730" y="34"/>
                    </a:lnTo>
                    <a:lnTo>
                      <a:pt x="714" y="112"/>
                    </a:lnTo>
                    <a:lnTo>
                      <a:pt x="714" y="0"/>
                    </a:lnTo>
                    <a:lnTo>
                      <a:pt x="662" y="120"/>
                    </a:lnTo>
                    <a:lnTo>
                      <a:pt x="628" y="168"/>
                    </a:lnTo>
                    <a:lnTo>
                      <a:pt x="572" y="228"/>
                    </a:lnTo>
                    <a:lnTo>
                      <a:pt x="464" y="314"/>
                    </a:lnTo>
                    <a:lnTo>
                      <a:pt x="400" y="358"/>
                    </a:lnTo>
                    <a:lnTo>
                      <a:pt x="310" y="406"/>
                    </a:lnTo>
                    <a:lnTo>
                      <a:pt x="192" y="460"/>
                    </a:lnTo>
                    <a:lnTo>
                      <a:pt x="152" y="476"/>
                    </a:lnTo>
                    <a:lnTo>
                      <a:pt x="152" y="664"/>
                    </a:lnTo>
                    <a:lnTo>
                      <a:pt x="0" y="71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8" name="Group 34"/>
              <p:cNvGrpSpPr>
                <a:grpSpLocks/>
              </p:cNvGrpSpPr>
              <p:nvPr/>
            </p:nvGrpSpPr>
            <p:grpSpPr bwMode="auto">
              <a:xfrm>
                <a:off x="3126" y="1862"/>
                <a:ext cx="58" cy="880"/>
                <a:chOff x="3126" y="1862"/>
                <a:chExt cx="58" cy="880"/>
              </a:xfrm>
            </p:grpSpPr>
            <p:sp>
              <p:nvSpPr>
                <p:cNvPr id="49" name="Freeform 35"/>
                <p:cNvSpPr>
                  <a:spLocks/>
                </p:cNvSpPr>
                <p:nvPr/>
              </p:nvSpPr>
              <p:spPr bwMode="auto">
                <a:xfrm>
                  <a:off x="3126" y="2534"/>
                  <a:ext cx="58" cy="208"/>
                </a:xfrm>
                <a:custGeom>
                  <a:avLst/>
                  <a:gdLst>
                    <a:gd name="T0" fmla="*/ 58 w 58"/>
                    <a:gd name="T1" fmla="*/ 150 h 208"/>
                    <a:gd name="T2" fmla="*/ 58 w 58"/>
                    <a:gd name="T3" fmla="*/ 208 h 208"/>
                    <a:gd name="T4" fmla="*/ 48 w 58"/>
                    <a:gd name="T5" fmla="*/ 132 h 208"/>
                    <a:gd name="T6" fmla="*/ 26 w 58"/>
                    <a:gd name="T7" fmla="*/ 68 h 208"/>
                    <a:gd name="T8" fmla="*/ 10 w 58"/>
                    <a:gd name="T9" fmla="*/ 26 h 208"/>
                    <a:gd name="T10" fmla="*/ 0 w 58"/>
                    <a:gd name="T11" fmla="*/ 0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8" h="208">
                      <a:moveTo>
                        <a:pt x="58" y="150"/>
                      </a:moveTo>
                      <a:lnTo>
                        <a:pt x="58" y="208"/>
                      </a:lnTo>
                      <a:lnTo>
                        <a:pt x="48" y="132"/>
                      </a:lnTo>
                      <a:lnTo>
                        <a:pt x="26" y="68"/>
                      </a:lnTo>
                      <a:lnTo>
                        <a:pt x="10" y="2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" name="Freeform 36"/>
                <p:cNvSpPr>
                  <a:spLocks/>
                </p:cNvSpPr>
                <p:nvPr/>
              </p:nvSpPr>
              <p:spPr bwMode="auto">
                <a:xfrm>
                  <a:off x="3128" y="1862"/>
                  <a:ext cx="56" cy="350"/>
                </a:xfrm>
                <a:custGeom>
                  <a:avLst/>
                  <a:gdLst>
                    <a:gd name="T0" fmla="*/ 56 w 56"/>
                    <a:gd name="T1" fmla="*/ 350 h 350"/>
                    <a:gd name="T2" fmla="*/ 54 w 56"/>
                    <a:gd name="T3" fmla="*/ 218 h 350"/>
                    <a:gd name="T4" fmla="*/ 54 w 56"/>
                    <a:gd name="T5" fmla="*/ 188 h 350"/>
                    <a:gd name="T6" fmla="*/ 44 w 56"/>
                    <a:gd name="T7" fmla="*/ 112 h 350"/>
                    <a:gd name="T8" fmla="*/ 14 w 56"/>
                    <a:gd name="T9" fmla="*/ 30 h 350"/>
                    <a:gd name="T10" fmla="*/ 0 w 56"/>
                    <a:gd name="T11" fmla="*/ 0 h 3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6" h="350">
                      <a:moveTo>
                        <a:pt x="56" y="350"/>
                      </a:moveTo>
                      <a:lnTo>
                        <a:pt x="54" y="218"/>
                      </a:lnTo>
                      <a:lnTo>
                        <a:pt x="54" y="188"/>
                      </a:lnTo>
                      <a:lnTo>
                        <a:pt x="44" y="112"/>
                      </a:lnTo>
                      <a:lnTo>
                        <a:pt x="14" y="3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69" name="Text Box 6"/>
          <p:cNvSpPr txBox="1">
            <a:spLocks noChangeArrowheads="1"/>
          </p:cNvSpPr>
          <p:nvPr/>
        </p:nvSpPr>
        <p:spPr bwMode="auto">
          <a:xfrm>
            <a:off x="381000" y="889977"/>
            <a:ext cx="411439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1600" u="sng" dirty="0" smtClean="0">
                <a:solidFill>
                  <a:srgbClr val="9900FF"/>
                </a:solidFill>
                <a:latin typeface="Arial" pitchFamily="34" charset="0"/>
              </a:rPr>
              <a:t>NCC 2x6 </a:t>
            </a:r>
            <a:r>
              <a:rPr lang="en-US" sz="1600" u="sng" dirty="0">
                <a:solidFill>
                  <a:srgbClr val="9900FF"/>
                </a:solidFill>
                <a:latin typeface="Arial" pitchFamily="34" charset="0"/>
              </a:rPr>
              <a:t>odd parity, with favorable sensors</a:t>
            </a:r>
          </a:p>
        </p:txBody>
      </p:sp>
      <p:sp>
        <p:nvSpPr>
          <p:cNvPr id="70" name="Content Placeholder 2"/>
          <p:cNvSpPr>
            <a:spLocks noGrp="1"/>
          </p:cNvSpPr>
          <p:nvPr>
            <p:ph idx="1"/>
          </p:nvPr>
        </p:nvSpPr>
        <p:spPr>
          <a:xfrm>
            <a:off x="94695" y="4648200"/>
            <a:ext cx="3611112" cy="1822735"/>
          </a:xfrm>
        </p:spPr>
        <p:txBody>
          <a:bodyPr/>
          <a:lstStyle/>
          <a:p>
            <a:r>
              <a:rPr lang="en-US" sz="1800" dirty="0" smtClean="0"/>
              <a:t>Full NCC </a:t>
            </a:r>
            <a:r>
              <a:rPr lang="en-US" sz="1800" dirty="0"/>
              <a:t>coil set </a:t>
            </a:r>
            <a:r>
              <a:rPr lang="en-US" sz="1800" dirty="0" smtClean="0"/>
              <a:t>allows control close to ideal wall limit</a:t>
            </a:r>
            <a:endParaRPr lang="en-US" sz="1800" dirty="0"/>
          </a:p>
          <a:p>
            <a:pPr lvl="1"/>
            <a:r>
              <a:rPr lang="en-US" sz="1400" dirty="0" smtClean="0"/>
              <a:t>NCC 2x6 odd parity coils: active control to </a:t>
            </a:r>
            <a:r>
              <a:rPr lang="en-US" sz="1400" dirty="0" err="1" smtClean="0">
                <a:latin typeface="Symbol" pitchFamily="18" charset="2"/>
              </a:rPr>
              <a:t>b</a:t>
            </a:r>
            <a:r>
              <a:rPr lang="en-US" sz="1400" baseline="-25000" dirty="0" err="1" smtClean="0"/>
              <a:t>N</a:t>
            </a:r>
            <a:r>
              <a:rPr lang="en-US" sz="1400" dirty="0" smtClean="0"/>
              <a:t>/</a:t>
            </a:r>
            <a:r>
              <a:rPr lang="en-US" sz="1400" dirty="0" err="1" smtClean="0">
                <a:latin typeface="Symbol" pitchFamily="18" charset="2"/>
              </a:rPr>
              <a:t>b</a:t>
            </a:r>
            <a:r>
              <a:rPr lang="en-US" sz="1400" baseline="-25000" dirty="0" err="1" smtClean="0"/>
              <a:t>N</a:t>
            </a:r>
            <a:r>
              <a:rPr lang="en-US" sz="1400" baseline="30000" dirty="0" err="1" smtClean="0"/>
              <a:t>no</a:t>
            </a:r>
            <a:r>
              <a:rPr lang="en-US" sz="1400" baseline="30000" dirty="0" smtClean="0"/>
              <a:t>-wall</a:t>
            </a:r>
            <a:r>
              <a:rPr lang="en-US" sz="1400" dirty="0" smtClean="0"/>
              <a:t> = 1.58</a:t>
            </a:r>
          </a:p>
          <a:p>
            <a:pPr lvl="1"/>
            <a:r>
              <a:rPr lang="en-US" sz="1400" dirty="0" smtClean="0"/>
              <a:t>NCC 2x12 coils, optimal sensors: </a:t>
            </a:r>
            <a:r>
              <a:rPr lang="en-US" sz="1400" dirty="0"/>
              <a:t>active </a:t>
            </a:r>
            <a:r>
              <a:rPr lang="en-US" sz="1400" dirty="0" smtClean="0"/>
              <a:t>control to </a:t>
            </a:r>
            <a:r>
              <a:rPr lang="en-US" sz="1400" dirty="0" err="1">
                <a:latin typeface="Symbol" pitchFamily="18" charset="2"/>
              </a:rPr>
              <a:t>b</a:t>
            </a:r>
            <a:r>
              <a:rPr lang="en-US" sz="1400" baseline="-25000" dirty="0" err="1"/>
              <a:t>N</a:t>
            </a:r>
            <a:r>
              <a:rPr lang="en-US" sz="1400" dirty="0"/>
              <a:t>/</a:t>
            </a:r>
            <a:r>
              <a:rPr lang="en-US" sz="1400" dirty="0" err="1">
                <a:latin typeface="Symbol" pitchFamily="18" charset="2"/>
              </a:rPr>
              <a:t>b</a:t>
            </a:r>
            <a:r>
              <a:rPr lang="en-US" sz="1400" baseline="-25000" dirty="0" err="1"/>
              <a:t>N</a:t>
            </a:r>
            <a:r>
              <a:rPr lang="en-US" sz="1400" baseline="30000" dirty="0" err="1"/>
              <a:t>no</a:t>
            </a:r>
            <a:r>
              <a:rPr lang="en-US" sz="1400" baseline="30000" dirty="0"/>
              <a:t>-wall</a:t>
            </a:r>
            <a:r>
              <a:rPr lang="en-US" sz="1400" dirty="0"/>
              <a:t> </a:t>
            </a:r>
            <a:r>
              <a:rPr lang="en-US" sz="1400" dirty="0" smtClean="0"/>
              <a:t>= 1.67</a:t>
            </a:r>
          </a:p>
          <a:p>
            <a:endParaRPr lang="en-US" sz="2000" dirty="0" smtClean="0"/>
          </a:p>
          <a:p>
            <a:endParaRPr lang="en-US" sz="2000" dirty="0" smtClean="0"/>
          </a:p>
        </p:txBody>
      </p:sp>
      <p:grpSp>
        <p:nvGrpSpPr>
          <p:cNvPr id="11" name="Group 10"/>
          <p:cNvGrpSpPr/>
          <p:nvPr/>
        </p:nvGrpSpPr>
        <p:grpSpPr>
          <a:xfrm>
            <a:off x="3810000" y="4419600"/>
            <a:ext cx="1824930" cy="2073406"/>
            <a:chOff x="1752600" y="1905000"/>
            <a:chExt cx="1824930" cy="2073406"/>
          </a:xfrm>
        </p:grpSpPr>
        <p:pic>
          <p:nvPicPr>
            <p:cNvPr id="72" name="Picture 71" descr="plot2NSTXv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2600" y="1905000"/>
              <a:ext cx="1824930" cy="2073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Group 8"/>
            <p:cNvGrpSpPr/>
            <p:nvPr/>
          </p:nvGrpSpPr>
          <p:grpSpPr>
            <a:xfrm>
              <a:off x="1879810" y="2406707"/>
              <a:ext cx="1222168" cy="662528"/>
              <a:chOff x="1879810" y="2406707"/>
              <a:chExt cx="1222168" cy="662528"/>
            </a:xfrm>
          </p:grpSpPr>
          <p:sp>
            <p:nvSpPr>
              <p:cNvPr id="90" name="Freeform 10"/>
              <p:cNvSpPr>
                <a:spLocks/>
              </p:cNvSpPr>
              <p:nvPr/>
            </p:nvSpPr>
            <p:spPr bwMode="auto">
              <a:xfrm>
                <a:off x="2881484" y="2802086"/>
                <a:ext cx="220494" cy="264477"/>
              </a:xfrm>
              <a:custGeom>
                <a:avLst/>
                <a:gdLst>
                  <a:gd name="T0" fmla="*/ 328 w 350"/>
                  <a:gd name="T1" fmla="*/ 0 h 396"/>
                  <a:gd name="T2" fmla="*/ 224 w 350"/>
                  <a:gd name="T3" fmla="*/ 32 h 396"/>
                  <a:gd name="T4" fmla="*/ 118 w 350"/>
                  <a:gd name="T5" fmla="*/ 60 h 396"/>
                  <a:gd name="T6" fmla="*/ 0 w 350"/>
                  <a:gd name="T7" fmla="*/ 82 h 396"/>
                  <a:gd name="T8" fmla="*/ 30 w 350"/>
                  <a:gd name="T9" fmla="*/ 396 h 396"/>
                  <a:gd name="T10" fmla="*/ 130 w 350"/>
                  <a:gd name="T11" fmla="*/ 378 h 396"/>
                  <a:gd name="T12" fmla="*/ 272 w 350"/>
                  <a:gd name="T13" fmla="*/ 346 h 396"/>
                  <a:gd name="T14" fmla="*/ 350 w 350"/>
                  <a:gd name="T15" fmla="*/ 32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0" h="396">
                    <a:moveTo>
                      <a:pt x="328" y="0"/>
                    </a:moveTo>
                    <a:lnTo>
                      <a:pt x="224" y="32"/>
                    </a:lnTo>
                    <a:lnTo>
                      <a:pt x="118" y="60"/>
                    </a:lnTo>
                    <a:lnTo>
                      <a:pt x="0" y="82"/>
                    </a:lnTo>
                    <a:lnTo>
                      <a:pt x="30" y="396"/>
                    </a:lnTo>
                    <a:lnTo>
                      <a:pt x="130" y="378"/>
                    </a:lnTo>
                    <a:lnTo>
                      <a:pt x="272" y="346"/>
                    </a:lnTo>
                    <a:lnTo>
                      <a:pt x="350" y="320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Freeform 12"/>
              <p:cNvSpPr>
                <a:spLocks/>
              </p:cNvSpPr>
              <p:nvPr/>
            </p:nvSpPr>
            <p:spPr bwMode="auto">
              <a:xfrm>
                <a:off x="2122984" y="2770029"/>
                <a:ext cx="328851" cy="299206"/>
              </a:xfrm>
              <a:custGeom>
                <a:avLst/>
                <a:gdLst>
                  <a:gd name="T0" fmla="*/ 78 w 522"/>
                  <a:gd name="T1" fmla="*/ 0 h 448"/>
                  <a:gd name="T2" fmla="*/ 180 w 522"/>
                  <a:gd name="T3" fmla="*/ 44 h 448"/>
                  <a:gd name="T4" fmla="*/ 304 w 522"/>
                  <a:gd name="T5" fmla="*/ 84 h 448"/>
                  <a:gd name="T6" fmla="*/ 404 w 522"/>
                  <a:gd name="T7" fmla="*/ 108 h 448"/>
                  <a:gd name="T8" fmla="*/ 476 w 522"/>
                  <a:gd name="T9" fmla="*/ 122 h 448"/>
                  <a:gd name="T10" fmla="*/ 522 w 522"/>
                  <a:gd name="T11" fmla="*/ 130 h 448"/>
                  <a:gd name="T12" fmla="*/ 492 w 522"/>
                  <a:gd name="T13" fmla="*/ 448 h 448"/>
                  <a:gd name="T14" fmla="*/ 376 w 522"/>
                  <a:gd name="T15" fmla="*/ 424 h 448"/>
                  <a:gd name="T16" fmla="*/ 232 w 522"/>
                  <a:gd name="T17" fmla="*/ 390 h 448"/>
                  <a:gd name="T18" fmla="*/ 108 w 522"/>
                  <a:gd name="T19" fmla="*/ 350 h 448"/>
                  <a:gd name="T20" fmla="*/ 0 w 522"/>
                  <a:gd name="T21" fmla="*/ 306 h 448"/>
                  <a:gd name="T22" fmla="*/ 78 w 522"/>
                  <a:gd name="T23" fmla="*/ 0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22" h="448">
                    <a:moveTo>
                      <a:pt x="78" y="0"/>
                    </a:moveTo>
                    <a:lnTo>
                      <a:pt x="180" y="44"/>
                    </a:lnTo>
                    <a:lnTo>
                      <a:pt x="304" y="84"/>
                    </a:lnTo>
                    <a:lnTo>
                      <a:pt x="404" y="108"/>
                    </a:lnTo>
                    <a:lnTo>
                      <a:pt x="476" y="122"/>
                    </a:lnTo>
                    <a:lnTo>
                      <a:pt x="522" y="130"/>
                    </a:lnTo>
                    <a:lnTo>
                      <a:pt x="492" y="448"/>
                    </a:lnTo>
                    <a:lnTo>
                      <a:pt x="376" y="424"/>
                    </a:lnTo>
                    <a:lnTo>
                      <a:pt x="232" y="390"/>
                    </a:lnTo>
                    <a:lnTo>
                      <a:pt x="108" y="350"/>
                    </a:lnTo>
                    <a:lnTo>
                      <a:pt x="0" y="306"/>
                    </a:lnTo>
                    <a:lnTo>
                      <a:pt x="78" y="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Freeform 14"/>
              <p:cNvSpPr>
                <a:spLocks/>
              </p:cNvSpPr>
              <p:nvPr/>
            </p:nvSpPr>
            <p:spPr bwMode="auto">
              <a:xfrm>
                <a:off x="1879810" y="2406707"/>
                <a:ext cx="83158" cy="260470"/>
              </a:xfrm>
              <a:custGeom>
                <a:avLst/>
                <a:gdLst>
                  <a:gd name="T0" fmla="*/ 0 w 132"/>
                  <a:gd name="T1" fmla="*/ 390 h 390"/>
                  <a:gd name="T2" fmla="*/ 4 w 132"/>
                  <a:gd name="T3" fmla="*/ 328 h 390"/>
                  <a:gd name="T4" fmla="*/ 132 w 132"/>
                  <a:gd name="T5" fmla="*/ 0 h 390"/>
                  <a:gd name="T6" fmla="*/ 108 w 132"/>
                  <a:gd name="T7" fmla="*/ 82 h 390"/>
                  <a:gd name="T8" fmla="*/ 104 w 132"/>
                  <a:gd name="T9" fmla="*/ 126 h 390"/>
                  <a:gd name="T10" fmla="*/ 106 w 132"/>
                  <a:gd name="T11" fmla="*/ 168 h 390"/>
                  <a:gd name="T12" fmla="*/ 118 w 132"/>
                  <a:gd name="T13" fmla="*/ 216 h 390"/>
                  <a:gd name="T14" fmla="*/ 132 w 132"/>
                  <a:gd name="T15" fmla="*/ 238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2" h="390">
                    <a:moveTo>
                      <a:pt x="0" y="390"/>
                    </a:moveTo>
                    <a:lnTo>
                      <a:pt x="4" y="328"/>
                    </a:lnTo>
                    <a:lnTo>
                      <a:pt x="132" y="0"/>
                    </a:lnTo>
                    <a:lnTo>
                      <a:pt x="108" y="82"/>
                    </a:lnTo>
                    <a:lnTo>
                      <a:pt x="104" y="126"/>
                    </a:lnTo>
                    <a:lnTo>
                      <a:pt x="106" y="168"/>
                    </a:lnTo>
                    <a:lnTo>
                      <a:pt x="118" y="216"/>
                    </a:lnTo>
                    <a:lnTo>
                      <a:pt x="132" y="238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915476" y="3357811"/>
              <a:ext cx="928292" cy="438696"/>
              <a:chOff x="1915476" y="3357811"/>
              <a:chExt cx="928292" cy="438696"/>
            </a:xfrm>
          </p:grpSpPr>
          <p:sp>
            <p:nvSpPr>
              <p:cNvPr id="87" name="Freeform 24"/>
              <p:cNvSpPr>
                <a:spLocks/>
              </p:cNvSpPr>
              <p:nvPr/>
            </p:nvSpPr>
            <p:spPr bwMode="auto">
              <a:xfrm>
                <a:off x="2491093" y="3641830"/>
                <a:ext cx="352675" cy="154677"/>
              </a:xfrm>
              <a:custGeom>
                <a:avLst/>
                <a:gdLst>
                  <a:gd name="T0" fmla="*/ 0 w 560"/>
                  <a:gd name="T1" fmla="*/ 0 h 232"/>
                  <a:gd name="T2" fmla="*/ 22 w 560"/>
                  <a:gd name="T3" fmla="*/ 216 h 232"/>
                  <a:gd name="T4" fmla="*/ 206 w 560"/>
                  <a:gd name="T5" fmla="*/ 228 h 232"/>
                  <a:gd name="T6" fmla="*/ 286 w 560"/>
                  <a:gd name="T7" fmla="*/ 232 h 232"/>
                  <a:gd name="T8" fmla="*/ 406 w 560"/>
                  <a:gd name="T9" fmla="*/ 224 h 232"/>
                  <a:gd name="T10" fmla="*/ 528 w 560"/>
                  <a:gd name="T11" fmla="*/ 218 h 232"/>
                  <a:gd name="T12" fmla="*/ 560 w 560"/>
                  <a:gd name="T13" fmla="*/ 0 h 232"/>
                  <a:gd name="T14" fmla="*/ 420 w 560"/>
                  <a:gd name="T15" fmla="*/ 12 h 232"/>
                  <a:gd name="T16" fmla="*/ 274 w 560"/>
                  <a:gd name="T17" fmla="*/ 18 h 232"/>
                  <a:gd name="T18" fmla="*/ 116 w 560"/>
                  <a:gd name="T19" fmla="*/ 12 h 232"/>
                  <a:gd name="T20" fmla="*/ 0 w 560"/>
                  <a:gd name="T21" fmla="*/ 0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60" h="232">
                    <a:moveTo>
                      <a:pt x="0" y="0"/>
                    </a:moveTo>
                    <a:lnTo>
                      <a:pt x="22" y="216"/>
                    </a:lnTo>
                    <a:lnTo>
                      <a:pt x="206" y="228"/>
                    </a:lnTo>
                    <a:lnTo>
                      <a:pt x="286" y="232"/>
                    </a:lnTo>
                    <a:lnTo>
                      <a:pt x="406" y="224"/>
                    </a:lnTo>
                    <a:lnTo>
                      <a:pt x="528" y="218"/>
                    </a:lnTo>
                    <a:lnTo>
                      <a:pt x="560" y="0"/>
                    </a:lnTo>
                    <a:lnTo>
                      <a:pt x="420" y="12"/>
                    </a:lnTo>
                    <a:lnTo>
                      <a:pt x="274" y="18"/>
                    </a:lnTo>
                    <a:lnTo>
                      <a:pt x="116" y="12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Freeform 26"/>
              <p:cNvSpPr>
                <a:spLocks/>
              </p:cNvSpPr>
              <p:nvPr/>
            </p:nvSpPr>
            <p:spPr bwMode="auto">
              <a:xfrm>
                <a:off x="1915476" y="3357811"/>
                <a:ext cx="173819" cy="293353"/>
              </a:xfrm>
              <a:custGeom>
                <a:avLst/>
                <a:gdLst>
                  <a:gd name="T0" fmla="*/ 276 w 276"/>
                  <a:gd name="T1" fmla="*/ 440 h 440"/>
                  <a:gd name="T2" fmla="*/ 212 w 276"/>
                  <a:gd name="T3" fmla="*/ 388 h 440"/>
                  <a:gd name="T4" fmla="*/ 144 w 276"/>
                  <a:gd name="T5" fmla="*/ 318 h 440"/>
                  <a:gd name="T6" fmla="*/ 112 w 276"/>
                  <a:gd name="T7" fmla="*/ 274 h 440"/>
                  <a:gd name="T8" fmla="*/ 96 w 276"/>
                  <a:gd name="T9" fmla="*/ 254 h 440"/>
                  <a:gd name="T10" fmla="*/ 0 w 276"/>
                  <a:gd name="T11" fmla="*/ 0 h 440"/>
                  <a:gd name="T12" fmla="*/ 72 w 276"/>
                  <a:gd name="T13" fmla="*/ 96 h 440"/>
                  <a:gd name="T14" fmla="*/ 114 w 276"/>
                  <a:gd name="T15" fmla="*/ 134 h 440"/>
                  <a:gd name="T16" fmla="*/ 156 w 276"/>
                  <a:gd name="T17" fmla="*/ 166 h 440"/>
                  <a:gd name="T18" fmla="*/ 194 w 276"/>
                  <a:gd name="T19" fmla="*/ 194 h 440"/>
                  <a:gd name="T20" fmla="*/ 252 w 276"/>
                  <a:gd name="T21" fmla="*/ 230 h 440"/>
                  <a:gd name="T22" fmla="*/ 274 w 276"/>
                  <a:gd name="T23" fmla="*/ 24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6" h="440">
                    <a:moveTo>
                      <a:pt x="276" y="440"/>
                    </a:moveTo>
                    <a:lnTo>
                      <a:pt x="212" y="388"/>
                    </a:lnTo>
                    <a:lnTo>
                      <a:pt x="144" y="318"/>
                    </a:lnTo>
                    <a:lnTo>
                      <a:pt x="112" y="274"/>
                    </a:lnTo>
                    <a:lnTo>
                      <a:pt x="96" y="254"/>
                    </a:lnTo>
                    <a:lnTo>
                      <a:pt x="0" y="0"/>
                    </a:lnTo>
                    <a:lnTo>
                      <a:pt x="72" y="96"/>
                    </a:lnTo>
                    <a:lnTo>
                      <a:pt x="114" y="134"/>
                    </a:lnTo>
                    <a:lnTo>
                      <a:pt x="156" y="166"/>
                    </a:lnTo>
                    <a:lnTo>
                      <a:pt x="194" y="194"/>
                    </a:lnTo>
                    <a:lnTo>
                      <a:pt x="252" y="230"/>
                    </a:lnTo>
                    <a:lnTo>
                      <a:pt x="274" y="240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5" name="Group 27"/>
            <p:cNvGrpSpPr>
              <a:grpSpLocks/>
            </p:cNvGrpSpPr>
            <p:nvPr/>
          </p:nvGrpSpPr>
          <p:grpSpPr bwMode="auto">
            <a:xfrm>
              <a:off x="1756167" y="2489929"/>
              <a:ext cx="1818986" cy="1174613"/>
              <a:chOff x="296" y="1708"/>
              <a:chExt cx="2888" cy="1756"/>
            </a:xfrm>
          </p:grpSpPr>
          <p:sp>
            <p:nvSpPr>
              <p:cNvPr id="76" name="Freeform 28"/>
              <p:cNvSpPr>
                <a:spLocks/>
              </p:cNvSpPr>
              <p:nvPr/>
            </p:nvSpPr>
            <p:spPr bwMode="auto">
              <a:xfrm>
                <a:off x="1010" y="2704"/>
                <a:ext cx="1422" cy="760"/>
              </a:xfrm>
              <a:custGeom>
                <a:avLst/>
                <a:gdLst>
                  <a:gd name="T0" fmla="*/ 0 w 1422"/>
                  <a:gd name="T1" fmla="*/ 96 h 760"/>
                  <a:gd name="T2" fmla="*/ 92 w 1422"/>
                  <a:gd name="T3" fmla="*/ 118 h 760"/>
                  <a:gd name="T4" fmla="*/ 92 w 1422"/>
                  <a:gd name="T5" fmla="*/ 0 h 760"/>
                  <a:gd name="T6" fmla="*/ 194 w 1422"/>
                  <a:gd name="T7" fmla="*/ 22 h 760"/>
                  <a:gd name="T8" fmla="*/ 300 w 1422"/>
                  <a:gd name="T9" fmla="*/ 44 h 760"/>
                  <a:gd name="T10" fmla="*/ 422 w 1422"/>
                  <a:gd name="T11" fmla="*/ 58 h 760"/>
                  <a:gd name="T12" fmla="*/ 586 w 1422"/>
                  <a:gd name="T13" fmla="*/ 74 h 760"/>
                  <a:gd name="T14" fmla="*/ 726 w 1422"/>
                  <a:gd name="T15" fmla="*/ 78 h 760"/>
                  <a:gd name="T16" fmla="*/ 840 w 1422"/>
                  <a:gd name="T17" fmla="*/ 76 h 760"/>
                  <a:gd name="T18" fmla="*/ 982 w 1422"/>
                  <a:gd name="T19" fmla="*/ 64 h 760"/>
                  <a:gd name="T20" fmla="*/ 1088 w 1422"/>
                  <a:gd name="T21" fmla="*/ 56 h 760"/>
                  <a:gd name="T22" fmla="*/ 1190 w 1422"/>
                  <a:gd name="T23" fmla="*/ 40 h 760"/>
                  <a:gd name="T24" fmla="*/ 1254 w 1422"/>
                  <a:gd name="T25" fmla="*/ 26 h 760"/>
                  <a:gd name="T26" fmla="*/ 1278 w 1422"/>
                  <a:gd name="T27" fmla="*/ 24 h 760"/>
                  <a:gd name="T28" fmla="*/ 1278 w 1422"/>
                  <a:gd name="T29" fmla="*/ 210 h 760"/>
                  <a:gd name="T30" fmla="*/ 1422 w 1422"/>
                  <a:gd name="T31" fmla="*/ 178 h 760"/>
                  <a:gd name="T32" fmla="*/ 1422 w 1422"/>
                  <a:gd name="T33" fmla="*/ 486 h 760"/>
                  <a:gd name="T34" fmla="*/ 1278 w 1422"/>
                  <a:gd name="T35" fmla="*/ 520 h 760"/>
                  <a:gd name="T36" fmla="*/ 1278 w 1422"/>
                  <a:gd name="T37" fmla="*/ 706 h 760"/>
                  <a:gd name="T38" fmla="*/ 1082 w 1422"/>
                  <a:gd name="T39" fmla="*/ 740 h 760"/>
                  <a:gd name="T40" fmla="*/ 938 w 1422"/>
                  <a:gd name="T41" fmla="*/ 756 h 760"/>
                  <a:gd name="T42" fmla="*/ 742 w 1422"/>
                  <a:gd name="T43" fmla="*/ 760 h 760"/>
                  <a:gd name="T44" fmla="*/ 654 w 1422"/>
                  <a:gd name="T45" fmla="*/ 760 h 760"/>
                  <a:gd name="T46" fmla="*/ 506 w 1422"/>
                  <a:gd name="T47" fmla="*/ 752 h 760"/>
                  <a:gd name="T48" fmla="*/ 366 w 1422"/>
                  <a:gd name="T49" fmla="*/ 736 h 760"/>
                  <a:gd name="T50" fmla="*/ 254 w 1422"/>
                  <a:gd name="T51" fmla="*/ 724 h 760"/>
                  <a:gd name="T52" fmla="*/ 146 w 1422"/>
                  <a:gd name="T53" fmla="*/ 700 h 760"/>
                  <a:gd name="T54" fmla="*/ 92 w 1422"/>
                  <a:gd name="T55" fmla="*/ 692 h 760"/>
                  <a:gd name="T56" fmla="*/ 92 w 1422"/>
                  <a:gd name="T57" fmla="*/ 570 h 760"/>
                  <a:gd name="T58" fmla="*/ 0 w 1422"/>
                  <a:gd name="T59" fmla="*/ 546 h 760"/>
                  <a:gd name="T60" fmla="*/ 0 w 1422"/>
                  <a:gd name="T61" fmla="*/ 96 h 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422" h="760">
                    <a:moveTo>
                      <a:pt x="0" y="96"/>
                    </a:moveTo>
                    <a:lnTo>
                      <a:pt x="92" y="118"/>
                    </a:lnTo>
                    <a:lnTo>
                      <a:pt x="92" y="0"/>
                    </a:lnTo>
                    <a:lnTo>
                      <a:pt x="194" y="22"/>
                    </a:lnTo>
                    <a:lnTo>
                      <a:pt x="300" y="44"/>
                    </a:lnTo>
                    <a:lnTo>
                      <a:pt x="422" y="58"/>
                    </a:lnTo>
                    <a:lnTo>
                      <a:pt x="586" y="74"/>
                    </a:lnTo>
                    <a:lnTo>
                      <a:pt x="726" y="78"/>
                    </a:lnTo>
                    <a:lnTo>
                      <a:pt x="840" y="76"/>
                    </a:lnTo>
                    <a:lnTo>
                      <a:pt x="982" y="64"/>
                    </a:lnTo>
                    <a:lnTo>
                      <a:pt x="1088" y="56"/>
                    </a:lnTo>
                    <a:lnTo>
                      <a:pt x="1190" y="40"/>
                    </a:lnTo>
                    <a:lnTo>
                      <a:pt x="1254" y="26"/>
                    </a:lnTo>
                    <a:lnTo>
                      <a:pt x="1278" y="24"/>
                    </a:lnTo>
                    <a:lnTo>
                      <a:pt x="1278" y="210"/>
                    </a:lnTo>
                    <a:lnTo>
                      <a:pt x="1422" y="178"/>
                    </a:lnTo>
                    <a:lnTo>
                      <a:pt x="1422" y="486"/>
                    </a:lnTo>
                    <a:lnTo>
                      <a:pt x="1278" y="520"/>
                    </a:lnTo>
                    <a:lnTo>
                      <a:pt x="1278" y="706"/>
                    </a:lnTo>
                    <a:lnTo>
                      <a:pt x="1082" y="740"/>
                    </a:lnTo>
                    <a:lnTo>
                      <a:pt x="938" y="756"/>
                    </a:lnTo>
                    <a:lnTo>
                      <a:pt x="742" y="760"/>
                    </a:lnTo>
                    <a:lnTo>
                      <a:pt x="654" y="760"/>
                    </a:lnTo>
                    <a:lnTo>
                      <a:pt x="506" y="752"/>
                    </a:lnTo>
                    <a:lnTo>
                      <a:pt x="366" y="736"/>
                    </a:lnTo>
                    <a:lnTo>
                      <a:pt x="254" y="724"/>
                    </a:lnTo>
                    <a:lnTo>
                      <a:pt x="146" y="700"/>
                    </a:lnTo>
                    <a:lnTo>
                      <a:pt x="92" y="692"/>
                    </a:lnTo>
                    <a:lnTo>
                      <a:pt x="92" y="570"/>
                    </a:lnTo>
                    <a:lnTo>
                      <a:pt x="0" y="546"/>
                    </a:lnTo>
                    <a:lnTo>
                      <a:pt x="0" y="96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Freeform 29"/>
              <p:cNvSpPr>
                <a:spLocks/>
              </p:cNvSpPr>
              <p:nvPr/>
            </p:nvSpPr>
            <p:spPr bwMode="auto">
              <a:xfrm>
                <a:off x="296" y="2116"/>
                <a:ext cx="696" cy="1228"/>
              </a:xfrm>
              <a:custGeom>
                <a:avLst/>
                <a:gdLst>
                  <a:gd name="T0" fmla="*/ 2 w 696"/>
                  <a:gd name="T1" fmla="*/ 0 h 1228"/>
                  <a:gd name="T2" fmla="*/ 30 w 696"/>
                  <a:gd name="T3" fmla="*/ 94 h 1228"/>
                  <a:gd name="T4" fmla="*/ 96 w 696"/>
                  <a:gd name="T5" fmla="*/ 202 h 1228"/>
                  <a:gd name="T6" fmla="*/ 182 w 696"/>
                  <a:gd name="T7" fmla="*/ 296 h 1228"/>
                  <a:gd name="T8" fmla="*/ 272 w 696"/>
                  <a:gd name="T9" fmla="*/ 364 h 1228"/>
                  <a:gd name="T10" fmla="*/ 334 w 696"/>
                  <a:gd name="T11" fmla="*/ 406 h 1228"/>
                  <a:gd name="T12" fmla="*/ 434 w 696"/>
                  <a:gd name="T13" fmla="*/ 456 h 1228"/>
                  <a:gd name="T14" fmla="*/ 472 w 696"/>
                  <a:gd name="T15" fmla="*/ 478 h 1228"/>
                  <a:gd name="T16" fmla="*/ 548 w 696"/>
                  <a:gd name="T17" fmla="*/ 508 h 1228"/>
                  <a:gd name="T18" fmla="*/ 640 w 696"/>
                  <a:gd name="T19" fmla="*/ 546 h 1228"/>
                  <a:gd name="T20" fmla="*/ 640 w 696"/>
                  <a:gd name="T21" fmla="*/ 662 h 1228"/>
                  <a:gd name="T22" fmla="*/ 696 w 696"/>
                  <a:gd name="T23" fmla="*/ 677 h 1228"/>
                  <a:gd name="T24" fmla="*/ 696 w 696"/>
                  <a:gd name="T25" fmla="*/ 1130 h 1228"/>
                  <a:gd name="T26" fmla="*/ 638 w 696"/>
                  <a:gd name="T27" fmla="*/ 1110 h 1228"/>
                  <a:gd name="T28" fmla="*/ 638 w 696"/>
                  <a:gd name="T29" fmla="*/ 1228 h 1228"/>
                  <a:gd name="T30" fmla="*/ 472 w 696"/>
                  <a:gd name="T31" fmla="*/ 1166 h 1228"/>
                  <a:gd name="T32" fmla="*/ 406 w 696"/>
                  <a:gd name="T33" fmla="*/ 1130 h 1228"/>
                  <a:gd name="T34" fmla="*/ 288 w 696"/>
                  <a:gd name="T35" fmla="*/ 1062 h 1228"/>
                  <a:gd name="T36" fmla="*/ 196 w 696"/>
                  <a:gd name="T37" fmla="*/ 990 h 1228"/>
                  <a:gd name="T38" fmla="*/ 96 w 696"/>
                  <a:gd name="T39" fmla="*/ 888 h 1228"/>
                  <a:gd name="T40" fmla="*/ 32 w 696"/>
                  <a:gd name="T41" fmla="*/ 786 h 1228"/>
                  <a:gd name="T42" fmla="*/ 0 w 696"/>
                  <a:gd name="T43" fmla="*/ 676 h 1228"/>
                  <a:gd name="T44" fmla="*/ 2 w 696"/>
                  <a:gd name="T45" fmla="*/ 0 h 1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96" h="1228">
                    <a:moveTo>
                      <a:pt x="2" y="0"/>
                    </a:moveTo>
                    <a:lnTo>
                      <a:pt x="30" y="94"/>
                    </a:lnTo>
                    <a:lnTo>
                      <a:pt x="96" y="202"/>
                    </a:lnTo>
                    <a:lnTo>
                      <a:pt x="182" y="296"/>
                    </a:lnTo>
                    <a:lnTo>
                      <a:pt x="272" y="364"/>
                    </a:lnTo>
                    <a:lnTo>
                      <a:pt x="334" y="406"/>
                    </a:lnTo>
                    <a:lnTo>
                      <a:pt x="434" y="456"/>
                    </a:lnTo>
                    <a:lnTo>
                      <a:pt x="472" y="478"/>
                    </a:lnTo>
                    <a:lnTo>
                      <a:pt x="548" y="508"/>
                    </a:lnTo>
                    <a:lnTo>
                      <a:pt x="640" y="546"/>
                    </a:lnTo>
                    <a:lnTo>
                      <a:pt x="640" y="662"/>
                    </a:lnTo>
                    <a:lnTo>
                      <a:pt x="696" y="677"/>
                    </a:lnTo>
                    <a:lnTo>
                      <a:pt x="696" y="1130"/>
                    </a:lnTo>
                    <a:lnTo>
                      <a:pt x="638" y="1110"/>
                    </a:lnTo>
                    <a:lnTo>
                      <a:pt x="638" y="1228"/>
                    </a:lnTo>
                    <a:lnTo>
                      <a:pt x="472" y="1166"/>
                    </a:lnTo>
                    <a:lnTo>
                      <a:pt x="406" y="1130"/>
                    </a:lnTo>
                    <a:lnTo>
                      <a:pt x="288" y="1062"/>
                    </a:lnTo>
                    <a:lnTo>
                      <a:pt x="196" y="990"/>
                    </a:lnTo>
                    <a:lnTo>
                      <a:pt x="96" y="888"/>
                    </a:lnTo>
                    <a:lnTo>
                      <a:pt x="32" y="786"/>
                    </a:lnTo>
                    <a:lnTo>
                      <a:pt x="0" y="676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78" name="Group 30"/>
              <p:cNvGrpSpPr>
                <a:grpSpLocks/>
              </p:cNvGrpSpPr>
              <p:nvPr/>
            </p:nvGrpSpPr>
            <p:grpSpPr bwMode="auto">
              <a:xfrm>
                <a:off x="302" y="1708"/>
                <a:ext cx="324" cy="958"/>
                <a:chOff x="302" y="1708"/>
                <a:chExt cx="324" cy="958"/>
              </a:xfrm>
            </p:grpSpPr>
            <p:sp>
              <p:nvSpPr>
                <p:cNvPr id="83" name="Freeform 31"/>
                <p:cNvSpPr>
                  <a:spLocks/>
                </p:cNvSpPr>
                <p:nvPr/>
              </p:nvSpPr>
              <p:spPr bwMode="auto">
                <a:xfrm>
                  <a:off x="302" y="1708"/>
                  <a:ext cx="176" cy="406"/>
                </a:xfrm>
                <a:custGeom>
                  <a:avLst/>
                  <a:gdLst>
                    <a:gd name="T0" fmla="*/ 0 w 176"/>
                    <a:gd name="T1" fmla="*/ 406 h 406"/>
                    <a:gd name="T2" fmla="*/ 0 w 176"/>
                    <a:gd name="T3" fmla="*/ 280 h 406"/>
                    <a:gd name="T4" fmla="*/ 38 w 176"/>
                    <a:gd name="T5" fmla="*/ 166 h 406"/>
                    <a:gd name="T6" fmla="*/ 96 w 176"/>
                    <a:gd name="T7" fmla="*/ 80 h 406"/>
                    <a:gd name="T8" fmla="*/ 176 w 176"/>
                    <a:gd name="T9" fmla="*/ 0 h 4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6" h="406">
                      <a:moveTo>
                        <a:pt x="0" y="406"/>
                      </a:moveTo>
                      <a:lnTo>
                        <a:pt x="0" y="280"/>
                      </a:lnTo>
                      <a:lnTo>
                        <a:pt x="38" y="166"/>
                      </a:lnTo>
                      <a:lnTo>
                        <a:pt x="96" y="80"/>
                      </a:lnTo>
                      <a:lnTo>
                        <a:pt x="176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" name="Freeform 32"/>
                <p:cNvSpPr>
                  <a:spLocks/>
                </p:cNvSpPr>
                <p:nvPr/>
              </p:nvSpPr>
              <p:spPr bwMode="auto">
                <a:xfrm>
                  <a:off x="304" y="2282"/>
                  <a:ext cx="322" cy="384"/>
                </a:xfrm>
                <a:custGeom>
                  <a:avLst/>
                  <a:gdLst>
                    <a:gd name="T0" fmla="*/ 0 w 322"/>
                    <a:gd name="T1" fmla="*/ 242 h 384"/>
                    <a:gd name="T2" fmla="*/ 0 w 322"/>
                    <a:gd name="T3" fmla="*/ 384 h 384"/>
                    <a:gd name="T4" fmla="*/ 32 w 322"/>
                    <a:gd name="T5" fmla="*/ 290 h 384"/>
                    <a:gd name="T6" fmla="*/ 96 w 322"/>
                    <a:gd name="T7" fmla="*/ 192 h 384"/>
                    <a:gd name="T8" fmla="*/ 186 w 322"/>
                    <a:gd name="T9" fmla="*/ 98 h 384"/>
                    <a:gd name="T10" fmla="*/ 322 w 322"/>
                    <a:gd name="T11" fmla="*/ 0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22" h="384">
                      <a:moveTo>
                        <a:pt x="0" y="242"/>
                      </a:moveTo>
                      <a:lnTo>
                        <a:pt x="0" y="384"/>
                      </a:lnTo>
                      <a:lnTo>
                        <a:pt x="32" y="290"/>
                      </a:lnTo>
                      <a:lnTo>
                        <a:pt x="96" y="192"/>
                      </a:lnTo>
                      <a:lnTo>
                        <a:pt x="186" y="98"/>
                      </a:lnTo>
                      <a:lnTo>
                        <a:pt x="322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79" name="Freeform 33"/>
              <p:cNvSpPr>
                <a:spLocks/>
              </p:cNvSpPr>
              <p:nvPr/>
            </p:nvSpPr>
            <p:spPr bwMode="auto">
              <a:xfrm>
                <a:off x="2454" y="2162"/>
                <a:ext cx="730" cy="1162"/>
              </a:xfrm>
              <a:custGeom>
                <a:avLst/>
                <a:gdLst>
                  <a:gd name="T0" fmla="*/ 0 w 730"/>
                  <a:gd name="T1" fmla="*/ 710 h 1162"/>
                  <a:gd name="T2" fmla="*/ 0 w 730"/>
                  <a:gd name="T3" fmla="*/ 1022 h 1162"/>
                  <a:gd name="T4" fmla="*/ 154 w 730"/>
                  <a:gd name="T5" fmla="*/ 972 h 1162"/>
                  <a:gd name="T6" fmla="*/ 154 w 730"/>
                  <a:gd name="T7" fmla="*/ 1162 h 1162"/>
                  <a:gd name="T8" fmla="*/ 232 w 730"/>
                  <a:gd name="T9" fmla="*/ 1130 h 1162"/>
                  <a:gd name="T10" fmla="*/ 310 w 730"/>
                  <a:gd name="T11" fmla="*/ 1090 h 1162"/>
                  <a:gd name="T12" fmla="*/ 418 w 730"/>
                  <a:gd name="T13" fmla="*/ 1028 h 1162"/>
                  <a:gd name="T14" fmla="*/ 508 w 730"/>
                  <a:gd name="T15" fmla="*/ 964 h 1162"/>
                  <a:gd name="T16" fmla="*/ 594 w 730"/>
                  <a:gd name="T17" fmla="*/ 884 h 1162"/>
                  <a:gd name="T18" fmla="*/ 652 w 730"/>
                  <a:gd name="T19" fmla="*/ 812 h 1162"/>
                  <a:gd name="T20" fmla="*/ 682 w 730"/>
                  <a:gd name="T21" fmla="*/ 762 h 1162"/>
                  <a:gd name="T22" fmla="*/ 714 w 730"/>
                  <a:gd name="T23" fmla="*/ 676 h 1162"/>
                  <a:gd name="T24" fmla="*/ 714 w 730"/>
                  <a:gd name="T25" fmla="*/ 556 h 1162"/>
                  <a:gd name="T26" fmla="*/ 730 w 730"/>
                  <a:gd name="T27" fmla="*/ 490 h 1162"/>
                  <a:gd name="T28" fmla="*/ 730 w 730"/>
                  <a:gd name="T29" fmla="*/ 34 h 1162"/>
                  <a:gd name="T30" fmla="*/ 714 w 730"/>
                  <a:gd name="T31" fmla="*/ 112 h 1162"/>
                  <a:gd name="T32" fmla="*/ 714 w 730"/>
                  <a:gd name="T33" fmla="*/ 0 h 1162"/>
                  <a:gd name="T34" fmla="*/ 662 w 730"/>
                  <a:gd name="T35" fmla="*/ 120 h 1162"/>
                  <a:gd name="T36" fmla="*/ 628 w 730"/>
                  <a:gd name="T37" fmla="*/ 168 h 1162"/>
                  <a:gd name="T38" fmla="*/ 572 w 730"/>
                  <a:gd name="T39" fmla="*/ 228 h 1162"/>
                  <a:gd name="T40" fmla="*/ 464 w 730"/>
                  <a:gd name="T41" fmla="*/ 314 h 1162"/>
                  <a:gd name="T42" fmla="*/ 400 w 730"/>
                  <a:gd name="T43" fmla="*/ 358 h 1162"/>
                  <a:gd name="T44" fmla="*/ 310 w 730"/>
                  <a:gd name="T45" fmla="*/ 406 h 1162"/>
                  <a:gd name="T46" fmla="*/ 192 w 730"/>
                  <a:gd name="T47" fmla="*/ 460 h 1162"/>
                  <a:gd name="T48" fmla="*/ 152 w 730"/>
                  <a:gd name="T49" fmla="*/ 476 h 1162"/>
                  <a:gd name="T50" fmla="*/ 152 w 730"/>
                  <a:gd name="T51" fmla="*/ 664 h 1162"/>
                  <a:gd name="T52" fmla="*/ 0 w 730"/>
                  <a:gd name="T53" fmla="*/ 710 h 1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30" h="1162">
                    <a:moveTo>
                      <a:pt x="0" y="710"/>
                    </a:moveTo>
                    <a:lnTo>
                      <a:pt x="0" y="1022"/>
                    </a:lnTo>
                    <a:lnTo>
                      <a:pt x="154" y="972"/>
                    </a:lnTo>
                    <a:lnTo>
                      <a:pt x="154" y="1162"/>
                    </a:lnTo>
                    <a:lnTo>
                      <a:pt x="232" y="1130"/>
                    </a:lnTo>
                    <a:lnTo>
                      <a:pt x="310" y="1090"/>
                    </a:lnTo>
                    <a:lnTo>
                      <a:pt x="418" y="1028"/>
                    </a:lnTo>
                    <a:lnTo>
                      <a:pt x="508" y="964"/>
                    </a:lnTo>
                    <a:lnTo>
                      <a:pt x="594" y="884"/>
                    </a:lnTo>
                    <a:lnTo>
                      <a:pt x="652" y="812"/>
                    </a:lnTo>
                    <a:lnTo>
                      <a:pt x="682" y="762"/>
                    </a:lnTo>
                    <a:lnTo>
                      <a:pt x="714" y="676"/>
                    </a:lnTo>
                    <a:lnTo>
                      <a:pt x="714" y="556"/>
                    </a:lnTo>
                    <a:lnTo>
                      <a:pt x="730" y="490"/>
                    </a:lnTo>
                    <a:lnTo>
                      <a:pt x="730" y="34"/>
                    </a:lnTo>
                    <a:lnTo>
                      <a:pt x="714" y="112"/>
                    </a:lnTo>
                    <a:lnTo>
                      <a:pt x="714" y="0"/>
                    </a:lnTo>
                    <a:lnTo>
                      <a:pt x="662" y="120"/>
                    </a:lnTo>
                    <a:lnTo>
                      <a:pt x="628" y="168"/>
                    </a:lnTo>
                    <a:lnTo>
                      <a:pt x="572" y="228"/>
                    </a:lnTo>
                    <a:lnTo>
                      <a:pt x="464" y="314"/>
                    </a:lnTo>
                    <a:lnTo>
                      <a:pt x="400" y="358"/>
                    </a:lnTo>
                    <a:lnTo>
                      <a:pt x="310" y="406"/>
                    </a:lnTo>
                    <a:lnTo>
                      <a:pt x="192" y="460"/>
                    </a:lnTo>
                    <a:lnTo>
                      <a:pt x="152" y="476"/>
                    </a:lnTo>
                    <a:lnTo>
                      <a:pt x="152" y="664"/>
                    </a:lnTo>
                    <a:lnTo>
                      <a:pt x="0" y="71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80" name="Group 34"/>
              <p:cNvGrpSpPr>
                <a:grpSpLocks/>
              </p:cNvGrpSpPr>
              <p:nvPr/>
            </p:nvGrpSpPr>
            <p:grpSpPr bwMode="auto">
              <a:xfrm>
                <a:off x="3126" y="1862"/>
                <a:ext cx="58" cy="880"/>
                <a:chOff x="3126" y="1862"/>
                <a:chExt cx="58" cy="880"/>
              </a:xfrm>
            </p:grpSpPr>
            <p:sp>
              <p:nvSpPr>
                <p:cNvPr id="81" name="Freeform 35"/>
                <p:cNvSpPr>
                  <a:spLocks/>
                </p:cNvSpPr>
                <p:nvPr/>
              </p:nvSpPr>
              <p:spPr bwMode="auto">
                <a:xfrm>
                  <a:off x="3126" y="2534"/>
                  <a:ext cx="58" cy="208"/>
                </a:xfrm>
                <a:custGeom>
                  <a:avLst/>
                  <a:gdLst>
                    <a:gd name="T0" fmla="*/ 58 w 58"/>
                    <a:gd name="T1" fmla="*/ 150 h 208"/>
                    <a:gd name="T2" fmla="*/ 58 w 58"/>
                    <a:gd name="T3" fmla="*/ 208 h 208"/>
                    <a:gd name="T4" fmla="*/ 48 w 58"/>
                    <a:gd name="T5" fmla="*/ 132 h 208"/>
                    <a:gd name="T6" fmla="*/ 26 w 58"/>
                    <a:gd name="T7" fmla="*/ 68 h 208"/>
                    <a:gd name="T8" fmla="*/ 10 w 58"/>
                    <a:gd name="T9" fmla="*/ 26 h 208"/>
                    <a:gd name="T10" fmla="*/ 0 w 58"/>
                    <a:gd name="T11" fmla="*/ 0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8" h="208">
                      <a:moveTo>
                        <a:pt x="58" y="150"/>
                      </a:moveTo>
                      <a:lnTo>
                        <a:pt x="58" y="208"/>
                      </a:lnTo>
                      <a:lnTo>
                        <a:pt x="48" y="132"/>
                      </a:lnTo>
                      <a:lnTo>
                        <a:pt x="26" y="68"/>
                      </a:lnTo>
                      <a:lnTo>
                        <a:pt x="10" y="2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" name="Freeform 36"/>
                <p:cNvSpPr>
                  <a:spLocks/>
                </p:cNvSpPr>
                <p:nvPr/>
              </p:nvSpPr>
              <p:spPr bwMode="auto">
                <a:xfrm>
                  <a:off x="3128" y="1862"/>
                  <a:ext cx="56" cy="350"/>
                </a:xfrm>
                <a:custGeom>
                  <a:avLst/>
                  <a:gdLst>
                    <a:gd name="T0" fmla="*/ 56 w 56"/>
                    <a:gd name="T1" fmla="*/ 350 h 350"/>
                    <a:gd name="T2" fmla="*/ 54 w 56"/>
                    <a:gd name="T3" fmla="*/ 218 h 350"/>
                    <a:gd name="T4" fmla="*/ 54 w 56"/>
                    <a:gd name="T5" fmla="*/ 188 h 350"/>
                    <a:gd name="T6" fmla="*/ 44 w 56"/>
                    <a:gd name="T7" fmla="*/ 112 h 350"/>
                    <a:gd name="T8" fmla="*/ 14 w 56"/>
                    <a:gd name="T9" fmla="*/ 30 h 350"/>
                    <a:gd name="T10" fmla="*/ 0 w 56"/>
                    <a:gd name="T11" fmla="*/ 0 h 3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6" h="350">
                      <a:moveTo>
                        <a:pt x="56" y="350"/>
                      </a:moveTo>
                      <a:lnTo>
                        <a:pt x="54" y="218"/>
                      </a:lnTo>
                      <a:lnTo>
                        <a:pt x="54" y="188"/>
                      </a:lnTo>
                      <a:lnTo>
                        <a:pt x="44" y="112"/>
                      </a:lnTo>
                      <a:lnTo>
                        <a:pt x="14" y="3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9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Active RWM control design study </a:t>
            </a:r>
            <a:r>
              <a:rPr lang="en-US" dirty="0"/>
              <a:t>for proposed </a:t>
            </a:r>
            <a:r>
              <a:rPr lang="en-US" dirty="0" smtClean="0"/>
              <a:t>NSTX-U 3D coil </a:t>
            </a:r>
            <a:r>
              <a:rPr lang="en-US" dirty="0"/>
              <a:t>upgrade (NCC </a:t>
            </a:r>
            <a:r>
              <a:rPr lang="en-US" dirty="0" smtClean="0"/>
              <a:t>coils) shows superior capability</a:t>
            </a:r>
            <a:endParaRPr lang="en-US" dirty="0"/>
          </a:p>
        </p:txBody>
      </p:sp>
      <p:sp>
        <p:nvSpPr>
          <p:cNvPr id="53" name="Text Box 4"/>
          <p:cNvSpPr txBox="1">
            <a:spLocks noChangeArrowheads="1"/>
          </p:cNvSpPr>
          <p:nvPr/>
        </p:nvSpPr>
        <p:spPr bwMode="auto">
          <a:xfrm>
            <a:off x="5761624" y="4495800"/>
            <a:ext cx="155357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</a:rPr>
              <a:t>NCC (plasma facing side)</a:t>
            </a:r>
            <a:endParaRPr lang="en-US" sz="1600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55" name="Line 45"/>
          <p:cNvSpPr>
            <a:spLocks noChangeShapeType="1"/>
          </p:cNvSpPr>
          <p:nvPr/>
        </p:nvSpPr>
        <p:spPr bwMode="auto">
          <a:xfrm>
            <a:off x="6952862" y="4913768"/>
            <a:ext cx="285911" cy="7143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56" name="Line 45"/>
          <p:cNvSpPr>
            <a:spLocks noChangeShapeType="1"/>
          </p:cNvSpPr>
          <p:nvPr/>
        </p:nvSpPr>
        <p:spPr bwMode="auto">
          <a:xfrm flipH="1">
            <a:off x="5037794" y="4921307"/>
            <a:ext cx="723830" cy="51611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641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60120"/>
            <a:ext cx="9144000" cy="5464732"/>
          </a:xfrm>
        </p:spPr>
        <p:txBody>
          <a:bodyPr/>
          <a:lstStyle/>
          <a:p>
            <a:pPr>
              <a:spcBef>
                <a:spcPts val="1000"/>
              </a:spcBef>
            </a:pPr>
            <a:r>
              <a:rPr lang="en-US" dirty="0" smtClean="0"/>
              <a:t>Physics Understanding</a:t>
            </a:r>
          </a:p>
          <a:p>
            <a:pPr marL="630238" lvl="1" indent="-282575">
              <a:spcBef>
                <a:spcPts val="700"/>
              </a:spcBef>
            </a:pPr>
            <a:r>
              <a:rPr lang="en-US" dirty="0" smtClean="0"/>
              <a:t>Unification of DIII-D / NSTX experiments and analysis gives improved RWM understanding for disruption avoidance</a:t>
            </a:r>
            <a:endParaRPr lang="en-US" b="0" dirty="0" smtClean="0"/>
          </a:p>
          <a:p>
            <a:pPr marL="630238" lvl="1" indent="-282575">
              <a:spcBef>
                <a:spcPts val="700"/>
              </a:spcBef>
            </a:pPr>
            <a:r>
              <a:rPr lang="en-US" dirty="0" smtClean="0"/>
              <a:t>L</a:t>
            </a:r>
            <a:r>
              <a:rPr lang="en-US" b="0" dirty="0" smtClean="0"/>
              <a:t>inear kinetic RWM marginal stability </a:t>
            </a:r>
            <a:r>
              <a:rPr lang="en-US" dirty="0" smtClean="0"/>
              <a:t>limits can describe disruptive limits in plasmas free of other MHD modes </a:t>
            </a:r>
            <a:endParaRPr lang="en-US" b="0" dirty="0" smtClean="0"/>
          </a:p>
          <a:p>
            <a:pPr marL="630238" lvl="1" indent="-282575">
              <a:spcBef>
                <a:spcPts val="700"/>
              </a:spcBef>
            </a:pPr>
            <a:r>
              <a:rPr lang="en-US" b="0" dirty="0" smtClean="0"/>
              <a:t>Complementarity found: at similar high rotation, kinetic RWM stabilization physics is dominated by bounce orbit resonance in DIII-D, and by ion precession drift resonance in NSTX</a:t>
            </a:r>
          </a:p>
          <a:p>
            <a:pPr marL="630238" lvl="1" indent="-282575">
              <a:spcBef>
                <a:spcPts val="700"/>
              </a:spcBef>
            </a:pPr>
            <a:r>
              <a:rPr lang="en-US" dirty="0"/>
              <a:t>New Disruption </a:t>
            </a:r>
            <a:r>
              <a:rPr lang="en-US" dirty="0" smtClean="0"/>
              <a:t>Event Characterization </a:t>
            </a:r>
            <a:r>
              <a:rPr lang="en-US" dirty="0"/>
              <a:t>and </a:t>
            </a:r>
            <a:r>
              <a:rPr lang="en-US" dirty="0" smtClean="0"/>
              <a:t>Forecasting code </a:t>
            </a:r>
            <a:r>
              <a:rPr lang="en-US" sz="1600" dirty="0" smtClean="0"/>
              <a:t>(initial results)</a:t>
            </a:r>
            <a:endParaRPr lang="en-US" b="0" dirty="0" smtClean="0"/>
          </a:p>
          <a:p>
            <a:pPr>
              <a:spcBef>
                <a:spcPts val="1000"/>
              </a:spcBef>
            </a:pPr>
            <a:r>
              <a:rPr lang="en-US" dirty="0" smtClean="0"/>
              <a:t>Stability Control</a:t>
            </a:r>
            <a:endParaRPr lang="en-US" b="0" dirty="0" smtClean="0"/>
          </a:p>
          <a:p>
            <a:pPr marL="631825" lvl="1">
              <a:spcBef>
                <a:spcPts val="700"/>
              </a:spcBef>
            </a:pPr>
            <a:r>
              <a:rPr lang="en-US" altLang="en-US" dirty="0"/>
              <a:t>Rotation profile control has potential to steer away from unstable profiles</a:t>
            </a:r>
          </a:p>
          <a:p>
            <a:pPr marL="631825" lvl="1">
              <a:spcBef>
                <a:spcPts val="700"/>
              </a:spcBef>
            </a:pPr>
            <a:r>
              <a:rPr lang="en-US" altLang="en-US" dirty="0"/>
              <a:t>Model-based RWM state-space controller, and dual field component PID control available; development to further improve performance</a:t>
            </a:r>
          </a:p>
          <a:p>
            <a:pPr marL="631825" lvl="1">
              <a:spcBef>
                <a:spcPts val="700"/>
              </a:spcBef>
            </a:pPr>
            <a:r>
              <a:rPr lang="en-US" altLang="en-US" dirty="0"/>
              <a:t>Further improvements to rotation profile, active mode control possible with planned NCC 3D coil upgrade</a:t>
            </a:r>
          </a:p>
          <a:p>
            <a:pPr lvl="1">
              <a:spcBef>
                <a:spcPts val="800"/>
              </a:spcBef>
            </a:pPr>
            <a:endParaRPr lang="en-US" dirty="0" smtClean="0"/>
          </a:p>
          <a:p>
            <a:pPr>
              <a:spcBef>
                <a:spcPts val="800"/>
              </a:spcBef>
            </a:pPr>
            <a:endParaRPr lang="en-US" b="0" dirty="0" smtClean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2730" y="63800"/>
            <a:ext cx="9067800" cy="762000"/>
          </a:xfrm>
        </p:spPr>
        <p:txBody>
          <a:bodyPr/>
          <a:lstStyle/>
          <a:p>
            <a:r>
              <a:rPr lang="en-US" dirty="0" smtClean="0"/>
              <a:t>Global MHD mode stabilization understanding and control will synergize in NSTX-U for disruption </a:t>
            </a:r>
            <a:r>
              <a:rPr lang="en-US" dirty="0"/>
              <a:t>avoidance</a:t>
            </a:r>
          </a:p>
        </p:txBody>
      </p:sp>
    </p:spTree>
    <p:extLst>
      <p:ext uri="{BB962C8B-B14F-4D97-AF65-F5344CB8AC3E}">
        <p14:creationId xmlns:p14="http://schemas.microsoft.com/office/powerpoint/2010/main" val="109052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152400"/>
            <a:ext cx="9144000" cy="914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kern="0" dirty="0" smtClean="0"/>
              <a:t>Supporting slides follow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19675589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410" y="94130"/>
            <a:ext cx="8698230" cy="6858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Disruption </a:t>
            </a:r>
            <a:r>
              <a:rPr lang="en-US" dirty="0">
                <a:solidFill>
                  <a:srgbClr val="FF0000"/>
                </a:solidFill>
              </a:rPr>
              <a:t>event chain characterization capability started </a:t>
            </a:r>
            <a:r>
              <a:rPr lang="en-US" dirty="0"/>
              <a:t>for </a:t>
            </a:r>
            <a:r>
              <a:rPr lang="en-US" dirty="0" smtClean="0"/>
              <a:t>NSTX-U as next step in disruption avoidance plan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74110" y="1143000"/>
            <a:ext cx="3644489" cy="52578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ts val="1200"/>
              </a:spcBef>
            </a:pPr>
            <a:r>
              <a:rPr lang="en-US" dirty="0" smtClean="0"/>
              <a:t>Approach to disruption prevention</a:t>
            </a:r>
            <a:endParaRPr lang="en-US" dirty="0"/>
          </a:p>
          <a:p>
            <a:pPr lvl="1">
              <a:lnSpc>
                <a:spcPct val="80000"/>
              </a:lnSpc>
              <a:spcBef>
                <a:spcPts val="1200"/>
              </a:spcBef>
            </a:pPr>
            <a:r>
              <a:rPr lang="en-US" dirty="0" smtClean="0"/>
              <a:t>Identify disruption event chains and elements</a:t>
            </a:r>
            <a:endParaRPr lang="en-US" dirty="0"/>
          </a:p>
          <a:p>
            <a:pPr lvl="1">
              <a:lnSpc>
                <a:spcPct val="80000"/>
              </a:lnSpc>
              <a:spcBef>
                <a:spcPts val="1200"/>
              </a:spcBef>
            </a:pPr>
            <a:r>
              <a:rPr lang="en-US" dirty="0" smtClean="0"/>
              <a:t>Predict events in disruption chains</a:t>
            </a:r>
          </a:p>
          <a:p>
            <a:pPr lvl="2">
              <a:lnSpc>
                <a:spcPct val="80000"/>
              </a:lnSpc>
              <a:spcBef>
                <a:spcPts val="1200"/>
              </a:spcBef>
              <a:buClr>
                <a:srgbClr val="FF0000"/>
              </a:buClr>
            </a:pPr>
            <a:r>
              <a:rPr lang="en-US" dirty="0" smtClean="0"/>
              <a:t>Attack events at several places</a:t>
            </a:r>
          </a:p>
          <a:p>
            <a:pPr lvl="2">
              <a:lnSpc>
                <a:spcPct val="80000"/>
              </a:lnSpc>
              <a:spcBef>
                <a:spcPts val="1200"/>
              </a:spcBef>
              <a:buClr>
                <a:srgbClr val="FF0000"/>
              </a:buClr>
            </a:pPr>
            <a:r>
              <a:rPr lang="en-US" dirty="0" smtClean="0"/>
              <a:t>Give priority to early events</a:t>
            </a:r>
            <a:endParaRPr lang="en-US" dirty="0"/>
          </a:p>
          <a:p>
            <a:pPr lvl="1">
              <a:lnSpc>
                <a:spcPct val="80000"/>
              </a:lnSpc>
              <a:spcBef>
                <a:spcPts val="1200"/>
              </a:spcBef>
            </a:pPr>
            <a:r>
              <a:rPr lang="en-US" dirty="0" smtClean="0"/>
              <a:t>Provide cues to avoidance system to break the chain</a:t>
            </a:r>
          </a:p>
          <a:p>
            <a:pPr lvl="1">
              <a:lnSpc>
                <a:spcPct val="80000"/>
              </a:lnSpc>
              <a:spcBef>
                <a:spcPts val="1200"/>
              </a:spcBef>
            </a:pPr>
            <a:r>
              <a:rPr lang="en-US" dirty="0" smtClean="0"/>
              <a:t>Provide cue to mitigation system if avoidance deemed untenable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663688" y="5409074"/>
            <a:ext cx="2551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n-lt"/>
              </a:rPr>
              <a:t>t</a:t>
            </a:r>
            <a:endParaRPr lang="en-US" sz="2000" dirty="0">
              <a:latin typeface="+mn-lt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7" y="1719097"/>
            <a:ext cx="6057489" cy="4554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32"/>
          <p:cNvSpPr txBox="1">
            <a:spLocks noChangeArrowheads="1"/>
          </p:cNvSpPr>
          <p:nvPr/>
        </p:nvSpPr>
        <p:spPr bwMode="auto">
          <a:xfrm>
            <a:off x="5638800" y="6276201"/>
            <a:ext cx="3480241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200" b="0" i="0" dirty="0" smtClean="0">
                <a:solidFill>
                  <a:srgbClr val="6600FF"/>
                </a:solidFill>
                <a:latin typeface="+mn-lt"/>
                <a:cs typeface="Arial" pitchFamily="34" charset="0"/>
              </a:rPr>
              <a:t>S.A. Sabbagh (for Disruption Prediction panel)</a:t>
            </a:r>
            <a:endParaRPr lang="en-US" sz="1200" b="0" i="0" dirty="0">
              <a:solidFill>
                <a:srgbClr val="6600FF"/>
              </a:solidFill>
              <a:latin typeface="+mn-lt"/>
              <a:cs typeface="Arial" pitchFamily="34" charset="0"/>
            </a:endParaRPr>
          </a:p>
        </p:txBody>
      </p:sp>
      <p:sp>
        <p:nvSpPr>
          <p:cNvPr id="10" name="Text Box 32"/>
          <p:cNvSpPr txBox="1">
            <a:spLocks noChangeArrowheads="1"/>
          </p:cNvSpPr>
          <p:nvPr/>
        </p:nvSpPr>
        <p:spPr bwMode="auto">
          <a:xfrm>
            <a:off x="226712" y="1044714"/>
            <a:ext cx="5412088" cy="70788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u="sng" dirty="0" smtClean="0">
                <a:latin typeface="+mn-lt"/>
                <a:cs typeface="Arial" pitchFamily="34" charset="0"/>
              </a:rPr>
              <a:t>Disruption prediction framework from upcoming DOE “Transient Events” report</a:t>
            </a:r>
            <a:endParaRPr lang="en-US" sz="2000" b="0" i="0" u="sng" dirty="0">
              <a:latin typeface="+mn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68621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 bwMode="auto">
          <a:xfrm>
            <a:off x="457200" y="5372229"/>
            <a:ext cx="8397240" cy="381000"/>
          </a:xfrm>
          <a:prstGeom prst="rect">
            <a:avLst/>
          </a:prstGeom>
          <a:noFill/>
          <a:ln w="158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232410" y="49217"/>
            <a:ext cx="8698230" cy="685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kern="0" dirty="0" smtClean="0"/>
              <a:t>JET disruption event characterization provides framework to follow for understanding / quantifying DPAM progress</a:t>
            </a:r>
            <a:endParaRPr lang="en-US" kern="0" dirty="0"/>
          </a:p>
        </p:txBody>
      </p:sp>
      <p:sp>
        <p:nvSpPr>
          <p:cNvPr id="4" name="Text Box 32"/>
          <p:cNvSpPr txBox="1">
            <a:spLocks noChangeArrowheads="1"/>
          </p:cNvSpPr>
          <p:nvPr/>
        </p:nvSpPr>
        <p:spPr bwMode="auto">
          <a:xfrm>
            <a:off x="123516" y="4614446"/>
            <a:ext cx="4848762" cy="3385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0" i="0" dirty="0" smtClean="0">
                <a:solidFill>
                  <a:srgbClr val="6600FF"/>
                </a:solidFill>
                <a:latin typeface="+mn-lt"/>
                <a:cs typeface="Arial" pitchFamily="34" charset="0"/>
              </a:rPr>
              <a:t>P.C. de </a:t>
            </a:r>
            <a:r>
              <a:rPr lang="en-US" sz="1600" b="0" i="0" dirty="0" err="1" smtClean="0">
                <a:solidFill>
                  <a:srgbClr val="6600FF"/>
                </a:solidFill>
                <a:latin typeface="+mn-lt"/>
                <a:cs typeface="Arial" pitchFamily="34" charset="0"/>
              </a:rPr>
              <a:t>Vries</a:t>
            </a:r>
            <a:r>
              <a:rPr lang="en-US" sz="1600" dirty="0">
                <a:solidFill>
                  <a:srgbClr val="6600FF"/>
                </a:solidFill>
                <a:latin typeface="+mn-lt"/>
                <a:cs typeface="Arial" pitchFamily="34" charset="0"/>
              </a:rPr>
              <a:t> </a:t>
            </a:r>
            <a:r>
              <a:rPr lang="en-US" sz="1600" b="0" i="1" dirty="0" smtClean="0">
                <a:solidFill>
                  <a:srgbClr val="6600FF"/>
                </a:solidFill>
                <a:latin typeface="+mn-lt"/>
                <a:cs typeface="Arial" pitchFamily="34" charset="0"/>
              </a:rPr>
              <a:t>et al</a:t>
            </a:r>
            <a:r>
              <a:rPr lang="en-US" sz="1600" b="0" dirty="0" smtClean="0">
                <a:solidFill>
                  <a:srgbClr val="6600FF"/>
                </a:solidFill>
                <a:latin typeface="+mn-lt"/>
                <a:cs typeface="Arial" pitchFamily="34" charset="0"/>
              </a:rPr>
              <a:t>., </a:t>
            </a:r>
            <a:r>
              <a:rPr lang="en-US" sz="1600" b="0" i="0" dirty="0" err="1" smtClean="0">
                <a:solidFill>
                  <a:srgbClr val="6600FF"/>
                </a:solidFill>
                <a:latin typeface="+mn-lt"/>
                <a:cs typeface="Arial" pitchFamily="34" charset="0"/>
              </a:rPr>
              <a:t>Nucl</a:t>
            </a:r>
            <a:r>
              <a:rPr lang="en-US" sz="1600" b="0" i="0" dirty="0" smtClean="0">
                <a:solidFill>
                  <a:srgbClr val="6600FF"/>
                </a:solidFill>
                <a:latin typeface="+mn-lt"/>
                <a:cs typeface="Arial" pitchFamily="34" charset="0"/>
              </a:rPr>
              <a:t>. Fusion </a:t>
            </a:r>
            <a:r>
              <a:rPr lang="en-US" sz="1600" b="1" i="0" dirty="0" smtClean="0">
                <a:solidFill>
                  <a:srgbClr val="6600FF"/>
                </a:solidFill>
                <a:latin typeface="+mn-lt"/>
                <a:cs typeface="Arial" pitchFamily="34" charset="0"/>
              </a:rPr>
              <a:t>51</a:t>
            </a:r>
            <a:r>
              <a:rPr lang="en-US" sz="1600" b="0" i="0" dirty="0" smtClean="0">
                <a:solidFill>
                  <a:srgbClr val="6600FF"/>
                </a:solidFill>
                <a:latin typeface="+mn-lt"/>
                <a:cs typeface="Arial" pitchFamily="34" charset="0"/>
              </a:rPr>
              <a:t> (2011</a:t>
            </a:r>
            <a:r>
              <a:rPr lang="en-US" sz="1600" dirty="0">
                <a:solidFill>
                  <a:srgbClr val="6600FF"/>
                </a:solidFill>
                <a:latin typeface="+mn-lt"/>
                <a:cs typeface="Arial" pitchFamily="34" charset="0"/>
              </a:rPr>
              <a:t>) 053018 </a:t>
            </a:r>
            <a:endParaRPr lang="en-US" sz="1600" b="0" i="0" dirty="0">
              <a:solidFill>
                <a:srgbClr val="6600FF"/>
              </a:solidFill>
              <a:latin typeface="+mn-lt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0399" y="1007537"/>
            <a:ext cx="3510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 smtClean="0">
                <a:solidFill>
                  <a:srgbClr val="0000FF"/>
                </a:solidFill>
                <a:latin typeface="+mn-lt"/>
              </a:rPr>
              <a:t>JET disruption event chains</a:t>
            </a:r>
            <a:endParaRPr lang="en-US" sz="2000" u="sng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36066" y="1007537"/>
            <a:ext cx="4120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 smtClean="0">
                <a:solidFill>
                  <a:srgbClr val="0000FF"/>
                </a:solidFill>
                <a:latin typeface="+mn-lt"/>
              </a:rPr>
              <a:t>Related disruption event statistics</a:t>
            </a:r>
            <a:endParaRPr lang="en-US" sz="2000" u="sng" dirty="0">
              <a:solidFill>
                <a:srgbClr val="0000FF"/>
              </a:solidFill>
              <a:latin typeface="+mn-lt"/>
            </a:endParaRPr>
          </a:p>
        </p:txBody>
      </p:sp>
      <p:pic>
        <p:nvPicPr>
          <p:cNvPr id="8" name="Picture 7"/>
          <p:cNvPicPr/>
          <p:nvPr/>
        </p:nvPicPr>
        <p:blipFill>
          <a:blip r:embed="rId2"/>
          <a:stretch>
            <a:fillRect/>
          </a:stretch>
        </p:blipFill>
        <p:spPr>
          <a:xfrm>
            <a:off x="5090033" y="1434251"/>
            <a:ext cx="3796398" cy="3764286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/>
        </p:nvSpPr>
        <p:spPr bwMode="auto">
          <a:xfrm>
            <a:off x="76200" y="5350328"/>
            <a:ext cx="8980381" cy="91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75000"/>
              <a:buFont typeface="Wingdings" pitchFamily="2" charset="2"/>
              <a:buChar char="q"/>
              <a:tabLst/>
              <a:defRPr lang="en-US" altLang="en-US" sz="2400" dirty="0" smtClean="0">
                <a:solidFill>
                  <a:srgbClr val="0000FF"/>
                </a:solidFill>
                <a:latin typeface="+mn-lt"/>
                <a:ea typeface="+mn-ea"/>
                <a:cs typeface="+mn-cs"/>
              </a:defRPr>
            </a:lvl1pPr>
            <a:lvl2pPr marL="742950" marR="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FF"/>
              </a:buClr>
              <a:buSzPct val="75000"/>
              <a:buFont typeface="Wingdings" pitchFamily="2" charset="2"/>
              <a:buChar char="q"/>
              <a:tabLst/>
              <a:defRPr lang="en-US" altLang="en-US" sz="2000" dirty="0" smtClean="0">
                <a:solidFill>
                  <a:schemeClr val="tx1"/>
                </a:solidFill>
                <a:latin typeface="+mn-lt"/>
              </a:defRPr>
            </a:lvl2pPr>
            <a:lvl3pPr marL="11430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80000"/>
              <a:buFontTx/>
              <a:buChar char="•"/>
              <a:tabLst/>
              <a:defRPr lang="en-US" altLang="en-US" dirty="0" smtClean="0">
                <a:solidFill>
                  <a:srgbClr val="FF0000"/>
                </a:solidFill>
                <a:latin typeface="+mn-lt"/>
              </a:defRPr>
            </a:lvl3pPr>
            <a:lvl4pPr marL="16002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FF"/>
              </a:buClr>
              <a:buSzPct val="65000"/>
              <a:buFont typeface="Wingdings" pitchFamily="2" charset="2"/>
              <a:buChar char="q"/>
              <a:tabLst/>
              <a:defRPr lang="en-US" altLang="en-US" sz="1600" dirty="0" smtClean="0">
                <a:solidFill>
                  <a:srgbClr val="009999"/>
                </a:solidFill>
                <a:latin typeface="+mn-lt"/>
              </a:defRPr>
            </a:lvl4pPr>
            <a:lvl5pPr marL="20574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Char char="•"/>
              <a:tabLst/>
              <a:defRPr lang="en-US" altLang="en-US" sz="1600" dirty="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dirty="0" smtClean="0"/>
              <a:t>JET disruption </a:t>
            </a:r>
            <a:r>
              <a:rPr lang="en-US" sz="2000" dirty="0"/>
              <a:t>event chain </a:t>
            </a:r>
            <a:r>
              <a:rPr lang="en-US" sz="2000" dirty="0" smtClean="0"/>
              <a:t>analysis performed </a:t>
            </a:r>
            <a:r>
              <a:rPr lang="en-US" sz="2000" dirty="0"/>
              <a:t>by </a:t>
            </a:r>
            <a:r>
              <a:rPr lang="en-US" sz="2000" dirty="0" smtClean="0"/>
              <a:t>hand, desire </a:t>
            </a:r>
            <a:r>
              <a:rPr lang="en-US" sz="2000" dirty="0"/>
              <a:t>to automate</a:t>
            </a:r>
          </a:p>
          <a:p>
            <a:r>
              <a:rPr lang="en-US" sz="2000" dirty="0"/>
              <a:t>General code written </a:t>
            </a:r>
            <a:r>
              <a:rPr lang="en-US" sz="2000" dirty="0" smtClean="0"/>
              <a:t>(DECAF) </a:t>
            </a:r>
            <a:r>
              <a:rPr lang="en-US" sz="2000" dirty="0"/>
              <a:t>to address the </a:t>
            </a:r>
            <a:r>
              <a:rPr lang="en-US" sz="2000" u="sng" dirty="0"/>
              <a:t>first step</a:t>
            </a:r>
            <a:r>
              <a:rPr lang="en-US" sz="2000" dirty="0"/>
              <a:t> – </a:t>
            </a:r>
            <a:r>
              <a:rPr lang="en-US" sz="2000" dirty="0" smtClean="0"/>
              <a:t>test </a:t>
            </a:r>
            <a:r>
              <a:rPr lang="en-US" sz="2000" dirty="0"/>
              <a:t>runs started using NSTX </a:t>
            </a:r>
            <a:r>
              <a:rPr lang="en-US" sz="2000" dirty="0" smtClean="0"/>
              <a:t>data</a:t>
            </a:r>
            <a:endParaRPr lang="en-US" sz="2000" dirty="0"/>
          </a:p>
        </p:txBody>
      </p:sp>
      <p:pic>
        <p:nvPicPr>
          <p:cNvPr id="1026" name="Picture 1" descr="image00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5" r="9554"/>
          <a:stretch/>
        </p:blipFill>
        <p:spPr bwMode="auto">
          <a:xfrm>
            <a:off x="131543" y="1386887"/>
            <a:ext cx="4754310" cy="3228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05316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(Although thresholds are not at all optimized yet) what did DECAF show when applied to this 44 shot NSTX database?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812" y="943846"/>
            <a:ext cx="4732987" cy="5609354"/>
          </a:xfrm>
        </p:spPr>
        <p:txBody>
          <a:bodyPr/>
          <a:lstStyle/>
          <a:p>
            <a:r>
              <a:rPr lang="en-US" sz="2000" dirty="0" smtClean="0"/>
              <a:t>These events found for all shots</a:t>
            </a:r>
          </a:p>
          <a:p>
            <a:pPr lvl="1"/>
            <a:r>
              <a:rPr lang="en-US" sz="1600" dirty="0" smtClean="0">
                <a:solidFill>
                  <a:srgbClr val="FF0000"/>
                </a:solidFill>
              </a:rPr>
              <a:t>DIS</a:t>
            </a:r>
            <a:r>
              <a:rPr lang="en-US" sz="1600" dirty="0" smtClean="0"/>
              <a:t>: Disruption occurred</a:t>
            </a:r>
          </a:p>
          <a:p>
            <a:pPr lvl="1"/>
            <a:r>
              <a:rPr lang="en-US" sz="1600" dirty="0" smtClean="0">
                <a:solidFill>
                  <a:srgbClr val="FF0000"/>
                </a:solidFill>
              </a:rPr>
              <a:t>RWM</a:t>
            </a:r>
            <a:r>
              <a:rPr lang="en-US" sz="1600" dirty="0" smtClean="0"/>
              <a:t>: RWM event warning</a:t>
            </a:r>
          </a:p>
          <a:p>
            <a:pPr lvl="2"/>
            <a:r>
              <a:rPr lang="en-US" sz="1400" dirty="0" smtClean="0"/>
              <a:t>Note: this module is not smart enough yet to distinguish RWM from locked TM</a:t>
            </a:r>
          </a:p>
          <a:p>
            <a:pPr lvl="1"/>
            <a:r>
              <a:rPr lang="en-US" sz="1600" dirty="0" smtClean="0">
                <a:solidFill>
                  <a:srgbClr val="FF0000"/>
                </a:solidFill>
              </a:rPr>
              <a:t>VDE</a:t>
            </a:r>
            <a:r>
              <a:rPr lang="en-US" sz="1600" dirty="0" smtClean="0"/>
              <a:t>: VDE warning (</a:t>
            </a:r>
            <a:r>
              <a:rPr lang="en-US" sz="1600" dirty="0" smtClean="0">
                <a:solidFill>
                  <a:srgbClr val="FF0000"/>
                </a:solidFill>
              </a:rPr>
              <a:t>42 shots</a:t>
            </a:r>
            <a:r>
              <a:rPr lang="en-US" sz="1600" dirty="0" smtClean="0"/>
              <a:t>)</a:t>
            </a:r>
          </a:p>
          <a:p>
            <a:pPr lvl="1"/>
            <a:r>
              <a:rPr lang="en-US" sz="1600" dirty="0" smtClean="0">
                <a:solidFill>
                  <a:srgbClr val="FF0000"/>
                </a:solidFill>
              </a:rPr>
              <a:t>IPR</a:t>
            </a:r>
            <a:r>
              <a:rPr lang="en-US" sz="1600" dirty="0" smtClean="0"/>
              <a:t>: </a:t>
            </a:r>
            <a:r>
              <a:rPr lang="en-US" sz="1600" dirty="0"/>
              <a:t>Plasma current request not </a:t>
            </a:r>
            <a:r>
              <a:rPr lang="en-US" sz="1600" dirty="0" smtClean="0"/>
              <a:t>met</a:t>
            </a:r>
          </a:p>
          <a:p>
            <a:pPr lvl="1"/>
            <a:r>
              <a:rPr lang="en-US" sz="1600" dirty="0" smtClean="0">
                <a:solidFill>
                  <a:srgbClr val="FF0000"/>
                </a:solidFill>
              </a:rPr>
              <a:t>LOQ</a:t>
            </a:r>
            <a:r>
              <a:rPr lang="en-US" sz="1600" dirty="0" smtClean="0"/>
              <a:t>: Low edge q warning</a:t>
            </a:r>
          </a:p>
          <a:p>
            <a:pPr>
              <a:spcBef>
                <a:spcPts val="1200"/>
              </a:spcBef>
            </a:pPr>
            <a:r>
              <a:rPr lang="en-US" sz="2000" dirty="0" smtClean="0"/>
              <a:t>Very simple RWM event criteria</a:t>
            </a:r>
          </a:p>
          <a:p>
            <a:pPr lvl="1">
              <a:spcBef>
                <a:spcPts val="600"/>
              </a:spcBef>
            </a:pPr>
            <a:r>
              <a:rPr lang="en-US" sz="1600" dirty="0" smtClean="0"/>
              <a:t>RWM </a:t>
            </a:r>
            <a:r>
              <a:rPr lang="en-US" sz="1600" dirty="0" err="1" smtClean="0"/>
              <a:t>B</a:t>
            </a:r>
            <a:r>
              <a:rPr lang="en-US" sz="1600" baseline="-25000" dirty="0" err="1" smtClean="0"/>
              <a:t>P</a:t>
            </a:r>
            <a:r>
              <a:rPr lang="en-US" sz="1600" baseline="30000" dirty="0" err="1" smtClean="0"/>
              <a:t>n</a:t>
            </a:r>
            <a:r>
              <a:rPr lang="en-US" sz="1600" baseline="30000" dirty="0" smtClean="0"/>
              <a:t>=1</a:t>
            </a:r>
            <a:r>
              <a:rPr lang="en-US" sz="1600" dirty="0" smtClean="0"/>
              <a:t> lower sensor amplitude used</a:t>
            </a:r>
          </a:p>
          <a:p>
            <a:pPr lvl="1">
              <a:spcBef>
                <a:spcPts val="600"/>
              </a:spcBef>
            </a:pPr>
            <a:r>
              <a:rPr lang="en-US" sz="1600" dirty="0" smtClean="0"/>
              <a:t>Simple criterion + </a:t>
            </a:r>
            <a:r>
              <a:rPr lang="en-US" sz="1600" dirty="0" smtClean="0">
                <a:solidFill>
                  <a:srgbClr val="FF0000"/>
                </a:solidFill>
              </a:rPr>
              <a:t>no threshold optimization at all</a:t>
            </a:r>
            <a:r>
              <a:rPr lang="en-US" sz="1600" dirty="0" smtClean="0"/>
              <a:t> </a:t>
            </a:r>
            <a:r>
              <a:rPr lang="en-US" sz="1600" dirty="0" smtClean="0">
                <a:sym typeface="Wingdings" panose="05000000000000000000" pitchFamily="2" charset="2"/>
              </a:rPr>
              <a:t> “false positive” rate is high; adjust criteria to reduce it</a:t>
            </a:r>
            <a:endParaRPr lang="en-US" sz="1600" dirty="0"/>
          </a:p>
          <a:p>
            <a:pPr>
              <a:spcBef>
                <a:spcPts val="1200"/>
              </a:spcBef>
            </a:pPr>
            <a:r>
              <a:rPr lang="en-US" sz="2000" dirty="0" smtClean="0"/>
              <a:t>Code already sees common disruption event chains</a:t>
            </a:r>
          </a:p>
          <a:p>
            <a:pPr lvl="1">
              <a:spcBef>
                <a:spcPts val="600"/>
              </a:spcBef>
            </a:pPr>
            <a:r>
              <a:rPr lang="en-US" sz="1600" dirty="0" smtClean="0"/>
              <a:t>(event)</a:t>
            </a:r>
            <a:r>
              <a:rPr lang="en-US" sz="1600" dirty="0" smtClean="0">
                <a:sym typeface="Wingdings" panose="05000000000000000000" pitchFamily="2" charset="2"/>
              </a:rPr>
              <a:t>VDESCLIPR occurs in 52% of the shots</a:t>
            </a:r>
          </a:p>
          <a:p>
            <a:pPr lvl="1">
              <a:spcBef>
                <a:spcPts val="600"/>
              </a:spcBef>
            </a:pPr>
            <a:r>
              <a:rPr lang="en-US" sz="1600" dirty="0" smtClean="0"/>
              <a:t>“false positives” on VDE affecting this %</a:t>
            </a:r>
            <a:endParaRPr lang="en-US" sz="1600" dirty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5334000" y="6154929"/>
            <a:ext cx="35966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6600FF"/>
                </a:solidFill>
                <a:latin typeface="+mj-lt"/>
              </a:rPr>
              <a:t>J.W. </a:t>
            </a:r>
            <a:r>
              <a:rPr lang="en-US" sz="1400" dirty="0">
                <a:solidFill>
                  <a:srgbClr val="6600FF"/>
                </a:solidFill>
                <a:latin typeface="+mj-lt"/>
              </a:rPr>
              <a:t>B</a:t>
            </a:r>
            <a:r>
              <a:rPr lang="en-US" sz="1400" dirty="0" smtClean="0">
                <a:solidFill>
                  <a:srgbClr val="6600FF"/>
                </a:solidFill>
                <a:latin typeface="+mj-lt"/>
              </a:rPr>
              <a:t>erkery, S.A. Sabbagh</a:t>
            </a:r>
            <a:r>
              <a:rPr lang="en-US" sz="1400" dirty="0">
                <a:solidFill>
                  <a:srgbClr val="6600FF"/>
                </a:solidFill>
                <a:latin typeface="+mj-lt"/>
              </a:rPr>
              <a:t> </a:t>
            </a:r>
            <a:r>
              <a:rPr lang="en-US" sz="1400" dirty="0" smtClean="0">
                <a:solidFill>
                  <a:srgbClr val="6600FF"/>
                </a:solidFill>
                <a:latin typeface="+mj-lt"/>
              </a:rPr>
              <a:t>(Columbia U.)</a:t>
            </a:r>
            <a:endParaRPr lang="en-US" sz="1400" dirty="0">
              <a:solidFill>
                <a:srgbClr val="6600FF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29200" y="963438"/>
            <a:ext cx="403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+mn-lt"/>
              </a:rPr>
              <a:t>“RWM event” warning timing</a:t>
            </a:r>
          </a:p>
          <a:p>
            <a:pPr algn="ctr"/>
            <a:r>
              <a:rPr lang="en-US" sz="2000" dirty="0" smtClean="0">
                <a:latin typeface="+mn-lt"/>
              </a:rPr>
              <a:t>(simple criterion, no optimization)</a:t>
            </a:r>
            <a:endParaRPr lang="en-US" sz="2000" dirty="0">
              <a:latin typeface="+mn-lt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666438" y="1716385"/>
            <a:ext cx="2782709" cy="2550815"/>
            <a:chOff x="5666438" y="1895947"/>
            <a:chExt cx="2782709" cy="255081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93" t="2409" r="23595" b="3636"/>
            <a:stretch/>
          </p:blipFill>
          <p:spPr bwMode="auto">
            <a:xfrm>
              <a:off x="5666438" y="1895947"/>
              <a:ext cx="2782709" cy="25508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7086600" y="2694162"/>
              <a:ext cx="108490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+mn-lt"/>
                </a:rPr>
                <a:t>Within 100 </a:t>
              </a:r>
              <a:r>
                <a:rPr lang="en-US" sz="1600" b="1" dirty="0" err="1" smtClean="0">
                  <a:solidFill>
                    <a:schemeClr val="bg1"/>
                  </a:solidFill>
                  <a:latin typeface="+mn-lt"/>
                </a:rPr>
                <a:t>ms</a:t>
              </a:r>
              <a:r>
                <a:rPr lang="en-US" sz="1600" b="1" dirty="0" smtClean="0">
                  <a:solidFill>
                    <a:schemeClr val="bg1"/>
                  </a:solidFill>
                  <a:latin typeface="+mn-lt"/>
                </a:rPr>
                <a:t> of DIS</a:t>
              </a: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+mn-lt"/>
                </a:rPr>
                <a:t>(64%)</a:t>
              </a:r>
              <a:endParaRPr lang="en-US" sz="16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001694" y="2313162"/>
              <a:ext cx="108490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+mn-lt"/>
                </a:rPr>
                <a:t>Before 100 </a:t>
              </a:r>
              <a:r>
                <a:rPr lang="en-US" sz="1600" b="1" dirty="0" err="1" smtClean="0">
                  <a:solidFill>
                    <a:schemeClr val="bg1"/>
                  </a:solidFill>
                  <a:latin typeface="+mn-lt"/>
                </a:rPr>
                <a:t>ms</a:t>
              </a:r>
              <a:r>
                <a:rPr lang="en-US" sz="1600" b="1" dirty="0" smtClean="0">
                  <a:solidFill>
                    <a:schemeClr val="bg1"/>
                  </a:solidFill>
                  <a:latin typeface="+mn-lt"/>
                </a:rPr>
                <a:t> of DIS</a:t>
              </a: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+mn-lt"/>
                </a:rPr>
                <a:t>(36%)</a:t>
              </a:r>
              <a:endParaRPr lang="en-US" sz="1600" b="1" dirty="0">
                <a:solidFill>
                  <a:schemeClr val="bg1"/>
                </a:solidFill>
                <a:latin typeface="+mn-lt"/>
              </a:endParaRPr>
            </a:p>
          </p:txBody>
        </p:sp>
      </p:grpSp>
      <p:cxnSp>
        <p:nvCxnSpPr>
          <p:cNvPr id="6" name="Straight Arrow Connector 5"/>
          <p:cNvCxnSpPr/>
          <p:nvPr/>
        </p:nvCxnSpPr>
        <p:spPr bwMode="auto">
          <a:xfrm flipV="1">
            <a:off x="4724400" y="3608559"/>
            <a:ext cx="1026812" cy="734841"/>
          </a:xfrm>
          <a:prstGeom prst="straightConnector1">
            <a:avLst/>
          </a:prstGeom>
          <a:noFill/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6580359" y="5500734"/>
            <a:ext cx="604653" cy="33855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dirty="0" smtClean="0">
                <a:solidFill>
                  <a:srgbClr val="FF0000"/>
                </a:solidFill>
                <a:latin typeface="+mn-lt"/>
              </a:rPr>
              <a:t>VDE</a:t>
            </a:r>
            <a:endParaRPr lang="en-US" sz="16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18789" y="5500734"/>
            <a:ext cx="582211" cy="33855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dirty="0" smtClean="0">
                <a:solidFill>
                  <a:srgbClr val="FF0000"/>
                </a:solidFill>
                <a:latin typeface="+mn-lt"/>
              </a:rPr>
              <a:t>SCL</a:t>
            </a:r>
            <a:endParaRPr lang="en-US" sz="16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36894" y="5500733"/>
            <a:ext cx="526106" cy="33855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dirty="0" smtClean="0">
                <a:solidFill>
                  <a:srgbClr val="FF0000"/>
                </a:solidFill>
                <a:latin typeface="+mn-lt"/>
              </a:rPr>
              <a:t>IPR</a:t>
            </a:r>
            <a:endParaRPr lang="en-US" sz="1600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 flipV="1">
            <a:off x="7193520" y="5679064"/>
            <a:ext cx="228815" cy="1"/>
          </a:xfrm>
          <a:prstGeom prst="straightConnector1">
            <a:avLst/>
          </a:prstGeom>
          <a:noFill/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Arrow Connector 18"/>
          <p:cNvCxnSpPr/>
          <p:nvPr/>
        </p:nvCxnSpPr>
        <p:spPr bwMode="auto">
          <a:xfrm flipV="1">
            <a:off x="8000785" y="5675012"/>
            <a:ext cx="228815" cy="1"/>
          </a:xfrm>
          <a:prstGeom prst="straightConnector1">
            <a:avLst/>
          </a:prstGeom>
          <a:noFill/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/>
          <p:cNvSpPr txBox="1"/>
          <p:nvPr/>
        </p:nvSpPr>
        <p:spPr>
          <a:xfrm>
            <a:off x="5599341" y="4930914"/>
            <a:ext cx="2849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u="sng" dirty="0" smtClean="0">
                <a:solidFill>
                  <a:srgbClr val="6600FF"/>
                </a:solidFill>
                <a:latin typeface="+mj-lt"/>
              </a:rPr>
              <a:t>Common event chain</a:t>
            </a:r>
            <a:endParaRPr lang="en-US" sz="1800" u="sng" dirty="0">
              <a:solidFill>
                <a:srgbClr val="6600FF"/>
              </a:solidFill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53547" y="5504506"/>
            <a:ext cx="824265" cy="33855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dirty="0" smtClean="0">
                <a:solidFill>
                  <a:srgbClr val="FF0000"/>
                </a:solidFill>
                <a:latin typeface="+mn-lt"/>
              </a:rPr>
              <a:t>(event)</a:t>
            </a:r>
            <a:endParaRPr lang="en-US" sz="1600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22" name="Straight Arrow Connector 21"/>
          <p:cNvCxnSpPr/>
          <p:nvPr/>
        </p:nvCxnSpPr>
        <p:spPr bwMode="auto">
          <a:xfrm flipV="1">
            <a:off x="4876800" y="5675014"/>
            <a:ext cx="465769" cy="39986"/>
          </a:xfrm>
          <a:prstGeom prst="straightConnector1">
            <a:avLst/>
          </a:prstGeom>
          <a:noFill/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/>
          <p:nvPr/>
        </p:nvCxnSpPr>
        <p:spPr bwMode="auto">
          <a:xfrm flipV="1">
            <a:off x="6369030" y="5679063"/>
            <a:ext cx="228815" cy="1"/>
          </a:xfrm>
          <a:prstGeom prst="straightConnector1">
            <a:avLst/>
          </a:prstGeom>
          <a:noFill/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990735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0" y="25401"/>
            <a:ext cx="9144000" cy="914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kern="0" dirty="0" smtClean="0">
                <a:solidFill>
                  <a:srgbClr val="FF0000"/>
                </a:solidFill>
              </a:rPr>
              <a:t>Disruption Characterization Code </a:t>
            </a:r>
            <a:r>
              <a:rPr lang="en-US" kern="0" dirty="0" smtClean="0"/>
              <a:t>now yielding initial results: disruption event chains, with related quantitative warnings (2)</a:t>
            </a:r>
            <a:endParaRPr lang="en-US" kern="0" dirty="0"/>
          </a:p>
        </p:txBody>
      </p:sp>
      <p:sp>
        <p:nvSpPr>
          <p:cNvPr id="59" name="TextBox 58"/>
          <p:cNvSpPr txBox="1"/>
          <p:nvPr/>
        </p:nvSpPr>
        <p:spPr>
          <a:xfrm>
            <a:off x="143813" y="6081992"/>
            <a:ext cx="32240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FF"/>
                </a:solidFill>
                <a:latin typeface="+mj-lt"/>
              </a:rPr>
              <a:t>J.W. </a:t>
            </a:r>
            <a:r>
              <a:rPr lang="en-US" sz="1400" dirty="0">
                <a:solidFill>
                  <a:srgbClr val="0000FF"/>
                </a:solidFill>
                <a:latin typeface="+mj-lt"/>
              </a:rPr>
              <a:t>B</a:t>
            </a:r>
            <a:r>
              <a:rPr lang="en-US" sz="1400" dirty="0" smtClean="0">
                <a:solidFill>
                  <a:srgbClr val="0000FF"/>
                </a:solidFill>
                <a:latin typeface="+mj-lt"/>
              </a:rPr>
              <a:t>erkery, S.A. Sabbagh, Y.S. Park</a:t>
            </a:r>
            <a:endParaRPr lang="en-US" sz="1400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63" name="Content Placeholder 2"/>
          <p:cNvSpPr txBox="1">
            <a:spLocks/>
          </p:cNvSpPr>
          <p:nvPr/>
        </p:nvSpPr>
        <p:spPr bwMode="auto">
          <a:xfrm>
            <a:off x="4453465" y="1676400"/>
            <a:ext cx="4343400" cy="4696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75000"/>
              <a:buFont typeface="Wingdings" pitchFamily="2" charset="2"/>
              <a:buChar char="q"/>
              <a:tabLst/>
              <a:defRPr lang="en-US" altLang="en-US" sz="2400" dirty="0" smtClean="0">
                <a:solidFill>
                  <a:srgbClr val="0000FF"/>
                </a:solidFill>
                <a:latin typeface="+mn-lt"/>
                <a:ea typeface="+mn-ea"/>
                <a:cs typeface="+mn-cs"/>
              </a:defRPr>
            </a:lvl1pPr>
            <a:lvl2pPr marL="742950" marR="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FF"/>
              </a:buClr>
              <a:buSzPct val="75000"/>
              <a:buFont typeface="Wingdings" pitchFamily="2" charset="2"/>
              <a:buChar char="q"/>
              <a:tabLst/>
              <a:defRPr lang="en-US" altLang="en-US" sz="2000" dirty="0" smtClean="0">
                <a:solidFill>
                  <a:schemeClr val="tx1"/>
                </a:solidFill>
                <a:latin typeface="+mn-lt"/>
              </a:defRPr>
            </a:lvl2pPr>
            <a:lvl3pPr marL="11430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80000"/>
              <a:buFontTx/>
              <a:buChar char="•"/>
              <a:tabLst/>
              <a:defRPr lang="en-US" altLang="en-US" dirty="0" smtClean="0">
                <a:solidFill>
                  <a:srgbClr val="FF0000"/>
                </a:solidFill>
                <a:latin typeface="+mn-lt"/>
              </a:defRPr>
            </a:lvl3pPr>
            <a:lvl4pPr marL="16002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FF"/>
              </a:buClr>
              <a:buSzPct val="65000"/>
              <a:buFont typeface="Wingdings" pitchFamily="2" charset="2"/>
              <a:buChar char="q"/>
              <a:tabLst/>
              <a:defRPr lang="en-US" altLang="en-US" sz="1600" dirty="0" smtClean="0">
                <a:solidFill>
                  <a:srgbClr val="009999"/>
                </a:solidFill>
                <a:latin typeface="+mn-lt"/>
              </a:defRPr>
            </a:lvl4pPr>
            <a:lvl5pPr marL="20574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Char char="•"/>
              <a:tabLst/>
              <a:defRPr lang="en-US" altLang="en-US" sz="1600" dirty="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2000" u="sng" kern="0" dirty="0" smtClean="0"/>
              <a:t>This example</a:t>
            </a:r>
            <a:r>
              <a:rPr lang="en-US" sz="2000" kern="0" dirty="0" smtClean="0"/>
              <a:t>: Greenwald limit warning during </a:t>
            </a:r>
            <a:r>
              <a:rPr lang="en-US" sz="2000" kern="0" dirty="0" err="1" smtClean="0"/>
              <a:t>I</a:t>
            </a:r>
            <a:r>
              <a:rPr lang="en-US" sz="2000" kern="0" baseline="-25000" dirty="0" err="1" smtClean="0"/>
              <a:t>p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rampdown</a:t>
            </a:r>
            <a:endParaRPr lang="en-US" sz="2000" kern="0" dirty="0" smtClean="0"/>
          </a:p>
          <a:p>
            <a:pPr marL="800100" lvl="1" indent="-342900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en-US" sz="1800" kern="0" dirty="0" smtClean="0">
                <a:solidFill>
                  <a:srgbClr val="FF0000"/>
                </a:solidFill>
              </a:rPr>
              <a:t>(GWL) </a:t>
            </a:r>
            <a:r>
              <a:rPr lang="en-US" sz="1800" kern="0" dirty="0" smtClean="0"/>
              <a:t>Greenwald limit warning issued</a:t>
            </a:r>
          </a:p>
          <a:p>
            <a:pPr marL="800100" lvl="1" indent="-342900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en-US" sz="1800" kern="0" dirty="0" smtClean="0">
                <a:solidFill>
                  <a:srgbClr val="FF0000"/>
                </a:solidFill>
              </a:rPr>
              <a:t>(VDE) </a:t>
            </a:r>
            <a:r>
              <a:rPr lang="en-US" sz="1800" kern="0" dirty="0" smtClean="0"/>
              <a:t>VDE condition then found 0.6 </a:t>
            </a:r>
            <a:r>
              <a:rPr lang="en-US" sz="1800" kern="0" dirty="0" err="1" smtClean="0"/>
              <a:t>ms</a:t>
            </a:r>
            <a:r>
              <a:rPr lang="en-US" sz="1800" kern="0" dirty="0" smtClean="0"/>
              <a:t> after GWL warning</a:t>
            </a:r>
          </a:p>
          <a:p>
            <a:pPr marL="800100" lvl="1" indent="-342900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en-US" sz="1800" kern="0" dirty="0">
                <a:solidFill>
                  <a:srgbClr val="FF0000"/>
                </a:solidFill>
              </a:rPr>
              <a:t>(IPR) </a:t>
            </a:r>
            <a:r>
              <a:rPr lang="en-US" sz="1800" kern="0" dirty="0"/>
              <a:t>Plasma current request not </a:t>
            </a:r>
            <a:r>
              <a:rPr lang="en-US" sz="1800" kern="0" dirty="0" smtClean="0"/>
              <a:t>met</a:t>
            </a:r>
          </a:p>
          <a:p>
            <a:pPr marL="800100" lvl="1" indent="-342900">
              <a:spcBef>
                <a:spcPts val="1200"/>
              </a:spcBef>
              <a:buSzPct val="100000"/>
              <a:buFont typeface="+mj-lt"/>
              <a:buAutoNum type="arabicPeriod"/>
            </a:pPr>
            <a:endParaRPr lang="en-US" sz="1800" kern="0" dirty="0" smtClean="0"/>
          </a:p>
          <a:p>
            <a:pPr lvl="1"/>
            <a:endParaRPr lang="en-US" sz="1800" kern="0" dirty="0"/>
          </a:p>
        </p:txBody>
      </p:sp>
      <p:grpSp>
        <p:nvGrpSpPr>
          <p:cNvPr id="32" name="Group 31"/>
          <p:cNvGrpSpPr/>
          <p:nvPr/>
        </p:nvGrpSpPr>
        <p:grpSpPr>
          <a:xfrm>
            <a:off x="443267" y="1538493"/>
            <a:ext cx="3908892" cy="4218842"/>
            <a:chOff x="4986445" y="2235407"/>
            <a:chExt cx="3908892" cy="4218842"/>
          </a:xfrm>
        </p:grpSpPr>
        <p:grpSp>
          <p:nvGrpSpPr>
            <p:cNvPr id="33" name="Group 32"/>
            <p:cNvGrpSpPr/>
            <p:nvPr/>
          </p:nvGrpSpPr>
          <p:grpSpPr>
            <a:xfrm>
              <a:off x="4986445" y="2235407"/>
              <a:ext cx="3706437" cy="3161926"/>
              <a:chOff x="5040890" y="1238210"/>
              <a:chExt cx="3706437" cy="3161926"/>
            </a:xfrm>
          </p:grpSpPr>
          <p:pic>
            <p:nvPicPr>
              <p:cNvPr id="83" name="Picture 5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2972"/>
              <a:stretch/>
            </p:blipFill>
            <p:spPr bwMode="auto">
              <a:xfrm>
                <a:off x="5089727" y="2643913"/>
                <a:ext cx="3657600" cy="1756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4" name="Picture 4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569" b="53863"/>
              <a:stretch/>
            </p:blipFill>
            <p:spPr bwMode="auto">
              <a:xfrm>
                <a:off x="5040890" y="1238210"/>
                <a:ext cx="3657600" cy="15049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5" name="Rectangle 84"/>
              <p:cNvSpPr/>
              <p:nvPr/>
            </p:nvSpPr>
            <p:spPr bwMode="auto">
              <a:xfrm>
                <a:off x="6124755" y="2686051"/>
                <a:ext cx="568939" cy="166688"/>
              </a:xfrm>
              <a:prstGeom prst="rect">
                <a:avLst/>
              </a:prstGeom>
              <a:solidFill>
                <a:schemeClr val="bg1"/>
              </a:solidFill>
              <a:ln w="15875" cap="flat" cmpd="sng" algn="ctr">
                <a:noFill/>
                <a:prstDash val="solid"/>
                <a:round/>
                <a:headEnd type="none" w="med" len="med"/>
                <a:tailEnd type="triangle" w="med" len="med"/>
              </a:ln>
              <a:effectLst/>
              <a:ex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1822CD"/>
                  </a:solidFill>
                  <a:effectLst/>
                  <a:latin typeface="+mn-lt"/>
                </a:endParaRPr>
              </a:p>
            </p:txBody>
          </p:sp>
        </p:grpSp>
        <p:pic>
          <p:nvPicPr>
            <p:cNvPr id="36" name="Picture 35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00" t="89713"/>
            <a:stretch/>
          </p:blipFill>
          <p:spPr bwMode="auto">
            <a:xfrm>
              <a:off x="5379100" y="5342688"/>
              <a:ext cx="3313782" cy="384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12-Point Star 36"/>
            <p:cNvSpPr/>
            <p:nvPr/>
          </p:nvSpPr>
          <p:spPr bwMode="auto">
            <a:xfrm>
              <a:off x="8166460" y="4123665"/>
              <a:ext cx="91440" cy="91440"/>
            </a:xfrm>
            <a:prstGeom prst="star12">
              <a:avLst/>
            </a:prstGeom>
            <a:solidFill>
              <a:srgbClr val="0099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200" b="0" i="0" u="none" strike="noStrike" cap="none" normalizeH="0" baseline="0" smtClean="0">
                <a:ln>
                  <a:noFill/>
                </a:ln>
                <a:solidFill>
                  <a:srgbClr val="1822CD"/>
                </a:solidFill>
                <a:effectLst/>
                <a:latin typeface="+mn-lt"/>
              </a:endParaRPr>
            </a:p>
          </p:txBody>
        </p:sp>
        <p:sp>
          <p:nvSpPr>
            <p:cNvPr id="64" name="12-Point Star 63"/>
            <p:cNvSpPr/>
            <p:nvPr/>
          </p:nvSpPr>
          <p:spPr bwMode="auto">
            <a:xfrm>
              <a:off x="8192937" y="4001202"/>
              <a:ext cx="91440" cy="91440"/>
            </a:xfrm>
            <a:prstGeom prst="star12">
              <a:avLst/>
            </a:prstGeom>
            <a:solidFill>
              <a:srgbClr val="FFFF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200" b="0" i="0" u="none" strike="noStrike" cap="none" normalizeH="0" baseline="0" smtClean="0">
                <a:ln>
                  <a:noFill/>
                </a:ln>
                <a:solidFill>
                  <a:srgbClr val="1822CD"/>
                </a:solidFill>
                <a:effectLst/>
                <a:latin typeface="+mn-lt"/>
              </a:endParaRPr>
            </a:p>
          </p:txBody>
        </p:sp>
        <p:sp>
          <p:nvSpPr>
            <p:cNvPr id="65" name="12-Point Star 64"/>
            <p:cNvSpPr/>
            <p:nvPr/>
          </p:nvSpPr>
          <p:spPr bwMode="auto">
            <a:xfrm>
              <a:off x="8212180" y="3859193"/>
              <a:ext cx="91440" cy="91440"/>
            </a:xfrm>
            <a:prstGeom prst="star12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200" b="0" i="0" u="none" strike="noStrike" cap="none" normalizeH="0" baseline="0" smtClean="0">
                <a:ln>
                  <a:noFill/>
                </a:ln>
                <a:solidFill>
                  <a:srgbClr val="1822CD"/>
                </a:solidFill>
                <a:effectLst/>
                <a:latin typeface="+mn-lt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639249" y="3854103"/>
              <a:ext cx="11816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sz="1200" dirty="0" smtClean="0">
                  <a:solidFill>
                    <a:schemeClr val="tx1"/>
                  </a:solidFill>
                  <a:latin typeface="+mn-lt"/>
                </a:rPr>
                <a:t>GWL warnings</a:t>
              </a:r>
              <a:endParaRPr lang="en-US" sz="1200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67" name="Straight Arrow Connector 66"/>
            <p:cNvCxnSpPr>
              <a:stCxn id="66" idx="3"/>
            </p:cNvCxnSpPr>
            <p:nvPr/>
          </p:nvCxnSpPr>
          <p:spPr bwMode="auto">
            <a:xfrm>
              <a:off x="7820912" y="3992603"/>
              <a:ext cx="345548" cy="67835"/>
            </a:xfrm>
            <a:prstGeom prst="straightConnector1">
              <a:avLst/>
            </a:prstGeom>
            <a:noFill/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Straight Arrow Connector 67"/>
            <p:cNvCxnSpPr>
              <a:stCxn id="66" idx="3"/>
            </p:cNvCxnSpPr>
            <p:nvPr/>
          </p:nvCxnSpPr>
          <p:spPr bwMode="auto">
            <a:xfrm flipV="1">
              <a:off x="7820912" y="3904920"/>
              <a:ext cx="329038" cy="87683"/>
            </a:xfrm>
            <a:prstGeom prst="straightConnector1">
              <a:avLst/>
            </a:prstGeom>
            <a:noFill/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Straight Arrow Connector 68"/>
            <p:cNvCxnSpPr>
              <a:stCxn id="66" idx="3"/>
            </p:cNvCxnSpPr>
            <p:nvPr/>
          </p:nvCxnSpPr>
          <p:spPr bwMode="auto">
            <a:xfrm>
              <a:off x="7820912" y="3992603"/>
              <a:ext cx="329038" cy="176783"/>
            </a:xfrm>
            <a:prstGeom prst="straightConnector1">
              <a:avLst/>
            </a:prstGeom>
            <a:noFill/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0" name="TextBox 69"/>
            <p:cNvSpPr txBox="1"/>
            <p:nvPr/>
          </p:nvSpPr>
          <p:spPr>
            <a:xfrm>
              <a:off x="5558364" y="2281812"/>
              <a:ext cx="69442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200" dirty="0" smtClean="0">
                  <a:solidFill>
                    <a:srgbClr val="0000FF"/>
                  </a:solidFill>
                  <a:latin typeface="+mn-lt"/>
                </a:rPr>
                <a:t>NSTX</a:t>
              </a:r>
            </a:p>
            <a:p>
              <a:pPr>
                <a:buNone/>
              </a:pPr>
              <a:r>
                <a:rPr lang="en-US" sz="1200" dirty="0" smtClean="0">
                  <a:solidFill>
                    <a:srgbClr val="0000FF"/>
                  </a:solidFill>
                  <a:latin typeface="+mn-lt"/>
                </a:rPr>
                <a:t>138854</a:t>
              </a:r>
            </a:p>
          </p:txBody>
        </p:sp>
        <p:cxnSp>
          <p:nvCxnSpPr>
            <p:cNvPr id="71" name="Straight Connector 70"/>
            <p:cNvCxnSpPr/>
            <p:nvPr/>
          </p:nvCxnSpPr>
          <p:spPr bwMode="auto">
            <a:xfrm flipH="1">
              <a:off x="6785219" y="5280700"/>
              <a:ext cx="1466517" cy="561547"/>
            </a:xfrm>
            <a:prstGeom prst="line">
              <a:avLst/>
            </a:prstGeom>
            <a:noFill/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Straight Connector 71"/>
            <p:cNvCxnSpPr/>
            <p:nvPr/>
          </p:nvCxnSpPr>
          <p:spPr bwMode="auto">
            <a:xfrm>
              <a:off x="8284502" y="5280700"/>
              <a:ext cx="394325" cy="546100"/>
            </a:xfrm>
            <a:prstGeom prst="line">
              <a:avLst/>
            </a:prstGeom>
            <a:noFill/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3" name="TextBox 72"/>
            <p:cNvSpPr txBox="1"/>
            <p:nvPr/>
          </p:nvSpPr>
          <p:spPr>
            <a:xfrm>
              <a:off x="6788696" y="5871249"/>
              <a:ext cx="535724" cy="276999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200" dirty="0" smtClean="0">
                  <a:solidFill>
                    <a:srgbClr val="FF0000"/>
                  </a:solidFill>
                  <a:latin typeface="+mn-lt"/>
                </a:rPr>
                <a:t>GWL</a:t>
              </a:r>
              <a:endParaRPr lang="en-US" sz="1200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7520216" y="5871249"/>
              <a:ext cx="500458" cy="276999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200" dirty="0" smtClean="0">
                  <a:solidFill>
                    <a:srgbClr val="FF0000"/>
                  </a:solidFill>
                  <a:latin typeface="+mn-lt"/>
                </a:rPr>
                <a:t>VDE</a:t>
              </a:r>
              <a:endParaRPr lang="en-US" sz="1200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8251736" y="5871248"/>
              <a:ext cx="441146" cy="276999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200" dirty="0" smtClean="0">
                  <a:solidFill>
                    <a:srgbClr val="FF0000"/>
                  </a:solidFill>
                  <a:latin typeface="+mn-lt"/>
                </a:rPr>
                <a:t>IPR</a:t>
              </a:r>
              <a:endParaRPr lang="en-US" sz="1200" dirty="0">
                <a:solidFill>
                  <a:srgbClr val="FF0000"/>
                </a:solidFill>
                <a:latin typeface="+mn-lt"/>
              </a:endParaRPr>
            </a:p>
          </p:txBody>
        </p:sp>
        <p:cxnSp>
          <p:nvCxnSpPr>
            <p:cNvPr id="76" name="Straight Arrow Connector 75"/>
            <p:cNvCxnSpPr>
              <a:stCxn id="73" idx="3"/>
              <a:endCxn id="74" idx="1"/>
            </p:cNvCxnSpPr>
            <p:nvPr/>
          </p:nvCxnSpPr>
          <p:spPr bwMode="auto">
            <a:xfrm>
              <a:off x="7324420" y="6009749"/>
              <a:ext cx="195796" cy="0"/>
            </a:xfrm>
            <a:prstGeom prst="straightConnector1">
              <a:avLst/>
            </a:prstGeom>
            <a:noFill/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7" name="Straight Arrow Connector 76"/>
            <p:cNvCxnSpPr/>
            <p:nvPr/>
          </p:nvCxnSpPr>
          <p:spPr bwMode="auto">
            <a:xfrm flipV="1">
              <a:off x="8007850" y="6009750"/>
              <a:ext cx="228815" cy="1"/>
            </a:xfrm>
            <a:prstGeom prst="straightConnector1">
              <a:avLst/>
            </a:prstGeom>
            <a:noFill/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8" name="TextBox 77"/>
            <p:cNvSpPr txBox="1"/>
            <p:nvPr/>
          </p:nvSpPr>
          <p:spPr>
            <a:xfrm>
              <a:off x="5847204" y="6177250"/>
              <a:ext cx="16017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200" dirty="0" smtClean="0">
                  <a:solidFill>
                    <a:schemeClr val="tx1"/>
                  </a:solidFill>
                  <a:latin typeface="+mn-lt"/>
                </a:rPr>
                <a:t>Detected at: 0.7442s</a:t>
              </a:r>
              <a:endParaRPr lang="en-US" sz="12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7464124" y="6177249"/>
              <a:ext cx="72968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200" dirty="0" smtClean="0">
                  <a:solidFill>
                    <a:schemeClr val="tx1"/>
                  </a:solidFill>
                  <a:latin typeface="+mn-lt"/>
                </a:rPr>
                <a:t>0.7448s</a:t>
              </a:r>
              <a:endParaRPr lang="en-US" sz="12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8165650" y="6177248"/>
              <a:ext cx="72968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200" dirty="0" smtClean="0">
                  <a:solidFill>
                    <a:schemeClr val="tx1"/>
                  </a:solidFill>
                  <a:latin typeface="+mn-lt"/>
                </a:rPr>
                <a:t>0.7502s</a:t>
              </a:r>
              <a:endParaRPr lang="en-US" sz="12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6649649" y="2675467"/>
              <a:ext cx="13420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200" dirty="0" smtClean="0">
                  <a:solidFill>
                    <a:schemeClr val="tx1"/>
                  </a:solidFill>
                  <a:latin typeface="+mn-lt"/>
                </a:rPr>
                <a:t>Disruption during</a:t>
              </a:r>
            </a:p>
            <a:p>
              <a:pPr>
                <a:buNone/>
              </a:pPr>
              <a:r>
                <a:rPr lang="en-US" sz="1200" dirty="0" err="1" smtClean="0">
                  <a:latin typeface="+mn-lt"/>
                </a:rPr>
                <a:t>I</a:t>
              </a:r>
              <a:r>
                <a:rPr lang="en-US" sz="1200" baseline="-25000" dirty="0" err="1" smtClean="0">
                  <a:latin typeface="+mn-lt"/>
                </a:rPr>
                <a:t>p</a:t>
              </a:r>
              <a:r>
                <a:rPr lang="en-US" sz="1200" dirty="0" smtClean="0">
                  <a:solidFill>
                    <a:schemeClr val="tx1"/>
                  </a:solidFill>
                  <a:latin typeface="+mn-lt"/>
                </a:rPr>
                <a:t> ramp-down</a:t>
              </a:r>
            </a:p>
          </p:txBody>
        </p:sp>
        <p:cxnSp>
          <p:nvCxnSpPr>
            <p:cNvPr id="82" name="Straight Arrow Connector 81"/>
            <p:cNvCxnSpPr/>
            <p:nvPr/>
          </p:nvCxnSpPr>
          <p:spPr bwMode="auto">
            <a:xfrm flipV="1">
              <a:off x="7770445" y="2864919"/>
              <a:ext cx="395205" cy="122982"/>
            </a:xfrm>
            <a:prstGeom prst="straightConnector1">
              <a:avLst/>
            </a:prstGeom>
            <a:noFill/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86" name="TextBox 85"/>
          <p:cNvSpPr txBox="1"/>
          <p:nvPr/>
        </p:nvSpPr>
        <p:spPr>
          <a:xfrm>
            <a:off x="1464699" y="5039380"/>
            <a:ext cx="821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6600FF"/>
                </a:solidFill>
                <a:latin typeface="+mj-lt"/>
              </a:rPr>
              <a:t>Event chain</a:t>
            </a:r>
            <a:endParaRPr lang="en-US" sz="1400" dirty="0">
              <a:solidFill>
                <a:srgbClr val="6600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955003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5791200"/>
            <a:ext cx="4547234" cy="678387"/>
          </a:xfrm>
        </p:spPr>
        <p:txBody>
          <a:bodyPr/>
          <a:lstStyle/>
          <a:p>
            <a:r>
              <a:rPr lang="en-US" sz="2000" dirty="0"/>
              <a:t>I</a:t>
            </a:r>
            <a:r>
              <a:rPr lang="en-US" sz="2000" dirty="0" smtClean="0"/>
              <a:t>mproved agreement with sufficient number of states (wall detail)</a:t>
            </a:r>
            <a:endParaRPr lang="en-US" sz="20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1020"/>
            <a:ext cx="9144000" cy="815975"/>
          </a:xfrm>
        </p:spPr>
        <p:txBody>
          <a:bodyPr/>
          <a:lstStyle/>
          <a:p>
            <a:r>
              <a:rPr lang="en-US" dirty="0" smtClean="0"/>
              <a:t>Open-loop </a:t>
            </a:r>
            <a:r>
              <a:rPr lang="en-US" dirty="0"/>
              <a:t>c</a:t>
            </a:r>
            <a:r>
              <a:rPr lang="en-US" dirty="0" smtClean="0"/>
              <a:t>omparisons between measurements and RWM state space controller show importance of states and model</a:t>
            </a:r>
            <a:endParaRPr lang="en-US" dirty="0"/>
          </a:p>
        </p:txBody>
      </p:sp>
      <p:sp>
        <p:nvSpPr>
          <p:cNvPr id="115" name="Text Box 66"/>
          <p:cNvSpPr txBox="1">
            <a:spLocks noChangeArrowheads="1"/>
          </p:cNvSpPr>
          <p:nvPr/>
        </p:nvSpPr>
        <p:spPr bwMode="auto">
          <a:xfrm>
            <a:off x="152399" y="990600"/>
            <a:ext cx="43400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sng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A) Effect of Number of States Used</a:t>
            </a:r>
            <a:endParaRPr kumimoji="0" lang="en-US" sz="2000" b="0" i="0" u="sng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7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91" t="5292" r="1136" b="68230"/>
          <a:stretch/>
        </p:blipFill>
        <p:spPr bwMode="auto">
          <a:xfrm>
            <a:off x="1278347" y="1786367"/>
            <a:ext cx="1918598" cy="1223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8" name="Picture 2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54" t="5255" r="1879" b="68345"/>
          <a:stretch/>
        </p:blipFill>
        <p:spPr bwMode="auto">
          <a:xfrm>
            <a:off x="1295400" y="3919688"/>
            <a:ext cx="1865313" cy="121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0" name="Text Box 12"/>
          <p:cNvSpPr txBox="1">
            <a:spLocks noChangeArrowheads="1"/>
          </p:cNvSpPr>
          <p:nvPr/>
        </p:nvSpPr>
        <p:spPr bwMode="auto">
          <a:xfrm>
            <a:off x="1343815" y="1819895"/>
            <a:ext cx="8096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ymbol" pitchFamily="18" charset="2"/>
              </a:rPr>
              <a:t>d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B</a:t>
            </a:r>
            <a:r>
              <a:rPr kumimoji="0" lang="en-US" sz="1400" b="0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p</a:t>
            </a:r>
            <a:r>
              <a:rPr kumimoji="0" lang="en-US" sz="1400" b="0" i="0" u="none" strike="noStrike" kern="0" cap="none" spc="0" normalizeH="0" baseline="30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180</a:t>
            </a:r>
            <a:endParaRPr kumimoji="0" lang="en-US" sz="1400" b="0" i="0" u="none" strike="noStrike" kern="0" cap="none" spc="0" normalizeH="0" baseline="3000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21" name="Rectangle 57"/>
          <p:cNvSpPr>
            <a:spLocks noChangeArrowheads="1"/>
          </p:cNvSpPr>
          <p:nvPr/>
        </p:nvSpPr>
        <p:spPr bwMode="auto">
          <a:xfrm>
            <a:off x="810570" y="1395129"/>
            <a:ext cx="307975" cy="1339850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1822CD"/>
              </a:solidFill>
              <a:effectLst/>
              <a:uLnTx/>
              <a:uFillTx/>
              <a:latin typeface="Helvetica" pitchFamily="34" charset="0"/>
            </a:endParaRPr>
          </a:p>
        </p:txBody>
      </p:sp>
      <p:sp>
        <p:nvSpPr>
          <p:cNvPr id="123" name="Text Box 53"/>
          <p:cNvSpPr txBox="1">
            <a:spLocks noChangeArrowheads="1"/>
          </p:cNvSpPr>
          <p:nvPr/>
        </p:nvSpPr>
        <p:spPr bwMode="auto">
          <a:xfrm>
            <a:off x="1019839" y="2106724"/>
            <a:ext cx="252412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rPr>
              <a:t>100</a:t>
            </a:r>
          </a:p>
        </p:txBody>
      </p:sp>
      <p:sp>
        <p:nvSpPr>
          <p:cNvPr id="124" name="Text Box 54"/>
          <p:cNvSpPr txBox="1">
            <a:spLocks noChangeArrowheads="1"/>
          </p:cNvSpPr>
          <p:nvPr/>
        </p:nvSpPr>
        <p:spPr bwMode="auto">
          <a:xfrm>
            <a:off x="1019839" y="1728455"/>
            <a:ext cx="252412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rPr>
              <a:t>200</a:t>
            </a:r>
          </a:p>
        </p:txBody>
      </p:sp>
      <p:sp>
        <p:nvSpPr>
          <p:cNvPr id="125" name="Text Box 56"/>
          <p:cNvSpPr txBox="1">
            <a:spLocks noChangeArrowheads="1"/>
          </p:cNvSpPr>
          <p:nvPr/>
        </p:nvSpPr>
        <p:spPr bwMode="auto">
          <a:xfrm>
            <a:off x="1188114" y="2481628"/>
            <a:ext cx="84137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rPr>
              <a:t>0</a:t>
            </a:r>
          </a:p>
        </p:txBody>
      </p:sp>
      <p:sp>
        <p:nvSpPr>
          <p:cNvPr id="126" name="Text Box 55"/>
          <p:cNvSpPr txBox="1">
            <a:spLocks noChangeArrowheads="1"/>
          </p:cNvSpPr>
          <p:nvPr/>
        </p:nvSpPr>
        <p:spPr bwMode="auto">
          <a:xfrm>
            <a:off x="969039" y="2856850"/>
            <a:ext cx="303212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rPr>
              <a:t>-100</a:t>
            </a:r>
          </a:p>
        </p:txBody>
      </p:sp>
      <p:sp>
        <p:nvSpPr>
          <p:cNvPr id="132" name="Text Box 7"/>
          <p:cNvSpPr txBox="1">
            <a:spLocks noChangeArrowheads="1"/>
          </p:cNvSpPr>
          <p:nvPr/>
        </p:nvSpPr>
        <p:spPr bwMode="auto">
          <a:xfrm rot="16200000">
            <a:off x="-922333" y="3312083"/>
            <a:ext cx="3000821" cy="276999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rPr>
              <a:t>RWM Sensor Differences (G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rPr>
              <a:t>)</a:t>
            </a:r>
          </a:p>
        </p:txBody>
      </p:sp>
      <p:pic>
        <p:nvPicPr>
          <p:cNvPr id="154" name="Picture 12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98" t="69185" r="1347" b="4260"/>
          <a:stretch/>
        </p:blipFill>
        <p:spPr bwMode="auto">
          <a:xfrm>
            <a:off x="6108700" y="1779495"/>
            <a:ext cx="1892300" cy="1227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5" name="Text Box 17"/>
          <p:cNvSpPr txBox="1">
            <a:spLocks noChangeArrowheads="1"/>
          </p:cNvSpPr>
          <p:nvPr/>
        </p:nvSpPr>
        <p:spPr bwMode="auto">
          <a:xfrm>
            <a:off x="6111875" y="2733650"/>
            <a:ext cx="8604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137722</a:t>
            </a:r>
          </a:p>
        </p:txBody>
      </p:sp>
      <p:sp>
        <p:nvSpPr>
          <p:cNvPr id="156" name="Text Box 39"/>
          <p:cNvSpPr txBox="1">
            <a:spLocks noChangeArrowheads="1"/>
          </p:cNvSpPr>
          <p:nvPr/>
        </p:nvSpPr>
        <p:spPr bwMode="auto">
          <a:xfrm>
            <a:off x="6883400" y="3155858"/>
            <a:ext cx="3048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rPr>
              <a:t>t (s)</a:t>
            </a:r>
          </a:p>
        </p:txBody>
      </p:sp>
      <p:sp>
        <p:nvSpPr>
          <p:cNvPr id="157" name="Text Box 160"/>
          <p:cNvSpPr txBox="1">
            <a:spLocks noChangeArrowheads="1"/>
          </p:cNvSpPr>
          <p:nvPr/>
        </p:nvSpPr>
        <p:spPr bwMode="auto">
          <a:xfrm>
            <a:off x="5915025" y="2203358"/>
            <a:ext cx="168275" cy="18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rPr>
              <a:t>40</a:t>
            </a:r>
          </a:p>
        </p:txBody>
      </p:sp>
      <p:sp>
        <p:nvSpPr>
          <p:cNvPr id="158" name="Text Box 161"/>
          <p:cNvSpPr txBox="1">
            <a:spLocks noChangeArrowheads="1"/>
          </p:cNvSpPr>
          <p:nvPr/>
        </p:nvSpPr>
        <p:spPr bwMode="auto">
          <a:xfrm>
            <a:off x="5999162" y="2539908"/>
            <a:ext cx="84138" cy="18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rPr>
              <a:t>0</a:t>
            </a:r>
          </a:p>
        </p:txBody>
      </p:sp>
      <p:sp>
        <p:nvSpPr>
          <p:cNvPr id="159" name="Text Box 165"/>
          <p:cNvSpPr txBox="1">
            <a:spLocks noChangeArrowheads="1"/>
          </p:cNvSpPr>
          <p:nvPr/>
        </p:nvSpPr>
        <p:spPr bwMode="auto">
          <a:xfrm>
            <a:off x="5915025" y="1876333"/>
            <a:ext cx="168275" cy="18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rPr>
              <a:t>80</a:t>
            </a:r>
          </a:p>
        </p:txBody>
      </p:sp>
      <p:grpSp>
        <p:nvGrpSpPr>
          <p:cNvPr id="160" name="Group 166"/>
          <p:cNvGrpSpPr>
            <a:grpSpLocks/>
          </p:cNvGrpSpPr>
          <p:nvPr/>
        </p:nvGrpSpPr>
        <p:grpSpPr bwMode="auto">
          <a:xfrm>
            <a:off x="5961061" y="3005045"/>
            <a:ext cx="1508125" cy="182563"/>
            <a:chOff x="1546" y="2587"/>
            <a:chExt cx="950" cy="115"/>
          </a:xfrm>
        </p:grpSpPr>
        <p:sp>
          <p:nvSpPr>
            <p:cNvPr id="161" name="Text Box 167"/>
            <p:cNvSpPr txBox="1">
              <a:spLocks noChangeArrowheads="1"/>
            </p:cNvSpPr>
            <p:nvPr/>
          </p:nvSpPr>
          <p:spPr bwMode="auto">
            <a:xfrm>
              <a:off x="1546" y="2587"/>
              <a:ext cx="186" cy="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0.56</a:t>
              </a:r>
            </a:p>
          </p:txBody>
        </p:sp>
        <p:sp>
          <p:nvSpPr>
            <p:cNvPr id="162" name="Text Box 168"/>
            <p:cNvSpPr txBox="1">
              <a:spLocks noChangeArrowheads="1"/>
            </p:cNvSpPr>
            <p:nvPr/>
          </p:nvSpPr>
          <p:spPr bwMode="auto">
            <a:xfrm>
              <a:off x="1931" y="2587"/>
              <a:ext cx="186" cy="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0.58</a:t>
              </a:r>
            </a:p>
          </p:txBody>
        </p:sp>
        <p:sp>
          <p:nvSpPr>
            <p:cNvPr id="163" name="Text Box 169"/>
            <p:cNvSpPr txBox="1">
              <a:spLocks noChangeArrowheads="1"/>
            </p:cNvSpPr>
            <p:nvPr/>
          </p:nvSpPr>
          <p:spPr bwMode="auto">
            <a:xfrm>
              <a:off x="2310" y="2587"/>
              <a:ext cx="186" cy="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0.60</a:t>
              </a:r>
            </a:p>
          </p:txBody>
        </p:sp>
      </p:grpSp>
      <p:pic>
        <p:nvPicPr>
          <p:cNvPr id="146" name="Picture 21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58" t="69436" r="1433" b="4128"/>
          <a:stretch/>
        </p:blipFill>
        <p:spPr bwMode="auto">
          <a:xfrm>
            <a:off x="6103937" y="3951380"/>
            <a:ext cx="1881188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7" name="Text Box 176"/>
          <p:cNvSpPr txBox="1">
            <a:spLocks noChangeArrowheads="1"/>
          </p:cNvSpPr>
          <p:nvPr/>
        </p:nvSpPr>
        <p:spPr bwMode="auto">
          <a:xfrm>
            <a:off x="6094412" y="4884897"/>
            <a:ext cx="8604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137722</a:t>
            </a:r>
          </a:p>
        </p:txBody>
      </p:sp>
      <p:sp>
        <p:nvSpPr>
          <p:cNvPr id="148" name="Text Box 177"/>
          <p:cNvSpPr txBox="1">
            <a:spLocks noChangeArrowheads="1"/>
          </p:cNvSpPr>
          <p:nvPr/>
        </p:nvSpPr>
        <p:spPr bwMode="auto">
          <a:xfrm>
            <a:off x="6865937" y="5322980"/>
            <a:ext cx="3048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rPr>
              <a:t>t (s)</a:t>
            </a:r>
          </a:p>
        </p:txBody>
      </p:sp>
      <p:grpSp>
        <p:nvGrpSpPr>
          <p:cNvPr id="149" name="Group 210"/>
          <p:cNvGrpSpPr>
            <a:grpSpLocks/>
          </p:cNvGrpSpPr>
          <p:nvPr/>
        </p:nvGrpSpPr>
        <p:grpSpPr bwMode="auto">
          <a:xfrm>
            <a:off x="5943600" y="5164230"/>
            <a:ext cx="2046287" cy="182563"/>
            <a:chOff x="1546" y="2587"/>
            <a:chExt cx="1289" cy="115"/>
          </a:xfrm>
        </p:grpSpPr>
        <p:sp>
          <p:nvSpPr>
            <p:cNvPr id="150" name="Text Box 211"/>
            <p:cNvSpPr txBox="1">
              <a:spLocks noChangeArrowheads="1"/>
            </p:cNvSpPr>
            <p:nvPr/>
          </p:nvSpPr>
          <p:spPr bwMode="auto">
            <a:xfrm>
              <a:off x="1546" y="2587"/>
              <a:ext cx="186" cy="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0.56</a:t>
              </a:r>
            </a:p>
          </p:txBody>
        </p:sp>
        <p:sp>
          <p:nvSpPr>
            <p:cNvPr id="151" name="Text Box 212"/>
            <p:cNvSpPr txBox="1">
              <a:spLocks noChangeArrowheads="1"/>
            </p:cNvSpPr>
            <p:nvPr/>
          </p:nvSpPr>
          <p:spPr bwMode="auto">
            <a:xfrm>
              <a:off x="1931" y="2587"/>
              <a:ext cx="186" cy="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0.58</a:t>
              </a:r>
            </a:p>
          </p:txBody>
        </p:sp>
        <p:sp>
          <p:nvSpPr>
            <p:cNvPr id="152" name="Text Box 213"/>
            <p:cNvSpPr txBox="1">
              <a:spLocks noChangeArrowheads="1"/>
            </p:cNvSpPr>
            <p:nvPr/>
          </p:nvSpPr>
          <p:spPr bwMode="auto">
            <a:xfrm>
              <a:off x="2310" y="2587"/>
              <a:ext cx="186" cy="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0.60</a:t>
              </a:r>
            </a:p>
          </p:txBody>
        </p:sp>
        <p:sp>
          <p:nvSpPr>
            <p:cNvPr id="153" name="Text Box 214"/>
            <p:cNvSpPr txBox="1">
              <a:spLocks noChangeArrowheads="1"/>
            </p:cNvSpPr>
            <p:nvPr/>
          </p:nvSpPr>
          <p:spPr bwMode="auto">
            <a:xfrm>
              <a:off x="2649" y="2587"/>
              <a:ext cx="186" cy="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0.62</a:t>
              </a:r>
            </a:p>
          </p:txBody>
        </p:sp>
      </p:grpSp>
      <p:sp>
        <p:nvSpPr>
          <p:cNvPr id="136" name="Text Box 12"/>
          <p:cNvSpPr txBox="1">
            <a:spLocks noChangeArrowheads="1"/>
          </p:cNvSpPr>
          <p:nvPr/>
        </p:nvSpPr>
        <p:spPr bwMode="auto">
          <a:xfrm>
            <a:off x="1378121" y="3950042"/>
            <a:ext cx="8096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ymbol" pitchFamily="18" charset="2"/>
              </a:rPr>
              <a:t>d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B</a:t>
            </a:r>
            <a:r>
              <a:rPr kumimoji="0" lang="en-US" sz="1400" b="0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p</a:t>
            </a:r>
            <a:r>
              <a:rPr kumimoji="0" lang="en-US" sz="1400" b="0" i="0" u="none" strike="noStrike" kern="0" cap="none" spc="0" normalizeH="0" baseline="30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180</a:t>
            </a:r>
            <a:endParaRPr kumimoji="0" lang="en-US" sz="1400" b="0" i="0" u="none" strike="noStrike" kern="0" cap="none" spc="0" normalizeH="0" baseline="3000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44" name="Text Box 12"/>
          <p:cNvSpPr txBox="1">
            <a:spLocks noChangeArrowheads="1"/>
          </p:cNvSpPr>
          <p:nvPr/>
        </p:nvSpPr>
        <p:spPr bwMode="auto">
          <a:xfrm>
            <a:off x="6167478" y="1873261"/>
            <a:ext cx="8096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ymbol" pitchFamily="18" charset="2"/>
              </a:rPr>
              <a:t>d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B</a:t>
            </a:r>
            <a:r>
              <a:rPr kumimoji="0" lang="en-US" sz="1400" b="0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p</a:t>
            </a:r>
            <a:r>
              <a:rPr kumimoji="0" lang="en-US" sz="1400" b="0" i="0" u="none" strike="noStrike" kern="0" cap="none" spc="0" normalizeH="0" baseline="30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90</a:t>
            </a:r>
            <a:endParaRPr kumimoji="0" lang="en-US" sz="1400" b="0" i="0" u="none" strike="noStrike" kern="0" cap="none" spc="0" normalizeH="0" baseline="3000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45" name="Text Box 12"/>
          <p:cNvSpPr txBox="1">
            <a:spLocks noChangeArrowheads="1"/>
          </p:cNvSpPr>
          <p:nvPr/>
        </p:nvSpPr>
        <p:spPr bwMode="auto">
          <a:xfrm>
            <a:off x="6183357" y="4035742"/>
            <a:ext cx="8096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ymbol" pitchFamily="18" charset="2"/>
              </a:rPr>
              <a:t>d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B</a:t>
            </a:r>
            <a:r>
              <a:rPr kumimoji="0" lang="en-US" sz="1400" b="0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p</a:t>
            </a:r>
            <a:r>
              <a:rPr kumimoji="0" lang="en-US" sz="1400" b="0" i="0" u="none" strike="noStrike" kern="0" cap="none" spc="0" normalizeH="0" baseline="30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90</a:t>
            </a:r>
            <a:endParaRPr kumimoji="0" lang="en-US" sz="1400" b="0" i="0" u="none" strike="noStrike" kern="0" cap="none" spc="0" normalizeH="0" baseline="3000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 Box 160"/>
          <p:cNvSpPr txBox="1">
            <a:spLocks noChangeArrowheads="1"/>
          </p:cNvSpPr>
          <p:nvPr/>
        </p:nvSpPr>
        <p:spPr bwMode="auto">
          <a:xfrm>
            <a:off x="5859416" y="2857076"/>
            <a:ext cx="2212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rPr>
              <a:t>-40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34" charset="0"/>
            </a:endParaRPr>
          </a:p>
        </p:txBody>
      </p:sp>
      <p:sp>
        <p:nvSpPr>
          <p:cNvPr id="60" name="Text Box 169"/>
          <p:cNvSpPr txBox="1">
            <a:spLocks noChangeArrowheads="1"/>
          </p:cNvSpPr>
          <p:nvPr/>
        </p:nvSpPr>
        <p:spPr bwMode="auto">
          <a:xfrm>
            <a:off x="7696760" y="2999907"/>
            <a:ext cx="298159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rPr>
              <a:t>0.62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34" charset="0"/>
            </a:endParaRPr>
          </a:p>
        </p:txBody>
      </p:sp>
      <p:sp>
        <p:nvSpPr>
          <p:cNvPr id="61" name="Text Box 177"/>
          <p:cNvSpPr txBox="1">
            <a:spLocks noChangeArrowheads="1"/>
          </p:cNvSpPr>
          <p:nvPr/>
        </p:nvSpPr>
        <p:spPr bwMode="auto">
          <a:xfrm>
            <a:off x="2114642" y="5306603"/>
            <a:ext cx="3048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rPr>
              <a:t>t (s)</a:t>
            </a:r>
          </a:p>
        </p:txBody>
      </p:sp>
      <p:grpSp>
        <p:nvGrpSpPr>
          <p:cNvPr id="62" name="Group 210"/>
          <p:cNvGrpSpPr>
            <a:grpSpLocks/>
          </p:cNvGrpSpPr>
          <p:nvPr/>
        </p:nvGrpSpPr>
        <p:grpSpPr bwMode="auto">
          <a:xfrm>
            <a:off x="1192305" y="5147853"/>
            <a:ext cx="2046287" cy="182563"/>
            <a:chOff x="1546" y="2587"/>
            <a:chExt cx="1289" cy="115"/>
          </a:xfrm>
        </p:grpSpPr>
        <p:sp>
          <p:nvSpPr>
            <p:cNvPr id="63" name="Text Box 211"/>
            <p:cNvSpPr txBox="1">
              <a:spLocks noChangeArrowheads="1"/>
            </p:cNvSpPr>
            <p:nvPr/>
          </p:nvSpPr>
          <p:spPr bwMode="auto">
            <a:xfrm>
              <a:off x="1546" y="2587"/>
              <a:ext cx="186" cy="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0.56</a:t>
              </a:r>
            </a:p>
          </p:txBody>
        </p:sp>
        <p:sp>
          <p:nvSpPr>
            <p:cNvPr id="64" name="Text Box 212"/>
            <p:cNvSpPr txBox="1">
              <a:spLocks noChangeArrowheads="1"/>
            </p:cNvSpPr>
            <p:nvPr/>
          </p:nvSpPr>
          <p:spPr bwMode="auto">
            <a:xfrm>
              <a:off x="1931" y="2587"/>
              <a:ext cx="186" cy="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0.58</a:t>
              </a:r>
            </a:p>
          </p:txBody>
        </p:sp>
        <p:sp>
          <p:nvSpPr>
            <p:cNvPr id="65" name="Text Box 213"/>
            <p:cNvSpPr txBox="1">
              <a:spLocks noChangeArrowheads="1"/>
            </p:cNvSpPr>
            <p:nvPr/>
          </p:nvSpPr>
          <p:spPr bwMode="auto">
            <a:xfrm>
              <a:off x="2310" y="2587"/>
              <a:ext cx="186" cy="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0.60</a:t>
              </a:r>
            </a:p>
          </p:txBody>
        </p:sp>
        <p:sp>
          <p:nvSpPr>
            <p:cNvPr id="66" name="Text Box 214"/>
            <p:cNvSpPr txBox="1">
              <a:spLocks noChangeArrowheads="1"/>
            </p:cNvSpPr>
            <p:nvPr/>
          </p:nvSpPr>
          <p:spPr bwMode="auto">
            <a:xfrm>
              <a:off x="2649" y="2587"/>
              <a:ext cx="186" cy="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0.62</a:t>
              </a:r>
            </a:p>
          </p:txBody>
        </p:sp>
      </p:grpSp>
      <p:sp>
        <p:nvSpPr>
          <p:cNvPr id="67" name="Text Box 177"/>
          <p:cNvSpPr txBox="1">
            <a:spLocks noChangeArrowheads="1"/>
          </p:cNvSpPr>
          <p:nvPr/>
        </p:nvSpPr>
        <p:spPr bwMode="auto">
          <a:xfrm>
            <a:off x="2114642" y="3166970"/>
            <a:ext cx="3048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rPr>
              <a:t>t (s)</a:t>
            </a:r>
          </a:p>
        </p:txBody>
      </p:sp>
      <p:grpSp>
        <p:nvGrpSpPr>
          <p:cNvPr id="68" name="Group 210"/>
          <p:cNvGrpSpPr>
            <a:grpSpLocks/>
          </p:cNvGrpSpPr>
          <p:nvPr/>
        </p:nvGrpSpPr>
        <p:grpSpPr bwMode="auto">
          <a:xfrm>
            <a:off x="1192305" y="3008220"/>
            <a:ext cx="2046287" cy="182563"/>
            <a:chOff x="1546" y="2587"/>
            <a:chExt cx="1289" cy="115"/>
          </a:xfrm>
        </p:grpSpPr>
        <p:sp>
          <p:nvSpPr>
            <p:cNvPr id="69" name="Text Box 211"/>
            <p:cNvSpPr txBox="1">
              <a:spLocks noChangeArrowheads="1"/>
            </p:cNvSpPr>
            <p:nvPr/>
          </p:nvSpPr>
          <p:spPr bwMode="auto">
            <a:xfrm>
              <a:off x="1546" y="2587"/>
              <a:ext cx="186" cy="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0.56</a:t>
              </a:r>
            </a:p>
          </p:txBody>
        </p:sp>
        <p:sp>
          <p:nvSpPr>
            <p:cNvPr id="70" name="Text Box 212"/>
            <p:cNvSpPr txBox="1">
              <a:spLocks noChangeArrowheads="1"/>
            </p:cNvSpPr>
            <p:nvPr/>
          </p:nvSpPr>
          <p:spPr bwMode="auto">
            <a:xfrm>
              <a:off x="1931" y="2587"/>
              <a:ext cx="186" cy="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0.58</a:t>
              </a:r>
            </a:p>
          </p:txBody>
        </p:sp>
        <p:sp>
          <p:nvSpPr>
            <p:cNvPr id="71" name="Text Box 213"/>
            <p:cNvSpPr txBox="1">
              <a:spLocks noChangeArrowheads="1"/>
            </p:cNvSpPr>
            <p:nvPr/>
          </p:nvSpPr>
          <p:spPr bwMode="auto">
            <a:xfrm>
              <a:off x="2310" y="2587"/>
              <a:ext cx="186" cy="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0.60</a:t>
              </a:r>
            </a:p>
          </p:txBody>
        </p:sp>
        <p:sp>
          <p:nvSpPr>
            <p:cNvPr id="72" name="Text Box 214"/>
            <p:cNvSpPr txBox="1">
              <a:spLocks noChangeArrowheads="1"/>
            </p:cNvSpPr>
            <p:nvPr/>
          </p:nvSpPr>
          <p:spPr bwMode="auto">
            <a:xfrm>
              <a:off x="2649" y="2587"/>
              <a:ext cx="186" cy="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20700" indent="-2286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62063" indent="-233363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600200" indent="-223838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0574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5146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9718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429000" indent="-223838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34" charset="0"/>
                </a:rPr>
                <a:t>0.62</a:t>
              </a:r>
            </a:p>
          </p:txBody>
        </p:sp>
      </p:grpSp>
      <p:pic>
        <p:nvPicPr>
          <p:cNvPr id="7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930" y="2514600"/>
            <a:ext cx="2286000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Text Box 53"/>
          <p:cNvSpPr txBox="1">
            <a:spLocks noChangeArrowheads="1"/>
          </p:cNvSpPr>
          <p:nvPr/>
        </p:nvSpPr>
        <p:spPr bwMode="auto">
          <a:xfrm>
            <a:off x="1014505" y="4264469"/>
            <a:ext cx="252412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rPr>
              <a:t>100</a:t>
            </a:r>
          </a:p>
        </p:txBody>
      </p:sp>
      <p:sp>
        <p:nvSpPr>
          <p:cNvPr id="75" name="Text Box 54"/>
          <p:cNvSpPr txBox="1">
            <a:spLocks noChangeArrowheads="1"/>
          </p:cNvSpPr>
          <p:nvPr/>
        </p:nvSpPr>
        <p:spPr bwMode="auto">
          <a:xfrm>
            <a:off x="1014505" y="3886200"/>
            <a:ext cx="252412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rPr>
              <a:t>200</a:t>
            </a:r>
          </a:p>
        </p:txBody>
      </p:sp>
      <p:sp>
        <p:nvSpPr>
          <p:cNvPr id="76" name="Text Box 56"/>
          <p:cNvSpPr txBox="1">
            <a:spLocks noChangeArrowheads="1"/>
          </p:cNvSpPr>
          <p:nvPr/>
        </p:nvSpPr>
        <p:spPr bwMode="auto">
          <a:xfrm>
            <a:off x="1182780" y="4639373"/>
            <a:ext cx="84137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rPr>
              <a:t>0</a:t>
            </a:r>
          </a:p>
        </p:txBody>
      </p:sp>
      <p:sp>
        <p:nvSpPr>
          <p:cNvPr id="77" name="Text Box 55"/>
          <p:cNvSpPr txBox="1">
            <a:spLocks noChangeArrowheads="1"/>
          </p:cNvSpPr>
          <p:nvPr/>
        </p:nvSpPr>
        <p:spPr bwMode="auto">
          <a:xfrm>
            <a:off x="963705" y="5014595"/>
            <a:ext cx="303212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rPr>
              <a:t>-100</a:t>
            </a:r>
          </a:p>
        </p:txBody>
      </p:sp>
      <p:sp>
        <p:nvSpPr>
          <p:cNvPr id="78" name="Text Box 160"/>
          <p:cNvSpPr txBox="1">
            <a:spLocks noChangeArrowheads="1"/>
          </p:cNvSpPr>
          <p:nvPr/>
        </p:nvSpPr>
        <p:spPr bwMode="auto">
          <a:xfrm>
            <a:off x="5914044" y="4363571"/>
            <a:ext cx="168275" cy="18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rPr>
              <a:t>40</a:t>
            </a:r>
          </a:p>
        </p:txBody>
      </p:sp>
      <p:sp>
        <p:nvSpPr>
          <p:cNvPr id="79" name="Text Box 161"/>
          <p:cNvSpPr txBox="1">
            <a:spLocks noChangeArrowheads="1"/>
          </p:cNvSpPr>
          <p:nvPr/>
        </p:nvSpPr>
        <p:spPr bwMode="auto">
          <a:xfrm>
            <a:off x="5998181" y="4700121"/>
            <a:ext cx="84138" cy="18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rPr>
              <a:t>0</a:t>
            </a:r>
          </a:p>
        </p:txBody>
      </p:sp>
      <p:sp>
        <p:nvSpPr>
          <p:cNvPr id="80" name="Text Box 165"/>
          <p:cNvSpPr txBox="1">
            <a:spLocks noChangeArrowheads="1"/>
          </p:cNvSpPr>
          <p:nvPr/>
        </p:nvSpPr>
        <p:spPr bwMode="auto">
          <a:xfrm>
            <a:off x="5914044" y="4036546"/>
            <a:ext cx="168275" cy="18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rPr>
              <a:t>80</a:t>
            </a:r>
          </a:p>
        </p:txBody>
      </p:sp>
      <p:sp>
        <p:nvSpPr>
          <p:cNvPr id="81" name="Text Box 160"/>
          <p:cNvSpPr txBox="1">
            <a:spLocks noChangeArrowheads="1"/>
          </p:cNvSpPr>
          <p:nvPr/>
        </p:nvSpPr>
        <p:spPr bwMode="auto">
          <a:xfrm>
            <a:off x="5858435" y="5017289"/>
            <a:ext cx="2212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07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62063" indent="-233363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00200" indent="-223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0574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146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9718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29000" indent="-2238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34" charset="0"/>
              </a:rPr>
              <a:t>-40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34" charset="0"/>
            </a:endParaRPr>
          </a:p>
        </p:txBody>
      </p:sp>
      <p:sp>
        <p:nvSpPr>
          <p:cNvPr id="82" name="Text Box 5"/>
          <p:cNvSpPr txBox="1">
            <a:spLocks noChangeArrowheads="1"/>
          </p:cNvSpPr>
          <p:nvPr/>
        </p:nvSpPr>
        <p:spPr bwMode="auto">
          <a:xfrm>
            <a:off x="1612127" y="3543783"/>
            <a:ext cx="103105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u="sng" kern="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kumimoji="0" lang="en-US" sz="1800" b="0" i="0" u="sng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States</a:t>
            </a:r>
            <a:endParaRPr kumimoji="0" lang="en-US" sz="1800" b="0" i="0" u="sng" strike="noStrike" kern="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 Box 66"/>
          <p:cNvSpPr txBox="1">
            <a:spLocks noChangeArrowheads="1"/>
          </p:cNvSpPr>
          <p:nvPr/>
        </p:nvSpPr>
        <p:spPr bwMode="auto">
          <a:xfrm>
            <a:off x="5436704" y="990600"/>
            <a:ext cx="33494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sng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B) Effect of 3D</a:t>
            </a:r>
            <a:r>
              <a:rPr kumimoji="0" lang="en-US" sz="2000" b="0" i="0" u="sng" strike="noStrike" kern="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Model Used</a:t>
            </a:r>
            <a:endParaRPr kumimoji="0" lang="en-US" sz="2000" b="0" i="0" u="sng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 Box 5"/>
          <p:cNvSpPr txBox="1">
            <a:spLocks noChangeArrowheads="1"/>
          </p:cNvSpPr>
          <p:nvPr/>
        </p:nvSpPr>
        <p:spPr bwMode="auto">
          <a:xfrm>
            <a:off x="6323635" y="1420905"/>
            <a:ext cx="141577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No NBI Port</a:t>
            </a:r>
            <a:endParaRPr kumimoji="0" lang="en-US" sz="1800" b="0" i="0" u="sng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 Box 5"/>
          <p:cNvSpPr txBox="1">
            <a:spLocks noChangeArrowheads="1"/>
          </p:cNvSpPr>
          <p:nvPr/>
        </p:nvSpPr>
        <p:spPr bwMode="auto">
          <a:xfrm>
            <a:off x="6255059" y="3544010"/>
            <a:ext cx="15824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None/>
              <a:defRPr/>
            </a:pPr>
            <a:r>
              <a:rPr lang="en-US" sz="1800" u="sng" kern="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NBI Port</a:t>
            </a:r>
          </a:p>
        </p:txBody>
      </p:sp>
      <p:cxnSp>
        <p:nvCxnSpPr>
          <p:cNvPr id="6" name="Straight Arrow Connector 5"/>
          <p:cNvCxnSpPr>
            <a:stCxn id="85" idx="1"/>
          </p:cNvCxnSpPr>
          <p:nvPr/>
        </p:nvCxnSpPr>
        <p:spPr bwMode="auto">
          <a:xfrm flipH="1">
            <a:off x="5280211" y="3728676"/>
            <a:ext cx="974848" cy="35286"/>
          </a:xfrm>
          <a:prstGeom prst="straightConnector1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arrow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0" name="Text Box 5"/>
          <p:cNvSpPr txBox="1">
            <a:spLocks noChangeArrowheads="1"/>
          </p:cNvSpPr>
          <p:nvPr/>
        </p:nvSpPr>
        <p:spPr bwMode="auto">
          <a:xfrm>
            <a:off x="1600200" y="1371600"/>
            <a:ext cx="103105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 States</a:t>
            </a:r>
            <a:endParaRPr kumimoji="0" lang="en-US" sz="1800" b="0" i="0" u="sng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Text Box 5"/>
          <p:cNvSpPr txBox="1">
            <a:spLocks noChangeArrowheads="1"/>
          </p:cNvSpPr>
          <p:nvPr/>
        </p:nvSpPr>
        <p:spPr bwMode="auto">
          <a:xfrm>
            <a:off x="2129363" y="1773233"/>
            <a:ext cx="69762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RWM</a:t>
            </a:r>
            <a:endParaRPr kumimoji="0" lang="en-US" sz="1600" b="0" i="0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>
            <a:off x="2187746" y="2058895"/>
            <a:ext cx="231696" cy="144463"/>
          </a:xfrm>
          <a:prstGeom prst="straightConnector1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5" name="Content Placeholder 2"/>
          <p:cNvSpPr txBox="1">
            <a:spLocks/>
          </p:cNvSpPr>
          <p:nvPr/>
        </p:nvSpPr>
        <p:spPr bwMode="auto">
          <a:xfrm>
            <a:off x="4953000" y="5791200"/>
            <a:ext cx="4114800" cy="678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FF3300"/>
              </a:buClr>
              <a:buSzPct val="75000"/>
              <a:buFont typeface="Wingdings" pitchFamily="2" charset="2"/>
              <a:buChar char="q"/>
              <a:defRPr sz="2400">
                <a:solidFill>
                  <a:srgbClr val="0000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FF"/>
              </a:buClr>
              <a:buSzPct val="75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80000"/>
              <a:buChar char="•"/>
              <a:defRPr>
                <a:solidFill>
                  <a:srgbClr val="FF00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FF"/>
              </a:buClr>
              <a:buSzPct val="65000"/>
              <a:buFont typeface="Wingdings" pitchFamily="2" charset="2"/>
              <a:buChar char="q"/>
              <a:defRPr sz="1600">
                <a:solidFill>
                  <a:srgbClr val="009999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dirty="0" smtClean="0"/>
              <a:t>3D detail of model important to improve agreement</a:t>
            </a:r>
            <a:endParaRPr lang="en-US" sz="2000" dirty="0"/>
          </a:p>
        </p:txBody>
      </p:sp>
      <p:sp>
        <p:nvSpPr>
          <p:cNvPr id="97" name="Text Box 5"/>
          <p:cNvSpPr txBox="1">
            <a:spLocks noChangeArrowheads="1"/>
          </p:cNvSpPr>
          <p:nvPr/>
        </p:nvSpPr>
        <p:spPr bwMode="auto">
          <a:xfrm>
            <a:off x="3410590" y="1477589"/>
            <a:ext cx="143981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Measurement</a:t>
            </a:r>
          </a:p>
        </p:txBody>
      </p:sp>
      <p:sp>
        <p:nvSpPr>
          <p:cNvPr id="98" name="Text Box 5"/>
          <p:cNvSpPr txBox="1">
            <a:spLocks noChangeArrowheads="1"/>
          </p:cNvSpPr>
          <p:nvPr/>
        </p:nvSpPr>
        <p:spPr bwMode="auto">
          <a:xfrm>
            <a:off x="3666339" y="1842484"/>
            <a:ext cx="206659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Controller (observer)</a:t>
            </a:r>
          </a:p>
        </p:txBody>
      </p:sp>
      <p:cxnSp>
        <p:nvCxnSpPr>
          <p:cNvPr id="15" name="Straight Arrow Connector 14"/>
          <p:cNvCxnSpPr/>
          <p:nvPr/>
        </p:nvCxnSpPr>
        <p:spPr bwMode="auto">
          <a:xfrm flipH="1">
            <a:off x="2552792" y="1773233"/>
            <a:ext cx="1028608" cy="624717"/>
          </a:xfrm>
          <a:prstGeom prst="straightConnector1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/>
          <p:nvPr/>
        </p:nvCxnSpPr>
        <p:spPr bwMode="auto">
          <a:xfrm flipH="1">
            <a:off x="2586426" y="2079829"/>
            <a:ext cx="1102549" cy="557467"/>
          </a:xfrm>
          <a:prstGeom prst="straightConnector1">
            <a:avLst/>
          </a:prstGeom>
          <a:noFill/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9638353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5" r="4919" b="6258"/>
          <a:stretch/>
        </p:blipFill>
        <p:spPr>
          <a:xfrm>
            <a:off x="662656" y="1329330"/>
            <a:ext cx="3454265" cy="2871932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4" b="5580"/>
          <a:stretch/>
        </p:blipFill>
        <p:spPr>
          <a:xfrm>
            <a:off x="5450400" y="1277645"/>
            <a:ext cx="3447350" cy="26847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97"/>
            <a:ext cx="9144000" cy="815975"/>
          </a:xfrm>
        </p:spPr>
        <p:txBody>
          <a:bodyPr/>
          <a:lstStyle/>
          <a:p>
            <a:r>
              <a:rPr lang="en-US" dirty="0" smtClean="0"/>
              <a:t>When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i</a:t>
            </a:r>
            <a:r>
              <a:rPr lang="en-US" dirty="0" smtClean="0"/>
              <a:t> is included in NTV rotation controller model, 3D field current and NBI power can compensate for </a:t>
            </a:r>
            <a:r>
              <a:rPr lang="en-US" dirty="0" err="1"/>
              <a:t>T</a:t>
            </a:r>
            <a:r>
              <a:rPr lang="en-US" baseline="-25000" dirty="0" err="1"/>
              <a:t>i</a:t>
            </a:r>
            <a:r>
              <a:rPr lang="en-US" dirty="0" smtClean="0"/>
              <a:t> variations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346200" y="4053000"/>
            <a:ext cx="5405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b="0" i="0" dirty="0" smtClean="0">
                <a:solidFill>
                  <a:schemeClr val="tx1"/>
                </a:solidFill>
                <a:latin typeface="+mn-lt"/>
              </a:rPr>
              <a:t>t (s)</a:t>
            </a:r>
            <a:endParaRPr lang="en-US" sz="1600" b="0" i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39497" y="4053000"/>
            <a:ext cx="5405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b="0" i="0" dirty="0" smtClean="0">
                <a:solidFill>
                  <a:schemeClr val="tx1"/>
                </a:solidFill>
                <a:latin typeface="+mn-lt"/>
              </a:rPr>
              <a:t>t (s)</a:t>
            </a:r>
            <a:endParaRPr lang="en-US" sz="1600" b="0" i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106458" y="931984"/>
            <a:ext cx="39613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600" b="0" i="0" u="sng" kern="0" dirty="0" smtClean="0">
                <a:solidFill>
                  <a:srgbClr val="6600FF"/>
                </a:solidFill>
                <a:latin typeface="+mn-lt"/>
              </a:rPr>
              <a:t>3D coil current and NBI power (actuators)</a:t>
            </a:r>
            <a:endParaRPr lang="en-US" sz="1600" b="0" i="0" dirty="0">
              <a:solidFill>
                <a:srgbClr val="6600FF"/>
              </a:solidFill>
              <a:latin typeface="+mn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152486" y="4300622"/>
            <a:ext cx="4844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000" dirty="0" err="1">
                <a:solidFill>
                  <a:schemeClr val="tx1"/>
                </a:solidFill>
                <a:latin typeface="Symbol" panose="05050102010706020507" pitchFamily="18" charset="2"/>
              </a:rPr>
              <a:t>y</a:t>
            </a:r>
            <a:r>
              <a:rPr lang="en-US" sz="2000" baseline="-25000" dirty="0" err="1">
                <a:solidFill>
                  <a:schemeClr val="tx1"/>
                </a:solidFill>
              </a:rPr>
              <a:t>N</a:t>
            </a:r>
            <a:endParaRPr lang="en-US" sz="2000" baseline="-25000" dirty="0">
              <a:solidFill>
                <a:schemeClr val="tx1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 rot="16200000">
            <a:off x="3085967" y="2609293"/>
            <a:ext cx="30444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dirty="0" smtClean="0">
                <a:solidFill>
                  <a:srgbClr val="0000FF"/>
                </a:solidFill>
                <a:latin typeface="+mn-lt"/>
              </a:rPr>
              <a:t>NBI, </a:t>
            </a:r>
            <a:r>
              <a:rPr lang="en-US" sz="1600" b="0" i="0" dirty="0" smtClean="0">
                <a:solidFill>
                  <a:srgbClr val="0000FF"/>
                </a:solidFill>
                <a:latin typeface="+mn-lt"/>
              </a:rPr>
              <a:t>NTV torque density (N/m</a:t>
            </a:r>
            <a:r>
              <a:rPr lang="en-US" sz="1600" b="0" i="0" baseline="30000" dirty="0" smtClean="0">
                <a:solidFill>
                  <a:srgbClr val="0000FF"/>
                </a:solidFill>
                <a:latin typeface="+mn-lt"/>
              </a:rPr>
              <a:t>2</a:t>
            </a:r>
            <a:r>
              <a:rPr lang="en-US" sz="1600" b="0" i="0" dirty="0" smtClean="0">
                <a:solidFill>
                  <a:srgbClr val="0000FF"/>
                </a:solidFill>
                <a:latin typeface="+mn-lt"/>
              </a:rPr>
              <a:t>)</a:t>
            </a:r>
            <a:endParaRPr lang="en-US" sz="1600" b="0" i="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59" name="TextBox 58"/>
          <p:cNvSpPr txBox="1"/>
          <p:nvPr/>
        </p:nvSpPr>
        <p:spPr>
          <a:xfrm rot="16200000">
            <a:off x="-866301" y="2748156"/>
            <a:ext cx="22621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b="0" i="0" dirty="0" smtClean="0">
                <a:solidFill>
                  <a:srgbClr val="FF0000"/>
                </a:solidFill>
                <a:latin typeface="+mn-lt"/>
              </a:rPr>
              <a:t>Plasma rotation (rad/s)</a:t>
            </a:r>
            <a:endParaRPr lang="en-US" sz="1600" b="0" i="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0" name="Text Box 19"/>
          <p:cNvSpPr txBox="1">
            <a:spLocks noChangeArrowheads="1"/>
          </p:cNvSpPr>
          <p:nvPr/>
        </p:nvSpPr>
        <p:spPr bwMode="auto">
          <a:xfrm>
            <a:off x="2766059" y="2564480"/>
            <a:ext cx="84988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1800" b="0" i="0" dirty="0" smtClean="0">
                <a:solidFill>
                  <a:srgbClr val="9900FF"/>
                </a:solidFill>
                <a:latin typeface="+mn-lt"/>
              </a:rPr>
              <a:t>NTV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1800" b="0" i="0" dirty="0" smtClean="0">
                <a:solidFill>
                  <a:srgbClr val="9900FF"/>
                </a:solidFill>
                <a:latin typeface="+mn-lt"/>
              </a:rPr>
              <a:t>torque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7756" y="1557754"/>
            <a:ext cx="526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i="0" dirty="0" smtClean="0">
                <a:solidFill>
                  <a:srgbClr val="FF0000"/>
                </a:solidFill>
                <a:latin typeface="+mn-lt"/>
              </a:rPr>
              <a:t>10</a:t>
            </a:r>
            <a:r>
              <a:rPr lang="en-US" sz="1800" i="0" baseline="30000" dirty="0">
                <a:solidFill>
                  <a:srgbClr val="FF0000"/>
                </a:solidFill>
                <a:latin typeface="+mn-lt"/>
              </a:rPr>
              <a:t>4</a:t>
            </a:r>
          </a:p>
        </p:txBody>
      </p:sp>
      <p:sp>
        <p:nvSpPr>
          <p:cNvPr id="66" name="Text Box 19"/>
          <p:cNvSpPr txBox="1">
            <a:spLocks noChangeArrowheads="1"/>
          </p:cNvSpPr>
          <p:nvPr/>
        </p:nvSpPr>
        <p:spPr bwMode="auto">
          <a:xfrm>
            <a:off x="1152846" y="1484786"/>
            <a:ext cx="141481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1800" b="0" i="0" dirty="0">
                <a:solidFill>
                  <a:srgbClr val="00B050"/>
                </a:solidFill>
                <a:latin typeface="+mn-lt"/>
              </a:rPr>
              <a:t>d</a:t>
            </a:r>
            <a:r>
              <a:rPr lang="en-US" sz="1800" b="0" i="0" dirty="0" smtClean="0">
                <a:solidFill>
                  <a:srgbClr val="00B050"/>
                </a:solidFill>
                <a:latin typeface="+mn-lt"/>
              </a:rPr>
              <a:t>esired </a:t>
            </a:r>
            <a:r>
              <a:rPr lang="en-US" sz="1800" b="0" i="0" dirty="0" err="1" smtClean="0">
                <a:solidFill>
                  <a:srgbClr val="00B050"/>
                </a:solidFill>
                <a:latin typeface="Symbol" panose="05050102010706020507" pitchFamily="18" charset="2"/>
              </a:rPr>
              <a:t>w</a:t>
            </a:r>
            <a:r>
              <a:rPr lang="en-US" sz="1800" b="0" i="0" baseline="-25000" dirty="0" err="1" smtClean="0">
                <a:solidFill>
                  <a:srgbClr val="00B050"/>
                </a:solidFill>
                <a:latin typeface="Symbol" panose="05050102010706020507" pitchFamily="18" charset="2"/>
              </a:rPr>
              <a:t>f</a:t>
            </a:r>
            <a:endParaRPr lang="en-US" sz="1800" b="0" i="0" baseline="-25000" dirty="0" smtClean="0">
              <a:solidFill>
                <a:srgbClr val="00B050"/>
              </a:solidFill>
              <a:latin typeface="Symbol" panose="05050102010706020507" pitchFamily="18" charset="2"/>
            </a:endParaRPr>
          </a:p>
        </p:txBody>
      </p:sp>
      <p:cxnSp>
        <p:nvCxnSpPr>
          <p:cNvPr id="67" name="Straight Arrow Connector 66"/>
          <p:cNvCxnSpPr/>
          <p:nvPr/>
        </p:nvCxnSpPr>
        <p:spPr bwMode="auto">
          <a:xfrm flipH="1">
            <a:off x="1204848" y="1821522"/>
            <a:ext cx="122871" cy="222120"/>
          </a:xfrm>
          <a:prstGeom prst="straightConnector1">
            <a:avLst/>
          </a:prstGeom>
          <a:noFill/>
          <a:ln w="15875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8" name="TextBox 67"/>
          <p:cNvSpPr txBox="1"/>
          <p:nvPr/>
        </p:nvSpPr>
        <p:spPr>
          <a:xfrm>
            <a:off x="1995597" y="3319073"/>
            <a:ext cx="355648" cy="338550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>
              <a:buNone/>
            </a:pPr>
            <a:r>
              <a:rPr lang="en-US" sz="1600" b="0" i="0" dirty="0" smtClean="0">
                <a:solidFill>
                  <a:srgbClr val="FF0000"/>
                </a:solidFill>
              </a:rPr>
              <a:t>t</a:t>
            </a:r>
            <a:r>
              <a:rPr lang="en-US" sz="1600" b="0" i="0" baseline="-25000" dirty="0" smtClean="0">
                <a:solidFill>
                  <a:srgbClr val="FF0000"/>
                </a:solidFill>
              </a:rPr>
              <a:t>1</a:t>
            </a:r>
            <a:endParaRPr lang="en-US" sz="1600" b="0" i="0" baseline="-25000" dirty="0">
              <a:solidFill>
                <a:srgbClr val="FF000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352562" y="2043642"/>
            <a:ext cx="355648" cy="338550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>
              <a:buNone/>
            </a:pPr>
            <a:r>
              <a:rPr lang="en-US" sz="1600" b="0" i="0" dirty="0" smtClean="0">
                <a:solidFill>
                  <a:srgbClr val="FF0000"/>
                </a:solidFill>
              </a:rPr>
              <a:t>t</a:t>
            </a:r>
            <a:r>
              <a:rPr lang="en-US" sz="1600" baseline="-25000" dirty="0">
                <a:solidFill>
                  <a:srgbClr val="FF0000"/>
                </a:solidFill>
              </a:rPr>
              <a:t>3</a:t>
            </a:r>
            <a:endParaRPr lang="en-US" sz="1600" b="0" i="0" baseline="-25000" dirty="0">
              <a:solidFill>
                <a:srgbClr val="FF0000"/>
              </a:solidFill>
            </a:endParaRPr>
          </a:p>
        </p:txBody>
      </p:sp>
      <p:sp>
        <p:nvSpPr>
          <p:cNvPr id="73" name="Text Box 19"/>
          <p:cNvSpPr txBox="1">
            <a:spLocks noChangeArrowheads="1"/>
          </p:cNvSpPr>
          <p:nvPr/>
        </p:nvSpPr>
        <p:spPr bwMode="auto">
          <a:xfrm>
            <a:off x="743627" y="3488348"/>
            <a:ext cx="84988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1800" b="0" i="0" dirty="0" smtClean="0">
                <a:solidFill>
                  <a:schemeClr val="tx1"/>
                </a:solidFill>
                <a:latin typeface="+mn-lt"/>
              </a:rPr>
              <a:t>NBI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1800" b="0" i="0" dirty="0" smtClean="0">
                <a:solidFill>
                  <a:schemeClr val="tx1"/>
                </a:solidFill>
                <a:latin typeface="+mn-lt"/>
              </a:rPr>
              <a:t>torque</a:t>
            </a:r>
          </a:p>
        </p:txBody>
      </p:sp>
      <p:sp>
        <p:nvSpPr>
          <p:cNvPr id="74" name="Rectangle 73"/>
          <p:cNvSpPr/>
          <p:nvPr/>
        </p:nvSpPr>
        <p:spPr bwMode="auto">
          <a:xfrm>
            <a:off x="3329656" y="1566444"/>
            <a:ext cx="685800" cy="869565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rgbClr val="1822CD"/>
              </a:solidFill>
              <a:effectLst/>
              <a:latin typeface="Helvetica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958281" y="1491278"/>
            <a:ext cx="1158640" cy="92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600" dirty="0"/>
              <a:t>t</a:t>
            </a:r>
            <a:r>
              <a:rPr lang="en-US" sz="1600" baseline="-25000" dirty="0" smtClean="0"/>
              <a:t>1</a:t>
            </a:r>
            <a:r>
              <a:rPr lang="en-US" sz="1600" dirty="0" smtClean="0"/>
              <a:t> = 0.59</a:t>
            </a:r>
            <a:r>
              <a:rPr lang="en-US" sz="1600" dirty="0" smtClean="0">
                <a:cs typeface="Helvetica" panose="020B0604020202020204" pitchFamily="34" charset="0"/>
              </a:rPr>
              <a:t>s</a:t>
            </a:r>
          </a:p>
          <a:p>
            <a:pPr>
              <a:buNone/>
            </a:pPr>
            <a:r>
              <a:rPr lang="en-US" sz="1600" dirty="0" smtClean="0"/>
              <a:t>t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 </a:t>
            </a:r>
            <a:r>
              <a:rPr lang="en-US" sz="1600" dirty="0"/>
              <a:t>= </a:t>
            </a:r>
            <a:r>
              <a:rPr lang="en-US" sz="1600" dirty="0" smtClean="0"/>
              <a:t>0.69s</a:t>
            </a:r>
            <a:endParaRPr lang="en-US" sz="1600" dirty="0">
              <a:latin typeface="Symbol" panose="05050102010706020507" pitchFamily="18" charset="2"/>
            </a:endParaRPr>
          </a:p>
          <a:p>
            <a:pPr>
              <a:buNone/>
            </a:pPr>
            <a:r>
              <a:rPr lang="en-US" sz="1600" dirty="0" smtClean="0"/>
              <a:t>t</a:t>
            </a:r>
            <a:r>
              <a:rPr lang="en-US" sz="1600" baseline="-25000" dirty="0" smtClean="0"/>
              <a:t>3</a:t>
            </a:r>
            <a:r>
              <a:rPr lang="en-US" sz="1600" dirty="0" smtClean="0"/>
              <a:t> </a:t>
            </a:r>
            <a:r>
              <a:rPr lang="en-US" sz="1600" dirty="0"/>
              <a:t>= </a:t>
            </a:r>
            <a:r>
              <a:rPr lang="en-US" sz="1600" dirty="0" smtClean="0"/>
              <a:t>0.79s</a:t>
            </a:r>
            <a:endParaRPr lang="en-US" sz="1600" dirty="0">
              <a:latin typeface="Symbol" panose="05050102010706020507" pitchFamily="18" charset="2"/>
            </a:endParaRPr>
          </a:p>
        </p:txBody>
      </p:sp>
      <p:sp>
        <p:nvSpPr>
          <p:cNvPr id="88" name="Rectangle 87"/>
          <p:cNvSpPr/>
          <p:nvPr/>
        </p:nvSpPr>
        <p:spPr bwMode="auto">
          <a:xfrm>
            <a:off x="662656" y="4201262"/>
            <a:ext cx="3444647" cy="157358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rgbClr val="1822CD"/>
              </a:solidFill>
              <a:effectLst/>
              <a:latin typeface="Helvetica" pitchFamily="34" charset="0"/>
            </a:endParaRPr>
          </a:p>
        </p:txBody>
      </p:sp>
      <p:cxnSp>
        <p:nvCxnSpPr>
          <p:cNvPr id="98" name="Straight Arrow Connector 97"/>
          <p:cNvCxnSpPr/>
          <p:nvPr/>
        </p:nvCxnSpPr>
        <p:spPr bwMode="auto">
          <a:xfrm flipH="1">
            <a:off x="2705647" y="3214344"/>
            <a:ext cx="252634" cy="274004"/>
          </a:xfrm>
          <a:prstGeom prst="straightConnector1">
            <a:avLst/>
          </a:prstGeom>
          <a:noFill/>
          <a:ln w="15875" cap="flat" cmpd="sng" algn="ctr">
            <a:solidFill>
              <a:srgbClr val="9900FF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9" name="Content Placeholder 2"/>
          <p:cNvSpPr txBox="1">
            <a:spLocks/>
          </p:cNvSpPr>
          <p:nvPr/>
        </p:nvSpPr>
        <p:spPr bwMode="auto">
          <a:xfrm>
            <a:off x="53268" y="5764566"/>
            <a:ext cx="5105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FF3300"/>
              </a:buClr>
              <a:buSzPct val="75000"/>
              <a:buFont typeface="Wingdings" pitchFamily="2" charset="2"/>
              <a:buChar char="q"/>
              <a:defRPr sz="2400">
                <a:solidFill>
                  <a:srgbClr val="0000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FF"/>
              </a:buClr>
              <a:buSzPct val="75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80000"/>
              <a:buChar char="•"/>
              <a:defRPr>
                <a:solidFill>
                  <a:srgbClr val="FF00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FF"/>
              </a:buClr>
              <a:buSzPct val="65000"/>
              <a:buFont typeface="Wingdings" pitchFamily="2" charset="2"/>
              <a:buChar char="q"/>
              <a:defRPr sz="1600">
                <a:solidFill>
                  <a:srgbClr val="009999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b="0" i="0" kern="0" dirty="0" smtClean="0"/>
              <a:t>NTV torque profile model for feedback dependent on ion temperature</a:t>
            </a:r>
          </a:p>
        </p:txBody>
      </p:sp>
      <p:graphicFrame>
        <p:nvGraphicFramePr>
          <p:cNvPr id="100" name="Object 9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6070275"/>
              </p:ext>
            </p:extLst>
          </p:nvPr>
        </p:nvGraphicFramePr>
        <p:xfrm>
          <a:off x="139700" y="4905375"/>
          <a:ext cx="5260975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65" name="Equation" r:id="rId5" imgW="2641320" imgH="279360" progId="Equation.DSMT4">
                  <p:embed/>
                </p:oleObj>
              </mc:Choice>
              <mc:Fallback>
                <p:oleObj name="Equation" r:id="rId5" imgW="264132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9700" y="4905375"/>
                        <a:ext cx="5260975" cy="527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" name="Rectangle 100"/>
          <p:cNvSpPr/>
          <p:nvPr/>
        </p:nvSpPr>
        <p:spPr>
          <a:xfrm>
            <a:off x="76200" y="931984"/>
            <a:ext cx="48461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600" b="0" i="0" u="sng" kern="0" dirty="0" smtClean="0">
                <a:solidFill>
                  <a:srgbClr val="6600FF"/>
                </a:solidFill>
                <a:latin typeface="+mn-lt"/>
              </a:rPr>
              <a:t>Rotation</a:t>
            </a:r>
            <a:r>
              <a:rPr lang="en-US" sz="1600" u="sng" kern="0" dirty="0">
                <a:solidFill>
                  <a:srgbClr val="6600FF"/>
                </a:solidFill>
                <a:latin typeface="+mn-lt"/>
              </a:rPr>
              <a:t> </a:t>
            </a:r>
            <a:r>
              <a:rPr lang="en-US" sz="1600" u="sng" kern="0" dirty="0" smtClean="0">
                <a:solidFill>
                  <a:srgbClr val="6600FF"/>
                </a:solidFill>
                <a:latin typeface="+mn-lt"/>
              </a:rPr>
              <a:t>evolution</a:t>
            </a:r>
            <a:r>
              <a:rPr lang="en-US" sz="1600" b="0" i="0" u="sng" kern="0" dirty="0" smtClean="0">
                <a:solidFill>
                  <a:srgbClr val="6600FF"/>
                </a:solidFill>
                <a:latin typeface="+mn-lt"/>
              </a:rPr>
              <a:t> and NBI and NTV torque profiles</a:t>
            </a:r>
            <a:endParaRPr lang="en-US" sz="1600" b="0" i="0" dirty="0">
              <a:solidFill>
                <a:srgbClr val="6600FF"/>
              </a:solidFill>
              <a:latin typeface="+mn-lt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1602140" y="5426012"/>
            <a:ext cx="16706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600" b="0" i="0" kern="0" dirty="0" smtClean="0">
                <a:solidFill>
                  <a:srgbClr val="FF0000"/>
                </a:solidFill>
                <a:latin typeface="+mn-lt"/>
              </a:rPr>
              <a:t>K1 = 0, K2 = 2.5</a:t>
            </a:r>
            <a:endParaRPr lang="en-US" sz="1600" b="0" i="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3" b="6107"/>
          <a:stretch/>
        </p:blipFill>
        <p:spPr>
          <a:xfrm>
            <a:off x="6188764" y="4405212"/>
            <a:ext cx="2492657" cy="1824190"/>
          </a:xfrm>
          <a:prstGeom prst="rect">
            <a:avLst/>
          </a:prstGeom>
        </p:spPr>
      </p:pic>
      <p:sp>
        <p:nvSpPr>
          <p:cNvPr id="107" name="TextBox 106"/>
          <p:cNvSpPr txBox="1"/>
          <p:nvPr/>
        </p:nvSpPr>
        <p:spPr>
          <a:xfrm rot="16200000">
            <a:off x="4132045" y="2599729"/>
            <a:ext cx="17972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400" b="0" i="0" dirty="0" smtClean="0">
                <a:solidFill>
                  <a:schemeClr val="tx1"/>
                </a:solidFill>
                <a:latin typeface="+mn-lt"/>
              </a:rPr>
              <a:t>3D Coil Current (kA)</a:t>
            </a:r>
            <a:endParaRPr lang="en-US" sz="1400" b="0" i="0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122" name="Group 121"/>
          <p:cNvGrpSpPr/>
          <p:nvPr/>
        </p:nvGrpSpPr>
        <p:grpSpPr>
          <a:xfrm>
            <a:off x="5526528" y="3900600"/>
            <a:ext cx="1627872" cy="338554"/>
            <a:chOff x="5526528" y="3900600"/>
            <a:chExt cx="1627872" cy="338554"/>
          </a:xfrm>
        </p:grpSpPr>
        <p:sp>
          <p:nvSpPr>
            <p:cNvPr id="110" name="TextBox 109"/>
            <p:cNvSpPr txBox="1"/>
            <p:nvPr/>
          </p:nvSpPr>
          <p:spPr>
            <a:xfrm>
              <a:off x="5526528" y="3900600"/>
              <a:ext cx="4700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600" dirty="0" smtClean="0">
                  <a:solidFill>
                    <a:schemeClr val="tx1"/>
                  </a:solidFill>
                  <a:latin typeface="+mn-lt"/>
                </a:rPr>
                <a:t>0.5</a:t>
              </a:r>
              <a:endParaRPr lang="en-US" sz="16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6116200" y="3900600"/>
              <a:ext cx="4700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600" dirty="0" smtClean="0">
                  <a:solidFill>
                    <a:schemeClr val="tx1"/>
                  </a:solidFill>
                  <a:latin typeface="+mn-lt"/>
                </a:rPr>
                <a:t>0.7</a:t>
              </a:r>
              <a:endParaRPr lang="en-US" sz="16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6684400" y="3900600"/>
              <a:ext cx="4700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600" dirty="0" smtClean="0">
                  <a:solidFill>
                    <a:schemeClr val="tx1"/>
                  </a:solidFill>
                  <a:latin typeface="+mn-lt"/>
                </a:rPr>
                <a:t>0.9</a:t>
              </a:r>
              <a:endParaRPr lang="en-US" sz="1600" i="0" dirty="0">
                <a:solidFill>
                  <a:schemeClr val="tx1"/>
                </a:solidFill>
                <a:latin typeface="+mn-lt"/>
              </a:endParaRPr>
            </a:p>
          </p:txBody>
        </p:sp>
      </p:grpSp>
      <p:sp>
        <p:nvSpPr>
          <p:cNvPr id="115" name="TextBox 114"/>
          <p:cNvSpPr txBox="1"/>
          <p:nvPr/>
        </p:nvSpPr>
        <p:spPr>
          <a:xfrm>
            <a:off x="5066800" y="3326246"/>
            <a:ext cx="4700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dirty="0" smtClean="0">
                <a:solidFill>
                  <a:schemeClr val="tx1"/>
                </a:solidFill>
                <a:latin typeface="+mn-lt"/>
              </a:rPr>
              <a:t>1.0</a:t>
            </a:r>
            <a:endParaRPr lang="en-US" sz="1600" i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5063800" y="3700046"/>
            <a:ext cx="4700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dirty="0" smtClean="0">
                <a:solidFill>
                  <a:schemeClr val="tx1"/>
                </a:solidFill>
                <a:latin typeface="+mn-lt"/>
              </a:rPr>
              <a:t>0.8</a:t>
            </a:r>
            <a:endParaRPr lang="en-US" sz="1600" i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063800" y="2887646"/>
            <a:ext cx="4700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dirty="0" smtClean="0">
                <a:solidFill>
                  <a:schemeClr val="tx1"/>
                </a:solidFill>
                <a:latin typeface="+mn-lt"/>
              </a:rPr>
              <a:t>1.2</a:t>
            </a:r>
            <a:endParaRPr lang="en-US" sz="1600" i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5063800" y="2459246"/>
            <a:ext cx="4700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dirty="0" smtClean="0">
                <a:solidFill>
                  <a:schemeClr val="tx1"/>
                </a:solidFill>
                <a:latin typeface="+mn-lt"/>
              </a:rPr>
              <a:t>1.4</a:t>
            </a:r>
            <a:endParaRPr lang="en-US" sz="1600" i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5062200" y="2030846"/>
            <a:ext cx="4700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dirty="0" smtClean="0">
                <a:solidFill>
                  <a:schemeClr val="tx1"/>
                </a:solidFill>
                <a:latin typeface="+mn-lt"/>
              </a:rPr>
              <a:t>1.6</a:t>
            </a:r>
            <a:endParaRPr lang="en-US" sz="1600" i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5071000" y="1592246"/>
            <a:ext cx="4700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dirty="0" smtClean="0">
                <a:solidFill>
                  <a:schemeClr val="tx1"/>
                </a:solidFill>
                <a:latin typeface="+mn-lt"/>
              </a:rPr>
              <a:t>1.8</a:t>
            </a:r>
            <a:endParaRPr lang="en-US" sz="1600" i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5071000" y="1199846"/>
            <a:ext cx="4700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dirty="0" smtClean="0">
                <a:solidFill>
                  <a:schemeClr val="tx1"/>
                </a:solidFill>
                <a:latin typeface="+mn-lt"/>
              </a:rPr>
              <a:t>2.0</a:t>
            </a:r>
            <a:endParaRPr lang="en-US" sz="1600" i="0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123" name="Group 122"/>
          <p:cNvGrpSpPr/>
          <p:nvPr/>
        </p:nvGrpSpPr>
        <p:grpSpPr>
          <a:xfrm>
            <a:off x="7439928" y="3900600"/>
            <a:ext cx="1627872" cy="338554"/>
            <a:chOff x="5526528" y="3900600"/>
            <a:chExt cx="1627872" cy="338554"/>
          </a:xfrm>
        </p:grpSpPr>
        <p:sp>
          <p:nvSpPr>
            <p:cNvPr id="124" name="TextBox 123"/>
            <p:cNvSpPr txBox="1"/>
            <p:nvPr/>
          </p:nvSpPr>
          <p:spPr>
            <a:xfrm>
              <a:off x="5526528" y="3900600"/>
              <a:ext cx="4700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600" dirty="0" smtClean="0">
                  <a:solidFill>
                    <a:schemeClr val="tx1"/>
                  </a:solidFill>
                  <a:latin typeface="+mn-lt"/>
                </a:rPr>
                <a:t>0.5</a:t>
              </a:r>
              <a:endParaRPr lang="en-US" sz="16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6116200" y="3900600"/>
              <a:ext cx="4700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600" dirty="0" smtClean="0">
                  <a:solidFill>
                    <a:schemeClr val="tx1"/>
                  </a:solidFill>
                  <a:latin typeface="+mn-lt"/>
                </a:rPr>
                <a:t>0.7</a:t>
              </a:r>
              <a:endParaRPr lang="en-US" sz="16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6684400" y="3900600"/>
              <a:ext cx="4700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600" dirty="0" smtClean="0">
                  <a:solidFill>
                    <a:schemeClr val="tx1"/>
                  </a:solidFill>
                  <a:latin typeface="+mn-lt"/>
                </a:rPr>
                <a:t>0.9</a:t>
              </a:r>
              <a:endParaRPr lang="en-US" sz="1600" i="0" dirty="0">
                <a:solidFill>
                  <a:schemeClr val="tx1"/>
                </a:solidFill>
                <a:latin typeface="+mn-lt"/>
              </a:endParaRPr>
            </a:p>
          </p:txBody>
        </p:sp>
      </p:grpSp>
      <p:sp>
        <p:nvSpPr>
          <p:cNvPr id="127" name="TextBox 126"/>
          <p:cNvSpPr txBox="1"/>
          <p:nvPr/>
        </p:nvSpPr>
        <p:spPr>
          <a:xfrm rot="16200000">
            <a:off x="5291247" y="5069234"/>
            <a:ext cx="8047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400" b="0" i="0" dirty="0" err="1" smtClean="0">
                <a:solidFill>
                  <a:schemeClr val="tx1"/>
                </a:solidFill>
                <a:latin typeface="+mn-lt"/>
              </a:rPr>
              <a:t>T</a:t>
            </a:r>
            <a:r>
              <a:rPr lang="en-US" sz="1400" b="0" i="0" baseline="-25000" dirty="0" err="1" smtClean="0">
                <a:solidFill>
                  <a:schemeClr val="tx1"/>
                </a:solidFill>
                <a:latin typeface="+mn-lt"/>
              </a:rPr>
              <a:t>i</a:t>
            </a:r>
            <a:r>
              <a:rPr lang="en-US" sz="1400" b="0" i="0" dirty="0" smtClean="0">
                <a:solidFill>
                  <a:schemeClr val="tx1"/>
                </a:solidFill>
                <a:latin typeface="+mn-lt"/>
              </a:rPr>
              <a:t> (</a:t>
            </a:r>
            <a:r>
              <a:rPr lang="en-US" sz="1400" b="0" i="0" dirty="0" err="1" smtClean="0">
                <a:solidFill>
                  <a:schemeClr val="tx1"/>
                </a:solidFill>
                <a:latin typeface="+mn-lt"/>
              </a:rPr>
              <a:t>keV</a:t>
            </a:r>
            <a:r>
              <a:rPr lang="en-US" sz="1400" b="0" i="0" dirty="0" smtClean="0">
                <a:solidFill>
                  <a:schemeClr val="tx1"/>
                </a:solidFill>
                <a:latin typeface="+mn-lt"/>
              </a:rPr>
              <a:t>)</a:t>
            </a:r>
            <a:endParaRPr lang="en-US" sz="1400" b="0" i="0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141" name="Group 140"/>
          <p:cNvGrpSpPr/>
          <p:nvPr/>
        </p:nvGrpSpPr>
        <p:grpSpPr>
          <a:xfrm>
            <a:off x="5777948" y="4340344"/>
            <a:ext cx="470452" cy="2034832"/>
            <a:chOff x="5777948" y="4393096"/>
            <a:chExt cx="470452" cy="2034832"/>
          </a:xfrm>
        </p:grpSpPr>
        <p:sp>
          <p:nvSpPr>
            <p:cNvPr id="128" name="TextBox 127"/>
            <p:cNvSpPr txBox="1"/>
            <p:nvPr/>
          </p:nvSpPr>
          <p:spPr>
            <a:xfrm>
              <a:off x="5778400" y="5526156"/>
              <a:ext cx="4700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0</a:t>
              </a:r>
              <a:r>
                <a:rPr lang="en-US" sz="1600" dirty="0" smtClean="0">
                  <a:solidFill>
                    <a:schemeClr val="tx1"/>
                  </a:solidFill>
                  <a:latin typeface="+mn-lt"/>
                </a:rPr>
                <a:t>.6</a:t>
              </a:r>
              <a:endParaRPr lang="en-US" sz="16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5777948" y="4942438"/>
              <a:ext cx="4700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1</a:t>
              </a:r>
              <a:r>
                <a:rPr lang="en-US" sz="1600" dirty="0" smtClean="0">
                  <a:solidFill>
                    <a:schemeClr val="tx1"/>
                  </a:solidFill>
                  <a:latin typeface="+mn-lt"/>
                </a:rPr>
                <a:t>.2</a:t>
              </a:r>
              <a:endParaRPr lang="en-US" sz="16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5777948" y="4393096"/>
              <a:ext cx="4700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600" dirty="0" smtClean="0">
                  <a:solidFill>
                    <a:schemeClr val="tx1"/>
                  </a:solidFill>
                  <a:latin typeface="+mn-lt"/>
                </a:rPr>
                <a:t>1.8</a:t>
              </a:r>
              <a:endParaRPr lang="en-US" sz="16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5777948" y="6089374"/>
              <a:ext cx="4700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600" dirty="0" smtClean="0">
                  <a:solidFill>
                    <a:schemeClr val="tx1"/>
                  </a:solidFill>
                  <a:latin typeface="+mn-lt"/>
                </a:rPr>
                <a:t>0.0</a:t>
              </a:r>
              <a:endParaRPr lang="en-US" sz="1600" i="0" dirty="0">
                <a:solidFill>
                  <a:schemeClr val="tx1"/>
                </a:solidFill>
                <a:latin typeface="+mn-lt"/>
              </a:endParaRPr>
            </a:p>
          </p:txBody>
        </p:sp>
      </p:grpSp>
      <p:sp>
        <p:nvSpPr>
          <p:cNvPr id="136" name="TextBox 135"/>
          <p:cNvSpPr txBox="1"/>
          <p:nvPr/>
        </p:nvSpPr>
        <p:spPr>
          <a:xfrm>
            <a:off x="8595756" y="5890848"/>
            <a:ext cx="5405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b="0" i="0" dirty="0" smtClean="0">
                <a:solidFill>
                  <a:schemeClr val="tx1"/>
                </a:solidFill>
                <a:latin typeface="+mn-lt"/>
              </a:rPr>
              <a:t>t (s)</a:t>
            </a:r>
            <a:endParaRPr lang="en-US" sz="1600" b="0" i="0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140" name="Group 139"/>
          <p:cNvGrpSpPr/>
          <p:nvPr/>
        </p:nvGrpSpPr>
        <p:grpSpPr>
          <a:xfrm>
            <a:off x="5976730" y="6208276"/>
            <a:ext cx="2885662" cy="341868"/>
            <a:chOff x="5976730" y="6261028"/>
            <a:chExt cx="2885662" cy="341868"/>
          </a:xfrm>
        </p:grpSpPr>
        <p:sp>
          <p:nvSpPr>
            <p:cNvPr id="133" name="TextBox 132"/>
            <p:cNvSpPr txBox="1"/>
            <p:nvPr/>
          </p:nvSpPr>
          <p:spPr>
            <a:xfrm>
              <a:off x="6464200" y="6261028"/>
              <a:ext cx="4700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600" dirty="0" smtClean="0">
                  <a:solidFill>
                    <a:schemeClr val="tx1"/>
                  </a:solidFill>
                  <a:latin typeface="+mn-lt"/>
                </a:rPr>
                <a:t>0.5</a:t>
              </a:r>
              <a:endParaRPr lang="en-US" sz="16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7434922" y="6261028"/>
              <a:ext cx="4700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600" dirty="0" smtClean="0">
                  <a:solidFill>
                    <a:schemeClr val="tx1"/>
                  </a:solidFill>
                  <a:latin typeface="+mn-lt"/>
                </a:rPr>
                <a:t>0.7</a:t>
              </a:r>
              <a:endParaRPr lang="en-US" sz="16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8392392" y="6261028"/>
              <a:ext cx="4700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600" dirty="0" smtClean="0">
                  <a:solidFill>
                    <a:schemeClr val="tx1"/>
                  </a:solidFill>
                  <a:latin typeface="+mn-lt"/>
                </a:rPr>
                <a:t>0.9</a:t>
              </a:r>
              <a:endParaRPr lang="en-US" sz="16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7911548" y="6264342"/>
              <a:ext cx="4700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600" dirty="0" smtClean="0">
                  <a:solidFill>
                    <a:schemeClr val="tx1"/>
                  </a:solidFill>
                  <a:latin typeface="+mn-lt"/>
                </a:rPr>
                <a:t>0.8</a:t>
              </a:r>
              <a:endParaRPr lang="en-US" sz="16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6941278" y="6261652"/>
              <a:ext cx="4700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600" dirty="0" smtClean="0">
                  <a:solidFill>
                    <a:schemeClr val="tx1"/>
                  </a:solidFill>
                  <a:latin typeface="+mn-lt"/>
                </a:rPr>
                <a:t>0.6</a:t>
              </a:r>
              <a:endParaRPr lang="en-US" sz="16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5976730" y="6261652"/>
              <a:ext cx="4700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600" dirty="0" smtClean="0">
                  <a:solidFill>
                    <a:schemeClr val="tx1"/>
                  </a:solidFill>
                  <a:latin typeface="+mn-lt"/>
                </a:rPr>
                <a:t>0.4</a:t>
              </a:r>
              <a:endParaRPr lang="en-US" sz="1600" i="0" dirty="0">
                <a:solidFill>
                  <a:schemeClr val="tx1"/>
                </a:solidFill>
                <a:latin typeface="+mn-lt"/>
              </a:endParaRPr>
            </a:p>
          </p:txBody>
        </p:sp>
      </p:grpSp>
      <p:grpSp>
        <p:nvGrpSpPr>
          <p:cNvPr id="145" name="Group 144"/>
          <p:cNvGrpSpPr/>
          <p:nvPr/>
        </p:nvGrpSpPr>
        <p:grpSpPr>
          <a:xfrm>
            <a:off x="7094068" y="4405212"/>
            <a:ext cx="992010" cy="1791809"/>
            <a:chOff x="7094068" y="5334000"/>
            <a:chExt cx="992010" cy="915773"/>
          </a:xfrm>
        </p:grpSpPr>
        <p:cxnSp>
          <p:nvCxnSpPr>
            <p:cNvPr id="142" name="Straight Connector 141"/>
            <p:cNvCxnSpPr/>
            <p:nvPr/>
          </p:nvCxnSpPr>
          <p:spPr bwMode="auto">
            <a:xfrm flipV="1">
              <a:off x="7094068" y="5334349"/>
              <a:ext cx="0" cy="915424"/>
            </a:xfrm>
            <a:prstGeom prst="line">
              <a:avLst/>
            </a:prstGeom>
            <a:noFill/>
            <a:ln w="1587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3" name="Straight Connector 142"/>
            <p:cNvCxnSpPr/>
            <p:nvPr/>
          </p:nvCxnSpPr>
          <p:spPr bwMode="auto">
            <a:xfrm flipV="1">
              <a:off x="7611122" y="5334000"/>
              <a:ext cx="0" cy="915424"/>
            </a:xfrm>
            <a:prstGeom prst="line">
              <a:avLst/>
            </a:prstGeom>
            <a:noFill/>
            <a:ln w="1587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4" name="Straight Connector 143"/>
            <p:cNvCxnSpPr/>
            <p:nvPr/>
          </p:nvCxnSpPr>
          <p:spPr bwMode="auto">
            <a:xfrm flipV="1">
              <a:off x="8086078" y="5334000"/>
              <a:ext cx="0" cy="915424"/>
            </a:xfrm>
            <a:prstGeom prst="line">
              <a:avLst/>
            </a:prstGeom>
            <a:noFill/>
            <a:ln w="1587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53" name="Group 152"/>
          <p:cNvGrpSpPr/>
          <p:nvPr/>
        </p:nvGrpSpPr>
        <p:grpSpPr>
          <a:xfrm>
            <a:off x="7924800" y="3700046"/>
            <a:ext cx="582966" cy="199754"/>
            <a:chOff x="7924800" y="1369123"/>
            <a:chExt cx="582966" cy="2530677"/>
          </a:xfrm>
        </p:grpSpPr>
        <p:cxnSp>
          <p:nvCxnSpPr>
            <p:cNvPr id="50" name="Straight Connector 49"/>
            <p:cNvCxnSpPr/>
            <p:nvPr/>
          </p:nvCxnSpPr>
          <p:spPr bwMode="auto">
            <a:xfrm flipV="1">
              <a:off x="8507766" y="1369123"/>
              <a:ext cx="0" cy="2528200"/>
            </a:xfrm>
            <a:prstGeom prst="line">
              <a:avLst/>
            </a:prstGeom>
            <a:noFill/>
            <a:ln w="1587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7" name="Straight Connector 146"/>
            <p:cNvCxnSpPr/>
            <p:nvPr/>
          </p:nvCxnSpPr>
          <p:spPr bwMode="auto">
            <a:xfrm flipV="1">
              <a:off x="8202966" y="1371600"/>
              <a:ext cx="0" cy="2528200"/>
            </a:xfrm>
            <a:prstGeom prst="line">
              <a:avLst/>
            </a:prstGeom>
            <a:noFill/>
            <a:ln w="1587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8" name="Straight Connector 147"/>
            <p:cNvCxnSpPr/>
            <p:nvPr/>
          </p:nvCxnSpPr>
          <p:spPr bwMode="auto">
            <a:xfrm flipV="1">
              <a:off x="7924800" y="1371600"/>
              <a:ext cx="0" cy="2528200"/>
            </a:xfrm>
            <a:prstGeom prst="line">
              <a:avLst/>
            </a:prstGeom>
            <a:noFill/>
            <a:ln w="1587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52" name="Group 151"/>
          <p:cNvGrpSpPr/>
          <p:nvPr/>
        </p:nvGrpSpPr>
        <p:grpSpPr>
          <a:xfrm>
            <a:off x="6019800" y="3664800"/>
            <a:ext cx="582966" cy="239156"/>
            <a:chOff x="6019800" y="1373279"/>
            <a:chExt cx="582966" cy="2530677"/>
          </a:xfrm>
        </p:grpSpPr>
        <p:cxnSp>
          <p:nvCxnSpPr>
            <p:cNvPr id="149" name="Straight Connector 148"/>
            <p:cNvCxnSpPr/>
            <p:nvPr/>
          </p:nvCxnSpPr>
          <p:spPr bwMode="auto">
            <a:xfrm flipV="1">
              <a:off x="6602766" y="1373279"/>
              <a:ext cx="0" cy="2528200"/>
            </a:xfrm>
            <a:prstGeom prst="line">
              <a:avLst/>
            </a:prstGeom>
            <a:noFill/>
            <a:ln w="1587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0" name="Straight Connector 149"/>
            <p:cNvCxnSpPr/>
            <p:nvPr/>
          </p:nvCxnSpPr>
          <p:spPr bwMode="auto">
            <a:xfrm flipV="1">
              <a:off x="6297966" y="1375756"/>
              <a:ext cx="0" cy="2528200"/>
            </a:xfrm>
            <a:prstGeom prst="line">
              <a:avLst/>
            </a:prstGeom>
            <a:noFill/>
            <a:ln w="1587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1" name="Straight Connector 150"/>
            <p:cNvCxnSpPr/>
            <p:nvPr/>
          </p:nvCxnSpPr>
          <p:spPr bwMode="auto">
            <a:xfrm flipV="1">
              <a:off x="6019800" y="1375756"/>
              <a:ext cx="0" cy="2528200"/>
            </a:xfrm>
            <a:prstGeom prst="line">
              <a:avLst/>
            </a:prstGeom>
            <a:noFill/>
            <a:ln w="1587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" name="Rectangle 2"/>
          <p:cNvSpPr/>
          <p:nvPr/>
        </p:nvSpPr>
        <p:spPr bwMode="auto">
          <a:xfrm>
            <a:off x="7170543" y="1277645"/>
            <a:ext cx="189047" cy="2770867"/>
          </a:xfrm>
          <a:prstGeom prst="rect">
            <a:avLst/>
          </a:prstGeom>
          <a:solidFill>
            <a:schemeClr val="bg1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rgbClr val="1822CD"/>
              </a:solidFill>
              <a:effectLst/>
              <a:latin typeface="Helvetica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 rot="16200000">
            <a:off x="6311880" y="2492080"/>
            <a:ext cx="1508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400" b="0" i="0" dirty="0" smtClean="0">
                <a:solidFill>
                  <a:schemeClr val="tx1"/>
                </a:solidFill>
                <a:latin typeface="+mn-lt"/>
              </a:rPr>
              <a:t>NBI power (MW)</a:t>
            </a:r>
            <a:endParaRPr lang="en-US" sz="1400" b="0" i="0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103" name="Group 102"/>
          <p:cNvGrpSpPr/>
          <p:nvPr/>
        </p:nvGrpSpPr>
        <p:grpSpPr>
          <a:xfrm>
            <a:off x="7105798" y="1139270"/>
            <a:ext cx="321114" cy="3013166"/>
            <a:chOff x="7307094" y="1961322"/>
            <a:chExt cx="321114" cy="3019921"/>
          </a:xfrm>
        </p:grpSpPr>
        <p:sp>
          <p:nvSpPr>
            <p:cNvPr id="104" name="TextBox 103"/>
            <p:cNvSpPr txBox="1"/>
            <p:nvPr/>
          </p:nvSpPr>
          <p:spPr>
            <a:xfrm>
              <a:off x="7315302" y="196132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>
                  <a:solidFill>
                    <a:schemeClr val="tx1"/>
                  </a:solidFill>
                  <a:latin typeface="+mn-lt"/>
                </a:rPr>
                <a:t>7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7315302" y="424573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1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7307094" y="461191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0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7315302" y="233411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6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7315302" y="272000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5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7315302" y="309769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4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7315302" y="347913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3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7315302" y="385638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  <a:latin typeface="+mn-lt"/>
                </a:rPr>
                <a:t>2</a:t>
              </a:r>
              <a:endParaRPr lang="en-US" sz="1800" i="0" dirty="0">
                <a:solidFill>
                  <a:schemeClr val="tx1"/>
                </a:solidFill>
                <a:latin typeface="+mn-lt"/>
              </a:endParaRPr>
            </a:p>
          </p:txBody>
        </p:sp>
      </p:grpSp>
      <p:sp>
        <p:nvSpPr>
          <p:cNvPr id="155" name="TextBox 154"/>
          <p:cNvSpPr txBox="1"/>
          <p:nvPr/>
        </p:nvSpPr>
        <p:spPr>
          <a:xfrm>
            <a:off x="1320752" y="2795673"/>
            <a:ext cx="355648" cy="338550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>
              <a:buNone/>
            </a:pPr>
            <a:r>
              <a:rPr lang="en-US" sz="1600" b="0" i="0" dirty="0" smtClean="0">
                <a:solidFill>
                  <a:srgbClr val="FF0000"/>
                </a:solidFill>
              </a:rPr>
              <a:t>t</a:t>
            </a:r>
            <a:r>
              <a:rPr lang="en-US" sz="1600" baseline="-25000" dirty="0">
                <a:solidFill>
                  <a:srgbClr val="FF0000"/>
                </a:solidFill>
              </a:rPr>
              <a:t>2</a:t>
            </a:r>
            <a:endParaRPr lang="en-US" sz="1600" b="0" i="0" baseline="-25000" dirty="0">
              <a:solidFill>
                <a:srgbClr val="FF00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2705647" y="3395250"/>
            <a:ext cx="355648" cy="338550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>
              <a:buNone/>
            </a:pPr>
            <a:r>
              <a:rPr lang="en-US" sz="1600" b="0" i="0" dirty="0" smtClean="0">
                <a:solidFill>
                  <a:srgbClr val="9900FF"/>
                </a:solidFill>
              </a:rPr>
              <a:t>t</a:t>
            </a:r>
            <a:r>
              <a:rPr lang="en-US" sz="1600" b="0" i="0" baseline="-25000" dirty="0" smtClean="0">
                <a:solidFill>
                  <a:srgbClr val="9900FF"/>
                </a:solidFill>
              </a:rPr>
              <a:t>1</a:t>
            </a:r>
            <a:endParaRPr lang="en-US" sz="1600" b="0" i="0" baseline="-25000" dirty="0">
              <a:solidFill>
                <a:srgbClr val="9900FF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3091153" y="3691618"/>
            <a:ext cx="355648" cy="338550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>
              <a:buNone/>
            </a:pPr>
            <a:r>
              <a:rPr lang="en-US" sz="1600" b="0" i="0" dirty="0" smtClean="0">
                <a:solidFill>
                  <a:srgbClr val="9900FF"/>
                </a:solidFill>
              </a:rPr>
              <a:t>t</a:t>
            </a:r>
            <a:r>
              <a:rPr lang="en-US" sz="1600" baseline="-25000" dirty="0">
                <a:solidFill>
                  <a:srgbClr val="9900FF"/>
                </a:solidFill>
              </a:rPr>
              <a:t>3</a:t>
            </a:r>
            <a:endParaRPr lang="en-US" sz="1600" b="0" i="0" baseline="-25000" dirty="0">
              <a:solidFill>
                <a:srgbClr val="9900FF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2343162" y="3156973"/>
            <a:ext cx="355648" cy="338550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>
              <a:buNone/>
            </a:pPr>
            <a:r>
              <a:rPr lang="en-US" sz="1600" b="0" i="0" dirty="0" smtClean="0">
                <a:solidFill>
                  <a:srgbClr val="9900FF"/>
                </a:solidFill>
              </a:rPr>
              <a:t>t</a:t>
            </a:r>
            <a:r>
              <a:rPr lang="en-US" sz="1600" baseline="-25000" dirty="0">
                <a:solidFill>
                  <a:srgbClr val="9900FF"/>
                </a:solidFill>
              </a:rPr>
              <a:t>2</a:t>
            </a:r>
            <a:endParaRPr lang="en-US" sz="1600" b="0" i="0" baseline="-25000" dirty="0">
              <a:solidFill>
                <a:srgbClr val="9900FF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618478" y="2750138"/>
            <a:ext cx="355648" cy="338550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>
              <a:buNone/>
            </a:pPr>
            <a:r>
              <a:rPr lang="en-US" sz="1600" b="0" i="0" dirty="0" smtClean="0">
                <a:solidFill>
                  <a:schemeClr val="tx1"/>
                </a:solidFill>
              </a:rPr>
              <a:t>t</a:t>
            </a:r>
            <a:r>
              <a:rPr lang="en-US" sz="1600" b="0" i="0" baseline="-25000" dirty="0" smtClean="0">
                <a:solidFill>
                  <a:schemeClr val="tx1"/>
                </a:solidFill>
              </a:rPr>
              <a:t>1</a:t>
            </a:r>
            <a:endParaRPr lang="en-US" sz="1600" b="0" i="0" baseline="-25000" dirty="0">
              <a:solidFill>
                <a:schemeClr val="tx1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09600" y="2564166"/>
            <a:ext cx="355648" cy="338550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>
              <a:buNone/>
            </a:pPr>
            <a:r>
              <a:rPr lang="en-US" sz="1600" b="0" i="0" dirty="0" smtClean="0">
                <a:solidFill>
                  <a:schemeClr val="tx1"/>
                </a:solidFill>
              </a:rPr>
              <a:t>t</a:t>
            </a:r>
            <a:r>
              <a:rPr lang="en-US" sz="1600" baseline="-25000" dirty="0">
                <a:solidFill>
                  <a:schemeClr val="tx1"/>
                </a:solidFill>
              </a:rPr>
              <a:t>2</a:t>
            </a:r>
            <a:endParaRPr lang="en-US" sz="1600" b="0" i="0" baseline="-25000" dirty="0">
              <a:solidFill>
                <a:schemeClr val="tx1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617196" y="2973562"/>
            <a:ext cx="355648" cy="338550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>
              <a:buNone/>
            </a:pPr>
            <a:r>
              <a:rPr lang="en-US" sz="1600" b="0" i="0" dirty="0" smtClean="0">
                <a:solidFill>
                  <a:schemeClr val="tx1"/>
                </a:solidFill>
              </a:rPr>
              <a:t>t</a:t>
            </a:r>
            <a:r>
              <a:rPr lang="en-US" sz="1600" baseline="-25000" dirty="0">
                <a:solidFill>
                  <a:schemeClr val="tx1"/>
                </a:solidFill>
              </a:rPr>
              <a:t>3</a:t>
            </a:r>
            <a:endParaRPr lang="en-US" sz="1600" b="0" i="0" baseline="-250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569363" y="1287263"/>
            <a:ext cx="102171" cy="2992678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rgbClr val="1822CD"/>
              </a:solidFill>
              <a:effectLst/>
              <a:latin typeface="Helvetica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75792" y="1270538"/>
            <a:ext cx="441146" cy="3080292"/>
            <a:chOff x="275792" y="1270538"/>
            <a:chExt cx="441146" cy="3080292"/>
          </a:xfrm>
        </p:grpSpPr>
        <p:sp>
          <p:nvSpPr>
            <p:cNvPr id="61" name="TextBox 60"/>
            <p:cNvSpPr txBox="1"/>
            <p:nvPr/>
          </p:nvSpPr>
          <p:spPr>
            <a:xfrm>
              <a:off x="404032" y="398149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i="0" dirty="0" smtClean="0">
                  <a:solidFill>
                    <a:srgbClr val="FF0000"/>
                  </a:solidFill>
                </a:rPr>
                <a:t>0</a:t>
              </a:r>
              <a:endParaRPr lang="en-US" sz="1800" i="0" dirty="0">
                <a:solidFill>
                  <a:srgbClr val="FF0000"/>
                </a:solidFill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04032" y="235492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rgbClr val="FF0000"/>
                  </a:solidFill>
                </a:rPr>
                <a:t>6</a:t>
              </a:r>
              <a:endParaRPr lang="en-US" sz="1800" i="0" dirty="0">
                <a:solidFill>
                  <a:srgbClr val="FF0000"/>
                </a:solidFill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04032" y="182147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>
                  <a:solidFill>
                    <a:srgbClr val="FF0000"/>
                  </a:solidFill>
                </a:rPr>
                <a:t>8</a:t>
              </a:r>
              <a:endParaRPr lang="en-US" sz="1800" i="0" dirty="0">
                <a:solidFill>
                  <a:srgbClr val="FF0000"/>
                </a:solidFill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04032" y="2905854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>
                  <a:solidFill>
                    <a:srgbClr val="FF0000"/>
                  </a:solidFill>
                </a:rPr>
                <a:t>4</a:t>
              </a:r>
              <a:endParaRPr lang="en-US" sz="1800" i="0" dirty="0">
                <a:solidFill>
                  <a:srgbClr val="FF0000"/>
                </a:solidFill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04032" y="344218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rgbClr val="FF0000"/>
                  </a:solidFill>
                </a:rPr>
                <a:t>2</a:t>
              </a:r>
              <a:endParaRPr lang="en-US" sz="1800" i="0" dirty="0">
                <a:solidFill>
                  <a:srgbClr val="FF0000"/>
                </a:solidFill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75792" y="1270538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rgbClr val="FF0000"/>
                  </a:solidFill>
                </a:rPr>
                <a:t>10</a:t>
              </a:r>
              <a:endParaRPr lang="en-US" sz="1800" i="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81381" y="4148554"/>
            <a:ext cx="3810742" cy="369332"/>
            <a:chOff x="656925" y="4800600"/>
            <a:chExt cx="3810742" cy="369332"/>
          </a:xfrm>
        </p:grpSpPr>
        <p:sp>
          <p:nvSpPr>
            <p:cNvPr id="91" name="TextBox 90"/>
            <p:cNvSpPr txBox="1"/>
            <p:nvPr/>
          </p:nvSpPr>
          <p:spPr>
            <a:xfrm>
              <a:off x="656925" y="480060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</a:rPr>
                <a:t>0.0</a:t>
              </a:r>
              <a:endParaRPr lang="en-US" sz="1800" i="0" dirty="0">
                <a:solidFill>
                  <a:schemeClr val="tx1"/>
                </a:solidFill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305025" y="480060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</a:rPr>
                <a:t>0.2</a:t>
              </a:r>
              <a:endParaRPr lang="en-US" sz="1800" i="0" dirty="0">
                <a:solidFill>
                  <a:schemeClr val="tx1"/>
                </a:solidFill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1981200" y="480060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</a:rPr>
                <a:t>0.4</a:t>
              </a:r>
              <a:endParaRPr lang="en-US" sz="1800" i="0" dirty="0">
                <a:solidFill>
                  <a:schemeClr val="tx1"/>
                </a:solidFill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2628558" y="480060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</a:rPr>
                <a:t>0.6</a:t>
              </a:r>
              <a:endParaRPr lang="en-US" sz="1800" i="0" dirty="0">
                <a:solidFill>
                  <a:schemeClr val="tx1"/>
                </a:solidFill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3286225" y="480060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chemeClr val="tx1"/>
                  </a:solidFill>
                </a:rPr>
                <a:t>0.8</a:t>
              </a:r>
              <a:endParaRPr lang="en-US" sz="1800" i="0" dirty="0">
                <a:solidFill>
                  <a:schemeClr val="tx1"/>
                </a:solidFill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3962400" y="480060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>
                  <a:solidFill>
                    <a:schemeClr val="tx1"/>
                  </a:solidFill>
                </a:rPr>
                <a:t>1</a:t>
              </a:r>
              <a:r>
                <a:rPr lang="en-US" sz="1800" dirty="0" smtClean="0">
                  <a:solidFill>
                    <a:schemeClr val="tx1"/>
                  </a:solidFill>
                </a:rPr>
                <a:t>.0</a:t>
              </a:r>
              <a:endParaRPr lang="en-US" sz="1800" i="0" dirty="0">
                <a:solidFill>
                  <a:schemeClr val="tx1"/>
                </a:solidFill>
              </a:endParaRPr>
            </a:p>
          </p:txBody>
        </p:sp>
      </p:grpSp>
      <p:sp>
        <p:nvSpPr>
          <p:cNvPr id="162" name="Rectangle 161"/>
          <p:cNvSpPr/>
          <p:nvPr/>
        </p:nvSpPr>
        <p:spPr bwMode="auto">
          <a:xfrm>
            <a:off x="4097707" y="1369122"/>
            <a:ext cx="102171" cy="2824999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rgbClr val="1822CD"/>
              </a:solidFill>
              <a:effectLst/>
              <a:latin typeface="Helvetica" pitchFamily="34" charset="0"/>
            </a:endParaRPr>
          </a:p>
        </p:txBody>
      </p:sp>
      <p:grpSp>
        <p:nvGrpSpPr>
          <p:cNvPr id="77" name="Group 76"/>
          <p:cNvGrpSpPr/>
          <p:nvPr/>
        </p:nvGrpSpPr>
        <p:grpSpPr>
          <a:xfrm>
            <a:off x="4024281" y="1287263"/>
            <a:ext cx="505267" cy="3062326"/>
            <a:chOff x="4180575" y="1939309"/>
            <a:chExt cx="505267" cy="3062326"/>
          </a:xfrm>
        </p:grpSpPr>
        <p:sp>
          <p:nvSpPr>
            <p:cNvPr id="78" name="TextBox 77"/>
            <p:cNvSpPr txBox="1"/>
            <p:nvPr/>
          </p:nvSpPr>
          <p:spPr>
            <a:xfrm>
              <a:off x="4180575" y="4632303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rgbClr val="0000FF"/>
                  </a:solidFill>
                </a:rPr>
                <a:t>0.0</a:t>
              </a:r>
              <a:endParaRPr lang="en-US" sz="1800" i="0" dirty="0">
                <a:solidFill>
                  <a:srgbClr val="0000FF"/>
                </a:solidFill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4180575" y="4099049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rgbClr val="0000FF"/>
                  </a:solidFill>
                </a:rPr>
                <a:t>0.5</a:t>
              </a:r>
              <a:endParaRPr lang="en-US" sz="1800" i="0" dirty="0">
                <a:solidFill>
                  <a:srgbClr val="0000FF"/>
                </a:solidFill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4180575" y="355790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rgbClr val="0000FF"/>
                  </a:solidFill>
                </a:rPr>
                <a:t>1.0</a:t>
              </a:r>
              <a:endParaRPr lang="en-US" sz="1800" i="0" dirty="0">
                <a:solidFill>
                  <a:srgbClr val="0000FF"/>
                </a:solidFill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4180575" y="3010540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rgbClr val="0000FF"/>
                  </a:solidFill>
                </a:rPr>
                <a:t>1.5</a:t>
              </a:r>
              <a:endParaRPr lang="en-US" sz="1800" i="0" dirty="0">
                <a:solidFill>
                  <a:srgbClr val="0000FF"/>
                </a:solidFill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4180575" y="2478868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rgbClr val="0000FF"/>
                  </a:solidFill>
                </a:rPr>
                <a:t>2.0</a:t>
              </a:r>
              <a:endParaRPr lang="en-US" sz="1800" i="0" dirty="0">
                <a:solidFill>
                  <a:srgbClr val="0000FF"/>
                </a:solidFill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4180575" y="1939309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800" dirty="0" smtClean="0">
                  <a:solidFill>
                    <a:srgbClr val="0000FF"/>
                  </a:solidFill>
                </a:rPr>
                <a:t>2.5</a:t>
              </a:r>
              <a:endParaRPr lang="en-US" sz="1800" i="0" dirty="0">
                <a:solidFill>
                  <a:srgbClr val="0000FF"/>
                </a:solidFill>
              </a:endParaRPr>
            </a:p>
          </p:txBody>
        </p:sp>
      </p:grpSp>
      <p:sp>
        <p:nvSpPr>
          <p:cNvPr id="163" name="TextBox 162"/>
          <p:cNvSpPr txBox="1"/>
          <p:nvPr/>
        </p:nvSpPr>
        <p:spPr>
          <a:xfrm>
            <a:off x="7075952" y="5883339"/>
            <a:ext cx="355648" cy="338550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>
              <a:buNone/>
            </a:pPr>
            <a:r>
              <a:rPr lang="en-US" sz="1600" b="0" i="0" dirty="0" smtClean="0">
                <a:solidFill>
                  <a:srgbClr val="FF0000"/>
                </a:solidFill>
                <a:latin typeface="+mn-lt"/>
              </a:rPr>
              <a:t>t</a:t>
            </a:r>
            <a:r>
              <a:rPr lang="en-US" sz="1600" b="0" i="0" baseline="-25000" dirty="0" smtClean="0">
                <a:solidFill>
                  <a:srgbClr val="FF0000"/>
                </a:solidFill>
                <a:latin typeface="+mn-lt"/>
              </a:rPr>
              <a:t>1</a:t>
            </a:r>
            <a:endParaRPr lang="en-US" sz="1600" b="0" i="0" baseline="-25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8057278" y="5883339"/>
            <a:ext cx="355648" cy="338550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>
              <a:buNone/>
            </a:pPr>
            <a:r>
              <a:rPr lang="en-US" sz="1600" b="0" i="0" dirty="0" smtClean="0">
                <a:solidFill>
                  <a:srgbClr val="FF0000"/>
                </a:solidFill>
                <a:latin typeface="+mn-lt"/>
              </a:rPr>
              <a:t>t</a:t>
            </a:r>
            <a:r>
              <a:rPr lang="en-US" sz="1600" baseline="-25000" dirty="0">
                <a:solidFill>
                  <a:srgbClr val="FF0000"/>
                </a:solidFill>
                <a:latin typeface="+mn-lt"/>
              </a:rPr>
              <a:t>3</a:t>
            </a:r>
            <a:endParaRPr lang="en-US" sz="1600" b="0" i="0" baseline="-25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7589522" y="5883339"/>
            <a:ext cx="355648" cy="338550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>
              <a:buNone/>
            </a:pPr>
            <a:r>
              <a:rPr lang="en-US" sz="1600" b="0" i="0" dirty="0" smtClean="0">
                <a:solidFill>
                  <a:srgbClr val="FF0000"/>
                </a:solidFill>
                <a:latin typeface="+mn-lt"/>
              </a:rPr>
              <a:t>t</a:t>
            </a:r>
            <a:r>
              <a:rPr lang="en-US" sz="1600" baseline="-25000" dirty="0">
                <a:solidFill>
                  <a:srgbClr val="FF0000"/>
                </a:solidFill>
                <a:latin typeface="+mn-lt"/>
              </a:rPr>
              <a:t>2</a:t>
            </a:r>
            <a:endParaRPr lang="en-US" sz="1600" b="0" i="0" baseline="-25000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059291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1050" y="1221269"/>
            <a:ext cx="3919869" cy="3104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NSTX-U</a:t>
            </a:r>
            <a:r>
              <a:rPr lang="en-US" dirty="0" smtClean="0"/>
              <a:t>: RWM active control capability increases as proposed 3D coils upgrade (NCC coils) are added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39" y="4627986"/>
            <a:ext cx="3525943" cy="1822735"/>
          </a:xfrm>
        </p:spPr>
        <p:txBody>
          <a:bodyPr/>
          <a:lstStyle/>
          <a:p>
            <a:r>
              <a:rPr lang="en-US" sz="1800" dirty="0" smtClean="0"/>
              <a:t>Partial 1x12 NCC coil set significantly enhances control</a:t>
            </a:r>
          </a:p>
          <a:p>
            <a:pPr lvl="1"/>
            <a:r>
              <a:rPr lang="en-US" sz="1400" dirty="0" smtClean="0"/>
              <a:t>Present RWM coils: active control to </a:t>
            </a:r>
            <a:r>
              <a:rPr lang="en-US" sz="1400" dirty="0" err="1" smtClean="0">
                <a:latin typeface="Symbol" pitchFamily="18" charset="2"/>
              </a:rPr>
              <a:t>b</a:t>
            </a:r>
            <a:r>
              <a:rPr lang="en-US" sz="1400" baseline="-25000" dirty="0" err="1" smtClean="0"/>
              <a:t>N</a:t>
            </a:r>
            <a:r>
              <a:rPr lang="en-US" sz="1400" dirty="0" smtClean="0"/>
              <a:t>/</a:t>
            </a:r>
            <a:r>
              <a:rPr lang="en-US" sz="1400" dirty="0" err="1" smtClean="0">
                <a:latin typeface="Symbol" pitchFamily="18" charset="2"/>
              </a:rPr>
              <a:t>b</a:t>
            </a:r>
            <a:r>
              <a:rPr lang="en-US" sz="1400" baseline="-25000" dirty="0" err="1" smtClean="0"/>
              <a:t>N</a:t>
            </a:r>
            <a:r>
              <a:rPr lang="en-US" sz="1400" baseline="30000" dirty="0" err="1" smtClean="0"/>
              <a:t>no</a:t>
            </a:r>
            <a:r>
              <a:rPr lang="en-US" sz="1400" baseline="30000" dirty="0" smtClean="0"/>
              <a:t>-wall</a:t>
            </a:r>
            <a:r>
              <a:rPr lang="en-US" sz="1400" dirty="0" smtClean="0"/>
              <a:t> = 1.25</a:t>
            </a:r>
          </a:p>
          <a:p>
            <a:pPr lvl="1"/>
            <a:r>
              <a:rPr lang="en-US" sz="1400" dirty="0" smtClean="0"/>
              <a:t>NCC 1x12 coils: </a:t>
            </a:r>
            <a:r>
              <a:rPr lang="en-US" sz="1400" dirty="0"/>
              <a:t>active </a:t>
            </a:r>
            <a:r>
              <a:rPr lang="en-US" sz="1400" dirty="0" smtClean="0"/>
              <a:t>control to </a:t>
            </a:r>
            <a:r>
              <a:rPr lang="en-US" sz="1400" dirty="0" err="1">
                <a:latin typeface="Symbol" pitchFamily="18" charset="2"/>
              </a:rPr>
              <a:t>b</a:t>
            </a:r>
            <a:r>
              <a:rPr lang="en-US" sz="1400" baseline="-25000" dirty="0" err="1"/>
              <a:t>N</a:t>
            </a:r>
            <a:r>
              <a:rPr lang="en-US" sz="1400" dirty="0"/>
              <a:t>/</a:t>
            </a:r>
            <a:r>
              <a:rPr lang="en-US" sz="1400" dirty="0" err="1">
                <a:latin typeface="Symbol" pitchFamily="18" charset="2"/>
              </a:rPr>
              <a:t>b</a:t>
            </a:r>
            <a:r>
              <a:rPr lang="en-US" sz="1400" baseline="-25000" dirty="0" err="1"/>
              <a:t>N</a:t>
            </a:r>
            <a:r>
              <a:rPr lang="en-US" sz="1400" baseline="30000" dirty="0" err="1"/>
              <a:t>no</a:t>
            </a:r>
            <a:r>
              <a:rPr lang="en-US" sz="1400" baseline="30000" dirty="0"/>
              <a:t>-wall</a:t>
            </a:r>
            <a:r>
              <a:rPr lang="en-US" sz="1400" dirty="0"/>
              <a:t> </a:t>
            </a:r>
            <a:r>
              <a:rPr lang="en-US" sz="1400" dirty="0" smtClean="0"/>
              <a:t>= 1.52</a:t>
            </a:r>
          </a:p>
          <a:p>
            <a:endParaRPr lang="en-US" sz="2000" dirty="0" smtClean="0"/>
          </a:p>
          <a:p>
            <a:endParaRPr lang="en-US" sz="2000" dirty="0" smtClean="0"/>
          </a:p>
        </p:txBody>
      </p:sp>
      <p:sp>
        <p:nvSpPr>
          <p:cNvPr id="113" name="Text Box 6"/>
          <p:cNvSpPr txBox="1">
            <a:spLocks noChangeArrowheads="1"/>
          </p:cNvSpPr>
          <p:nvPr/>
        </p:nvSpPr>
        <p:spPr bwMode="auto">
          <a:xfrm>
            <a:off x="5943600" y="5074973"/>
            <a:ext cx="90120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1600" dirty="0">
                <a:solidFill>
                  <a:srgbClr val="0000FF"/>
                </a:solidFill>
                <a:latin typeface="Arial" pitchFamily="34" charset="0"/>
              </a:rPr>
              <a:t>Existing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1600" dirty="0" smtClean="0">
                <a:solidFill>
                  <a:srgbClr val="0000FF"/>
                </a:solidFill>
                <a:latin typeface="Arial" pitchFamily="34" charset="0"/>
              </a:rPr>
              <a:t>RWM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1600" dirty="0" smtClean="0">
                <a:solidFill>
                  <a:srgbClr val="0000FF"/>
                </a:solidFill>
                <a:latin typeface="Arial" pitchFamily="34" charset="0"/>
              </a:rPr>
              <a:t>coils</a:t>
            </a:r>
            <a:endParaRPr lang="en-US" sz="1600" dirty="0">
              <a:solidFill>
                <a:srgbClr val="0000FF"/>
              </a:solidFill>
              <a:latin typeface="Arial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592645" y="4397529"/>
            <a:ext cx="1824930" cy="2073406"/>
            <a:chOff x="3592645" y="4397529"/>
            <a:chExt cx="1824930" cy="2073406"/>
          </a:xfrm>
        </p:grpSpPr>
        <p:pic>
          <p:nvPicPr>
            <p:cNvPr id="115" name="Picture 114" descr="plot2NSTXv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2645" y="4397529"/>
              <a:ext cx="1824930" cy="2073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19" name="Group 27"/>
            <p:cNvGrpSpPr>
              <a:grpSpLocks/>
            </p:cNvGrpSpPr>
            <p:nvPr/>
          </p:nvGrpSpPr>
          <p:grpSpPr bwMode="auto">
            <a:xfrm>
              <a:off x="3596212" y="4982458"/>
              <a:ext cx="1818986" cy="1174613"/>
              <a:chOff x="296" y="1708"/>
              <a:chExt cx="2888" cy="1756"/>
            </a:xfrm>
          </p:grpSpPr>
          <p:sp>
            <p:nvSpPr>
              <p:cNvPr id="127" name="Freeform 28"/>
              <p:cNvSpPr>
                <a:spLocks/>
              </p:cNvSpPr>
              <p:nvPr/>
            </p:nvSpPr>
            <p:spPr bwMode="auto">
              <a:xfrm>
                <a:off x="1010" y="2704"/>
                <a:ext cx="1422" cy="760"/>
              </a:xfrm>
              <a:custGeom>
                <a:avLst/>
                <a:gdLst>
                  <a:gd name="T0" fmla="*/ 0 w 1422"/>
                  <a:gd name="T1" fmla="*/ 96 h 760"/>
                  <a:gd name="T2" fmla="*/ 92 w 1422"/>
                  <a:gd name="T3" fmla="*/ 118 h 760"/>
                  <a:gd name="T4" fmla="*/ 92 w 1422"/>
                  <a:gd name="T5" fmla="*/ 0 h 760"/>
                  <a:gd name="T6" fmla="*/ 194 w 1422"/>
                  <a:gd name="T7" fmla="*/ 22 h 760"/>
                  <a:gd name="T8" fmla="*/ 300 w 1422"/>
                  <a:gd name="T9" fmla="*/ 44 h 760"/>
                  <a:gd name="T10" fmla="*/ 422 w 1422"/>
                  <a:gd name="T11" fmla="*/ 58 h 760"/>
                  <a:gd name="T12" fmla="*/ 586 w 1422"/>
                  <a:gd name="T13" fmla="*/ 74 h 760"/>
                  <a:gd name="T14" fmla="*/ 726 w 1422"/>
                  <a:gd name="T15" fmla="*/ 78 h 760"/>
                  <a:gd name="T16" fmla="*/ 840 w 1422"/>
                  <a:gd name="T17" fmla="*/ 76 h 760"/>
                  <a:gd name="T18" fmla="*/ 982 w 1422"/>
                  <a:gd name="T19" fmla="*/ 64 h 760"/>
                  <a:gd name="T20" fmla="*/ 1088 w 1422"/>
                  <a:gd name="T21" fmla="*/ 56 h 760"/>
                  <a:gd name="T22" fmla="*/ 1190 w 1422"/>
                  <a:gd name="T23" fmla="*/ 40 h 760"/>
                  <a:gd name="T24" fmla="*/ 1254 w 1422"/>
                  <a:gd name="T25" fmla="*/ 26 h 760"/>
                  <a:gd name="T26" fmla="*/ 1278 w 1422"/>
                  <a:gd name="T27" fmla="*/ 24 h 760"/>
                  <a:gd name="T28" fmla="*/ 1278 w 1422"/>
                  <a:gd name="T29" fmla="*/ 210 h 760"/>
                  <a:gd name="T30" fmla="*/ 1422 w 1422"/>
                  <a:gd name="T31" fmla="*/ 178 h 760"/>
                  <a:gd name="T32" fmla="*/ 1422 w 1422"/>
                  <a:gd name="T33" fmla="*/ 486 h 760"/>
                  <a:gd name="T34" fmla="*/ 1278 w 1422"/>
                  <a:gd name="T35" fmla="*/ 520 h 760"/>
                  <a:gd name="T36" fmla="*/ 1278 w 1422"/>
                  <a:gd name="T37" fmla="*/ 706 h 760"/>
                  <a:gd name="T38" fmla="*/ 1082 w 1422"/>
                  <a:gd name="T39" fmla="*/ 740 h 760"/>
                  <a:gd name="T40" fmla="*/ 938 w 1422"/>
                  <a:gd name="T41" fmla="*/ 756 h 760"/>
                  <a:gd name="T42" fmla="*/ 742 w 1422"/>
                  <a:gd name="T43" fmla="*/ 760 h 760"/>
                  <a:gd name="T44" fmla="*/ 654 w 1422"/>
                  <a:gd name="T45" fmla="*/ 760 h 760"/>
                  <a:gd name="T46" fmla="*/ 506 w 1422"/>
                  <a:gd name="T47" fmla="*/ 752 h 760"/>
                  <a:gd name="T48" fmla="*/ 366 w 1422"/>
                  <a:gd name="T49" fmla="*/ 736 h 760"/>
                  <a:gd name="T50" fmla="*/ 254 w 1422"/>
                  <a:gd name="T51" fmla="*/ 724 h 760"/>
                  <a:gd name="T52" fmla="*/ 146 w 1422"/>
                  <a:gd name="T53" fmla="*/ 700 h 760"/>
                  <a:gd name="T54" fmla="*/ 92 w 1422"/>
                  <a:gd name="T55" fmla="*/ 692 h 760"/>
                  <a:gd name="T56" fmla="*/ 92 w 1422"/>
                  <a:gd name="T57" fmla="*/ 570 h 760"/>
                  <a:gd name="T58" fmla="*/ 0 w 1422"/>
                  <a:gd name="T59" fmla="*/ 546 h 760"/>
                  <a:gd name="T60" fmla="*/ 0 w 1422"/>
                  <a:gd name="T61" fmla="*/ 96 h 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422" h="760">
                    <a:moveTo>
                      <a:pt x="0" y="96"/>
                    </a:moveTo>
                    <a:lnTo>
                      <a:pt x="92" y="118"/>
                    </a:lnTo>
                    <a:lnTo>
                      <a:pt x="92" y="0"/>
                    </a:lnTo>
                    <a:lnTo>
                      <a:pt x="194" y="22"/>
                    </a:lnTo>
                    <a:lnTo>
                      <a:pt x="300" y="44"/>
                    </a:lnTo>
                    <a:lnTo>
                      <a:pt x="422" y="58"/>
                    </a:lnTo>
                    <a:lnTo>
                      <a:pt x="586" y="74"/>
                    </a:lnTo>
                    <a:lnTo>
                      <a:pt x="726" y="78"/>
                    </a:lnTo>
                    <a:lnTo>
                      <a:pt x="840" y="76"/>
                    </a:lnTo>
                    <a:lnTo>
                      <a:pt x="982" y="64"/>
                    </a:lnTo>
                    <a:lnTo>
                      <a:pt x="1088" y="56"/>
                    </a:lnTo>
                    <a:lnTo>
                      <a:pt x="1190" y="40"/>
                    </a:lnTo>
                    <a:lnTo>
                      <a:pt x="1254" y="26"/>
                    </a:lnTo>
                    <a:lnTo>
                      <a:pt x="1278" y="24"/>
                    </a:lnTo>
                    <a:lnTo>
                      <a:pt x="1278" y="210"/>
                    </a:lnTo>
                    <a:lnTo>
                      <a:pt x="1422" y="178"/>
                    </a:lnTo>
                    <a:lnTo>
                      <a:pt x="1422" y="486"/>
                    </a:lnTo>
                    <a:lnTo>
                      <a:pt x="1278" y="520"/>
                    </a:lnTo>
                    <a:lnTo>
                      <a:pt x="1278" y="706"/>
                    </a:lnTo>
                    <a:lnTo>
                      <a:pt x="1082" y="740"/>
                    </a:lnTo>
                    <a:lnTo>
                      <a:pt x="938" y="756"/>
                    </a:lnTo>
                    <a:lnTo>
                      <a:pt x="742" y="760"/>
                    </a:lnTo>
                    <a:lnTo>
                      <a:pt x="654" y="760"/>
                    </a:lnTo>
                    <a:lnTo>
                      <a:pt x="506" y="752"/>
                    </a:lnTo>
                    <a:lnTo>
                      <a:pt x="366" y="736"/>
                    </a:lnTo>
                    <a:lnTo>
                      <a:pt x="254" y="724"/>
                    </a:lnTo>
                    <a:lnTo>
                      <a:pt x="146" y="700"/>
                    </a:lnTo>
                    <a:lnTo>
                      <a:pt x="92" y="692"/>
                    </a:lnTo>
                    <a:lnTo>
                      <a:pt x="92" y="570"/>
                    </a:lnTo>
                    <a:lnTo>
                      <a:pt x="0" y="546"/>
                    </a:lnTo>
                    <a:lnTo>
                      <a:pt x="0" y="96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9900"/>
                  </a:solidFill>
                </a:endParaRPr>
              </a:p>
            </p:txBody>
          </p:sp>
          <p:sp>
            <p:nvSpPr>
              <p:cNvPr id="128" name="Freeform 29"/>
              <p:cNvSpPr>
                <a:spLocks/>
              </p:cNvSpPr>
              <p:nvPr/>
            </p:nvSpPr>
            <p:spPr bwMode="auto">
              <a:xfrm>
                <a:off x="296" y="2116"/>
                <a:ext cx="696" cy="1228"/>
              </a:xfrm>
              <a:custGeom>
                <a:avLst/>
                <a:gdLst>
                  <a:gd name="T0" fmla="*/ 2 w 696"/>
                  <a:gd name="T1" fmla="*/ 0 h 1228"/>
                  <a:gd name="T2" fmla="*/ 30 w 696"/>
                  <a:gd name="T3" fmla="*/ 94 h 1228"/>
                  <a:gd name="T4" fmla="*/ 96 w 696"/>
                  <a:gd name="T5" fmla="*/ 202 h 1228"/>
                  <a:gd name="T6" fmla="*/ 182 w 696"/>
                  <a:gd name="T7" fmla="*/ 296 h 1228"/>
                  <a:gd name="T8" fmla="*/ 272 w 696"/>
                  <a:gd name="T9" fmla="*/ 364 h 1228"/>
                  <a:gd name="T10" fmla="*/ 334 w 696"/>
                  <a:gd name="T11" fmla="*/ 406 h 1228"/>
                  <a:gd name="T12" fmla="*/ 434 w 696"/>
                  <a:gd name="T13" fmla="*/ 456 h 1228"/>
                  <a:gd name="T14" fmla="*/ 472 w 696"/>
                  <a:gd name="T15" fmla="*/ 478 h 1228"/>
                  <a:gd name="T16" fmla="*/ 548 w 696"/>
                  <a:gd name="T17" fmla="*/ 508 h 1228"/>
                  <a:gd name="T18" fmla="*/ 640 w 696"/>
                  <a:gd name="T19" fmla="*/ 546 h 1228"/>
                  <a:gd name="T20" fmla="*/ 640 w 696"/>
                  <a:gd name="T21" fmla="*/ 662 h 1228"/>
                  <a:gd name="T22" fmla="*/ 696 w 696"/>
                  <a:gd name="T23" fmla="*/ 677 h 1228"/>
                  <a:gd name="T24" fmla="*/ 696 w 696"/>
                  <a:gd name="T25" fmla="*/ 1130 h 1228"/>
                  <a:gd name="T26" fmla="*/ 638 w 696"/>
                  <a:gd name="T27" fmla="*/ 1110 h 1228"/>
                  <a:gd name="T28" fmla="*/ 638 w 696"/>
                  <a:gd name="T29" fmla="*/ 1228 h 1228"/>
                  <a:gd name="T30" fmla="*/ 472 w 696"/>
                  <a:gd name="T31" fmla="*/ 1166 h 1228"/>
                  <a:gd name="T32" fmla="*/ 406 w 696"/>
                  <a:gd name="T33" fmla="*/ 1130 h 1228"/>
                  <a:gd name="T34" fmla="*/ 288 w 696"/>
                  <a:gd name="T35" fmla="*/ 1062 h 1228"/>
                  <a:gd name="T36" fmla="*/ 196 w 696"/>
                  <a:gd name="T37" fmla="*/ 990 h 1228"/>
                  <a:gd name="T38" fmla="*/ 96 w 696"/>
                  <a:gd name="T39" fmla="*/ 888 h 1228"/>
                  <a:gd name="T40" fmla="*/ 32 w 696"/>
                  <a:gd name="T41" fmla="*/ 786 h 1228"/>
                  <a:gd name="T42" fmla="*/ 0 w 696"/>
                  <a:gd name="T43" fmla="*/ 676 h 1228"/>
                  <a:gd name="T44" fmla="*/ 2 w 696"/>
                  <a:gd name="T45" fmla="*/ 0 h 1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96" h="1228">
                    <a:moveTo>
                      <a:pt x="2" y="0"/>
                    </a:moveTo>
                    <a:lnTo>
                      <a:pt x="30" y="94"/>
                    </a:lnTo>
                    <a:lnTo>
                      <a:pt x="96" y="202"/>
                    </a:lnTo>
                    <a:lnTo>
                      <a:pt x="182" y="296"/>
                    </a:lnTo>
                    <a:lnTo>
                      <a:pt x="272" y="364"/>
                    </a:lnTo>
                    <a:lnTo>
                      <a:pt x="334" y="406"/>
                    </a:lnTo>
                    <a:lnTo>
                      <a:pt x="434" y="456"/>
                    </a:lnTo>
                    <a:lnTo>
                      <a:pt x="472" y="478"/>
                    </a:lnTo>
                    <a:lnTo>
                      <a:pt x="548" y="508"/>
                    </a:lnTo>
                    <a:lnTo>
                      <a:pt x="640" y="546"/>
                    </a:lnTo>
                    <a:lnTo>
                      <a:pt x="640" y="662"/>
                    </a:lnTo>
                    <a:lnTo>
                      <a:pt x="696" y="677"/>
                    </a:lnTo>
                    <a:lnTo>
                      <a:pt x="696" y="1130"/>
                    </a:lnTo>
                    <a:lnTo>
                      <a:pt x="638" y="1110"/>
                    </a:lnTo>
                    <a:lnTo>
                      <a:pt x="638" y="1228"/>
                    </a:lnTo>
                    <a:lnTo>
                      <a:pt x="472" y="1166"/>
                    </a:lnTo>
                    <a:lnTo>
                      <a:pt x="406" y="1130"/>
                    </a:lnTo>
                    <a:lnTo>
                      <a:pt x="288" y="1062"/>
                    </a:lnTo>
                    <a:lnTo>
                      <a:pt x="196" y="990"/>
                    </a:lnTo>
                    <a:lnTo>
                      <a:pt x="96" y="888"/>
                    </a:lnTo>
                    <a:lnTo>
                      <a:pt x="32" y="786"/>
                    </a:lnTo>
                    <a:lnTo>
                      <a:pt x="0" y="676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29" name="Group 30"/>
              <p:cNvGrpSpPr>
                <a:grpSpLocks/>
              </p:cNvGrpSpPr>
              <p:nvPr/>
            </p:nvGrpSpPr>
            <p:grpSpPr bwMode="auto">
              <a:xfrm>
                <a:off x="302" y="1708"/>
                <a:ext cx="324" cy="958"/>
                <a:chOff x="302" y="1708"/>
                <a:chExt cx="324" cy="958"/>
              </a:xfrm>
            </p:grpSpPr>
            <p:sp>
              <p:nvSpPr>
                <p:cNvPr id="134" name="Freeform 31"/>
                <p:cNvSpPr>
                  <a:spLocks/>
                </p:cNvSpPr>
                <p:nvPr/>
              </p:nvSpPr>
              <p:spPr bwMode="auto">
                <a:xfrm>
                  <a:off x="302" y="1708"/>
                  <a:ext cx="176" cy="406"/>
                </a:xfrm>
                <a:custGeom>
                  <a:avLst/>
                  <a:gdLst>
                    <a:gd name="T0" fmla="*/ 0 w 176"/>
                    <a:gd name="T1" fmla="*/ 406 h 406"/>
                    <a:gd name="T2" fmla="*/ 0 w 176"/>
                    <a:gd name="T3" fmla="*/ 280 h 406"/>
                    <a:gd name="T4" fmla="*/ 38 w 176"/>
                    <a:gd name="T5" fmla="*/ 166 h 406"/>
                    <a:gd name="T6" fmla="*/ 96 w 176"/>
                    <a:gd name="T7" fmla="*/ 80 h 406"/>
                    <a:gd name="T8" fmla="*/ 176 w 176"/>
                    <a:gd name="T9" fmla="*/ 0 h 4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6" h="406">
                      <a:moveTo>
                        <a:pt x="0" y="406"/>
                      </a:moveTo>
                      <a:lnTo>
                        <a:pt x="0" y="280"/>
                      </a:lnTo>
                      <a:lnTo>
                        <a:pt x="38" y="166"/>
                      </a:lnTo>
                      <a:lnTo>
                        <a:pt x="96" y="80"/>
                      </a:lnTo>
                      <a:lnTo>
                        <a:pt x="176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5" name="Freeform 32"/>
                <p:cNvSpPr>
                  <a:spLocks/>
                </p:cNvSpPr>
                <p:nvPr/>
              </p:nvSpPr>
              <p:spPr bwMode="auto">
                <a:xfrm>
                  <a:off x="304" y="2282"/>
                  <a:ext cx="322" cy="384"/>
                </a:xfrm>
                <a:custGeom>
                  <a:avLst/>
                  <a:gdLst>
                    <a:gd name="T0" fmla="*/ 0 w 322"/>
                    <a:gd name="T1" fmla="*/ 242 h 384"/>
                    <a:gd name="T2" fmla="*/ 0 w 322"/>
                    <a:gd name="T3" fmla="*/ 384 h 384"/>
                    <a:gd name="T4" fmla="*/ 32 w 322"/>
                    <a:gd name="T5" fmla="*/ 290 h 384"/>
                    <a:gd name="T6" fmla="*/ 96 w 322"/>
                    <a:gd name="T7" fmla="*/ 192 h 384"/>
                    <a:gd name="T8" fmla="*/ 186 w 322"/>
                    <a:gd name="T9" fmla="*/ 98 h 384"/>
                    <a:gd name="T10" fmla="*/ 322 w 322"/>
                    <a:gd name="T11" fmla="*/ 0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22" h="384">
                      <a:moveTo>
                        <a:pt x="0" y="242"/>
                      </a:moveTo>
                      <a:lnTo>
                        <a:pt x="0" y="384"/>
                      </a:lnTo>
                      <a:lnTo>
                        <a:pt x="32" y="290"/>
                      </a:lnTo>
                      <a:lnTo>
                        <a:pt x="96" y="192"/>
                      </a:lnTo>
                      <a:lnTo>
                        <a:pt x="186" y="98"/>
                      </a:lnTo>
                      <a:lnTo>
                        <a:pt x="322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30" name="Freeform 33"/>
              <p:cNvSpPr>
                <a:spLocks/>
              </p:cNvSpPr>
              <p:nvPr/>
            </p:nvSpPr>
            <p:spPr bwMode="auto">
              <a:xfrm>
                <a:off x="2454" y="2162"/>
                <a:ext cx="730" cy="1162"/>
              </a:xfrm>
              <a:custGeom>
                <a:avLst/>
                <a:gdLst>
                  <a:gd name="T0" fmla="*/ 0 w 730"/>
                  <a:gd name="T1" fmla="*/ 710 h 1162"/>
                  <a:gd name="T2" fmla="*/ 0 w 730"/>
                  <a:gd name="T3" fmla="*/ 1022 h 1162"/>
                  <a:gd name="T4" fmla="*/ 154 w 730"/>
                  <a:gd name="T5" fmla="*/ 972 h 1162"/>
                  <a:gd name="T6" fmla="*/ 154 w 730"/>
                  <a:gd name="T7" fmla="*/ 1162 h 1162"/>
                  <a:gd name="T8" fmla="*/ 232 w 730"/>
                  <a:gd name="T9" fmla="*/ 1130 h 1162"/>
                  <a:gd name="T10" fmla="*/ 310 w 730"/>
                  <a:gd name="T11" fmla="*/ 1090 h 1162"/>
                  <a:gd name="T12" fmla="*/ 418 w 730"/>
                  <a:gd name="T13" fmla="*/ 1028 h 1162"/>
                  <a:gd name="T14" fmla="*/ 508 w 730"/>
                  <a:gd name="T15" fmla="*/ 964 h 1162"/>
                  <a:gd name="T16" fmla="*/ 594 w 730"/>
                  <a:gd name="T17" fmla="*/ 884 h 1162"/>
                  <a:gd name="T18" fmla="*/ 652 w 730"/>
                  <a:gd name="T19" fmla="*/ 812 h 1162"/>
                  <a:gd name="T20" fmla="*/ 682 w 730"/>
                  <a:gd name="T21" fmla="*/ 762 h 1162"/>
                  <a:gd name="T22" fmla="*/ 714 w 730"/>
                  <a:gd name="T23" fmla="*/ 676 h 1162"/>
                  <a:gd name="T24" fmla="*/ 714 w 730"/>
                  <a:gd name="T25" fmla="*/ 556 h 1162"/>
                  <a:gd name="T26" fmla="*/ 730 w 730"/>
                  <a:gd name="T27" fmla="*/ 490 h 1162"/>
                  <a:gd name="T28" fmla="*/ 730 w 730"/>
                  <a:gd name="T29" fmla="*/ 34 h 1162"/>
                  <a:gd name="T30" fmla="*/ 714 w 730"/>
                  <a:gd name="T31" fmla="*/ 112 h 1162"/>
                  <a:gd name="T32" fmla="*/ 714 w 730"/>
                  <a:gd name="T33" fmla="*/ 0 h 1162"/>
                  <a:gd name="T34" fmla="*/ 662 w 730"/>
                  <a:gd name="T35" fmla="*/ 120 h 1162"/>
                  <a:gd name="T36" fmla="*/ 628 w 730"/>
                  <a:gd name="T37" fmla="*/ 168 h 1162"/>
                  <a:gd name="T38" fmla="*/ 572 w 730"/>
                  <a:gd name="T39" fmla="*/ 228 h 1162"/>
                  <a:gd name="T40" fmla="*/ 464 w 730"/>
                  <a:gd name="T41" fmla="*/ 314 h 1162"/>
                  <a:gd name="T42" fmla="*/ 400 w 730"/>
                  <a:gd name="T43" fmla="*/ 358 h 1162"/>
                  <a:gd name="T44" fmla="*/ 310 w 730"/>
                  <a:gd name="T45" fmla="*/ 406 h 1162"/>
                  <a:gd name="T46" fmla="*/ 192 w 730"/>
                  <a:gd name="T47" fmla="*/ 460 h 1162"/>
                  <a:gd name="T48" fmla="*/ 152 w 730"/>
                  <a:gd name="T49" fmla="*/ 476 h 1162"/>
                  <a:gd name="T50" fmla="*/ 152 w 730"/>
                  <a:gd name="T51" fmla="*/ 664 h 1162"/>
                  <a:gd name="T52" fmla="*/ 0 w 730"/>
                  <a:gd name="T53" fmla="*/ 710 h 1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30" h="1162">
                    <a:moveTo>
                      <a:pt x="0" y="710"/>
                    </a:moveTo>
                    <a:lnTo>
                      <a:pt x="0" y="1022"/>
                    </a:lnTo>
                    <a:lnTo>
                      <a:pt x="154" y="972"/>
                    </a:lnTo>
                    <a:lnTo>
                      <a:pt x="154" y="1162"/>
                    </a:lnTo>
                    <a:lnTo>
                      <a:pt x="232" y="1130"/>
                    </a:lnTo>
                    <a:lnTo>
                      <a:pt x="310" y="1090"/>
                    </a:lnTo>
                    <a:lnTo>
                      <a:pt x="418" y="1028"/>
                    </a:lnTo>
                    <a:lnTo>
                      <a:pt x="508" y="964"/>
                    </a:lnTo>
                    <a:lnTo>
                      <a:pt x="594" y="884"/>
                    </a:lnTo>
                    <a:lnTo>
                      <a:pt x="652" y="812"/>
                    </a:lnTo>
                    <a:lnTo>
                      <a:pt x="682" y="762"/>
                    </a:lnTo>
                    <a:lnTo>
                      <a:pt x="714" y="676"/>
                    </a:lnTo>
                    <a:lnTo>
                      <a:pt x="714" y="556"/>
                    </a:lnTo>
                    <a:lnTo>
                      <a:pt x="730" y="490"/>
                    </a:lnTo>
                    <a:lnTo>
                      <a:pt x="730" y="34"/>
                    </a:lnTo>
                    <a:lnTo>
                      <a:pt x="714" y="112"/>
                    </a:lnTo>
                    <a:lnTo>
                      <a:pt x="714" y="0"/>
                    </a:lnTo>
                    <a:lnTo>
                      <a:pt x="662" y="120"/>
                    </a:lnTo>
                    <a:lnTo>
                      <a:pt x="628" y="168"/>
                    </a:lnTo>
                    <a:lnTo>
                      <a:pt x="572" y="228"/>
                    </a:lnTo>
                    <a:lnTo>
                      <a:pt x="464" y="314"/>
                    </a:lnTo>
                    <a:lnTo>
                      <a:pt x="400" y="358"/>
                    </a:lnTo>
                    <a:lnTo>
                      <a:pt x="310" y="406"/>
                    </a:lnTo>
                    <a:lnTo>
                      <a:pt x="192" y="460"/>
                    </a:lnTo>
                    <a:lnTo>
                      <a:pt x="152" y="476"/>
                    </a:lnTo>
                    <a:lnTo>
                      <a:pt x="152" y="664"/>
                    </a:lnTo>
                    <a:lnTo>
                      <a:pt x="0" y="71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31" name="Group 34"/>
              <p:cNvGrpSpPr>
                <a:grpSpLocks/>
              </p:cNvGrpSpPr>
              <p:nvPr/>
            </p:nvGrpSpPr>
            <p:grpSpPr bwMode="auto">
              <a:xfrm>
                <a:off x="3126" y="1862"/>
                <a:ext cx="58" cy="880"/>
                <a:chOff x="3126" y="1862"/>
                <a:chExt cx="58" cy="880"/>
              </a:xfrm>
            </p:grpSpPr>
            <p:sp>
              <p:nvSpPr>
                <p:cNvPr id="132" name="Freeform 35"/>
                <p:cNvSpPr>
                  <a:spLocks/>
                </p:cNvSpPr>
                <p:nvPr/>
              </p:nvSpPr>
              <p:spPr bwMode="auto">
                <a:xfrm>
                  <a:off x="3126" y="2534"/>
                  <a:ext cx="58" cy="208"/>
                </a:xfrm>
                <a:custGeom>
                  <a:avLst/>
                  <a:gdLst>
                    <a:gd name="T0" fmla="*/ 58 w 58"/>
                    <a:gd name="T1" fmla="*/ 150 h 208"/>
                    <a:gd name="T2" fmla="*/ 58 w 58"/>
                    <a:gd name="T3" fmla="*/ 208 h 208"/>
                    <a:gd name="T4" fmla="*/ 48 w 58"/>
                    <a:gd name="T5" fmla="*/ 132 h 208"/>
                    <a:gd name="T6" fmla="*/ 26 w 58"/>
                    <a:gd name="T7" fmla="*/ 68 h 208"/>
                    <a:gd name="T8" fmla="*/ 10 w 58"/>
                    <a:gd name="T9" fmla="*/ 26 h 208"/>
                    <a:gd name="T10" fmla="*/ 0 w 58"/>
                    <a:gd name="T11" fmla="*/ 0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8" h="208">
                      <a:moveTo>
                        <a:pt x="58" y="150"/>
                      </a:moveTo>
                      <a:lnTo>
                        <a:pt x="58" y="208"/>
                      </a:lnTo>
                      <a:lnTo>
                        <a:pt x="48" y="132"/>
                      </a:lnTo>
                      <a:lnTo>
                        <a:pt x="26" y="68"/>
                      </a:lnTo>
                      <a:lnTo>
                        <a:pt x="10" y="2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" name="Freeform 36"/>
                <p:cNvSpPr>
                  <a:spLocks/>
                </p:cNvSpPr>
                <p:nvPr/>
              </p:nvSpPr>
              <p:spPr bwMode="auto">
                <a:xfrm>
                  <a:off x="3128" y="1862"/>
                  <a:ext cx="56" cy="350"/>
                </a:xfrm>
                <a:custGeom>
                  <a:avLst/>
                  <a:gdLst>
                    <a:gd name="T0" fmla="*/ 56 w 56"/>
                    <a:gd name="T1" fmla="*/ 350 h 350"/>
                    <a:gd name="T2" fmla="*/ 54 w 56"/>
                    <a:gd name="T3" fmla="*/ 218 h 350"/>
                    <a:gd name="T4" fmla="*/ 54 w 56"/>
                    <a:gd name="T5" fmla="*/ 188 h 350"/>
                    <a:gd name="T6" fmla="*/ 44 w 56"/>
                    <a:gd name="T7" fmla="*/ 112 h 350"/>
                    <a:gd name="T8" fmla="*/ 14 w 56"/>
                    <a:gd name="T9" fmla="*/ 30 h 350"/>
                    <a:gd name="T10" fmla="*/ 0 w 56"/>
                    <a:gd name="T11" fmla="*/ 0 h 3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6" h="350">
                      <a:moveTo>
                        <a:pt x="56" y="350"/>
                      </a:moveTo>
                      <a:lnTo>
                        <a:pt x="54" y="218"/>
                      </a:lnTo>
                      <a:lnTo>
                        <a:pt x="54" y="188"/>
                      </a:lnTo>
                      <a:lnTo>
                        <a:pt x="44" y="112"/>
                      </a:lnTo>
                      <a:lnTo>
                        <a:pt x="14" y="3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45" y="1169987"/>
            <a:ext cx="3604693" cy="347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37" descr="plot2NSTXv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4045" y="4403594"/>
            <a:ext cx="1824930" cy="2073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hlink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9" name="Group 38"/>
          <p:cNvGrpSpPr>
            <a:grpSpLocks/>
          </p:cNvGrpSpPr>
          <p:nvPr/>
        </p:nvGrpSpPr>
        <p:grpSpPr bwMode="auto">
          <a:xfrm>
            <a:off x="7301255" y="4905301"/>
            <a:ext cx="1222168" cy="681228"/>
            <a:chOff x="492" y="1582"/>
            <a:chExt cx="1940" cy="1020"/>
          </a:xfrm>
        </p:grpSpPr>
        <p:sp>
          <p:nvSpPr>
            <p:cNvPr id="59" name="Freeform 10"/>
            <p:cNvSpPr>
              <a:spLocks/>
            </p:cNvSpPr>
            <p:nvPr/>
          </p:nvSpPr>
          <p:spPr bwMode="auto">
            <a:xfrm>
              <a:off x="2082" y="2174"/>
              <a:ext cx="350" cy="396"/>
            </a:xfrm>
            <a:custGeom>
              <a:avLst/>
              <a:gdLst>
                <a:gd name="T0" fmla="*/ 328 w 350"/>
                <a:gd name="T1" fmla="*/ 0 h 396"/>
                <a:gd name="T2" fmla="*/ 224 w 350"/>
                <a:gd name="T3" fmla="*/ 32 h 396"/>
                <a:gd name="T4" fmla="*/ 118 w 350"/>
                <a:gd name="T5" fmla="*/ 60 h 396"/>
                <a:gd name="T6" fmla="*/ 0 w 350"/>
                <a:gd name="T7" fmla="*/ 82 h 396"/>
                <a:gd name="T8" fmla="*/ 30 w 350"/>
                <a:gd name="T9" fmla="*/ 396 h 396"/>
                <a:gd name="T10" fmla="*/ 130 w 350"/>
                <a:gd name="T11" fmla="*/ 378 h 396"/>
                <a:gd name="T12" fmla="*/ 272 w 350"/>
                <a:gd name="T13" fmla="*/ 346 h 396"/>
                <a:gd name="T14" fmla="*/ 350 w 350"/>
                <a:gd name="T15" fmla="*/ 320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0" h="396">
                  <a:moveTo>
                    <a:pt x="328" y="0"/>
                  </a:moveTo>
                  <a:lnTo>
                    <a:pt x="224" y="32"/>
                  </a:lnTo>
                  <a:lnTo>
                    <a:pt x="118" y="60"/>
                  </a:lnTo>
                  <a:lnTo>
                    <a:pt x="0" y="82"/>
                  </a:lnTo>
                  <a:lnTo>
                    <a:pt x="30" y="396"/>
                  </a:lnTo>
                  <a:lnTo>
                    <a:pt x="130" y="378"/>
                  </a:lnTo>
                  <a:lnTo>
                    <a:pt x="272" y="346"/>
                  </a:lnTo>
                  <a:lnTo>
                    <a:pt x="350" y="32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11"/>
            <p:cNvSpPr>
              <a:spLocks/>
            </p:cNvSpPr>
            <p:nvPr/>
          </p:nvSpPr>
          <p:spPr bwMode="auto">
            <a:xfrm>
              <a:off x="1462" y="2266"/>
              <a:ext cx="556" cy="336"/>
            </a:xfrm>
            <a:custGeom>
              <a:avLst/>
              <a:gdLst>
                <a:gd name="T0" fmla="*/ 24 w 556"/>
                <a:gd name="T1" fmla="*/ 0 h 336"/>
                <a:gd name="T2" fmla="*/ 166 w 556"/>
                <a:gd name="T3" fmla="*/ 14 h 336"/>
                <a:gd name="T4" fmla="*/ 278 w 556"/>
                <a:gd name="T5" fmla="*/ 16 h 336"/>
                <a:gd name="T6" fmla="*/ 392 w 556"/>
                <a:gd name="T7" fmla="*/ 14 h 336"/>
                <a:gd name="T8" fmla="*/ 472 w 556"/>
                <a:gd name="T9" fmla="*/ 8 h 336"/>
                <a:gd name="T10" fmla="*/ 528 w 556"/>
                <a:gd name="T11" fmla="*/ 0 h 336"/>
                <a:gd name="T12" fmla="*/ 556 w 556"/>
                <a:gd name="T13" fmla="*/ 312 h 336"/>
                <a:gd name="T14" fmla="*/ 550 w 556"/>
                <a:gd name="T15" fmla="*/ 322 h 336"/>
                <a:gd name="T16" fmla="*/ 428 w 556"/>
                <a:gd name="T17" fmla="*/ 332 h 336"/>
                <a:gd name="T18" fmla="*/ 274 w 556"/>
                <a:gd name="T19" fmla="*/ 336 h 336"/>
                <a:gd name="T20" fmla="*/ 92 w 556"/>
                <a:gd name="T21" fmla="*/ 326 h 336"/>
                <a:gd name="T22" fmla="*/ 0 w 556"/>
                <a:gd name="T23" fmla="*/ 318 h 336"/>
                <a:gd name="T24" fmla="*/ 24 w 556"/>
                <a:gd name="T25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6" h="336">
                  <a:moveTo>
                    <a:pt x="24" y="0"/>
                  </a:moveTo>
                  <a:lnTo>
                    <a:pt x="166" y="14"/>
                  </a:lnTo>
                  <a:lnTo>
                    <a:pt x="278" y="16"/>
                  </a:lnTo>
                  <a:lnTo>
                    <a:pt x="392" y="14"/>
                  </a:lnTo>
                  <a:lnTo>
                    <a:pt x="472" y="8"/>
                  </a:lnTo>
                  <a:lnTo>
                    <a:pt x="528" y="0"/>
                  </a:lnTo>
                  <a:lnTo>
                    <a:pt x="556" y="312"/>
                  </a:lnTo>
                  <a:lnTo>
                    <a:pt x="550" y="322"/>
                  </a:lnTo>
                  <a:lnTo>
                    <a:pt x="428" y="332"/>
                  </a:lnTo>
                  <a:lnTo>
                    <a:pt x="274" y="336"/>
                  </a:lnTo>
                  <a:lnTo>
                    <a:pt x="92" y="326"/>
                  </a:lnTo>
                  <a:lnTo>
                    <a:pt x="0" y="318"/>
                  </a:lnTo>
                  <a:lnTo>
                    <a:pt x="24" y="0"/>
                  </a:lnTo>
                  <a:close/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12"/>
            <p:cNvSpPr>
              <a:spLocks/>
            </p:cNvSpPr>
            <p:nvPr/>
          </p:nvSpPr>
          <p:spPr bwMode="auto">
            <a:xfrm>
              <a:off x="878" y="2126"/>
              <a:ext cx="522" cy="448"/>
            </a:xfrm>
            <a:custGeom>
              <a:avLst/>
              <a:gdLst>
                <a:gd name="T0" fmla="*/ 78 w 522"/>
                <a:gd name="T1" fmla="*/ 0 h 448"/>
                <a:gd name="T2" fmla="*/ 180 w 522"/>
                <a:gd name="T3" fmla="*/ 44 h 448"/>
                <a:gd name="T4" fmla="*/ 304 w 522"/>
                <a:gd name="T5" fmla="*/ 84 h 448"/>
                <a:gd name="T6" fmla="*/ 404 w 522"/>
                <a:gd name="T7" fmla="*/ 108 h 448"/>
                <a:gd name="T8" fmla="*/ 476 w 522"/>
                <a:gd name="T9" fmla="*/ 122 h 448"/>
                <a:gd name="T10" fmla="*/ 522 w 522"/>
                <a:gd name="T11" fmla="*/ 130 h 448"/>
                <a:gd name="T12" fmla="*/ 492 w 522"/>
                <a:gd name="T13" fmla="*/ 448 h 448"/>
                <a:gd name="T14" fmla="*/ 376 w 522"/>
                <a:gd name="T15" fmla="*/ 424 h 448"/>
                <a:gd name="T16" fmla="*/ 232 w 522"/>
                <a:gd name="T17" fmla="*/ 390 h 448"/>
                <a:gd name="T18" fmla="*/ 108 w 522"/>
                <a:gd name="T19" fmla="*/ 350 h 448"/>
                <a:gd name="T20" fmla="*/ 0 w 522"/>
                <a:gd name="T21" fmla="*/ 306 h 448"/>
                <a:gd name="T22" fmla="*/ 78 w 522"/>
                <a:gd name="T23" fmla="*/ 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2" h="448">
                  <a:moveTo>
                    <a:pt x="78" y="0"/>
                  </a:moveTo>
                  <a:lnTo>
                    <a:pt x="180" y="44"/>
                  </a:lnTo>
                  <a:lnTo>
                    <a:pt x="304" y="84"/>
                  </a:lnTo>
                  <a:lnTo>
                    <a:pt x="404" y="108"/>
                  </a:lnTo>
                  <a:lnTo>
                    <a:pt x="476" y="122"/>
                  </a:lnTo>
                  <a:lnTo>
                    <a:pt x="522" y="130"/>
                  </a:lnTo>
                  <a:lnTo>
                    <a:pt x="492" y="448"/>
                  </a:lnTo>
                  <a:lnTo>
                    <a:pt x="376" y="424"/>
                  </a:lnTo>
                  <a:lnTo>
                    <a:pt x="232" y="390"/>
                  </a:lnTo>
                  <a:lnTo>
                    <a:pt x="108" y="350"/>
                  </a:lnTo>
                  <a:lnTo>
                    <a:pt x="0" y="306"/>
                  </a:lnTo>
                  <a:lnTo>
                    <a:pt x="78" y="0"/>
                  </a:lnTo>
                  <a:close/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13"/>
            <p:cNvSpPr>
              <a:spLocks/>
            </p:cNvSpPr>
            <p:nvPr/>
          </p:nvSpPr>
          <p:spPr bwMode="auto">
            <a:xfrm>
              <a:off x="552" y="1884"/>
              <a:ext cx="320" cy="496"/>
            </a:xfrm>
            <a:custGeom>
              <a:avLst/>
              <a:gdLst>
                <a:gd name="T0" fmla="*/ 320 w 320"/>
                <a:gd name="T1" fmla="*/ 196 h 496"/>
                <a:gd name="T2" fmla="*/ 238 w 320"/>
                <a:gd name="T3" fmla="*/ 144 h 496"/>
                <a:gd name="T4" fmla="*/ 156 w 320"/>
                <a:gd name="T5" fmla="*/ 76 h 496"/>
                <a:gd name="T6" fmla="*/ 96 w 320"/>
                <a:gd name="T7" fmla="*/ 0 h 496"/>
                <a:gd name="T8" fmla="*/ 0 w 320"/>
                <a:gd name="T9" fmla="*/ 286 h 496"/>
                <a:gd name="T10" fmla="*/ 48 w 320"/>
                <a:gd name="T11" fmla="*/ 346 h 496"/>
                <a:gd name="T12" fmla="*/ 122 w 320"/>
                <a:gd name="T13" fmla="*/ 416 h 496"/>
                <a:gd name="T14" fmla="*/ 210 w 320"/>
                <a:gd name="T15" fmla="*/ 482 h 496"/>
                <a:gd name="T16" fmla="*/ 240 w 320"/>
                <a:gd name="T17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0" h="496">
                  <a:moveTo>
                    <a:pt x="320" y="196"/>
                  </a:moveTo>
                  <a:lnTo>
                    <a:pt x="238" y="144"/>
                  </a:lnTo>
                  <a:lnTo>
                    <a:pt x="156" y="76"/>
                  </a:lnTo>
                  <a:lnTo>
                    <a:pt x="96" y="0"/>
                  </a:lnTo>
                  <a:lnTo>
                    <a:pt x="0" y="286"/>
                  </a:lnTo>
                  <a:lnTo>
                    <a:pt x="48" y="346"/>
                  </a:lnTo>
                  <a:lnTo>
                    <a:pt x="122" y="416"/>
                  </a:lnTo>
                  <a:lnTo>
                    <a:pt x="210" y="482"/>
                  </a:lnTo>
                  <a:lnTo>
                    <a:pt x="240" y="496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14"/>
            <p:cNvSpPr>
              <a:spLocks/>
            </p:cNvSpPr>
            <p:nvPr/>
          </p:nvSpPr>
          <p:spPr bwMode="auto">
            <a:xfrm>
              <a:off x="492" y="1582"/>
              <a:ext cx="132" cy="390"/>
            </a:xfrm>
            <a:custGeom>
              <a:avLst/>
              <a:gdLst>
                <a:gd name="T0" fmla="*/ 0 w 132"/>
                <a:gd name="T1" fmla="*/ 390 h 390"/>
                <a:gd name="T2" fmla="*/ 4 w 132"/>
                <a:gd name="T3" fmla="*/ 328 h 390"/>
                <a:gd name="T4" fmla="*/ 132 w 132"/>
                <a:gd name="T5" fmla="*/ 0 h 390"/>
                <a:gd name="T6" fmla="*/ 108 w 132"/>
                <a:gd name="T7" fmla="*/ 82 h 390"/>
                <a:gd name="T8" fmla="*/ 104 w 132"/>
                <a:gd name="T9" fmla="*/ 126 h 390"/>
                <a:gd name="T10" fmla="*/ 106 w 132"/>
                <a:gd name="T11" fmla="*/ 168 h 390"/>
                <a:gd name="T12" fmla="*/ 118 w 132"/>
                <a:gd name="T13" fmla="*/ 216 h 390"/>
                <a:gd name="T14" fmla="*/ 132 w 132"/>
                <a:gd name="T15" fmla="*/ 238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390">
                  <a:moveTo>
                    <a:pt x="0" y="390"/>
                  </a:moveTo>
                  <a:lnTo>
                    <a:pt x="4" y="328"/>
                  </a:lnTo>
                  <a:lnTo>
                    <a:pt x="132" y="0"/>
                  </a:lnTo>
                  <a:lnTo>
                    <a:pt x="108" y="82"/>
                  </a:lnTo>
                  <a:lnTo>
                    <a:pt x="104" y="126"/>
                  </a:lnTo>
                  <a:lnTo>
                    <a:pt x="106" y="168"/>
                  </a:lnTo>
                  <a:lnTo>
                    <a:pt x="118" y="216"/>
                  </a:lnTo>
                  <a:lnTo>
                    <a:pt x="132" y="238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" name="Group 27"/>
          <p:cNvGrpSpPr>
            <a:grpSpLocks/>
          </p:cNvGrpSpPr>
          <p:nvPr/>
        </p:nvGrpSpPr>
        <p:grpSpPr bwMode="auto">
          <a:xfrm>
            <a:off x="7177612" y="4988523"/>
            <a:ext cx="1818986" cy="1174613"/>
            <a:chOff x="296" y="1708"/>
            <a:chExt cx="2888" cy="1756"/>
          </a:xfrm>
        </p:grpSpPr>
        <p:sp>
          <p:nvSpPr>
            <p:cNvPr id="43" name="Freeform 28"/>
            <p:cNvSpPr>
              <a:spLocks/>
            </p:cNvSpPr>
            <p:nvPr/>
          </p:nvSpPr>
          <p:spPr bwMode="auto">
            <a:xfrm>
              <a:off x="1010" y="2704"/>
              <a:ext cx="1422" cy="760"/>
            </a:xfrm>
            <a:custGeom>
              <a:avLst/>
              <a:gdLst>
                <a:gd name="T0" fmla="*/ 0 w 1422"/>
                <a:gd name="T1" fmla="*/ 96 h 760"/>
                <a:gd name="T2" fmla="*/ 92 w 1422"/>
                <a:gd name="T3" fmla="*/ 118 h 760"/>
                <a:gd name="T4" fmla="*/ 92 w 1422"/>
                <a:gd name="T5" fmla="*/ 0 h 760"/>
                <a:gd name="T6" fmla="*/ 194 w 1422"/>
                <a:gd name="T7" fmla="*/ 22 h 760"/>
                <a:gd name="T8" fmla="*/ 300 w 1422"/>
                <a:gd name="T9" fmla="*/ 44 h 760"/>
                <a:gd name="T10" fmla="*/ 422 w 1422"/>
                <a:gd name="T11" fmla="*/ 58 h 760"/>
                <a:gd name="T12" fmla="*/ 586 w 1422"/>
                <a:gd name="T13" fmla="*/ 74 h 760"/>
                <a:gd name="T14" fmla="*/ 726 w 1422"/>
                <a:gd name="T15" fmla="*/ 78 h 760"/>
                <a:gd name="T16" fmla="*/ 840 w 1422"/>
                <a:gd name="T17" fmla="*/ 76 h 760"/>
                <a:gd name="T18" fmla="*/ 982 w 1422"/>
                <a:gd name="T19" fmla="*/ 64 h 760"/>
                <a:gd name="T20" fmla="*/ 1088 w 1422"/>
                <a:gd name="T21" fmla="*/ 56 h 760"/>
                <a:gd name="T22" fmla="*/ 1190 w 1422"/>
                <a:gd name="T23" fmla="*/ 40 h 760"/>
                <a:gd name="T24" fmla="*/ 1254 w 1422"/>
                <a:gd name="T25" fmla="*/ 26 h 760"/>
                <a:gd name="T26" fmla="*/ 1278 w 1422"/>
                <a:gd name="T27" fmla="*/ 24 h 760"/>
                <a:gd name="T28" fmla="*/ 1278 w 1422"/>
                <a:gd name="T29" fmla="*/ 210 h 760"/>
                <a:gd name="T30" fmla="*/ 1422 w 1422"/>
                <a:gd name="T31" fmla="*/ 178 h 760"/>
                <a:gd name="T32" fmla="*/ 1422 w 1422"/>
                <a:gd name="T33" fmla="*/ 486 h 760"/>
                <a:gd name="T34" fmla="*/ 1278 w 1422"/>
                <a:gd name="T35" fmla="*/ 520 h 760"/>
                <a:gd name="T36" fmla="*/ 1278 w 1422"/>
                <a:gd name="T37" fmla="*/ 706 h 760"/>
                <a:gd name="T38" fmla="*/ 1082 w 1422"/>
                <a:gd name="T39" fmla="*/ 740 h 760"/>
                <a:gd name="T40" fmla="*/ 938 w 1422"/>
                <a:gd name="T41" fmla="*/ 756 h 760"/>
                <a:gd name="T42" fmla="*/ 742 w 1422"/>
                <a:gd name="T43" fmla="*/ 760 h 760"/>
                <a:gd name="T44" fmla="*/ 654 w 1422"/>
                <a:gd name="T45" fmla="*/ 760 h 760"/>
                <a:gd name="T46" fmla="*/ 506 w 1422"/>
                <a:gd name="T47" fmla="*/ 752 h 760"/>
                <a:gd name="T48" fmla="*/ 366 w 1422"/>
                <a:gd name="T49" fmla="*/ 736 h 760"/>
                <a:gd name="T50" fmla="*/ 254 w 1422"/>
                <a:gd name="T51" fmla="*/ 724 h 760"/>
                <a:gd name="T52" fmla="*/ 146 w 1422"/>
                <a:gd name="T53" fmla="*/ 700 h 760"/>
                <a:gd name="T54" fmla="*/ 92 w 1422"/>
                <a:gd name="T55" fmla="*/ 692 h 760"/>
                <a:gd name="T56" fmla="*/ 92 w 1422"/>
                <a:gd name="T57" fmla="*/ 570 h 760"/>
                <a:gd name="T58" fmla="*/ 0 w 1422"/>
                <a:gd name="T59" fmla="*/ 546 h 760"/>
                <a:gd name="T60" fmla="*/ 0 w 1422"/>
                <a:gd name="T61" fmla="*/ 96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22" h="760">
                  <a:moveTo>
                    <a:pt x="0" y="96"/>
                  </a:moveTo>
                  <a:lnTo>
                    <a:pt x="92" y="118"/>
                  </a:lnTo>
                  <a:lnTo>
                    <a:pt x="92" y="0"/>
                  </a:lnTo>
                  <a:lnTo>
                    <a:pt x="194" y="22"/>
                  </a:lnTo>
                  <a:lnTo>
                    <a:pt x="300" y="44"/>
                  </a:lnTo>
                  <a:lnTo>
                    <a:pt x="422" y="58"/>
                  </a:lnTo>
                  <a:lnTo>
                    <a:pt x="586" y="74"/>
                  </a:lnTo>
                  <a:lnTo>
                    <a:pt x="726" y="78"/>
                  </a:lnTo>
                  <a:lnTo>
                    <a:pt x="840" y="76"/>
                  </a:lnTo>
                  <a:lnTo>
                    <a:pt x="982" y="64"/>
                  </a:lnTo>
                  <a:lnTo>
                    <a:pt x="1088" y="56"/>
                  </a:lnTo>
                  <a:lnTo>
                    <a:pt x="1190" y="40"/>
                  </a:lnTo>
                  <a:lnTo>
                    <a:pt x="1254" y="26"/>
                  </a:lnTo>
                  <a:lnTo>
                    <a:pt x="1278" y="24"/>
                  </a:lnTo>
                  <a:lnTo>
                    <a:pt x="1278" y="210"/>
                  </a:lnTo>
                  <a:lnTo>
                    <a:pt x="1422" y="178"/>
                  </a:lnTo>
                  <a:lnTo>
                    <a:pt x="1422" y="486"/>
                  </a:lnTo>
                  <a:lnTo>
                    <a:pt x="1278" y="520"/>
                  </a:lnTo>
                  <a:lnTo>
                    <a:pt x="1278" y="706"/>
                  </a:lnTo>
                  <a:lnTo>
                    <a:pt x="1082" y="740"/>
                  </a:lnTo>
                  <a:lnTo>
                    <a:pt x="938" y="756"/>
                  </a:lnTo>
                  <a:lnTo>
                    <a:pt x="742" y="760"/>
                  </a:lnTo>
                  <a:lnTo>
                    <a:pt x="654" y="760"/>
                  </a:lnTo>
                  <a:lnTo>
                    <a:pt x="506" y="752"/>
                  </a:lnTo>
                  <a:lnTo>
                    <a:pt x="366" y="736"/>
                  </a:lnTo>
                  <a:lnTo>
                    <a:pt x="254" y="724"/>
                  </a:lnTo>
                  <a:lnTo>
                    <a:pt x="146" y="700"/>
                  </a:lnTo>
                  <a:lnTo>
                    <a:pt x="92" y="692"/>
                  </a:lnTo>
                  <a:lnTo>
                    <a:pt x="92" y="570"/>
                  </a:lnTo>
                  <a:lnTo>
                    <a:pt x="0" y="546"/>
                  </a:lnTo>
                  <a:lnTo>
                    <a:pt x="0" y="96"/>
                  </a:lnTo>
                  <a:close/>
                </a:path>
              </a:pathLst>
            </a:custGeom>
            <a:noFill/>
            <a:ln w="28575" cap="flat" cmpd="sng">
              <a:solidFill>
                <a:srgbClr val="0000FF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29"/>
            <p:cNvSpPr>
              <a:spLocks/>
            </p:cNvSpPr>
            <p:nvPr/>
          </p:nvSpPr>
          <p:spPr bwMode="auto">
            <a:xfrm>
              <a:off x="296" y="2116"/>
              <a:ext cx="696" cy="1228"/>
            </a:xfrm>
            <a:custGeom>
              <a:avLst/>
              <a:gdLst>
                <a:gd name="T0" fmla="*/ 2 w 696"/>
                <a:gd name="T1" fmla="*/ 0 h 1228"/>
                <a:gd name="T2" fmla="*/ 30 w 696"/>
                <a:gd name="T3" fmla="*/ 94 h 1228"/>
                <a:gd name="T4" fmla="*/ 96 w 696"/>
                <a:gd name="T5" fmla="*/ 202 h 1228"/>
                <a:gd name="T6" fmla="*/ 182 w 696"/>
                <a:gd name="T7" fmla="*/ 296 h 1228"/>
                <a:gd name="T8" fmla="*/ 272 w 696"/>
                <a:gd name="T9" fmla="*/ 364 h 1228"/>
                <a:gd name="T10" fmla="*/ 334 w 696"/>
                <a:gd name="T11" fmla="*/ 406 h 1228"/>
                <a:gd name="T12" fmla="*/ 434 w 696"/>
                <a:gd name="T13" fmla="*/ 456 h 1228"/>
                <a:gd name="T14" fmla="*/ 472 w 696"/>
                <a:gd name="T15" fmla="*/ 478 h 1228"/>
                <a:gd name="T16" fmla="*/ 548 w 696"/>
                <a:gd name="T17" fmla="*/ 508 h 1228"/>
                <a:gd name="T18" fmla="*/ 640 w 696"/>
                <a:gd name="T19" fmla="*/ 546 h 1228"/>
                <a:gd name="T20" fmla="*/ 640 w 696"/>
                <a:gd name="T21" fmla="*/ 662 h 1228"/>
                <a:gd name="T22" fmla="*/ 696 w 696"/>
                <a:gd name="T23" fmla="*/ 677 h 1228"/>
                <a:gd name="T24" fmla="*/ 696 w 696"/>
                <a:gd name="T25" fmla="*/ 1130 h 1228"/>
                <a:gd name="T26" fmla="*/ 638 w 696"/>
                <a:gd name="T27" fmla="*/ 1110 h 1228"/>
                <a:gd name="T28" fmla="*/ 638 w 696"/>
                <a:gd name="T29" fmla="*/ 1228 h 1228"/>
                <a:gd name="T30" fmla="*/ 472 w 696"/>
                <a:gd name="T31" fmla="*/ 1166 h 1228"/>
                <a:gd name="T32" fmla="*/ 406 w 696"/>
                <a:gd name="T33" fmla="*/ 1130 h 1228"/>
                <a:gd name="T34" fmla="*/ 288 w 696"/>
                <a:gd name="T35" fmla="*/ 1062 h 1228"/>
                <a:gd name="T36" fmla="*/ 196 w 696"/>
                <a:gd name="T37" fmla="*/ 990 h 1228"/>
                <a:gd name="T38" fmla="*/ 96 w 696"/>
                <a:gd name="T39" fmla="*/ 888 h 1228"/>
                <a:gd name="T40" fmla="*/ 32 w 696"/>
                <a:gd name="T41" fmla="*/ 786 h 1228"/>
                <a:gd name="T42" fmla="*/ 0 w 696"/>
                <a:gd name="T43" fmla="*/ 676 h 1228"/>
                <a:gd name="T44" fmla="*/ 2 w 696"/>
                <a:gd name="T45" fmla="*/ 0 h 1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96" h="1228">
                  <a:moveTo>
                    <a:pt x="2" y="0"/>
                  </a:moveTo>
                  <a:lnTo>
                    <a:pt x="30" y="94"/>
                  </a:lnTo>
                  <a:lnTo>
                    <a:pt x="96" y="202"/>
                  </a:lnTo>
                  <a:lnTo>
                    <a:pt x="182" y="296"/>
                  </a:lnTo>
                  <a:lnTo>
                    <a:pt x="272" y="364"/>
                  </a:lnTo>
                  <a:lnTo>
                    <a:pt x="334" y="406"/>
                  </a:lnTo>
                  <a:lnTo>
                    <a:pt x="434" y="456"/>
                  </a:lnTo>
                  <a:lnTo>
                    <a:pt x="472" y="478"/>
                  </a:lnTo>
                  <a:lnTo>
                    <a:pt x="548" y="508"/>
                  </a:lnTo>
                  <a:lnTo>
                    <a:pt x="640" y="546"/>
                  </a:lnTo>
                  <a:lnTo>
                    <a:pt x="640" y="662"/>
                  </a:lnTo>
                  <a:lnTo>
                    <a:pt x="696" y="677"/>
                  </a:lnTo>
                  <a:lnTo>
                    <a:pt x="696" y="1130"/>
                  </a:lnTo>
                  <a:lnTo>
                    <a:pt x="638" y="1110"/>
                  </a:lnTo>
                  <a:lnTo>
                    <a:pt x="638" y="1228"/>
                  </a:lnTo>
                  <a:lnTo>
                    <a:pt x="472" y="1166"/>
                  </a:lnTo>
                  <a:lnTo>
                    <a:pt x="406" y="1130"/>
                  </a:lnTo>
                  <a:lnTo>
                    <a:pt x="288" y="1062"/>
                  </a:lnTo>
                  <a:lnTo>
                    <a:pt x="196" y="990"/>
                  </a:lnTo>
                  <a:lnTo>
                    <a:pt x="96" y="888"/>
                  </a:lnTo>
                  <a:lnTo>
                    <a:pt x="32" y="786"/>
                  </a:lnTo>
                  <a:lnTo>
                    <a:pt x="0" y="676"/>
                  </a:lnTo>
                  <a:lnTo>
                    <a:pt x="2" y="0"/>
                  </a:lnTo>
                  <a:close/>
                </a:path>
              </a:pathLst>
            </a:custGeom>
            <a:noFill/>
            <a:ln w="28575" cap="flat" cmpd="sng">
              <a:solidFill>
                <a:srgbClr val="0000FF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5" name="Group 30"/>
            <p:cNvGrpSpPr>
              <a:grpSpLocks/>
            </p:cNvGrpSpPr>
            <p:nvPr/>
          </p:nvGrpSpPr>
          <p:grpSpPr bwMode="auto">
            <a:xfrm>
              <a:off x="302" y="1708"/>
              <a:ext cx="324" cy="958"/>
              <a:chOff x="302" y="1708"/>
              <a:chExt cx="324" cy="958"/>
            </a:xfrm>
          </p:grpSpPr>
          <p:sp>
            <p:nvSpPr>
              <p:cNvPr id="52" name="Freeform 31"/>
              <p:cNvSpPr>
                <a:spLocks/>
              </p:cNvSpPr>
              <p:nvPr/>
            </p:nvSpPr>
            <p:spPr bwMode="auto">
              <a:xfrm>
                <a:off x="302" y="1708"/>
                <a:ext cx="176" cy="406"/>
              </a:xfrm>
              <a:custGeom>
                <a:avLst/>
                <a:gdLst>
                  <a:gd name="T0" fmla="*/ 0 w 176"/>
                  <a:gd name="T1" fmla="*/ 406 h 406"/>
                  <a:gd name="T2" fmla="*/ 0 w 176"/>
                  <a:gd name="T3" fmla="*/ 280 h 406"/>
                  <a:gd name="T4" fmla="*/ 38 w 176"/>
                  <a:gd name="T5" fmla="*/ 166 h 406"/>
                  <a:gd name="T6" fmla="*/ 96 w 176"/>
                  <a:gd name="T7" fmla="*/ 80 h 406"/>
                  <a:gd name="T8" fmla="*/ 176 w 176"/>
                  <a:gd name="T9" fmla="*/ 0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6" h="406">
                    <a:moveTo>
                      <a:pt x="0" y="406"/>
                    </a:moveTo>
                    <a:lnTo>
                      <a:pt x="0" y="280"/>
                    </a:lnTo>
                    <a:lnTo>
                      <a:pt x="38" y="166"/>
                    </a:lnTo>
                    <a:lnTo>
                      <a:pt x="96" y="80"/>
                    </a:lnTo>
                    <a:lnTo>
                      <a:pt x="176" y="0"/>
                    </a:lnTo>
                  </a:path>
                </a:pathLst>
              </a:custGeom>
              <a:noFill/>
              <a:ln w="28575" cap="flat" cmpd="sng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Freeform 32"/>
              <p:cNvSpPr>
                <a:spLocks/>
              </p:cNvSpPr>
              <p:nvPr/>
            </p:nvSpPr>
            <p:spPr bwMode="auto">
              <a:xfrm>
                <a:off x="304" y="2282"/>
                <a:ext cx="322" cy="384"/>
              </a:xfrm>
              <a:custGeom>
                <a:avLst/>
                <a:gdLst>
                  <a:gd name="T0" fmla="*/ 0 w 322"/>
                  <a:gd name="T1" fmla="*/ 242 h 384"/>
                  <a:gd name="T2" fmla="*/ 0 w 322"/>
                  <a:gd name="T3" fmla="*/ 384 h 384"/>
                  <a:gd name="T4" fmla="*/ 32 w 322"/>
                  <a:gd name="T5" fmla="*/ 290 h 384"/>
                  <a:gd name="T6" fmla="*/ 96 w 322"/>
                  <a:gd name="T7" fmla="*/ 192 h 384"/>
                  <a:gd name="T8" fmla="*/ 186 w 322"/>
                  <a:gd name="T9" fmla="*/ 98 h 384"/>
                  <a:gd name="T10" fmla="*/ 322 w 322"/>
                  <a:gd name="T11" fmla="*/ 0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2" h="384">
                    <a:moveTo>
                      <a:pt x="0" y="242"/>
                    </a:moveTo>
                    <a:lnTo>
                      <a:pt x="0" y="384"/>
                    </a:lnTo>
                    <a:lnTo>
                      <a:pt x="32" y="290"/>
                    </a:lnTo>
                    <a:lnTo>
                      <a:pt x="96" y="192"/>
                    </a:lnTo>
                    <a:lnTo>
                      <a:pt x="186" y="98"/>
                    </a:lnTo>
                    <a:lnTo>
                      <a:pt x="322" y="0"/>
                    </a:lnTo>
                  </a:path>
                </a:pathLst>
              </a:custGeom>
              <a:noFill/>
              <a:ln w="28575" cap="flat" cmpd="sng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6" name="Freeform 33"/>
            <p:cNvSpPr>
              <a:spLocks/>
            </p:cNvSpPr>
            <p:nvPr/>
          </p:nvSpPr>
          <p:spPr bwMode="auto">
            <a:xfrm>
              <a:off x="2454" y="2162"/>
              <a:ext cx="730" cy="1162"/>
            </a:xfrm>
            <a:custGeom>
              <a:avLst/>
              <a:gdLst>
                <a:gd name="T0" fmla="*/ 0 w 730"/>
                <a:gd name="T1" fmla="*/ 710 h 1162"/>
                <a:gd name="T2" fmla="*/ 0 w 730"/>
                <a:gd name="T3" fmla="*/ 1022 h 1162"/>
                <a:gd name="T4" fmla="*/ 154 w 730"/>
                <a:gd name="T5" fmla="*/ 972 h 1162"/>
                <a:gd name="T6" fmla="*/ 154 w 730"/>
                <a:gd name="T7" fmla="*/ 1162 h 1162"/>
                <a:gd name="T8" fmla="*/ 232 w 730"/>
                <a:gd name="T9" fmla="*/ 1130 h 1162"/>
                <a:gd name="T10" fmla="*/ 310 w 730"/>
                <a:gd name="T11" fmla="*/ 1090 h 1162"/>
                <a:gd name="T12" fmla="*/ 418 w 730"/>
                <a:gd name="T13" fmla="*/ 1028 h 1162"/>
                <a:gd name="T14" fmla="*/ 508 w 730"/>
                <a:gd name="T15" fmla="*/ 964 h 1162"/>
                <a:gd name="T16" fmla="*/ 594 w 730"/>
                <a:gd name="T17" fmla="*/ 884 h 1162"/>
                <a:gd name="T18" fmla="*/ 652 w 730"/>
                <a:gd name="T19" fmla="*/ 812 h 1162"/>
                <a:gd name="T20" fmla="*/ 682 w 730"/>
                <a:gd name="T21" fmla="*/ 762 h 1162"/>
                <a:gd name="T22" fmla="*/ 714 w 730"/>
                <a:gd name="T23" fmla="*/ 676 h 1162"/>
                <a:gd name="T24" fmla="*/ 714 w 730"/>
                <a:gd name="T25" fmla="*/ 556 h 1162"/>
                <a:gd name="T26" fmla="*/ 730 w 730"/>
                <a:gd name="T27" fmla="*/ 490 h 1162"/>
                <a:gd name="T28" fmla="*/ 730 w 730"/>
                <a:gd name="T29" fmla="*/ 34 h 1162"/>
                <a:gd name="T30" fmla="*/ 714 w 730"/>
                <a:gd name="T31" fmla="*/ 112 h 1162"/>
                <a:gd name="T32" fmla="*/ 714 w 730"/>
                <a:gd name="T33" fmla="*/ 0 h 1162"/>
                <a:gd name="T34" fmla="*/ 662 w 730"/>
                <a:gd name="T35" fmla="*/ 120 h 1162"/>
                <a:gd name="T36" fmla="*/ 628 w 730"/>
                <a:gd name="T37" fmla="*/ 168 h 1162"/>
                <a:gd name="T38" fmla="*/ 572 w 730"/>
                <a:gd name="T39" fmla="*/ 228 h 1162"/>
                <a:gd name="T40" fmla="*/ 464 w 730"/>
                <a:gd name="T41" fmla="*/ 314 h 1162"/>
                <a:gd name="T42" fmla="*/ 400 w 730"/>
                <a:gd name="T43" fmla="*/ 358 h 1162"/>
                <a:gd name="T44" fmla="*/ 310 w 730"/>
                <a:gd name="T45" fmla="*/ 406 h 1162"/>
                <a:gd name="T46" fmla="*/ 192 w 730"/>
                <a:gd name="T47" fmla="*/ 460 h 1162"/>
                <a:gd name="T48" fmla="*/ 152 w 730"/>
                <a:gd name="T49" fmla="*/ 476 h 1162"/>
                <a:gd name="T50" fmla="*/ 152 w 730"/>
                <a:gd name="T51" fmla="*/ 664 h 1162"/>
                <a:gd name="T52" fmla="*/ 0 w 730"/>
                <a:gd name="T53" fmla="*/ 710 h 1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30" h="1162">
                  <a:moveTo>
                    <a:pt x="0" y="710"/>
                  </a:moveTo>
                  <a:lnTo>
                    <a:pt x="0" y="1022"/>
                  </a:lnTo>
                  <a:lnTo>
                    <a:pt x="154" y="972"/>
                  </a:lnTo>
                  <a:lnTo>
                    <a:pt x="154" y="1162"/>
                  </a:lnTo>
                  <a:lnTo>
                    <a:pt x="232" y="1130"/>
                  </a:lnTo>
                  <a:lnTo>
                    <a:pt x="310" y="1090"/>
                  </a:lnTo>
                  <a:lnTo>
                    <a:pt x="418" y="1028"/>
                  </a:lnTo>
                  <a:lnTo>
                    <a:pt x="508" y="964"/>
                  </a:lnTo>
                  <a:lnTo>
                    <a:pt x="594" y="884"/>
                  </a:lnTo>
                  <a:lnTo>
                    <a:pt x="652" y="812"/>
                  </a:lnTo>
                  <a:lnTo>
                    <a:pt x="682" y="762"/>
                  </a:lnTo>
                  <a:lnTo>
                    <a:pt x="714" y="676"/>
                  </a:lnTo>
                  <a:lnTo>
                    <a:pt x="714" y="556"/>
                  </a:lnTo>
                  <a:lnTo>
                    <a:pt x="730" y="490"/>
                  </a:lnTo>
                  <a:lnTo>
                    <a:pt x="730" y="34"/>
                  </a:lnTo>
                  <a:lnTo>
                    <a:pt x="714" y="112"/>
                  </a:lnTo>
                  <a:lnTo>
                    <a:pt x="714" y="0"/>
                  </a:lnTo>
                  <a:lnTo>
                    <a:pt x="662" y="120"/>
                  </a:lnTo>
                  <a:lnTo>
                    <a:pt x="628" y="168"/>
                  </a:lnTo>
                  <a:lnTo>
                    <a:pt x="572" y="228"/>
                  </a:lnTo>
                  <a:lnTo>
                    <a:pt x="464" y="314"/>
                  </a:lnTo>
                  <a:lnTo>
                    <a:pt x="400" y="358"/>
                  </a:lnTo>
                  <a:lnTo>
                    <a:pt x="310" y="406"/>
                  </a:lnTo>
                  <a:lnTo>
                    <a:pt x="192" y="460"/>
                  </a:lnTo>
                  <a:lnTo>
                    <a:pt x="152" y="476"/>
                  </a:lnTo>
                  <a:lnTo>
                    <a:pt x="152" y="664"/>
                  </a:lnTo>
                  <a:lnTo>
                    <a:pt x="0" y="710"/>
                  </a:lnTo>
                  <a:close/>
                </a:path>
              </a:pathLst>
            </a:custGeom>
            <a:noFill/>
            <a:ln w="28575" cap="flat" cmpd="sng">
              <a:solidFill>
                <a:srgbClr val="0000FF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7" name="Group 34"/>
            <p:cNvGrpSpPr>
              <a:grpSpLocks/>
            </p:cNvGrpSpPr>
            <p:nvPr/>
          </p:nvGrpSpPr>
          <p:grpSpPr bwMode="auto">
            <a:xfrm>
              <a:off x="3126" y="1862"/>
              <a:ext cx="58" cy="880"/>
              <a:chOff x="3126" y="1862"/>
              <a:chExt cx="58" cy="880"/>
            </a:xfrm>
          </p:grpSpPr>
          <p:sp>
            <p:nvSpPr>
              <p:cNvPr id="50" name="Freeform 35"/>
              <p:cNvSpPr>
                <a:spLocks/>
              </p:cNvSpPr>
              <p:nvPr/>
            </p:nvSpPr>
            <p:spPr bwMode="auto">
              <a:xfrm>
                <a:off x="3126" y="2534"/>
                <a:ext cx="58" cy="208"/>
              </a:xfrm>
              <a:custGeom>
                <a:avLst/>
                <a:gdLst>
                  <a:gd name="T0" fmla="*/ 58 w 58"/>
                  <a:gd name="T1" fmla="*/ 150 h 208"/>
                  <a:gd name="T2" fmla="*/ 58 w 58"/>
                  <a:gd name="T3" fmla="*/ 208 h 208"/>
                  <a:gd name="T4" fmla="*/ 48 w 58"/>
                  <a:gd name="T5" fmla="*/ 132 h 208"/>
                  <a:gd name="T6" fmla="*/ 26 w 58"/>
                  <a:gd name="T7" fmla="*/ 68 h 208"/>
                  <a:gd name="T8" fmla="*/ 10 w 58"/>
                  <a:gd name="T9" fmla="*/ 26 h 208"/>
                  <a:gd name="T10" fmla="*/ 0 w 58"/>
                  <a:gd name="T11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" h="208">
                    <a:moveTo>
                      <a:pt x="58" y="150"/>
                    </a:moveTo>
                    <a:lnTo>
                      <a:pt x="58" y="208"/>
                    </a:lnTo>
                    <a:lnTo>
                      <a:pt x="48" y="132"/>
                    </a:lnTo>
                    <a:lnTo>
                      <a:pt x="26" y="68"/>
                    </a:lnTo>
                    <a:lnTo>
                      <a:pt x="10" y="26"/>
                    </a:lnTo>
                    <a:lnTo>
                      <a:pt x="0" y="0"/>
                    </a:lnTo>
                  </a:path>
                </a:pathLst>
              </a:custGeom>
              <a:noFill/>
              <a:ln w="28575" cap="flat" cmpd="sng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Freeform 36"/>
              <p:cNvSpPr>
                <a:spLocks/>
              </p:cNvSpPr>
              <p:nvPr/>
            </p:nvSpPr>
            <p:spPr bwMode="auto">
              <a:xfrm>
                <a:off x="3128" y="1862"/>
                <a:ext cx="56" cy="350"/>
              </a:xfrm>
              <a:custGeom>
                <a:avLst/>
                <a:gdLst>
                  <a:gd name="T0" fmla="*/ 56 w 56"/>
                  <a:gd name="T1" fmla="*/ 350 h 350"/>
                  <a:gd name="T2" fmla="*/ 54 w 56"/>
                  <a:gd name="T3" fmla="*/ 218 h 350"/>
                  <a:gd name="T4" fmla="*/ 54 w 56"/>
                  <a:gd name="T5" fmla="*/ 188 h 350"/>
                  <a:gd name="T6" fmla="*/ 44 w 56"/>
                  <a:gd name="T7" fmla="*/ 112 h 350"/>
                  <a:gd name="T8" fmla="*/ 14 w 56"/>
                  <a:gd name="T9" fmla="*/ 30 h 350"/>
                  <a:gd name="T10" fmla="*/ 0 w 56"/>
                  <a:gd name="T11" fmla="*/ 0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350">
                    <a:moveTo>
                      <a:pt x="56" y="350"/>
                    </a:moveTo>
                    <a:lnTo>
                      <a:pt x="54" y="218"/>
                    </a:lnTo>
                    <a:lnTo>
                      <a:pt x="54" y="188"/>
                    </a:lnTo>
                    <a:lnTo>
                      <a:pt x="44" y="112"/>
                    </a:lnTo>
                    <a:lnTo>
                      <a:pt x="14" y="30"/>
                    </a:lnTo>
                    <a:lnTo>
                      <a:pt x="0" y="0"/>
                    </a:lnTo>
                  </a:path>
                </a:pathLst>
              </a:custGeom>
              <a:noFill/>
              <a:ln w="28575" cap="flat" cmpd="sng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42" name="Line 46"/>
          <p:cNvSpPr>
            <a:spLocks noChangeShapeType="1"/>
          </p:cNvSpPr>
          <p:nvPr/>
        </p:nvSpPr>
        <p:spPr bwMode="auto">
          <a:xfrm>
            <a:off x="6781800" y="5498224"/>
            <a:ext cx="254743" cy="1362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64" name="Text Box 4"/>
          <p:cNvSpPr txBox="1">
            <a:spLocks noChangeArrowheads="1"/>
          </p:cNvSpPr>
          <p:nvPr/>
        </p:nvSpPr>
        <p:spPr bwMode="auto">
          <a:xfrm>
            <a:off x="5399286" y="4282881"/>
            <a:ext cx="220974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</a:rPr>
              <a:t>NCC upper (1x12) (plasma facing side)</a:t>
            </a:r>
            <a:endParaRPr lang="en-US" sz="1600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65" name="Line 45"/>
          <p:cNvSpPr>
            <a:spLocks noChangeShapeType="1"/>
          </p:cNvSpPr>
          <p:nvPr/>
        </p:nvSpPr>
        <p:spPr bwMode="auto">
          <a:xfrm>
            <a:off x="6952862" y="4838129"/>
            <a:ext cx="221499" cy="142864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49" name="Text Box 6"/>
          <p:cNvSpPr txBox="1">
            <a:spLocks noChangeArrowheads="1"/>
          </p:cNvSpPr>
          <p:nvPr/>
        </p:nvSpPr>
        <p:spPr bwMode="auto">
          <a:xfrm>
            <a:off x="820077" y="914400"/>
            <a:ext cx="3370923" cy="3385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1600" u="sng" dirty="0">
                <a:solidFill>
                  <a:srgbClr val="9900FF"/>
                </a:solidFill>
                <a:latin typeface="Arial" pitchFamily="34" charset="0"/>
              </a:rPr>
              <a:t>U</a:t>
            </a:r>
            <a:r>
              <a:rPr lang="en-US" sz="1600" u="sng" dirty="0" smtClean="0">
                <a:solidFill>
                  <a:srgbClr val="9900FF"/>
                </a:solidFill>
                <a:latin typeface="Arial" pitchFamily="34" charset="0"/>
              </a:rPr>
              <a:t>sing present </a:t>
            </a:r>
            <a:r>
              <a:rPr lang="en-US" sz="1600" u="sng" dirty="0" err="1" smtClean="0">
                <a:solidFill>
                  <a:srgbClr val="9900FF"/>
                </a:solidFill>
                <a:latin typeface="Arial" pitchFamily="34" charset="0"/>
              </a:rPr>
              <a:t>midplane</a:t>
            </a:r>
            <a:r>
              <a:rPr lang="en-US" sz="1600" u="sng" dirty="0" smtClean="0">
                <a:solidFill>
                  <a:srgbClr val="9900FF"/>
                </a:solidFill>
                <a:latin typeface="Arial" pitchFamily="34" charset="0"/>
              </a:rPr>
              <a:t> RWM coils</a:t>
            </a:r>
            <a:endParaRPr lang="en-US" sz="1600" u="sng" dirty="0">
              <a:solidFill>
                <a:srgbClr val="9900FF"/>
              </a:solidFill>
              <a:latin typeface="Arial" pitchFamily="34" charset="0"/>
            </a:endParaRPr>
          </a:p>
        </p:txBody>
      </p:sp>
      <p:sp>
        <p:nvSpPr>
          <p:cNvPr id="36" name="Text Box 6"/>
          <p:cNvSpPr txBox="1">
            <a:spLocks noChangeArrowheads="1"/>
          </p:cNvSpPr>
          <p:nvPr/>
        </p:nvSpPr>
        <p:spPr bwMode="auto">
          <a:xfrm>
            <a:off x="4800600" y="914400"/>
            <a:ext cx="422102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1600" u="sng" dirty="0">
                <a:solidFill>
                  <a:srgbClr val="9900FF"/>
                </a:solidFill>
                <a:latin typeface="Arial" pitchFamily="34" charset="0"/>
              </a:rPr>
              <a:t>P</a:t>
            </a:r>
            <a:r>
              <a:rPr lang="en-US" sz="1600" u="sng" dirty="0" smtClean="0">
                <a:solidFill>
                  <a:srgbClr val="9900FF"/>
                </a:solidFill>
                <a:latin typeface="Arial" pitchFamily="34" charset="0"/>
              </a:rPr>
              <a:t>artial NCC 1x12 (upper), favorable </a:t>
            </a:r>
            <a:r>
              <a:rPr lang="en-US" sz="1600" u="sng" dirty="0">
                <a:solidFill>
                  <a:srgbClr val="9900FF"/>
                </a:solidFill>
                <a:latin typeface="Arial" pitchFamily="34" charset="0"/>
              </a:rPr>
              <a:t>sensors</a:t>
            </a:r>
          </a:p>
        </p:txBody>
      </p:sp>
      <p:sp>
        <p:nvSpPr>
          <p:cNvPr id="66" name="Line 46"/>
          <p:cNvSpPr>
            <a:spLocks noChangeShapeType="1"/>
          </p:cNvSpPr>
          <p:nvPr/>
        </p:nvSpPr>
        <p:spPr bwMode="auto">
          <a:xfrm flipH="1">
            <a:off x="5638800" y="5495921"/>
            <a:ext cx="254743" cy="1362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983761"/>
      </p:ext>
    </p:extLst>
  </p:cSld>
  <p:clrMapOvr>
    <a:masterClrMapping/>
  </p:clrMapOvr>
</p:sld>
</file>

<file path=ppt/theme/theme1.xml><?xml version="1.0" encoding="utf-8"?>
<a:theme xmlns:a="http://schemas.openxmlformats.org/drawingml/2006/main" name="4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58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rtlCol="0" anchor="ctr"/>
      <a:lstStyle>
        <a:defPPr algn="ctr">
          <a:defRPr/>
        </a:defPPr>
      </a:lstStyle>
    </a:spDef>
    <a:lnDef>
      <a:spPr bwMode="auto">
        <a:noFill/>
        <a:ln w="158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587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rgbClr val="1822CD"/>
            </a:solidFill>
            <a:effectLst/>
            <a:latin typeface="Helvetica" pitchFamily="34" charset="0"/>
          </a:defRPr>
        </a:defPPr>
      </a:lstStyle>
    </a:spDef>
    <a:lnDef>
      <a:spPr bwMode="auto">
        <a:noFill/>
        <a:ln w="158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261261</TotalTime>
  <Words>3129</Words>
  <Application>Microsoft Office PowerPoint</Application>
  <PresentationFormat>On-screen Show (4:3)</PresentationFormat>
  <Paragraphs>686</Paragraphs>
  <Slides>28</Slides>
  <Notes>1</Notes>
  <HiddenSlides>0</HiddenSlides>
  <MMClips>2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4_Blank Presentation</vt:lpstr>
      <vt:lpstr>2_Blank Presentation</vt:lpstr>
      <vt:lpstr>Equation</vt:lpstr>
      <vt:lpstr>Global MHD Mode Stabilization and Control for Disruption Avoidance</vt:lpstr>
      <vt:lpstr>Talk Outline</vt:lpstr>
      <vt:lpstr>Disruption avoidance is a critical need for future tokamaks; NSTX-U is focusing stability research on this</vt:lpstr>
      <vt:lpstr>PowerPoint Presentation</vt:lpstr>
      <vt:lpstr> Joint NSTX / DIII-D experiments and analysis gives unified kinetic RWM physics understanding for disruption avoidance</vt:lpstr>
      <vt:lpstr>PowerPoint Presentation</vt:lpstr>
      <vt:lpstr>Evolution of plasma rotation profile leads to linear kinetic RWM instability as disruption is approached </vt:lpstr>
      <vt:lpstr>Kinetic RWM stability evaluated for DIII-D and NSTX plasmas, reproduces experiments over wide rotation range</vt:lpstr>
      <vt:lpstr>Bounce resonance stabilization dominates for DIII-D vs. precession drift resonance for NSTX at similar, high rotation </vt:lpstr>
      <vt:lpstr>Increased RWM stability measured in DIII-D plasmas as qmin is reduced is consistent with kinetic RWM theory</vt:lpstr>
      <vt:lpstr>Rotation feedback controller designed for NSTX-U using non-resonant NTV and NBI used as actuators</vt:lpstr>
      <vt:lpstr>NTV physics studies for rotation control: measured NTV torque density profiles quantitatively compare well to theory</vt:lpstr>
      <vt:lpstr>Rotation feedback controller designed for NSTX-U can evolve plasma rotation profile toward global mode stability </vt:lpstr>
      <vt:lpstr>With NCC coil upgrade, rotation feedback controller can reach desired rotation profile faster, with greater fidelity</vt:lpstr>
      <vt:lpstr>PowerPoint Presentation</vt:lpstr>
      <vt:lpstr>Active RWM control: dual Br + Bp sensor feedback gain and phase scans produce significantly reduced n = 1 field</vt:lpstr>
      <vt:lpstr>Model-based RWM state space controller including 3D model of plasma and wall currents used at high bN</vt:lpstr>
      <vt:lpstr>NSTX RWM state space controller sustains high bN, low li plasma – available for NSTX-U with independent coil control</vt:lpstr>
      <vt:lpstr>Active RWM control design study for proposed NSTX-U 3D coil upgrade (NCC coils) shows superior capability</vt:lpstr>
      <vt:lpstr>Global MHD mode stabilization understanding and control will synergize in NSTX-U for disruption avoidance</vt:lpstr>
      <vt:lpstr>PowerPoint Presentation</vt:lpstr>
      <vt:lpstr>Disruption event chain characterization capability started for NSTX-U as next step in disruption avoidance plan </vt:lpstr>
      <vt:lpstr>PowerPoint Presentation</vt:lpstr>
      <vt:lpstr>(Although thresholds are not at all optimized yet) what did DECAF show when applied to this 44 shot NSTX database?</vt:lpstr>
      <vt:lpstr>PowerPoint Presentation</vt:lpstr>
      <vt:lpstr>Open-loop comparisons between measurements and RWM state space controller show importance of states and model</vt:lpstr>
      <vt:lpstr>When Ti is included in NTV rotation controller model, 3D field current and NBI power can compensate for Ti variations </vt:lpstr>
      <vt:lpstr>NSTX-U: RWM active control capability increases as proposed 3D coils upgrade (NCC coils) are added</vt:lpstr>
    </vt:vector>
  </TitlesOfParts>
  <Company>General Atomics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Perez</dc:creator>
  <cp:lastModifiedBy>SAS</cp:lastModifiedBy>
  <cp:revision>3763</cp:revision>
  <cp:lastPrinted>2014-10-24T20:06:55Z</cp:lastPrinted>
  <dcterms:created xsi:type="dcterms:W3CDTF">2005-01-24T16:37:33Z</dcterms:created>
  <dcterms:modified xsi:type="dcterms:W3CDTF">2015-11-04T15:15:33Z</dcterms:modified>
</cp:coreProperties>
</file>