
<file path=[Content_Types].xml><?xml version="1.0" encoding="utf-8"?>
<Types xmlns="http://schemas.openxmlformats.org/package/2006/content-types">
  <Override PartName="/ppt/slides/slide108.xml" ContentType="application/vnd.openxmlformats-officedocument.presentationml.slide+xml"/>
  <Override PartName="/ppt/slides/slide68.xml" ContentType="application/vnd.openxmlformats-officedocument.presentationml.slide+xml"/>
  <Override PartName="/ppt/slideLayouts/slideLayout8.xml" ContentType="application/vnd.openxmlformats-officedocument.presentationml.slideLayout+xml"/>
  <Override PartName="/ppt/embeddings/oleObject4.bin" ContentType="application/vnd.openxmlformats-officedocument.oleObject"/>
  <Default Extension="docx" ContentType="application/vnd.openxmlformats-officedocument.wordprocessingml.document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slides/slide66.xml" ContentType="application/vnd.openxmlformats-officedocument.presentationml.slide+xml"/>
  <Override PartName="/ppt/slides/slide85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embeddings/oleObject16.bin" ContentType="application/vnd.openxmlformats-officedocument.oleObject"/>
  <Override PartName="/ppt/slides/slide90.xml" ContentType="application/vnd.openxmlformats-officedocument.presentationml.slide+xml"/>
  <Override PartName="/ppt/slides/slide21.xml" ContentType="application/vnd.openxmlformats-officedocument.presentationml.slide+xml"/>
  <Override PartName="/ppt/slides/slide107.xml" ContentType="application/vnd.openxmlformats-officedocument.presentationml.slide+xml"/>
  <Override PartName="/ppt/slides/slide2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embeddings/oleObject2.bin" ContentType="application/vnd.openxmlformats-officedocument.oleObject"/>
  <Override PartName="/ppt/slides/slide52.xml" ContentType="application/vnd.openxmlformats-officedocument.presentationml.slide+xml"/>
  <Override PartName="/ppt/slides/slide1.xml" ContentType="application/vnd.openxmlformats-officedocument.presentationml.slide+xml"/>
  <Override PartName="/ppt/slides/slide51.xml" ContentType="application/vnd.openxmlformats-officedocument.presentationml.slide+xml"/>
  <Override PartName="/ppt/slides/slide7.xml" ContentType="application/vnd.openxmlformats-officedocument.presentationml.slide+xml"/>
  <Override PartName="/ppt/slides/slide62.xml" ContentType="application/vnd.openxmlformats-officedocument.presentationml.slide+xml"/>
  <Override PartName="/ppt/slides/slide65.xml" ContentType="application/vnd.openxmlformats-officedocument.presentationml.slide+xml"/>
  <Override PartName="/ppt/slides/slide97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92.xml" ContentType="application/vnd.openxmlformats-officedocument.presentationml.slid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Default Extension="wmf" ContentType="image/x-wmf"/>
  <Override PartName="/ppt/slides/slide13.xml" ContentType="application/vnd.openxmlformats-officedocument.presentationml.slide+xml"/>
  <Default Extension="pict" ContentType="image/pict"/>
  <Override PartName="/ppt/slides/slide87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embeddings/oleObject3.bin" ContentType="application/vnd.openxmlformats-officedocument.oleObject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89.xml" ContentType="application/vnd.openxmlformats-officedocument.presentationml.slide+xml"/>
  <Override PartName="/ppt/slides/slide78.xml" ContentType="application/vnd.openxmlformats-officedocument.presentationml.slide+xml"/>
  <Override PartName="/ppt/slides/slide61.xml" ContentType="application/vnd.openxmlformats-officedocument.presentationml.slide+xml"/>
  <Override PartName="/ppt/slides/slide4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37.xml" ContentType="application/vnd.openxmlformats-officedocument.presentationml.slide+xml"/>
  <Override PartName="/ppt/slides/slide104.xml" ContentType="application/vnd.openxmlformats-officedocument.presentationml.slide+xml"/>
  <Override PartName="/ppt/slides/slide10.xml" ContentType="application/vnd.openxmlformats-officedocument.presentationml.slide+xml"/>
  <Override PartName="/ppt/embeddings/oleObject13.bin" ContentType="application/vnd.openxmlformats-officedocument.oleObject"/>
  <Override PartName="/ppt/slides/slide33.xml" ContentType="application/vnd.openxmlformats-officedocument.presentationml.slide+xml"/>
  <Override PartName="/ppt/embeddings/oleObject10.bin" ContentType="application/vnd.openxmlformats-officedocument.oleObject"/>
  <Override PartName="/ppt/presProps.xml" ContentType="application/vnd.openxmlformats-officedocument.presentationml.presProps+xml"/>
  <Default Extension="vml" ContentType="application/vnd.openxmlformats-officedocument.vmlDrawing"/>
  <Override PartName="/ppt/embeddings/oleObject15.bin" ContentType="application/vnd.openxmlformats-officedocument.oleObject"/>
  <Default Extension="png" ContentType="image/png"/>
  <Override PartName="/ppt/slides/slide83.xml" ContentType="application/vnd.openxmlformats-officedocument.presentationml.slide+xml"/>
  <Override PartName="/ppt/slides/slide27.xml" ContentType="application/vnd.openxmlformats-officedocument.presentationml.slide+xml"/>
  <Override PartName="/ppt/embeddings/oleObject9.bin" ContentType="application/vnd.openxmlformats-officedocument.oleObject"/>
  <Override PartName="/docProps/core.xml" ContentType="application/vnd.openxmlformats-package.core-properties+xml"/>
  <Override PartName="/ppt/slides/slide56.xml" ContentType="application/vnd.openxmlformats-officedocument.presentationml.slide+xml"/>
  <Override PartName="/ppt/slides/slide31.xml" ContentType="application/vnd.openxmlformats-officedocument.presentationml.slide+xml"/>
  <Override PartName="/ppt/embeddings/oleObject11.bin" ContentType="application/vnd.openxmlformats-officedocument.oleObject"/>
  <Default Extension="bin" ContentType="application/vnd.openxmlformats-officedocument.presentationml.printerSettings"/>
  <Override PartName="/ppt/slides/slide53.xml" ContentType="application/vnd.openxmlformats-officedocument.presentationml.slide+xml"/>
  <Override PartName="/ppt/slides/slide76.xml" ContentType="application/vnd.openxmlformats-officedocument.presentationml.slide+xml"/>
  <Override PartName="/ppt/slides/slide55.xml" ContentType="application/vnd.openxmlformats-officedocument.presentationml.slide+xml"/>
  <Override PartName="/ppt/slides/slide67.xml" ContentType="application/vnd.openxmlformats-officedocument.presentationml.slide+xml"/>
  <Override PartName="/ppt/slides/slide100.xml" ContentType="application/vnd.openxmlformats-officedocument.presentationml.slide+xml"/>
  <Override PartName="/ppt/slides/slide12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46.xml" ContentType="application/vnd.openxmlformats-officedocument.presentationml.slide+xml"/>
  <Override PartName="/ppt/theme/theme2.xml" ContentType="application/vnd.openxmlformats-officedocument.theme+xml"/>
  <Override PartName="/ppt/slides/slide84.xml" ContentType="application/vnd.openxmlformats-officedocument.presentationml.slide+xml"/>
  <Override PartName="/ppt/embeddings/oleObject18.bin" ContentType="application/vnd.openxmlformats-officedocument.oleObject"/>
  <Override PartName="/ppt/slides/slide2.xml" ContentType="application/vnd.openxmlformats-officedocument.presentationml.slide+xml"/>
  <Override PartName="/ppt/slides/slide80.xml" ContentType="application/vnd.openxmlformats-officedocument.presentationml.slide+xml"/>
  <Override PartName="/ppt/slides/slide69.xml" ContentType="application/vnd.openxmlformats-officedocument.presentationml.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embeddings/oleObject20.bin" ContentType="application/vnd.openxmlformats-officedocument.oleObject"/>
  <Override PartName="/ppt/slides/slide45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50.xml" ContentType="application/vnd.openxmlformats-officedocument.presentationml.slide+xml"/>
  <Override PartName="/ppt/slides/slide54.xml" ContentType="application/vnd.openxmlformats-officedocument.presentationml.slide+xml"/>
  <Override PartName="/ppt/slides/slide57.xml" ContentType="application/vnd.openxmlformats-officedocument.presentationml.slide+xml"/>
  <Override PartName="/ppt/embeddings/oleObject6.bin" ContentType="application/vnd.openxmlformats-officedocument.oleObject"/>
  <Override PartName="/ppt/embeddings/oleObject19.bin" ContentType="application/vnd.openxmlformats-officedocument.oleObject"/>
  <Override PartName="/ppt/slides/slide58.xml" ContentType="application/vnd.openxmlformats-officedocument.presentationml.slide+xml"/>
  <Default Extension="xml" ContentType="application/xml"/>
  <Override PartName="/ppt/slides/slide91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86.xml" ContentType="application/vnd.openxmlformats-officedocument.presentationml.slide+xml"/>
  <Override PartName="/ppt/slides/slide81.xml" ContentType="application/vnd.openxmlformats-officedocument.presentationml.slide+xml"/>
  <Override PartName="/ppt/slides/slide25.xml" ContentType="application/vnd.openxmlformats-officedocument.presentationml.slide+xml"/>
  <Override PartName="/ppt/embeddings/oleObject5.bin" ContentType="application/vnd.openxmlformats-officedocument.oleObject"/>
  <Override PartName="/ppt/slides/slide63.xml" ContentType="application/vnd.openxmlformats-officedocument.presentationml.slide+xml"/>
  <Override PartName="/ppt/slides/slide93.xml" ContentType="application/vnd.openxmlformats-officedocument.presentationml.slide+xml"/>
  <Override PartName="/ppt/slides/slide14.xml" ContentType="application/vnd.openxmlformats-officedocument.presentationml.slide+xml"/>
  <Override PartName="/ppt/slides/slide40.xml" ContentType="application/vnd.openxmlformats-officedocument.presentationml.slide+xml"/>
  <Override PartName="/ppt/slides/slide82.xml" ContentType="application/vnd.openxmlformats-officedocument.presentationml.slide+xml"/>
  <Override PartName="/ppt/slides/slide105.xml" ContentType="application/vnd.openxmlformats-officedocument.presentationml.slide+xml"/>
  <Override PartName="/ppt/slides/slide34.xml" ContentType="application/vnd.openxmlformats-officedocument.presentationml.slide+xml"/>
  <Override PartName="/ppt/embeddings/oleObject1.bin" ContentType="application/vnd.openxmlformats-officedocument.oleObject"/>
  <Override PartName="/ppt/slides/slide44.xml" ContentType="application/vnd.openxmlformats-officedocument.presentationml.slide+xml"/>
  <Override PartName="/ppt/slides/slide106.xml" ContentType="application/vnd.openxmlformats-officedocument.presentationml.slide+xml"/>
  <Override PartName="/ppt/slides/slide103.xml" ContentType="application/vnd.openxmlformats-officedocument.presentationml.slide+xml"/>
  <Override PartName="/ppt/slides/slide49.xml" ContentType="application/vnd.openxmlformats-officedocument.presentationml.slide+xml"/>
  <Override PartName="/ppt/embeddings/oleObject17.bin" ContentType="application/vnd.openxmlformats-officedocument.oleObject"/>
  <Override PartName="/ppt/slideLayouts/slideLayout1.xml" ContentType="application/vnd.openxmlformats-officedocument.presentationml.slideLayout+xml"/>
  <Override PartName="/ppt/slides/slide70.xml" ContentType="application/vnd.openxmlformats-officedocument.presentationml.slide+xml"/>
  <Override PartName="/ppt/slides/slide88.xml" ContentType="application/vnd.openxmlformats-officedocument.presentationml.slide+xml"/>
  <Override PartName="/ppt/slides/slide48.xml" ContentType="application/vnd.openxmlformats-officedocument.presentationml.slide+xml"/>
  <Override PartName="/ppt/slides/slide99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s/slide109.xml" ContentType="application/vnd.openxmlformats-officedocument.presentationml.slide+xml"/>
  <Override PartName="/ppt/slides/slide77.xml" ContentType="application/vnd.openxmlformats-officedocument.presentationml.slide+xml"/>
  <Override PartName="/ppt/embeddings/oleObject7.bin" ContentType="application/vnd.openxmlformats-officedocument.oleObject"/>
  <Override PartName="/ppt/slides/slide5.xml" ContentType="application/vnd.openxmlformats-officedocument.presentationml.slide+xml"/>
  <Override PartName="/ppt/embeddings/oleObject12.bin" ContentType="application/vnd.openxmlformats-officedocument.oleObject"/>
  <Override PartName="/ppt/slideLayouts/slideLayout7.xml" ContentType="application/vnd.openxmlformats-officedocument.presentationml.slideLayout+xml"/>
  <Override PartName="/ppt/slides/slide59.xml" ContentType="application/vnd.openxmlformats-officedocument.presentationml.slide+xml"/>
  <Override PartName="/ppt/slides/slide79.xml" ContentType="application/vnd.openxmlformats-officedocument.presentationml.slide+xml"/>
  <Override PartName="/ppt/slides/slide95.xml" ContentType="application/vnd.openxmlformats-officedocument.presentationml.slide+xml"/>
  <Default Extension="jpeg" ContentType="image/jpeg"/>
  <Override PartName="/ppt/slides/slide64.xml" ContentType="application/vnd.openxmlformats-officedocument.presentationml.slide+xml"/>
  <Override PartName="/ppt/embeddings/oleObject14.bin" ContentType="application/vnd.openxmlformats-officedocument.oleObject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10.xml" ContentType="application/vnd.openxmlformats-officedocument.presentationml.slide+xml"/>
  <Default Extension="tiff" ContentType="image/tiff"/>
  <Override PartName="/ppt/slideLayouts/slideLayout11.xml" ContentType="application/vnd.openxmlformats-officedocument.presentationml.slideLayout+xml"/>
  <Override PartName="/ppt/slides/slide96.xml" ContentType="application/vnd.openxmlformats-officedocument.presentationml.slide+xml"/>
  <Override PartName="/ppt/embeddings/oleObject21.bin" ContentType="application/vnd.openxmlformats-officedocument.oleObject"/>
  <Override PartName="/ppt/slides/slide72.xml" ContentType="application/vnd.openxmlformats-officedocument.presentationml.slide+xml"/>
  <Override PartName="/ppt/slides/slide74.xml" ContentType="application/vnd.openxmlformats-officedocument.presentationml.slide+xml"/>
  <Override PartName="/ppt/slides/slide98.xml" ContentType="application/vnd.openxmlformats-officedocument.presentationml.slide+xml"/>
  <Override PartName="/ppt/slides/slide75.xml" ContentType="application/vnd.openxmlformats-officedocument.presentationml.slide+xml"/>
  <Override PartName="/ppt/slides/slide8.xml" ContentType="application/vnd.openxmlformats-officedocument.presentationml.slide+xml"/>
  <Override PartName="/ppt/slides/slide102.xml" ContentType="application/vnd.openxmlformats-officedocument.presentationml.slide+xml"/>
  <Override PartName="/ppt/slides/slide15.xml" ContentType="application/vnd.openxmlformats-officedocument.presentationml.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60.xml" ContentType="application/vnd.openxmlformats-officedocument.presentationml.slide+xml"/>
  <Override PartName="/ppt/embeddings/oleObject8.bin" ContentType="application/vnd.openxmlformats-officedocument.oleObject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73.xml" ContentType="application/vnd.openxmlformats-officedocument.presentationml.slide+xml"/>
  <Override PartName="/ppt/slides/slide32.xml" ContentType="application/vnd.openxmlformats-officedocument.presentationml.slide+xml"/>
  <Override PartName="/ppt/slides/slide71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Default Extension="pdf" ContentType="application/pdf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12"/>
  </p:notesMasterIdLst>
  <p:sldIdLst>
    <p:sldId id="256" r:id="rId2"/>
    <p:sldId id="300" r:id="rId3"/>
    <p:sldId id="286" r:id="rId4"/>
    <p:sldId id="261" r:id="rId5"/>
    <p:sldId id="351" r:id="rId6"/>
    <p:sldId id="288" r:id="rId7"/>
    <p:sldId id="257" r:id="rId8"/>
    <p:sldId id="258" r:id="rId9"/>
    <p:sldId id="260" r:id="rId10"/>
    <p:sldId id="285" r:id="rId11"/>
    <p:sldId id="306" r:id="rId12"/>
    <p:sldId id="304" r:id="rId13"/>
    <p:sldId id="331" r:id="rId14"/>
    <p:sldId id="307" r:id="rId15"/>
    <p:sldId id="292" r:id="rId16"/>
    <p:sldId id="302" r:id="rId17"/>
    <p:sldId id="308" r:id="rId18"/>
    <p:sldId id="294" r:id="rId19"/>
    <p:sldId id="293" r:id="rId20"/>
    <p:sldId id="298" r:id="rId21"/>
    <p:sldId id="289" r:id="rId22"/>
    <p:sldId id="332" r:id="rId23"/>
    <p:sldId id="290" r:id="rId24"/>
    <p:sldId id="291" r:id="rId25"/>
    <p:sldId id="310" r:id="rId26"/>
    <p:sldId id="271" r:id="rId27"/>
    <p:sldId id="287" r:id="rId28"/>
    <p:sldId id="333" r:id="rId29"/>
    <p:sldId id="334" r:id="rId30"/>
    <p:sldId id="311" r:id="rId31"/>
    <p:sldId id="325" r:id="rId32"/>
    <p:sldId id="328" r:id="rId33"/>
    <p:sldId id="326" r:id="rId34"/>
    <p:sldId id="312" r:id="rId35"/>
    <p:sldId id="315" r:id="rId36"/>
    <p:sldId id="316" r:id="rId37"/>
    <p:sldId id="317" r:id="rId38"/>
    <p:sldId id="318" r:id="rId39"/>
    <p:sldId id="319" r:id="rId40"/>
    <p:sldId id="320" r:id="rId41"/>
    <p:sldId id="321" r:id="rId42"/>
    <p:sldId id="322" r:id="rId43"/>
    <p:sldId id="323" r:id="rId44"/>
    <p:sldId id="352" r:id="rId45"/>
    <p:sldId id="353" r:id="rId46"/>
    <p:sldId id="335" r:id="rId47"/>
    <p:sldId id="324" r:id="rId48"/>
    <p:sldId id="336" r:id="rId49"/>
    <p:sldId id="338" r:id="rId50"/>
    <p:sldId id="354" r:id="rId51"/>
    <p:sldId id="355" r:id="rId52"/>
    <p:sldId id="356" r:id="rId53"/>
    <p:sldId id="357" r:id="rId54"/>
    <p:sldId id="358" r:id="rId55"/>
    <p:sldId id="359" r:id="rId56"/>
    <p:sldId id="360" r:id="rId57"/>
    <p:sldId id="361" r:id="rId58"/>
    <p:sldId id="362" r:id="rId59"/>
    <p:sldId id="363" r:id="rId60"/>
    <p:sldId id="364" r:id="rId61"/>
    <p:sldId id="365" r:id="rId62"/>
    <p:sldId id="366" r:id="rId63"/>
    <p:sldId id="367" r:id="rId64"/>
    <p:sldId id="368" r:id="rId65"/>
    <p:sldId id="369" r:id="rId66"/>
    <p:sldId id="370" r:id="rId67"/>
    <p:sldId id="371" r:id="rId68"/>
    <p:sldId id="372" r:id="rId69"/>
    <p:sldId id="373" r:id="rId70"/>
    <p:sldId id="374" r:id="rId71"/>
    <p:sldId id="375" r:id="rId72"/>
    <p:sldId id="376" r:id="rId73"/>
    <p:sldId id="377" r:id="rId74"/>
    <p:sldId id="378" r:id="rId75"/>
    <p:sldId id="379" r:id="rId76"/>
    <p:sldId id="380" r:id="rId77"/>
    <p:sldId id="381" r:id="rId78"/>
    <p:sldId id="382" r:id="rId79"/>
    <p:sldId id="383" r:id="rId80"/>
    <p:sldId id="384" r:id="rId81"/>
    <p:sldId id="385" r:id="rId82"/>
    <p:sldId id="386" r:id="rId83"/>
    <p:sldId id="387" r:id="rId84"/>
    <p:sldId id="388" r:id="rId85"/>
    <p:sldId id="389" r:id="rId86"/>
    <p:sldId id="390" r:id="rId87"/>
    <p:sldId id="391" r:id="rId88"/>
    <p:sldId id="392" r:id="rId89"/>
    <p:sldId id="393" r:id="rId90"/>
    <p:sldId id="394" r:id="rId91"/>
    <p:sldId id="395" r:id="rId92"/>
    <p:sldId id="396" r:id="rId93"/>
    <p:sldId id="397" r:id="rId94"/>
    <p:sldId id="398" r:id="rId95"/>
    <p:sldId id="399" r:id="rId96"/>
    <p:sldId id="400" r:id="rId97"/>
    <p:sldId id="401" r:id="rId98"/>
    <p:sldId id="402" r:id="rId99"/>
    <p:sldId id="339" r:id="rId100"/>
    <p:sldId id="340" r:id="rId101"/>
    <p:sldId id="341" r:id="rId102"/>
    <p:sldId id="342" r:id="rId103"/>
    <p:sldId id="343" r:id="rId104"/>
    <p:sldId id="344" r:id="rId105"/>
    <p:sldId id="345" r:id="rId106"/>
    <p:sldId id="346" r:id="rId107"/>
    <p:sldId id="347" r:id="rId108"/>
    <p:sldId id="348" r:id="rId109"/>
    <p:sldId id="349" r:id="rId110"/>
    <p:sldId id="350" r:id="rId1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668577"/>
    <a:srgbClr val="EA4DBB"/>
    <a:srgbClr val="0E2AF7"/>
    <a:srgbClr val="F19F2F"/>
    <a:srgbClr val="E729AD"/>
    <a:srgbClr val="626468"/>
    <a:srgbClr val="56557B"/>
    <a:srgbClr val="2C2929"/>
    <a:srgbClr val="EE2E96"/>
    <a:srgbClr val="7B3A5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116" d="100"/>
          <a:sy n="116" d="100"/>
        </p:scale>
        <p:origin x="-672" y="-104"/>
      </p:cViewPr>
      <p:guideLst>
        <p:guide orient="horz" pos="217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64" Type="http://schemas.openxmlformats.org/officeDocument/2006/relationships/slide" Target="slides/slide63.xml"/><Relationship Id="rId60" Type="http://schemas.openxmlformats.org/officeDocument/2006/relationships/slide" Target="slides/slide59.xml"/><Relationship Id="rId70" Type="http://schemas.openxmlformats.org/officeDocument/2006/relationships/slide" Target="slides/slide69.xml"/><Relationship Id="rId94" Type="http://schemas.openxmlformats.org/officeDocument/2006/relationships/slide" Target="slides/slide93.xml"/><Relationship Id="rId7" Type="http://schemas.openxmlformats.org/officeDocument/2006/relationships/slide" Target="slides/slide6.xml"/><Relationship Id="rId74" Type="http://schemas.openxmlformats.org/officeDocument/2006/relationships/slide" Target="slides/slide73.xml"/><Relationship Id="rId102" Type="http://schemas.openxmlformats.org/officeDocument/2006/relationships/slide" Target="slides/slide101.xml"/><Relationship Id="rId25" Type="http://schemas.openxmlformats.org/officeDocument/2006/relationships/slide" Target="slides/slide24.xml"/><Relationship Id="rId106" Type="http://schemas.openxmlformats.org/officeDocument/2006/relationships/slide" Target="slides/slide105.xml"/><Relationship Id="rId116" Type="http://schemas.openxmlformats.org/officeDocument/2006/relationships/theme" Target="theme/theme1.xml"/><Relationship Id="rId96" Type="http://schemas.openxmlformats.org/officeDocument/2006/relationships/slide" Target="slides/slide95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17" Type="http://schemas.openxmlformats.org/officeDocument/2006/relationships/slide" Target="slides/slide16.xml"/><Relationship Id="rId107" Type="http://schemas.openxmlformats.org/officeDocument/2006/relationships/slide" Target="slides/slide106.xml"/><Relationship Id="rId71" Type="http://schemas.openxmlformats.org/officeDocument/2006/relationships/slide" Target="slides/slide70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89" Type="http://schemas.openxmlformats.org/officeDocument/2006/relationships/slide" Target="slides/slide88.xml"/><Relationship Id="rId114" Type="http://schemas.openxmlformats.org/officeDocument/2006/relationships/presProps" Target="presProps.xml"/><Relationship Id="rId88" Type="http://schemas.openxmlformats.org/officeDocument/2006/relationships/slide" Target="slides/slide87.xml"/><Relationship Id="rId82" Type="http://schemas.openxmlformats.org/officeDocument/2006/relationships/slide" Target="slides/slide81.xml"/><Relationship Id="rId69" Type="http://schemas.openxmlformats.org/officeDocument/2006/relationships/slide" Target="slides/slide6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72" Type="http://schemas.openxmlformats.org/officeDocument/2006/relationships/slide" Target="slides/slide71.xml"/><Relationship Id="rId35" Type="http://schemas.openxmlformats.org/officeDocument/2006/relationships/slide" Target="slides/slide34.xml"/><Relationship Id="rId75" Type="http://schemas.openxmlformats.org/officeDocument/2006/relationships/slide" Target="slides/slide74.xml"/><Relationship Id="rId80" Type="http://schemas.openxmlformats.org/officeDocument/2006/relationships/slide" Target="slides/slide79.xml"/><Relationship Id="rId31" Type="http://schemas.openxmlformats.org/officeDocument/2006/relationships/slide" Target="slides/slide30.xml"/><Relationship Id="rId62" Type="http://schemas.openxmlformats.org/officeDocument/2006/relationships/slide" Target="slides/slide61.xml"/><Relationship Id="rId79" Type="http://schemas.openxmlformats.org/officeDocument/2006/relationships/slide" Target="slides/slide78.xml"/><Relationship Id="rId97" Type="http://schemas.openxmlformats.org/officeDocument/2006/relationships/slide" Target="slides/slide96.xml"/><Relationship Id="rId111" Type="http://schemas.openxmlformats.org/officeDocument/2006/relationships/slide" Target="slides/slide110.xml"/><Relationship Id="rId98" Type="http://schemas.openxmlformats.org/officeDocument/2006/relationships/slide" Target="slides/slide97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slide" Target="slides/slide55.xml"/><Relationship Id="rId48" Type="http://schemas.openxmlformats.org/officeDocument/2006/relationships/slide" Target="slides/slide47.xml"/><Relationship Id="rId32" Type="http://schemas.openxmlformats.org/officeDocument/2006/relationships/slide" Target="slides/slide31.xml"/><Relationship Id="rId13" Type="http://schemas.openxmlformats.org/officeDocument/2006/relationships/slide" Target="slides/slide12.xml"/><Relationship Id="rId52" Type="http://schemas.openxmlformats.org/officeDocument/2006/relationships/slide" Target="slides/slide51.xml"/><Relationship Id="rId54" Type="http://schemas.openxmlformats.org/officeDocument/2006/relationships/slide" Target="slides/slide53.xml"/><Relationship Id="rId101" Type="http://schemas.openxmlformats.org/officeDocument/2006/relationships/slide" Target="slides/slide100.xml"/><Relationship Id="rId23" Type="http://schemas.openxmlformats.org/officeDocument/2006/relationships/slide" Target="slides/slide22.xml"/><Relationship Id="rId61" Type="http://schemas.openxmlformats.org/officeDocument/2006/relationships/slide" Target="slides/slide60.xml"/><Relationship Id="rId53" Type="http://schemas.openxmlformats.org/officeDocument/2006/relationships/slide" Target="slides/slide52.xml"/><Relationship Id="rId84" Type="http://schemas.openxmlformats.org/officeDocument/2006/relationships/slide" Target="slides/slide83.xml"/><Relationship Id="rId30" Type="http://schemas.openxmlformats.org/officeDocument/2006/relationships/slide" Target="slides/slide29.xml"/><Relationship Id="rId29" Type="http://schemas.openxmlformats.org/officeDocument/2006/relationships/slide" Target="slides/slide28.xml"/><Relationship Id="rId83" Type="http://schemas.openxmlformats.org/officeDocument/2006/relationships/slide" Target="slides/slide8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22" Type="http://schemas.openxmlformats.org/officeDocument/2006/relationships/slide" Target="slides/slide21.xml"/><Relationship Id="rId95" Type="http://schemas.openxmlformats.org/officeDocument/2006/relationships/slide" Target="slides/slide94.xml"/><Relationship Id="rId39" Type="http://schemas.openxmlformats.org/officeDocument/2006/relationships/slide" Target="slides/slide38.xml"/><Relationship Id="rId43" Type="http://schemas.openxmlformats.org/officeDocument/2006/relationships/slide" Target="slides/slide42.xml"/><Relationship Id="rId104" Type="http://schemas.openxmlformats.org/officeDocument/2006/relationships/slide" Target="slides/slide103.xml"/><Relationship Id="rId90" Type="http://schemas.openxmlformats.org/officeDocument/2006/relationships/slide" Target="slides/slide89.xml"/><Relationship Id="rId77" Type="http://schemas.openxmlformats.org/officeDocument/2006/relationships/slide" Target="slides/slide76.xml"/><Relationship Id="rId63" Type="http://schemas.openxmlformats.org/officeDocument/2006/relationships/slide" Target="slides/slide62.xml"/><Relationship Id="rId85" Type="http://schemas.openxmlformats.org/officeDocument/2006/relationships/slide" Target="slides/slide84.xml"/><Relationship Id="rId105" Type="http://schemas.openxmlformats.org/officeDocument/2006/relationships/slide" Target="slides/slide104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99" Type="http://schemas.openxmlformats.org/officeDocument/2006/relationships/slide" Target="slides/slide98.xml"/><Relationship Id="rId14" Type="http://schemas.openxmlformats.org/officeDocument/2006/relationships/slide" Target="slides/slide13.xml"/><Relationship Id="rId103" Type="http://schemas.openxmlformats.org/officeDocument/2006/relationships/slide" Target="slides/slide102.xml"/><Relationship Id="rId92" Type="http://schemas.openxmlformats.org/officeDocument/2006/relationships/slide" Target="slides/slide91.xml"/><Relationship Id="rId45" Type="http://schemas.openxmlformats.org/officeDocument/2006/relationships/slide" Target="slides/slide44.xml"/><Relationship Id="rId58" Type="http://schemas.openxmlformats.org/officeDocument/2006/relationships/slide" Target="slides/slide57.xml"/><Relationship Id="rId42" Type="http://schemas.openxmlformats.org/officeDocument/2006/relationships/slide" Target="slides/slide41.xml"/><Relationship Id="rId73" Type="http://schemas.openxmlformats.org/officeDocument/2006/relationships/slide" Target="slides/slide72.xml"/><Relationship Id="rId87" Type="http://schemas.openxmlformats.org/officeDocument/2006/relationships/slide" Target="slides/slide86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17" Type="http://schemas.openxmlformats.org/officeDocument/2006/relationships/tableStyles" Target="tableStyles.xml"/><Relationship Id="rId11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57" Type="http://schemas.openxmlformats.org/officeDocument/2006/relationships/slide" Target="slides/slide56.xml"/><Relationship Id="rId109" Type="http://schemas.openxmlformats.org/officeDocument/2006/relationships/slide" Target="slides/slide108.xml"/><Relationship Id="rId46" Type="http://schemas.openxmlformats.org/officeDocument/2006/relationships/slide" Target="slides/slide45.xml"/><Relationship Id="rId86" Type="http://schemas.openxmlformats.org/officeDocument/2006/relationships/slide" Target="slides/slide85.xml"/><Relationship Id="rId59" Type="http://schemas.openxmlformats.org/officeDocument/2006/relationships/slide" Target="slides/slide58.xml"/><Relationship Id="rId51" Type="http://schemas.openxmlformats.org/officeDocument/2006/relationships/slide" Target="slides/slide50.xml"/><Relationship Id="rId66" Type="http://schemas.openxmlformats.org/officeDocument/2006/relationships/slide" Target="slides/slide65.xml"/><Relationship Id="rId55" Type="http://schemas.openxmlformats.org/officeDocument/2006/relationships/slide" Target="slides/slide54.xml"/><Relationship Id="rId34" Type="http://schemas.openxmlformats.org/officeDocument/2006/relationships/slide" Target="slides/slide33.xml"/><Relationship Id="rId81" Type="http://schemas.openxmlformats.org/officeDocument/2006/relationships/slide" Target="slides/slide80.xml"/><Relationship Id="rId40" Type="http://schemas.openxmlformats.org/officeDocument/2006/relationships/slide" Target="slides/slide39.xml"/><Relationship Id="rId36" Type="http://schemas.openxmlformats.org/officeDocument/2006/relationships/slide" Target="slides/slide35.xml"/><Relationship Id="rId76" Type="http://schemas.openxmlformats.org/officeDocument/2006/relationships/slide" Target="slides/slide75.xml"/><Relationship Id="rId8" Type="http://schemas.openxmlformats.org/officeDocument/2006/relationships/slide" Target="slides/slide7.xml"/><Relationship Id="rId65" Type="http://schemas.openxmlformats.org/officeDocument/2006/relationships/slide" Target="slides/slide64.xml"/><Relationship Id="rId67" Type="http://schemas.openxmlformats.org/officeDocument/2006/relationships/slide" Target="slides/slide66.xml"/><Relationship Id="rId37" Type="http://schemas.openxmlformats.org/officeDocument/2006/relationships/slide" Target="slides/slide36.xml"/><Relationship Id="rId110" Type="http://schemas.openxmlformats.org/officeDocument/2006/relationships/slide" Target="slides/slide109.xml"/><Relationship Id="rId113" Type="http://schemas.openxmlformats.org/officeDocument/2006/relationships/printerSettings" Target="printerSettings/printerSettings1.bin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" Type="http://schemas.openxmlformats.org/officeDocument/2006/relationships/slide" Target="slides/slide2.xml"/><Relationship Id="rId26" Type="http://schemas.openxmlformats.org/officeDocument/2006/relationships/slide" Target="slides/slide25.xml"/><Relationship Id="rId100" Type="http://schemas.openxmlformats.org/officeDocument/2006/relationships/slide" Target="slides/slide99.xml"/><Relationship Id="rId11" Type="http://schemas.openxmlformats.org/officeDocument/2006/relationships/slide" Target="slides/slide10.xml"/><Relationship Id="rId68" Type="http://schemas.openxmlformats.org/officeDocument/2006/relationships/slide" Target="slides/slide67.xml"/><Relationship Id="rId115" Type="http://schemas.openxmlformats.org/officeDocument/2006/relationships/viewProps" Target="viewProps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91" Type="http://schemas.openxmlformats.org/officeDocument/2006/relationships/slide" Target="slides/slide90.xml"/><Relationship Id="rId93" Type="http://schemas.openxmlformats.org/officeDocument/2006/relationships/slide" Target="slides/slide92.xml"/><Relationship Id="rId78" Type="http://schemas.openxmlformats.org/officeDocument/2006/relationships/slide" Target="slides/slide77.xml"/><Relationship Id="rId15" Type="http://schemas.openxmlformats.org/officeDocument/2006/relationships/slide" Target="slides/slide14.xml"/><Relationship Id="rId21" Type="http://schemas.openxmlformats.org/officeDocument/2006/relationships/slide" Target="slides/slide2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ict"/></Relationships>
</file>

<file path=ppt/drawings/_rels/vmlDrawing2.vml.rels><?xml version="1.0" encoding="UTF-8" standalone="yes"?>
<Relationships xmlns="http://schemas.openxmlformats.org/package/2006/relationships"><Relationship Id="rId4" Type="http://schemas.openxmlformats.org/officeDocument/2006/relationships/image" Target="../media/image48.pict"/><Relationship Id="rId1" Type="http://schemas.openxmlformats.org/officeDocument/2006/relationships/image" Target="../media/image45.pict"/><Relationship Id="rId2" Type="http://schemas.openxmlformats.org/officeDocument/2006/relationships/image" Target="../media/image46.pict"/><Relationship Id="rId3" Type="http://schemas.openxmlformats.org/officeDocument/2006/relationships/image" Target="../media/image47.pict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ict"/><Relationship Id="rId3" Type="http://schemas.openxmlformats.org/officeDocument/2006/relationships/image" Target="../media/image73.pict"/><Relationship Id="rId1" Type="http://schemas.openxmlformats.org/officeDocument/2006/relationships/image" Target="../media/image71.pict"/></Relationships>
</file>

<file path=ppt/drawings/_rels/vmlDrawing4.vml.rels><?xml version="1.0" encoding="UTF-8" standalone="yes"?>
<Relationships xmlns="http://schemas.openxmlformats.org/package/2006/relationships"><Relationship Id="rId4" Type="http://schemas.openxmlformats.org/officeDocument/2006/relationships/image" Target="../media/image92.png"/><Relationship Id="rId1" Type="http://schemas.openxmlformats.org/officeDocument/2006/relationships/image" Target="../media/image89.png"/><Relationship Id="rId2" Type="http://schemas.openxmlformats.org/officeDocument/2006/relationships/image" Target="../media/image90.png"/><Relationship Id="rId3" Type="http://schemas.openxmlformats.org/officeDocument/2006/relationships/image" Target="../media/image91.png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ict"/><Relationship Id="rId1" Type="http://schemas.openxmlformats.org/officeDocument/2006/relationships/image" Target="../media/image148.pict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ict"/></Relationships>
</file>

<file path=ppt/drawings/_rels/vmlDrawing7.vml.rels><?xml version="1.0" encoding="UTF-8" standalone="yes"?>
<Relationships xmlns="http://schemas.openxmlformats.org/package/2006/relationships"><Relationship Id="rId4" Type="http://schemas.openxmlformats.org/officeDocument/2006/relationships/image" Target="../media/image48.pict"/><Relationship Id="rId1" Type="http://schemas.openxmlformats.org/officeDocument/2006/relationships/image" Target="../media/image45.pict"/><Relationship Id="rId2" Type="http://schemas.openxmlformats.org/officeDocument/2006/relationships/image" Target="../media/image46.pict"/><Relationship Id="rId3" Type="http://schemas.openxmlformats.org/officeDocument/2006/relationships/image" Target="../media/image47.pict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ict"/><Relationship Id="rId3" Type="http://schemas.openxmlformats.org/officeDocument/2006/relationships/image" Target="../media/image73.pict"/><Relationship Id="rId1" Type="http://schemas.openxmlformats.org/officeDocument/2006/relationships/image" Target="../media/image71.pict"/></Relationships>
</file>

<file path=ppt/drawings/_rels/vmlDrawing9.vml.rels><?xml version="1.0" encoding="UTF-8" standalone="yes"?>
<Relationships xmlns="http://schemas.openxmlformats.org/package/2006/relationships"><Relationship Id="rId4" Type="http://schemas.openxmlformats.org/officeDocument/2006/relationships/image" Target="../media/image92.png"/><Relationship Id="rId1" Type="http://schemas.openxmlformats.org/officeDocument/2006/relationships/image" Target="../media/image89.png"/><Relationship Id="rId2" Type="http://schemas.openxmlformats.org/officeDocument/2006/relationships/image" Target="../media/image90.png"/><Relationship Id="rId3" Type="http://schemas.openxmlformats.org/officeDocument/2006/relationships/image" Target="../media/image91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4.png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ict"/><Relationship Id="rId1" Type="http://schemas.openxmlformats.org/officeDocument/2006/relationships/image" Target="../media/image148.pict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915805-B89B-3D4B-9878-EB70CE3DF1BF}" type="datetimeFigureOut">
              <a:rPr lang="en-US"/>
              <a:pPr/>
              <a:t>6/10/16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D83AB3-D750-1F48-AB63-2789528C5516}" type="slidenum">
              <a:rPr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6/10/16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6/10/16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6/10/16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6/10/16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6/10/16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6/10/16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6/10/16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6/10/16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6/10/16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6/10/16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6/10/16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49408-93FC-6340-B1E5-FFD19D082C65}" type="datetimeFigureOut">
              <a:rPr lang="en-US"/>
              <a:pPr/>
              <a:t>6/10/16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0353F-91A1-F441-B529-9FB547F0998D}" type="slidenum">
              <a:rPr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image" Target="../media/image8.png"/><Relationship Id="rId4" Type="http://schemas.openxmlformats.org/officeDocument/2006/relationships/image" Target="../media/image6.jpeg"/><Relationship Id="rId1" Type="http://schemas.openxmlformats.org/officeDocument/2006/relationships/video" Target="file://localhost/Users/franco/Files/Lavori/ICPP2016-Taiwan/Proto-SPHERA_History-2016/Disr017091.mp4" TargetMode="Externa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5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4" Type="http://schemas.openxmlformats.org/officeDocument/2006/relationships/image" Target="../media/image11.jpeg"/><Relationship Id="rId5" Type="http://schemas.openxmlformats.org/officeDocument/2006/relationships/image" Target="../media/image12.pdf"/><Relationship Id="rId7" Type="http://schemas.openxmlformats.org/officeDocument/2006/relationships/image" Target="../media/image14.pd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9" Type="http://schemas.openxmlformats.org/officeDocument/2006/relationships/oleObject" Target="../embeddings/oleObject1.bin"/><Relationship Id="rId3" Type="http://schemas.openxmlformats.org/officeDocument/2006/relationships/image" Target="../media/image10.jpeg"/><Relationship Id="rId6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image" Target="../media/image19.png"/><Relationship Id="rId4" Type="http://schemas.openxmlformats.org/officeDocument/2006/relationships/image" Target="../media/image17.jpeg"/><Relationship Id="rId1" Type="http://schemas.openxmlformats.org/officeDocument/2006/relationships/video" Target="file://localhost/Users/franco/Files/Lavori/ICPP2016-Taiwan/Proto-SPHERA_History-2016/17118_0247100bl.mp4" TargetMode="Externa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6.jpeg"/><Relationship Id="rId5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3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24.jpeg"/><Relationship Id="rId5" Type="http://schemas.openxmlformats.org/officeDocument/2006/relationships/image" Target="../media/image25.jpeg"/><Relationship Id="rId7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Relationship Id="rId3" Type="http://schemas.openxmlformats.org/officeDocument/2006/relationships/image" Target="../media/image23.jpeg"/><Relationship Id="rId6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image" Target="../media/image32.png"/><Relationship Id="rId4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Relationship Id="rId3" Type="http://schemas.openxmlformats.org/officeDocument/2006/relationships/image" Target="../media/image29.jpeg"/><Relationship Id="rId5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4" Type="http://schemas.openxmlformats.org/officeDocument/2006/relationships/image" Target="../media/image35.jpeg"/><Relationship Id="rId5" Type="http://schemas.openxmlformats.org/officeDocument/2006/relationships/image" Target="../media/image36.jpeg"/><Relationship Id="rId7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eg"/><Relationship Id="rId3" Type="http://schemas.openxmlformats.org/officeDocument/2006/relationships/image" Target="../media/image34.jpeg"/><Relationship Id="rId6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image" Target="../media/image44.png"/><Relationship Id="rId4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jpeg"/><Relationship Id="rId5" Type="http://schemas.openxmlformats.org/officeDocument/2006/relationships/image" Target="../media/image43.jpeg"/></Relationships>
</file>

<file path=ppt/slides/_rels/slide11.xml.rels><?xml version="1.0" encoding="UTF-8" standalone="yes"?>
<Relationships xmlns="http://schemas.openxmlformats.org/package/2006/relationships"><Relationship Id="rId14" Type="http://schemas.openxmlformats.org/officeDocument/2006/relationships/oleObject" Target="../embeddings/oleObject3.bin"/><Relationship Id="rId4" Type="http://schemas.openxmlformats.org/officeDocument/2006/relationships/image" Target="../media/image49.jpeg"/><Relationship Id="rId7" Type="http://schemas.openxmlformats.org/officeDocument/2006/relationships/image" Target="../media/image52.jpeg"/><Relationship Id="rId11" Type="http://schemas.openxmlformats.org/officeDocument/2006/relationships/image" Target="../media/image56.jpeg"/><Relationship Id="rId1" Type="http://schemas.openxmlformats.org/officeDocument/2006/relationships/vmlDrawing" Target="../drawings/vmlDrawing2.vml"/><Relationship Id="rId6" Type="http://schemas.openxmlformats.org/officeDocument/2006/relationships/image" Target="../media/image51.jpeg"/><Relationship Id="rId16" Type="http://schemas.openxmlformats.org/officeDocument/2006/relationships/oleObject" Target="../embeddings/oleObject5.bin"/><Relationship Id="rId8" Type="http://schemas.openxmlformats.org/officeDocument/2006/relationships/image" Target="../media/image53.png"/><Relationship Id="rId13" Type="http://schemas.openxmlformats.org/officeDocument/2006/relationships/oleObject" Target="../embeddings/oleObject2.bin"/><Relationship Id="rId10" Type="http://schemas.openxmlformats.org/officeDocument/2006/relationships/image" Target="../media/image55.png"/><Relationship Id="rId5" Type="http://schemas.openxmlformats.org/officeDocument/2006/relationships/image" Target="../media/image50.jpeg"/><Relationship Id="rId15" Type="http://schemas.openxmlformats.org/officeDocument/2006/relationships/oleObject" Target="../embeddings/oleObject4.bin"/><Relationship Id="rId12" Type="http://schemas.openxmlformats.org/officeDocument/2006/relationships/image" Target="../media/image57.jpeg"/><Relationship Id="rId2" Type="http://schemas.openxmlformats.org/officeDocument/2006/relationships/video" Target="file://localhost/Users/franco/Files/Lavori/ICPP2016-Taiwan/Proto-SPHERA_History-2016/Irvine.mp4" TargetMode="External"/><Relationship Id="rId9" Type="http://schemas.openxmlformats.org/officeDocument/2006/relationships/image" Target="../media/image54.pdf"/><Relationship Id="rId3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4" Type="http://schemas.openxmlformats.org/officeDocument/2006/relationships/image" Target="../media/image69.pdf"/><Relationship Id="rId4" Type="http://schemas.openxmlformats.org/officeDocument/2006/relationships/image" Target="../media/image60.jpeg"/><Relationship Id="rId7" Type="http://schemas.openxmlformats.org/officeDocument/2006/relationships/image" Target="../media/image63.jpeg"/><Relationship Id="rId11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8" Type="http://schemas.openxmlformats.org/officeDocument/2006/relationships/image" Target="../media/image64.jpeg"/><Relationship Id="rId13" Type="http://schemas.openxmlformats.org/officeDocument/2006/relationships/image" Target="../media/image68.png"/><Relationship Id="rId10" Type="http://schemas.openxmlformats.org/officeDocument/2006/relationships/image" Target="../media/image65.pdf"/><Relationship Id="rId5" Type="http://schemas.openxmlformats.org/officeDocument/2006/relationships/image" Target="../media/image61.jpeg"/><Relationship Id="rId15" Type="http://schemas.openxmlformats.org/officeDocument/2006/relationships/image" Target="../media/image70.png"/><Relationship Id="rId12" Type="http://schemas.openxmlformats.org/officeDocument/2006/relationships/image" Target="../media/image67.pdf"/><Relationship Id="rId2" Type="http://schemas.openxmlformats.org/officeDocument/2006/relationships/image" Target="../media/image58.pdf"/><Relationship Id="rId9" Type="http://schemas.openxmlformats.org/officeDocument/2006/relationships/image" Target="../media/image43.jpeg"/><Relationship Id="rId3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75.jpeg"/><Relationship Id="rId7" Type="http://schemas.openxmlformats.org/officeDocument/2006/relationships/image" Target="../media/image78.pdf"/><Relationship Id="rId11" Type="http://schemas.openxmlformats.org/officeDocument/2006/relationships/oleObject" Target="../embeddings/oleObject6.bin"/><Relationship Id="rId1" Type="http://schemas.openxmlformats.org/officeDocument/2006/relationships/vmlDrawing" Target="../drawings/vmlDrawing3.vml"/><Relationship Id="rId6" Type="http://schemas.openxmlformats.org/officeDocument/2006/relationships/image" Target="../media/image77.wmf"/><Relationship Id="rId8" Type="http://schemas.openxmlformats.org/officeDocument/2006/relationships/image" Target="../media/image79.png"/><Relationship Id="rId13" Type="http://schemas.openxmlformats.org/officeDocument/2006/relationships/oleObject" Target="../embeddings/oleObject8.bin"/><Relationship Id="rId10" Type="http://schemas.openxmlformats.org/officeDocument/2006/relationships/image" Target="../media/image81.png"/><Relationship Id="rId5" Type="http://schemas.openxmlformats.org/officeDocument/2006/relationships/image" Target="../media/image76.jpeg"/><Relationship Id="rId12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9" Type="http://schemas.openxmlformats.org/officeDocument/2006/relationships/image" Target="../media/image80.pdf"/><Relationship Id="rId3" Type="http://schemas.openxmlformats.org/officeDocument/2006/relationships/image" Target="../media/image74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82.png"/><Relationship Id="rId1" Type="http://schemas.openxmlformats.org/officeDocument/2006/relationships/video" Target="file://localhost/Users/franco/Files/Lavori/ICPP2016-Taiwan/Proto-SPHERA_History-2016/NSTX_Plasmoids2.mp4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4" Type="http://schemas.openxmlformats.org/officeDocument/2006/relationships/image" Target="../media/image85.jpeg"/><Relationship Id="rId5" Type="http://schemas.openxmlformats.org/officeDocument/2006/relationships/image" Target="../media/image86.jpeg"/><Relationship Id="rId7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jpeg"/><Relationship Id="rId3" Type="http://schemas.openxmlformats.org/officeDocument/2006/relationships/image" Target="../media/image84.jpeg"/><Relationship Id="rId6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image" Target="../media/image93.jpeg"/><Relationship Id="rId5" Type="http://schemas.openxmlformats.org/officeDocument/2006/relationships/image" Target="../media/image94.jpeg"/><Relationship Id="rId7" Type="http://schemas.openxmlformats.org/officeDocument/2006/relationships/image" Target="../media/image96.pn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Relationship Id="rId3" Type="http://schemas.openxmlformats.org/officeDocument/2006/relationships/oleObject" Target="???" TargetMode="External"/><Relationship Id="rId6" Type="http://schemas.openxmlformats.org/officeDocument/2006/relationships/image" Target="../media/image95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7.jpeg"/><Relationship Id="rId3" Type="http://schemas.openxmlformats.org/officeDocument/2006/relationships/image" Target="../media/image98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image" Target="../media/image103.jpeg"/><Relationship Id="rId4" Type="http://schemas.openxmlformats.org/officeDocument/2006/relationships/image" Target="../media/image10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9.jpeg"/><Relationship Id="rId3" Type="http://schemas.openxmlformats.org/officeDocument/2006/relationships/image" Target="../media/image100.jpeg"/><Relationship Id="rId5" Type="http://schemas.openxmlformats.org/officeDocument/2006/relationships/image" Target="../media/image102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6.png"/><Relationship Id="rId5" Type="http://schemas.openxmlformats.org/officeDocument/2006/relationships/image" Target="../media/image107.jpeg"/><Relationship Id="rId7" Type="http://schemas.openxmlformats.org/officeDocument/2006/relationships/image" Target="../media/image10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4.jpeg"/><Relationship Id="rId3" Type="http://schemas.openxmlformats.org/officeDocument/2006/relationships/image" Target="../media/image105.jpeg"/><Relationship Id="rId6" Type="http://schemas.openxmlformats.org/officeDocument/2006/relationships/image" Target="../media/image108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tiff"/><Relationship Id="rId4" Type="http://schemas.openxmlformats.org/officeDocument/2006/relationships/image" Target="../media/image112.png"/><Relationship Id="rId10" Type="http://schemas.openxmlformats.org/officeDocument/2006/relationships/image" Target="../media/image117.jpeg"/><Relationship Id="rId5" Type="http://schemas.openxmlformats.org/officeDocument/2006/relationships/image" Target="../media/image113.png"/><Relationship Id="rId7" Type="http://schemas.openxmlformats.org/officeDocument/2006/relationships/image" Target="../media/image115.jpeg"/><Relationship Id="rId11" Type="http://schemas.openxmlformats.org/officeDocument/2006/relationships/image" Target="../media/image11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0.jpeg"/><Relationship Id="rId9" Type="http://schemas.openxmlformats.org/officeDocument/2006/relationships/image" Target="../media/image29.jpeg"/><Relationship Id="rId3" Type="http://schemas.openxmlformats.org/officeDocument/2006/relationships/image" Target="../media/image111.jpeg"/><Relationship Id="rId6" Type="http://schemas.openxmlformats.org/officeDocument/2006/relationships/image" Target="../media/image114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9.jpeg"/><Relationship Id="rId3" Type="http://schemas.openxmlformats.org/officeDocument/2006/relationships/image" Target="../media/image120.jpeg"/><Relationship Id="rId5" Type="http://schemas.openxmlformats.org/officeDocument/2006/relationships/image" Target="../media/image12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3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jpeg"/><Relationship Id="rId4" Type="http://schemas.openxmlformats.org/officeDocument/2006/relationships/image" Target="../media/image127.jpeg"/><Relationship Id="rId5" Type="http://schemas.openxmlformats.org/officeDocument/2006/relationships/image" Target="../media/image128.jpeg"/><Relationship Id="rId7" Type="http://schemas.openxmlformats.org/officeDocument/2006/relationships/image" Target="../media/image13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5.jpeg"/><Relationship Id="rId3" Type="http://schemas.openxmlformats.org/officeDocument/2006/relationships/image" Target="../media/image126.jpeg"/><Relationship Id="rId6" Type="http://schemas.openxmlformats.org/officeDocument/2006/relationships/image" Target="../media/image129.jpe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image" Target="../media/image136.jpeg"/><Relationship Id="rId4" Type="http://schemas.openxmlformats.org/officeDocument/2006/relationships/image" Target="../media/image13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2.jpeg"/><Relationship Id="rId3" Type="http://schemas.openxmlformats.org/officeDocument/2006/relationships/image" Target="../media/image133.jpeg"/><Relationship Id="rId5" Type="http://schemas.openxmlformats.org/officeDocument/2006/relationships/image" Target="../media/image135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8.jpeg"/><Relationship Id="rId5" Type="http://schemas.openxmlformats.org/officeDocument/2006/relationships/image" Target="../media/image139.png"/><Relationship Id="rId7" Type="http://schemas.openxmlformats.org/officeDocument/2006/relationships/image" Target="../media/image123.jpeg"/><Relationship Id="rId1" Type="http://schemas.openxmlformats.org/officeDocument/2006/relationships/video" Target="file://localhost/Users/franco/Files/Lavori/ICPP2016-Taiwan/Proto-SPHERA_History-2016/Tilt.mp4" TargetMode="Externa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37.jpeg"/><Relationship Id="rId6" Type="http://schemas.openxmlformats.org/officeDocument/2006/relationships/image" Target="../media/image140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1.png"/><Relationship Id="rId3" Type="http://schemas.openxmlformats.org/officeDocument/2006/relationships/image" Target="../media/image43.jpeg"/><Relationship Id="rId5" Type="http://schemas.openxmlformats.org/officeDocument/2006/relationships/image" Target="../media/image143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4.jpeg"/><Relationship Id="rId3" Type="http://schemas.openxmlformats.org/officeDocument/2006/relationships/image" Target="../media/image145.png"/><Relationship Id="rId5" Type="http://schemas.openxmlformats.org/officeDocument/2006/relationships/image" Target="../media/image147.jpeg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oleObject" Target="../embeddings/oleObject10.bin"/><Relationship Id="rId4" Type="http://schemas.openxmlformats.org/officeDocument/2006/relationships/image" Target="../media/image151.jpeg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50.jpeg"/><Relationship Id="rId5" Type="http://schemas.openxmlformats.org/officeDocument/2006/relationships/oleObject" Target="../embeddings/oleObject9.bin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2.jpeg"/><Relationship Id="rId3" Type="http://schemas.openxmlformats.org/officeDocument/2006/relationships/image" Target="../media/image153.jpeg"/><Relationship Id="rId5" Type="http://schemas.openxmlformats.org/officeDocument/2006/relationships/image" Target="../media/image43.jpeg"/></Relationships>
</file>

<file path=ppt/slides/_rels/slide3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5.jpeg"/><Relationship Id="rId3" Type="http://schemas.openxmlformats.org/officeDocument/2006/relationships/image" Target="../media/image156.jpeg"/><Relationship Id="rId5" Type="http://schemas.openxmlformats.org/officeDocument/2006/relationships/image" Target="../media/image158.jpe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6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9.png"/><Relationship Id="rId3" Type="http://schemas.openxmlformats.org/officeDocument/2006/relationships/image" Target="../media/image160.jpeg"/><Relationship Id="rId5" Type="http://schemas.openxmlformats.org/officeDocument/2006/relationships/image" Target="../media/image162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4" Type="http://schemas.openxmlformats.org/officeDocument/2006/relationships/image" Target="../media/image165.png"/><Relationship Id="rId5" Type="http://schemas.openxmlformats.org/officeDocument/2006/relationships/image" Target="../media/image166.png"/><Relationship Id="rId7" Type="http://schemas.openxmlformats.org/officeDocument/2006/relationships/image" Target="../media/image16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3.png"/><Relationship Id="rId9" Type="http://schemas.openxmlformats.org/officeDocument/2006/relationships/image" Target="../media/image170.png"/><Relationship Id="rId3" Type="http://schemas.openxmlformats.org/officeDocument/2006/relationships/image" Target="../media/image164.jpeg"/><Relationship Id="rId6" Type="http://schemas.openxmlformats.org/officeDocument/2006/relationships/image" Target="../media/image167.tiff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image" Target="../media/image175.png"/><Relationship Id="rId4" Type="http://schemas.openxmlformats.org/officeDocument/2006/relationships/image" Target="../media/image17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1.png"/><Relationship Id="rId3" Type="http://schemas.openxmlformats.org/officeDocument/2006/relationships/image" Target="../media/image172.jpeg"/><Relationship Id="rId5" Type="http://schemas.openxmlformats.org/officeDocument/2006/relationships/image" Target="../media/image174.jpe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6.png"/><Relationship Id="rId3" Type="http://schemas.openxmlformats.org/officeDocument/2006/relationships/image" Target="../media/image177.png"/></Relationships>
</file>

<file path=ppt/slides/_rels/slide35.xml.rels><?xml version="1.0" encoding="UTF-8" standalone="yes"?>
<Relationships xmlns="http://schemas.openxmlformats.org/package/2006/relationships"><Relationship Id="rId6" Type="http://schemas.openxmlformats.org/officeDocument/2006/relationships/image" Target="../media/image183.jpeg"/><Relationship Id="rId4" Type="http://schemas.openxmlformats.org/officeDocument/2006/relationships/image" Target="../media/image18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9.jpeg"/><Relationship Id="rId3" Type="http://schemas.openxmlformats.org/officeDocument/2006/relationships/image" Target="../media/image180.png"/><Relationship Id="rId5" Type="http://schemas.openxmlformats.org/officeDocument/2006/relationships/image" Target="../media/image182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jpeg"/><Relationship Id="rId3" Type="http://schemas.openxmlformats.org/officeDocument/2006/relationships/image" Target="../media/image18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png"/><Relationship Id="rId4" Type="http://schemas.openxmlformats.org/officeDocument/2006/relationships/image" Target="../media/image188.png"/><Relationship Id="rId10" Type="http://schemas.openxmlformats.org/officeDocument/2006/relationships/image" Target="../media/image194.png"/><Relationship Id="rId5" Type="http://schemas.openxmlformats.org/officeDocument/2006/relationships/image" Target="../media/image189.png"/><Relationship Id="rId7" Type="http://schemas.openxmlformats.org/officeDocument/2006/relationships/image" Target="../media/image191.png"/><Relationship Id="rId11" Type="http://schemas.openxmlformats.org/officeDocument/2006/relationships/image" Target="../media/image195.png"/><Relationship Id="rId1" Type="http://schemas.openxmlformats.org/officeDocument/2006/relationships/video" Target="file://localhost/Users/franco/Files/Lavori/ICPP2016-Taiwan/Proto-SPHERA_History-2016/Shot78_moviePlasma-Rallent.mp4" TargetMode="External"/><Relationship Id="rId2" Type="http://schemas.openxmlformats.org/officeDocument/2006/relationships/slideLayout" Target="../slideLayouts/slideLayout2.xml"/><Relationship Id="rId9" Type="http://schemas.openxmlformats.org/officeDocument/2006/relationships/image" Target="../media/image193.png"/><Relationship Id="rId3" Type="http://schemas.openxmlformats.org/officeDocument/2006/relationships/image" Target="../media/image187.png"/><Relationship Id="rId6" Type="http://schemas.openxmlformats.org/officeDocument/2006/relationships/image" Target="../media/image190.pn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image" Target="../media/image19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6.png"/><Relationship Id="rId3" Type="http://schemas.openxmlformats.org/officeDocument/2006/relationships/image" Target="../media/image19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png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199.png"/><Relationship Id="rId7" Type="http://schemas.openxmlformats.org/officeDocument/2006/relationships/image" Target="../media/image201.png"/><Relationship Id="rId1" Type="http://schemas.openxmlformats.org/officeDocument/2006/relationships/video" Target="file://localhost/Users/franco/Files/Lavori/ICPP2016-Taiwan/Proto-SPHERA_History-2016/205Catodo1.mp4" TargetMode="External"/><Relationship Id="rId2" Type="http://schemas.openxmlformats.org/officeDocument/2006/relationships/video" Target="file://localhost/Users/franco/Files/Lavori/ICPP2016-Taiwan/Proto-SPHERA_History-2016/205Fast.mp4" TargetMode="External"/><Relationship Id="rId3" Type="http://schemas.openxmlformats.org/officeDocument/2006/relationships/video" Target="file://localhost/Users/franco/Files/Lavori/ICPP2016-Taiwan/Proto-SPHERA_History-2016/205Anodo2.mp4" TargetMode="External"/><Relationship Id="rId6" Type="http://schemas.openxmlformats.org/officeDocument/2006/relationships/image" Target="../media/image200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png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203.png"/><Relationship Id="rId7" Type="http://schemas.openxmlformats.org/officeDocument/2006/relationships/image" Target="../media/image205.png"/><Relationship Id="rId1" Type="http://schemas.openxmlformats.org/officeDocument/2006/relationships/video" Target="file://localhost/Users/franco/Files/Lavori/ICPP2016-Taiwan/Proto-SPHERA_History-2016/208Catodo1.mp4" TargetMode="External"/><Relationship Id="rId2" Type="http://schemas.openxmlformats.org/officeDocument/2006/relationships/video" Target="file://localhost/Users/franco/Files/Lavori/ICPP2016-Taiwan/Proto-SPHERA_History-2016/208Fast.mp4" TargetMode="External"/><Relationship Id="rId9" Type="http://schemas.openxmlformats.org/officeDocument/2006/relationships/image" Target="../media/image207.png"/><Relationship Id="rId3" Type="http://schemas.openxmlformats.org/officeDocument/2006/relationships/video" Target="file://localhost/Users/franco/Files/Lavori/ICPP2016-Taiwan/Proto-SPHERA_History-2016/208Anodo2.mp4" TargetMode="External"/><Relationship Id="rId6" Type="http://schemas.openxmlformats.org/officeDocument/2006/relationships/image" Target="../media/image204.png"/></Relationships>
</file>

<file path=ppt/slides/_rels/slide42.xml.rels><?xml version="1.0" encoding="UTF-8" standalone="yes"?>
<Relationships xmlns="http://schemas.openxmlformats.org/package/2006/relationships"><Relationship Id="rId6" Type="http://schemas.openxmlformats.org/officeDocument/2006/relationships/image" Target="../media/image211.png"/><Relationship Id="rId4" Type="http://schemas.openxmlformats.org/officeDocument/2006/relationships/image" Target="../media/image209.jpeg"/><Relationship Id="rId1" Type="http://schemas.openxmlformats.org/officeDocument/2006/relationships/video" Target="file://localhost/Users/franco/Files/Lavori/ICPP2016-Taiwan/Proto-SPHERA_History-2016/227Catodo1.mp4.avi" TargetMode="Externa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08.jpeg"/><Relationship Id="rId5" Type="http://schemas.openxmlformats.org/officeDocument/2006/relationships/image" Target="../media/image210.png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13.png"/><Relationship Id="rId1" Type="http://schemas.openxmlformats.org/officeDocument/2006/relationships/video" Target="file://localhost/Users/franco/Files/Lavori/ICPP2016-Taiwan/Proto-SPHERA_History-2016/227Fast.mp4" TargetMode="Externa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12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9.png"/><Relationship Id="rId4" Type="http://schemas.openxmlformats.org/officeDocument/2006/relationships/image" Target="../media/image216.png"/><Relationship Id="rId5" Type="http://schemas.openxmlformats.org/officeDocument/2006/relationships/image" Target="../media/image217.png"/><Relationship Id="rId7" Type="http://schemas.openxmlformats.org/officeDocument/2006/relationships/image" Target="../media/image21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4.png"/><Relationship Id="rId3" Type="http://schemas.openxmlformats.org/officeDocument/2006/relationships/image" Target="../media/image215.png"/><Relationship Id="rId6" Type="http://schemas.openxmlformats.org/officeDocument/2006/relationships/image" Target="../media/image141.png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2.jpeg"/><Relationship Id="rId5" Type="http://schemas.openxmlformats.org/officeDocument/2006/relationships/image" Target="../media/image141.png"/><Relationship Id="rId7" Type="http://schemas.openxmlformats.org/officeDocument/2006/relationships/image" Target="../media/image22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0.jpeg"/><Relationship Id="rId3" Type="http://schemas.openxmlformats.org/officeDocument/2006/relationships/image" Target="../media/image221.png"/><Relationship Id="rId6" Type="http://schemas.openxmlformats.org/officeDocument/2006/relationships/image" Target="../media/image22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7" Type="http://schemas.openxmlformats.org/officeDocument/2006/relationships/image" Target="../media/image108.jpe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109.jpeg"/><Relationship Id="rId25" Type="http://schemas.openxmlformats.org/officeDocument/2006/relationships/image" Target="../media/image112.png"/><Relationship Id="rId8" Type="http://schemas.openxmlformats.org/officeDocument/2006/relationships/image" Target="../media/image121.jpeg"/><Relationship Id="rId13" Type="http://schemas.openxmlformats.org/officeDocument/2006/relationships/image" Target="../media/image167.tiff"/><Relationship Id="rId10" Type="http://schemas.openxmlformats.org/officeDocument/2006/relationships/image" Target="../media/image226.png"/><Relationship Id="rId12" Type="http://schemas.openxmlformats.org/officeDocument/2006/relationships/image" Target="../media/image168.jpeg"/><Relationship Id="rId17" Type="http://schemas.openxmlformats.org/officeDocument/2006/relationships/image" Target="../media/image131.jpeg"/><Relationship Id="rId9" Type="http://schemas.openxmlformats.org/officeDocument/2006/relationships/image" Target="../media/image133.jpeg"/><Relationship Id="rId18" Type="http://schemas.openxmlformats.org/officeDocument/2006/relationships/image" Target="../media/image136.jpeg"/><Relationship Id="rId3" Type="http://schemas.openxmlformats.org/officeDocument/2006/relationships/image" Target="../media/image39.jpeg"/><Relationship Id="rId27" Type="http://schemas.openxmlformats.org/officeDocument/2006/relationships/image" Target="../media/image229.png"/><Relationship Id="rId14" Type="http://schemas.openxmlformats.org/officeDocument/2006/relationships/image" Target="../media/image164.jpeg"/><Relationship Id="rId23" Type="http://schemas.openxmlformats.org/officeDocument/2006/relationships/image" Target="../media/image228.jpeg"/><Relationship Id="rId4" Type="http://schemas.openxmlformats.org/officeDocument/2006/relationships/image" Target="../media/image44.png"/><Relationship Id="rId28" Type="http://schemas.openxmlformats.org/officeDocument/2006/relationships/image" Target="../media/image230.png"/><Relationship Id="rId26" Type="http://schemas.openxmlformats.org/officeDocument/2006/relationships/image" Target="../media/image122.jpeg"/><Relationship Id="rId11" Type="http://schemas.openxmlformats.org/officeDocument/2006/relationships/image" Target="../media/image182.jpeg"/><Relationship Id="rId6" Type="http://schemas.openxmlformats.org/officeDocument/2006/relationships/image" Target="../media/image95.jpeg"/><Relationship Id="rId16" Type="http://schemas.openxmlformats.org/officeDocument/2006/relationships/image" Target="../media/image93.jpeg"/><Relationship Id="rId5" Type="http://schemas.openxmlformats.org/officeDocument/2006/relationships/image" Target="../media/image94.jpeg"/><Relationship Id="rId15" Type="http://schemas.openxmlformats.org/officeDocument/2006/relationships/image" Target="../media/image183.jpeg"/><Relationship Id="rId19" Type="http://schemas.openxmlformats.org/officeDocument/2006/relationships/image" Target="../media/image132.jpeg"/><Relationship Id="rId20" Type="http://schemas.openxmlformats.org/officeDocument/2006/relationships/image" Target="../media/image227.png"/><Relationship Id="rId22" Type="http://schemas.openxmlformats.org/officeDocument/2006/relationships/image" Target="../media/image162.jpeg"/><Relationship Id="rId21" Type="http://schemas.openxmlformats.org/officeDocument/2006/relationships/image" Target="../media/image161.jpeg"/><Relationship Id="rId2" Type="http://schemas.openxmlformats.org/officeDocument/2006/relationships/image" Target="../media/image32.png"/></Relationships>
</file>

<file path=ppt/slides/_rels/slide50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6" Type="http://schemas.openxmlformats.org/officeDocument/2006/relationships/image" Target="../media/image8.png"/><Relationship Id="rId4" Type="http://schemas.openxmlformats.org/officeDocument/2006/relationships/image" Target="../media/image6.jpeg"/><Relationship Id="rId1" Type="http://schemas.openxmlformats.org/officeDocument/2006/relationships/video" Target="file://localhost/Users/franco/Files/Lavori/ICPP2016-Taiwan/Proto-SPHERA_History-2016/Disr017091.mp4" TargetMode="Externa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5" Type="http://schemas.openxmlformats.org/officeDocument/2006/relationships/image" Target="../media/image7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4" Type="http://schemas.openxmlformats.org/officeDocument/2006/relationships/image" Target="../media/image11.jpeg"/><Relationship Id="rId5" Type="http://schemas.openxmlformats.org/officeDocument/2006/relationships/image" Target="../media/image12.pdf"/><Relationship Id="rId7" Type="http://schemas.openxmlformats.org/officeDocument/2006/relationships/image" Target="../media/image14.pd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Relationship Id="rId9" Type="http://schemas.openxmlformats.org/officeDocument/2006/relationships/oleObject" Target="../embeddings/oleObject11.bin"/><Relationship Id="rId3" Type="http://schemas.openxmlformats.org/officeDocument/2006/relationships/image" Target="../media/image10.jpeg"/><Relationship Id="rId6" Type="http://schemas.openxmlformats.org/officeDocument/2006/relationships/image" Target="../media/image13.png"/></Relationships>
</file>

<file path=ppt/slides/_rels/slide54.xml.rels><?xml version="1.0" encoding="UTF-8" standalone="yes"?>
<Relationships xmlns="http://schemas.openxmlformats.org/package/2006/relationships"><Relationship Id="rId6" Type="http://schemas.openxmlformats.org/officeDocument/2006/relationships/image" Target="../media/image19.png"/><Relationship Id="rId4" Type="http://schemas.openxmlformats.org/officeDocument/2006/relationships/image" Target="../media/image232.jpeg"/><Relationship Id="rId1" Type="http://schemas.openxmlformats.org/officeDocument/2006/relationships/video" Target="file://localhost/Users/franco/Files/Lavori/ICPP2016-Taiwan/Proto-SPHERA_History-2016/17118_0247100bl.mp4" TargetMode="Externa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31.jpeg"/><Relationship Id="rId5" Type="http://schemas.openxmlformats.org/officeDocument/2006/relationships/image" Target="../media/image233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3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4" Type="http://schemas.openxmlformats.org/officeDocument/2006/relationships/image" Target="../media/image24.jpeg"/><Relationship Id="rId5" Type="http://schemas.openxmlformats.org/officeDocument/2006/relationships/image" Target="../media/image25.jpeg"/><Relationship Id="rId7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Relationship Id="rId3" Type="http://schemas.openxmlformats.org/officeDocument/2006/relationships/image" Target="../media/image23.jpeg"/><Relationship Id="rId6" Type="http://schemas.openxmlformats.org/officeDocument/2006/relationships/image" Target="../media/image26.jpeg"/></Relationships>
</file>

<file path=ppt/slides/_rels/slide57.xml.rels><?xml version="1.0" encoding="UTF-8" standalone="yes"?>
<Relationships xmlns="http://schemas.openxmlformats.org/package/2006/relationships"><Relationship Id="rId6" Type="http://schemas.openxmlformats.org/officeDocument/2006/relationships/image" Target="../media/image32.png"/><Relationship Id="rId4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Relationship Id="rId3" Type="http://schemas.openxmlformats.org/officeDocument/2006/relationships/image" Target="../media/image29.jpeg"/><Relationship Id="rId5" Type="http://schemas.openxmlformats.org/officeDocument/2006/relationships/image" Target="../media/image31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4" Type="http://schemas.openxmlformats.org/officeDocument/2006/relationships/image" Target="../media/image35.jpeg"/><Relationship Id="rId5" Type="http://schemas.openxmlformats.org/officeDocument/2006/relationships/image" Target="../media/image36.jpeg"/><Relationship Id="rId7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eg"/><Relationship Id="rId3" Type="http://schemas.openxmlformats.org/officeDocument/2006/relationships/image" Target="../media/image34.jpeg"/><Relationship Id="rId6" Type="http://schemas.openxmlformats.org/officeDocument/2006/relationships/image" Target="../media/image37.png"/></Relationships>
</file>

<file path=ppt/slides/_rels/slide59.xml.rels><?xml version="1.0" encoding="UTF-8" standalone="yes"?>
<Relationships xmlns="http://schemas.openxmlformats.org/package/2006/relationships"><Relationship Id="rId6" Type="http://schemas.openxmlformats.org/officeDocument/2006/relationships/image" Target="../media/image44.png"/><Relationship Id="rId4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Relationship Id="rId3" Type="http://schemas.openxmlformats.org/officeDocument/2006/relationships/image" Target="../media/image41.jpeg"/><Relationship Id="rId5" Type="http://schemas.openxmlformats.org/officeDocument/2006/relationships/image" Target="../media/image43.jpeg"/></Relationships>
</file>

<file path=ppt/slides/_rels/slide60.xml.rels><?xml version="1.0" encoding="UTF-8" standalone="yes"?>
<Relationships xmlns="http://schemas.openxmlformats.org/package/2006/relationships"><Relationship Id="rId14" Type="http://schemas.openxmlformats.org/officeDocument/2006/relationships/oleObject" Target="../embeddings/oleObject13.bin"/><Relationship Id="rId4" Type="http://schemas.openxmlformats.org/officeDocument/2006/relationships/image" Target="../media/image49.jpeg"/><Relationship Id="rId7" Type="http://schemas.openxmlformats.org/officeDocument/2006/relationships/image" Target="../media/image52.jpeg"/><Relationship Id="rId11" Type="http://schemas.openxmlformats.org/officeDocument/2006/relationships/image" Target="../media/image56.jpeg"/><Relationship Id="rId1" Type="http://schemas.openxmlformats.org/officeDocument/2006/relationships/vmlDrawing" Target="../drawings/vmlDrawing7.vml"/><Relationship Id="rId6" Type="http://schemas.openxmlformats.org/officeDocument/2006/relationships/image" Target="../media/image51.jpeg"/><Relationship Id="rId16" Type="http://schemas.openxmlformats.org/officeDocument/2006/relationships/oleObject" Target="../embeddings/oleObject15.bin"/><Relationship Id="rId8" Type="http://schemas.openxmlformats.org/officeDocument/2006/relationships/image" Target="../media/image53.png"/><Relationship Id="rId13" Type="http://schemas.openxmlformats.org/officeDocument/2006/relationships/oleObject" Target="../embeddings/oleObject12.bin"/><Relationship Id="rId10" Type="http://schemas.openxmlformats.org/officeDocument/2006/relationships/image" Target="../media/image55.png"/><Relationship Id="rId5" Type="http://schemas.openxmlformats.org/officeDocument/2006/relationships/image" Target="../media/image50.jpeg"/><Relationship Id="rId15" Type="http://schemas.openxmlformats.org/officeDocument/2006/relationships/oleObject" Target="../embeddings/oleObject14.bin"/><Relationship Id="rId12" Type="http://schemas.openxmlformats.org/officeDocument/2006/relationships/image" Target="../media/image57.jpeg"/><Relationship Id="rId2" Type="http://schemas.openxmlformats.org/officeDocument/2006/relationships/video" Target="file://localhost/Users/franco/Files/Lavori/ICPP2016-Taiwan/Proto-SPHERA_History-2016/Irvine.mp4" TargetMode="External"/><Relationship Id="rId9" Type="http://schemas.openxmlformats.org/officeDocument/2006/relationships/image" Target="../media/image54.pdf"/><Relationship Id="rId3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4" Type="http://schemas.openxmlformats.org/officeDocument/2006/relationships/image" Target="../media/image69.pdf"/><Relationship Id="rId4" Type="http://schemas.openxmlformats.org/officeDocument/2006/relationships/image" Target="../media/image60.jpeg"/><Relationship Id="rId7" Type="http://schemas.openxmlformats.org/officeDocument/2006/relationships/image" Target="../media/image63.jpeg"/><Relationship Id="rId11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8" Type="http://schemas.openxmlformats.org/officeDocument/2006/relationships/image" Target="../media/image64.jpeg"/><Relationship Id="rId13" Type="http://schemas.openxmlformats.org/officeDocument/2006/relationships/image" Target="../media/image68.png"/><Relationship Id="rId10" Type="http://schemas.openxmlformats.org/officeDocument/2006/relationships/image" Target="../media/image65.pdf"/><Relationship Id="rId5" Type="http://schemas.openxmlformats.org/officeDocument/2006/relationships/image" Target="../media/image61.jpeg"/><Relationship Id="rId15" Type="http://schemas.openxmlformats.org/officeDocument/2006/relationships/image" Target="../media/image70.png"/><Relationship Id="rId12" Type="http://schemas.openxmlformats.org/officeDocument/2006/relationships/image" Target="../media/image67.pdf"/><Relationship Id="rId2" Type="http://schemas.openxmlformats.org/officeDocument/2006/relationships/image" Target="../media/image58.pdf"/><Relationship Id="rId9" Type="http://schemas.openxmlformats.org/officeDocument/2006/relationships/image" Target="../media/image43.jpeg"/><Relationship Id="rId3" Type="http://schemas.openxmlformats.org/officeDocument/2006/relationships/image" Target="../media/image59.png"/></Relationships>
</file>

<file path=ppt/slides/_rels/slide62.xml.rels><?xml version="1.0" encoding="UTF-8" standalone="yes"?>
<Relationships xmlns="http://schemas.openxmlformats.org/package/2006/relationships"><Relationship Id="rId4" Type="http://schemas.openxmlformats.org/officeDocument/2006/relationships/image" Target="../media/image75.jpeg"/><Relationship Id="rId7" Type="http://schemas.openxmlformats.org/officeDocument/2006/relationships/image" Target="../media/image78.pdf"/><Relationship Id="rId11" Type="http://schemas.openxmlformats.org/officeDocument/2006/relationships/oleObject" Target="../embeddings/oleObject16.bin"/><Relationship Id="rId1" Type="http://schemas.openxmlformats.org/officeDocument/2006/relationships/vmlDrawing" Target="../drawings/vmlDrawing8.vml"/><Relationship Id="rId6" Type="http://schemas.openxmlformats.org/officeDocument/2006/relationships/image" Target="../media/image77.wmf"/><Relationship Id="rId8" Type="http://schemas.openxmlformats.org/officeDocument/2006/relationships/image" Target="../media/image79.png"/><Relationship Id="rId13" Type="http://schemas.openxmlformats.org/officeDocument/2006/relationships/oleObject" Target="../embeddings/oleObject18.bin"/><Relationship Id="rId10" Type="http://schemas.openxmlformats.org/officeDocument/2006/relationships/image" Target="../media/image81.png"/><Relationship Id="rId5" Type="http://schemas.openxmlformats.org/officeDocument/2006/relationships/image" Target="../media/image76.jpeg"/><Relationship Id="rId12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9" Type="http://schemas.openxmlformats.org/officeDocument/2006/relationships/image" Target="../media/image80.pdf"/><Relationship Id="rId3" Type="http://schemas.openxmlformats.org/officeDocument/2006/relationships/image" Target="../media/image74.wmf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82.png"/><Relationship Id="rId1" Type="http://schemas.openxmlformats.org/officeDocument/2006/relationships/video" Target="file://localhost/Users/franco/Files/Lavori/ICPP2016-Taiwan/Proto-SPHERA_History-2016/NSTX_Plasmoids2.mp4" TargetMode="Externa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4" Type="http://schemas.openxmlformats.org/officeDocument/2006/relationships/image" Target="../media/image85.jpeg"/><Relationship Id="rId5" Type="http://schemas.openxmlformats.org/officeDocument/2006/relationships/image" Target="../media/image86.jpeg"/><Relationship Id="rId7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jpeg"/><Relationship Id="rId3" Type="http://schemas.openxmlformats.org/officeDocument/2006/relationships/image" Target="../media/image84.jpeg"/><Relationship Id="rId6" Type="http://schemas.openxmlformats.org/officeDocument/2006/relationships/image" Target="../media/image43.jpeg"/></Relationships>
</file>

<file path=ppt/slides/_rels/slide65.xml.rels><?xml version="1.0" encoding="UTF-8" standalone="yes"?>
<Relationships xmlns="http://schemas.openxmlformats.org/package/2006/relationships"><Relationship Id="rId4" Type="http://schemas.openxmlformats.org/officeDocument/2006/relationships/image" Target="../media/image93.jpeg"/><Relationship Id="rId5" Type="http://schemas.openxmlformats.org/officeDocument/2006/relationships/image" Target="../media/image94.jpeg"/><Relationship Id="rId7" Type="http://schemas.openxmlformats.org/officeDocument/2006/relationships/image" Target="../media/image96.png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Relationship Id="rId3" Type="http://schemas.openxmlformats.org/officeDocument/2006/relationships/oleObject" Target="???" TargetMode="External"/><Relationship Id="rId6" Type="http://schemas.openxmlformats.org/officeDocument/2006/relationships/image" Target="../media/image95.jpeg"/></Relationships>
</file>

<file path=ppt/slides/_rels/slide66.xml.rels><?xml version="1.0" encoding="UTF-8" standalone="yes"?>
<Relationships xmlns="http://schemas.openxmlformats.org/package/2006/relationships"><Relationship Id="rId4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7.jpeg"/><Relationship Id="rId3" Type="http://schemas.openxmlformats.org/officeDocument/2006/relationships/image" Target="../media/image98.jpeg"/></Relationships>
</file>

<file path=ppt/slides/_rels/slide67.xml.rels><?xml version="1.0" encoding="UTF-8" standalone="yes"?>
<Relationships xmlns="http://schemas.openxmlformats.org/package/2006/relationships"><Relationship Id="rId6" Type="http://schemas.openxmlformats.org/officeDocument/2006/relationships/image" Target="../media/image103.jpeg"/><Relationship Id="rId4" Type="http://schemas.openxmlformats.org/officeDocument/2006/relationships/image" Target="../media/image10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9.jpeg"/><Relationship Id="rId3" Type="http://schemas.openxmlformats.org/officeDocument/2006/relationships/image" Target="../media/image100.jpeg"/><Relationship Id="rId5" Type="http://schemas.openxmlformats.org/officeDocument/2006/relationships/image" Target="../media/image102.jpeg"/></Relationships>
</file>

<file path=ppt/slides/_rels/slide6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06.png"/><Relationship Id="rId5" Type="http://schemas.openxmlformats.org/officeDocument/2006/relationships/image" Target="../media/image107.jpeg"/><Relationship Id="rId7" Type="http://schemas.openxmlformats.org/officeDocument/2006/relationships/image" Target="../media/image10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4.jpeg"/><Relationship Id="rId3" Type="http://schemas.openxmlformats.org/officeDocument/2006/relationships/image" Target="../media/image105.jpeg"/><Relationship Id="rId6" Type="http://schemas.openxmlformats.org/officeDocument/2006/relationships/image" Target="../media/image108.jpe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tiff"/><Relationship Id="rId4" Type="http://schemas.openxmlformats.org/officeDocument/2006/relationships/image" Target="../media/image112.png"/><Relationship Id="rId10" Type="http://schemas.openxmlformats.org/officeDocument/2006/relationships/image" Target="../media/image117.jpeg"/><Relationship Id="rId5" Type="http://schemas.openxmlformats.org/officeDocument/2006/relationships/image" Target="../media/image113.png"/><Relationship Id="rId7" Type="http://schemas.openxmlformats.org/officeDocument/2006/relationships/image" Target="../media/image115.jpeg"/><Relationship Id="rId11" Type="http://schemas.openxmlformats.org/officeDocument/2006/relationships/image" Target="../media/image11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0.jpeg"/><Relationship Id="rId9" Type="http://schemas.openxmlformats.org/officeDocument/2006/relationships/image" Target="../media/image29.jpeg"/><Relationship Id="rId3" Type="http://schemas.openxmlformats.org/officeDocument/2006/relationships/image" Target="../media/image111.jpeg"/><Relationship Id="rId6" Type="http://schemas.openxmlformats.org/officeDocument/2006/relationships/image" Target="../media/image114.jpeg"/></Relationships>
</file>

<file path=ppt/slides/_rels/slide7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9.jpeg"/><Relationship Id="rId3" Type="http://schemas.openxmlformats.org/officeDocument/2006/relationships/image" Target="../media/image120.jpeg"/><Relationship Id="rId5" Type="http://schemas.openxmlformats.org/officeDocument/2006/relationships/image" Target="../media/image122.jpe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3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jpeg"/><Relationship Id="rId4" Type="http://schemas.openxmlformats.org/officeDocument/2006/relationships/image" Target="../media/image127.jpeg"/><Relationship Id="rId5" Type="http://schemas.openxmlformats.org/officeDocument/2006/relationships/image" Target="../media/image128.jpeg"/><Relationship Id="rId7" Type="http://schemas.openxmlformats.org/officeDocument/2006/relationships/image" Target="../media/image13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5.jpeg"/><Relationship Id="rId3" Type="http://schemas.openxmlformats.org/officeDocument/2006/relationships/image" Target="../media/image126.jpeg"/><Relationship Id="rId6" Type="http://schemas.openxmlformats.org/officeDocument/2006/relationships/image" Target="../media/image129.jpeg"/></Relationships>
</file>

<file path=ppt/slides/_rels/slide73.xml.rels><?xml version="1.0" encoding="UTF-8" standalone="yes"?>
<Relationships xmlns="http://schemas.openxmlformats.org/package/2006/relationships"><Relationship Id="rId6" Type="http://schemas.openxmlformats.org/officeDocument/2006/relationships/image" Target="../media/image136.jpeg"/><Relationship Id="rId4" Type="http://schemas.openxmlformats.org/officeDocument/2006/relationships/image" Target="../media/image13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2.jpeg"/><Relationship Id="rId3" Type="http://schemas.openxmlformats.org/officeDocument/2006/relationships/image" Target="../media/image133.jpeg"/><Relationship Id="rId5" Type="http://schemas.openxmlformats.org/officeDocument/2006/relationships/image" Target="../media/image135.jpe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Document1.docx"/><Relationship Id="rId4" Type="http://schemas.openxmlformats.org/officeDocument/2006/relationships/image" Target="../media/image137.jpeg"/><Relationship Id="rId5" Type="http://schemas.openxmlformats.org/officeDocument/2006/relationships/image" Target="../media/image138.jpeg"/><Relationship Id="rId7" Type="http://schemas.openxmlformats.org/officeDocument/2006/relationships/image" Target="../media/image123.jpeg"/><Relationship Id="rId1" Type="http://schemas.openxmlformats.org/officeDocument/2006/relationships/vmlDrawing" Target="../drawings/vmlDrawing10.vml"/><Relationship Id="rId2" Type="http://schemas.openxmlformats.org/officeDocument/2006/relationships/video" Target="file://localhost/Users/franco/Files/Lavori/ICPP2016-Taiwan/Proto-SPHERA_History-2016/Tilt.mp4" TargetMode="External"/><Relationship Id="rId3" Type="http://schemas.openxmlformats.org/officeDocument/2006/relationships/slideLayout" Target="../slideLayouts/slideLayout2.xml"/><Relationship Id="rId6" Type="http://schemas.openxmlformats.org/officeDocument/2006/relationships/image" Target="../media/image140.png"/></Relationships>
</file>

<file path=ppt/slides/_rels/slide7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1.png"/><Relationship Id="rId3" Type="http://schemas.openxmlformats.org/officeDocument/2006/relationships/image" Target="../media/image43.jpeg"/><Relationship Id="rId5" Type="http://schemas.openxmlformats.org/officeDocument/2006/relationships/image" Target="../media/image143.jpeg"/></Relationships>
</file>

<file path=ppt/slides/_rels/slide7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4.jpeg"/><Relationship Id="rId3" Type="http://schemas.openxmlformats.org/officeDocument/2006/relationships/image" Target="../media/image145.png"/><Relationship Id="rId5" Type="http://schemas.openxmlformats.org/officeDocument/2006/relationships/image" Target="../media/image147.jpeg"/></Relationships>
</file>

<file path=ppt/slides/_rels/slide77.xml.rels><?xml version="1.0" encoding="UTF-8" standalone="yes"?>
<Relationships xmlns="http://schemas.openxmlformats.org/package/2006/relationships"><Relationship Id="rId6" Type="http://schemas.openxmlformats.org/officeDocument/2006/relationships/oleObject" Target="../embeddings/oleObject20.bin"/><Relationship Id="rId4" Type="http://schemas.openxmlformats.org/officeDocument/2006/relationships/image" Target="../media/image151.jpeg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50.jpeg"/><Relationship Id="rId5" Type="http://schemas.openxmlformats.org/officeDocument/2006/relationships/oleObject" Target="../embeddings/oleObject19.bin"/></Relationships>
</file>

<file path=ppt/slides/_rels/slide7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2.jpeg"/><Relationship Id="rId3" Type="http://schemas.openxmlformats.org/officeDocument/2006/relationships/image" Target="../media/image153.jpeg"/><Relationship Id="rId5" Type="http://schemas.openxmlformats.org/officeDocument/2006/relationships/image" Target="../media/image43.jpeg"/></Relationships>
</file>

<file path=ppt/slides/_rels/slide79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5.jpeg"/><Relationship Id="rId3" Type="http://schemas.openxmlformats.org/officeDocument/2006/relationships/image" Target="../media/image156.jpeg"/><Relationship Id="rId5" Type="http://schemas.openxmlformats.org/officeDocument/2006/relationships/image" Target="../media/image158.jpeg"/></Relationships>
</file>

<file path=ppt/slides/_rels/slide8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6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9.png"/><Relationship Id="rId3" Type="http://schemas.openxmlformats.org/officeDocument/2006/relationships/image" Target="../media/image160.jpeg"/><Relationship Id="rId5" Type="http://schemas.openxmlformats.org/officeDocument/2006/relationships/image" Target="../media/image162.jpe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4" Type="http://schemas.openxmlformats.org/officeDocument/2006/relationships/image" Target="../media/image165.png"/><Relationship Id="rId5" Type="http://schemas.openxmlformats.org/officeDocument/2006/relationships/image" Target="../media/image166.png"/><Relationship Id="rId7" Type="http://schemas.openxmlformats.org/officeDocument/2006/relationships/image" Target="../media/image16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3.png"/><Relationship Id="rId9" Type="http://schemas.openxmlformats.org/officeDocument/2006/relationships/image" Target="../media/image170.png"/><Relationship Id="rId3" Type="http://schemas.openxmlformats.org/officeDocument/2006/relationships/image" Target="../media/image164.jpeg"/><Relationship Id="rId6" Type="http://schemas.openxmlformats.org/officeDocument/2006/relationships/image" Target="../media/image167.tiff"/></Relationships>
</file>

<file path=ppt/slides/_rels/slide82.xml.rels><?xml version="1.0" encoding="UTF-8" standalone="yes"?>
<Relationships xmlns="http://schemas.openxmlformats.org/package/2006/relationships"><Relationship Id="rId6" Type="http://schemas.openxmlformats.org/officeDocument/2006/relationships/image" Target="../media/image175.png"/><Relationship Id="rId4" Type="http://schemas.openxmlformats.org/officeDocument/2006/relationships/image" Target="../media/image17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1.png"/><Relationship Id="rId3" Type="http://schemas.openxmlformats.org/officeDocument/2006/relationships/image" Target="../media/image172.jpeg"/><Relationship Id="rId5" Type="http://schemas.openxmlformats.org/officeDocument/2006/relationships/image" Target="../media/image174.jpeg"/></Relationships>
</file>

<file path=ppt/slides/_rels/slide8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6.png"/><Relationship Id="rId3" Type="http://schemas.openxmlformats.org/officeDocument/2006/relationships/image" Target="../media/image177.png"/></Relationships>
</file>

<file path=ppt/slides/_rels/slide84.xml.rels><?xml version="1.0" encoding="UTF-8" standalone="yes"?>
<Relationships xmlns="http://schemas.openxmlformats.org/package/2006/relationships"><Relationship Id="rId6" Type="http://schemas.openxmlformats.org/officeDocument/2006/relationships/image" Target="../media/image183.jpeg"/><Relationship Id="rId4" Type="http://schemas.openxmlformats.org/officeDocument/2006/relationships/image" Target="../media/image18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9.jpeg"/><Relationship Id="rId3" Type="http://schemas.openxmlformats.org/officeDocument/2006/relationships/image" Target="../media/image180.png"/><Relationship Id="rId5" Type="http://schemas.openxmlformats.org/officeDocument/2006/relationships/image" Target="../media/image182.jpe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jpeg"/><Relationship Id="rId3" Type="http://schemas.openxmlformats.org/officeDocument/2006/relationships/image" Target="../media/image185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png"/><Relationship Id="rId4" Type="http://schemas.openxmlformats.org/officeDocument/2006/relationships/image" Target="../media/image188.png"/><Relationship Id="rId10" Type="http://schemas.openxmlformats.org/officeDocument/2006/relationships/image" Target="../media/image194.png"/><Relationship Id="rId5" Type="http://schemas.openxmlformats.org/officeDocument/2006/relationships/image" Target="../media/image189.png"/><Relationship Id="rId7" Type="http://schemas.openxmlformats.org/officeDocument/2006/relationships/image" Target="../media/image191.png"/><Relationship Id="rId11" Type="http://schemas.openxmlformats.org/officeDocument/2006/relationships/image" Target="../media/image195.png"/><Relationship Id="rId1" Type="http://schemas.openxmlformats.org/officeDocument/2006/relationships/video" Target="file://localhost/Users/franco/Files/Lavori/ICPP2016-Taiwan/Proto-SPHERA_History-2016/Shot78_moviePlasma-Rallent.mp4" TargetMode="External"/><Relationship Id="rId2" Type="http://schemas.openxmlformats.org/officeDocument/2006/relationships/slideLayout" Target="../slideLayouts/slideLayout2.xml"/><Relationship Id="rId9" Type="http://schemas.openxmlformats.org/officeDocument/2006/relationships/image" Target="../media/image193.png"/><Relationship Id="rId3" Type="http://schemas.openxmlformats.org/officeDocument/2006/relationships/image" Target="../media/image187.png"/><Relationship Id="rId6" Type="http://schemas.openxmlformats.org/officeDocument/2006/relationships/image" Target="../media/image190.png"/></Relationships>
</file>

<file path=ppt/slides/_rels/slide8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9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6.png"/><Relationship Id="rId3" Type="http://schemas.openxmlformats.org/officeDocument/2006/relationships/image" Target="../media/image197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png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199.png"/><Relationship Id="rId7" Type="http://schemas.openxmlformats.org/officeDocument/2006/relationships/image" Target="../media/image201.png"/><Relationship Id="rId1" Type="http://schemas.openxmlformats.org/officeDocument/2006/relationships/video" Target="file://localhost/Users/franco/Files/Lavori/ICPP2016-Taiwan/Proto-SPHERA_History-2016/205Catodo1.mp4" TargetMode="External"/><Relationship Id="rId2" Type="http://schemas.openxmlformats.org/officeDocument/2006/relationships/video" Target="file://localhost/Users/franco/Files/Lavori/ICPP2016-Taiwan/Proto-SPHERA_History-2016/205Fast.mp4" TargetMode="External"/><Relationship Id="rId3" Type="http://schemas.openxmlformats.org/officeDocument/2006/relationships/video" Target="file://localhost/Users/franco/Files/Lavori/ICPP2016-Taiwan/Proto-SPHERA_History-2016/205Anodo2.mp4" TargetMode="External"/><Relationship Id="rId6" Type="http://schemas.openxmlformats.org/officeDocument/2006/relationships/image" Target="../media/image200.png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6.png"/><Relationship Id="rId4" Type="http://schemas.openxmlformats.org/officeDocument/2006/relationships/slideLayout" Target="../slideLayouts/slideLayout2.xml"/><Relationship Id="rId5" Type="http://schemas.openxmlformats.org/officeDocument/2006/relationships/image" Target="../media/image203.png"/><Relationship Id="rId7" Type="http://schemas.openxmlformats.org/officeDocument/2006/relationships/image" Target="../media/image205.png"/><Relationship Id="rId1" Type="http://schemas.openxmlformats.org/officeDocument/2006/relationships/video" Target="file://localhost/Users/franco/Files/Lavori/ICPP2016-Taiwan/Proto-SPHERA_History-2016/208Catodo1.mp4" TargetMode="External"/><Relationship Id="rId2" Type="http://schemas.openxmlformats.org/officeDocument/2006/relationships/video" Target="file://localhost/Users/franco/Files/Lavori/ICPP2016-Taiwan/Proto-SPHERA_History-2016/208Fast.mp4" TargetMode="External"/><Relationship Id="rId9" Type="http://schemas.openxmlformats.org/officeDocument/2006/relationships/image" Target="../media/image207.png"/><Relationship Id="rId3" Type="http://schemas.openxmlformats.org/officeDocument/2006/relationships/video" Target="file://localhost/Users/franco/Files/Lavori/ICPP2016-Taiwan/Proto-SPHERA_History-2016/208Anodo2.mp4" TargetMode="External"/><Relationship Id="rId6" Type="http://schemas.openxmlformats.org/officeDocument/2006/relationships/image" Target="../media/image204.png"/></Relationships>
</file>

<file path=ppt/slides/_rels/slide91.xml.rels><?xml version="1.0" encoding="UTF-8" standalone="yes"?>
<Relationships xmlns="http://schemas.openxmlformats.org/package/2006/relationships"><Relationship Id="rId6" Type="http://schemas.openxmlformats.org/officeDocument/2006/relationships/image" Target="../media/image211.png"/><Relationship Id="rId4" Type="http://schemas.openxmlformats.org/officeDocument/2006/relationships/image" Target="../media/image209.jpeg"/><Relationship Id="rId1" Type="http://schemas.openxmlformats.org/officeDocument/2006/relationships/video" Target="file://localhost/Users/franco/Files/Lavori/ICPP2016-Taiwan/Proto-SPHERA_History-2016/227Catodo1.mp4.avi" TargetMode="Externa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08.jpeg"/><Relationship Id="rId5" Type="http://schemas.openxmlformats.org/officeDocument/2006/relationships/image" Target="../media/image210.png"/></Relationships>
</file>

<file path=ppt/slides/_rels/slide9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13.png"/><Relationship Id="rId1" Type="http://schemas.openxmlformats.org/officeDocument/2006/relationships/video" Target="file://localhost/Users/franco/Files/Lavori/ICPP2016-Taiwan/Proto-SPHERA_History-2016/227Fast.mp4" TargetMode="Externa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212.pn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9.png"/><Relationship Id="rId4" Type="http://schemas.openxmlformats.org/officeDocument/2006/relationships/image" Target="../media/image216.png"/><Relationship Id="rId5" Type="http://schemas.openxmlformats.org/officeDocument/2006/relationships/image" Target="../media/image217.png"/><Relationship Id="rId7" Type="http://schemas.openxmlformats.org/officeDocument/2006/relationships/image" Target="../media/image21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4.png"/><Relationship Id="rId3" Type="http://schemas.openxmlformats.org/officeDocument/2006/relationships/image" Target="../media/image215.png"/><Relationship Id="rId6" Type="http://schemas.openxmlformats.org/officeDocument/2006/relationships/image" Target="../media/image141.png"/></Relationships>
</file>

<file path=ppt/slides/_rels/slide94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2.jpeg"/><Relationship Id="rId5" Type="http://schemas.openxmlformats.org/officeDocument/2006/relationships/image" Target="../media/image141.png"/><Relationship Id="rId7" Type="http://schemas.openxmlformats.org/officeDocument/2006/relationships/image" Target="../media/image22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0.jpeg"/><Relationship Id="rId3" Type="http://schemas.openxmlformats.org/officeDocument/2006/relationships/image" Target="../media/image221.png"/><Relationship Id="rId6" Type="http://schemas.openxmlformats.org/officeDocument/2006/relationships/image" Target="../media/image223.pn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7" Type="http://schemas.openxmlformats.org/officeDocument/2006/relationships/image" Target="../media/image108.jpeg"/><Relationship Id="rId1" Type="http://schemas.openxmlformats.org/officeDocument/2006/relationships/slideLayout" Target="../slideLayouts/slideLayout2.xml"/><Relationship Id="rId24" Type="http://schemas.openxmlformats.org/officeDocument/2006/relationships/image" Target="../media/image109.jpeg"/><Relationship Id="rId25" Type="http://schemas.openxmlformats.org/officeDocument/2006/relationships/image" Target="../media/image112.png"/><Relationship Id="rId8" Type="http://schemas.openxmlformats.org/officeDocument/2006/relationships/image" Target="../media/image121.jpeg"/><Relationship Id="rId13" Type="http://schemas.openxmlformats.org/officeDocument/2006/relationships/image" Target="../media/image167.tiff"/><Relationship Id="rId10" Type="http://schemas.openxmlformats.org/officeDocument/2006/relationships/image" Target="../media/image226.png"/><Relationship Id="rId12" Type="http://schemas.openxmlformats.org/officeDocument/2006/relationships/image" Target="../media/image168.jpeg"/><Relationship Id="rId17" Type="http://schemas.openxmlformats.org/officeDocument/2006/relationships/image" Target="../media/image131.jpeg"/><Relationship Id="rId9" Type="http://schemas.openxmlformats.org/officeDocument/2006/relationships/image" Target="../media/image133.jpeg"/><Relationship Id="rId18" Type="http://schemas.openxmlformats.org/officeDocument/2006/relationships/image" Target="../media/image136.jpeg"/><Relationship Id="rId3" Type="http://schemas.openxmlformats.org/officeDocument/2006/relationships/image" Target="../media/image39.jpeg"/><Relationship Id="rId27" Type="http://schemas.openxmlformats.org/officeDocument/2006/relationships/image" Target="../media/image229.png"/><Relationship Id="rId14" Type="http://schemas.openxmlformats.org/officeDocument/2006/relationships/image" Target="../media/image164.jpeg"/><Relationship Id="rId23" Type="http://schemas.openxmlformats.org/officeDocument/2006/relationships/image" Target="../media/image228.jpeg"/><Relationship Id="rId4" Type="http://schemas.openxmlformats.org/officeDocument/2006/relationships/image" Target="../media/image44.png"/><Relationship Id="rId28" Type="http://schemas.openxmlformats.org/officeDocument/2006/relationships/image" Target="../media/image230.png"/><Relationship Id="rId26" Type="http://schemas.openxmlformats.org/officeDocument/2006/relationships/image" Target="../media/image122.jpeg"/><Relationship Id="rId11" Type="http://schemas.openxmlformats.org/officeDocument/2006/relationships/image" Target="../media/image182.jpeg"/><Relationship Id="rId6" Type="http://schemas.openxmlformats.org/officeDocument/2006/relationships/image" Target="../media/image95.jpeg"/><Relationship Id="rId16" Type="http://schemas.openxmlformats.org/officeDocument/2006/relationships/image" Target="../media/image93.jpeg"/><Relationship Id="rId5" Type="http://schemas.openxmlformats.org/officeDocument/2006/relationships/image" Target="../media/image94.jpeg"/><Relationship Id="rId15" Type="http://schemas.openxmlformats.org/officeDocument/2006/relationships/image" Target="../media/image183.jpeg"/><Relationship Id="rId19" Type="http://schemas.openxmlformats.org/officeDocument/2006/relationships/image" Target="../media/image132.jpeg"/><Relationship Id="rId20" Type="http://schemas.openxmlformats.org/officeDocument/2006/relationships/image" Target="../media/image227.png"/><Relationship Id="rId22" Type="http://schemas.openxmlformats.org/officeDocument/2006/relationships/image" Target="../media/image162.jpeg"/><Relationship Id="rId21" Type="http://schemas.openxmlformats.org/officeDocument/2006/relationships/image" Target="../media/image161.jpeg"/><Relationship Id="rId2" Type="http://schemas.openxmlformats.org/officeDocument/2006/relationships/image" Target="../media/image32.png"/></Relationships>
</file>

<file path=ppt/slides/_rels/slide99.xml.rels><?xml version="1.0" encoding="UTF-8" standalone="yes"?>
<Relationships xmlns="http://schemas.openxmlformats.org/package/2006/relationships"><Relationship Id="rId4" Type="http://schemas.openxmlformats.org/officeDocument/2006/relationships/image" Target="../media/image23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5.jpeg"/><Relationship Id="rId3" Type="http://schemas.openxmlformats.org/officeDocument/2006/relationships/image" Target="../media/image236.png"/><Relationship Id="rId5" Type="http://schemas.openxmlformats.org/officeDocument/2006/relationships/image" Target="../media/image238.pn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9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png"/><Relationship Id="rId4" Type="http://schemas.openxmlformats.org/officeDocument/2006/relationships/image" Target="../media/image243.png"/><Relationship Id="rId10" Type="http://schemas.openxmlformats.org/officeDocument/2006/relationships/oleObject" Target="../embeddings/oleObject21.bin"/><Relationship Id="rId5" Type="http://schemas.openxmlformats.org/officeDocument/2006/relationships/image" Target="../media/image244.jpeg"/><Relationship Id="rId7" Type="http://schemas.openxmlformats.org/officeDocument/2006/relationships/image" Target="../media/image246.png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Relationship Id="rId9" Type="http://schemas.openxmlformats.org/officeDocument/2006/relationships/image" Target="../media/image248.png"/><Relationship Id="rId3" Type="http://schemas.openxmlformats.org/officeDocument/2006/relationships/image" Target="../media/image242.png"/><Relationship Id="rId6" Type="http://schemas.openxmlformats.org/officeDocument/2006/relationships/image" Target="../media/image245.png"/></Relationships>
</file>

<file path=ppt/slides/_rels/slide10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50.png"/><Relationship Id="rId7" Type="http://schemas.openxmlformats.org/officeDocument/2006/relationships/image" Target="../media/image252.png"/><Relationship Id="rId11" Type="http://schemas.openxmlformats.org/officeDocument/2006/relationships/image" Target="../media/image2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1.png"/><Relationship Id="rId8" Type="http://schemas.openxmlformats.org/officeDocument/2006/relationships/image" Target="../media/image253.png"/><Relationship Id="rId13" Type="http://schemas.openxmlformats.org/officeDocument/2006/relationships/image" Target="../media/image257.png"/><Relationship Id="rId10" Type="http://schemas.openxmlformats.org/officeDocument/2006/relationships/image" Target="../media/image245.png"/><Relationship Id="rId5" Type="http://schemas.openxmlformats.org/officeDocument/2006/relationships/image" Target="../media/image244.jpeg"/><Relationship Id="rId12" Type="http://schemas.openxmlformats.org/officeDocument/2006/relationships/image" Target="../media/image256.pdf"/><Relationship Id="rId2" Type="http://schemas.openxmlformats.org/officeDocument/2006/relationships/image" Target="../media/image249.png"/><Relationship Id="rId9" Type="http://schemas.openxmlformats.org/officeDocument/2006/relationships/image" Target="../media/image254.png"/><Relationship Id="rId3" Type="http://schemas.openxmlformats.org/officeDocument/2006/relationships/image" Target="../media/image242.png"/></Relationships>
</file>

<file path=ppt/slides/_rels/slide104.xml.rels><?xml version="1.0" encoding="UTF-8" standalone="yes"?>
<Relationships xmlns="http://schemas.openxmlformats.org/package/2006/relationships"><Relationship Id="rId14" Type="http://schemas.openxmlformats.org/officeDocument/2006/relationships/image" Target="../media/image270.png"/><Relationship Id="rId4" Type="http://schemas.openxmlformats.org/officeDocument/2006/relationships/image" Target="../media/image260.png"/><Relationship Id="rId7" Type="http://schemas.openxmlformats.org/officeDocument/2006/relationships/image" Target="../media/image263.pdf"/><Relationship Id="rId11" Type="http://schemas.openxmlformats.org/officeDocument/2006/relationships/image" Target="../media/image267.pd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2.png"/><Relationship Id="rId16" Type="http://schemas.openxmlformats.org/officeDocument/2006/relationships/image" Target="../media/image227.png"/><Relationship Id="rId8" Type="http://schemas.openxmlformats.org/officeDocument/2006/relationships/image" Target="../media/image264.png"/><Relationship Id="rId13" Type="http://schemas.openxmlformats.org/officeDocument/2006/relationships/image" Target="../media/image269.png"/><Relationship Id="rId10" Type="http://schemas.openxmlformats.org/officeDocument/2006/relationships/image" Target="../media/image266.png"/><Relationship Id="rId5" Type="http://schemas.openxmlformats.org/officeDocument/2006/relationships/image" Target="../media/image261.pdf"/><Relationship Id="rId15" Type="http://schemas.openxmlformats.org/officeDocument/2006/relationships/image" Target="../media/image271.png"/><Relationship Id="rId12" Type="http://schemas.openxmlformats.org/officeDocument/2006/relationships/image" Target="../media/image268.png"/><Relationship Id="rId2" Type="http://schemas.openxmlformats.org/officeDocument/2006/relationships/image" Target="../media/image258.png"/><Relationship Id="rId9" Type="http://schemas.openxmlformats.org/officeDocument/2006/relationships/image" Target="../media/image265.pdf"/><Relationship Id="rId3" Type="http://schemas.openxmlformats.org/officeDocument/2006/relationships/image" Target="../media/image259.pdf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2.png"/><Relationship Id="rId3" Type="http://schemas.openxmlformats.org/officeDocument/2006/relationships/image" Target="../media/image273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4" Type="http://schemas.openxmlformats.org/officeDocument/2006/relationships/image" Target="../media/image276.png"/><Relationship Id="rId5" Type="http://schemas.openxmlformats.org/officeDocument/2006/relationships/image" Target="../media/image277.png"/><Relationship Id="rId7" Type="http://schemas.openxmlformats.org/officeDocument/2006/relationships/image" Target="../media/image27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4.png"/><Relationship Id="rId3" Type="http://schemas.openxmlformats.org/officeDocument/2006/relationships/image" Target="../media/image275.png"/><Relationship Id="rId6" Type="http://schemas.openxmlformats.org/officeDocument/2006/relationships/image" Target="../media/image278.png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0.jpe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2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0" y="405102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ea typeface="华文楷体"/>
                <a:cs typeface="华文楷体"/>
              </a:rPr>
              <a:t>在FRASCATI, PROTO-SPHERA得到</a:t>
            </a:r>
            <a:r>
              <a:rPr lang="zh-CN" altLang="en-US" sz="2800" b="1">
                <a:ea typeface="华文楷体"/>
                <a:cs typeface="华文楷体"/>
              </a:rPr>
              <a:t>了</a:t>
            </a:r>
            <a:r>
              <a:rPr lang="en-US" sz="2800" b="1">
                <a:ea typeface="华文楷体"/>
                <a:cs typeface="华文楷体"/>
              </a:rPr>
              <a:t>第一</a:t>
            </a:r>
            <a:r>
              <a:rPr lang="zh-CN" altLang="en-US" sz="2800" b="1">
                <a:ea typeface="华文楷体"/>
                <a:cs typeface="华文楷体"/>
              </a:rPr>
              <a:t>根</a:t>
            </a:r>
            <a:r>
              <a:rPr lang="en-US" sz="2800" b="1">
                <a:solidFill>
                  <a:srgbClr val="000000"/>
                </a:solidFill>
                <a:ea typeface="华文楷体"/>
                <a:cs typeface="华文楷体"/>
              </a:rPr>
              <a:t>电浆中心柱</a:t>
            </a:r>
            <a:r>
              <a:rPr lang="en-US" sz="2800" b="1">
                <a:ea typeface="华文楷体"/>
                <a:cs typeface="华文楷体"/>
              </a:rPr>
              <a:t> </a:t>
            </a:r>
            <a:r>
              <a:rPr lang="en-US" i="1">
                <a:latin typeface="华文楷体"/>
                <a:ea typeface="华文楷体"/>
                <a:cs typeface="华文楷体"/>
              </a:rPr>
              <a:t> </a:t>
            </a:r>
          </a:p>
          <a:p>
            <a:pPr algn="ctr"/>
            <a:r>
              <a:rPr lang="en-US" i="1"/>
              <a:t>F. Alladio, Centro Ricerche ENEA, Frascati C.P. 65 (Roma) </a:t>
            </a:r>
            <a:r>
              <a:rPr lang="en-US" sz="1200" i="1"/>
              <a:t>franco.alladio@enea.it</a:t>
            </a:r>
          </a:p>
          <a:p>
            <a:endParaRPr lang="en-US"/>
          </a:p>
        </p:txBody>
      </p:sp>
      <p:pic>
        <p:nvPicPr>
          <p:cNvPr id="4" name="Picture 3" descr="Foto201410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8059"/>
            <a:ext cx="3392097" cy="451159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92098" y="1702458"/>
            <a:ext cx="5751902" cy="449307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opf&amp;LorentzFinal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9905" y="2402575"/>
            <a:ext cx="3334095" cy="3050660"/>
          </a:xfrm>
          <a:prstGeom prst="rect">
            <a:avLst/>
          </a:prstGeom>
        </p:spPr>
      </p:pic>
      <p:pic>
        <p:nvPicPr>
          <p:cNvPr id="10" name="Picture 43" descr="Copertina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84867" y="1678059"/>
            <a:ext cx="2425038" cy="4511593"/>
          </a:xfrm>
          <a:prstGeom prst="rect">
            <a:avLst/>
          </a:prstGeom>
          <a:solidFill>
            <a:schemeClr val="tx1">
              <a:alpha val="0"/>
            </a:schemeClr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5594234" y="5184149"/>
            <a:ext cx="215671" cy="100550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395815" y="1699958"/>
            <a:ext cx="162162" cy="2882014"/>
          </a:xfrm>
          <a:prstGeom prst="rect">
            <a:avLst/>
          </a:prstGeom>
          <a:solidFill>
            <a:schemeClr val="tx1"/>
          </a:solidFill>
          <a:ln>
            <a:solidFill>
              <a:schemeClr val="tx1">
                <a:alpha val="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7" y="758890"/>
            <a:ext cx="9131044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ea typeface="华文细黑"/>
                <a:cs typeface="华文细黑"/>
              </a:rPr>
              <a:t>概论</a:t>
            </a:r>
          </a:p>
          <a:p>
            <a:endParaRPr lang="en-US" sz="2000" b="1">
              <a:ea typeface="华文细黑"/>
              <a:cs typeface="华文细黑"/>
            </a:endParaRPr>
          </a:p>
          <a:p>
            <a:r>
              <a:rPr lang="en-US" sz="2000" b="1">
                <a:ea typeface="华文细黑"/>
                <a:cs typeface="华文细黑"/>
              </a:rPr>
              <a:t>• </a:t>
            </a:r>
            <a:r>
              <a:rPr lang="zh-CN" altLang="en-US" sz="2000" b="1">
                <a:ea typeface="华文细黑"/>
                <a:cs typeface="华文细黑"/>
              </a:rPr>
              <a:t>为什么</a:t>
            </a:r>
            <a:r>
              <a:rPr lang="en-US" sz="2000" b="1">
                <a:ea typeface="华文细黑"/>
                <a:cs typeface="华文细黑"/>
              </a:rPr>
              <a:t>一个新和不同的磁约束装置? …1994</a:t>
            </a:r>
            <a:r>
              <a:rPr lang="zh-CN" altLang="en-US" sz="2000" b="1">
                <a:ea typeface="华文细黑"/>
                <a:cs typeface="华文细黑"/>
              </a:rPr>
              <a:t>年：</a:t>
            </a:r>
            <a:r>
              <a:rPr lang="en-US" sz="2000" b="1">
                <a:ea typeface="华文细黑"/>
                <a:cs typeface="华文细黑"/>
              </a:rPr>
              <a:t>侏罗纪公园！</a:t>
            </a:r>
          </a:p>
          <a:p>
            <a:endParaRPr lang="en-US" b="1">
              <a:ea typeface="华文细黑"/>
              <a:cs typeface="华文细黑"/>
            </a:endParaRPr>
          </a:p>
          <a:p>
            <a:r>
              <a:rPr lang="en-US" sz="2000" b="1">
                <a:ea typeface="华文细黑"/>
                <a:cs typeface="华文细黑"/>
              </a:rPr>
              <a:t>• 如何形成围绕一个双面龙火气息的球环电浆，1994-1997</a:t>
            </a:r>
          </a:p>
          <a:p>
            <a:endParaRPr lang="en-US" sz="2000" b="1">
              <a:ea typeface="华文细黑"/>
              <a:cs typeface="华文细黑"/>
            </a:endParaRPr>
          </a:p>
          <a:p>
            <a:r>
              <a:rPr lang="en-US" sz="2000" b="1">
                <a:ea typeface="华文细黑"/>
                <a:cs typeface="华文细黑"/>
              </a:rPr>
              <a:t>• 但建设实验之前还有了两个问题必须解决：</a:t>
            </a:r>
          </a:p>
          <a:p>
            <a:r>
              <a:rPr lang="en-US" sz="2000" b="1">
                <a:ea typeface="华文细黑"/>
                <a:cs typeface="华文细黑"/>
              </a:rPr>
              <a:t>电极可靠性，理想磁流体稳定性, 1997-2002年</a:t>
            </a:r>
          </a:p>
          <a:p>
            <a:endParaRPr lang="en-US" b="1">
              <a:ea typeface="华文细黑"/>
              <a:cs typeface="华文细黑"/>
            </a:endParaRPr>
          </a:p>
          <a:p>
            <a:r>
              <a:rPr lang="en-US" b="1">
                <a:ea typeface="华文细黑"/>
                <a:cs typeface="华文细黑"/>
              </a:rPr>
              <a:t>• </a:t>
            </a:r>
            <a:r>
              <a:rPr lang="en-US" sz="2000" b="1">
                <a:ea typeface="华文细黑"/>
                <a:cs typeface="华文细黑"/>
              </a:rPr>
              <a:t>一个古老而光荣的真空室来自英国作为礼物</a:t>
            </a:r>
          </a:p>
          <a:p>
            <a:r>
              <a:rPr lang="en-US" sz="2000" b="1">
                <a:ea typeface="华文细黑"/>
                <a:cs typeface="华文细黑"/>
              </a:rPr>
              <a:t>允许开始实验的建设</a:t>
            </a:r>
            <a:r>
              <a:rPr lang="en-US" b="1">
                <a:ea typeface="华文细黑"/>
                <a:cs typeface="华文细黑"/>
              </a:rPr>
              <a:t>, 2003-2013</a:t>
            </a:r>
            <a:r>
              <a:rPr lang="zh-CN" altLang="en-US" b="1">
                <a:ea typeface="华文细黑"/>
                <a:cs typeface="华文细黑"/>
              </a:rPr>
              <a:t>年</a:t>
            </a:r>
            <a:r>
              <a:rPr lang="en-US" b="1">
                <a:ea typeface="华文细黑"/>
                <a:cs typeface="华文细黑"/>
              </a:rPr>
              <a:t>										</a:t>
            </a:r>
          </a:p>
          <a:p>
            <a:endParaRPr lang="en-US" b="1">
              <a:ea typeface="华文细黑"/>
              <a:cs typeface="华文细黑"/>
            </a:endParaRPr>
          </a:p>
          <a:p>
            <a:r>
              <a:rPr lang="en-US" b="1">
                <a:ea typeface="华文细黑"/>
                <a:cs typeface="华文细黑"/>
              </a:rPr>
              <a:t>• </a:t>
            </a:r>
            <a:r>
              <a:rPr lang="en-US" sz="2000" b="1">
                <a:ea typeface="华文细黑"/>
                <a:cs typeface="华文细黑"/>
              </a:rPr>
              <a:t>PROTO-SPHERA得到</a:t>
            </a:r>
            <a:r>
              <a:rPr lang="zh-CN" altLang="en-US" sz="2000" b="1">
                <a:ea typeface="华文细黑"/>
                <a:cs typeface="华文细黑"/>
              </a:rPr>
              <a:t>了</a:t>
            </a:r>
            <a:r>
              <a:rPr lang="en-US" sz="2000" b="1">
                <a:ea typeface="华文细黑"/>
                <a:cs typeface="华文细黑"/>
              </a:rPr>
              <a:t>第一</a:t>
            </a:r>
            <a:r>
              <a:rPr lang="zh-CN" altLang="en-US" sz="2000" b="1">
                <a:ea typeface="华文细黑"/>
                <a:cs typeface="华文细黑"/>
              </a:rPr>
              <a:t>根</a:t>
            </a:r>
            <a:r>
              <a:rPr lang="en-US" sz="2000" b="1">
                <a:solidFill>
                  <a:srgbClr val="000000"/>
                </a:solidFill>
                <a:ea typeface="华文细黑"/>
                <a:cs typeface="华文细黑"/>
              </a:rPr>
              <a:t>电浆中心柱</a:t>
            </a:r>
            <a:r>
              <a:rPr lang="en-US" sz="2000" b="1">
                <a:ea typeface="华文细黑"/>
                <a:cs typeface="华文细黑"/>
              </a:rPr>
              <a:t>, </a:t>
            </a:r>
            <a:r>
              <a:rPr lang="en-US" sz="2000">
                <a:ea typeface="华文细黑"/>
                <a:cs typeface="华文细黑"/>
              </a:rPr>
              <a:t>						 </a:t>
            </a:r>
            <a:r>
              <a:rPr lang="en-US" sz="2000" b="1">
                <a:ea typeface="华文细黑"/>
                <a:cs typeface="华文细黑"/>
              </a:rPr>
              <a:t>2014-2015</a:t>
            </a:r>
            <a:r>
              <a:rPr lang="zh-CN" altLang="en-US" sz="2000">
                <a:ea typeface="华文细黑"/>
                <a:cs typeface="华文细黑"/>
              </a:rPr>
              <a:t>年</a:t>
            </a:r>
            <a:endParaRPr lang="en-US" sz="2000">
              <a:ea typeface="华文细黑"/>
              <a:cs typeface="华文细黑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83286" y="652543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6" name="Picture 5" descr="App1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91746" y="758890"/>
            <a:ext cx="3553599" cy="59417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729" y="536495"/>
            <a:ext cx="2702769" cy="22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6" descr="Instabilities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72031" y="869868"/>
            <a:ext cx="1868190" cy="2116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05833" y="1466216"/>
            <a:ext cx="317368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FF3399"/>
                </a:solidFill>
                <a:latin typeface="华文细黑"/>
                <a:ea typeface="华文细黑"/>
                <a:cs typeface="华文细黑"/>
              </a:rPr>
              <a:t>以来第一些环形磁约束的实验</a:t>
            </a:r>
          </a:p>
          <a:p>
            <a:r>
              <a:rPr lang="en-US" b="1">
                <a:solidFill>
                  <a:srgbClr val="FF3399"/>
                </a:solidFill>
                <a:latin typeface="华文细黑"/>
                <a:ea typeface="华文细黑"/>
                <a:cs typeface="华文细黑"/>
              </a:rPr>
              <a:t>磁流体不稳定性出现了</a:t>
            </a: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3775052" y="3064547"/>
            <a:ext cx="534959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ea typeface="华文细黑"/>
                <a:cs typeface="华文细黑"/>
              </a:rPr>
              <a:t>电流破裂的问题还没有得到解决</a:t>
            </a:r>
          </a:p>
          <a:p>
            <a:endParaRPr lang="en-US" sz="2000" b="1">
              <a:ea typeface="华文细黑"/>
              <a:cs typeface="华文细黑"/>
            </a:endParaRPr>
          </a:p>
          <a:p>
            <a:r>
              <a:rPr lang="en-US" sz="2000" b="1">
                <a:ea typeface="华文楷体"/>
                <a:cs typeface="华文楷体"/>
              </a:rPr>
              <a:t>…只有仿星配置(不净环形电流)避免这种不便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01225" y="1675150"/>
            <a:ext cx="742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>
                <a:solidFill>
                  <a:srgbClr val="FB04D2"/>
                </a:solidFill>
              </a:rPr>
              <a:t>  kink</a:t>
            </a:r>
          </a:p>
          <a:p>
            <a:r>
              <a:rPr lang="en-US" sz="1200" b="1" i="1">
                <a:solidFill>
                  <a:srgbClr val="FB04D2"/>
                </a:solidFill>
              </a:rPr>
              <a:t>sausage</a:t>
            </a:r>
          </a:p>
        </p:txBody>
      </p:sp>
      <p:pic>
        <p:nvPicPr>
          <p:cNvPr id="11" name="Picture 4" descr="QJET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95773" y="4284849"/>
            <a:ext cx="2672986" cy="253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698505" y="2695215"/>
            <a:ext cx="1190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Mast 2004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24981" y="4506235"/>
            <a:ext cx="233018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ea typeface="华文细黑"/>
                <a:cs typeface="华文细黑"/>
              </a:rPr>
              <a:t>在氘 - 氚实验:</a:t>
            </a:r>
          </a:p>
          <a:p>
            <a:r>
              <a:rPr lang="en-US" sz="2000" b="1">
                <a:ea typeface="华文细黑"/>
                <a:cs typeface="华文细黑"/>
              </a:rPr>
              <a:t>JET 1991- TFTR 1994</a:t>
            </a:r>
          </a:p>
          <a:p>
            <a:r>
              <a:rPr lang="en-US" sz="2000" b="1">
                <a:ea typeface="华文细黑"/>
                <a:cs typeface="华文细黑"/>
              </a:rPr>
              <a:t>JET 1997</a:t>
            </a:r>
          </a:p>
          <a:p>
            <a:endParaRPr lang="en-US" sz="2000" b="1">
              <a:solidFill>
                <a:srgbClr val="0000FF"/>
              </a:solidFill>
              <a:ea typeface="华文细黑"/>
              <a:cs typeface="华文细黑"/>
            </a:endParaRPr>
          </a:p>
          <a:p>
            <a:r>
              <a:rPr lang="en-US" sz="2000" b="1">
                <a:solidFill>
                  <a:srgbClr val="0000FF"/>
                </a:solidFill>
                <a:ea typeface="华文楷体"/>
                <a:cs typeface="华文楷体"/>
              </a:rPr>
              <a:t>…最高的中子发射</a:t>
            </a:r>
          </a:p>
          <a:p>
            <a:r>
              <a:rPr lang="en-US" sz="2000" b="1">
                <a:solidFill>
                  <a:srgbClr val="0000FF"/>
                </a:solidFill>
                <a:ea typeface="华文楷体"/>
                <a:cs typeface="华文楷体"/>
              </a:rPr>
              <a:t>…终止出现了一个</a:t>
            </a:r>
          </a:p>
          <a:p>
            <a:r>
              <a:rPr lang="en-US" sz="2000" b="1">
                <a:solidFill>
                  <a:srgbClr val="0000FF"/>
                </a:solidFill>
                <a:ea typeface="华文楷体"/>
                <a:cs typeface="华文楷体"/>
              </a:rPr>
              <a:t>   电流破裂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0"/>
            <a:ext cx="9144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/>
          </a:p>
          <a:p>
            <a:r>
              <a:rPr lang="en-US" sz="1400" b="1"/>
              <a:t>							</a:t>
            </a:r>
          </a:p>
          <a:p>
            <a:r>
              <a:rPr lang="en-US" b="1">
                <a:ea typeface="华文细黑"/>
                <a:cs typeface="华文细黑"/>
              </a:rPr>
              <a:t>							</a:t>
            </a:r>
            <a:r>
              <a:rPr lang="en-US" b="1">
                <a:ea typeface="华文楷体"/>
                <a:cs typeface="华文楷体"/>
              </a:rPr>
              <a:t>…即使有口头禅喃喃自语托卡马克的物理是完全已知…</a:t>
            </a:r>
            <a:r>
              <a:rPr lang="en-US" b="1" i="1">
                <a:ea typeface="华文楷体"/>
                <a:cs typeface="华文楷体"/>
              </a:rPr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4105" y="0"/>
            <a:ext cx="84983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rgbClr val="FF0000"/>
                </a:solidFill>
                <a:ea typeface="华文细黑"/>
                <a:cs typeface="华文细黑"/>
              </a:rPr>
              <a:t>为什么</a:t>
            </a:r>
            <a:r>
              <a:rPr lang="en-US" sz="2000" b="1">
                <a:solidFill>
                  <a:srgbClr val="FF0000"/>
                </a:solidFill>
                <a:ea typeface="华文细黑"/>
                <a:cs typeface="华文细黑"/>
              </a:rPr>
              <a:t>一个新和不同的磁约束装置?                        </a:t>
            </a:r>
            <a:r>
              <a:rPr lang="en-US" sz="2000" b="1">
                <a:ea typeface="华文细黑"/>
                <a:cs typeface="华文细黑"/>
              </a:rPr>
              <a:t>…“</a:t>
            </a:r>
            <a:r>
              <a:rPr lang="en-US" sz="2000" b="1">
                <a:solidFill>
                  <a:srgbClr val="FF0000"/>
                </a:solidFill>
                <a:ea typeface="华文细黑"/>
                <a:cs typeface="华文细黑"/>
              </a:rPr>
              <a:t>电流破裂</a:t>
            </a:r>
            <a:r>
              <a:rPr lang="en-US" sz="2000" b="1">
                <a:ea typeface="华文细黑"/>
                <a:cs typeface="华文细黑"/>
              </a:rPr>
              <a:t>”</a:t>
            </a:r>
          </a:p>
        </p:txBody>
      </p:sp>
      <p:pic>
        <p:nvPicPr>
          <p:cNvPr id="16" name="Disr017091.mp4">
            <a:hlinkClick r:id="" action="ppaction://media"/>
          </p:cNvPr>
          <p:cNvPicPr/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18937" y="3042648"/>
            <a:ext cx="3756115" cy="37561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DIII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321" y="3547384"/>
            <a:ext cx="4791455" cy="3158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6"/>
          <p:cNvSpPr txBox="1">
            <a:spLocks noChangeArrowheads="1"/>
          </p:cNvSpPr>
          <p:nvPr/>
        </p:nvSpPr>
        <p:spPr bwMode="auto">
          <a:xfrm>
            <a:off x="3236375" y="2910646"/>
            <a:ext cx="58528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ea typeface="华文细黑"/>
                <a:cs typeface="华文细黑"/>
              </a:rPr>
              <a:t>1994</a:t>
            </a:r>
            <a:r>
              <a:rPr lang="zh-CN" altLang="en-US" sz="2000" b="1">
                <a:solidFill>
                  <a:srgbClr val="FF0000"/>
                </a:solidFill>
                <a:ea typeface="华文细黑"/>
                <a:cs typeface="华文细黑"/>
              </a:rPr>
              <a:t>年</a:t>
            </a:r>
            <a:r>
              <a:rPr lang="en-US" sz="2000" b="1">
                <a:solidFill>
                  <a:srgbClr val="FF0000"/>
                </a:solidFill>
                <a:ea typeface="华文细黑"/>
                <a:cs typeface="华文细黑"/>
              </a:rPr>
              <a:t>DIII-D</a:t>
            </a:r>
            <a:r>
              <a:rPr lang="en-US" sz="2000" b="1" smtClean="0">
                <a:solidFill>
                  <a:srgbClr val="FF0000"/>
                </a:solidFill>
                <a:ea typeface="华文细黑"/>
                <a:cs typeface="华文细黑"/>
              </a:rPr>
              <a:t>达到</a:t>
            </a:r>
            <a:r>
              <a:rPr lang="en-US" sz="2000" b="1">
                <a:solidFill>
                  <a:srgbClr val="FF0000"/>
                </a:solidFill>
                <a:ea typeface="华文细黑"/>
                <a:cs typeface="华文细黑"/>
              </a:rPr>
              <a:t>了最高的 </a:t>
            </a:r>
            <a:r>
              <a:rPr lang="en-US" b="1" i="1">
                <a:solidFill>
                  <a:srgbClr val="FF0000"/>
                </a:solidFill>
                <a:latin typeface="Times"/>
                <a:ea typeface="华文细黑"/>
                <a:cs typeface="Times"/>
              </a:rPr>
              <a:t>β </a:t>
            </a:r>
            <a:r>
              <a:rPr lang="en-US" sz="2000" b="1">
                <a:solidFill>
                  <a:srgbClr val="FF0000"/>
                </a:solidFill>
                <a:ea typeface="华文细黑"/>
                <a:cs typeface="华文细黑"/>
              </a:rPr>
              <a:t>值在所有时托卡马克</a:t>
            </a:r>
          </a:p>
        </p:txBody>
      </p:sp>
      <p:pic>
        <p:nvPicPr>
          <p:cNvPr id="18" name="Picture 6" descr="DII-DBeta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43724" y="4806485"/>
            <a:ext cx="3912455" cy="2051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20"/>
          <p:cNvSpPr/>
          <p:nvPr/>
        </p:nvSpPr>
        <p:spPr>
          <a:xfrm>
            <a:off x="420298" y="1149635"/>
            <a:ext cx="1919967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b="1">
                <a:solidFill>
                  <a:srgbClr val="000000"/>
                </a:solidFill>
                <a:ea typeface="华文细黑"/>
                <a:cs typeface="华文细黑"/>
              </a:rPr>
              <a:t> </a:t>
            </a:r>
            <a:r>
              <a:rPr lang="en-US" b="1" i="1">
                <a:latin typeface="Times"/>
                <a:ea typeface="华文细黑"/>
                <a:cs typeface="Times"/>
              </a:rPr>
              <a:t>β</a:t>
            </a:r>
            <a:r>
              <a:rPr lang="el-GR" b="1">
                <a:ea typeface="华文细黑"/>
                <a:cs typeface="华文细黑"/>
              </a:rPr>
              <a:t> </a:t>
            </a:r>
            <a:r>
              <a:rPr lang="en-US" b="1">
                <a:solidFill>
                  <a:srgbClr val="000000"/>
                </a:solidFill>
                <a:ea typeface="华文细黑"/>
                <a:cs typeface="华文细黑"/>
              </a:rPr>
              <a:t>=</a:t>
            </a:r>
            <a:r>
              <a:rPr lang="el-GR" b="1">
                <a:solidFill>
                  <a:srgbClr val="000000"/>
                </a:solidFill>
                <a:ea typeface="华文细黑"/>
                <a:cs typeface="华文细黑"/>
              </a:rPr>
              <a:t> </a:t>
            </a:r>
            <a:r>
              <a:rPr lang="en-US" b="1">
                <a:solidFill>
                  <a:srgbClr val="000000"/>
                </a:solidFill>
                <a:ea typeface="华文细黑"/>
                <a:cs typeface="华文细黑"/>
              </a:rPr>
              <a:t>plasma beta = 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rcRect/>
              <a:stretch>
                <a:fillRect/>
              </a:stretch>
            </p:blipFill>
          </mc:Choice>
          <mc:Fallback>
            <p:blipFill>
              <a:blip r:embed="rId6"/>
              <a:srcRect/>
              <a:stretch>
                <a:fillRect/>
              </a:stretch>
            </p:blipFill>
          </mc:Fallback>
        </mc:AlternateContent>
        <p:spPr bwMode="auto">
          <a:xfrm>
            <a:off x="420688" y="1970483"/>
            <a:ext cx="2208212" cy="427038"/>
          </a:xfrm>
          <a:prstGeom prst="rect">
            <a:avLst/>
          </a:prstGeom>
          <a:noFill/>
        </p:spPr>
      </p:pic>
      <p:sp>
        <p:nvSpPr>
          <p:cNvPr id="29" name="TextBox 28"/>
          <p:cNvSpPr txBox="1"/>
          <p:nvPr/>
        </p:nvSpPr>
        <p:spPr>
          <a:xfrm>
            <a:off x="2835434" y="1970786"/>
            <a:ext cx="54081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b="1">
                <a:ea typeface="华文楷体"/>
                <a:cs typeface="华文楷体"/>
              </a:rPr>
              <a:t>但在托卡马克实验数据的一种经常使用是 </a:t>
            </a:r>
            <a:r>
              <a:rPr lang="en-US" b="1" i="1">
                <a:latin typeface="Times"/>
                <a:ea typeface="华文细黑"/>
                <a:cs typeface="Times"/>
              </a:rPr>
              <a:t>β</a:t>
            </a:r>
            <a:r>
              <a:rPr lang="en-US" sz="2000" b="1" i="1" baseline="-25000">
                <a:latin typeface="Times"/>
                <a:ea typeface="华文细黑"/>
                <a:cs typeface="Times"/>
              </a:rPr>
              <a:t>T0</a:t>
            </a:r>
            <a:r>
              <a:rPr lang="en-US" sz="2000" b="1" i="1" baseline="-25000">
                <a:ea typeface="华文细黑"/>
                <a:cs typeface="华文细黑"/>
              </a:rPr>
              <a:t> </a:t>
            </a:r>
            <a:r>
              <a:rPr lang="en-US" b="1">
                <a:ea typeface="华文楷体"/>
                <a:cs typeface="华文楷体"/>
              </a:rPr>
              <a:t>其</a:t>
            </a:r>
            <a:r>
              <a:rPr lang="zh-CN" altLang="en-US" b="1">
                <a:ea typeface="华文楷体"/>
                <a:cs typeface="华文楷体"/>
              </a:rPr>
              <a:t>中</a:t>
            </a:r>
            <a:r>
              <a:rPr lang="en-US" b="1">
                <a:ea typeface="华文楷体"/>
                <a:cs typeface="华文楷体"/>
              </a:rPr>
              <a:t>，</a:t>
            </a:r>
          </a:p>
          <a:p>
            <a:pPr>
              <a:spcAft>
                <a:spcPts val="1200"/>
              </a:spcAft>
            </a:pPr>
            <a:r>
              <a:rPr lang="en-US" b="1" i="1">
                <a:latin typeface="Times"/>
                <a:ea typeface="华文细黑"/>
                <a:cs typeface="Times"/>
              </a:rPr>
              <a:t>B</a:t>
            </a:r>
            <a:r>
              <a:rPr lang="en-US" b="1" i="1" baseline="-25000">
                <a:latin typeface="Times"/>
                <a:ea typeface="华文细黑"/>
                <a:cs typeface="Times"/>
              </a:rPr>
              <a:t>T0</a:t>
            </a:r>
            <a:r>
              <a:rPr lang="en-US" b="1" i="1" baseline="-25000">
                <a:ea typeface="华文细黑"/>
                <a:cs typeface="华文细黑"/>
              </a:rPr>
              <a:t> </a:t>
            </a:r>
            <a:r>
              <a:rPr lang="en-US" b="1">
                <a:ea typeface="华文楷体"/>
                <a:cs typeface="华文楷体"/>
              </a:rPr>
              <a:t>是在电浆的轴线的磁真空场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7"/>
              <a:srcRect/>
              <a:stretch>
                <a:fillRect/>
              </a:stretch>
            </p:blipFill>
          </mc:Choice>
          <mc:Fallback>
            <p:blipFill>
              <a:blip r:embed="rId8"/>
              <a:srcRect/>
              <a:stretch>
                <a:fillRect/>
              </a:stretch>
            </p:blipFill>
          </mc:Fallback>
        </mc:AlternateContent>
        <p:spPr bwMode="auto">
          <a:xfrm>
            <a:off x="406400" y="2408633"/>
            <a:ext cx="2170113" cy="427038"/>
          </a:xfrm>
          <a:prstGeom prst="rect">
            <a:avLst/>
          </a:prstGeom>
          <a:noFill/>
        </p:spPr>
      </p:pic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5269441" y="4149567"/>
            <a:ext cx="358673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>
                <a:ea typeface="华文细黑"/>
                <a:cs typeface="华文细黑"/>
              </a:rPr>
              <a:t>DIII-D</a:t>
            </a:r>
            <a:r>
              <a:rPr lang="en-US" b="1" smtClean="0">
                <a:ea typeface="华文细黑"/>
                <a:cs typeface="华文细黑"/>
              </a:rPr>
              <a:t>达到</a:t>
            </a:r>
            <a:r>
              <a:rPr lang="en-US" b="1">
                <a:ea typeface="华文细黑"/>
                <a:cs typeface="华文细黑"/>
              </a:rPr>
              <a:t>了 </a:t>
            </a:r>
            <a:r>
              <a:rPr lang="en-US" b="1" i="1">
                <a:latin typeface="Times"/>
                <a:ea typeface="华文细黑"/>
                <a:cs typeface="Times"/>
              </a:rPr>
              <a:t>β</a:t>
            </a:r>
            <a:r>
              <a:rPr lang="en-US" b="1" i="1" baseline="-25000">
                <a:latin typeface="Times"/>
                <a:ea typeface="华文细黑"/>
                <a:cs typeface="Times"/>
              </a:rPr>
              <a:t>T0</a:t>
            </a:r>
            <a:r>
              <a:rPr lang="en-US" b="1" i="1" baseline="-25000">
                <a:ea typeface="华文细黑"/>
                <a:cs typeface="华文细黑"/>
              </a:rPr>
              <a:t> </a:t>
            </a:r>
            <a:r>
              <a:rPr lang="en-US" b="1">
                <a:ea typeface="华文细黑"/>
                <a:cs typeface="华文细黑"/>
              </a:rPr>
              <a:t>= 12.5%,</a:t>
            </a:r>
          </a:p>
          <a:p>
            <a:r>
              <a:rPr lang="en-US" b="1">
                <a:ea typeface="华文楷体"/>
                <a:cs typeface="华文楷体"/>
              </a:rPr>
              <a:t>但 …有一个电流破裂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5062" y="32847"/>
            <a:ext cx="8934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rgbClr val="FF0000"/>
                </a:solidFill>
                <a:ea typeface="华文细黑"/>
                <a:cs typeface="华文细黑"/>
              </a:rPr>
              <a:t>为什么</a:t>
            </a:r>
            <a:r>
              <a:rPr lang="en-US" sz="2000" b="1">
                <a:solidFill>
                  <a:srgbClr val="FF0000"/>
                </a:solidFill>
                <a:ea typeface="华文细黑"/>
                <a:cs typeface="华文细黑"/>
              </a:rPr>
              <a:t>一个新和不同的磁约束装置?                        </a:t>
            </a:r>
            <a:endParaRPr lang="en-US" sz="2000" b="1">
              <a:ea typeface="华文细黑"/>
              <a:cs typeface="华文细黑"/>
            </a:endParaRPr>
          </a:p>
          <a:p>
            <a:endParaRPr lang="en-US" sz="800" b="1" i="1">
              <a:ea typeface="华文细黑"/>
              <a:cs typeface="华文细黑"/>
            </a:endParaRPr>
          </a:p>
          <a:p>
            <a:r>
              <a:rPr lang="en-US" sz="2000" i="1">
                <a:ea typeface="华文细黑"/>
                <a:cs typeface="华文细黑"/>
              </a:rPr>
              <a:t>					</a:t>
            </a:r>
            <a:r>
              <a:rPr lang="en-US" sz="2000" b="1">
                <a:ea typeface="华文楷体"/>
                <a:cs typeface="华文楷体"/>
              </a:rPr>
              <a:t>…即使有口头禅喃喃自语托卡马克的物理是完全已知…</a:t>
            </a:r>
            <a:r>
              <a:rPr lang="en-US" sz="2000" b="1" i="1">
                <a:ea typeface="华文楷体"/>
                <a:cs typeface="华文楷体"/>
              </a:rPr>
              <a:t>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7026" y="32847"/>
            <a:ext cx="15781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… “</a:t>
            </a:r>
            <a:r>
              <a:rPr lang="en-US" sz="2000" b="1" i="1">
                <a:solidFill>
                  <a:srgbClr val="FF0000"/>
                </a:solidFill>
                <a:latin typeface="Times"/>
                <a:ea typeface="华文细黑"/>
                <a:cs typeface="Times"/>
              </a:rPr>
              <a:t>β </a:t>
            </a:r>
            <a:r>
              <a:rPr lang="zh-CN" altLang="en-US" sz="2000" b="1">
                <a:solidFill>
                  <a:srgbClr val="FF0000"/>
                </a:solidFill>
                <a:latin typeface="华文细黑"/>
                <a:ea typeface="华文细黑"/>
                <a:cs typeface="华文细黑"/>
              </a:rPr>
              <a:t>的限制</a:t>
            </a:r>
            <a:r>
              <a:rPr lang="en-US" b="1"/>
              <a:t>”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2204110" y="1093117"/>
          <a:ext cx="3576234" cy="702474"/>
        </p:xfrm>
        <a:graphic>
          <a:graphicData uri="http://schemas.openxmlformats.org/presentationml/2006/ole">
            <p:oleObj spid="_x0000_s15362" name="Equation" r:id="rId9" imgW="2133600" imgH="4191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46566" y="5765589"/>
            <a:ext cx="648998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zh-CN" altLang="en-US" sz="2000" b="1">
                <a:ea typeface="华文楷体"/>
                <a:cs typeface="华文楷体"/>
              </a:rPr>
              <a:t>关于</a:t>
            </a:r>
            <a:r>
              <a:rPr lang="en-US" altLang="zh-CN" sz="2000" b="1">
                <a:ea typeface="华文楷体"/>
                <a:cs typeface="华文楷体"/>
              </a:rPr>
              <a:t>ITER</a:t>
            </a:r>
            <a:r>
              <a:rPr lang="zh-CN" altLang="en-US" sz="2000" b="1">
                <a:ea typeface="华文楷体"/>
                <a:cs typeface="华文楷体"/>
              </a:rPr>
              <a:t>的</a:t>
            </a:r>
            <a:r>
              <a:rPr lang="en-US" altLang="zh-CN" sz="2000" b="1">
                <a:ea typeface="华文楷体"/>
                <a:cs typeface="华文楷体"/>
              </a:rPr>
              <a:t>ELMs,</a:t>
            </a:r>
            <a:r>
              <a:rPr lang="zh-CN" altLang="en-US" sz="2000" b="1">
                <a:ea typeface="华文楷体"/>
                <a:cs typeface="华文楷体"/>
              </a:rPr>
              <a:t>如果一条细丝携带</a:t>
            </a:r>
            <a:r>
              <a:rPr lang="en-US" altLang="zh-CN" sz="2000" b="1">
                <a:ea typeface="华文楷体"/>
                <a:cs typeface="华文楷体"/>
              </a:rPr>
              <a:t>3</a:t>
            </a:r>
            <a:r>
              <a:rPr lang="zh-CN" altLang="en-US" sz="2000" b="1">
                <a:ea typeface="华文楷体"/>
                <a:cs typeface="华文楷体"/>
              </a:rPr>
              <a:t>％电浆边缘的能量</a:t>
            </a:r>
            <a:r>
              <a:rPr lang="en-US" altLang="zh-CN" sz="2000" b="1">
                <a:ea typeface="华文楷体"/>
                <a:cs typeface="华文楷体"/>
              </a:rPr>
              <a:t>,</a:t>
            </a:r>
          </a:p>
          <a:p>
            <a:r>
              <a:rPr lang="en-US" sz="2000" b="1">
                <a:ea typeface="华文楷体"/>
                <a:cs typeface="华文楷体"/>
              </a:rPr>
              <a:t>这是足以融化或升华</a:t>
            </a:r>
            <a:r>
              <a:rPr lang="en-US" sz="2000" b="1">
                <a:solidFill>
                  <a:srgbClr val="008000"/>
                </a:solidFill>
                <a:ea typeface="华文楷体"/>
                <a:cs typeface="华文楷体"/>
              </a:rPr>
              <a:t>偏滤器钨的板</a:t>
            </a:r>
          </a:p>
        </p:txBody>
      </p:sp>
      <p:pic>
        <p:nvPicPr>
          <p:cNvPr id="7" name="Picture 11" descr="ITERPedest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009907" y="1213449"/>
            <a:ext cx="3049485" cy="2925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2" descr="ErgoElm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887" y="3499082"/>
            <a:ext cx="2704089" cy="211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25"/>
          <p:cNvSpPr txBox="1">
            <a:spLocks noChangeArrowheads="1"/>
          </p:cNvSpPr>
          <p:nvPr/>
        </p:nvSpPr>
        <p:spPr bwMode="auto">
          <a:xfrm>
            <a:off x="2947686" y="609644"/>
            <a:ext cx="619631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ea typeface="华文细黑"/>
                <a:cs typeface="华文细黑"/>
              </a:rPr>
              <a:t>ELMs扔在偏滤器上电浆的边缘的能量大一部分(~20%)</a:t>
            </a:r>
          </a:p>
        </p:txBody>
      </p:sp>
      <p:sp>
        <p:nvSpPr>
          <p:cNvPr id="13" name="TextBox 26"/>
          <p:cNvSpPr txBox="1">
            <a:spLocks noChangeArrowheads="1"/>
          </p:cNvSpPr>
          <p:nvPr/>
        </p:nvSpPr>
        <p:spPr bwMode="auto">
          <a:xfrm>
            <a:off x="2688737" y="4207779"/>
            <a:ext cx="427395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>
                <a:ea typeface="华文细黑"/>
                <a:cs typeface="华文细黑"/>
              </a:rPr>
              <a:t>这种情况发生在很短的时间</a:t>
            </a:r>
          </a:p>
          <a:p>
            <a:r>
              <a:rPr lang="en-US" b="1">
                <a:ea typeface="华文细黑"/>
                <a:cs typeface="华文细黑"/>
              </a:rPr>
              <a:t>(250µ</a:t>
            </a:r>
            <a:r>
              <a:rPr lang="en-US" altLang="zh-CN" b="1">
                <a:ea typeface="华文细黑"/>
                <a:cs typeface="华文细黑"/>
              </a:rPr>
              <a:t>s</a:t>
            </a:r>
            <a:r>
              <a:rPr lang="en-US" b="1">
                <a:ea typeface="华文细黑"/>
                <a:cs typeface="华文细黑"/>
              </a:rPr>
              <a:t>)作为电浆边缘变得遍历</a:t>
            </a:r>
          </a:p>
          <a:p>
            <a:r>
              <a:rPr lang="en-US" b="1">
                <a:ea typeface="华文细黑"/>
                <a:cs typeface="华文细黑"/>
              </a:rPr>
              <a:t>(</a:t>
            </a:r>
            <a:r>
              <a:rPr lang="en-US" b="1">
                <a:solidFill>
                  <a:srgbClr val="000000"/>
                </a:solidFill>
                <a:ea typeface="华文细黑"/>
                <a:cs typeface="华文细黑"/>
              </a:rPr>
              <a:t>ELM的细丝携带一些非轴对称的电流</a:t>
            </a:r>
            <a:r>
              <a:rPr lang="en-US" b="1">
                <a:ea typeface="华文细黑"/>
                <a:cs typeface="华文细黑"/>
              </a:rPr>
              <a:t>)</a:t>
            </a:r>
          </a:p>
        </p:txBody>
      </p:sp>
      <p:pic>
        <p:nvPicPr>
          <p:cNvPr id="14" name="Picture 28" descr="IterPlat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560469" y="1644255"/>
            <a:ext cx="2547299" cy="4955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29"/>
          <p:cNvSpPr txBox="1">
            <a:spLocks noChangeArrowheads="1"/>
          </p:cNvSpPr>
          <p:nvPr/>
        </p:nvSpPr>
        <p:spPr bwMode="auto">
          <a:xfrm>
            <a:off x="615794" y="3371754"/>
            <a:ext cx="183896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能量对那个地方流</a:t>
            </a:r>
          </a:p>
        </p:txBody>
      </p:sp>
      <p:cxnSp>
        <p:nvCxnSpPr>
          <p:cNvPr id="17" name="Straight Arrow Connector 16"/>
          <p:cNvCxnSpPr>
            <a:cxnSpLocks noChangeShapeType="1"/>
          </p:cNvCxnSpPr>
          <p:nvPr/>
        </p:nvCxnSpPr>
        <p:spPr bwMode="auto">
          <a:xfrm rot="5400000">
            <a:off x="568325" y="4454757"/>
            <a:ext cx="1609725" cy="346075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8" name="Straight Connector 17"/>
          <p:cNvCxnSpPr>
            <a:cxnSpLocks noChangeShapeType="1"/>
          </p:cNvCxnSpPr>
          <p:nvPr/>
        </p:nvCxnSpPr>
        <p:spPr bwMode="auto">
          <a:xfrm>
            <a:off x="2581596" y="6536228"/>
            <a:ext cx="3278188" cy="1588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9" name="Straight Arrow Connector 18"/>
          <p:cNvCxnSpPr>
            <a:cxnSpLocks noChangeShapeType="1"/>
          </p:cNvCxnSpPr>
          <p:nvPr/>
        </p:nvCxnSpPr>
        <p:spPr bwMode="auto">
          <a:xfrm flipV="1">
            <a:off x="5859784" y="6017116"/>
            <a:ext cx="1363662" cy="519112"/>
          </a:xfrm>
          <a:prstGeom prst="straightConnector1">
            <a:avLst/>
          </a:prstGeom>
          <a:noFill/>
          <a:ln w="25400">
            <a:solidFill>
              <a:srgbClr val="008000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0" name="TextBox 19"/>
          <p:cNvSpPr txBox="1"/>
          <p:nvPr/>
        </p:nvSpPr>
        <p:spPr>
          <a:xfrm>
            <a:off x="155062" y="32847"/>
            <a:ext cx="89341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rgbClr val="FF0000"/>
                </a:solidFill>
                <a:ea typeface="华文细黑"/>
                <a:cs typeface="华文细黑"/>
              </a:rPr>
              <a:t>为什么</a:t>
            </a:r>
            <a:r>
              <a:rPr lang="en-US" sz="2000" b="1">
                <a:solidFill>
                  <a:srgbClr val="FF0000"/>
                </a:solidFill>
                <a:ea typeface="华文细黑"/>
                <a:cs typeface="华文细黑"/>
              </a:rPr>
              <a:t>一个新和不同的磁约束装置? 			</a:t>
            </a:r>
            <a:r>
              <a:rPr lang="en-US" sz="1600" b="1">
                <a:solidFill>
                  <a:srgbClr val="000000"/>
                </a:solidFill>
                <a:ea typeface="华文细黑"/>
                <a:cs typeface="华文细黑"/>
              </a:rPr>
              <a:t>… “</a:t>
            </a:r>
            <a:r>
              <a:rPr lang="en-US" b="1">
                <a:solidFill>
                  <a:srgbClr val="FF0000"/>
                </a:solidFill>
                <a:ea typeface="华文细黑"/>
                <a:cs typeface="华文细黑"/>
              </a:rPr>
              <a:t>ELMs</a:t>
            </a:r>
            <a:r>
              <a:rPr lang="en-US" sz="1600" b="1">
                <a:solidFill>
                  <a:srgbClr val="000000"/>
                </a:solidFill>
                <a:ea typeface="华文细黑"/>
                <a:cs typeface="华文细黑"/>
              </a:rPr>
              <a:t>”</a:t>
            </a:r>
            <a:r>
              <a:rPr lang="en-US" b="1">
                <a:solidFill>
                  <a:srgbClr val="FF0000"/>
                </a:solidFill>
                <a:ea typeface="华文细黑"/>
                <a:cs typeface="华文细黑"/>
              </a:rPr>
              <a:t> (边缘本地化不稳定的模式)</a:t>
            </a:r>
            <a:r>
              <a:rPr lang="en-US" b="1"/>
              <a:t>	</a:t>
            </a:r>
            <a:endParaRPr lang="en-US" i="1"/>
          </a:p>
        </p:txBody>
      </p:sp>
      <p:pic>
        <p:nvPicPr>
          <p:cNvPr id="26" name="17118_0247100bl.mp4">
            <a:hlinkClick r:id="" action="ppaction://media"/>
          </p:cNvPr>
          <p:cNvPicPr/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38630" y="809699"/>
            <a:ext cx="2860497" cy="2145373"/>
          </a:xfrm>
          <a:prstGeom prst="rect">
            <a:avLst/>
          </a:prstGeom>
        </p:spPr>
      </p:pic>
      <p:cxnSp>
        <p:nvCxnSpPr>
          <p:cNvPr id="31" name="Straight Arrow Connector 30"/>
          <p:cNvCxnSpPr>
            <a:cxnSpLocks noChangeShapeType="1"/>
          </p:cNvCxnSpPr>
          <p:nvPr/>
        </p:nvCxnSpPr>
        <p:spPr bwMode="auto">
          <a:xfrm rot="5400000">
            <a:off x="1673893" y="2825188"/>
            <a:ext cx="1592263" cy="158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32" name="Straight Arrow Connector 31"/>
          <p:cNvCxnSpPr>
            <a:cxnSpLocks noChangeShapeType="1"/>
          </p:cNvCxnSpPr>
          <p:nvPr/>
        </p:nvCxnSpPr>
        <p:spPr bwMode="auto">
          <a:xfrm rot="5400000">
            <a:off x="183737" y="2285058"/>
            <a:ext cx="1649413" cy="113741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33" name="Straight Arrow Connector 32"/>
          <p:cNvCxnSpPr>
            <a:cxnSpLocks noChangeShapeType="1"/>
          </p:cNvCxnSpPr>
          <p:nvPr/>
        </p:nvCxnSpPr>
        <p:spPr bwMode="auto">
          <a:xfrm rot="5400000" flipH="1" flipV="1">
            <a:off x="1461294" y="2950601"/>
            <a:ext cx="541337" cy="161925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30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ebut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82956" y="675726"/>
            <a:ext cx="1031082" cy="1430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41832" y="60774"/>
            <a:ext cx="7722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ea typeface="华文细黑"/>
                <a:cs typeface="华文细黑"/>
              </a:rPr>
              <a:t>于1994年PROTO-SPHERA是在ITER第一次危机时诞生(作为一个念头）</a:t>
            </a:r>
          </a:p>
        </p:txBody>
      </p:sp>
      <p:pic>
        <p:nvPicPr>
          <p:cNvPr id="8" name="Picture 4" descr="C:\WINNT\Profiles\jmlynar\Desktop\My Documents\JET\25yrs\jet_const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1832" y="484813"/>
            <a:ext cx="3704373" cy="2683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876781" y="675726"/>
            <a:ext cx="14923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/>
              <a:t>Paul-Henri Rebut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4333" y="2332069"/>
            <a:ext cx="87857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sz="800">
              <a:solidFill>
                <a:srgbClr val="444440"/>
              </a:solidFill>
              <a:latin typeface="Comic Sans MS"/>
              <a:cs typeface="Comic Sans MS"/>
            </a:endParaRPr>
          </a:p>
          <a:p>
            <a:pPr algn="r"/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1993</a:t>
            </a:r>
            <a:r>
              <a:rPr lang="en-US" sz="2000">
                <a:solidFill>
                  <a:srgbClr val="444440"/>
                </a:solidFill>
                <a:ea typeface="华文楷体"/>
                <a:cs typeface="华文楷体"/>
              </a:rPr>
              <a:t>年</a:t>
            </a:r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10 G$</a:t>
            </a:r>
            <a:r>
              <a:rPr lang="en-US" sz="2000">
                <a:solidFill>
                  <a:srgbClr val="444440"/>
                </a:solidFill>
                <a:ea typeface="华文楷体"/>
                <a:cs typeface="华文楷体"/>
              </a:rPr>
              <a:t>：但成本“爆炸”</a:t>
            </a:r>
          </a:p>
          <a:p>
            <a:pPr algn="r"/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Rebut</a:t>
            </a:r>
            <a:r>
              <a:rPr lang="en-US" sz="2000">
                <a:solidFill>
                  <a:srgbClr val="444440"/>
                </a:solidFill>
                <a:ea typeface="华文楷体"/>
                <a:cs typeface="华文楷体"/>
              </a:rPr>
              <a:t> 离开了</a:t>
            </a:r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ITER的</a:t>
            </a:r>
            <a:r>
              <a:rPr lang="en-US" sz="2000">
                <a:solidFill>
                  <a:srgbClr val="444440"/>
                </a:solidFill>
                <a:ea typeface="华文楷体"/>
                <a:cs typeface="华文楷体"/>
              </a:rPr>
              <a:t>领导</a:t>
            </a:r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(1994年5月）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27" y="3451406"/>
            <a:ext cx="89410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大海航行靠舵手, 所以ITER 停止了：美国电浆物理社区, 其中包括许多大学教授，他们所小实验的建设者, 恐怕ITER可以让他们出资金, 并开始攻击 ITER</a:t>
            </a:r>
          </a:p>
          <a:p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			…于1998年美国国会关闭了最大的US托卡马克(TFTR)和退出了</a:t>
            </a:r>
            <a:r>
              <a:rPr lang="en-US" sz="2000">
                <a:solidFill>
                  <a:srgbClr val="444440"/>
                </a:solidFill>
                <a:ea typeface="华文楷体"/>
                <a:cs typeface="华文楷体"/>
              </a:rPr>
              <a:t>ITER</a:t>
            </a:r>
            <a:endParaRPr lang="en-US" sz="2000" b="1">
              <a:solidFill>
                <a:srgbClr val="444440"/>
              </a:solidFill>
              <a:ea typeface="华文楷体"/>
              <a:cs typeface="华文楷体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83506" y="675726"/>
            <a:ext cx="592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i="1">
                <a:solidFill>
                  <a:srgbClr val="FFFFFF"/>
                </a:solidFill>
              </a:rPr>
              <a:t>JET</a:t>
            </a:r>
          </a:p>
          <a:p>
            <a:pPr algn="ctr"/>
            <a:r>
              <a:rPr lang="en-US" sz="1400" b="1" i="1">
                <a:solidFill>
                  <a:srgbClr val="FFFFFF"/>
                </a:solidFill>
              </a:rPr>
              <a:t>1983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6975" y="4882224"/>
            <a:ext cx="87588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ea typeface="华文细黑"/>
                <a:cs typeface="华文细黑"/>
              </a:rPr>
              <a:t>第一个“球形托卡马克研讨会”在OakRidge在1994年7月, 此趋势已经明显了;</a:t>
            </a:r>
          </a:p>
          <a:p>
            <a:r>
              <a:rPr lang="en-US" sz="2000" b="1">
                <a:solidFill>
                  <a:srgbClr val="FF0000"/>
                </a:solidFill>
                <a:ea typeface="华文细黑"/>
                <a:cs typeface="华文细黑"/>
              </a:rPr>
              <a:t>它在那里, 美国决定</a:t>
            </a:r>
            <a:r>
              <a:rPr lang="zh-CN" altLang="en-US" sz="2000" b="1">
                <a:solidFill>
                  <a:srgbClr val="FF0000"/>
                </a:solidFill>
                <a:ea typeface="华文细黑"/>
                <a:cs typeface="华文细黑"/>
              </a:rPr>
              <a:t>了</a:t>
            </a:r>
            <a:r>
              <a:rPr lang="en-US" sz="2000" b="1">
                <a:solidFill>
                  <a:srgbClr val="FF0000"/>
                </a:solidFill>
                <a:ea typeface="华文细黑"/>
                <a:cs typeface="华文细黑"/>
              </a:rPr>
              <a:t>建设 NSTX, 球形托卡马克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347" y="6172374"/>
            <a:ext cx="8379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ea typeface="华文楷体"/>
                <a:cs typeface="华文楷体"/>
              </a:rPr>
              <a:t>自1994年以来, 至于新的磁约束装置中, 美国和英国只建成球形托卡马克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51354" y="1168957"/>
            <a:ext cx="366140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>
                <a:solidFill>
                  <a:srgbClr val="444440"/>
                </a:solidFill>
                <a:ea typeface="华文楷体"/>
                <a:cs typeface="华文楷体"/>
              </a:rPr>
              <a:t>Rebut设计</a:t>
            </a:r>
            <a:r>
              <a:rPr lang="zh-CN" altLang="en-US" b="1">
                <a:solidFill>
                  <a:srgbClr val="444440"/>
                </a:solidFill>
                <a:ea typeface="华文楷体"/>
                <a:cs typeface="华文楷体"/>
              </a:rPr>
              <a:t>了</a:t>
            </a:r>
            <a:r>
              <a:rPr lang="en-US" b="1">
                <a:solidFill>
                  <a:srgbClr val="444440"/>
                </a:solidFill>
                <a:ea typeface="华文楷体"/>
                <a:cs typeface="华文楷体"/>
              </a:rPr>
              <a:t>JET (1976年至1979年)</a:t>
            </a:r>
          </a:p>
          <a:p>
            <a:pPr algn="r"/>
            <a:r>
              <a:rPr lang="en-US" b="1">
                <a:solidFill>
                  <a:srgbClr val="444440"/>
                </a:solidFill>
                <a:ea typeface="华文楷体"/>
                <a:cs typeface="华文楷体"/>
              </a:rPr>
              <a:t>然后建设</a:t>
            </a:r>
            <a:r>
              <a:rPr lang="zh-CN" altLang="en-US" b="1">
                <a:solidFill>
                  <a:srgbClr val="444440"/>
                </a:solidFill>
                <a:ea typeface="华文楷体"/>
                <a:cs typeface="华文楷体"/>
              </a:rPr>
              <a:t>了</a:t>
            </a:r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JET </a:t>
            </a:r>
            <a:r>
              <a:rPr lang="en-US" b="1">
                <a:solidFill>
                  <a:srgbClr val="444440"/>
                </a:solidFill>
                <a:ea typeface="华文楷体"/>
                <a:cs typeface="华文楷体"/>
              </a:rPr>
              <a:t>(1979年至1983年)</a:t>
            </a:r>
          </a:p>
          <a:p>
            <a:pPr algn="r"/>
            <a:r>
              <a:rPr lang="en-US" b="1">
                <a:solidFill>
                  <a:srgbClr val="444440"/>
                </a:solidFill>
                <a:ea typeface="华文楷体"/>
                <a:cs typeface="华文楷体"/>
              </a:rPr>
              <a:t>1991年负责</a:t>
            </a:r>
            <a:r>
              <a:rPr lang="zh-CN" altLang="en-US" b="1">
                <a:solidFill>
                  <a:srgbClr val="444440"/>
                </a:solidFill>
                <a:ea typeface="华文楷体"/>
                <a:cs typeface="华文楷体"/>
              </a:rPr>
              <a:t>了</a:t>
            </a:r>
            <a:r>
              <a:rPr lang="en-US" b="1">
                <a:solidFill>
                  <a:srgbClr val="444440"/>
                </a:solidFill>
                <a:ea typeface="华文楷体"/>
                <a:cs typeface="华文楷体"/>
              </a:rPr>
              <a:t>ITER 的设计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20427" y="32847"/>
            <a:ext cx="591839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ea typeface="华文细黑"/>
                <a:cs typeface="华文细黑"/>
              </a:rPr>
              <a:t>于1994年</a:t>
            </a:r>
            <a:r>
              <a:rPr lang="el-GR" sz="2000" b="1">
                <a:solidFill>
                  <a:srgbClr val="FF0000"/>
                </a:solidFill>
                <a:ea typeface="华文细黑"/>
                <a:cs typeface="华文细黑"/>
              </a:rPr>
              <a:t> </a:t>
            </a:r>
            <a:r>
              <a:rPr lang="en-US" sz="2000" b="1">
                <a:solidFill>
                  <a:srgbClr val="FF0000"/>
                </a:solidFill>
                <a:ea typeface="华文细黑"/>
                <a:cs typeface="华文细黑"/>
              </a:rPr>
              <a:t>ITER</a:t>
            </a:r>
            <a:r>
              <a:rPr lang="el-GR" sz="2000" b="1">
                <a:solidFill>
                  <a:srgbClr val="FF0000"/>
                </a:solidFill>
                <a:ea typeface="华文细黑"/>
                <a:cs typeface="华文细黑"/>
              </a:rPr>
              <a:t> </a:t>
            </a:r>
            <a:r>
              <a:rPr lang="en-US" sz="2000" b="1">
                <a:solidFill>
                  <a:srgbClr val="FF0000"/>
                </a:solidFill>
                <a:ea typeface="华文细黑"/>
                <a:cs typeface="华文细黑"/>
              </a:rPr>
              <a:t>第一次危机时 …侏罗纪公园!</a:t>
            </a:r>
          </a:p>
        </p:txBody>
      </p:sp>
      <p:pic>
        <p:nvPicPr>
          <p:cNvPr id="12" name="Picture 5" descr="jurassic_park_wallpaper_00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37294" y="24003"/>
            <a:ext cx="3295758" cy="2472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-1" y="656923"/>
            <a:ext cx="603882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ITER关掉了...从他们的笼子以内, 自多年以来封闭了, 别的磁约束装置，比“托卡马克”不一样，蹦出来 ...</a:t>
            </a:r>
          </a:p>
          <a:p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Stellarators, Spheromaks, FRCs, </a:t>
            </a:r>
          </a:p>
          <a:p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…主要球形托卡马克(ST)</a:t>
            </a:r>
          </a:p>
        </p:txBody>
      </p:sp>
      <p:pic>
        <p:nvPicPr>
          <p:cNvPr id="15" name="Picture 14" descr="Pega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3059" y="2505671"/>
            <a:ext cx="1924279" cy="2123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 descr="fbx2_600_dpi"/>
          <p:cNvPicPr>
            <a:picLocks noChangeAspect="1" noChangeArrowheads="1"/>
          </p:cNvPicPr>
          <p:nvPr/>
        </p:nvPicPr>
        <p:blipFill>
          <a:blip r:embed="rId4"/>
          <a:srcRect r="11301"/>
          <a:stretch>
            <a:fillRect/>
          </a:stretch>
        </p:blipFill>
        <p:spPr bwMode="auto">
          <a:xfrm>
            <a:off x="2318407" y="2496154"/>
            <a:ext cx="2301490" cy="2105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6" descr="test8010"/>
          <p:cNvPicPr>
            <a:picLocks noChangeAspect="1" noChangeArrowheads="1"/>
          </p:cNvPicPr>
          <p:nvPr/>
        </p:nvPicPr>
        <p:blipFill>
          <a:blip r:embed="rId5"/>
          <a:srcRect l="5263" r="10524"/>
          <a:stretch>
            <a:fillRect/>
          </a:stretch>
        </p:blipFill>
        <p:spPr bwMode="auto">
          <a:xfrm>
            <a:off x="123059" y="4690812"/>
            <a:ext cx="2192969" cy="1881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8" descr="RMFCoils Flinders ST"/>
          <p:cNvPicPr>
            <a:picLocks noChangeAspect="1" noChangeArrowheads="1"/>
          </p:cNvPicPr>
          <p:nvPr/>
        </p:nvPicPr>
        <p:blipFill>
          <a:blip r:embed="rId6"/>
          <a:srcRect r="20747"/>
          <a:stretch>
            <a:fillRect/>
          </a:stretch>
        </p:blipFill>
        <p:spPr bwMode="auto">
          <a:xfrm>
            <a:off x="2378145" y="4688625"/>
            <a:ext cx="2252699" cy="1913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LHDMan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77518" y="3656222"/>
            <a:ext cx="4355534" cy="293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6038827" y="3348444"/>
            <a:ext cx="19536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/>
              <a:t>LHD Stellarator (Japan)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5" descr="Start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609" y="3397250"/>
            <a:ext cx="3013075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6" descr="Tors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64778" y="7938"/>
            <a:ext cx="2503022" cy="307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START gang, 199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24158" y="3460750"/>
            <a:ext cx="4143375" cy="304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2326422" y="6502400"/>
            <a:ext cx="55695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1200" b="1" i="1"/>
              <a:t>Alan Sykes  Dick Colchin Edson Del Bosco Mikhail Gryaznevich Martin Peng</a:t>
            </a: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2068513" y="2284413"/>
            <a:ext cx="176053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1800">
                <a:solidFill>
                  <a:schemeClr val="bg1"/>
                </a:solidFill>
              </a:rPr>
              <a:t>In operation, 1991</a:t>
            </a:r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4081463" y="3144838"/>
            <a:ext cx="22177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1800">
                <a:solidFill>
                  <a:schemeClr val="bg1"/>
                </a:solidFill>
              </a:rPr>
              <a:t>In operation, 1991</a:t>
            </a:r>
          </a:p>
        </p:txBody>
      </p:sp>
      <p:sp>
        <p:nvSpPr>
          <p:cNvPr id="19" name="TextBox 7"/>
          <p:cNvSpPr txBox="1">
            <a:spLocks noChangeArrowheads="1"/>
          </p:cNvSpPr>
          <p:nvPr/>
        </p:nvSpPr>
        <p:spPr bwMode="auto">
          <a:xfrm>
            <a:off x="14288" y="7938"/>
            <a:ext cx="905351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ea typeface="华文细黑"/>
                <a:cs typeface="华文细黑"/>
              </a:rPr>
              <a:t>1991 START, </a:t>
            </a:r>
            <a:r>
              <a:rPr lang="zh-CN" altLang="en-US" sz="2000" b="1">
                <a:solidFill>
                  <a:srgbClr val="FF0000"/>
                </a:solidFill>
                <a:ea typeface="华文细黑"/>
                <a:cs typeface="华文细黑"/>
              </a:rPr>
              <a:t>第一个</a:t>
            </a:r>
            <a:r>
              <a:rPr lang="en-US" sz="2000" b="1">
                <a:solidFill>
                  <a:srgbClr val="FF0000"/>
                </a:solidFill>
                <a:ea typeface="华文细黑"/>
                <a:cs typeface="华文细黑"/>
              </a:rPr>
              <a:t>球形托卡马克: 对</a:t>
            </a:r>
            <a:r>
              <a:rPr lang="el-GR" sz="2000" b="1">
                <a:solidFill>
                  <a:srgbClr val="FF0000"/>
                </a:solidFill>
                <a:ea typeface="华文细黑"/>
                <a:cs typeface="华文细黑"/>
              </a:rPr>
              <a:t> </a:t>
            </a:r>
            <a:r>
              <a:rPr lang="en-US" b="1">
                <a:solidFill>
                  <a:srgbClr val="FF0000"/>
                </a:solidFill>
                <a:ea typeface="华文细黑"/>
                <a:cs typeface="华文细黑"/>
              </a:rPr>
              <a:t>Culham(UK)</a:t>
            </a:r>
            <a:r>
              <a:rPr lang="el-GR" b="1">
                <a:solidFill>
                  <a:srgbClr val="FF0000"/>
                </a:solidFill>
                <a:ea typeface="华文细黑"/>
                <a:cs typeface="华文细黑"/>
              </a:rPr>
              <a:t> </a:t>
            </a:r>
            <a:r>
              <a:rPr lang="en-US" sz="2000" b="1">
                <a:solidFill>
                  <a:srgbClr val="FF0000"/>
                </a:solidFill>
                <a:ea typeface="华文细黑"/>
                <a:cs typeface="华文细黑"/>
              </a:rPr>
              <a:t>一新的时代</a:t>
            </a:r>
          </a:p>
        </p:txBody>
      </p:sp>
      <p:sp>
        <p:nvSpPr>
          <p:cNvPr id="20" name="TextBox 8"/>
          <p:cNvSpPr txBox="1">
            <a:spLocks noChangeArrowheads="1"/>
          </p:cNvSpPr>
          <p:nvPr/>
        </p:nvSpPr>
        <p:spPr bwMode="auto">
          <a:xfrm>
            <a:off x="145664" y="520373"/>
            <a:ext cx="8568646" cy="283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來自Oak Ridge的 马丁彭(Martin Peng)意识到, 为了提高β，</a:t>
            </a:r>
          </a:p>
          <a:p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托卡马克需要一个球形</a:t>
            </a:r>
          </a:p>
          <a:p>
            <a:endParaRPr lang="en-US" sz="1000" b="1">
              <a:solidFill>
                <a:srgbClr val="444440"/>
              </a:solidFill>
              <a:ea typeface="华文楷体"/>
              <a:cs typeface="华文楷体"/>
            </a:endParaRPr>
          </a:p>
          <a:p>
            <a:pPr algn="l"/>
            <a:endParaRPr lang="en-US" sz="1800" b="1">
              <a:solidFill>
                <a:srgbClr val="444440"/>
              </a:solidFill>
              <a:ea typeface="华文楷体"/>
              <a:cs typeface="华文楷体"/>
            </a:endParaRPr>
          </a:p>
          <a:p>
            <a:pPr algn="l"/>
            <a:endParaRPr lang="en-US" sz="1800" b="1">
              <a:solidFill>
                <a:srgbClr val="444440"/>
              </a:solidFill>
              <a:ea typeface="华文楷体"/>
              <a:cs typeface="华文楷体"/>
            </a:endParaRPr>
          </a:p>
          <a:p>
            <a:pPr algn="l"/>
            <a:endParaRPr lang="en-US" sz="1800" b="1">
              <a:solidFill>
                <a:srgbClr val="444440"/>
              </a:solidFill>
              <a:ea typeface="华文楷体"/>
              <a:cs typeface="华文楷体"/>
            </a:endParaRPr>
          </a:p>
          <a:p>
            <a:pPr algn="l"/>
            <a:endParaRPr lang="en-US" sz="1800" b="1">
              <a:solidFill>
                <a:srgbClr val="444440"/>
              </a:solidFill>
              <a:ea typeface="华文楷体"/>
              <a:cs typeface="华文楷体"/>
            </a:endParaRPr>
          </a:p>
          <a:p>
            <a:pPr algn="l"/>
            <a:r>
              <a:rPr lang="en-US" sz="1800" b="1">
                <a:solidFill>
                  <a:srgbClr val="444440"/>
                </a:solidFill>
                <a:ea typeface="华文楷体"/>
                <a:cs typeface="华文楷体"/>
              </a:rPr>
              <a:t> </a:t>
            </a:r>
          </a:p>
          <a:p>
            <a:pPr algn="l"/>
            <a:endParaRPr lang="en-US" sz="1800" b="1">
              <a:solidFill>
                <a:srgbClr val="444440"/>
              </a:solidFill>
              <a:ea typeface="华文楷体"/>
              <a:cs typeface="华文楷体"/>
            </a:endParaRPr>
          </a:p>
          <a:p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			  Culham建成START球形托卡马克改造一个旧的</a:t>
            </a:r>
            <a:r>
              <a:rPr lang="en-US" sz="2000" b="1">
                <a:solidFill>
                  <a:srgbClr val="FF3399"/>
                </a:solidFill>
                <a:ea typeface="华文楷体"/>
                <a:cs typeface="华文楷体"/>
              </a:rPr>
              <a:t>真空室</a:t>
            </a:r>
            <a:endParaRPr lang="en-US" sz="2000" b="1" i="1">
              <a:solidFill>
                <a:srgbClr val="FF3399"/>
              </a:solidFill>
              <a:ea typeface="华文楷体"/>
              <a:cs typeface="华文楷体"/>
            </a:endParaRPr>
          </a:p>
        </p:txBody>
      </p:sp>
      <p:cxnSp>
        <p:nvCxnSpPr>
          <p:cNvPr id="27" name="Straight Arrow Connector 26"/>
          <p:cNvCxnSpPr>
            <a:cxnSpLocks noChangeShapeType="1"/>
          </p:cNvCxnSpPr>
          <p:nvPr/>
        </p:nvCxnSpPr>
        <p:spPr bwMode="auto">
          <a:xfrm rot="5400000">
            <a:off x="5408953" y="2321250"/>
            <a:ext cx="2353104" cy="951422"/>
          </a:xfrm>
          <a:prstGeom prst="straightConnector1">
            <a:avLst/>
          </a:prstGeom>
          <a:noFill/>
          <a:ln w="25400">
            <a:solidFill>
              <a:srgbClr val="FB04D2"/>
            </a:solidFill>
            <a:round/>
            <a:headEnd type="arrow" w="med" len="med"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28" name="Picture 27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980" y="1160282"/>
            <a:ext cx="5233431" cy="185942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0997" y="3489651"/>
            <a:ext cx="1646803" cy="166837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870297" y="5158028"/>
            <a:ext cx="9014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/>
              <a:t>Alan Sykes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362193" y="473145"/>
            <a:ext cx="567407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1998</a:t>
            </a:r>
            <a:r>
              <a:rPr lang="zh-CN" altLang="en-US" sz="2000" b="1">
                <a:solidFill>
                  <a:srgbClr val="444440"/>
                </a:solidFill>
                <a:ea typeface="华文楷体"/>
                <a:cs typeface="华文楷体"/>
              </a:rPr>
              <a:t>年</a:t>
            </a:r>
            <a:r>
              <a:rPr lang="en-US" altLang="zh-CN" sz="2000" b="1">
                <a:solidFill>
                  <a:srgbClr val="444440"/>
                </a:solidFill>
                <a:ea typeface="华文楷体"/>
                <a:cs typeface="华文楷体"/>
              </a:rPr>
              <a:t>, </a:t>
            </a:r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从Oak Ridge老NBI</a:t>
            </a:r>
            <a:r>
              <a:rPr lang="el-GR" sz="2000" b="1">
                <a:solidFill>
                  <a:srgbClr val="444440"/>
                </a:solidFill>
                <a:ea typeface="华文楷体"/>
                <a:cs typeface="华文楷体"/>
              </a:rPr>
              <a:t> </a:t>
            </a:r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加热系统上安装了后，</a:t>
            </a:r>
          </a:p>
          <a:p>
            <a:pPr algn="r"/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START达到</a:t>
            </a:r>
            <a:r>
              <a:rPr lang="zh-CN" altLang="en-US" sz="2000" b="1">
                <a:solidFill>
                  <a:srgbClr val="444440"/>
                </a:solidFill>
                <a:ea typeface="华文楷体"/>
                <a:cs typeface="华文楷体"/>
              </a:rPr>
              <a:t>了</a:t>
            </a:r>
            <a:r>
              <a:rPr lang="en-US" sz="2000" b="1">
                <a:solidFill>
                  <a:srgbClr val="FF0000"/>
                </a:solidFill>
                <a:ea typeface="华文楷体"/>
                <a:cs typeface="华文楷体"/>
              </a:rPr>
              <a:t>βT0~40％ </a:t>
            </a:r>
            <a:r>
              <a:rPr lang="en-US" sz="2000" b="1">
                <a:solidFill>
                  <a:srgbClr val="8C8D54"/>
                </a:solidFill>
                <a:ea typeface="华文楷体"/>
                <a:cs typeface="华文楷体"/>
              </a:rPr>
              <a:t>(比DIII-D三次更高)</a:t>
            </a:r>
          </a:p>
        </p:txBody>
      </p:sp>
      <p:pic>
        <p:nvPicPr>
          <p:cNvPr id="8" name="Picture 14" descr="StartBet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680437" y="141882"/>
            <a:ext cx="2357741" cy="330818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 flipV="1">
            <a:off x="5993204" y="827088"/>
            <a:ext cx="2349109" cy="16924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2" name="Picture 8" descr="MAST-Team"/>
          <p:cNvPicPr>
            <a:picLocks noChangeAspect="1" noChangeArrowheads="1"/>
          </p:cNvPicPr>
          <p:nvPr/>
        </p:nvPicPr>
        <p:blipFill>
          <a:blip r:embed="rId3">
            <a:lum bright="36000" contrast="36000"/>
          </a:blip>
          <a:srcRect/>
          <a:stretch>
            <a:fillRect/>
          </a:stretch>
        </p:blipFill>
        <p:spPr bwMode="auto">
          <a:xfrm>
            <a:off x="1748931" y="4241661"/>
            <a:ext cx="336550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7"/>
          <p:cNvSpPr txBox="1">
            <a:spLocks noChangeArrowheads="1"/>
          </p:cNvSpPr>
          <p:nvPr/>
        </p:nvSpPr>
        <p:spPr bwMode="auto">
          <a:xfrm>
            <a:off x="32408" y="3530763"/>
            <a:ext cx="911159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ea typeface="华文细黑"/>
                <a:cs typeface="华文细黑"/>
              </a:rPr>
              <a:t>在90年代底, 两个大型球形托卡马克被建成了:</a:t>
            </a:r>
          </a:p>
          <a:p>
            <a:r>
              <a:rPr lang="en-US" sz="2000" b="1">
                <a:ea typeface="华文细黑"/>
                <a:cs typeface="华文细黑"/>
              </a:rPr>
              <a:t>NSTX</a:t>
            </a:r>
            <a:r>
              <a:rPr lang="zh-CN" altLang="en-US" sz="2000" b="1">
                <a:ea typeface="华文细黑"/>
                <a:cs typeface="华文细黑"/>
              </a:rPr>
              <a:t>在</a:t>
            </a:r>
            <a:r>
              <a:rPr lang="en-US" sz="2000" b="1">
                <a:ea typeface="华文细黑"/>
                <a:cs typeface="华文细黑"/>
              </a:rPr>
              <a:t>Princeton        MAST</a:t>
            </a:r>
            <a:r>
              <a:rPr lang="zh-CN" altLang="en-US" sz="2000" b="1">
                <a:ea typeface="华文细黑"/>
                <a:cs typeface="华文细黑"/>
              </a:rPr>
              <a:t>在</a:t>
            </a:r>
            <a:r>
              <a:rPr lang="en-US" sz="2000" b="1">
                <a:ea typeface="华文细黑"/>
                <a:cs typeface="华文细黑"/>
              </a:rPr>
              <a:t>Culham (2000)	  MAST-Upgrade (2017</a:t>
            </a:r>
            <a:r>
              <a:rPr lang="en-US" sz="2000" b="1" i="1">
                <a:latin typeface="Calibri" pitchFamily="-106" charset="0"/>
              </a:rPr>
              <a:t>)</a:t>
            </a:r>
          </a:p>
        </p:txBody>
      </p:sp>
      <p:pic>
        <p:nvPicPr>
          <p:cNvPr id="14" name="Picture 11" descr="nstxinside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9044" y="4249599"/>
            <a:ext cx="1639887" cy="2513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7132" y="42988"/>
            <a:ext cx="663330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zh-CN" altLang="en-US" sz="2000" b="1">
                <a:solidFill>
                  <a:srgbClr val="FF0000"/>
                </a:solidFill>
                <a:ea typeface="华文细黑"/>
                <a:cs typeface="华文细黑"/>
              </a:rPr>
              <a:t>在</a:t>
            </a:r>
            <a:r>
              <a:rPr lang="en-US" sz="2000" b="1">
                <a:solidFill>
                  <a:srgbClr val="FF0000"/>
                </a:solidFill>
                <a:ea typeface="华文细黑"/>
                <a:cs typeface="华文细黑"/>
              </a:rPr>
              <a:t>Culham</a:t>
            </a:r>
            <a:r>
              <a:rPr lang="zh-CN" altLang="en-US" sz="2000" b="1">
                <a:solidFill>
                  <a:srgbClr val="FF0000"/>
                </a:solidFill>
                <a:ea typeface="华文细黑"/>
                <a:cs typeface="华文细黑"/>
              </a:rPr>
              <a:t>和</a:t>
            </a:r>
            <a:r>
              <a:rPr lang="en-US" sz="2000" b="1">
                <a:solidFill>
                  <a:srgbClr val="FF0000"/>
                </a:solidFill>
                <a:ea typeface="华文细黑"/>
                <a:cs typeface="华文细黑"/>
              </a:rPr>
              <a:t>Princeton 球形托卡马克 </a:t>
            </a:r>
          </a:p>
        </p:txBody>
      </p:sp>
      <p:pic>
        <p:nvPicPr>
          <p:cNvPr id="26" name="Picture 25" descr="SpherTor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9044" y="1153789"/>
            <a:ext cx="2789237" cy="125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43356" y="2387604"/>
            <a:ext cx="3195637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>
                <a:ea typeface="ＭＳ Ｐゴシック" charset="-128"/>
                <a:cs typeface="ＭＳ Ｐゴシック" charset="-128"/>
              </a:rPr>
              <a:t>常规托卡马克		球形托卡马克</a:t>
            </a:r>
            <a:endParaRPr lang="en-US" sz="1200" b="1">
              <a:latin typeface="+mn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8" name="TextBox 7"/>
          <p:cNvSpPr txBox="1">
            <a:spLocks noChangeArrowheads="1"/>
          </p:cNvSpPr>
          <p:nvPr/>
        </p:nvSpPr>
        <p:spPr bwMode="auto">
          <a:xfrm>
            <a:off x="2954462" y="1416565"/>
            <a:ext cx="407391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>
                <a:ea typeface="华文细黑"/>
                <a:cs typeface="华文细黑"/>
              </a:rPr>
              <a:t>球形托卡马克具有有利性质, 因为它的</a:t>
            </a:r>
          </a:p>
          <a:p>
            <a:r>
              <a:rPr lang="en-US" b="1">
                <a:ea typeface="华文细黑"/>
                <a:cs typeface="华文细黑"/>
              </a:rPr>
              <a:t>磁力线从磁面的短程线不太远</a:t>
            </a:r>
          </a:p>
        </p:txBody>
      </p:sp>
      <p:pic>
        <p:nvPicPr>
          <p:cNvPr id="16" name="Picture 2" descr="\\fusnts5\users\jrh\My Documents\My Pictures\MUG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64947" y="4225949"/>
            <a:ext cx="2394994" cy="2539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MAST-divertor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29950" y="5694224"/>
            <a:ext cx="1216335" cy="1055687"/>
          </a:xfrm>
          <a:prstGeom prst="rect">
            <a:avLst/>
          </a:prstGeom>
        </p:spPr>
      </p:pic>
      <p:cxnSp>
        <p:nvCxnSpPr>
          <p:cNvPr id="20" name="Straight Arrow Connector 19"/>
          <p:cNvCxnSpPr/>
          <p:nvPr/>
        </p:nvCxnSpPr>
        <p:spPr>
          <a:xfrm>
            <a:off x="6532676" y="5998143"/>
            <a:ext cx="1297274" cy="1204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6862198" y="6447041"/>
            <a:ext cx="1862702" cy="3028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Picture 23" descr="Peng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60317" y="2259114"/>
            <a:ext cx="1054923" cy="12568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877331" y="2543824"/>
            <a:ext cx="172279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>
                <a:ea typeface="华文楷体"/>
                <a:cs typeface="华文楷体"/>
              </a:rPr>
              <a:t>马丁彭 </a:t>
            </a:r>
            <a:r>
              <a:rPr lang="en-US" sz="1400" b="1" i="1">
                <a:ea typeface="华文楷体"/>
                <a:cs typeface="华文楷体"/>
              </a:rPr>
              <a:t>Martin Peng</a:t>
            </a:r>
          </a:p>
          <a:p>
            <a:pPr algn="ctr"/>
            <a:r>
              <a:rPr lang="en-US" sz="1400" b="1">
                <a:ea typeface="华文楷体"/>
                <a:cs typeface="华文楷体"/>
              </a:rPr>
              <a:t>球形托卡马克(ST)</a:t>
            </a:r>
          </a:p>
          <a:p>
            <a:pPr algn="ctr"/>
            <a:r>
              <a:rPr lang="en-US" sz="1400" b="1">
                <a:ea typeface="华文楷体"/>
                <a:cs typeface="华文楷体"/>
              </a:rPr>
              <a:t>的发明家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68553" y="5529100"/>
            <a:ext cx="3949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形成时间为60µs </a:t>
            </a:r>
          </a:p>
          <a:p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维持时间为20µs </a:t>
            </a:r>
          </a:p>
          <a:p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电浆总持续时间为80µs〜100τ</a:t>
            </a:r>
            <a:r>
              <a:rPr lang="en-US" sz="2000" b="1" baseline="-25000">
                <a:solidFill>
                  <a:srgbClr val="444440"/>
                </a:solidFill>
                <a:ea typeface="华文楷体"/>
                <a:cs typeface="华文楷体"/>
              </a:rPr>
              <a:t>Alfvén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108" y="1320745"/>
            <a:ext cx="2249081" cy="1619339"/>
          </a:xfrm>
          <a:prstGeom prst="rect">
            <a:avLst/>
          </a:prstGeom>
        </p:spPr>
      </p:pic>
      <p:pic>
        <p:nvPicPr>
          <p:cNvPr id="7" name="Picture 6" descr="TS-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035" y="4391701"/>
            <a:ext cx="2070556" cy="2455350"/>
          </a:xfrm>
          <a:prstGeom prst="rect">
            <a:avLst/>
          </a:prstGeom>
        </p:spPr>
      </p:pic>
      <p:pic>
        <p:nvPicPr>
          <p:cNvPr id="12" name="Picture 11" descr="TS-3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28" y="1003224"/>
            <a:ext cx="4169154" cy="296733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11482" y="1046166"/>
            <a:ext cx="2663678" cy="250314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328" y="54742"/>
            <a:ext cx="78790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ea typeface="华文细黑"/>
                <a:cs typeface="华文细黑"/>
              </a:rPr>
              <a:t>一个可爱的小恐龙突然跳出侏罗纪公园是一个东京大学的实验: TS-3</a:t>
            </a:r>
          </a:p>
          <a:p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其研究的题目主要是获得</a:t>
            </a:r>
            <a:r>
              <a:rPr lang="en-US" sz="2000" b="1">
                <a:solidFill>
                  <a:srgbClr val="FF4BC9"/>
                </a:solidFill>
                <a:ea typeface="华文楷体"/>
                <a:cs typeface="华文楷体"/>
              </a:rPr>
              <a:t>电浆的环形</a:t>
            </a:r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的磁重联围绕一根的</a:t>
            </a:r>
            <a:r>
              <a:rPr lang="en-US" sz="2000" b="1">
                <a:solidFill>
                  <a:srgbClr val="CAA000"/>
                </a:solidFill>
                <a:ea typeface="华文楷体"/>
                <a:cs typeface="华文楷体"/>
              </a:rPr>
              <a:t>金属中心柱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25824" y="3821101"/>
            <a:ext cx="610423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然而1993年TS-3</a:t>
            </a:r>
            <a:r>
              <a:rPr lang="en-US" sz="2000" b="1">
                <a:solidFill>
                  <a:srgbClr val="CAA000"/>
                </a:solidFill>
                <a:ea typeface="华文楷体"/>
                <a:cs typeface="华文楷体"/>
              </a:rPr>
              <a:t>取出了金属中心柱</a:t>
            </a:r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, 两支电浆枪之间</a:t>
            </a:r>
          </a:p>
          <a:p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施加1kV的电压和产生了</a:t>
            </a:r>
            <a:r>
              <a:rPr lang="en-US" sz="2000" b="1">
                <a:solidFill>
                  <a:srgbClr val="B18B89"/>
                </a:solidFill>
                <a:ea typeface="华文楷体"/>
                <a:cs typeface="华文楷体"/>
              </a:rPr>
              <a:t>I</a:t>
            </a:r>
            <a:r>
              <a:rPr lang="en-US" sz="2000" b="1" baseline="-25000">
                <a:solidFill>
                  <a:srgbClr val="B18B89"/>
                </a:solidFill>
                <a:ea typeface="华文楷体"/>
                <a:cs typeface="华文楷体"/>
              </a:rPr>
              <a:t>e</a:t>
            </a:r>
            <a:r>
              <a:rPr lang="en-US" sz="2000" b="1">
                <a:solidFill>
                  <a:srgbClr val="B18B89"/>
                </a:solidFill>
                <a:ea typeface="华文楷体"/>
                <a:cs typeface="华文楷体"/>
              </a:rPr>
              <a:t> =40kA的"电浆中心柱</a:t>
            </a:r>
            <a:r>
              <a:rPr lang="en-US" sz="2000" b="1">
                <a:solidFill>
                  <a:srgbClr val="000000"/>
                </a:solidFill>
                <a:ea typeface="华文楷体"/>
                <a:cs typeface="华文楷体"/>
              </a:rPr>
              <a:t>”</a:t>
            </a:r>
          </a:p>
          <a:p>
            <a:endParaRPr lang="en-US" sz="800" b="1">
              <a:ea typeface="华文楷体"/>
              <a:cs typeface="华文楷体"/>
            </a:endParaRPr>
          </a:p>
          <a:p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它通过非线性不稳定性，创作了一个球马克围绕</a:t>
            </a:r>
          </a:p>
          <a:p>
            <a:r>
              <a:rPr lang="en-US" sz="2000" b="1">
                <a:ea typeface="华文楷体"/>
                <a:cs typeface="华文楷体"/>
              </a:rPr>
              <a:t>"</a:t>
            </a:r>
            <a:r>
              <a:rPr lang="en-US" sz="2000" b="1">
                <a:solidFill>
                  <a:srgbClr val="B18B89"/>
                </a:solidFill>
                <a:ea typeface="华文楷体"/>
                <a:cs typeface="华文楷体"/>
              </a:rPr>
              <a:t>电浆中心柱</a:t>
            </a:r>
            <a:r>
              <a:rPr lang="en-US" sz="2000" b="1">
                <a:ea typeface="华文楷体"/>
                <a:cs typeface="华文楷体"/>
              </a:rPr>
              <a:t>"</a:t>
            </a:r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: 得到的</a:t>
            </a:r>
            <a:r>
              <a:rPr lang="en-US" sz="2000" b="1">
                <a:solidFill>
                  <a:srgbClr val="FF4BC9"/>
                </a:solidFill>
                <a:ea typeface="华文楷体"/>
                <a:cs typeface="华文楷体"/>
              </a:rPr>
              <a:t>环形电流 50kA&lt;I</a:t>
            </a:r>
            <a:r>
              <a:rPr lang="en-US" sz="2000" b="1" baseline="-25000">
                <a:solidFill>
                  <a:srgbClr val="FF4BC9"/>
                </a:solidFill>
                <a:ea typeface="华文楷体"/>
                <a:cs typeface="华文楷体"/>
              </a:rPr>
              <a:t>ST</a:t>
            </a:r>
            <a:r>
              <a:rPr lang="en-US" sz="2000" b="1">
                <a:solidFill>
                  <a:srgbClr val="FF4BC9"/>
                </a:solidFill>
                <a:ea typeface="华文楷体"/>
                <a:cs typeface="华文楷体"/>
              </a:rPr>
              <a:t>&lt; 100kA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8000" y="0"/>
            <a:ext cx="1016000" cy="1270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094060" y="929376"/>
            <a:ext cx="1198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/>
              <a:t>Yasuchi Ono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12775" y="53975"/>
            <a:ext cx="76168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b="1">
                <a:ea typeface="华文细黑"/>
                <a:cs typeface="华文细黑"/>
              </a:rPr>
              <a:t>磁螺注射以维持环形的电浆：</a:t>
            </a:r>
          </a:p>
          <a:p>
            <a:r>
              <a:rPr lang="en-US" sz="2000" b="1">
                <a:ea typeface="华文细黑"/>
                <a:cs typeface="华文细黑"/>
              </a:rPr>
              <a:t>电浆中心柱, 经过放松振荡, 驱动球环电浆的形成和维持</a:t>
            </a:r>
          </a:p>
        </p:txBody>
      </p:sp>
      <p:pic>
        <p:nvPicPr>
          <p:cNvPr id="7" name="Picture 11" descr="Beluga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6418" y="2193131"/>
            <a:ext cx="2528888" cy="364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63651" y="2190333"/>
            <a:ext cx="302317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020C"/>
                </a:solidFill>
                <a:ea typeface="华文细黑"/>
                <a:cs typeface="华文细黑"/>
              </a:rPr>
              <a:t>“自组织类似一个烟圈”</a:t>
            </a:r>
            <a:endParaRPr lang="en-US" sz="2000">
              <a:ea typeface="华文细黑"/>
              <a:cs typeface="华文细黑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8492142" y="312898"/>
            <a:ext cx="6248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008000"/>
                </a:solidFill>
                <a:ea typeface="华文细黑"/>
                <a:cs typeface="华文细黑"/>
              </a:rPr>
              <a:t>阳极</a:t>
            </a:r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8521636" y="3286587"/>
            <a:ext cx="6223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008000"/>
                </a:solidFill>
                <a:ea typeface="华文细黑"/>
                <a:cs typeface="华文细黑"/>
              </a:rPr>
              <a:t>阴极</a:t>
            </a:r>
          </a:p>
        </p:txBody>
      </p:sp>
      <p:pic>
        <p:nvPicPr>
          <p:cNvPr id="11" name="Picture 7" descr="EtnaSmokeRingRise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28574" y="2193131"/>
            <a:ext cx="3148828" cy="19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8" descr="CrabNebula1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11799" y="3938458"/>
            <a:ext cx="2413000" cy="236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9" descr="Hopf2a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2757569">
            <a:off x="5848800" y="4757608"/>
            <a:ext cx="1098550" cy="98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3222701" y="2138386"/>
            <a:ext cx="11768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ea typeface="华文细黑"/>
                <a:cs typeface="华文细黑"/>
              </a:rPr>
              <a:t>Etna </a:t>
            </a:r>
            <a:r>
              <a:rPr lang="en-US" sz="2000">
                <a:solidFill>
                  <a:schemeClr val="bg1"/>
                </a:solidFill>
                <a:ea typeface="华文细黑"/>
                <a:cs typeface="华文细黑"/>
              </a:rPr>
              <a:t>火山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7694" y="5470287"/>
            <a:ext cx="7104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solidFill>
                  <a:schemeClr val="bg1"/>
                </a:solidFill>
                <a:ea typeface="华文细黑"/>
                <a:cs typeface="华文细黑"/>
              </a:rPr>
              <a:t>白鲸</a:t>
            </a:r>
          </a:p>
        </p:txBody>
      </p:sp>
      <p:sp>
        <p:nvSpPr>
          <p:cNvPr id="16" name="TextBox 20"/>
          <p:cNvSpPr txBox="1">
            <a:spLocks noChangeArrowheads="1"/>
          </p:cNvSpPr>
          <p:nvPr/>
        </p:nvSpPr>
        <p:spPr bwMode="auto">
          <a:xfrm>
            <a:off x="7513221" y="5939025"/>
            <a:ext cx="12105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FF00"/>
                </a:solidFill>
                <a:ea typeface="华文细黑"/>
                <a:cs typeface="华文细黑"/>
              </a:rPr>
              <a:t>蟹状星云</a:t>
            </a:r>
          </a:p>
        </p:txBody>
      </p:sp>
      <p:pic>
        <p:nvPicPr>
          <p:cNvPr id="17" name="Irvine.mp4">
            <a:hlinkClick r:id="" action="ppaction://media"/>
          </p:cNvPr>
          <p:cNvPicPr/>
          <p:nvPr>
            <a:videoFile r:link="rId2"/>
          </p:nvPr>
        </p:nvPicPr>
        <p:blipFill>
          <a:blip r:embed="rId8"/>
          <a:stretch>
            <a:fillRect/>
          </a:stretch>
        </p:blipFill>
        <p:spPr>
          <a:xfrm>
            <a:off x="2239688" y="4806485"/>
            <a:ext cx="3724600" cy="199532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828574" y="4513262"/>
            <a:ext cx="2900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/>
              <a:t>William Irvine-University of Chicago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5470" y="807227"/>
            <a:ext cx="594708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>
                <a:solidFill>
                  <a:srgbClr val="FF0000"/>
                </a:solidFill>
                <a:ea typeface="华文楷体"/>
                <a:cs typeface="华文楷体"/>
              </a:rPr>
              <a:t>•</a:t>
            </a:r>
            <a:r>
              <a:rPr lang="el-GR" altLang="zh-CN" sz="2000" b="1">
                <a:solidFill>
                  <a:srgbClr val="FF0000"/>
                </a:solidFill>
                <a:ea typeface="华文楷体"/>
                <a:cs typeface="华文楷体"/>
              </a:rPr>
              <a:t> </a:t>
            </a:r>
            <a:r>
              <a:rPr lang="zh-CN" altLang="en-US" sz="2000" b="1">
                <a:solidFill>
                  <a:srgbClr val="000000"/>
                </a:solidFill>
                <a:ea typeface="华文楷体"/>
                <a:cs typeface="华文楷体"/>
              </a:rPr>
              <a:t>在电极的前部的电浆</a:t>
            </a:r>
            <a:r>
              <a:rPr lang="en-US" altLang="zh-CN" sz="2000" b="1">
                <a:solidFill>
                  <a:srgbClr val="000000"/>
                </a:solidFill>
                <a:ea typeface="华文楷体"/>
                <a:cs typeface="华文楷体"/>
              </a:rPr>
              <a:t>: </a:t>
            </a:r>
            <a:r>
              <a:rPr lang="zh-CN" altLang="en-US" sz="2000" b="1">
                <a:solidFill>
                  <a:srgbClr val="FF0000"/>
                </a:solidFill>
                <a:ea typeface="华文楷体"/>
                <a:cs typeface="华文楷体"/>
              </a:rPr>
              <a:t>磁力线具有开始点和结束点</a:t>
            </a:r>
            <a:r>
              <a:rPr lang="en-US" altLang="zh-CN" sz="2000" b="1">
                <a:solidFill>
                  <a:srgbClr val="FF0000"/>
                </a:solidFill>
                <a:ea typeface="华文楷体"/>
                <a:cs typeface="华文楷体"/>
              </a:rPr>
              <a:t>,</a:t>
            </a:r>
          </a:p>
          <a:p>
            <a:r>
              <a:rPr lang="en-US" sz="2000" b="1">
                <a:solidFill>
                  <a:srgbClr val="0000FF"/>
                </a:solidFill>
                <a:ea typeface="华文楷体"/>
                <a:cs typeface="华文楷体"/>
              </a:rPr>
              <a:t>•</a:t>
            </a:r>
            <a:r>
              <a:rPr lang="el-GR" sz="2000" b="1">
                <a:solidFill>
                  <a:srgbClr val="0000FF"/>
                </a:solidFill>
                <a:ea typeface="华文楷体"/>
                <a:cs typeface="华文楷体"/>
              </a:rPr>
              <a:t> </a:t>
            </a:r>
            <a:r>
              <a:rPr lang="en-US" sz="2000" b="1">
                <a:solidFill>
                  <a:srgbClr val="0000FF"/>
                </a:solidFill>
                <a:ea typeface="华文楷体"/>
                <a:cs typeface="华文楷体"/>
              </a:rPr>
              <a:t>开放的磁力线</a:t>
            </a:r>
            <a:r>
              <a:rPr lang="en-US" sz="2000" b="1">
                <a:ea typeface="华文楷体"/>
                <a:cs typeface="华文楷体"/>
              </a:rPr>
              <a:t>也缠绕在环形方向</a:t>
            </a:r>
          </a:p>
          <a:p>
            <a:r>
              <a:rPr lang="en-US" sz="2000" b="1">
                <a:ea typeface="华文楷体"/>
                <a:cs typeface="华文楷体"/>
              </a:rPr>
              <a:t>• 磁重联带去着开</a:t>
            </a:r>
            <a:r>
              <a:rPr lang="en-US" sz="2000" b="1">
                <a:solidFill>
                  <a:srgbClr val="0B05E2"/>
                </a:solidFill>
                <a:ea typeface="华文楷体"/>
                <a:cs typeface="华文楷体"/>
              </a:rPr>
              <a:t>放的磁力线</a:t>
            </a:r>
            <a:r>
              <a:rPr lang="en-US" sz="2000" b="1">
                <a:ea typeface="华文楷体"/>
                <a:cs typeface="华文楷体"/>
              </a:rPr>
              <a:t>(   ，）</a:t>
            </a:r>
          </a:p>
          <a:p>
            <a:r>
              <a:rPr lang="en-US" sz="2000" b="1">
                <a:ea typeface="华文楷体"/>
                <a:cs typeface="华文楷体"/>
              </a:rPr>
              <a:t>并将其转化为闭合的磁力线(   ，）</a:t>
            </a:r>
          </a:p>
        </p:txBody>
      </p:sp>
      <p:pic>
        <p:nvPicPr>
          <p:cNvPr id="102406" name="Picture 6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9"/>
              <a:srcRect/>
              <a:stretch>
                <a:fillRect/>
              </a:stretch>
            </p:blipFill>
          </mc:Choice>
          <mc:Fallback>
            <p:blipFill>
              <a:blip r:embed="rId10"/>
              <a:srcRect/>
              <a:stretch>
                <a:fillRect/>
              </a:stretch>
            </p:blipFill>
          </mc:Fallback>
        </mc:AlternateContent>
        <p:spPr bwMode="auto">
          <a:xfrm>
            <a:off x="6021116" y="831850"/>
            <a:ext cx="536575" cy="358775"/>
          </a:xfrm>
          <a:prstGeom prst="rect">
            <a:avLst/>
          </a:prstGeom>
          <a:noFill/>
        </p:spPr>
      </p:pic>
      <p:pic>
        <p:nvPicPr>
          <p:cNvPr id="24" name="Picture 23" descr="Crab1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87804" y="3938458"/>
            <a:ext cx="456196" cy="2896840"/>
          </a:xfrm>
          <a:prstGeom prst="rect">
            <a:avLst/>
          </a:prstGeom>
        </p:spPr>
      </p:pic>
      <p:pic>
        <p:nvPicPr>
          <p:cNvPr id="25" name="Picture 24" descr="App.jpg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34068" y="438282"/>
            <a:ext cx="1680804" cy="311500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173405" y="988592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ea typeface="华文楷体"/>
                <a:cs typeface="华文楷体"/>
              </a:rPr>
              <a:t>磁重联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74909" y="261571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ea typeface="华文楷体"/>
                <a:cs typeface="华文楷体"/>
              </a:rPr>
              <a:t>磁重联</a:t>
            </a:r>
          </a:p>
        </p:txBody>
      </p:sp>
      <p:graphicFrame>
        <p:nvGraphicFramePr>
          <p:cNvPr id="241666" name="Object 2"/>
          <p:cNvGraphicFramePr>
            <a:graphicFrameLocks noChangeAspect="1"/>
          </p:cNvGraphicFramePr>
          <p:nvPr/>
        </p:nvGraphicFramePr>
        <p:xfrm>
          <a:off x="3821580" y="1462579"/>
          <a:ext cx="152400" cy="317500"/>
        </p:xfrm>
        <a:graphic>
          <a:graphicData uri="http://schemas.openxmlformats.org/presentationml/2006/ole">
            <p:oleObj spid="_x0000_s241666" name="Equation" r:id="rId13" imgW="152400" imgH="317500" progId="Equation.DSMT4">
              <p:embed/>
            </p:oleObj>
          </a:graphicData>
        </a:graphic>
      </p:graphicFrame>
      <p:graphicFrame>
        <p:nvGraphicFramePr>
          <p:cNvPr id="241667" name="Object 3"/>
          <p:cNvGraphicFramePr>
            <a:graphicFrameLocks noChangeAspect="1"/>
          </p:cNvGraphicFramePr>
          <p:nvPr/>
        </p:nvGraphicFramePr>
        <p:xfrm>
          <a:off x="3538244" y="1462579"/>
          <a:ext cx="190500" cy="266700"/>
        </p:xfrm>
        <a:graphic>
          <a:graphicData uri="http://schemas.openxmlformats.org/presentationml/2006/ole">
            <p:oleObj spid="_x0000_s241667" name="Equation" r:id="rId14" imgW="190500" imgH="266700" progId="Equation.DSMT4">
              <p:embed/>
            </p:oleObj>
          </a:graphicData>
        </a:graphic>
      </p:graphicFrame>
      <p:graphicFrame>
        <p:nvGraphicFramePr>
          <p:cNvPr id="241670" name="Object 6"/>
          <p:cNvGraphicFramePr>
            <a:graphicFrameLocks noChangeAspect="1"/>
          </p:cNvGraphicFramePr>
          <p:nvPr/>
        </p:nvGraphicFramePr>
        <p:xfrm>
          <a:off x="3630154" y="1776740"/>
          <a:ext cx="152400" cy="317500"/>
        </p:xfrm>
        <a:graphic>
          <a:graphicData uri="http://schemas.openxmlformats.org/presentationml/2006/ole">
            <p:oleObj spid="_x0000_s241670" name="Equation" r:id="rId15" imgW="152400" imgH="317500" progId="Equation.DSMT4">
              <p:embed/>
            </p:oleObj>
          </a:graphicData>
        </a:graphic>
      </p:graphicFrame>
      <p:graphicFrame>
        <p:nvGraphicFramePr>
          <p:cNvPr id="241671" name="Object 7"/>
          <p:cNvGraphicFramePr>
            <a:graphicFrameLocks noChangeAspect="1"/>
          </p:cNvGraphicFramePr>
          <p:nvPr/>
        </p:nvGraphicFramePr>
        <p:xfrm>
          <a:off x="3347744" y="1776740"/>
          <a:ext cx="190500" cy="266700"/>
        </p:xfrm>
        <a:graphic>
          <a:graphicData uri="http://schemas.openxmlformats.org/presentationml/2006/ole">
            <p:oleObj spid="_x0000_s241671" name="Equation" r:id="rId16" imgW="190500" imgH="2667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1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mute="1">
                <p:cTn id="12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/>
          <p:cNvSpPr txBox="1"/>
          <p:nvPr/>
        </p:nvSpPr>
        <p:spPr>
          <a:xfrm>
            <a:off x="109480" y="142328"/>
            <a:ext cx="78659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ea typeface="华文细黑"/>
                <a:cs typeface="华文细黑"/>
              </a:rPr>
              <a:t>考虑简单连接的体积, 被一个磁性表面定界磁螺,                       是一个</a:t>
            </a:r>
          </a:p>
          <a:p>
            <a:r>
              <a:rPr lang="en-US" sz="2000" b="1">
                <a:ea typeface="华文细黑"/>
                <a:cs typeface="华文细黑"/>
              </a:rPr>
              <a:t>磁螺			  是一个缓慢衰减的理想MHD不变量</a:t>
            </a:r>
          </a:p>
          <a:p>
            <a:r>
              <a:rPr lang="en-US" sz="2000" b="1">
                <a:ea typeface="华文细黑"/>
                <a:cs typeface="华文细黑"/>
              </a:rPr>
              <a:t>        它衡量多大的磁力线是</a:t>
            </a:r>
            <a:r>
              <a:rPr lang="en-US" sz="2000" b="1">
                <a:solidFill>
                  <a:srgbClr val="FF0000"/>
                </a:solidFill>
                <a:ea typeface="华文细黑"/>
                <a:cs typeface="华文细黑"/>
              </a:rPr>
              <a:t>相</a:t>
            </a:r>
            <a:r>
              <a:rPr lang="en-US" sz="2000" b="1">
                <a:solidFill>
                  <a:srgbClr val="0000FF"/>
                </a:solidFill>
                <a:ea typeface="华文细黑"/>
                <a:cs typeface="华文细黑"/>
              </a:rPr>
              <a:t>通</a:t>
            </a:r>
            <a:r>
              <a:rPr lang="en-US" sz="2000" b="1">
                <a:ea typeface="华文细黑"/>
                <a:cs typeface="华文细黑"/>
              </a:rPr>
              <a:t>的，</a:t>
            </a:r>
            <a:r>
              <a:rPr lang="en-US" sz="2000" b="1">
                <a:solidFill>
                  <a:srgbClr val="0000FF"/>
                </a:solidFill>
                <a:ea typeface="华文细黑"/>
                <a:cs typeface="华文细黑"/>
              </a:rPr>
              <a:t>弯</a:t>
            </a:r>
            <a:r>
              <a:rPr lang="en-US" sz="2000" b="1">
                <a:solidFill>
                  <a:srgbClr val="FF0000"/>
                </a:solidFill>
                <a:ea typeface="华文细黑"/>
                <a:cs typeface="华文细黑"/>
              </a:rPr>
              <a:t>曲</a:t>
            </a:r>
            <a:r>
              <a:rPr lang="en-US" sz="2000" b="1">
                <a:ea typeface="华文细黑"/>
                <a:cs typeface="华文细黑"/>
              </a:rPr>
              <a:t>的或</a:t>
            </a:r>
            <a:r>
              <a:rPr lang="en-US" sz="2000" b="1">
                <a:solidFill>
                  <a:srgbClr val="FF0000"/>
                </a:solidFill>
                <a:ea typeface="华文细黑"/>
                <a:cs typeface="华文细黑"/>
              </a:rPr>
              <a:t>扭</a:t>
            </a:r>
            <a:r>
              <a:rPr lang="en-US" sz="2000" b="1">
                <a:solidFill>
                  <a:srgbClr val="0000FF"/>
                </a:solidFill>
                <a:ea typeface="华文细黑"/>
                <a:cs typeface="华文细黑"/>
              </a:rPr>
              <a:t>结</a:t>
            </a:r>
            <a:r>
              <a:rPr lang="en-US" sz="2000" b="1">
                <a:solidFill>
                  <a:srgbClr val="008000"/>
                </a:solidFill>
                <a:ea typeface="华文细黑"/>
                <a:cs typeface="华文细黑"/>
              </a:rPr>
              <a:t>的</a:t>
            </a:r>
          </a:p>
        </p:txBody>
      </p:sp>
      <p:pic>
        <p:nvPicPr>
          <p:cNvPr id="100363" name="Picture 11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/>
              <a:stretch>
                <a:fillRect/>
              </a:stretch>
            </p:blipFill>
          </mc:Choice>
          <mc:Fallback>
            <p:blipFill>
              <a:blip r:embed="rId3"/>
              <a:srcRect/>
              <a:stretch>
                <a:fillRect/>
              </a:stretch>
            </p:blipFill>
          </mc:Fallback>
        </mc:AlternateContent>
        <p:spPr bwMode="auto">
          <a:xfrm>
            <a:off x="5485762" y="197073"/>
            <a:ext cx="777875" cy="285750"/>
          </a:xfrm>
          <a:prstGeom prst="rect">
            <a:avLst/>
          </a:prstGeom>
          <a:noFill/>
        </p:spPr>
      </p:pic>
      <p:pic>
        <p:nvPicPr>
          <p:cNvPr id="58" name="Picture 57" descr="Trefoil_knot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23248" y="1097333"/>
            <a:ext cx="4318252" cy="1361448"/>
          </a:xfrm>
          <a:prstGeom prst="rect">
            <a:avLst/>
          </a:prstGeom>
        </p:spPr>
      </p:pic>
      <p:pic>
        <p:nvPicPr>
          <p:cNvPr id="60" name="Picture 59" descr="Borromeo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57214" y="906790"/>
            <a:ext cx="1273346" cy="1306420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35057" y="1620629"/>
            <a:ext cx="1497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FF0000"/>
                </a:solidFill>
                <a:ea typeface="华文楷体"/>
                <a:cs typeface="华文楷体"/>
              </a:rPr>
              <a:t>磁通量: </a:t>
            </a:r>
            <a:r>
              <a:rPr lang="el-GR" b="1">
                <a:solidFill>
                  <a:srgbClr val="FF0000"/>
                </a:solidFill>
                <a:latin typeface="Times New Roman"/>
                <a:cs typeface="Times New Roman"/>
              </a:rPr>
              <a:t>Φ</a:t>
            </a:r>
            <a:endParaRPr lang="en-US" b="1">
              <a:solidFill>
                <a:srgbClr val="FF0000"/>
              </a:solidFill>
              <a:ea typeface="华文楷体"/>
              <a:cs typeface="华文楷体"/>
            </a:endParaRPr>
          </a:p>
        </p:txBody>
      </p:sp>
      <p:pic>
        <p:nvPicPr>
          <p:cNvPr id="66" name="Picture 65" descr="linkag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8208" y="204878"/>
            <a:ext cx="2288053" cy="701912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2466726" y="2287327"/>
            <a:ext cx="1287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ea typeface="华文楷体"/>
                <a:cs typeface="华文楷体"/>
              </a:rPr>
              <a:t>磁螺: </a:t>
            </a:r>
            <a:r>
              <a:rPr lang="en-US" b="1">
                <a:solidFill>
                  <a:srgbClr val="FF0000"/>
                </a:solidFill>
              </a:rPr>
              <a:t>-3</a:t>
            </a:r>
            <a:r>
              <a:rPr lang="el-GR" b="1">
                <a:solidFill>
                  <a:srgbClr val="FF0000"/>
                </a:solidFill>
                <a:latin typeface="Times New Roman"/>
                <a:cs typeface="Times New Roman"/>
              </a:rPr>
              <a:t>Φ</a:t>
            </a:r>
            <a:r>
              <a:rPr lang="en-US" b="1" baseline="3000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</a:p>
        </p:txBody>
      </p:sp>
      <p:cxnSp>
        <p:nvCxnSpPr>
          <p:cNvPr id="68" name="Straight Arrow Connector 67"/>
          <p:cNvCxnSpPr/>
          <p:nvPr/>
        </p:nvCxnSpPr>
        <p:spPr>
          <a:xfrm rot="10800000">
            <a:off x="1623249" y="2494758"/>
            <a:ext cx="818991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V="1">
            <a:off x="3809261" y="2496347"/>
            <a:ext cx="2132239" cy="83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31" descr="Flux-core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7297" y="2550004"/>
            <a:ext cx="2111378" cy="1605107"/>
          </a:xfrm>
          <a:prstGeom prst="rect">
            <a:avLst/>
          </a:prstGeom>
        </p:spPr>
      </p:pic>
      <p:pic>
        <p:nvPicPr>
          <p:cNvPr id="33" name="Picture 32" descr="Flux-core-various-mu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76346" y="4594886"/>
            <a:ext cx="4149148" cy="1773911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56080" y="6028203"/>
            <a:ext cx="48202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2000">
                <a:solidFill>
                  <a:srgbClr val="D87505"/>
                </a:solidFill>
                <a:ea typeface="华文细黑"/>
                <a:cs typeface="华文细黑"/>
              </a:rPr>
              <a:t>在外部容器中的电流形成一个磁偶极子</a:t>
            </a:r>
          </a:p>
          <a:p>
            <a:pPr>
              <a:spcAft>
                <a:spcPts val="0"/>
              </a:spcAft>
            </a:pPr>
            <a:r>
              <a:rPr lang="en-US" sz="2000">
                <a:solidFill>
                  <a:srgbClr val="FF07B2"/>
                </a:solidFill>
                <a:ea typeface="华文细黑"/>
                <a:cs typeface="华文细黑"/>
              </a:rPr>
              <a:t>反对着环形电浆电流磁偶极子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26310" y="4444208"/>
            <a:ext cx="1095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>
                <a:solidFill>
                  <a:srgbClr val="FD8200"/>
                </a:solidFill>
                <a:ea typeface="华文细黑"/>
                <a:cs typeface="华文细黑"/>
              </a:rPr>
              <a:t>经典球马克</a:t>
            </a:r>
            <a:endParaRPr lang="en-US" sz="1400" b="1">
              <a:solidFill>
                <a:srgbClr val="FD8200"/>
              </a:solidFill>
              <a:ea typeface="华文细黑"/>
              <a:cs typeface="华文细黑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93149" y="2852272"/>
            <a:ext cx="288612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2400" b="1" kern="0">
                <a:solidFill>
                  <a:srgbClr val="FF07B2"/>
                </a:solidFill>
                <a:ea typeface="华文细黑"/>
                <a:cs typeface="华文细黑"/>
              </a:rPr>
              <a:t>Flux-core Spheromak</a:t>
            </a:r>
          </a:p>
          <a:p>
            <a:pPr>
              <a:spcAft>
                <a:spcPts val="0"/>
              </a:spcAft>
            </a:pPr>
            <a:r>
              <a:rPr lang="en-US" sz="2000" b="1" kern="0">
                <a:solidFill>
                  <a:srgbClr val="FF07B2"/>
                </a:solidFill>
                <a:ea typeface="华文细黑"/>
                <a:cs typeface="华文细黑"/>
              </a:rPr>
              <a:t>磁通量核心的球马克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97260" y="2549795"/>
            <a:ext cx="1616649" cy="1519217"/>
          </a:xfrm>
          <a:prstGeom prst="rect">
            <a:avLst/>
          </a:prstGeom>
        </p:spPr>
      </p:pic>
      <p:cxnSp>
        <p:nvCxnSpPr>
          <p:cNvPr id="42" name="Straight Connector 41"/>
          <p:cNvCxnSpPr/>
          <p:nvPr/>
        </p:nvCxnSpPr>
        <p:spPr>
          <a:xfrm rot="16200000" flipH="1">
            <a:off x="6708788" y="6538769"/>
            <a:ext cx="52322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0371" name="Picture 19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10"/>
              <a:srcRect/>
              <a:stretch>
                <a:fillRect/>
              </a:stretch>
            </p:blipFill>
          </mc:Choice>
          <mc:Fallback>
            <p:blipFill>
              <a:blip r:embed="rId11"/>
              <a:srcRect/>
              <a:stretch>
                <a:fillRect/>
              </a:stretch>
            </p:blipFill>
          </mc:Fallback>
        </mc:AlternateContent>
        <p:spPr bwMode="auto">
          <a:xfrm>
            <a:off x="744867" y="457364"/>
            <a:ext cx="1328737" cy="438150"/>
          </a:xfrm>
          <a:prstGeom prst="rect">
            <a:avLst/>
          </a:prstGeom>
          <a:noFill/>
        </p:spPr>
      </p:pic>
      <p:sp>
        <p:nvSpPr>
          <p:cNvPr id="44" name="TextBox 43"/>
          <p:cNvSpPr txBox="1"/>
          <p:nvPr/>
        </p:nvSpPr>
        <p:spPr>
          <a:xfrm>
            <a:off x="89797" y="3818422"/>
            <a:ext cx="485261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ea typeface="华文楷体"/>
                <a:cs typeface="华文楷体"/>
              </a:rPr>
              <a:t>放松的状态, </a:t>
            </a:r>
            <a:r>
              <a:rPr lang="en-US" sz="1600" b="1">
                <a:ea typeface="华文楷体"/>
                <a:cs typeface="华文楷体"/>
              </a:rPr>
              <a:t></a:t>
            </a:r>
            <a:r>
              <a:rPr lang="en-US" sz="2000" b="1">
                <a:ea typeface="华文楷体"/>
                <a:cs typeface="华文楷体"/>
              </a:rPr>
              <a:t>B = </a:t>
            </a:r>
            <a:r>
              <a:rPr lang="el-GR" sz="2000" b="1" i="1">
                <a:ea typeface="华文楷体"/>
                <a:cs typeface="华文楷体"/>
              </a:rPr>
              <a:t>μ</a:t>
            </a:r>
            <a:r>
              <a:rPr lang="en-US" sz="2000" b="1">
                <a:ea typeface="华文楷体"/>
                <a:cs typeface="华文楷体"/>
              </a:rPr>
              <a:t>B, </a:t>
            </a:r>
            <a:r>
              <a:rPr lang="el-GR" sz="2000" b="1" i="1">
                <a:ea typeface="华文楷体"/>
                <a:cs typeface="华文楷体"/>
              </a:rPr>
              <a:t>μ</a:t>
            </a:r>
            <a:r>
              <a:rPr lang="en-US" sz="2000" b="1">
                <a:ea typeface="华文楷体"/>
                <a:cs typeface="华文楷体"/>
              </a:rPr>
              <a:t> =常数</a:t>
            </a:r>
            <a:r>
              <a:rPr lang="el-GR" sz="2000" b="1">
                <a:ea typeface="华文楷体"/>
                <a:cs typeface="华文楷体"/>
              </a:rPr>
              <a:t>,</a:t>
            </a:r>
          </a:p>
          <a:p>
            <a:r>
              <a:rPr lang="en-US" sz="2000" b="1">
                <a:solidFill>
                  <a:srgbClr val="D87505"/>
                </a:solidFill>
                <a:ea typeface="华文楷体"/>
                <a:cs typeface="华文楷体"/>
              </a:rPr>
              <a:t>被一个理想导体的球面的一部分包围了,</a:t>
            </a:r>
            <a:endParaRPr lang="el-GR" sz="2000" b="1">
              <a:solidFill>
                <a:srgbClr val="D87505"/>
              </a:solidFill>
              <a:ea typeface="华文楷体"/>
              <a:cs typeface="华文楷体"/>
            </a:endParaRPr>
          </a:p>
          <a:p>
            <a:r>
              <a:rPr lang="en-US" sz="2000" b="1">
                <a:solidFill>
                  <a:srgbClr val="D87505"/>
                </a:solidFill>
                <a:ea typeface="华文楷体"/>
                <a:cs typeface="华文楷体"/>
              </a:rPr>
              <a:t>内部半径 =R</a:t>
            </a:r>
            <a:r>
              <a:rPr lang="en-US" sz="2000" b="1" baseline="-25000">
                <a:solidFill>
                  <a:srgbClr val="D87505"/>
                </a:solidFill>
                <a:ea typeface="华文楷体"/>
                <a:cs typeface="华文楷体"/>
              </a:rPr>
              <a:t>sph</a:t>
            </a:r>
            <a:r>
              <a:rPr lang="el-GR" sz="2000" b="1">
                <a:solidFill>
                  <a:srgbClr val="D87505"/>
                </a:solidFill>
                <a:ea typeface="华文楷体"/>
                <a:cs typeface="华文楷体"/>
              </a:rPr>
              <a:t>,</a:t>
            </a:r>
            <a:r>
              <a:rPr lang="el-GR" sz="2000" b="1">
                <a:ea typeface="华文楷体"/>
                <a:cs typeface="华文楷体"/>
              </a:rPr>
              <a:t> 	</a:t>
            </a:r>
            <a:r>
              <a:rPr lang="en-US" sz="2000" b="1">
                <a:solidFill>
                  <a:srgbClr val="0F87BF"/>
                </a:solidFill>
                <a:ea typeface="华文楷体"/>
                <a:cs typeface="华文楷体"/>
              </a:rPr>
              <a:t>两个极冠的电极维持电浆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8346" y="4872424"/>
            <a:ext cx="415216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rgbClr val="FF07B2"/>
                </a:solidFill>
                <a:ea typeface="华文楷体"/>
                <a:cs typeface="华文楷体"/>
              </a:rPr>
              <a:t>不稳定的动向: 磁力线有高旋转变换 </a:t>
            </a:r>
          </a:p>
          <a:p>
            <a:r>
              <a:rPr lang="en-US" sz="2000" b="1">
                <a:solidFill>
                  <a:srgbClr val="FF07B2"/>
                </a:solidFill>
                <a:ea typeface="华文楷体"/>
                <a:cs typeface="华文楷体"/>
              </a:rPr>
              <a:t>(安全因子 q 的太小了）</a:t>
            </a:r>
          </a:p>
          <a:p>
            <a:r>
              <a:rPr lang="en-US" sz="2000" b="1">
                <a:solidFill>
                  <a:srgbClr val="FF07B2"/>
                </a:solidFill>
                <a:ea typeface="华文楷体"/>
                <a:cs typeface="华文楷体"/>
              </a:rPr>
              <a:t>增强“不稳定性的倾斜”</a:t>
            </a:r>
            <a:endParaRPr lang="en-US" b="1">
              <a:solidFill>
                <a:srgbClr val="FF07B2"/>
              </a:solidFill>
              <a:ea typeface="华文楷体"/>
              <a:cs typeface="华文楷体"/>
            </a:endParaRPr>
          </a:p>
        </p:txBody>
      </p:sp>
      <p:pic>
        <p:nvPicPr>
          <p:cNvPr id="100374" name="Picture 22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12"/>
              <a:srcRect/>
              <a:stretch>
                <a:fillRect/>
              </a:stretch>
            </p:blipFill>
          </mc:Choice>
          <mc:Fallback>
            <p:blipFill>
              <a:blip r:embed="rId13"/>
              <a:srcRect/>
              <a:stretch>
                <a:fillRect/>
              </a:stretch>
            </p:blipFill>
          </mc:Fallback>
        </mc:AlternateContent>
        <p:spPr bwMode="auto">
          <a:xfrm>
            <a:off x="2630488" y="5246688"/>
            <a:ext cx="1147762" cy="334962"/>
          </a:xfrm>
          <a:prstGeom prst="rect">
            <a:avLst/>
          </a:prstGeom>
          <a:noFill/>
        </p:spPr>
      </p:pic>
      <p:pic>
        <p:nvPicPr>
          <p:cNvPr id="100375" name="Picture 23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14"/>
              <a:srcRect/>
              <a:stretch>
                <a:fillRect/>
              </a:stretch>
            </p:blipFill>
          </mc:Choice>
          <mc:Fallback>
            <p:blipFill>
              <a:blip r:embed="rId15"/>
              <a:srcRect/>
              <a:stretch>
                <a:fillRect/>
              </a:stretch>
            </p:blipFill>
          </mc:Fallback>
        </mc:AlternateContent>
        <p:spPr bwMode="auto">
          <a:xfrm>
            <a:off x="4195763" y="4968875"/>
            <a:ext cx="196850" cy="266700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4949310" y="6277159"/>
            <a:ext cx="40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008000"/>
                </a:solidFill>
                <a:ea typeface="华文细黑"/>
                <a:cs typeface="华文细黑"/>
              </a:rPr>
              <a:t>      </a:t>
            </a:r>
            <a:r>
              <a:rPr lang="zh-CN" altLang="en-US" sz="1400" b="1">
                <a:solidFill>
                  <a:srgbClr val="008000"/>
                </a:solidFill>
                <a:ea typeface="华文细黑"/>
                <a:cs typeface="华文细黑"/>
              </a:rPr>
              <a:t>理想磁流体</a:t>
            </a:r>
            <a:r>
              <a:rPr lang="en-US" altLang="zh-CN" sz="1400" b="1">
                <a:solidFill>
                  <a:srgbClr val="008000"/>
                </a:solidFill>
                <a:ea typeface="华文细黑"/>
                <a:cs typeface="华文细黑"/>
              </a:rPr>
              <a:t>	         </a:t>
            </a:r>
            <a:r>
              <a:rPr lang="en-US" sz="1400" b="1">
                <a:solidFill>
                  <a:srgbClr val="008000"/>
                </a:solidFill>
                <a:ea typeface="华文细黑"/>
                <a:cs typeface="华文细黑"/>
              </a:rPr>
              <a:t>←  </a:t>
            </a:r>
            <a:r>
              <a:rPr lang="en-US" sz="1400" b="1">
                <a:solidFill>
                  <a:srgbClr val="FF0000"/>
                </a:solidFill>
                <a:ea typeface="华文细黑"/>
                <a:cs typeface="华文细黑"/>
              </a:rPr>
              <a:t>→</a:t>
            </a:r>
            <a:r>
              <a:rPr lang="en-US" sz="1400" b="1">
                <a:ea typeface="华文细黑"/>
                <a:cs typeface="华文细黑"/>
              </a:rPr>
              <a:t> 	            </a:t>
            </a:r>
            <a:r>
              <a:rPr lang="zh-CN" altLang="en-US" sz="1400" b="1">
                <a:solidFill>
                  <a:srgbClr val="FF0000"/>
                </a:solidFill>
                <a:ea typeface="华文细黑"/>
                <a:cs typeface="华文细黑"/>
              </a:rPr>
              <a:t>理想磁流体</a:t>
            </a:r>
            <a:endParaRPr lang="en-US" sz="1400" b="1">
              <a:solidFill>
                <a:srgbClr val="FF0000"/>
              </a:solidFill>
              <a:ea typeface="华文细黑"/>
              <a:cs typeface="华文细黑"/>
            </a:endParaRPr>
          </a:p>
          <a:p>
            <a:r>
              <a:rPr lang="en-US" sz="1400" b="1">
                <a:solidFill>
                  <a:srgbClr val="008000"/>
                </a:solidFill>
                <a:ea typeface="华文细黑"/>
                <a:cs typeface="华文细黑"/>
              </a:rPr>
              <a:t>       </a:t>
            </a:r>
            <a:r>
              <a:rPr lang="zh-CN" altLang="en-US" sz="1400" b="1">
                <a:solidFill>
                  <a:srgbClr val="008000"/>
                </a:solidFill>
                <a:ea typeface="华文细黑"/>
                <a:cs typeface="华文细黑"/>
              </a:rPr>
              <a:t>稳定</a:t>
            </a:r>
            <a:r>
              <a:rPr lang="en-US" sz="1400" b="1">
                <a:solidFill>
                  <a:srgbClr val="008000"/>
                </a:solidFill>
                <a:ea typeface="华文细黑"/>
                <a:cs typeface="华文细黑"/>
              </a:rPr>
              <a:t> (扁长)				</a:t>
            </a:r>
            <a:r>
              <a:rPr lang="zh-CN" altLang="en-US" sz="1400" b="1">
                <a:solidFill>
                  <a:srgbClr val="FF0000"/>
                </a:solidFill>
                <a:ea typeface="华文细黑"/>
                <a:cs typeface="华文细黑"/>
              </a:rPr>
              <a:t>不稳定</a:t>
            </a:r>
            <a:r>
              <a:rPr lang="en-US" sz="1400" b="1">
                <a:solidFill>
                  <a:srgbClr val="FF0000"/>
                </a:solidFill>
                <a:ea typeface="华文细黑"/>
                <a:cs typeface="华文细黑"/>
              </a:rPr>
              <a:t>(扁圆)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38112" y="142333"/>
            <a:ext cx="82491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ea typeface="华文细黑"/>
                <a:cs typeface="华文细黑"/>
              </a:rPr>
              <a:t>如果</a:t>
            </a:r>
            <a:r>
              <a:rPr lang="zh-CN" altLang="en-US" sz="2000">
                <a:solidFill>
                  <a:srgbClr val="9D8686"/>
                </a:solidFill>
                <a:ea typeface="华文细黑"/>
                <a:cs typeface="华文细黑"/>
              </a:rPr>
              <a:t>磁螺源</a:t>
            </a:r>
            <a:r>
              <a:rPr lang="en-US" sz="2000">
                <a:ea typeface="华文细黑"/>
                <a:cs typeface="华文细黑"/>
              </a:rPr>
              <a:t> (</a:t>
            </a:r>
            <a:r>
              <a:rPr lang="zh-CN" altLang="en-US" sz="2000">
                <a:ea typeface="华文细黑"/>
                <a:cs typeface="华文细黑"/>
              </a:rPr>
              <a:t>即</a:t>
            </a:r>
            <a:r>
              <a:rPr lang="en-US" sz="2000" b="1" kern="0">
                <a:solidFill>
                  <a:srgbClr val="9D8686"/>
                </a:solidFill>
                <a:ea typeface="华文细黑"/>
                <a:cs typeface="华文细黑"/>
              </a:rPr>
              <a:t>磁通量核心</a:t>
            </a:r>
            <a:r>
              <a:rPr lang="en-US" sz="2000">
                <a:ea typeface="华文细黑"/>
                <a:cs typeface="华文细黑"/>
              </a:rPr>
              <a:t>) 从</a:t>
            </a:r>
            <a:r>
              <a:rPr lang="en-US" sz="2000">
                <a:solidFill>
                  <a:srgbClr val="FF07B2"/>
                </a:solidFill>
                <a:ea typeface="华文细黑"/>
                <a:cs typeface="华文细黑"/>
              </a:rPr>
              <a:t>磁螺汇</a:t>
            </a:r>
            <a:r>
              <a:rPr lang="en-US" sz="2000">
                <a:ea typeface="华文细黑"/>
                <a:cs typeface="华文细黑"/>
              </a:rPr>
              <a:t>分离(</a:t>
            </a:r>
            <a:r>
              <a:rPr lang="zh-CN" altLang="en-US" sz="2000">
                <a:ea typeface="华文细黑"/>
                <a:cs typeface="华文细黑"/>
              </a:rPr>
              <a:t>即</a:t>
            </a:r>
            <a:r>
              <a:rPr lang="en-US" sz="2000" b="1" kern="0">
                <a:solidFill>
                  <a:srgbClr val="FF07B2"/>
                </a:solidFill>
                <a:ea typeface="华文细黑"/>
                <a:cs typeface="华文细黑"/>
              </a:rPr>
              <a:t>球马克</a:t>
            </a:r>
            <a:r>
              <a:rPr lang="en-US" sz="2000">
                <a:ea typeface="华文细黑"/>
                <a:cs typeface="华文细黑"/>
              </a:rPr>
              <a:t>) </a:t>
            </a:r>
          </a:p>
          <a:p>
            <a:r>
              <a:rPr lang="en-US" sz="2000">
                <a:ea typeface="华文楷体"/>
                <a:cs typeface="华文楷体"/>
              </a:rPr>
              <a:t>一个渐变出现在µ的放松参数:</a:t>
            </a:r>
            <a:r>
              <a:rPr lang="en-US"/>
              <a:t>				         </a:t>
            </a:r>
          </a:p>
        </p:txBody>
      </p:sp>
      <p:pic>
        <p:nvPicPr>
          <p:cNvPr id="15360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6963" y="458788"/>
            <a:ext cx="1854200" cy="468312"/>
          </a:xfrm>
          <a:prstGeom prst="rect">
            <a:avLst/>
          </a:prstGeom>
          <a:noFill/>
        </p:spPr>
      </p:pic>
      <p:pic>
        <p:nvPicPr>
          <p:cNvPr id="18" name="Picture 17" descr="Injection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AFDFC"/>
              </a:clrFrom>
              <a:clrTo>
                <a:srgbClr val="FAFD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53952" y="230430"/>
            <a:ext cx="2850352" cy="255134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315425" y="971043"/>
            <a:ext cx="38559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 b="1">
                <a:ea typeface="华文细黑"/>
                <a:cs typeface="华文细黑"/>
              </a:rPr>
              <a:t>电阻MHD</a:t>
            </a:r>
            <a:r>
              <a:rPr lang="zh-CN" altLang="en-US" sz="2000" b="1">
                <a:ea typeface="华文细黑"/>
                <a:cs typeface="华文细黑"/>
              </a:rPr>
              <a:t>的</a:t>
            </a:r>
            <a:r>
              <a:rPr lang="en-US" sz="2000" b="1">
                <a:ea typeface="华文细黑"/>
                <a:cs typeface="华文细黑"/>
              </a:rPr>
              <a:t>不稳定性产生磁螺流</a:t>
            </a:r>
          </a:p>
          <a:p>
            <a:pPr algn="r"/>
            <a:r>
              <a:rPr lang="en-US" sz="2000" b="1">
                <a:ea typeface="华文细黑"/>
                <a:cs typeface="华文细黑"/>
              </a:rPr>
              <a:t>从</a:t>
            </a:r>
            <a:r>
              <a:rPr lang="en-US" sz="2000" b="1">
                <a:solidFill>
                  <a:srgbClr val="9D8686"/>
                </a:solidFill>
                <a:ea typeface="华文细黑"/>
                <a:cs typeface="华文细黑"/>
              </a:rPr>
              <a:t>更大的µ</a:t>
            </a:r>
            <a:r>
              <a:rPr lang="en-US" sz="2000" b="1">
                <a:ea typeface="华文细黑"/>
                <a:cs typeface="华文细黑"/>
              </a:rPr>
              <a:t>到</a:t>
            </a:r>
            <a:r>
              <a:rPr lang="en-US" sz="2000" b="1">
                <a:solidFill>
                  <a:srgbClr val="FF07B2"/>
                </a:solidFill>
                <a:ea typeface="华文细黑"/>
                <a:cs typeface="华文细黑"/>
              </a:rPr>
              <a:t>较小的µ</a:t>
            </a:r>
            <a:r>
              <a:rPr lang="en-US" sz="1600" b="1">
                <a:ea typeface="华文细黑"/>
                <a:cs typeface="华文细黑"/>
              </a:rPr>
              <a:t>＊</a:t>
            </a:r>
            <a:endParaRPr lang="en-US" sz="1600" b="1">
              <a:solidFill>
                <a:srgbClr val="FF07B2"/>
              </a:solidFill>
              <a:ea typeface="华文细黑"/>
              <a:cs typeface="华文细黑"/>
            </a:endParaRPr>
          </a:p>
        </p:txBody>
      </p:sp>
      <p:pic>
        <p:nvPicPr>
          <p:cNvPr id="21" name="Picture 20" descr="Reconnection&amp;Helicity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558" y="2120253"/>
            <a:ext cx="6047287" cy="47252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30899" y="1741740"/>
            <a:ext cx="5602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rgbClr val="F10000"/>
                </a:solidFill>
                <a:effectLst>
                  <a:outerShdw blurRad="38100" dist="38100" dir="2700000">
                    <a:srgbClr val="151A77">
                      <a:alpha val="90000"/>
                    </a:srgbClr>
                  </a:outerShdw>
                </a:effectLst>
                <a:ea typeface="华文楷体"/>
                <a:cs typeface="华文楷体"/>
              </a:rPr>
              <a:t>＊在低电阻率电浆, 磁重联再散发磁螺旋波没有消散它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764" y="3974491"/>
            <a:ext cx="9104287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b="1"/>
              <a:t>•					= </a:t>
            </a:r>
            <a:r>
              <a:rPr lang="en-US" sz="2000" b="1">
                <a:solidFill>
                  <a:srgbClr val="008CD3"/>
                </a:solidFill>
                <a:ea typeface="华文楷体"/>
                <a:cs typeface="华文楷体"/>
              </a:rPr>
              <a:t>直流磁螺注射</a:t>
            </a:r>
            <a:r>
              <a:rPr lang="en-US" sz="2000" b="1">
                <a:ea typeface="华文楷体"/>
                <a:cs typeface="华文楷体"/>
              </a:rPr>
              <a:t>:</a:t>
            </a:r>
            <a:r>
              <a:rPr lang="en-US" b="1">
                <a:solidFill>
                  <a:srgbClr val="008CD3"/>
                </a:solidFill>
                <a:ea typeface="华文楷体"/>
                <a:cs typeface="华文楷体"/>
              </a:rPr>
              <a:t> 		</a:t>
            </a:r>
            <a:r>
              <a:rPr lang="en-US" b="1" i="1">
                <a:solidFill>
                  <a:srgbClr val="008CD3"/>
                </a:solidFill>
                <a:ea typeface="华文楷体"/>
                <a:cs typeface="华文楷体"/>
              </a:rPr>
              <a:t>2</a:t>
            </a:r>
            <a:r>
              <a:rPr lang="en-US" b="1" i="1">
                <a:solidFill>
                  <a:srgbClr val="009ADE"/>
                </a:solidFill>
                <a:ea typeface="华文楷体"/>
                <a:cs typeface="华文楷体"/>
              </a:rPr>
              <a:t>V</a:t>
            </a:r>
            <a:r>
              <a:rPr lang="en-US" b="1" i="1" baseline="-25000">
                <a:solidFill>
                  <a:srgbClr val="009ADE"/>
                </a:solidFill>
                <a:ea typeface="华文楷体"/>
                <a:cs typeface="华文楷体"/>
              </a:rPr>
              <a:t>e </a:t>
            </a:r>
            <a:r>
              <a:rPr lang="en-US" sz="1400" b="1" i="1">
                <a:solidFill>
                  <a:srgbClr val="009ADE"/>
                </a:solidFill>
                <a:ea typeface="华文楷体"/>
                <a:cs typeface="华文楷体"/>
              </a:rPr>
              <a:t>• </a:t>
            </a:r>
            <a:r>
              <a:rPr lang="el-GR" b="1" i="1">
                <a:solidFill>
                  <a:srgbClr val="009ADE"/>
                </a:solidFill>
                <a:latin typeface="Times"/>
                <a:ea typeface="华文楷体"/>
                <a:cs typeface="Times"/>
              </a:rPr>
              <a:t>Ψ</a:t>
            </a:r>
            <a:r>
              <a:rPr lang="en-US" b="1" i="1" baseline="-25000">
                <a:solidFill>
                  <a:srgbClr val="009ADE"/>
                </a:solidFill>
                <a:ea typeface="华文楷体"/>
                <a:cs typeface="华文楷体"/>
              </a:rPr>
              <a:t>e 			</a:t>
            </a:r>
            <a:r>
              <a:rPr lang="en-US" b="1" i="1">
                <a:solidFill>
                  <a:srgbClr val="008CD3"/>
                </a:solidFill>
                <a:ea typeface="华文楷体"/>
                <a:cs typeface="华文楷体"/>
              </a:rPr>
              <a:t>V</a:t>
            </a:r>
            <a:r>
              <a:rPr lang="en-US" b="1" i="1" baseline="-25000">
                <a:solidFill>
                  <a:srgbClr val="008CD3"/>
                </a:solidFill>
                <a:ea typeface="华文楷体"/>
                <a:cs typeface="华文楷体"/>
              </a:rPr>
              <a:t>e</a:t>
            </a:r>
            <a:r>
              <a:rPr lang="en-US" b="1">
                <a:solidFill>
                  <a:srgbClr val="008CD3"/>
                </a:solidFill>
                <a:ea typeface="华文楷体"/>
                <a:cs typeface="华文楷体"/>
              </a:rPr>
              <a:t> 静电电位</a:t>
            </a:r>
            <a:endParaRPr lang="en-US" b="1" i="1" baseline="-25000">
              <a:solidFill>
                <a:srgbClr val="009ADE"/>
              </a:solidFill>
              <a:ea typeface="华文楷体"/>
              <a:cs typeface="华文楷体"/>
            </a:endParaRPr>
          </a:p>
          <a:p>
            <a:pPr>
              <a:spcAft>
                <a:spcPts val="600"/>
              </a:spcAft>
            </a:pPr>
            <a:r>
              <a:rPr lang="en-US" b="1">
                <a:solidFill>
                  <a:srgbClr val="008CD3"/>
                </a:solidFill>
                <a:ea typeface="华文楷体"/>
                <a:cs typeface="华文楷体"/>
              </a:rPr>
              <a:t>							(</a:t>
            </a:r>
            <a:r>
              <a:rPr lang="en-US" b="1">
                <a:solidFill>
                  <a:srgbClr val="3D99D5"/>
                </a:solidFill>
                <a:ea typeface="华文细黑"/>
                <a:cs typeface="华文细黑"/>
              </a:rPr>
              <a:t>极向的静电电位•极向的磁通量)</a:t>
            </a:r>
            <a:endParaRPr lang="en-US" b="1">
              <a:solidFill>
                <a:srgbClr val="008CD3"/>
              </a:solidFill>
              <a:ea typeface="华文细黑"/>
              <a:cs typeface="华文细黑"/>
            </a:endParaRPr>
          </a:p>
          <a:p>
            <a:pPr>
              <a:spcAft>
                <a:spcPts val="600"/>
              </a:spcAft>
            </a:pPr>
            <a:r>
              <a:rPr lang="en-US" b="1"/>
              <a:t>•					</a:t>
            </a:r>
            <a:r>
              <a:rPr lang="en-US" b="1">
                <a:ea typeface="华文细黑"/>
                <a:cs typeface="华文细黑"/>
              </a:rPr>
              <a:t>= </a:t>
            </a:r>
            <a:r>
              <a:rPr lang="en-US" sz="2000" b="1">
                <a:solidFill>
                  <a:srgbClr val="FF07B2"/>
                </a:solidFill>
                <a:ea typeface="华文楷体"/>
                <a:cs typeface="华文楷体"/>
              </a:rPr>
              <a:t>交流电磁螺注射</a:t>
            </a:r>
            <a:r>
              <a:rPr lang="en-US" sz="2000" b="1">
                <a:solidFill>
                  <a:srgbClr val="000000"/>
                </a:solidFill>
                <a:ea typeface="华文楷体"/>
                <a:cs typeface="华文楷体"/>
              </a:rPr>
              <a:t> :</a:t>
            </a:r>
            <a:r>
              <a:rPr lang="en-US" sz="2000" b="1">
                <a:solidFill>
                  <a:srgbClr val="FE4BCA"/>
                </a:solidFill>
                <a:ea typeface="华文楷体"/>
                <a:cs typeface="华文楷体"/>
              </a:rPr>
              <a:t> 	</a:t>
            </a:r>
            <a:r>
              <a:rPr lang="en-US" b="1" i="1">
                <a:solidFill>
                  <a:srgbClr val="FF07B2"/>
                </a:solidFill>
                <a:ea typeface="华文楷体"/>
                <a:cs typeface="华文楷体"/>
              </a:rPr>
              <a:t>2V</a:t>
            </a:r>
            <a:r>
              <a:rPr lang="en-US" b="1" i="1" baseline="-25000">
                <a:solidFill>
                  <a:srgbClr val="FF07B2"/>
                </a:solidFill>
                <a:ea typeface="华文楷体"/>
                <a:cs typeface="华文楷体"/>
              </a:rPr>
              <a:t>t </a:t>
            </a:r>
            <a:r>
              <a:rPr lang="en-US" sz="1400" b="1" i="1">
                <a:solidFill>
                  <a:srgbClr val="FF07B2"/>
                </a:solidFill>
                <a:ea typeface="华文楷体"/>
                <a:cs typeface="华文楷体"/>
              </a:rPr>
              <a:t>• </a:t>
            </a:r>
            <a:r>
              <a:rPr lang="el-GR" b="1" i="1">
                <a:solidFill>
                  <a:srgbClr val="FF07B2"/>
                </a:solidFill>
                <a:latin typeface="Times"/>
                <a:ea typeface="华文楷体"/>
                <a:cs typeface="Times"/>
              </a:rPr>
              <a:t>Ψ</a:t>
            </a:r>
            <a:r>
              <a:rPr lang="en-US" b="1" i="1" baseline="-25000">
                <a:solidFill>
                  <a:srgbClr val="FF07B2"/>
                </a:solidFill>
                <a:ea typeface="华文楷体"/>
                <a:cs typeface="华文楷体"/>
              </a:rPr>
              <a:t>t			</a:t>
            </a:r>
            <a:r>
              <a:rPr lang="en-US" altLang="zh-CN" b="1" i="1">
                <a:solidFill>
                  <a:srgbClr val="FF07B2"/>
                </a:solidFill>
                <a:ea typeface="华文楷体"/>
                <a:cs typeface="华文楷体"/>
              </a:rPr>
              <a:t>V</a:t>
            </a:r>
            <a:r>
              <a:rPr lang="en-US" altLang="zh-CN" b="1" i="1" baseline="-25000">
                <a:solidFill>
                  <a:srgbClr val="FF07B2"/>
                </a:solidFill>
                <a:ea typeface="华文楷体"/>
                <a:cs typeface="华文楷体"/>
              </a:rPr>
              <a:t>t</a:t>
            </a:r>
            <a:r>
              <a:rPr lang="en-US" b="1">
                <a:solidFill>
                  <a:srgbClr val="FF07B2"/>
                </a:solidFill>
                <a:ea typeface="华文楷体"/>
                <a:cs typeface="华文楷体"/>
              </a:rPr>
              <a:t> 环路的电压	</a:t>
            </a:r>
            <a:r>
              <a:rPr lang="en-US" b="1" i="1" baseline="-25000">
                <a:solidFill>
                  <a:srgbClr val="FF07B2"/>
                </a:solidFill>
                <a:ea typeface="华文楷体"/>
                <a:cs typeface="华文楷体"/>
              </a:rPr>
              <a:t>	</a:t>
            </a:r>
            <a:endParaRPr lang="en-US" b="1" i="1" baseline="-25000">
              <a:solidFill>
                <a:srgbClr val="000000"/>
              </a:solidFill>
              <a:ea typeface="华文楷体"/>
              <a:cs typeface="华文楷体"/>
            </a:endParaRPr>
          </a:p>
          <a:p>
            <a:pPr>
              <a:spcAft>
                <a:spcPts val="600"/>
              </a:spcAft>
            </a:pPr>
            <a:r>
              <a:rPr lang="en-US" b="1">
                <a:solidFill>
                  <a:srgbClr val="FF07B2"/>
                </a:solidFill>
                <a:ea typeface="华文楷体"/>
                <a:cs typeface="华文楷体"/>
              </a:rPr>
              <a:t>							 </a:t>
            </a:r>
            <a:r>
              <a:rPr lang="en-US" b="1">
                <a:solidFill>
                  <a:srgbClr val="FF07B2"/>
                </a:solidFill>
                <a:ea typeface="华文细黑"/>
                <a:cs typeface="华文细黑"/>
              </a:rPr>
              <a:t>(环形</a:t>
            </a:r>
            <a:r>
              <a:rPr lang="zh-CN" altLang="en-US" b="1">
                <a:solidFill>
                  <a:srgbClr val="FF07B2"/>
                </a:solidFill>
                <a:ea typeface="华文细黑"/>
                <a:cs typeface="华文细黑"/>
              </a:rPr>
              <a:t>的</a:t>
            </a:r>
            <a:r>
              <a:rPr lang="en-US" b="1">
                <a:solidFill>
                  <a:srgbClr val="FF07B2"/>
                </a:solidFill>
                <a:ea typeface="华文细黑"/>
                <a:cs typeface="华文细黑"/>
              </a:rPr>
              <a:t>电压•环形</a:t>
            </a:r>
            <a:r>
              <a:rPr lang="zh-CN" altLang="en-US" b="1">
                <a:solidFill>
                  <a:srgbClr val="FF07B2"/>
                </a:solidFill>
                <a:ea typeface="华文细黑"/>
                <a:cs typeface="华文细黑"/>
              </a:rPr>
              <a:t>的</a:t>
            </a:r>
            <a:r>
              <a:rPr lang="en-US" b="1">
                <a:solidFill>
                  <a:srgbClr val="FF07B2"/>
                </a:solidFill>
                <a:ea typeface="华文细黑"/>
                <a:cs typeface="华文细黑"/>
              </a:rPr>
              <a:t>磁通量)	</a:t>
            </a:r>
            <a:r>
              <a:rPr lang="en-US" b="1">
                <a:solidFill>
                  <a:srgbClr val="FF07B2"/>
                </a:solidFill>
                <a:ea typeface="华文楷体"/>
                <a:cs typeface="华文楷体"/>
              </a:rPr>
              <a:t>欧姆的磁螺的驱动力</a:t>
            </a:r>
            <a:endParaRPr lang="en-US" b="1">
              <a:solidFill>
                <a:srgbClr val="FF07B2"/>
              </a:solidFill>
              <a:ea typeface="华文细黑"/>
              <a:cs typeface="华文细黑"/>
            </a:endParaRPr>
          </a:p>
          <a:p>
            <a:pPr>
              <a:spcAft>
                <a:spcPts val="600"/>
              </a:spcAft>
            </a:pPr>
            <a:r>
              <a:rPr lang="en-US" b="1">
                <a:solidFill>
                  <a:srgbClr val="000000"/>
                </a:solidFill>
                <a:ea typeface="华文楷体"/>
                <a:cs typeface="华文楷体"/>
              </a:rPr>
              <a:t>•</a:t>
            </a:r>
            <a:r>
              <a:rPr lang="en-US" b="1">
                <a:solidFill>
                  <a:srgbClr val="FF07B2"/>
                </a:solidFill>
                <a:latin typeface="华文楷体"/>
                <a:ea typeface="华文楷体"/>
                <a:cs typeface="华文楷体"/>
              </a:rPr>
              <a:t>					</a:t>
            </a:r>
            <a:r>
              <a:rPr lang="en-US" b="1">
                <a:ea typeface="华文细黑"/>
                <a:cs typeface="华文细黑"/>
              </a:rPr>
              <a:t>=</a:t>
            </a:r>
            <a:r>
              <a:rPr lang="en-US" sz="2000" b="1">
                <a:ea typeface="华文细黑"/>
                <a:cs typeface="华文细黑"/>
              </a:rPr>
              <a:t> </a:t>
            </a:r>
            <a:r>
              <a:rPr lang="en-US" sz="2000" b="1">
                <a:ea typeface="华文楷体"/>
                <a:cs typeface="华文楷体"/>
              </a:rPr>
              <a:t>磁螺的总损耗</a:t>
            </a:r>
            <a:endParaRPr lang="el-GR" sz="2000" b="1">
              <a:ea typeface="华文楷体"/>
              <a:cs typeface="华文楷体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2558" y="2633880"/>
            <a:ext cx="59336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200" b="1">
              <a:ea typeface="华文细黑"/>
              <a:cs typeface="华文细黑"/>
            </a:endParaRPr>
          </a:p>
          <a:p>
            <a:r>
              <a:rPr lang="en-US" sz="2200" b="1">
                <a:ea typeface="华文细黑"/>
                <a:cs typeface="华文细黑"/>
              </a:rPr>
              <a:t>在一个区域以内,磁螺注射的平衡   </a:t>
            </a:r>
            <a:r>
              <a:rPr lang="en-US" b="1">
                <a:ea typeface="华文楷体"/>
                <a:cs typeface="华文楷体"/>
              </a:rPr>
              <a:t>(    向外导向)</a:t>
            </a:r>
          </a:p>
        </p:txBody>
      </p:sp>
      <p:pic>
        <p:nvPicPr>
          <p:cNvPr id="153608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449698" y="3056894"/>
            <a:ext cx="214312" cy="284163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22558" y="5996527"/>
            <a:ext cx="893341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>
                <a:ea typeface="华文细黑"/>
                <a:cs typeface="华文细黑"/>
              </a:rPr>
              <a:t>磁通量,电流和磁能量的电浆被注入随着磁螺, 但如何有效？</a:t>
            </a:r>
          </a:p>
          <a:p>
            <a:pPr>
              <a:spcAft>
                <a:spcPts val="600"/>
              </a:spcAft>
            </a:pPr>
            <a:r>
              <a:rPr lang="en-US" sz="2000" b="1">
                <a:ea typeface="华文细黑"/>
                <a:cs typeface="华文细黑"/>
              </a:rPr>
              <a:t>									这是在PROTO-SPHERA实验的主要原因</a:t>
            </a:r>
          </a:p>
        </p:txBody>
      </p:sp>
      <p:pic>
        <p:nvPicPr>
          <p:cNvPr id="153610" name="Picture 10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7"/>
              <a:srcRect/>
              <a:stretch>
                <a:fillRect/>
              </a:stretch>
            </p:blipFill>
          </mc:Choice>
          <mc:Fallback>
            <p:blipFill>
              <a:blip r:embed="rId8"/>
              <a:srcRect/>
              <a:stretch>
                <a:fillRect/>
              </a:stretch>
            </p:blipFill>
          </mc:Fallback>
        </mc:AlternateContent>
        <p:spPr bwMode="auto">
          <a:xfrm>
            <a:off x="7288213" y="2789238"/>
            <a:ext cx="1787525" cy="420687"/>
          </a:xfrm>
          <a:prstGeom prst="rect">
            <a:avLst/>
          </a:prstGeom>
          <a:noFill/>
        </p:spPr>
      </p:pic>
      <p:pic>
        <p:nvPicPr>
          <p:cNvPr id="153612" name="Picture 12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9"/>
              <a:srcRect/>
              <a:stretch>
                <a:fillRect/>
              </a:stretch>
            </p:blipFill>
          </mc:Choice>
          <mc:Fallback>
            <p:blipFill>
              <a:blip r:embed="rId10"/>
              <a:srcRect/>
              <a:stretch>
                <a:fillRect/>
              </a:stretch>
            </p:blipFill>
          </mc:Fallback>
        </mc:AlternateContent>
        <p:spPr bwMode="auto">
          <a:xfrm>
            <a:off x="301625" y="5370513"/>
            <a:ext cx="1309688" cy="450850"/>
          </a:xfrm>
          <a:prstGeom prst="rect">
            <a:avLst/>
          </a:prstGeom>
          <a:noFill/>
        </p:spPr>
      </p:pic>
      <p:cxnSp>
        <p:nvCxnSpPr>
          <p:cNvPr id="37" name="Straight Arrow Connector 36"/>
          <p:cNvCxnSpPr/>
          <p:nvPr/>
        </p:nvCxnSpPr>
        <p:spPr>
          <a:xfrm rot="5400000" flipH="1" flipV="1">
            <a:off x="6904826" y="3538568"/>
            <a:ext cx="868204" cy="145224"/>
          </a:xfrm>
          <a:prstGeom prst="straightConnector1">
            <a:avLst/>
          </a:prstGeom>
          <a:ln>
            <a:solidFill>
              <a:srgbClr val="008CD3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65688" y="2802865"/>
            <a:ext cx="59904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53616" name="Object 16"/>
          <p:cNvGraphicFramePr>
            <a:graphicFrameLocks noChangeAspect="1"/>
          </p:cNvGraphicFramePr>
          <p:nvPr/>
        </p:nvGraphicFramePr>
        <p:xfrm>
          <a:off x="104775" y="3490913"/>
          <a:ext cx="6237288" cy="449262"/>
        </p:xfrm>
        <a:graphic>
          <a:graphicData uri="http://schemas.openxmlformats.org/presentationml/2006/ole">
            <p:oleObj spid="_x0000_s153616" name="Equation" r:id="rId11" imgW="4064000" imgH="292100" progId="Equation.DSMT4">
              <p:embed/>
            </p:oleObj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352425" y="3986213"/>
          <a:ext cx="1436688" cy="450850"/>
        </p:xfrm>
        <a:graphic>
          <a:graphicData uri="http://schemas.openxmlformats.org/presentationml/2006/ole">
            <p:oleObj spid="_x0000_s153618" name="Equation" r:id="rId12" imgW="927100" imgH="292100" progId="Equation.DSMT4">
              <p:embed/>
            </p:oleObj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/>
        </p:nvGraphicFramePr>
        <p:xfrm>
          <a:off x="352425" y="4704744"/>
          <a:ext cx="2036762" cy="450850"/>
        </p:xfrm>
        <a:graphic>
          <a:graphicData uri="http://schemas.openxmlformats.org/presentationml/2006/ole">
            <p:oleObj spid="_x0000_s153619" name="Equation" r:id="rId13" imgW="1320800" imgH="2921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NSTX_Plasmoids2.mp4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554241" y="1731888"/>
            <a:ext cx="3981484" cy="4147577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59923" y="208024"/>
            <a:ext cx="88718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ea typeface="华文细黑"/>
                <a:cs typeface="华文细黑"/>
              </a:rPr>
              <a:t>在PROTO-SPHERA里</a:t>
            </a:r>
            <a:r>
              <a:rPr lang="en-US" sz="2000" b="1">
                <a:solidFill>
                  <a:srgbClr val="0F87BF"/>
                </a:solidFill>
                <a:ea typeface="华文细黑"/>
                <a:cs typeface="华文细黑"/>
              </a:rPr>
              <a:t>直流磁螺注射</a:t>
            </a:r>
            <a:r>
              <a:rPr lang="en-US" sz="2000" b="1">
                <a:ea typeface="华文细黑"/>
                <a:cs typeface="华文细黑"/>
              </a:rPr>
              <a:t>会替代</a:t>
            </a:r>
            <a:r>
              <a:rPr lang="en-US" sz="2000" b="1">
                <a:solidFill>
                  <a:srgbClr val="FF07B2"/>
                </a:solidFill>
                <a:ea typeface="华文细黑"/>
                <a:cs typeface="华文细黑"/>
              </a:rPr>
              <a:t>欧姆的驱动力</a:t>
            </a:r>
            <a:endParaRPr lang="en-US" sz="2000" b="1">
              <a:ea typeface="华文细黑"/>
              <a:cs typeface="华文细黑"/>
            </a:endParaRPr>
          </a:p>
          <a:p>
            <a:r>
              <a:rPr lang="en-US" sz="2000" b="1">
                <a:ea typeface="华文细黑"/>
                <a:cs typeface="华文细黑"/>
              </a:rPr>
              <a:t>												</a:t>
            </a:r>
            <a:r>
              <a:rPr lang="en-US" sz="2000" b="1">
                <a:ea typeface="华文楷体"/>
                <a:cs typeface="华文楷体"/>
              </a:rPr>
              <a:t>…试一试摆脱</a:t>
            </a:r>
            <a:r>
              <a:rPr lang="en-US" sz="2000" b="1">
                <a:solidFill>
                  <a:srgbClr val="FF0000"/>
                </a:solidFill>
                <a:ea typeface="华文楷体"/>
                <a:cs typeface="华文楷体"/>
              </a:rPr>
              <a:t>电流破裂</a:t>
            </a:r>
            <a:r>
              <a:rPr lang="en-US" sz="2000" b="1">
                <a:ea typeface="华文楷体"/>
                <a:cs typeface="华文楷体"/>
              </a:rPr>
              <a:t>…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352884" y="1018233"/>
            <a:ext cx="43834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>
                <a:ea typeface="华文细黑"/>
                <a:cs typeface="华文细黑"/>
              </a:rPr>
              <a:t>在</a:t>
            </a:r>
            <a:r>
              <a:rPr lang="en-US" sz="2000" b="1">
                <a:ea typeface="华文细黑"/>
                <a:cs typeface="华文细黑"/>
              </a:rPr>
              <a:t>NSTX</a:t>
            </a:r>
            <a:r>
              <a:rPr lang="en-US" b="1">
                <a:ea typeface="华文细黑"/>
                <a:cs typeface="华文细黑"/>
              </a:rPr>
              <a:t> </a:t>
            </a:r>
            <a:r>
              <a:rPr lang="en-US" sz="2000" b="1">
                <a:ea typeface="华文细黑"/>
                <a:cs typeface="华文细黑"/>
              </a:rPr>
              <a:t>球形托卡马克</a:t>
            </a:r>
            <a:r>
              <a:rPr lang="en-US" sz="2000" b="1">
                <a:solidFill>
                  <a:srgbClr val="0F87BF"/>
                </a:solidFill>
                <a:ea typeface="华文细黑"/>
                <a:cs typeface="华文细黑"/>
              </a:rPr>
              <a:t>直流磁螺注射</a:t>
            </a:r>
            <a:r>
              <a:rPr lang="en-US" sz="2000" b="1">
                <a:ea typeface="华文细黑"/>
                <a:cs typeface="华文细黑"/>
              </a:rPr>
              <a:t>，</a:t>
            </a:r>
          </a:p>
          <a:p>
            <a:pPr algn="ctr"/>
            <a:r>
              <a:rPr lang="en-US" sz="2000" b="1">
                <a:ea typeface="华文细黑"/>
                <a:cs typeface="华文细黑"/>
              </a:rPr>
              <a:t>常跟欧姆驱动力共存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85279" y="5909514"/>
            <a:ext cx="75100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ea typeface="华文细黑"/>
                <a:cs typeface="华文细黑"/>
              </a:rPr>
              <a:t>它已经实现&gt;300kA电浆初创和降低了40％欧姆驱动力的要求，</a:t>
            </a:r>
          </a:p>
          <a:p>
            <a:pPr algn="r"/>
            <a:r>
              <a:rPr lang="en-US" sz="2000" b="1">
                <a:ea typeface="华文细黑"/>
                <a:cs typeface="华文细黑"/>
              </a:rPr>
              <a:t>尽管在一个金属中心柱的存在，</a:t>
            </a:r>
            <a:r>
              <a:rPr lang="en-US" sz="2000" b="1">
                <a:ea typeface="华文楷体"/>
                <a:cs typeface="华文楷体"/>
              </a:rPr>
              <a:t>此外</a:t>
            </a:r>
            <a:r>
              <a:rPr lang="en-US" sz="2000" b="1">
                <a:solidFill>
                  <a:srgbClr val="FF0000"/>
                </a:solidFill>
                <a:ea typeface="华文楷体"/>
                <a:cs typeface="华文楷体"/>
              </a:rPr>
              <a:t>等离子体团的“出生和重生”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5483395" y="3568183"/>
            <a:ext cx="5346756" cy="158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5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mute="1">
                <p:cTn id="12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gun1.jpg                                                       0002DA0AAlladio-HD1                    C16FCCF9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0954" y="1029553"/>
            <a:ext cx="1519237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1" descr="gun2.jpg                                                       0002DA0AAlladio-HD1                    C16FCCF9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316" y="1029553"/>
            <a:ext cx="1443038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7" descr="gun3.jpg                                                       0002DA0AAlladio-HD1                    C16FCCF9: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81779" y="1029553"/>
            <a:ext cx="1323975" cy="159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8" descr="gun4.jpg                                                       0002DA0AAlladio-HD1                    C16FCCF9: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05754" y="953353"/>
            <a:ext cx="1579562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871651" y="386138"/>
            <a:ext cx="675234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000000"/>
                </a:solidFill>
                <a:ea typeface="华文楷体"/>
                <a:cs typeface="华文楷体"/>
              </a:rPr>
              <a:t>电浆的击穿发生在狭小的空间, 具有极高的填充压力和千伏电压 </a:t>
            </a:r>
          </a:p>
          <a:p>
            <a:r>
              <a:rPr lang="en-US" b="1">
                <a:solidFill>
                  <a:srgbClr val="000000"/>
                </a:solidFill>
                <a:ea typeface="华文楷体"/>
                <a:cs typeface="华文楷体"/>
              </a:rPr>
              <a:t>	中性物和杂质从</a:t>
            </a:r>
            <a:r>
              <a:rPr lang="en-US" b="1">
                <a:solidFill>
                  <a:srgbClr val="339A99"/>
                </a:solidFill>
                <a:ea typeface="华文楷体"/>
                <a:cs typeface="华文楷体"/>
              </a:rPr>
              <a:t>电浆枪</a:t>
            </a:r>
            <a:r>
              <a:rPr lang="en-US" b="1">
                <a:solidFill>
                  <a:srgbClr val="000000"/>
                </a:solidFill>
                <a:ea typeface="华文楷体"/>
                <a:cs typeface="华文楷体"/>
              </a:rPr>
              <a:t>释放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40227" y="2271792"/>
            <a:ext cx="534261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>
                <a:ea typeface="华文楷体"/>
                <a:cs typeface="华文楷体"/>
              </a:rPr>
              <a:t>在形成之后,</a:t>
            </a:r>
          </a:p>
          <a:p>
            <a:pPr algn="r"/>
            <a:r>
              <a:rPr lang="en-US" sz="2000" b="1" kern="0">
                <a:solidFill>
                  <a:srgbClr val="CC3467"/>
                </a:solidFill>
                <a:ea typeface="华文楷体"/>
                <a:cs typeface="华文楷体"/>
              </a:rPr>
              <a:t>球马克</a:t>
            </a:r>
            <a:r>
              <a:rPr lang="en-US" b="1">
                <a:ea typeface="华文楷体"/>
                <a:cs typeface="华文楷体"/>
              </a:rPr>
              <a:t>被加速并扩展到</a:t>
            </a:r>
            <a:r>
              <a:rPr lang="en-US" b="1">
                <a:solidFill>
                  <a:srgbClr val="9F780F"/>
                </a:solidFill>
                <a:effectLst>
                  <a:innerShdw blurRad="63500" dist="63500" dir="13500000">
                    <a:srgbClr val="000000">
                      <a:alpha val="95000"/>
                    </a:srgbClr>
                  </a:innerShdw>
                </a:effectLst>
                <a:ea typeface="华文楷体"/>
                <a:cs typeface="华文楷体"/>
              </a:rPr>
              <a:t>一个磁通量保存者的真空室</a:t>
            </a:r>
            <a:endParaRPr lang="en-US" b="1">
              <a:effectLst>
                <a:innerShdw blurRad="63500" dist="63500" dir="13500000">
                  <a:srgbClr val="000000">
                    <a:alpha val="95000"/>
                  </a:srgbClr>
                </a:innerShdw>
              </a:effectLst>
              <a:ea typeface="华文楷体"/>
              <a:cs typeface="华文楷体"/>
            </a:endParaRPr>
          </a:p>
          <a:p>
            <a:pPr algn="r"/>
            <a:r>
              <a:rPr lang="en-US" b="1">
                <a:ea typeface="华文楷体"/>
                <a:cs typeface="华文楷体"/>
              </a:rPr>
              <a:t>磁力线的错误，已经存在于</a:t>
            </a:r>
            <a:r>
              <a:rPr lang="en-US" b="1">
                <a:solidFill>
                  <a:srgbClr val="339A99"/>
                </a:solidFill>
                <a:ea typeface="华文楷体"/>
                <a:cs typeface="华文楷体"/>
              </a:rPr>
              <a:t>电浆枪</a:t>
            </a:r>
            <a:r>
              <a:rPr lang="en-US" b="1">
                <a:ea typeface="华文楷体"/>
                <a:cs typeface="华文楷体"/>
              </a:rPr>
              <a:t>, 被放大</a:t>
            </a:r>
            <a:r>
              <a:rPr lang="en-US" b="1">
                <a:latin typeface="华文楷体"/>
                <a:ea typeface="华文楷体"/>
                <a:cs typeface="华文楷体"/>
              </a:rPr>
              <a:t> 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35906" y="20116"/>
            <a:ext cx="42883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2000" b="1" kern="0">
                <a:ea typeface="华文细黑"/>
                <a:cs typeface="华文细黑"/>
              </a:rPr>
              <a:t>被</a:t>
            </a:r>
            <a:r>
              <a:rPr lang="en-US" sz="2000" b="1" kern="0">
                <a:solidFill>
                  <a:srgbClr val="339A99"/>
                </a:solidFill>
                <a:ea typeface="华文细黑"/>
                <a:cs typeface="华文细黑"/>
              </a:rPr>
              <a:t>电浆枪</a:t>
            </a:r>
            <a:r>
              <a:rPr lang="en-US" sz="2000" b="1" kern="0">
                <a:solidFill>
                  <a:srgbClr val="000000"/>
                </a:solidFill>
                <a:ea typeface="华文细黑"/>
                <a:cs typeface="华文细黑"/>
              </a:rPr>
              <a:t>生成的磁通</a:t>
            </a:r>
            <a:r>
              <a:rPr lang="en-US" sz="2000" b="1" kern="0">
                <a:solidFill>
                  <a:srgbClr val="CC3467"/>
                </a:solidFill>
                <a:ea typeface="华文细黑"/>
                <a:cs typeface="华文细黑"/>
              </a:rPr>
              <a:t>量核心的球马克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64197" y="635021"/>
            <a:ext cx="1592427" cy="1496456"/>
          </a:xfrm>
          <a:prstGeom prst="rect">
            <a:avLst/>
          </a:prstGeom>
        </p:spPr>
      </p:pic>
      <p:pic>
        <p:nvPicPr>
          <p:cNvPr id="23" name="Picture 27" descr="Fig_3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149965" y="3553029"/>
            <a:ext cx="1969962" cy="329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1952597" y="4585271"/>
            <a:ext cx="4066245" cy="1928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en-US" sz="2000" b="1">
                <a:solidFill>
                  <a:srgbClr val="FF03BA"/>
                </a:solidFill>
                <a:ea typeface="华文楷体"/>
                <a:cs typeface="华文楷体"/>
              </a:rPr>
              <a:t>PROTO-SPHERA 被"慢慢"形成为</a:t>
            </a:r>
          </a:p>
          <a:p>
            <a:pPr eaLnBrk="0" hangingPunct="0">
              <a:lnSpc>
                <a:spcPct val="120000"/>
              </a:lnSpc>
            </a:pPr>
            <a:r>
              <a:rPr lang="en-US" sz="2000" b="1">
                <a:solidFill>
                  <a:srgbClr val="FF03BA"/>
                </a:solidFill>
                <a:ea typeface="华文楷体"/>
                <a:cs typeface="华文楷体"/>
              </a:rPr>
              <a:t>一个扁长球形托卡马克</a:t>
            </a:r>
          </a:p>
          <a:p>
            <a:pPr eaLnBrk="0" hangingPunct="0">
              <a:lnSpc>
                <a:spcPct val="120000"/>
              </a:lnSpc>
            </a:pPr>
            <a:r>
              <a:rPr lang="en-US" sz="2000" b="1">
                <a:solidFill>
                  <a:srgbClr val="C15477"/>
                </a:solidFill>
                <a:ea typeface="华文楷体"/>
                <a:cs typeface="华文楷体"/>
              </a:rPr>
              <a:t>围绕先前存在的电浆中心柱, </a:t>
            </a:r>
          </a:p>
          <a:p>
            <a:pPr eaLnBrk="0" hangingPunct="0">
              <a:lnSpc>
                <a:spcPct val="120000"/>
              </a:lnSpc>
            </a:pPr>
            <a:r>
              <a:rPr lang="en-US" sz="2000" b="1">
                <a:solidFill>
                  <a:srgbClr val="C15477"/>
                </a:solidFill>
                <a:ea typeface="华文楷体"/>
                <a:cs typeface="华文楷体"/>
              </a:rPr>
              <a:t>这是蘑菇状在两个电极的前</a:t>
            </a:r>
          </a:p>
          <a:p>
            <a:pPr algn="r" eaLnBrk="0" hangingPunct="0">
              <a:lnSpc>
                <a:spcPct val="120000"/>
              </a:lnSpc>
            </a:pPr>
            <a:r>
              <a:rPr lang="en-US" sz="2000" b="1">
                <a:ea typeface="华文楷体"/>
                <a:cs typeface="华文楷体"/>
              </a:rPr>
              <a:t>需要低电压，在大真空室以内</a:t>
            </a:r>
            <a:endParaRPr lang="en-US" sz="2000" b="1" u="sng">
              <a:ea typeface="华文楷体"/>
              <a:cs typeface="华文楷体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54500" y="3430333"/>
            <a:ext cx="43399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eaLnBrk="0" hangingPunct="0"/>
            <a:r>
              <a:rPr lang="zh-CN" altLang="en-US" b="1">
                <a:solidFill>
                  <a:srgbClr val="000000"/>
                </a:solidFill>
                <a:ea typeface="华文细黑"/>
                <a:cs typeface="华文细黑"/>
              </a:rPr>
              <a:t>将努力让安全因子 </a:t>
            </a:r>
            <a:r>
              <a:rPr lang="en-US" altLang="zh-CN" b="1">
                <a:solidFill>
                  <a:srgbClr val="000000"/>
                </a:solidFill>
                <a:ea typeface="华文细黑"/>
                <a:cs typeface="华文细黑"/>
              </a:rPr>
              <a:t>q </a:t>
            </a:r>
            <a:r>
              <a:rPr lang="zh-CN" altLang="en-US" b="1">
                <a:solidFill>
                  <a:srgbClr val="000000"/>
                </a:solidFill>
                <a:ea typeface="华文细黑"/>
                <a:cs typeface="华文细黑"/>
              </a:rPr>
              <a:t>典型的球形托卡马克</a:t>
            </a:r>
            <a:endParaRPr lang="en-US" altLang="zh-CN" b="1">
              <a:solidFill>
                <a:srgbClr val="000000"/>
              </a:solidFill>
              <a:ea typeface="华文细黑"/>
              <a:cs typeface="华文细黑"/>
            </a:endParaRPr>
          </a:p>
          <a:p>
            <a:pPr lvl="0" eaLnBrk="0" hangingPunct="0"/>
            <a:r>
              <a:rPr lang="en-US" b="1">
                <a:solidFill>
                  <a:prstClr val="black"/>
                </a:solidFill>
                <a:ea typeface="华文细黑"/>
                <a:cs typeface="华文细黑"/>
              </a:rPr>
              <a:t>(</a:t>
            </a:r>
            <a:r>
              <a:rPr lang="en-US" b="1">
                <a:solidFill>
                  <a:srgbClr val="FF03BA"/>
                </a:solidFill>
                <a:ea typeface="华文细黑"/>
                <a:cs typeface="华文细黑"/>
              </a:rPr>
              <a:t>q</a:t>
            </a:r>
            <a:r>
              <a:rPr lang="en-US" b="1" baseline="-25000">
                <a:solidFill>
                  <a:srgbClr val="FF03BA"/>
                </a:solidFill>
                <a:ea typeface="华文细黑"/>
                <a:cs typeface="华文细黑"/>
              </a:rPr>
              <a:t>0</a:t>
            </a:r>
            <a:r>
              <a:rPr lang="en-US" b="1">
                <a:solidFill>
                  <a:srgbClr val="FF03BA"/>
                </a:solidFill>
                <a:ea typeface="华文细黑"/>
                <a:cs typeface="华文细黑"/>
              </a:rPr>
              <a:t>≥1</a:t>
            </a:r>
            <a:r>
              <a:rPr lang="en-US" b="1">
                <a:solidFill>
                  <a:srgbClr val="000000"/>
                </a:solidFill>
                <a:ea typeface="华文细黑"/>
                <a:cs typeface="华文细黑"/>
              </a:rPr>
              <a:t>,</a:t>
            </a:r>
            <a:r>
              <a:rPr lang="en-US" b="1">
                <a:solidFill>
                  <a:srgbClr val="FF03BA"/>
                </a:solidFill>
                <a:ea typeface="华文细黑"/>
                <a:cs typeface="华文细黑"/>
              </a:rPr>
              <a:t> q</a:t>
            </a:r>
            <a:r>
              <a:rPr lang="en-US" b="1" baseline="-25000">
                <a:solidFill>
                  <a:srgbClr val="FF03BA"/>
                </a:solidFill>
                <a:ea typeface="华文细黑"/>
                <a:cs typeface="华文细黑"/>
              </a:rPr>
              <a:t>edge</a:t>
            </a:r>
            <a:r>
              <a:rPr lang="en-US" b="1">
                <a:solidFill>
                  <a:srgbClr val="FF03BA"/>
                </a:solidFill>
                <a:ea typeface="华文细黑"/>
                <a:cs typeface="华文细黑"/>
              </a:rPr>
              <a:t>~3</a:t>
            </a:r>
            <a:r>
              <a:rPr lang="en-US" b="1">
                <a:solidFill>
                  <a:prstClr val="black"/>
                </a:solidFill>
                <a:ea typeface="华文细黑"/>
                <a:cs typeface="华文细黑"/>
              </a:rPr>
              <a:t>)</a:t>
            </a:r>
          </a:p>
          <a:p>
            <a:pPr eaLnBrk="0" hangingPunct="0"/>
            <a:r>
              <a:rPr lang="en-US" b="1">
                <a:ea typeface="华文细黑"/>
                <a:cs typeface="华文细黑"/>
              </a:rPr>
              <a:t>(</a:t>
            </a:r>
            <a:r>
              <a:rPr lang="en-US" b="1">
                <a:solidFill>
                  <a:srgbClr val="FF07B2"/>
                </a:solidFill>
                <a:ea typeface="华文细黑"/>
                <a:cs typeface="华文细黑"/>
              </a:rPr>
              <a:t>环径比 </a:t>
            </a:r>
            <a:r>
              <a:rPr lang="en-US" b="1">
                <a:solidFill>
                  <a:srgbClr val="FF03BA"/>
                </a:solidFill>
                <a:ea typeface="华文细黑"/>
                <a:cs typeface="华文细黑"/>
              </a:rPr>
              <a:t>A=R/a≥1.2</a:t>
            </a:r>
            <a:r>
              <a:rPr lang="en-US" b="1">
                <a:ea typeface="华文细黑"/>
                <a:cs typeface="华文细黑"/>
              </a:rPr>
              <a:t>, </a:t>
            </a:r>
            <a:r>
              <a:rPr lang="en-US" b="1">
                <a:solidFill>
                  <a:srgbClr val="FF07B2"/>
                </a:solidFill>
                <a:ea typeface="华文细黑"/>
                <a:cs typeface="华文细黑"/>
              </a:rPr>
              <a:t>拉长比 </a:t>
            </a:r>
            <a:r>
              <a:rPr lang="el-GR" b="1" i="1">
                <a:solidFill>
                  <a:srgbClr val="FF03BA"/>
                </a:solidFill>
                <a:ea typeface="华文细黑"/>
                <a:cs typeface="华文细黑"/>
              </a:rPr>
              <a:t>κ</a:t>
            </a:r>
            <a:r>
              <a:rPr lang="en-US" b="1">
                <a:solidFill>
                  <a:srgbClr val="FF03BA"/>
                </a:solidFill>
                <a:ea typeface="华文细黑"/>
                <a:cs typeface="华文细黑"/>
              </a:rPr>
              <a:t>=b/a~2.3</a:t>
            </a:r>
            <a:r>
              <a:rPr lang="en-US" b="1">
                <a:ea typeface="华文细黑"/>
                <a:cs typeface="华文细黑"/>
              </a:rPr>
              <a:t>)</a:t>
            </a:r>
            <a:endParaRPr lang="en-US" b="1">
              <a:solidFill>
                <a:srgbClr val="FF03BA"/>
              </a:solidFill>
              <a:ea typeface="华文细黑"/>
              <a:cs typeface="华文细黑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592163" y="3187597"/>
            <a:ext cx="514804" cy="6582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931" y="3208242"/>
            <a:ext cx="18646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kern="0">
                <a:solidFill>
                  <a:srgbClr val="FF03BA"/>
                </a:solidFill>
                <a:ea typeface="Times New Roman"/>
                <a:cs typeface="Comic Sans MS"/>
              </a:rPr>
              <a:t>PROTO-SPHERA </a:t>
            </a:r>
            <a:endParaRPr lang="en-US" sz="2000">
              <a:solidFill>
                <a:srgbClr val="FF03BA"/>
              </a:solidFill>
            </a:endParaRPr>
          </a:p>
        </p:txBody>
      </p:sp>
      <p:pic>
        <p:nvPicPr>
          <p:cNvPr id="21" name="Picture 20" descr="App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1480" y="3243545"/>
            <a:ext cx="2979196" cy="3601716"/>
          </a:xfrm>
          <a:prstGeom prst="rect">
            <a:avLst/>
          </a:prstGeom>
        </p:spPr>
      </p:pic>
      <p:cxnSp>
        <p:nvCxnSpPr>
          <p:cNvPr id="30" name="Straight Connector 29"/>
          <p:cNvCxnSpPr/>
          <p:nvPr/>
        </p:nvCxnSpPr>
        <p:spPr>
          <a:xfrm rot="10800000">
            <a:off x="43611" y="3241956"/>
            <a:ext cx="9077911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736500" y="5742627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PROTO-SPHERA</a:t>
            </a:r>
            <a:r>
              <a:rPr lang="en-US"/>
              <a:t>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60212" y="5470369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TS-3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265205" y="114072"/>
          <a:ext cx="3062489" cy="985384"/>
        </p:xfrm>
        <a:graphic>
          <a:graphicData uri="http://schemas.openxmlformats.org/presentationml/2006/ole">
            <p:oleObj spid="_x0000_s96258" name="Document" r:id="rId3" imgW="5486198" imgH="1765235" progId="Word.Document.12">
              <p:link updateAutomatic="1"/>
            </p:oleObj>
          </a:graphicData>
        </a:graphic>
      </p:graphicFrame>
      <p:graphicFrame>
        <p:nvGraphicFramePr>
          <p:cNvPr id="5" name="Object 5"/>
          <p:cNvGraphicFramePr>
            <a:graphicFrameLocks noChangeAspect="1"/>
          </p:cNvGraphicFramePr>
          <p:nvPr/>
        </p:nvGraphicFramePr>
        <p:xfrm>
          <a:off x="268591" y="1054504"/>
          <a:ext cx="3059102" cy="4154122"/>
        </p:xfrm>
        <a:graphic>
          <a:graphicData uri="http://schemas.openxmlformats.org/presentationml/2006/ole">
            <p:oleObj spid="_x0000_s96259" name="Document" r:id="rId3" imgW="4470235" imgH="6070377" progId="Word.Document.12">
              <p:link updateAutomatic="1"/>
            </p:oleObj>
          </a:graphicData>
        </a:graphic>
      </p:graphicFrame>
      <p:graphicFrame>
        <p:nvGraphicFramePr>
          <p:cNvPr id="6" name="Object 6"/>
          <p:cNvGraphicFramePr>
            <a:graphicFrameLocks noChangeAspect="1"/>
          </p:cNvGraphicFramePr>
          <p:nvPr/>
        </p:nvGraphicFramePr>
        <p:xfrm>
          <a:off x="74142" y="5038486"/>
          <a:ext cx="3495753" cy="857754"/>
        </p:xfrm>
        <a:graphic>
          <a:graphicData uri="http://schemas.openxmlformats.org/presentationml/2006/ole">
            <p:oleObj spid="_x0000_s96260" name="Document" r:id="rId3" imgW="5486198" imgH="1346150" progId="Word.Document.12">
              <p:link updateAutomatic="1"/>
            </p:oleObj>
          </a:graphicData>
        </a:graphic>
      </p:graphicFrame>
      <p:graphicFrame>
        <p:nvGraphicFramePr>
          <p:cNvPr id="9" name="Object 10"/>
          <p:cNvGraphicFramePr>
            <a:graphicFrameLocks noChangeAspect="1"/>
          </p:cNvGraphicFramePr>
          <p:nvPr/>
        </p:nvGraphicFramePr>
        <p:xfrm>
          <a:off x="3996787" y="1666327"/>
          <a:ext cx="2364782" cy="2839074"/>
        </p:xfrm>
        <a:graphic>
          <a:graphicData uri="http://schemas.openxmlformats.org/presentationml/2006/ole">
            <p:oleObj spid="_x0000_s96262" name="Document" r:id="rId3" imgW="4495635" imgH="5397301" progId="Word.Document.12">
              <p:link updateAutomatic="1"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634048" y="15241"/>
            <a:ext cx="543452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>
                <a:ea typeface="华文细黑"/>
                <a:cs typeface="华文细黑"/>
              </a:rPr>
              <a:t>在1995 - 1996年在 Frascati, SPHERA的提议:</a:t>
            </a:r>
          </a:p>
          <a:p>
            <a:pPr algn="r"/>
            <a:r>
              <a:rPr lang="en-US" b="1">
                <a:solidFill>
                  <a:srgbClr val="FF0000"/>
                </a:solidFill>
                <a:ea typeface="华文细黑"/>
                <a:cs typeface="华文细黑"/>
              </a:rPr>
              <a:t>是强磁场的球形托卡马克,  B</a:t>
            </a:r>
            <a:r>
              <a:rPr lang="en-US" b="1" baseline="-25000">
                <a:solidFill>
                  <a:srgbClr val="FF0000"/>
                </a:solidFill>
                <a:ea typeface="华文细黑"/>
                <a:cs typeface="华文细黑"/>
              </a:rPr>
              <a:t>T0</a:t>
            </a:r>
            <a:r>
              <a:rPr lang="en-US" b="1">
                <a:solidFill>
                  <a:srgbClr val="FF0000"/>
                </a:solidFill>
                <a:ea typeface="华文细黑"/>
                <a:cs typeface="华文细黑"/>
              </a:rPr>
              <a:t> = 2.3T R=0.36m </a:t>
            </a:r>
          </a:p>
          <a:p>
            <a:pPr algn="r"/>
            <a:r>
              <a:rPr lang="en-US" b="1">
                <a:solidFill>
                  <a:srgbClr val="000000"/>
                </a:solidFill>
                <a:ea typeface="华文细黑"/>
                <a:cs typeface="华文细黑"/>
              </a:rPr>
              <a:t>有很小环径比 A =1.2÷1.3（没有感应中心螺管)</a:t>
            </a:r>
          </a:p>
          <a:p>
            <a:pPr algn="r"/>
            <a:r>
              <a:rPr lang="en-US" b="1">
                <a:solidFill>
                  <a:srgbClr val="009A00"/>
                </a:solidFill>
                <a:ea typeface="华文细黑"/>
                <a:cs typeface="华文细黑"/>
              </a:rPr>
              <a:t>一间圆柱形真空室以内 高低 h= 4m, 径 ø＝3m</a:t>
            </a:r>
          </a:p>
          <a:p>
            <a:pPr algn="r"/>
            <a:r>
              <a:rPr lang="en-US" sz="2000" b="1">
                <a:solidFill>
                  <a:srgbClr val="FF07B2"/>
                </a:solidFill>
                <a:ea typeface="华文楷体"/>
                <a:cs typeface="华文楷体"/>
              </a:rPr>
              <a:t>也有电浆中心柱的可能性</a:t>
            </a:r>
          </a:p>
        </p:txBody>
      </p:sp>
      <p:pic>
        <p:nvPicPr>
          <p:cNvPr id="15" name="Picture 14" descr="Leonard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9833" y="5171783"/>
            <a:ext cx="1392615" cy="1564592"/>
          </a:xfrm>
          <a:prstGeom prst="rect">
            <a:avLst/>
          </a:prstGeom>
        </p:spPr>
      </p:pic>
      <p:pic>
        <p:nvPicPr>
          <p:cNvPr id="18" name="Picture 17" descr="SandroRegge1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3FA9C2"/>
              </a:clrFrom>
              <a:clrTo>
                <a:srgbClr val="3FA9C2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29863" y="4412470"/>
            <a:ext cx="2083014" cy="213597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799151" y="6572858"/>
            <a:ext cx="33368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/>
              <a:t>Paolo Micozzi ENEA   Alessandro Mancuso ENEA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25987" y="6299999"/>
            <a:ext cx="1305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i="1">
                <a:solidFill>
                  <a:schemeClr val="bg1"/>
                </a:solidFill>
                <a:effectLst>
                  <a:outerShdw blurRad="50800" dist="63500" dir="2700000">
                    <a:srgbClr val="000000"/>
                  </a:outerShdw>
                </a:effectLst>
              </a:rPr>
              <a:t>Leonardo Pieroni </a:t>
            </a:r>
          </a:p>
          <a:p>
            <a:pPr algn="ctr"/>
            <a:r>
              <a:rPr lang="en-US" sz="1200" b="1" i="1">
                <a:solidFill>
                  <a:schemeClr val="bg1"/>
                </a:solidFill>
                <a:effectLst>
                  <a:outerShdw blurRad="50800" dist="63500" dir="2700000">
                    <a:srgbClr val="000000"/>
                  </a:outerShdw>
                </a:effectLst>
              </a:rPr>
              <a:t>1943-2012</a:t>
            </a:r>
          </a:p>
        </p:txBody>
      </p:sp>
      <p:sp useBgFill="1">
        <p:nvSpPr>
          <p:cNvPr id="22" name="TextBox 21"/>
          <p:cNvSpPr txBox="1"/>
          <p:nvPr/>
        </p:nvSpPr>
        <p:spPr>
          <a:xfrm>
            <a:off x="3634047" y="4519019"/>
            <a:ext cx="3700013" cy="646331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r"/>
            <a:r>
              <a:rPr lang="en-US" b="1">
                <a:solidFill>
                  <a:srgbClr val="138CD3"/>
                </a:solidFill>
                <a:ea typeface="华文楷体"/>
                <a:cs typeface="华文楷体"/>
              </a:rPr>
              <a:t>SPHERA从来没有建成, 但它</a:t>
            </a:r>
            <a:r>
              <a:rPr lang="zh-CN" altLang="en-US" b="1">
                <a:solidFill>
                  <a:srgbClr val="138CD3"/>
                </a:solidFill>
                <a:ea typeface="华文楷体"/>
                <a:cs typeface="华文楷体"/>
              </a:rPr>
              <a:t>成为</a:t>
            </a:r>
            <a:r>
              <a:rPr lang="en-US" b="1">
                <a:solidFill>
                  <a:srgbClr val="138CD3"/>
                </a:solidFill>
                <a:ea typeface="华文楷体"/>
                <a:cs typeface="华文楷体"/>
              </a:rPr>
              <a:t>了 </a:t>
            </a:r>
          </a:p>
          <a:p>
            <a:pPr algn="r"/>
            <a:r>
              <a:rPr lang="en-US" b="1">
                <a:solidFill>
                  <a:srgbClr val="138CD3"/>
                </a:solidFill>
                <a:ea typeface="华文楷体"/>
                <a:cs typeface="华文楷体"/>
              </a:rPr>
              <a:t>PROTO-SPHERA的设计的基础</a:t>
            </a:r>
          </a:p>
        </p:txBody>
      </p:sp>
      <p:pic>
        <p:nvPicPr>
          <p:cNvPr id="23" name="Picture 22" descr="Paolo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2448" y="5163357"/>
            <a:ext cx="1077415" cy="1467659"/>
          </a:xfrm>
          <a:prstGeom prst="rect">
            <a:avLst/>
          </a:prstGeom>
        </p:spPr>
      </p:pic>
      <p:pic>
        <p:nvPicPr>
          <p:cNvPr id="17" name="Picture 16" descr="App.jp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3583" y="1666327"/>
            <a:ext cx="2291906" cy="28526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38872" y="1606331"/>
            <a:ext cx="22621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C15477"/>
                </a:solidFill>
                <a:ea typeface="华文细黑"/>
                <a:cs typeface="华文细黑"/>
              </a:rPr>
              <a:t>阳极准独立的真空室</a:t>
            </a: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38872" y="4273259"/>
            <a:ext cx="22621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zh-CN" altLang="en-US" b="1">
                <a:solidFill>
                  <a:srgbClr val="C15477"/>
                </a:solidFill>
                <a:ea typeface="华文细黑"/>
                <a:cs typeface="华文细黑"/>
              </a:rPr>
              <a:t>阴极</a:t>
            </a:r>
            <a:r>
              <a:rPr lang="en-US" b="1">
                <a:solidFill>
                  <a:srgbClr val="C15477"/>
                </a:solidFill>
                <a:ea typeface="华文细黑"/>
                <a:cs typeface="华文细黑"/>
              </a:rPr>
              <a:t>准独立的真空室</a:t>
            </a: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135052" y="2846300"/>
            <a:ext cx="180049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b="1">
                <a:solidFill>
                  <a:srgbClr val="FF07B2"/>
                </a:solidFill>
                <a:ea typeface="华文细黑"/>
                <a:cs typeface="华文细黑"/>
              </a:rPr>
              <a:t>球形托卡马克的</a:t>
            </a:r>
            <a:endParaRPr lang="en-US" b="1">
              <a:solidFill>
                <a:srgbClr val="FF07B2"/>
              </a:solidFill>
              <a:ea typeface="华文细黑"/>
              <a:cs typeface="华文细黑"/>
            </a:endParaRPr>
          </a:p>
          <a:p>
            <a:pPr algn="ctr"/>
            <a:r>
              <a:rPr lang="en-US" b="1">
                <a:solidFill>
                  <a:srgbClr val="FF07B2"/>
                </a:solidFill>
                <a:ea typeface="华文细黑"/>
                <a:cs typeface="华文细黑"/>
              </a:rPr>
              <a:t>准独立的真空室</a:t>
            </a:r>
          </a:p>
        </p:txBody>
      </p:sp>
      <p:pic>
        <p:nvPicPr>
          <p:cNvPr id="7" name="Picture 8" descr="General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3600" y="571592"/>
            <a:ext cx="4435788" cy="542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179376" y="3571237"/>
            <a:ext cx="290152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/>
            <a:r>
              <a:rPr lang="en-US" b="1">
                <a:solidFill>
                  <a:srgbClr val="FF5D00"/>
                </a:solidFill>
                <a:ea typeface="华文细黑"/>
                <a:cs typeface="华文细黑"/>
              </a:rPr>
              <a:t>两个电极从主要电浆</a:t>
            </a:r>
          </a:p>
          <a:p>
            <a:pPr algn="r"/>
            <a:r>
              <a:rPr lang="en-US" b="1">
                <a:solidFill>
                  <a:srgbClr val="FF5D00"/>
                </a:solidFill>
                <a:ea typeface="华文细黑"/>
                <a:cs typeface="华文细黑"/>
              </a:rPr>
              <a:t>被差不多分隔:</a:t>
            </a:r>
          </a:p>
          <a:p>
            <a:pPr algn="r"/>
            <a:r>
              <a:rPr lang="en-US" b="1">
                <a:solidFill>
                  <a:srgbClr val="FF5D00"/>
                </a:solidFill>
                <a:ea typeface="华文细黑"/>
                <a:cs typeface="华文细黑"/>
              </a:rPr>
              <a:t>大量(18)的极向磁场线圈</a:t>
            </a:r>
          </a:p>
          <a:p>
            <a:pPr algn="r"/>
            <a:r>
              <a:rPr lang="en-US" b="1">
                <a:solidFill>
                  <a:srgbClr val="FF5D00"/>
                </a:solidFill>
                <a:ea typeface="华文细黑"/>
                <a:cs typeface="华文细黑"/>
              </a:rPr>
              <a:t>	(18)PF线圈</a:t>
            </a:r>
          </a:p>
        </p:txBody>
      </p:sp>
      <p:pic>
        <p:nvPicPr>
          <p:cNvPr id="9" name="Picture 8" descr="Cover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157331"/>
            <a:ext cx="2133600" cy="325611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104137" y="10949"/>
            <a:ext cx="39062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ea typeface="华文细黑"/>
                <a:cs typeface="华文细黑"/>
              </a:rPr>
              <a:t>2001年最终的PROTO-SPHERA报告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03468" y="4993434"/>
            <a:ext cx="1516950" cy="142552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332834" y="4993434"/>
            <a:ext cx="3985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>
                <a:effectLst>
                  <a:outerShdw blurRad="50800" dist="127000" dir="2700000">
                    <a:srgbClr val="000000">
                      <a:alpha val="43000"/>
                    </a:srgbClr>
                  </a:outerShdw>
                </a:effectLst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3718" y="5809490"/>
            <a:ext cx="39611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>
                <a:ea typeface="华文楷体"/>
                <a:cs typeface="华文楷体"/>
              </a:rPr>
              <a:t>有两个主要的问题需要解决：</a:t>
            </a:r>
          </a:p>
          <a:p>
            <a:r>
              <a:rPr lang="en-US" sz="2000">
                <a:solidFill>
                  <a:srgbClr val="660066"/>
                </a:solidFill>
                <a:ea typeface="华文楷体"/>
                <a:cs typeface="华文楷体"/>
              </a:rPr>
              <a:t>• 建筑耐用电极</a:t>
            </a:r>
          </a:p>
          <a:p>
            <a:r>
              <a:rPr lang="en-US" sz="2000">
                <a:solidFill>
                  <a:srgbClr val="E729AD"/>
                </a:solidFill>
                <a:ea typeface="华文楷体"/>
                <a:cs typeface="华文楷体"/>
              </a:rPr>
              <a:t>• 被理想磁流体稳定性施加的限制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roto-Pinch-scheme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13" y="1210433"/>
            <a:ext cx="3395040" cy="4599621"/>
          </a:xfrm>
          <a:prstGeom prst="rect">
            <a:avLst/>
          </a:prstGeom>
        </p:spPr>
      </p:pic>
      <p:pic>
        <p:nvPicPr>
          <p:cNvPr id="16" name="Picture 15" descr="Arc-anchori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5224" y="4987513"/>
            <a:ext cx="2082317" cy="18044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154" y="504554"/>
            <a:ext cx="51976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ea typeface="华文楷体"/>
                <a:cs typeface="华文楷体"/>
              </a:rPr>
              <a:t>PROTO-PINCH 电极测试平台, 建造于1998年</a:t>
            </a:r>
            <a:r>
              <a:rPr lang="en-US" sz="2000">
                <a:ea typeface="华文楷体"/>
                <a:cs typeface="华文楷体"/>
              </a:rPr>
              <a:t>,</a:t>
            </a:r>
          </a:p>
          <a:p>
            <a:r>
              <a:rPr lang="en-US" sz="2000" b="1">
                <a:ea typeface="华文楷体"/>
                <a:cs typeface="华文楷体"/>
              </a:rPr>
              <a:t>从1998年底到2000年初的测试平台被操作了</a:t>
            </a:r>
          </a:p>
        </p:txBody>
      </p:sp>
      <p:pic>
        <p:nvPicPr>
          <p:cNvPr id="15" name="Picture 14" descr="Proto-Pinc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3245" y="1687847"/>
            <a:ext cx="2390352" cy="3299666"/>
          </a:xfrm>
          <a:prstGeom prst="rect">
            <a:avLst/>
          </a:prstGeom>
        </p:spPr>
      </p:pic>
      <p:pic>
        <p:nvPicPr>
          <p:cNvPr id="17" name="Picture 16" descr="Hollow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2047" y="-1"/>
            <a:ext cx="3771954" cy="212135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004821" y="4358966"/>
            <a:ext cx="31072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rgbClr val="4B5157"/>
                </a:solidFill>
                <a:ea typeface="华文细黑"/>
                <a:cs typeface="华文细黑"/>
              </a:rPr>
              <a:t>W</a:t>
            </a:r>
            <a:r>
              <a:rPr lang="en-US" b="1">
                <a:solidFill>
                  <a:srgbClr val="593A21"/>
                </a:solidFill>
                <a:ea typeface="华文细黑"/>
                <a:cs typeface="华文细黑"/>
              </a:rPr>
              <a:t>-</a:t>
            </a:r>
            <a:r>
              <a:rPr lang="en-US" b="1">
                <a:solidFill>
                  <a:srgbClr val="4B5157"/>
                </a:solidFill>
                <a:ea typeface="华文细黑"/>
                <a:cs typeface="华文细黑"/>
              </a:rPr>
              <a:t>灯丝</a:t>
            </a:r>
            <a:r>
              <a:rPr lang="en-US" b="1">
                <a:solidFill>
                  <a:srgbClr val="000000"/>
                </a:solidFill>
                <a:ea typeface="华文细黑"/>
                <a:cs typeface="华文细黑"/>
              </a:rPr>
              <a:t>(</a:t>
            </a:r>
            <a:r>
              <a:rPr lang="zh-CN" altLang="en-US" b="1">
                <a:solidFill>
                  <a:srgbClr val="000000"/>
                </a:solidFill>
                <a:ea typeface="华文细黑"/>
                <a:cs typeface="华文细黑"/>
              </a:rPr>
              <a:t>类似于商务的神棍</a:t>
            </a:r>
            <a:r>
              <a:rPr lang="en-US" b="1">
                <a:ea typeface="华文细黑"/>
                <a:cs typeface="华文细黑"/>
              </a:rPr>
              <a:t>）</a:t>
            </a:r>
          </a:p>
          <a:p>
            <a:pPr algn="ctr"/>
            <a:r>
              <a:rPr lang="en-US" b="1">
                <a:solidFill>
                  <a:srgbClr val="A84C0C"/>
                </a:solidFill>
                <a:ea typeface="华文细黑"/>
                <a:cs typeface="华文细黑"/>
              </a:rPr>
              <a:t>直热式阴极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19" y="5933672"/>
            <a:ext cx="33185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>
                <a:solidFill>
                  <a:srgbClr val="E5377D"/>
                </a:solidFill>
                <a:ea typeface="华文楷体"/>
                <a:cs typeface="华文楷体"/>
              </a:rPr>
              <a:t>交流电流阴极加热是必需的,</a:t>
            </a:r>
          </a:p>
          <a:p>
            <a:pPr algn="ctr"/>
            <a:r>
              <a:rPr lang="en-US" sz="2000" b="1">
                <a:solidFill>
                  <a:srgbClr val="E5377D"/>
                </a:solidFill>
                <a:ea typeface="华文楷体"/>
                <a:cs typeface="华文楷体"/>
              </a:rPr>
              <a:t>以避免阳极的弧锚固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81761" y="2681365"/>
            <a:ext cx="304442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en-US" sz="2000" b="1">
                <a:solidFill>
                  <a:srgbClr val="E5377D"/>
                </a:solidFill>
                <a:ea typeface="华文楷体"/>
                <a:cs typeface="华文楷体"/>
              </a:rPr>
              <a:t>• 一千多的1S的电弧放电</a:t>
            </a:r>
          </a:p>
          <a:p>
            <a:pPr eaLnBrk="0" hangingPunct="0"/>
            <a:r>
              <a:rPr lang="en-US" sz="2000" b="1">
                <a:solidFill>
                  <a:srgbClr val="E5377D"/>
                </a:solidFill>
                <a:ea typeface="华文楷体"/>
                <a:cs typeface="华文楷体"/>
              </a:rPr>
              <a:t>• 电浆电流高达700A</a:t>
            </a:r>
          </a:p>
          <a:p>
            <a:pPr eaLnBrk="0" hangingPunct="0"/>
            <a:r>
              <a:rPr lang="en-US" sz="2000" b="1">
                <a:solidFill>
                  <a:srgbClr val="E5377D"/>
                </a:solidFill>
                <a:ea typeface="华文楷体"/>
                <a:cs typeface="华文楷体"/>
              </a:rPr>
              <a:t>• 电浆击穿〜100V, H中</a:t>
            </a:r>
          </a:p>
          <a:p>
            <a:pPr eaLnBrk="0" hangingPunct="0">
              <a:buFont typeface="Wingdings" pitchFamily="-107" charset="2"/>
              <a:buChar char="Ø"/>
            </a:pPr>
            <a:r>
              <a:rPr lang="en-US" sz="2000" b="1">
                <a:solidFill>
                  <a:srgbClr val="E5377D"/>
                </a:solidFill>
                <a:ea typeface="华文楷体"/>
                <a:cs typeface="华文楷体"/>
              </a:rPr>
              <a:t>电流密度 </a:t>
            </a:r>
            <a:r>
              <a:rPr lang="en-US" altLang="zh-CN" sz="2000" b="1">
                <a:solidFill>
                  <a:srgbClr val="E5377D"/>
                </a:solidFill>
                <a:ea typeface="华文楷体"/>
                <a:cs typeface="华文楷体"/>
              </a:rPr>
              <a:t>j</a:t>
            </a:r>
            <a:r>
              <a:rPr lang="en-US" altLang="zh-CN" sz="2000" b="1" baseline="-25000">
                <a:solidFill>
                  <a:srgbClr val="E5377D"/>
                </a:solidFill>
                <a:ea typeface="华文楷体"/>
                <a:cs typeface="华文楷体"/>
              </a:rPr>
              <a:t>e </a:t>
            </a:r>
            <a:r>
              <a:rPr lang="en-US" sz="2000" b="1">
                <a:solidFill>
                  <a:srgbClr val="E5377D"/>
                </a:solidFill>
                <a:ea typeface="华文楷体"/>
                <a:cs typeface="华文楷体"/>
              </a:rPr>
              <a:t>= 1MA/m</a:t>
            </a:r>
            <a:r>
              <a:rPr lang="en-US" sz="2000" b="1" baseline="30000">
                <a:solidFill>
                  <a:srgbClr val="E5377D"/>
                </a:solidFill>
                <a:ea typeface="华文楷体"/>
                <a:cs typeface="华文楷体"/>
              </a:rPr>
              <a:t>2</a:t>
            </a:r>
          </a:p>
          <a:p>
            <a:pPr eaLnBrk="0" hangingPunct="0">
              <a:buFont typeface="Wingdings" pitchFamily="-107" charset="2"/>
              <a:buChar char="Ø"/>
            </a:pPr>
            <a:r>
              <a:rPr lang="en-US" sz="2000" b="1">
                <a:solidFill>
                  <a:srgbClr val="E5377D"/>
                </a:solidFill>
                <a:ea typeface="华文楷体"/>
                <a:cs typeface="华文楷体"/>
              </a:rPr>
              <a:t>功率密度 P</a:t>
            </a:r>
            <a:r>
              <a:rPr lang="en-US" altLang="zh-CN" sz="2000" b="1" baseline="-25000">
                <a:solidFill>
                  <a:srgbClr val="E5377D"/>
                </a:solidFill>
                <a:ea typeface="华文楷体"/>
                <a:cs typeface="华文楷体"/>
              </a:rPr>
              <a:t>e</a:t>
            </a:r>
            <a:r>
              <a:rPr lang="en-US" sz="2000" b="1" baseline="-25000">
                <a:solidFill>
                  <a:srgbClr val="E5377D"/>
                </a:solidFill>
                <a:ea typeface="华文楷体"/>
                <a:cs typeface="华文楷体"/>
              </a:rPr>
              <a:t> </a:t>
            </a:r>
            <a:r>
              <a:rPr lang="en-US" sz="2000" b="1">
                <a:solidFill>
                  <a:srgbClr val="E5377D"/>
                </a:solidFill>
                <a:ea typeface="华文楷体"/>
                <a:cs typeface="华文楷体"/>
              </a:rPr>
              <a:t>=20MW\m</a:t>
            </a:r>
            <a:r>
              <a:rPr lang="en-US" sz="2000" b="1" baseline="30000">
                <a:solidFill>
                  <a:srgbClr val="E5377D"/>
                </a:solidFill>
                <a:ea typeface="华文楷体"/>
                <a:cs typeface="华文楷体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154" y="78666"/>
            <a:ext cx="2217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rgbClr val="A44400"/>
                </a:solidFill>
                <a:ea typeface="华文细黑"/>
                <a:cs typeface="华文细黑"/>
              </a:rPr>
              <a:t>• </a:t>
            </a:r>
            <a:r>
              <a:rPr lang="en-US" sz="2400" b="1">
                <a:solidFill>
                  <a:srgbClr val="A44400"/>
                </a:solidFill>
                <a:ea typeface="华文细黑"/>
                <a:cs typeface="华文细黑"/>
              </a:rPr>
              <a:t>建筑耐用电极</a:t>
            </a:r>
          </a:p>
        </p:txBody>
      </p:sp>
      <p:pic>
        <p:nvPicPr>
          <p:cNvPr id="13" name="Picture 12" descr="Filament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2047" y="4987513"/>
            <a:ext cx="3771953" cy="18044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80344" y="2023574"/>
            <a:ext cx="3363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>
                <a:solidFill>
                  <a:srgbClr val="A84C0C"/>
                </a:solidFill>
                <a:ea typeface="华文细黑"/>
                <a:cs typeface="华文细黑"/>
              </a:rPr>
              <a:t>使用空心气体膨化的阳极</a:t>
            </a:r>
            <a:r>
              <a:rPr lang="en-US" b="1">
                <a:ea typeface="华文细黑"/>
                <a:cs typeface="华文细黑"/>
              </a:rPr>
              <a:t>(</a:t>
            </a:r>
            <a:r>
              <a:rPr lang="en-US" b="1">
                <a:solidFill>
                  <a:srgbClr val="4B5157"/>
                </a:solidFill>
                <a:ea typeface="华文细黑"/>
                <a:cs typeface="华文细黑"/>
              </a:rPr>
              <a:t>钨</a:t>
            </a:r>
            <a:r>
              <a:rPr lang="en-US" b="1">
                <a:solidFill>
                  <a:srgbClr val="A84C0C"/>
                </a:solidFill>
                <a:ea typeface="华文细黑"/>
                <a:cs typeface="华文细黑"/>
              </a:rPr>
              <a:t>铜</a:t>
            </a:r>
            <a:r>
              <a:rPr lang="en-US" b="1">
                <a:ea typeface="华文细黑"/>
                <a:cs typeface="华文细黑"/>
              </a:rPr>
              <a:t>):</a:t>
            </a:r>
          </a:p>
          <a:p>
            <a:pPr algn="ctr"/>
            <a:r>
              <a:rPr lang="en-US" b="1">
                <a:solidFill>
                  <a:srgbClr val="E5377D"/>
                </a:solidFill>
                <a:ea typeface="华文细黑"/>
                <a:cs typeface="华文细黑"/>
              </a:rPr>
              <a:t>电浆进入孔穴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2743386" y="775579"/>
            <a:ext cx="4449304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rgbClr val="FF00D2"/>
                </a:solidFill>
                <a:ea typeface="华文楷体"/>
                <a:cs typeface="华文楷体"/>
              </a:rPr>
              <a:t>电极上低的电压(100-200V）</a:t>
            </a:r>
          </a:p>
          <a:p>
            <a:r>
              <a:rPr lang="en-US" sz="2000" b="1">
                <a:solidFill>
                  <a:srgbClr val="FF00D2"/>
                </a:solidFill>
                <a:ea typeface="华文楷体"/>
                <a:cs typeface="华文楷体"/>
              </a:rPr>
              <a:t>电浆密度跟托卡马克一样</a:t>
            </a:r>
            <a:endParaRPr lang="en-US" sz="800" b="1">
              <a:ea typeface="华文细黑"/>
              <a:cs typeface="华文细黑"/>
            </a:endParaRPr>
          </a:p>
          <a:p>
            <a:r>
              <a:rPr lang="en-US" sz="1200" b="1">
                <a:ea typeface="华文细黑"/>
                <a:cs typeface="华文细黑"/>
              </a:rPr>
              <a:t>	</a:t>
            </a:r>
            <a:r>
              <a:rPr lang="en-US" sz="2400" b="1">
                <a:solidFill>
                  <a:srgbClr val="A44400"/>
                </a:solidFill>
                <a:ea typeface="华文细黑"/>
                <a:cs typeface="华文细黑"/>
              </a:rPr>
              <a:t>模块化环形电极:</a:t>
            </a:r>
          </a:p>
          <a:p>
            <a:r>
              <a:rPr lang="en-US" sz="2000" b="1">
                <a:solidFill>
                  <a:srgbClr val="A44400"/>
                </a:solidFill>
                <a:latin typeface="华文楷体"/>
                <a:ea typeface="华文楷体"/>
                <a:cs typeface="华文楷体"/>
              </a:rPr>
              <a:t>• </a:t>
            </a:r>
            <a:r>
              <a:rPr lang="en-US" sz="2000" b="1">
                <a:solidFill>
                  <a:srgbClr val="A44400"/>
                </a:solidFill>
                <a:ea typeface="华文细黑"/>
                <a:cs typeface="华文细黑"/>
              </a:rPr>
              <a:t>使用空心气体膨化的阳极</a:t>
            </a:r>
          </a:p>
          <a:p>
            <a:endParaRPr lang="en-US" sz="1000" b="1">
              <a:solidFill>
                <a:srgbClr val="FF6981"/>
              </a:solidFill>
              <a:ea typeface="华文细黑"/>
              <a:cs typeface="华文细黑"/>
            </a:endParaRPr>
          </a:p>
          <a:p>
            <a:endParaRPr lang="en-US" sz="1000" b="1">
              <a:solidFill>
                <a:srgbClr val="FF6981"/>
              </a:solidFill>
              <a:ea typeface="华文细黑"/>
              <a:cs typeface="华文细黑"/>
            </a:endParaRPr>
          </a:p>
          <a:p>
            <a:r>
              <a:rPr lang="en-US" sz="2000" b="1">
                <a:solidFill>
                  <a:srgbClr val="FF00D2"/>
                </a:solidFill>
                <a:ea typeface="华文楷体"/>
                <a:cs typeface="华文楷体"/>
              </a:rPr>
              <a:t>蘑菇状电浆中心柱</a:t>
            </a:r>
          </a:p>
          <a:p>
            <a:r>
              <a:rPr lang="en-US" sz="2000" b="1">
                <a:solidFill>
                  <a:srgbClr val="FF00D2"/>
                </a:solidFill>
                <a:ea typeface="华文楷体"/>
                <a:cs typeface="华文楷体"/>
              </a:rPr>
              <a:t>在两个电极的前面</a:t>
            </a:r>
            <a:endParaRPr lang="en-US" sz="1600" b="1">
              <a:ea typeface="华文细黑"/>
              <a:cs typeface="华文细黑"/>
            </a:endParaRPr>
          </a:p>
          <a:p>
            <a:endParaRPr lang="en-US" sz="1600" b="1">
              <a:ea typeface="华文细黑"/>
              <a:cs typeface="华文细黑"/>
            </a:endParaRPr>
          </a:p>
          <a:p>
            <a:r>
              <a:rPr lang="en-US" b="1">
                <a:ea typeface="华文细黑"/>
                <a:cs typeface="华文细黑"/>
              </a:rPr>
              <a:t>电流密度 j</a:t>
            </a:r>
            <a:r>
              <a:rPr lang="en-US" b="1" baseline="-25000">
                <a:ea typeface="华文细黑"/>
                <a:cs typeface="华文细黑"/>
              </a:rPr>
              <a:t>e</a:t>
            </a:r>
            <a:r>
              <a:rPr lang="en-US" b="1">
                <a:ea typeface="华文细黑"/>
                <a:cs typeface="华文细黑"/>
              </a:rPr>
              <a:t>=1MA/m</a:t>
            </a:r>
            <a:r>
              <a:rPr lang="en-US" b="1" baseline="30000">
                <a:ea typeface="华文细黑"/>
                <a:cs typeface="华文细黑"/>
              </a:rPr>
              <a:t>2</a:t>
            </a:r>
          </a:p>
          <a:p>
            <a:r>
              <a:rPr lang="en-US" b="1">
                <a:ea typeface="华文细黑"/>
                <a:cs typeface="华文细黑"/>
              </a:rPr>
              <a:t>功率密度 P</a:t>
            </a:r>
            <a:r>
              <a:rPr lang="en-US" b="1" baseline="-25000">
                <a:ea typeface="华文细黑"/>
                <a:cs typeface="华文细黑"/>
              </a:rPr>
              <a:t>e</a:t>
            </a:r>
            <a:r>
              <a:rPr lang="en-US" b="1">
                <a:ea typeface="华文细黑"/>
                <a:cs typeface="华文细黑"/>
              </a:rPr>
              <a:t>=20MW/m</a:t>
            </a:r>
            <a:r>
              <a:rPr lang="en-US" b="1" baseline="30000">
                <a:ea typeface="华文细黑"/>
                <a:cs typeface="华文细黑"/>
              </a:rPr>
              <a:t>2</a:t>
            </a:r>
            <a:endParaRPr lang="en-US" b="1">
              <a:ea typeface="华文细黑"/>
              <a:cs typeface="华文细黑"/>
            </a:endParaRPr>
          </a:p>
          <a:p>
            <a:endParaRPr lang="en-US" sz="2000" b="1">
              <a:ea typeface="华文细黑"/>
              <a:cs typeface="华文细黑"/>
            </a:endParaRPr>
          </a:p>
          <a:p>
            <a:r>
              <a:rPr lang="en-US" sz="2000" b="1">
                <a:solidFill>
                  <a:srgbClr val="A44400"/>
                </a:solidFill>
                <a:latin typeface="华文楷体"/>
                <a:ea typeface="华文楷体"/>
                <a:cs typeface="华文楷体"/>
              </a:rPr>
              <a:t>• </a:t>
            </a:r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  <a:ea typeface="华文细黑"/>
                <a:cs typeface="华文细黑"/>
              </a:rPr>
              <a:t>W-灯丝</a:t>
            </a:r>
            <a:r>
              <a:rPr lang="en-US" sz="2000" b="1">
                <a:solidFill>
                  <a:srgbClr val="A44400"/>
                </a:solidFill>
                <a:ea typeface="华文细黑"/>
                <a:cs typeface="华文细黑"/>
              </a:rPr>
              <a:t>直热式</a:t>
            </a:r>
            <a:r>
              <a:rPr lang="zh-CN" altLang="en-US" sz="2000" b="1">
                <a:solidFill>
                  <a:srgbClr val="A44400"/>
                </a:solidFill>
                <a:ea typeface="华文细黑"/>
                <a:cs typeface="华文细黑"/>
              </a:rPr>
              <a:t>的</a:t>
            </a:r>
            <a:r>
              <a:rPr lang="en-US" sz="2000" b="1">
                <a:solidFill>
                  <a:srgbClr val="A44400"/>
                </a:solidFill>
                <a:ea typeface="华文细黑"/>
                <a:cs typeface="华文细黑"/>
              </a:rPr>
              <a:t>阴极</a:t>
            </a:r>
          </a:p>
          <a:p>
            <a:endParaRPr lang="en-US" sz="400" b="1">
              <a:latin typeface="Comic Sans MS" pitchFamily="-106" charset="0"/>
            </a:endParaRPr>
          </a:p>
        </p:txBody>
      </p:sp>
      <p:pic>
        <p:nvPicPr>
          <p:cNvPr id="7" name="Picture 11" descr="05Cathod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433" y="3452671"/>
            <a:ext cx="2428567" cy="182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2" descr="03Cathode_Modul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46363" y="4726028"/>
            <a:ext cx="2683259" cy="2012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89" y="740008"/>
            <a:ext cx="2677698" cy="4415226"/>
          </a:xfrm>
          <a:prstGeom prst="rect">
            <a:avLst/>
          </a:prstGeom>
        </p:spPr>
      </p:pic>
      <p:pic>
        <p:nvPicPr>
          <p:cNvPr id="11" name="Picture 10" descr="Anodo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5817" y="1027771"/>
            <a:ext cx="2544248" cy="2373001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rot="10800000">
            <a:off x="1697033" y="1887988"/>
            <a:ext cx="1046354" cy="925835"/>
          </a:xfrm>
          <a:prstGeom prst="straightConnector1">
            <a:avLst/>
          </a:prstGeom>
          <a:ln w="38100">
            <a:solidFill>
              <a:srgbClr val="FB04D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835082" y="2034083"/>
            <a:ext cx="967935" cy="1588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397177" y="4450833"/>
            <a:ext cx="1284539" cy="1588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6200000" flipH="1">
            <a:off x="3309678" y="4632068"/>
            <a:ext cx="1076752" cy="1067669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5689" y="107522"/>
            <a:ext cx="900818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A44400"/>
                </a:solidFill>
                <a:ea typeface="华文细黑"/>
                <a:cs typeface="华文细黑"/>
              </a:rPr>
              <a:t>关于PROTO-SPHERA的电极 PROTO-PINCH 测试平台发现了合适的答案</a:t>
            </a:r>
          </a:p>
          <a:p>
            <a:r>
              <a:rPr lang="en-US">
                <a:ea typeface="华文细黑"/>
                <a:cs typeface="华文细黑"/>
              </a:rPr>
              <a:t>		      </a:t>
            </a:r>
            <a:r>
              <a:rPr lang="en-US">
                <a:ea typeface="华文楷体"/>
                <a:cs typeface="华文楷体"/>
              </a:rPr>
              <a:t>…这个答案可能有一些利益在偏滤器的电流和功率的密度问题上</a:t>
            </a:r>
          </a:p>
        </p:txBody>
      </p:sp>
      <p:pic>
        <p:nvPicPr>
          <p:cNvPr id="26" name="Picture 25" descr="Livio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7999" y="5273608"/>
            <a:ext cx="1521054" cy="1521054"/>
          </a:xfrm>
          <a:prstGeom prst="rect">
            <a:avLst/>
          </a:prstGeom>
        </p:spPr>
      </p:pic>
      <p:pic>
        <p:nvPicPr>
          <p:cNvPr id="27" name="Picture 26" descr="Proto_Sandro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8310" y="5261861"/>
            <a:ext cx="2530426" cy="152780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281192" y="6552591"/>
            <a:ext cx="19278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>
                <a:solidFill>
                  <a:srgbClr val="FFFFFF"/>
                </a:solidFill>
              </a:rPr>
              <a:t>Alessandro Mancuso ENEA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03017" y="6539561"/>
            <a:ext cx="1453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/>
              <a:t>Livio Bettinali </a:t>
            </a:r>
            <a:r>
              <a:rPr lang="en-US" sz="1200" b="1" i="1">
                <a:solidFill>
                  <a:schemeClr val="bg1"/>
                </a:solidFill>
              </a:rPr>
              <a:t>ENEA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rot="10800000" flipV="1">
            <a:off x="1697030" y="2813822"/>
            <a:ext cx="1046356" cy="1007280"/>
          </a:xfrm>
          <a:prstGeom prst="straightConnector1">
            <a:avLst/>
          </a:prstGeom>
          <a:ln w="38100">
            <a:solidFill>
              <a:srgbClr val="FB04D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1" descr="Culham5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78145" y="2129995"/>
            <a:ext cx="1361002" cy="1733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2" descr="Moskv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90439" y="2119762"/>
            <a:ext cx="2752924" cy="1743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5196" y="10950"/>
            <a:ext cx="1439210" cy="182095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3601" y="2129995"/>
            <a:ext cx="2284300" cy="1733344"/>
          </a:xfrm>
          <a:prstGeom prst="rect">
            <a:avLst/>
          </a:prstGeom>
        </p:spPr>
      </p:pic>
      <p:pic>
        <p:nvPicPr>
          <p:cNvPr id="13" name="Picture 12" descr="Phoenix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2964" y="5621818"/>
            <a:ext cx="1412778" cy="1236181"/>
          </a:xfrm>
          <a:prstGeom prst="rect">
            <a:avLst/>
          </a:prstGeom>
        </p:spPr>
      </p:pic>
      <p:pic>
        <p:nvPicPr>
          <p:cNvPr id="14" name="Picture 13" descr="Start-group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0209" y="4193358"/>
            <a:ext cx="2182138" cy="2664644"/>
          </a:xfrm>
          <a:prstGeom prst="rect">
            <a:avLst/>
          </a:prstGeom>
        </p:spPr>
      </p:pic>
      <p:pic>
        <p:nvPicPr>
          <p:cNvPr id="15" name="Picture 14" descr="Torso-plasma.tif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5742" y="5190122"/>
            <a:ext cx="2428035" cy="1667877"/>
          </a:xfrm>
          <a:prstGeom prst="rect">
            <a:avLst/>
          </a:prstGeom>
        </p:spPr>
      </p:pic>
      <p:pic>
        <p:nvPicPr>
          <p:cNvPr id="16" name="Picture 6" descr="Torso.jpg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" y="4074006"/>
            <a:ext cx="2266157" cy="2783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1033962" y="1797899"/>
            <a:ext cx="7467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444440"/>
                </a:solidFill>
                <a:ea typeface="华文楷体"/>
                <a:cs typeface="华文楷体"/>
              </a:rPr>
              <a:t>(</a:t>
            </a:r>
            <a:r>
              <a:rPr lang="en-US" b="1">
                <a:solidFill>
                  <a:srgbClr val="444440"/>
                </a:solidFill>
                <a:ea typeface="华文楷体"/>
                <a:cs typeface="华文楷体"/>
              </a:rPr>
              <a:t>1969年)Derek Robinson有了主导作用在俄罗斯托卡马克T3的温度测量上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92309" y="21899"/>
            <a:ext cx="13941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i="1"/>
              <a:t>Derek Robinson</a:t>
            </a:r>
          </a:p>
          <a:p>
            <a:pPr algn="ctr"/>
            <a:r>
              <a:rPr lang="en-US" sz="1400" b="1" i="1"/>
              <a:t>1941-2002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39674" y="4910694"/>
            <a:ext cx="25041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>
                <a:effectLst>
                  <a:outerShdw blurRad="50800" dist="38100" dir="2700000">
                    <a:srgbClr val="FA7124"/>
                  </a:outerShdw>
                </a:effectLst>
              </a:rPr>
              <a:t>Torsatron Torso (Culham) 1975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01654" y="5424133"/>
            <a:ext cx="10862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>
                <a:solidFill>
                  <a:schemeClr val="bg1"/>
                </a:solidFill>
                <a:effectLst>
                  <a:outerShdw blurRad="50800" dist="38100" dir="2700000">
                    <a:srgbClr val="FA7124"/>
                  </a:outerShdw>
                </a:effectLst>
              </a:rPr>
              <a:t>START 1991</a:t>
            </a:r>
          </a:p>
        </p:txBody>
      </p:sp>
      <p:pic>
        <p:nvPicPr>
          <p:cNvPr id="21" name="Picture 20" descr="Champagn-exp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45" y="66689"/>
            <a:ext cx="1502903" cy="176671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602659" y="292766"/>
            <a:ext cx="518916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rgbClr val="000000"/>
                </a:solidFill>
                <a:ea typeface="华文细黑"/>
                <a:cs typeface="华文细黑"/>
              </a:rPr>
              <a:t>Derek Robinson(从1991年Culham主任)</a:t>
            </a:r>
          </a:p>
          <a:p>
            <a:r>
              <a:rPr lang="en-US" sz="2000" b="1">
                <a:solidFill>
                  <a:srgbClr val="000000"/>
                </a:solidFill>
                <a:ea typeface="华文细黑"/>
                <a:cs typeface="华文细黑"/>
              </a:rPr>
              <a:t>在</a:t>
            </a:r>
            <a:r>
              <a:rPr lang="en-US" sz="2000" b="1">
                <a:solidFill>
                  <a:srgbClr val="FF07B2"/>
                </a:solidFill>
                <a:ea typeface="华文细黑"/>
                <a:cs typeface="华文细黑"/>
              </a:rPr>
              <a:t>香槟酒瓶</a:t>
            </a:r>
            <a:r>
              <a:rPr lang="en-US" sz="2000" b="1">
                <a:solidFill>
                  <a:srgbClr val="000000"/>
                </a:solidFill>
                <a:ea typeface="华文细黑"/>
                <a:cs typeface="华文细黑"/>
              </a:rPr>
              <a:t>的实验特别感兴趣：</a:t>
            </a:r>
          </a:p>
          <a:p>
            <a:r>
              <a:rPr lang="en-US" sz="2000" b="1">
                <a:solidFill>
                  <a:srgbClr val="000000"/>
                </a:solidFill>
                <a:ea typeface="华文细黑"/>
                <a:cs typeface="华文细黑"/>
              </a:rPr>
              <a:t>在1999年, 他建议了, 使用着START的真空室，</a:t>
            </a:r>
          </a:p>
          <a:p>
            <a:r>
              <a:rPr lang="en-US" sz="2000" b="1">
                <a:solidFill>
                  <a:srgbClr val="000000"/>
                </a:solidFill>
                <a:ea typeface="华文细黑"/>
                <a:cs typeface="华文细黑"/>
              </a:rPr>
              <a:t>以建成PROTO-SPHERA在Culham</a:t>
            </a:r>
          </a:p>
        </p:txBody>
      </p:sp>
      <p:pic>
        <p:nvPicPr>
          <p:cNvPr id="24" name="Picture 23" descr="ASG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11742" y="4193358"/>
            <a:ext cx="1632259" cy="266464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569979" y="4193358"/>
            <a:ext cx="15630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i="1">
                <a:solidFill>
                  <a:schemeClr val="bg1"/>
                </a:solidFill>
                <a:effectLst>
                  <a:outerShdw blurRad="50800" dist="38100" dir="2700000">
                    <a:srgbClr val="FA7124"/>
                  </a:outerShdw>
                </a:effectLst>
              </a:rPr>
              <a:t>PROTO-SPHERA 2010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87276" y="4098654"/>
            <a:ext cx="376020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rgbClr val="004080"/>
                </a:solidFill>
                <a:ea typeface="华文楷体"/>
                <a:cs typeface="华文楷体"/>
              </a:rPr>
              <a:t>Derek Robinson的建议被不幸地不接受了</a:t>
            </a:r>
          </a:p>
          <a:p>
            <a:r>
              <a:rPr lang="en-US" sz="1600" b="1">
                <a:solidFill>
                  <a:srgbClr val="004080"/>
                </a:solidFill>
                <a:ea typeface="华文楷体"/>
                <a:cs typeface="华文楷体"/>
              </a:rPr>
              <a:t>...但“老而光荣的真空室”</a:t>
            </a:r>
          </a:p>
          <a:p>
            <a:r>
              <a:rPr lang="en-US" sz="1600" b="1">
                <a:solidFill>
                  <a:srgbClr val="004080"/>
                </a:solidFill>
                <a:ea typeface="华文楷体"/>
                <a:cs typeface="华文楷体"/>
              </a:rPr>
              <a:t>		 反正找到了自己的路...去罗马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S3-PSCompa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0784" y="707886"/>
            <a:ext cx="3473216" cy="29291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712" y="0"/>
            <a:ext cx="9133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>
                <a:solidFill>
                  <a:srgbClr val="004080"/>
                </a:solidFill>
                <a:ea typeface="华文楷体"/>
                <a:cs typeface="华文楷体"/>
              </a:rPr>
              <a:t>此外Derek Robinson的建议,使用着START的真空室,以建成PROTO-SPHERA在Culham</a:t>
            </a:r>
          </a:p>
          <a:p>
            <a:pPr algn="r"/>
            <a:r>
              <a:rPr lang="en-US" b="1">
                <a:solidFill>
                  <a:srgbClr val="004080"/>
                </a:solidFill>
                <a:ea typeface="华文楷体"/>
                <a:cs typeface="华文楷体"/>
              </a:rPr>
              <a:t>最终导致参数的选择: 被选择</a:t>
            </a:r>
            <a:r>
              <a:rPr lang="en-US" b="1">
                <a:solidFill>
                  <a:srgbClr val="FF0000"/>
                </a:solidFill>
                <a:ea typeface="华文楷体"/>
                <a:cs typeface="华文楷体"/>
              </a:rPr>
              <a:t>START</a:t>
            </a:r>
            <a:r>
              <a:rPr lang="en-US" b="1">
                <a:solidFill>
                  <a:srgbClr val="004080"/>
                </a:solidFill>
                <a:ea typeface="华文楷体"/>
                <a:cs typeface="华文楷体"/>
              </a:rPr>
              <a:t>的大小,而不是</a:t>
            </a:r>
            <a:r>
              <a:rPr lang="en-US" b="1">
                <a:solidFill>
                  <a:srgbClr val="0000FF"/>
                </a:solidFill>
                <a:ea typeface="华文楷体"/>
                <a:cs typeface="华文楷体"/>
              </a:rPr>
              <a:t>TS-3</a:t>
            </a:r>
            <a:r>
              <a:rPr lang="en-US" b="1">
                <a:solidFill>
                  <a:srgbClr val="004080"/>
                </a:solidFill>
                <a:ea typeface="华文楷体"/>
                <a:cs typeface="华文楷体"/>
              </a:rPr>
              <a:t>的大小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660" y="824782"/>
            <a:ext cx="5499998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rgbClr val="004080"/>
                </a:solidFill>
                <a:ea typeface="华文细黑"/>
                <a:cs typeface="华文细黑"/>
              </a:rPr>
              <a:t>2002年在Frascati,与Martin Peng为委员长,</a:t>
            </a:r>
          </a:p>
          <a:p>
            <a:r>
              <a:rPr lang="en-US" sz="2000" b="1">
                <a:solidFill>
                  <a:srgbClr val="004080"/>
                </a:solidFill>
                <a:ea typeface="华文细黑"/>
                <a:cs typeface="华文细黑"/>
              </a:rPr>
              <a:t>一个国际的研讨会举行了</a:t>
            </a:r>
            <a:r>
              <a:rPr lang="en-US" sz="2000">
                <a:solidFill>
                  <a:srgbClr val="004080"/>
                </a:solidFill>
                <a:ea typeface="华文细黑"/>
                <a:cs typeface="华文细黑"/>
              </a:rPr>
              <a:t>；</a:t>
            </a:r>
          </a:p>
          <a:p>
            <a:r>
              <a:rPr lang="en-US" sz="2000">
                <a:solidFill>
                  <a:srgbClr val="004080"/>
                </a:solidFill>
                <a:ea typeface="华文细黑"/>
                <a:cs typeface="华文细黑"/>
              </a:rPr>
              <a:t>该委员会批准了实验的建设分两个步骤：</a:t>
            </a:r>
          </a:p>
          <a:p>
            <a:r>
              <a:rPr lang="en-US" sz="2000" b="1">
                <a:solidFill>
                  <a:srgbClr val="9D8686"/>
                </a:solidFill>
                <a:ea typeface="华文细黑"/>
                <a:cs typeface="华文细黑"/>
              </a:rPr>
              <a:t>• 第一个阶段要检查“电浆中心柱”的可行性</a:t>
            </a:r>
          </a:p>
          <a:p>
            <a:r>
              <a:rPr lang="en-US" sz="2000" b="1">
                <a:solidFill>
                  <a:srgbClr val="E44EB5"/>
                </a:solidFill>
                <a:ea typeface="华文细黑"/>
                <a:cs typeface="华文细黑"/>
              </a:rPr>
              <a:t>• 第二个阶段可以然后完成装置使形成球环电浆</a:t>
            </a:r>
          </a:p>
          <a:p>
            <a:endParaRPr lang="en-US" b="1">
              <a:latin typeface="华文楷体"/>
              <a:ea typeface="华文楷体"/>
              <a:cs typeface="华文楷体"/>
            </a:endParaRPr>
          </a:p>
          <a:p>
            <a:r>
              <a:rPr lang="en-US" b="1">
                <a:solidFill>
                  <a:srgbClr val="004080"/>
                </a:solidFill>
                <a:ea typeface="华文细黑"/>
                <a:cs typeface="华文细黑"/>
              </a:rPr>
              <a:t>PROTO-SPHERA的计算机辅助设计开始了</a:t>
            </a:r>
          </a:p>
        </p:txBody>
      </p:sp>
      <p:pic>
        <p:nvPicPr>
          <p:cNvPr id="8" name="Picture 4" descr="FigConfr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5317" y="2892852"/>
            <a:ext cx="5029200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3860" y="3454985"/>
            <a:ext cx="20078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660066"/>
                </a:solidFill>
                <a:ea typeface="华文细黑"/>
                <a:cs typeface="华文细黑"/>
              </a:rPr>
              <a:t>第一个阶段:</a:t>
            </a:r>
            <a:r>
              <a:rPr lang="en-US" b="1">
                <a:solidFill>
                  <a:schemeClr val="bg2">
                    <a:lumMod val="25000"/>
                  </a:schemeClr>
                </a:solidFill>
                <a:ea typeface="华文细黑"/>
                <a:cs typeface="华文细黑"/>
              </a:rPr>
              <a:t>8个</a:t>
            </a:r>
            <a:endParaRPr lang="en-US" b="1">
              <a:solidFill>
                <a:srgbClr val="660066"/>
              </a:solidFill>
              <a:ea typeface="华文细黑"/>
              <a:cs typeface="华文细黑"/>
            </a:endParaRPr>
          </a:p>
          <a:p>
            <a:r>
              <a:rPr lang="en-US" b="1">
                <a:solidFill>
                  <a:schemeClr val="bg2">
                    <a:lumMod val="25000"/>
                  </a:schemeClr>
                </a:solidFill>
                <a:ea typeface="华文细黑"/>
                <a:cs typeface="华文细黑"/>
              </a:rPr>
              <a:t>极向磁场线圈 </a:t>
            </a:r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6454517" y="3527808"/>
            <a:ext cx="226418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EB00D9"/>
                </a:solidFill>
                <a:ea typeface="华文细黑"/>
                <a:cs typeface="华文细黑"/>
              </a:rPr>
              <a:t>第二个阶段: </a:t>
            </a:r>
            <a:r>
              <a:rPr lang="en-US" b="1">
                <a:solidFill>
                  <a:schemeClr val="bg2">
                    <a:lumMod val="25000"/>
                  </a:schemeClr>
                </a:solidFill>
                <a:ea typeface="华文细黑"/>
                <a:cs typeface="华文细黑"/>
              </a:rPr>
              <a:t>8个线圈</a:t>
            </a:r>
            <a:endParaRPr lang="en-US" b="1">
              <a:solidFill>
                <a:schemeClr val="tx1">
                  <a:lumMod val="65000"/>
                  <a:lumOff val="35000"/>
                </a:schemeClr>
              </a:solidFill>
              <a:ea typeface="华文细黑"/>
              <a:cs typeface="华文细黑"/>
            </a:endParaRPr>
          </a:p>
          <a:p>
            <a:r>
              <a:rPr lang="en-US" b="1">
                <a:solidFill>
                  <a:srgbClr val="F50000"/>
                </a:solidFill>
                <a:ea typeface="华文细黑"/>
                <a:cs typeface="华文细黑"/>
              </a:rPr>
              <a:t>+ 10个极向磁场线圈</a:t>
            </a:r>
          </a:p>
        </p:txBody>
      </p:sp>
      <p:pic>
        <p:nvPicPr>
          <p:cNvPr id="14" name="Picture 13" descr="Stamos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70" y="4482574"/>
            <a:ext cx="1363447" cy="191053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860" y="6361405"/>
            <a:ext cx="15707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i="1"/>
              <a:t>Stamos Papastergiou</a:t>
            </a:r>
          </a:p>
          <a:p>
            <a:pPr algn="ctr"/>
            <a:r>
              <a:rPr lang="en-US" sz="1200" b="1" i="1"/>
              <a:t>Euratom</a:t>
            </a:r>
          </a:p>
        </p:txBody>
      </p:sp>
      <p:pic>
        <p:nvPicPr>
          <p:cNvPr id="16" name="Picture 15" descr="Sandro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4695" y="4257987"/>
            <a:ext cx="2685435" cy="256508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949033" y="6498202"/>
            <a:ext cx="18902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Alessandro Mancuso ENEA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29900" y="4098006"/>
            <a:ext cx="1467679" cy="1588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  <a:effectLst>
            <a:outerShdw blurRad="40000" dist="20000" dir="5400000" rotWithShape="0">
              <a:schemeClr val="tx1">
                <a:lumMod val="75000"/>
                <a:lumOff val="25000"/>
                <a:alpha val="38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0800000">
            <a:off x="6454696" y="4182565"/>
            <a:ext cx="1860311" cy="1588"/>
          </a:xfrm>
          <a:prstGeom prst="straightConnector1">
            <a:avLst/>
          </a:prstGeom>
          <a:ln>
            <a:solidFill>
              <a:srgbClr val="F5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2467634" y="32833"/>
            <a:ext cx="6676365" cy="2566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en-US" sz="2400" b="1">
                <a:ea typeface="华文楷体"/>
                <a:cs typeface="华文楷体"/>
              </a:rPr>
              <a:t>P</a:t>
            </a:r>
            <a:r>
              <a:rPr lang="en-US" sz="2400" b="1">
                <a:ea typeface="华文细黑"/>
                <a:cs typeface="华文细黑"/>
              </a:rPr>
              <a:t>ROTO-SPHERA的参数</a:t>
            </a:r>
            <a:r>
              <a:rPr lang="en-US" sz="2000" b="1">
                <a:ea typeface="华文细黑"/>
                <a:cs typeface="华文细黑"/>
              </a:rPr>
              <a:t>：</a:t>
            </a:r>
            <a:r>
              <a:rPr lang="en-US" sz="2000" b="1">
                <a:solidFill>
                  <a:srgbClr val="9D8686"/>
                </a:solidFill>
                <a:ea typeface="华文细黑"/>
                <a:cs typeface="华文细黑"/>
              </a:rPr>
              <a:t>电浆中心柱的电流 I</a:t>
            </a:r>
            <a:r>
              <a:rPr lang="en-US" altLang="zh-CN" sz="2000" b="1" baseline="-25000">
                <a:solidFill>
                  <a:srgbClr val="9D8686"/>
                </a:solidFill>
                <a:ea typeface="华文细黑"/>
                <a:cs typeface="华文细黑"/>
              </a:rPr>
              <a:t>e</a:t>
            </a:r>
            <a:r>
              <a:rPr lang="en-US" sz="2000" b="1">
                <a:solidFill>
                  <a:srgbClr val="9D8686"/>
                </a:solidFill>
                <a:ea typeface="华文细黑"/>
                <a:cs typeface="华文细黑"/>
              </a:rPr>
              <a:t>= 60kA</a:t>
            </a:r>
          </a:p>
          <a:p>
            <a:pPr eaLnBrk="0" hangingPunct="0">
              <a:lnSpc>
                <a:spcPct val="120000"/>
              </a:lnSpc>
            </a:pPr>
            <a:r>
              <a:rPr lang="en-US" sz="2000" b="1">
                <a:ea typeface="华文细黑"/>
                <a:cs typeface="华文细黑"/>
              </a:rPr>
              <a:t>							</a:t>
            </a:r>
            <a:r>
              <a:rPr lang="en-US" sz="2000" b="1">
                <a:solidFill>
                  <a:srgbClr val="E729AD"/>
                </a:solidFill>
                <a:ea typeface="华文细黑"/>
                <a:cs typeface="华文细黑"/>
              </a:rPr>
              <a:t>球环电浆的电流 I</a:t>
            </a:r>
            <a:r>
              <a:rPr lang="en-US" sz="2000" b="1" baseline="-25000">
                <a:solidFill>
                  <a:srgbClr val="E729AD"/>
                </a:solidFill>
                <a:ea typeface="华文细黑"/>
                <a:cs typeface="华文细黑"/>
              </a:rPr>
              <a:t>p</a:t>
            </a:r>
            <a:r>
              <a:rPr lang="en-US" sz="2000" b="1">
                <a:solidFill>
                  <a:srgbClr val="E729AD"/>
                </a:solidFill>
                <a:ea typeface="华文细黑"/>
                <a:cs typeface="华文细黑"/>
              </a:rPr>
              <a:t>= 120÷240kA</a:t>
            </a:r>
          </a:p>
          <a:p>
            <a:pPr eaLnBrk="0" hangingPunct="0">
              <a:lnSpc>
                <a:spcPct val="120000"/>
              </a:lnSpc>
            </a:pPr>
            <a:r>
              <a:rPr lang="en-US" sz="2000" b="1">
                <a:ea typeface="华文细黑"/>
                <a:cs typeface="华文细黑"/>
              </a:rPr>
              <a:t>							球环电浆的径 2 R</a:t>
            </a:r>
            <a:r>
              <a:rPr lang="en-US" sz="2000" b="1" baseline="-25000">
                <a:ea typeface="华文细黑"/>
                <a:cs typeface="华文细黑"/>
              </a:rPr>
              <a:t>sph</a:t>
            </a:r>
            <a:r>
              <a:rPr lang="en-US" sz="2000" b="1">
                <a:ea typeface="华文细黑"/>
                <a:cs typeface="华文细黑"/>
              </a:rPr>
              <a:t>= 0.7m</a:t>
            </a:r>
          </a:p>
          <a:p>
            <a:pPr eaLnBrk="0" hangingPunct="0">
              <a:lnSpc>
                <a:spcPct val="120000"/>
              </a:lnSpc>
            </a:pPr>
            <a:r>
              <a:rPr lang="en-US" sz="2000" b="1">
                <a:solidFill>
                  <a:srgbClr val="FF07B2"/>
                </a:solidFill>
                <a:ea typeface="华文细黑"/>
                <a:cs typeface="华文细黑"/>
              </a:rPr>
              <a:t>	</a:t>
            </a:r>
            <a:r>
              <a:rPr lang="en-US" sz="2000" b="1">
                <a:solidFill>
                  <a:srgbClr val="FF07B2"/>
                </a:solidFill>
                <a:ea typeface="华文楷体"/>
                <a:cs typeface="华文楷体"/>
              </a:rPr>
              <a:t>  </a:t>
            </a:r>
            <a:r>
              <a:rPr lang="en-US" sz="2000" b="1">
                <a:solidFill>
                  <a:srgbClr val="E729AD"/>
                </a:solidFill>
                <a:ea typeface="华文楷体"/>
                <a:cs typeface="华文楷体"/>
              </a:rPr>
              <a:t>安全因数q</a:t>
            </a:r>
            <a:r>
              <a:rPr lang="en-US" sz="2000" b="1" baseline="-25000">
                <a:solidFill>
                  <a:srgbClr val="E729AD"/>
                </a:solidFill>
                <a:ea typeface="华文楷体"/>
                <a:cs typeface="华文楷体"/>
              </a:rPr>
              <a:t>0</a:t>
            </a:r>
            <a:r>
              <a:rPr lang="en-US" sz="2000" b="1">
                <a:solidFill>
                  <a:srgbClr val="E729AD"/>
                </a:solidFill>
                <a:ea typeface="华文楷体"/>
                <a:cs typeface="华文楷体"/>
              </a:rPr>
              <a:t>≥1, q</a:t>
            </a:r>
            <a:r>
              <a:rPr lang="en-US" sz="2000" b="1" baseline="-25000">
                <a:solidFill>
                  <a:srgbClr val="E729AD"/>
                </a:solidFill>
                <a:ea typeface="华文楷体"/>
                <a:cs typeface="华文楷体"/>
              </a:rPr>
              <a:t>edge</a:t>
            </a:r>
            <a:r>
              <a:rPr lang="en-US" sz="2000" b="1">
                <a:solidFill>
                  <a:srgbClr val="E729AD"/>
                </a:solidFill>
                <a:ea typeface="华文楷体"/>
                <a:cs typeface="华文楷体"/>
              </a:rPr>
              <a:t>～3“磁通量核心的</a:t>
            </a:r>
            <a:r>
              <a:rPr lang="zh-CN" altLang="en-US" sz="2000" b="1">
                <a:solidFill>
                  <a:srgbClr val="E729AD"/>
                </a:solidFill>
                <a:ea typeface="华文楷体"/>
                <a:cs typeface="华文楷体"/>
              </a:rPr>
              <a:t>球形托卡马克</a:t>
            </a:r>
            <a:r>
              <a:rPr lang="en-US" sz="2000" b="1">
                <a:solidFill>
                  <a:srgbClr val="E729AD"/>
                </a:solidFill>
                <a:ea typeface="华文楷体"/>
                <a:cs typeface="华文楷体"/>
              </a:rPr>
              <a:t>”</a:t>
            </a:r>
            <a:endParaRPr lang="en-US" sz="800" b="1">
              <a:solidFill>
                <a:srgbClr val="E729AD"/>
              </a:solidFill>
              <a:ea typeface="华文楷体"/>
              <a:cs typeface="华文楷体"/>
            </a:endParaRPr>
          </a:p>
          <a:p>
            <a:pPr eaLnBrk="0" hangingPunct="0"/>
            <a:r>
              <a:rPr lang="en-US" sz="2000" b="1">
                <a:solidFill>
                  <a:srgbClr val="E729AD"/>
                </a:solidFill>
                <a:ea typeface="华文楷体"/>
                <a:cs typeface="华文楷体"/>
              </a:rPr>
              <a:t>				</a:t>
            </a:r>
            <a:r>
              <a:rPr lang="en-US" sz="2000" b="1">
                <a:ea typeface="华文楷体"/>
                <a:cs typeface="华文楷体"/>
              </a:rPr>
              <a:t>• 稳定性应当改善</a:t>
            </a:r>
          </a:p>
          <a:p>
            <a:pPr eaLnBrk="0" hangingPunct="0"/>
            <a:r>
              <a:rPr lang="en-US" sz="2000" b="1">
                <a:ea typeface="华文楷体"/>
                <a:cs typeface="华文楷体"/>
              </a:rPr>
              <a:t>				• 直流磁螺的驱动力被预计有少破坏性力</a:t>
            </a:r>
          </a:p>
          <a:p>
            <a:pPr eaLnBrk="0" hangingPunct="0"/>
            <a:r>
              <a:rPr lang="en-US" sz="2000" b="1">
                <a:ea typeface="华文楷体"/>
                <a:cs typeface="华文楷体"/>
              </a:rPr>
              <a:t>			 		   比</a:t>
            </a:r>
            <a:r>
              <a:rPr lang="zh-CN" altLang="en-US" sz="2000" b="1">
                <a:ea typeface="华文楷体"/>
                <a:cs typeface="华文楷体"/>
              </a:rPr>
              <a:t>在</a:t>
            </a:r>
            <a:r>
              <a:rPr lang="en-US" sz="2000" b="1">
                <a:ea typeface="华文楷体"/>
                <a:cs typeface="华文楷体"/>
              </a:rPr>
              <a:t>"磁通量核心的球马克"的情况下</a:t>
            </a:r>
          </a:p>
        </p:txBody>
      </p:sp>
      <p:pic>
        <p:nvPicPr>
          <p:cNvPr id="5" name="Picture 27" descr="Fig_3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82721" y="13175"/>
            <a:ext cx="2332104" cy="389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Formation_detail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6" y="3795889"/>
            <a:ext cx="9047219" cy="306211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44585" y="2785823"/>
            <a:ext cx="71994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>
                <a:solidFill>
                  <a:srgbClr val="9D8686"/>
                </a:solidFill>
                <a:ea typeface="华文细黑"/>
                <a:cs typeface="华文细黑"/>
              </a:rPr>
              <a:t>电浆中心柱的电流被迅速增加: I</a:t>
            </a:r>
            <a:r>
              <a:rPr lang="en-US" b="1" baseline="-25000">
                <a:solidFill>
                  <a:srgbClr val="9D8686"/>
                </a:solidFill>
                <a:ea typeface="华文细黑"/>
                <a:cs typeface="华文细黑"/>
              </a:rPr>
              <a:t>e</a:t>
            </a:r>
            <a:r>
              <a:rPr lang="en-US" b="1">
                <a:solidFill>
                  <a:srgbClr val="9D8686"/>
                </a:solidFill>
                <a:ea typeface="华文细黑"/>
                <a:cs typeface="华文细黑"/>
              </a:rPr>
              <a:t>= 8.5→60kA </a:t>
            </a:r>
          </a:p>
          <a:p>
            <a:pPr algn="r"/>
            <a:r>
              <a:rPr lang="en-US" b="1">
                <a:solidFill>
                  <a:srgbClr val="FB5253"/>
                </a:solidFill>
                <a:ea typeface="华文细黑"/>
                <a:cs typeface="华文细黑"/>
              </a:rPr>
              <a:t>在为了压缩电浆,PF线圈里每匝电流</a:t>
            </a:r>
            <a:r>
              <a:rPr lang="en-US" b="1">
                <a:solidFill>
                  <a:srgbClr val="000000"/>
                </a:solidFill>
                <a:ea typeface="华文细黑"/>
                <a:cs typeface="华文细黑"/>
              </a:rPr>
              <a:t>:</a:t>
            </a:r>
            <a:r>
              <a:rPr lang="en-US" b="1">
                <a:solidFill>
                  <a:srgbClr val="FB5253"/>
                </a:solidFill>
                <a:ea typeface="华文细黑"/>
                <a:cs typeface="华文细黑"/>
              </a:rPr>
              <a:t> I</a:t>
            </a:r>
            <a:r>
              <a:rPr lang="en-US" b="1" baseline="-25000">
                <a:solidFill>
                  <a:srgbClr val="FB5253"/>
                </a:solidFill>
                <a:ea typeface="华文细黑"/>
                <a:cs typeface="华文细黑"/>
              </a:rPr>
              <a:t>A</a:t>
            </a:r>
            <a:r>
              <a:rPr lang="en-US" b="1">
                <a:solidFill>
                  <a:srgbClr val="FB5253"/>
                </a:solidFill>
                <a:ea typeface="华文细黑"/>
                <a:cs typeface="华文细黑"/>
              </a:rPr>
              <a:t> =0→1.2kA</a:t>
            </a:r>
            <a:endParaRPr lang="en-US" b="1">
              <a:solidFill>
                <a:srgbClr val="E30000"/>
              </a:solidFill>
              <a:ea typeface="华文细黑"/>
              <a:cs typeface="华文细黑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3590" y="3485364"/>
            <a:ext cx="60067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rgbClr val="E729AD"/>
                </a:solidFill>
                <a:ea typeface="华文楷体"/>
                <a:cs typeface="华文楷体"/>
              </a:rPr>
              <a:t>电浆的形成的时间顺序…被计算假设着轴对称的平衡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52668" y="3850172"/>
            <a:ext cx="8871925" cy="1588"/>
          </a:xfrm>
          <a:prstGeom prst="straightConnector1">
            <a:avLst/>
          </a:prstGeom>
          <a:ln>
            <a:solidFill>
              <a:srgbClr val="E729A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Line 27"/>
          <p:cNvSpPr>
            <a:spLocks noChangeShapeType="1"/>
          </p:cNvSpPr>
          <p:nvPr/>
        </p:nvSpPr>
        <p:spPr bwMode="auto">
          <a:xfrm flipV="1">
            <a:off x="1147946" y="81590"/>
            <a:ext cx="358031" cy="6293"/>
          </a:xfrm>
          <a:prstGeom prst="line">
            <a:avLst/>
          </a:prstGeom>
          <a:noFill/>
          <a:ln w="28575">
            <a:solidFill>
              <a:srgbClr val="D8121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1366038" y="4863619"/>
            <a:ext cx="1646605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>
                <a:solidFill>
                  <a:srgbClr val="2A71ED"/>
                </a:solidFill>
                <a:latin typeface="华文楷体"/>
                <a:ea typeface="华文楷体"/>
                <a:cs typeface="华文楷体"/>
              </a:rPr>
              <a:t>电阻性的磁流体</a:t>
            </a:r>
          </a:p>
          <a:p>
            <a:pPr algn="ctr"/>
            <a:r>
              <a:rPr lang="en-US" sz="1600" b="1">
                <a:solidFill>
                  <a:srgbClr val="2A71ED"/>
                </a:solidFill>
                <a:latin typeface="华文楷体"/>
                <a:ea typeface="华文楷体"/>
                <a:cs typeface="华文楷体"/>
              </a:rPr>
              <a:t>的不稳定性可以</a:t>
            </a:r>
          </a:p>
          <a:p>
            <a:pPr algn="ctr"/>
            <a:r>
              <a:rPr lang="en-US" sz="1600" b="1">
                <a:solidFill>
                  <a:srgbClr val="2A71ED"/>
                </a:solidFill>
                <a:latin typeface="华文楷体"/>
                <a:ea typeface="华文楷体"/>
                <a:cs typeface="华文楷体"/>
              </a:rPr>
              <a:t>形成球环电浆</a:t>
            </a:r>
          </a:p>
          <a:p>
            <a:pPr algn="ctr"/>
            <a:r>
              <a:rPr lang="en-US" sz="1400" b="1" i="1">
                <a:solidFill>
                  <a:srgbClr val="2874F4"/>
                </a:solidFill>
              </a:rPr>
              <a:t>Ricardo Farengo</a:t>
            </a:r>
          </a:p>
          <a:p>
            <a:r>
              <a:rPr lang="en-US" sz="1200" b="1">
                <a:solidFill>
                  <a:srgbClr val="2874F4"/>
                </a:solidFill>
              </a:rPr>
              <a:t>(ISTW2008 - Frascati)</a:t>
            </a:r>
          </a:p>
        </p:txBody>
      </p:sp>
      <p:pic>
        <p:nvPicPr>
          <p:cNvPr id="32" name="Picture 31" descr="Formazione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67" y="33427"/>
            <a:ext cx="916167" cy="3854445"/>
          </a:xfrm>
          <a:prstGeom prst="rect">
            <a:avLst/>
          </a:prstGeom>
        </p:spPr>
      </p:pic>
      <p:pic>
        <p:nvPicPr>
          <p:cNvPr id="33" name="Picture 32" descr="Formazione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2824" y="81315"/>
            <a:ext cx="2448139" cy="4037011"/>
          </a:xfrm>
          <a:prstGeom prst="rect">
            <a:avLst/>
          </a:prstGeom>
        </p:spPr>
      </p:pic>
      <p:sp>
        <p:nvSpPr>
          <p:cNvPr id="34" name="Line 25"/>
          <p:cNvSpPr>
            <a:spLocks noChangeShapeType="1"/>
          </p:cNvSpPr>
          <p:nvPr/>
        </p:nvSpPr>
        <p:spPr bwMode="auto">
          <a:xfrm flipV="1">
            <a:off x="614546" y="79946"/>
            <a:ext cx="533400" cy="381000"/>
          </a:xfrm>
          <a:prstGeom prst="line">
            <a:avLst/>
          </a:prstGeom>
          <a:noFill/>
          <a:ln w="28575">
            <a:solidFill>
              <a:srgbClr val="D8121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6694411" y="2004319"/>
            <a:ext cx="6143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solidFill>
                  <a:srgbClr val="008000"/>
                </a:solidFill>
              </a:rPr>
              <a:t>A→1.2</a:t>
            </a:r>
          </a:p>
        </p:txBody>
      </p:sp>
      <p:cxnSp>
        <p:nvCxnSpPr>
          <p:cNvPr id="37" name="Straight Connector 36"/>
          <p:cNvCxnSpPr/>
          <p:nvPr/>
        </p:nvCxnSpPr>
        <p:spPr>
          <a:xfrm>
            <a:off x="1058034" y="1379538"/>
            <a:ext cx="4072312" cy="1588"/>
          </a:xfrm>
          <a:prstGeom prst="line">
            <a:avLst/>
          </a:prstGeom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1058034" y="3773906"/>
            <a:ext cx="4072312" cy="1588"/>
          </a:xfrm>
          <a:prstGeom prst="line">
            <a:avLst/>
          </a:prstGeom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 Box 14"/>
          <p:cNvSpPr txBox="1">
            <a:spLocks noChangeArrowheads="1"/>
          </p:cNvSpPr>
          <p:nvPr/>
        </p:nvSpPr>
        <p:spPr bwMode="auto">
          <a:xfrm>
            <a:off x="6081264" y="3450963"/>
            <a:ext cx="115929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>
                <a:solidFill>
                  <a:srgbClr val="008000"/>
                </a:solidFill>
              </a:rPr>
              <a:t>I</a:t>
            </a:r>
            <a:r>
              <a:rPr lang="en-US" sz="1200" b="1" baseline="-25000">
                <a:solidFill>
                  <a:srgbClr val="008000"/>
                </a:solidFill>
              </a:rPr>
              <a:t>p</a:t>
            </a:r>
            <a:r>
              <a:rPr lang="en-US" sz="1200" b="1">
                <a:solidFill>
                  <a:srgbClr val="008000"/>
                </a:solidFill>
              </a:rPr>
              <a:t>=30 → 240kA</a:t>
            </a:r>
          </a:p>
        </p:txBody>
      </p:sp>
      <p:sp>
        <p:nvSpPr>
          <p:cNvPr id="40" name="Text Box 10"/>
          <p:cNvSpPr txBox="1">
            <a:spLocks noChangeArrowheads="1"/>
          </p:cNvSpPr>
          <p:nvPr/>
        </p:nvSpPr>
        <p:spPr bwMode="auto">
          <a:xfrm>
            <a:off x="956694" y="1102538"/>
            <a:ext cx="7529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>
                <a:solidFill>
                  <a:srgbClr val="FF0000"/>
                </a:solidFill>
              </a:rPr>
              <a:t>I</a:t>
            </a:r>
            <a:r>
              <a:rPr lang="en-US" sz="1200" b="1" baseline="-25000">
                <a:solidFill>
                  <a:srgbClr val="FF0000"/>
                </a:solidFill>
              </a:rPr>
              <a:t>e</a:t>
            </a:r>
            <a:r>
              <a:rPr lang="en-US" sz="1200" b="1">
                <a:solidFill>
                  <a:srgbClr val="FF0000"/>
                </a:solidFill>
              </a:rPr>
              <a:t>=8.5 kA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41" name="Text Box 13"/>
          <p:cNvSpPr txBox="1">
            <a:spLocks noChangeArrowheads="1"/>
          </p:cNvSpPr>
          <p:nvPr/>
        </p:nvSpPr>
        <p:spPr bwMode="auto">
          <a:xfrm>
            <a:off x="6081264" y="81315"/>
            <a:ext cx="111786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rgbClr val="008000"/>
                </a:solidFill>
              </a:rPr>
              <a:t>I</a:t>
            </a:r>
            <a:r>
              <a:rPr lang="en-US" sz="1200" b="1" baseline="-25000">
                <a:solidFill>
                  <a:srgbClr val="008000"/>
                </a:solidFill>
              </a:rPr>
              <a:t>e</a:t>
            </a:r>
            <a:r>
              <a:rPr lang="en-US" sz="1200" b="1">
                <a:solidFill>
                  <a:srgbClr val="008000"/>
                </a:solidFill>
              </a:rPr>
              <a:t>=8.5 </a:t>
            </a:r>
            <a:r>
              <a:rPr lang="en-US" sz="1200" b="1">
                <a:solidFill>
                  <a:srgbClr val="008000"/>
                </a:solidFill>
                <a:sym typeface="Symbol" pitchFamily="-107" charset="2"/>
              </a:rPr>
              <a:t>→ </a:t>
            </a:r>
            <a:r>
              <a:rPr lang="en-US" sz="1200" b="1">
                <a:solidFill>
                  <a:srgbClr val="008000"/>
                </a:solidFill>
              </a:rPr>
              <a:t>60kA</a:t>
            </a:r>
            <a:endParaRPr lang="en-US" sz="1400" b="1">
              <a:solidFill>
                <a:srgbClr val="008000"/>
              </a:solidFill>
            </a:endParaRPr>
          </a:p>
        </p:txBody>
      </p:sp>
      <p:sp>
        <p:nvSpPr>
          <p:cNvPr id="42" name="Line 26"/>
          <p:cNvSpPr>
            <a:spLocks noChangeShapeType="1"/>
          </p:cNvSpPr>
          <p:nvPr/>
        </p:nvSpPr>
        <p:spPr bwMode="auto">
          <a:xfrm>
            <a:off x="4723047" y="87883"/>
            <a:ext cx="806345" cy="521894"/>
          </a:xfrm>
          <a:prstGeom prst="line">
            <a:avLst/>
          </a:prstGeom>
          <a:noFill/>
          <a:ln w="28575">
            <a:solidFill>
              <a:srgbClr val="D8121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4792234" y="2007961"/>
            <a:ext cx="5516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solidFill>
                  <a:srgbClr val="008000"/>
                </a:solidFill>
              </a:rPr>
              <a:t>A=1.8</a:t>
            </a:r>
            <a:endParaRPr lang="en-US" b="1">
              <a:solidFill>
                <a:srgbClr val="008000"/>
              </a:solidFill>
            </a:endParaRPr>
          </a:p>
        </p:txBody>
      </p:sp>
      <p:pic>
        <p:nvPicPr>
          <p:cNvPr id="45" name="Picture 4" descr="Kink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5271" y="1025156"/>
            <a:ext cx="3068289" cy="2564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Line 31"/>
          <p:cNvSpPr>
            <a:spLocks noChangeShapeType="1"/>
          </p:cNvSpPr>
          <p:nvPr/>
        </p:nvSpPr>
        <p:spPr bwMode="auto">
          <a:xfrm>
            <a:off x="5495676" y="81315"/>
            <a:ext cx="2105287" cy="0"/>
          </a:xfrm>
          <a:prstGeom prst="line">
            <a:avLst/>
          </a:prstGeom>
          <a:noFill/>
          <a:ln w="28575">
            <a:solidFill>
              <a:srgbClr val="14A226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Line 27"/>
          <p:cNvSpPr>
            <a:spLocks noChangeShapeType="1"/>
          </p:cNvSpPr>
          <p:nvPr/>
        </p:nvSpPr>
        <p:spPr bwMode="auto">
          <a:xfrm>
            <a:off x="4376255" y="71699"/>
            <a:ext cx="358031" cy="4945"/>
          </a:xfrm>
          <a:prstGeom prst="line">
            <a:avLst/>
          </a:prstGeom>
          <a:noFill/>
          <a:ln w="28575">
            <a:solidFill>
              <a:srgbClr val="D8121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51" name="Straight Connector 50"/>
          <p:cNvCxnSpPr/>
          <p:nvPr/>
        </p:nvCxnSpPr>
        <p:spPr>
          <a:xfrm>
            <a:off x="1573411" y="78358"/>
            <a:ext cx="2728377" cy="1588"/>
          </a:xfrm>
          <a:prstGeom prst="line">
            <a:avLst/>
          </a:prstGeom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3" name="Picture 52" descr="Formazione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0963" y="77364"/>
            <a:ext cx="620183" cy="3788323"/>
          </a:xfrm>
          <a:prstGeom prst="rect">
            <a:avLst/>
          </a:prstGeom>
        </p:spPr>
      </p:pic>
      <p:sp>
        <p:nvSpPr>
          <p:cNvPr id="54" name="Text Box 32"/>
          <p:cNvSpPr txBox="1">
            <a:spLocks noChangeArrowheads="1"/>
          </p:cNvSpPr>
          <p:nvPr/>
        </p:nvSpPr>
        <p:spPr bwMode="auto">
          <a:xfrm>
            <a:off x="7385368" y="78666"/>
            <a:ext cx="169231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008000"/>
                </a:solidFill>
                <a:ea typeface="华文细黑"/>
                <a:cs typeface="华文细黑"/>
              </a:rPr>
              <a:t>球环电浆</a:t>
            </a:r>
            <a:r>
              <a:rPr lang="zh-CN" altLang="en-US" sz="1600" b="1">
                <a:solidFill>
                  <a:srgbClr val="008000"/>
                </a:solidFill>
                <a:ea typeface="华文细黑"/>
                <a:cs typeface="华文细黑"/>
              </a:rPr>
              <a:t>的压缩</a:t>
            </a:r>
            <a:endParaRPr lang="en-US" sz="1600" b="1">
              <a:solidFill>
                <a:srgbClr val="008000"/>
              </a:solidFill>
              <a:ea typeface="华文细黑"/>
              <a:cs typeface="华文细黑"/>
            </a:endParaRPr>
          </a:p>
        </p:txBody>
      </p:sp>
      <p:pic>
        <p:nvPicPr>
          <p:cNvPr id="55" name="Picture 54" descr="FarengoMHD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78680" y="4107088"/>
            <a:ext cx="4820815" cy="2690648"/>
          </a:xfrm>
          <a:prstGeom prst="rect">
            <a:avLst/>
          </a:prstGeom>
        </p:spPr>
      </p:pic>
      <p:pic>
        <p:nvPicPr>
          <p:cNvPr id="56" name="Picture 55" descr="FarengoMHD0.jpg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807" y="4071912"/>
            <a:ext cx="1504008" cy="2745077"/>
          </a:xfrm>
          <a:prstGeom prst="rect">
            <a:avLst/>
          </a:prstGeom>
        </p:spPr>
      </p:pic>
      <p:pic>
        <p:nvPicPr>
          <p:cNvPr id="57" name="Picture 56" descr="Farengo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43382" y="4107088"/>
            <a:ext cx="1367774" cy="1887182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7801660" y="5931229"/>
            <a:ext cx="1263036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200" b="1" i="1">
                <a:solidFill>
                  <a:srgbClr val="2A71ED"/>
                </a:solidFill>
                <a:effectLst>
                  <a:outerShdw blurRad="50800" dist="38100" dir="2700000">
                    <a:schemeClr val="bg1">
                      <a:alpha val="73000"/>
                    </a:schemeClr>
                  </a:outerShdw>
                </a:effectLst>
              </a:rPr>
              <a:t>Ricardo Farengo</a:t>
            </a:r>
          </a:p>
          <a:p>
            <a:pPr algn="ctr"/>
            <a:r>
              <a:rPr lang="en-US" sz="1200" b="1" i="1">
                <a:solidFill>
                  <a:srgbClr val="2A71ED"/>
                </a:solidFill>
                <a:effectLst>
                  <a:outerShdw blurRad="50800" dist="38100" dir="2700000">
                    <a:schemeClr val="bg1">
                      <a:alpha val="73000"/>
                    </a:schemeClr>
                  </a:outerShdw>
                </a:effectLst>
              </a:rPr>
              <a:t>CNEA Bariloche</a:t>
            </a:r>
          </a:p>
          <a:p>
            <a:pPr algn="ctr"/>
            <a:r>
              <a:rPr lang="en-US" sz="1200" b="1" i="1">
                <a:solidFill>
                  <a:srgbClr val="2A71ED"/>
                </a:solidFill>
                <a:effectLst>
                  <a:outerShdw blurRad="50800" dist="38100" dir="2700000">
                    <a:schemeClr val="bg1">
                      <a:alpha val="73000"/>
                    </a:schemeClr>
                  </a:outerShdw>
                </a:effectLst>
              </a:rPr>
              <a:t>(Argentina)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40923" y="3840899"/>
            <a:ext cx="31983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rgbClr val="2A71ED"/>
                </a:solidFill>
                <a:latin typeface="华文楷体"/>
                <a:ea typeface="华文楷体"/>
                <a:cs typeface="华文楷体"/>
              </a:rPr>
              <a:t>形成时间尺度 </a:t>
            </a:r>
            <a:r>
              <a:rPr lang="en-US" sz="1400" b="1">
                <a:solidFill>
                  <a:srgbClr val="2A71ED"/>
                </a:solidFill>
              </a:rPr>
              <a:t>(</a:t>
            </a:r>
            <a:r>
              <a:rPr lang="el-GR" sz="1400" b="1">
                <a:solidFill>
                  <a:srgbClr val="2A71ED"/>
                </a:solidFill>
              </a:rPr>
              <a:t>τ</a:t>
            </a:r>
            <a:r>
              <a:rPr lang="en-US" sz="1400" b="1" baseline="-25000">
                <a:solidFill>
                  <a:srgbClr val="2A71ED"/>
                </a:solidFill>
              </a:rPr>
              <a:t>Alfvén</a:t>
            </a:r>
            <a:r>
              <a:rPr lang="en-US" sz="1000" b="1">
                <a:solidFill>
                  <a:srgbClr val="2A71ED"/>
                </a:solidFill>
              </a:rPr>
              <a:t>•</a:t>
            </a:r>
            <a:r>
              <a:rPr lang="el-GR" sz="1400" b="1">
                <a:solidFill>
                  <a:srgbClr val="2A71ED"/>
                </a:solidFill>
              </a:rPr>
              <a:t>τ</a:t>
            </a:r>
            <a:r>
              <a:rPr lang="en-US" sz="1400" b="1" baseline="-25000">
                <a:solidFill>
                  <a:srgbClr val="2A71ED"/>
                </a:solidFill>
              </a:rPr>
              <a:t>Resist</a:t>
            </a:r>
            <a:r>
              <a:rPr lang="en-US" sz="1400" b="1">
                <a:solidFill>
                  <a:srgbClr val="2A71ED"/>
                </a:solidFill>
              </a:rPr>
              <a:t>)</a:t>
            </a:r>
            <a:r>
              <a:rPr lang="en-US" sz="1400" b="1" baseline="30000">
                <a:solidFill>
                  <a:srgbClr val="2A71ED"/>
                </a:solidFill>
              </a:rPr>
              <a:t>1/2 </a:t>
            </a:r>
            <a:r>
              <a:rPr lang="en-US" sz="1400" b="1">
                <a:solidFill>
                  <a:srgbClr val="2A71ED"/>
                </a:solidFill>
                <a:latin typeface="Times New Roman"/>
                <a:cs typeface="Times New Roman"/>
              </a:rPr>
              <a:t>~</a:t>
            </a:r>
            <a:r>
              <a:rPr lang="en-US" sz="1400" b="1">
                <a:solidFill>
                  <a:srgbClr val="2A71ED"/>
                </a:solidFill>
                <a:cs typeface="Times New Roman"/>
              </a:rPr>
              <a:t> 0.6ms</a:t>
            </a:r>
            <a:r>
              <a:rPr lang="en-US" sz="1400" b="1" baseline="30000">
                <a:solidFill>
                  <a:srgbClr val="2A71ED"/>
                </a:solidFill>
              </a:rPr>
              <a:t> </a:t>
            </a:r>
          </a:p>
          <a:p>
            <a:pPr lvl="1"/>
            <a:r>
              <a:rPr lang="el-GR" sz="1400" b="1">
                <a:solidFill>
                  <a:srgbClr val="2A71ED"/>
                </a:solidFill>
              </a:rPr>
              <a:t>τ</a:t>
            </a:r>
            <a:r>
              <a:rPr lang="en-US" sz="1400" b="1" baseline="-25000">
                <a:solidFill>
                  <a:srgbClr val="2A71ED"/>
                </a:solidFill>
              </a:rPr>
              <a:t>Alfvén	</a:t>
            </a:r>
            <a:r>
              <a:rPr lang="en-US" sz="1400" b="1">
                <a:solidFill>
                  <a:srgbClr val="2A71ED"/>
                </a:solidFill>
                <a:latin typeface="Times New Roman"/>
                <a:cs typeface="Times New Roman"/>
              </a:rPr>
              <a:t>~</a:t>
            </a:r>
            <a:r>
              <a:rPr lang="en-US" sz="1400" b="1">
                <a:solidFill>
                  <a:srgbClr val="2A71ED"/>
                </a:solidFill>
              </a:rPr>
              <a:t> 0.5</a:t>
            </a:r>
            <a:r>
              <a:rPr lang="el-GR" sz="1400" b="1">
                <a:solidFill>
                  <a:srgbClr val="2A71ED"/>
                </a:solidFill>
                <a:latin typeface="+mj-lt"/>
              </a:rPr>
              <a:t>μ</a:t>
            </a:r>
            <a:r>
              <a:rPr lang="en-US" sz="1400" b="1">
                <a:solidFill>
                  <a:srgbClr val="2A71ED"/>
                </a:solidFill>
                <a:latin typeface="+mj-lt"/>
              </a:rPr>
              <a:t>s</a:t>
            </a:r>
            <a:endParaRPr lang="el-GR" sz="1400" b="1">
              <a:solidFill>
                <a:srgbClr val="2A71ED"/>
              </a:solidFill>
              <a:latin typeface="+mj-lt"/>
            </a:endParaRPr>
          </a:p>
          <a:p>
            <a:r>
              <a:rPr lang="en-US" sz="1400" b="1">
                <a:solidFill>
                  <a:srgbClr val="2A71ED"/>
                </a:solidFill>
              </a:rPr>
              <a:t>	</a:t>
            </a:r>
            <a:r>
              <a:rPr lang="el-GR" sz="1400" b="1">
                <a:solidFill>
                  <a:srgbClr val="2A71ED"/>
                </a:solidFill>
              </a:rPr>
              <a:t>τ</a:t>
            </a:r>
            <a:r>
              <a:rPr lang="en-US" sz="1400" b="1" baseline="-25000">
                <a:solidFill>
                  <a:srgbClr val="2A71ED"/>
                </a:solidFill>
              </a:rPr>
              <a:t>Resist	</a:t>
            </a:r>
            <a:r>
              <a:rPr lang="en-US" sz="1400" b="1">
                <a:solidFill>
                  <a:srgbClr val="2A71ED"/>
                </a:solidFill>
                <a:latin typeface="Times New Roman"/>
                <a:cs typeface="Times New Roman"/>
              </a:rPr>
              <a:t>~</a:t>
            </a:r>
            <a:r>
              <a:rPr lang="en-US" sz="1400" b="1">
                <a:solidFill>
                  <a:srgbClr val="2A71ED"/>
                </a:solidFill>
              </a:rPr>
              <a:t> 70ms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396154" y="6480504"/>
            <a:ext cx="40446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rgbClr val="2A71ED"/>
                </a:solidFill>
                <a:ea typeface="华文楷体"/>
                <a:cs typeface="华文楷体"/>
              </a:rPr>
              <a:t>球环电浆的创作被计算非轴对称地</a:t>
            </a:r>
          </a:p>
        </p:txBody>
      </p:sp>
      <p:sp>
        <p:nvSpPr>
          <p:cNvPr id="28" name="Text Box 28"/>
          <p:cNvSpPr txBox="1">
            <a:spLocks noChangeArrowheads="1"/>
          </p:cNvSpPr>
          <p:nvPr/>
        </p:nvSpPr>
        <p:spPr bwMode="auto">
          <a:xfrm>
            <a:off x="581702" y="343300"/>
            <a:ext cx="4881130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900" b="1">
                <a:solidFill>
                  <a:srgbClr val="FF0000"/>
                </a:solidFill>
                <a:ea typeface="华文细黑"/>
                <a:cs typeface="华文细黑"/>
              </a:rPr>
              <a:t>球环电浆的形成被计算假设着轴对称的平衡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obineB_AS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6904" y="829144"/>
            <a:ext cx="2798343" cy="1811938"/>
          </a:xfrm>
          <a:prstGeom prst="rect">
            <a:avLst/>
          </a:prstGeom>
          <a:ln w="25400">
            <a:solidFill>
              <a:srgbClr val="00AF6F"/>
            </a:solidFill>
          </a:ln>
        </p:spPr>
      </p:pic>
      <p:pic>
        <p:nvPicPr>
          <p:cNvPr id="6" name="Picture 5" descr="A_Cucchiar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1941" y="844786"/>
            <a:ext cx="1186891" cy="11868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400591" y="1998830"/>
            <a:ext cx="1440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/>
              <a:t>Antonio Cucchiaro ENEA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5528" y="36465"/>
            <a:ext cx="9149528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>
                <a:ea typeface="华文细黑"/>
                <a:cs typeface="华文细黑"/>
              </a:rPr>
              <a:t>PF线圈被设计了成两个集团, 每个串联连接</a:t>
            </a:r>
          </a:p>
          <a:p>
            <a:pPr>
              <a:spcAft>
                <a:spcPts val="600"/>
              </a:spcAft>
            </a:pPr>
            <a:r>
              <a:rPr lang="en-US" b="1">
                <a:solidFill>
                  <a:srgbClr val="00AF6F"/>
                </a:solidFill>
                <a:ea typeface="华文细黑"/>
                <a:cs typeface="华文细黑"/>
              </a:rPr>
              <a:t>B集团(4加4个PF线圈): 电浆中心柱塑造着, 跟厚AISI的外壳(τ〜2</a:t>
            </a:r>
            <a:r>
              <a:rPr lang="en-US" altLang="zh-CN" b="1">
                <a:solidFill>
                  <a:srgbClr val="00AF6F"/>
                </a:solidFill>
                <a:ea typeface="华文细黑"/>
                <a:cs typeface="华文细黑"/>
              </a:rPr>
              <a:t>ms</a:t>
            </a:r>
            <a:r>
              <a:rPr lang="en-US" b="1">
                <a:solidFill>
                  <a:srgbClr val="00AF6F"/>
                </a:solidFill>
                <a:ea typeface="华文细黑"/>
                <a:cs typeface="华文细黑"/>
              </a:rPr>
              <a:t>), 现在真空室以内</a:t>
            </a:r>
            <a:endParaRPr lang="en-US" b="1" i="1">
              <a:solidFill>
                <a:srgbClr val="00AF6F"/>
              </a:solidFill>
              <a:ea typeface="华文细黑"/>
              <a:cs typeface="华文细黑"/>
            </a:endParaRPr>
          </a:p>
        </p:txBody>
      </p:sp>
      <p:pic>
        <p:nvPicPr>
          <p:cNvPr id="9" name="Picture 8" descr="CoilsA+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71" y="755824"/>
            <a:ext cx="3894261" cy="49825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76904" y="2369049"/>
            <a:ext cx="15994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>
                <a:solidFill>
                  <a:schemeClr val="bg1"/>
                </a:solidFill>
                <a:effectLst>
                  <a:outerShdw blurRad="762000" dist="76200" dir="2700000">
                    <a:srgbClr val="000000">
                      <a:alpha val="70000"/>
                    </a:srgbClr>
                  </a:outerShdw>
                </a:effectLst>
              </a:rPr>
              <a:t>ASG 2007 Genova</a:t>
            </a:r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0" y="406685"/>
            <a:ext cx="9116124" cy="349139"/>
          </a:xfrm>
          <a:prstGeom prst="rect">
            <a:avLst/>
          </a:prstGeom>
          <a:noFill/>
          <a:ln w="28575">
            <a:solidFill>
              <a:srgbClr val="00AF6F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US" sz="1400"/>
          </a:p>
        </p:txBody>
      </p:sp>
      <p:pic>
        <p:nvPicPr>
          <p:cNvPr id="17" name="Picture 16" descr="Coils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403" y="4874342"/>
            <a:ext cx="3134721" cy="1956008"/>
          </a:xfrm>
          <a:prstGeom prst="rect">
            <a:avLst/>
          </a:prstGeom>
        </p:spPr>
      </p:pic>
      <p:pic>
        <p:nvPicPr>
          <p:cNvPr id="18" name="Picture 17" descr="CoilsB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6904" y="2709673"/>
            <a:ext cx="2796721" cy="2097540"/>
          </a:xfrm>
          <a:prstGeom prst="rect">
            <a:avLst/>
          </a:prstGeom>
          <a:ln w="25400">
            <a:solidFill>
              <a:srgbClr val="00AF6F"/>
            </a:solidFill>
          </a:ln>
        </p:spPr>
      </p:pic>
      <p:sp>
        <p:nvSpPr>
          <p:cNvPr id="20" name="TextBox 19"/>
          <p:cNvSpPr txBox="1"/>
          <p:nvPr/>
        </p:nvSpPr>
        <p:spPr>
          <a:xfrm>
            <a:off x="4122164" y="3295567"/>
            <a:ext cx="942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>
                <a:solidFill>
                  <a:schemeClr val="bg1"/>
                </a:solidFill>
                <a:effectLst>
                  <a:outerShdw blurRad="342900" dist="38100" dir="2700000">
                    <a:srgbClr val="000000">
                      <a:alpha val="53000"/>
                    </a:srgbClr>
                  </a:outerShdw>
                </a:effectLst>
              </a:rPr>
              <a:t>ASG 2009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10372" y="2805317"/>
            <a:ext cx="182614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A集团线圈的波形</a:t>
            </a:r>
          </a:p>
          <a:p>
            <a:pPr algn="ctr"/>
            <a:r>
              <a:rPr lang="en-US" sz="1600" b="1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提供欧姆驱动力</a:t>
            </a:r>
          </a:p>
          <a:p>
            <a:pPr algn="ctr"/>
            <a:r>
              <a:rPr lang="en-US" sz="1600" b="1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足以到达</a:t>
            </a:r>
            <a:r>
              <a:rPr lang="en-US" sz="1600" b="1">
                <a:solidFill>
                  <a:srgbClr val="FF0000"/>
                </a:solidFill>
                <a:ea typeface="华文楷体"/>
                <a:cs typeface="华文楷体"/>
              </a:rPr>
              <a:t>120kA</a:t>
            </a:r>
          </a:p>
          <a:p>
            <a:pPr algn="ctr"/>
            <a:r>
              <a:rPr lang="en-US" sz="1600" b="1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的电流在球环以内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71160" y="3905781"/>
            <a:ext cx="180049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latin typeface="华文楷体"/>
                <a:ea typeface="华文楷体"/>
                <a:cs typeface="华文楷体"/>
              </a:rPr>
              <a:t>…范式的逆转：</a:t>
            </a:r>
          </a:p>
          <a:p>
            <a:pPr algn="ctr"/>
            <a:r>
              <a:rPr lang="en-US" b="1">
                <a:latin typeface="华文楷体"/>
                <a:ea typeface="华文楷体"/>
                <a:cs typeface="华文楷体"/>
              </a:rPr>
              <a:t>先欧姆驱动力</a:t>
            </a:r>
          </a:p>
          <a:p>
            <a:pPr algn="ctr"/>
            <a:r>
              <a:rPr lang="en-US" b="1">
                <a:latin typeface="华文楷体"/>
                <a:ea typeface="华文楷体"/>
                <a:cs typeface="华文楷体"/>
              </a:rPr>
              <a:t>然后磁螺注射</a:t>
            </a:r>
          </a:p>
        </p:txBody>
      </p:sp>
      <p:sp>
        <p:nvSpPr>
          <p:cNvPr id="23" name="TextBox 5"/>
          <p:cNvSpPr txBox="1">
            <a:spLocks noChangeArrowheads="1"/>
          </p:cNvSpPr>
          <p:nvPr/>
        </p:nvSpPr>
        <p:spPr bwMode="auto">
          <a:xfrm>
            <a:off x="33603" y="5771191"/>
            <a:ext cx="5951662" cy="349139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US" sz="1400"/>
          </a:p>
        </p:txBody>
      </p:sp>
      <p:sp>
        <p:nvSpPr>
          <p:cNvPr id="16" name="TextBox 15"/>
          <p:cNvSpPr txBox="1"/>
          <p:nvPr/>
        </p:nvSpPr>
        <p:spPr>
          <a:xfrm>
            <a:off x="42614" y="5760242"/>
            <a:ext cx="61948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b="1">
                <a:solidFill>
                  <a:srgbClr val="FF0000"/>
                </a:solidFill>
                <a:ea typeface="华文细黑"/>
                <a:cs typeface="华文细黑"/>
              </a:rPr>
              <a:t>A集团(5加5个PF线圈):为了</a:t>
            </a:r>
            <a:r>
              <a:rPr lang="zh-CN" altLang="en-US" b="1">
                <a:solidFill>
                  <a:srgbClr val="FF0000"/>
                </a:solidFill>
                <a:ea typeface="华文细黑"/>
                <a:cs typeface="华文细黑"/>
              </a:rPr>
              <a:t>压缩</a:t>
            </a:r>
            <a:r>
              <a:rPr lang="en-US" b="1">
                <a:solidFill>
                  <a:srgbClr val="FF0000"/>
                </a:solidFill>
                <a:ea typeface="华文细黑"/>
                <a:cs typeface="华文细黑"/>
              </a:rPr>
              <a:t>球环</a:t>
            </a:r>
            <a:r>
              <a:rPr lang="zh-CN" altLang="en-US" b="1">
                <a:solidFill>
                  <a:srgbClr val="FF0000"/>
                </a:solidFill>
                <a:ea typeface="华文细黑"/>
                <a:cs typeface="华文细黑"/>
              </a:rPr>
              <a:t>的</a:t>
            </a:r>
            <a:r>
              <a:rPr lang="en-US" b="1">
                <a:solidFill>
                  <a:srgbClr val="FF0000"/>
                </a:solidFill>
                <a:ea typeface="华文细黑"/>
                <a:cs typeface="华文细黑"/>
              </a:rPr>
              <a:t>电浆 ...尚未建</a:t>
            </a:r>
          </a:p>
          <a:p>
            <a:pPr>
              <a:spcAft>
                <a:spcPts val="600"/>
              </a:spcAft>
            </a:pPr>
            <a:r>
              <a:rPr lang="en-US" b="1">
                <a:ea typeface="华文细黑"/>
                <a:cs typeface="华文细黑"/>
              </a:rPr>
              <a:t>高电压(约20kV绝缘）快速电流增加(0.5</a:t>
            </a:r>
            <a:r>
              <a:rPr lang="en-US" altLang="zh-CN" b="1">
                <a:ea typeface="华文细黑"/>
                <a:cs typeface="华文细黑"/>
              </a:rPr>
              <a:t>ms</a:t>
            </a:r>
            <a:r>
              <a:rPr lang="en-US" b="1">
                <a:ea typeface="华文细黑"/>
                <a:cs typeface="华文细黑"/>
              </a:rPr>
              <a:t>）</a:t>
            </a:r>
          </a:p>
          <a:p>
            <a:pPr>
              <a:spcAft>
                <a:spcPts val="600"/>
              </a:spcAft>
            </a:pPr>
            <a:r>
              <a:rPr lang="en-US" b="1">
                <a:solidFill>
                  <a:srgbClr val="FF0000"/>
                </a:solidFill>
                <a:ea typeface="华文细黑"/>
                <a:cs typeface="华文细黑"/>
              </a:rPr>
              <a:t>跟薄‘镍铬’合金的外壳, 以便在τ〜200µs上磁场扩散通过他们</a:t>
            </a:r>
            <a:endParaRPr lang="en-US">
              <a:ea typeface="华文细黑"/>
              <a:cs typeface="华文细黑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65025" y="2620192"/>
            <a:ext cx="2508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TS-3	       PROTO-SPHERA</a:t>
            </a:r>
            <a:r>
              <a:rPr lang="en-US"/>
              <a:t> </a:t>
            </a:r>
          </a:p>
        </p:txBody>
      </p:sp>
      <p:pic>
        <p:nvPicPr>
          <p:cNvPr id="7" name="Picture 6" descr="TS3-PS_q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6807" y="2931061"/>
            <a:ext cx="2517853" cy="2577359"/>
          </a:xfrm>
          <a:prstGeom prst="rect">
            <a:avLst/>
          </a:prstGeom>
        </p:spPr>
      </p:pic>
      <p:pic>
        <p:nvPicPr>
          <p:cNvPr id="8" name="Picture 7" descr="TS3-PS_Shift-Tilt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033" y="1558443"/>
            <a:ext cx="3370345" cy="21581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9376" y="499261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083814" y="453276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119820" name="Picture 1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338" y="3890963"/>
            <a:ext cx="5214937" cy="2201862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14033" y="6150611"/>
            <a:ext cx="70711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latin typeface="华文楷体"/>
                <a:ea typeface="华文楷体"/>
                <a:cs typeface="华文楷体"/>
              </a:rPr>
              <a:t>电浆对</a:t>
            </a:r>
            <a:r>
              <a:rPr lang="en-US" b="1">
                <a:solidFill>
                  <a:srgbClr val="FE5ACB"/>
                </a:solidFill>
                <a:latin typeface="华文楷体"/>
                <a:ea typeface="华文楷体"/>
                <a:cs typeface="华文楷体"/>
              </a:rPr>
              <a:t>刚体倾斜</a:t>
            </a:r>
            <a:r>
              <a:rPr lang="en-US" b="1">
                <a:solidFill>
                  <a:srgbClr val="000000"/>
                </a:solidFill>
                <a:latin typeface="华文楷体"/>
                <a:ea typeface="华文楷体"/>
                <a:cs typeface="华文楷体"/>
              </a:rPr>
              <a:t>总是稳定由于</a:t>
            </a:r>
            <a:r>
              <a:rPr lang="en-US" b="1">
                <a:solidFill>
                  <a:srgbClr val="008000"/>
                </a:solidFill>
                <a:ea typeface="华文楷体"/>
                <a:cs typeface="华文楷体"/>
              </a:rPr>
              <a:t>B</a:t>
            </a:r>
            <a:r>
              <a:rPr lang="en-US" b="1">
                <a:solidFill>
                  <a:srgbClr val="008000"/>
                </a:solidFill>
                <a:latin typeface="华文楷体"/>
                <a:ea typeface="华文楷体"/>
                <a:cs typeface="华文楷体"/>
              </a:rPr>
              <a:t>集团的线圈</a:t>
            </a:r>
            <a:r>
              <a:rPr lang="en-US" b="1">
                <a:solidFill>
                  <a:srgbClr val="FE5ACB"/>
                </a:solidFill>
                <a:latin typeface="华文楷体"/>
                <a:ea typeface="华文楷体"/>
                <a:cs typeface="华文楷体"/>
              </a:rPr>
              <a:t>的磁偶极子</a:t>
            </a:r>
          </a:p>
          <a:p>
            <a:r>
              <a:rPr lang="en-US" b="1">
                <a:latin typeface="华文楷体"/>
                <a:ea typeface="华文楷体"/>
                <a:cs typeface="华文楷体"/>
              </a:rPr>
              <a:t>电浆对</a:t>
            </a:r>
            <a:r>
              <a:rPr lang="en-US" b="1">
                <a:solidFill>
                  <a:srgbClr val="FE5ACB"/>
                </a:solidFill>
                <a:latin typeface="华文楷体"/>
                <a:ea typeface="华文楷体"/>
                <a:cs typeface="华文楷体"/>
              </a:rPr>
              <a:t>刚体位移</a:t>
            </a:r>
            <a:r>
              <a:rPr lang="en-US" b="1">
                <a:solidFill>
                  <a:srgbClr val="000000"/>
                </a:solidFill>
                <a:latin typeface="华文楷体"/>
                <a:ea typeface="华文楷体"/>
                <a:cs typeface="华文楷体"/>
              </a:rPr>
              <a:t>总是成为稳定由于</a:t>
            </a:r>
            <a:r>
              <a:rPr lang="en-US" b="1">
                <a:solidFill>
                  <a:srgbClr val="008000"/>
                </a:solidFill>
                <a:ea typeface="华文楷体"/>
                <a:cs typeface="华文楷体"/>
              </a:rPr>
              <a:t>B</a:t>
            </a:r>
            <a:r>
              <a:rPr lang="en-US" b="1">
                <a:solidFill>
                  <a:srgbClr val="008000"/>
                </a:solidFill>
                <a:latin typeface="华文楷体"/>
                <a:ea typeface="华文楷体"/>
                <a:cs typeface="华文楷体"/>
              </a:rPr>
              <a:t>集团的线圈的厚</a:t>
            </a:r>
            <a:r>
              <a:rPr lang="en-US" b="1">
                <a:solidFill>
                  <a:srgbClr val="008000"/>
                </a:solidFill>
                <a:ea typeface="华文楷体"/>
                <a:cs typeface="华文楷体"/>
              </a:rPr>
              <a:t>AISI</a:t>
            </a:r>
            <a:r>
              <a:rPr lang="en-US" b="1">
                <a:solidFill>
                  <a:srgbClr val="008000"/>
                </a:solidFill>
                <a:latin typeface="华文楷体"/>
                <a:ea typeface="华文楷体"/>
                <a:cs typeface="华文楷体"/>
              </a:rPr>
              <a:t>外壳</a:t>
            </a:r>
            <a:r>
              <a:rPr lang="en-US" b="1">
                <a:solidFill>
                  <a:srgbClr val="B98138"/>
                </a:solidFill>
              </a:rPr>
              <a:t>(</a:t>
            </a:r>
            <a:r>
              <a:rPr lang="el-GR" b="1">
                <a:solidFill>
                  <a:srgbClr val="B98138"/>
                </a:solidFill>
                <a:cs typeface="Times New Roman"/>
              </a:rPr>
              <a:t>τ</a:t>
            </a:r>
            <a:r>
              <a:rPr lang="en-US" b="1">
                <a:solidFill>
                  <a:srgbClr val="B98138"/>
                </a:solidFill>
                <a:latin typeface="Times New Roman"/>
                <a:cs typeface="Times New Roman"/>
              </a:rPr>
              <a:t>~</a:t>
            </a:r>
            <a:r>
              <a:rPr lang="en-US" b="1">
                <a:solidFill>
                  <a:srgbClr val="B98138"/>
                </a:solidFill>
              </a:rPr>
              <a:t>2ms) </a:t>
            </a:r>
            <a:endParaRPr lang="en-US">
              <a:solidFill>
                <a:srgbClr val="B98138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88264" y="550498"/>
            <a:ext cx="69476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spcAft>
                <a:spcPts val="0"/>
              </a:spcAft>
            </a:pPr>
            <a:r>
              <a:rPr lang="en-US" b="1">
                <a:solidFill>
                  <a:schemeClr val="tx2">
                    <a:lumMod val="75000"/>
                  </a:schemeClr>
                </a:solidFill>
                <a:latin typeface="华文楷体"/>
                <a:ea typeface="华文楷体"/>
                <a:cs typeface="华文楷体"/>
              </a:rPr>
              <a:t>压缩电浆的外部线圈的磁偶极子是相反到球环电浆电流的磁偶极子;</a:t>
            </a:r>
          </a:p>
          <a:p>
            <a:pPr algn="r">
              <a:spcAft>
                <a:spcPts val="0"/>
              </a:spcAft>
            </a:pPr>
            <a:r>
              <a:rPr lang="en-US" b="1">
                <a:solidFill>
                  <a:schemeClr val="tx2">
                    <a:lumMod val="75000"/>
                  </a:schemeClr>
                </a:solidFill>
                <a:latin typeface="华文楷体"/>
                <a:ea typeface="华文楷体"/>
                <a:cs typeface="华文楷体"/>
              </a:rPr>
              <a:t>这是'球马</a:t>
            </a:r>
            <a:r>
              <a:rPr lang="en-US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克'倾</a:t>
            </a:r>
            <a:r>
              <a:rPr lang="en-US" b="1">
                <a:solidFill>
                  <a:schemeClr val="tx2">
                    <a:lumMod val="75000"/>
                  </a:schemeClr>
                </a:solidFill>
                <a:latin typeface="华文楷体"/>
                <a:ea typeface="华文楷体"/>
                <a:cs typeface="华文楷体"/>
              </a:rPr>
              <a:t>斜不稳定性的原因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306849" y="1273769"/>
            <a:ext cx="42212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ea typeface="华文细黑"/>
                <a:cs typeface="华文细黑"/>
              </a:rPr>
              <a:t>线圈A集团 </a:t>
            </a:r>
            <a:r>
              <a:rPr lang="en-US" b="1">
                <a:ea typeface="华文细黑"/>
                <a:cs typeface="华文细黑"/>
              </a:rPr>
              <a:t>(</a:t>
            </a:r>
            <a:r>
              <a:rPr lang="en-US" b="1">
                <a:solidFill>
                  <a:srgbClr val="FF0000"/>
                </a:solidFill>
                <a:ea typeface="华文细黑"/>
                <a:cs typeface="华文细黑"/>
              </a:rPr>
              <a:t>是磁场压缩着电浆的</a:t>
            </a:r>
            <a:r>
              <a:rPr lang="en-US" b="1">
                <a:ea typeface="华文细黑"/>
                <a:cs typeface="华文细黑"/>
              </a:rPr>
              <a:t>)</a:t>
            </a:r>
          </a:p>
          <a:p>
            <a:r>
              <a:rPr lang="en-US" b="1">
                <a:solidFill>
                  <a:srgbClr val="000000"/>
                </a:solidFill>
                <a:ea typeface="华文细黑"/>
                <a:cs typeface="华文细黑"/>
              </a:rPr>
              <a:t>磁偶极子</a:t>
            </a:r>
            <a:r>
              <a:rPr lang="zh-CN" altLang="en-US" b="1">
                <a:solidFill>
                  <a:srgbClr val="000000"/>
                </a:solidFill>
                <a:ea typeface="华文细黑"/>
                <a:cs typeface="华文细黑"/>
              </a:rPr>
              <a:t>也</a:t>
            </a:r>
            <a:r>
              <a:rPr lang="en-US" b="1">
                <a:solidFill>
                  <a:srgbClr val="000000"/>
                </a:solidFill>
                <a:ea typeface="华文细黑"/>
                <a:cs typeface="华文细黑"/>
              </a:rPr>
              <a:t>是相反的，</a:t>
            </a:r>
          </a:p>
          <a:p>
            <a:r>
              <a:rPr lang="en-US" b="1">
                <a:ea typeface="华文细黑"/>
                <a:cs typeface="华文细黑"/>
              </a:rPr>
              <a:t>但是</a:t>
            </a:r>
            <a:r>
              <a:rPr lang="en-US" b="1">
                <a:solidFill>
                  <a:srgbClr val="008000"/>
                </a:solidFill>
                <a:ea typeface="华文细黑"/>
                <a:cs typeface="华文细黑"/>
              </a:rPr>
              <a:t>线圈B集团</a:t>
            </a:r>
            <a:r>
              <a:rPr lang="en-US" b="1">
                <a:ea typeface="华文细黑"/>
                <a:cs typeface="华文细黑"/>
              </a:rPr>
              <a:t>(</a:t>
            </a:r>
            <a:r>
              <a:rPr lang="en-US" b="1">
                <a:solidFill>
                  <a:srgbClr val="008000"/>
                </a:solidFill>
                <a:ea typeface="华文细黑"/>
                <a:cs typeface="华文细黑"/>
              </a:rPr>
              <a:t>是磁场塑造着电浆的</a:t>
            </a:r>
            <a:r>
              <a:rPr lang="en-US" b="1">
                <a:ea typeface="华文细黑"/>
                <a:cs typeface="华文细黑"/>
              </a:rPr>
              <a:t>）</a:t>
            </a:r>
          </a:p>
          <a:p>
            <a:r>
              <a:rPr lang="en-US" b="1">
                <a:solidFill>
                  <a:srgbClr val="000000"/>
                </a:solidFill>
                <a:ea typeface="华文细黑"/>
                <a:cs typeface="华文细黑"/>
              </a:rPr>
              <a:t>磁偶极子</a:t>
            </a:r>
            <a:r>
              <a:rPr lang="en-US" b="1">
                <a:ea typeface="华文细黑"/>
                <a:cs typeface="华文细黑"/>
              </a:rPr>
              <a:t>并不是相对的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4269572" y="1174931"/>
            <a:ext cx="2866390" cy="1588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99"/>
          <p:cNvSpPr>
            <a:spLocks noChangeArrowheads="1"/>
          </p:cNvSpPr>
          <p:nvPr/>
        </p:nvSpPr>
        <p:spPr bwMode="auto">
          <a:xfrm>
            <a:off x="33903" y="9177"/>
            <a:ext cx="556084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zh-CN" sz="2400" b="1">
                <a:solidFill>
                  <a:srgbClr val="17375E"/>
                </a:solidFill>
                <a:ea typeface="华文细黑"/>
                <a:cs typeface="华文细黑"/>
              </a:rPr>
              <a:t>PROTO-SPHERA</a:t>
            </a:r>
            <a:r>
              <a:rPr lang="zh-CN" altLang="en-US" sz="2400" b="1">
                <a:solidFill>
                  <a:srgbClr val="17375E"/>
                </a:solidFill>
                <a:ea typeface="华文细黑"/>
                <a:cs typeface="华文细黑"/>
              </a:rPr>
              <a:t>的理想磁流体稳定性</a:t>
            </a:r>
            <a:endParaRPr lang="en-US" sz="2400" b="1">
              <a:solidFill>
                <a:srgbClr val="17375E"/>
              </a:solidFill>
              <a:ea typeface="华文细黑"/>
              <a:cs typeface="华文细黑"/>
            </a:endParaRPr>
          </a:p>
        </p:txBody>
      </p:sp>
      <p:pic>
        <p:nvPicPr>
          <p:cNvPr id="17" name="Tilt.mp4">
            <a:hlinkClick r:id="" action="ppaction://media"/>
          </p:cNvPr>
          <p:cNvPicPr/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7135962" y="9177"/>
            <a:ext cx="2008038" cy="234271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133164" y="112757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E729AD"/>
                </a:solidFill>
              </a:rPr>
              <a:t>刚体倾斜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2454" y="1139412"/>
            <a:ext cx="1132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E729AD"/>
                </a:solidFill>
              </a:rPr>
              <a:t>刚体位移</a:t>
            </a:r>
          </a:p>
        </p:txBody>
      </p:sp>
      <p:pic>
        <p:nvPicPr>
          <p:cNvPr id="19" name="Picture 27" descr="Fig_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603185" y="2859011"/>
            <a:ext cx="2398259" cy="400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630" y="797900"/>
            <a:ext cx="2781300" cy="155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0" y="0"/>
            <a:ext cx="91439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FB5253"/>
                </a:solidFill>
                <a:ea typeface="华文细黑"/>
                <a:cs typeface="华文细黑"/>
              </a:rPr>
              <a:t>CKF可能从</a:t>
            </a:r>
            <a:r>
              <a:rPr lang="en-US" sz="2400" b="1" cap="all">
                <a:solidFill>
                  <a:srgbClr val="FB5253"/>
                </a:solidFill>
                <a:ea typeface="华文细黑"/>
                <a:cs typeface="华文细黑"/>
              </a:rPr>
              <a:t>Proto-Sphera</a:t>
            </a:r>
            <a:r>
              <a:rPr lang="en-US" sz="2400" b="1">
                <a:solidFill>
                  <a:srgbClr val="FB5253"/>
                </a:solidFill>
                <a:ea typeface="华文细黑"/>
                <a:cs typeface="华文细黑"/>
              </a:rPr>
              <a:t>概念的一个发生的发展</a:t>
            </a: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1" y="2492052"/>
            <a:ext cx="5426776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rgbClr val="FB5253"/>
                </a:solidFill>
                <a:ea typeface="华文楷体"/>
                <a:cs typeface="华文楷体"/>
              </a:rPr>
              <a:t>CKF</a:t>
            </a:r>
            <a:r>
              <a:rPr lang="en-US" sz="2000" b="1">
                <a:solidFill>
                  <a:srgbClr val="FB5253"/>
                </a:solidFill>
                <a:latin typeface="华文楷体"/>
                <a:ea typeface="华文楷体"/>
                <a:cs typeface="华文楷体"/>
              </a:rPr>
              <a:t>在理想磁流体上被发现是稳定达</a:t>
            </a:r>
            <a:r>
              <a:rPr lang="en-US" sz="2000" b="1">
                <a:solidFill>
                  <a:srgbClr val="FB5253"/>
                </a:solidFill>
                <a:ea typeface="华文楷体"/>
                <a:cs typeface="华文楷体"/>
              </a:rPr>
              <a:t>β= 1</a:t>
            </a:r>
          </a:p>
          <a:p>
            <a:r>
              <a:rPr lang="en-US" b="1">
                <a:solidFill>
                  <a:srgbClr val="5B6EB1"/>
                </a:solidFill>
                <a:latin typeface="华文楷体"/>
                <a:ea typeface="华文楷体"/>
                <a:cs typeface="华文楷体"/>
              </a:rPr>
              <a:t>......有希望的未来聚变空间的推进器？</a:t>
            </a:r>
          </a:p>
        </p:txBody>
      </p:sp>
      <p:sp>
        <p:nvSpPr>
          <p:cNvPr id="9" name="TextBox 11"/>
          <p:cNvSpPr txBox="1">
            <a:spLocks noChangeArrowheads="1"/>
          </p:cNvSpPr>
          <p:nvPr/>
        </p:nvSpPr>
        <p:spPr bwMode="auto">
          <a:xfrm>
            <a:off x="0" y="400110"/>
            <a:ext cx="70616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5B6EB1"/>
                </a:solidFill>
                <a:ea typeface="华文细黑"/>
                <a:cs typeface="华文细黑"/>
              </a:rPr>
              <a:t>两个简并(B=0)磁场的X-点存在于顶部和底部电浆里,所以有两个喷嘴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7025" y="797900"/>
            <a:ext cx="1637240" cy="1538567"/>
          </a:xfrm>
          <a:prstGeom prst="rect">
            <a:avLst/>
          </a:prstGeom>
        </p:spPr>
      </p:pic>
      <p:sp>
        <p:nvSpPr>
          <p:cNvPr id="11" name="TextBox 10"/>
          <p:cNvSpPr txBox="1">
            <a:spLocks noChangeAspect="1"/>
          </p:cNvSpPr>
          <p:nvPr/>
        </p:nvSpPr>
        <p:spPr>
          <a:xfrm>
            <a:off x="4367297" y="614499"/>
            <a:ext cx="3985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>
                <a:effectLst>
                  <a:outerShdw blurRad="50800" dist="127000" dir="2700000">
                    <a:srgbClr val="000000">
                      <a:alpha val="43000"/>
                    </a:srgbClr>
                  </a:outerShdw>
                </a:effectLst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65890" y="854835"/>
            <a:ext cx="434439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>
                <a:solidFill>
                  <a:srgbClr val="5B6EB1"/>
                </a:solidFill>
                <a:latin typeface="华文楷体"/>
                <a:ea typeface="华文楷体"/>
                <a:cs typeface="华文楷体"/>
              </a:rPr>
              <a:t>因而如果聚变的条件可以实现在类似</a:t>
            </a:r>
            <a:r>
              <a:rPr lang="en-US" b="1">
                <a:solidFill>
                  <a:srgbClr val="5B6EB1"/>
                </a:solidFill>
                <a:ea typeface="华文楷体"/>
                <a:cs typeface="华文楷体"/>
              </a:rPr>
              <a:t>PROTO-SPHERA</a:t>
            </a:r>
            <a:r>
              <a:rPr lang="en-US" b="1">
                <a:solidFill>
                  <a:srgbClr val="5B6EB1"/>
                </a:solidFill>
                <a:latin typeface="华文楷体"/>
                <a:ea typeface="华文楷体"/>
                <a:cs typeface="华文楷体"/>
              </a:rPr>
              <a:t>的一个将来磁约束装置上,</a:t>
            </a:r>
          </a:p>
          <a:p>
            <a:pPr algn="just"/>
            <a:r>
              <a:rPr lang="en-US" b="1">
                <a:solidFill>
                  <a:srgbClr val="5B6EB1"/>
                </a:solidFill>
                <a:latin typeface="华文楷体"/>
                <a:ea typeface="华文楷体"/>
                <a:cs typeface="华文楷体"/>
              </a:rPr>
              <a:t>它将直接成为一个空间推进器比化学火箭一百万次更</a:t>
            </a:r>
            <a:r>
              <a:rPr lang="en-US" sz="2000" b="1">
                <a:solidFill>
                  <a:srgbClr val="5B6EB1"/>
                </a:solidFill>
                <a:latin typeface="华文楷体"/>
                <a:ea typeface="华文楷体"/>
                <a:cs typeface="华文楷体"/>
              </a:rPr>
              <a:t>为强大,每单位质量</a:t>
            </a:r>
            <a:endParaRPr lang="en-US">
              <a:solidFill>
                <a:srgbClr val="5B6EB1"/>
              </a:solidFill>
              <a:latin typeface="华文楷体"/>
              <a:ea typeface="华文楷体"/>
              <a:cs typeface="华文楷体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35678" y="2019085"/>
            <a:ext cx="12912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>
                <a:solidFill>
                  <a:schemeClr val="bg1"/>
                </a:solidFill>
              </a:rPr>
              <a:t>2015 experiment</a:t>
            </a:r>
          </a:p>
        </p:txBody>
      </p:sp>
      <p:pic>
        <p:nvPicPr>
          <p:cNvPr id="17" name="Picture 16" descr="PS-CK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64" y="3234002"/>
            <a:ext cx="4512090" cy="263596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39063" y="5880911"/>
            <a:ext cx="46687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cap="all">
                <a:solidFill>
                  <a:srgbClr val="E729AD"/>
                </a:solidFill>
                <a:ea typeface="华文楷体"/>
                <a:cs typeface="华文楷体"/>
              </a:rPr>
              <a:t>            Proto-Sphera</a:t>
            </a:r>
            <a:r>
              <a:rPr lang="en-US" b="1">
                <a:latin typeface="华文楷体"/>
                <a:ea typeface="华文楷体"/>
                <a:cs typeface="华文楷体"/>
              </a:rPr>
              <a:t>是一个</a:t>
            </a:r>
            <a:r>
              <a:rPr lang="en-US" b="1">
                <a:solidFill>
                  <a:srgbClr val="FB5253"/>
                </a:solidFill>
                <a:ea typeface="华文楷体"/>
                <a:cs typeface="华文楷体"/>
              </a:rPr>
              <a:t>CKF</a:t>
            </a:r>
            <a:r>
              <a:rPr lang="en-US" b="1">
                <a:solidFill>
                  <a:srgbClr val="FB5253"/>
                </a:solidFill>
                <a:latin typeface="华文楷体"/>
                <a:ea typeface="华文楷体"/>
                <a:cs typeface="华文楷体"/>
              </a:rPr>
              <a:t>的装置</a:t>
            </a:r>
            <a:r>
              <a:rPr lang="en-US" b="1">
                <a:latin typeface="华文楷体"/>
                <a:ea typeface="华文楷体"/>
                <a:cs typeface="华文楷体"/>
              </a:rPr>
              <a:t>,</a:t>
            </a:r>
          </a:p>
          <a:p>
            <a:r>
              <a:rPr lang="en-US" b="1">
                <a:latin typeface="华文楷体"/>
                <a:ea typeface="华文楷体"/>
                <a:cs typeface="华文楷体"/>
              </a:rPr>
              <a:t>所的</a:t>
            </a:r>
            <a:r>
              <a:rPr lang="en-US" b="1">
                <a:solidFill>
                  <a:srgbClr val="E729AD"/>
                </a:solidFill>
                <a:latin typeface="华文楷体"/>
                <a:ea typeface="华文楷体"/>
                <a:cs typeface="华文楷体"/>
              </a:rPr>
              <a:t>最外</a:t>
            </a:r>
            <a:r>
              <a:rPr lang="en-US" b="1">
                <a:solidFill>
                  <a:srgbClr val="000000"/>
                </a:solidFill>
                <a:latin typeface="华文楷体"/>
                <a:ea typeface="华文楷体"/>
                <a:cs typeface="华文楷体"/>
              </a:rPr>
              <a:t>的电浆终止在两个</a:t>
            </a:r>
            <a:r>
              <a:rPr lang="en-US" b="1">
                <a:solidFill>
                  <a:srgbClr val="B74DFF"/>
                </a:solidFill>
                <a:latin typeface="华文楷体"/>
                <a:ea typeface="华文楷体"/>
                <a:cs typeface="华文楷体"/>
              </a:rPr>
              <a:t>电极上</a:t>
            </a:r>
            <a:r>
              <a:rPr lang="en-US" b="1">
                <a:solidFill>
                  <a:srgbClr val="E729AD"/>
                </a:solidFill>
                <a:latin typeface="华文楷体"/>
                <a:ea typeface="华文楷体"/>
                <a:cs typeface="华文楷体"/>
              </a:rPr>
              <a:t>，</a:t>
            </a:r>
          </a:p>
          <a:p>
            <a:r>
              <a:rPr lang="en-US" b="1">
                <a:latin typeface="华文楷体"/>
                <a:ea typeface="华文楷体"/>
                <a:cs typeface="华文楷体"/>
              </a:rPr>
              <a:t>而两个</a:t>
            </a:r>
            <a:r>
              <a:rPr lang="en-US" b="1">
                <a:solidFill>
                  <a:srgbClr val="E729AD"/>
                </a:solidFill>
                <a:latin typeface="华文楷体"/>
                <a:ea typeface="华文楷体"/>
                <a:cs typeface="华文楷体"/>
              </a:rPr>
              <a:t>次生的电浆环</a:t>
            </a:r>
            <a:r>
              <a:rPr lang="en-US" b="1">
                <a:solidFill>
                  <a:srgbClr val="000000"/>
                </a:solidFill>
                <a:latin typeface="华文楷体"/>
                <a:ea typeface="华文楷体"/>
                <a:cs typeface="华文楷体"/>
              </a:rPr>
              <a:t>被代替以</a:t>
            </a:r>
            <a:r>
              <a:rPr lang="en-US" b="1">
                <a:solidFill>
                  <a:srgbClr val="000000"/>
                </a:solidFill>
                <a:ea typeface="华文楷体"/>
                <a:cs typeface="华文楷体"/>
              </a:rPr>
              <a:t>PF2/PF3</a:t>
            </a:r>
            <a:r>
              <a:rPr lang="en-US" b="1">
                <a:solidFill>
                  <a:srgbClr val="000000"/>
                </a:solidFill>
                <a:latin typeface="华文楷体"/>
                <a:ea typeface="华文楷体"/>
                <a:cs typeface="华文楷体"/>
              </a:rPr>
              <a:t>磁线圈</a:t>
            </a:r>
          </a:p>
        </p:txBody>
      </p:sp>
      <p:pic>
        <p:nvPicPr>
          <p:cNvPr id="18" name="Picture 17" descr="App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1154" y="2493610"/>
            <a:ext cx="4459127" cy="365648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065395" y="2069533"/>
            <a:ext cx="17057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rgbClr val="640500"/>
                </a:solidFill>
              </a:rPr>
              <a:t>n</a:t>
            </a:r>
            <a:r>
              <a:rPr lang="en-US" sz="2000" b="1" baseline="-25000">
                <a:solidFill>
                  <a:srgbClr val="640500"/>
                </a:solidFill>
              </a:rPr>
              <a:t>α</a:t>
            </a:r>
            <a:r>
              <a:rPr lang="en-US" sz="2000" b="1">
                <a:solidFill>
                  <a:srgbClr val="640500"/>
                </a:solidFill>
              </a:rPr>
              <a:t>粒子的密度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830" y="3244844"/>
            <a:ext cx="3017046" cy="36131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3284" y="3230007"/>
            <a:ext cx="3087211" cy="3627993"/>
          </a:xfrm>
          <a:prstGeom prst="rect">
            <a:avLst/>
          </a:prstGeom>
        </p:spPr>
      </p:pic>
      <p:sp>
        <p:nvSpPr>
          <p:cNvPr id="6" name="Rectangle 99"/>
          <p:cNvSpPr>
            <a:spLocks noChangeArrowheads="1"/>
          </p:cNvSpPr>
          <p:nvPr/>
        </p:nvSpPr>
        <p:spPr bwMode="auto">
          <a:xfrm>
            <a:off x="132435" y="9177"/>
            <a:ext cx="897387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zh-CN" sz="2400" b="1">
                <a:solidFill>
                  <a:srgbClr val="17375E"/>
                </a:solidFill>
                <a:ea typeface="华文细黑"/>
                <a:cs typeface="华文细黑"/>
              </a:rPr>
              <a:t>PROTO-SPHERA</a:t>
            </a:r>
            <a:r>
              <a:rPr lang="zh-CN" altLang="en-US" sz="2400" b="1">
                <a:solidFill>
                  <a:srgbClr val="17375E"/>
                </a:solidFill>
                <a:ea typeface="华文细黑"/>
                <a:cs typeface="华文细黑"/>
              </a:rPr>
              <a:t>的理想磁流体稳定性</a:t>
            </a:r>
            <a:r>
              <a:rPr lang="en-US" sz="2400" b="1">
                <a:solidFill>
                  <a:srgbClr val="17375E"/>
                </a:solidFill>
                <a:ea typeface="华文细黑"/>
                <a:cs typeface="华文细黑"/>
              </a:rPr>
              <a:t>: 真空场的扰动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821" y="4532767"/>
            <a:ext cx="28245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latin typeface="华文楷体"/>
                <a:ea typeface="华文楷体"/>
                <a:cs typeface="华文楷体"/>
              </a:rPr>
              <a:t>二维有限元网格来</a:t>
            </a:r>
          </a:p>
          <a:p>
            <a:r>
              <a:rPr lang="en-US" sz="2000" b="1">
                <a:latin typeface="华文楷体"/>
                <a:ea typeface="华文楷体"/>
                <a:cs typeface="华文楷体"/>
              </a:rPr>
              <a:t>计算真空磁场的扰动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96829" y="2232608"/>
            <a:ext cx="52373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>
                <a:solidFill>
                  <a:srgbClr val="FF07B2"/>
                </a:solidFill>
                <a:latin typeface="华文楷体"/>
                <a:ea typeface="华文楷体"/>
                <a:cs typeface="华文楷体"/>
              </a:rPr>
              <a:t>阴极</a:t>
            </a:r>
            <a:r>
              <a:rPr lang="en-US" sz="2000" b="1">
                <a:solidFill>
                  <a:srgbClr val="A76C19"/>
                </a:solidFill>
                <a:latin typeface="华文楷体"/>
                <a:ea typeface="华文楷体"/>
                <a:cs typeface="华文楷体"/>
              </a:rPr>
              <a:t>的电流 </a:t>
            </a:r>
            <a:r>
              <a:rPr lang="en-US" sz="2000" b="1">
                <a:solidFill>
                  <a:srgbClr val="A76C19"/>
                </a:solidFill>
                <a:ea typeface="华文楷体"/>
                <a:cs typeface="华文楷体"/>
              </a:rPr>
              <a:t>I</a:t>
            </a:r>
            <a:r>
              <a:rPr lang="en-US" sz="2000" b="1" baseline="-25000">
                <a:solidFill>
                  <a:srgbClr val="A76C19"/>
                </a:solidFill>
                <a:ea typeface="华文楷体"/>
                <a:cs typeface="华文楷体"/>
              </a:rPr>
              <a:t>e</a:t>
            </a:r>
            <a:r>
              <a:rPr lang="en-US" sz="2000" b="1">
                <a:solidFill>
                  <a:srgbClr val="A76C19"/>
                </a:solidFill>
                <a:ea typeface="华文楷体"/>
                <a:cs typeface="华文楷体"/>
              </a:rPr>
              <a:t> </a:t>
            </a:r>
            <a:r>
              <a:rPr lang="en-US" sz="2000" b="1">
                <a:solidFill>
                  <a:srgbClr val="A76C19"/>
                </a:solidFill>
                <a:latin typeface="华文楷体"/>
                <a:ea typeface="华文楷体"/>
                <a:cs typeface="华文楷体"/>
              </a:rPr>
              <a:t>从机的底部返回通过</a:t>
            </a:r>
            <a:r>
              <a:rPr lang="en-US" sz="2000" b="1">
                <a:solidFill>
                  <a:srgbClr val="A76C19"/>
                </a:solidFill>
                <a:ea typeface="华文楷体"/>
                <a:cs typeface="华文楷体"/>
              </a:rPr>
              <a:t>8</a:t>
            </a:r>
            <a:r>
              <a:rPr lang="en-US" sz="2000" b="1">
                <a:solidFill>
                  <a:srgbClr val="A76C19"/>
                </a:solidFill>
                <a:latin typeface="华文楷体"/>
                <a:ea typeface="华文楷体"/>
                <a:cs typeface="华文楷体"/>
              </a:rPr>
              <a:t>铜导电棒</a:t>
            </a:r>
            <a:endParaRPr lang="en-US" sz="2000">
              <a:solidFill>
                <a:srgbClr val="A76C19"/>
              </a:solidFill>
              <a:latin typeface="华文楷体"/>
              <a:ea typeface="华文楷体"/>
              <a:cs typeface="华文楷体"/>
            </a:endParaRPr>
          </a:p>
        </p:txBody>
      </p:sp>
      <p:pic>
        <p:nvPicPr>
          <p:cNvPr id="9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1478" y="520846"/>
            <a:ext cx="4844830" cy="1759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Arrow Connector 10"/>
          <p:cNvCxnSpPr>
            <a:cxnSpLocks noChangeShapeType="1"/>
          </p:cNvCxnSpPr>
          <p:nvPr/>
        </p:nvCxnSpPr>
        <p:spPr bwMode="auto">
          <a:xfrm rot="16200000" flipV="1">
            <a:off x="7604242" y="1499054"/>
            <a:ext cx="824509" cy="738763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arrow" w="lg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26" name="Picture 25" descr="Coaxia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14" y="1101483"/>
            <a:ext cx="3678403" cy="2069102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20089" y="378509"/>
            <a:ext cx="33390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FF07B2"/>
                </a:solidFill>
                <a:latin typeface="华文楷体"/>
                <a:ea typeface="华文楷体"/>
                <a:cs typeface="华文楷体"/>
              </a:rPr>
              <a:t>阳极</a:t>
            </a:r>
            <a:r>
              <a:rPr lang="en-US" sz="2000" b="1">
                <a:solidFill>
                  <a:srgbClr val="A76C19"/>
                </a:solidFill>
                <a:latin typeface="华文楷体"/>
                <a:ea typeface="华文楷体"/>
                <a:cs typeface="华文楷体"/>
              </a:rPr>
              <a:t>的电流 </a:t>
            </a:r>
            <a:r>
              <a:rPr lang="en-US" sz="2000" b="1">
                <a:solidFill>
                  <a:srgbClr val="A76C19"/>
                </a:solidFill>
                <a:ea typeface="华文楷体"/>
                <a:cs typeface="华文楷体"/>
              </a:rPr>
              <a:t>I</a:t>
            </a:r>
            <a:r>
              <a:rPr lang="en-US" sz="2000" b="1" baseline="-25000">
                <a:solidFill>
                  <a:srgbClr val="A76C19"/>
                </a:solidFill>
                <a:ea typeface="华文楷体"/>
                <a:cs typeface="华文楷体"/>
              </a:rPr>
              <a:t>e</a:t>
            </a:r>
            <a:r>
              <a:rPr lang="en-US" sz="2000" b="1">
                <a:solidFill>
                  <a:srgbClr val="A76C19"/>
                </a:solidFill>
                <a:latin typeface="华文楷体"/>
                <a:ea typeface="华文楷体"/>
                <a:cs typeface="华文楷体"/>
              </a:rPr>
              <a:t> 送入在机一内通过顶部的同轴系统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9"/>
          <p:cNvSpPr>
            <a:spLocks noChangeArrowheads="1"/>
          </p:cNvSpPr>
          <p:nvPr/>
        </p:nvSpPr>
        <p:spPr bwMode="auto">
          <a:xfrm>
            <a:off x="132435" y="9177"/>
            <a:ext cx="84286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zh-CN" sz="2400" b="1">
                <a:solidFill>
                  <a:srgbClr val="17375E"/>
                </a:solidFill>
                <a:ea typeface="华文楷体"/>
                <a:cs typeface="华文楷体"/>
              </a:rPr>
              <a:t>PROTO-SPHERA</a:t>
            </a:r>
            <a:r>
              <a:rPr lang="zh-CN" altLang="en-US" sz="2400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的理想磁流体稳定性</a:t>
            </a:r>
            <a:r>
              <a:rPr lang="en-US" sz="2400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: </a:t>
            </a:r>
            <a:r>
              <a:rPr lang="zh-CN" altLang="en-US" sz="2400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结果</a:t>
            </a:r>
            <a:endParaRPr lang="en-US" sz="2400" b="1">
              <a:solidFill>
                <a:srgbClr val="17375E"/>
              </a:solidFill>
              <a:latin typeface="Comic Sans MS" pitchFamily="-106" charset="0"/>
            </a:endParaRPr>
          </a:p>
        </p:txBody>
      </p:sp>
      <p:sp>
        <p:nvSpPr>
          <p:cNvPr id="6" name="TextBox 22"/>
          <p:cNvSpPr txBox="1">
            <a:spLocks noChangeArrowheads="1"/>
          </p:cNvSpPr>
          <p:nvPr/>
        </p:nvSpPr>
        <p:spPr bwMode="auto">
          <a:xfrm>
            <a:off x="4893587" y="509897"/>
            <a:ext cx="4250414" cy="533992"/>
          </a:xfrm>
          <a:prstGeom prst="rect">
            <a:avLst/>
          </a:prstGeom>
          <a:noFill/>
          <a:ln w="25400">
            <a:solidFill>
              <a:srgbClr val="17375E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理想的磁流体分析, 以评估</a:t>
            </a:r>
            <a:r>
              <a:rPr lang="en-US" b="1" i="1">
                <a:solidFill>
                  <a:srgbClr val="17375E"/>
                </a:solidFill>
                <a:ea typeface="华文楷体"/>
                <a:cs typeface="华文楷体"/>
              </a:rPr>
              <a:t>I</a:t>
            </a:r>
            <a:r>
              <a:rPr lang="en-US" b="1" i="1" baseline="-25000">
                <a:solidFill>
                  <a:srgbClr val="17375E"/>
                </a:solidFill>
                <a:ea typeface="华文楷体"/>
                <a:cs typeface="华文楷体"/>
              </a:rPr>
              <a:t>ST </a:t>
            </a:r>
            <a:r>
              <a:rPr lang="en-US" b="1" i="1">
                <a:solidFill>
                  <a:srgbClr val="17375E"/>
                </a:solidFill>
                <a:ea typeface="华文楷体"/>
                <a:cs typeface="华文楷体"/>
              </a:rPr>
              <a:t>/ I</a:t>
            </a:r>
            <a:r>
              <a:rPr lang="en-US" b="1" i="1" baseline="-25000">
                <a:solidFill>
                  <a:srgbClr val="17375E"/>
                </a:solidFill>
                <a:ea typeface="华文楷体"/>
                <a:cs typeface="华文楷体"/>
              </a:rPr>
              <a:t>e</a:t>
            </a:r>
            <a:r>
              <a:rPr lang="en-US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和β限制</a:t>
            </a:r>
          </a:p>
          <a:p>
            <a:pPr algn="ctr">
              <a:lnSpc>
                <a:spcPct val="70000"/>
              </a:lnSpc>
            </a:pPr>
            <a:endParaRPr lang="en-US" sz="800" b="1">
              <a:solidFill>
                <a:srgbClr val="17375E"/>
              </a:solidFill>
            </a:endParaRPr>
          </a:p>
          <a:p>
            <a:pPr algn="ctr">
              <a:lnSpc>
                <a:spcPct val="70000"/>
              </a:lnSpc>
            </a:pPr>
            <a:r>
              <a:rPr lang="en-US" sz="1400" b="1">
                <a:solidFill>
                  <a:srgbClr val="17375E"/>
                </a:solidFill>
              </a:rPr>
              <a:t>(Micozzi P. et al., 2010 Nucl. Fusion 50 095004)</a:t>
            </a:r>
          </a:p>
        </p:txBody>
      </p:sp>
      <p:pic>
        <p:nvPicPr>
          <p:cNvPr id="12" name="Picture 11" descr="PS-unstable_n2_beta25%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77642" y="1431572"/>
            <a:ext cx="3193060" cy="4114134"/>
          </a:xfrm>
          <a:prstGeom prst="rect">
            <a:avLst/>
          </a:prstGeom>
        </p:spPr>
      </p:pic>
      <p:pic>
        <p:nvPicPr>
          <p:cNvPr id="13" name="Picture 12" descr="PS-unstable_n1_beta23%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37098" y="2715057"/>
            <a:ext cx="2971880" cy="411413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8030" y="3836087"/>
            <a:ext cx="37224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电浆中心柱的电流 </a:t>
            </a:r>
            <a:r>
              <a:rPr lang="en-US" b="1" i="1">
                <a:solidFill>
                  <a:srgbClr val="17375E"/>
                </a:solidFill>
              </a:rPr>
              <a:t>I</a:t>
            </a:r>
            <a:r>
              <a:rPr lang="en-US" b="1" i="1" baseline="-25000">
                <a:solidFill>
                  <a:srgbClr val="17375E"/>
                </a:solidFill>
              </a:rPr>
              <a:t>e</a:t>
            </a:r>
            <a:r>
              <a:rPr lang="en-US" b="1" i="1">
                <a:solidFill>
                  <a:srgbClr val="17375E"/>
                </a:solidFill>
              </a:rPr>
              <a:t> =60kA</a:t>
            </a:r>
          </a:p>
          <a:p>
            <a:r>
              <a:rPr lang="en-US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球环电浆的电流 </a:t>
            </a:r>
            <a:r>
              <a:rPr lang="en-US" b="1" i="1">
                <a:solidFill>
                  <a:srgbClr val="17375E"/>
                </a:solidFill>
              </a:rPr>
              <a:t>I</a:t>
            </a:r>
            <a:r>
              <a:rPr lang="en-US" b="1" i="1" baseline="-25000">
                <a:solidFill>
                  <a:srgbClr val="17375E"/>
                </a:solidFill>
              </a:rPr>
              <a:t>ST</a:t>
            </a:r>
            <a:r>
              <a:rPr lang="en-US" b="1" i="1">
                <a:solidFill>
                  <a:srgbClr val="17375E"/>
                </a:solidFill>
              </a:rPr>
              <a:t>=120kA: I</a:t>
            </a:r>
            <a:r>
              <a:rPr lang="en-US" b="1" i="1" baseline="-25000">
                <a:solidFill>
                  <a:srgbClr val="17375E"/>
                </a:solidFill>
              </a:rPr>
              <a:t>ST </a:t>
            </a:r>
            <a:r>
              <a:rPr lang="en-US" b="1" i="1">
                <a:solidFill>
                  <a:srgbClr val="17375E"/>
                </a:solidFill>
              </a:rPr>
              <a:t>/ I</a:t>
            </a:r>
            <a:r>
              <a:rPr lang="en-US" b="1" i="1" baseline="-25000">
                <a:solidFill>
                  <a:srgbClr val="17375E"/>
                </a:solidFill>
              </a:rPr>
              <a:t>e</a:t>
            </a:r>
            <a:r>
              <a:rPr lang="en-US" b="1" i="1">
                <a:solidFill>
                  <a:srgbClr val="17375E"/>
                </a:solidFill>
              </a:rPr>
              <a:t> =2</a:t>
            </a:r>
          </a:p>
          <a:p>
            <a:r>
              <a:rPr lang="en-US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不稳定环形波数限于为 </a:t>
            </a:r>
            <a:r>
              <a:rPr lang="en-US" b="1" i="1">
                <a:solidFill>
                  <a:srgbClr val="17375E"/>
                </a:solidFill>
              </a:rPr>
              <a:t>n =2,3</a:t>
            </a:r>
          </a:p>
          <a:p>
            <a:r>
              <a:rPr lang="en-US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在 </a:t>
            </a:r>
            <a:r>
              <a:rPr lang="en-GB" b="1" i="1">
                <a:solidFill>
                  <a:srgbClr val="17375E"/>
                </a:solidFill>
                <a:latin typeface="Symbol" pitchFamily="-107" charset="2"/>
                <a:ea typeface="Times New Roman" pitchFamily="-107" charset="0"/>
                <a:cs typeface="Times New Roman" pitchFamily="-107" charset="0"/>
              </a:rPr>
              <a:t>b</a:t>
            </a:r>
            <a:r>
              <a:rPr lang="en-US" b="1" i="1">
                <a:solidFill>
                  <a:srgbClr val="17375E"/>
                </a:solidFill>
              </a:rPr>
              <a:t> =25％</a:t>
            </a:r>
            <a:r>
              <a:rPr lang="en-US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由从动</a:t>
            </a:r>
            <a:r>
              <a:rPr lang="en-US" b="1" i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 </a:t>
            </a:r>
            <a:r>
              <a:rPr lang="en-US" b="1" i="1">
                <a:solidFill>
                  <a:srgbClr val="17375E"/>
                </a:solidFill>
              </a:rPr>
              <a:t>q=3/2</a:t>
            </a:r>
            <a:r>
              <a:rPr lang="en-US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共振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75994" y="5527659"/>
            <a:ext cx="3905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电浆中心柱的电流 </a:t>
            </a:r>
            <a:r>
              <a:rPr lang="en-US" b="1" i="1">
                <a:solidFill>
                  <a:srgbClr val="17375E"/>
                </a:solidFill>
              </a:rPr>
              <a:t>I</a:t>
            </a:r>
            <a:r>
              <a:rPr lang="en-US" b="1" i="1" baseline="-25000">
                <a:solidFill>
                  <a:srgbClr val="17375E"/>
                </a:solidFill>
              </a:rPr>
              <a:t>e</a:t>
            </a:r>
            <a:r>
              <a:rPr lang="en-US" b="1" i="1">
                <a:solidFill>
                  <a:srgbClr val="17375E"/>
                </a:solidFill>
              </a:rPr>
              <a:t> =60kA</a:t>
            </a:r>
          </a:p>
          <a:p>
            <a:r>
              <a:rPr lang="en-US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球环电浆的电流 </a:t>
            </a:r>
            <a:r>
              <a:rPr lang="en-US" b="1" i="1">
                <a:solidFill>
                  <a:srgbClr val="17375E"/>
                </a:solidFill>
              </a:rPr>
              <a:t>I</a:t>
            </a:r>
            <a:r>
              <a:rPr lang="en-US" b="1" i="1" baseline="-25000">
                <a:solidFill>
                  <a:srgbClr val="17375E"/>
                </a:solidFill>
              </a:rPr>
              <a:t>ST</a:t>
            </a:r>
            <a:r>
              <a:rPr lang="en-US" b="1" i="1">
                <a:solidFill>
                  <a:srgbClr val="17375E"/>
                </a:solidFill>
              </a:rPr>
              <a:t>=240kA: I</a:t>
            </a:r>
            <a:r>
              <a:rPr lang="en-US" b="1" i="1" baseline="-25000">
                <a:solidFill>
                  <a:srgbClr val="17375E"/>
                </a:solidFill>
              </a:rPr>
              <a:t>ST </a:t>
            </a:r>
            <a:r>
              <a:rPr lang="en-US" b="1" i="1">
                <a:solidFill>
                  <a:srgbClr val="17375E"/>
                </a:solidFill>
              </a:rPr>
              <a:t>/ I</a:t>
            </a:r>
            <a:r>
              <a:rPr lang="en-US" b="1" i="1" baseline="-25000">
                <a:solidFill>
                  <a:srgbClr val="17375E"/>
                </a:solidFill>
              </a:rPr>
              <a:t>e</a:t>
            </a:r>
            <a:r>
              <a:rPr lang="en-US" b="1" i="1">
                <a:solidFill>
                  <a:srgbClr val="17375E"/>
                </a:solidFill>
              </a:rPr>
              <a:t> =4</a:t>
            </a:r>
          </a:p>
          <a:p>
            <a:r>
              <a:rPr lang="en-US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不稳定环形波数延伸到 </a:t>
            </a:r>
            <a:r>
              <a:rPr lang="en-US" b="1" i="1">
                <a:solidFill>
                  <a:srgbClr val="17375E"/>
                </a:solidFill>
              </a:rPr>
              <a:t>n =1</a:t>
            </a:r>
          </a:p>
          <a:p>
            <a:r>
              <a:rPr lang="en-US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在</a:t>
            </a:r>
            <a:r>
              <a:rPr lang="en-US" b="1" i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 </a:t>
            </a:r>
            <a:r>
              <a:rPr lang="en-GB" b="1" i="1">
                <a:solidFill>
                  <a:srgbClr val="17375E"/>
                </a:solidFill>
                <a:latin typeface="Symbol" pitchFamily="-107" charset="2"/>
                <a:ea typeface="Times New Roman" pitchFamily="-107" charset="0"/>
                <a:cs typeface="Times New Roman" pitchFamily="-107" charset="0"/>
              </a:rPr>
              <a:t>b</a:t>
            </a:r>
            <a:r>
              <a:rPr lang="en-US" b="1" i="1">
                <a:solidFill>
                  <a:srgbClr val="17375E"/>
                </a:solidFill>
              </a:rPr>
              <a:t> =23％</a:t>
            </a:r>
            <a:r>
              <a:rPr lang="en-US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由电浆中心柱驱动的扭结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2435" y="350361"/>
            <a:ext cx="6563368" cy="25237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  <a:buClr>
                <a:srgbClr val="0000FF"/>
              </a:buClr>
            </a:pPr>
            <a:r>
              <a:rPr lang="en-US" b="1">
                <a:solidFill>
                  <a:srgbClr val="008040"/>
                </a:solidFill>
                <a:latin typeface="华文楷体"/>
                <a:ea typeface="华文楷体"/>
                <a:cs typeface="华文楷体"/>
              </a:rPr>
              <a:t>对于小环形波数 </a:t>
            </a:r>
            <a:r>
              <a:rPr lang="en-US" altLang="zh-CN" b="1">
                <a:solidFill>
                  <a:srgbClr val="008040"/>
                </a:solidFill>
                <a:ea typeface="华文楷体"/>
                <a:cs typeface="华文楷体"/>
              </a:rPr>
              <a:t>n</a:t>
            </a:r>
            <a:r>
              <a:rPr lang="en-US" b="1">
                <a:solidFill>
                  <a:srgbClr val="008040"/>
                </a:solidFill>
                <a:ea typeface="华文楷体"/>
                <a:cs typeface="华文楷体"/>
              </a:rPr>
              <a:t>=1,2,3 </a:t>
            </a:r>
            <a:r>
              <a:rPr lang="en-US" b="1">
                <a:solidFill>
                  <a:srgbClr val="008040"/>
                </a:solidFill>
                <a:latin typeface="华文楷体"/>
                <a:ea typeface="华文楷体"/>
                <a:cs typeface="华文楷体"/>
              </a:rPr>
              <a:t>为了获得</a:t>
            </a:r>
          </a:p>
          <a:p>
            <a:pPr>
              <a:spcBef>
                <a:spcPct val="0"/>
              </a:spcBef>
              <a:buClr>
                <a:srgbClr val="0000FF"/>
              </a:buClr>
            </a:pPr>
            <a:r>
              <a:rPr lang="en-US" b="1">
                <a:solidFill>
                  <a:srgbClr val="008040"/>
                </a:solidFill>
                <a:latin typeface="华文楷体"/>
                <a:ea typeface="华文楷体"/>
                <a:cs typeface="华文楷体"/>
              </a:rPr>
              <a:t>理想的</a:t>
            </a:r>
            <a:r>
              <a:rPr lang="en-US" b="1">
                <a:solidFill>
                  <a:srgbClr val="008040"/>
                </a:solidFill>
                <a:ea typeface="华文楷体"/>
                <a:cs typeface="华文楷体"/>
              </a:rPr>
              <a:t>MHD</a:t>
            </a:r>
            <a:r>
              <a:rPr lang="en-US" b="1">
                <a:solidFill>
                  <a:srgbClr val="008040"/>
                </a:solidFill>
                <a:latin typeface="华文楷体"/>
                <a:ea typeface="华文楷体"/>
                <a:cs typeface="华文楷体"/>
              </a:rPr>
              <a:t>稳定性</a:t>
            </a:r>
            <a:r>
              <a:rPr lang="en-US" b="1">
                <a:solidFill>
                  <a:srgbClr val="008040"/>
                </a:solidFill>
                <a:ea typeface="Times New Roman" pitchFamily="-107" charset="0"/>
                <a:cs typeface="Times New Roman" pitchFamily="-107" charset="0"/>
              </a:rPr>
              <a:t>：</a:t>
            </a:r>
          </a:p>
          <a:p>
            <a:pPr>
              <a:spcBef>
                <a:spcPct val="0"/>
              </a:spcBef>
              <a:buClr>
                <a:srgbClr val="0000FF"/>
              </a:buClr>
            </a:pPr>
            <a:r>
              <a:rPr lang="en-GB" sz="1600" b="1">
                <a:latin typeface="华文楷体"/>
                <a:ea typeface="华文楷体"/>
                <a:cs typeface="华文楷体"/>
              </a:rPr>
              <a:t>(</a:t>
            </a:r>
            <a:r>
              <a:rPr lang="en-US" sz="1600" b="1">
                <a:latin typeface="华文楷体"/>
                <a:ea typeface="华文楷体"/>
                <a:cs typeface="华文楷体"/>
              </a:rPr>
              <a:t>表示通过参数：</a:t>
            </a:r>
          </a:p>
          <a:p>
            <a:pPr>
              <a:spcBef>
                <a:spcPct val="0"/>
              </a:spcBef>
              <a:buClr>
                <a:srgbClr val="0000FF"/>
              </a:buClr>
            </a:pPr>
            <a:r>
              <a:rPr lang="en-GB" sz="1600" b="1">
                <a:latin typeface="华文楷体"/>
                <a:ea typeface="华文楷体"/>
                <a:cs typeface="华文楷体"/>
              </a:rPr>
              <a:t> </a:t>
            </a:r>
            <a:r>
              <a:rPr lang="en-US" sz="1600" b="1">
                <a:solidFill>
                  <a:srgbClr val="000000"/>
                </a:solidFill>
                <a:latin typeface="华文楷体"/>
                <a:ea typeface="华文楷体"/>
                <a:cs typeface="华文楷体"/>
              </a:rPr>
              <a:t>在电浆以内两个电流的比率</a:t>
            </a:r>
            <a:r>
              <a:rPr lang="en-US" sz="1600" b="1">
                <a:latin typeface="华文楷体"/>
                <a:ea typeface="华文楷体"/>
                <a:cs typeface="华文楷体"/>
              </a:rPr>
              <a:t>: </a:t>
            </a:r>
            <a:r>
              <a:rPr lang="en-GB" sz="1600" b="1" i="1">
                <a:ea typeface="Times New Roman" pitchFamily="-107" charset="0"/>
                <a:cs typeface="Times New Roman" pitchFamily="-107" charset="0"/>
              </a:rPr>
              <a:t>I</a:t>
            </a:r>
            <a:r>
              <a:rPr lang="en-GB" sz="1600" b="1" i="1" baseline="-30000">
                <a:ea typeface="Times New Roman" pitchFamily="-107" charset="0"/>
                <a:cs typeface="Times New Roman" pitchFamily="-107" charset="0"/>
              </a:rPr>
              <a:t>ST </a:t>
            </a:r>
            <a:r>
              <a:rPr lang="en-GB" sz="1600" b="1" i="1">
                <a:ea typeface="Times New Roman" pitchFamily="-107" charset="0"/>
                <a:cs typeface="Times New Roman" pitchFamily="-107" charset="0"/>
              </a:rPr>
              <a:t>/I</a:t>
            </a:r>
            <a:r>
              <a:rPr lang="en-GB" sz="1600" b="1" i="1" baseline="-30000">
                <a:ea typeface="Times New Roman" pitchFamily="-107" charset="0"/>
                <a:cs typeface="Times New Roman" pitchFamily="-107" charset="0"/>
              </a:rPr>
              <a:t>e</a:t>
            </a:r>
            <a:r>
              <a:rPr lang="en-GB" sz="1600" b="1">
                <a:ea typeface="Times New Roman" pitchFamily="-107" charset="0"/>
                <a:cs typeface="Times New Roman" pitchFamily="-107" charset="0"/>
              </a:rPr>
              <a:t>=</a:t>
            </a:r>
            <a:r>
              <a:rPr lang="en-US" sz="1600" b="1">
                <a:latin typeface="华文楷体"/>
                <a:ea typeface="华文楷体"/>
                <a:cs typeface="华文楷体"/>
              </a:rPr>
              <a:t>电流在球环一内/电流在中心柱一内)</a:t>
            </a:r>
            <a:endParaRPr lang="en-GB" sz="1600" b="1">
              <a:latin typeface="华文楷体"/>
              <a:ea typeface="华文楷体"/>
              <a:cs typeface="华文楷体"/>
            </a:endParaRPr>
          </a:p>
          <a:p>
            <a:pPr>
              <a:spcBef>
                <a:spcPct val="0"/>
              </a:spcBef>
              <a:buClr>
                <a:srgbClr val="0000FF"/>
              </a:buClr>
            </a:pPr>
            <a:r>
              <a:rPr lang="en-GB" sz="1600" b="1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•</a:t>
            </a:r>
            <a:r>
              <a:rPr lang="en-GB" sz="1600" b="1">
                <a:ea typeface="Times New Roman" pitchFamily="-107" charset="0"/>
                <a:cs typeface="Times New Roman" pitchFamily="-107" charset="0"/>
              </a:rPr>
              <a:t> </a:t>
            </a:r>
            <a:r>
              <a:rPr lang="en-GB" sz="1600" b="1" i="1">
                <a:solidFill>
                  <a:srgbClr val="008000"/>
                </a:solidFill>
                <a:latin typeface="Symbol" pitchFamily="-107" charset="2"/>
                <a:ea typeface="Times New Roman" pitchFamily="-107" charset="0"/>
                <a:cs typeface="Times New Roman" pitchFamily="-107" charset="0"/>
              </a:rPr>
              <a:t>b </a:t>
            </a:r>
            <a:r>
              <a:rPr lang="en-GB" sz="1600" b="1" i="1">
                <a:solidFill>
                  <a:srgbClr val="008000"/>
                </a:solidFill>
                <a:ea typeface="Times New Roman" pitchFamily="-107" charset="0"/>
                <a:cs typeface="Times New Roman" pitchFamily="-107" charset="0"/>
              </a:rPr>
              <a:t>=</a:t>
            </a:r>
            <a:r>
              <a:rPr lang="en-GB" sz="1600" b="1" i="1">
                <a:solidFill>
                  <a:srgbClr val="008040"/>
                </a:solidFill>
                <a:ea typeface="Times New Roman" pitchFamily="-107" charset="0"/>
                <a:cs typeface="Times New Roman" pitchFamily="-107" charset="0"/>
              </a:rPr>
              <a:t>21÷26%</a:t>
            </a:r>
            <a:r>
              <a:rPr lang="zh-CN" altLang="en-US" sz="1600" b="1">
                <a:solidFill>
                  <a:srgbClr val="008040"/>
                </a:solidFill>
                <a:latin typeface="华文楷体"/>
                <a:ea typeface="华文楷体"/>
                <a:cs typeface="华文楷体"/>
              </a:rPr>
              <a:t>以下</a:t>
            </a:r>
            <a:r>
              <a:rPr lang="en-GB" sz="1600" b="1">
                <a:solidFill>
                  <a:srgbClr val="008000"/>
                </a:solidFill>
                <a:ea typeface="Times New Roman" pitchFamily="-107" charset="0"/>
                <a:cs typeface="Times New Roman" pitchFamily="-107" charset="0"/>
              </a:rPr>
              <a:t>,  </a:t>
            </a:r>
            <a:r>
              <a:rPr lang="en-GB" sz="1600" b="1" i="1">
                <a:solidFill>
                  <a:srgbClr val="008000"/>
                </a:solidFill>
                <a:ea typeface="Times New Roman" pitchFamily="-107" charset="0"/>
                <a:cs typeface="Times New Roman" pitchFamily="-107" charset="0"/>
              </a:rPr>
              <a:t>I</a:t>
            </a:r>
            <a:r>
              <a:rPr lang="en-GB" sz="1600" b="1" i="1" baseline="-30000">
                <a:solidFill>
                  <a:srgbClr val="008000"/>
                </a:solidFill>
                <a:ea typeface="Times New Roman" pitchFamily="-107" charset="0"/>
                <a:cs typeface="Times New Roman" pitchFamily="-107" charset="0"/>
              </a:rPr>
              <a:t>ST </a:t>
            </a:r>
            <a:r>
              <a:rPr lang="en-GB" sz="1600" b="1" i="1">
                <a:solidFill>
                  <a:srgbClr val="008000"/>
                </a:solidFill>
                <a:ea typeface="Times New Roman" pitchFamily="-107" charset="0"/>
                <a:cs typeface="Times New Roman" pitchFamily="-107" charset="0"/>
              </a:rPr>
              <a:t>/I</a:t>
            </a:r>
            <a:r>
              <a:rPr lang="en-GB" sz="1600" b="1" i="1" baseline="-30000">
                <a:solidFill>
                  <a:srgbClr val="008000"/>
                </a:solidFill>
                <a:ea typeface="Times New Roman" pitchFamily="-107" charset="0"/>
                <a:cs typeface="Times New Roman" pitchFamily="-107" charset="0"/>
              </a:rPr>
              <a:t>e</a:t>
            </a:r>
            <a:r>
              <a:rPr lang="en-GB" sz="1600" b="1" i="1">
                <a:solidFill>
                  <a:srgbClr val="008040"/>
                </a:solidFill>
                <a:ea typeface="Times New Roman" pitchFamily="-107" charset="0"/>
                <a:cs typeface="Times New Roman" pitchFamily="-107" charset="0"/>
              </a:rPr>
              <a:t>= 0.5 – 1</a:t>
            </a:r>
            <a:r>
              <a:rPr lang="zh-CN" altLang="en-US" sz="1600" b="1">
                <a:solidFill>
                  <a:srgbClr val="008040"/>
                </a:solidFill>
                <a:latin typeface="华文楷体"/>
                <a:ea typeface="华文楷体"/>
                <a:cs typeface="华文楷体"/>
              </a:rPr>
              <a:t>以下</a:t>
            </a:r>
            <a:endParaRPr lang="en-GB" sz="1600" b="1">
              <a:solidFill>
                <a:srgbClr val="17375E"/>
              </a:solidFill>
              <a:ea typeface="Times New Roman" pitchFamily="-107" charset="0"/>
              <a:cs typeface="Times New Roman" pitchFamily="-107" charset="0"/>
            </a:endParaRPr>
          </a:p>
          <a:p>
            <a:pPr>
              <a:spcBef>
                <a:spcPct val="0"/>
              </a:spcBef>
              <a:buClr>
                <a:srgbClr val="0000FF"/>
              </a:buClr>
            </a:pPr>
            <a:r>
              <a:rPr lang="en-GB" sz="1600" b="1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•</a:t>
            </a:r>
            <a:r>
              <a:rPr lang="en-GB" sz="1600" b="1" i="1">
                <a:ea typeface="Times New Roman" pitchFamily="-107" charset="0"/>
                <a:cs typeface="Times New Roman" pitchFamily="-107" charset="0"/>
              </a:rPr>
              <a:t> </a:t>
            </a:r>
            <a:r>
              <a:rPr lang="en-GB" sz="1600" b="1" i="1">
                <a:solidFill>
                  <a:srgbClr val="008000"/>
                </a:solidFill>
                <a:latin typeface="Symbol" pitchFamily="-107" charset="2"/>
                <a:ea typeface="Times New Roman" pitchFamily="-107" charset="0"/>
                <a:cs typeface="Times New Roman" pitchFamily="-107" charset="0"/>
              </a:rPr>
              <a:t>b </a:t>
            </a:r>
            <a:r>
              <a:rPr lang="en-GB" sz="1600" b="1" i="1">
                <a:solidFill>
                  <a:srgbClr val="008000"/>
                </a:solidFill>
                <a:ea typeface="Times New Roman" pitchFamily="-107" charset="0"/>
                <a:cs typeface="Times New Roman" pitchFamily="-107" charset="0"/>
              </a:rPr>
              <a:t>=</a:t>
            </a:r>
            <a:r>
              <a:rPr lang="en-GB" sz="1600" b="1" i="1">
                <a:solidFill>
                  <a:srgbClr val="008040"/>
                </a:solidFill>
                <a:ea typeface="Times New Roman" pitchFamily="-107" charset="0"/>
                <a:cs typeface="Times New Roman" pitchFamily="-107" charset="0"/>
              </a:rPr>
              <a:t>14÷15%</a:t>
            </a:r>
            <a:r>
              <a:rPr lang="zh-CN" altLang="en-US" sz="1600" b="1">
                <a:solidFill>
                  <a:srgbClr val="008040"/>
                </a:solidFill>
                <a:latin typeface="华文楷体"/>
                <a:ea typeface="华文楷体"/>
                <a:cs typeface="华文楷体"/>
              </a:rPr>
              <a:t>以下</a:t>
            </a:r>
            <a:r>
              <a:rPr lang="en-GB" sz="1600" b="1">
                <a:solidFill>
                  <a:srgbClr val="008000"/>
                </a:solidFill>
                <a:ea typeface="Times New Roman" pitchFamily="-107" charset="0"/>
                <a:cs typeface="Times New Roman" pitchFamily="-107" charset="0"/>
              </a:rPr>
              <a:t>,  </a:t>
            </a:r>
            <a:r>
              <a:rPr lang="en-GB" sz="1600" b="1" i="1">
                <a:solidFill>
                  <a:srgbClr val="008000"/>
                </a:solidFill>
                <a:ea typeface="Times New Roman" pitchFamily="-107" charset="0"/>
                <a:cs typeface="Times New Roman" pitchFamily="-107" charset="0"/>
              </a:rPr>
              <a:t>I</a:t>
            </a:r>
            <a:r>
              <a:rPr lang="en-GB" sz="1600" b="1" i="1" baseline="-30000">
                <a:solidFill>
                  <a:srgbClr val="008000"/>
                </a:solidFill>
                <a:ea typeface="Times New Roman" pitchFamily="-107" charset="0"/>
                <a:cs typeface="Times New Roman" pitchFamily="-107" charset="0"/>
              </a:rPr>
              <a:t>ST</a:t>
            </a:r>
            <a:r>
              <a:rPr lang="en-GB" sz="1600" b="1" i="1">
                <a:solidFill>
                  <a:srgbClr val="008000"/>
                </a:solidFill>
                <a:ea typeface="Times New Roman" pitchFamily="-107" charset="0"/>
                <a:cs typeface="Times New Roman" pitchFamily="-107" charset="0"/>
              </a:rPr>
              <a:t> /I</a:t>
            </a:r>
            <a:r>
              <a:rPr lang="en-GB" sz="1600" b="1" i="1" baseline="-30000">
                <a:solidFill>
                  <a:srgbClr val="008000"/>
                </a:solidFill>
                <a:ea typeface="Times New Roman" pitchFamily="-107" charset="0"/>
                <a:cs typeface="Times New Roman" pitchFamily="-107" charset="0"/>
              </a:rPr>
              <a:t>e</a:t>
            </a:r>
            <a:r>
              <a:rPr lang="en-GB" sz="1600" b="1" i="1">
                <a:solidFill>
                  <a:srgbClr val="008000"/>
                </a:solidFill>
                <a:ea typeface="Times New Roman" pitchFamily="-107" charset="0"/>
                <a:cs typeface="Times New Roman" pitchFamily="-107" charset="0"/>
              </a:rPr>
              <a:t>= </a:t>
            </a:r>
            <a:r>
              <a:rPr lang="en-GB" sz="1600" b="1" i="1">
                <a:solidFill>
                  <a:srgbClr val="008040"/>
                </a:solidFill>
                <a:ea typeface="Times New Roman" pitchFamily="-107" charset="0"/>
                <a:cs typeface="Times New Roman" pitchFamily="-107" charset="0"/>
              </a:rPr>
              <a:t>2 – 4</a:t>
            </a:r>
            <a:r>
              <a:rPr lang="zh-CN" altLang="en-US" sz="1600" b="1">
                <a:solidFill>
                  <a:srgbClr val="008040"/>
                </a:solidFill>
                <a:latin typeface="华文楷体"/>
                <a:ea typeface="华文楷体"/>
                <a:cs typeface="华文楷体"/>
              </a:rPr>
              <a:t>以下</a:t>
            </a:r>
            <a:endParaRPr lang="en-GB" sz="1600" b="1">
              <a:ea typeface="Times New Roman" pitchFamily="-107" charset="0"/>
              <a:cs typeface="Times New Roman" pitchFamily="-107" charset="0"/>
            </a:endParaRPr>
          </a:p>
          <a:p>
            <a:pPr>
              <a:spcBef>
                <a:spcPct val="0"/>
              </a:spcBef>
              <a:buClr>
                <a:srgbClr val="0000FF"/>
              </a:buClr>
            </a:pPr>
            <a:r>
              <a:rPr lang="en-GB" sz="600" b="1">
                <a:ea typeface="Times New Roman" pitchFamily="-107" charset="0"/>
                <a:cs typeface="Times New Roman" pitchFamily="-107" charset="0"/>
              </a:rPr>
              <a:t/>
            </a:r>
            <a:br>
              <a:rPr lang="en-GB" sz="600" b="1">
                <a:ea typeface="Times New Roman" pitchFamily="-107" charset="0"/>
                <a:cs typeface="Times New Roman" pitchFamily="-107" charset="0"/>
              </a:rPr>
            </a:br>
            <a:r>
              <a:rPr lang="en-GB" sz="1600" b="1">
                <a:latin typeface="华文楷体"/>
                <a:ea typeface="华文楷体"/>
                <a:cs typeface="华文楷体"/>
              </a:rPr>
              <a:t>(</a:t>
            </a:r>
            <a:r>
              <a:rPr lang="en-US" sz="1600" b="1">
                <a:latin typeface="华文楷体"/>
                <a:ea typeface="华文楷体"/>
                <a:cs typeface="华文楷体"/>
              </a:rPr>
              <a:t>表示通过参数: 			        , </a:t>
            </a:r>
            <a:r>
              <a:rPr lang="en-GB" sz="1600" b="1" i="1">
                <a:ea typeface="Times New Roman" pitchFamily="-107" charset="0"/>
                <a:cs typeface="Times New Roman" pitchFamily="-107" charset="0"/>
              </a:rPr>
              <a:t>I</a:t>
            </a:r>
            <a:r>
              <a:rPr lang="en-GB" sz="1600" b="1" i="1" baseline="-30000">
                <a:ea typeface="Times New Roman" pitchFamily="-107" charset="0"/>
                <a:cs typeface="Times New Roman" pitchFamily="-107" charset="0"/>
              </a:rPr>
              <a:t>ST </a:t>
            </a:r>
            <a:r>
              <a:rPr lang="en-GB" sz="1600" b="1" i="1">
                <a:ea typeface="Times New Roman" pitchFamily="-107" charset="0"/>
                <a:cs typeface="Times New Roman" pitchFamily="-107" charset="0"/>
              </a:rPr>
              <a:t>/I</a:t>
            </a:r>
            <a:r>
              <a:rPr lang="en-GB" sz="1600" b="1" i="1" baseline="-30000">
                <a:ea typeface="Times New Roman" pitchFamily="-107" charset="0"/>
                <a:cs typeface="Times New Roman" pitchFamily="-107" charset="0"/>
              </a:rPr>
              <a:t>e</a:t>
            </a:r>
            <a:r>
              <a:rPr lang="en-US" sz="1600" b="1">
                <a:latin typeface="华文楷体"/>
                <a:ea typeface="华文楷体"/>
                <a:cs typeface="华文楷体"/>
              </a:rPr>
              <a:t>）</a:t>
            </a:r>
            <a:endParaRPr lang="en-GB" sz="1600" b="1">
              <a:ea typeface="Times New Roman" pitchFamily="-107" charset="0"/>
              <a:cs typeface="Times New Roman" pitchFamily="-107" charset="0"/>
            </a:endParaRPr>
          </a:p>
          <a:p>
            <a:pPr>
              <a:spcBef>
                <a:spcPct val="0"/>
              </a:spcBef>
              <a:buClr>
                <a:srgbClr val="0000FF"/>
              </a:buClr>
            </a:pPr>
            <a:endParaRPr lang="en-GB" sz="400" b="1">
              <a:ea typeface="Times New Roman" pitchFamily="-107" charset="0"/>
              <a:cs typeface="Times New Roman" pitchFamily="-107" charset="0"/>
            </a:endParaRPr>
          </a:p>
          <a:p>
            <a:pPr>
              <a:spcBef>
                <a:spcPct val="0"/>
              </a:spcBef>
              <a:buClr>
                <a:srgbClr val="0000FF"/>
              </a:buClr>
            </a:pPr>
            <a:r>
              <a:rPr lang="en-GB" sz="1600" b="1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•</a:t>
            </a:r>
            <a:r>
              <a:rPr lang="en-GB" sz="1600" b="1">
                <a:ea typeface="Times New Roman" pitchFamily="-107" charset="0"/>
                <a:cs typeface="Times New Roman" pitchFamily="-107" charset="0"/>
              </a:rPr>
              <a:t> </a:t>
            </a:r>
            <a:r>
              <a:rPr lang="en-GB" sz="1600" b="1" i="1">
                <a:solidFill>
                  <a:srgbClr val="FF0000"/>
                </a:solidFill>
                <a:latin typeface="Symbol" pitchFamily="-107" charset="2"/>
                <a:ea typeface="Times New Roman" pitchFamily="-107" charset="0"/>
                <a:cs typeface="Times New Roman" pitchFamily="-107" charset="0"/>
              </a:rPr>
              <a:t>b</a:t>
            </a:r>
            <a:r>
              <a:rPr lang="en-GB" sz="1600" b="1" i="1" baseline="-30000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T0</a:t>
            </a:r>
            <a:r>
              <a:rPr lang="en-GB" sz="1600" b="1" i="1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=28÷29%</a:t>
            </a:r>
            <a:r>
              <a:rPr lang="zh-CN" altLang="en-US" sz="1600" b="1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以下</a:t>
            </a:r>
            <a:r>
              <a:rPr lang="en-GB" sz="1600" b="1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,</a:t>
            </a:r>
            <a:r>
              <a:rPr lang="en-GB" sz="1600" b="1" i="1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  I</a:t>
            </a:r>
            <a:r>
              <a:rPr lang="en-GB" sz="1600" b="1" i="1" baseline="-30000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ST </a:t>
            </a:r>
            <a:r>
              <a:rPr lang="en-GB" sz="1600" b="1" i="1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/I</a:t>
            </a:r>
            <a:r>
              <a:rPr lang="en-GB" sz="1600" b="1" i="1" baseline="-30000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e</a:t>
            </a:r>
            <a:r>
              <a:rPr lang="en-GB" sz="1600" b="1" i="1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= 0.5 - 1</a:t>
            </a:r>
            <a:r>
              <a:rPr lang="zh-CN" altLang="en-US" sz="1600" b="1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以下</a:t>
            </a:r>
            <a:endParaRPr lang="en-GB" sz="1600" b="1">
              <a:solidFill>
                <a:srgbClr val="FF0000"/>
              </a:solidFill>
              <a:ea typeface="Times New Roman" pitchFamily="-107" charset="0"/>
              <a:cs typeface="Times New Roman" pitchFamily="-107" charset="0"/>
            </a:endParaRPr>
          </a:p>
          <a:p>
            <a:pPr>
              <a:spcBef>
                <a:spcPct val="0"/>
              </a:spcBef>
              <a:buClr>
                <a:srgbClr val="0000FF"/>
              </a:buClr>
            </a:pPr>
            <a:r>
              <a:rPr lang="en-GB" sz="1600" b="1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•</a:t>
            </a:r>
            <a:r>
              <a:rPr lang="en-GB" sz="1600" b="1" i="1">
                <a:ea typeface="Times New Roman" pitchFamily="-107" charset="0"/>
                <a:cs typeface="Times New Roman" pitchFamily="-107" charset="0"/>
              </a:rPr>
              <a:t> </a:t>
            </a:r>
            <a:r>
              <a:rPr lang="en-GB" sz="1600" b="1" i="1">
                <a:solidFill>
                  <a:srgbClr val="FF0000"/>
                </a:solidFill>
                <a:latin typeface="Symbol" pitchFamily="-107" charset="2"/>
                <a:ea typeface="Times New Roman" pitchFamily="-107" charset="0"/>
                <a:cs typeface="Times New Roman" pitchFamily="-107" charset="0"/>
              </a:rPr>
              <a:t>b</a:t>
            </a:r>
            <a:r>
              <a:rPr lang="en-GB" sz="1600" b="1" i="1" baseline="-30000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T0</a:t>
            </a:r>
            <a:r>
              <a:rPr lang="en-GB" sz="1600" b="1" i="1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=72÷84%</a:t>
            </a:r>
            <a:r>
              <a:rPr lang="zh-CN" altLang="en-US" sz="1600" b="1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以下</a:t>
            </a:r>
            <a:r>
              <a:rPr lang="en-GB" sz="1600" b="1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,</a:t>
            </a:r>
            <a:r>
              <a:rPr lang="en-GB" sz="1600" b="1" i="1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  I</a:t>
            </a:r>
            <a:r>
              <a:rPr lang="en-GB" sz="1600" b="1" i="1" baseline="-30000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ST </a:t>
            </a:r>
            <a:r>
              <a:rPr lang="en-GB" sz="1600" b="1" i="1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/I</a:t>
            </a:r>
            <a:r>
              <a:rPr lang="en-GB" sz="1600" b="1" i="1" baseline="-30000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e</a:t>
            </a:r>
            <a:r>
              <a:rPr lang="en-GB" sz="1600" b="1" i="1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= 2 – 4</a:t>
            </a:r>
            <a:r>
              <a:rPr lang="zh-CN" altLang="en-US" sz="1600" b="1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以下</a:t>
            </a:r>
            <a:endParaRPr lang="it-IT" sz="1600" b="1">
              <a:solidFill>
                <a:srgbClr val="FF0000"/>
              </a:solidFill>
            </a:endParaRPr>
          </a:p>
        </p:txBody>
      </p:sp>
      <p:graphicFrame>
        <p:nvGraphicFramePr>
          <p:cNvPr id="167938" name="Object 2"/>
          <p:cNvGraphicFramePr>
            <a:graphicFrameLocks noChangeAspect="1"/>
          </p:cNvGraphicFramePr>
          <p:nvPr/>
        </p:nvGraphicFramePr>
        <p:xfrm>
          <a:off x="1653321" y="896554"/>
          <a:ext cx="1709738" cy="360363"/>
        </p:xfrm>
        <a:graphic>
          <a:graphicData uri="http://schemas.openxmlformats.org/presentationml/2006/ole">
            <p:oleObj spid="_x0000_s167938" name="Equation" r:id="rId5" imgW="1384300" imgH="292100" progId="Equation.DSMT4">
              <p:embed/>
            </p:oleObj>
          </a:graphicData>
        </a:graphic>
      </p:graphicFrame>
      <p:graphicFrame>
        <p:nvGraphicFramePr>
          <p:cNvPr id="167939" name="Object 3"/>
          <p:cNvGraphicFramePr>
            <a:graphicFrameLocks noChangeAspect="1"/>
          </p:cNvGraphicFramePr>
          <p:nvPr/>
        </p:nvGraphicFramePr>
        <p:xfrm>
          <a:off x="1567761" y="1979681"/>
          <a:ext cx="1784350" cy="360363"/>
        </p:xfrm>
        <a:graphic>
          <a:graphicData uri="http://schemas.openxmlformats.org/presentationml/2006/ole">
            <p:oleObj spid="_x0000_s167939" name="Equation" r:id="rId6" imgW="1447800" imgH="2921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02784" y="5363"/>
            <a:ext cx="26981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just"/>
            <a:r>
              <a:rPr lang="en-US" sz="2000" b="1">
                <a:solidFill>
                  <a:srgbClr val="17375E"/>
                </a:solidFill>
                <a:ea typeface="华文细黑"/>
                <a:cs typeface="华文细黑"/>
              </a:rPr>
              <a:t>与TS-3实验的结果比较</a:t>
            </a:r>
            <a:endParaRPr lang="en-GB" sz="2000" b="1">
              <a:solidFill>
                <a:srgbClr val="17375E"/>
              </a:solidFill>
              <a:ea typeface="华文细黑"/>
              <a:cs typeface="华文细黑"/>
            </a:endParaRPr>
          </a:p>
        </p:txBody>
      </p:sp>
      <p:pic>
        <p:nvPicPr>
          <p:cNvPr id="5" name="Picture 4" descr="TS3-stable5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719" y="510824"/>
            <a:ext cx="2740702" cy="2441569"/>
          </a:xfrm>
          <a:prstGeom prst="rect">
            <a:avLst/>
          </a:prstGeom>
        </p:spPr>
      </p:pic>
      <p:pic>
        <p:nvPicPr>
          <p:cNvPr id="6" name="Picture 5" descr="TS3-unstable1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320" y="182354"/>
            <a:ext cx="2637836" cy="2441569"/>
          </a:xfrm>
          <a:prstGeom prst="rect">
            <a:avLst/>
          </a:prstGeom>
        </p:spPr>
      </p:pic>
      <p:pic>
        <p:nvPicPr>
          <p:cNvPr id="7" name="Picture 6" descr="PS-to-TS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13" y="3339456"/>
            <a:ext cx="6601415" cy="34747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59348" y="2983142"/>
            <a:ext cx="67762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just"/>
            <a:r>
              <a:rPr lang="en-US" sz="2000" b="1">
                <a:solidFill>
                  <a:srgbClr val="17375E"/>
                </a:solidFill>
                <a:ea typeface="华文细黑"/>
                <a:cs typeface="华文细黑"/>
              </a:rPr>
              <a:t>蘑菇状电浆面临着两个电极</a:t>
            </a:r>
            <a:r>
              <a:rPr lang="en-GB" sz="2000" b="1" cap="all">
                <a:solidFill>
                  <a:srgbClr val="17375E"/>
                </a:solidFill>
                <a:ea typeface="华文细黑"/>
                <a:cs typeface="华文细黑"/>
              </a:rPr>
              <a:t>: </a:t>
            </a:r>
            <a:r>
              <a:rPr lang="en-US" sz="2000" b="1" cap="all">
                <a:solidFill>
                  <a:srgbClr val="17375E"/>
                </a:solidFill>
                <a:ea typeface="华文细黑"/>
                <a:cs typeface="华文细黑"/>
              </a:rPr>
              <a:t>对于理想的MHD稳定性很重要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9908" y="390383"/>
            <a:ext cx="302125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电浆中心柱的电流</a:t>
            </a:r>
            <a:r>
              <a:rPr lang="en-US" sz="1400" b="1" i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 </a:t>
            </a:r>
            <a:r>
              <a:rPr lang="en-US" sz="1400" b="1" i="1">
                <a:solidFill>
                  <a:srgbClr val="17375E"/>
                </a:solidFill>
              </a:rPr>
              <a:t>I</a:t>
            </a:r>
            <a:r>
              <a:rPr lang="en-US" sz="1400" b="1" i="1" baseline="-25000">
                <a:solidFill>
                  <a:srgbClr val="17375E"/>
                </a:solidFill>
              </a:rPr>
              <a:t>e</a:t>
            </a:r>
            <a:r>
              <a:rPr lang="en-US" sz="1400" b="1" i="1">
                <a:solidFill>
                  <a:srgbClr val="17375E"/>
                </a:solidFill>
              </a:rPr>
              <a:t> =40kA</a:t>
            </a:r>
          </a:p>
          <a:p>
            <a:r>
              <a:rPr lang="en-US" sz="1400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球环电浆的电流 </a:t>
            </a:r>
            <a:r>
              <a:rPr lang="en-US" sz="1400" b="1" i="1">
                <a:solidFill>
                  <a:srgbClr val="17375E"/>
                </a:solidFill>
              </a:rPr>
              <a:t>I</a:t>
            </a:r>
            <a:r>
              <a:rPr lang="en-US" sz="1400" b="1" i="1" baseline="-25000">
                <a:solidFill>
                  <a:srgbClr val="17375E"/>
                </a:solidFill>
              </a:rPr>
              <a:t>ST </a:t>
            </a:r>
            <a:r>
              <a:rPr lang="en-US" sz="1400" b="1" i="1">
                <a:solidFill>
                  <a:srgbClr val="17375E"/>
                </a:solidFill>
              </a:rPr>
              <a:t>=50kA: I</a:t>
            </a:r>
            <a:r>
              <a:rPr lang="en-US" sz="1400" b="1" i="1" baseline="-25000">
                <a:solidFill>
                  <a:srgbClr val="17375E"/>
                </a:solidFill>
              </a:rPr>
              <a:t>ST </a:t>
            </a:r>
            <a:r>
              <a:rPr lang="en-US" sz="1400" b="1" i="1">
                <a:solidFill>
                  <a:srgbClr val="17375E"/>
                </a:solidFill>
              </a:rPr>
              <a:t>/I</a:t>
            </a:r>
            <a:r>
              <a:rPr lang="en-US" sz="1400" b="1" i="1" baseline="-25000">
                <a:solidFill>
                  <a:srgbClr val="17375E"/>
                </a:solidFill>
              </a:rPr>
              <a:t>e</a:t>
            </a:r>
            <a:r>
              <a:rPr lang="en-US" sz="1400" b="1" i="1">
                <a:solidFill>
                  <a:srgbClr val="17375E"/>
                </a:solidFill>
              </a:rPr>
              <a:t>=1.25</a:t>
            </a:r>
          </a:p>
          <a:p>
            <a:r>
              <a:rPr lang="en-US" sz="1400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理想</a:t>
            </a:r>
            <a:r>
              <a:rPr lang="en-US" sz="1400" b="1" i="1">
                <a:solidFill>
                  <a:srgbClr val="17375E"/>
                </a:solidFill>
                <a:ea typeface="华文楷体"/>
                <a:cs typeface="华文楷体"/>
              </a:rPr>
              <a:t>MHD</a:t>
            </a:r>
            <a:r>
              <a:rPr lang="en-US" sz="1400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里</a:t>
            </a:r>
            <a:r>
              <a:rPr lang="en-US" sz="1400" b="1" i="1">
                <a:solidFill>
                  <a:srgbClr val="17375E"/>
                </a:solidFill>
                <a:ea typeface="华文楷体"/>
                <a:cs typeface="华文楷体"/>
              </a:rPr>
              <a:t>TS-3</a:t>
            </a:r>
            <a:r>
              <a:rPr lang="en-US" sz="1400" b="1">
                <a:solidFill>
                  <a:srgbClr val="008000"/>
                </a:solidFill>
                <a:latin typeface="华文楷体"/>
                <a:ea typeface="华文楷体"/>
                <a:cs typeface="华文楷体"/>
              </a:rPr>
              <a:t>稳定的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97177" y="3492635"/>
            <a:ext cx="37030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切割越来越短的电浆中心柱,</a:t>
            </a:r>
          </a:p>
          <a:p>
            <a:pPr algn="r"/>
            <a:r>
              <a:rPr lang="en-US" b="1">
                <a:solidFill>
                  <a:srgbClr val="17375E"/>
                </a:solidFill>
                <a:ea typeface="华文楷体"/>
                <a:cs typeface="华文楷体"/>
              </a:rPr>
              <a:t>PROTO-SPHERA</a:t>
            </a:r>
            <a:r>
              <a:rPr lang="en-US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携带</a:t>
            </a:r>
            <a:r>
              <a:rPr lang="zh-CN" altLang="en-US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着</a:t>
            </a:r>
            <a:r>
              <a:rPr lang="en-US" b="1">
                <a:solidFill>
                  <a:srgbClr val="17375E"/>
                </a:solidFill>
                <a:ea typeface="华文楷体"/>
                <a:cs typeface="华文楷体"/>
              </a:rPr>
              <a:t>I</a:t>
            </a:r>
            <a:r>
              <a:rPr lang="en-US" b="1" baseline="-25000">
                <a:solidFill>
                  <a:srgbClr val="17375E"/>
                </a:solidFill>
                <a:ea typeface="华文楷体"/>
                <a:cs typeface="华文楷体"/>
              </a:rPr>
              <a:t>ST</a:t>
            </a:r>
            <a:r>
              <a:rPr lang="en-US" b="1">
                <a:solidFill>
                  <a:srgbClr val="17375E"/>
                </a:solidFill>
                <a:ea typeface="华文楷体"/>
                <a:cs typeface="华文楷体"/>
              </a:rPr>
              <a:t>=120kA</a:t>
            </a:r>
          </a:p>
          <a:p>
            <a:pPr algn="r"/>
            <a:r>
              <a:rPr lang="en-US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越来越成为</a:t>
            </a:r>
            <a:r>
              <a:rPr lang="en-US" b="1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不稳定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57875" y="4692965"/>
            <a:ext cx="2210676" cy="207744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737748" y="5230004"/>
            <a:ext cx="3851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>
                <a:effectLst>
                  <a:outerShdw blurRad="50800" dist="127000" dir="2700000">
                    <a:srgbClr val="000000">
                      <a:alpha val="43000"/>
                    </a:srgbClr>
                  </a:outerShdw>
                </a:effectLst>
              </a:rPr>
              <a:t>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88311" y="2169933"/>
            <a:ext cx="363432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电浆中心柱的电流 </a:t>
            </a:r>
            <a:r>
              <a:rPr lang="en-US" sz="1400" b="1" i="1">
                <a:solidFill>
                  <a:srgbClr val="17375E"/>
                </a:solidFill>
              </a:rPr>
              <a:t>I</a:t>
            </a:r>
            <a:r>
              <a:rPr lang="en-US" sz="1400" b="1" i="1" baseline="-25000">
                <a:solidFill>
                  <a:srgbClr val="17375E"/>
                </a:solidFill>
              </a:rPr>
              <a:t>e</a:t>
            </a:r>
            <a:r>
              <a:rPr lang="en-US" sz="1400" b="1" i="1">
                <a:solidFill>
                  <a:srgbClr val="17375E"/>
                </a:solidFill>
              </a:rPr>
              <a:t> =40kA</a:t>
            </a:r>
          </a:p>
          <a:p>
            <a:r>
              <a:rPr lang="en-US" sz="1400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球环电浆的电流 </a:t>
            </a:r>
            <a:r>
              <a:rPr lang="en-US" sz="1400" b="1">
                <a:solidFill>
                  <a:srgbClr val="17375E"/>
                </a:solidFill>
              </a:rPr>
              <a:t>I</a:t>
            </a:r>
            <a:r>
              <a:rPr lang="en-US" sz="1400" b="1" i="1" baseline="-25000">
                <a:solidFill>
                  <a:srgbClr val="17375E"/>
                </a:solidFill>
              </a:rPr>
              <a:t>ST </a:t>
            </a:r>
            <a:r>
              <a:rPr lang="en-US" sz="1400" b="1" i="1">
                <a:solidFill>
                  <a:srgbClr val="17375E"/>
                </a:solidFill>
              </a:rPr>
              <a:t>=100kA: I</a:t>
            </a:r>
            <a:r>
              <a:rPr lang="en-US" sz="1400" b="1" i="1" baseline="-25000">
                <a:solidFill>
                  <a:srgbClr val="17375E"/>
                </a:solidFill>
              </a:rPr>
              <a:t>ST </a:t>
            </a:r>
            <a:r>
              <a:rPr lang="en-US" sz="1400" b="1" i="1">
                <a:solidFill>
                  <a:srgbClr val="17375E"/>
                </a:solidFill>
              </a:rPr>
              <a:t>/I</a:t>
            </a:r>
            <a:r>
              <a:rPr lang="en-US" sz="1400" b="1" i="1" baseline="-25000">
                <a:solidFill>
                  <a:srgbClr val="17375E"/>
                </a:solidFill>
              </a:rPr>
              <a:t>e</a:t>
            </a:r>
            <a:r>
              <a:rPr lang="en-US" sz="1400" b="1">
                <a:solidFill>
                  <a:srgbClr val="17375E"/>
                </a:solidFill>
              </a:rPr>
              <a:t>=2</a:t>
            </a:r>
          </a:p>
          <a:p>
            <a:r>
              <a:rPr lang="en-US" sz="1400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理想</a:t>
            </a:r>
            <a:r>
              <a:rPr lang="en-US" sz="1400" b="1" i="1">
                <a:solidFill>
                  <a:srgbClr val="17375E"/>
                </a:solidFill>
                <a:ea typeface="华文楷体"/>
                <a:cs typeface="华文楷体"/>
              </a:rPr>
              <a:t>MHD</a:t>
            </a:r>
            <a:r>
              <a:rPr lang="en-US" sz="1400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里</a:t>
            </a:r>
            <a:r>
              <a:rPr lang="en-US" sz="1400" b="1" i="1">
                <a:solidFill>
                  <a:srgbClr val="17375E"/>
                </a:solidFill>
                <a:ea typeface="华文楷体"/>
                <a:cs typeface="华文楷体"/>
              </a:rPr>
              <a:t>TS-3</a:t>
            </a:r>
            <a:r>
              <a:rPr lang="zh-CN" altLang="en-US" sz="1400" b="1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不</a:t>
            </a:r>
            <a:r>
              <a:rPr lang="en-US" sz="1400" b="1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稳定的</a:t>
            </a:r>
            <a:r>
              <a:rPr lang="en-US" sz="1400" b="1">
                <a:solidFill>
                  <a:srgbClr val="17375E"/>
                </a:solidFill>
                <a:latin typeface="华文楷体"/>
                <a:ea typeface="华文楷体"/>
                <a:cs typeface="华文楷体"/>
              </a:rPr>
              <a:t>:</a:t>
            </a:r>
            <a:r>
              <a:rPr lang="zh-CN" altLang="en-US" sz="1400" b="1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电浆</a:t>
            </a:r>
            <a:r>
              <a:rPr lang="en-US" sz="1400" b="1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中心柱的扭结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95061" y="6342059"/>
            <a:ext cx="40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008000"/>
                </a:solidFill>
                <a:ea typeface="华文细黑"/>
                <a:cs typeface="华文细黑"/>
              </a:rPr>
              <a:t>	</a:t>
            </a:r>
            <a:r>
              <a:rPr lang="zh-CN" altLang="en-US" sz="1400" b="1">
                <a:solidFill>
                  <a:srgbClr val="008000"/>
                </a:solidFill>
                <a:ea typeface="华文细黑"/>
                <a:cs typeface="华文细黑"/>
              </a:rPr>
              <a:t>稳定</a:t>
            </a:r>
            <a:r>
              <a:rPr lang="en-US" sz="1400" b="1">
                <a:solidFill>
                  <a:srgbClr val="008000"/>
                </a:solidFill>
                <a:ea typeface="华文细黑"/>
                <a:cs typeface="华文细黑"/>
              </a:rPr>
              <a:t>←  </a:t>
            </a:r>
            <a:r>
              <a:rPr lang="en-US" sz="1400" b="1">
                <a:solidFill>
                  <a:srgbClr val="FF0000"/>
                </a:solidFill>
                <a:ea typeface="华文细黑"/>
                <a:cs typeface="华文细黑"/>
              </a:rPr>
              <a:t>→</a:t>
            </a:r>
            <a:r>
              <a:rPr lang="en-US" sz="1400" b="1">
                <a:ea typeface="华文细黑"/>
                <a:cs typeface="华文细黑"/>
              </a:rPr>
              <a:t> </a:t>
            </a:r>
            <a:r>
              <a:rPr lang="zh-CN" altLang="en-US" sz="1400" b="1">
                <a:solidFill>
                  <a:srgbClr val="FF0000"/>
                </a:solidFill>
                <a:ea typeface="华文细黑"/>
                <a:cs typeface="华文细黑"/>
              </a:rPr>
              <a:t>不稳定</a:t>
            </a:r>
            <a:endParaRPr lang="en-US" sz="1400" b="1">
              <a:solidFill>
                <a:srgbClr val="FF0000"/>
              </a:solidFill>
              <a:ea typeface="华文细黑"/>
              <a:cs typeface="华文细黑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rot="16200000" flipH="1">
            <a:off x="1809798" y="5178560"/>
            <a:ext cx="3373438" cy="1588"/>
          </a:xfrm>
          <a:prstGeom prst="line">
            <a:avLst/>
          </a:prstGeom>
          <a:ln>
            <a:solidFill>
              <a:srgbClr val="1737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VacuumTestGrou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292289" y="3118200"/>
            <a:ext cx="5748331" cy="3230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350413" y="5858040"/>
            <a:ext cx="6465887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FF0000"/>
                </a:solidFill>
                <a:cs typeface="Calibri"/>
              </a:rPr>
              <a:t>2004 – 2010</a:t>
            </a:r>
            <a:r>
              <a:rPr lang="zh-CN" altLang="en-US" b="1">
                <a:solidFill>
                  <a:srgbClr val="FF0000"/>
                </a:solidFill>
                <a:ea typeface="华文楷体"/>
                <a:cs typeface="华文楷体"/>
              </a:rPr>
              <a:t>年</a:t>
            </a:r>
            <a:r>
              <a:rPr lang="en-US" b="1" i="1">
                <a:solidFill>
                  <a:srgbClr val="FF0000"/>
                </a:solidFill>
                <a:latin typeface="Calibri"/>
                <a:cs typeface="Calibri"/>
              </a:rPr>
              <a:t>:</a:t>
            </a:r>
          </a:p>
        </p:txBody>
      </p:sp>
      <p:pic>
        <p:nvPicPr>
          <p:cNvPr id="6" name="Picture 5" descr="Zamp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71692" y="3118200"/>
            <a:ext cx="2341455" cy="3286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>
          <a:xfrm>
            <a:off x="576304" y="6450087"/>
            <a:ext cx="5773316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Start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9625" y="366484"/>
            <a:ext cx="7261254" cy="239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opf2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1317">
            <a:off x="42709" y="3400999"/>
            <a:ext cx="2209690" cy="198983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3121" y="-2848"/>
            <a:ext cx="9120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ea typeface="华文细黑"/>
                <a:cs typeface="华文细黑"/>
              </a:rPr>
              <a:t>圆柱形的真空室, 属于过START直到1998年, 是由Culham于2004年捐赠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2193" y="6441717"/>
            <a:ext cx="56092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…</a:t>
            </a:r>
            <a:r>
              <a:rPr lang="zh-CN" altLang="en-US" b="1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来自概念</a:t>
            </a:r>
            <a:r>
              <a:rPr lang="en-US" b="1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	   	 …</a:t>
            </a:r>
            <a:r>
              <a:rPr lang="zh-CN" altLang="en-US" b="1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通过详细设计</a:t>
            </a:r>
            <a:r>
              <a:rPr lang="en-US" b="1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	      …到硬质金属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8563" y="321532"/>
            <a:ext cx="69429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rgbClr val="FF0000"/>
                </a:solidFill>
                <a:effectLst>
                  <a:outerShdw blurRad="63500" dist="38100" dir="2700000">
                    <a:srgbClr val="FA7124"/>
                  </a:outerShdw>
                </a:effectLst>
                <a:latin typeface="华文楷体"/>
                <a:ea typeface="华文楷体"/>
                <a:cs typeface="华文楷体"/>
              </a:rPr>
              <a:t>老而光荣的真空室来自</a:t>
            </a:r>
            <a:r>
              <a:rPr lang="en-US" altLang="zh-CN" sz="2000" b="1">
                <a:solidFill>
                  <a:srgbClr val="FF0000"/>
                </a:solidFill>
                <a:effectLst>
                  <a:outerShdw blurRad="63500" dist="38100" dir="2700000">
                    <a:srgbClr val="FA7124"/>
                  </a:outerShdw>
                </a:effectLst>
                <a:ea typeface="华文楷体"/>
                <a:cs typeface="华文楷体"/>
              </a:rPr>
              <a:t>Culham</a:t>
            </a:r>
            <a:r>
              <a:rPr lang="zh-CN" altLang="en-US" sz="2000" b="1">
                <a:solidFill>
                  <a:srgbClr val="FF0000"/>
                </a:solidFill>
                <a:effectLst>
                  <a:outerShdw blurRad="63500" dist="38100" dir="2700000">
                    <a:srgbClr val="FA7124"/>
                  </a:outerShdw>
                </a:effectLst>
                <a:latin typeface="华文楷体"/>
                <a:ea typeface="华文楷体"/>
                <a:cs typeface="华文楷体"/>
              </a:rPr>
              <a:t>找</a:t>
            </a:r>
            <a:r>
              <a:rPr lang="zh-CN" altLang="en-US" sz="2000" b="1">
                <a:solidFill>
                  <a:schemeClr val="bg1"/>
                </a:solidFill>
                <a:effectLst>
                  <a:outerShdw blurRad="63500" dist="38100" dir="2700000">
                    <a:srgbClr val="FA7124"/>
                  </a:outerShdw>
                </a:effectLst>
                <a:latin typeface="华文楷体"/>
                <a:ea typeface="华文楷体"/>
                <a:cs typeface="华文楷体"/>
              </a:rPr>
              <a:t>到了自</a:t>
            </a:r>
            <a:r>
              <a:rPr lang="zh-CN" altLang="en-US" sz="2000" b="1">
                <a:solidFill>
                  <a:srgbClr val="FFFFFF"/>
                </a:solidFill>
                <a:effectLst>
                  <a:outerShdw blurRad="63500" dist="38100" dir="2700000">
                    <a:srgbClr val="FA7124"/>
                  </a:outerShdw>
                </a:effectLst>
                <a:latin typeface="华文楷体"/>
                <a:ea typeface="华文楷体"/>
                <a:cs typeface="华文楷体"/>
              </a:rPr>
              <a:t>己的路</a:t>
            </a:r>
            <a:r>
              <a:rPr lang="en-US" altLang="zh-CN" sz="2000" b="1">
                <a:solidFill>
                  <a:srgbClr val="FFFFFF"/>
                </a:solidFill>
                <a:effectLst>
                  <a:outerShdw blurRad="63500" dist="38100" dir="2700000">
                    <a:srgbClr val="FA7124"/>
                  </a:outerShdw>
                </a:effectLst>
                <a:latin typeface="华文楷体"/>
                <a:ea typeface="华文楷体"/>
                <a:cs typeface="华文楷体"/>
              </a:rPr>
              <a:t>…</a:t>
            </a:r>
            <a:r>
              <a:rPr lang="zh-CN" altLang="en-US" sz="2000" b="1">
                <a:solidFill>
                  <a:srgbClr val="FFFFFF"/>
                </a:solidFill>
                <a:effectLst>
                  <a:outerShdw blurRad="63500" dist="38100" dir="2700000">
                    <a:srgbClr val="FA7124"/>
                  </a:outerShdw>
                </a:effectLst>
                <a:latin typeface="华文楷体"/>
                <a:ea typeface="华文楷体"/>
                <a:cs typeface="华文楷体"/>
              </a:rPr>
              <a:t>来了</a:t>
            </a:r>
            <a:r>
              <a:rPr lang="en-US" altLang="zh-CN" sz="2000" b="1">
                <a:solidFill>
                  <a:srgbClr val="FFFFFF"/>
                </a:solidFill>
                <a:effectLst>
                  <a:outerShdw blurRad="63500" dist="38100" dir="2700000">
                    <a:srgbClr val="FA7124"/>
                  </a:outerShdw>
                </a:effectLst>
                <a:ea typeface="华文楷体"/>
                <a:cs typeface="华文楷体"/>
              </a:rPr>
              <a:t>Frascati</a:t>
            </a:r>
            <a:endParaRPr lang="en-US" sz="2000" b="1">
              <a:solidFill>
                <a:srgbClr val="FFFFFF"/>
              </a:solidFill>
              <a:effectLst>
                <a:outerShdw blurRad="63500" dist="38100" dir="2700000">
                  <a:srgbClr val="FA7124"/>
                </a:outerShdw>
              </a:effectLst>
              <a:ea typeface="华文楷体"/>
              <a:cs typeface="华文楷体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2173" y="2748868"/>
            <a:ext cx="9120879" cy="350779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986222" y="2748868"/>
            <a:ext cx="68851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FFFF00"/>
                </a:solidFill>
                <a:ea typeface="华文细黑"/>
                <a:cs typeface="华文细黑"/>
              </a:rPr>
              <a:t>PROTO-SPHERA建了(2006- 2009年)由热那亚的ASG超导，费用的1M€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36" y="2567463"/>
            <a:ext cx="8831131" cy="39217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95590" y="6129666"/>
            <a:ext cx="48013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>
                <a:solidFill>
                  <a:srgbClr val="FFFF00"/>
                </a:solidFill>
                <a:ea typeface="华文楷体"/>
                <a:cs typeface="华文楷体"/>
              </a:rPr>
              <a:t>电源被</a:t>
            </a:r>
            <a:r>
              <a:rPr lang="en-US" sz="2000" b="1">
                <a:solidFill>
                  <a:srgbClr val="FFFF00"/>
                </a:solidFill>
                <a:ea typeface="华文楷体"/>
                <a:cs typeface="华文楷体"/>
              </a:rPr>
              <a:t>建了由Vicenza的EEI, 费用的0.7M€</a:t>
            </a: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459893" y="6444253"/>
            <a:ext cx="64658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b="1" i="1">
                <a:solidFill>
                  <a:srgbClr val="FF0000"/>
                </a:solidFill>
                <a:latin typeface="Calibri"/>
                <a:cs typeface="Calibri"/>
              </a:rPr>
              <a:t>2011 - 2014</a:t>
            </a:r>
            <a:r>
              <a:rPr lang="zh-CN" altLang="en-US" sz="2000" b="1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年</a:t>
            </a:r>
            <a:r>
              <a:rPr lang="en-US" sz="2000" b="1" i="1">
                <a:solidFill>
                  <a:srgbClr val="FF0000"/>
                </a:solidFill>
                <a:latin typeface="Calibri"/>
                <a:cs typeface="Calibri"/>
              </a:rPr>
              <a:t>: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761508" y="6659330"/>
            <a:ext cx="3437608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12" descr="P1010098 PanoFinal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6748" y="21898"/>
            <a:ext cx="2648660" cy="31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5960" y="162159"/>
            <a:ext cx="103595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rgbClr val="C8944E"/>
                </a:solidFill>
                <a:latin typeface="华文楷体"/>
                <a:ea typeface="华文楷体"/>
                <a:cs typeface="华文楷体"/>
              </a:rPr>
              <a:t>阳极</a:t>
            </a:r>
            <a:endParaRPr lang="en-US" altLang="zh-CN" sz="2000" b="1">
              <a:solidFill>
                <a:srgbClr val="C8944E"/>
              </a:solidFill>
              <a:latin typeface="华文楷体"/>
              <a:ea typeface="华文楷体"/>
              <a:cs typeface="华文楷体"/>
            </a:endParaRPr>
          </a:p>
          <a:p>
            <a:endParaRPr lang="en-US" sz="2000" b="1">
              <a:solidFill>
                <a:srgbClr val="C8944E"/>
              </a:solidFill>
              <a:latin typeface="华文楷体"/>
              <a:ea typeface="华文楷体"/>
              <a:cs typeface="华文楷体"/>
            </a:endParaRPr>
          </a:p>
          <a:p>
            <a:r>
              <a:rPr lang="en-US" altLang="zh-CN" sz="1600" b="1">
                <a:solidFill>
                  <a:schemeClr val="tx1">
                    <a:lumMod val="65000"/>
                    <a:lumOff val="35000"/>
                  </a:schemeClr>
                </a:solidFill>
                <a:ea typeface="华文楷体"/>
                <a:cs typeface="华文楷体"/>
              </a:rPr>
              <a:t>PF2</a:t>
            </a:r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华文楷体"/>
                <a:ea typeface="华文楷体"/>
                <a:cs typeface="华文楷体"/>
              </a:rPr>
              <a:t>线圈</a:t>
            </a:r>
            <a:endParaRPr lang="en-US" altLang="zh-CN" sz="1600" b="1">
              <a:solidFill>
                <a:schemeClr val="tx1">
                  <a:lumMod val="65000"/>
                  <a:lumOff val="35000"/>
                </a:schemeClr>
              </a:solidFill>
              <a:latin typeface="华文楷体"/>
              <a:ea typeface="华文楷体"/>
              <a:cs typeface="华文楷体"/>
            </a:endParaRPr>
          </a:p>
          <a:p>
            <a:r>
              <a: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  <a:latin typeface="华文楷体"/>
                <a:ea typeface="华文楷体"/>
                <a:cs typeface="华文楷体"/>
              </a:rPr>
              <a:t>的风门</a:t>
            </a:r>
            <a:endParaRPr lang="en-US" sz="1600" b="1">
              <a:solidFill>
                <a:schemeClr val="tx1">
                  <a:lumMod val="65000"/>
                  <a:lumOff val="35000"/>
                </a:schemeClr>
              </a:solidFill>
              <a:latin typeface="华文楷体"/>
              <a:ea typeface="华文楷体"/>
              <a:cs typeface="华文楷体"/>
            </a:endParaRPr>
          </a:p>
          <a:p>
            <a:endParaRPr lang="en-US" altLang="zh-CN" sz="2000" b="1">
              <a:solidFill>
                <a:srgbClr val="C8944E"/>
              </a:solidFill>
              <a:latin typeface="华文楷体"/>
              <a:ea typeface="华文楷体"/>
              <a:cs typeface="华文楷体"/>
            </a:endParaRPr>
          </a:p>
          <a:p>
            <a:r>
              <a:rPr lang="zh-CN" altLang="en-US" sz="2000" b="1">
                <a:solidFill>
                  <a:srgbClr val="C8944E"/>
                </a:solidFill>
                <a:latin typeface="华文楷体"/>
                <a:ea typeface="华文楷体"/>
                <a:cs typeface="华文楷体"/>
              </a:rPr>
              <a:t>阴极</a:t>
            </a:r>
            <a:endParaRPr lang="en-US" sz="2000" b="1">
              <a:solidFill>
                <a:srgbClr val="C8944E"/>
              </a:solidFill>
              <a:latin typeface="华文楷体"/>
              <a:ea typeface="华文楷体"/>
              <a:cs typeface="华文楷体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725511" y="812802"/>
            <a:ext cx="1315340" cy="26319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725511" y="1075998"/>
            <a:ext cx="1315340" cy="461665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725511" y="1781908"/>
            <a:ext cx="1052594" cy="320248"/>
          </a:xfrm>
          <a:prstGeom prst="straightConnector1">
            <a:avLst/>
          </a:prstGeom>
          <a:ln>
            <a:solidFill>
              <a:srgbClr val="C0955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725511" y="405102"/>
            <a:ext cx="850942" cy="1588"/>
          </a:xfrm>
          <a:prstGeom prst="straightConnector1">
            <a:avLst/>
          </a:prstGeom>
          <a:ln>
            <a:solidFill>
              <a:srgbClr val="C0955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03239" y="638845"/>
            <a:ext cx="564076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ea typeface="华文细黑"/>
                <a:cs typeface="华文细黑"/>
              </a:rPr>
              <a:t>为了击穿电浆中心柱</a:t>
            </a:r>
          </a:p>
          <a:p>
            <a:r>
              <a:rPr lang="en-US" sz="2000" b="1">
                <a:ea typeface="华文细黑"/>
                <a:cs typeface="华文细黑"/>
              </a:rPr>
              <a:t>3个电源必须被通电</a:t>
            </a:r>
          </a:p>
          <a:p>
            <a:endParaRPr lang="en-US" sz="1600">
              <a:latin typeface="华文楷体"/>
              <a:ea typeface="华文楷体"/>
              <a:cs typeface="华文楷体"/>
            </a:endParaRPr>
          </a:p>
          <a:p>
            <a:r>
              <a:rPr lang="en-US" b="1">
                <a:ea typeface="华文细黑"/>
                <a:cs typeface="华文细黑"/>
              </a:rPr>
              <a:t>•阴极加热的电源, 6阶段的转换器: 6×(1.7kA, 25V)RMS</a:t>
            </a:r>
          </a:p>
          <a:p>
            <a:r>
              <a:rPr lang="en-US" b="1">
                <a:ea typeface="华文细黑"/>
                <a:cs typeface="华文细黑"/>
              </a:rPr>
              <a:t>•PF线圈的电源: 2kA, 350V</a:t>
            </a:r>
          </a:p>
          <a:p>
            <a:r>
              <a:rPr lang="en-US" b="1">
                <a:ea typeface="华文细黑"/>
                <a:cs typeface="华文细黑"/>
              </a:rPr>
              <a:t>•电浆中心柱的电源: 10kA, 350V</a:t>
            </a:r>
          </a:p>
        </p:txBody>
      </p:sp>
      <p:sp>
        <p:nvSpPr>
          <p:cNvPr id="15" name="Lightning Bolt 14"/>
          <p:cNvSpPr/>
          <p:nvPr/>
        </p:nvSpPr>
        <p:spPr>
          <a:xfrm rot="701427">
            <a:off x="1910367" y="719191"/>
            <a:ext cx="449155" cy="1351477"/>
          </a:xfrm>
          <a:prstGeom prst="lightningBolt">
            <a:avLst/>
          </a:prstGeom>
          <a:solidFill>
            <a:srgbClr val="EE8FBE">
              <a:alpha val="33000"/>
            </a:srgb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Lampas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6705" y="33713"/>
            <a:ext cx="1436711" cy="1436711"/>
          </a:xfrm>
          <a:prstGeom prst="rect">
            <a:avLst/>
          </a:prstGeom>
        </p:spPr>
      </p:pic>
      <p:pic>
        <p:nvPicPr>
          <p:cNvPr id="18" name="Picture 17" descr="Giuseppe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9884" y="33714"/>
            <a:ext cx="1148025" cy="143671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586419" y="1075998"/>
            <a:ext cx="25800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i="1">
                <a:solidFill>
                  <a:schemeClr val="bg1"/>
                </a:solidFill>
                <a:effectLst>
                  <a:outerShdw blurRad="50800" dist="38100" dir="2700000">
                    <a:srgbClr val="000000"/>
                  </a:outerShdw>
                </a:effectLst>
              </a:rPr>
              <a:t>Giuseppe Maffia Alessandro Lampasi</a:t>
            </a:r>
          </a:p>
          <a:p>
            <a:pPr algn="ctr"/>
            <a:r>
              <a:rPr lang="en-US" sz="1200" b="1" i="1">
                <a:solidFill>
                  <a:schemeClr val="bg1"/>
                </a:solidFill>
                <a:effectLst>
                  <a:outerShdw blurRad="50800" dist="38100" dir="2700000">
                    <a:srgbClr val="000000"/>
                  </a:outerShdw>
                </a:effectLst>
              </a:rPr>
              <a:t>ENEA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" y="585176"/>
            <a:ext cx="1474787" cy="292771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390850" y="1696391"/>
            <a:ext cx="3559351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>
                <a:solidFill>
                  <a:srgbClr val="EE2E96"/>
                </a:solidFill>
                <a:ea typeface="华文细黑"/>
                <a:cs typeface="华文细黑"/>
              </a:rPr>
              <a:t>第一轮实验</a:t>
            </a:r>
          </a:p>
          <a:p>
            <a:pPr algn="r"/>
            <a:r>
              <a:rPr lang="en-US" b="1">
                <a:solidFill>
                  <a:srgbClr val="EE2E96"/>
                </a:solidFill>
                <a:ea typeface="华文细黑"/>
                <a:cs typeface="华文细黑"/>
              </a:rPr>
              <a:t>有一个简单的圆柱状阳极</a:t>
            </a:r>
          </a:p>
          <a:p>
            <a:pPr algn="r"/>
            <a:endParaRPr lang="en-US" b="1">
              <a:solidFill>
                <a:srgbClr val="EE2E96"/>
              </a:solidFill>
              <a:ea typeface="华文细黑"/>
              <a:cs typeface="华文细黑"/>
            </a:endParaRPr>
          </a:p>
          <a:p>
            <a:pPr algn="r"/>
            <a:r>
              <a:rPr lang="en-US" b="1">
                <a:solidFill>
                  <a:srgbClr val="EE2E96"/>
                </a:solidFill>
                <a:ea typeface="华文细黑"/>
                <a:cs typeface="华文细黑"/>
              </a:rPr>
              <a:t>击穿被容易地实现，</a:t>
            </a:r>
          </a:p>
          <a:p>
            <a:pPr algn="r"/>
            <a:r>
              <a:rPr lang="en-US" b="1">
                <a:solidFill>
                  <a:srgbClr val="EE2E96"/>
                </a:solidFill>
                <a:ea typeface="华文细黑"/>
                <a:cs typeface="华文细黑"/>
              </a:rPr>
              <a:t>可是那个圆柱状阳极只是一个烦恼的根源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rot="10800000" flipV="1">
            <a:off x="1492464" y="1345146"/>
            <a:ext cx="2601946" cy="10951"/>
          </a:xfrm>
          <a:prstGeom prst="straightConnector1">
            <a:avLst/>
          </a:prstGeom>
          <a:ln>
            <a:solidFill>
              <a:srgbClr val="EE2E9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24" descr="Andrea&amp;Benedetto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417" y="4474056"/>
            <a:ext cx="2962635" cy="2140685"/>
          </a:xfrm>
          <a:prstGeom prst="rect">
            <a:avLst/>
          </a:prstGeom>
        </p:spPr>
      </p:pic>
      <p:pic>
        <p:nvPicPr>
          <p:cNvPr id="28" name="Picture 27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3409" y="3593402"/>
            <a:ext cx="4863297" cy="1349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8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5224" y="4945110"/>
            <a:ext cx="4863297" cy="1868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Box 29"/>
          <p:cNvSpPr txBox="1"/>
          <p:nvPr/>
        </p:nvSpPr>
        <p:spPr>
          <a:xfrm>
            <a:off x="1587914" y="3636851"/>
            <a:ext cx="26468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EE2E96"/>
                </a:solidFill>
                <a:effectLst>
                  <a:outerShdw blurRad="50800" dist="63500" dir="2700000">
                    <a:schemeClr val="bg1">
                      <a:alpha val="81000"/>
                    </a:schemeClr>
                  </a:outerShdw>
                </a:effectLst>
                <a:ea typeface="华文细黑"/>
                <a:cs typeface="华文细黑"/>
              </a:rPr>
              <a:t>圆柱形阳极</a:t>
            </a:r>
            <a:r>
              <a:rPr lang="zh-CN" altLang="en-US" sz="2000" b="1">
                <a:solidFill>
                  <a:srgbClr val="EE2E96"/>
                </a:solidFill>
                <a:effectLst>
                  <a:outerShdw blurRad="50800" dist="63500" dir="2700000">
                    <a:schemeClr val="bg1">
                      <a:alpha val="81000"/>
                    </a:schemeClr>
                  </a:outerShdw>
                </a:effectLst>
                <a:ea typeface="华文细黑"/>
                <a:cs typeface="华文细黑"/>
              </a:rPr>
              <a:t>的结果</a:t>
            </a:r>
            <a:endParaRPr lang="en-US" sz="2000">
              <a:solidFill>
                <a:schemeClr val="bg1"/>
              </a:solidFill>
              <a:effectLst>
                <a:outerShdw blurRad="50800" dist="63500" dir="2700000">
                  <a:schemeClr val="bg1">
                    <a:alpha val="81000"/>
                  </a:schemeClr>
                </a:outerShdw>
              </a:effectLst>
              <a:ea typeface="华文细黑"/>
              <a:cs typeface="华文细黑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37043" y="400618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EE2E96"/>
                </a:solidFill>
                <a:ea typeface="华文细黑"/>
                <a:cs typeface="华文细黑"/>
              </a:rPr>
              <a:t>氢电浆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446255" y="4244127"/>
            <a:ext cx="50347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EE2E96"/>
                </a:solidFill>
                <a:ea typeface="华文细黑"/>
                <a:cs typeface="华文细黑"/>
              </a:rPr>
              <a:t>击穿电压:170V   </a:t>
            </a:r>
            <a:r>
              <a:rPr lang="en-US">
                <a:solidFill>
                  <a:srgbClr val="EE8FBE"/>
                </a:solidFill>
                <a:ea typeface="华文细黑"/>
                <a:cs typeface="华文细黑"/>
              </a:rPr>
              <a:t>+10 ms</a:t>
            </a:r>
            <a:r>
              <a:rPr lang="en-US" smtClean="0">
                <a:solidFill>
                  <a:srgbClr val="EE8FBE"/>
                </a:solidFill>
                <a:ea typeface="华文细黑"/>
                <a:cs typeface="华文细黑"/>
              </a:rPr>
              <a:t>, </a:t>
            </a:r>
            <a:r>
              <a:rPr lang="en-US">
                <a:solidFill>
                  <a:srgbClr val="EE8FBE"/>
                </a:solidFill>
                <a:ea typeface="华文细黑"/>
                <a:cs typeface="华文细黑"/>
              </a:rPr>
              <a:t>500 A     </a:t>
            </a:r>
            <a:r>
              <a:rPr lang="en-US">
                <a:solidFill>
                  <a:schemeClr val="bg1"/>
                </a:solidFill>
                <a:ea typeface="华文细黑"/>
                <a:cs typeface="华文细黑"/>
              </a:rPr>
              <a:t>+20 ms</a:t>
            </a:r>
            <a:r>
              <a:rPr lang="en-US" smtClean="0">
                <a:solidFill>
                  <a:schemeClr val="bg1"/>
                </a:solidFill>
                <a:ea typeface="华文细黑"/>
                <a:cs typeface="华文细黑"/>
              </a:rPr>
              <a:t>, </a:t>
            </a:r>
            <a:r>
              <a:rPr lang="en-US">
                <a:solidFill>
                  <a:schemeClr val="bg1"/>
                </a:solidFill>
                <a:ea typeface="华文细黑"/>
                <a:cs typeface="华文细黑"/>
              </a:rPr>
              <a:t>1.5 kA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521584" y="6558162"/>
            <a:ext cx="2600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i="1"/>
              <a:t>Benedetto Tilia  Andrea Grosso ENEA</a:t>
            </a:r>
          </a:p>
        </p:txBody>
      </p:sp>
      <p:pic>
        <p:nvPicPr>
          <p:cNvPr id="38" name="Picture 37" descr="Vincenzo1.tif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61" y="3691943"/>
            <a:ext cx="1219905" cy="2748188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42413" y="6374437"/>
            <a:ext cx="11993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i="1"/>
              <a:t>Vincenzo Zanza</a:t>
            </a:r>
          </a:p>
          <a:p>
            <a:pPr algn="ctr"/>
            <a:r>
              <a:rPr lang="en-US" sz="1200" b="1" i="1"/>
              <a:t>ENEA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493236" y="4558039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华文楷体"/>
                <a:ea typeface="华文楷体"/>
                <a:cs typeface="华文楷体"/>
              </a:rPr>
              <a:t>阳极相机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74291" y="6466418"/>
            <a:ext cx="1839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华文楷体"/>
                <a:ea typeface="华文楷体"/>
                <a:cs typeface="华文楷体"/>
              </a:rPr>
              <a:t>电浆中心柱</a:t>
            </a:r>
            <a:r>
              <a:rPr lang="en-US" b="1">
                <a:solidFill>
                  <a:schemeClr val="bg1"/>
                </a:solidFill>
                <a:latin typeface="华文楷体"/>
                <a:ea typeface="华文楷体"/>
                <a:cs typeface="华文楷体"/>
              </a:rPr>
              <a:t>相机</a:t>
            </a:r>
            <a:endParaRPr lang="en-US" b="1" i="1">
              <a:solidFill>
                <a:schemeClr val="bg1"/>
              </a:solidFill>
            </a:endParaRPr>
          </a:p>
        </p:txBody>
      </p:sp>
      <p:pic>
        <p:nvPicPr>
          <p:cNvPr id="23" name="Picture 22" descr="Fabio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5967" y="3243075"/>
            <a:ext cx="1086138" cy="132257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959330" y="4332622"/>
            <a:ext cx="1166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i="1">
                <a:solidFill>
                  <a:schemeClr val="bg1"/>
                </a:solidFill>
              </a:rPr>
              <a:t>Fabio Crescenzi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6957257" y="71403"/>
            <a:ext cx="21612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>
                <a:solidFill>
                  <a:srgbClr val="0000FF"/>
                </a:solidFill>
                <a:ea typeface="华文细黑"/>
                <a:cs typeface="华文细黑"/>
              </a:rPr>
              <a:t>2015年:的环形阳极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0201" y="440735"/>
            <a:ext cx="1523962" cy="287859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4483" y="440735"/>
            <a:ext cx="1724877" cy="285725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576123" y="71403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EE2E96"/>
                </a:solidFill>
                <a:ea typeface="华文细黑"/>
                <a:cs typeface="华文细黑"/>
              </a:rPr>
              <a:t>2014年:圆柱形阳极 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4691103" y="1664566"/>
            <a:ext cx="938299" cy="382843"/>
          </a:xfrm>
          <a:prstGeom prst="straightConnector1">
            <a:avLst/>
          </a:prstGeom>
          <a:ln w="28575">
            <a:solidFill>
              <a:srgbClr val="EE2E9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8003122" y="361900"/>
            <a:ext cx="0" cy="39292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1751618" y="752185"/>
            <a:ext cx="29394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EE2E96"/>
                </a:solidFill>
                <a:latin typeface="华文楷体"/>
                <a:ea typeface="华文楷体"/>
                <a:cs typeface="华文楷体"/>
              </a:rPr>
              <a:t>生怕阳极的弧锚固，</a:t>
            </a:r>
          </a:p>
          <a:p>
            <a:r>
              <a:rPr lang="en-US" b="1">
                <a:solidFill>
                  <a:srgbClr val="EE2E96"/>
                </a:solidFill>
                <a:latin typeface="华文楷体"/>
                <a:ea typeface="华文楷体"/>
                <a:cs typeface="华文楷体"/>
              </a:rPr>
              <a:t>在电弧放电里经常发生</a:t>
            </a:r>
          </a:p>
          <a:p>
            <a:r>
              <a:rPr lang="en-US" b="1">
                <a:solidFill>
                  <a:srgbClr val="EE2E96"/>
                </a:solidFill>
                <a:latin typeface="华文楷体"/>
                <a:ea typeface="华文楷体"/>
                <a:cs typeface="华文楷体"/>
              </a:rPr>
              <a:t>（氩弧焊，电浆炬）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20639" y="3827725"/>
            <a:ext cx="158248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rgbClr val="C8944E"/>
                </a:solidFill>
                <a:effectLst>
                  <a:outerShdw blurRad="50800" dist="38100" dir="2700000">
                    <a:srgbClr val="000000"/>
                  </a:outerShdw>
                </a:effectLst>
                <a:ea typeface="华文细黑"/>
                <a:cs typeface="华文细黑"/>
              </a:rPr>
              <a:t>2015年4月:的</a:t>
            </a:r>
          </a:p>
          <a:p>
            <a:pPr algn="ctr"/>
            <a:r>
              <a:rPr lang="en-US" b="1">
                <a:solidFill>
                  <a:srgbClr val="C8944E"/>
                </a:solidFill>
                <a:effectLst>
                  <a:outerShdw blurRad="50800" dist="38100" dir="2700000">
                    <a:srgbClr val="000000"/>
                  </a:outerShdw>
                </a:effectLst>
                <a:ea typeface="华文细黑"/>
                <a:cs typeface="华文细黑"/>
              </a:rPr>
              <a:t>环形阳极准备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1960" y="208001"/>
            <a:ext cx="4335808" cy="364134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570191" y="262744"/>
            <a:ext cx="3429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rgbClr val="06FFFF"/>
                </a:solidFill>
                <a:effectLst>
                  <a:outerShdw blurRad="50800" dist="38100" dir="2700000">
                    <a:schemeClr val="bg1"/>
                  </a:outerShdw>
                </a:effectLst>
                <a:latin typeface="Hei"/>
                <a:ea typeface="儷黑 Pro"/>
                <a:cs typeface="Hei"/>
              </a:rPr>
              <a:t>顶部：使用空心气体膨化的阳极</a:t>
            </a:r>
          </a:p>
        </p:txBody>
      </p:sp>
      <p:pic>
        <p:nvPicPr>
          <p:cNvPr id="13" name="Picture 12" descr="Ap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0934" y="5180117"/>
            <a:ext cx="1803065" cy="166297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6541" y="4377321"/>
            <a:ext cx="3174395" cy="1869848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566168" y="4040836"/>
            <a:ext cx="2544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505256"/>
                </a:solidFill>
                <a:effectLst>
                  <a:outerShdw blurRad="50800" dist="38100" dir="2700000">
                    <a:srgbClr val="FA7124"/>
                  </a:outerShdw>
                </a:effectLst>
                <a:latin typeface="Hei"/>
                <a:cs typeface="Hei"/>
              </a:rPr>
              <a:t>底部：3000ºK加热阴</a:t>
            </a:r>
            <a:r>
              <a:rPr lang="en-US" b="1">
                <a:solidFill>
                  <a:srgbClr val="505256"/>
                </a:solidFill>
                <a:effectLst>
                  <a:outerShdw blurRad="50800" dist="38100" dir="2700000">
                    <a:srgbClr val="FA7124"/>
                  </a:outerShdw>
                </a:effectLst>
                <a:latin typeface="Hei"/>
                <a:ea typeface="儷黑 Pro"/>
                <a:cs typeface="Hei"/>
              </a:rPr>
              <a:t>极</a:t>
            </a:r>
            <a:endParaRPr lang="en-US" b="1">
              <a:solidFill>
                <a:srgbClr val="505256"/>
              </a:solidFill>
              <a:effectLst>
                <a:outerShdw blurRad="50800" dist="38100" dir="2700000">
                  <a:srgbClr val="FA7124"/>
                </a:outerShdw>
              </a:effectLst>
              <a:latin typeface="Hei"/>
              <a:cs typeface="Hei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187436" y="4343607"/>
            <a:ext cx="331168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rgbClr val="FFFFFF"/>
                </a:solidFill>
                <a:effectLst>
                  <a:outerShdw blurRad="38100" dist="63500" dir="2700000">
                    <a:srgbClr val="FA7124"/>
                  </a:outerShdw>
                </a:effectLst>
                <a:cs typeface="Calibri"/>
              </a:rPr>
              <a:t>现阶段阴极</a:t>
            </a:r>
          </a:p>
          <a:p>
            <a:pPr algn="ctr"/>
            <a:r>
              <a:rPr lang="en-US" sz="1600" b="1">
                <a:solidFill>
                  <a:srgbClr val="FFFFFF"/>
                </a:solidFill>
                <a:effectLst>
                  <a:outerShdw blurRad="38100" dist="63500" dir="2700000">
                    <a:srgbClr val="FA7124"/>
                  </a:outerShdw>
                </a:effectLst>
                <a:cs typeface="Calibri"/>
              </a:rPr>
              <a:t>（18×3的发射灯丝):目标8.5kA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187436" y="5584760"/>
            <a:ext cx="317481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rgbClr val="FFFFFF"/>
                </a:solidFill>
                <a:effectLst>
                  <a:outerShdw blurRad="50800" dist="63500" dir="2700000">
                    <a:srgbClr val="FA7124">
                      <a:alpha val="98000"/>
                    </a:srgbClr>
                  </a:outerShdw>
                </a:effectLst>
                <a:latin typeface="Hei"/>
                <a:cs typeface="Hei"/>
              </a:rPr>
              <a:t>最后阶段阴极，6×现阶段</a:t>
            </a:r>
          </a:p>
          <a:p>
            <a:pPr algn="ctr"/>
            <a:r>
              <a:rPr lang="en-US" sz="1600">
                <a:solidFill>
                  <a:srgbClr val="FFFFFF"/>
                </a:solidFill>
                <a:effectLst>
                  <a:outerShdw blurRad="50800" dist="63500" dir="2700000">
                    <a:srgbClr val="FA7124">
                      <a:alpha val="98000"/>
                    </a:srgbClr>
                  </a:outerShdw>
                </a:effectLst>
                <a:latin typeface="Hei"/>
                <a:cs typeface="Hei"/>
              </a:rPr>
              <a:t>(108x3的发射灯丝):目标60kA</a:t>
            </a:r>
          </a:p>
        </p:txBody>
      </p:sp>
      <p:sp>
        <p:nvSpPr>
          <p:cNvPr id="37" name="Lightning Bolt 36"/>
          <p:cNvSpPr/>
          <p:nvPr/>
        </p:nvSpPr>
        <p:spPr>
          <a:xfrm rot="1179371">
            <a:off x="5461310" y="2196084"/>
            <a:ext cx="1325789" cy="2925629"/>
          </a:xfrm>
          <a:prstGeom prst="lightningBolt">
            <a:avLst/>
          </a:prstGeom>
          <a:solidFill>
            <a:srgbClr val="3366FF">
              <a:alpha val="34000"/>
            </a:srgb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38" descr="Anodo2-calat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3622" y="60410"/>
            <a:ext cx="4330268" cy="6027930"/>
          </a:xfrm>
          <a:prstGeom prst="rect">
            <a:avLst/>
          </a:prstGeom>
        </p:spPr>
      </p:pic>
      <p:pic>
        <p:nvPicPr>
          <p:cNvPr id="41" name="Picture 40" descr="Caduceus.pct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0137" y="5259454"/>
            <a:ext cx="1770677" cy="1577328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4015608" y="6200720"/>
            <a:ext cx="33906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rgbClr val="505256"/>
                </a:solidFill>
                <a:ea typeface="华文细黑"/>
                <a:cs typeface="华文细黑"/>
              </a:rPr>
              <a:t>类似</a:t>
            </a:r>
            <a:r>
              <a:rPr lang="zh-CN" altLang="en-US" b="1">
                <a:solidFill>
                  <a:srgbClr val="505256"/>
                </a:solidFill>
                <a:ea typeface="华文细黑"/>
                <a:cs typeface="华文细黑"/>
              </a:rPr>
              <a:t>于</a:t>
            </a:r>
            <a:r>
              <a:rPr lang="en-US" b="1">
                <a:solidFill>
                  <a:srgbClr val="505256"/>
                </a:solidFill>
                <a:ea typeface="华文细黑"/>
                <a:cs typeface="华文细黑"/>
              </a:rPr>
              <a:t>”商务的神棍”的发射灯丝</a:t>
            </a:r>
          </a:p>
          <a:p>
            <a:pPr algn="ctr"/>
            <a:r>
              <a:rPr lang="en-US" b="1">
                <a:latin typeface="华文楷体"/>
                <a:ea typeface="华文楷体"/>
                <a:cs typeface="华文楷体"/>
              </a:rPr>
              <a:t>已经存活了一千多的周期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3971960" y="6551764"/>
            <a:ext cx="336897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014374" y="16614"/>
            <a:ext cx="26193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rgbClr val="06FFFF"/>
                </a:solidFill>
                <a:effectLst>
                  <a:outerShdw blurRad="50800" dist="38100" dir="2700000">
                    <a:schemeClr val="tx1"/>
                  </a:outerShdw>
                </a:effectLst>
                <a:latin typeface="Hei"/>
                <a:ea typeface="儷黑 Pro"/>
                <a:cs typeface="Hei"/>
              </a:rPr>
              <a:t>2015年5月: 的环形</a:t>
            </a:r>
          </a:p>
          <a:p>
            <a:pPr algn="ctr"/>
            <a:r>
              <a:rPr lang="en-US" b="1">
                <a:solidFill>
                  <a:srgbClr val="06FFFF"/>
                </a:solidFill>
                <a:effectLst>
                  <a:outerShdw blurRad="50800" dist="38100" dir="2700000">
                    <a:schemeClr val="tx1"/>
                  </a:outerShdw>
                </a:effectLst>
                <a:latin typeface="Hei"/>
                <a:ea typeface="儷黑 Pro"/>
                <a:cs typeface="Hei"/>
              </a:rPr>
              <a:t>阳极被插入</a:t>
            </a:r>
          </a:p>
          <a:p>
            <a:pPr algn="ctr"/>
            <a:r>
              <a:rPr lang="en-US" b="1">
                <a:solidFill>
                  <a:srgbClr val="06FFFF"/>
                </a:solidFill>
                <a:effectLst>
                  <a:outerShdw blurRad="50800" dist="38100" dir="2700000">
                    <a:schemeClr val="tx1"/>
                  </a:outerShdw>
                </a:effectLst>
                <a:latin typeface="Hei"/>
                <a:ea typeface="儷黑 Pro"/>
                <a:cs typeface="Hei"/>
              </a:rPr>
              <a:t>在机上的顶部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0310" y="4003626"/>
            <a:ext cx="2991945" cy="21721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0310" y="682817"/>
            <a:ext cx="2991945" cy="23346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316764" y="0"/>
            <a:ext cx="50555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ea typeface="华文细黑"/>
                <a:cs typeface="华文细黑"/>
              </a:rPr>
              <a:t>仅为了设置</a:t>
            </a:r>
            <a:r>
              <a:rPr lang="en-US" sz="2000" b="1">
                <a:solidFill>
                  <a:srgbClr val="E729AD"/>
                </a:solidFill>
                <a:ea typeface="华文细黑"/>
                <a:cs typeface="华文细黑"/>
              </a:rPr>
              <a:t>电浆中心柱</a:t>
            </a:r>
            <a:r>
              <a:rPr lang="en-US" sz="2000" b="1">
                <a:solidFill>
                  <a:srgbClr val="0000FF"/>
                </a:solidFill>
                <a:ea typeface="华文细黑"/>
                <a:cs typeface="华文细黑"/>
              </a:rPr>
              <a:t>的</a:t>
            </a:r>
            <a:r>
              <a:rPr lang="en-US" sz="2000" b="1">
                <a:ea typeface="华文细黑"/>
                <a:cs typeface="华文细黑"/>
              </a:rPr>
              <a:t>PF线圈</a:t>
            </a:r>
            <a:r>
              <a:rPr lang="en-US" sz="2000" b="1">
                <a:solidFill>
                  <a:srgbClr val="0000FF"/>
                </a:solidFill>
                <a:ea typeface="华文细黑"/>
                <a:cs typeface="华文细黑"/>
              </a:rPr>
              <a:t>，已完成了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427" y="6169083"/>
            <a:ext cx="84433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969696"/>
                </a:solidFill>
                <a:effectLst>
                  <a:outerShdw blurRad="63500" dist="38100" dir="2700000">
                    <a:srgbClr val="000000">
                      <a:alpha val="88000"/>
                    </a:srgbClr>
                  </a:outerShdw>
                </a:effectLst>
              </a:rPr>
              <a:t>真空室是接地电势的，</a:t>
            </a:r>
            <a:r>
              <a:rPr lang="en-US" b="1">
                <a:solidFill>
                  <a:srgbClr val="969696"/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		</a:t>
            </a:r>
            <a:r>
              <a:rPr lang="en-US" b="1">
                <a:solidFill>
                  <a:srgbClr val="A2A2A2"/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	</a:t>
            </a:r>
            <a:r>
              <a:rPr lang="en-US" b="1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latin typeface="Hei"/>
                <a:ea typeface="华文楷体"/>
                <a:cs typeface="Hei"/>
              </a:rPr>
              <a:t>线圈</a:t>
            </a:r>
            <a:r>
              <a:rPr lang="en-US" b="1">
                <a:solidFill>
                  <a:srgbClr val="565463"/>
                </a:solidFill>
                <a:effectLst>
                  <a:outerShdw blurRad="63500" dist="63500" dir="2700000">
                    <a:srgbClr val="CDAF7E"/>
                  </a:outerShdw>
                </a:effectLst>
              </a:rPr>
              <a:t>的外壳被建设使得它们的电势是浮动的，</a:t>
            </a:r>
          </a:p>
          <a:p>
            <a:r>
              <a:rPr lang="en-US" b="1">
                <a:solidFill>
                  <a:srgbClr val="565463"/>
                </a:solidFill>
                <a:effectLst>
                  <a:outerShdw blurRad="63500" dist="63500" dir="2700000">
                    <a:srgbClr val="CDAF7E"/>
                  </a:outerShdw>
                </a:effectLst>
              </a:rPr>
              <a:t>						但可以连接它们到一个电势：</a:t>
            </a:r>
            <a:r>
              <a:rPr lang="en-US" b="1">
                <a:solidFill>
                  <a:srgbClr val="FF0000"/>
                </a:solidFill>
                <a:effectLst>
                  <a:outerShdw blurRad="63500" dist="63500" dir="2700000">
                    <a:srgbClr val="CDAF7E"/>
                  </a:outerShdw>
                </a:effectLst>
              </a:rPr>
              <a:t>阳极 +</a:t>
            </a:r>
            <a:r>
              <a:rPr lang="en-US" b="1">
                <a:solidFill>
                  <a:srgbClr val="565463"/>
                </a:solidFill>
                <a:effectLst>
                  <a:outerShdw blurRad="63500" dist="63500" dir="2700000">
                    <a:srgbClr val="CDAF7E"/>
                  </a:outerShdw>
                </a:effectLst>
              </a:rPr>
              <a:t>， </a:t>
            </a:r>
            <a:r>
              <a:rPr lang="en-US" b="1">
                <a:solidFill>
                  <a:srgbClr val="0000FF"/>
                </a:solidFill>
                <a:effectLst>
                  <a:outerShdw blurRad="63500" dist="63500" dir="2700000">
                    <a:srgbClr val="CDAF7E"/>
                  </a:outerShdw>
                </a:effectLst>
              </a:rPr>
              <a:t>阴极 - </a:t>
            </a:r>
            <a:r>
              <a:rPr lang="en-US" b="1">
                <a:solidFill>
                  <a:srgbClr val="565463"/>
                </a:solidFill>
                <a:effectLst>
                  <a:outerShdw blurRad="63500" dist="63500" dir="2700000">
                    <a:srgbClr val="CDAF7E"/>
                  </a:outerShdw>
                </a:effectLst>
              </a:rPr>
              <a:t>，</a:t>
            </a:r>
            <a:r>
              <a:rPr lang="en-US" b="1">
                <a:solidFill>
                  <a:srgbClr val="969696"/>
                </a:solidFill>
                <a:effectLst>
                  <a:outerShdw blurRad="63500" dist="63500" dir="2700000">
                    <a:srgbClr val="000000"/>
                  </a:outerShdw>
                </a:effectLst>
              </a:rPr>
              <a:t>真空室  0</a:t>
            </a: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2934200" y="3633777"/>
            <a:ext cx="3089930" cy="1588"/>
          </a:xfrm>
          <a:prstGeom prst="line">
            <a:avLst/>
          </a:prstGeom>
          <a:ln w="69850">
            <a:solidFill>
              <a:srgbClr val="6269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76358" y="3667418"/>
            <a:ext cx="3088342" cy="1588"/>
          </a:xfrm>
          <a:prstGeom prst="line">
            <a:avLst/>
          </a:prstGeom>
          <a:ln w="698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8" descr="Fig2b.jpg"/>
          <p:cNvPicPr>
            <a:picLocks noChangeAspect="1"/>
          </p:cNvPicPr>
          <p:nvPr/>
        </p:nvPicPr>
        <p:blipFill>
          <a:blip r:embed="rId4">
            <a:lum contrast="32000"/>
            <a:alphaModFix amt="78000"/>
          </a:blip>
          <a:srcRect/>
          <a:stretch>
            <a:fillRect/>
          </a:stretch>
        </p:blipFill>
        <p:spPr bwMode="auto">
          <a:xfrm>
            <a:off x="1476035" y="693766"/>
            <a:ext cx="3182757" cy="530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356339" y="1973689"/>
            <a:ext cx="778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PF4up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8631" y="2343021"/>
            <a:ext cx="7782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PF3up</a:t>
            </a:r>
          </a:p>
          <a:p>
            <a:r>
              <a:rPr lang="en-US" b="1"/>
              <a:t>PF2up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5039" y="4534869"/>
            <a:ext cx="882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PF4low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1674" y="3877455"/>
            <a:ext cx="8827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PF2low</a:t>
            </a:r>
          </a:p>
          <a:p>
            <a:r>
              <a:rPr lang="en-US" b="1"/>
              <a:t>PF3low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1079277" y="2109916"/>
            <a:ext cx="1039663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079277" y="2242892"/>
            <a:ext cx="1679528" cy="158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134542" y="4824382"/>
            <a:ext cx="1039663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134542" y="4685221"/>
            <a:ext cx="1548152" cy="158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1676834" y="2605789"/>
            <a:ext cx="442106" cy="1588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1676834" y="2868559"/>
            <a:ext cx="1081971" cy="1588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676834" y="4082626"/>
            <a:ext cx="1081971" cy="1588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1674473" y="4346634"/>
            <a:ext cx="442106" cy="1588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755038" y="2375868"/>
            <a:ext cx="1718776" cy="1588"/>
          </a:xfrm>
          <a:prstGeom prst="straightConnector1">
            <a:avLst/>
          </a:prstGeom>
          <a:ln>
            <a:solidFill>
              <a:srgbClr val="FF51D4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500267" y="2028434"/>
            <a:ext cx="7232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rgbClr val="7B3E00"/>
                </a:solidFill>
                <a:effectLst>
                  <a:outerShdw blurRad="50800" dist="38100" dir="2700000">
                    <a:srgbClr val="FF8A15">
                      <a:alpha val="43000"/>
                    </a:srgbClr>
                  </a:outerShdw>
                </a:effectLst>
                <a:latin typeface="华文楷体"/>
                <a:ea typeface="华文楷体"/>
                <a:cs typeface="华文楷体"/>
              </a:rPr>
              <a:t>阳极</a:t>
            </a:r>
            <a:endParaRPr lang="en-US" sz="2000" b="1">
              <a:solidFill>
                <a:srgbClr val="7B3E00"/>
              </a:solidFill>
              <a:effectLst>
                <a:outerShdw blurRad="50800" dist="38100" dir="2700000">
                  <a:srgbClr val="FF8A15">
                    <a:alpha val="43000"/>
                  </a:srgbClr>
                </a:outerShdw>
              </a:effectLst>
              <a:latin typeface="华文楷体"/>
              <a:ea typeface="华文楷体"/>
              <a:cs typeface="华文楷体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3733142" y="4596041"/>
            <a:ext cx="1718776" cy="1588"/>
          </a:xfrm>
          <a:prstGeom prst="straightConnector1">
            <a:avLst/>
          </a:prstGeom>
          <a:ln>
            <a:solidFill>
              <a:srgbClr val="FF51D4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479959" y="4247261"/>
            <a:ext cx="7232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>
                <a:solidFill>
                  <a:srgbClr val="7B3E00"/>
                </a:solidFill>
                <a:effectLst>
                  <a:outerShdw blurRad="50800" dist="38100" dir="2700000">
                    <a:srgbClr val="FF8A15">
                      <a:alpha val="43000"/>
                    </a:srgbClr>
                  </a:outerShdw>
                </a:effectLst>
                <a:latin typeface="华文楷体"/>
                <a:ea typeface="华文楷体"/>
                <a:cs typeface="华文楷体"/>
              </a:rPr>
              <a:t>阴极</a:t>
            </a:r>
            <a:endParaRPr lang="en-US" sz="2000" b="1">
              <a:solidFill>
                <a:srgbClr val="7B3E00"/>
              </a:solidFill>
              <a:effectLst>
                <a:outerShdw blurRad="50800" dist="38100" dir="2700000">
                  <a:srgbClr val="FF8A15">
                    <a:alpha val="43000"/>
                  </a:srgbClr>
                </a:outerShdw>
              </a:effectLst>
              <a:latin typeface="华文楷体"/>
              <a:ea typeface="华文楷体"/>
              <a:cs typeface="华文楷体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rot="16200000" flipV="1">
            <a:off x="3181060" y="2929589"/>
            <a:ext cx="392564" cy="273682"/>
          </a:xfrm>
          <a:prstGeom prst="straightConnector1">
            <a:avLst/>
          </a:prstGeom>
          <a:ln>
            <a:solidFill>
              <a:srgbClr val="DF96D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3164291" y="3568853"/>
            <a:ext cx="447999" cy="295577"/>
          </a:xfrm>
          <a:prstGeom prst="straightConnector1">
            <a:avLst/>
          </a:prstGeom>
          <a:ln>
            <a:solidFill>
              <a:srgbClr val="DF96D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656506" y="3113739"/>
            <a:ext cx="31112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DF96DF"/>
                </a:solidFill>
                <a:effectLst>
                  <a:outerShdw blurRad="50800" dist="38100" dir="2700000">
                    <a:srgbClr val="000000">
                      <a:alpha val="88000"/>
                    </a:srgbClr>
                  </a:outerShdw>
                </a:effectLst>
              </a:rPr>
              <a:t>电浆中  心柱的电流必须运行</a:t>
            </a:r>
          </a:p>
          <a:p>
            <a:r>
              <a:rPr lang="en-US" b="1">
                <a:solidFill>
                  <a:srgbClr val="DF96DF"/>
                </a:solidFill>
                <a:effectLst>
                  <a:outerShdw blurRad="50800" dist="38100" dir="2700000">
                    <a:srgbClr val="000000">
                      <a:alpha val="88000"/>
                    </a:srgbClr>
                  </a:outerShdw>
                </a:effectLst>
              </a:rPr>
              <a:t>通过两  个PF2的风门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895898" y="488669"/>
            <a:ext cx="193013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细黑"/>
                <a:cs typeface="华文细黑"/>
              </a:rPr>
              <a:t>8个线圈被</a:t>
            </a:r>
            <a:r>
              <a:rPr lang="en-US" sz="1600" b="1">
                <a:solidFill>
                  <a:srgbClr val="565463"/>
                </a:solidFill>
                <a:effectLst>
                  <a:outerShdw blurRad="50800" dist="38100" dir="2700000">
                    <a:srgbClr val="DCBB86"/>
                  </a:outerShdw>
                </a:effectLst>
                <a:ea typeface="华文细黑"/>
                <a:cs typeface="华文细黑"/>
              </a:rPr>
              <a:t>串</a:t>
            </a:r>
            <a:r>
              <a:rPr lang="en-US" sz="1600" b="1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细黑"/>
                <a:cs typeface="华文细黑"/>
              </a:rPr>
              <a:t>联连接</a:t>
            </a:r>
          </a:p>
          <a:p>
            <a:pPr algn="ctr"/>
            <a:r>
              <a:rPr lang="en-US" sz="1600" b="1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细黑"/>
                <a:cs typeface="华文细黑"/>
              </a:rPr>
              <a:t>真空</a:t>
            </a:r>
            <a:r>
              <a:rPr lang="zh-CN" altLang="en-US" sz="1600" b="1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细黑"/>
                <a:cs typeface="华文细黑"/>
              </a:rPr>
              <a:t>室</a:t>
            </a:r>
            <a:r>
              <a:rPr lang="en-US" sz="1600" b="1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细黑"/>
                <a:cs typeface="华文细黑"/>
              </a:rPr>
              <a:t>之外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0659" y="3204003"/>
            <a:ext cx="14456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b="1">
                <a:solidFill>
                  <a:srgbClr val="D4D4D4"/>
                </a:solidFill>
                <a:effectLst>
                  <a:outerShdw blurRad="63500" dist="38100" dir="2700000">
                    <a:srgbClr val="000000">
                      <a:alpha val="88000"/>
                    </a:srgbClr>
                  </a:outerShdw>
                </a:effectLst>
              </a:rPr>
              <a:t>铝圆筒  老的</a:t>
            </a:r>
          </a:p>
          <a:p>
            <a:pPr algn="r"/>
            <a:r>
              <a:rPr lang="en-US" sz="1400" b="1">
                <a:solidFill>
                  <a:srgbClr val="D4D4D4"/>
                </a:solidFill>
                <a:effectLst>
                  <a:outerShdw blurRad="63500" dist="38100" dir="2700000">
                    <a:srgbClr val="000000">
                      <a:alpha val="88000"/>
                    </a:srgbClr>
                  </a:outerShdw>
                </a:effectLst>
              </a:rPr>
              <a:t>START的真  空室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375" y="1638654"/>
            <a:ext cx="1428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solidFill>
                  <a:srgbClr val="7E7E7E"/>
                </a:solidFill>
                <a:effectLst>
                  <a:outerShdw blurRad="50800" dist="38100" dir="2700000">
                    <a:srgbClr val="000000">
                      <a:alpha val="79000"/>
                    </a:srgbClr>
                  </a:outerShdw>
                </a:effectLst>
                <a:latin typeface="Hei"/>
                <a:cs typeface="Hei"/>
              </a:rPr>
              <a:t>不锈钢向上\向下</a:t>
            </a:r>
          </a:p>
          <a:p>
            <a:r>
              <a:rPr lang="en-US" sz="1200" b="1">
                <a:solidFill>
                  <a:srgbClr val="7E7E7E"/>
                </a:solidFill>
                <a:effectLst>
                  <a:outerShdw blurRad="50800" dist="38100" dir="2700000">
                    <a:srgbClr val="000000">
                      <a:alpha val="79000"/>
                    </a:srgbClr>
                  </a:outerShdw>
                </a:effectLst>
                <a:latin typeface="Hei"/>
                <a:cs typeface="Hei"/>
              </a:rPr>
              <a:t>新的真空室的延长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26342" y="5417795"/>
            <a:ext cx="13644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>
                <a:solidFill>
                  <a:srgbClr val="7E7E7E"/>
                </a:solidFill>
                <a:effectLst>
                  <a:outerShdw blurRad="50800" dist="38100" dir="2700000">
                    <a:srgbClr val="000000">
                      <a:alpha val="79000"/>
                    </a:srgbClr>
                  </a:outerShdw>
                </a:effectLst>
                <a:latin typeface="Hei"/>
                <a:cs typeface="Hei"/>
              </a:rPr>
              <a:t>不锈钢向上\向下</a:t>
            </a:r>
          </a:p>
          <a:p>
            <a:pPr algn="ctr"/>
            <a:r>
              <a:rPr lang="en-US" sz="1200" b="1">
                <a:solidFill>
                  <a:srgbClr val="7E7E7E"/>
                </a:solidFill>
                <a:effectLst>
                  <a:outerShdw blurRad="50800" dist="38100" dir="2700000">
                    <a:srgbClr val="000000">
                      <a:alpha val="79000"/>
                    </a:srgbClr>
                  </a:outerShdw>
                </a:effectLst>
                <a:latin typeface="Hei"/>
                <a:cs typeface="Hei"/>
              </a:rPr>
              <a:t>新的真空盖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736702" y="2683893"/>
            <a:ext cx="20253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  <a:effectLst>
                  <a:outerShdw blurRad="50800" dist="38100" dir="2700000">
                    <a:srgbClr val="FF8A15">
                      <a:alpha val="43000"/>
                    </a:srgbClr>
                  </a:outerShdw>
                </a:effectLst>
                <a:latin typeface="华文楷体"/>
                <a:ea typeface="华文楷体"/>
                <a:cs typeface="华文楷体"/>
              </a:rPr>
              <a:t>环形阳极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731497" y="5829625"/>
            <a:ext cx="20253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  <a:effectLst>
                  <a:outerShdw blurRad="50800" dist="38100" dir="2700000">
                    <a:srgbClr val="FF8A15">
                      <a:alpha val="43000"/>
                    </a:srgbClr>
                  </a:outerShdw>
                </a:effectLst>
                <a:latin typeface="华文楷体"/>
                <a:ea typeface="华文楷体"/>
                <a:cs typeface="华文楷体"/>
              </a:rPr>
              <a:t>环形</a:t>
            </a:r>
            <a:r>
              <a:rPr lang="zh-CN" altLang="en-US" sz="2000" b="1">
                <a:solidFill>
                  <a:schemeClr val="bg1"/>
                </a:solidFill>
                <a:effectLst>
                  <a:outerShdw blurRad="50800" dist="38100" dir="2700000">
                    <a:srgbClr val="FF8A15">
                      <a:alpha val="43000"/>
                    </a:srgbClr>
                  </a:outerShdw>
                </a:effectLst>
                <a:latin typeface="华文楷体"/>
                <a:ea typeface="华文楷体"/>
                <a:cs typeface="华文楷体"/>
              </a:rPr>
              <a:t>阴</a:t>
            </a:r>
            <a:r>
              <a:rPr lang="en-US" sz="2000" b="1">
                <a:solidFill>
                  <a:schemeClr val="bg1"/>
                </a:solidFill>
                <a:effectLst>
                  <a:outerShdw blurRad="50800" dist="38100" dir="2700000">
                    <a:srgbClr val="FF8A15">
                      <a:alpha val="43000"/>
                    </a:srgbClr>
                  </a:outerShdw>
                </a:effectLst>
                <a:latin typeface="华文楷体"/>
                <a:ea typeface="华文楷体"/>
                <a:cs typeface="华文楷体"/>
              </a:rPr>
              <a:t>极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ot141_movieAnodo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15" y="1232920"/>
            <a:ext cx="3883790" cy="26921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054" y="3955611"/>
            <a:ext cx="3881651" cy="290238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36842" y="1232920"/>
            <a:ext cx="2685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FF"/>
                </a:solidFill>
                <a:effectLst>
                  <a:outerShdw blurRad="50800" dist="63500" dir="2700000">
                    <a:schemeClr val="bg1"/>
                  </a:outerShdw>
                </a:effectLst>
              </a:rPr>
              <a:t>氩电浆：击穿的电压80 V</a:t>
            </a:r>
            <a:endParaRPr lang="en-US">
              <a:effectLst>
                <a:outerShdw blurRad="50800" dist="63500" dir="2700000">
                  <a:schemeClr val="bg1"/>
                </a:outerShdw>
              </a:effectLst>
            </a:endParaRPr>
          </a:p>
        </p:txBody>
      </p:sp>
      <p:pic>
        <p:nvPicPr>
          <p:cNvPr id="8" name="Picture 7" descr="Shot141_moviePlasmaFast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6230" y="2708006"/>
            <a:ext cx="3079544" cy="33441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663687" y="123170"/>
            <a:ext cx="4074666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rgbClr val="0000FF"/>
                </a:solidFill>
                <a:ea typeface="华文细黑"/>
                <a:cs typeface="华文细黑"/>
              </a:rPr>
              <a:t>使用空心气体膨化的阳极是成功的</a:t>
            </a:r>
          </a:p>
          <a:p>
            <a:r>
              <a:rPr lang="en-US" b="1">
                <a:latin typeface="华文楷体"/>
                <a:ea typeface="华文楷体"/>
                <a:cs typeface="华文楷体"/>
              </a:rPr>
              <a:t>•电浆的中心柱贯串通过两个</a:t>
            </a:r>
            <a:r>
              <a:rPr lang="en-US" b="1">
                <a:ea typeface="华文楷体"/>
                <a:cs typeface="华文楷体"/>
              </a:rPr>
              <a:t>PF2</a:t>
            </a:r>
            <a:r>
              <a:rPr lang="en-US" b="1">
                <a:latin typeface="华文楷体"/>
                <a:ea typeface="华文楷体"/>
                <a:cs typeface="华文楷体"/>
              </a:rPr>
              <a:t>的风门</a:t>
            </a:r>
          </a:p>
          <a:p>
            <a:r>
              <a:rPr lang="en-US" b="1">
                <a:latin typeface="华文楷体"/>
                <a:ea typeface="华文楷体"/>
                <a:cs typeface="华文楷体"/>
              </a:rPr>
              <a:t>•电浆进入了气体膨化的阳极孔穴</a:t>
            </a:r>
          </a:p>
          <a:p>
            <a:r>
              <a:rPr lang="en-US" b="1">
                <a:latin typeface="华文楷体"/>
                <a:ea typeface="华文楷体"/>
                <a:cs typeface="华文楷体"/>
              </a:rPr>
              <a:t>•没有阳极的弧锚固的迹象 </a:t>
            </a:r>
            <a:r>
              <a:rPr lang="en-US" b="1">
                <a:ea typeface="华文楷体"/>
                <a:cs typeface="华文楷体"/>
              </a:rPr>
              <a:t>(I&lt;3.5kA)</a:t>
            </a:r>
          </a:p>
          <a:p>
            <a:r>
              <a:rPr lang="en-US" b="1">
                <a:latin typeface="华文楷体"/>
                <a:ea typeface="华文楷体"/>
                <a:cs typeface="华文楷体"/>
              </a:rPr>
              <a:t>•充盈压 </a:t>
            </a:r>
            <a:r>
              <a:rPr lang="en-US" b="1">
                <a:ea typeface="华文楷体"/>
                <a:cs typeface="华文楷体"/>
              </a:rPr>
              <a:t>10</a:t>
            </a:r>
            <a:r>
              <a:rPr lang="en-US" b="1" baseline="30000">
                <a:ea typeface="华文楷体"/>
                <a:cs typeface="华文楷体"/>
              </a:rPr>
              <a:t>-3</a:t>
            </a:r>
            <a:r>
              <a:rPr lang="en-US" b="1">
                <a:ea typeface="华文楷体"/>
                <a:cs typeface="华文楷体"/>
              </a:rPr>
              <a:t>-10</a:t>
            </a:r>
            <a:r>
              <a:rPr lang="en-US" b="1" baseline="30000">
                <a:ea typeface="华文楷体"/>
                <a:cs typeface="华文楷体"/>
              </a:rPr>
              <a:t>-2</a:t>
            </a:r>
            <a:r>
              <a:rPr lang="en-US" b="1">
                <a:ea typeface="华文楷体"/>
                <a:cs typeface="华文楷体"/>
              </a:rPr>
              <a:t>mbar</a:t>
            </a:r>
            <a:endParaRPr lang="en-US">
              <a:ea typeface="华文楷体"/>
              <a:cs typeface="华文楷体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10800000">
            <a:off x="4310686" y="2023596"/>
            <a:ext cx="2222736" cy="1588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223101" y="1684911"/>
            <a:ext cx="412164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00FF"/>
                </a:solidFill>
                <a:ea typeface="华文细黑"/>
                <a:cs typeface="华文细黑"/>
              </a:rPr>
              <a:t>环形的阳极从来没表明电浆细丝的迹象</a:t>
            </a:r>
          </a:p>
          <a:p>
            <a:pPr algn="r"/>
            <a:r>
              <a:rPr lang="en-US" b="1">
                <a:solidFill>
                  <a:srgbClr val="660066"/>
                </a:solidFill>
                <a:ea typeface="华文细黑"/>
                <a:cs typeface="华文细黑"/>
              </a:rPr>
              <a:t>而环形阴极的电浆由细丝组成</a:t>
            </a:r>
          </a:p>
          <a:p>
            <a:pPr algn="r"/>
            <a:r>
              <a:rPr lang="en-US" b="1">
                <a:solidFill>
                  <a:srgbClr val="660066"/>
                </a:solidFill>
                <a:ea typeface="华文细黑"/>
                <a:cs typeface="华文细黑"/>
              </a:rPr>
              <a:t>(由于稀疏的发射灯丝</a:t>
            </a:r>
            <a:r>
              <a:rPr lang="en-US" sz="2000" b="1">
                <a:solidFill>
                  <a:srgbClr val="660066"/>
                </a:solidFill>
                <a:latin typeface="华文楷体"/>
                <a:ea typeface="华文楷体"/>
                <a:cs typeface="华文楷体"/>
              </a:rPr>
              <a:t>）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2751477" y="3343447"/>
            <a:ext cx="3190275" cy="170282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3705976" y="974533"/>
            <a:ext cx="1006773" cy="9743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Luca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8834" y="22476"/>
            <a:ext cx="1328823" cy="1131960"/>
          </a:xfrm>
          <a:prstGeom prst="rect">
            <a:avLst/>
          </a:prstGeom>
        </p:spPr>
      </p:pic>
      <p:pic>
        <p:nvPicPr>
          <p:cNvPr id="22" name="Picture 21" descr="Federica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275" y="0"/>
            <a:ext cx="753835" cy="102521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26055" y="955921"/>
            <a:ext cx="1552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/>
              <a:t>Federica Causa ENEA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3179" y="3095832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华文楷体"/>
                <a:ea typeface="华文楷体"/>
                <a:cs typeface="华文楷体"/>
              </a:rPr>
              <a:t>阳极相机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6394" y="4435828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>
                <a:solidFill>
                  <a:schemeClr val="bg1"/>
                </a:solidFill>
                <a:latin typeface="华文楷体"/>
                <a:ea typeface="华文楷体"/>
                <a:cs typeface="华文楷体"/>
              </a:rPr>
              <a:t>阴极</a:t>
            </a:r>
            <a:r>
              <a:rPr lang="en-US" b="1">
                <a:solidFill>
                  <a:schemeClr val="bg1"/>
                </a:solidFill>
                <a:latin typeface="华文楷体"/>
                <a:ea typeface="华文楷体"/>
                <a:cs typeface="华文楷体"/>
              </a:rPr>
              <a:t>相机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00161" y="0"/>
            <a:ext cx="15143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/>
              <a:t>Luca Boncagni ENEA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119350" y="6119626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00FF"/>
                </a:solidFill>
                <a:ea typeface="华文细黑"/>
                <a:cs typeface="华文细黑"/>
              </a:rPr>
              <a:t>甚至主电浆中心柱显示细丝</a:t>
            </a:r>
            <a:endParaRPr lang="en-US">
              <a:ea typeface="华文细黑"/>
              <a:cs typeface="华文细黑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rot="10800000">
            <a:off x="7338803" y="5789996"/>
            <a:ext cx="606883" cy="3521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07" y="1004857"/>
            <a:ext cx="4287232" cy="4862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Efiel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0866" y="1200302"/>
            <a:ext cx="3471983" cy="4359851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35607" y="5721898"/>
            <a:ext cx="897089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虽然</a:t>
            </a:r>
            <a:r>
              <a:rPr lang="zh-CN" altLang="en-US" sz="2400" b="1">
                <a:solidFill>
                  <a:srgbClr val="66006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磁场</a:t>
            </a:r>
            <a:r>
              <a:rPr lang="en-US" sz="2000" b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是上下对称的，				电位的分布不是上下对称的：既靠近</a:t>
            </a:r>
          </a:p>
          <a:p>
            <a:pPr algn="r"/>
            <a:r>
              <a:rPr lang="en-US" sz="2000" b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阳极</a:t>
            </a:r>
            <a:r>
              <a:rPr lang="en-US" sz="2000" b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和</a:t>
            </a:r>
            <a:r>
              <a:rPr lang="en-US" sz="2000" b="1">
                <a:solidFill>
                  <a:srgbClr val="0A23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阴极</a:t>
            </a:r>
            <a:r>
              <a:rPr lang="en-US" sz="2000" b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,</a:t>
            </a:r>
            <a:r>
              <a:rPr lang="en-US" sz="2000" b="1">
                <a:solidFill>
                  <a:srgbClr val="40404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最上面的线圈的外壳是约接地电势的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706" y="22939"/>
            <a:ext cx="2672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ea typeface="华文细黑"/>
                <a:cs typeface="华文细黑"/>
              </a:rPr>
              <a:t>电浆的静电的效果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rot="5400000">
            <a:off x="8321647" y="1080106"/>
            <a:ext cx="233252" cy="1588"/>
          </a:xfrm>
          <a:prstGeom prst="straightConnector1">
            <a:avLst/>
          </a:prstGeom>
          <a:ln w="28575">
            <a:solidFill>
              <a:srgbClr val="62697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265089" y="871990"/>
            <a:ext cx="2390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969696"/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真空室是接地电势  0</a:t>
            </a:r>
            <a:r>
              <a:rPr lang="en-US" altLang="zh-CN" b="1">
                <a:solidFill>
                  <a:srgbClr val="969696"/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V</a:t>
            </a:r>
            <a:endParaRPr lang="en-US" b="1">
              <a:effectLst>
                <a:outerShdw blurRad="63500" dist="63500" dir="2700000">
                  <a:srgbClr val="000000">
                    <a:alpha val="81000"/>
                  </a:srgbClr>
                </a:outerShdw>
              </a:effectLst>
              <a:latin typeface="华文楷体"/>
              <a:ea typeface="华文楷体"/>
              <a:cs typeface="华文楷体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224594" y="39526"/>
            <a:ext cx="5916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565463"/>
                </a:solidFill>
                <a:effectLst>
                  <a:outerShdw blurRad="63500" dist="63500" dir="2700000">
                    <a:srgbClr val="CDAF7E"/>
                  </a:outerShdw>
                </a:effectLst>
              </a:rPr>
              <a:t>线圈的外壳的有浮动的电势,但可以连接它们到一个电势:</a:t>
            </a:r>
          </a:p>
          <a:p>
            <a:r>
              <a:rPr lang="en-US" b="1">
                <a:solidFill>
                  <a:srgbClr val="FF0000"/>
                </a:solidFill>
                <a:effectLst>
                  <a:outerShdw blurRad="63500" dist="63500" dir="2700000">
                    <a:srgbClr val="CDAF7E"/>
                  </a:outerShdw>
                </a:effectLst>
              </a:rPr>
              <a:t>阳极 +</a:t>
            </a:r>
            <a:r>
              <a:rPr lang="en-US" b="1">
                <a:solidFill>
                  <a:srgbClr val="565463"/>
                </a:solidFill>
                <a:effectLst>
                  <a:outerShdw blurRad="63500" dist="63500" dir="2700000">
                    <a:srgbClr val="CDAF7E"/>
                  </a:outerShdw>
                </a:effectLst>
              </a:rPr>
              <a:t>， </a:t>
            </a:r>
            <a:r>
              <a:rPr lang="en-US" b="1">
                <a:solidFill>
                  <a:srgbClr val="0000FF"/>
                </a:solidFill>
                <a:effectLst>
                  <a:outerShdw blurRad="63500" dist="63500" dir="2700000">
                    <a:srgbClr val="CDAF7E"/>
                  </a:outerShdw>
                </a:effectLst>
              </a:rPr>
              <a:t>阴极 - </a:t>
            </a:r>
            <a:r>
              <a:rPr lang="en-US" b="1">
                <a:solidFill>
                  <a:srgbClr val="565463"/>
                </a:solidFill>
                <a:effectLst>
                  <a:outerShdw blurRad="63500" dist="63500" dir="2700000">
                    <a:srgbClr val="CDAF7E"/>
                  </a:outerShdw>
                </a:effectLst>
              </a:rPr>
              <a:t>，</a:t>
            </a:r>
            <a:r>
              <a:rPr lang="en-US" b="1">
                <a:solidFill>
                  <a:srgbClr val="969696"/>
                </a:solidFill>
                <a:effectLst>
                  <a:outerShdw blurRad="63500" dist="63500" dir="2700000">
                    <a:srgbClr val="000000"/>
                  </a:outerShdw>
                </a:effectLst>
              </a:rPr>
              <a:t>真空室  0 </a:t>
            </a:r>
            <a:r>
              <a:rPr lang="en-US" b="1">
                <a:solidFill>
                  <a:srgbClr val="565463"/>
                </a:solidFill>
                <a:effectLst>
                  <a:outerShdw blurRad="63500" dist="63500" dir="2700000">
                    <a:srgbClr val="CDAF7E"/>
                  </a:outerShdw>
                </a:effectLst>
              </a:rPr>
              <a:t>，		</a:t>
            </a:r>
            <a:r>
              <a:rPr lang="en-US" b="1">
                <a:solidFill>
                  <a:srgbClr val="000000"/>
                </a:solidFill>
              </a:rPr>
              <a:t>经过～0.1－1Ω的电阻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87774" y="1543762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15ED"/>
                </a:solidFill>
              </a:rPr>
              <a:t>V</a:t>
            </a:r>
            <a:r>
              <a:rPr lang="en-US" b="1" baseline="-25000" smtClean="0">
                <a:solidFill>
                  <a:srgbClr val="0015ED"/>
                </a:solidFill>
              </a:rPr>
              <a:t>PF4up</a:t>
            </a:r>
            <a:r>
              <a:rPr lang="en-US" b="1" baseline="-25000" smtClean="0">
                <a:solidFill>
                  <a:srgbClr val="0000FF"/>
                </a:solidFill>
              </a:rPr>
              <a:t> </a:t>
            </a:r>
            <a:r>
              <a:rPr lang="en-US" b="1" smtClean="0">
                <a:solidFill>
                  <a:srgbClr val="4D4D4D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4D4D4D"/>
                </a:solidFill>
              </a:rPr>
              <a:t>0 V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87774" y="1878224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C78E46"/>
                </a:solidFill>
              </a:rPr>
              <a:t>V</a:t>
            </a:r>
            <a:r>
              <a:rPr lang="en-US" b="1" baseline="-25000" smtClean="0">
                <a:solidFill>
                  <a:srgbClr val="C78E46"/>
                </a:solidFill>
              </a:rPr>
              <a:t>anode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smtClean="0">
                <a:solidFill>
                  <a:srgbClr val="FF000B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FF000B"/>
                </a:solidFill>
              </a:rPr>
              <a:t>+45 V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89804" y="2179550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15ED"/>
                </a:solidFill>
              </a:rPr>
              <a:t>V</a:t>
            </a:r>
            <a:r>
              <a:rPr lang="en-US" b="1" baseline="-25000" smtClean="0">
                <a:solidFill>
                  <a:srgbClr val="0015ED"/>
                </a:solidFill>
              </a:rPr>
              <a:t>PF2-3up </a:t>
            </a:r>
            <a:r>
              <a:rPr lang="en-US" b="1" smtClean="0">
                <a:solidFill>
                  <a:srgbClr val="FE9415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FE9415"/>
                </a:solidFill>
              </a:rPr>
              <a:t>+25 V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25169" y="3325560"/>
            <a:ext cx="2104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</a:t>
            </a:r>
            <a:r>
              <a:rPr lang="en-US" b="1" baseline="-250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vessel </a:t>
            </a:r>
            <a:r>
              <a:rPr lang="en-US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= 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0 V (</a:t>
            </a:r>
            <a:r>
              <a:rPr lang="en-US" b="1">
                <a:solidFill>
                  <a:srgbClr val="4D4D4D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华文楷体"/>
                <a:ea typeface="华文楷体"/>
                <a:cs typeface="华文楷体"/>
              </a:rPr>
              <a:t>地电势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10536" y="4195399"/>
            <a:ext cx="1429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15ED"/>
                </a:solidFill>
              </a:rPr>
              <a:t>V</a:t>
            </a:r>
            <a:r>
              <a:rPr lang="en-US" b="1" baseline="-25000" smtClean="0">
                <a:solidFill>
                  <a:srgbClr val="0015ED"/>
                </a:solidFill>
              </a:rPr>
              <a:t>PF2-3low </a:t>
            </a:r>
            <a:r>
              <a:rPr lang="en-US" b="1" smtClean="0">
                <a:solidFill>
                  <a:srgbClr val="4D4D4D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4D4D4D"/>
                </a:solidFill>
              </a:rPr>
              <a:t>0 V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10252" y="4485487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E46C0A"/>
                </a:solidFill>
              </a:rPr>
              <a:t>V</a:t>
            </a:r>
            <a:r>
              <a:rPr lang="en-US" b="1" baseline="-25000" smtClean="0">
                <a:solidFill>
                  <a:srgbClr val="E46C0A"/>
                </a:solidFill>
              </a:rPr>
              <a:t>cathode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smtClean="0">
                <a:solidFill>
                  <a:srgbClr val="0A23FF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0A23FF"/>
                </a:solidFill>
              </a:rPr>
              <a:t>-35 V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07377" y="4797473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15ED"/>
                </a:solidFill>
              </a:rPr>
              <a:t>V</a:t>
            </a:r>
            <a:r>
              <a:rPr lang="en-US" b="1" baseline="-25000" smtClean="0">
                <a:solidFill>
                  <a:srgbClr val="0015ED"/>
                </a:solidFill>
              </a:rPr>
              <a:t>PF4low </a:t>
            </a:r>
            <a:r>
              <a:rPr lang="en-US" b="1" smtClean="0">
                <a:solidFill>
                  <a:srgbClr val="56CDCA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56CDCA"/>
                </a:solidFill>
              </a:rPr>
              <a:t>-15 V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059" y="650037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E729AD"/>
                </a:solidFill>
                <a:ea typeface="华文细黑"/>
                <a:cs typeface="华文细黑"/>
              </a:rPr>
              <a:t>但该静电电势分布是由电浆主导的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-ESuperpo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0"/>
            <a:ext cx="6190304" cy="6857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07453" y="5963630"/>
            <a:ext cx="28658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EA4DBB"/>
                </a:solidFill>
                <a:ea typeface="华文细黑"/>
                <a:cs typeface="华文细黑"/>
              </a:rPr>
              <a:t>一个电浆的自组织</a:t>
            </a:r>
          </a:p>
          <a:p>
            <a:r>
              <a:rPr lang="en-US" sz="2400" b="1">
                <a:solidFill>
                  <a:srgbClr val="EA4DBB"/>
                </a:solidFill>
                <a:ea typeface="华文细黑"/>
                <a:cs typeface="华文细黑"/>
              </a:rPr>
              <a:t>由环形的电极诱导…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40765" y="909820"/>
            <a:ext cx="3331941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rgbClr val="E729AD"/>
                </a:solidFill>
                <a:ea typeface="华文细黑"/>
                <a:cs typeface="华文细黑"/>
              </a:rPr>
              <a:t>电位由电浆诱导</a:t>
            </a:r>
            <a:r>
              <a:rPr lang="en-US" sz="2000" b="1">
                <a:latin typeface="华文楷体"/>
                <a:ea typeface="华文楷体"/>
                <a:cs typeface="华文楷体"/>
              </a:rPr>
              <a:t>：</a:t>
            </a:r>
          </a:p>
          <a:p>
            <a:endParaRPr lang="en-US" sz="2000" b="1">
              <a:latin typeface="华文楷体"/>
              <a:ea typeface="华文楷体"/>
              <a:cs typeface="华文楷体"/>
            </a:endParaRPr>
          </a:p>
          <a:p>
            <a:r>
              <a:rPr lang="en-US" sz="2000" b="1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环形阳极的附近</a:t>
            </a:r>
          </a:p>
          <a:p>
            <a:r>
              <a:rPr lang="en-US" sz="2000" b="1">
                <a:latin typeface="华文楷体"/>
                <a:ea typeface="华文楷体"/>
                <a:cs typeface="华文楷体"/>
              </a:rPr>
              <a:t>有</a:t>
            </a:r>
            <a:r>
              <a:rPr lang="en-US" sz="2000" b="1">
                <a:solidFill>
                  <a:srgbClr val="0A23FF"/>
                </a:solidFill>
                <a:latin typeface="华文楷体"/>
                <a:ea typeface="华文楷体"/>
                <a:cs typeface="华文楷体"/>
              </a:rPr>
              <a:t>E</a:t>
            </a:r>
            <a:r>
              <a:rPr lang="zh-CN" altLang="en-US" sz="2000" b="1">
                <a:solidFill>
                  <a:srgbClr val="0A23FF"/>
                </a:solidFill>
                <a:latin typeface="华文楷体"/>
                <a:ea typeface="华文楷体"/>
                <a:cs typeface="华文楷体"/>
              </a:rPr>
              <a:t>电</a:t>
            </a:r>
            <a:r>
              <a:rPr lang="en-US" sz="2000" b="1">
                <a:solidFill>
                  <a:srgbClr val="0A23FF"/>
                </a:solidFill>
                <a:latin typeface="华文楷体"/>
                <a:ea typeface="华文楷体"/>
                <a:cs typeface="华文楷体"/>
              </a:rPr>
              <a:t>场</a:t>
            </a:r>
            <a:r>
              <a:rPr lang="en-US" sz="2000" b="1">
                <a:latin typeface="华文楷体"/>
                <a:ea typeface="华文楷体"/>
                <a:cs typeface="华文楷体"/>
              </a:rPr>
              <a:t>的分量垂直于</a:t>
            </a:r>
            <a:r>
              <a:rPr lang="en-US" sz="2000" b="1">
                <a:solidFill>
                  <a:srgbClr val="660066"/>
                </a:solidFill>
                <a:latin typeface="华文楷体"/>
                <a:ea typeface="华文楷体"/>
                <a:cs typeface="华文楷体"/>
              </a:rPr>
              <a:t>B磁场</a:t>
            </a:r>
            <a:endParaRPr lang="en-US" sz="2000" b="1">
              <a:latin typeface="华文楷体"/>
              <a:ea typeface="华文楷体"/>
              <a:cs typeface="华文楷体"/>
            </a:endParaRPr>
          </a:p>
          <a:p>
            <a:r>
              <a:rPr lang="en-US" sz="2000" b="1">
                <a:latin typeface="华文楷体"/>
                <a:ea typeface="华文楷体"/>
                <a:cs typeface="华文楷体"/>
              </a:rPr>
              <a:t>... </a:t>
            </a:r>
            <a:r>
              <a:rPr lang="en-US" sz="2000" b="1">
                <a:solidFill>
                  <a:srgbClr val="0A23FF"/>
                </a:solidFill>
                <a:latin typeface="华文楷体"/>
                <a:ea typeface="华文楷体"/>
                <a:cs typeface="华文楷体"/>
              </a:rPr>
              <a:t>E </a:t>
            </a:r>
            <a:r>
              <a:rPr lang="en-US" sz="2000" b="1">
                <a:latin typeface="华文楷体"/>
                <a:ea typeface="华文楷体"/>
                <a:cs typeface="华文楷体"/>
              </a:rPr>
              <a:t>X </a:t>
            </a:r>
            <a:r>
              <a:rPr lang="en-US" sz="2000" b="1">
                <a:solidFill>
                  <a:srgbClr val="660066"/>
                </a:solidFill>
                <a:latin typeface="华文楷体"/>
                <a:ea typeface="华文楷体"/>
                <a:cs typeface="华文楷体"/>
              </a:rPr>
              <a:t>B</a:t>
            </a:r>
            <a:r>
              <a:rPr lang="en-US" sz="2000" b="1">
                <a:solidFill>
                  <a:srgbClr val="EA4DBB"/>
                </a:solidFill>
                <a:latin typeface="华文楷体"/>
                <a:ea typeface="华文楷体"/>
                <a:cs typeface="华文楷体"/>
              </a:rPr>
              <a:t>漂移旋转了电浆</a:t>
            </a:r>
          </a:p>
          <a:p>
            <a:r>
              <a:rPr lang="en-US" sz="2000" b="1">
                <a:solidFill>
                  <a:srgbClr val="F19F2F"/>
                </a:solidFill>
                <a:latin typeface="华文楷体"/>
                <a:ea typeface="华文楷体"/>
                <a:cs typeface="华文楷体"/>
              </a:rPr>
              <a:t>从附近的PF2up线圈的风门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40765" y="4324742"/>
            <a:ext cx="36105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0E2AF7"/>
                </a:solidFill>
                <a:latin typeface="华文楷体"/>
                <a:ea typeface="华文楷体"/>
                <a:cs typeface="华文楷体"/>
              </a:rPr>
              <a:t>环形</a:t>
            </a:r>
            <a:r>
              <a:rPr lang="zh-CN" altLang="en-US" sz="2000" b="1">
                <a:solidFill>
                  <a:srgbClr val="0E2AF7"/>
                </a:solidFill>
                <a:latin typeface="华文楷体"/>
                <a:ea typeface="华文楷体"/>
                <a:cs typeface="华文楷体"/>
              </a:rPr>
              <a:t>阴极</a:t>
            </a:r>
            <a:r>
              <a:rPr lang="en-US" sz="2000" b="1">
                <a:solidFill>
                  <a:srgbClr val="0E2AF7"/>
                </a:solidFill>
                <a:latin typeface="华文楷体"/>
                <a:ea typeface="华文楷体"/>
                <a:cs typeface="华文楷体"/>
              </a:rPr>
              <a:t>的附近</a:t>
            </a:r>
            <a:r>
              <a:rPr lang="en-US" sz="2000" b="1" smtClean="0"/>
              <a:t>:</a:t>
            </a:r>
          </a:p>
          <a:p>
            <a:r>
              <a:rPr lang="en-US" sz="2000" b="1">
                <a:latin typeface="华文楷体"/>
                <a:ea typeface="华文楷体"/>
                <a:cs typeface="华文楷体"/>
              </a:rPr>
              <a:t>有</a:t>
            </a:r>
            <a:r>
              <a:rPr lang="en-US" sz="2000" b="1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E</a:t>
            </a:r>
            <a:r>
              <a:rPr lang="zh-CN" altLang="en-US" sz="2000" b="1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电</a:t>
            </a:r>
            <a:r>
              <a:rPr lang="en-US" sz="2000" b="1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场</a:t>
            </a:r>
            <a:r>
              <a:rPr lang="en-US" sz="2000" b="1">
                <a:latin typeface="华文楷体"/>
                <a:ea typeface="华文楷体"/>
                <a:cs typeface="华文楷体"/>
              </a:rPr>
              <a:t>平行于</a:t>
            </a:r>
            <a:r>
              <a:rPr lang="en-US" sz="2000" b="1">
                <a:solidFill>
                  <a:srgbClr val="660066"/>
                </a:solidFill>
                <a:latin typeface="华文楷体"/>
                <a:ea typeface="华文楷体"/>
                <a:cs typeface="华文楷体"/>
              </a:rPr>
              <a:t>B磁场</a:t>
            </a:r>
          </a:p>
          <a:p>
            <a:r>
              <a:rPr lang="en-US" sz="2000" b="1">
                <a:latin typeface="华文楷体"/>
                <a:ea typeface="华文楷体"/>
                <a:cs typeface="华文楷体"/>
              </a:rPr>
              <a:t>...</a:t>
            </a:r>
            <a:r>
              <a:rPr lang="en-US" sz="2000" b="1">
                <a:solidFill>
                  <a:srgbClr val="EA4DBB"/>
                </a:solidFill>
                <a:latin typeface="华文楷体"/>
                <a:ea typeface="华文楷体"/>
                <a:cs typeface="华文楷体"/>
              </a:rPr>
              <a:t>无</a:t>
            </a:r>
            <a:r>
              <a:rPr lang="en-US" sz="2000" b="1">
                <a:solidFill>
                  <a:srgbClr val="0A23FF"/>
                </a:solidFill>
                <a:latin typeface="华文楷体"/>
                <a:ea typeface="华文楷体"/>
                <a:cs typeface="华文楷体"/>
              </a:rPr>
              <a:t>E </a:t>
            </a:r>
            <a:r>
              <a:rPr lang="en-US" sz="2000" b="1">
                <a:latin typeface="华文楷体"/>
                <a:ea typeface="华文楷体"/>
                <a:cs typeface="华文楷体"/>
              </a:rPr>
              <a:t>X </a:t>
            </a:r>
            <a:r>
              <a:rPr lang="en-US" sz="2000" b="1">
                <a:solidFill>
                  <a:srgbClr val="660066"/>
                </a:solidFill>
                <a:latin typeface="华文楷体"/>
                <a:ea typeface="华文楷体"/>
                <a:cs typeface="华文楷体"/>
              </a:rPr>
              <a:t>B</a:t>
            </a:r>
            <a:r>
              <a:rPr lang="en-US" sz="2000" b="1">
                <a:solidFill>
                  <a:srgbClr val="EA4DBB"/>
                </a:solidFill>
                <a:ea typeface="华文楷体"/>
                <a:cs typeface="华文楷体"/>
              </a:rPr>
              <a:t>漂移旋转了电浆</a:t>
            </a:r>
            <a:r>
              <a:rPr lang="en-US" sz="2000" b="1">
                <a:ea typeface="华文楷体"/>
                <a:cs typeface="华文楷体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29817" y="3109434"/>
            <a:ext cx="3148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v</a:t>
            </a:r>
            <a:r>
              <a:rPr lang="en-US" baseline="-25000"/>
              <a:t>ExB</a:t>
            </a:r>
            <a:r>
              <a:rPr lang="en-US"/>
              <a:t>=(E/B) </a:t>
            </a:r>
            <a:r>
              <a:rPr lang="en-US">
                <a:latin typeface="Times New Roman"/>
                <a:cs typeface="Times New Roman"/>
              </a:rPr>
              <a:t>~ </a:t>
            </a:r>
            <a:r>
              <a:rPr lang="en-US"/>
              <a:t>10</a:t>
            </a:r>
            <a:r>
              <a:rPr lang="en-US" baseline="30000"/>
              <a:t>4</a:t>
            </a:r>
            <a:r>
              <a:rPr lang="en-US"/>
              <a:t> m/s </a:t>
            </a:r>
            <a:r>
              <a:rPr lang="en-US">
                <a:latin typeface="Times New Roman"/>
                <a:cs typeface="Times New Roman"/>
              </a:rPr>
              <a:t>~ </a:t>
            </a:r>
            <a:r>
              <a:rPr lang="en-US"/>
              <a:t>v</a:t>
            </a:r>
            <a:r>
              <a:rPr lang="en-US" baseline="-25000"/>
              <a:t>drift </a:t>
            </a:r>
            <a:r>
              <a:rPr lang="en-US">
                <a:latin typeface="Times New Roman"/>
                <a:cs typeface="Times New Roman"/>
              </a:rPr>
              <a:t>~ </a:t>
            </a:r>
            <a:r>
              <a:rPr lang="en-US"/>
              <a:t>v</a:t>
            </a:r>
            <a:r>
              <a:rPr lang="en-US" baseline="-25000"/>
              <a:t>thi</a:t>
            </a:r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rot="10800000">
            <a:off x="2953236" y="2279066"/>
            <a:ext cx="2386380" cy="2729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328666" y="2550448"/>
            <a:ext cx="289172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61425" y="59349"/>
            <a:ext cx="45161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ea typeface="华文细黑"/>
                <a:cs typeface="华文细黑"/>
              </a:rPr>
              <a:t>2015年5月第一环形阳极实验</a:t>
            </a:r>
          </a:p>
          <a:p>
            <a:r>
              <a:rPr lang="en-US" b="1">
                <a:ea typeface="华文细黑"/>
                <a:cs typeface="华文细黑"/>
              </a:rPr>
              <a:t>电浆电流的一半（1kA的2KA）</a:t>
            </a:r>
          </a:p>
          <a:p>
            <a:r>
              <a:rPr lang="en-US" b="1">
                <a:ea typeface="华文细黑"/>
                <a:cs typeface="华文细黑"/>
              </a:rPr>
              <a:t>不通过所打算的路径</a:t>
            </a:r>
            <a:endParaRPr lang="en-US" sz="800" b="1">
              <a:ea typeface="华文细黑"/>
              <a:cs typeface="华文细黑"/>
            </a:endParaRPr>
          </a:p>
          <a:p>
            <a:r>
              <a:rPr lang="en-US" b="1">
                <a:latin typeface="华文楷体"/>
                <a:ea typeface="华文楷体"/>
                <a:cs typeface="华文楷体"/>
              </a:rPr>
              <a:t> 因为在真空室一内有了磁场的X点</a:t>
            </a:r>
            <a:endParaRPr lang="en-US" b="1" u="sng">
              <a:latin typeface="华文楷体"/>
              <a:ea typeface="华文楷体"/>
              <a:cs typeface="华文楷体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7545" y="4184279"/>
            <a:ext cx="1705906" cy="18525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254" y="5822315"/>
            <a:ext cx="2815629" cy="10356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344" y="10949"/>
            <a:ext cx="3097272" cy="12071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9156" y="3614669"/>
            <a:ext cx="1168652" cy="2930701"/>
          </a:xfrm>
          <a:prstGeom prst="rect">
            <a:avLst/>
          </a:prstGeom>
        </p:spPr>
      </p:pic>
      <p:pic>
        <p:nvPicPr>
          <p:cNvPr id="9" name="Shot78_moviePlasma-Rallent.wmv">
            <a:hlinkClick r:id="" action="ppaction://media"/>
          </p:cNvPr>
          <p:cNvPicPr/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32231" y="1188991"/>
            <a:ext cx="4393078" cy="46333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0391" y="1937341"/>
            <a:ext cx="1701048" cy="16773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9506" y="1937341"/>
            <a:ext cx="1668406" cy="167732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969158" y="1568009"/>
            <a:ext cx="915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2E62B4"/>
                </a:solidFill>
                <a:effectLst>
                  <a:outerShdw blurRad="50800" dist="63500" dir="2700000">
                    <a:schemeClr val="bg1"/>
                  </a:outerShdw>
                </a:effectLst>
              </a:rPr>
              <a:t>氩电浆</a:t>
            </a:r>
            <a:endParaRPr lang="en-US" b="1" i="1">
              <a:solidFill>
                <a:srgbClr val="2E62B4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36031" y="3536608"/>
            <a:ext cx="1215439" cy="30087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36031" y="1118803"/>
            <a:ext cx="1203192" cy="3023334"/>
          </a:xfrm>
          <a:prstGeom prst="rect">
            <a:avLst/>
          </a:prstGeom>
        </p:spPr>
      </p:pic>
      <p:cxnSp>
        <p:nvCxnSpPr>
          <p:cNvPr id="16" name="Straight Arrow Connector 15"/>
          <p:cNvCxnSpPr/>
          <p:nvPr/>
        </p:nvCxnSpPr>
        <p:spPr>
          <a:xfrm rot="5400000">
            <a:off x="7070086" y="1878133"/>
            <a:ext cx="1247574" cy="1858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6200000" flipH="1">
            <a:off x="4116998" y="1840147"/>
            <a:ext cx="1247576" cy="26182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227105" y="6404500"/>
            <a:ext cx="37802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华文楷体"/>
                <a:ea typeface="华文楷体"/>
                <a:cs typeface="华文楷体"/>
              </a:rPr>
              <a:t>电弧路径遵循通过X点去磁力线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57664" y="5882898"/>
            <a:ext cx="7766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/>
              <a:t>Shot 78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74329" y="1568009"/>
            <a:ext cx="915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924DB0"/>
                </a:solidFill>
                <a:effectLst>
                  <a:outerShdw blurRad="50800" dist="63500" dir="2700000">
                    <a:schemeClr val="bg1"/>
                  </a:outerShdw>
                </a:effectLst>
              </a:rPr>
              <a:t>氢电浆</a:t>
            </a:r>
            <a:endParaRPr lang="en-US" b="1" i="1">
              <a:solidFill>
                <a:srgbClr val="924DB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mute="1">
                <p:cTn id="12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82" y="1283366"/>
            <a:ext cx="4076221" cy="41581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84123" y="3159924"/>
            <a:ext cx="2929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60807E"/>
                </a:solidFill>
                <a:ea typeface="华文细黑"/>
                <a:cs typeface="华文细黑"/>
              </a:rPr>
              <a:t>4个外部PF线圈</a:t>
            </a:r>
            <a:endParaRPr lang="en-US" b="1" smtClean="0">
              <a:solidFill>
                <a:srgbClr val="000090"/>
              </a:solidFill>
              <a:ea typeface="华文细黑"/>
              <a:cs typeface="华文细黑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16200000" flipV="1">
            <a:off x="3220541" y="2192754"/>
            <a:ext cx="1901004" cy="437906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0800000" flipV="1">
            <a:off x="3952091" y="3344590"/>
            <a:ext cx="437905" cy="1826534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0800000">
            <a:off x="3952091" y="2737162"/>
            <a:ext cx="437905" cy="607428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3875912" y="3460280"/>
            <a:ext cx="634058" cy="437910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8182" y="76633"/>
            <a:ext cx="42818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>
                <a:solidFill>
                  <a:srgbClr val="668577"/>
                </a:solidFill>
                <a:ea typeface="华文细黑"/>
                <a:cs typeface="华文细黑"/>
              </a:rPr>
              <a:t>4个外部PF线圈已添加</a:t>
            </a:r>
          </a:p>
          <a:p>
            <a:pPr algn="just"/>
            <a:r>
              <a:rPr lang="en-US" sz="2000" b="1">
                <a:solidFill>
                  <a:srgbClr val="668577"/>
                </a:solidFill>
                <a:ea typeface="华文细黑"/>
                <a:cs typeface="华文细黑"/>
              </a:rPr>
              <a:t>为了取出赤道的X点从真空室一内</a:t>
            </a:r>
          </a:p>
          <a:p>
            <a:pPr algn="just"/>
            <a:r>
              <a:rPr lang="en-US" sz="2000" b="1">
                <a:solidFill>
                  <a:srgbClr val="668577"/>
                </a:solidFill>
                <a:ea typeface="华文细黑"/>
                <a:cs typeface="华文细黑"/>
              </a:rPr>
              <a:t>...和串联连接的与内部</a:t>
            </a:r>
            <a:r>
              <a:rPr lang="en-US" altLang="zh-CN" sz="2000" b="1">
                <a:solidFill>
                  <a:srgbClr val="668577"/>
                </a:solidFill>
                <a:ea typeface="华文细黑"/>
                <a:cs typeface="华文细黑"/>
              </a:rPr>
              <a:t>PF</a:t>
            </a:r>
            <a:r>
              <a:rPr lang="en-US" sz="2000" b="1">
                <a:solidFill>
                  <a:srgbClr val="668577"/>
                </a:solidFill>
                <a:ea typeface="华文细黑"/>
                <a:cs typeface="华文细黑"/>
              </a:rPr>
              <a:t>线圈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205" y="843036"/>
            <a:ext cx="4229420" cy="237904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204" y="3512975"/>
            <a:ext cx="4229420" cy="2379049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 flipV="1">
            <a:off x="4598001" y="2748110"/>
            <a:ext cx="922272" cy="484924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4619897" y="2419649"/>
            <a:ext cx="768991" cy="740275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846982" y="3477279"/>
            <a:ext cx="1008000" cy="265616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630845" y="3540981"/>
            <a:ext cx="792000" cy="718826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 flipH="1">
            <a:off x="4422838" y="3222086"/>
            <a:ext cx="208005" cy="122505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4400944" y="3159924"/>
            <a:ext cx="218953" cy="165445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406008" y="3356842"/>
            <a:ext cx="586107" cy="144000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411897" y="3362208"/>
            <a:ext cx="218948" cy="180000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08182" y="6034361"/>
            <a:ext cx="90683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0070C0"/>
                </a:solidFill>
                <a:latin typeface="华文楷体"/>
                <a:ea typeface="华文楷体"/>
                <a:cs typeface="华文楷体"/>
              </a:rPr>
              <a:t>由于电流皮肤效应在铝制真空室和不锈钢盖上,PF线圈电流烧成以后必须等待0.75s, 然后可以获得电离的电浆中心柱</a:t>
            </a:r>
            <a:endParaRPr lang="en-US" sz="2000" b="1">
              <a:latin typeface="华文楷体"/>
              <a:ea typeface="华文楷体"/>
              <a:cs typeface="华文楷体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ot205_Tensioni_e_corrent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4434" y="1581159"/>
            <a:ext cx="5072120" cy="43968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96714" y="16239"/>
            <a:ext cx="532341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ea typeface="华文细黑"/>
                <a:cs typeface="华文细黑"/>
              </a:rPr>
              <a:t>2015年10月实验使用外部PF线圈：</a:t>
            </a:r>
          </a:p>
          <a:p>
            <a:endParaRPr lang="en-US" sz="2000" b="1">
              <a:ea typeface="华文细黑"/>
              <a:cs typeface="华文细黑"/>
            </a:endParaRPr>
          </a:p>
          <a:p>
            <a:r>
              <a:rPr lang="en-US" sz="2000" b="1">
                <a:solidFill>
                  <a:srgbClr val="001394"/>
                </a:solidFill>
                <a:ea typeface="华文细黑"/>
                <a:cs typeface="华文细黑"/>
              </a:rPr>
              <a:t>氩电浆</a:t>
            </a:r>
            <a:r>
              <a:rPr lang="en-US" sz="2000" b="1">
                <a:ea typeface="华文细黑"/>
                <a:cs typeface="华文细黑"/>
              </a:rPr>
              <a:t>的电流达到</a:t>
            </a:r>
            <a:r>
              <a:rPr lang="en-US" sz="2000" b="1">
                <a:solidFill>
                  <a:srgbClr val="000000"/>
                </a:solidFill>
                <a:ea typeface="华文细黑"/>
                <a:cs typeface="华文细黑"/>
              </a:rPr>
              <a:t>3kA</a:t>
            </a:r>
            <a:r>
              <a:rPr lang="en-US" sz="2000" b="1">
                <a:ea typeface="华文细黑"/>
                <a:cs typeface="华文细黑"/>
              </a:rPr>
              <a:t>了, 持续了150 ms的时间</a:t>
            </a:r>
          </a:p>
          <a:p>
            <a:endParaRPr lang="en-US" sz="2000" b="1">
              <a:ea typeface="华文细黑"/>
              <a:cs typeface="华文细黑"/>
            </a:endParaRPr>
          </a:p>
          <a:p>
            <a:r>
              <a:rPr lang="en-US" sz="2000" b="1">
                <a:ea typeface="华文细黑"/>
                <a:cs typeface="华文细黑"/>
              </a:rPr>
              <a:t>整个电浆的电流通过两个PF2风门</a:t>
            </a:r>
          </a:p>
        </p:txBody>
      </p:sp>
      <p:pic>
        <p:nvPicPr>
          <p:cNvPr id="6" name="205Catodo1.wmv">
            <a:hlinkClick r:id="" action="ppaction://media"/>
          </p:cNvPr>
          <p:cNvPicPr/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810128" y="4618889"/>
            <a:ext cx="3003685" cy="2239111"/>
          </a:xfrm>
          <a:prstGeom prst="rect">
            <a:avLst/>
          </a:prstGeom>
        </p:spPr>
      </p:pic>
      <p:pic>
        <p:nvPicPr>
          <p:cNvPr id="7" name="205Fast.wmv">
            <a:hlinkClick r:id="" action="ppaction://media"/>
          </p:cNvPr>
          <p:cNvPicPr/>
          <p:nvPr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556148" y="1899194"/>
            <a:ext cx="3312399" cy="3597059"/>
          </a:xfrm>
          <a:prstGeom prst="rect">
            <a:avLst/>
          </a:prstGeom>
        </p:spPr>
      </p:pic>
      <p:pic>
        <p:nvPicPr>
          <p:cNvPr id="8" name="205Anodo2.wmv">
            <a:hlinkClick r:id="" action="ppaction://media"/>
          </p:cNvPr>
          <p:cNvPicPr/>
          <p:nvPr>
            <a:videoFile r:link="rId3"/>
          </p:nvPr>
        </p:nvPicPr>
        <p:blipFill>
          <a:blip r:embed="rId8"/>
          <a:stretch>
            <a:fillRect/>
          </a:stretch>
        </p:blipFill>
        <p:spPr>
          <a:xfrm>
            <a:off x="62053" y="0"/>
            <a:ext cx="2937460" cy="21897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942903" y="3285220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/>
              <a:t>Shot 205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63513" y="6142892"/>
            <a:ext cx="39164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smtClean="0">
                <a:solidFill>
                  <a:srgbClr val="0070C0"/>
                </a:solidFill>
                <a:latin typeface="华文楷体"/>
                <a:ea typeface="华文楷体"/>
                <a:cs typeface="华文楷体"/>
              </a:rPr>
              <a:t>等待0.75s为了获得电离的电浆中心柱</a:t>
            </a:r>
          </a:p>
          <a:p>
            <a:pPr algn="ctr"/>
            <a:r>
              <a:rPr lang="en-US" b="1" smtClean="0">
                <a:solidFill>
                  <a:srgbClr val="0070C0"/>
                </a:solidFill>
                <a:latin typeface="华文楷体"/>
                <a:ea typeface="华文楷体"/>
                <a:cs typeface="华文楷体"/>
              </a:rPr>
              <a:t>(为了取出赤道的X点从真空室一内)</a:t>
            </a:r>
            <a:endParaRPr lang="en-US" b="1">
              <a:solidFill>
                <a:srgbClr val="0070C0"/>
              </a:solidFill>
              <a:latin typeface="华文楷体"/>
              <a:ea typeface="华文楷体"/>
              <a:cs typeface="华文楷体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5462954" y="5507202"/>
            <a:ext cx="0" cy="6356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44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mute="1">
                <p:cTn id="28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video>
              <p:cMediaNode mute="1">
                <p:cTn id="29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video>
              <p:cMediaNode mute="1">
                <p:cTn id="30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08Catodo1.wmv">
            <a:hlinkClick r:id="" action="ppaction://media"/>
          </p:cNvPr>
          <p:cNvPicPr/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119153" y="4658301"/>
            <a:ext cx="2936128" cy="2188751"/>
          </a:xfrm>
          <a:prstGeom prst="rect">
            <a:avLst/>
          </a:prstGeom>
        </p:spPr>
      </p:pic>
      <p:pic>
        <p:nvPicPr>
          <p:cNvPr id="5" name="208Fast.wmv">
            <a:hlinkClick r:id="" action="ppaction://media"/>
          </p:cNvPr>
          <p:cNvPicPr/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5766443" y="1894126"/>
            <a:ext cx="3377557" cy="3667816"/>
          </a:xfrm>
          <a:prstGeom prst="rect">
            <a:avLst/>
          </a:prstGeom>
        </p:spPr>
      </p:pic>
      <p:pic>
        <p:nvPicPr>
          <p:cNvPr id="6" name="208Anodo2.wmv">
            <a:hlinkClick r:id="" action="ppaction://media"/>
          </p:cNvPr>
          <p:cNvPicPr/>
          <p:nvPr>
            <a:videoFile r:link="rId3"/>
          </p:nvPr>
        </p:nvPicPr>
        <p:blipFill>
          <a:blip r:embed="rId7"/>
          <a:stretch>
            <a:fillRect/>
          </a:stretch>
        </p:blipFill>
        <p:spPr>
          <a:xfrm>
            <a:off x="5322141" y="0"/>
            <a:ext cx="2947605" cy="2197305"/>
          </a:xfrm>
          <a:prstGeom prst="rect">
            <a:avLst/>
          </a:prstGeom>
        </p:spPr>
      </p:pic>
      <p:pic>
        <p:nvPicPr>
          <p:cNvPr id="7" name="Picture 6" descr="Shot208_Tensioni_e_correnti.pc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48" y="647473"/>
            <a:ext cx="4031464" cy="348383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943007" y="2232100"/>
            <a:ext cx="1789722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FF"/>
                </a:solidFill>
                <a:ea typeface="华文细黑"/>
                <a:cs typeface="华文细黑"/>
              </a:rPr>
              <a:t>〜1.5kA丢失</a:t>
            </a:r>
          </a:p>
          <a:p>
            <a:r>
              <a:rPr lang="en-US" b="1">
                <a:solidFill>
                  <a:srgbClr val="0000FF"/>
                </a:solidFill>
                <a:ea typeface="华文细黑"/>
                <a:cs typeface="华文细黑"/>
              </a:rPr>
              <a:t>从主电浆</a:t>
            </a:r>
          </a:p>
          <a:p>
            <a:endParaRPr lang="en-US" b="1">
              <a:solidFill>
                <a:srgbClr val="0000FF"/>
              </a:solidFill>
              <a:ea typeface="华文细黑"/>
              <a:cs typeface="华文细黑"/>
            </a:endParaRPr>
          </a:p>
          <a:p>
            <a:r>
              <a:rPr lang="en-US" b="1">
                <a:solidFill>
                  <a:srgbClr val="0000FF"/>
                </a:solidFill>
                <a:ea typeface="华文细黑"/>
                <a:cs typeface="华文细黑"/>
              </a:rPr>
              <a:t>从放电</a:t>
            </a:r>
          </a:p>
          <a:p>
            <a:r>
              <a:rPr lang="en-US" b="1">
                <a:solidFill>
                  <a:srgbClr val="0000FF"/>
                </a:solidFill>
                <a:ea typeface="华文细黑"/>
                <a:cs typeface="华文细黑"/>
              </a:rPr>
              <a:t>阴极下来</a:t>
            </a:r>
          </a:p>
          <a:p>
            <a:r>
              <a:rPr lang="en-US" b="1">
                <a:solidFill>
                  <a:srgbClr val="0000FF"/>
                </a:solidFill>
                <a:ea typeface="华文细黑"/>
                <a:cs typeface="华文细黑"/>
              </a:rPr>
              <a:t>到底盖\真空室</a:t>
            </a:r>
          </a:p>
        </p:txBody>
      </p:sp>
      <p:pic>
        <p:nvPicPr>
          <p:cNvPr id="9" name="Picture 8" descr="TensioniPFlow.pct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657" y="3884791"/>
            <a:ext cx="3872014" cy="237715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88783" y="836954"/>
            <a:ext cx="13131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00FF"/>
                </a:solidFill>
                <a:ea typeface="华文细黑"/>
                <a:cs typeface="华文细黑"/>
              </a:rPr>
              <a:t>氩电浆:</a:t>
            </a:r>
          </a:p>
          <a:p>
            <a:r>
              <a:rPr lang="en-US" b="1">
                <a:solidFill>
                  <a:srgbClr val="0000FF"/>
                </a:solidFill>
                <a:ea typeface="华文细黑"/>
                <a:cs typeface="华文细黑"/>
              </a:rPr>
              <a:t>目标是 4kA</a:t>
            </a:r>
          </a:p>
          <a:p>
            <a:r>
              <a:rPr lang="en-US" b="1">
                <a:solidFill>
                  <a:srgbClr val="0000FF"/>
                </a:solidFill>
                <a:ea typeface="华文细黑"/>
                <a:cs typeface="华文细黑"/>
              </a:rPr>
              <a:t>达到 3.5kA</a:t>
            </a:r>
            <a:endParaRPr lang="en-US">
              <a:ea typeface="华文细黑"/>
              <a:cs typeface="华文细黑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10800000">
            <a:off x="1840226" y="1736988"/>
            <a:ext cx="2143461" cy="6464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H="1">
            <a:off x="4977710" y="4066090"/>
            <a:ext cx="834678" cy="6753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75617" y="6188131"/>
            <a:ext cx="40534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latin typeface="华文楷体"/>
                <a:ea typeface="华文楷体"/>
                <a:cs typeface="华文楷体"/>
              </a:rPr>
              <a:t>10V的电压尖峰出现在浮动较低PF线圈</a:t>
            </a:r>
          </a:p>
          <a:p>
            <a:r>
              <a:rPr lang="en-US" b="1">
                <a:latin typeface="华文楷体"/>
                <a:ea typeface="华文楷体"/>
                <a:cs typeface="华文楷体"/>
              </a:rPr>
              <a:t>它们与乱真的电流路径相关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rot="5400000" flipH="1" flipV="1">
            <a:off x="1634523" y="6095292"/>
            <a:ext cx="34571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987671" y="4821107"/>
            <a:ext cx="17070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00FF"/>
                </a:solidFill>
                <a:latin typeface="华文楷体"/>
                <a:ea typeface="华文楷体"/>
                <a:cs typeface="华文楷体"/>
              </a:rPr>
              <a:t>电浆电流的</a:t>
            </a:r>
          </a:p>
          <a:p>
            <a:r>
              <a:rPr lang="en-US" b="1">
                <a:solidFill>
                  <a:srgbClr val="0000FF"/>
                </a:solidFill>
                <a:latin typeface="华文楷体"/>
                <a:ea typeface="华文楷体"/>
                <a:cs typeface="华文楷体"/>
              </a:rPr>
              <a:t>路径避免穿过</a:t>
            </a:r>
          </a:p>
          <a:p>
            <a:r>
              <a:rPr lang="en-US" b="1">
                <a:solidFill>
                  <a:srgbClr val="0000FF"/>
                </a:solidFill>
                <a:latin typeface="华文楷体"/>
                <a:ea typeface="华文楷体"/>
                <a:cs typeface="华文楷体"/>
              </a:rPr>
              <a:t>两个PF2的风门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rot="10800000">
            <a:off x="1841020" y="4713047"/>
            <a:ext cx="2179499" cy="34805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7841" y="67154"/>
            <a:ext cx="53783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ea typeface="华文细黑"/>
                <a:cs typeface="华文细黑"/>
              </a:rPr>
              <a:t>对于</a:t>
            </a:r>
            <a:r>
              <a:rPr lang="en-US" sz="2000" b="1">
                <a:solidFill>
                  <a:srgbClr val="0000FF"/>
                </a:solidFill>
                <a:ea typeface="华文细黑"/>
                <a:cs typeface="华文细黑"/>
              </a:rPr>
              <a:t>电浆</a:t>
            </a:r>
            <a:r>
              <a:rPr lang="en-US" sz="2000" b="1">
                <a:ea typeface="华文细黑"/>
                <a:cs typeface="华文细黑"/>
              </a:rPr>
              <a:t>的电流&gt;3.5kA外部路径仍然是开放的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85158" y="2321126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/>
              <a:t>Shot 208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rot="10800000">
            <a:off x="1841020" y="4357589"/>
            <a:ext cx="2179149" cy="7035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43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mute="1">
                <p:cTn id="28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video>
              <p:cMediaNode mute="1">
                <p:cTn id="29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video>
              <p:cMediaNode mute="1">
                <p:cTn id="30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ovieCatodo1 0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30" y="426403"/>
            <a:ext cx="3634502" cy="2717591"/>
          </a:xfrm>
          <a:prstGeom prst="rect">
            <a:avLst/>
          </a:prstGeom>
        </p:spPr>
      </p:pic>
      <p:pic>
        <p:nvPicPr>
          <p:cNvPr id="5" name="Picture 4" descr="movieCatodo1 0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1232" y="426403"/>
            <a:ext cx="3634502" cy="27175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44410" y="998566"/>
            <a:ext cx="2037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>
                <a:solidFill>
                  <a:srgbClr val="63A1FC"/>
                </a:solidFill>
                <a:effectLst>
                  <a:outerShdw blurRad="63500" dist="63500" dir="2700000">
                    <a:srgbClr val="FFFF00"/>
                  </a:outerShdw>
                </a:effectLst>
              </a:rPr>
              <a:t>电浆的电流</a:t>
            </a:r>
            <a:r>
              <a:rPr lang="en-US" altLang="zh-CN" b="1">
                <a:solidFill>
                  <a:srgbClr val="63A1FC"/>
                </a:solidFill>
                <a:effectLst>
                  <a:outerShdw blurRad="63500" dist="63500" dir="2700000">
                    <a:srgbClr val="FFFF00"/>
                  </a:outerShdw>
                </a:effectLst>
              </a:rPr>
              <a:t> </a:t>
            </a:r>
            <a:r>
              <a:rPr lang="en-US" b="1">
                <a:solidFill>
                  <a:srgbClr val="63A1FC"/>
                </a:solidFill>
                <a:effectLst>
                  <a:outerShdw blurRad="63500" dist="63500" dir="2700000">
                    <a:srgbClr val="FFFF00"/>
                  </a:outerShdw>
                </a:effectLst>
              </a:rPr>
              <a:t>3.5kA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9886" y="998566"/>
            <a:ext cx="3313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>
                <a:solidFill>
                  <a:srgbClr val="63A1FC"/>
                </a:solidFill>
                <a:effectLst>
                  <a:outerShdw blurRad="63500" dist="63500" dir="2700000">
                    <a:srgbClr val="FFFF00"/>
                  </a:outerShdw>
                </a:effectLst>
              </a:rPr>
              <a:t>电浆的电流</a:t>
            </a:r>
            <a:r>
              <a:rPr lang="en-US" altLang="zh-CN" b="1">
                <a:solidFill>
                  <a:srgbClr val="63A1FC"/>
                </a:solidFill>
                <a:effectLst>
                  <a:outerShdw blurRad="63500" dist="63500" dir="2700000">
                    <a:srgbClr val="FFFF00"/>
                  </a:outerShdw>
                </a:effectLst>
              </a:rPr>
              <a:t> 2</a:t>
            </a:r>
            <a:r>
              <a:rPr lang="en-US" b="1">
                <a:solidFill>
                  <a:srgbClr val="63A1FC"/>
                </a:solidFill>
                <a:effectLst>
                  <a:outerShdw blurRad="63500" dist="63500" dir="2700000">
                    <a:srgbClr val="FFFF00"/>
                  </a:outerShdw>
                </a:effectLst>
              </a:rPr>
              <a:t>.0kA</a:t>
            </a:r>
            <a:r>
              <a:rPr lang="en-US" b="1">
                <a:solidFill>
                  <a:schemeClr val="bg1"/>
                </a:solidFill>
              </a:rPr>
              <a:t>, 1.5kA 被丢失</a:t>
            </a:r>
          </a:p>
        </p:txBody>
      </p:sp>
      <p:pic>
        <p:nvPicPr>
          <p:cNvPr id="9" name="Picture 8" descr="NOPFext2.pc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07" y="2583888"/>
            <a:ext cx="4185217" cy="420841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5924" y="26546"/>
            <a:ext cx="45576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rgbClr val="2A40FF"/>
                </a:solidFill>
                <a:ea typeface="华文细黑"/>
                <a:cs typeface="华文细黑"/>
              </a:rPr>
              <a:t>调整磁场允许电浆有更好的电极的填充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59772" y="2607256"/>
            <a:ext cx="488422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4684C2"/>
                </a:solidFill>
                <a:latin typeface="华文楷体"/>
                <a:ea typeface="华文楷体"/>
                <a:cs typeface="华文楷体"/>
              </a:rPr>
              <a:t>   </a:t>
            </a:r>
            <a:r>
              <a:rPr lang="en-US" b="1">
                <a:solidFill>
                  <a:srgbClr val="4E60FF"/>
                </a:solidFill>
                <a:ea typeface="华文细黑"/>
                <a:cs typeface="华文细黑"/>
              </a:rPr>
              <a:t>电仅流在赤道附近的外部</a:t>
            </a:r>
            <a:r>
              <a:rPr lang="en-US" altLang="zh-CN" b="1">
                <a:solidFill>
                  <a:srgbClr val="4E60FF"/>
                </a:solidFill>
                <a:ea typeface="华文细黑"/>
                <a:cs typeface="华文细黑"/>
              </a:rPr>
              <a:t>PF</a:t>
            </a:r>
            <a:r>
              <a:rPr lang="en-US" b="1">
                <a:solidFill>
                  <a:srgbClr val="4E60FF"/>
                </a:solidFill>
                <a:ea typeface="华文细黑"/>
                <a:cs typeface="华文细黑"/>
              </a:rPr>
              <a:t>线圈</a:t>
            </a:r>
          </a:p>
          <a:p>
            <a:pPr algn="ctr"/>
            <a:r>
              <a:rPr lang="en-US">
                <a:solidFill>
                  <a:srgbClr val="4684C2"/>
                </a:solidFill>
                <a:latin typeface="华文楷体"/>
                <a:ea typeface="华文楷体"/>
                <a:cs typeface="华文楷体"/>
              </a:rPr>
              <a:t>   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3514218" y="2989921"/>
            <a:ext cx="1188000" cy="792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2938217" y="3565923"/>
            <a:ext cx="2340000" cy="792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227Catodo1.wmv">
            <a:hlinkClick r:id="" action="ppaction://media"/>
          </p:cNvPr>
          <p:cNvPicPr/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4314763" y="3258022"/>
            <a:ext cx="4829237" cy="3599977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342686" y="2923310"/>
            <a:ext cx="48013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>
                <a:solidFill>
                  <a:schemeClr val="accent6">
                    <a:lumMod val="75000"/>
                  </a:schemeClr>
                </a:solidFill>
                <a:latin typeface="华文楷体"/>
                <a:ea typeface="华文楷体"/>
                <a:cs typeface="华文楷体"/>
              </a:rPr>
              <a:t>阴极似乎在任何时候通过电浆更好地充满阴极</a:t>
            </a:r>
            <a:endParaRPr lang="en-US" b="1">
              <a:solidFill>
                <a:schemeClr val="accent6">
                  <a:lumMod val="75000"/>
                </a:schemeClr>
              </a:solidFill>
              <a:latin typeface="华文楷体"/>
              <a:ea typeface="华文楷体"/>
              <a:cs typeface="华文楷体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77409" y="2070458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>
                <a:solidFill>
                  <a:srgbClr val="FFFFFF"/>
                </a:solidFill>
              </a:rPr>
              <a:t>Shot 208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1758528" y="2378235"/>
            <a:ext cx="3759073" cy="1588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219573" y="3263066"/>
            <a:ext cx="867645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400" i="1">
                <a:solidFill>
                  <a:schemeClr val="bg1"/>
                </a:solidFill>
              </a:rPr>
              <a:t>Shot 227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75136" y="531834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FF"/>
                </a:solidFill>
              </a:rPr>
              <a:t>当电浆沿着一条寄生的路径流动</a:t>
            </a:r>
            <a:r>
              <a:rPr lang="en-US">
                <a:solidFill>
                  <a:schemeClr val="bg1"/>
                </a:solidFill>
              </a:rPr>
              <a:t>阴极的发射被减少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mute="1">
                <p:cTn id="12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nsioniPFlow.pc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4866" y="1795575"/>
            <a:ext cx="4799133" cy="4131769"/>
          </a:xfrm>
          <a:prstGeom prst="rect">
            <a:avLst/>
          </a:prstGeom>
        </p:spPr>
      </p:pic>
      <p:pic>
        <p:nvPicPr>
          <p:cNvPr id="5" name="227Fast.wm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9895" y="1861279"/>
            <a:ext cx="4238335" cy="46025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51595" y="3437878"/>
            <a:ext cx="867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/>
              <a:t>Shot 227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84933" y="1024074"/>
            <a:ext cx="5137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latin typeface="华文楷体"/>
                <a:ea typeface="华文楷体"/>
                <a:cs typeface="华文楷体"/>
              </a:rPr>
              <a:t>电压的尖峰已被排除从在底部上的线圈,</a:t>
            </a:r>
          </a:p>
          <a:p>
            <a:pPr algn="ctr"/>
            <a:r>
              <a:rPr lang="en-US" b="1">
                <a:latin typeface="华文楷体"/>
                <a:ea typeface="华文楷体"/>
                <a:cs typeface="华文楷体"/>
              </a:rPr>
              <a:t>在1V的跳后很安静的电浆中心柱电压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rot="16200000" flipH="1">
            <a:off x="5432452" y="2411284"/>
            <a:ext cx="2359827" cy="8101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9895" y="118411"/>
            <a:ext cx="45425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ea typeface="华文细黑"/>
                <a:cs typeface="华文细黑"/>
              </a:rPr>
              <a:t>（一）电流仅在赤道附近的外部PF线圈</a:t>
            </a:r>
          </a:p>
          <a:p>
            <a:r>
              <a:rPr lang="en-US" sz="2000" b="1">
                <a:ea typeface="华文细黑"/>
                <a:cs typeface="华文细黑"/>
              </a:rPr>
              <a:t>（二）最低的PF线圈被短路到地电势:</a:t>
            </a:r>
          </a:p>
          <a:p>
            <a:r>
              <a:rPr lang="en-US" sz="2000" b="1">
                <a:ea typeface="华文细黑"/>
                <a:cs typeface="华文细黑"/>
              </a:rPr>
              <a:t>阴极是由电浆更好地充满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03030" y="1447744"/>
            <a:ext cx="14927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1394"/>
                </a:solidFill>
                <a:latin typeface="华文楷体"/>
                <a:ea typeface="华文楷体"/>
                <a:cs typeface="华文楷体"/>
              </a:rPr>
              <a:t>氩电浆 </a:t>
            </a:r>
            <a:r>
              <a:rPr lang="en-US" sz="2000" b="1"/>
              <a:t>2kA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mute="1">
                <p:cTn id="12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562434"/>
            <a:ext cx="9144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ea typeface="华文细黑"/>
                <a:cs typeface="华文细黑"/>
              </a:rPr>
              <a:t>为了实现8.5kA的全电流, 有必要除去</a:t>
            </a:r>
          </a:p>
          <a:p>
            <a:r>
              <a:rPr lang="en-US" b="1">
                <a:ea typeface="华文细黑"/>
                <a:cs typeface="华文细黑"/>
              </a:rPr>
              <a:t>电流馈通棒的附近的导电材料, 其允许寄生的</a:t>
            </a:r>
            <a:r>
              <a:rPr lang="en-US" b="1">
                <a:solidFill>
                  <a:srgbClr val="4E60FF"/>
                </a:solidFill>
                <a:ea typeface="华文细黑"/>
                <a:cs typeface="华文细黑"/>
              </a:rPr>
              <a:t>电浆放电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02" y="2919224"/>
            <a:ext cx="30340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ea typeface="华文细黑"/>
                <a:cs typeface="华文细黑"/>
              </a:rPr>
              <a:t>•电流馈通棒(在阳极的顶部)</a:t>
            </a:r>
          </a:p>
          <a:p>
            <a:r>
              <a:rPr lang="en-US" b="1">
                <a:ea typeface="华文细黑"/>
                <a:cs typeface="华文细黑"/>
              </a:rPr>
              <a:t>从20MΩ到2kΩ的绝缘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0028" y="67161"/>
            <a:ext cx="24192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chemeClr val="accent5">
                    <a:lumMod val="75000"/>
                  </a:schemeClr>
                </a:solidFill>
                <a:ea typeface="华文细黑"/>
                <a:cs typeface="华文细黑"/>
              </a:rPr>
              <a:t>行动正在进行中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200" y="1241918"/>
            <a:ext cx="2194158" cy="16456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68829" y="1241918"/>
            <a:ext cx="2194159" cy="1645619"/>
          </a:xfrm>
          <a:prstGeom prst="rect">
            <a:avLst/>
          </a:prstGeom>
        </p:spPr>
      </p:pic>
      <p:pic>
        <p:nvPicPr>
          <p:cNvPr id="27" name="Picture 26" descr="Passanti_Elettrici_Catod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500" y="3558745"/>
            <a:ext cx="2992959" cy="1970353"/>
          </a:xfrm>
          <a:prstGeom prst="rect">
            <a:avLst/>
          </a:prstGeom>
        </p:spPr>
      </p:pic>
      <p:pic>
        <p:nvPicPr>
          <p:cNvPr id="28" name="Picture 27" descr="Passanti_Elettrici_Anod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88" y="3557883"/>
            <a:ext cx="2999533" cy="197468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4163" y="5507200"/>
            <a:ext cx="2426015" cy="135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/>
          <p:cNvSpPr/>
          <p:nvPr/>
        </p:nvSpPr>
        <p:spPr>
          <a:xfrm>
            <a:off x="2973408" y="2919224"/>
            <a:ext cx="29929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>
                <a:ea typeface="华文细黑"/>
                <a:cs typeface="华文细黑"/>
              </a:rPr>
              <a:t>•</a:t>
            </a:r>
            <a:r>
              <a:rPr lang="en-US" b="1">
                <a:ea typeface="华文细黑"/>
                <a:cs typeface="华文细黑"/>
              </a:rPr>
              <a:t>电流馈通棒(在阴极的底部)</a:t>
            </a:r>
          </a:p>
          <a:p>
            <a:r>
              <a:rPr lang="en-US" b="1">
                <a:ea typeface="华文细黑"/>
                <a:cs typeface="华文细黑"/>
              </a:rPr>
              <a:t>从20MΩ到40Ω的绝缘</a:t>
            </a:r>
          </a:p>
        </p:txBody>
      </p:sp>
      <p:pic>
        <p:nvPicPr>
          <p:cNvPr id="31" name="Picture 30" descr="208Scariche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4546" y="28270"/>
            <a:ext cx="3199454" cy="467967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402071" y="39214"/>
            <a:ext cx="742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>
                <a:solidFill>
                  <a:schemeClr val="bg1"/>
                </a:solidFill>
              </a:rPr>
              <a:t>#208</a:t>
            </a:r>
          </a:p>
          <a:p>
            <a:pPr algn="ctr"/>
            <a:r>
              <a:rPr lang="en-US" sz="1400" b="1" i="1">
                <a:solidFill>
                  <a:schemeClr val="bg1"/>
                </a:solidFill>
              </a:rPr>
              <a:t>3.5 kA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5265801" y="1075029"/>
            <a:ext cx="810128" cy="1991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16200000" flipH="1">
            <a:off x="4354176" y="2186393"/>
            <a:ext cx="3072944" cy="124969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850178" y="5529098"/>
            <a:ext cx="33522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latin typeface="华文楷体"/>
                <a:ea typeface="华文楷体"/>
                <a:cs typeface="华文楷体"/>
              </a:rPr>
              <a:t>金属化的原因是:</a:t>
            </a:r>
          </a:p>
          <a:p>
            <a:r>
              <a:rPr lang="en-US" b="1">
                <a:latin typeface="华文楷体"/>
                <a:ea typeface="华文楷体"/>
                <a:cs typeface="华文楷体"/>
              </a:rPr>
              <a:t>简并(</a:t>
            </a:r>
            <a:r>
              <a:rPr lang="en-US" b="1">
                <a:ea typeface="华文楷体"/>
                <a:cs typeface="华文楷体"/>
              </a:rPr>
              <a:t>B=0</a:t>
            </a:r>
            <a:r>
              <a:rPr lang="en-US" b="1">
                <a:latin typeface="华文楷体"/>
                <a:ea typeface="华文楷体"/>
                <a:cs typeface="华文楷体"/>
              </a:rPr>
              <a:t>)磁场的</a:t>
            </a:r>
            <a:r>
              <a:rPr lang="en-US" b="1">
                <a:ea typeface="华文楷体"/>
                <a:cs typeface="华文楷体"/>
              </a:rPr>
              <a:t>X</a:t>
            </a:r>
            <a:r>
              <a:rPr lang="en-US" b="1">
                <a:latin typeface="华文楷体"/>
                <a:ea typeface="华文楷体"/>
                <a:cs typeface="华文楷体"/>
              </a:rPr>
              <a:t>点存在于顶部</a:t>
            </a:r>
          </a:p>
          <a:p>
            <a:r>
              <a:rPr lang="en-US" b="1">
                <a:latin typeface="华文楷体"/>
                <a:ea typeface="华文楷体"/>
                <a:cs typeface="华文楷体"/>
              </a:rPr>
              <a:t>和底部电浆里, 它作为一个喷嘴</a:t>
            </a: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66052" y="4991099"/>
            <a:ext cx="2631332" cy="1844181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/>
        </p:nvCxnSpPr>
        <p:spPr>
          <a:xfrm>
            <a:off x="2972629" y="6675382"/>
            <a:ext cx="31033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9388" y="552476"/>
            <a:ext cx="60840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ea typeface="华文细黑"/>
                <a:cs typeface="华文细黑"/>
              </a:rPr>
              <a:t>(</a:t>
            </a:r>
            <a:r>
              <a:rPr lang="zh-CN" altLang="en-US">
                <a:ea typeface="华文细黑"/>
                <a:cs typeface="华文细黑"/>
              </a:rPr>
              <a:t>一</a:t>
            </a:r>
            <a:r>
              <a:rPr lang="en-US">
                <a:ea typeface="华文细黑"/>
                <a:cs typeface="华文细黑"/>
              </a:rPr>
              <a:t>)</a:t>
            </a:r>
            <a:r>
              <a:rPr lang="en-US" b="1">
                <a:ea typeface="华文细黑"/>
                <a:cs typeface="华文细黑"/>
              </a:rPr>
              <a:t>在顶部上(阳极的附近)有一张的凸缘, 8根馈通刺穿它，</a:t>
            </a:r>
          </a:p>
          <a:p>
            <a:r>
              <a:rPr lang="en-US" b="1">
                <a:ea typeface="华文细黑"/>
                <a:cs typeface="华文细黑"/>
              </a:rPr>
              <a:t>现在凸缘被重建了使用着</a:t>
            </a:r>
            <a:r>
              <a:rPr lang="en-US" b="1">
                <a:solidFill>
                  <a:srgbClr val="31859C"/>
                </a:solidFill>
                <a:ea typeface="华文细黑"/>
                <a:cs typeface="华文细黑"/>
              </a:rPr>
              <a:t>Polycarbonate(聚碳酸酯)</a:t>
            </a:r>
            <a:r>
              <a:rPr lang="en-US" b="1">
                <a:ea typeface="华文细黑"/>
                <a:cs typeface="华文细黑"/>
              </a:rPr>
              <a:t>为原料</a:t>
            </a:r>
          </a:p>
        </p:txBody>
      </p:sp>
      <p:pic>
        <p:nvPicPr>
          <p:cNvPr id="18" name="Picture 17" descr="App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7048" y="1192928"/>
            <a:ext cx="3396153" cy="187627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490" y="3305599"/>
            <a:ext cx="2900132" cy="213859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597" y="3003504"/>
            <a:ext cx="3079837" cy="248486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04035" y="4547631"/>
            <a:ext cx="2617969" cy="1459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631" y="3413058"/>
            <a:ext cx="2956516" cy="2697612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938978" y="2980063"/>
            <a:ext cx="2858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E87400"/>
                </a:solidFill>
                <a:latin typeface="华文楷体"/>
                <a:ea typeface="华文楷体"/>
                <a:cs typeface="华文楷体"/>
              </a:rPr>
              <a:t>电流馈通棒(在阳极的顶部)</a:t>
            </a:r>
            <a:endParaRPr lang="en-US" b="1">
              <a:solidFill>
                <a:srgbClr val="E87400"/>
              </a:solidFill>
            </a:endParaRPr>
          </a:p>
        </p:txBody>
      </p:sp>
      <p:pic>
        <p:nvPicPr>
          <p:cNvPr id="28" name="Picture 27" descr="App4.jpg"/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00215" y="23019"/>
            <a:ext cx="1942999" cy="134971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TextBox 29"/>
          <p:cNvSpPr txBox="1"/>
          <p:nvPr/>
        </p:nvSpPr>
        <p:spPr>
          <a:xfrm>
            <a:off x="317492" y="6189771"/>
            <a:ext cx="62119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ea typeface="华文细黑"/>
                <a:cs typeface="华文细黑"/>
              </a:rPr>
              <a:t>(</a:t>
            </a:r>
            <a:r>
              <a:rPr lang="zh-CN" altLang="en-US">
                <a:ea typeface="华文细黑"/>
                <a:cs typeface="华文细黑"/>
              </a:rPr>
              <a:t>二</a:t>
            </a:r>
            <a:r>
              <a:rPr lang="en-US">
                <a:ea typeface="华文细黑"/>
                <a:cs typeface="华文细黑"/>
              </a:rPr>
              <a:t>)</a:t>
            </a:r>
            <a:r>
              <a:rPr lang="en-US" b="1">
                <a:ea typeface="华文细黑"/>
                <a:cs typeface="华文细黑"/>
              </a:rPr>
              <a:t>在底部下(阴极的附近)有一张的凸缘, 14根馈通刺穿它，</a:t>
            </a:r>
          </a:p>
          <a:p>
            <a:r>
              <a:rPr lang="en-US" b="1">
                <a:ea typeface="华文细黑"/>
                <a:cs typeface="华文细黑"/>
              </a:rPr>
              <a:t>现在使用</a:t>
            </a:r>
            <a:r>
              <a:rPr lang="en-US" b="1">
                <a:solidFill>
                  <a:srgbClr val="31859C"/>
                </a:solidFill>
                <a:ea typeface="华文细黑"/>
                <a:cs typeface="华文细黑"/>
              </a:rPr>
              <a:t>Polycarbonate(聚碳酸酯</a:t>
            </a:r>
            <a:r>
              <a:rPr lang="en-US" b="1">
                <a:ea typeface="华文细黑"/>
                <a:cs typeface="华文细黑"/>
              </a:rPr>
              <a:t>)为原料凸缘被重建了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rot="16200000" flipH="1">
            <a:off x="6057817" y="1207347"/>
            <a:ext cx="1166493" cy="4816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7494713" y="1209856"/>
            <a:ext cx="1182460" cy="4707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572850" y="1330540"/>
            <a:ext cx="4571152" cy="1200329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FF0000"/>
                </a:solidFill>
                <a:ea typeface="华文楷体"/>
                <a:cs typeface="华文楷体"/>
              </a:rPr>
              <a:t>5</a:t>
            </a:r>
            <a:r>
              <a:rPr lang="en-US" b="1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加</a:t>
            </a:r>
            <a:r>
              <a:rPr lang="en-US" b="1">
                <a:solidFill>
                  <a:srgbClr val="FF0000"/>
                </a:solidFill>
                <a:ea typeface="华文楷体"/>
                <a:cs typeface="华文楷体"/>
              </a:rPr>
              <a:t>5</a:t>
            </a:r>
            <a:r>
              <a:rPr lang="en-US" b="1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个PF线圈:为了压缩球环的电浆 </a:t>
            </a:r>
          </a:p>
          <a:p>
            <a:r>
              <a:rPr lang="en-US" b="1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...尚未建</a:t>
            </a:r>
            <a:r>
              <a:rPr lang="en-US" b="1" i="1">
                <a:solidFill>
                  <a:srgbClr val="FF0000"/>
                </a:solidFill>
              </a:rPr>
              <a:t>, …</a:t>
            </a:r>
            <a:r>
              <a:rPr lang="en-US" b="1">
                <a:solidFill>
                  <a:srgbClr val="FF0000"/>
                </a:solidFill>
                <a:latin typeface="华文楷体"/>
                <a:ea typeface="华文楷体"/>
                <a:cs typeface="华文楷体"/>
              </a:rPr>
              <a:t>但内部真空室准备主办</a:t>
            </a:r>
          </a:p>
          <a:p>
            <a:r>
              <a:rPr lang="en-US" b="1">
                <a:latin typeface="华文楷体"/>
                <a:ea typeface="华文楷体"/>
                <a:cs typeface="华文楷体"/>
              </a:rPr>
              <a:t>• 高电压(</a:t>
            </a:r>
            <a:r>
              <a:rPr lang="en-US" b="1">
                <a:ea typeface="华文楷体"/>
                <a:cs typeface="华文楷体"/>
              </a:rPr>
              <a:t>~20kV</a:t>
            </a:r>
            <a:r>
              <a:rPr lang="en-US" b="1">
                <a:latin typeface="华文楷体"/>
                <a:ea typeface="华文楷体"/>
                <a:cs typeface="华文楷体"/>
              </a:rPr>
              <a:t>绝缘）</a:t>
            </a:r>
          </a:p>
          <a:p>
            <a:r>
              <a:rPr lang="en-US" b="1">
                <a:latin typeface="华文楷体"/>
                <a:ea typeface="华文楷体"/>
                <a:cs typeface="华文楷体"/>
              </a:rPr>
              <a:t>• 跟薄镍铬合金的外壳</a:t>
            </a:r>
            <a:r>
              <a:rPr lang="en-US" b="1"/>
              <a:t>		  </a:t>
            </a:r>
            <a:r>
              <a:rPr lang="en-US" b="1">
                <a:latin typeface="华文楷体"/>
                <a:ea typeface="华文楷体"/>
                <a:cs typeface="华文楷体"/>
              </a:rPr>
              <a:t>费用的</a:t>
            </a:r>
            <a:r>
              <a:rPr lang="en-US" b="1" smtClean="0">
                <a:cs typeface="Times New Roman"/>
              </a:rPr>
              <a:t>~</a:t>
            </a:r>
            <a:r>
              <a:rPr lang="en-US" b="1" smtClean="0"/>
              <a:t>0.5M</a:t>
            </a:r>
            <a:r>
              <a:rPr lang="en-US" b="1"/>
              <a:t>€ </a:t>
            </a: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4573166" y="3229876"/>
            <a:ext cx="4559888" cy="1477328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0000FF"/>
                </a:solidFill>
                <a:ea typeface="华文楷体"/>
                <a:cs typeface="华文楷体"/>
              </a:rPr>
              <a:t>第二阶段的电源:</a:t>
            </a:r>
          </a:p>
          <a:p>
            <a:r>
              <a:rPr lang="en-US" b="1">
                <a:solidFill>
                  <a:srgbClr val="0000FF"/>
                </a:solidFill>
                <a:ea typeface="华文楷体"/>
                <a:cs typeface="华文楷体"/>
              </a:rPr>
              <a:t>• A集团的线圈的电源	</a:t>
            </a:r>
            <a:r>
              <a:rPr lang="en-US">
                <a:solidFill>
                  <a:srgbClr val="0000FF"/>
                </a:solidFill>
                <a:ea typeface="华文楷体"/>
                <a:cs typeface="华文楷体"/>
              </a:rPr>
              <a:t>     	    </a:t>
            </a:r>
            <a:r>
              <a:rPr lang="en-US" b="1">
                <a:ea typeface="华文楷体"/>
                <a:cs typeface="华文楷体"/>
              </a:rPr>
              <a:t>费用的~0.1M€ </a:t>
            </a:r>
          </a:p>
          <a:p>
            <a:r>
              <a:rPr lang="en-US" b="1">
                <a:solidFill>
                  <a:srgbClr val="0000FF"/>
                </a:solidFill>
                <a:ea typeface="华文楷体"/>
                <a:cs typeface="华文楷体"/>
              </a:rPr>
              <a:t>• 阴极加热的电源 (I</a:t>
            </a:r>
            <a:r>
              <a:rPr lang="en-US" b="1" baseline="-25000">
                <a:solidFill>
                  <a:srgbClr val="0000FF"/>
                </a:solidFill>
                <a:ea typeface="华文楷体"/>
                <a:cs typeface="华文楷体"/>
              </a:rPr>
              <a:t>cath</a:t>
            </a:r>
            <a:r>
              <a:rPr lang="en-US" sz="1600" b="1">
                <a:solidFill>
                  <a:srgbClr val="0000FF"/>
                </a:solidFill>
                <a:ea typeface="华文楷体"/>
                <a:cs typeface="华文楷体"/>
              </a:rPr>
              <a:t>→</a:t>
            </a:r>
            <a:r>
              <a:rPr lang="en-US" b="1">
                <a:solidFill>
                  <a:srgbClr val="0000FF"/>
                </a:solidFill>
                <a:ea typeface="华文楷体"/>
                <a:cs typeface="华文楷体"/>
              </a:rPr>
              <a:t>60</a:t>
            </a:r>
            <a:r>
              <a:rPr lang="en-US" b="1" smtClean="0">
                <a:solidFill>
                  <a:srgbClr val="0000FF"/>
                </a:solidFill>
                <a:ea typeface="华文楷体"/>
                <a:cs typeface="华文楷体"/>
              </a:rPr>
              <a:t>kA)</a:t>
            </a:r>
            <a:r>
              <a:rPr lang="en-US" b="1">
                <a:ea typeface="华文楷体"/>
                <a:cs typeface="华文楷体"/>
              </a:rPr>
              <a:t>费用的~0.2M€ </a:t>
            </a:r>
          </a:p>
          <a:p>
            <a:r>
              <a:rPr lang="en-US" b="1">
                <a:solidFill>
                  <a:srgbClr val="0000FF"/>
                </a:solidFill>
                <a:ea typeface="华文楷体"/>
                <a:cs typeface="华文楷体"/>
              </a:rPr>
              <a:t>•</a:t>
            </a:r>
            <a:r>
              <a:rPr lang="zh-CN" altLang="en-US" b="1">
                <a:solidFill>
                  <a:srgbClr val="0000FF"/>
                </a:solidFill>
                <a:ea typeface="华文楷体"/>
                <a:cs typeface="华文楷体"/>
              </a:rPr>
              <a:t>电浆中心柱</a:t>
            </a:r>
            <a:r>
              <a:rPr lang="en-US" b="1">
                <a:solidFill>
                  <a:srgbClr val="0000FF"/>
                </a:solidFill>
                <a:ea typeface="华文楷体"/>
                <a:cs typeface="华文楷体"/>
              </a:rPr>
              <a:t>的电源(I</a:t>
            </a:r>
            <a:r>
              <a:rPr lang="en-US" b="1" baseline="-25000">
                <a:solidFill>
                  <a:srgbClr val="0000FF"/>
                </a:solidFill>
                <a:ea typeface="华文楷体"/>
                <a:cs typeface="华文楷体"/>
              </a:rPr>
              <a:t>e</a:t>
            </a:r>
            <a:r>
              <a:rPr lang="en-US" sz="1600" b="1">
                <a:solidFill>
                  <a:srgbClr val="0000FF"/>
                </a:solidFill>
                <a:ea typeface="华文楷体"/>
                <a:cs typeface="华文楷体"/>
              </a:rPr>
              <a:t>→</a:t>
            </a:r>
            <a:r>
              <a:rPr lang="en-US" b="1">
                <a:solidFill>
                  <a:srgbClr val="0000FF"/>
                </a:solidFill>
                <a:ea typeface="华文楷体"/>
                <a:cs typeface="华文楷体"/>
              </a:rPr>
              <a:t>60kA</a:t>
            </a:r>
            <a:r>
              <a:rPr lang="en-US">
                <a:solidFill>
                  <a:srgbClr val="0000FF"/>
                </a:solidFill>
                <a:ea typeface="华文楷体"/>
                <a:cs typeface="华文楷体"/>
              </a:rPr>
              <a:t>) </a:t>
            </a:r>
            <a:r>
              <a:rPr lang="en-US" b="1">
                <a:ea typeface="华文楷体"/>
                <a:cs typeface="华文楷体"/>
              </a:rPr>
              <a:t>费用的~0.6M€ </a:t>
            </a:r>
          </a:p>
          <a:p>
            <a:r>
              <a:rPr lang="en-US" b="1">
                <a:solidFill>
                  <a:srgbClr val="0000FF"/>
                </a:solidFill>
                <a:ea typeface="华文楷体"/>
                <a:cs typeface="华文楷体"/>
              </a:rPr>
              <a:t>超级电容器将用于</a:t>
            </a:r>
            <a:endParaRPr lang="en-US">
              <a:solidFill>
                <a:srgbClr val="0000FF"/>
              </a:solidFill>
              <a:ea typeface="华文楷体"/>
              <a:cs typeface="华文楷体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057" y="67161"/>
            <a:ext cx="5772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chemeClr val="accent5">
                    <a:lumMod val="75000"/>
                  </a:schemeClr>
                </a:solidFill>
                <a:ea typeface="华文细黑"/>
                <a:cs typeface="华文细黑"/>
              </a:rPr>
              <a:t>8.5 kA的电浆中心柱被获得后，什么要建:</a:t>
            </a:r>
          </a:p>
        </p:txBody>
      </p:sp>
      <p:pic>
        <p:nvPicPr>
          <p:cNvPr id="8" name="Picture 7" descr="Proto-Vessel-P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79" y="939282"/>
            <a:ext cx="4523186" cy="5838695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rot="10800000" flipV="1">
            <a:off x="2813538" y="1532820"/>
            <a:ext cx="1759312" cy="144522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5"/>
          <p:cNvSpPr txBox="1">
            <a:spLocks noChangeArrowheads="1"/>
          </p:cNvSpPr>
          <p:nvPr/>
        </p:nvSpPr>
        <p:spPr bwMode="auto">
          <a:xfrm>
            <a:off x="6819146" y="4408307"/>
            <a:ext cx="2302959" cy="276999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00FF"/>
                </a:solidFill>
              </a:rPr>
              <a:t>G. Maffia et al., EEEIC 2015, Rome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572968" y="2561647"/>
            <a:ext cx="4566916" cy="646331"/>
          </a:xfrm>
          <a:prstGeom prst="rect">
            <a:avLst/>
          </a:prstGeom>
          <a:noFill/>
          <a:ln w="38100">
            <a:solidFill>
              <a:srgbClr val="660066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660066"/>
                </a:solidFill>
                <a:latin typeface="华文楷体"/>
                <a:ea typeface="华文楷体"/>
                <a:cs typeface="华文楷体"/>
              </a:rPr>
              <a:t>钨灯丝的数将增加</a:t>
            </a:r>
            <a:r>
              <a:rPr lang="en-US" b="1">
                <a:solidFill>
                  <a:srgbClr val="660066"/>
                </a:solidFill>
                <a:ea typeface="华文楷体"/>
                <a:cs typeface="华文楷体"/>
              </a:rPr>
              <a:t>6</a:t>
            </a:r>
            <a:r>
              <a:rPr lang="en-US" b="1">
                <a:solidFill>
                  <a:srgbClr val="660066"/>
                </a:solidFill>
                <a:latin typeface="华文楷体"/>
                <a:ea typeface="华文楷体"/>
                <a:cs typeface="华文楷体"/>
              </a:rPr>
              <a:t>倍(</a:t>
            </a:r>
            <a:r>
              <a:rPr lang="en-US" b="1">
                <a:solidFill>
                  <a:srgbClr val="660066"/>
                </a:solidFill>
              </a:rPr>
              <a:t>54→324</a:t>
            </a:r>
            <a:r>
              <a:rPr lang="en-US" b="1">
                <a:solidFill>
                  <a:srgbClr val="660066"/>
                </a:solidFill>
                <a:latin typeface="华文楷体"/>
                <a:ea typeface="华文楷体"/>
                <a:cs typeface="华文楷体"/>
              </a:rPr>
              <a:t>)</a:t>
            </a:r>
            <a:endParaRPr lang="en-US" i="1">
              <a:solidFill>
                <a:srgbClr val="660066"/>
              </a:solidFill>
              <a:latin typeface="华文楷体"/>
              <a:ea typeface="华文楷体"/>
              <a:cs typeface="华文楷体"/>
            </a:endParaRPr>
          </a:p>
          <a:p>
            <a:r>
              <a:rPr lang="en-US" b="1">
                <a:solidFill>
                  <a:srgbClr val="660066"/>
                </a:solidFill>
              </a:rPr>
              <a:t>					</a:t>
            </a:r>
            <a:r>
              <a:rPr lang="en-US">
                <a:solidFill>
                  <a:srgbClr val="660066"/>
                </a:solidFill>
              </a:rPr>
              <a:t>  	  </a:t>
            </a:r>
            <a:r>
              <a:rPr lang="en-US" b="1" smtClean="0">
                <a:latin typeface="华文楷体"/>
                <a:ea typeface="华文楷体"/>
                <a:cs typeface="华文楷体"/>
              </a:rPr>
              <a:t>费用的</a:t>
            </a:r>
            <a:r>
              <a:rPr lang="en-US" b="1">
                <a:cs typeface="Times New Roman"/>
              </a:rPr>
              <a:t>~</a:t>
            </a:r>
            <a:r>
              <a:rPr lang="en-US" b="1"/>
              <a:t>0.2M€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5310" y="5080203"/>
            <a:ext cx="4261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成本到现在为止				〜2.0M€</a:t>
            </a:r>
          </a:p>
          <a:p>
            <a:r>
              <a:rPr lang="en-US" b="1"/>
              <a:t>成本实验的最后阶段			〜1.6M€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2634289" y="3224653"/>
            <a:ext cx="2421453" cy="1456303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141" y="57117"/>
            <a:ext cx="9128859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ea typeface="华文楷体"/>
                <a:cs typeface="华文楷体"/>
              </a:rPr>
              <a:t>简述</a:t>
            </a:r>
          </a:p>
          <a:p>
            <a:r>
              <a:rPr lang="en-US" sz="2000" b="1">
                <a:ea typeface="华文楷体"/>
                <a:cs typeface="华文楷体"/>
              </a:rPr>
              <a:t>• PROTO-SPHERA正在生产它的第一个电浆中心柱...迟到总比不到好！</a:t>
            </a:r>
          </a:p>
          <a:p>
            <a:endParaRPr lang="en-US" sz="800" b="1">
              <a:ea typeface="华文楷体"/>
              <a:cs typeface="华文楷体"/>
            </a:endParaRPr>
          </a:p>
          <a:p>
            <a:r>
              <a:rPr lang="en-US" sz="2000" b="1">
                <a:ea typeface="华文楷体"/>
                <a:cs typeface="华文楷体"/>
              </a:rPr>
              <a:t>• 使用空心气体膨化的阳极是成功的: 没有阳极的弧锚固的迹象 </a:t>
            </a:r>
          </a:p>
          <a:p>
            <a:r>
              <a:rPr lang="en-US" sz="2000" b="1">
                <a:ea typeface="华文楷体"/>
                <a:cs typeface="华文楷体"/>
              </a:rPr>
              <a:t>(电浆的静电的效果, E X B漂移旋转了电浆）</a:t>
            </a:r>
          </a:p>
          <a:p>
            <a:endParaRPr lang="en-US" sz="800" b="1">
              <a:ea typeface="华文楷体"/>
              <a:cs typeface="华文楷体"/>
            </a:endParaRPr>
          </a:p>
          <a:p>
            <a:r>
              <a:rPr lang="en-US" sz="2000" b="1">
                <a:ea typeface="华文楷体"/>
                <a:cs typeface="华文楷体"/>
              </a:rPr>
              <a:t>• 关于设计的电流(8.5 KA):40％已经实现, 3kA持续的氩电浆</a:t>
            </a:r>
          </a:p>
          <a:p>
            <a:endParaRPr lang="en-US" sz="800" b="1">
              <a:ea typeface="华文楷体"/>
              <a:cs typeface="华文楷体"/>
            </a:endParaRPr>
          </a:p>
          <a:p>
            <a:r>
              <a:rPr lang="en-US" sz="2000" b="1">
                <a:ea typeface="华文楷体"/>
                <a:cs typeface="华文楷体"/>
              </a:rPr>
              <a:t>• 为了实现8.5kA的完整设计电流，边界条件必须调整:</a:t>
            </a:r>
          </a:p>
          <a:p>
            <a:r>
              <a:rPr lang="en-US" sz="2000" b="1">
                <a:ea typeface="华文楷体"/>
                <a:cs typeface="华文楷体"/>
              </a:rPr>
              <a:t>(一)通过连接PF线圈外壳，使用电浆的静电的效果</a:t>
            </a:r>
          </a:p>
          <a:p>
            <a:r>
              <a:rPr lang="en-US" sz="2000" b="1">
                <a:ea typeface="华文楷体"/>
                <a:cs typeface="华文楷体"/>
              </a:rPr>
              <a:t>(二)通过产生附加磁场由在真空室外面的附加PF线圈</a:t>
            </a:r>
          </a:p>
          <a:p>
            <a:endParaRPr lang="en-US" sz="800" b="1">
              <a:ea typeface="华文楷体"/>
              <a:cs typeface="华文楷体"/>
            </a:endParaRPr>
          </a:p>
          <a:p>
            <a:r>
              <a:rPr lang="en-US" sz="2000" b="1">
                <a:ea typeface="华文楷体"/>
                <a:cs typeface="华文楷体"/>
              </a:rPr>
              <a:t>• 在氩的电浆中心柱被驯服(击穿80V)的后, 可以战斗氢电浆中心柱(击穿180 V) </a:t>
            </a:r>
          </a:p>
          <a:p>
            <a:endParaRPr lang="en-US" sz="800" b="1">
              <a:ea typeface="华文楷体"/>
              <a:cs typeface="华文楷体"/>
            </a:endParaRPr>
          </a:p>
          <a:p>
            <a:r>
              <a:rPr lang="en-US" sz="2000" b="1">
                <a:ea typeface="华文楷体"/>
                <a:cs typeface="华文楷体"/>
              </a:rPr>
              <a:t>• 如果电浆中心柱的最大的电流(10 kA)被实现和持续只使用(18×3)个电浆发射的稀疏灯丝, 然后全电流(60kA)会更好的实现使用个(108×3)电浆发射的灯丝</a:t>
            </a:r>
          </a:p>
          <a:p>
            <a:endParaRPr lang="en-US" sz="1600" b="1">
              <a:ea typeface="华文楷体"/>
              <a:cs typeface="华文楷体"/>
            </a:endParaRPr>
          </a:p>
          <a:p>
            <a:r>
              <a:rPr lang="en-US" sz="2000" b="1">
                <a:ea typeface="华文楷体"/>
                <a:cs typeface="华文楷体"/>
              </a:rPr>
              <a:t>						PROTO-SPHERA的第一个阶段仅是第一个步骤</a:t>
            </a:r>
          </a:p>
          <a:p>
            <a:endParaRPr lang="en-US">
              <a:ea typeface="华文楷体"/>
              <a:cs typeface="华文楷体"/>
            </a:endParaRPr>
          </a:p>
          <a:p>
            <a:r>
              <a:rPr lang="en-US" sz="1000">
                <a:ea typeface="华文楷体"/>
                <a:cs typeface="华文楷体"/>
              </a:rPr>
              <a:t>			</a:t>
            </a:r>
          </a:p>
          <a:p>
            <a:r>
              <a:rPr lang="en-US">
                <a:latin typeface="华文楷体"/>
                <a:ea typeface="华文楷体"/>
                <a:cs typeface="华文楷体"/>
              </a:rPr>
              <a:t>							</a:t>
            </a:r>
          </a:p>
          <a:p>
            <a:r>
              <a:rPr lang="en-US" sz="2000" b="1">
                <a:latin typeface="华文楷体"/>
                <a:ea typeface="华文楷体"/>
                <a:cs typeface="华文楷体"/>
              </a:rPr>
              <a:t>						…放龙入海!     </a:t>
            </a:r>
          </a:p>
          <a:p>
            <a:r>
              <a:rPr lang="en-US" sz="2000" i="1">
                <a:latin typeface="华文楷体"/>
                <a:ea typeface="华文楷体"/>
                <a:cs typeface="华文楷体"/>
              </a:rPr>
              <a:t>					</a:t>
            </a:r>
          </a:p>
          <a:p>
            <a:r>
              <a:rPr lang="en-US" sz="2000" i="1">
                <a:latin typeface="华文楷体"/>
                <a:ea typeface="华文楷体"/>
                <a:cs typeface="华文楷体"/>
              </a:rPr>
              <a:t>					   </a:t>
            </a:r>
            <a:r>
              <a:rPr lang="en-US" i="1"/>
              <a:t>…give a chance to the dragon to show his endowments into the sea!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141" y="4269997"/>
            <a:ext cx="2707374" cy="25442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69875" y="875894"/>
            <a:ext cx="8630540" cy="501675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200" b="1">
                <a:ea typeface="华文楷体"/>
                <a:cs typeface="华文楷体"/>
              </a:rPr>
              <a:t>透视</a:t>
            </a:r>
          </a:p>
          <a:p>
            <a:endParaRPr lang="en-US" sz="2400" b="1">
              <a:ea typeface="华文楷体"/>
              <a:cs typeface="华文楷体"/>
            </a:endParaRPr>
          </a:p>
          <a:p>
            <a:r>
              <a:rPr lang="en-US" sz="2400" b="1" cap="all">
                <a:ea typeface="华文楷体"/>
                <a:cs typeface="华文楷体"/>
              </a:rPr>
              <a:t>Proto-Sphera</a:t>
            </a:r>
            <a:r>
              <a:rPr lang="en-US" sz="2400" b="1">
                <a:ea typeface="华文楷体"/>
                <a:cs typeface="华文楷体"/>
              </a:rPr>
              <a:t>将评估新的磁约束配置</a:t>
            </a:r>
          </a:p>
          <a:p>
            <a:endParaRPr lang="en-US" sz="2400" b="1">
              <a:ea typeface="华文楷体"/>
              <a:cs typeface="华文楷体"/>
            </a:endParaRPr>
          </a:p>
          <a:p>
            <a:r>
              <a:rPr lang="en-US" sz="2400" b="1">
                <a:ea typeface="华文楷体"/>
                <a:cs typeface="华文楷体"/>
              </a:rPr>
              <a:t>•简单连接的一个磁约束装置</a:t>
            </a:r>
            <a:r>
              <a:rPr lang="en-US" sz="2400">
                <a:ea typeface="华文楷体"/>
                <a:cs typeface="华文楷体"/>
              </a:rPr>
              <a:t>(更</a:t>
            </a:r>
            <a:r>
              <a:rPr lang="en-US" sz="2400" b="1">
                <a:ea typeface="华文楷体"/>
                <a:cs typeface="华文楷体"/>
              </a:rPr>
              <a:t>容易建设和维持</a:t>
            </a:r>
            <a:r>
              <a:rPr lang="en-US" sz="2400">
                <a:ea typeface="华文楷体"/>
                <a:cs typeface="华文楷体"/>
              </a:rPr>
              <a:t>)</a:t>
            </a:r>
          </a:p>
          <a:p>
            <a:endParaRPr lang="en-US" sz="2400" b="1">
              <a:ea typeface="华文楷体"/>
              <a:cs typeface="华文楷体"/>
            </a:endParaRPr>
          </a:p>
          <a:p>
            <a:r>
              <a:rPr lang="en-US" sz="2400" b="1">
                <a:ea typeface="华文楷体"/>
                <a:cs typeface="华文楷体"/>
              </a:rPr>
              <a:t>•具有提高电浆 </a:t>
            </a:r>
            <a:r>
              <a:rPr lang="en-US" sz="2000" b="1" i="1">
                <a:latin typeface="Times"/>
                <a:ea typeface="华文楷体"/>
                <a:cs typeface="Times"/>
              </a:rPr>
              <a:t>β</a:t>
            </a:r>
            <a:r>
              <a:rPr lang="en-US" sz="2400" b="1">
                <a:ea typeface="华文楷体"/>
                <a:cs typeface="华文楷体"/>
              </a:rPr>
              <a:t> 的可能性</a:t>
            </a:r>
          </a:p>
          <a:p>
            <a:endParaRPr lang="en-US" sz="2400" b="1">
              <a:ea typeface="华文楷体"/>
              <a:cs typeface="华文楷体"/>
            </a:endParaRPr>
          </a:p>
          <a:p>
            <a:r>
              <a:rPr lang="en-US" sz="2400" b="1">
                <a:ea typeface="华文楷体"/>
                <a:cs typeface="华文楷体"/>
              </a:rPr>
              <a:t>•直流磁螺注射会替代欧姆的驱动力</a:t>
            </a:r>
          </a:p>
          <a:p>
            <a:endParaRPr lang="en-US" sz="2400" b="1">
              <a:ea typeface="华文楷体"/>
              <a:cs typeface="华文楷体"/>
            </a:endParaRPr>
          </a:p>
          <a:p>
            <a:r>
              <a:rPr lang="en-US" sz="2400" b="1" cap="all">
                <a:solidFill>
                  <a:srgbClr val="FF0000"/>
                </a:solidFill>
                <a:ea typeface="华文楷体"/>
                <a:cs typeface="华文楷体"/>
              </a:rPr>
              <a:t>Proto-Sphera</a:t>
            </a:r>
            <a:r>
              <a:rPr lang="en-US" sz="2400" b="1">
                <a:solidFill>
                  <a:srgbClr val="FF0000"/>
                </a:solidFill>
                <a:ea typeface="华文楷体"/>
                <a:cs typeface="华文楷体"/>
              </a:rPr>
              <a:t>可以开发这个科学的节目单：</a:t>
            </a:r>
          </a:p>
          <a:p>
            <a:r>
              <a:rPr lang="en-US" sz="2400" b="1">
                <a:solidFill>
                  <a:srgbClr val="FF0000"/>
                </a:solidFill>
                <a:ea typeface="华文楷体"/>
                <a:cs typeface="华文楷体"/>
              </a:rPr>
              <a:t>在低的费用(1.6M€) </a:t>
            </a:r>
          </a:p>
          <a:p>
            <a:r>
              <a:rPr lang="en-US" sz="2400" b="1">
                <a:solidFill>
                  <a:srgbClr val="FF0000"/>
                </a:solidFill>
                <a:ea typeface="华文楷体"/>
                <a:cs typeface="华文楷体"/>
              </a:rPr>
              <a:t>以灵活的方式</a:t>
            </a:r>
            <a:r>
              <a:rPr lang="en-US" sz="2400">
                <a:solidFill>
                  <a:srgbClr val="FF0000"/>
                </a:solidFill>
                <a:ea typeface="华文楷体"/>
                <a:cs typeface="华文楷体"/>
              </a:rPr>
              <a:t>(</a:t>
            </a:r>
            <a:r>
              <a:rPr lang="en-US" sz="2400" b="1">
                <a:solidFill>
                  <a:srgbClr val="FF0000"/>
                </a:solidFill>
                <a:ea typeface="华文楷体"/>
                <a:cs typeface="华文楷体"/>
              </a:rPr>
              <a:t>新的组成部分可方便地添加</a:t>
            </a:r>
            <a:r>
              <a:rPr lang="en-US" sz="2400">
                <a:solidFill>
                  <a:srgbClr val="FF0000"/>
                </a:solidFill>
                <a:ea typeface="华文楷体"/>
                <a:cs typeface="华文楷体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37100" cy="1354617"/>
          </a:xfrm>
          <a:prstGeom prst="rect">
            <a:avLst/>
          </a:prstGeom>
        </p:spPr>
      </p:pic>
      <p:pic>
        <p:nvPicPr>
          <p:cNvPr id="5" name="Picture 4" descr="Pe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7100" y="0"/>
            <a:ext cx="1176282" cy="14014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2136" y="-1"/>
            <a:ext cx="1083694" cy="1354617"/>
          </a:xfrm>
          <a:prstGeom prst="rect">
            <a:avLst/>
          </a:prstGeom>
        </p:spPr>
      </p:pic>
      <p:pic>
        <p:nvPicPr>
          <p:cNvPr id="7" name="Picture 6" descr="SandroRegge1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3FA9C2"/>
              </a:clrFrom>
              <a:clrTo>
                <a:srgbClr val="3FA9C2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33928" y="-1"/>
            <a:ext cx="1921446" cy="1970298"/>
          </a:xfrm>
          <a:prstGeom prst="rect">
            <a:avLst/>
          </a:prstGeom>
        </p:spPr>
      </p:pic>
      <p:pic>
        <p:nvPicPr>
          <p:cNvPr id="8" name="Picture 7" descr="Paolo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8135" y="-1"/>
            <a:ext cx="1269925" cy="1729898"/>
          </a:xfrm>
          <a:prstGeom prst="rect">
            <a:avLst/>
          </a:prstGeom>
        </p:spPr>
      </p:pic>
      <p:pic>
        <p:nvPicPr>
          <p:cNvPr id="9" name="Picture 8" descr="Livio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0166" y="0"/>
            <a:ext cx="1564592" cy="1564592"/>
          </a:xfrm>
          <a:prstGeom prst="rect">
            <a:avLst/>
          </a:prstGeom>
        </p:spPr>
      </p:pic>
      <p:pic>
        <p:nvPicPr>
          <p:cNvPr id="10" name="Picture 9" descr="Stamos2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8901" y="1916803"/>
            <a:ext cx="1246244" cy="1746305"/>
          </a:xfrm>
          <a:prstGeom prst="rect">
            <a:avLst/>
          </a:prstGeom>
        </p:spPr>
      </p:pic>
      <p:pic>
        <p:nvPicPr>
          <p:cNvPr id="11" name="Picture 10" descr="A_Cucchiaro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86932" y="1916993"/>
            <a:ext cx="1021969" cy="102196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22160" y="2861549"/>
            <a:ext cx="2190280" cy="1449904"/>
          </a:xfrm>
          <a:prstGeom prst="rect">
            <a:avLst/>
          </a:prstGeom>
        </p:spPr>
      </p:pic>
      <p:pic>
        <p:nvPicPr>
          <p:cNvPr id="14" name="Picture 13" descr="Luca2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19087" y="5329868"/>
            <a:ext cx="1665385" cy="1418662"/>
          </a:xfrm>
          <a:prstGeom prst="rect">
            <a:avLst/>
          </a:prstGeom>
        </p:spPr>
      </p:pic>
      <p:pic>
        <p:nvPicPr>
          <p:cNvPr id="15" name="Picture 14" descr="Fabio1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79337" y="5351766"/>
            <a:ext cx="1144505" cy="1393648"/>
          </a:xfrm>
          <a:prstGeom prst="rect">
            <a:avLst/>
          </a:prstGeom>
        </p:spPr>
      </p:pic>
      <p:pic>
        <p:nvPicPr>
          <p:cNvPr id="16" name="Picture 15" descr="Vincenzo1.tiff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56864" y="2934691"/>
            <a:ext cx="1151368" cy="2593788"/>
          </a:xfrm>
          <a:prstGeom prst="rect">
            <a:avLst/>
          </a:prstGeom>
        </p:spPr>
      </p:pic>
      <p:pic>
        <p:nvPicPr>
          <p:cNvPr id="17" name="Picture 16" descr="Andrea&amp;Benedetto1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82360" y="5309497"/>
            <a:ext cx="1988359" cy="1436711"/>
          </a:xfrm>
          <a:prstGeom prst="rect">
            <a:avLst/>
          </a:prstGeom>
        </p:spPr>
      </p:pic>
      <p:pic>
        <p:nvPicPr>
          <p:cNvPr id="18" name="Picture 17" descr="Federica1.jp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285434" y="5528479"/>
            <a:ext cx="897095" cy="1220050"/>
          </a:xfrm>
          <a:prstGeom prst="rect">
            <a:avLst/>
          </a:prstGeom>
        </p:spPr>
      </p:pic>
      <p:pic>
        <p:nvPicPr>
          <p:cNvPr id="19" name="Picture 18" descr="Leonardo.jp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55374" y="0"/>
            <a:ext cx="1392615" cy="1564592"/>
          </a:xfrm>
          <a:prstGeom prst="rect">
            <a:avLst/>
          </a:prstGeom>
        </p:spPr>
      </p:pic>
      <p:pic>
        <p:nvPicPr>
          <p:cNvPr id="20" name="Picture 19" descr="Farengo.jp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4701823"/>
            <a:ext cx="1501633" cy="2071874"/>
          </a:xfrm>
          <a:prstGeom prst="rect">
            <a:avLst/>
          </a:prstGeom>
        </p:spPr>
      </p:pic>
      <p:pic>
        <p:nvPicPr>
          <p:cNvPr id="21" name="Picture 20" descr="CoilsB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936502" y="4029008"/>
            <a:ext cx="1820362" cy="1365271"/>
          </a:xfrm>
          <a:prstGeom prst="rect">
            <a:avLst/>
          </a:prstGeom>
          <a:ln w="25400">
            <a:noFill/>
          </a:ln>
        </p:spPr>
      </p:pic>
      <p:pic>
        <p:nvPicPr>
          <p:cNvPr id="22" name="Picture 21" descr="BobineB_ASG.jp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155145" y="1352591"/>
            <a:ext cx="2527931" cy="1636845"/>
          </a:xfrm>
          <a:prstGeom prst="rect">
            <a:avLst/>
          </a:prstGeom>
          <a:ln w="25400">
            <a:noFill/>
          </a:ln>
        </p:spPr>
      </p:pic>
      <p:pic>
        <p:nvPicPr>
          <p:cNvPr id="23" name="Picture 22" descr="Fançois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251409" y="2294961"/>
            <a:ext cx="903349" cy="1373092"/>
          </a:xfrm>
          <a:prstGeom prst="rect">
            <a:avLst/>
          </a:prstGeom>
        </p:spPr>
      </p:pic>
      <p:pic>
        <p:nvPicPr>
          <p:cNvPr id="24" name="Picture 23" descr="Lampasi.jp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974805" y="2389097"/>
            <a:ext cx="1276604" cy="1276604"/>
          </a:xfrm>
          <a:prstGeom prst="rect">
            <a:avLst/>
          </a:prstGeom>
        </p:spPr>
      </p:pic>
      <p:pic>
        <p:nvPicPr>
          <p:cNvPr id="25" name="Picture 24" descr="Giuseppe1.jp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155145" y="2389097"/>
            <a:ext cx="1021969" cy="1278956"/>
          </a:xfrm>
          <a:prstGeom prst="rect">
            <a:avLst/>
          </a:prstGeom>
        </p:spPr>
      </p:pic>
      <p:pic>
        <p:nvPicPr>
          <p:cNvPr id="26" name="Picture 25" descr="Anodo2-calato.jp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253750" y="3668053"/>
            <a:ext cx="1897224" cy="2156177"/>
          </a:xfrm>
          <a:prstGeom prst="rect">
            <a:avLst/>
          </a:prstGeom>
        </p:spPr>
      </p:pic>
      <p:pic>
        <p:nvPicPr>
          <p:cNvPr id="27" name="Picture 26" descr="Proto_Sandro.jp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0" y="1354617"/>
            <a:ext cx="2530426" cy="152780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447722" y="1354617"/>
            <a:ext cx="1439210" cy="1820952"/>
          </a:xfrm>
          <a:prstGeom prst="rect">
            <a:avLst/>
          </a:prstGeom>
        </p:spPr>
      </p:pic>
      <p:pic>
        <p:nvPicPr>
          <p:cNvPr id="29" name="Picture 28" descr="Sandro1.jp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0" y="2882421"/>
            <a:ext cx="1936502" cy="184971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211189" y="3680253"/>
            <a:ext cx="1153599" cy="168398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7281491" y="5878975"/>
            <a:ext cx="162095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>
                <a:solidFill>
                  <a:srgbClr val="0000FF"/>
                </a:solidFill>
                <a:latin typeface="Comic Sans MS"/>
                <a:cs typeface="Comic Sans MS"/>
              </a:rPr>
              <a:t>其他作者</a:t>
            </a:r>
          </a:p>
          <a:p>
            <a:pPr algn="ctr"/>
            <a:r>
              <a:rPr lang="en-US" sz="2800" b="1">
                <a:solidFill>
                  <a:srgbClr val="0000FF"/>
                </a:solidFill>
                <a:latin typeface="Comic Sans MS"/>
                <a:cs typeface="Comic Sans MS"/>
              </a:rPr>
              <a:t>（〜个个）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908901" y="3643037"/>
            <a:ext cx="1302288" cy="17212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0" y="405102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/>
              <a:t>The first plasmas obtained in PROTO-SPHERA at Frascati</a:t>
            </a:r>
          </a:p>
          <a:p>
            <a:pPr algn="ctr"/>
            <a:r>
              <a:rPr lang="en-US" i="1"/>
              <a:t>F. Alladio, Centro Ricerche ENEA, Frascati C.P. 65 (Roma) </a:t>
            </a:r>
            <a:r>
              <a:rPr lang="en-US" sz="1200" i="1"/>
              <a:t>franco.alladio@enea.it</a:t>
            </a:r>
          </a:p>
          <a:p>
            <a:endParaRPr lang="en-US"/>
          </a:p>
        </p:txBody>
      </p:sp>
      <p:pic>
        <p:nvPicPr>
          <p:cNvPr id="4" name="Picture 3" descr="Foto201410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8059"/>
            <a:ext cx="3392097" cy="451159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92098" y="1702458"/>
            <a:ext cx="5751902" cy="449307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opf&amp;LorentzFinal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9905" y="2402575"/>
            <a:ext cx="3334095" cy="3050660"/>
          </a:xfrm>
          <a:prstGeom prst="rect">
            <a:avLst/>
          </a:prstGeom>
        </p:spPr>
      </p:pic>
      <p:pic>
        <p:nvPicPr>
          <p:cNvPr id="10" name="Picture 43" descr="Copertina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84867" y="1678059"/>
            <a:ext cx="2425038" cy="4511593"/>
          </a:xfrm>
          <a:prstGeom prst="rect">
            <a:avLst/>
          </a:prstGeom>
          <a:solidFill>
            <a:schemeClr val="tx1">
              <a:alpha val="0"/>
            </a:schemeClr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5594234" y="5184149"/>
            <a:ext cx="215671" cy="100550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395815" y="1699958"/>
            <a:ext cx="162162" cy="2882014"/>
          </a:xfrm>
          <a:prstGeom prst="rect">
            <a:avLst/>
          </a:prstGeom>
          <a:solidFill>
            <a:schemeClr val="tx1"/>
          </a:solidFill>
          <a:ln>
            <a:solidFill>
              <a:schemeClr val="tx1">
                <a:alpha val="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196" y="649840"/>
            <a:ext cx="9131044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cap="all">
                <a:ea typeface="华文细黑"/>
                <a:cs typeface="华文细黑"/>
              </a:rPr>
              <a:t>Outline</a:t>
            </a:r>
          </a:p>
          <a:p>
            <a:endParaRPr lang="en-US" sz="2400" b="1">
              <a:ea typeface="华文细黑"/>
              <a:cs typeface="华文细黑"/>
            </a:endParaRPr>
          </a:p>
          <a:p>
            <a:r>
              <a:rPr lang="en-US" sz="2000" b="1">
                <a:ea typeface="华文细黑"/>
                <a:cs typeface="华文细黑"/>
              </a:rPr>
              <a:t>Why a new and different magnetic confinement device? </a:t>
            </a:r>
          </a:p>
          <a:p>
            <a:r>
              <a:rPr lang="en-US" sz="2000" b="1">
                <a:ea typeface="华文细黑"/>
                <a:cs typeface="华文细黑"/>
              </a:rPr>
              <a:t>											1994: Jurassic Park!</a:t>
            </a:r>
          </a:p>
          <a:p>
            <a:endParaRPr lang="en-US" sz="2000" b="1">
              <a:ea typeface="华文细黑"/>
              <a:cs typeface="华文细黑"/>
            </a:endParaRPr>
          </a:p>
          <a:p>
            <a:r>
              <a:rPr lang="en-US" sz="2000" b="1">
                <a:ea typeface="华文细黑"/>
                <a:cs typeface="华文细黑"/>
              </a:rPr>
              <a:t>How to form a Spherical Torus around a Plasma Centerpost:</a:t>
            </a:r>
          </a:p>
          <a:p>
            <a:r>
              <a:rPr lang="en-US" sz="2000" b="1">
                <a:ea typeface="华文细黑"/>
                <a:cs typeface="华文细黑"/>
              </a:rPr>
              <a:t>												1994-1997</a:t>
            </a:r>
          </a:p>
          <a:p>
            <a:endParaRPr lang="en-US" sz="2000" b="1">
              <a:ea typeface="华文细黑"/>
              <a:cs typeface="华文细黑"/>
            </a:endParaRPr>
          </a:p>
          <a:p>
            <a:r>
              <a:rPr lang="en-US" sz="2000" b="1">
                <a:ea typeface="华文细黑"/>
                <a:cs typeface="华文细黑"/>
              </a:rPr>
              <a:t>Before the construction of the experiment </a:t>
            </a:r>
          </a:p>
          <a:p>
            <a:r>
              <a:rPr lang="en-US" sz="2000" b="1">
                <a:ea typeface="华文细黑"/>
                <a:cs typeface="华文细黑"/>
              </a:rPr>
              <a:t>					two issues were addressed: 1997-2002</a:t>
            </a:r>
          </a:p>
          <a:p>
            <a:r>
              <a:rPr lang="en-US" sz="2000" b="1">
                <a:ea typeface="华文细黑"/>
                <a:cs typeface="华文细黑"/>
              </a:rPr>
              <a:t>• reliability of electrodes</a:t>
            </a:r>
          </a:p>
          <a:p>
            <a:r>
              <a:rPr lang="en-US" sz="2000" b="1">
                <a:ea typeface="华文细黑"/>
                <a:cs typeface="华文细黑"/>
              </a:rPr>
              <a:t>• ideal MHD stability of the magnetic configuration</a:t>
            </a:r>
          </a:p>
          <a:p>
            <a:endParaRPr lang="en-US" sz="2000" b="1">
              <a:ea typeface="华文细黑"/>
              <a:cs typeface="华文细黑"/>
            </a:endParaRPr>
          </a:p>
          <a:p>
            <a:r>
              <a:rPr lang="en-US" sz="2000" b="1">
                <a:ea typeface="华文细黑"/>
                <a:cs typeface="华文细黑"/>
              </a:rPr>
              <a:t>An old vacuum chamber, as a gift from Great Britain,</a:t>
            </a:r>
          </a:p>
          <a:p>
            <a:r>
              <a:rPr lang="en-US" sz="2000" b="1">
                <a:ea typeface="华文细黑"/>
                <a:cs typeface="华文细黑"/>
              </a:rPr>
              <a:t>started the construction of the experiment:	 2003-2013</a:t>
            </a:r>
          </a:p>
          <a:p>
            <a:endParaRPr lang="en-US" sz="2000" b="1">
              <a:ea typeface="华文细黑"/>
              <a:cs typeface="华文细黑"/>
            </a:endParaRPr>
          </a:p>
          <a:p>
            <a:r>
              <a:rPr lang="en-US" sz="2000" b="1">
                <a:ea typeface="华文细黑"/>
                <a:cs typeface="华文细黑"/>
              </a:rPr>
              <a:t>• PROTO-SPHERA got its first plasma centerpost: 2014-2015</a:t>
            </a:r>
            <a:endParaRPr lang="en-US" sz="2000">
              <a:ea typeface="华文细黑"/>
              <a:cs typeface="华文细黑"/>
            </a:endParaRPr>
          </a:p>
        </p:txBody>
      </p:sp>
      <p:pic>
        <p:nvPicPr>
          <p:cNvPr id="6" name="Picture 5" descr="App1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65665" y="584376"/>
            <a:ext cx="3553599" cy="59417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729" y="536495"/>
            <a:ext cx="2702769" cy="22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6" descr="Instabilities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33315" y="869868"/>
            <a:ext cx="1868190" cy="2116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805833" y="1466216"/>
            <a:ext cx="340146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FF3399"/>
                </a:solidFill>
                <a:latin typeface="华文细黑"/>
                <a:ea typeface="华文细黑"/>
                <a:cs typeface="华文细黑"/>
              </a:rPr>
              <a:t>MHD instabilities appeared since the earliest toroidal magnetic confinement devices</a:t>
            </a: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3775052" y="3064547"/>
            <a:ext cx="5368948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i="1">
                <a:ea typeface="华文细黑"/>
                <a:cs typeface="华文细黑"/>
              </a:rPr>
              <a:t>…the problem of disruption has not yet been solved</a:t>
            </a:r>
          </a:p>
          <a:p>
            <a:endParaRPr lang="en-US" sz="2000">
              <a:ea typeface="华文细黑"/>
              <a:cs typeface="华文细黑"/>
            </a:endParaRPr>
          </a:p>
          <a:p>
            <a:r>
              <a:rPr lang="en-US" sz="1600">
                <a:ea typeface="华文楷体"/>
                <a:cs typeface="华文楷体"/>
              </a:rPr>
              <a:t>... Only Stellarator configurations (without a net toroidal current) can avoid this inconvenience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62509" y="1675150"/>
            <a:ext cx="742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>
                <a:solidFill>
                  <a:srgbClr val="FB04D2"/>
                </a:solidFill>
              </a:rPr>
              <a:t>  kink</a:t>
            </a:r>
          </a:p>
          <a:p>
            <a:r>
              <a:rPr lang="en-US" sz="1200" b="1" i="1">
                <a:solidFill>
                  <a:srgbClr val="FB04D2"/>
                </a:solidFill>
              </a:rPr>
              <a:t>sausage</a:t>
            </a:r>
          </a:p>
        </p:txBody>
      </p:sp>
      <p:pic>
        <p:nvPicPr>
          <p:cNvPr id="11" name="Picture 4" descr="QJET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03559" y="4284849"/>
            <a:ext cx="2672986" cy="253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698505" y="2695215"/>
            <a:ext cx="1190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Mast 2004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19690" y="4506235"/>
            <a:ext cx="2794813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ea typeface="华文细黑"/>
                <a:cs typeface="华文细黑"/>
              </a:rPr>
              <a:t>In D - T experiments:</a:t>
            </a:r>
          </a:p>
          <a:p>
            <a:r>
              <a:rPr lang="en-US" sz="2000" b="1">
                <a:ea typeface="华文细黑"/>
                <a:cs typeface="华文细黑"/>
              </a:rPr>
              <a:t>JET 1991- TFTR 1994</a:t>
            </a:r>
          </a:p>
          <a:p>
            <a:r>
              <a:rPr lang="en-US" sz="2000" b="1">
                <a:ea typeface="华文细黑"/>
                <a:cs typeface="华文细黑"/>
              </a:rPr>
              <a:t>JET 1997</a:t>
            </a:r>
          </a:p>
          <a:p>
            <a:endParaRPr lang="en-US" sz="2000" b="1">
              <a:ea typeface="华文细黑"/>
              <a:cs typeface="华文细黑"/>
            </a:endParaRPr>
          </a:p>
          <a:p>
            <a:r>
              <a:rPr lang="en-US" b="1">
                <a:ea typeface="华文细黑"/>
                <a:cs typeface="华文细黑"/>
              </a:rPr>
              <a:t>The highest neutron yield</a:t>
            </a:r>
          </a:p>
          <a:p>
            <a:r>
              <a:rPr lang="en-US" b="1">
                <a:ea typeface="华文细黑"/>
                <a:cs typeface="华文细黑"/>
              </a:rPr>
              <a:t>…terminates in a disruption</a:t>
            </a:r>
            <a:endParaRPr lang="en-US">
              <a:solidFill>
                <a:srgbClr val="0000FF"/>
              </a:solidFill>
              <a:ea typeface="华文楷体"/>
              <a:cs typeface="华文楷体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0"/>
            <a:ext cx="9144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/>
          </a:p>
          <a:p>
            <a:r>
              <a:rPr lang="en-US" sz="1400" b="1"/>
              <a:t>							</a:t>
            </a:r>
          </a:p>
          <a:p>
            <a:r>
              <a:rPr lang="en-US">
                <a:ea typeface="华文细黑"/>
                <a:cs typeface="华文细黑"/>
              </a:rPr>
              <a:t>					</a:t>
            </a:r>
            <a:r>
              <a:rPr lang="en-US" sz="1600" i="1">
                <a:ea typeface="华文细黑"/>
                <a:cs typeface="华文细黑"/>
              </a:rPr>
              <a:t>... Even if the muttered mantra is that tokamak physics is perfectly known ...</a:t>
            </a:r>
            <a:endParaRPr lang="en-US" sz="1600" i="1">
              <a:ea typeface="华文楷体"/>
              <a:cs typeface="华文楷体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4105" y="0"/>
            <a:ext cx="8498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olidFill>
                  <a:srgbClr val="FF0000"/>
                </a:solidFill>
                <a:ea typeface="华文细黑"/>
                <a:cs typeface="华文细黑"/>
              </a:rPr>
              <a:t>Why a new and different magnetic confinement device? 	one reason is ... </a:t>
            </a:r>
            <a:r>
              <a:rPr lang="en-US" altLang="zh-CN" b="1">
                <a:ea typeface="华文细黑"/>
                <a:cs typeface="华文细黑"/>
              </a:rPr>
              <a:t>”</a:t>
            </a:r>
            <a:r>
              <a:rPr lang="en-US" altLang="zh-CN" b="1">
                <a:solidFill>
                  <a:srgbClr val="FF0000"/>
                </a:solidFill>
                <a:ea typeface="华文细黑"/>
                <a:cs typeface="华文细黑"/>
              </a:rPr>
              <a:t>disruption</a:t>
            </a:r>
            <a:r>
              <a:rPr lang="en-US" altLang="zh-CN" b="1">
                <a:solidFill>
                  <a:srgbClr val="000000"/>
                </a:solidFill>
                <a:ea typeface="华文细黑"/>
                <a:cs typeface="华文细黑"/>
              </a:rPr>
              <a:t>"</a:t>
            </a:r>
            <a:endParaRPr lang="en-US" b="1">
              <a:solidFill>
                <a:srgbClr val="000000"/>
              </a:solidFill>
              <a:ea typeface="华文细黑"/>
              <a:cs typeface="华文细黑"/>
            </a:endParaRPr>
          </a:p>
        </p:txBody>
      </p:sp>
      <p:pic>
        <p:nvPicPr>
          <p:cNvPr id="16" name="Disr017091.mp4">
            <a:hlinkClick r:id="" action="ppaction://media"/>
          </p:cNvPr>
          <p:cNvPicPr/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18937" y="3042648"/>
            <a:ext cx="3756115" cy="37561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3" descr="DIIID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4321" y="3547384"/>
            <a:ext cx="4791455" cy="3158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6"/>
          <p:cNvSpPr txBox="1">
            <a:spLocks noChangeArrowheads="1"/>
          </p:cNvSpPr>
          <p:nvPr/>
        </p:nvSpPr>
        <p:spPr bwMode="auto">
          <a:xfrm>
            <a:off x="1469485" y="3112930"/>
            <a:ext cx="701258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ea typeface="华文细黑"/>
                <a:cs typeface="华文细黑"/>
              </a:rPr>
              <a:t>DIII-D in 1994 reached the highest value of </a:t>
            </a:r>
            <a:r>
              <a:rPr lang="en-US" b="1" i="1">
                <a:solidFill>
                  <a:srgbClr val="FF0000"/>
                </a:solidFill>
                <a:latin typeface="Times"/>
                <a:ea typeface="华文细黑"/>
                <a:cs typeface="Times"/>
              </a:rPr>
              <a:t>β</a:t>
            </a:r>
            <a:r>
              <a:rPr lang="en-US" sz="2000" b="1">
                <a:solidFill>
                  <a:srgbClr val="FF0000"/>
                </a:solidFill>
                <a:ea typeface="华文细黑"/>
                <a:cs typeface="华文细黑"/>
              </a:rPr>
              <a:t> tokamak at all time</a:t>
            </a:r>
            <a:endParaRPr lang="en-US" sz="2000">
              <a:solidFill>
                <a:srgbClr val="FF0000"/>
              </a:solidFill>
              <a:ea typeface="华文细黑"/>
              <a:cs typeface="华文细黑"/>
            </a:endParaRPr>
          </a:p>
        </p:txBody>
      </p:sp>
      <p:pic>
        <p:nvPicPr>
          <p:cNvPr id="18" name="Picture 6" descr="DII-DBeta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43724" y="4806485"/>
            <a:ext cx="3912455" cy="2051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20"/>
          <p:cNvSpPr/>
          <p:nvPr/>
        </p:nvSpPr>
        <p:spPr>
          <a:xfrm>
            <a:off x="420298" y="1149635"/>
            <a:ext cx="1919967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b="1">
                <a:solidFill>
                  <a:srgbClr val="000000"/>
                </a:solidFill>
                <a:ea typeface="华文细黑"/>
                <a:cs typeface="华文细黑"/>
              </a:rPr>
              <a:t> </a:t>
            </a:r>
            <a:r>
              <a:rPr lang="en-US" b="1" i="1">
                <a:latin typeface="Times"/>
                <a:ea typeface="华文细黑"/>
                <a:cs typeface="Times"/>
              </a:rPr>
              <a:t>β</a:t>
            </a:r>
            <a:r>
              <a:rPr lang="el-GR" b="1">
                <a:ea typeface="华文细黑"/>
                <a:cs typeface="华文细黑"/>
              </a:rPr>
              <a:t> </a:t>
            </a:r>
            <a:r>
              <a:rPr lang="en-US" b="1">
                <a:solidFill>
                  <a:srgbClr val="000000"/>
                </a:solidFill>
                <a:ea typeface="华文细黑"/>
                <a:cs typeface="华文细黑"/>
              </a:rPr>
              <a:t>=</a:t>
            </a:r>
            <a:r>
              <a:rPr lang="el-GR" b="1">
                <a:solidFill>
                  <a:srgbClr val="000000"/>
                </a:solidFill>
                <a:ea typeface="华文细黑"/>
                <a:cs typeface="华文细黑"/>
              </a:rPr>
              <a:t> </a:t>
            </a:r>
            <a:r>
              <a:rPr lang="en-US" b="1">
                <a:solidFill>
                  <a:srgbClr val="000000"/>
                </a:solidFill>
                <a:ea typeface="华文细黑"/>
                <a:cs typeface="华文细黑"/>
              </a:rPr>
              <a:t>plasma beta = 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rcRect/>
              <a:stretch>
                <a:fillRect/>
              </a:stretch>
            </p:blipFill>
          </mc:Choice>
          <mc:Fallback>
            <p:blipFill>
              <a:blip r:embed="rId6"/>
              <a:srcRect/>
              <a:stretch>
                <a:fillRect/>
              </a:stretch>
            </p:blipFill>
          </mc:Fallback>
        </mc:AlternateContent>
        <p:spPr bwMode="auto">
          <a:xfrm>
            <a:off x="420688" y="1970483"/>
            <a:ext cx="2208212" cy="427038"/>
          </a:xfrm>
          <a:prstGeom prst="rect">
            <a:avLst/>
          </a:prstGeom>
          <a:noFill/>
        </p:spPr>
      </p:pic>
      <p:sp>
        <p:nvSpPr>
          <p:cNvPr id="29" name="TextBox 28"/>
          <p:cNvSpPr txBox="1"/>
          <p:nvPr/>
        </p:nvSpPr>
        <p:spPr>
          <a:xfrm>
            <a:off x="2835434" y="1970786"/>
            <a:ext cx="54081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/>
              <a:t>but in tokamak experimental data one often uses </a:t>
            </a:r>
            <a:r>
              <a:rPr lang="el-GR" i="1">
                <a:latin typeface="Arial"/>
                <a:cs typeface="Arial"/>
              </a:rPr>
              <a:t>β</a:t>
            </a:r>
            <a:r>
              <a:rPr lang="en-US" altLang="zh-CN" i="1" baseline="-25000"/>
              <a:t>T0</a:t>
            </a:r>
            <a:endParaRPr lang="en-US" i="1" baseline="-25000"/>
          </a:p>
          <a:p>
            <a:pPr>
              <a:spcAft>
                <a:spcPts val="1200"/>
              </a:spcAft>
            </a:pPr>
            <a:r>
              <a:rPr lang="en-US"/>
              <a:t>where </a:t>
            </a:r>
            <a:r>
              <a:rPr lang="en-US" i="1"/>
              <a:t>B</a:t>
            </a:r>
            <a:r>
              <a:rPr lang="en-US" i="1" baseline="-25000"/>
              <a:t>T0</a:t>
            </a:r>
            <a:r>
              <a:rPr lang="en-US"/>
              <a:t> is the vacuum field on the axis of the plasma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7"/>
              <a:srcRect/>
              <a:stretch>
                <a:fillRect/>
              </a:stretch>
            </p:blipFill>
          </mc:Choice>
          <mc:Fallback>
            <p:blipFill>
              <a:blip r:embed="rId8"/>
              <a:srcRect/>
              <a:stretch>
                <a:fillRect/>
              </a:stretch>
            </p:blipFill>
          </mc:Fallback>
        </mc:AlternateContent>
        <p:spPr bwMode="auto">
          <a:xfrm>
            <a:off x="406400" y="2408633"/>
            <a:ext cx="2170113" cy="427038"/>
          </a:xfrm>
          <a:prstGeom prst="rect">
            <a:avLst/>
          </a:prstGeom>
          <a:noFill/>
        </p:spPr>
      </p:pic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5269441" y="3883155"/>
            <a:ext cx="358673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pitchFamily="-106" charset="0"/>
              </a:rPr>
              <a:t>DIII-D </a:t>
            </a:r>
            <a:r>
              <a:rPr lang="en-US">
                <a:latin typeface="Calibri" pitchFamily="-106" charset="0"/>
              </a:rPr>
              <a:t>reached </a:t>
            </a:r>
            <a:r>
              <a:rPr lang="el-GR" sz="1600" b="1" i="1">
                <a:latin typeface="Times"/>
                <a:cs typeface="Times"/>
              </a:rPr>
              <a:t>β</a:t>
            </a:r>
            <a:r>
              <a:rPr lang="en-US" b="1" baseline="-25000">
                <a:latin typeface="Calibri" pitchFamily="-106" charset="0"/>
              </a:rPr>
              <a:t>T0</a:t>
            </a:r>
            <a:r>
              <a:rPr lang="en-US" b="1">
                <a:latin typeface="Calibri" pitchFamily="-106" charset="0"/>
              </a:rPr>
              <a:t>= 12.5%</a:t>
            </a:r>
            <a:r>
              <a:rPr lang="en-US">
                <a:latin typeface="Calibri" pitchFamily="-106" charset="0"/>
              </a:rPr>
              <a:t>,</a:t>
            </a:r>
            <a:endParaRPr lang="en-US" sz="1600">
              <a:latin typeface="Calibri" pitchFamily="-106" charset="0"/>
            </a:endParaRPr>
          </a:p>
          <a:p>
            <a:r>
              <a:rPr lang="en-US">
                <a:latin typeface="Calibri" pitchFamily="-106" charset="0"/>
              </a:rPr>
              <a:t>but…</a:t>
            </a:r>
            <a:r>
              <a:rPr lang="en-US" b="1">
                <a:latin typeface="Calibri" pitchFamily="-106" charset="0"/>
              </a:rPr>
              <a:t>the plasma “disrupted”</a:t>
            </a:r>
          </a:p>
          <a:p>
            <a:r>
              <a:rPr lang="en-US">
                <a:latin typeface="Calibri" pitchFamily="-106" charset="0"/>
              </a:rPr>
              <a:t>vanished in ~1 msec!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5062" y="32847"/>
            <a:ext cx="89341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olidFill>
                  <a:srgbClr val="FF0000"/>
                </a:solidFill>
                <a:ea typeface="华文细黑"/>
                <a:cs typeface="华文细黑"/>
              </a:rPr>
              <a:t>Why a new and different magnetic confinement device? 	another reason is ... </a:t>
            </a:r>
            <a:r>
              <a:rPr lang="en-US" altLang="zh-CN" b="1">
                <a:ea typeface="华文细黑"/>
                <a:cs typeface="华文细黑"/>
              </a:rPr>
              <a:t>”</a:t>
            </a:r>
            <a:r>
              <a:rPr lang="en-US" b="1" i="1">
                <a:solidFill>
                  <a:srgbClr val="FF0000"/>
                </a:solidFill>
                <a:latin typeface="Times"/>
                <a:ea typeface="华文细黑"/>
                <a:cs typeface="Times"/>
              </a:rPr>
              <a:t> β </a:t>
            </a:r>
            <a:r>
              <a:rPr lang="en-US" altLang="zh-CN" b="1">
                <a:solidFill>
                  <a:srgbClr val="FF0000"/>
                </a:solidFill>
                <a:ea typeface="华文细黑"/>
                <a:cs typeface="华文细黑"/>
              </a:rPr>
              <a:t>limit</a:t>
            </a:r>
            <a:r>
              <a:rPr lang="en-US" altLang="zh-CN" b="1">
                <a:solidFill>
                  <a:srgbClr val="000000"/>
                </a:solidFill>
                <a:ea typeface="华文细黑"/>
                <a:cs typeface="华文细黑"/>
              </a:rPr>
              <a:t>"</a:t>
            </a:r>
            <a:endParaRPr lang="en-US" b="1">
              <a:solidFill>
                <a:srgbClr val="000000"/>
              </a:solidFill>
              <a:ea typeface="华文细黑"/>
              <a:cs typeface="华文细黑"/>
            </a:endParaRPr>
          </a:p>
          <a:p>
            <a:endParaRPr lang="en-US" sz="800" b="1" i="1">
              <a:ea typeface="华文细黑"/>
              <a:cs typeface="华文细黑"/>
            </a:endParaRPr>
          </a:p>
          <a:p>
            <a:r>
              <a:rPr lang="en-US" sz="1600" i="1">
                <a:ea typeface="华文细黑"/>
                <a:cs typeface="华文细黑"/>
              </a:rPr>
              <a:t>				... Even if the muttered mantra is that tokamak physics is perfectly known ...</a:t>
            </a:r>
            <a:endParaRPr lang="en-US" sz="1600" i="1">
              <a:ea typeface="华文楷体"/>
              <a:cs typeface="华文楷体"/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2280746" y="1093117"/>
          <a:ext cx="3576234" cy="702474"/>
        </p:xfrm>
        <a:graphic>
          <a:graphicData uri="http://schemas.openxmlformats.org/presentationml/2006/ole">
            <p:oleObj spid="_x0000_s218114" name="Equation" r:id="rId9" imgW="2133600" imgH="4191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46566" y="5810541"/>
            <a:ext cx="636624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Calibri" pitchFamily="-107" charset="0"/>
              </a:rPr>
              <a:t>On ITER an </a:t>
            </a:r>
            <a:r>
              <a:rPr lang="en-US" sz="2000" b="1">
                <a:latin typeface="Calibri" pitchFamily="-107" charset="0"/>
              </a:rPr>
              <a:t>ELMs carrying &gt;3% of pedestal energy </a:t>
            </a:r>
            <a:r>
              <a:rPr lang="en-US" sz="2000">
                <a:latin typeface="Calibri" pitchFamily="-107" charset="0"/>
              </a:rPr>
              <a:t>can even </a:t>
            </a:r>
          </a:p>
          <a:p>
            <a:r>
              <a:rPr lang="en-US" sz="2000" b="1">
                <a:latin typeface="Calibri" pitchFamily="-107" charset="0"/>
              </a:rPr>
              <a:t>melt or sublimate </a:t>
            </a:r>
            <a:r>
              <a:rPr lang="en-US" sz="2000">
                <a:latin typeface="Calibri" pitchFamily="-107" charset="0"/>
              </a:rPr>
              <a:t>the </a:t>
            </a:r>
            <a:r>
              <a:rPr lang="en-US" sz="2000" b="1">
                <a:solidFill>
                  <a:srgbClr val="008000"/>
                </a:solidFill>
                <a:latin typeface="Calibri" pitchFamily="-107" charset="0"/>
              </a:rPr>
              <a:t>Tungsten of the Divertor plates</a:t>
            </a:r>
          </a:p>
        </p:txBody>
      </p:sp>
      <p:pic>
        <p:nvPicPr>
          <p:cNvPr id="7" name="Picture 11" descr="ITERPedest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009595" y="1213449"/>
            <a:ext cx="3050110" cy="2925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2" descr="ErgoElm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499082"/>
            <a:ext cx="2709863" cy="211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25"/>
          <p:cNvSpPr txBox="1">
            <a:spLocks noChangeArrowheads="1"/>
          </p:cNvSpPr>
          <p:nvPr/>
        </p:nvSpPr>
        <p:spPr bwMode="auto">
          <a:xfrm>
            <a:off x="3144750" y="631542"/>
            <a:ext cx="598302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2000">
                <a:latin typeface="Calibri" pitchFamily="-107" charset="0"/>
              </a:rPr>
              <a:t>“</a:t>
            </a:r>
            <a:r>
              <a:rPr lang="en-US" sz="2000" b="1">
                <a:latin typeface="Calibri" pitchFamily="-107" charset="0"/>
              </a:rPr>
              <a:t>ELM</a:t>
            </a:r>
            <a:r>
              <a:rPr lang="en-US" sz="2000">
                <a:latin typeface="Calibri" pitchFamily="-107" charset="0"/>
              </a:rPr>
              <a:t>” mode throw upon the divertor a sizeable portion</a:t>
            </a:r>
          </a:p>
          <a:p>
            <a:pPr algn="r"/>
            <a:r>
              <a:rPr lang="en-US" sz="2000">
                <a:latin typeface="Calibri" pitchFamily="-107" charset="0"/>
              </a:rPr>
              <a:t>(</a:t>
            </a:r>
            <a:r>
              <a:rPr lang="en-US" sz="2000" b="1">
                <a:latin typeface="Times New Roman"/>
                <a:cs typeface="Times New Roman"/>
              </a:rPr>
              <a:t>~</a:t>
            </a:r>
            <a:r>
              <a:rPr lang="en-US" sz="2000" b="1">
                <a:latin typeface="Calibri" pitchFamily="-107" charset="0"/>
              </a:rPr>
              <a:t>20%</a:t>
            </a:r>
            <a:r>
              <a:rPr lang="en-US" sz="2000">
                <a:latin typeface="Calibri" pitchFamily="-107" charset="0"/>
              </a:rPr>
              <a:t>) of the </a:t>
            </a:r>
            <a:r>
              <a:rPr lang="en-US" sz="2000" b="1">
                <a:latin typeface="Calibri" pitchFamily="-107" charset="0"/>
              </a:rPr>
              <a:t>energy in the pressure pedestal</a:t>
            </a:r>
          </a:p>
        </p:txBody>
      </p:sp>
      <p:sp>
        <p:nvSpPr>
          <p:cNvPr id="13" name="TextBox 26"/>
          <p:cNvSpPr txBox="1">
            <a:spLocks noChangeArrowheads="1"/>
          </p:cNvSpPr>
          <p:nvPr/>
        </p:nvSpPr>
        <p:spPr bwMode="auto">
          <a:xfrm>
            <a:off x="2688737" y="4207779"/>
            <a:ext cx="427395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alibri" pitchFamily="-107" charset="0"/>
              </a:rPr>
              <a:t>This happens in a </a:t>
            </a:r>
          </a:p>
          <a:p>
            <a:r>
              <a:rPr lang="en-US" b="1">
                <a:latin typeface="Calibri" pitchFamily="-107" charset="0"/>
              </a:rPr>
              <a:t>very short time (250 µs) </a:t>
            </a:r>
            <a:r>
              <a:rPr lang="en-US">
                <a:latin typeface="Calibri" pitchFamily="-107" charset="0"/>
              </a:rPr>
              <a:t>as</a:t>
            </a:r>
          </a:p>
          <a:p>
            <a:r>
              <a:rPr lang="en-US">
                <a:latin typeface="Calibri" pitchFamily="-107" charset="0"/>
              </a:rPr>
              <a:t>the </a:t>
            </a:r>
            <a:r>
              <a:rPr lang="en-US" b="1">
                <a:latin typeface="Calibri" pitchFamily="-107" charset="0"/>
              </a:rPr>
              <a:t>plasma edge becomes ergodic</a:t>
            </a:r>
          </a:p>
          <a:p>
            <a:r>
              <a:rPr lang="en-US">
                <a:latin typeface="Calibri" pitchFamily="-107" charset="0"/>
              </a:rPr>
              <a:t>(</a:t>
            </a:r>
            <a:r>
              <a:rPr lang="en-US" b="1">
                <a:latin typeface="Calibri" pitchFamily="-107" charset="0"/>
              </a:rPr>
              <a:t>ELM </a:t>
            </a:r>
            <a:r>
              <a:rPr lang="en-US">
                <a:latin typeface="Calibri" pitchFamily="-107" charset="0"/>
              </a:rPr>
              <a:t>filaments carry current) </a:t>
            </a:r>
          </a:p>
        </p:txBody>
      </p:sp>
      <p:pic>
        <p:nvPicPr>
          <p:cNvPr id="14" name="Picture 28" descr="IterPlat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560469" y="1636426"/>
            <a:ext cx="2547299" cy="497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29"/>
          <p:cNvSpPr txBox="1">
            <a:spLocks noChangeArrowheads="1"/>
          </p:cNvSpPr>
          <p:nvPr/>
        </p:nvSpPr>
        <p:spPr bwMode="auto">
          <a:xfrm>
            <a:off x="1000512" y="3240366"/>
            <a:ext cx="1266593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>
                <a:solidFill>
                  <a:srgbClr val="FF0000"/>
                </a:solidFill>
                <a:latin typeface="Calibri" pitchFamily="-107" charset="0"/>
              </a:rPr>
              <a:t>Energy flows</a:t>
            </a:r>
          </a:p>
          <a:p>
            <a:pPr algn="ctr"/>
            <a:r>
              <a:rPr lang="en-US" sz="1600" b="1">
                <a:solidFill>
                  <a:srgbClr val="FF0000"/>
                </a:solidFill>
                <a:latin typeface="Calibri" pitchFamily="-107" charset="0"/>
              </a:rPr>
              <a:t>here</a:t>
            </a:r>
            <a:endParaRPr lang="en-US" sz="1600" b="1">
              <a:solidFill>
                <a:srgbClr val="FF0000"/>
              </a:solidFill>
              <a:latin typeface="华文楷体"/>
              <a:ea typeface="华文楷体"/>
              <a:cs typeface="华文楷体"/>
            </a:endParaRPr>
          </a:p>
        </p:txBody>
      </p:sp>
      <p:cxnSp>
        <p:nvCxnSpPr>
          <p:cNvPr id="17" name="Straight Arrow Connector 16"/>
          <p:cNvCxnSpPr>
            <a:cxnSpLocks noChangeShapeType="1"/>
          </p:cNvCxnSpPr>
          <p:nvPr/>
        </p:nvCxnSpPr>
        <p:spPr bwMode="auto">
          <a:xfrm rot="5400000">
            <a:off x="568325" y="4454757"/>
            <a:ext cx="1609725" cy="346075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8" name="Straight Connector 17"/>
          <p:cNvCxnSpPr>
            <a:cxnSpLocks noChangeShapeType="1"/>
          </p:cNvCxnSpPr>
          <p:nvPr/>
        </p:nvCxnSpPr>
        <p:spPr bwMode="auto">
          <a:xfrm>
            <a:off x="2581596" y="6536228"/>
            <a:ext cx="3278188" cy="1588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9" name="Straight Arrow Connector 18"/>
          <p:cNvCxnSpPr>
            <a:cxnSpLocks noChangeShapeType="1"/>
          </p:cNvCxnSpPr>
          <p:nvPr/>
        </p:nvCxnSpPr>
        <p:spPr bwMode="auto">
          <a:xfrm flipV="1">
            <a:off x="5859784" y="6017116"/>
            <a:ext cx="1363662" cy="519112"/>
          </a:xfrm>
          <a:prstGeom prst="straightConnector1">
            <a:avLst/>
          </a:prstGeom>
          <a:noFill/>
          <a:ln w="25400">
            <a:solidFill>
              <a:srgbClr val="008000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0" name="TextBox 19"/>
          <p:cNvSpPr txBox="1"/>
          <p:nvPr/>
        </p:nvSpPr>
        <p:spPr>
          <a:xfrm>
            <a:off x="155062" y="32847"/>
            <a:ext cx="89341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olidFill>
                  <a:srgbClr val="FF0000"/>
                </a:solidFill>
                <a:ea typeface="华文细黑"/>
                <a:cs typeface="华文细黑"/>
              </a:rPr>
              <a:t>Why a new and different magnetic confinement device? </a:t>
            </a:r>
            <a:r>
              <a:rPr lang="en-US" b="1"/>
              <a:t>			</a:t>
            </a:r>
            <a:r>
              <a:rPr lang="en-US" b="1">
                <a:solidFill>
                  <a:srgbClr val="FF0000"/>
                </a:solidFill>
              </a:rPr>
              <a:t>still another reason is…</a:t>
            </a:r>
            <a:endParaRPr lang="en-US" i="1">
              <a:solidFill>
                <a:srgbClr val="FF0000"/>
              </a:solidFill>
            </a:endParaRPr>
          </a:p>
        </p:txBody>
      </p:sp>
      <p:pic>
        <p:nvPicPr>
          <p:cNvPr id="26" name="17118_0247100bl.mp4">
            <a:hlinkClick r:id="" action="ppaction://media"/>
          </p:cNvPr>
          <p:cNvPicPr/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38630" y="809699"/>
            <a:ext cx="2860497" cy="2145373"/>
          </a:xfrm>
          <a:prstGeom prst="rect">
            <a:avLst/>
          </a:prstGeom>
        </p:spPr>
      </p:pic>
      <p:cxnSp>
        <p:nvCxnSpPr>
          <p:cNvPr id="31" name="Straight Arrow Connector 30"/>
          <p:cNvCxnSpPr>
            <a:cxnSpLocks noChangeShapeType="1"/>
          </p:cNvCxnSpPr>
          <p:nvPr/>
        </p:nvCxnSpPr>
        <p:spPr bwMode="auto">
          <a:xfrm rot="5400000">
            <a:off x="1673893" y="2825188"/>
            <a:ext cx="1592263" cy="1588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32" name="Straight Arrow Connector 31"/>
          <p:cNvCxnSpPr>
            <a:cxnSpLocks noChangeShapeType="1"/>
          </p:cNvCxnSpPr>
          <p:nvPr/>
        </p:nvCxnSpPr>
        <p:spPr bwMode="auto">
          <a:xfrm rot="5400000">
            <a:off x="183737" y="2285058"/>
            <a:ext cx="1649413" cy="113741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33" name="Straight Arrow Connector 32"/>
          <p:cNvCxnSpPr>
            <a:cxnSpLocks noChangeShapeType="1"/>
          </p:cNvCxnSpPr>
          <p:nvPr/>
        </p:nvCxnSpPr>
        <p:spPr bwMode="auto">
          <a:xfrm rot="5400000" flipH="1" flipV="1">
            <a:off x="1461294" y="2950601"/>
            <a:ext cx="541337" cy="161925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5145398" y="295623"/>
            <a:ext cx="397398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>
                <a:solidFill>
                  <a:srgbClr val="000000"/>
                </a:solidFill>
                <a:ea typeface="华文细黑"/>
                <a:cs typeface="华文细黑"/>
              </a:rPr>
              <a:t>"</a:t>
            </a:r>
            <a:r>
              <a:rPr lang="en-US" b="1">
                <a:solidFill>
                  <a:srgbClr val="FF0000"/>
                </a:solidFill>
                <a:ea typeface="华文细黑"/>
                <a:cs typeface="华文细黑"/>
              </a:rPr>
              <a:t>ELMs</a:t>
            </a:r>
            <a:r>
              <a:rPr lang="en-US" b="1">
                <a:solidFill>
                  <a:srgbClr val="000000"/>
                </a:solidFill>
                <a:ea typeface="华文细黑"/>
                <a:cs typeface="华文细黑"/>
              </a:rPr>
              <a:t>" (</a:t>
            </a:r>
            <a:r>
              <a:rPr lang="en-US" b="1">
                <a:solidFill>
                  <a:srgbClr val="FF0000"/>
                </a:solidFill>
                <a:ea typeface="华文细黑"/>
                <a:cs typeface="华文细黑"/>
              </a:rPr>
              <a:t>unstable edge localized modes</a:t>
            </a:r>
            <a:r>
              <a:rPr lang="en-US" b="1">
                <a:solidFill>
                  <a:srgbClr val="000000"/>
                </a:solidFill>
                <a:ea typeface="华文细黑"/>
                <a:cs typeface="华文细黑"/>
              </a:rPr>
              <a:t>)</a:t>
            </a:r>
            <a:endParaRPr lang="en-US" b="1">
              <a:solidFill>
                <a:srgbClr val="FF0000"/>
              </a:solidFill>
              <a:ea typeface="华文细黑"/>
              <a:cs typeface="华文细黑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30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ebut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82956" y="675726"/>
            <a:ext cx="1031082" cy="1430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860792" y="60774"/>
            <a:ext cx="75469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</a:rPr>
              <a:t>PROTO-SPHERA was born (as an idea) in 1994 at the first crisis of ITER</a:t>
            </a:r>
          </a:p>
        </p:txBody>
      </p:sp>
      <p:pic>
        <p:nvPicPr>
          <p:cNvPr id="8" name="Picture 4" descr="C:\WINNT\Profiles\jmlynar\Desktop\My Documents\JET\25yrs\jet_const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1832" y="484813"/>
            <a:ext cx="3704373" cy="2683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876781" y="675726"/>
            <a:ext cx="14923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/>
              <a:t>Paul-Henri Rebut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4333" y="2332069"/>
            <a:ext cx="87857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sz="800">
              <a:solidFill>
                <a:srgbClr val="444440"/>
              </a:solidFill>
              <a:latin typeface="Comic Sans MS"/>
              <a:cs typeface="Comic Sans MS"/>
            </a:endParaRPr>
          </a:p>
          <a:p>
            <a:pPr algn="r"/>
            <a:r>
              <a:rPr lang="en-US" b="1">
                <a:solidFill>
                  <a:srgbClr val="000000"/>
                </a:solidFill>
                <a:cs typeface="Comic Sans MS"/>
              </a:rPr>
              <a:t>But the cost ‘exploded’: </a:t>
            </a:r>
            <a:r>
              <a:rPr lang="en-US" b="1">
                <a:cs typeface="Comic Sans MS"/>
              </a:rPr>
              <a:t>10 G</a:t>
            </a:r>
            <a:r>
              <a:rPr lang="en-US" b="1">
                <a:ea typeface="Arial" pitchFamily="-107" charset="0"/>
                <a:cs typeface="Comic Sans MS"/>
              </a:rPr>
              <a:t>$</a:t>
            </a:r>
            <a:r>
              <a:rPr lang="en-US">
                <a:cs typeface="Comic Sans MS"/>
              </a:rPr>
              <a:t> in 1993</a:t>
            </a:r>
          </a:p>
          <a:p>
            <a:pPr algn="r"/>
            <a:r>
              <a:rPr lang="en-US">
                <a:cs typeface="Comic Sans MS"/>
              </a:rPr>
              <a:t>Rebut left the ITER leadership (May 1994)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27" y="3451406"/>
            <a:ext cx="89410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rgbClr val="444440"/>
                </a:solidFill>
                <a:ea typeface="华文楷体"/>
                <a:cs typeface="华文楷体"/>
              </a:rPr>
              <a:t>…Sailing the seas depends on the Helmsman… so ITER stalled: US plasma physics community included many university professors, which were builders of small experiments and were afraid that ITER can let them out of research funds and began taking on ITER</a:t>
            </a:r>
          </a:p>
          <a:p>
            <a:r>
              <a:rPr lang="en-US" i="1">
                <a:solidFill>
                  <a:srgbClr val="444440"/>
                </a:solidFill>
                <a:ea typeface="华文楷体"/>
                <a:cs typeface="华文楷体"/>
              </a:rPr>
              <a:t>... In 1</a:t>
            </a:r>
            <a:r>
              <a:rPr lang="en-US" b="1" i="1">
                <a:solidFill>
                  <a:srgbClr val="444440"/>
                </a:solidFill>
                <a:ea typeface="华文楷体"/>
                <a:cs typeface="华文楷体"/>
              </a:rPr>
              <a:t>998</a:t>
            </a:r>
            <a:r>
              <a:rPr lang="en-US" i="1">
                <a:solidFill>
                  <a:srgbClr val="444440"/>
                </a:solidFill>
                <a:ea typeface="华文楷体"/>
                <a:cs typeface="华文楷体"/>
              </a:rPr>
              <a:t> the </a:t>
            </a:r>
            <a:r>
              <a:rPr lang="en-US" b="1" i="1">
                <a:solidFill>
                  <a:srgbClr val="444440"/>
                </a:solidFill>
                <a:ea typeface="华文楷体"/>
                <a:cs typeface="华文楷体"/>
              </a:rPr>
              <a:t>US Congress </a:t>
            </a:r>
            <a:r>
              <a:rPr lang="en-US" i="1">
                <a:solidFill>
                  <a:srgbClr val="444440"/>
                </a:solidFill>
                <a:ea typeface="华文楷体"/>
                <a:cs typeface="华文楷体"/>
              </a:rPr>
              <a:t>shut down the largest US Tokamak (</a:t>
            </a:r>
            <a:r>
              <a:rPr lang="en-US" b="1" i="1">
                <a:solidFill>
                  <a:srgbClr val="444440"/>
                </a:solidFill>
                <a:ea typeface="华文楷体"/>
                <a:cs typeface="华文楷体"/>
              </a:rPr>
              <a:t>TFTR</a:t>
            </a:r>
            <a:r>
              <a:rPr lang="en-US" i="1">
                <a:solidFill>
                  <a:srgbClr val="444440"/>
                </a:solidFill>
                <a:ea typeface="华文楷体"/>
                <a:cs typeface="华文楷体"/>
              </a:rPr>
              <a:t>) and withdrew from ITER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83506" y="675726"/>
            <a:ext cx="5922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i="1">
                <a:solidFill>
                  <a:srgbClr val="FFFFFF"/>
                </a:solidFill>
              </a:rPr>
              <a:t>JET</a:t>
            </a:r>
          </a:p>
          <a:p>
            <a:pPr algn="ctr"/>
            <a:r>
              <a:rPr lang="en-US" sz="1400" b="1" i="1">
                <a:solidFill>
                  <a:srgbClr val="FFFFFF"/>
                </a:solidFill>
              </a:rPr>
              <a:t>1983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6975" y="4882224"/>
            <a:ext cx="8758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>
                <a:solidFill>
                  <a:srgbClr val="444440"/>
                </a:solidFill>
                <a:cs typeface="Comic Sans MS"/>
              </a:rPr>
              <a:t>During the first “</a:t>
            </a:r>
            <a:r>
              <a:rPr lang="en-US" b="1" i="1">
                <a:solidFill>
                  <a:srgbClr val="444440"/>
                </a:solidFill>
                <a:cs typeface="Comic Sans MS"/>
              </a:rPr>
              <a:t>Spherical Tokamak Workshop</a:t>
            </a:r>
            <a:r>
              <a:rPr lang="en-US" i="1">
                <a:solidFill>
                  <a:srgbClr val="444440"/>
                </a:solidFill>
                <a:cs typeface="Comic Sans MS"/>
              </a:rPr>
              <a:t>” at </a:t>
            </a:r>
            <a:r>
              <a:rPr lang="en-US" b="1" i="1">
                <a:solidFill>
                  <a:srgbClr val="444440"/>
                </a:solidFill>
                <a:cs typeface="Comic Sans MS"/>
              </a:rPr>
              <a:t>Oak Ridge in July 1994 </a:t>
            </a:r>
            <a:r>
              <a:rPr lang="en-US" i="1">
                <a:solidFill>
                  <a:srgbClr val="444440"/>
                </a:solidFill>
                <a:cs typeface="Comic Sans MS"/>
              </a:rPr>
              <a:t>this trend was</a:t>
            </a:r>
          </a:p>
          <a:p>
            <a:pPr algn="r"/>
            <a:r>
              <a:rPr lang="en-US" i="1">
                <a:solidFill>
                  <a:srgbClr val="444440"/>
                </a:solidFill>
                <a:cs typeface="Comic Sans MS"/>
              </a:rPr>
              <a:t>already evident; it was there that </a:t>
            </a:r>
            <a:r>
              <a:rPr lang="en-US" b="1" i="1">
                <a:solidFill>
                  <a:srgbClr val="444440"/>
                </a:solidFill>
                <a:cs typeface="Comic Sans MS"/>
              </a:rPr>
              <a:t>US decided to build NSTX</a:t>
            </a:r>
            <a:r>
              <a:rPr lang="en-US" i="1">
                <a:solidFill>
                  <a:srgbClr val="444440"/>
                </a:solidFill>
                <a:cs typeface="Comic Sans MS"/>
              </a:rPr>
              <a:t>, a </a:t>
            </a:r>
            <a:r>
              <a:rPr lang="en-US" b="1" i="1">
                <a:solidFill>
                  <a:srgbClr val="FF0000"/>
                </a:solidFill>
                <a:cs typeface="Comic Sans MS"/>
              </a:rPr>
              <a:t>Spherical Tokamak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3435" y="6172374"/>
            <a:ext cx="8705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solidFill>
                  <a:srgbClr val="FF0000"/>
                </a:solidFill>
              </a:rPr>
              <a:t>From 1994 onward USA e UK built only Spherical Tokamaks and no more conventional ones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11505" y="1168957"/>
            <a:ext cx="37012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>
                <a:cs typeface="Comic Sans MS"/>
              </a:rPr>
              <a:t>Rebut</a:t>
            </a:r>
            <a:r>
              <a:rPr lang="en-US" sz="1600">
                <a:cs typeface="Comic Sans MS"/>
              </a:rPr>
              <a:t> after having </a:t>
            </a:r>
            <a:r>
              <a:rPr lang="en-US" sz="1600" b="1">
                <a:cs typeface="Comic Sans MS"/>
              </a:rPr>
              <a:t>designed</a:t>
            </a:r>
            <a:r>
              <a:rPr lang="en-US" sz="1600">
                <a:cs typeface="Comic Sans MS"/>
              </a:rPr>
              <a:t> </a:t>
            </a:r>
            <a:r>
              <a:rPr lang="en-US" sz="1600" b="1">
                <a:cs typeface="Comic Sans MS"/>
              </a:rPr>
              <a:t>(1976-1979)</a:t>
            </a:r>
          </a:p>
          <a:p>
            <a:pPr algn="r"/>
            <a:r>
              <a:rPr lang="en-US" sz="1600">
                <a:cs typeface="Comic Sans MS"/>
              </a:rPr>
              <a:t>and </a:t>
            </a:r>
            <a:r>
              <a:rPr lang="en-US" sz="1600" b="1">
                <a:cs typeface="Comic Sans MS"/>
              </a:rPr>
              <a:t>built JET (1979-1983) </a:t>
            </a:r>
          </a:p>
          <a:p>
            <a:pPr algn="r"/>
            <a:r>
              <a:rPr lang="en-US" sz="1600">
                <a:cs typeface="Comic Sans MS"/>
              </a:rPr>
              <a:t>in 1991 was in charge of designing  ITER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20427" y="32847"/>
            <a:ext cx="591839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Calibri" pitchFamily="-106" charset="0"/>
              </a:rPr>
              <a:t>1994	 	first ITER Crisis		 …Jurassic Park!</a:t>
            </a:r>
          </a:p>
        </p:txBody>
      </p:sp>
      <p:pic>
        <p:nvPicPr>
          <p:cNvPr id="12" name="Picture 5" descr="jurassic_park_wallpaper_00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37294" y="24003"/>
            <a:ext cx="3295758" cy="2472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-1" y="580280"/>
            <a:ext cx="6038827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Calibri" pitchFamily="-106" charset="0"/>
              </a:rPr>
              <a:t>ITER temporarily switched off …   … from the cages,</a:t>
            </a:r>
          </a:p>
          <a:p>
            <a:r>
              <a:rPr lang="en-US" sz="2000">
                <a:latin typeface="Calibri" pitchFamily="-106" charset="0"/>
              </a:rPr>
              <a:t>were they were confined since many years,</a:t>
            </a:r>
          </a:p>
          <a:p>
            <a:r>
              <a:rPr lang="en-US" sz="2000">
                <a:latin typeface="Calibri" pitchFamily="-106" charset="0"/>
              </a:rPr>
              <a:t>all concepts different from tokamaks popped out…	Stellarators, Spheromaks, FRCs, …</a:t>
            </a:r>
          </a:p>
          <a:p>
            <a:r>
              <a:rPr lang="en-US" sz="2000" i="1">
                <a:latin typeface="Calibri" pitchFamily="-106" charset="0"/>
              </a:rPr>
              <a:t>and mainly </a:t>
            </a:r>
            <a:r>
              <a:rPr lang="en-US" sz="2000" b="1" i="1">
                <a:latin typeface="Calibri" pitchFamily="-106" charset="0"/>
              </a:rPr>
              <a:t>Spherical Tokamas</a:t>
            </a:r>
          </a:p>
        </p:txBody>
      </p:sp>
      <p:pic>
        <p:nvPicPr>
          <p:cNvPr id="15" name="Picture 14" descr="Pega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3059" y="2505671"/>
            <a:ext cx="1924279" cy="2123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 descr="fbx2_600_dpi"/>
          <p:cNvPicPr>
            <a:picLocks noChangeAspect="1" noChangeArrowheads="1"/>
          </p:cNvPicPr>
          <p:nvPr/>
        </p:nvPicPr>
        <p:blipFill>
          <a:blip r:embed="rId4"/>
          <a:srcRect r="11301"/>
          <a:stretch>
            <a:fillRect/>
          </a:stretch>
        </p:blipFill>
        <p:spPr bwMode="auto">
          <a:xfrm>
            <a:off x="2318407" y="2496154"/>
            <a:ext cx="2301490" cy="2105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6" descr="test8010"/>
          <p:cNvPicPr>
            <a:picLocks noChangeAspect="1" noChangeArrowheads="1"/>
          </p:cNvPicPr>
          <p:nvPr/>
        </p:nvPicPr>
        <p:blipFill>
          <a:blip r:embed="rId5"/>
          <a:srcRect l="5263" r="10524"/>
          <a:stretch>
            <a:fillRect/>
          </a:stretch>
        </p:blipFill>
        <p:spPr bwMode="auto">
          <a:xfrm>
            <a:off x="123059" y="4690812"/>
            <a:ext cx="2192969" cy="1881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8" descr="RMFCoils Flinders ST"/>
          <p:cNvPicPr>
            <a:picLocks noChangeAspect="1" noChangeArrowheads="1"/>
          </p:cNvPicPr>
          <p:nvPr/>
        </p:nvPicPr>
        <p:blipFill>
          <a:blip r:embed="rId6"/>
          <a:srcRect r="20747"/>
          <a:stretch>
            <a:fillRect/>
          </a:stretch>
        </p:blipFill>
        <p:spPr bwMode="auto">
          <a:xfrm>
            <a:off x="2378145" y="4688625"/>
            <a:ext cx="2252699" cy="1913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LHDMan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77518" y="3656222"/>
            <a:ext cx="4355534" cy="293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6038827" y="3348444"/>
            <a:ext cx="19536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/>
              <a:t>LHD Stellarator (Japan)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5" descr="Start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609" y="3397250"/>
            <a:ext cx="3013075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6" descr="Tors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30466" y="7938"/>
            <a:ext cx="2503022" cy="307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START gang, 199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24158" y="3460750"/>
            <a:ext cx="4143375" cy="304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2326422" y="6502400"/>
            <a:ext cx="556950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1200" b="1" i="1"/>
              <a:t>Alan Sykes  Dick Colchin Edson Del Bosco Mikhail Gryaznevich Martin Peng</a:t>
            </a: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2068513" y="2284413"/>
            <a:ext cx="176053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1800">
                <a:solidFill>
                  <a:schemeClr val="bg1"/>
                </a:solidFill>
              </a:rPr>
              <a:t>In operation, 1991</a:t>
            </a:r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4081463" y="3144838"/>
            <a:ext cx="22177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sz="1800">
                <a:solidFill>
                  <a:schemeClr val="bg1"/>
                </a:solidFill>
              </a:rPr>
              <a:t>In operation, 1991</a:t>
            </a:r>
          </a:p>
        </p:txBody>
      </p:sp>
      <p:sp>
        <p:nvSpPr>
          <p:cNvPr id="19" name="TextBox 7"/>
          <p:cNvSpPr txBox="1">
            <a:spLocks noChangeArrowheads="1"/>
          </p:cNvSpPr>
          <p:nvPr/>
        </p:nvSpPr>
        <p:spPr bwMode="auto">
          <a:xfrm>
            <a:off x="14288" y="7938"/>
            <a:ext cx="90535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Calibri" pitchFamily="-106" charset="0"/>
              </a:rPr>
              <a:t>1991 START	The first Spherical Tokamak – A new era for Culham (UK)</a:t>
            </a:r>
          </a:p>
        </p:txBody>
      </p:sp>
      <p:sp>
        <p:nvSpPr>
          <p:cNvPr id="20" name="TextBox 8"/>
          <p:cNvSpPr txBox="1">
            <a:spLocks noChangeArrowheads="1"/>
          </p:cNvSpPr>
          <p:nvPr/>
        </p:nvSpPr>
        <p:spPr bwMode="auto">
          <a:xfrm>
            <a:off x="47132" y="520373"/>
            <a:ext cx="8568646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Calibri" pitchFamily="-106" charset="0"/>
              </a:rPr>
              <a:t>Martin Peng of Oak Rigde Nat.Lab. (Tennessee, USA) realized that</a:t>
            </a:r>
          </a:p>
          <a:p>
            <a:r>
              <a:rPr lang="en-US" sz="2000">
                <a:latin typeface="Calibri" pitchFamily="-106" charset="0"/>
              </a:rPr>
              <a:t>in order to increase </a:t>
            </a:r>
            <a:r>
              <a:rPr lang="el-GR" sz="2000">
                <a:latin typeface="Calibri" pitchFamily="-106" charset="0"/>
              </a:rPr>
              <a:t>β </a:t>
            </a:r>
            <a:r>
              <a:rPr lang="en-US" sz="2000">
                <a:latin typeface="Calibri" pitchFamily="-106" charset="0"/>
              </a:rPr>
              <a:t>the Tokamak needed a spherical shape</a:t>
            </a:r>
            <a:endParaRPr lang="en-US" b="1">
              <a:solidFill>
                <a:srgbClr val="444440"/>
              </a:solidFill>
              <a:ea typeface="华文楷体"/>
              <a:cs typeface="华文楷体"/>
            </a:endParaRPr>
          </a:p>
          <a:p>
            <a:pPr algn="l"/>
            <a:endParaRPr lang="en-US">
              <a:solidFill>
                <a:srgbClr val="444440"/>
              </a:solidFill>
              <a:ea typeface="华文楷体"/>
              <a:cs typeface="华文楷体"/>
            </a:endParaRPr>
          </a:p>
          <a:p>
            <a:pPr algn="l"/>
            <a:endParaRPr lang="en-US">
              <a:solidFill>
                <a:srgbClr val="444440"/>
              </a:solidFill>
              <a:ea typeface="华文楷体"/>
              <a:cs typeface="华文楷体"/>
            </a:endParaRPr>
          </a:p>
          <a:p>
            <a:pPr algn="l"/>
            <a:endParaRPr lang="en-US">
              <a:solidFill>
                <a:srgbClr val="444440"/>
              </a:solidFill>
              <a:ea typeface="华文楷体"/>
              <a:cs typeface="华文楷体"/>
            </a:endParaRPr>
          </a:p>
          <a:p>
            <a:pPr algn="l"/>
            <a:endParaRPr lang="en-US">
              <a:solidFill>
                <a:srgbClr val="444440"/>
              </a:solidFill>
              <a:ea typeface="华文楷体"/>
              <a:cs typeface="华文楷体"/>
            </a:endParaRPr>
          </a:p>
          <a:p>
            <a:pPr algn="l"/>
            <a:r>
              <a:rPr lang="en-US">
                <a:solidFill>
                  <a:srgbClr val="444440"/>
                </a:solidFill>
                <a:ea typeface="华文楷体"/>
                <a:cs typeface="华文楷体"/>
              </a:rPr>
              <a:t> </a:t>
            </a:r>
          </a:p>
          <a:p>
            <a:pPr algn="l"/>
            <a:endParaRPr lang="en-US">
              <a:solidFill>
                <a:srgbClr val="444440"/>
              </a:solidFill>
              <a:ea typeface="华文楷体"/>
              <a:cs typeface="华文楷体"/>
            </a:endParaRPr>
          </a:p>
          <a:p>
            <a:r>
              <a:rPr lang="en-US">
                <a:latin typeface="Calibri" pitchFamily="-106" charset="0"/>
              </a:rPr>
              <a:t> </a:t>
            </a:r>
          </a:p>
          <a:p>
            <a:r>
              <a:rPr lang="en-US" sz="2000">
                <a:latin typeface="Calibri" pitchFamily="-106" charset="0"/>
              </a:rPr>
              <a:t>Culham built the START Spherical Tokamak revamping an </a:t>
            </a:r>
            <a:r>
              <a:rPr lang="en-US" sz="2000" b="1" i="1">
                <a:solidFill>
                  <a:srgbClr val="FB04D2"/>
                </a:solidFill>
                <a:latin typeface="Calibri" pitchFamily="-106" charset="0"/>
              </a:rPr>
              <a:t>old vacuum vessel</a:t>
            </a:r>
          </a:p>
        </p:txBody>
      </p:sp>
      <p:cxnSp>
        <p:nvCxnSpPr>
          <p:cNvPr id="27" name="Straight Arrow Connector 26"/>
          <p:cNvCxnSpPr>
            <a:cxnSpLocks noChangeShapeType="1"/>
          </p:cNvCxnSpPr>
          <p:nvPr/>
        </p:nvCxnSpPr>
        <p:spPr bwMode="auto">
          <a:xfrm rot="5400000">
            <a:off x="5387057" y="2321250"/>
            <a:ext cx="2353104" cy="951422"/>
          </a:xfrm>
          <a:prstGeom prst="straightConnector1">
            <a:avLst/>
          </a:prstGeom>
          <a:noFill/>
          <a:ln w="25400">
            <a:solidFill>
              <a:srgbClr val="FB04D2"/>
            </a:solidFill>
            <a:round/>
            <a:headEnd type="arrow" w="med" len="med"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28" name="Picture 27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1980" y="1215027"/>
            <a:ext cx="5233431" cy="185942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20997" y="3489651"/>
            <a:ext cx="1646803" cy="166837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870297" y="5158028"/>
            <a:ext cx="9014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/>
              <a:t>Alan Sykes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217046" y="473145"/>
            <a:ext cx="54770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2000">
                <a:solidFill>
                  <a:srgbClr val="444440"/>
                </a:solidFill>
                <a:latin typeface="Calibri" pitchFamily="-106" charset="0"/>
              </a:rPr>
              <a:t>Once endowed with an old Oak Ridge </a:t>
            </a:r>
            <a:r>
              <a:rPr lang="en-US" sz="2000" b="1">
                <a:solidFill>
                  <a:srgbClr val="444440"/>
                </a:solidFill>
                <a:latin typeface="Calibri" pitchFamily="-106" charset="0"/>
              </a:rPr>
              <a:t>NBI</a:t>
            </a:r>
            <a:r>
              <a:rPr lang="en-US" sz="2000">
                <a:solidFill>
                  <a:srgbClr val="444440"/>
                </a:solidFill>
                <a:latin typeface="Calibri" pitchFamily="-106" charset="0"/>
              </a:rPr>
              <a:t> </a:t>
            </a:r>
            <a:r>
              <a:rPr lang="en-US" sz="2000" b="1">
                <a:solidFill>
                  <a:srgbClr val="444440"/>
                </a:solidFill>
                <a:latin typeface="Calibri" pitchFamily="-106" charset="0"/>
              </a:rPr>
              <a:t>heating</a:t>
            </a:r>
          </a:p>
          <a:p>
            <a:pPr algn="r"/>
            <a:r>
              <a:rPr lang="en-US" sz="2000" b="1">
                <a:solidFill>
                  <a:srgbClr val="444440"/>
                </a:solidFill>
                <a:latin typeface="Calibri" pitchFamily="-106" charset="0"/>
              </a:rPr>
              <a:t>START </a:t>
            </a:r>
            <a:r>
              <a:rPr lang="en-US" sz="2000">
                <a:solidFill>
                  <a:srgbClr val="444440"/>
                </a:solidFill>
                <a:latin typeface="Calibri" pitchFamily="-106" charset="0"/>
              </a:rPr>
              <a:t>reached </a:t>
            </a:r>
            <a:r>
              <a:rPr lang="el-GR" b="1" i="1">
                <a:solidFill>
                  <a:srgbClr val="E02726"/>
                </a:solidFill>
                <a:latin typeface="Times"/>
                <a:cs typeface="Times"/>
              </a:rPr>
              <a:t>β</a:t>
            </a:r>
            <a:r>
              <a:rPr lang="en-US" sz="2000" b="1" i="1" baseline="-25000">
                <a:solidFill>
                  <a:srgbClr val="E02726"/>
                </a:solidFill>
                <a:latin typeface="Calibri" pitchFamily="-106" charset="0"/>
              </a:rPr>
              <a:t>T0</a:t>
            </a:r>
            <a:r>
              <a:rPr lang="en-US" sz="2000" b="1">
                <a:solidFill>
                  <a:srgbClr val="E02726"/>
                </a:solidFill>
                <a:latin typeface="Times New Roman"/>
                <a:cs typeface="Times New Roman"/>
              </a:rPr>
              <a:t>~</a:t>
            </a:r>
            <a:r>
              <a:rPr lang="en-US" sz="2000">
                <a:solidFill>
                  <a:srgbClr val="E02726"/>
                </a:solidFill>
                <a:latin typeface="Times New Roman"/>
                <a:cs typeface="Times New Roman"/>
              </a:rPr>
              <a:t> </a:t>
            </a:r>
            <a:r>
              <a:rPr lang="en-US" sz="2000" b="1">
                <a:solidFill>
                  <a:srgbClr val="E02726"/>
                </a:solidFill>
                <a:latin typeface="Calibri" pitchFamily="-106" charset="0"/>
              </a:rPr>
              <a:t>40% </a:t>
            </a:r>
            <a:r>
              <a:rPr lang="en-US" sz="2000">
                <a:solidFill>
                  <a:srgbClr val="8C8D54"/>
                </a:solidFill>
                <a:ea typeface="华文楷体"/>
                <a:cs typeface="华文楷体"/>
              </a:rPr>
              <a:t>(</a:t>
            </a:r>
            <a:r>
              <a:rPr lang="en-US" sz="2000" b="1">
                <a:solidFill>
                  <a:srgbClr val="8C8D54"/>
                </a:solidFill>
                <a:latin typeface="Calibri" pitchFamily="-106" charset="0"/>
              </a:rPr>
              <a:t>3 x DIII-D</a:t>
            </a:r>
            <a:r>
              <a:rPr lang="en-US" sz="2000">
                <a:solidFill>
                  <a:srgbClr val="8C8D54"/>
                </a:solidFill>
                <a:ea typeface="华文楷体"/>
                <a:cs typeface="华文楷体"/>
              </a:rPr>
              <a:t>)</a:t>
            </a:r>
          </a:p>
        </p:txBody>
      </p:sp>
      <p:pic>
        <p:nvPicPr>
          <p:cNvPr id="8" name="Picture 14" descr="StartBet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680437" y="141882"/>
            <a:ext cx="2357741" cy="330818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 flipV="1">
            <a:off x="5993204" y="827088"/>
            <a:ext cx="2349109" cy="169245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2" name="Picture 8" descr="MAST-Team"/>
          <p:cNvPicPr>
            <a:picLocks noChangeAspect="1" noChangeArrowheads="1"/>
          </p:cNvPicPr>
          <p:nvPr/>
        </p:nvPicPr>
        <p:blipFill>
          <a:blip r:embed="rId3">
            <a:lum bright="36000" contrast="36000"/>
          </a:blip>
          <a:srcRect/>
          <a:stretch>
            <a:fillRect/>
          </a:stretch>
        </p:blipFill>
        <p:spPr bwMode="auto">
          <a:xfrm>
            <a:off x="1748931" y="4241661"/>
            <a:ext cx="3365500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7"/>
          <p:cNvSpPr txBox="1">
            <a:spLocks noChangeArrowheads="1"/>
          </p:cNvSpPr>
          <p:nvPr/>
        </p:nvSpPr>
        <p:spPr bwMode="auto">
          <a:xfrm>
            <a:off x="32408" y="3530763"/>
            <a:ext cx="911159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Calibri" pitchFamily="-106" charset="0"/>
              </a:rPr>
              <a:t>At the end of ‘90 two large Spherical Tokamaks were built:</a:t>
            </a:r>
          </a:p>
          <a:p>
            <a:r>
              <a:rPr lang="en-US" sz="2000" b="1" i="1">
                <a:latin typeface="Calibri" pitchFamily="-106" charset="0"/>
              </a:rPr>
              <a:t>NSTX a Princeton        MAST a Culham (2000)	   MAST-Upgrade (2017</a:t>
            </a:r>
            <a:r>
              <a:rPr lang="en-US" sz="2000" i="1">
                <a:latin typeface="Calibri" pitchFamily="-106" charset="0"/>
              </a:rPr>
              <a:t>)</a:t>
            </a:r>
          </a:p>
        </p:txBody>
      </p:sp>
      <p:pic>
        <p:nvPicPr>
          <p:cNvPr id="14" name="Picture 11" descr="nstxinside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9044" y="4249599"/>
            <a:ext cx="1639887" cy="2513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47132" y="42988"/>
            <a:ext cx="698124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Calibri" pitchFamily="-106" charset="0"/>
              </a:rPr>
              <a:t>From 1991   		Spherical Tokamaks at Culham and Princeton</a:t>
            </a:r>
          </a:p>
        </p:txBody>
      </p:sp>
      <p:pic>
        <p:nvPicPr>
          <p:cNvPr id="26" name="Picture 25" descr="SpherTor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9044" y="1153789"/>
            <a:ext cx="2789237" cy="125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43356" y="2387604"/>
            <a:ext cx="3195637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i="1">
                <a:ea typeface="ＭＳ Ｐゴシック" charset="-128"/>
                <a:cs typeface="ＭＳ Ｐゴシック" charset="-128"/>
              </a:rPr>
              <a:t>Conventional	Tokamak       Spherical Tokamak </a:t>
            </a:r>
          </a:p>
        </p:txBody>
      </p:sp>
      <p:sp>
        <p:nvSpPr>
          <p:cNvPr id="28" name="TextBox 7"/>
          <p:cNvSpPr txBox="1">
            <a:spLocks noChangeArrowheads="1"/>
          </p:cNvSpPr>
          <p:nvPr/>
        </p:nvSpPr>
        <p:spPr bwMode="auto">
          <a:xfrm>
            <a:off x="2954462" y="1339922"/>
            <a:ext cx="407391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i="1">
                <a:latin typeface="Calibri" pitchFamily="-106" charset="0"/>
              </a:rPr>
              <a:t>Favourable properties of Spherical Tokamaks are due to lines of force that are nearly the</a:t>
            </a:r>
          </a:p>
          <a:p>
            <a:r>
              <a:rPr lang="en-US" sz="1600" i="1">
                <a:latin typeface="Calibri" pitchFamily="-106" charset="0"/>
              </a:rPr>
              <a:t>geodesic lines of the magnetic surfaces</a:t>
            </a:r>
          </a:p>
        </p:txBody>
      </p:sp>
      <p:pic>
        <p:nvPicPr>
          <p:cNvPr id="16" name="Picture 2" descr="\\fusnts5\users\jrh\My Documents\My Pictures\MUG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64947" y="4225949"/>
            <a:ext cx="2394994" cy="2539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MAST-divertor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29950" y="5694224"/>
            <a:ext cx="1216335" cy="1055687"/>
          </a:xfrm>
          <a:prstGeom prst="rect">
            <a:avLst/>
          </a:prstGeom>
        </p:spPr>
      </p:pic>
      <p:cxnSp>
        <p:nvCxnSpPr>
          <p:cNvPr id="20" name="Straight Arrow Connector 19"/>
          <p:cNvCxnSpPr/>
          <p:nvPr/>
        </p:nvCxnSpPr>
        <p:spPr>
          <a:xfrm>
            <a:off x="6532676" y="5998143"/>
            <a:ext cx="1297274" cy="1204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6862198" y="6447041"/>
            <a:ext cx="1862702" cy="3028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Picture 23" descr="Peng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60317" y="2259114"/>
            <a:ext cx="1054923" cy="125689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855291" y="2401487"/>
            <a:ext cx="161360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i="1"/>
              <a:t>Martin Peng</a:t>
            </a:r>
          </a:p>
          <a:p>
            <a:pPr algn="ctr"/>
            <a:r>
              <a:rPr lang="en-US" sz="1400" i="1"/>
              <a:t>inventor of</a:t>
            </a:r>
          </a:p>
          <a:p>
            <a:pPr algn="ctr"/>
            <a:r>
              <a:rPr lang="en-US" sz="1400" i="1"/>
              <a:t>Spherical Tokamaks</a:t>
            </a:r>
            <a:endParaRPr lang="en-US" sz="1400" b="1">
              <a:ea typeface="华文楷体"/>
              <a:cs typeface="华文楷体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68553" y="5685294"/>
            <a:ext cx="34266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rgbClr val="444440"/>
                </a:solidFill>
              </a:rPr>
              <a:t>60 µs </a:t>
            </a:r>
            <a:r>
              <a:rPr lang="en-US" sz="2000">
                <a:solidFill>
                  <a:srgbClr val="444440"/>
                </a:solidFill>
              </a:rPr>
              <a:t>formation</a:t>
            </a:r>
          </a:p>
          <a:p>
            <a:r>
              <a:rPr lang="en-US" sz="2000" b="1">
                <a:solidFill>
                  <a:srgbClr val="444440"/>
                </a:solidFill>
              </a:rPr>
              <a:t>20 µs </a:t>
            </a:r>
            <a:r>
              <a:rPr lang="en-US" sz="2000">
                <a:solidFill>
                  <a:srgbClr val="444440"/>
                </a:solidFill>
              </a:rPr>
              <a:t>sustainment</a:t>
            </a:r>
          </a:p>
          <a:p>
            <a:r>
              <a:rPr lang="en-US" sz="2000">
                <a:solidFill>
                  <a:srgbClr val="444440"/>
                </a:solidFill>
              </a:rPr>
              <a:t>total duration </a:t>
            </a:r>
            <a:r>
              <a:rPr lang="en-US" sz="2000" b="1">
                <a:solidFill>
                  <a:srgbClr val="444440"/>
                </a:solidFill>
              </a:rPr>
              <a:t>80 µs ∼100 </a:t>
            </a:r>
            <a:r>
              <a:rPr lang="el-GR" sz="2000" b="1">
                <a:solidFill>
                  <a:srgbClr val="444440"/>
                </a:solidFill>
              </a:rPr>
              <a:t>τ</a:t>
            </a:r>
            <a:r>
              <a:rPr lang="en-US" sz="2000" b="1" baseline="-25000">
                <a:solidFill>
                  <a:srgbClr val="444440"/>
                </a:solidFill>
              </a:rPr>
              <a:t>Alfvén</a:t>
            </a:r>
            <a:r>
              <a:rPr lang="en-US" sz="2000" b="1">
                <a:solidFill>
                  <a:srgbClr val="444440"/>
                </a:solidFill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108" y="1320745"/>
            <a:ext cx="2249081" cy="1619339"/>
          </a:xfrm>
          <a:prstGeom prst="rect">
            <a:avLst/>
          </a:prstGeom>
        </p:spPr>
      </p:pic>
      <p:pic>
        <p:nvPicPr>
          <p:cNvPr id="7" name="Picture 6" descr="TS-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035" y="4391701"/>
            <a:ext cx="2070556" cy="2455350"/>
          </a:xfrm>
          <a:prstGeom prst="rect">
            <a:avLst/>
          </a:prstGeom>
        </p:spPr>
      </p:pic>
      <p:pic>
        <p:nvPicPr>
          <p:cNvPr id="12" name="Picture 11" descr="TS-3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28" y="1003224"/>
            <a:ext cx="4169154" cy="296733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11482" y="1046166"/>
            <a:ext cx="2663678" cy="250314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328" y="54742"/>
            <a:ext cx="8249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A small dinosaur out of Jurassic Park was the TS-3 experiment at the Tokyo University: it studied </a:t>
            </a:r>
            <a:r>
              <a:rPr lang="en-US" b="1"/>
              <a:t>magnetic reconnection </a:t>
            </a:r>
            <a:r>
              <a:rPr lang="en-US"/>
              <a:t>of </a:t>
            </a:r>
            <a:r>
              <a:rPr lang="en-US" b="1">
                <a:solidFill>
                  <a:srgbClr val="FF4BC9"/>
                </a:solidFill>
              </a:rPr>
              <a:t>plasma toroids </a:t>
            </a:r>
            <a:r>
              <a:rPr lang="en-US"/>
              <a:t>around a </a:t>
            </a:r>
            <a:r>
              <a:rPr lang="en-US" b="1">
                <a:solidFill>
                  <a:srgbClr val="D1AD24"/>
                </a:solidFill>
              </a:rPr>
              <a:t>metal centerpost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00214" y="3585103"/>
            <a:ext cx="672534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000">
                <a:solidFill>
                  <a:srgbClr val="444440"/>
                </a:solidFill>
                <a:ea typeface="华文楷体"/>
                <a:cs typeface="华文楷体"/>
              </a:rPr>
              <a:t>However in </a:t>
            </a:r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1993 TS-3</a:t>
            </a:r>
            <a:r>
              <a:rPr lang="en-US" sz="2000" b="1">
                <a:solidFill>
                  <a:srgbClr val="CAA000"/>
                </a:solidFill>
                <a:ea typeface="华文楷体"/>
                <a:cs typeface="华文楷体"/>
              </a:rPr>
              <a:t> removed the metal centerpost</a:t>
            </a:r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, </a:t>
            </a:r>
          </a:p>
          <a:p>
            <a:pPr algn="r"/>
            <a:r>
              <a:rPr lang="en-US" sz="2000">
                <a:solidFill>
                  <a:srgbClr val="444440"/>
                </a:solidFill>
                <a:ea typeface="华文楷体"/>
                <a:cs typeface="华文楷体"/>
              </a:rPr>
              <a:t>between two plasma guns; applied </a:t>
            </a:r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1kV </a:t>
            </a:r>
            <a:r>
              <a:rPr lang="en-US" sz="2000">
                <a:solidFill>
                  <a:srgbClr val="444440"/>
                </a:solidFill>
                <a:ea typeface="华文楷体"/>
                <a:cs typeface="华文楷体"/>
              </a:rPr>
              <a:t>and produced a </a:t>
            </a:r>
          </a:p>
          <a:p>
            <a:pPr algn="r"/>
            <a:r>
              <a:rPr lang="en-US" sz="2000">
                <a:solidFill>
                  <a:srgbClr val="444440"/>
                </a:solidFill>
                <a:ea typeface="华文楷体"/>
                <a:cs typeface="华文楷体"/>
              </a:rPr>
              <a:t>”</a:t>
            </a:r>
            <a:r>
              <a:rPr lang="en-US" sz="2000" b="1">
                <a:solidFill>
                  <a:srgbClr val="C09795"/>
                </a:solidFill>
                <a:ea typeface="华文楷体"/>
                <a:cs typeface="华文楷体"/>
              </a:rPr>
              <a:t>Plasma Centerpost</a:t>
            </a:r>
            <a:r>
              <a:rPr lang="en-US" sz="2000">
                <a:solidFill>
                  <a:srgbClr val="444440"/>
                </a:solidFill>
                <a:ea typeface="华文楷体"/>
                <a:cs typeface="华文楷体"/>
              </a:rPr>
              <a:t>”</a:t>
            </a:r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 </a:t>
            </a:r>
            <a:r>
              <a:rPr lang="en-US" sz="2000">
                <a:solidFill>
                  <a:srgbClr val="444440"/>
                </a:solidFill>
                <a:ea typeface="华文楷体"/>
                <a:cs typeface="华文楷体"/>
              </a:rPr>
              <a:t>carrying a plasma current </a:t>
            </a:r>
            <a:r>
              <a:rPr lang="en-US" sz="2000" b="1">
                <a:solidFill>
                  <a:srgbClr val="C09795"/>
                </a:solidFill>
                <a:ea typeface="华文楷体"/>
                <a:cs typeface="华文楷体"/>
              </a:rPr>
              <a:t>I</a:t>
            </a:r>
            <a:r>
              <a:rPr lang="en-US" sz="2000" b="1" baseline="-25000">
                <a:solidFill>
                  <a:srgbClr val="C09795"/>
                </a:solidFill>
                <a:ea typeface="华文楷体"/>
                <a:cs typeface="华文楷体"/>
              </a:rPr>
              <a:t>e</a:t>
            </a:r>
            <a:r>
              <a:rPr lang="en-US" sz="2000" b="1">
                <a:solidFill>
                  <a:srgbClr val="C09795"/>
                </a:solidFill>
                <a:ea typeface="华文楷体"/>
                <a:cs typeface="华文楷体"/>
              </a:rPr>
              <a:t> =40kA</a:t>
            </a:r>
            <a:r>
              <a:rPr lang="en-US" sz="2000" b="1">
                <a:solidFill>
                  <a:srgbClr val="444440"/>
                </a:solidFill>
                <a:ea typeface="华文楷体"/>
                <a:cs typeface="华文楷体"/>
              </a:rPr>
              <a:t>,</a:t>
            </a:r>
          </a:p>
          <a:p>
            <a:pPr algn="r"/>
            <a:r>
              <a:rPr lang="en-US" sz="2000">
                <a:solidFill>
                  <a:srgbClr val="444440"/>
                </a:solidFill>
              </a:rPr>
              <a:t>which through non-linear “kink” instability engendered</a:t>
            </a:r>
          </a:p>
          <a:p>
            <a:pPr algn="r"/>
            <a:r>
              <a:rPr lang="en-US" sz="2000">
                <a:solidFill>
                  <a:srgbClr val="444440"/>
                </a:solidFill>
              </a:rPr>
              <a:t>around itself a </a:t>
            </a:r>
            <a:r>
              <a:rPr lang="en-US" sz="2000" b="1">
                <a:solidFill>
                  <a:srgbClr val="FF4BC9"/>
                </a:solidFill>
              </a:rPr>
              <a:t>Spherical Torus</a:t>
            </a:r>
            <a:r>
              <a:rPr lang="en-US" sz="2000"/>
              <a:t> </a:t>
            </a:r>
          </a:p>
          <a:p>
            <a:pPr algn="r"/>
            <a:r>
              <a:rPr lang="en-US" sz="2000">
                <a:solidFill>
                  <a:srgbClr val="444440"/>
                </a:solidFill>
              </a:rPr>
              <a:t>carrying a toroidal plasma current </a:t>
            </a:r>
            <a:r>
              <a:rPr lang="en-US" sz="2000" b="1">
                <a:solidFill>
                  <a:srgbClr val="FF4BC9"/>
                </a:solidFill>
              </a:rPr>
              <a:t>50 kA&lt;I</a:t>
            </a:r>
            <a:r>
              <a:rPr lang="en-US" sz="2000" b="1" baseline="-25000">
                <a:solidFill>
                  <a:srgbClr val="FF4BC9"/>
                </a:solidFill>
              </a:rPr>
              <a:t>ST</a:t>
            </a:r>
            <a:r>
              <a:rPr lang="en-US" sz="2000" b="1">
                <a:solidFill>
                  <a:srgbClr val="FF4BC9"/>
                </a:solidFill>
              </a:rPr>
              <a:t>&lt; 100 kA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8000" y="0"/>
            <a:ext cx="1016000" cy="1270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094060" y="929376"/>
            <a:ext cx="1198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/>
              <a:t>Yasuchi Ono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12775" y="53975"/>
            <a:ext cx="76168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b="1"/>
              <a:t>Helicity injection to sustain the plasma torus:</a:t>
            </a:r>
          </a:p>
          <a:p>
            <a:r>
              <a:rPr lang="en-US" sz="2000" b="1"/>
              <a:t>driven relaxation of Plasma Centerpost forms &amp; sustains the ST</a:t>
            </a:r>
          </a:p>
        </p:txBody>
      </p:sp>
      <p:pic>
        <p:nvPicPr>
          <p:cNvPr id="7" name="Picture 11" descr="Beluga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6418" y="2193131"/>
            <a:ext cx="2528888" cy="364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413987" y="2146537"/>
            <a:ext cx="200086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srgbClr val="FF020C"/>
                </a:solidFill>
              </a:rPr>
              <a:t>“Smoke-ring like</a:t>
            </a:r>
          </a:p>
          <a:p>
            <a:pPr algn="ctr"/>
            <a:r>
              <a:rPr lang="en-US" b="1">
                <a:solidFill>
                  <a:srgbClr val="FF020C"/>
                </a:solidFill>
              </a:rPr>
              <a:t>self-organization”</a:t>
            </a:r>
            <a:endParaRPr lang="en-US"/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8376805" y="506760"/>
            <a:ext cx="62487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200">
                <a:solidFill>
                  <a:srgbClr val="008000"/>
                </a:solidFill>
                <a:ea typeface="华文细黑"/>
                <a:cs typeface="华文细黑"/>
              </a:rPr>
              <a:t>Anode</a:t>
            </a:r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8347088" y="3428924"/>
            <a:ext cx="75897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>
                <a:solidFill>
                  <a:srgbClr val="008000"/>
                </a:solidFill>
                <a:ea typeface="华文细黑"/>
                <a:cs typeface="华文细黑"/>
              </a:rPr>
              <a:t>Cathode</a:t>
            </a:r>
          </a:p>
        </p:txBody>
      </p:sp>
      <p:pic>
        <p:nvPicPr>
          <p:cNvPr id="11" name="Picture 7" descr="EtnaSmokeRingRise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28574" y="2193131"/>
            <a:ext cx="3148828" cy="19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8" descr="CrabNebula1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11799" y="3938458"/>
            <a:ext cx="2413000" cy="236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9" descr="Hopf2a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2757569">
            <a:off x="5848800" y="4757608"/>
            <a:ext cx="1098550" cy="98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3222701" y="2138386"/>
            <a:ext cx="1409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ea typeface="华文细黑"/>
                <a:cs typeface="华文细黑"/>
              </a:rPr>
              <a:t>Etna </a:t>
            </a:r>
            <a:r>
              <a:rPr lang="en-US">
                <a:solidFill>
                  <a:schemeClr val="bg1"/>
                </a:solidFill>
                <a:ea typeface="华文细黑"/>
                <a:cs typeface="华文细黑"/>
              </a:rPr>
              <a:t>Volcano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7694" y="5470287"/>
            <a:ext cx="814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bg1"/>
                </a:solidFill>
                <a:ea typeface="华文细黑"/>
                <a:cs typeface="华文细黑"/>
              </a:rPr>
              <a:t>Beluga</a:t>
            </a:r>
          </a:p>
        </p:txBody>
      </p:sp>
      <p:sp>
        <p:nvSpPr>
          <p:cNvPr id="16" name="TextBox 20"/>
          <p:cNvSpPr txBox="1">
            <a:spLocks noChangeArrowheads="1"/>
          </p:cNvSpPr>
          <p:nvPr/>
        </p:nvSpPr>
        <p:spPr bwMode="auto">
          <a:xfrm>
            <a:off x="7009613" y="5939025"/>
            <a:ext cx="13374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00"/>
                </a:solidFill>
                <a:ea typeface="华文细黑"/>
                <a:cs typeface="华文细黑"/>
              </a:rPr>
              <a:t>Crab Nebula</a:t>
            </a:r>
          </a:p>
        </p:txBody>
      </p:sp>
      <p:pic>
        <p:nvPicPr>
          <p:cNvPr id="17" name="Irvine.mp4">
            <a:hlinkClick r:id="" action="ppaction://media"/>
          </p:cNvPr>
          <p:cNvPicPr/>
          <p:nvPr>
            <a:videoFile r:link="rId2"/>
          </p:nvPr>
        </p:nvPicPr>
        <p:blipFill>
          <a:blip r:embed="rId8"/>
          <a:stretch>
            <a:fillRect/>
          </a:stretch>
        </p:blipFill>
        <p:spPr>
          <a:xfrm>
            <a:off x="2239688" y="4806485"/>
            <a:ext cx="3724600" cy="199532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828574" y="4513262"/>
            <a:ext cx="29003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/>
              <a:t>William Irvine-University of Chicago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082297" y="930995"/>
            <a:ext cx="515177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  <a:ea typeface="华文楷体"/>
                <a:cs typeface="华文楷体"/>
              </a:rPr>
              <a:t>• In front of the electrods: open magnetic field lines,</a:t>
            </a:r>
          </a:p>
          <a:p>
            <a:r>
              <a:rPr lang="en-US" altLang="zh-CN" sz="1600">
                <a:solidFill>
                  <a:srgbClr val="0B05E2"/>
                </a:solidFill>
                <a:ea typeface="华文楷体"/>
                <a:cs typeface="华文楷体"/>
              </a:rPr>
              <a:t>• open magnetic field lines are wound in a circular direction</a:t>
            </a:r>
          </a:p>
          <a:p>
            <a:r>
              <a:rPr lang="en-US" altLang="zh-CN" sz="1600">
                <a:ea typeface="华文楷体"/>
                <a:cs typeface="华文楷体"/>
              </a:rPr>
              <a:t>• </a:t>
            </a:r>
            <a:r>
              <a:rPr lang="en-US" altLang="zh-CN" sz="1600" b="1">
                <a:ea typeface="华文楷体"/>
                <a:cs typeface="华文楷体"/>
              </a:rPr>
              <a:t>Magnetic reconnections </a:t>
            </a:r>
            <a:r>
              <a:rPr lang="en-US" altLang="zh-CN" sz="1600">
                <a:ea typeface="华文楷体"/>
                <a:cs typeface="华文楷体"/>
              </a:rPr>
              <a:t>convert </a:t>
            </a:r>
            <a:r>
              <a:rPr lang="en-US" altLang="zh-CN" sz="1600">
                <a:solidFill>
                  <a:srgbClr val="0B05E2"/>
                </a:solidFill>
                <a:ea typeface="华文楷体"/>
                <a:cs typeface="华文楷体"/>
              </a:rPr>
              <a:t>open </a:t>
            </a:r>
            <a:r>
              <a:rPr lang="en-US" altLang="zh-CN" sz="1600">
                <a:solidFill>
                  <a:srgbClr val="000090"/>
                </a:solidFill>
                <a:ea typeface="华文楷体"/>
                <a:cs typeface="华文楷体"/>
              </a:rPr>
              <a:t> </a:t>
            </a:r>
            <a:r>
              <a:rPr lang="en-US" altLang="zh-CN" sz="1600">
                <a:solidFill>
                  <a:srgbClr val="0000FF"/>
                </a:solidFill>
                <a:ea typeface="华文楷体"/>
                <a:cs typeface="华文楷体"/>
              </a:rPr>
              <a:t>   </a:t>
            </a:r>
            <a:r>
              <a:rPr lang="en-US" altLang="zh-CN" sz="1600">
                <a:ea typeface="华文楷体"/>
                <a:cs typeface="华文楷体"/>
              </a:rPr>
              <a:t>,	</a:t>
            </a:r>
            <a:r>
              <a:rPr lang="en-US" altLang="zh-CN" sz="1600">
                <a:solidFill>
                  <a:srgbClr val="0B05E2"/>
                </a:solidFill>
                <a:ea typeface="华文楷体"/>
                <a:cs typeface="华文楷体"/>
              </a:rPr>
              <a:t>   lines </a:t>
            </a:r>
            <a:r>
              <a:rPr lang="en-US" altLang="zh-CN" sz="1600">
                <a:ea typeface="华文楷体"/>
                <a:cs typeface="华文楷体"/>
              </a:rPr>
              <a:t>into </a:t>
            </a:r>
          </a:p>
          <a:p>
            <a:r>
              <a:rPr lang="en-US" altLang="zh-CN" sz="1600">
                <a:ea typeface="华文楷体"/>
                <a:cs typeface="华文楷体"/>
              </a:rPr>
              <a:t>closed     ,	   lines </a:t>
            </a:r>
            <a:r>
              <a:rPr lang="en-US" altLang="zh-CN" sz="1600">
                <a:solidFill>
                  <a:srgbClr val="D93309"/>
                </a:solidFill>
                <a:ea typeface="华文楷体"/>
                <a:cs typeface="华文楷体"/>
              </a:rPr>
              <a:t>wrapped around a spherical tokamak</a:t>
            </a:r>
            <a:endParaRPr lang="en-US" sz="1600">
              <a:solidFill>
                <a:srgbClr val="D93309"/>
              </a:solidFill>
              <a:ea typeface="华文楷体"/>
              <a:cs typeface="华文楷体"/>
            </a:endParaRPr>
          </a:p>
        </p:txBody>
      </p:sp>
      <p:pic>
        <p:nvPicPr>
          <p:cNvPr id="102406" name="Picture 6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9"/>
              <a:srcRect/>
              <a:stretch>
                <a:fillRect/>
              </a:stretch>
            </p:blipFill>
          </mc:Choice>
          <mc:Fallback>
            <p:blipFill>
              <a:blip r:embed="rId10"/>
              <a:srcRect/>
              <a:stretch>
                <a:fillRect/>
              </a:stretch>
            </p:blipFill>
          </mc:Fallback>
        </mc:AlternateContent>
        <p:spPr bwMode="auto">
          <a:xfrm>
            <a:off x="6565399" y="930995"/>
            <a:ext cx="536575" cy="358775"/>
          </a:xfrm>
          <a:prstGeom prst="rect">
            <a:avLst/>
          </a:prstGeom>
          <a:noFill/>
        </p:spPr>
      </p:pic>
      <p:pic>
        <p:nvPicPr>
          <p:cNvPr id="24" name="Picture 23" descr="Crab1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87804" y="3938458"/>
            <a:ext cx="456196" cy="2896840"/>
          </a:xfrm>
          <a:prstGeom prst="rect">
            <a:avLst/>
          </a:prstGeom>
        </p:spPr>
      </p:pic>
      <p:pic>
        <p:nvPicPr>
          <p:cNvPr id="25" name="Picture 24" descr="App.jpg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3995" y="580884"/>
            <a:ext cx="1680804" cy="311500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113219" y="1091784"/>
            <a:ext cx="1008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>
                <a:ea typeface="华文楷体"/>
                <a:cs typeface="华文楷体"/>
              </a:rPr>
              <a:t>Magnetic</a:t>
            </a:r>
          </a:p>
          <a:p>
            <a:pPr algn="ctr"/>
            <a:r>
              <a:rPr lang="en-US" sz="1200">
                <a:ea typeface="华文楷体"/>
                <a:cs typeface="华文楷体"/>
              </a:rPr>
              <a:t>reconnection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01353" y="2659513"/>
            <a:ext cx="1008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en-US" sz="1200">
                <a:solidFill>
                  <a:prstClr val="black"/>
                </a:solidFill>
                <a:ea typeface="华文楷体"/>
                <a:cs typeface="华文楷体"/>
              </a:rPr>
              <a:t>Magnetic</a:t>
            </a:r>
          </a:p>
          <a:p>
            <a:pPr lvl="0" algn="ctr"/>
            <a:r>
              <a:rPr lang="en-US" sz="1200">
                <a:solidFill>
                  <a:prstClr val="black"/>
                </a:solidFill>
                <a:ea typeface="华文楷体"/>
                <a:cs typeface="华文楷体"/>
              </a:rPr>
              <a:t>reconnection</a:t>
            </a:r>
          </a:p>
        </p:txBody>
      </p:sp>
      <p:graphicFrame>
        <p:nvGraphicFramePr>
          <p:cNvPr id="245762" name="Object 2"/>
          <p:cNvGraphicFramePr>
            <a:graphicFrameLocks noChangeAspect="1"/>
          </p:cNvGraphicFramePr>
          <p:nvPr/>
        </p:nvGraphicFramePr>
        <p:xfrm>
          <a:off x="5764752" y="1436451"/>
          <a:ext cx="152400" cy="317500"/>
        </p:xfrm>
        <a:graphic>
          <a:graphicData uri="http://schemas.openxmlformats.org/presentationml/2006/ole">
            <p:oleObj spid="_x0000_s245762" name="Equation" r:id="rId13" imgW="152400" imgH="317500" progId="Equation.DSMT4">
              <p:embed/>
            </p:oleObj>
          </a:graphicData>
        </a:graphic>
      </p:graphicFrame>
      <p:graphicFrame>
        <p:nvGraphicFramePr>
          <p:cNvPr id="245764" name="Object 4"/>
          <p:cNvGraphicFramePr>
            <a:graphicFrameLocks noChangeAspect="1"/>
          </p:cNvGraphicFramePr>
          <p:nvPr/>
        </p:nvGraphicFramePr>
        <p:xfrm>
          <a:off x="5526194" y="1425213"/>
          <a:ext cx="190500" cy="266700"/>
        </p:xfrm>
        <a:graphic>
          <a:graphicData uri="http://schemas.openxmlformats.org/presentationml/2006/ole">
            <p:oleObj spid="_x0000_s245764" name="Equation" r:id="rId14" imgW="190500" imgH="266700" progId="Equation.DSMT4">
              <p:embed/>
            </p:oleObj>
          </a:graphicData>
        </a:graphic>
      </p:graphicFrame>
      <p:graphicFrame>
        <p:nvGraphicFramePr>
          <p:cNvPr id="245765" name="Object 5"/>
          <p:cNvGraphicFramePr>
            <a:graphicFrameLocks noChangeAspect="1"/>
          </p:cNvGraphicFramePr>
          <p:nvPr/>
        </p:nvGraphicFramePr>
        <p:xfrm>
          <a:off x="3021576" y="1680964"/>
          <a:ext cx="152400" cy="317500"/>
        </p:xfrm>
        <a:graphic>
          <a:graphicData uri="http://schemas.openxmlformats.org/presentationml/2006/ole">
            <p:oleObj spid="_x0000_s245765" name="Equation" r:id="rId15" imgW="152400" imgH="317500" progId="Equation.DSMT4">
              <p:embed/>
            </p:oleObj>
          </a:graphicData>
        </a:graphic>
      </p:graphicFrame>
      <p:graphicFrame>
        <p:nvGraphicFramePr>
          <p:cNvPr id="245766" name="Object 6"/>
          <p:cNvGraphicFramePr>
            <a:graphicFrameLocks noChangeAspect="1"/>
          </p:cNvGraphicFramePr>
          <p:nvPr/>
        </p:nvGraphicFramePr>
        <p:xfrm>
          <a:off x="2722376" y="1675424"/>
          <a:ext cx="190500" cy="266700"/>
        </p:xfrm>
        <a:graphic>
          <a:graphicData uri="http://schemas.openxmlformats.org/presentationml/2006/ole">
            <p:oleObj spid="_x0000_s245766" name="Equation" r:id="rId16" imgW="190500" imgH="2667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1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mute="1">
                <p:cTn id="12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/>
          <p:cNvSpPr txBox="1"/>
          <p:nvPr/>
        </p:nvSpPr>
        <p:spPr>
          <a:xfrm>
            <a:off x="109480" y="142328"/>
            <a:ext cx="67375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For a simply connected volume bounded by a magnetic surface	 	   the </a:t>
            </a:r>
            <a:r>
              <a:rPr lang="en-US" sz="1600" b="1"/>
              <a:t>Magnetic Helicity </a:t>
            </a:r>
            <a:r>
              <a:rPr lang="en-US" sz="1600"/>
              <a:t>                                 is a slowly decaying ideal MHD invariant which measures how much the lines of force are </a:t>
            </a:r>
            <a:r>
              <a:rPr lang="en-US" sz="1600">
                <a:solidFill>
                  <a:srgbClr val="FF0000"/>
                </a:solidFill>
              </a:rPr>
              <a:t>kin</a:t>
            </a:r>
            <a:r>
              <a:rPr lang="en-US" sz="1600">
                <a:solidFill>
                  <a:srgbClr val="0D17F8"/>
                </a:solidFill>
              </a:rPr>
              <a:t>ked</a:t>
            </a:r>
            <a:r>
              <a:rPr lang="en-US" sz="1600"/>
              <a:t>, </a:t>
            </a:r>
            <a:r>
              <a:rPr lang="en-US" sz="1600">
                <a:solidFill>
                  <a:srgbClr val="0D17F8"/>
                </a:solidFill>
              </a:rPr>
              <a:t>twis</a:t>
            </a:r>
            <a:r>
              <a:rPr lang="en-US" sz="1600"/>
              <a:t>t</a:t>
            </a:r>
            <a:r>
              <a:rPr lang="en-US" sz="1600">
                <a:solidFill>
                  <a:srgbClr val="FF0000"/>
                </a:solidFill>
              </a:rPr>
              <a:t>ed</a:t>
            </a:r>
            <a:r>
              <a:rPr lang="en-US" sz="1600"/>
              <a:t> or </a:t>
            </a:r>
            <a:r>
              <a:rPr lang="en-US" sz="1600">
                <a:solidFill>
                  <a:srgbClr val="FF0000"/>
                </a:solidFill>
              </a:rPr>
              <a:t>inter</a:t>
            </a:r>
            <a:r>
              <a:rPr lang="en-US" sz="1600">
                <a:solidFill>
                  <a:srgbClr val="0D17F8"/>
                </a:solidFill>
              </a:rPr>
              <a:t>lin</a:t>
            </a:r>
            <a:r>
              <a:rPr lang="en-US" sz="1600">
                <a:solidFill>
                  <a:srgbClr val="008000"/>
                </a:solidFill>
              </a:rPr>
              <a:t>ked</a:t>
            </a:r>
          </a:p>
        </p:txBody>
      </p:sp>
      <p:pic>
        <p:nvPicPr>
          <p:cNvPr id="100363" name="Picture 11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/>
              <a:stretch>
                <a:fillRect/>
              </a:stretch>
            </p:blipFill>
          </mc:Choice>
          <mc:Fallback>
            <p:blipFill>
              <a:blip r:embed="rId3"/>
              <a:srcRect/>
              <a:stretch>
                <a:fillRect/>
              </a:stretch>
            </p:blipFill>
          </mc:Fallback>
        </mc:AlternateContent>
        <p:spPr bwMode="auto">
          <a:xfrm>
            <a:off x="5474814" y="142328"/>
            <a:ext cx="777875" cy="285750"/>
          </a:xfrm>
          <a:prstGeom prst="rect">
            <a:avLst/>
          </a:prstGeom>
          <a:noFill/>
        </p:spPr>
      </p:pic>
      <p:pic>
        <p:nvPicPr>
          <p:cNvPr id="58" name="Picture 57" descr="Trefoil_knot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23248" y="1020690"/>
            <a:ext cx="4318252" cy="1361448"/>
          </a:xfrm>
          <a:prstGeom prst="rect">
            <a:avLst/>
          </a:prstGeom>
        </p:spPr>
      </p:pic>
      <p:pic>
        <p:nvPicPr>
          <p:cNvPr id="60" name="Picture 59" descr="Borromeo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06082" y="906790"/>
            <a:ext cx="1273346" cy="1306420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35057" y="1620629"/>
            <a:ext cx="149760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rgbClr val="FF0000"/>
                </a:solidFill>
                <a:ea typeface="华文楷体"/>
                <a:cs typeface="华文楷体"/>
              </a:rPr>
              <a:t>Magnetic</a:t>
            </a:r>
          </a:p>
          <a:p>
            <a:pPr algn="ctr"/>
            <a:r>
              <a:rPr lang="en-US" sz="1600">
                <a:solidFill>
                  <a:srgbClr val="FF0000"/>
                </a:solidFill>
                <a:ea typeface="华文楷体"/>
                <a:cs typeface="华文楷体"/>
              </a:rPr>
              <a:t>flux: </a:t>
            </a:r>
            <a:r>
              <a:rPr lang="el-GR" sz="1600">
                <a:solidFill>
                  <a:srgbClr val="FF0000"/>
                </a:solidFill>
                <a:latin typeface="Times New Roman"/>
                <a:cs typeface="Times New Roman"/>
              </a:rPr>
              <a:t>Φ</a:t>
            </a:r>
            <a:endParaRPr lang="en-US" sz="1600">
              <a:solidFill>
                <a:srgbClr val="FF0000"/>
              </a:solidFill>
              <a:ea typeface="华文楷体"/>
              <a:cs typeface="华文楷体"/>
            </a:endParaRPr>
          </a:p>
        </p:txBody>
      </p:sp>
      <p:pic>
        <p:nvPicPr>
          <p:cNvPr id="66" name="Picture 65" descr="linkag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7076" y="204878"/>
            <a:ext cx="2288053" cy="701912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2466726" y="2287327"/>
            <a:ext cx="21183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rgbClr val="FF0000"/>
                </a:solidFill>
                <a:ea typeface="华文楷体"/>
                <a:cs typeface="华文楷体"/>
              </a:rPr>
              <a:t>Magnetic Helicity: </a:t>
            </a:r>
            <a:r>
              <a:rPr lang="en-US" sz="1600">
                <a:solidFill>
                  <a:srgbClr val="FF0000"/>
                </a:solidFill>
              </a:rPr>
              <a:t>-3</a:t>
            </a:r>
            <a:r>
              <a:rPr lang="el-GR" sz="1600">
                <a:solidFill>
                  <a:srgbClr val="FF0000"/>
                </a:solidFill>
                <a:latin typeface="Times New Roman"/>
                <a:cs typeface="Times New Roman"/>
              </a:rPr>
              <a:t>Φ</a:t>
            </a:r>
            <a:r>
              <a:rPr lang="en-US" sz="1600" baseline="30000">
                <a:solidFill>
                  <a:srgbClr val="FF0000"/>
                </a:solidFill>
                <a:latin typeface="Times New Roman"/>
                <a:cs typeface="Times New Roman"/>
              </a:rPr>
              <a:t>2</a:t>
            </a:r>
          </a:p>
        </p:txBody>
      </p:sp>
      <p:cxnSp>
        <p:nvCxnSpPr>
          <p:cNvPr id="68" name="Straight Arrow Connector 67"/>
          <p:cNvCxnSpPr/>
          <p:nvPr/>
        </p:nvCxnSpPr>
        <p:spPr>
          <a:xfrm rot="10800000">
            <a:off x="1623249" y="2494758"/>
            <a:ext cx="818991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4585081" y="2494758"/>
            <a:ext cx="1356419" cy="158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31" descr="Flux-core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7297" y="2812780"/>
            <a:ext cx="2111378" cy="1605107"/>
          </a:xfrm>
          <a:prstGeom prst="rect">
            <a:avLst/>
          </a:prstGeom>
        </p:spPr>
      </p:pic>
      <p:pic>
        <p:nvPicPr>
          <p:cNvPr id="33" name="Picture 32" descr="Flux-core-various-mu.jpg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76346" y="4594886"/>
            <a:ext cx="4149148" cy="1773911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56080" y="6028203"/>
            <a:ext cx="505646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1600" b="1">
                <a:solidFill>
                  <a:srgbClr val="D87505"/>
                </a:solidFill>
                <a:ea typeface="华文细黑"/>
                <a:cs typeface="华文细黑"/>
              </a:rPr>
              <a:t>Current in the external container has a magnetic dipole</a:t>
            </a:r>
          </a:p>
          <a:p>
            <a:r>
              <a:rPr lang="en-US" sz="1600" b="1">
                <a:solidFill>
                  <a:srgbClr val="FF07B2"/>
                </a:solidFill>
                <a:ea typeface="Times"/>
                <a:cs typeface="Comic Sans MS"/>
              </a:rPr>
              <a:t>opposite to toroidal plasma current dipole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100345" y="4364635"/>
            <a:ext cx="1697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FD8200"/>
                </a:solidFill>
                <a:ea typeface="华文细黑"/>
                <a:cs typeface="华文细黑"/>
              </a:rPr>
              <a:t>Classical Spheromak</a:t>
            </a:r>
            <a:endParaRPr lang="en-US" sz="1400" b="1">
              <a:solidFill>
                <a:srgbClr val="FD8200"/>
              </a:solidFill>
              <a:ea typeface="华文细黑"/>
              <a:cs typeface="华文细黑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93149" y="3083104"/>
            <a:ext cx="28861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en-US" sz="2400" b="1" kern="0">
                <a:solidFill>
                  <a:srgbClr val="FF07B2"/>
                </a:solidFill>
                <a:ea typeface="华文细黑"/>
                <a:cs typeface="华文细黑"/>
              </a:rPr>
              <a:t>Flux-core Spheromak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97260" y="2812571"/>
            <a:ext cx="1616649" cy="1519217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993102" y="6277159"/>
            <a:ext cx="40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008000"/>
                </a:solidFill>
                <a:ea typeface="华文细黑"/>
                <a:cs typeface="华文细黑"/>
              </a:rPr>
              <a:t>	Ideal MHD	        </a:t>
            </a:r>
            <a:r>
              <a:rPr lang="en-US" sz="1400" b="1">
                <a:solidFill>
                  <a:srgbClr val="008000"/>
                </a:solidFill>
                <a:ea typeface="华文细黑"/>
                <a:cs typeface="华文细黑"/>
              </a:rPr>
              <a:t>←  </a:t>
            </a:r>
            <a:r>
              <a:rPr lang="en-US" sz="1400" b="1">
                <a:solidFill>
                  <a:srgbClr val="FF0000"/>
                </a:solidFill>
                <a:ea typeface="华文细黑"/>
                <a:cs typeface="华文细黑"/>
              </a:rPr>
              <a:t>→</a:t>
            </a:r>
            <a:r>
              <a:rPr lang="en-US" sz="1400" b="1">
                <a:ea typeface="华文细黑"/>
                <a:cs typeface="华文细黑"/>
              </a:rPr>
              <a:t> 	      </a:t>
            </a:r>
            <a:r>
              <a:rPr lang="en-US" altLang="zh-CN" sz="1400" b="1">
                <a:solidFill>
                  <a:srgbClr val="FF0000"/>
                </a:solidFill>
                <a:ea typeface="华文细黑"/>
                <a:cs typeface="华文细黑"/>
              </a:rPr>
              <a:t>Ideal MHD</a:t>
            </a:r>
          </a:p>
          <a:p>
            <a:r>
              <a:rPr lang="en-US" altLang="zh-CN" sz="1400" b="1">
                <a:solidFill>
                  <a:srgbClr val="008000"/>
                </a:solidFill>
                <a:ea typeface="华文细黑"/>
                <a:cs typeface="华文细黑"/>
              </a:rPr>
              <a:t>stable </a:t>
            </a:r>
            <a:r>
              <a:rPr lang="en-US" sz="1400" b="1">
                <a:solidFill>
                  <a:srgbClr val="008000"/>
                </a:solidFill>
                <a:ea typeface="华文细黑"/>
                <a:cs typeface="华文细黑"/>
              </a:rPr>
              <a:t>(prolate)		</a:t>
            </a:r>
            <a:r>
              <a:rPr lang="en-US" altLang="zh-CN" sz="1400" b="1">
                <a:solidFill>
                  <a:srgbClr val="FF0000"/>
                </a:solidFill>
                <a:ea typeface="华文细黑"/>
                <a:cs typeface="华文细黑"/>
              </a:rPr>
              <a:t>	      unstable </a:t>
            </a:r>
            <a:r>
              <a:rPr lang="en-US" sz="1400" b="1">
                <a:solidFill>
                  <a:srgbClr val="FF0000"/>
                </a:solidFill>
                <a:ea typeface="华文细黑"/>
                <a:cs typeface="华文细黑"/>
              </a:rPr>
              <a:t>(oblate)</a:t>
            </a:r>
          </a:p>
        </p:txBody>
      </p:sp>
      <p:cxnSp>
        <p:nvCxnSpPr>
          <p:cNvPr id="42" name="Straight Connector 41"/>
          <p:cNvCxnSpPr/>
          <p:nvPr/>
        </p:nvCxnSpPr>
        <p:spPr>
          <a:xfrm rot="16200000" flipH="1">
            <a:off x="6708788" y="6538769"/>
            <a:ext cx="52322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0371" name="Picture 19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10"/>
              <a:srcRect/>
              <a:stretch>
                <a:fillRect/>
              </a:stretch>
            </p:blipFill>
          </mc:Choice>
          <mc:Fallback>
            <p:blipFill>
              <a:blip r:embed="rId11"/>
              <a:srcRect/>
              <a:stretch>
                <a:fillRect/>
              </a:stretch>
            </p:blipFill>
          </mc:Fallback>
        </mc:AlternateContent>
        <p:spPr bwMode="auto">
          <a:xfrm>
            <a:off x="1795823" y="351340"/>
            <a:ext cx="1328737" cy="438150"/>
          </a:xfrm>
          <a:prstGeom prst="rect">
            <a:avLst/>
          </a:prstGeom>
          <a:noFill/>
        </p:spPr>
      </p:pic>
      <p:sp>
        <p:nvSpPr>
          <p:cNvPr id="44" name="TextBox 43"/>
          <p:cNvSpPr txBox="1"/>
          <p:nvPr/>
        </p:nvSpPr>
        <p:spPr>
          <a:xfrm>
            <a:off x="-25003" y="3490101"/>
            <a:ext cx="445179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/>
              <a:t>Relaxed state: </a:t>
            </a:r>
            <a:r>
              <a:rPr lang="en-US" sz="1400" b="1">
                <a:sym typeface="Symbol" pitchFamily="-106" charset="2"/>
              </a:rPr>
              <a:t> </a:t>
            </a:r>
            <a:r>
              <a:rPr lang="en-US" sz="1600" b="1"/>
              <a:t>B</a:t>
            </a:r>
            <a:r>
              <a:rPr lang="en-US" sz="1600" b="1">
                <a:cs typeface="Symbol" charset="2"/>
              </a:rPr>
              <a:t>=</a:t>
            </a:r>
            <a:r>
              <a:rPr lang="en-US" sz="1600" b="1" i="1">
                <a:cs typeface="Symbol" charset="2"/>
                <a:sym typeface="Symbol" pitchFamily="-106" charset="2"/>
              </a:rPr>
              <a:t> </a:t>
            </a:r>
            <a:r>
              <a:rPr lang="en-US" sz="1600" b="1"/>
              <a:t>B , </a:t>
            </a:r>
            <a:r>
              <a:rPr lang="en-US" sz="1600" b="1" i="1">
                <a:cs typeface="Symbol" charset="2"/>
                <a:sym typeface="Symbol" pitchFamily="-106" charset="2"/>
              </a:rPr>
              <a:t></a:t>
            </a:r>
            <a:r>
              <a:rPr lang="en-US" sz="1600" b="1">
                <a:cs typeface="Symbol" charset="2"/>
              </a:rPr>
              <a:t>=</a:t>
            </a:r>
            <a:r>
              <a:rPr lang="en-US" sz="1600" b="1" i="1">
                <a:cs typeface="Symbol" charset="2"/>
                <a:sym typeface="Symbol" pitchFamily="-106" charset="2"/>
              </a:rPr>
              <a:t></a:t>
            </a:r>
            <a:r>
              <a:rPr lang="en-US" sz="1600" b="1" baseline="-25000">
                <a:cs typeface="Symbol" charset="2"/>
              </a:rPr>
              <a:t>0 </a:t>
            </a:r>
            <a:r>
              <a:rPr lang="en-US" sz="1600" b="1">
                <a:cs typeface="Symbol" charset="2"/>
              </a:rPr>
              <a:t>(</a:t>
            </a:r>
            <a:r>
              <a:rPr lang="en-US" sz="1600" b="1">
                <a:cs typeface="Times New Roman"/>
              </a:rPr>
              <a:t>j</a:t>
            </a:r>
            <a:r>
              <a:rPr lang="en-US" sz="1600" b="1">
                <a:cs typeface="Symbol" charset="2"/>
              </a:rPr>
              <a:t> </a:t>
            </a:r>
            <a:r>
              <a:rPr lang="en-US" sz="1600" b="1" baseline="30000">
                <a:cs typeface="Symbol" charset="2"/>
                <a:sym typeface="Symbol" pitchFamily="-106" charset="2"/>
              </a:rPr>
              <a:t>.</a:t>
            </a:r>
            <a:r>
              <a:rPr lang="en-US" sz="1600" b="1">
                <a:cs typeface="Symbol" charset="2"/>
              </a:rPr>
              <a:t> </a:t>
            </a:r>
            <a:r>
              <a:rPr lang="en-US" sz="1600" b="1"/>
              <a:t>B</a:t>
            </a:r>
            <a:r>
              <a:rPr lang="en-US" sz="1600" b="1">
                <a:cs typeface="Symbol" charset="2"/>
              </a:rPr>
              <a:t>/</a:t>
            </a:r>
            <a:r>
              <a:rPr lang="en-US" sz="1600" b="1">
                <a:cs typeface="Times New Roman"/>
              </a:rPr>
              <a:t>B</a:t>
            </a:r>
            <a:r>
              <a:rPr lang="en-US" sz="1600" b="1" baseline="30000">
                <a:cs typeface="Times New Roman"/>
              </a:rPr>
              <a:t>2</a:t>
            </a:r>
            <a:r>
              <a:rPr lang="en-US" sz="1600" b="1">
                <a:cs typeface="Times New Roman"/>
              </a:rPr>
              <a:t>)</a:t>
            </a:r>
            <a:r>
              <a:rPr lang="en-US" sz="1600" b="1"/>
              <a:t> = constant</a:t>
            </a:r>
          </a:p>
          <a:p>
            <a:r>
              <a:rPr lang="en-US" sz="1600" b="1"/>
              <a:t>all over the plasma, </a:t>
            </a:r>
            <a:r>
              <a:rPr lang="en-US" sz="1600" b="1">
                <a:solidFill>
                  <a:srgbClr val="D87505"/>
                </a:solidFill>
                <a:ea typeface="Times"/>
                <a:cs typeface="Times New Roman"/>
              </a:rPr>
              <a:t>enclosed within a perfectly </a:t>
            </a:r>
          </a:p>
          <a:p>
            <a:r>
              <a:rPr lang="en-US" sz="1600" b="1">
                <a:solidFill>
                  <a:srgbClr val="D87505"/>
                </a:solidFill>
                <a:ea typeface="Times"/>
                <a:cs typeface="Times New Roman"/>
              </a:rPr>
              <a:t>conducting portion of sphere</a:t>
            </a:r>
            <a:r>
              <a:rPr lang="en-US" sz="1600" b="1">
                <a:solidFill>
                  <a:srgbClr val="D87505"/>
                </a:solidFill>
                <a:ea typeface="华文楷体"/>
                <a:cs typeface="华文楷体"/>
              </a:rPr>
              <a:t> of radius R</a:t>
            </a:r>
            <a:r>
              <a:rPr lang="en-US" sz="1600" b="1" baseline="-25000">
                <a:solidFill>
                  <a:srgbClr val="D87505"/>
                </a:solidFill>
                <a:ea typeface="华文楷体"/>
                <a:cs typeface="华文楷体"/>
              </a:rPr>
              <a:t>sph</a:t>
            </a:r>
            <a:r>
              <a:rPr lang="el-GR" sz="1600" b="1">
                <a:solidFill>
                  <a:srgbClr val="D87505"/>
                </a:solidFill>
                <a:ea typeface="华文楷体"/>
                <a:cs typeface="华文楷体"/>
              </a:rPr>
              <a:t>, </a:t>
            </a:r>
            <a:r>
              <a:rPr lang="el-GR" sz="1600" b="1">
                <a:ea typeface="华文楷体"/>
                <a:cs typeface="华文楷体"/>
              </a:rPr>
              <a:t>	</a:t>
            </a:r>
            <a:endParaRPr lang="en-US" sz="1600" b="1">
              <a:ea typeface="华文楷体"/>
              <a:cs typeface="华文楷体"/>
            </a:endParaRPr>
          </a:p>
          <a:p>
            <a:r>
              <a:rPr lang="en-US" sz="1600" b="1">
                <a:solidFill>
                  <a:srgbClr val="0084CB"/>
                </a:solidFill>
                <a:ea typeface="Times"/>
                <a:cs typeface="Times New Roman"/>
              </a:rPr>
              <a:t>fed by electrodes upon polar caps</a:t>
            </a:r>
            <a:r>
              <a:rPr lang="en-US" sz="1600" b="1">
                <a:solidFill>
                  <a:srgbClr val="0084CB"/>
                </a:solidFill>
              </a:rPr>
              <a:t> </a:t>
            </a:r>
            <a:endParaRPr lang="en-US" sz="1600" b="1">
              <a:solidFill>
                <a:srgbClr val="0084CB"/>
              </a:solidFill>
              <a:ea typeface="华文楷体"/>
              <a:cs typeface="华文楷体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98346" y="4872424"/>
            <a:ext cx="427532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0"/>
              </a:spcAft>
            </a:pPr>
            <a:r>
              <a:rPr lang="en-US" sz="1600">
                <a:solidFill>
                  <a:srgbClr val="FF07B2"/>
                </a:solidFill>
                <a:ea typeface="Times"/>
                <a:cs typeface="Comic Sans MS"/>
              </a:rPr>
              <a:t>Instability-prone: high inverse rotational trasform     </a:t>
            </a:r>
          </a:p>
          <a:p>
            <a:pPr>
              <a:spcAft>
                <a:spcPts val="0"/>
              </a:spcAft>
            </a:pPr>
            <a:r>
              <a:rPr lang="en-US" sz="1600">
                <a:solidFill>
                  <a:srgbClr val="FF07B2"/>
                </a:solidFill>
                <a:ea typeface="Times"/>
                <a:cs typeface="Comic Sans MS"/>
              </a:rPr>
              <a:t>of the lines of force </a:t>
            </a:r>
          </a:p>
          <a:p>
            <a:pPr>
              <a:spcAft>
                <a:spcPts val="0"/>
              </a:spcAft>
            </a:pPr>
            <a:r>
              <a:rPr lang="en-US" sz="1600">
                <a:solidFill>
                  <a:srgbClr val="FF07B2"/>
                </a:solidFill>
                <a:ea typeface="Times"/>
                <a:cs typeface="Comic Sans MS"/>
              </a:rPr>
              <a:t>(low MHD safety factor			)</a:t>
            </a:r>
          </a:p>
          <a:p>
            <a:pPr>
              <a:spcAft>
                <a:spcPts val="0"/>
              </a:spcAft>
            </a:pPr>
            <a:r>
              <a:rPr lang="en-US" sz="1600">
                <a:solidFill>
                  <a:srgbClr val="FF07B2"/>
                </a:solidFill>
                <a:ea typeface="Times"/>
                <a:cs typeface="Comic Sans MS"/>
              </a:rPr>
              <a:t>enhances “tilt instability</a:t>
            </a:r>
            <a:r>
              <a:rPr lang="en-US" sz="1600">
                <a:solidFill>
                  <a:srgbClr val="FF00FF"/>
                </a:solidFill>
                <a:ea typeface="Times"/>
                <a:cs typeface="Comic Sans MS"/>
              </a:rPr>
              <a:t>”:</a:t>
            </a:r>
          </a:p>
        </p:txBody>
      </p:sp>
      <p:pic>
        <p:nvPicPr>
          <p:cNvPr id="100374" name="Picture 22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12"/>
              <a:srcRect/>
              <a:stretch>
                <a:fillRect/>
              </a:stretch>
            </p:blipFill>
          </mc:Choice>
          <mc:Fallback>
            <p:blipFill>
              <a:blip r:embed="rId13"/>
              <a:srcRect/>
              <a:stretch>
                <a:fillRect/>
              </a:stretch>
            </p:blipFill>
          </mc:Fallback>
        </mc:AlternateContent>
        <p:spPr bwMode="auto">
          <a:xfrm>
            <a:off x="2156542" y="5381322"/>
            <a:ext cx="1147762" cy="334962"/>
          </a:xfrm>
          <a:prstGeom prst="rect">
            <a:avLst/>
          </a:prstGeom>
          <a:noFill/>
        </p:spPr>
      </p:pic>
      <p:pic>
        <p:nvPicPr>
          <p:cNvPr id="100375" name="Picture 23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14"/>
              <a:srcRect/>
              <a:stretch>
                <a:fillRect/>
              </a:stretch>
            </p:blipFill>
          </mc:Choice>
          <mc:Fallback>
            <p:blipFill>
              <a:blip r:embed="rId15"/>
              <a:srcRect/>
              <a:stretch>
                <a:fillRect/>
              </a:stretch>
            </p:blipFill>
          </mc:Fallback>
        </mc:AlternateContent>
        <p:spPr bwMode="auto">
          <a:xfrm>
            <a:off x="4272399" y="4925079"/>
            <a:ext cx="196850" cy="266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6736" y="10945"/>
            <a:ext cx="8249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If helicity source (eg. </a:t>
            </a:r>
            <a:r>
              <a:rPr lang="en-US" b="1">
                <a:solidFill>
                  <a:srgbClr val="B98D8D"/>
                </a:solidFill>
              </a:rPr>
              <a:t>Flux-core</a:t>
            </a:r>
            <a:r>
              <a:rPr lang="en-US"/>
              <a:t>) is separated from helicity sink (</a:t>
            </a:r>
            <a:r>
              <a:rPr lang="en-US" b="1">
                <a:solidFill>
                  <a:srgbClr val="FE4BC8"/>
                </a:solidFill>
              </a:rPr>
              <a:t>Spheromak</a:t>
            </a:r>
            <a:r>
              <a:rPr lang="en-US"/>
              <a:t>) a </a:t>
            </a:r>
          </a:p>
          <a:p>
            <a:r>
              <a:rPr lang="en-US"/>
              <a:t>gradient in the relaxation parameter				        appears* </a:t>
            </a:r>
          </a:p>
        </p:txBody>
      </p:sp>
      <p:pic>
        <p:nvPicPr>
          <p:cNvPr id="15360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0327" y="283604"/>
            <a:ext cx="1854200" cy="468312"/>
          </a:xfrm>
          <a:prstGeom prst="rect">
            <a:avLst/>
          </a:prstGeom>
          <a:noFill/>
        </p:spPr>
      </p:pic>
      <p:pic>
        <p:nvPicPr>
          <p:cNvPr id="18" name="Picture 17" descr="Injection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AFDFC"/>
              </a:clrFrom>
              <a:clrTo>
                <a:srgbClr val="FAFD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53952" y="230430"/>
            <a:ext cx="2850352" cy="255134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515885" y="971043"/>
            <a:ext cx="46554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/>
              <a:t>resistive MHD instabilities produce </a:t>
            </a:r>
            <a:r>
              <a:rPr lang="en-US" b="1"/>
              <a:t>helicity flow </a:t>
            </a:r>
          </a:p>
          <a:p>
            <a:pPr algn="r"/>
            <a:r>
              <a:rPr lang="en-US"/>
              <a:t>from </a:t>
            </a:r>
            <a:r>
              <a:rPr lang="en-US" b="1">
                <a:solidFill>
                  <a:srgbClr val="B98D8D"/>
                </a:solidFill>
              </a:rPr>
              <a:t>larger</a:t>
            </a:r>
            <a:r>
              <a:rPr lang="en-US" b="1" i="1">
                <a:solidFill>
                  <a:srgbClr val="B98D8D"/>
                </a:solidFill>
              </a:rPr>
              <a:t> µ</a:t>
            </a:r>
            <a:r>
              <a:rPr lang="en-US" i="1"/>
              <a:t> </a:t>
            </a:r>
            <a:r>
              <a:rPr lang="en-US"/>
              <a:t>to </a:t>
            </a:r>
            <a:r>
              <a:rPr lang="en-US" b="1">
                <a:solidFill>
                  <a:srgbClr val="FE4BC8"/>
                </a:solidFill>
              </a:rPr>
              <a:t>smaller </a:t>
            </a:r>
            <a:r>
              <a:rPr lang="en-US" b="1" i="1">
                <a:solidFill>
                  <a:srgbClr val="FE4BC8"/>
                </a:solidFill>
              </a:rPr>
              <a:t>µ</a:t>
            </a:r>
            <a:r>
              <a:rPr lang="en-US"/>
              <a:t> regions*</a:t>
            </a:r>
            <a:endParaRPr lang="en-US">
              <a:solidFill>
                <a:srgbClr val="FF07B2"/>
              </a:solidFill>
              <a:ea typeface="华文细黑"/>
              <a:cs typeface="华文细黑"/>
            </a:endParaRPr>
          </a:p>
        </p:txBody>
      </p:sp>
      <p:pic>
        <p:nvPicPr>
          <p:cNvPr id="21" name="Picture 20" descr="Reconnection&amp;Helicity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558" y="2120253"/>
            <a:ext cx="6047287" cy="47252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69237" y="1610352"/>
            <a:ext cx="5634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>
                <a:solidFill>
                  <a:srgbClr val="FF0000"/>
                </a:solidFill>
                <a:effectLst>
                  <a:outerShdw blurRad="76200" dist="63500" dir="2700000">
                    <a:srgbClr val="000000">
                      <a:alpha val="84000"/>
                    </a:srgbClr>
                  </a:outerShdw>
                </a:effectLst>
              </a:rPr>
              <a:t>*This corresponds to the fact that, in low resistivity plasma, the magnetic</a:t>
            </a:r>
          </a:p>
          <a:p>
            <a:pPr algn="ctr"/>
            <a:r>
              <a:rPr lang="en-US" sz="1400" b="1">
                <a:solidFill>
                  <a:srgbClr val="FF0000"/>
                </a:solidFill>
                <a:effectLst>
                  <a:outerShdw blurRad="76200" dist="63500" dir="2700000">
                    <a:srgbClr val="000000">
                      <a:alpha val="84000"/>
                    </a:srgbClr>
                  </a:outerShdw>
                </a:effectLst>
              </a:rPr>
              <a:t>reconnections  redistribute the Magnetic Helicty without dissipating 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764" y="3974491"/>
            <a:ext cx="91042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/>
              <a:t>•					= </a:t>
            </a:r>
            <a:r>
              <a:rPr lang="en-US" b="1">
                <a:solidFill>
                  <a:srgbClr val="3D99D5"/>
                </a:solidFill>
              </a:rPr>
              <a:t>DC helicity injection</a:t>
            </a:r>
            <a:r>
              <a:rPr lang="en-US">
                <a:ea typeface="华文楷体"/>
                <a:cs typeface="华文楷体"/>
              </a:rPr>
              <a:t>:</a:t>
            </a:r>
            <a:r>
              <a:rPr lang="en-US">
                <a:solidFill>
                  <a:srgbClr val="008CD3"/>
                </a:solidFill>
                <a:ea typeface="华文楷体"/>
                <a:cs typeface="华文楷体"/>
              </a:rPr>
              <a:t> 		</a:t>
            </a:r>
            <a:r>
              <a:rPr lang="en-US" b="1" i="1">
                <a:solidFill>
                  <a:srgbClr val="008CD3"/>
                </a:solidFill>
                <a:ea typeface="华文楷体"/>
                <a:cs typeface="华文楷体"/>
              </a:rPr>
              <a:t>2</a:t>
            </a:r>
            <a:r>
              <a:rPr lang="en-US" b="1" i="1">
                <a:solidFill>
                  <a:srgbClr val="009ADE"/>
                </a:solidFill>
                <a:ea typeface="华文楷体"/>
                <a:cs typeface="华文楷体"/>
              </a:rPr>
              <a:t>V</a:t>
            </a:r>
            <a:r>
              <a:rPr lang="en-US" b="1" i="1" baseline="-25000">
                <a:solidFill>
                  <a:srgbClr val="009ADE"/>
                </a:solidFill>
                <a:ea typeface="华文楷体"/>
                <a:cs typeface="华文楷体"/>
              </a:rPr>
              <a:t>e </a:t>
            </a:r>
            <a:r>
              <a:rPr lang="en-US" b="1" i="1">
                <a:solidFill>
                  <a:srgbClr val="009ADE"/>
                </a:solidFill>
                <a:ea typeface="华文楷体"/>
                <a:cs typeface="华文楷体"/>
              </a:rPr>
              <a:t>• </a:t>
            </a:r>
            <a:r>
              <a:rPr lang="el-GR" b="1" i="1">
                <a:solidFill>
                  <a:srgbClr val="009ADE"/>
                </a:solidFill>
                <a:ea typeface="华文楷体"/>
                <a:cs typeface="Times"/>
              </a:rPr>
              <a:t>Ψ</a:t>
            </a:r>
            <a:r>
              <a:rPr lang="en-US" b="1" i="1" baseline="-25000">
                <a:solidFill>
                  <a:srgbClr val="009ADE"/>
                </a:solidFill>
                <a:ea typeface="华文楷体"/>
                <a:cs typeface="华文楷体"/>
              </a:rPr>
              <a:t>e 		</a:t>
            </a:r>
            <a:r>
              <a:rPr lang="en-US" i="1">
                <a:solidFill>
                  <a:srgbClr val="009ADE"/>
                </a:solidFill>
                <a:ea typeface="华文楷体"/>
                <a:cs typeface="华文楷体"/>
              </a:rPr>
              <a:t>V</a:t>
            </a:r>
            <a:r>
              <a:rPr lang="en-US" i="1" baseline="-25000">
                <a:solidFill>
                  <a:srgbClr val="009ADE"/>
                </a:solidFill>
                <a:ea typeface="华文楷体"/>
                <a:cs typeface="华文楷体"/>
              </a:rPr>
              <a:t>e</a:t>
            </a:r>
            <a:r>
              <a:rPr lang="en-US" i="1">
                <a:solidFill>
                  <a:srgbClr val="009ADE"/>
                </a:solidFill>
                <a:ea typeface="华文楷体"/>
                <a:cs typeface="华文楷体"/>
              </a:rPr>
              <a:t> </a:t>
            </a:r>
            <a:r>
              <a:rPr lang="en-US" i="1">
                <a:solidFill>
                  <a:srgbClr val="009ADE"/>
                </a:solidFill>
              </a:rPr>
              <a:t>electrostatic potential</a:t>
            </a:r>
            <a:endParaRPr lang="en-US" b="1" i="1" baseline="-25000">
              <a:solidFill>
                <a:srgbClr val="009ADE"/>
              </a:solidFill>
              <a:ea typeface="华文楷体"/>
              <a:cs typeface="华文楷体"/>
            </a:endParaRPr>
          </a:p>
          <a:p>
            <a:pPr>
              <a:spcAft>
                <a:spcPts val="600"/>
              </a:spcAft>
            </a:pPr>
            <a:r>
              <a:rPr lang="en-US">
                <a:solidFill>
                  <a:srgbClr val="008CD3"/>
                </a:solidFill>
                <a:ea typeface="华文楷体"/>
                <a:cs typeface="华文楷体"/>
              </a:rPr>
              <a:t>					(</a:t>
            </a:r>
            <a:r>
              <a:rPr lang="en-US" b="1" i="1">
                <a:solidFill>
                  <a:srgbClr val="3D99D5"/>
                </a:solidFill>
              </a:rPr>
              <a:t>poloidal voltage </a:t>
            </a:r>
            <a:r>
              <a:rPr lang="en-US" sz="1400" b="1" i="1">
                <a:solidFill>
                  <a:srgbClr val="3D99D5"/>
                </a:solidFill>
              </a:rPr>
              <a:t>• </a:t>
            </a:r>
            <a:r>
              <a:rPr lang="en-US" b="1" i="1">
                <a:solidFill>
                  <a:srgbClr val="3D99D5"/>
                </a:solidFill>
              </a:rPr>
              <a:t>poloidal cross section flux</a:t>
            </a:r>
            <a:r>
              <a:rPr lang="en-US">
                <a:solidFill>
                  <a:srgbClr val="3D99D5"/>
                </a:solidFill>
                <a:ea typeface="华文细黑"/>
                <a:cs typeface="华文细黑"/>
              </a:rPr>
              <a:t>)</a:t>
            </a:r>
            <a:endParaRPr lang="en-US">
              <a:solidFill>
                <a:srgbClr val="008CD3"/>
              </a:solidFill>
              <a:ea typeface="华文细黑"/>
              <a:cs typeface="华文细黑"/>
            </a:endParaRPr>
          </a:p>
          <a:p>
            <a:pPr>
              <a:spcAft>
                <a:spcPts val="600"/>
              </a:spcAft>
            </a:pPr>
            <a:r>
              <a:rPr lang="en-US"/>
              <a:t>•					</a:t>
            </a:r>
            <a:r>
              <a:rPr lang="en-US">
                <a:ea typeface="华文细黑"/>
                <a:cs typeface="华文细黑"/>
              </a:rPr>
              <a:t>= </a:t>
            </a:r>
            <a:r>
              <a:rPr lang="en-US" b="1">
                <a:solidFill>
                  <a:srgbClr val="FF07B2"/>
                </a:solidFill>
              </a:rPr>
              <a:t>AC helicity injection</a:t>
            </a:r>
            <a:r>
              <a:rPr lang="en-US" b="1">
                <a:solidFill>
                  <a:srgbClr val="000000"/>
                </a:solidFill>
                <a:ea typeface="华文楷体"/>
                <a:cs typeface="华文楷体"/>
              </a:rPr>
              <a:t>:</a:t>
            </a:r>
            <a:r>
              <a:rPr lang="en-US" b="1">
                <a:solidFill>
                  <a:srgbClr val="FE4BCA"/>
                </a:solidFill>
                <a:ea typeface="华文楷体"/>
                <a:cs typeface="华文楷体"/>
              </a:rPr>
              <a:t> 		</a:t>
            </a:r>
            <a:r>
              <a:rPr lang="en-US" b="1" i="1">
                <a:solidFill>
                  <a:srgbClr val="FF07B2"/>
                </a:solidFill>
                <a:ea typeface="华文楷体"/>
                <a:cs typeface="华文楷体"/>
              </a:rPr>
              <a:t>2V</a:t>
            </a:r>
            <a:r>
              <a:rPr lang="en-US" b="1" i="1" baseline="-25000">
                <a:solidFill>
                  <a:srgbClr val="FF07B2"/>
                </a:solidFill>
                <a:ea typeface="华文楷体"/>
                <a:cs typeface="华文楷体"/>
              </a:rPr>
              <a:t>t </a:t>
            </a:r>
            <a:r>
              <a:rPr lang="en-US" sz="1400" b="1" i="1">
                <a:solidFill>
                  <a:srgbClr val="FF07B2"/>
                </a:solidFill>
                <a:ea typeface="华文楷体"/>
                <a:cs typeface="华文楷体"/>
              </a:rPr>
              <a:t>• </a:t>
            </a:r>
            <a:r>
              <a:rPr lang="el-GR" b="1" i="1">
                <a:solidFill>
                  <a:srgbClr val="FF07B2"/>
                </a:solidFill>
                <a:latin typeface="Times"/>
                <a:ea typeface="华文楷体"/>
                <a:cs typeface="Times"/>
              </a:rPr>
              <a:t>Ψ</a:t>
            </a:r>
            <a:r>
              <a:rPr lang="en-US" b="1" i="1" baseline="-25000">
                <a:solidFill>
                  <a:srgbClr val="FF07B2"/>
                </a:solidFill>
                <a:ea typeface="华文楷体"/>
                <a:cs typeface="华文楷体"/>
              </a:rPr>
              <a:t>t		</a:t>
            </a:r>
            <a:r>
              <a:rPr lang="en-US" altLang="zh-CN" i="1">
                <a:solidFill>
                  <a:srgbClr val="FF07B2"/>
                </a:solidFill>
                <a:ea typeface="华文楷体"/>
                <a:cs typeface="华文楷体"/>
              </a:rPr>
              <a:t>V</a:t>
            </a:r>
            <a:r>
              <a:rPr lang="en-US" altLang="zh-CN" i="1" baseline="-25000">
                <a:solidFill>
                  <a:srgbClr val="FF07B2"/>
                </a:solidFill>
                <a:ea typeface="华文楷体"/>
                <a:cs typeface="华文楷体"/>
              </a:rPr>
              <a:t>t</a:t>
            </a:r>
            <a:r>
              <a:rPr lang="en-US">
                <a:solidFill>
                  <a:srgbClr val="FF07B2"/>
                </a:solidFill>
                <a:ea typeface="华文楷体"/>
                <a:cs typeface="华文楷体"/>
              </a:rPr>
              <a:t> </a:t>
            </a:r>
            <a:r>
              <a:rPr lang="en-US" i="1">
                <a:solidFill>
                  <a:srgbClr val="FF07B2"/>
                </a:solidFill>
              </a:rPr>
              <a:t>toroidal loop voltage</a:t>
            </a:r>
            <a:r>
              <a:rPr lang="en-US">
                <a:solidFill>
                  <a:srgbClr val="FF07B2"/>
                </a:solidFill>
                <a:ea typeface="华文楷体"/>
                <a:cs typeface="华文楷体"/>
              </a:rPr>
              <a:t>	</a:t>
            </a:r>
            <a:endParaRPr lang="en-US" b="1" i="1" baseline="-25000">
              <a:solidFill>
                <a:srgbClr val="FF07B2"/>
              </a:solidFill>
              <a:ea typeface="华文楷体"/>
              <a:cs typeface="华文楷体"/>
            </a:endParaRPr>
          </a:p>
          <a:p>
            <a:pPr>
              <a:spcAft>
                <a:spcPts val="600"/>
              </a:spcAft>
            </a:pPr>
            <a:r>
              <a:rPr lang="en-US">
                <a:solidFill>
                  <a:srgbClr val="FF07B2"/>
                </a:solidFill>
                <a:ea typeface="华文楷体"/>
                <a:cs typeface="华文楷体"/>
              </a:rPr>
              <a:t>					</a:t>
            </a:r>
            <a:r>
              <a:rPr lang="en-US">
                <a:solidFill>
                  <a:srgbClr val="FF07B2"/>
                </a:solidFill>
                <a:ea typeface="华文细黑"/>
                <a:cs typeface="华文细黑"/>
              </a:rPr>
              <a:t>(</a:t>
            </a:r>
            <a:r>
              <a:rPr lang="en-US" b="1" i="1">
                <a:solidFill>
                  <a:srgbClr val="FF07B2"/>
                </a:solidFill>
              </a:rPr>
              <a:t>toroidal voltage </a:t>
            </a:r>
            <a:r>
              <a:rPr lang="en-US" sz="1400" b="1">
                <a:solidFill>
                  <a:srgbClr val="FF07B2"/>
                </a:solidFill>
                <a:ea typeface="华文细黑"/>
                <a:cs typeface="华文细黑"/>
              </a:rPr>
              <a:t>• </a:t>
            </a:r>
            <a:r>
              <a:rPr lang="en-US" b="1" i="1">
                <a:solidFill>
                  <a:srgbClr val="FF07B2"/>
                </a:solidFill>
              </a:rPr>
              <a:t>toroidal cross section flux</a:t>
            </a:r>
            <a:r>
              <a:rPr lang="en-US">
                <a:solidFill>
                  <a:srgbClr val="FF07B2"/>
                </a:solidFill>
                <a:ea typeface="华文细黑"/>
                <a:cs typeface="华文细黑"/>
              </a:rPr>
              <a:t>): </a:t>
            </a:r>
            <a:r>
              <a:rPr lang="en-US" i="1">
                <a:solidFill>
                  <a:srgbClr val="FF07B2"/>
                </a:solidFill>
                <a:ea typeface="华文楷体"/>
                <a:cs typeface="华文楷体"/>
              </a:rPr>
              <a:t>ohmic Helicity drive</a:t>
            </a:r>
            <a:endParaRPr lang="en-US" i="1">
              <a:solidFill>
                <a:srgbClr val="FF07B2"/>
              </a:solidFill>
              <a:ea typeface="华文细黑"/>
              <a:cs typeface="华文细黑"/>
            </a:endParaRPr>
          </a:p>
          <a:p>
            <a:pPr>
              <a:spcAft>
                <a:spcPts val="600"/>
              </a:spcAft>
            </a:pPr>
            <a:r>
              <a:rPr lang="en-US">
                <a:solidFill>
                  <a:srgbClr val="000000"/>
                </a:solidFill>
                <a:ea typeface="华文楷体"/>
                <a:cs typeface="华文楷体"/>
              </a:rPr>
              <a:t>•</a:t>
            </a:r>
            <a:r>
              <a:rPr lang="en-US" b="1">
                <a:solidFill>
                  <a:srgbClr val="FF07B2"/>
                </a:solidFill>
                <a:latin typeface="华文楷体"/>
                <a:ea typeface="华文楷体"/>
                <a:cs typeface="华文楷体"/>
              </a:rPr>
              <a:t>					</a:t>
            </a:r>
            <a:r>
              <a:rPr lang="en-US" b="1">
                <a:ea typeface="华文细黑"/>
                <a:cs typeface="华文细黑"/>
              </a:rPr>
              <a:t>=</a:t>
            </a:r>
            <a:r>
              <a:rPr lang="en-US" sz="2000" b="1">
                <a:ea typeface="华文细黑"/>
                <a:cs typeface="华文细黑"/>
              </a:rPr>
              <a:t> </a:t>
            </a:r>
            <a:r>
              <a:rPr lang="en-US" b="1"/>
              <a:t>total helicity dissipation</a:t>
            </a:r>
            <a:endParaRPr lang="el-GR" b="1">
              <a:ea typeface="华文楷体"/>
              <a:cs typeface="华文楷体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922" y="2984248"/>
            <a:ext cx="5933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Injection of  magnetic helicity in a domain, (	    outwards)</a:t>
            </a:r>
          </a:p>
        </p:txBody>
      </p:sp>
      <p:pic>
        <p:nvPicPr>
          <p:cNvPr id="153608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86946" y="3024047"/>
            <a:ext cx="214312" cy="284163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6736" y="5996527"/>
            <a:ext cx="9137264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/>
              <a:t>Magnetic flux, plasma current and magnetic energy injected along with magnetic helicity </a:t>
            </a:r>
          </a:p>
          <a:p>
            <a:pPr>
              <a:spcAft>
                <a:spcPts val="600"/>
              </a:spcAft>
            </a:pPr>
            <a:r>
              <a:rPr lang="en-US">
                <a:ea typeface="华文细黑"/>
                <a:cs typeface="华文细黑"/>
              </a:rPr>
              <a:t>…but how efficiently?</a:t>
            </a:r>
            <a:r>
              <a:rPr lang="en-US" b="1">
                <a:ea typeface="华文细黑"/>
                <a:cs typeface="华文细黑"/>
              </a:rPr>
              <a:t>			This is the main reason for the PROTO-SPHERA experiment</a:t>
            </a:r>
          </a:p>
        </p:txBody>
      </p:sp>
      <p:pic>
        <p:nvPicPr>
          <p:cNvPr id="153610" name="Picture 10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7"/>
              <a:srcRect/>
              <a:stretch>
                <a:fillRect/>
              </a:stretch>
            </p:blipFill>
          </mc:Choice>
          <mc:Fallback>
            <p:blipFill>
              <a:blip r:embed="rId8"/>
              <a:srcRect/>
              <a:stretch>
                <a:fillRect/>
              </a:stretch>
            </p:blipFill>
          </mc:Fallback>
        </mc:AlternateContent>
        <p:spPr bwMode="auto">
          <a:xfrm>
            <a:off x="7288213" y="2789238"/>
            <a:ext cx="1787525" cy="420687"/>
          </a:xfrm>
          <a:prstGeom prst="rect">
            <a:avLst/>
          </a:prstGeom>
          <a:noFill/>
        </p:spPr>
      </p:pic>
      <p:pic>
        <p:nvPicPr>
          <p:cNvPr id="153612" name="Picture 12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9"/>
              <a:srcRect/>
              <a:stretch>
                <a:fillRect/>
              </a:stretch>
            </p:blipFill>
          </mc:Choice>
          <mc:Fallback>
            <p:blipFill>
              <a:blip r:embed="rId10"/>
              <a:srcRect/>
              <a:stretch>
                <a:fillRect/>
              </a:stretch>
            </p:blipFill>
          </mc:Fallback>
        </mc:AlternateContent>
        <p:spPr bwMode="auto">
          <a:xfrm>
            <a:off x="301625" y="5370513"/>
            <a:ext cx="1309688" cy="450850"/>
          </a:xfrm>
          <a:prstGeom prst="rect">
            <a:avLst/>
          </a:prstGeom>
          <a:noFill/>
        </p:spPr>
      </p:pic>
      <p:cxnSp>
        <p:nvCxnSpPr>
          <p:cNvPr id="37" name="Straight Arrow Connector 36"/>
          <p:cNvCxnSpPr/>
          <p:nvPr/>
        </p:nvCxnSpPr>
        <p:spPr>
          <a:xfrm rot="5400000" flipH="1" flipV="1">
            <a:off x="6904826" y="3538568"/>
            <a:ext cx="868204" cy="145224"/>
          </a:xfrm>
          <a:prstGeom prst="straightConnector1">
            <a:avLst/>
          </a:prstGeom>
          <a:ln>
            <a:solidFill>
              <a:srgbClr val="008CD3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65688" y="2802865"/>
            <a:ext cx="599048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53616" name="Object 16"/>
          <p:cNvGraphicFramePr>
            <a:graphicFrameLocks noChangeAspect="1"/>
          </p:cNvGraphicFramePr>
          <p:nvPr/>
        </p:nvGraphicFramePr>
        <p:xfrm>
          <a:off x="104775" y="3490913"/>
          <a:ext cx="6237288" cy="449262"/>
        </p:xfrm>
        <a:graphic>
          <a:graphicData uri="http://schemas.openxmlformats.org/presentationml/2006/ole">
            <p:oleObj spid="_x0000_s227330" name="Equation" r:id="rId11" imgW="4064000" imgH="292100" progId="Equation.DSMT4">
              <p:embed/>
            </p:oleObj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352425" y="3986213"/>
          <a:ext cx="1436688" cy="450850"/>
        </p:xfrm>
        <a:graphic>
          <a:graphicData uri="http://schemas.openxmlformats.org/presentationml/2006/ole">
            <p:oleObj spid="_x0000_s227331" name="Equation" r:id="rId12" imgW="927100" imgH="292100" progId="Equation.DSMT4">
              <p:embed/>
            </p:oleObj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/>
        </p:nvGraphicFramePr>
        <p:xfrm>
          <a:off x="341477" y="4649999"/>
          <a:ext cx="2036762" cy="450850"/>
        </p:xfrm>
        <a:graphic>
          <a:graphicData uri="http://schemas.openxmlformats.org/presentationml/2006/ole">
            <p:oleObj spid="_x0000_s227332" name="Equation" r:id="rId13" imgW="1320800" imgH="2921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NSTX_Plasmoids2.mp4">
            <a:hlinkClick r:id="" action="ppaction://media"/>
          </p:cNvPr>
          <p:cNvPicPr/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554241" y="1731888"/>
            <a:ext cx="3981484" cy="4147577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" y="20802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Attempt of replacing </a:t>
            </a:r>
            <a:r>
              <a:rPr lang="en-US" sz="2000" b="1">
                <a:solidFill>
                  <a:srgbClr val="FE4BCA"/>
                </a:solidFill>
              </a:rPr>
              <a:t>ohmic drive </a:t>
            </a:r>
            <a:r>
              <a:rPr lang="en-US" sz="2000"/>
              <a:t>with </a:t>
            </a:r>
            <a:r>
              <a:rPr lang="en-US" sz="2000" b="1">
                <a:solidFill>
                  <a:srgbClr val="3D99D5"/>
                </a:solidFill>
              </a:rPr>
              <a:t>DC helicity injection</a:t>
            </a:r>
            <a:r>
              <a:rPr lang="en-US" sz="2000"/>
              <a:t>,</a:t>
            </a:r>
          </a:p>
          <a:p>
            <a:r>
              <a:rPr lang="en-US" sz="2000"/>
              <a:t>										           </a:t>
            </a:r>
            <a:r>
              <a:rPr lang="en-US" sz="2000">
                <a:ea typeface="华文楷体"/>
                <a:cs typeface="华文楷体"/>
              </a:rPr>
              <a:t>… </a:t>
            </a:r>
            <a:r>
              <a:rPr lang="en-US" sz="2000"/>
              <a:t>trying to get rid of “</a:t>
            </a:r>
            <a:r>
              <a:rPr lang="en-US" sz="2000" b="1">
                <a:solidFill>
                  <a:srgbClr val="FF0000"/>
                </a:solidFill>
              </a:rPr>
              <a:t>disruptions</a:t>
            </a:r>
            <a:r>
              <a:rPr lang="en-US" sz="2000"/>
              <a:t>”?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7739" y="1018233"/>
            <a:ext cx="64537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>
                <a:solidFill>
                  <a:srgbClr val="3D99D5"/>
                </a:solidFill>
              </a:rPr>
              <a:t>DC helicity injection</a:t>
            </a:r>
            <a:r>
              <a:rPr lang="en-US" sz="2000" b="1"/>
              <a:t> in NSTX (Princeton) Spherical Tokamak</a:t>
            </a:r>
          </a:p>
          <a:p>
            <a:pPr algn="ctr"/>
            <a:r>
              <a:rPr lang="en-US" sz="2000" b="1"/>
              <a:t>often followed by or coexisting with </a:t>
            </a:r>
            <a:r>
              <a:rPr lang="en-US" sz="2000" b="1">
                <a:solidFill>
                  <a:srgbClr val="FE4BCA"/>
                </a:solidFill>
              </a:rPr>
              <a:t>ohmic drive </a:t>
            </a:r>
            <a:r>
              <a:rPr lang="en-US" sz="2000" b="1"/>
              <a:t> </a:t>
            </a:r>
            <a:endParaRPr lang="en-US" sz="2000"/>
          </a:p>
        </p:txBody>
      </p:sp>
      <p:sp>
        <p:nvSpPr>
          <p:cNvPr id="24" name="TextBox 23"/>
          <p:cNvSpPr txBox="1"/>
          <p:nvPr/>
        </p:nvSpPr>
        <p:spPr>
          <a:xfrm>
            <a:off x="0" y="5953310"/>
            <a:ext cx="9143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/>
              <a:t>has achieved &gt;300kA plasma start-up &amp; lowered by 40% ohmic drive requirements</a:t>
            </a:r>
          </a:p>
          <a:p>
            <a:pPr algn="ctr"/>
            <a:r>
              <a:rPr lang="en-US" sz="2000"/>
              <a:t>albeit in presence of a metal centerpost, furthermore </a:t>
            </a:r>
            <a:r>
              <a:rPr lang="en-US" sz="2000" b="1">
                <a:solidFill>
                  <a:srgbClr val="FF0000"/>
                </a:solidFill>
              </a:rPr>
              <a:t>plasmoids are </a:t>
            </a:r>
            <a:r>
              <a:rPr lang="en-US" sz="2000" b="1"/>
              <a:t>“</a:t>
            </a:r>
            <a:r>
              <a:rPr lang="en-US" sz="2000" b="1">
                <a:solidFill>
                  <a:srgbClr val="FF0000"/>
                </a:solidFill>
              </a:rPr>
              <a:t>born &amp; reborn</a:t>
            </a:r>
            <a:r>
              <a:rPr lang="en-US" sz="2000" b="1">
                <a:solidFill>
                  <a:srgbClr val="000000"/>
                </a:solidFill>
              </a:rPr>
              <a:t>”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5407549" y="3644029"/>
            <a:ext cx="5498449" cy="158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5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mute="1">
                <p:cTn id="12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vide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0" descr="gun1.jpg                                                       0002DA0AAlladio-HD1                    C16FCCF9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0954" y="1029553"/>
            <a:ext cx="1519237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1" descr="gun2.jpg                                                       0002DA0AAlladio-HD1                    C16FCCF9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316" y="1029553"/>
            <a:ext cx="1443038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7" descr="gun3.jpg                                                       0002DA0AAlladio-HD1                    C16FCCF9: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081779" y="1029553"/>
            <a:ext cx="1323975" cy="1598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18" descr="gun4.jpg                                                       0002DA0AAlladio-HD1                    C16FCCF9: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05754" y="953353"/>
            <a:ext cx="1579562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478300" y="383222"/>
            <a:ext cx="779728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ea typeface="Comic Sans MS" pitchFamily="-106" charset="0"/>
                <a:cs typeface="Comic Sans MS" pitchFamily="-106" charset="0"/>
              </a:rPr>
              <a:t>Breakdown in small spaces, with extremely high filling pressures and kV voltages </a:t>
            </a:r>
            <a:r>
              <a:rPr lang="en-US" b="1">
                <a:ea typeface="Comic Sans MS" pitchFamily="-106" charset="0"/>
                <a:cs typeface="Comic Sans MS" pitchFamily="-106" charset="0"/>
              </a:rPr>
              <a:t> </a:t>
            </a:r>
            <a:endParaRPr lang="en-US">
              <a:ea typeface="Comic Sans MS" pitchFamily="-106" charset="0"/>
              <a:cs typeface="Comic Sans MS" pitchFamily="-106" charset="0"/>
            </a:endParaRPr>
          </a:p>
          <a:p>
            <a:r>
              <a:rPr lang="en-US">
                <a:solidFill>
                  <a:srgbClr val="339A99"/>
                </a:solidFill>
                <a:ea typeface="Comic Sans MS" pitchFamily="-106" charset="0"/>
                <a:cs typeface="Comic Sans MS" pitchFamily="-106" charset="0"/>
              </a:rPr>
              <a:t>Neutrals and impurities are released from the gun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-181233" y="2050076"/>
            <a:ext cx="92640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>
                <a:latin typeface="Comic Sans MS" pitchFamily="-106" charset="0"/>
                <a:ea typeface="Comic Sans MS" pitchFamily="-106" charset="0"/>
                <a:cs typeface="Comic Sans MS" pitchFamily="-106" charset="0"/>
              </a:rPr>
              <a:t>After the formation,</a:t>
            </a:r>
          </a:p>
          <a:p>
            <a:pPr algn="r"/>
            <a:r>
              <a:rPr lang="en-US">
                <a:latin typeface="Comic Sans MS" pitchFamily="-106" charset="0"/>
                <a:ea typeface="Comic Sans MS" pitchFamily="-106" charset="0"/>
                <a:cs typeface="Comic Sans MS" pitchFamily="-106" charset="0"/>
              </a:rPr>
              <a:t>the </a:t>
            </a:r>
            <a:r>
              <a:rPr lang="en-US">
                <a:solidFill>
                  <a:srgbClr val="CC3467"/>
                </a:solidFill>
                <a:latin typeface="Comic Sans MS" pitchFamily="-106" charset="0"/>
                <a:ea typeface="Comic Sans MS" pitchFamily="-106" charset="0"/>
                <a:cs typeface="Comic Sans MS" pitchFamily="-106" charset="0"/>
              </a:rPr>
              <a:t>Spheromak</a:t>
            </a:r>
            <a:endParaRPr lang="en-US" b="1">
              <a:latin typeface="Comic Sans MS" pitchFamily="-106" charset="0"/>
              <a:ea typeface="Comic Sans MS" pitchFamily="-106" charset="0"/>
              <a:cs typeface="Comic Sans MS" pitchFamily="-106" charset="0"/>
            </a:endParaRPr>
          </a:p>
          <a:p>
            <a:pPr algn="r"/>
            <a:r>
              <a:rPr lang="en-US">
                <a:latin typeface="Comic Sans MS" pitchFamily="-106" charset="0"/>
                <a:ea typeface="Comic Sans MS" pitchFamily="-106" charset="0"/>
                <a:cs typeface="Comic Sans MS" pitchFamily="-106" charset="0"/>
              </a:rPr>
              <a:t>is accelerated and expanded into a </a:t>
            </a:r>
            <a:r>
              <a:rPr lang="en-US">
                <a:solidFill>
                  <a:srgbClr val="C1961F"/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  <a:latin typeface="Comic Sans MS" pitchFamily="-106" charset="0"/>
                <a:ea typeface="Comic Sans MS" pitchFamily="-106" charset="0"/>
                <a:cs typeface="Comic Sans MS" pitchFamily="-106" charset="0"/>
              </a:rPr>
              <a:t>flux conserver</a:t>
            </a:r>
            <a:endParaRPr lang="en-US">
              <a:latin typeface="Comic Sans MS" pitchFamily="-106" charset="0"/>
              <a:ea typeface="Comic Sans MS" pitchFamily="-106" charset="0"/>
              <a:cs typeface="Comic Sans MS" pitchFamily="-106" charset="0"/>
            </a:endParaRPr>
          </a:p>
          <a:p>
            <a:pPr algn="r"/>
            <a:r>
              <a:rPr lang="en-US">
                <a:solidFill>
                  <a:srgbClr val="339A99"/>
                </a:solidFill>
                <a:latin typeface="Comic Sans MS" pitchFamily="-106" charset="0"/>
                <a:ea typeface="Comic Sans MS" pitchFamily="-106" charset="0"/>
                <a:cs typeface="Comic Sans MS" pitchFamily="-106" charset="0"/>
              </a:rPr>
              <a:t>field errors already present in the gun are amplified</a:t>
            </a:r>
            <a:endParaRPr lang="en-US">
              <a:solidFill>
                <a:srgbClr val="339A99"/>
              </a:solidFill>
              <a:latin typeface="华文楷体"/>
              <a:ea typeface="华文楷体"/>
              <a:cs typeface="华文楷体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06793" y="20116"/>
            <a:ext cx="45715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fr-FR" sz="2000" b="1" kern="0">
                <a:solidFill>
                  <a:srgbClr val="339A99"/>
                </a:solidFill>
                <a:ea typeface="Times New Roman"/>
                <a:cs typeface="Comic Sans MS"/>
              </a:rPr>
              <a:t>GUN INJECTED </a:t>
            </a:r>
            <a:r>
              <a:rPr lang="fr-FR" sz="2000" b="1" kern="0">
                <a:solidFill>
                  <a:srgbClr val="CC3467"/>
                </a:solidFill>
                <a:ea typeface="Times New Roman"/>
                <a:cs typeface="Comic Sans MS"/>
              </a:rPr>
              <a:t>FLUX-CORE-SPHEROMAKS</a:t>
            </a:r>
            <a:endParaRPr lang="en-US" sz="2000" b="1" kern="0">
              <a:solidFill>
                <a:srgbClr val="CC3467"/>
              </a:solidFill>
              <a:ea typeface="Times New Roman"/>
              <a:cs typeface="Comic Sans MS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64197" y="635021"/>
            <a:ext cx="1592427" cy="1496456"/>
          </a:xfrm>
          <a:prstGeom prst="rect">
            <a:avLst/>
          </a:prstGeom>
        </p:spPr>
      </p:pic>
      <p:pic>
        <p:nvPicPr>
          <p:cNvPr id="23" name="Picture 27" descr="Fig_3"/>
          <p:cNvPicPr>
            <a:picLocks noChangeAspect="1" noChangeArrowheads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149965" y="3553029"/>
            <a:ext cx="1969962" cy="329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2177377" y="4551557"/>
            <a:ext cx="4635906" cy="2174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en-US" sz="2000" b="1">
                <a:solidFill>
                  <a:srgbClr val="FB04D2"/>
                </a:solidFill>
                <a:ea typeface="Comic Sans MS" pitchFamily="-106" charset="0"/>
                <a:cs typeface="Comic Sans MS" pitchFamily="-106" charset="0"/>
              </a:rPr>
              <a:t>PROTO-SPHERA </a:t>
            </a:r>
            <a:r>
              <a:rPr lang="en-US" sz="2000">
                <a:solidFill>
                  <a:srgbClr val="000000"/>
                </a:solidFill>
                <a:ea typeface="Comic Sans MS" pitchFamily="-106" charset="0"/>
                <a:cs typeface="Comic Sans MS" pitchFamily="-106" charset="0"/>
              </a:rPr>
              <a:t>formed “slowly”</a:t>
            </a:r>
          </a:p>
          <a:p>
            <a:pPr lvl="0" eaLnBrk="0" hangingPunct="0"/>
            <a:r>
              <a:rPr lang="en-US" sz="2000">
                <a:solidFill>
                  <a:srgbClr val="000000"/>
                </a:solidFill>
                <a:ea typeface="Comic Sans MS" pitchFamily="-106" charset="0"/>
                <a:cs typeface="Comic Sans MS" pitchFamily="-106" charset="0"/>
              </a:rPr>
              <a:t>as a </a:t>
            </a:r>
            <a:r>
              <a:rPr lang="en-US" sz="2000" b="1">
                <a:solidFill>
                  <a:srgbClr val="FF03BA"/>
                </a:solidFill>
                <a:cs typeface="Comic Sans MS"/>
              </a:rPr>
              <a:t>Prolated low aspect ratio </a:t>
            </a:r>
          </a:p>
          <a:p>
            <a:pPr lvl="0" eaLnBrk="0" hangingPunct="0"/>
            <a:r>
              <a:rPr lang="en-US" sz="2000" b="1">
                <a:solidFill>
                  <a:srgbClr val="FF03BA"/>
                </a:solidFill>
                <a:cs typeface="Comic Sans MS"/>
              </a:rPr>
              <a:t>Spherical Torus </a:t>
            </a:r>
            <a:r>
              <a:rPr lang="en-US" sz="2000">
                <a:ea typeface="Comic Sans MS" pitchFamily="-106" charset="0"/>
                <a:cs typeface="Comic Sans MS" pitchFamily="-106" charset="0"/>
              </a:rPr>
              <a:t>from the </a:t>
            </a:r>
          </a:p>
          <a:p>
            <a:pPr lvl="0" eaLnBrk="0" hangingPunct="0"/>
            <a:r>
              <a:rPr lang="en-US" sz="2000">
                <a:ea typeface="Comic Sans MS" pitchFamily="-106" charset="0"/>
                <a:cs typeface="Comic Sans MS" pitchFamily="-106" charset="0"/>
              </a:rPr>
              <a:t>preexisting </a:t>
            </a:r>
            <a:r>
              <a:rPr lang="en-US" sz="2000" b="1">
                <a:solidFill>
                  <a:srgbClr val="AA8888"/>
                </a:solidFill>
                <a:ea typeface="Comic Sans MS" pitchFamily="-106" charset="0"/>
                <a:cs typeface="Comic Sans MS" pitchFamily="-106" charset="0"/>
              </a:rPr>
              <a:t>plasma centerpost</a:t>
            </a:r>
          </a:p>
          <a:p>
            <a:pPr lvl="0" eaLnBrk="0" hangingPunct="0"/>
            <a:r>
              <a:rPr lang="en-US" sz="2000" b="1">
                <a:solidFill>
                  <a:srgbClr val="AA8888"/>
                </a:solidFill>
                <a:cs typeface="Comic Sans MS"/>
              </a:rPr>
              <a:t>mushroom-shaped in front of electrodes</a:t>
            </a:r>
          </a:p>
          <a:p>
            <a:pPr lvl="0" eaLnBrk="0" hangingPunct="0"/>
            <a:endParaRPr lang="en-US" sz="800" b="1">
              <a:solidFill>
                <a:srgbClr val="AA8888"/>
              </a:solidFill>
              <a:ea typeface="Comic Sans MS" pitchFamily="-106" charset="0"/>
              <a:cs typeface="Comic Sans MS"/>
            </a:endParaRPr>
          </a:p>
          <a:p>
            <a:pPr eaLnBrk="0" hangingPunct="0">
              <a:lnSpc>
                <a:spcPct val="120000"/>
              </a:lnSpc>
            </a:pPr>
            <a:r>
              <a:rPr lang="en-US" sz="2000">
                <a:ea typeface="Comic Sans MS" pitchFamily="-106" charset="0"/>
                <a:cs typeface="Comic Sans MS" pitchFamily="-106" charset="0"/>
              </a:rPr>
              <a:t>at low voltage, inside big vessel</a:t>
            </a:r>
            <a:endParaRPr lang="en-US" sz="2000"/>
          </a:p>
        </p:txBody>
      </p:sp>
      <p:sp>
        <p:nvSpPr>
          <p:cNvPr id="25" name="TextBox 24"/>
          <p:cNvSpPr txBox="1"/>
          <p:nvPr/>
        </p:nvSpPr>
        <p:spPr>
          <a:xfrm>
            <a:off x="2154500" y="3430333"/>
            <a:ext cx="35700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eaLnBrk="0" hangingPunct="0"/>
            <a:r>
              <a:rPr lang="en-US" sz="2000">
                <a:solidFill>
                  <a:srgbClr val="000000"/>
                </a:solidFill>
                <a:cs typeface="Comic Sans MS"/>
              </a:rPr>
              <a:t>Designed to get a Tokamak-like </a:t>
            </a:r>
          </a:p>
          <a:p>
            <a:pPr lvl="0" eaLnBrk="0" hangingPunct="0"/>
            <a:r>
              <a:rPr lang="en-US" sz="2000">
                <a:solidFill>
                  <a:srgbClr val="000000"/>
                </a:solidFill>
                <a:cs typeface="Comic Sans MS"/>
              </a:rPr>
              <a:t>MHD safety factor</a:t>
            </a:r>
            <a:r>
              <a:rPr lang="en-US" sz="2000">
                <a:solidFill>
                  <a:prstClr val="black"/>
                </a:solidFill>
                <a:cs typeface="Comic Sans MS"/>
              </a:rPr>
              <a:t>(</a:t>
            </a:r>
            <a:r>
              <a:rPr lang="en-US" sz="2000" b="1">
                <a:solidFill>
                  <a:srgbClr val="FF03BA"/>
                </a:solidFill>
                <a:cs typeface="Comic Sans MS"/>
              </a:rPr>
              <a:t>q</a:t>
            </a:r>
            <a:r>
              <a:rPr lang="en-US" sz="2000" b="1" baseline="-25000">
                <a:solidFill>
                  <a:srgbClr val="FF03BA"/>
                </a:solidFill>
                <a:cs typeface="Comic Sans MS"/>
              </a:rPr>
              <a:t>0</a:t>
            </a:r>
            <a:r>
              <a:rPr lang="en-US" sz="2000" b="1">
                <a:solidFill>
                  <a:srgbClr val="FF03BA"/>
                </a:solidFill>
                <a:cs typeface="Comic Sans MS"/>
              </a:rPr>
              <a:t>≥1</a:t>
            </a:r>
            <a:r>
              <a:rPr lang="en-US" sz="2000">
                <a:solidFill>
                  <a:srgbClr val="000000"/>
                </a:solidFill>
                <a:cs typeface="Comic Sans MS"/>
              </a:rPr>
              <a:t>,</a:t>
            </a:r>
            <a:r>
              <a:rPr lang="en-US" sz="2000">
                <a:solidFill>
                  <a:srgbClr val="FF03BA"/>
                </a:solidFill>
                <a:cs typeface="Comic Sans MS"/>
              </a:rPr>
              <a:t> </a:t>
            </a:r>
            <a:r>
              <a:rPr lang="en-US" sz="2000" b="1">
                <a:solidFill>
                  <a:srgbClr val="FF03BA"/>
                </a:solidFill>
                <a:cs typeface="Comic Sans MS"/>
              </a:rPr>
              <a:t>q</a:t>
            </a:r>
            <a:r>
              <a:rPr lang="en-US" sz="2000" b="1" baseline="-25000">
                <a:solidFill>
                  <a:srgbClr val="FF03BA"/>
                </a:solidFill>
                <a:cs typeface="Comic Sans MS"/>
              </a:rPr>
              <a:t>edge</a:t>
            </a:r>
            <a:r>
              <a:rPr lang="en-US" sz="2000" b="1">
                <a:solidFill>
                  <a:srgbClr val="FF03BA"/>
                </a:solidFill>
                <a:cs typeface="Comic Sans MS"/>
              </a:rPr>
              <a:t>~3</a:t>
            </a:r>
            <a:r>
              <a:rPr lang="en-US" sz="2000">
                <a:solidFill>
                  <a:prstClr val="black"/>
                </a:solidFill>
                <a:cs typeface="Comic Sans MS"/>
              </a:rPr>
              <a:t>)</a:t>
            </a:r>
          </a:p>
          <a:p>
            <a:pPr eaLnBrk="0" hangingPunct="0"/>
            <a:r>
              <a:rPr lang="en-US" sz="2000" b="1"/>
              <a:t>(</a:t>
            </a:r>
            <a:r>
              <a:rPr lang="en-US" sz="2000" b="1">
                <a:solidFill>
                  <a:srgbClr val="FF03BA"/>
                </a:solidFill>
              </a:rPr>
              <a:t>A=R/a≥1.2</a:t>
            </a:r>
            <a:r>
              <a:rPr lang="en-US" sz="2000" b="1"/>
              <a:t>, </a:t>
            </a:r>
            <a:r>
              <a:rPr lang="en-US" sz="2000" b="1">
                <a:solidFill>
                  <a:srgbClr val="FF03BA"/>
                </a:solidFill>
              </a:rPr>
              <a:t>κ=b/a</a:t>
            </a:r>
            <a:r>
              <a:rPr lang="en-US" sz="2000" b="1">
                <a:solidFill>
                  <a:srgbClr val="FF03BA"/>
                </a:solidFill>
                <a:cs typeface="Times New Roman" pitchFamily="18" charset="0"/>
              </a:rPr>
              <a:t>~</a:t>
            </a:r>
            <a:r>
              <a:rPr lang="en-US" sz="2000" b="1">
                <a:solidFill>
                  <a:srgbClr val="FF03BA"/>
                </a:solidFill>
              </a:rPr>
              <a:t>2.3</a:t>
            </a:r>
            <a:r>
              <a:rPr lang="en-US" sz="2000" b="1"/>
              <a:t>)</a:t>
            </a:r>
            <a:endParaRPr lang="en-US" sz="2000" b="1">
              <a:solidFill>
                <a:srgbClr val="FF03BA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592163" y="3187597"/>
            <a:ext cx="514804" cy="6582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4931" y="3208242"/>
            <a:ext cx="18646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kern="0">
                <a:solidFill>
                  <a:srgbClr val="FF03BA"/>
                </a:solidFill>
                <a:ea typeface="Times New Roman"/>
                <a:cs typeface="Comic Sans MS"/>
              </a:rPr>
              <a:t>PROTO-SPHERA </a:t>
            </a:r>
            <a:endParaRPr lang="en-US" sz="2000">
              <a:solidFill>
                <a:srgbClr val="FF03BA"/>
              </a:solidFill>
            </a:endParaRPr>
          </a:p>
        </p:txBody>
      </p:sp>
      <p:pic>
        <p:nvPicPr>
          <p:cNvPr id="21" name="Picture 20" descr="App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68826" y="3243545"/>
            <a:ext cx="2979196" cy="3601716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894536" y="5660973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PROTO-SPHERA</a:t>
            </a:r>
            <a:r>
              <a:rPr lang="en-US"/>
              <a:t>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18248" y="5388715"/>
            <a:ext cx="59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TS-3</a:t>
            </a:r>
            <a:endParaRPr lang="en-US"/>
          </a:p>
        </p:txBody>
      </p:sp>
      <p:cxnSp>
        <p:nvCxnSpPr>
          <p:cNvPr id="32" name="Straight Connector 31"/>
          <p:cNvCxnSpPr/>
          <p:nvPr/>
        </p:nvCxnSpPr>
        <p:spPr>
          <a:xfrm rot="10800000">
            <a:off x="43611" y="3241956"/>
            <a:ext cx="9077911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265205" y="114072"/>
          <a:ext cx="3062489" cy="985384"/>
        </p:xfrm>
        <a:graphic>
          <a:graphicData uri="http://schemas.openxmlformats.org/presentationml/2006/ole">
            <p:oleObj spid="_x0000_s230402" name="Document" r:id="rId3" imgW="5486198" imgH="1765235" progId="Word.Document.12">
              <p:link updateAutomatic="1"/>
            </p:oleObj>
          </a:graphicData>
        </a:graphic>
      </p:graphicFrame>
      <p:graphicFrame>
        <p:nvGraphicFramePr>
          <p:cNvPr id="5" name="Object 5"/>
          <p:cNvGraphicFramePr>
            <a:graphicFrameLocks noChangeAspect="1"/>
          </p:cNvGraphicFramePr>
          <p:nvPr/>
        </p:nvGraphicFramePr>
        <p:xfrm>
          <a:off x="268591" y="1054504"/>
          <a:ext cx="3059102" cy="4154122"/>
        </p:xfrm>
        <a:graphic>
          <a:graphicData uri="http://schemas.openxmlformats.org/presentationml/2006/ole">
            <p:oleObj spid="_x0000_s230403" name="Document" r:id="rId3" imgW="4470235" imgH="6070377" progId="Word.Document.12">
              <p:link updateAutomatic="1"/>
            </p:oleObj>
          </a:graphicData>
        </a:graphic>
      </p:graphicFrame>
      <p:graphicFrame>
        <p:nvGraphicFramePr>
          <p:cNvPr id="6" name="Object 6"/>
          <p:cNvGraphicFramePr>
            <a:graphicFrameLocks noChangeAspect="1"/>
          </p:cNvGraphicFramePr>
          <p:nvPr/>
        </p:nvGraphicFramePr>
        <p:xfrm>
          <a:off x="74142" y="5038486"/>
          <a:ext cx="3495753" cy="857754"/>
        </p:xfrm>
        <a:graphic>
          <a:graphicData uri="http://schemas.openxmlformats.org/presentationml/2006/ole">
            <p:oleObj spid="_x0000_s230404" name="Document" r:id="rId3" imgW="5486198" imgH="1346150" progId="Word.Document.12">
              <p:link updateAutomatic="1"/>
            </p:oleObj>
          </a:graphicData>
        </a:graphic>
      </p:graphicFrame>
      <p:graphicFrame>
        <p:nvGraphicFramePr>
          <p:cNvPr id="9" name="Object 10"/>
          <p:cNvGraphicFramePr>
            <a:graphicFrameLocks noChangeAspect="1"/>
          </p:cNvGraphicFramePr>
          <p:nvPr/>
        </p:nvGraphicFramePr>
        <p:xfrm>
          <a:off x="3996787" y="1666327"/>
          <a:ext cx="2364782" cy="2839074"/>
        </p:xfrm>
        <a:graphic>
          <a:graphicData uri="http://schemas.openxmlformats.org/presentationml/2006/ole">
            <p:oleObj spid="_x0000_s230405" name="Document" r:id="rId3" imgW="4495635" imgH="5397301" progId="Word.Document.12">
              <p:link updateAutomatic="1"/>
            </p:oleObj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912069" y="15241"/>
            <a:ext cx="620029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/>
              <a:t>1995-1996 in Frascati the SPHERA proposal:</a:t>
            </a:r>
          </a:p>
          <a:p>
            <a:pPr algn="r"/>
            <a:r>
              <a:rPr lang="en-US" sz="2000">
                <a:solidFill>
                  <a:srgbClr val="FF0000"/>
                </a:solidFill>
              </a:rPr>
              <a:t>a Spherical Tokamak at very low aspect ratio A=1.2÷1.3</a:t>
            </a:r>
          </a:p>
          <a:p>
            <a:pPr algn="r"/>
            <a:r>
              <a:rPr lang="en-US" sz="2000">
                <a:solidFill>
                  <a:srgbClr val="FF0000"/>
                </a:solidFill>
              </a:rPr>
              <a:t>(no induction central solenoid)</a:t>
            </a:r>
          </a:p>
          <a:p>
            <a:pPr algn="r"/>
            <a:r>
              <a:rPr lang="en-US" sz="2000">
                <a:solidFill>
                  <a:srgbClr val="008000"/>
                </a:solidFill>
              </a:rPr>
              <a:t>inside a cylindrical vessel h=4 m, ø 3 m</a:t>
            </a:r>
          </a:p>
          <a:p>
            <a:pPr algn="r"/>
            <a:r>
              <a:rPr lang="en-US" sz="2000" b="1">
                <a:solidFill>
                  <a:srgbClr val="FF07B2"/>
                </a:solidFill>
                <a:ea typeface="华文楷体"/>
                <a:cs typeface="华文楷体"/>
              </a:rPr>
              <a:t>…also the possibility of plasma centerpost</a:t>
            </a:r>
          </a:p>
        </p:txBody>
      </p:sp>
      <p:pic>
        <p:nvPicPr>
          <p:cNvPr id="15" name="Picture 14" descr="Leonardo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9833" y="5171783"/>
            <a:ext cx="1392615" cy="1564592"/>
          </a:xfrm>
          <a:prstGeom prst="rect">
            <a:avLst/>
          </a:prstGeom>
        </p:spPr>
      </p:pic>
      <p:pic>
        <p:nvPicPr>
          <p:cNvPr id="18" name="Picture 17" descr="SandroRegge1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3FA9C2"/>
              </a:clrFrom>
              <a:clrTo>
                <a:srgbClr val="3FA9C2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29863" y="4412470"/>
            <a:ext cx="2083014" cy="213597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799151" y="6572858"/>
            <a:ext cx="33368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/>
              <a:t>Paolo Micozzi ENEA   Alessandro Mancuso ENEA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25987" y="6299999"/>
            <a:ext cx="1305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i="1">
                <a:solidFill>
                  <a:schemeClr val="bg1"/>
                </a:solidFill>
                <a:effectLst>
                  <a:outerShdw blurRad="50800" dist="63500" dir="2700000">
                    <a:srgbClr val="000000"/>
                  </a:outerShdw>
                </a:effectLst>
              </a:rPr>
              <a:t>Leonardo Pieroni </a:t>
            </a:r>
          </a:p>
          <a:p>
            <a:pPr algn="ctr"/>
            <a:r>
              <a:rPr lang="en-US" sz="1200" b="1" i="1">
                <a:solidFill>
                  <a:schemeClr val="bg1"/>
                </a:solidFill>
                <a:effectLst>
                  <a:outerShdw blurRad="50800" dist="63500" dir="2700000">
                    <a:srgbClr val="000000"/>
                  </a:outerShdw>
                </a:effectLst>
              </a:rPr>
              <a:t>1943-2012</a:t>
            </a:r>
          </a:p>
        </p:txBody>
      </p:sp>
      <p:sp useBgFill="1">
        <p:nvSpPr>
          <p:cNvPr id="22" name="TextBox 21"/>
          <p:cNvSpPr txBox="1"/>
          <p:nvPr/>
        </p:nvSpPr>
        <p:spPr>
          <a:xfrm>
            <a:off x="3620922" y="4519019"/>
            <a:ext cx="3713138" cy="646331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r"/>
            <a:r>
              <a:rPr lang="en-US" b="1">
                <a:solidFill>
                  <a:srgbClr val="138CD3"/>
                </a:solidFill>
                <a:cs typeface="Comic Sans MS"/>
              </a:rPr>
              <a:t>SPHERA was never built, but became</a:t>
            </a:r>
          </a:p>
          <a:p>
            <a:pPr algn="r"/>
            <a:r>
              <a:rPr lang="en-US" b="1">
                <a:solidFill>
                  <a:srgbClr val="138CD3"/>
                </a:solidFill>
                <a:cs typeface="Comic Sans MS"/>
              </a:rPr>
              <a:t>the design basis of PROTO-SPHERA</a:t>
            </a:r>
          </a:p>
        </p:txBody>
      </p:sp>
      <p:pic>
        <p:nvPicPr>
          <p:cNvPr id="23" name="Picture 22" descr="Paolo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2448" y="5163357"/>
            <a:ext cx="1077415" cy="1467659"/>
          </a:xfrm>
          <a:prstGeom prst="rect">
            <a:avLst/>
          </a:prstGeom>
        </p:spPr>
      </p:pic>
      <p:pic>
        <p:nvPicPr>
          <p:cNvPr id="17" name="Picture 16" descr="App.jp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3583" y="1666327"/>
            <a:ext cx="2291906" cy="28526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38872" y="1606331"/>
            <a:ext cx="200247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C15477"/>
                </a:solidFill>
              </a:rPr>
              <a:t>Quasi-separate</a:t>
            </a:r>
          </a:p>
          <a:p>
            <a:pPr algn="ctr"/>
            <a:r>
              <a:rPr lang="en-US">
                <a:solidFill>
                  <a:srgbClr val="C15477"/>
                </a:solidFill>
              </a:rPr>
              <a:t>chamber for anode</a:t>
            </a: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38872" y="4163769"/>
            <a:ext cx="214786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C15477"/>
                </a:solidFill>
              </a:rPr>
              <a:t>Quasi-separate</a:t>
            </a:r>
          </a:p>
          <a:p>
            <a:pPr algn="ctr"/>
            <a:r>
              <a:rPr lang="en-US">
                <a:solidFill>
                  <a:srgbClr val="C15477"/>
                </a:solidFill>
              </a:rPr>
              <a:t>chamber for cathode</a:t>
            </a: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135052" y="2846300"/>
            <a:ext cx="159874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FE5ACB"/>
                </a:solidFill>
              </a:rPr>
              <a:t>Spherical Torus</a:t>
            </a:r>
          </a:p>
          <a:p>
            <a:pPr algn="ctr"/>
            <a:r>
              <a:rPr lang="en-US">
                <a:solidFill>
                  <a:srgbClr val="FE5ACB"/>
                </a:solidFill>
              </a:rPr>
              <a:t>chamber</a:t>
            </a:r>
          </a:p>
        </p:txBody>
      </p:sp>
      <p:pic>
        <p:nvPicPr>
          <p:cNvPr id="7" name="Picture 8" descr="General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33600" y="571592"/>
            <a:ext cx="4435788" cy="542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573504" y="3450798"/>
            <a:ext cx="255205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FF5D00"/>
                </a:solidFill>
              </a:rPr>
              <a:t>Electrode plasmas quasi</a:t>
            </a:r>
          </a:p>
          <a:p>
            <a:r>
              <a:rPr lang="en-US" b="1">
                <a:solidFill>
                  <a:srgbClr val="FF5D00"/>
                </a:solidFill>
              </a:rPr>
              <a:t>separated from main plasma:</a:t>
            </a:r>
          </a:p>
          <a:p>
            <a:endParaRPr lang="en-US" sz="800" b="1">
              <a:solidFill>
                <a:srgbClr val="FF5D00"/>
              </a:solidFill>
            </a:endParaRPr>
          </a:p>
          <a:p>
            <a:r>
              <a:rPr lang="en-US" b="1">
                <a:solidFill>
                  <a:srgbClr val="FF5D00"/>
                </a:solidFill>
              </a:rPr>
              <a:t>large number (18) of PF (poloidal field) coils</a:t>
            </a:r>
          </a:p>
        </p:txBody>
      </p:sp>
      <p:pic>
        <p:nvPicPr>
          <p:cNvPr id="9" name="Picture 8" descr="Cover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157331"/>
            <a:ext cx="2133600" cy="325611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217349" y="10949"/>
            <a:ext cx="44329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ea typeface="华文细黑"/>
                <a:cs typeface="华文细黑"/>
              </a:rPr>
              <a:t>2001 PROTO-SPHERA final design report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03468" y="4993434"/>
            <a:ext cx="1516950" cy="142552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332834" y="4993434"/>
            <a:ext cx="3985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>
                <a:effectLst>
                  <a:outerShdw blurRad="50800" dist="127000" dir="2700000">
                    <a:srgbClr val="000000">
                      <a:alpha val="43000"/>
                    </a:srgbClr>
                  </a:outerShdw>
                </a:effectLst>
              </a:rPr>
              <a:t>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7612" y="5846614"/>
            <a:ext cx="48526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Two main problems had been solved:</a:t>
            </a:r>
          </a:p>
          <a:p>
            <a:r>
              <a:rPr lang="en-US" b="1">
                <a:solidFill>
                  <a:srgbClr val="660066"/>
                </a:solidFill>
              </a:rPr>
              <a:t>• building durable electrodes</a:t>
            </a:r>
          </a:p>
          <a:p>
            <a:r>
              <a:rPr lang="en-US" b="1">
                <a:solidFill>
                  <a:srgbClr val="E729AD"/>
                </a:solidFill>
              </a:rPr>
              <a:t>• restrictions imposed by the ideal MHD stability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roto-Pinch-scheme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13" y="1210433"/>
            <a:ext cx="3395040" cy="4599621"/>
          </a:xfrm>
          <a:prstGeom prst="rect">
            <a:avLst/>
          </a:prstGeom>
        </p:spPr>
      </p:pic>
      <p:pic>
        <p:nvPicPr>
          <p:cNvPr id="16" name="Picture 15" descr="Arc-anchori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5224" y="4987513"/>
            <a:ext cx="2082317" cy="18044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154" y="504554"/>
            <a:ext cx="53708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/>
              <a:t>PROTO-PINCH Electrodes testbench, built 1998</a:t>
            </a:r>
          </a:p>
          <a:p>
            <a:r>
              <a:rPr lang="en-US" sz="2000" b="1"/>
              <a:t>experiments from end of 1998 to beginning 2000</a:t>
            </a:r>
          </a:p>
        </p:txBody>
      </p:sp>
      <p:pic>
        <p:nvPicPr>
          <p:cNvPr id="15" name="Picture 14" descr="Proto-Pinc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3245" y="1687847"/>
            <a:ext cx="2390352" cy="3299666"/>
          </a:xfrm>
          <a:prstGeom prst="rect">
            <a:avLst/>
          </a:prstGeom>
        </p:spPr>
      </p:pic>
      <p:pic>
        <p:nvPicPr>
          <p:cNvPr id="17" name="Picture 16" descr="Hollow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2047" y="-1"/>
            <a:ext cx="3771954" cy="212135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978325" y="4358966"/>
            <a:ext cx="31602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rgbClr val="4B5157"/>
                </a:solidFill>
                <a:ea typeface="华文细黑"/>
                <a:cs typeface="华文细黑"/>
              </a:rPr>
              <a:t>W</a:t>
            </a:r>
            <a:r>
              <a:rPr lang="en-US" b="1">
                <a:solidFill>
                  <a:srgbClr val="593A21"/>
                </a:solidFill>
                <a:ea typeface="华文细黑"/>
                <a:cs typeface="华文细黑"/>
              </a:rPr>
              <a:t>-</a:t>
            </a:r>
            <a:r>
              <a:rPr lang="en-US" b="1">
                <a:solidFill>
                  <a:srgbClr val="4B5157"/>
                </a:solidFill>
                <a:ea typeface="华文细黑"/>
                <a:cs typeface="华文细黑"/>
              </a:rPr>
              <a:t>Filaments</a:t>
            </a:r>
            <a:r>
              <a:rPr lang="en-US">
                <a:solidFill>
                  <a:srgbClr val="4B5157"/>
                </a:solidFill>
                <a:ea typeface="华文细黑"/>
                <a:cs typeface="华文细黑"/>
              </a:rPr>
              <a:t>(</a:t>
            </a:r>
            <a:r>
              <a:rPr lang="en-US">
                <a:solidFill>
                  <a:srgbClr val="4B5157"/>
                </a:solidFill>
              </a:rPr>
              <a:t>Caduceus shaped</a:t>
            </a:r>
            <a:r>
              <a:rPr lang="en-US">
                <a:solidFill>
                  <a:srgbClr val="4B5157"/>
                </a:solidFill>
                <a:ea typeface="华文细黑"/>
                <a:cs typeface="华文细黑"/>
              </a:rPr>
              <a:t>)</a:t>
            </a:r>
          </a:p>
          <a:p>
            <a:pPr algn="ctr"/>
            <a:r>
              <a:rPr lang="en-US" b="1">
                <a:solidFill>
                  <a:srgbClr val="A44400"/>
                </a:solidFill>
              </a:rPr>
              <a:t>directly heated cathode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57667" y="5824182"/>
            <a:ext cx="28067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>
                <a:solidFill>
                  <a:srgbClr val="E5377D"/>
                </a:solidFill>
              </a:rPr>
              <a:t>AC current required </a:t>
            </a:r>
          </a:p>
          <a:p>
            <a:pPr algn="ctr"/>
            <a:r>
              <a:rPr lang="en-US" sz="2000" b="1">
                <a:solidFill>
                  <a:srgbClr val="E5377D"/>
                </a:solidFill>
              </a:rPr>
              <a:t>on cathodes for avoiding</a:t>
            </a:r>
          </a:p>
          <a:p>
            <a:pPr algn="ctr"/>
            <a:r>
              <a:rPr lang="en-US" sz="2000" b="1">
                <a:solidFill>
                  <a:srgbClr val="E5377D"/>
                </a:solidFill>
              </a:rPr>
              <a:t>anode arc anchoring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06593" y="2714212"/>
            <a:ext cx="322395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0" hangingPunct="0"/>
            <a:r>
              <a:rPr lang="en-US" b="1">
                <a:solidFill>
                  <a:srgbClr val="E5377D"/>
                </a:solidFill>
              </a:rPr>
              <a:t>• Thousand 1s discharges</a:t>
            </a:r>
          </a:p>
          <a:p>
            <a:pPr eaLnBrk="0" hangingPunct="0"/>
            <a:r>
              <a:rPr lang="en-US" b="1">
                <a:solidFill>
                  <a:srgbClr val="E5377D"/>
                </a:solidFill>
              </a:rPr>
              <a:t>• Plasma current up to 700 A</a:t>
            </a:r>
          </a:p>
          <a:p>
            <a:pPr eaLnBrk="0" hangingPunct="0"/>
            <a:r>
              <a:rPr lang="en-US" b="1">
                <a:solidFill>
                  <a:srgbClr val="E5377D"/>
                </a:solidFill>
              </a:rPr>
              <a:t>• Breakdown </a:t>
            </a:r>
            <a:r>
              <a:rPr lang="en-US" b="1">
                <a:solidFill>
                  <a:srgbClr val="E5377D"/>
                </a:solidFill>
                <a:latin typeface="Times New Roman"/>
                <a:cs typeface="Times New Roman"/>
              </a:rPr>
              <a:t>~</a:t>
            </a:r>
            <a:r>
              <a:rPr lang="en-US" b="1">
                <a:solidFill>
                  <a:srgbClr val="E5377D"/>
                </a:solidFill>
              </a:rPr>
              <a:t>100 V in H</a:t>
            </a:r>
          </a:p>
          <a:p>
            <a:pPr eaLnBrk="0" hangingPunct="0">
              <a:buFont typeface="Wingdings" charset="2"/>
              <a:buChar char="Ø"/>
            </a:pPr>
            <a:r>
              <a:rPr lang="en-US" b="1">
                <a:solidFill>
                  <a:srgbClr val="E5377D"/>
                </a:solidFill>
              </a:rPr>
              <a:t> Current density j</a:t>
            </a:r>
            <a:r>
              <a:rPr lang="en-US" b="1" baseline="-25000">
                <a:solidFill>
                  <a:srgbClr val="E5377D"/>
                </a:solidFill>
              </a:rPr>
              <a:t>e</a:t>
            </a:r>
            <a:r>
              <a:rPr lang="en-US" b="1">
                <a:solidFill>
                  <a:srgbClr val="E5377D"/>
                </a:solidFill>
              </a:rPr>
              <a:t>=1 MA/m</a:t>
            </a:r>
            <a:r>
              <a:rPr lang="en-US" b="1" baseline="30000">
                <a:solidFill>
                  <a:srgbClr val="E5377D"/>
                </a:solidFill>
              </a:rPr>
              <a:t>2</a:t>
            </a:r>
          </a:p>
          <a:p>
            <a:pPr eaLnBrk="0" hangingPunct="0">
              <a:buFont typeface="Wingdings" charset="2"/>
              <a:buChar char="Ø"/>
            </a:pPr>
            <a:r>
              <a:rPr lang="en-US" b="1">
                <a:solidFill>
                  <a:srgbClr val="E5377D"/>
                </a:solidFill>
              </a:rPr>
              <a:t> Power density P</a:t>
            </a:r>
            <a:r>
              <a:rPr lang="en-US" b="1" baseline="-25000">
                <a:solidFill>
                  <a:srgbClr val="E5377D"/>
                </a:solidFill>
              </a:rPr>
              <a:t>e</a:t>
            </a:r>
            <a:r>
              <a:rPr lang="en-US" b="1">
                <a:solidFill>
                  <a:srgbClr val="E5377D"/>
                </a:solidFill>
              </a:rPr>
              <a:t>=20 MW/m</a:t>
            </a:r>
            <a:r>
              <a:rPr lang="en-US" b="1" baseline="30000">
                <a:solidFill>
                  <a:srgbClr val="E5377D"/>
                </a:solidFill>
              </a:rPr>
              <a:t>2</a:t>
            </a:r>
            <a:endParaRPr lang="en-US" b="1">
              <a:solidFill>
                <a:srgbClr val="E5377D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154" y="78666"/>
            <a:ext cx="3858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rgbClr val="A44400"/>
                </a:solidFill>
                <a:ea typeface="华文细黑"/>
                <a:cs typeface="华文细黑"/>
              </a:rPr>
              <a:t>• </a:t>
            </a:r>
            <a:r>
              <a:rPr lang="en-US" sz="2400" b="1">
                <a:solidFill>
                  <a:srgbClr val="A44400"/>
                </a:solidFill>
              </a:rPr>
              <a:t>Building durable electrodes</a:t>
            </a:r>
            <a:endParaRPr lang="en-US" sz="2400" b="1">
              <a:solidFill>
                <a:srgbClr val="A44400"/>
              </a:solidFill>
              <a:ea typeface="华文细黑"/>
              <a:cs typeface="华文细黑"/>
            </a:endParaRPr>
          </a:p>
        </p:txBody>
      </p:sp>
      <p:pic>
        <p:nvPicPr>
          <p:cNvPr id="13" name="Picture 12" descr="Filament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2047" y="4987513"/>
            <a:ext cx="3771953" cy="18044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80344" y="2023574"/>
            <a:ext cx="33636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>
                <a:solidFill>
                  <a:srgbClr val="A44400"/>
                </a:solidFill>
              </a:rPr>
              <a:t>Hollow gas-puffed anode </a:t>
            </a:r>
            <a:r>
              <a:rPr lang="en-US" b="1">
                <a:ea typeface="华文细黑"/>
                <a:cs typeface="华文细黑"/>
              </a:rPr>
              <a:t>(</a:t>
            </a:r>
            <a:r>
              <a:rPr lang="en-US" b="1">
                <a:solidFill>
                  <a:srgbClr val="4B5157"/>
                </a:solidFill>
                <a:ea typeface="华文细黑"/>
                <a:cs typeface="华文细黑"/>
              </a:rPr>
              <a:t>W</a:t>
            </a:r>
            <a:r>
              <a:rPr lang="en-US" b="1">
                <a:ea typeface="华文细黑"/>
                <a:cs typeface="华文细黑"/>
              </a:rPr>
              <a:t>-</a:t>
            </a:r>
            <a:r>
              <a:rPr lang="en-US" b="1">
                <a:solidFill>
                  <a:srgbClr val="A44400"/>
                </a:solidFill>
                <a:ea typeface="华文细黑"/>
                <a:cs typeface="华文细黑"/>
              </a:rPr>
              <a:t>Cu</a:t>
            </a:r>
            <a:r>
              <a:rPr lang="en-US" b="1">
                <a:ea typeface="华文细黑"/>
                <a:cs typeface="华文细黑"/>
              </a:rPr>
              <a:t>):</a:t>
            </a:r>
          </a:p>
          <a:p>
            <a:pPr algn="ctr"/>
            <a:r>
              <a:rPr lang="en-US" b="1">
                <a:solidFill>
                  <a:srgbClr val="E5377D"/>
                </a:solidFill>
                <a:ea typeface="华文细黑"/>
                <a:cs typeface="华文细黑"/>
              </a:rPr>
              <a:t>plasma enters holes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2743386" y="775579"/>
            <a:ext cx="4449304" cy="3877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00D2"/>
                </a:solidFill>
              </a:rPr>
              <a:t>• low (100-200 V) voltage on electrodes</a:t>
            </a:r>
          </a:p>
          <a:p>
            <a:r>
              <a:rPr lang="en-US">
                <a:solidFill>
                  <a:srgbClr val="FF00D2"/>
                </a:solidFill>
              </a:rPr>
              <a:t>• tokamak-like density</a:t>
            </a:r>
          </a:p>
          <a:p>
            <a:endParaRPr lang="en-US" sz="800" b="1">
              <a:ea typeface="华文细黑"/>
              <a:cs typeface="华文细黑"/>
            </a:endParaRPr>
          </a:p>
          <a:p>
            <a:r>
              <a:rPr lang="en-US" sz="2000">
                <a:solidFill>
                  <a:srgbClr val="984807"/>
                </a:solidFill>
                <a:ea typeface="华文细黑"/>
                <a:cs typeface="华文细黑"/>
              </a:rPr>
              <a:t>	</a:t>
            </a:r>
            <a:r>
              <a:rPr lang="en-US" sz="2000">
                <a:solidFill>
                  <a:srgbClr val="984807"/>
                </a:solidFill>
              </a:rPr>
              <a:t>Modular annular electrodes:</a:t>
            </a:r>
          </a:p>
          <a:p>
            <a:r>
              <a:rPr lang="en-US" sz="2000" b="1">
                <a:solidFill>
                  <a:srgbClr val="984807"/>
                </a:solidFill>
              </a:rPr>
              <a:t>Gas puffed hollow anode</a:t>
            </a:r>
          </a:p>
          <a:p>
            <a:endParaRPr lang="en-US" sz="1000" b="1">
              <a:solidFill>
                <a:srgbClr val="FF6981"/>
              </a:solidFill>
              <a:ea typeface="华文细黑"/>
              <a:cs typeface="华文细黑"/>
            </a:endParaRPr>
          </a:p>
          <a:p>
            <a:endParaRPr lang="en-US" sz="1000" b="1">
              <a:solidFill>
                <a:srgbClr val="FF6981"/>
              </a:solidFill>
              <a:ea typeface="华文细黑"/>
              <a:cs typeface="华文细黑"/>
            </a:endParaRPr>
          </a:p>
          <a:p>
            <a:r>
              <a:rPr lang="en-US" sz="2000" b="1">
                <a:solidFill>
                  <a:srgbClr val="FB04D2"/>
                </a:solidFill>
              </a:rPr>
              <a:t>P</a:t>
            </a:r>
            <a:r>
              <a:rPr lang="en-US" sz="2000">
                <a:solidFill>
                  <a:srgbClr val="FB04D2"/>
                </a:solidFill>
              </a:rPr>
              <a:t>lasma centerpost at electrode</a:t>
            </a:r>
          </a:p>
          <a:p>
            <a:r>
              <a:rPr lang="en-US" sz="2000">
                <a:solidFill>
                  <a:srgbClr val="FB04D2"/>
                </a:solidFill>
              </a:rPr>
              <a:t>interfaces mushroom-shaped</a:t>
            </a:r>
          </a:p>
          <a:p>
            <a:endParaRPr lang="en-US" sz="1600" b="1">
              <a:solidFill>
                <a:srgbClr val="FF0000"/>
              </a:solidFill>
              <a:ea typeface="华文细黑"/>
              <a:cs typeface="华文细黑"/>
            </a:endParaRPr>
          </a:p>
          <a:p>
            <a:r>
              <a:rPr lang="en-US" b="1">
                <a:solidFill>
                  <a:srgbClr val="FF0000"/>
                </a:solidFill>
              </a:rPr>
              <a:t>Plasma current density j</a:t>
            </a:r>
            <a:r>
              <a:rPr lang="en-US" b="1" baseline="-25000">
                <a:solidFill>
                  <a:srgbClr val="FF0000"/>
                </a:solidFill>
              </a:rPr>
              <a:t>e</a:t>
            </a:r>
            <a:r>
              <a:rPr lang="en-US" b="1">
                <a:solidFill>
                  <a:srgbClr val="FF0000"/>
                </a:solidFill>
              </a:rPr>
              <a:t>=1MA/m</a:t>
            </a:r>
            <a:r>
              <a:rPr lang="en-US" b="1" baseline="30000">
                <a:solidFill>
                  <a:srgbClr val="FF0000"/>
                </a:solidFill>
              </a:rPr>
              <a:t>2</a:t>
            </a:r>
          </a:p>
          <a:p>
            <a:r>
              <a:rPr lang="en-US" b="1">
                <a:solidFill>
                  <a:srgbClr val="FF0000"/>
                </a:solidFill>
              </a:rPr>
              <a:t>Power density P</a:t>
            </a:r>
            <a:r>
              <a:rPr lang="en-US" b="1" baseline="-25000">
                <a:solidFill>
                  <a:srgbClr val="FF0000"/>
                </a:solidFill>
              </a:rPr>
              <a:t>e</a:t>
            </a:r>
            <a:r>
              <a:rPr lang="en-US" b="1">
                <a:solidFill>
                  <a:srgbClr val="FF0000"/>
                </a:solidFill>
              </a:rPr>
              <a:t>=20÷30 MW/m</a:t>
            </a:r>
            <a:r>
              <a:rPr lang="en-US" b="1" baseline="30000">
                <a:solidFill>
                  <a:srgbClr val="FF0000"/>
                </a:solidFill>
              </a:rPr>
              <a:t>2</a:t>
            </a:r>
          </a:p>
          <a:p>
            <a:endParaRPr lang="en-US" sz="3200" b="1">
              <a:solidFill>
                <a:srgbClr val="984807"/>
              </a:solidFill>
            </a:endParaRPr>
          </a:p>
          <a:p>
            <a:r>
              <a:rPr lang="en-US" b="1">
                <a:solidFill>
                  <a:schemeClr val="bg2">
                    <a:lumMod val="25000"/>
                  </a:schemeClr>
                </a:solidFill>
              </a:rPr>
              <a:t>W-Th </a:t>
            </a:r>
            <a:r>
              <a:rPr lang="en-US" b="1">
                <a:solidFill>
                  <a:srgbClr val="984807"/>
                </a:solidFill>
              </a:rPr>
              <a:t>directly heated cathode</a:t>
            </a:r>
            <a:endParaRPr lang="en-US" b="1"/>
          </a:p>
        </p:txBody>
      </p:sp>
      <p:pic>
        <p:nvPicPr>
          <p:cNvPr id="7" name="Picture 11" descr="05Cathod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5433" y="3452671"/>
            <a:ext cx="2428567" cy="182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2" descr="03Cathode_Modul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46363" y="4726028"/>
            <a:ext cx="2683259" cy="2012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89" y="740008"/>
            <a:ext cx="2677698" cy="4415226"/>
          </a:xfrm>
          <a:prstGeom prst="rect">
            <a:avLst/>
          </a:prstGeom>
        </p:spPr>
      </p:pic>
      <p:pic>
        <p:nvPicPr>
          <p:cNvPr id="11" name="Picture 10" descr="Anodo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5817" y="1027771"/>
            <a:ext cx="2544248" cy="2373001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rot="10800000">
            <a:off x="1697033" y="1887988"/>
            <a:ext cx="1046354" cy="925835"/>
          </a:xfrm>
          <a:prstGeom prst="straightConnector1">
            <a:avLst/>
          </a:prstGeom>
          <a:ln w="38100">
            <a:solidFill>
              <a:srgbClr val="FB04D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550434" y="2009009"/>
            <a:ext cx="967935" cy="1588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5911714" y="4485268"/>
            <a:ext cx="748106" cy="1588"/>
          </a:xfrm>
          <a:prstGeom prst="straightConnector1">
            <a:avLst/>
          </a:prstGeom>
          <a:ln w="38100">
            <a:solidFill>
              <a:srgbClr val="984807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6200000" flipH="1">
            <a:off x="3309678" y="4632068"/>
            <a:ext cx="1076752" cy="1067669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5689" y="107522"/>
            <a:ext cx="90081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A44400"/>
                </a:solidFill>
              </a:rPr>
              <a:t>PROTO-PINCH testbench found a solution for the electrodes that works on PROTO-SPHERA</a:t>
            </a:r>
            <a:endParaRPr lang="en-US" b="1">
              <a:solidFill>
                <a:srgbClr val="A44400"/>
              </a:solidFill>
              <a:ea typeface="华文细黑"/>
              <a:cs typeface="华文细黑"/>
            </a:endParaRPr>
          </a:p>
          <a:p>
            <a:r>
              <a:rPr lang="en-US"/>
              <a:t>at a current and power density that is relevant for a </a:t>
            </a:r>
            <a:r>
              <a:rPr lang="en-US">
                <a:solidFill>
                  <a:srgbClr val="FF0000"/>
                </a:solidFill>
              </a:rPr>
              <a:t>Biased Divertor of a reactor-grade plasma</a:t>
            </a:r>
          </a:p>
        </p:txBody>
      </p:sp>
      <p:pic>
        <p:nvPicPr>
          <p:cNvPr id="26" name="Picture 25" descr="Livio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7999" y="5273608"/>
            <a:ext cx="1521054" cy="1521054"/>
          </a:xfrm>
          <a:prstGeom prst="rect">
            <a:avLst/>
          </a:prstGeom>
        </p:spPr>
      </p:pic>
      <p:pic>
        <p:nvPicPr>
          <p:cNvPr id="27" name="Picture 26" descr="Proto_Sandro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8310" y="5261861"/>
            <a:ext cx="2530426" cy="152780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281192" y="6552591"/>
            <a:ext cx="19278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>
                <a:solidFill>
                  <a:srgbClr val="FFFFFF"/>
                </a:solidFill>
              </a:rPr>
              <a:t>Alessandro Mancuso ENEA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03017" y="6539561"/>
            <a:ext cx="14536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/>
              <a:t>Livio Bettinali </a:t>
            </a:r>
            <a:r>
              <a:rPr lang="en-US" sz="1200" b="1" i="1">
                <a:solidFill>
                  <a:schemeClr val="bg1"/>
                </a:solidFill>
              </a:rPr>
              <a:t>ENEA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rot="10800000" flipV="1">
            <a:off x="1697030" y="2813822"/>
            <a:ext cx="1046356" cy="1007280"/>
          </a:xfrm>
          <a:prstGeom prst="straightConnector1">
            <a:avLst/>
          </a:prstGeom>
          <a:ln w="38100">
            <a:solidFill>
              <a:srgbClr val="FB04D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1" descr="Culham5.jpe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78145" y="2129995"/>
            <a:ext cx="1361002" cy="1733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2" descr="Moskv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90439" y="2119762"/>
            <a:ext cx="2752924" cy="1743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5196" y="10950"/>
            <a:ext cx="1439210" cy="182095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3601" y="2129995"/>
            <a:ext cx="2284300" cy="1733344"/>
          </a:xfrm>
          <a:prstGeom prst="rect">
            <a:avLst/>
          </a:prstGeom>
        </p:spPr>
      </p:pic>
      <p:pic>
        <p:nvPicPr>
          <p:cNvPr id="13" name="Picture 12" descr="Phoenix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2964" y="5621818"/>
            <a:ext cx="1412778" cy="1236181"/>
          </a:xfrm>
          <a:prstGeom prst="rect">
            <a:avLst/>
          </a:prstGeom>
        </p:spPr>
      </p:pic>
      <p:pic>
        <p:nvPicPr>
          <p:cNvPr id="14" name="Picture 13" descr="Start-group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0209" y="4193358"/>
            <a:ext cx="2182138" cy="2664644"/>
          </a:xfrm>
          <a:prstGeom prst="rect">
            <a:avLst/>
          </a:prstGeom>
        </p:spPr>
      </p:pic>
      <p:pic>
        <p:nvPicPr>
          <p:cNvPr id="15" name="Picture 14" descr="Torso-plasma.tiff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5742" y="5190122"/>
            <a:ext cx="2428035" cy="1667877"/>
          </a:xfrm>
          <a:prstGeom prst="rect">
            <a:avLst/>
          </a:prstGeom>
        </p:spPr>
      </p:pic>
      <p:pic>
        <p:nvPicPr>
          <p:cNvPr id="16" name="Picture 6" descr="Torso.jpg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" y="4074006"/>
            <a:ext cx="2266157" cy="2783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/>
          <p:nvPr/>
        </p:nvSpPr>
        <p:spPr>
          <a:xfrm>
            <a:off x="173426" y="1830746"/>
            <a:ext cx="870509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>
                <a:solidFill>
                  <a:srgbClr val="444440"/>
                </a:solidFill>
              </a:rPr>
              <a:t>Derek Robinson had a leading role in the historical temperature measurements on Russian Tokamak T3 (1969)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92309" y="21899"/>
            <a:ext cx="13941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i="1"/>
              <a:t>Derek Robinson</a:t>
            </a:r>
          </a:p>
          <a:p>
            <a:pPr algn="ctr"/>
            <a:r>
              <a:rPr lang="en-US" sz="1400" b="1" i="1"/>
              <a:t>1941-2002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39674" y="4910694"/>
            <a:ext cx="25041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>
                <a:effectLst>
                  <a:outerShdw blurRad="50800" dist="38100" dir="2700000">
                    <a:srgbClr val="FA7124"/>
                  </a:outerShdw>
                </a:effectLst>
              </a:rPr>
              <a:t>Torsatron Torso (Culham) 1975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01654" y="5424133"/>
            <a:ext cx="10862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>
                <a:solidFill>
                  <a:schemeClr val="bg1"/>
                </a:solidFill>
                <a:effectLst>
                  <a:outerShdw blurRad="50800" dist="38100" dir="2700000">
                    <a:srgbClr val="FA7124"/>
                  </a:outerShdw>
                </a:effectLst>
              </a:rPr>
              <a:t>START 1991</a:t>
            </a:r>
          </a:p>
        </p:txBody>
      </p:sp>
      <p:pic>
        <p:nvPicPr>
          <p:cNvPr id="21" name="Picture 20" descr="Champagn-exp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45" y="66689"/>
            <a:ext cx="1502903" cy="176671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687276" y="545119"/>
            <a:ext cx="53006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rgbClr val="000000"/>
                </a:solidFill>
                <a:cs typeface="Comic Sans MS"/>
              </a:rPr>
              <a:t>Derek Robinson (director of Culham from 1991)</a:t>
            </a:r>
          </a:p>
          <a:p>
            <a:r>
              <a:rPr lang="en-US" i="1">
                <a:solidFill>
                  <a:srgbClr val="000000"/>
                </a:solidFill>
                <a:cs typeface="Comic Sans MS"/>
              </a:rPr>
              <a:t>was very interested in the </a:t>
            </a:r>
            <a:r>
              <a:rPr lang="en-US" i="1">
                <a:solidFill>
                  <a:srgbClr val="FF00D2"/>
                </a:solidFill>
                <a:cs typeface="Comic Sans MS"/>
              </a:rPr>
              <a:t>“Champagne bottle” </a:t>
            </a:r>
          </a:p>
          <a:p>
            <a:r>
              <a:rPr lang="en-US" i="1">
                <a:solidFill>
                  <a:srgbClr val="FF00D2"/>
                </a:solidFill>
                <a:cs typeface="Comic Sans MS"/>
              </a:rPr>
              <a:t>experiment</a:t>
            </a:r>
            <a:r>
              <a:rPr lang="en-US" i="1">
                <a:solidFill>
                  <a:srgbClr val="FF0000"/>
                </a:solidFill>
                <a:cs typeface="Comic Sans MS"/>
              </a:rPr>
              <a:t>: </a:t>
            </a:r>
            <a:r>
              <a:rPr lang="en-US" i="1">
                <a:cs typeface="Comic Sans MS"/>
              </a:rPr>
              <a:t>in 1999 he proposed to build at </a:t>
            </a:r>
          </a:p>
          <a:p>
            <a:r>
              <a:rPr lang="en-US" i="1">
                <a:cs typeface="Comic Sans MS"/>
              </a:rPr>
              <a:t>Culham PROTO-SPHERA inside the START vessel</a:t>
            </a:r>
          </a:p>
        </p:txBody>
      </p:sp>
      <p:pic>
        <p:nvPicPr>
          <p:cNvPr id="24" name="Picture 23" descr="ASG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11742" y="4193358"/>
            <a:ext cx="1632259" cy="266464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569979" y="4193358"/>
            <a:ext cx="15630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i="1">
                <a:solidFill>
                  <a:schemeClr val="bg1"/>
                </a:solidFill>
                <a:effectLst>
                  <a:outerShdw blurRad="50800" dist="38100" dir="2700000">
                    <a:srgbClr val="FA7124"/>
                  </a:outerShdw>
                </a:effectLst>
              </a:rPr>
              <a:t>PROTO-SPHERA 2010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54432" y="4109603"/>
            <a:ext cx="37037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>
                <a:solidFill>
                  <a:srgbClr val="004080"/>
                </a:solidFill>
                <a:cs typeface="Comic Sans MS"/>
              </a:rPr>
              <a:t>Derek Robinson’s proposal unfortunately</a:t>
            </a:r>
          </a:p>
          <a:p>
            <a:r>
              <a:rPr lang="en-US" sz="1600" b="1" i="1">
                <a:solidFill>
                  <a:srgbClr val="004080"/>
                </a:solidFill>
                <a:cs typeface="Comic Sans MS"/>
              </a:rPr>
              <a:t>was not accepted… but the “Old Vessel”</a:t>
            </a:r>
          </a:p>
          <a:p>
            <a:r>
              <a:rPr lang="en-US" sz="1600" b="1" i="1">
                <a:solidFill>
                  <a:srgbClr val="004080"/>
                </a:solidFill>
                <a:cs typeface="Comic Sans MS"/>
              </a:rPr>
              <a:t>found anyway its way …to Rome!</a:t>
            </a:r>
            <a:endParaRPr lang="en-US" sz="1600">
              <a:solidFill>
                <a:srgbClr val="004080"/>
              </a:solidFill>
              <a:cs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S3-PSCompa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4658" y="691283"/>
            <a:ext cx="3496184" cy="294849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3712" y="0"/>
            <a:ext cx="9133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004080"/>
                </a:solidFill>
                <a:cs typeface="Comic Sans MS"/>
              </a:rPr>
              <a:t>Furthermore Derek Robinson’s proposal to build PROTO-SPHERA at Culham inside START</a:t>
            </a:r>
          </a:p>
          <a:p>
            <a:pPr algn="ctr"/>
            <a:r>
              <a:rPr lang="en-US">
                <a:solidFill>
                  <a:srgbClr val="004080"/>
                </a:solidFill>
                <a:cs typeface="Comic Sans MS"/>
              </a:rPr>
              <a:t>led to the final parametrers’ choice, the </a:t>
            </a:r>
            <a:r>
              <a:rPr lang="en-US">
                <a:solidFill>
                  <a:srgbClr val="FF0000"/>
                </a:solidFill>
                <a:cs typeface="Comic Sans MS"/>
              </a:rPr>
              <a:t>START size </a:t>
            </a:r>
            <a:r>
              <a:rPr lang="en-US">
                <a:solidFill>
                  <a:srgbClr val="004080"/>
                </a:solidFill>
                <a:cs typeface="Comic Sans MS"/>
              </a:rPr>
              <a:t>and not the </a:t>
            </a:r>
            <a:r>
              <a:rPr lang="en-US">
                <a:solidFill>
                  <a:srgbClr val="4943DA"/>
                </a:solidFill>
                <a:cs typeface="Comic Sans MS"/>
              </a:rPr>
              <a:t>TS-3 one </a:t>
            </a:r>
            <a:r>
              <a:rPr lang="en-US">
                <a:solidFill>
                  <a:srgbClr val="004080"/>
                </a:solidFill>
                <a:cs typeface="Comic Sans MS"/>
              </a:rPr>
              <a:t>was chosen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659" y="693394"/>
            <a:ext cx="6140747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004080"/>
                </a:solidFill>
              </a:rPr>
              <a:t>In </a:t>
            </a:r>
            <a:r>
              <a:rPr lang="en-US" sz="2000" b="1">
                <a:solidFill>
                  <a:srgbClr val="004080"/>
                </a:solidFill>
              </a:rPr>
              <a:t>2002</a:t>
            </a:r>
            <a:r>
              <a:rPr lang="en-US" sz="2000">
                <a:solidFill>
                  <a:srgbClr val="004080"/>
                </a:solidFill>
              </a:rPr>
              <a:t> at Frascati an </a:t>
            </a:r>
            <a:r>
              <a:rPr lang="en-US" sz="2000" b="1">
                <a:solidFill>
                  <a:srgbClr val="004080"/>
                </a:solidFill>
              </a:rPr>
              <a:t>International Workshop </a:t>
            </a:r>
            <a:r>
              <a:rPr lang="en-US" sz="2000">
                <a:solidFill>
                  <a:srgbClr val="004080"/>
                </a:solidFill>
              </a:rPr>
              <a:t>was held,</a:t>
            </a:r>
          </a:p>
          <a:p>
            <a:r>
              <a:rPr lang="en-US" sz="2000">
                <a:solidFill>
                  <a:srgbClr val="004080"/>
                </a:solidFill>
              </a:rPr>
              <a:t>chaired by </a:t>
            </a:r>
            <a:r>
              <a:rPr lang="en-US" sz="2000" b="1">
                <a:solidFill>
                  <a:srgbClr val="004080"/>
                </a:solidFill>
              </a:rPr>
              <a:t>Martin Peng</a:t>
            </a:r>
            <a:r>
              <a:rPr lang="en-US" sz="2000">
                <a:solidFill>
                  <a:srgbClr val="004080"/>
                </a:solidFill>
              </a:rPr>
              <a:t>, it advised to build the machine</a:t>
            </a:r>
          </a:p>
          <a:p>
            <a:r>
              <a:rPr lang="en-US" sz="2000">
                <a:solidFill>
                  <a:srgbClr val="004080"/>
                </a:solidFill>
              </a:rPr>
              <a:t>in two steps:</a:t>
            </a:r>
          </a:p>
          <a:p>
            <a:r>
              <a:rPr lang="en-US" sz="2000">
                <a:solidFill>
                  <a:srgbClr val="9D8686"/>
                </a:solidFill>
              </a:rPr>
              <a:t>• first step: check Plasma Centerpost’s feasibility</a:t>
            </a:r>
          </a:p>
          <a:p>
            <a:r>
              <a:rPr lang="en-US" sz="2000">
                <a:solidFill>
                  <a:srgbClr val="FE5ACB"/>
                </a:solidFill>
              </a:rPr>
              <a:t>• second step: the machine would have been</a:t>
            </a:r>
          </a:p>
          <a:p>
            <a:r>
              <a:rPr lang="en-US" sz="2000">
                <a:solidFill>
                  <a:srgbClr val="FE5ACB"/>
                </a:solidFill>
              </a:rPr>
              <a:t>   completed such as to produce the Spherical Torus</a:t>
            </a:r>
          </a:p>
          <a:p>
            <a:endParaRPr lang="en-US" sz="800" b="1">
              <a:latin typeface="华文楷体"/>
              <a:ea typeface="华文楷体"/>
              <a:cs typeface="华文楷体"/>
            </a:endParaRPr>
          </a:p>
          <a:p>
            <a:r>
              <a:rPr lang="en-US">
                <a:solidFill>
                  <a:srgbClr val="1F578F"/>
                </a:solidFill>
                <a:cs typeface="Comic Sans MS"/>
              </a:rPr>
              <a:t>The CAD design of PROTO-SPHERA began</a:t>
            </a:r>
          </a:p>
        </p:txBody>
      </p:sp>
      <p:pic>
        <p:nvPicPr>
          <p:cNvPr id="8" name="Picture 4" descr="FigConfr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25317" y="2892852"/>
            <a:ext cx="5029200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3860" y="3542577"/>
            <a:ext cx="20078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660066"/>
                </a:solidFill>
                <a:cs typeface="Comic Sans MS"/>
              </a:rPr>
              <a:t>Phase1: </a:t>
            </a: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  <a:cs typeface="Comic Sans MS"/>
              </a:rPr>
              <a:t>8 PFcoils</a:t>
            </a:r>
          </a:p>
          <a:p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  <a:cs typeface="Comic Sans MS"/>
              </a:rPr>
              <a:t>Centerpost shape</a:t>
            </a:r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6421673" y="3571604"/>
            <a:ext cx="266284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EB00D9"/>
                </a:solidFill>
                <a:cs typeface="Comic Sans MS"/>
              </a:rPr>
              <a:t>Phase 2: </a:t>
            </a: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  <a:cs typeface="Comic Sans MS"/>
              </a:rPr>
              <a:t>8 PF shaping coils</a:t>
            </a:r>
          </a:p>
          <a:p>
            <a:r>
              <a:rPr lang="en-US">
                <a:cs typeface="Comic Sans MS"/>
              </a:rPr>
              <a:t>+ </a:t>
            </a:r>
            <a:r>
              <a:rPr lang="en-US">
                <a:solidFill>
                  <a:srgbClr val="FF0000"/>
                </a:solidFill>
                <a:cs typeface="Comic Sans MS"/>
              </a:rPr>
              <a:t>10 PF compressing coils</a:t>
            </a:r>
          </a:p>
        </p:txBody>
      </p:sp>
      <p:pic>
        <p:nvPicPr>
          <p:cNvPr id="14" name="Picture 13" descr="Stamos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70" y="4482574"/>
            <a:ext cx="1363447" cy="191053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860" y="6361405"/>
            <a:ext cx="15707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i="1"/>
              <a:t>Stamos Papastergiou</a:t>
            </a:r>
          </a:p>
          <a:p>
            <a:pPr algn="ctr"/>
            <a:r>
              <a:rPr lang="en-US" sz="1200" b="1" i="1"/>
              <a:t>Euratom</a:t>
            </a:r>
          </a:p>
        </p:txBody>
      </p:sp>
      <p:pic>
        <p:nvPicPr>
          <p:cNvPr id="16" name="Picture 15" descr="Sandro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4695" y="4257987"/>
            <a:ext cx="2685435" cy="256508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949033" y="6498202"/>
            <a:ext cx="18902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solidFill>
                  <a:schemeClr val="bg1"/>
                </a:solidFill>
              </a:rPr>
              <a:t>Alessandro Mancuso ENEA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29900" y="4185598"/>
            <a:ext cx="1467679" cy="1588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  <a:effectLst>
            <a:outerShdw blurRad="40000" dist="20000" dir="5400000" rotWithShape="0">
              <a:schemeClr val="tx1">
                <a:lumMod val="75000"/>
                <a:lumOff val="25000"/>
                <a:alpha val="38000"/>
              </a:scheme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rot="10800000">
            <a:off x="6454696" y="4215412"/>
            <a:ext cx="1860311" cy="1588"/>
          </a:xfrm>
          <a:prstGeom prst="straightConnector1">
            <a:avLst/>
          </a:prstGeom>
          <a:ln>
            <a:solidFill>
              <a:srgbClr val="F5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7" descr="Fig_3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82721" y="13175"/>
            <a:ext cx="2332104" cy="389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Formation_detail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6" y="3795889"/>
            <a:ext cx="9047219" cy="306211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01200" y="2785823"/>
            <a:ext cx="6552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>
                <a:solidFill>
                  <a:srgbClr val="9D8686"/>
                </a:solidFill>
                <a:ea typeface="华文细黑"/>
                <a:cs typeface="华文细黑"/>
              </a:rPr>
              <a:t>Current plasma center column is rapidly increasing: I</a:t>
            </a:r>
            <a:r>
              <a:rPr lang="en-US" b="1" baseline="-25000">
                <a:solidFill>
                  <a:srgbClr val="9D8686"/>
                </a:solidFill>
                <a:ea typeface="华文细黑"/>
                <a:cs typeface="华文细黑"/>
              </a:rPr>
              <a:t>e</a:t>
            </a:r>
            <a:r>
              <a:rPr lang="en-US" b="1">
                <a:solidFill>
                  <a:srgbClr val="9D8686"/>
                </a:solidFill>
                <a:ea typeface="华文细黑"/>
                <a:cs typeface="华文细黑"/>
              </a:rPr>
              <a:t> = 8.5 → 60kA</a:t>
            </a:r>
          </a:p>
          <a:p>
            <a:pPr algn="r"/>
            <a:r>
              <a:rPr lang="en-US" b="1">
                <a:solidFill>
                  <a:srgbClr val="FB5253"/>
                </a:solidFill>
                <a:ea typeface="华文细黑"/>
                <a:cs typeface="华文细黑"/>
              </a:rPr>
              <a:t>To compress the plasma, PF coil current in each turn: I</a:t>
            </a:r>
            <a:r>
              <a:rPr lang="en-US" b="1" baseline="-25000">
                <a:solidFill>
                  <a:srgbClr val="FB5253"/>
                </a:solidFill>
                <a:ea typeface="华文细黑"/>
                <a:cs typeface="华文细黑"/>
              </a:rPr>
              <a:t>A</a:t>
            </a:r>
            <a:r>
              <a:rPr lang="en-US" b="1">
                <a:solidFill>
                  <a:srgbClr val="FB5253"/>
                </a:solidFill>
                <a:ea typeface="华文细黑"/>
                <a:cs typeface="华文细黑"/>
              </a:rPr>
              <a:t> = 0 → 1.2kA</a:t>
            </a:r>
            <a:endParaRPr lang="en-US" b="1">
              <a:solidFill>
                <a:srgbClr val="E30000"/>
              </a:solidFill>
              <a:ea typeface="华文细黑"/>
              <a:cs typeface="华文细黑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3590" y="3485364"/>
            <a:ext cx="57254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rgbClr val="E729AD"/>
                </a:solidFill>
                <a:ea typeface="华文楷体"/>
                <a:cs typeface="华文楷体"/>
              </a:rPr>
              <a:t>Plasma formation ... Calculated assuming axisymmetric equilibria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52668" y="3839223"/>
            <a:ext cx="8871925" cy="1588"/>
          </a:xfrm>
          <a:prstGeom prst="straightConnector1">
            <a:avLst/>
          </a:prstGeom>
          <a:ln>
            <a:solidFill>
              <a:srgbClr val="E729A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2456396" y="98527"/>
            <a:ext cx="6609496" cy="2579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0" hangingPunct="0"/>
            <a:endParaRPr lang="en-US" sz="400" u="sng"/>
          </a:p>
          <a:p>
            <a:pPr eaLnBrk="0" hangingPunct="0">
              <a:lnSpc>
                <a:spcPct val="120000"/>
              </a:lnSpc>
            </a:pPr>
            <a:r>
              <a:rPr lang="en-US" sz="2000" b="1">
                <a:solidFill>
                  <a:srgbClr val="E729AD"/>
                </a:solidFill>
                <a:latin typeface="Comic Sans MS" pitchFamily="-106" charset="0"/>
                <a:ea typeface="Comic Sans MS" pitchFamily="-106" charset="0"/>
                <a:cs typeface="Comic Sans MS" pitchFamily="-106" charset="0"/>
              </a:rPr>
              <a:t>PROTO-SPHERA parameters</a:t>
            </a:r>
            <a:r>
              <a:rPr lang="en-US" sz="2000" b="1">
                <a:solidFill>
                  <a:srgbClr val="FB04D2"/>
                </a:solidFill>
                <a:latin typeface="Comic Sans MS" pitchFamily="-106" charset="0"/>
                <a:ea typeface="Comic Sans MS" pitchFamily="-106" charset="0"/>
                <a:cs typeface="Comic Sans MS" pitchFamily="-106" charset="0"/>
              </a:rPr>
              <a:t>:</a:t>
            </a:r>
            <a:endParaRPr lang="en-US" sz="400"/>
          </a:p>
          <a:p>
            <a:pPr eaLnBrk="0" hangingPunct="0">
              <a:lnSpc>
                <a:spcPct val="120000"/>
              </a:lnSpc>
            </a:pPr>
            <a:endParaRPr lang="en-US" sz="800"/>
          </a:p>
          <a:p>
            <a:pPr eaLnBrk="0" hangingPunct="0"/>
            <a:r>
              <a:rPr lang="en-US" sz="2000" b="1">
                <a:solidFill>
                  <a:srgbClr val="9D8686"/>
                </a:solidFill>
              </a:rPr>
              <a:t>SP centerpost current		I</a:t>
            </a:r>
            <a:r>
              <a:rPr lang="en-US" sz="2000" b="1" baseline="-25000">
                <a:solidFill>
                  <a:srgbClr val="9D8686"/>
                </a:solidFill>
              </a:rPr>
              <a:t>e</a:t>
            </a:r>
            <a:r>
              <a:rPr lang="en-US" sz="2000" b="1">
                <a:solidFill>
                  <a:srgbClr val="9D8686"/>
                </a:solidFill>
              </a:rPr>
              <a:t>=60 kA</a:t>
            </a:r>
          </a:p>
          <a:p>
            <a:pPr eaLnBrk="0" hangingPunct="0"/>
            <a:r>
              <a:rPr lang="en-US" sz="2000" b="1">
                <a:solidFill>
                  <a:srgbClr val="E729AD"/>
                </a:solidFill>
              </a:rPr>
              <a:t>ST toroidal current		I</a:t>
            </a:r>
            <a:r>
              <a:rPr lang="en-US" sz="2000" b="1" baseline="-25000">
                <a:solidFill>
                  <a:srgbClr val="E729AD"/>
                </a:solidFill>
              </a:rPr>
              <a:t>p</a:t>
            </a:r>
            <a:r>
              <a:rPr lang="en-US" sz="2000" b="1">
                <a:solidFill>
                  <a:srgbClr val="E729AD"/>
                </a:solidFill>
              </a:rPr>
              <a:t>=120÷240 kA</a:t>
            </a:r>
          </a:p>
          <a:p>
            <a:pPr eaLnBrk="0" hangingPunct="0"/>
            <a:r>
              <a:rPr lang="en-US" sz="2000" b="1"/>
              <a:t>ST diameter		        	2R</a:t>
            </a:r>
            <a:r>
              <a:rPr lang="en-US" sz="2000" b="1" baseline="-25000"/>
              <a:t>sph</a:t>
            </a:r>
            <a:r>
              <a:rPr lang="en-US" sz="2000" b="1"/>
              <a:t>=0.7 m</a:t>
            </a:r>
          </a:p>
          <a:p>
            <a:pPr eaLnBrk="0" hangingPunct="0"/>
            <a:r>
              <a:rPr lang="en-US" sz="2000" b="1">
                <a:solidFill>
                  <a:srgbClr val="E729AD"/>
                </a:solidFill>
              </a:rPr>
              <a:t>MHD safety factor		q</a:t>
            </a:r>
            <a:r>
              <a:rPr lang="en-US" sz="2000" b="1" baseline="-25000">
                <a:solidFill>
                  <a:srgbClr val="E729AD"/>
                </a:solidFill>
              </a:rPr>
              <a:t>0</a:t>
            </a:r>
            <a:r>
              <a:rPr lang="en-US" sz="2000" b="1">
                <a:solidFill>
                  <a:srgbClr val="E729AD"/>
                </a:solidFill>
              </a:rPr>
              <a:t>≥1, q</a:t>
            </a:r>
            <a:r>
              <a:rPr lang="en-US" sz="2000" b="1" baseline="-25000">
                <a:solidFill>
                  <a:srgbClr val="E729AD"/>
                </a:solidFill>
              </a:rPr>
              <a:t>edge</a:t>
            </a:r>
            <a:r>
              <a:rPr lang="en-US" sz="2000" b="1">
                <a:solidFill>
                  <a:srgbClr val="E729AD"/>
                </a:solidFill>
                <a:latin typeface="Times New Roman"/>
                <a:cs typeface="Times New Roman"/>
              </a:rPr>
              <a:t>~</a:t>
            </a:r>
            <a:r>
              <a:rPr lang="en-US" sz="2000" b="1">
                <a:solidFill>
                  <a:srgbClr val="E729AD"/>
                </a:solidFill>
              </a:rPr>
              <a:t>3 (Tokamak-like)</a:t>
            </a:r>
          </a:p>
          <a:p>
            <a:pPr eaLnBrk="0" hangingPunct="0"/>
            <a:endParaRPr lang="en-US" sz="800" b="1">
              <a:solidFill>
                <a:srgbClr val="000000"/>
              </a:solidFill>
            </a:endParaRPr>
          </a:p>
          <a:p>
            <a:pPr eaLnBrk="0" hangingPunct="0"/>
            <a:r>
              <a:rPr lang="en-GB" b="1">
                <a:solidFill>
                  <a:srgbClr val="000000"/>
                </a:solidFill>
              </a:rPr>
              <a:t>Stability should be improved and Helicity drive expected to be </a:t>
            </a:r>
          </a:p>
          <a:p>
            <a:pPr eaLnBrk="0" hangingPunct="0"/>
            <a:r>
              <a:rPr lang="en-GB" b="1">
                <a:solidFill>
                  <a:srgbClr val="000000"/>
                </a:solidFill>
              </a:rPr>
              <a:t>less disruptive than in conventional Flux-Core-Spheromak</a:t>
            </a:r>
            <a:endParaRPr lang="en-US" b="1">
              <a:solidFill>
                <a:srgbClr val="000000"/>
              </a:solidFill>
              <a:latin typeface="Times New Roman" pitchFamily="-10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Line 27"/>
          <p:cNvSpPr>
            <a:spLocks noChangeShapeType="1"/>
          </p:cNvSpPr>
          <p:nvPr/>
        </p:nvSpPr>
        <p:spPr bwMode="auto">
          <a:xfrm flipV="1">
            <a:off x="1147946" y="81590"/>
            <a:ext cx="358031" cy="6293"/>
          </a:xfrm>
          <a:prstGeom prst="line">
            <a:avLst/>
          </a:prstGeom>
          <a:noFill/>
          <a:ln w="28575">
            <a:solidFill>
              <a:srgbClr val="D8121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1286575" y="5148293"/>
            <a:ext cx="1725271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 b="1" i="1">
                <a:solidFill>
                  <a:srgbClr val="2A71ED"/>
                </a:solidFill>
              </a:rPr>
              <a:t>Resistive MHD</a:t>
            </a:r>
          </a:p>
          <a:p>
            <a:pPr algn="r"/>
            <a:r>
              <a:rPr lang="en-US" sz="1400" b="1" i="1">
                <a:solidFill>
                  <a:srgbClr val="2A71ED"/>
                </a:solidFill>
              </a:rPr>
              <a:t>simulations of</a:t>
            </a:r>
          </a:p>
          <a:p>
            <a:pPr algn="r"/>
            <a:r>
              <a:rPr lang="en-US" sz="1400" b="1" i="1">
                <a:solidFill>
                  <a:srgbClr val="2A71ED"/>
                </a:solidFill>
              </a:rPr>
              <a:t>ST formation</a:t>
            </a:r>
          </a:p>
          <a:p>
            <a:pPr algn="r"/>
            <a:endParaRPr lang="en-US" sz="800" b="1" i="1">
              <a:solidFill>
                <a:srgbClr val="2A71ED"/>
              </a:solidFill>
            </a:endParaRPr>
          </a:p>
          <a:p>
            <a:pPr algn="r"/>
            <a:r>
              <a:rPr lang="en-US" sz="1400" b="1" i="1">
                <a:solidFill>
                  <a:srgbClr val="2A71ED"/>
                </a:solidFill>
              </a:rPr>
              <a:t>by Ricardo Farengo</a:t>
            </a:r>
          </a:p>
          <a:p>
            <a:pPr algn="r"/>
            <a:r>
              <a:rPr lang="en-US" sz="1400" b="1">
                <a:solidFill>
                  <a:srgbClr val="2A71ED"/>
                </a:solidFill>
              </a:rPr>
              <a:t>(ISTW2008-Frascati)</a:t>
            </a:r>
          </a:p>
        </p:txBody>
      </p:sp>
      <p:pic>
        <p:nvPicPr>
          <p:cNvPr id="32" name="Picture 31" descr="Formazione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67" y="33427"/>
            <a:ext cx="916167" cy="3854445"/>
          </a:xfrm>
          <a:prstGeom prst="rect">
            <a:avLst/>
          </a:prstGeom>
        </p:spPr>
      </p:pic>
      <p:pic>
        <p:nvPicPr>
          <p:cNvPr id="33" name="Picture 32" descr="Formazione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2824" y="81315"/>
            <a:ext cx="2448139" cy="4037011"/>
          </a:xfrm>
          <a:prstGeom prst="rect">
            <a:avLst/>
          </a:prstGeom>
        </p:spPr>
      </p:pic>
      <p:sp>
        <p:nvSpPr>
          <p:cNvPr id="34" name="Line 25"/>
          <p:cNvSpPr>
            <a:spLocks noChangeShapeType="1"/>
          </p:cNvSpPr>
          <p:nvPr/>
        </p:nvSpPr>
        <p:spPr bwMode="auto">
          <a:xfrm flipV="1">
            <a:off x="614546" y="79946"/>
            <a:ext cx="533400" cy="381000"/>
          </a:xfrm>
          <a:prstGeom prst="line">
            <a:avLst/>
          </a:prstGeom>
          <a:noFill/>
          <a:ln w="28575">
            <a:solidFill>
              <a:srgbClr val="D8121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6694411" y="2004319"/>
            <a:ext cx="6143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solidFill>
                  <a:srgbClr val="008000"/>
                </a:solidFill>
              </a:rPr>
              <a:t>A→1.2</a:t>
            </a:r>
          </a:p>
        </p:txBody>
      </p:sp>
      <p:cxnSp>
        <p:nvCxnSpPr>
          <p:cNvPr id="37" name="Straight Connector 36"/>
          <p:cNvCxnSpPr/>
          <p:nvPr/>
        </p:nvCxnSpPr>
        <p:spPr>
          <a:xfrm>
            <a:off x="1058034" y="1379538"/>
            <a:ext cx="4072312" cy="1588"/>
          </a:xfrm>
          <a:prstGeom prst="line">
            <a:avLst/>
          </a:prstGeom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1058034" y="3773906"/>
            <a:ext cx="4072312" cy="1588"/>
          </a:xfrm>
          <a:prstGeom prst="line">
            <a:avLst/>
          </a:prstGeom>
          <a:ln w="6350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 Box 14"/>
          <p:cNvSpPr txBox="1">
            <a:spLocks noChangeArrowheads="1"/>
          </p:cNvSpPr>
          <p:nvPr/>
        </p:nvSpPr>
        <p:spPr bwMode="auto">
          <a:xfrm>
            <a:off x="6081264" y="3450963"/>
            <a:ext cx="115929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>
                <a:solidFill>
                  <a:srgbClr val="008000"/>
                </a:solidFill>
              </a:rPr>
              <a:t>I</a:t>
            </a:r>
            <a:r>
              <a:rPr lang="en-US" sz="1200" b="1" baseline="-25000">
                <a:solidFill>
                  <a:srgbClr val="008000"/>
                </a:solidFill>
              </a:rPr>
              <a:t>p</a:t>
            </a:r>
            <a:r>
              <a:rPr lang="en-US" sz="1200" b="1">
                <a:solidFill>
                  <a:srgbClr val="008000"/>
                </a:solidFill>
              </a:rPr>
              <a:t>=30 → 240kA</a:t>
            </a:r>
          </a:p>
        </p:txBody>
      </p:sp>
      <p:sp>
        <p:nvSpPr>
          <p:cNvPr id="40" name="Text Box 10"/>
          <p:cNvSpPr txBox="1">
            <a:spLocks noChangeArrowheads="1"/>
          </p:cNvSpPr>
          <p:nvPr/>
        </p:nvSpPr>
        <p:spPr bwMode="auto">
          <a:xfrm>
            <a:off x="956694" y="1102538"/>
            <a:ext cx="75298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>
                <a:solidFill>
                  <a:srgbClr val="FF0000"/>
                </a:solidFill>
              </a:rPr>
              <a:t>I</a:t>
            </a:r>
            <a:r>
              <a:rPr lang="en-US" sz="1200" b="1" baseline="-25000">
                <a:solidFill>
                  <a:srgbClr val="FF0000"/>
                </a:solidFill>
              </a:rPr>
              <a:t>e</a:t>
            </a:r>
            <a:r>
              <a:rPr lang="en-US" sz="1200" b="1">
                <a:solidFill>
                  <a:srgbClr val="FF0000"/>
                </a:solidFill>
              </a:rPr>
              <a:t>=8.5 kA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41" name="Text Box 13"/>
          <p:cNvSpPr txBox="1">
            <a:spLocks noChangeArrowheads="1"/>
          </p:cNvSpPr>
          <p:nvPr/>
        </p:nvSpPr>
        <p:spPr bwMode="auto">
          <a:xfrm>
            <a:off x="6081264" y="81315"/>
            <a:ext cx="111786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>
                <a:solidFill>
                  <a:srgbClr val="008000"/>
                </a:solidFill>
              </a:rPr>
              <a:t>I</a:t>
            </a:r>
            <a:r>
              <a:rPr lang="en-US" sz="1200" b="1" baseline="-25000">
                <a:solidFill>
                  <a:srgbClr val="008000"/>
                </a:solidFill>
              </a:rPr>
              <a:t>e</a:t>
            </a:r>
            <a:r>
              <a:rPr lang="en-US" sz="1200" b="1">
                <a:solidFill>
                  <a:srgbClr val="008000"/>
                </a:solidFill>
              </a:rPr>
              <a:t>=8.5 </a:t>
            </a:r>
            <a:r>
              <a:rPr lang="en-US" sz="1200" b="1">
                <a:solidFill>
                  <a:srgbClr val="008000"/>
                </a:solidFill>
                <a:sym typeface="Symbol" pitchFamily="-107" charset="2"/>
              </a:rPr>
              <a:t>→ </a:t>
            </a:r>
            <a:r>
              <a:rPr lang="en-US" sz="1200" b="1">
                <a:solidFill>
                  <a:srgbClr val="008000"/>
                </a:solidFill>
              </a:rPr>
              <a:t>60kA</a:t>
            </a:r>
            <a:endParaRPr lang="en-US" sz="1400" b="1">
              <a:solidFill>
                <a:srgbClr val="008000"/>
              </a:solidFill>
            </a:endParaRPr>
          </a:p>
        </p:txBody>
      </p:sp>
      <p:sp>
        <p:nvSpPr>
          <p:cNvPr id="42" name="Line 26"/>
          <p:cNvSpPr>
            <a:spLocks noChangeShapeType="1"/>
          </p:cNvSpPr>
          <p:nvPr/>
        </p:nvSpPr>
        <p:spPr bwMode="auto">
          <a:xfrm>
            <a:off x="4723047" y="87883"/>
            <a:ext cx="806345" cy="521894"/>
          </a:xfrm>
          <a:prstGeom prst="line">
            <a:avLst/>
          </a:prstGeom>
          <a:noFill/>
          <a:ln w="28575">
            <a:solidFill>
              <a:srgbClr val="D8121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4792234" y="2007961"/>
            <a:ext cx="5516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solidFill>
                  <a:srgbClr val="008000"/>
                </a:solidFill>
              </a:rPr>
              <a:t>A=1.8</a:t>
            </a:r>
            <a:endParaRPr lang="en-US" b="1">
              <a:solidFill>
                <a:srgbClr val="008000"/>
              </a:solidFill>
            </a:endParaRPr>
          </a:p>
        </p:txBody>
      </p:sp>
      <p:pic>
        <p:nvPicPr>
          <p:cNvPr id="45" name="Picture 4" descr="Kink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5271" y="1025156"/>
            <a:ext cx="3068289" cy="2564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Line 31"/>
          <p:cNvSpPr>
            <a:spLocks noChangeShapeType="1"/>
          </p:cNvSpPr>
          <p:nvPr/>
        </p:nvSpPr>
        <p:spPr bwMode="auto">
          <a:xfrm>
            <a:off x="5495676" y="81315"/>
            <a:ext cx="2105287" cy="0"/>
          </a:xfrm>
          <a:prstGeom prst="line">
            <a:avLst/>
          </a:prstGeom>
          <a:noFill/>
          <a:ln w="28575">
            <a:solidFill>
              <a:srgbClr val="14A226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Line 27"/>
          <p:cNvSpPr>
            <a:spLocks noChangeShapeType="1"/>
          </p:cNvSpPr>
          <p:nvPr/>
        </p:nvSpPr>
        <p:spPr bwMode="auto">
          <a:xfrm>
            <a:off x="4376255" y="71699"/>
            <a:ext cx="358031" cy="4945"/>
          </a:xfrm>
          <a:prstGeom prst="line">
            <a:avLst/>
          </a:prstGeom>
          <a:noFill/>
          <a:ln w="28575">
            <a:solidFill>
              <a:srgbClr val="D81210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51" name="Straight Connector 50"/>
          <p:cNvCxnSpPr/>
          <p:nvPr/>
        </p:nvCxnSpPr>
        <p:spPr>
          <a:xfrm>
            <a:off x="1573411" y="78358"/>
            <a:ext cx="2728377" cy="1588"/>
          </a:xfrm>
          <a:prstGeom prst="line">
            <a:avLst/>
          </a:prstGeom>
          <a:ln w="6350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3" name="Picture 52" descr="Formazione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0963" y="77364"/>
            <a:ext cx="620183" cy="3788323"/>
          </a:xfrm>
          <a:prstGeom prst="rect">
            <a:avLst/>
          </a:prstGeom>
        </p:spPr>
      </p:pic>
      <p:sp>
        <p:nvSpPr>
          <p:cNvPr id="54" name="Text Box 32"/>
          <p:cNvSpPr txBox="1">
            <a:spLocks noChangeArrowheads="1"/>
          </p:cNvSpPr>
          <p:nvPr/>
        </p:nvSpPr>
        <p:spPr bwMode="auto">
          <a:xfrm>
            <a:off x="7385368" y="78666"/>
            <a:ext cx="169231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14A226"/>
                </a:solidFill>
              </a:rPr>
              <a:t>ST compression</a:t>
            </a:r>
            <a:endParaRPr lang="en-US" sz="1600" b="1">
              <a:solidFill>
                <a:srgbClr val="D81210"/>
              </a:solidFill>
            </a:endParaRPr>
          </a:p>
        </p:txBody>
      </p:sp>
      <p:pic>
        <p:nvPicPr>
          <p:cNvPr id="55" name="Picture 54" descr="FarengoMHD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78680" y="4107088"/>
            <a:ext cx="4820815" cy="2690648"/>
          </a:xfrm>
          <a:prstGeom prst="rect">
            <a:avLst/>
          </a:prstGeom>
        </p:spPr>
      </p:pic>
      <p:pic>
        <p:nvPicPr>
          <p:cNvPr id="56" name="Picture 55" descr="FarengoMHD0.jpg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807" y="4071912"/>
            <a:ext cx="1504008" cy="2745077"/>
          </a:xfrm>
          <a:prstGeom prst="rect">
            <a:avLst/>
          </a:prstGeom>
        </p:spPr>
      </p:pic>
      <p:pic>
        <p:nvPicPr>
          <p:cNvPr id="57" name="Picture 56" descr="Farengo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43382" y="4107088"/>
            <a:ext cx="1367774" cy="1887182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7801660" y="5931229"/>
            <a:ext cx="1263036" cy="646331"/>
          </a:xfrm>
          <a:prstGeom prst="rect">
            <a:avLst/>
          </a:prstGeo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200" b="1" i="1">
                <a:solidFill>
                  <a:srgbClr val="2A71ED"/>
                </a:solidFill>
                <a:effectLst>
                  <a:outerShdw blurRad="50800" dist="38100" dir="2700000">
                    <a:schemeClr val="bg1">
                      <a:alpha val="73000"/>
                    </a:schemeClr>
                  </a:outerShdw>
                </a:effectLst>
              </a:rPr>
              <a:t>Ricardo Farengo</a:t>
            </a:r>
          </a:p>
          <a:p>
            <a:pPr algn="ctr"/>
            <a:r>
              <a:rPr lang="en-US" sz="1200" b="1" i="1">
                <a:solidFill>
                  <a:srgbClr val="2A71ED"/>
                </a:solidFill>
                <a:effectLst>
                  <a:outerShdw blurRad="50800" dist="38100" dir="2700000">
                    <a:schemeClr val="bg1">
                      <a:alpha val="73000"/>
                    </a:schemeClr>
                  </a:outerShdw>
                </a:effectLst>
              </a:rPr>
              <a:t>CNEA Bariloche</a:t>
            </a:r>
          </a:p>
          <a:p>
            <a:pPr algn="ctr"/>
            <a:r>
              <a:rPr lang="en-US" sz="1200" b="1" i="1">
                <a:solidFill>
                  <a:srgbClr val="2A71ED"/>
                </a:solidFill>
                <a:effectLst>
                  <a:outerShdw blurRad="50800" dist="38100" dir="2700000">
                    <a:schemeClr val="bg1">
                      <a:alpha val="73000"/>
                    </a:schemeClr>
                  </a:outerShdw>
                </a:effectLst>
              </a:rPr>
              <a:t>(Argentina)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281779" y="3742358"/>
            <a:ext cx="401400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rgbClr val="2A71ED"/>
                </a:solidFill>
              </a:rPr>
              <a:t>Formation time scale (</a:t>
            </a:r>
            <a:r>
              <a:rPr lang="el-GR" sz="1600" b="1">
                <a:solidFill>
                  <a:srgbClr val="2A71ED"/>
                </a:solidFill>
              </a:rPr>
              <a:t>τ</a:t>
            </a:r>
            <a:r>
              <a:rPr lang="en-US" sz="1600" b="1" baseline="-25000">
                <a:solidFill>
                  <a:srgbClr val="2A71ED"/>
                </a:solidFill>
              </a:rPr>
              <a:t>Alfvén</a:t>
            </a:r>
            <a:r>
              <a:rPr lang="en-US" sz="1050" b="1">
                <a:solidFill>
                  <a:srgbClr val="2A71ED"/>
                </a:solidFill>
              </a:rPr>
              <a:t>•</a:t>
            </a:r>
            <a:r>
              <a:rPr lang="el-GR" sz="1600" b="1">
                <a:solidFill>
                  <a:srgbClr val="2A71ED"/>
                </a:solidFill>
              </a:rPr>
              <a:t>τ</a:t>
            </a:r>
            <a:r>
              <a:rPr lang="en-US" sz="1600" b="1" baseline="-25000">
                <a:solidFill>
                  <a:srgbClr val="2A71ED"/>
                </a:solidFill>
              </a:rPr>
              <a:t>Resist</a:t>
            </a:r>
            <a:r>
              <a:rPr lang="en-US" sz="1600" b="1">
                <a:solidFill>
                  <a:srgbClr val="2A71ED"/>
                </a:solidFill>
              </a:rPr>
              <a:t>)</a:t>
            </a:r>
            <a:r>
              <a:rPr lang="en-US" sz="1600" b="1" baseline="30000">
                <a:solidFill>
                  <a:srgbClr val="2A71ED"/>
                </a:solidFill>
              </a:rPr>
              <a:t>1/2 </a:t>
            </a:r>
            <a:r>
              <a:rPr lang="en-US" sz="1600" b="1">
                <a:solidFill>
                  <a:srgbClr val="2A71ED"/>
                </a:solidFill>
                <a:latin typeface="Times New Roman"/>
                <a:cs typeface="Times New Roman"/>
              </a:rPr>
              <a:t>~</a:t>
            </a:r>
            <a:r>
              <a:rPr lang="en-US" sz="1600" b="1">
                <a:solidFill>
                  <a:srgbClr val="2A71ED"/>
                </a:solidFill>
                <a:cs typeface="Times New Roman"/>
              </a:rPr>
              <a:t> 0.6 ms</a:t>
            </a:r>
            <a:r>
              <a:rPr lang="en-US" sz="1600" b="1" baseline="30000">
                <a:solidFill>
                  <a:srgbClr val="2A71ED"/>
                </a:solidFill>
              </a:rPr>
              <a:t> </a:t>
            </a:r>
          </a:p>
          <a:p>
            <a:r>
              <a:rPr lang="en-US" sz="1600" b="1">
                <a:solidFill>
                  <a:srgbClr val="2A71ED"/>
                </a:solidFill>
              </a:rPr>
              <a:t>from 	</a:t>
            </a:r>
            <a:r>
              <a:rPr lang="el-GR" sz="1600" b="1">
                <a:solidFill>
                  <a:srgbClr val="2A71ED"/>
                </a:solidFill>
              </a:rPr>
              <a:t>τ</a:t>
            </a:r>
            <a:r>
              <a:rPr lang="en-US" sz="1600" b="1" baseline="-25000">
                <a:solidFill>
                  <a:srgbClr val="2A71ED"/>
                </a:solidFill>
              </a:rPr>
              <a:t>Alfvén	</a:t>
            </a:r>
            <a:r>
              <a:rPr lang="en-US" sz="1600" b="1">
                <a:solidFill>
                  <a:srgbClr val="2A71ED"/>
                </a:solidFill>
                <a:latin typeface="Times New Roman"/>
                <a:cs typeface="Times New Roman"/>
              </a:rPr>
              <a:t>~</a:t>
            </a:r>
            <a:r>
              <a:rPr lang="en-US" sz="1600" b="1">
                <a:solidFill>
                  <a:srgbClr val="2A71ED"/>
                </a:solidFill>
              </a:rPr>
              <a:t> 0.5 </a:t>
            </a:r>
            <a:r>
              <a:rPr lang="el-GR" sz="1600" b="1">
                <a:solidFill>
                  <a:srgbClr val="2A71ED"/>
                </a:solidFill>
              </a:rPr>
              <a:t>μ</a:t>
            </a:r>
            <a:r>
              <a:rPr lang="en-US" sz="1600" b="1">
                <a:solidFill>
                  <a:srgbClr val="2A71ED"/>
                </a:solidFill>
              </a:rPr>
              <a:t>s</a:t>
            </a:r>
            <a:endParaRPr lang="el-GR" sz="1600" b="1">
              <a:solidFill>
                <a:srgbClr val="2A71ED"/>
              </a:solidFill>
            </a:endParaRPr>
          </a:p>
          <a:p>
            <a:r>
              <a:rPr lang="en-US" sz="1600" b="1">
                <a:solidFill>
                  <a:srgbClr val="2A71ED"/>
                </a:solidFill>
              </a:rPr>
              <a:t>	</a:t>
            </a:r>
            <a:r>
              <a:rPr lang="el-GR" sz="1600" b="1">
                <a:solidFill>
                  <a:srgbClr val="2A71ED"/>
                </a:solidFill>
              </a:rPr>
              <a:t>τ</a:t>
            </a:r>
            <a:r>
              <a:rPr lang="en-US" sz="1600" b="1" baseline="-25000">
                <a:solidFill>
                  <a:srgbClr val="2A71ED"/>
                </a:solidFill>
              </a:rPr>
              <a:t>Resist	</a:t>
            </a:r>
            <a:r>
              <a:rPr lang="en-US" sz="1600" b="1">
                <a:solidFill>
                  <a:srgbClr val="2A71ED"/>
                </a:solidFill>
                <a:latin typeface="Times New Roman"/>
                <a:cs typeface="Times New Roman"/>
              </a:rPr>
              <a:t>~</a:t>
            </a:r>
            <a:r>
              <a:rPr lang="en-US" sz="1600" b="1">
                <a:solidFill>
                  <a:srgbClr val="2A71ED"/>
                </a:solidFill>
              </a:rPr>
              <a:t> 70 ms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65574" y="6480504"/>
            <a:ext cx="4561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2A71ED"/>
                </a:solidFill>
                <a:cs typeface="Comic Sans MS"/>
              </a:rPr>
              <a:t>Non-axisymmetric calculation of ST formation</a:t>
            </a:r>
          </a:p>
        </p:txBody>
      </p:sp>
      <p:sp>
        <p:nvSpPr>
          <p:cNvPr id="28" name="Text Box 28"/>
          <p:cNvSpPr txBox="1">
            <a:spLocks noChangeArrowheads="1"/>
          </p:cNvSpPr>
          <p:nvPr/>
        </p:nvSpPr>
        <p:spPr bwMode="auto">
          <a:xfrm>
            <a:off x="767818" y="211912"/>
            <a:ext cx="488113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FF0000"/>
                </a:solidFill>
                <a:cs typeface="Comic Sans MS"/>
              </a:rPr>
              <a:t>Axisymmetric calculation of ST formation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obineB_AS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6904" y="829144"/>
            <a:ext cx="2798343" cy="1811938"/>
          </a:xfrm>
          <a:prstGeom prst="rect">
            <a:avLst/>
          </a:prstGeom>
          <a:ln w="25400">
            <a:solidFill>
              <a:srgbClr val="00AF6F"/>
            </a:solidFill>
          </a:ln>
        </p:spPr>
      </p:pic>
      <p:pic>
        <p:nvPicPr>
          <p:cNvPr id="6" name="Picture 5" descr="A_Cucchiar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1941" y="844786"/>
            <a:ext cx="1186891" cy="11868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400591" y="1998830"/>
            <a:ext cx="1440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/>
              <a:t>Antonio Cucchiaro ENEA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5528" y="-7331"/>
            <a:ext cx="9149528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000" b="1"/>
              <a:t>The PF coils have been designed as two sets, each connected in series </a:t>
            </a:r>
          </a:p>
          <a:p>
            <a:pPr>
              <a:spcAft>
                <a:spcPts val="600"/>
              </a:spcAft>
            </a:pPr>
            <a:r>
              <a:rPr lang="en-US" b="1">
                <a:solidFill>
                  <a:srgbClr val="00AF6F"/>
                </a:solidFill>
              </a:rPr>
              <a:t>Group B (4+4 coils)</a:t>
            </a:r>
            <a:r>
              <a:rPr lang="en-US">
                <a:solidFill>
                  <a:srgbClr val="00AF6F"/>
                </a:solidFill>
              </a:rPr>
              <a:t>: Centerpost shaping PF coils …</a:t>
            </a:r>
            <a:r>
              <a:rPr lang="en-US" sz="1600" b="1">
                <a:solidFill>
                  <a:srgbClr val="00AF6F"/>
                </a:solidFill>
              </a:rPr>
              <a:t>thick AISI casings (</a:t>
            </a:r>
            <a:r>
              <a:rPr lang="el-GR" sz="1600" b="1">
                <a:solidFill>
                  <a:srgbClr val="00AF6F"/>
                </a:solidFill>
                <a:latin typeface="Times New Roman"/>
                <a:cs typeface="Times New Roman"/>
              </a:rPr>
              <a:t>τ</a:t>
            </a:r>
            <a:r>
              <a:rPr lang="en-US" sz="1600" b="1">
                <a:solidFill>
                  <a:srgbClr val="00AF6F"/>
                </a:solidFill>
                <a:latin typeface="Times New Roman"/>
                <a:cs typeface="Times New Roman"/>
              </a:rPr>
              <a:t>~</a:t>
            </a:r>
            <a:r>
              <a:rPr lang="en-US" sz="1600" b="1">
                <a:solidFill>
                  <a:srgbClr val="00AF6F"/>
                </a:solidFill>
              </a:rPr>
              <a:t>2ms),</a:t>
            </a:r>
            <a:r>
              <a:rPr lang="en-US" i="1">
                <a:solidFill>
                  <a:srgbClr val="00AF6F"/>
                </a:solidFill>
              </a:rPr>
              <a:t> now inside machine</a:t>
            </a:r>
          </a:p>
        </p:txBody>
      </p:sp>
      <p:pic>
        <p:nvPicPr>
          <p:cNvPr id="9" name="Picture 8" descr="CoilsA+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71" y="755824"/>
            <a:ext cx="3894261" cy="49825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76904" y="2369049"/>
            <a:ext cx="15994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>
                <a:solidFill>
                  <a:schemeClr val="bg1"/>
                </a:solidFill>
                <a:effectLst>
                  <a:outerShdw blurRad="762000" dist="76200" dir="2700000">
                    <a:srgbClr val="000000">
                      <a:alpha val="70000"/>
                    </a:srgbClr>
                  </a:outerShdw>
                </a:effectLst>
              </a:rPr>
              <a:t>ASG 2007 Genova</a:t>
            </a:r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0" y="406685"/>
            <a:ext cx="9116124" cy="349139"/>
          </a:xfrm>
          <a:prstGeom prst="rect">
            <a:avLst/>
          </a:prstGeom>
          <a:noFill/>
          <a:ln w="28575">
            <a:solidFill>
              <a:srgbClr val="00AF6F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US" sz="1400"/>
          </a:p>
        </p:txBody>
      </p:sp>
      <p:pic>
        <p:nvPicPr>
          <p:cNvPr id="17" name="Picture 16" descr="Coils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403" y="4874342"/>
            <a:ext cx="3134721" cy="1956008"/>
          </a:xfrm>
          <a:prstGeom prst="rect">
            <a:avLst/>
          </a:prstGeom>
        </p:spPr>
      </p:pic>
      <p:pic>
        <p:nvPicPr>
          <p:cNvPr id="18" name="Picture 17" descr="CoilsB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6904" y="2709673"/>
            <a:ext cx="2796721" cy="2097540"/>
          </a:xfrm>
          <a:prstGeom prst="rect">
            <a:avLst/>
          </a:prstGeom>
          <a:ln w="25400">
            <a:solidFill>
              <a:srgbClr val="00AF6F"/>
            </a:solidFill>
          </a:ln>
        </p:spPr>
      </p:pic>
      <p:sp>
        <p:nvSpPr>
          <p:cNvPr id="20" name="TextBox 19"/>
          <p:cNvSpPr txBox="1"/>
          <p:nvPr/>
        </p:nvSpPr>
        <p:spPr>
          <a:xfrm>
            <a:off x="4122164" y="3295567"/>
            <a:ext cx="942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>
                <a:solidFill>
                  <a:schemeClr val="bg1"/>
                </a:solidFill>
                <a:effectLst>
                  <a:outerShdw blurRad="342900" dist="38100" dir="2700000">
                    <a:srgbClr val="000000">
                      <a:alpha val="53000"/>
                    </a:srgbClr>
                  </a:outerShdw>
                </a:effectLst>
              </a:rPr>
              <a:t>ASG 2009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75247" y="3079042"/>
            <a:ext cx="21408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/>
              <a:t>…waveform of </a:t>
            </a:r>
            <a:r>
              <a:rPr lang="en-US" sz="1600">
                <a:solidFill>
                  <a:srgbClr val="FF0000"/>
                </a:solidFill>
              </a:rPr>
              <a:t>Group A</a:t>
            </a:r>
          </a:p>
          <a:p>
            <a:pPr algn="ctr"/>
            <a:r>
              <a:rPr lang="en-US" sz="1600"/>
              <a:t>provides ohmic drive</a:t>
            </a:r>
          </a:p>
          <a:p>
            <a:pPr algn="ctr"/>
            <a:r>
              <a:rPr lang="en-US" sz="1600"/>
              <a:t>to torus up to 120 kA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81192" y="3960526"/>
            <a:ext cx="19804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/>
              <a:t>Paradigm reversal:</a:t>
            </a:r>
          </a:p>
          <a:p>
            <a:pPr algn="ctr"/>
            <a:r>
              <a:rPr lang="en-US" sz="1600" b="1"/>
              <a:t>ohmic drive followed</a:t>
            </a:r>
          </a:p>
          <a:p>
            <a:pPr algn="ctr"/>
            <a:r>
              <a:rPr lang="en-US" sz="1600" b="1"/>
              <a:t>by Helicity Injection</a:t>
            </a:r>
          </a:p>
        </p:txBody>
      </p:sp>
      <p:sp>
        <p:nvSpPr>
          <p:cNvPr id="23" name="TextBox 5"/>
          <p:cNvSpPr txBox="1">
            <a:spLocks noChangeArrowheads="1"/>
          </p:cNvSpPr>
          <p:nvPr/>
        </p:nvSpPr>
        <p:spPr bwMode="auto">
          <a:xfrm>
            <a:off x="33603" y="5771191"/>
            <a:ext cx="5951662" cy="349139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US" sz="1400"/>
          </a:p>
        </p:txBody>
      </p:sp>
      <p:sp>
        <p:nvSpPr>
          <p:cNvPr id="16" name="TextBox 15"/>
          <p:cNvSpPr txBox="1"/>
          <p:nvPr/>
        </p:nvSpPr>
        <p:spPr>
          <a:xfrm>
            <a:off x="42614" y="5760242"/>
            <a:ext cx="66354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b="1">
                <a:solidFill>
                  <a:srgbClr val="FF0000"/>
                </a:solidFill>
                <a:ea typeface="华文细黑"/>
                <a:cs typeface="华文细黑"/>
              </a:rPr>
              <a:t>Group A (5+5 coils): </a:t>
            </a:r>
            <a:r>
              <a:rPr lang="en-US">
                <a:solidFill>
                  <a:srgbClr val="FF0000"/>
                </a:solidFill>
              </a:rPr>
              <a:t>ST compression PF coils …</a:t>
            </a:r>
            <a:r>
              <a:rPr lang="en-US" i="1">
                <a:solidFill>
                  <a:srgbClr val="FF0000"/>
                </a:solidFill>
              </a:rPr>
              <a:t>not yet built</a:t>
            </a:r>
            <a:endParaRPr lang="en-US" b="1">
              <a:solidFill>
                <a:srgbClr val="FF0000"/>
              </a:solidFill>
              <a:ea typeface="华文细黑"/>
              <a:cs typeface="华文细黑"/>
            </a:endParaRPr>
          </a:p>
          <a:p>
            <a:pPr>
              <a:spcAft>
                <a:spcPts val="600"/>
              </a:spcAft>
            </a:pPr>
            <a:r>
              <a:rPr lang="en-US"/>
              <a:t>high voltage (</a:t>
            </a:r>
            <a:r>
              <a:rPr lang="en-US" b="1">
                <a:latin typeface="Times New Roman"/>
                <a:cs typeface="Times New Roman"/>
              </a:rPr>
              <a:t>∼</a:t>
            </a:r>
            <a:r>
              <a:rPr lang="en-US" b="1"/>
              <a:t>20 kV</a:t>
            </a:r>
            <a:r>
              <a:rPr lang="en-US"/>
              <a:t>) insulation: </a:t>
            </a:r>
            <a:r>
              <a:rPr lang="en-US" b="1"/>
              <a:t>fast current increase (0.5 ms)</a:t>
            </a:r>
          </a:p>
          <a:p>
            <a:r>
              <a:rPr lang="en-US" b="1">
                <a:solidFill>
                  <a:srgbClr val="FF0000"/>
                </a:solidFill>
              </a:rPr>
              <a:t>thin Inconel casings </a:t>
            </a:r>
            <a:r>
              <a:rPr lang="en-US">
                <a:solidFill>
                  <a:srgbClr val="FF0000"/>
                </a:solidFill>
              </a:rPr>
              <a:t>allow for </a:t>
            </a:r>
            <a:r>
              <a:rPr lang="en-US" b="1">
                <a:solidFill>
                  <a:srgbClr val="FF0000"/>
                </a:solidFill>
              </a:rPr>
              <a:t>B diffusion in </a:t>
            </a:r>
            <a:r>
              <a:rPr lang="el-GR" b="1">
                <a:solidFill>
                  <a:srgbClr val="FF0000"/>
                </a:solidFill>
                <a:latin typeface="Times New Roman"/>
                <a:cs typeface="Times New Roman"/>
              </a:rPr>
              <a:t>τ</a:t>
            </a:r>
            <a:r>
              <a:rPr lang="en-US" b="1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>
                <a:solidFill>
                  <a:srgbClr val="FF0000"/>
                </a:solidFill>
              </a:rPr>
              <a:t>200 </a:t>
            </a:r>
            <a:r>
              <a:rPr lang="en-US">
                <a:solidFill>
                  <a:srgbClr val="FF0000"/>
                </a:solidFill>
              </a:rPr>
              <a:t>µs across them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65025" y="2620192"/>
            <a:ext cx="2508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TS-3	       PROTO-SPHERA</a:t>
            </a:r>
            <a:r>
              <a:rPr lang="en-US"/>
              <a:t> </a:t>
            </a:r>
          </a:p>
        </p:txBody>
      </p:sp>
      <p:pic>
        <p:nvPicPr>
          <p:cNvPr id="7" name="Picture 6" descr="TS3-PS_q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6807" y="2931061"/>
            <a:ext cx="2517853" cy="2577359"/>
          </a:xfrm>
          <a:prstGeom prst="rect">
            <a:avLst/>
          </a:prstGeom>
        </p:spPr>
      </p:pic>
      <p:pic>
        <p:nvPicPr>
          <p:cNvPr id="8" name="Picture 7" descr="TS3-PS_Shift-Tilt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033" y="1412349"/>
            <a:ext cx="3370345" cy="21581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9376" y="499261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083814" y="453276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1911455" y="373580"/>
            <a:ext cx="52245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spcAft>
                <a:spcPts val="0"/>
              </a:spcAft>
            </a:pPr>
            <a:r>
              <a:rPr lang="en-US" b="1">
                <a:solidFill>
                  <a:schemeClr val="tx2">
                    <a:lumMod val="75000"/>
                  </a:schemeClr>
                </a:solidFill>
                <a:cs typeface="Comic Sans MS"/>
              </a:rPr>
              <a:t>Spheromak tilt instability is due </a:t>
            </a:r>
            <a:r>
              <a:rPr lang="en-US" b="1">
                <a:solidFill>
                  <a:schemeClr val="tx2">
                    <a:lumMod val="75000"/>
                  </a:schemeClr>
                </a:solidFill>
                <a:ea typeface="Times"/>
                <a:cs typeface="Comic Sans MS"/>
              </a:rPr>
              <a:t>dipole of containing </a:t>
            </a:r>
          </a:p>
          <a:p>
            <a:pPr algn="r">
              <a:spcAft>
                <a:spcPts val="0"/>
              </a:spcAft>
            </a:pPr>
            <a:r>
              <a:rPr lang="en-US" b="1">
                <a:solidFill>
                  <a:schemeClr val="tx2">
                    <a:lumMod val="75000"/>
                  </a:schemeClr>
                </a:solidFill>
                <a:ea typeface="Times"/>
                <a:cs typeface="Comic Sans MS"/>
              </a:rPr>
              <a:t>field opposite to toroidal plasma current dipole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306849" y="1412349"/>
            <a:ext cx="42212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ea typeface="华文细黑"/>
                <a:cs typeface="华文细黑"/>
              </a:rPr>
              <a:t>Group A PF coils </a:t>
            </a:r>
            <a:r>
              <a:rPr lang="en-US" b="1">
                <a:ea typeface="华文细黑"/>
                <a:cs typeface="华文细黑"/>
              </a:rPr>
              <a:t>(</a:t>
            </a:r>
            <a:r>
              <a:rPr lang="en-US" b="1">
                <a:solidFill>
                  <a:srgbClr val="FF0000"/>
                </a:solidFill>
                <a:ea typeface="华文细黑"/>
                <a:cs typeface="华文细黑"/>
              </a:rPr>
              <a:t>compression coils</a:t>
            </a:r>
            <a:r>
              <a:rPr lang="en-US" b="1">
                <a:ea typeface="华文细黑"/>
                <a:cs typeface="华文细黑"/>
              </a:rPr>
              <a:t>)</a:t>
            </a:r>
          </a:p>
          <a:p>
            <a:r>
              <a:rPr lang="en-US" b="1">
                <a:solidFill>
                  <a:srgbClr val="000000"/>
                </a:solidFill>
                <a:ea typeface="华文细黑"/>
                <a:cs typeface="华文细黑"/>
              </a:rPr>
              <a:t>has dipole moment opposite to Plasma</a:t>
            </a:r>
          </a:p>
          <a:p>
            <a:r>
              <a:rPr lang="en-US" b="1">
                <a:ea typeface="华文细黑"/>
                <a:cs typeface="华文细黑"/>
              </a:rPr>
              <a:t>but </a:t>
            </a:r>
            <a:r>
              <a:rPr lang="en-US" b="1">
                <a:solidFill>
                  <a:srgbClr val="008000"/>
                </a:solidFill>
                <a:ea typeface="华文细黑"/>
                <a:cs typeface="华文细黑"/>
              </a:rPr>
              <a:t>Group B PF coils </a:t>
            </a:r>
            <a:r>
              <a:rPr lang="en-US" b="1">
                <a:ea typeface="华文细黑"/>
                <a:cs typeface="华文细黑"/>
              </a:rPr>
              <a:t>(</a:t>
            </a:r>
            <a:r>
              <a:rPr lang="en-US" b="1">
                <a:solidFill>
                  <a:srgbClr val="008000"/>
                </a:solidFill>
                <a:ea typeface="华文细黑"/>
                <a:cs typeface="华文细黑"/>
              </a:rPr>
              <a:t>shaping coils</a:t>
            </a:r>
            <a:r>
              <a:rPr lang="en-US" b="1">
                <a:ea typeface="华文细黑"/>
                <a:cs typeface="华文细黑"/>
              </a:rPr>
              <a:t>）</a:t>
            </a:r>
          </a:p>
          <a:p>
            <a:r>
              <a:rPr lang="en-US" b="1">
                <a:solidFill>
                  <a:srgbClr val="000000"/>
                </a:solidFill>
                <a:ea typeface="华文细黑"/>
                <a:cs typeface="华文细黑"/>
              </a:rPr>
              <a:t>has dipole moment aligned to Plasma</a:t>
            </a:r>
            <a:endParaRPr lang="en-US" b="1">
              <a:ea typeface="华文细黑"/>
              <a:cs typeface="华文细黑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4269572" y="1007806"/>
            <a:ext cx="2866390" cy="1588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99"/>
          <p:cNvSpPr>
            <a:spLocks noChangeArrowheads="1"/>
          </p:cNvSpPr>
          <p:nvPr/>
        </p:nvSpPr>
        <p:spPr bwMode="auto">
          <a:xfrm>
            <a:off x="33903" y="9177"/>
            <a:ext cx="556084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>
                <a:solidFill>
                  <a:srgbClr val="17375E"/>
                </a:solidFill>
              </a:rPr>
              <a:t>IDEAL MHD STABILITY of PROTO-SPHERA</a:t>
            </a:r>
          </a:p>
        </p:txBody>
      </p:sp>
      <p:pic>
        <p:nvPicPr>
          <p:cNvPr id="17" name="Tilt.mp4">
            <a:hlinkClick r:id="" action="ppaction://media"/>
          </p:cNvPr>
          <p:cNvPicPr/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7135962" y="9177"/>
            <a:ext cx="2008038" cy="234271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034632" y="981483"/>
            <a:ext cx="985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E729AD"/>
                </a:solidFill>
              </a:rPr>
              <a:t>Rigid tilt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2454" y="993318"/>
            <a:ext cx="1132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E729AD"/>
                </a:solidFill>
              </a:rPr>
              <a:t>Rigid shift</a:t>
            </a:r>
          </a:p>
        </p:txBody>
      </p:sp>
      <p:pic>
        <p:nvPicPr>
          <p:cNvPr id="19" name="Picture 27" descr="Fig_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6603185" y="2859011"/>
            <a:ext cx="2398259" cy="4003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4130" name="Object 2"/>
          <p:cNvGraphicFramePr>
            <a:graphicFrameLocks noChangeAspect="1"/>
          </p:cNvGraphicFramePr>
          <p:nvPr/>
        </p:nvGraphicFramePr>
        <p:xfrm>
          <a:off x="87313" y="3720404"/>
          <a:ext cx="5214937" cy="1824038"/>
        </p:xfrm>
        <a:graphic>
          <a:graphicData uri="http://schemas.openxmlformats.org/presentationml/2006/ole">
            <p:oleObj spid="_x0000_s304130" name="Document" r:id="rId8" imgW="5879884" imgH="2057324" progId="Word.Document.12">
              <p:embed/>
            </p:oleObj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0" y="5597908"/>
            <a:ext cx="54985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E729AD"/>
                </a:solidFill>
              </a:rPr>
              <a:t>Rigid tilt of Spherical Torus </a:t>
            </a:r>
            <a:r>
              <a:rPr lang="en-US"/>
              <a:t>is always stabilized by</a:t>
            </a:r>
          </a:p>
          <a:p>
            <a:r>
              <a:rPr lang="en-US"/>
              <a:t>aligned dipole moment of </a:t>
            </a:r>
            <a:r>
              <a:rPr lang="en-US" b="1">
                <a:solidFill>
                  <a:srgbClr val="008000"/>
                </a:solidFill>
              </a:rPr>
              <a:t>Group B shaping PF coils</a:t>
            </a:r>
          </a:p>
          <a:p>
            <a:r>
              <a:rPr lang="en-US" b="1">
                <a:solidFill>
                  <a:srgbClr val="E729AD"/>
                </a:solidFill>
              </a:rPr>
              <a:t>Rigid vertical shift of Spherical Torus </a:t>
            </a:r>
            <a:r>
              <a:rPr lang="en-US">
                <a:solidFill>
                  <a:srgbClr val="000000"/>
                </a:solidFill>
              </a:rPr>
              <a:t>is always stabilized</a:t>
            </a:r>
          </a:p>
          <a:p>
            <a:r>
              <a:rPr lang="en-US">
                <a:solidFill>
                  <a:srgbClr val="008000"/>
                </a:solidFill>
              </a:rPr>
              <a:t>by thick AISI casings</a:t>
            </a:r>
            <a:r>
              <a:rPr lang="en-US"/>
              <a:t> of </a:t>
            </a:r>
            <a:r>
              <a:rPr lang="en-US" b="1">
                <a:solidFill>
                  <a:srgbClr val="B98138"/>
                </a:solidFill>
              </a:rPr>
              <a:t>Group B shaping PF coils (</a:t>
            </a:r>
            <a:r>
              <a:rPr lang="el-GR" b="1">
                <a:solidFill>
                  <a:srgbClr val="B98138"/>
                </a:solidFill>
                <a:latin typeface="Times New Roman"/>
                <a:cs typeface="Times New Roman"/>
              </a:rPr>
              <a:t>τ</a:t>
            </a:r>
            <a:r>
              <a:rPr lang="en-US" b="1">
                <a:solidFill>
                  <a:srgbClr val="B98138"/>
                </a:solidFill>
                <a:latin typeface="Times New Roman"/>
                <a:cs typeface="Times New Roman"/>
              </a:rPr>
              <a:t>~</a:t>
            </a:r>
            <a:r>
              <a:rPr lang="en-US" b="1">
                <a:solidFill>
                  <a:srgbClr val="B98138"/>
                </a:solidFill>
              </a:rPr>
              <a:t>2ms) </a:t>
            </a:r>
            <a:endParaRPr lang="en-US">
              <a:solidFill>
                <a:srgbClr val="B9813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1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3630" y="797900"/>
            <a:ext cx="2781300" cy="155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0" y="0"/>
            <a:ext cx="914399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FB5253"/>
                </a:solidFill>
                <a:cs typeface="Comic Sans MS"/>
              </a:rPr>
              <a:t>CKF configuration is a possible evolution of the Proto-Sphera concept</a:t>
            </a: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1" y="2612491"/>
            <a:ext cx="54267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FB5253"/>
                </a:solidFill>
                <a:cs typeface="Comic Sans MS"/>
              </a:rPr>
              <a:t>CKF found to be ideally MHD stable up to β=1</a:t>
            </a:r>
          </a:p>
          <a:p>
            <a:r>
              <a:rPr lang="en-US">
                <a:solidFill>
                  <a:srgbClr val="5B6EB1"/>
                </a:solidFill>
                <a:cs typeface="Comic Sans MS"/>
              </a:rPr>
              <a:t>…promising for future fusion space thrusters?</a:t>
            </a:r>
          </a:p>
        </p:txBody>
      </p:sp>
      <p:sp>
        <p:nvSpPr>
          <p:cNvPr id="9" name="TextBox 11"/>
          <p:cNvSpPr txBox="1">
            <a:spLocks noChangeArrowheads="1"/>
          </p:cNvSpPr>
          <p:nvPr/>
        </p:nvSpPr>
        <p:spPr bwMode="auto">
          <a:xfrm>
            <a:off x="0" y="400110"/>
            <a:ext cx="68952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FB5253"/>
                </a:solidFill>
              </a:rPr>
              <a:t>Degenerate X-points on Proto-Sphera anode (and cathode) are nozzles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27025" y="797900"/>
            <a:ext cx="1637240" cy="1538567"/>
          </a:xfrm>
          <a:prstGeom prst="rect">
            <a:avLst/>
          </a:prstGeom>
        </p:spPr>
      </p:pic>
      <p:sp>
        <p:nvSpPr>
          <p:cNvPr id="11" name="TextBox 10"/>
          <p:cNvSpPr txBox="1">
            <a:spLocks noChangeAspect="1"/>
          </p:cNvSpPr>
          <p:nvPr/>
        </p:nvSpPr>
        <p:spPr>
          <a:xfrm>
            <a:off x="4367297" y="614499"/>
            <a:ext cx="3985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>
                <a:effectLst>
                  <a:outerShdw blurRad="50800" dist="127000" dir="2700000">
                    <a:srgbClr val="000000">
                      <a:alpha val="43000"/>
                    </a:srgbClr>
                  </a:outerShdw>
                </a:effectLst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65890" y="854835"/>
            <a:ext cx="4344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rgbClr val="5B6EB1"/>
                </a:solidFill>
              </a:rPr>
              <a:t>Different orbits of co- &amp; counter-</a:t>
            </a:r>
          </a:p>
          <a:p>
            <a:pPr algn="ctr"/>
            <a:r>
              <a:rPr lang="en-US" b="1">
                <a:solidFill>
                  <a:srgbClr val="5B6EB1"/>
                </a:solidFill>
              </a:rPr>
              <a:t>circulating charged fusion products:</a:t>
            </a:r>
          </a:p>
          <a:p>
            <a:pPr algn="ctr"/>
            <a:r>
              <a:rPr lang="en-US" b="1">
                <a:solidFill>
                  <a:srgbClr val="5B6EB1"/>
                </a:solidFill>
              </a:rPr>
              <a:t>…preferential </a:t>
            </a:r>
            <a:r>
              <a:rPr lang="en-US" b="1" smtClean="0">
                <a:solidFill>
                  <a:srgbClr val="5B6EB1"/>
                </a:solidFill>
              </a:rPr>
              <a:t>thrust through only</a:t>
            </a:r>
            <a:endParaRPr lang="en-US" b="1">
              <a:solidFill>
                <a:srgbClr val="5B6EB1"/>
              </a:solidFill>
            </a:endParaRPr>
          </a:p>
          <a:p>
            <a:pPr algn="ctr"/>
            <a:r>
              <a:rPr lang="en-US" b="1">
                <a:solidFill>
                  <a:srgbClr val="5B6EB1"/>
                </a:solidFill>
              </a:rPr>
              <a:t>one of the two degenerate X-points</a:t>
            </a:r>
            <a:r>
              <a:rPr lang="en-US">
                <a:solidFill>
                  <a:srgbClr val="5B6EB1"/>
                </a:solidFill>
              </a:rPr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35678" y="2019085"/>
            <a:ext cx="12912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>
                <a:solidFill>
                  <a:schemeClr val="bg1"/>
                </a:solidFill>
              </a:rPr>
              <a:t>2015 experiment</a:t>
            </a:r>
          </a:p>
        </p:txBody>
      </p:sp>
      <p:pic>
        <p:nvPicPr>
          <p:cNvPr id="17" name="Picture 16" descr="PS-CK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64" y="3277798"/>
            <a:ext cx="4512090" cy="263596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39063" y="5924707"/>
            <a:ext cx="55639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	      Proto-Sphera: 	a </a:t>
            </a:r>
            <a:r>
              <a:rPr lang="en-US" b="1">
                <a:solidFill>
                  <a:srgbClr val="FB5253"/>
                </a:solidFill>
              </a:rPr>
              <a:t>CKF</a:t>
            </a:r>
            <a:r>
              <a:rPr lang="en-US" b="1"/>
              <a:t> whose </a:t>
            </a:r>
          </a:p>
          <a:p>
            <a:r>
              <a:rPr lang="en-US" b="1">
                <a:solidFill>
                  <a:srgbClr val="AA8888"/>
                </a:solidFill>
              </a:rPr>
              <a:t>surrounding Plasma </a:t>
            </a:r>
            <a:r>
              <a:rPr lang="en-US" b="1"/>
              <a:t>terminates upon </a:t>
            </a:r>
            <a:r>
              <a:rPr lang="en-US" b="1">
                <a:solidFill>
                  <a:srgbClr val="B74DFF"/>
                </a:solidFill>
              </a:rPr>
              <a:t>electrodes</a:t>
            </a:r>
          </a:p>
          <a:p>
            <a:r>
              <a:rPr lang="en-US" b="1"/>
              <a:t>and whose </a:t>
            </a:r>
            <a:r>
              <a:rPr lang="en-US" b="1">
                <a:solidFill>
                  <a:srgbClr val="F82BC6"/>
                </a:solidFill>
              </a:rPr>
              <a:t>Secondary Tori </a:t>
            </a:r>
            <a:r>
              <a:rPr lang="en-US" b="1">
                <a:solidFill>
                  <a:srgbClr val="000000"/>
                </a:solidFill>
              </a:rPr>
              <a:t>are substituted by PF2/3 coils</a:t>
            </a:r>
          </a:p>
        </p:txBody>
      </p:sp>
      <p:pic>
        <p:nvPicPr>
          <p:cNvPr id="18" name="Picture 17" descr="App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1154" y="2493610"/>
            <a:ext cx="4459127" cy="365648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021701" y="2109909"/>
            <a:ext cx="37753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rgbClr val="640500"/>
                </a:solidFill>
              </a:rPr>
              <a:t>n</a:t>
            </a:r>
            <a:r>
              <a:rPr lang="en-US" sz="2000" b="1" baseline="-25000">
                <a:solidFill>
                  <a:srgbClr val="640500"/>
                </a:solidFill>
              </a:rPr>
              <a:t>α</a:t>
            </a:r>
            <a:r>
              <a:rPr lang="en-US" sz="2000" b="1">
                <a:solidFill>
                  <a:srgbClr val="640500"/>
                </a:solidFill>
              </a:rPr>
              <a:t> charged fusion product density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4206" y="3244844"/>
            <a:ext cx="3017046" cy="36131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4660" y="3230007"/>
            <a:ext cx="3087211" cy="3627993"/>
          </a:xfrm>
          <a:prstGeom prst="rect">
            <a:avLst/>
          </a:prstGeom>
        </p:spPr>
      </p:pic>
      <p:sp>
        <p:nvSpPr>
          <p:cNvPr id="6" name="Rectangle 99"/>
          <p:cNvSpPr>
            <a:spLocks noChangeArrowheads="1"/>
          </p:cNvSpPr>
          <p:nvPr/>
        </p:nvSpPr>
        <p:spPr bwMode="auto">
          <a:xfrm>
            <a:off x="132435" y="9177"/>
            <a:ext cx="897387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>
                <a:solidFill>
                  <a:srgbClr val="17375E"/>
                </a:solidFill>
              </a:rPr>
              <a:t>IDEAL MHD STABILITY of PROTO-SPHERA: the vacuum perturbations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792" y="4532767"/>
            <a:ext cx="28245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2D finite element mesh</a:t>
            </a:r>
          </a:p>
          <a:p>
            <a:pPr algn="ctr"/>
            <a:r>
              <a:rPr lang="en-US"/>
              <a:t>to calculate the perturbed </a:t>
            </a:r>
          </a:p>
          <a:p>
            <a:pPr algn="ctr"/>
            <a:r>
              <a:rPr lang="en-US"/>
              <a:t>vacuum field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74557" y="2232608"/>
            <a:ext cx="5147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rgbClr val="FF34CC"/>
                </a:solidFill>
              </a:rPr>
              <a:t>I</a:t>
            </a:r>
            <a:r>
              <a:rPr lang="en-US" b="1" baseline="-25000">
                <a:solidFill>
                  <a:srgbClr val="FF34CC"/>
                </a:solidFill>
              </a:rPr>
              <a:t>e</a:t>
            </a:r>
            <a:r>
              <a:rPr lang="en-US">
                <a:solidFill>
                  <a:srgbClr val="FF34CC"/>
                </a:solidFill>
              </a:rPr>
              <a:t> current </a:t>
            </a:r>
            <a:r>
              <a:rPr lang="en-US">
                <a:solidFill>
                  <a:srgbClr val="A76C19"/>
                </a:solidFill>
              </a:rPr>
              <a:t>returns from the cathode through 8 bars:</a:t>
            </a:r>
          </a:p>
          <a:p>
            <a:pPr algn="ctr"/>
            <a:r>
              <a:rPr lang="en-US">
                <a:solidFill>
                  <a:srgbClr val="A76C19"/>
                </a:solidFill>
              </a:rPr>
              <a:t>their circuit inside the machine affects vacuum terms</a:t>
            </a:r>
          </a:p>
        </p:txBody>
      </p:sp>
      <p:pic>
        <p:nvPicPr>
          <p:cNvPr id="9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08206" y="520846"/>
            <a:ext cx="4844830" cy="1759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Arrow Connector 10"/>
          <p:cNvCxnSpPr>
            <a:cxnSpLocks noChangeShapeType="1"/>
          </p:cNvCxnSpPr>
          <p:nvPr/>
        </p:nvCxnSpPr>
        <p:spPr bwMode="auto">
          <a:xfrm rot="16200000" flipV="1">
            <a:off x="7604242" y="1499054"/>
            <a:ext cx="824509" cy="738763"/>
          </a:xfrm>
          <a:prstGeom prst="straightConnector1">
            <a:avLst/>
          </a:prstGeom>
          <a:noFill/>
          <a:ln w="38100">
            <a:solidFill>
              <a:schemeClr val="bg1"/>
            </a:solidFill>
            <a:round/>
            <a:headEnd/>
            <a:tailEnd type="arrow" w="lg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26" name="Picture 25" descr="Coaxia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350" y="1101483"/>
            <a:ext cx="3678403" cy="2069102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0926" y="378509"/>
            <a:ext cx="3995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A76C19"/>
                </a:solidFill>
              </a:rPr>
              <a:t>Electrode</a:t>
            </a:r>
            <a:r>
              <a:rPr lang="en-US">
                <a:solidFill>
                  <a:srgbClr val="FF34CC"/>
                </a:solidFill>
              </a:rPr>
              <a:t> plasma current </a:t>
            </a:r>
            <a:r>
              <a:rPr lang="en-US" b="1">
                <a:solidFill>
                  <a:srgbClr val="FF34CC"/>
                </a:solidFill>
              </a:rPr>
              <a:t>I</a:t>
            </a:r>
            <a:r>
              <a:rPr lang="en-US" b="1" baseline="-25000">
                <a:solidFill>
                  <a:srgbClr val="FF34CC"/>
                </a:solidFill>
              </a:rPr>
              <a:t>e</a:t>
            </a:r>
            <a:r>
              <a:rPr lang="en-US">
                <a:solidFill>
                  <a:srgbClr val="FF34CC"/>
                </a:solidFill>
              </a:rPr>
              <a:t> </a:t>
            </a:r>
            <a:r>
              <a:rPr lang="en-US">
                <a:solidFill>
                  <a:srgbClr val="A76C19"/>
                </a:solidFill>
              </a:rPr>
              <a:t>fed to anode</a:t>
            </a:r>
          </a:p>
          <a:p>
            <a:pPr algn="ctr"/>
            <a:r>
              <a:rPr lang="en-US">
                <a:solidFill>
                  <a:srgbClr val="A76C19"/>
                </a:solidFill>
              </a:rPr>
              <a:t>inside machine by coaxial system on top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9"/>
          <p:cNvSpPr>
            <a:spLocks noChangeArrowheads="1"/>
          </p:cNvSpPr>
          <p:nvPr/>
        </p:nvSpPr>
        <p:spPr bwMode="auto">
          <a:xfrm>
            <a:off x="132435" y="9177"/>
            <a:ext cx="84286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>
                <a:solidFill>
                  <a:srgbClr val="17375E"/>
                </a:solidFill>
              </a:rPr>
              <a:t>IDEAL MHD STABILITY of PROTO-SPHERA: the results</a:t>
            </a:r>
          </a:p>
        </p:txBody>
      </p:sp>
      <p:pic>
        <p:nvPicPr>
          <p:cNvPr id="12" name="Picture 11" descr="PS-unstable_n2_beta25%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77642" y="1573909"/>
            <a:ext cx="3193060" cy="4114134"/>
          </a:xfrm>
          <a:prstGeom prst="rect">
            <a:avLst/>
          </a:prstGeom>
        </p:spPr>
      </p:pic>
      <p:pic>
        <p:nvPicPr>
          <p:cNvPr id="13" name="Picture 12" descr="PS-unstable_n1_beta23%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37098" y="2715057"/>
            <a:ext cx="2971880" cy="411413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32435" y="401244"/>
            <a:ext cx="6812482" cy="2769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Bef>
                <a:spcPct val="0"/>
              </a:spcBef>
              <a:buClr>
                <a:srgbClr val="0000FF"/>
              </a:buClr>
            </a:pPr>
            <a:r>
              <a:rPr lang="en-GB">
                <a:solidFill>
                  <a:srgbClr val="008040"/>
                </a:solidFill>
                <a:ea typeface="Times New Roman" pitchFamily="-107" charset="0"/>
                <a:cs typeface="Times New Roman" pitchFamily="-107" charset="0"/>
              </a:rPr>
              <a:t>For low toroidal numbers n=1, 2 &amp; 3</a:t>
            </a:r>
          </a:p>
          <a:p>
            <a:pPr>
              <a:spcBef>
                <a:spcPct val="0"/>
              </a:spcBef>
              <a:buClr>
                <a:srgbClr val="0000FF"/>
              </a:buClr>
            </a:pPr>
            <a:r>
              <a:rPr lang="en-GB">
                <a:solidFill>
                  <a:srgbClr val="008040"/>
                </a:solidFill>
                <a:ea typeface="Times New Roman" pitchFamily="-107" charset="0"/>
                <a:cs typeface="Times New Roman" pitchFamily="-107" charset="0"/>
              </a:rPr>
              <a:t>ideal MHD stability obtained</a:t>
            </a:r>
          </a:p>
          <a:p>
            <a:pPr>
              <a:spcBef>
                <a:spcPct val="0"/>
              </a:spcBef>
              <a:buClr>
                <a:srgbClr val="0000FF"/>
              </a:buClr>
            </a:pPr>
            <a:endParaRPr lang="en-GB" sz="400">
              <a:solidFill>
                <a:srgbClr val="008040"/>
              </a:solidFill>
              <a:ea typeface="Times New Roman" pitchFamily="-107" charset="0"/>
              <a:cs typeface="Times New Roman" pitchFamily="-107" charset="0"/>
            </a:endParaRPr>
          </a:p>
          <a:p>
            <a:pPr>
              <a:spcBef>
                <a:spcPct val="0"/>
              </a:spcBef>
              <a:buClr>
                <a:srgbClr val="0000FF"/>
              </a:buClr>
            </a:pPr>
            <a:r>
              <a:rPr lang="en-GB" sz="1600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expressed with</a:t>
            </a:r>
          </a:p>
          <a:p>
            <a:pPr>
              <a:spcBef>
                <a:spcPct val="0"/>
              </a:spcBef>
              <a:buClr>
                <a:srgbClr val="0000FF"/>
              </a:buClr>
            </a:pPr>
            <a:r>
              <a:rPr lang="en-US" sz="1600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ratio of the two plasma currents I</a:t>
            </a:r>
            <a:r>
              <a:rPr lang="en-US" sz="1600" baseline="-25000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ST</a:t>
            </a:r>
            <a:r>
              <a:rPr lang="en-US" sz="1600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 /I</a:t>
            </a:r>
            <a:r>
              <a:rPr lang="en-US" sz="1600" baseline="-25000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e</a:t>
            </a:r>
            <a:r>
              <a:rPr lang="en-US" sz="1600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= toroidal ST current/centerpost current</a:t>
            </a:r>
            <a:r>
              <a:rPr lang="en-GB" sz="1600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  </a:t>
            </a:r>
          </a:p>
          <a:p>
            <a:pPr>
              <a:spcBef>
                <a:spcPct val="0"/>
              </a:spcBef>
              <a:buClr>
                <a:srgbClr val="0000FF"/>
              </a:buClr>
            </a:pPr>
            <a:endParaRPr lang="en-GB" sz="400">
              <a:ea typeface="Times New Roman" pitchFamily="-107" charset="0"/>
              <a:cs typeface="Times New Roman" pitchFamily="-107" charset="0"/>
            </a:endParaRPr>
          </a:p>
          <a:p>
            <a:pPr>
              <a:spcBef>
                <a:spcPct val="0"/>
              </a:spcBef>
              <a:buClr>
                <a:srgbClr val="0000FF"/>
              </a:buClr>
              <a:buFontTx/>
              <a:buChar char="•"/>
            </a:pPr>
            <a:r>
              <a:rPr lang="en-GB">
                <a:ea typeface="Times New Roman" pitchFamily="-107" charset="0"/>
                <a:cs typeface="Times New Roman" pitchFamily="-107" charset="0"/>
              </a:rPr>
              <a:t> up to </a:t>
            </a:r>
            <a:r>
              <a:rPr lang="en-GB">
                <a:latin typeface="Symbol" pitchFamily="-107" charset="2"/>
                <a:ea typeface="Times New Roman" pitchFamily="-107" charset="0"/>
                <a:cs typeface="Times New Roman" pitchFamily="-107" charset="0"/>
              </a:rPr>
              <a:t>b </a:t>
            </a:r>
            <a:r>
              <a:rPr lang="en-GB">
                <a:solidFill>
                  <a:srgbClr val="008040"/>
                </a:solidFill>
                <a:ea typeface="Times New Roman" pitchFamily="-107" charset="0"/>
                <a:cs typeface="Times New Roman" pitchFamily="-107" charset="0"/>
              </a:rPr>
              <a:t>=</a:t>
            </a:r>
            <a:r>
              <a:rPr lang="en-GB">
                <a:ea typeface="Times New Roman" pitchFamily="-107" charset="0"/>
                <a:cs typeface="Times New Roman" pitchFamily="-107" charset="0"/>
              </a:rPr>
              <a:t> </a:t>
            </a:r>
            <a:r>
              <a:rPr lang="en-GB">
                <a:solidFill>
                  <a:srgbClr val="008040"/>
                </a:solidFill>
                <a:ea typeface="Times New Roman" pitchFamily="-107" charset="0"/>
                <a:cs typeface="Times New Roman" pitchFamily="-107" charset="0"/>
              </a:rPr>
              <a:t>21÷26%</a:t>
            </a:r>
            <a:r>
              <a:rPr lang="en-GB">
                <a:ea typeface="Times New Roman" pitchFamily="-107" charset="0"/>
                <a:cs typeface="Times New Roman" pitchFamily="-107" charset="0"/>
              </a:rPr>
              <a:t>  ,  I</a:t>
            </a:r>
            <a:r>
              <a:rPr lang="en-GB" baseline="-30000">
                <a:ea typeface="Times New Roman" pitchFamily="-107" charset="0"/>
                <a:cs typeface="Times New Roman" pitchFamily="-107" charset="0"/>
              </a:rPr>
              <a:t>ST</a:t>
            </a:r>
            <a:r>
              <a:rPr lang="en-GB">
                <a:ea typeface="Times New Roman" pitchFamily="-107" charset="0"/>
                <a:cs typeface="Times New Roman" pitchFamily="-107" charset="0"/>
              </a:rPr>
              <a:t>/I</a:t>
            </a:r>
            <a:r>
              <a:rPr lang="en-GB" baseline="-30000">
                <a:ea typeface="Times New Roman" pitchFamily="-107" charset="0"/>
                <a:cs typeface="Times New Roman" pitchFamily="-107" charset="0"/>
              </a:rPr>
              <a:t>e</a:t>
            </a:r>
            <a:r>
              <a:rPr lang="en-GB">
                <a:solidFill>
                  <a:srgbClr val="008040"/>
                </a:solidFill>
                <a:ea typeface="Times New Roman" pitchFamily="-107" charset="0"/>
                <a:cs typeface="Times New Roman" pitchFamily="-107" charset="0"/>
              </a:rPr>
              <a:t>= 0.5 - 1</a:t>
            </a:r>
          </a:p>
          <a:p>
            <a:pPr>
              <a:spcBef>
                <a:spcPct val="0"/>
              </a:spcBef>
              <a:buClr>
                <a:srgbClr val="0000FF"/>
              </a:buClr>
              <a:buFontTx/>
              <a:buChar char="•"/>
            </a:pPr>
            <a:r>
              <a:rPr lang="en-GB">
                <a:ea typeface="Times New Roman" pitchFamily="-107" charset="0"/>
                <a:cs typeface="Times New Roman" pitchFamily="-107" charset="0"/>
              </a:rPr>
              <a:t> up to </a:t>
            </a:r>
            <a:r>
              <a:rPr lang="en-GB">
                <a:latin typeface="Symbol" pitchFamily="-107" charset="2"/>
                <a:ea typeface="Times New Roman" pitchFamily="-107" charset="0"/>
                <a:cs typeface="Times New Roman" pitchFamily="-107" charset="0"/>
              </a:rPr>
              <a:t>b </a:t>
            </a:r>
            <a:r>
              <a:rPr lang="en-GB">
                <a:solidFill>
                  <a:srgbClr val="008040"/>
                </a:solidFill>
                <a:ea typeface="Times New Roman" pitchFamily="-107" charset="0"/>
                <a:cs typeface="Times New Roman" pitchFamily="-107" charset="0"/>
              </a:rPr>
              <a:t>= 14÷15%</a:t>
            </a:r>
            <a:r>
              <a:rPr lang="en-GB">
                <a:ea typeface="Times New Roman" pitchFamily="-107" charset="0"/>
                <a:cs typeface="Times New Roman" pitchFamily="-107" charset="0"/>
              </a:rPr>
              <a:t>  ,  I</a:t>
            </a:r>
            <a:r>
              <a:rPr lang="en-GB" baseline="-30000">
                <a:ea typeface="Times New Roman" pitchFamily="-107" charset="0"/>
                <a:cs typeface="Times New Roman" pitchFamily="-107" charset="0"/>
              </a:rPr>
              <a:t>ST</a:t>
            </a:r>
            <a:r>
              <a:rPr lang="en-GB">
                <a:ea typeface="Times New Roman" pitchFamily="-107" charset="0"/>
                <a:cs typeface="Times New Roman" pitchFamily="-107" charset="0"/>
              </a:rPr>
              <a:t>/I</a:t>
            </a:r>
            <a:r>
              <a:rPr lang="en-GB" baseline="-30000">
                <a:ea typeface="Times New Roman" pitchFamily="-107" charset="0"/>
                <a:cs typeface="Times New Roman" pitchFamily="-107" charset="0"/>
              </a:rPr>
              <a:t>e</a:t>
            </a:r>
            <a:r>
              <a:rPr lang="en-GB">
                <a:solidFill>
                  <a:srgbClr val="008040"/>
                </a:solidFill>
                <a:ea typeface="Times New Roman" pitchFamily="-107" charset="0"/>
                <a:cs typeface="Times New Roman" pitchFamily="-107" charset="0"/>
              </a:rPr>
              <a:t>= 2-4</a:t>
            </a:r>
            <a:r>
              <a:rPr lang="en-GB">
                <a:ea typeface="Times New Roman" pitchFamily="-107" charset="0"/>
                <a:cs typeface="Times New Roman" pitchFamily="-107" charset="0"/>
              </a:rPr>
              <a:t> </a:t>
            </a:r>
          </a:p>
          <a:p>
            <a:pPr>
              <a:spcBef>
                <a:spcPct val="0"/>
              </a:spcBef>
              <a:buClr>
                <a:srgbClr val="0000FF"/>
              </a:buClr>
            </a:pPr>
            <a:r>
              <a:rPr lang="en-GB" sz="600">
                <a:ea typeface="Times New Roman" pitchFamily="-107" charset="0"/>
                <a:cs typeface="Times New Roman" pitchFamily="-107" charset="0"/>
              </a:rPr>
              <a:t/>
            </a:r>
            <a:br>
              <a:rPr lang="en-GB" sz="600">
                <a:ea typeface="Times New Roman" pitchFamily="-107" charset="0"/>
                <a:cs typeface="Times New Roman" pitchFamily="-107" charset="0"/>
              </a:rPr>
            </a:br>
            <a:r>
              <a:rPr lang="en-GB" sz="1600">
                <a:ea typeface="Times New Roman" pitchFamily="-107" charset="0"/>
                <a:cs typeface="Times New Roman" pitchFamily="-107" charset="0"/>
              </a:rPr>
              <a:t>expressed with  </a:t>
            </a:r>
          </a:p>
          <a:p>
            <a:pPr>
              <a:spcBef>
                <a:spcPct val="0"/>
              </a:spcBef>
              <a:buClr>
                <a:srgbClr val="0000FF"/>
              </a:buClr>
            </a:pPr>
            <a:endParaRPr lang="en-GB" sz="400">
              <a:ea typeface="Times New Roman" pitchFamily="-107" charset="0"/>
              <a:cs typeface="Times New Roman" pitchFamily="-107" charset="0"/>
            </a:endParaRPr>
          </a:p>
          <a:p>
            <a:pPr>
              <a:spcBef>
                <a:spcPct val="0"/>
              </a:spcBef>
              <a:buClr>
                <a:srgbClr val="0000FF"/>
              </a:buClr>
              <a:buFontTx/>
              <a:buChar char="•"/>
            </a:pPr>
            <a:r>
              <a:rPr lang="en-GB" sz="1600">
                <a:ea typeface="Times New Roman" pitchFamily="-107" charset="0"/>
                <a:cs typeface="Times New Roman" pitchFamily="-107" charset="0"/>
              </a:rPr>
              <a:t> </a:t>
            </a:r>
            <a:r>
              <a:rPr lang="en-GB">
                <a:ea typeface="Times New Roman" pitchFamily="-107" charset="0"/>
                <a:cs typeface="Times New Roman" pitchFamily="-107" charset="0"/>
              </a:rPr>
              <a:t>up to </a:t>
            </a:r>
            <a:r>
              <a:rPr lang="en-GB">
                <a:solidFill>
                  <a:srgbClr val="FF0000"/>
                </a:solidFill>
                <a:latin typeface="Symbol" pitchFamily="-107" charset="2"/>
                <a:ea typeface="Times New Roman" pitchFamily="-107" charset="0"/>
                <a:cs typeface="Times New Roman" pitchFamily="-107" charset="0"/>
              </a:rPr>
              <a:t>b</a:t>
            </a:r>
            <a:r>
              <a:rPr lang="en-GB" baseline="-30000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T0</a:t>
            </a:r>
            <a:r>
              <a:rPr lang="en-GB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=28÷29% ,  I</a:t>
            </a:r>
            <a:r>
              <a:rPr lang="en-GB" baseline="-30000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ST</a:t>
            </a:r>
            <a:r>
              <a:rPr lang="en-GB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/I</a:t>
            </a:r>
            <a:r>
              <a:rPr lang="en-GB" baseline="-30000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e</a:t>
            </a:r>
            <a:r>
              <a:rPr lang="en-GB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= 0.5 - 1</a:t>
            </a:r>
          </a:p>
          <a:p>
            <a:pPr>
              <a:spcBef>
                <a:spcPct val="0"/>
              </a:spcBef>
              <a:buClr>
                <a:srgbClr val="0000FF"/>
              </a:buClr>
              <a:buFontTx/>
              <a:buChar char="•"/>
            </a:pPr>
            <a:r>
              <a:rPr lang="en-GB" sz="1600">
                <a:ea typeface="Times New Roman" pitchFamily="-107" charset="0"/>
                <a:cs typeface="Times New Roman" pitchFamily="-107" charset="0"/>
              </a:rPr>
              <a:t> </a:t>
            </a:r>
            <a:r>
              <a:rPr lang="en-GB">
                <a:ea typeface="Times New Roman" pitchFamily="-107" charset="0"/>
                <a:cs typeface="Times New Roman" pitchFamily="-107" charset="0"/>
              </a:rPr>
              <a:t>up to </a:t>
            </a:r>
            <a:r>
              <a:rPr lang="en-GB">
                <a:solidFill>
                  <a:srgbClr val="FF0000"/>
                </a:solidFill>
                <a:latin typeface="Symbol" pitchFamily="-107" charset="2"/>
                <a:ea typeface="Times New Roman" pitchFamily="-107" charset="0"/>
                <a:cs typeface="Times New Roman" pitchFamily="-107" charset="0"/>
              </a:rPr>
              <a:t>b</a:t>
            </a:r>
            <a:r>
              <a:rPr lang="en-GB" baseline="-30000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T0</a:t>
            </a:r>
            <a:r>
              <a:rPr lang="en-GB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=72÷84% ,  I</a:t>
            </a:r>
            <a:r>
              <a:rPr lang="en-GB" baseline="-30000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ST</a:t>
            </a:r>
            <a:r>
              <a:rPr lang="en-GB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/I</a:t>
            </a:r>
            <a:r>
              <a:rPr lang="en-GB" baseline="-30000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e</a:t>
            </a:r>
            <a:r>
              <a:rPr lang="en-GB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= 2-4</a:t>
            </a:r>
            <a:r>
              <a:rPr lang="en-GB">
                <a:solidFill>
                  <a:srgbClr val="FF0000"/>
                </a:solidFill>
              </a:rPr>
              <a:t> </a:t>
            </a:r>
            <a:endParaRPr lang="it-IT">
              <a:solidFill>
                <a:srgbClr val="FF0000"/>
              </a:solidFill>
            </a:endParaRPr>
          </a:p>
        </p:txBody>
      </p:sp>
      <p:graphicFrame>
        <p:nvGraphicFramePr>
          <p:cNvPr id="242694" name="Object 6"/>
          <p:cNvGraphicFramePr>
            <a:graphicFrameLocks noChangeAspect="1"/>
          </p:cNvGraphicFramePr>
          <p:nvPr/>
        </p:nvGraphicFramePr>
        <p:xfrm>
          <a:off x="1554056" y="1028326"/>
          <a:ext cx="1709737" cy="360362"/>
        </p:xfrm>
        <a:graphic>
          <a:graphicData uri="http://schemas.openxmlformats.org/presentationml/2006/ole">
            <p:oleObj spid="_x0000_s242694" name="Equation" r:id="rId5" imgW="1384300" imgH="292100" progId="Equation.DSMT4">
              <p:embed/>
            </p:oleObj>
          </a:graphicData>
        </a:graphic>
      </p:graphicFrame>
      <p:graphicFrame>
        <p:nvGraphicFramePr>
          <p:cNvPr id="242695" name="Object 7"/>
          <p:cNvGraphicFramePr>
            <a:graphicFrameLocks noChangeAspect="1"/>
          </p:cNvGraphicFramePr>
          <p:nvPr/>
        </p:nvGraphicFramePr>
        <p:xfrm>
          <a:off x="1568450" y="2220491"/>
          <a:ext cx="1784350" cy="360362"/>
        </p:xfrm>
        <a:graphic>
          <a:graphicData uri="http://schemas.openxmlformats.org/presentationml/2006/ole">
            <p:oleObj spid="_x0000_s242695" name="Equation" r:id="rId6" imgW="1447800" imgH="292100" progId="Equation.DSMT4">
              <p:embed/>
            </p:oleObj>
          </a:graphicData>
        </a:graphic>
      </p:graphicFrame>
      <p:sp>
        <p:nvSpPr>
          <p:cNvPr id="17" name="TextBox 22"/>
          <p:cNvSpPr txBox="1">
            <a:spLocks noChangeArrowheads="1"/>
          </p:cNvSpPr>
          <p:nvPr/>
        </p:nvSpPr>
        <p:spPr bwMode="auto">
          <a:xfrm>
            <a:off x="5259741" y="564642"/>
            <a:ext cx="3884259" cy="517834"/>
          </a:xfrm>
          <a:prstGeom prst="rect">
            <a:avLst/>
          </a:prstGeom>
          <a:noFill/>
          <a:ln w="25400">
            <a:solidFill>
              <a:srgbClr val="17375E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1400" b="1">
                <a:solidFill>
                  <a:srgbClr val="17375E"/>
                </a:solidFill>
              </a:rPr>
              <a:t>Ideal MHD analysis to assess I</a:t>
            </a:r>
            <a:r>
              <a:rPr lang="en-US" sz="1400" b="1" baseline="-25000">
                <a:solidFill>
                  <a:srgbClr val="17375E"/>
                </a:solidFill>
              </a:rPr>
              <a:t>p</a:t>
            </a:r>
            <a:r>
              <a:rPr lang="en-US" sz="1400" b="1">
                <a:solidFill>
                  <a:srgbClr val="17375E"/>
                </a:solidFill>
              </a:rPr>
              <a:t>/I</a:t>
            </a:r>
            <a:r>
              <a:rPr lang="en-US" sz="1400" b="1" baseline="-25000">
                <a:solidFill>
                  <a:srgbClr val="17375E"/>
                </a:solidFill>
              </a:rPr>
              <a:t>e</a:t>
            </a:r>
            <a:r>
              <a:rPr lang="en-US" sz="1400" b="1">
                <a:solidFill>
                  <a:srgbClr val="17375E"/>
                </a:solidFill>
              </a:rPr>
              <a:t> &amp; </a:t>
            </a:r>
            <a:r>
              <a:rPr lang="el-GR" sz="1400" b="1">
                <a:solidFill>
                  <a:srgbClr val="17375E"/>
                </a:solidFill>
                <a:latin typeface="Calibri" pitchFamily="-107" charset="0"/>
                <a:sym typeface="Symbol" pitchFamily="-107" charset="2"/>
              </a:rPr>
              <a:t>β</a:t>
            </a:r>
            <a:r>
              <a:rPr lang="en-US" sz="1400" b="1">
                <a:solidFill>
                  <a:srgbClr val="17375E"/>
                </a:solidFill>
              </a:rPr>
              <a:t> limits</a:t>
            </a:r>
          </a:p>
          <a:p>
            <a:pPr algn="ctr">
              <a:lnSpc>
                <a:spcPct val="70000"/>
              </a:lnSpc>
            </a:pPr>
            <a:endParaRPr lang="en-US" sz="1050">
              <a:solidFill>
                <a:srgbClr val="17375E"/>
              </a:solidFill>
            </a:endParaRPr>
          </a:p>
          <a:p>
            <a:pPr algn="ctr">
              <a:lnSpc>
                <a:spcPct val="70000"/>
              </a:lnSpc>
            </a:pPr>
            <a:r>
              <a:rPr lang="en-US" sz="1400">
                <a:solidFill>
                  <a:srgbClr val="17375E"/>
                </a:solidFill>
              </a:rPr>
              <a:t>(Micozzi P. et al., 2010 Nucl. Fusion </a:t>
            </a:r>
            <a:r>
              <a:rPr lang="en-US" sz="1400" b="1">
                <a:solidFill>
                  <a:srgbClr val="17375E"/>
                </a:solidFill>
              </a:rPr>
              <a:t>50</a:t>
            </a:r>
            <a:r>
              <a:rPr lang="en-US" sz="1400">
                <a:solidFill>
                  <a:srgbClr val="17375E"/>
                </a:solidFill>
              </a:rPr>
              <a:t> 095004)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20019" y="3658872"/>
            <a:ext cx="37224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17375E"/>
                </a:solidFill>
              </a:rPr>
              <a:t>Centerpost current </a:t>
            </a:r>
            <a:r>
              <a:rPr lang="en-US" b="1">
                <a:solidFill>
                  <a:srgbClr val="17375E"/>
                </a:solidFill>
              </a:rPr>
              <a:t>I</a:t>
            </a:r>
            <a:r>
              <a:rPr lang="en-US" b="1" baseline="-25000">
                <a:solidFill>
                  <a:srgbClr val="17375E"/>
                </a:solidFill>
              </a:rPr>
              <a:t>e</a:t>
            </a:r>
            <a:r>
              <a:rPr lang="en-US" b="1">
                <a:solidFill>
                  <a:srgbClr val="17375E"/>
                </a:solidFill>
              </a:rPr>
              <a:t>= 60 kA</a:t>
            </a:r>
          </a:p>
          <a:p>
            <a:r>
              <a:rPr lang="en-US">
                <a:solidFill>
                  <a:srgbClr val="17375E"/>
                </a:solidFill>
              </a:rPr>
              <a:t>and ST current </a:t>
            </a:r>
            <a:r>
              <a:rPr lang="en-US" b="1">
                <a:solidFill>
                  <a:srgbClr val="17375E"/>
                </a:solidFill>
              </a:rPr>
              <a:t>I</a:t>
            </a:r>
            <a:r>
              <a:rPr lang="en-US" b="1" baseline="-25000">
                <a:solidFill>
                  <a:srgbClr val="17375E"/>
                </a:solidFill>
              </a:rPr>
              <a:t>ST</a:t>
            </a:r>
            <a:r>
              <a:rPr lang="en-US" b="1">
                <a:solidFill>
                  <a:srgbClr val="17375E"/>
                </a:solidFill>
              </a:rPr>
              <a:t>= 120 kA</a:t>
            </a:r>
            <a:r>
              <a:rPr lang="en-US">
                <a:solidFill>
                  <a:srgbClr val="17375E"/>
                </a:solidFill>
              </a:rPr>
              <a:t>:</a:t>
            </a:r>
            <a:r>
              <a:rPr lang="en-GB" b="1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 I</a:t>
            </a:r>
            <a:r>
              <a:rPr lang="en-GB" b="1" baseline="-30000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ST</a:t>
            </a:r>
            <a:r>
              <a:rPr lang="en-GB" b="1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/I</a:t>
            </a:r>
            <a:r>
              <a:rPr lang="en-GB" b="1" baseline="-30000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e</a:t>
            </a:r>
            <a:r>
              <a:rPr lang="en-GB" b="1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=2</a:t>
            </a:r>
          </a:p>
          <a:p>
            <a:r>
              <a:rPr lang="en-GB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The instability is limited to </a:t>
            </a:r>
            <a:r>
              <a:rPr lang="en-GB" b="1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n=2, 3</a:t>
            </a:r>
          </a:p>
          <a:p>
            <a:r>
              <a:rPr lang="en-GB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driven by </a:t>
            </a:r>
            <a:r>
              <a:rPr lang="en-GB" b="1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q=3/2 </a:t>
            </a:r>
            <a:r>
              <a:rPr lang="en-GB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resonance at</a:t>
            </a:r>
            <a:r>
              <a:rPr lang="en-US" b="1">
                <a:solidFill>
                  <a:srgbClr val="17375E"/>
                </a:solidFill>
              </a:rPr>
              <a:t> </a:t>
            </a:r>
            <a:r>
              <a:rPr lang="en-GB" b="1">
                <a:solidFill>
                  <a:srgbClr val="17375E"/>
                </a:solidFill>
                <a:latin typeface="Symbol" pitchFamily="-107" charset="2"/>
                <a:ea typeface="Times New Roman" pitchFamily="-107" charset="0"/>
                <a:cs typeface="Times New Roman" pitchFamily="-107" charset="0"/>
              </a:rPr>
              <a:t>b </a:t>
            </a:r>
            <a:r>
              <a:rPr lang="en-GB" b="1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= 25%</a:t>
            </a:r>
            <a:endParaRPr lang="en-US" b="1">
              <a:solidFill>
                <a:srgbClr val="17375E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84835" y="5628862"/>
            <a:ext cx="36330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17375E"/>
                </a:solidFill>
              </a:rPr>
              <a:t>Centerpost current </a:t>
            </a:r>
            <a:r>
              <a:rPr lang="en-US" b="1">
                <a:solidFill>
                  <a:srgbClr val="17375E"/>
                </a:solidFill>
              </a:rPr>
              <a:t>I</a:t>
            </a:r>
            <a:r>
              <a:rPr lang="en-US" b="1" baseline="-25000">
                <a:solidFill>
                  <a:srgbClr val="17375E"/>
                </a:solidFill>
              </a:rPr>
              <a:t>e</a:t>
            </a:r>
            <a:r>
              <a:rPr lang="en-US" b="1">
                <a:solidFill>
                  <a:srgbClr val="17375E"/>
                </a:solidFill>
              </a:rPr>
              <a:t>= 60 kA</a:t>
            </a:r>
          </a:p>
          <a:p>
            <a:r>
              <a:rPr lang="en-US">
                <a:solidFill>
                  <a:srgbClr val="17375E"/>
                </a:solidFill>
              </a:rPr>
              <a:t>and ST current </a:t>
            </a:r>
            <a:r>
              <a:rPr lang="en-US" b="1">
                <a:solidFill>
                  <a:srgbClr val="17375E"/>
                </a:solidFill>
              </a:rPr>
              <a:t>I</a:t>
            </a:r>
            <a:r>
              <a:rPr lang="en-US" b="1" baseline="-25000">
                <a:solidFill>
                  <a:srgbClr val="17375E"/>
                </a:solidFill>
              </a:rPr>
              <a:t>ST</a:t>
            </a:r>
            <a:r>
              <a:rPr lang="en-US" b="1">
                <a:solidFill>
                  <a:srgbClr val="17375E"/>
                </a:solidFill>
              </a:rPr>
              <a:t>= 240 kA</a:t>
            </a:r>
            <a:r>
              <a:rPr lang="en-US">
                <a:solidFill>
                  <a:srgbClr val="17375E"/>
                </a:solidFill>
              </a:rPr>
              <a:t>:</a:t>
            </a:r>
            <a:r>
              <a:rPr lang="en-GB" b="1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 I</a:t>
            </a:r>
            <a:r>
              <a:rPr lang="en-GB" b="1" baseline="-30000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ST</a:t>
            </a:r>
            <a:r>
              <a:rPr lang="en-GB" b="1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/I</a:t>
            </a:r>
            <a:r>
              <a:rPr lang="en-GB" b="1" baseline="-30000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e</a:t>
            </a:r>
            <a:r>
              <a:rPr lang="en-GB" b="1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=4</a:t>
            </a:r>
          </a:p>
          <a:p>
            <a:r>
              <a:rPr lang="en-GB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The instability extends to </a:t>
            </a:r>
            <a:r>
              <a:rPr lang="en-GB" b="1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n=1</a:t>
            </a:r>
          </a:p>
          <a:p>
            <a:r>
              <a:rPr lang="en-GB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driven by centerpost kink at </a:t>
            </a:r>
            <a:r>
              <a:rPr lang="en-GB" b="1">
                <a:solidFill>
                  <a:srgbClr val="17375E"/>
                </a:solidFill>
                <a:latin typeface="Symbol" pitchFamily="-107" charset="2"/>
                <a:ea typeface="Times New Roman" pitchFamily="-107" charset="0"/>
                <a:cs typeface="Times New Roman" pitchFamily="-107" charset="0"/>
              </a:rPr>
              <a:t>b </a:t>
            </a:r>
            <a:r>
              <a:rPr lang="en-GB" b="1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= 23%</a:t>
            </a:r>
            <a:endParaRPr lang="en-US" b="1">
              <a:solidFill>
                <a:srgbClr val="17375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S3-stable5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719" y="510824"/>
            <a:ext cx="2740702" cy="2441569"/>
          </a:xfrm>
          <a:prstGeom prst="rect">
            <a:avLst/>
          </a:prstGeom>
        </p:spPr>
      </p:pic>
      <p:pic>
        <p:nvPicPr>
          <p:cNvPr id="6" name="Picture 5" descr="TS3-unstable1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3320" y="182354"/>
            <a:ext cx="2637836" cy="2441569"/>
          </a:xfrm>
          <a:prstGeom prst="rect">
            <a:avLst/>
          </a:prstGeom>
        </p:spPr>
      </p:pic>
      <p:pic>
        <p:nvPicPr>
          <p:cNvPr id="7" name="Picture 6" descr="PS-to-TS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13" y="3339456"/>
            <a:ext cx="6601415" cy="347474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6920" y="2983142"/>
            <a:ext cx="76610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just"/>
            <a:r>
              <a:rPr lang="en-GB" sz="2000" b="1" cap="all">
                <a:solidFill>
                  <a:srgbClr val="17375E"/>
                </a:solidFill>
                <a:cs typeface="Comic Sans MS"/>
              </a:rPr>
              <a:t>disk-shaped SP plasma: important for the ideal MHD stability</a:t>
            </a:r>
            <a:endParaRPr lang="en-US" sz="2000" b="1" cap="all">
              <a:solidFill>
                <a:srgbClr val="17375E"/>
              </a:solidFill>
              <a:cs typeface="Comic Sans M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9908" y="390383"/>
            <a:ext cx="265106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17375E"/>
                </a:solidFill>
              </a:rPr>
              <a:t>At centerpost current </a:t>
            </a:r>
            <a:r>
              <a:rPr lang="en-US" sz="1400" b="1">
                <a:solidFill>
                  <a:srgbClr val="17375E"/>
                </a:solidFill>
              </a:rPr>
              <a:t>I</a:t>
            </a:r>
            <a:r>
              <a:rPr lang="en-US" sz="1400" b="1" baseline="-25000">
                <a:solidFill>
                  <a:srgbClr val="17375E"/>
                </a:solidFill>
              </a:rPr>
              <a:t>e</a:t>
            </a:r>
            <a:r>
              <a:rPr lang="en-US" sz="1400" b="1">
                <a:solidFill>
                  <a:srgbClr val="17375E"/>
                </a:solidFill>
              </a:rPr>
              <a:t>= 40 kA </a:t>
            </a:r>
            <a:r>
              <a:rPr lang="en-US" sz="1400">
                <a:solidFill>
                  <a:srgbClr val="17375E"/>
                </a:solidFill>
              </a:rPr>
              <a:t>&amp;</a:t>
            </a:r>
          </a:p>
          <a:p>
            <a:r>
              <a:rPr lang="en-US" sz="1400">
                <a:solidFill>
                  <a:srgbClr val="17375E"/>
                </a:solidFill>
              </a:rPr>
              <a:t>ST current </a:t>
            </a:r>
            <a:r>
              <a:rPr lang="en-US" sz="1400" b="1">
                <a:solidFill>
                  <a:srgbClr val="17375E"/>
                </a:solidFill>
              </a:rPr>
              <a:t>I</a:t>
            </a:r>
            <a:r>
              <a:rPr lang="en-US" sz="1400" b="1" baseline="-25000">
                <a:solidFill>
                  <a:srgbClr val="17375E"/>
                </a:solidFill>
              </a:rPr>
              <a:t>ST</a:t>
            </a:r>
            <a:r>
              <a:rPr lang="en-US" sz="1400" b="1">
                <a:solidFill>
                  <a:srgbClr val="17375E"/>
                </a:solidFill>
              </a:rPr>
              <a:t>= 50 kA</a:t>
            </a:r>
            <a:r>
              <a:rPr lang="en-US" sz="1400">
                <a:solidFill>
                  <a:srgbClr val="17375E"/>
                </a:solidFill>
              </a:rPr>
              <a:t>:</a:t>
            </a:r>
            <a:r>
              <a:rPr lang="en-GB" sz="1400" b="1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 I</a:t>
            </a:r>
            <a:r>
              <a:rPr lang="en-GB" sz="1400" b="1" baseline="-30000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ST</a:t>
            </a:r>
            <a:r>
              <a:rPr lang="en-GB" sz="1400" b="1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/I</a:t>
            </a:r>
            <a:r>
              <a:rPr lang="en-GB" sz="1400" b="1" baseline="-30000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e</a:t>
            </a:r>
            <a:r>
              <a:rPr lang="en-GB" sz="1400" b="1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=1.25</a:t>
            </a:r>
          </a:p>
          <a:p>
            <a:r>
              <a:rPr lang="en-GB" sz="1400" b="1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TS-3 </a:t>
            </a:r>
            <a:r>
              <a:rPr lang="en-GB" sz="1400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is </a:t>
            </a:r>
            <a:r>
              <a:rPr lang="en-GB" sz="1400" b="1">
                <a:solidFill>
                  <a:srgbClr val="008000"/>
                </a:solidFill>
                <a:ea typeface="Times New Roman" pitchFamily="-107" charset="0"/>
                <a:cs typeface="Times New Roman" pitchFamily="-107" charset="0"/>
              </a:rPr>
              <a:t>ideal MHD stable</a:t>
            </a:r>
            <a:endParaRPr lang="en-US" sz="1400" b="1">
              <a:solidFill>
                <a:srgbClr val="008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97177" y="3492635"/>
            <a:ext cx="37030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>
                <a:solidFill>
                  <a:srgbClr val="17375E"/>
                </a:solidFill>
              </a:rPr>
              <a:t>Cutting shorter &amp; shorter</a:t>
            </a:r>
          </a:p>
          <a:p>
            <a:pPr algn="r"/>
            <a:r>
              <a:rPr lang="en-US" b="1">
                <a:solidFill>
                  <a:srgbClr val="17375E"/>
                </a:solidFill>
              </a:rPr>
              <a:t>the plasma centerpost</a:t>
            </a:r>
          </a:p>
          <a:p>
            <a:pPr algn="r"/>
            <a:r>
              <a:rPr lang="en-US" b="1">
                <a:solidFill>
                  <a:srgbClr val="17375E"/>
                </a:solidFill>
              </a:rPr>
              <a:t>PROTO-SPHERA at 120 kA</a:t>
            </a:r>
          </a:p>
          <a:p>
            <a:pPr algn="r"/>
            <a:r>
              <a:rPr lang="en-US" b="1">
                <a:solidFill>
                  <a:srgbClr val="FF0000"/>
                </a:solidFill>
              </a:rPr>
              <a:t>gets destabilized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57875" y="4692965"/>
            <a:ext cx="2210676" cy="207744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737748" y="5230004"/>
            <a:ext cx="3851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>
                <a:effectLst>
                  <a:outerShdw blurRad="50800" dist="127000" dir="2700000">
                    <a:srgbClr val="000000">
                      <a:alpha val="43000"/>
                    </a:srgbClr>
                  </a:outerShdw>
                </a:effectLst>
              </a:rPr>
              <a:t>!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63685" y="6331110"/>
            <a:ext cx="40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>
                <a:solidFill>
                  <a:srgbClr val="008000"/>
                </a:solidFill>
                <a:ea typeface="华文细黑"/>
                <a:cs typeface="华文细黑"/>
              </a:rPr>
              <a:t>	Stable </a:t>
            </a:r>
            <a:r>
              <a:rPr lang="en-US" sz="1400" b="1">
                <a:solidFill>
                  <a:srgbClr val="008000"/>
                </a:solidFill>
                <a:ea typeface="华文细黑"/>
                <a:cs typeface="华文细黑"/>
              </a:rPr>
              <a:t>←  </a:t>
            </a:r>
            <a:r>
              <a:rPr lang="en-US" sz="1400" b="1">
                <a:solidFill>
                  <a:srgbClr val="FF0000"/>
                </a:solidFill>
                <a:ea typeface="华文细黑"/>
                <a:cs typeface="华文细黑"/>
              </a:rPr>
              <a:t>→</a:t>
            </a:r>
            <a:r>
              <a:rPr lang="en-US" sz="1400" b="1">
                <a:ea typeface="华文细黑"/>
                <a:cs typeface="华文细黑"/>
              </a:rPr>
              <a:t> </a:t>
            </a:r>
            <a:r>
              <a:rPr lang="en-US" altLang="zh-CN" sz="1400" b="1">
                <a:solidFill>
                  <a:srgbClr val="FF0000"/>
                </a:solidFill>
                <a:ea typeface="华文细黑"/>
                <a:cs typeface="华文细黑"/>
              </a:rPr>
              <a:t>Unstable</a:t>
            </a:r>
            <a:endParaRPr lang="en-US" sz="1400" b="1">
              <a:solidFill>
                <a:srgbClr val="FF0000"/>
              </a:solidFill>
              <a:ea typeface="华文细黑"/>
              <a:cs typeface="华文细黑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rot="16200000" flipH="1">
            <a:off x="1809798" y="5178560"/>
            <a:ext cx="3373438" cy="1588"/>
          </a:xfrm>
          <a:prstGeom prst="line">
            <a:avLst/>
          </a:prstGeom>
          <a:ln>
            <a:solidFill>
              <a:srgbClr val="1737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274508" y="5363"/>
            <a:ext cx="47547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just"/>
            <a:r>
              <a:rPr lang="en-GB" sz="2000" b="1">
                <a:solidFill>
                  <a:srgbClr val="17375E"/>
                </a:solidFill>
                <a:cs typeface="Comic Sans MS"/>
              </a:rPr>
              <a:t>Comparison with TS-3 experimental results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73837" y="2180882"/>
            <a:ext cx="28792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17375E"/>
                </a:solidFill>
              </a:rPr>
              <a:t>At centerpost current </a:t>
            </a:r>
            <a:r>
              <a:rPr lang="en-US" sz="1400" b="1">
                <a:solidFill>
                  <a:srgbClr val="17375E"/>
                </a:solidFill>
              </a:rPr>
              <a:t>I</a:t>
            </a:r>
            <a:r>
              <a:rPr lang="en-US" sz="1400" b="1" baseline="-25000">
                <a:solidFill>
                  <a:srgbClr val="17375E"/>
                </a:solidFill>
              </a:rPr>
              <a:t>e</a:t>
            </a:r>
            <a:r>
              <a:rPr lang="en-US" sz="1400" b="1">
                <a:solidFill>
                  <a:srgbClr val="17375E"/>
                </a:solidFill>
              </a:rPr>
              <a:t>= 40 kA </a:t>
            </a:r>
            <a:r>
              <a:rPr lang="en-US" sz="1400">
                <a:solidFill>
                  <a:srgbClr val="17375E"/>
                </a:solidFill>
              </a:rPr>
              <a:t>&amp;</a:t>
            </a:r>
          </a:p>
          <a:p>
            <a:r>
              <a:rPr lang="en-US" sz="1400">
                <a:solidFill>
                  <a:srgbClr val="17375E"/>
                </a:solidFill>
              </a:rPr>
              <a:t>ST current </a:t>
            </a:r>
            <a:r>
              <a:rPr lang="en-US" sz="1400" b="1">
                <a:solidFill>
                  <a:srgbClr val="17375E"/>
                </a:solidFill>
              </a:rPr>
              <a:t>I</a:t>
            </a:r>
            <a:r>
              <a:rPr lang="en-US" sz="1400" b="1" baseline="-25000">
                <a:solidFill>
                  <a:srgbClr val="17375E"/>
                </a:solidFill>
              </a:rPr>
              <a:t>ST</a:t>
            </a:r>
            <a:r>
              <a:rPr lang="en-US" sz="1400" b="1">
                <a:solidFill>
                  <a:srgbClr val="17375E"/>
                </a:solidFill>
              </a:rPr>
              <a:t>= </a:t>
            </a:r>
            <a:r>
              <a:rPr lang="el-GR" sz="1400" b="1">
                <a:solidFill>
                  <a:srgbClr val="17375E"/>
                </a:solidFill>
              </a:rPr>
              <a:t>10</a:t>
            </a:r>
            <a:r>
              <a:rPr lang="en-US" sz="1400" b="1">
                <a:solidFill>
                  <a:srgbClr val="17375E"/>
                </a:solidFill>
              </a:rPr>
              <a:t>0 kA</a:t>
            </a:r>
            <a:r>
              <a:rPr lang="en-US" sz="1400">
                <a:solidFill>
                  <a:srgbClr val="17375E"/>
                </a:solidFill>
              </a:rPr>
              <a:t>:</a:t>
            </a:r>
            <a:r>
              <a:rPr lang="en-GB" sz="1400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 </a:t>
            </a:r>
            <a:r>
              <a:rPr lang="en-GB" sz="1400" b="1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I</a:t>
            </a:r>
            <a:r>
              <a:rPr lang="en-GB" sz="1400" b="1" baseline="-30000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ST</a:t>
            </a:r>
            <a:r>
              <a:rPr lang="en-GB" sz="1400" b="1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/I</a:t>
            </a:r>
            <a:r>
              <a:rPr lang="en-GB" sz="1400" b="1" baseline="-30000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e</a:t>
            </a:r>
            <a:r>
              <a:rPr lang="en-GB" sz="1400" b="1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=</a:t>
            </a:r>
            <a:r>
              <a:rPr lang="el-GR" sz="1400" b="1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2</a:t>
            </a:r>
            <a:endParaRPr lang="en-GB" sz="1400" b="1">
              <a:solidFill>
                <a:srgbClr val="17375E"/>
              </a:solidFill>
              <a:ea typeface="Times New Roman" pitchFamily="-107" charset="0"/>
              <a:cs typeface="Times New Roman" pitchFamily="-107" charset="0"/>
            </a:endParaRPr>
          </a:p>
          <a:p>
            <a:r>
              <a:rPr lang="en-GB" sz="1400" b="1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TS-3 </a:t>
            </a:r>
            <a:r>
              <a:rPr lang="en-GB" sz="1400">
                <a:solidFill>
                  <a:srgbClr val="17375E"/>
                </a:solidFill>
                <a:ea typeface="Times New Roman" pitchFamily="-107" charset="0"/>
                <a:cs typeface="Times New Roman" pitchFamily="-107" charset="0"/>
              </a:rPr>
              <a:t>is </a:t>
            </a:r>
            <a:r>
              <a:rPr lang="en-GB" sz="1400" b="1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ideal MHD </a:t>
            </a:r>
            <a:r>
              <a:rPr lang="en-US" sz="1400" b="1">
                <a:solidFill>
                  <a:srgbClr val="FF0000"/>
                </a:solidFill>
                <a:ea typeface="Times New Roman" pitchFamily="-107" charset="0"/>
                <a:cs typeface="Times New Roman" pitchFamily="-107" charset="0"/>
              </a:rPr>
              <a:t>unstable: tilt of SP</a:t>
            </a:r>
            <a:endParaRPr lang="en-US" sz="1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VacuumTestGrou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292289" y="3118200"/>
            <a:ext cx="5748331" cy="3230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350413" y="5858040"/>
            <a:ext cx="6465887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 i="1">
                <a:solidFill>
                  <a:srgbClr val="FF0000"/>
                </a:solidFill>
                <a:cs typeface="Calibri"/>
              </a:rPr>
              <a:t>Years 2004 - 2010:</a:t>
            </a:r>
          </a:p>
        </p:txBody>
      </p:sp>
      <p:pic>
        <p:nvPicPr>
          <p:cNvPr id="6" name="Picture 5" descr="Zamp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71692" y="3118200"/>
            <a:ext cx="2341455" cy="3286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>
          <a:xfrm>
            <a:off x="576304" y="6450087"/>
            <a:ext cx="5773316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Start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9625" y="366484"/>
            <a:ext cx="7261254" cy="239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Hopf2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1317">
            <a:off x="42709" y="3400999"/>
            <a:ext cx="2209690" cy="198983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3121" y="-2848"/>
            <a:ext cx="9120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rgbClr val="000000"/>
                </a:solidFill>
                <a:cs typeface="Calibri"/>
              </a:rPr>
              <a:t>Cylindrical vacuum vessel was START vacuum vessel, donated by Culham in 2004</a:t>
            </a:r>
            <a:endParaRPr lang="en-US" b="1">
              <a:solidFill>
                <a:srgbClr val="000000"/>
              </a:solidFill>
              <a:ea typeface="华文细黑"/>
              <a:cs typeface="华文细黑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2193" y="6441717"/>
            <a:ext cx="6391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>
                <a:solidFill>
                  <a:srgbClr val="FF0000"/>
                </a:solidFill>
                <a:cs typeface="Calibri"/>
              </a:rPr>
              <a:t>…from ideas 		  …to detailed design		  …to hard metal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61927" y="299634"/>
            <a:ext cx="64556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>
                <a:solidFill>
                  <a:srgbClr val="FF0000"/>
                </a:solidFill>
                <a:effectLst>
                  <a:outerShdw blurRad="63500" dist="63500" dir="2700000">
                    <a:srgbClr val="FFFF00"/>
                  </a:outerShdw>
                </a:effectLst>
                <a:latin typeface="华文楷体"/>
                <a:ea typeface="华文楷体"/>
                <a:cs typeface="华文楷体"/>
              </a:rPr>
              <a:t>From </a:t>
            </a:r>
            <a:r>
              <a:rPr lang="en-US" altLang="zh-CN" sz="2000" b="1">
                <a:solidFill>
                  <a:srgbClr val="FF0000"/>
                </a:solidFill>
                <a:effectLst>
                  <a:outerShdw blurRad="63500" dist="63500" dir="2700000">
                    <a:srgbClr val="FFFF00"/>
                  </a:outerShdw>
                </a:effectLst>
                <a:ea typeface="华文楷体"/>
                <a:cs typeface="华文楷体"/>
              </a:rPr>
              <a:t>Culham </a:t>
            </a:r>
            <a:r>
              <a:rPr lang="en-US" altLang="zh-CN" sz="2000" b="1">
                <a:solidFill>
                  <a:srgbClr val="FF0000"/>
                </a:solidFill>
                <a:effectLst>
                  <a:outerShdw blurRad="63500" dist="63500" dir="2700000">
                    <a:srgbClr val="FFFF00"/>
                  </a:outerShdw>
                </a:effectLst>
                <a:latin typeface="华文楷体"/>
                <a:ea typeface="华文楷体"/>
                <a:cs typeface="华文楷体"/>
              </a:rPr>
              <a:t>the old vacuum vessel </a:t>
            </a:r>
            <a:r>
              <a:rPr lang="en-US" altLang="zh-CN" sz="2000" b="1">
                <a:solidFill>
                  <a:schemeClr val="bg1"/>
                </a:solidFill>
                <a:effectLst>
                  <a:outerShdw blurRad="63500" dist="38100" dir="2700000">
                    <a:srgbClr val="FFFF00"/>
                  </a:outerShdw>
                </a:effectLst>
                <a:latin typeface="华文楷体"/>
                <a:ea typeface="华文楷体"/>
                <a:cs typeface="华文楷体"/>
              </a:rPr>
              <a:t>found its way to </a:t>
            </a:r>
            <a:r>
              <a:rPr lang="en-US" altLang="zh-CN" sz="2000" b="1">
                <a:solidFill>
                  <a:srgbClr val="FFFFFF"/>
                </a:solidFill>
                <a:effectLst>
                  <a:outerShdw blurRad="63500" dist="38100" dir="2700000">
                    <a:srgbClr val="FFFF00"/>
                  </a:outerShdw>
                </a:effectLst>
                <a:ea typeface="华文楷体"/>
                <a:cs typeface="华文楷体"/>
              </a:rPr>
              <a:t>Frascati</a:t>
            </a:r>
            <a:endParaRPr lang="en-US" sz="2000" b="1">
              <a:solidFill>
                <a:srgbClr val="FFFFFF"/>
              </a:solidFill>
              <a:effectLst>
                <a:outerShdw blurRad="63500" dist="38100" dir="2700000">
                  <a:srgbClr val="FFFF00"/>
                </a:outerShdw>
              </a:effectLst>
              <a:ea typeface="华文楷体"/>
              <a:cs typeface="华文楷体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2173" y="2748868"/>
            <a:ext cx="9120879" cy="350779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25582" y="2726970"/>
            <a:ext cx="79916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00"/>
                </a:solidFill>
                <a:cs typeface="Calibri"/>
              </a:rPr>
              <a:t>PROTO-SPHERA was built (2006-2009) by ASG Superconductors of Genoa, cost 1 M€</a:t>
            </a:r>
            <a:endParaRPr lang="en-US" b="1">
              <a:solidFill>
                <a:srgbClr val="FFFF00"/>
              </a:solidFill>
              <a:ea typeface="华文细黑"/>
              <a:cs typeface="华文细黑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36" y="2567463"/>
            <a:ext cx="8831131" cy="39217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96237" y="6162513"/>
            <a:ext cx="5865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solidFill>
                  <a:srgbClr val="FFFF00"/>
                </a:solidFill>
                <a:cs typeface="Calibri"/>
              </a:rPr>
              <a:t>Electrical power supplies built by EEI of  Vicenza, cost 0.7 M€</a:t>
            </a:r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459893" y="6444253"/>
            <a:ext cx="64658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b="1" i="1">
                <a:solidFill>
                  <a:srgbClr val="FF0000"/>
                </a:solidFill>
                <a:cs typeface="Calibri"/>
              </a:rPr>
              <a:t>Years 2011 - 2014: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761508" y="6659330"/>
            <a:ext cx="3437608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12" descr="P1010098 PanoFinal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8124" y="21898"/>
            <a:ext cx="2648660" cy="31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Lightning Bolt 14"/>
          <p:cNvSpPr/>
          <p:nvPr/>
        </p:nvSpPr>
        <p:spPr>
          <a:xfrm rot="701427">
            <a:off x="2096483" y="719191"/>
            <a:ext cx="449155" cy="1351477"/>
          </a:xfrm>
          <a:prstGeom prst="lightningBolt">
            <a:avLst/>
          </a:prstGeom>
          <a:solidFill>
            <a:srgbClr val="EE8FBE">
              <a:alpha val="33000"/>
            </a:srgb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Lampasi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6705" y="33713"/>
            <a:ext cx="1436711" cy="1436711"/>
          </a:xfrm>
          <a:prstGeom prst="rect">
            <a:avLst/>
          </a:prstGeom>
        </p:spPr>
      </p:pic>
      <p:pic>
        <p:nvPicPr>
          <p:cNvPr id="18" name="Picture 17" descr="Giuseppe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9884" y="33714"/>
            <a:ext cx="1148025" cy="143671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586419" y="1075998"/>
            <a:ext cx="25800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i="1">
                <a:solidFill>
                  <a:schemeClr val="bg1"/>
                </a:solidFill>
                <a:effectLst>
                  <a:outerShdw blurRad="50800" dist="38100" dir="2700000">
                    <a:srgbClr val="000000"/>
                  </a:outerShdw>
                </a:effectLst>
              </a:rPr>
              <a:t>Giuseppe Maffia Alessandro Lampasi</a:t>
            </a:r>
          </a:p>
          <a:p>
            <a:pPr algn="ctr"/>
            <a:r>
              <a:rPr lang="en-US" sz="1200" b="1" i="1">
                <a:solidFill>
                  <a:schemeClr val="bg1"/>
                </a:solidFill>
                <a:effectLst>
                  <a:outerShdw blurRad="50800" dist="38100" dir="2700000">
                    <a:srgbClr val="000000"/>
                  </a:outerShdw>
                </a:effectLst>
              </a:rPr>
              <a:t>ENEA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649" y="162159"/>
            <a:ext cx="11517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C09556"/>
                </a:solidFill>
                <a:latin typeface="Calibri"/>
                <a:cs typeface="Calibri"/>
              </a:rPr>
              <a:t>Anode</a:t>
            </a:r>
            <a:endParaRPr lang="en-US" b="1">
              <a:latin typeface="Calibri"/>
              <a:cs typeface="Calibri"/>
            </a:endParaRPr>
          </a:p>
          <a:p>
            <a:endParaRPr lang="en-US" sz="800" b="1">
              <a:solidFill>
                <a:schemeClr val="tx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  <a:p>
            <a:r>
              <a:rPr lang="en-US" b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PF2 coils</a:t>
            </a:r>
          </a:p>
          <a:p>
            <a:r>
              <a:rPr lang="en-US" b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Throttles</a:t>
            </a:r>
          </a:p>
          <a:p>
            <a:endParaRPr lang="en-US" sz="800" b="1">
              <a:solidFill>
                <a:schemeClr val="tx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  <a:p>
            <a:r>
              <a:rPr lang="en-US" b="1">
                <a:solidFill>
                  <a:srgbClr val="C09556"/>
                </a:solidFill>
                <a:latin typeface="Calibri"/>
                <a:cs typeface="Calibri"/>
              </a:rPr>
              <a:t>Cathode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856112" y="779953"/>
            <a:ext cx="1305167" cy="119853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845939" y="900823"/>
            <a:ext cx="1327063" cy="848238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963384" y="1470424"/>
            <a:ext cx="935149" cy="631732"/>
          </a:xfrm>
          <a:prstGeom prst="straightConnector1">
            <a:avLst/>
          </a:prstGeom>
          <a:ln>
            <a:solidFill>
              <a:srgbClr val="C0955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845939" y="405102"/>
            <a:ext cx="850942" cy="1588"/>
          </a:xfrm>
          <a:prstGeom prst="straightConnector1">
            <a:avLst/>
          </a:prstGeom>
          <a:ln>
            <a:solidFill>
              <a:srgbClr val="C0955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633940" y="759284"/>
            <a:ext cx="5493268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To fire the </a:t>
            </a:r>
            <a:r>
              <a:rPr lang="en-US" b="1"/>
              <a:t>plasma centerpost</a:t>
            </a:r>
          </a:p>
          <a:p>
            <a:r>
              <a:rPr lang="en-US" b="1"/>
              <a:t>3 Power supplies </a:t>
            </a:r>
            <a:r>
              <a:rPr lang="en-US"/>
              <a:t>are required</a:t>
            </a:r>
          </a:p>
          <a:p>
            <a:endParaRPr lang="en-US"/>
          </a:p>
          <a:p>
            <a:r>
              <a:rPr lang="en-US"/>
              <a:t>• </a:t>
            </a:r>
            <a:r>
              <a:rPr lang="en-US" b="1"/>
              <a:t>Cathode heating</a:t>
            </a:r>
            <a:r>
              <a:rPr lang="en-US"/>
              <a:t> rotating 6-phase: 6 x(1.7 kA,25 </a:t>
            </a:r>
            <a:r>
              <a:rPr lang="en-US" smtClean="0"/>
              <a:t>V)rms</a:t>
            </a:r>
            <a:endParaRPr lang="en-US"/>
          </a:p>
          <a:p>
            <a:r>
              <a:rPr lang="en-US"/>
              <a:t>• </a:t>
            </a:r>
            <a:r>
              <a:rPr lang="en-US" b="1"/>
              <a:t>PF coils</a:t>
            </a:r>
            <a:r>
              <a:rPr lang="en-US"/>
              <a:t>: 2kA, 350 V</a:t>
            </a:r>
          </a:p>
          <a:p>
            <a:r>
              <a:rPr lang="en-US"/>
              <a:t>• </a:t>
            </a:r>
            <a:r>
              <a:rPr lang="en-US" b="1"/>
              <a:t>Plasma centerpost</a:t>
            </a:r>
            <a:r>
              <a:rPr lang="en-US"/>
              <a:t>: 10 kA, 350 V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" y="585176"/>
            <a:ext cx="1474787" cy="2927714"/>
          </a:xfrm>
          <a:prstGeom prst="rect">
            <a:avLst/>
          </a:prstGeom>
        </p:spPr>
      </p:pic>
      <p:pic>
        <p:nvPicPr>
          <p:cNvPr id="25" name="Picture 24" descr="Andrea&amp;Benedetto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417" y="4474056"/>
            <a:ext cx="2962635" cy="2140685"/>
          </a:xfrm>
          <a:prstGeom prst="rect">
            <a:avLst/>
          </a:prstGeom>
        </p:spPr>
      </p:pic>
      <p:pic>
        <p:nvPicPr>
          <p:cNvPr id="28" name="Picture 27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14357" y="3615300"/>
            <a:ext cx="4863297" cy="1349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8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07120" y="4945110"/>
            <a:ext cx="4863297" cy="1868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TextBox 29"/>
          <p:cNvSpPr txBox="1"/>
          <p:nvPr/>
        </p:nvSpPr>
        <p:spPr>
          <a:xfrm>
            <a:off x="1631705" y="3527361"/>
            <a:ext cx="35593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EE2E96"/>
                </a:solidFill>
                <a:effectLst>
                  <a:outerShdw blurRad="63500" dist="63500" dir="2700000">
                    <a:schemeClr val="bg1">
                      <a:lumMod val="65000"/>
                      <a:alpha val="82000"/>
                    </a:schemeClr>
                  </a:outerShdw>
                </a:effectLst>
              </a:rPr>
              <a:t>Cylindrical cathode results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480835" y="3940489"/>
            <a:ext cx="1815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EE2E96"/>
                </a:solidFill>
              </a:rPr>
              <a:t>Hydrogen plasma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500995" y="4244127"/>
            <a:ext cx="50347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>
                <a:solidFill>
                  <a:srgbClr val="EE2E96"/>
                </a:solidFill>
              </a:rPr>
              <a:t>break-down 170 V  </a:t>
            </a:r>
            <a:r>
              <a:rPr lang="en-US">
                <a:solidFill>
                  <a:srgbClr val="EE8FBE"/>
                </a:solidFill>
              </a:rPr>
              <a:t>+10 ms</a:t>
            </a:r>
            <a:r>
              <a:rPr lang="en-US" smtClean="0">
                <a:solidFill>
                  <a:srgbClr val="EE8FBE"/>
                </a:solidFill>
              </a:rPr>
              <a:t>, </a:t>
            </a:r>
            <a:r>
              <a:rPr lang="en-US">
                <a:solidFill>
                  <a:srgbClr val="EE8FBE"/>
                </a:solidFill>
              </a:rPr>
              <a:t>500 A     </a:t>
            </a:r>
            <a:r>
              <a:rPr lang="en-US">
                <a:solidFill>
                  <a:schemeClr val="bg1"/>
                </a:solidFill>
              </a:rPr>
              <a:t>+20 ms</a:t>
            </a:r>
            <a:r>
              <a:rPr lang="en-US" smtClean="0">
                <a:solidFill>
                  <a:schemeClr val="bg1"/>
                </a:solidFill>
              </a:rPr>
              <a:t>, </a:t>
            </a:r>
            <a:r>
              <a:rPr lang="en-US">
                <a:solidFill>
                  <a:schemeClr val="bg1"/>
                </a:solidFill>
              </a:rPr>
              <a:t>1.5 kA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521584" y="6558162"/>
            <a:ext cx="26005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i="1"/>
              <a:t>Benedetto Tilia  Andrea Grosso ENEA</a:t>
            </a:r>
          </a:p>
        </p:txBody>
      </p:sp>
      <p:pic>
        <p:nvPicPr>
          <p:cNvPr id="38" name="Picture 37" descr="Vincenzo1.tif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61" y="3691943"/>
            <a:ext cx="1219905" cy="2748188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42413" y="6374437"/>
            <a:ext cx="11993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i="1"/>
              <a:t>Vincenzo Zanza</a:t>
            </a:r>
          </a:p>
          <a:p>
            <a:pPr algn="ctr"/>
            <a:r>
              <a:rPr lang="en-US" sz="1200" b="1" i="1"/>
              <a:t>ENEA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416600" y="4645631"/>
            <a:ext cx="13920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ea typeface="华文楷体"/>
                <a:cs typeface="华文楷体"/>
              </a:rPr>
              <a:t>anode camera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272823" y="6521163"/>
            <a:ext cx="17820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ea typeface="华文楷体"/>
                <a:cs typeface="华文楷体"/>
              </a:rPr>
              <a:t>centerpost camera</a:t>
            </a:r>
            <a:endParaRPr lang="en-US" sz="1600" b="1" i="1">
              <a:solidFill>
                <a:schemeClr val="bg1"/>
              </a:solidFill>
            </a:endParaRPr>
          </a:p>
        </p:txBody>
      </p:sp>
      <p:pic>
        <p:nvPicPr>
          <p:cNvPr id="23" name="Picture 22" descr="Fabio1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5967" y="3243075"/>
            <a:ext cx="1086138" cy="132257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959330" y="4332622"/>
            <a:ext cx="11669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i="1">
                <a:solidFill>
                  <a:schemeClr val="bg1"/>
                </a:solidFill>
              </a:rPr>
              <a:t>Fabio Crescenzi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0201" y="440735"/>
            <a:ext cx="1523962" cy="287859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4483" y="440735"/>
            <a:ext cx="1724877" cy="2857253"/>
          </a:xfrm>
          <a:prstGeom prst="rect">
            <a:avLst/>
          </a:prstGeom>
        </p:spPr>
      </p:pic>
      <p:cxnSp>
        <p:nvCxnSpPr>
          <p:cNvPr id="42" name="Straight Arrow Connector 41"/>
          <p:cNvCxnSpPr/>
          <p:nvPr/>
        </p:nvCxnSpPr>
        <p:spPr>
          <a:xfrm>
            <a:off x="8003122" y="361900"/>
            <a:ext cx="0" cy="39292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397981" y="3589533"/>
            <a:ext cx="15824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rgbClr val="C8944E"/>
                </a:solidFill>
                <a:effectLst>
                  <a:outerShdw blurRad="50800" dist="38100" dir="2700000">
                    <a:srgbClr val="000000"/>
                  </a:outerShdw>
                </a:effectLst>
                <a:ea typeface="儷黑 Pro"/>
                <a:cs typeface="Hei"/>
              </a:rPr>
              <a:t>April 2015 </a:t>
            </a:r>
          </a:p>
          <a:p>
            <a:pPr algn="ctr"/>
            <a:r>
              <a:rPr lang="en-US" b="1">
                <a:solidFill>
                  <a:srgbClr val="C8944E"/>
                </a:solidFill>
                <a:effectLst>
                  <a:outerShdw blurRad="50800" dist="38100" dir="2700000">
                    <a:srgbClr val="000000"/>
                  </a:outerShdw>
                </a:effectLst>
                <a:ea typeface="儷黑 Pro"/>
                <a:cs typeface="Hei"/>
              </a:rPr>
              <a:t>annular anode</a:t>
            </a:r>
          </a:p>
          <a:p>
            <a:pPr algn="ctr"/>
            <a:r>
              <a:rPr lang="en-US" b="1">
                <a:solidFill>
                  <a:srgbClr val="C8944E"/>
                </a:solidFill>
                <a:effectLst>
                  <a:outerShdw blurRad="50800" dist="38100" dir="2700000">
                    <a:srgbClr val="000000"/>
                  </a:outerShdw>
                </a:effectLst>
                <a:ea typeface="儷黑 Pro"/>
                <a:cs typeface="Hei"/>
              </a:rPr>
              <a:t>installed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6946309" y="71403"/>
            <a:ext cx="21612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i="1">
                <a:solidFill>
                  <a:srgbClr val="0000FF"/>
                </a:solidFill>
                <a:latin typeface="+mn-lt"/>
              </a:rPr>
              <a:t>2015 annular anode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6123" y="71403"/>
            <a:ext cx="23943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>
                <a:solidFill>
                  <a:srgbClr val="EE2E96"/>
                </a:solidFill>
                <a:latin typeface="+mn-lt"/>
              </a:rPr>
              <a:t>2014 cylindrical anode </a:t>
            </a:r>
            <a:endParaRPr lang="en-US" b="1" i="1">
              <a:solidFill>
                <a:srgbClr val="EE2E96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1454988" y="744512"/>
            <a:ext cx="355935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i="1">
                <a:solidFill>
                  <a:srgbClr val="EE2E96"/>
                </a:solidFill>
                <a:cs typeface="Calibri"/>
              </a:rPr>
              <a:t>Being afraid of anode attachment, </a:t>
            </a:r>
          </a:p>
          <a:p>
            <a:pPr algn="ctr"/>
            <a:r>
              <a:rPr lang="en-US" i="1">
                <a:solidFill>
                  <a:srgbClr val="EE2E96"/>
                </a:solidFill>
                <a:cs typeface="Calibri"/>
              </a:rPr>
              <a:t>often observed in arc disch</a:t>
            </a:r>
            <a:r>
              <a:rPr lang="en-US" i="1">
                <a:solidFill>
                  <a:srgbClr val="EE2E96"/>
                </a:solidFill>
                <a:latin typeface="+mj-lt"/>
                <a:cs typeface="Calibri"/>
              </a:rPr>
              <a:t>arge</a:t>
            </a:r>
            <a:r>
              <a:rPr lang="en-US" i="1">
                <a:solidFill>
                  <a:srgbClr val="EE2E96"/>
                </a:solidFill>
                <a:cs typeface="Calibri"/>
              </a:rPr>
              <a:t>s </a:t>
            </a:r>
          </a:p>
          <a:p>
            <a:pPr algn="ctr"/>
            <a:r>
              <a:rPr lang="en-US" i="1">
                <a:solidFill>
                  <a:srgbClr val="EE2E96"/>
                </a:solidFill>
                <a:cs typeface="Calibri"/>
              </a:rPr>
              <a:t>(arc welding, plasma torches)</a:t>
            </a:r>
          </a:p>
          <a:p>
            <a:pPr algn="ctr"/>
            <a:r>
              <a:rPr lang="en-US" b="1">
                <a:solidFill>
                  <a:srgbClr val="EE2E96"/>
                </a:solidFill>
                <a:cs typeface="Calibri"/>
              </a:rPr>
              <a:t>the first rounds of experiments</a:t>
            </a:r>
          </a:p>
          <a:p>
            <a:pPr algn="ctr"/>
            <a:r>
              <a:rPr lang="en-US" b="1">
                <a:solidFill>
                  <a:srgbClr val="EE2E96"/>
                </a:solidFill>
                <a:cs typeface="Calibri"/>
              </a:rPr>
              <a:t>had a simple cylindrical anode</a:t>
            </a:r>
          </a:p>
          <a:p>
            <a:pPr algn="ctr"/>
            <a:endParaRPr lang="en-US" b="1">
              <a:solidFill>
                <a:srgbClr val="EE2E96"/>
              </a:solidFill>
              <a:cs typeface="Calibri"/>
            </a:endParaRPr>
          </a:p>
          <a:p>
            <a:pPr algn="ctr"/>
            <a:r>
              <a:rPr lang="en-US" b="1">
                <a:solidFill>
                  <a:srgbClr val="EE2E96"/>
                </a:solidFill>
                <a:cs typeface="Calibri"/>
              </a:rPr>
              <a:t>break-down was easily achieved,</a:t>
            </a:r>
          </a:p>
          <a:p>
            <a:pPr algn="ctr"/>
            <a:r>
              <a:rPr lang="en-US" b="1">
                <a:solidFill>
                  <a:srgbClr val="EE2E96"/>
                </a:solidFill>
                <a:cs typeface="Calibri"/>
              </a:rPr>
              <a:t>apart from this  the cylidrical anode was just a source of troubles</a:t>
            </a:r>
          </a:p>
        </p:txBody>
      </p:sp>
      <p:cxnSp>
        <p:nvCxnSpPr>
          <p:cNvPr id="47" name="Straight Arrow Connector 46"/>
          <p:cNvCxnSpPr/>
          <p:nvPr/>
        </p:nvCxnSpPr>
        <p:spPr>
          <a:xfrm rot="10800000" flipV="1">
            <a:off x="1492463" y="1356097"/>
            <a:ext cx="3198641" cy="10950"/>
          </a:xfrm>
          <a:prstGeom prst="straightConnector1">
            <a:avLst/>
          </a:prstGeom>
          <a:ln>
            <a:solidFill>
              <a:srgbClr val="EE2E9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flipV="1">
            <a:off x="4691103" y="1664566"/>
            <a:ext cx="938299" cy="382843"/>
          </a:xfrm>
          <a:prstGeom prst="straightConnector1">
            <a:avLst/>
          </a:prstGeom>
          <a:ln w="28575">
            <a:solidFill>
              <a:srgbClr val="EE2E9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1960" y="208001"/>
            <a:ext cx="4335808" cy="3641341"/>
          </a:xfrm>
          <a:prstGeom prst="rect">
            <a:avLst/>
          </a:prstGeom>
        </p:spPr>
      </p:pic>
      <p:pic>
        <p:nvPicPr>
          <p:cNvPr id="13" name="Picture 12" descr="Ap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0934" y="5180117"/>
            <a:ext cx="1803065" cy="166297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6541" y="4377321"/>
            <a:ext cx="3174395" cy="1869848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281520" y="4040836"/>
            <a:ext cx="3139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505256"/>
                </a:solidFill>
                <a:effectLst>
                  <a:outerShdw blurRad="50800" dist="38100" dir="2700000">
                    <a:srgbClr val="FA7124"/>
                  </a:outerShdw>
                </a:effectLst>
                <a:cs typeface="Hei"/>
              </a:rPr>
              <a:t>down: 3000º K heated cathode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187436" y="4343607"/>
            <a:ext cx="331168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rgbClr val="FFFFFF"/>
                </a:solidFill>
                <a:effectLst>
                  <a:outerShdw blurRad="38100" dist="63500" dir="2700000">
                    <a:srgbClr val="FA7124"/>
                  </a:outerShdw>
                </a:effectLst>
                <a:cs typeface="Calibri"/>
              </a:rPr>
              <a:t>present stage cathode</a:t>
            </a:r>
          </a:p>
          <a:p>
            <a:pPr algn="ctr"/>
            <a:r>
              <a:rPr lang="en-US" sz="1600" b="1">
                <a:solidFill>
                  <a:srgbClr val="FFFFFF"/>
                </a:solidFill>
                <a:effectLst>
                  <a:outerShdw blurRad="38100" dist="63500" dir="2700000">
                    <a:srgbClr val="FA7124"/>
                  </a:outerShdw>
                </a:effectLst>
                <a:cs typeface="Calibri"/>
              </a:rPr>
              <a:t>(18 x 3 emitters): aim 10 kA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165540" y="5584760"/>
            <a:ext cx="331168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rgbClr val="FFFFFF"/>
                </a:solidFill>
                <a:effectLst>
                  <a:outerShdw blurRad="50800" dist="63500" dir="2700000">
                    <a:srgbClr val="FA7124">
                      <a:alpha val="98000"/>
                    </a:srgbClr>
                  </a:outerShdw>
                </a:effectLst>
                <a:cs typeface="Hei"/>
              </a:rPr>
              <a:t>final stage cathode, 6 x present</a:t>
            </a:r>
          </a:p>
          <a:p>
            <a:pPr algn="ctr"/>
            <a:r>
              <a:rPr lang="en-US" sz="1600">
                <a:solidFill>
                  <a:srgbClr val="FFFFFF"/>
                </a:solidFill>
                <a:effectLst>
                  <a:outerShdw blurRad="50800" dist="63500" dir="2700000">
                    <a:srgbClr val="FA7124">
                      <a:alpha val="98000"/>
                    </a:srgbClr>
                  </a:outerShdw>
                </a:effectLst>
                <a:cs typeface="Hei"/>
              </a:rPr>
              <a:t>(108 x 3 emitters): aim 60 kA</a:t>
            </a:r>
          </a:p>
        </p:txBody>
      </p:sp>
      <p:sp>
        <p:nvSpPr>
          <p:cNvPr id="37" name="Lightning Bolt 36"/>
          <p:cNvSpPr/>
          <p:nvPr/>
        </p:nvSpPr>
        <p:spPr>
          <a:xfrm rot="1179371">
            <a:off x="5461310" y="2196084"/>
            <a:ext cx="1325789" cy="2925629"/>
          </a:xfrm>
          <a:prstGeom prst="lightningBolt">
            <a:avLst/>
          </a:prstGeom>
          <a:solidFill>
            <a:srgbClr val="3366FF">
              <a:alpha val="34000"/>
            </a:srgb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38" descr="Anodo2-calat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3622" y="60410"/>
            <a:ext cx="4330268" cy="6027930"/>
          </a:xfrm>
          <a:prstGeom prst="rect">
            <a:avLst/>
          </a:prstGeom>
        </p:spPr>
      </p:pic>
      <p:pic>
        <p:nvPicPr>
          <p:cNvPr id="41" name="Picture 40" descr="Caduceus.pct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0137" y="5259454"/>
            <a:ext cx="1770677" cy="1577328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4090755" y="6200720"/>
            <a:ext cx="32403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solidFill>
                  <a:srgbClr val="626468"/>
                </a:solidFill>
              </a:rPr>
              <a:t>“Caduceus”-like emitting spirals</a:t>
            </a:r>
          </a:p>
          <a:p>
            <a:pPr algn="ctr"/>
            <a:r>
              <a:rPr lang="en-US"/>
              <a:t>have now survived </a:t>
            </a:r>
            <a:r>
              <a:rPr lang="en-US">
                <a:cs typeface="Times New Roman"/>
              </a:rPr>
              <a:t>&gt; </a:t>
            </a:r>
            <a:r>
              <a:rPr lang="en-US"/>
              <a:t>1000 cycles</a:t>
            </a:r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3971960" y="6551764"/>
            <a:ext cx="3368974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466609" y="58031"/>
            <a:ext cx="19511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rgbClr val="06FFFF"/>
                </a:solidFill>
                <a:effectLst>
                  <a:outerShdw blurRad="50800" dist="38100" dir="2700000">
                    <a:srgbClr val="000000">
                      <a:alpha val="92000"/>
                    </a:srgbClr>
                  </a:outerShdw>
                </a:effectLst>
              </a:rPr>
              <a:t>May 2015 annular</a:t>
            </a:r>
          </a:p>
          <a:p>
            <a:pPr algn="ctr"/>
            <a:r>
              <a:rPr lang="en-US" b="1">
                <a:solidFill>
                  <a:srgbClr val="06FFFF"/>
                </a:solidFill>
                <a:effectLst>
                  <a:outerShdw blurRad="50800" dist="38100" dir="2700000">
                    <a:srgbClr val="000000">
                      <a:alpha val="92000"/>
                    </a:srgbClr>
                  </a:outerShdw>
                </a:effectLst>
              </a:rPr>
              <a:t>anode lowered</a:t>
            </a:r>
          </a:p>
          <a:p>
            <a:pPr algn="ctr"/>
            <a:r>
              <a:rPr lang="en-US" b="1">
                <a:solidFill>
                  <a:srgbClr val="06FFFF"/>
                </a:solidFill>
                <a:effectLst>
                  <a:outerShdw blurRad="50800" dist="38100" dir="2700000">
                    <a:srgbClr val="000000">
                      <a:alpha val="92000"/>
                    </a:srgbClr>
                  </a:outerShdw>
                </a:effectLst>
              </a:rPr>
              <a:t>on top of machine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24567" y="153254"/>
            <a:ext cx="2920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rgbClr val="06FFFF"/>
                </a:solidFill>
                <a:effectLst>
                  <a:outerShdw blurRad="50800" dist="38100" dir="2700000">
                    <a:srgbClr val="000000"/>
                  </a:outerShdw>
                </a:effectLst>
                <a:latin typeface="Calibri"/>
                <a:cs typeface="Calibri"/>
              </a:rPr>
              <a:t>up: hollow gas-puffed anode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0310" y="4003626"/>
            <a:ext cx="2991945" cy="21721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0310" y="682817"/>
            <a:ext cx="2991945" cy="23346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7426" y="6169083"/>
            <a:ext cx="8397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969696"/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vacuum vessel is GND potential		</a:t>
            </a:r>
            <a:r>
              <a:rPr lang="en-US" b="1">
                <a:solidFill>
                  <a:srgbClr val="A2A2A2"/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			</a:t>
            </a:r>
            <a:r>
              <a:rPr lang="en-US" b="1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PF coils casings built as floating, </a:t>
            </a:r>
          </a:p>
          <a:p>
            <a:r>
              <a:rPr lang="en-US" b="1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					can be connected to potentials: </a:t>
            </a:r>
            <a:r>
              <a:rPr lang="en-US" b="1">
                <a:solidFill>
                  <a:srgbClr val="FF0000"/>
                </a:solidFill>
                <a:effectLst>
                  <a:outerShdw blurRad="63500" dist="63500" dir="2700000">
                    <a:srgbClr val="CDAF7E"/>
                  </a:outerShdw>
                </a:effectLst>
              </a:rPr>
              <a:t>anode +</a:t>
            </a:r>
            <a:r>
              <a:rPr lang="en-US" b="1">
                <a:solidFill>
                  <a:srgbClr val="565463"/>
                </a:solidFill>
                <a:effectLst>
                  <a:outerShdw blurRad="63500" dist="63500" dir="2700000">
                    <a:srgbClr val="CDAF7E"/>
                  </a:outerShdw>
                </a:effectLst>
              </a:rPr>
              <a:t>， </a:t>
            </a:r>
            <a:r>
              <a:rPr lang="en-US" b="1">
                <a:solidFill>
                  <a:srgbClr val="0000FF"/>
                </a:solidFill>
                <a:effectLst>
                  <a:outerShdw blurRad="63500" dist="63500" dir="2700000">
                    <a:srgbClr val="CDAF7E"/>
                  </a:outerShdw>
                </a:effectLst>
              </a:rPr>
              <a:t>cathode -</a:t>
            </a:r>
            <a:r>
              <a:rPr lang="en-US" b="1">
                <a:solidFill>
                  <a:srgbClr val="565463"/>
                </a:solidFill>
                <a:effectLst>
                  <a:outerShdw blurRad="63500" dist="63500" dir="2700000">
                    <a:srgbClr val="CDAF7E"/>
                  </a:outerShdw>
                </a:effectLst>
              </a:rPr>
              <a:t>，</a:t>
            </a:r>
            <a:r>
              <a:rPr lang="en-US" b="1">
                <a:solidFill>
                  <a:srgbClr val="969696"/>
                </a:solidFill>
                <a:effectLst>
                  <a:outerShdw blurRad="63500" dist="63500" dir="2700000">
                    <a:srgbClr val="000000"/>
                  </a:outerShdw>
                </a:effectLst>
              </a:rPr>
              <a:t>vessel 0</a:t>
            </a: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2934200" y="3633777"/>
            <a:ext cx="3089930" cy="1588"/>
          </a:xfrm>
          <a:prstGeom prst="line">
            <a:avLst/>
          </a:prstGeom>
          <a:ln w="69850">
            <a:solidFill>
              <a:srgbClr val="62697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76358" y="3667418"/>
            <a:ext cx="3088342" cy="1588"/>
          </a:xfrm>
          <a:prstGeom prst="line">
            <a:avLst/>
          </a:prstGeom>
          <a:ln w="698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8" descr="Fig2b.jpg"/>
          <p:cNvPicPr>
            <a:picLocks noChangeAspect="1"/>
          </p:cNvPicPr>
          <p:nvPr/>
        </p:nvPicPr>
        <p:blipFill>
          <a:blip r:embed="rId4">
            <a:lum contrast="32000"/>
            <a:alphaModFix amt="78000"/>
          </a:blip>
          <a:srcRect/>
          <a:stretch>
            <a:fillRect/>
          </a:stretch>
        </p:blipFill>
        <p:spPr bwMode="auto">
          <a:xfrm>
            <a:off x="1476035" y="693766"/>
            <a:ext cx="3182757" cy="5303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356339" y="1973689"/>
            <a:ext cx="778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PF4up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8631" y="2343021"/>
            <a:ext cx="7782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PF3up</a:t>
            </a:r>
          </a:p>
          <a:p>
            <a:r>
              <a:rPr lang="en-US" b="1"/>
              <a:t>PF2up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5039" y="4534869"/>
            <a:ext cx="882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PF4low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1674" y="3877455"/>
            <a:ext cx="8827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PF2low</a:t>
            </a:r>
          </a:p>
          <a:p>
            <a:r>
              <a:rPr lang="en-US" b="1"/>
              <a:t>PF3low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1079277" y="2109916"/>
            <a:ext cx="1039663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079277" y="2242892"/>
            <a:ext cx="1679528" cy="158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1134542" y="4824382"/>
            <a:ext cx="1039663" cy="1588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134542" y="4685221"/>
            <a:ext cx="1548152" cy="1588"/>
          </a:xfrm>
          <a:prstGeom prst="straightConnector1">
            <a:avLst/>
          </a:prstGeom>
          <a:ln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1676834" y="2605789"/>
            <a:ext cx="442106" cy="1588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1676834" y="2868559"/>
            <a:ext cx="1081971" cy="1588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676834" y="4082626"/>
            <a:ext cx="1081971" cy="1588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1674473" y="4346634"/>
            <a:ext cx="442106" cy="1588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755038" y="2375868"/>
            <a:ext cx="1718776" cy="1588"/>
          </a:xfrm>
          <a:prstGeom prst="straightConnector1">
            <a:avLst/>
          </a:prstGeom>
          <a:ln>
            <a:solidFill>
              <a:srgbClr val="FF51D4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500267" y="2028434"/>
            <a:ext cx="7232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7B3E00"/>
                </a:solidFill>
                <a:effectLst>
                  <a:outerShdw blurRad="50800" dist="38100" dir="2700000">
                    <a:srgbClr val="FF8A15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anode</a:t>
            </a:r>
            <a:endParaRPr lang="en-US" sz="1600" b="1">
              <a:solidFill>
                <a:srgbClr val="7B3E00"/>
              </a:solidFill>
              <a:effectLst>
                <a:outerShdw blurRad="50800" dist="38100" dir="2700000">
                  <a:srgbClr val="FF8A15">
                    <a:alpha val="43000"/>
                  </a:srgbClr>
                </a:outerShdw>
              </a:effectLst>
              <a:ea typeface="华文楷体"/>
              <a:cs typeface="华文楷体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3733142" y="4596041"/>
            <a:ext cx="1718776" cy="1588"/>
          </a:xfrm>
          <a:prstGeom prst="straightConnector1">
            <a:avLst/>
          </a:prstGeom>
          <a:ln>
            <a:solidFill>
              <a:srgbClr val="FF51D4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436167" y="4247261"/>
            <a:ext cx="87716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7B3E00"/>
                </a:solidFill>
                <a:effectLst>
                  <a:outerShdw blurRad="50800" dist="38100" dir="2700000">
                    <a:srgbClr val="FF8A15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cathode</a:t>
            </a:r>
            <a:endParaRPr lang="en-US" sz="1600" b="1">
              <a:solidFill>
                <a:srgbClr val="7B3E00"/>
              </a:solidFill>
              <a:effectLst>
                <a:outerShdw blurRad="50800" dist="38100" dir="2700000">
                  <a:srgbClr val="FF8A15">
                    <a:alpha val="43000"/>
                  </a:srgbClr>
                </a:outerShdw>
              </a:effectLst>
              <a:ea typeface="华文楷体"/>
              <a:cs typeface="华文楷体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rot="16200000" flipV="1">
            <a:off x="3181060" y="2929589"/>
            <a:ext cx="392564" cy="273682"/>
          </a:xfrm>
          <a:prstGeom prst="straightConnector1">
            <a:avLst/>
          </a:prstGeom>
          <a:ln>
            <a:solidFill>
              <a:srgbClr val="DF96D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>
            <a:off x="3164291" y="3568853"/>
            <a:ext cx="447999" cy="295577"/>
          </a:xfrm>
          <a:prstGeom prst="straightConnector1">
            <a:avLst/>
          </a:prstGeom>
          <a:ln>
            <a:solidFill>
              <a:srgbClr val="DF96D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3557974" y="3113739"/>
            <a:ext cx="27791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rgbClr val="DF96DF"/>
                </a:solidFill>
                <a:effectLst>
                  <a:outerShdw blurRad="50800" dist="38100" dir="2700000">
                    <a:srgbClr val="000000">
                      <a:alpha val="88000"/>
                    </a:srgbClr>
                  </a:outerShdw>
                </a:effectLst>
              </a:rPr>
              <a:t>Plasma  current must run</a:t>
            </a:r>
          </a:p>
          <a:p>
            <a:pPr algn="ctr"/>
            <a:r>
              <a:rPr lang="en-US" b="1">
                <a:solidFill>
                  <a:srgbClr val="DF96DF"/>
                </a:solidFill>
                <a:effectLst>
                  <a:outerShdw blurRad="50800" dist="38100" dir="2700000">
                    <a:srgbClr val="000000">
                      <a:alpha val="88000"/>
                    </a:srgbClr>
                  </a:outerShdw>
                </a:effectLst>
              </a:rPr>
              <a:t>through  both PF2 throttles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6822" y="500237"/>
            <a:ext cx="19975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细黑"/>
                <a:cs typeface="华文细黑"/>
              </a:rPr>
              <a:t>8 PF coils in series</a:t>
            </a:r>
          </a:p>
          <a:p>
            <a:pPr algn="ctr"/>
            <a:r>
              <a:rPr lang="en-US" b="1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细黑"/>
                <a:cs typeface="华文细黑"/>
              </a:rPr>
              <a:t>inside the machine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9837" y="3204003"/>
            <a:ext cx="19115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>
                <a:solidFill>
                  <a:srgbClr val="D4D4D4"/>
                </a:solidFill>
                <a:effectLst>
                  <a:outerShdw blurRad="63500" dist="38100" dir="2700000">
                    <a:srgbClr val="000000">
                      <a:alpha val="88000"/>
                    </a:srgbClr>
                  </a:outerShdw>
                </a:effectLst>
              </a:rPr>
              <a:t>Aluminium   cylindrical</a:t>
            </a:r>
          </a:p>
          <a:p>
            <a:pPr algn="ctr"/>
            <a:r>
              <a:rPr lang="en-US" sz="1400" b="1">
                <a:solidFill>
                  <a:srgbClr val="D4D4D4"/>
                </a:solidFill>
                <a:effectLst>
                  <a:outerShdw blurRad="63500" dist="38100" dir="2700000">
                    <a:srgbClr val="000000">
                      <a:alpha val="88000"/>
                    </a:srgbClr>
                  </a:outerShdw>
                </a:effectLst>
              </a:rPr>
              <a:t>   START   vessel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100" y="1322836"/>
            <a:ext cx="136014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b="1">
                <a:solidFill>
                  <a:srgbClr val="7E7E7E"/>
                </a:solidFill>
                <a:effectLst>
                  <a:outerShdw blurRad="38100" dist="38100" dir="2700000">
                    <a:srgbClr val="000000">
                      <a:alpha val="79000"/>
                    </a:srgbClr>
                  </a:outerShdw>
                </a:effectLst>
                <a:cs typeface="Hei"/>
              </a:rPr>
              <a:t>Stainless steel </a:t>
            </a:r>
          </a:p>
          <a:p>
            <a:pPr algn="r"/>
            <a:r>
              <a:rPr lang="en-US" sz="1400" b="1">
                <a:solidFill>
                  <a:srgbClr val="7E7E7E"/>
                </a:solidFill>
                <a:effectLst>
                  <a:outerShdw blurRad="38100" dist="38100" dir="2700000">
                    <a:srgbClr val="000000">
                      <a:alpha val="79000"/>
                    </a:srgbClr>
                  </a:outerShdw>
                </a:effectLst>
                <a:cs typeface="Hei"/>
              </a:rPr>
              <a:t>up\down </a:t>
            </a:r>
          </a:p>
          <a:p>
            <a:pPr algn="r"/>
            <a:r>
              <a:rPr lang="en-US" sz="1400" b="1">
                <a:solidFill>
                  <a:srgbClr val="7E7E7E"/>
                </a:solidFill>
                <a:effectLst>
                  <a:outerShdw blurRad="38100" dist="38100" dir="2700000">
                    <a:srgbClr val="000000">
                      <a:alpha val="79000"/>
                    </a:srgbClr>
                  </a:outerShdw>
                </a:effectLst>
                <a:cs typeface="Hei"/>
              </a:rPr>
              <a:t>new extensions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136574" y="5417795"/>
            <a:ext cx="15440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>
                <a:solidFill>
                  <a:srgbClr val="7E7E7E"/>
                </a:solidFill>
                <a:effectLst>
                  <a:outerShdw blurRad="38100" dist="38100" dir="2700000">
                    <a:srgbClr val="000000">
                      <a:alpha val="79000"/>
                    </a:srgbClr>
                  </a:outerShdw>
                </a:effectLst>
                <a:cs typeface="Hei"/>
              </a:rPr>
              <a:t>Stainless steel </a:t>
            </a:r>
          </a:p>
          <a:p>
            <a:pPr algn="ctr"/>
            <a:r>
              <a:rPr lang="en-US" sz="1400" b="1">
                <a:solidFill>
                  <a:srgbClr val="7E7E7E"/>
                </a:solidFill>
                <a:effectLst>
                  <a:outerShdw blurRad="38100" dist="38100" dir="2700000">
                    <a:srgbClr val="000000">
                      <a:alpha val="79000"/>
                    </a:srgbClr>
                  </a:outerShdw>
                </a:effectLst>
                <a:cs typeface="Hei"/>
              </a:rPr>
              <a:t>up\down new lids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780494" y="2749587"/>
            <a:ext cx="20253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effectLst>
                  <a:outerShdw blurRad="50800" dist="38100" dir="2700000">
                    <a:srgbClr val="FF8A15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annular shape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372792" y="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>
                <a:solidFill>
                  <a:srgbClr val="0000FF"/>
                </a:solidFill>
                <a:cs typeface="Calibri"/>
              </a:rPr>
              <a:t>Only the </a:t>
            </a:r>
            <a:r>
              <a:rPr lang="en-US" b="1">
                <a:cs typeface="Calibri"/>
              </a:rPr>
              <a:t>PF coils </a:t>
            </a:r>
            <a:r>
              <a:rPr lang="en-US" b="1">
                <a:solidFill>
                  <a:srgbClr val="0000FF"/>
                </a:solidFill>
                <a:cs typeface="Calibri"/>
              </a:rPr>
              <a:t>necessary for setting up</a:t>
            </a:r>
          </a:p>
          <a:p>
            <a:r>
              <a:rPr lang="en-US" b="1">
                <a:solidFill>
                  <a:srgbClr val="0000FF"/>
                </a:solidFill>
                <a:cs typeface="Calibri"/>
              </a:rPr>
              <a:t>the </a:t>
            </a:r>
            <a:r>
              <a:rPr lang="en-US" b="1">
                <a:solidFill>
                  <a:srgbClr val="E729AD"/>
                </a:solidFill>
                <a:cs typeface="Calibri"/>
              </a:rPr>
              <a:t>plasma centerpost </a:t>
            </a:r>
            <a:r>
              <a:rPr lang="en-US" b="1">
                <a:solidFill>
                  <a:srgbClr val="0000FF"/>
                </a:solidFill>
                <a:cs typeface="Calibri"/>
              </a:rPr>
              <a:t>have  been built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774195" y="3916034"/>
            <a:ext cx="202530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effectLst>
                  <a:outerShdw blurRad="50800" dist="38100" dir="2700000">
                    <a:srgbClr val="FF8A15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annular shape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ot141_movieAnodo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15" y="1232920"/>
            <a:ext cx="3883790" cy="26921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054" y="3955611"/>
            <a:ext cx="3881651" cy="290238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97454" y="1232920"/>
            <a:ext cx="32496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FF"/>
                </a:solidFill>
                <a:effectLst>
                  <a:outerShdw blurRad="50800" dist="63500" dir="19560000">
                    <a:schemeClr val="bg1"/>
                  </a:outerShdw>
                </a:effectLst>
              </a:rPr>
              <a:t>Argon plasma: break-down 80 V</a:t>
            </a:r>
            <a:endParaRPr lang="en-US">
              <a:effectLst>
                <a:outerShdw blurRad="50800" dist="63500" dir="19560000">
                  <a:schemeClr val="bg1"/>
                </a:outerShdw>
              </a:effectLst>
            </a:endParaRPr>
          </a:p>
        </p:txBody>
      </p:sp>
      <p:pic>
        <p:nvPicPr>
          <p:cNvPr id="8" name="Picture 7" descr="Shot141_moviePlasmaFast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6230" y="2708006"/>
            <a:ext cx="3079544" cy="334419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23101" y="1684911"/>
            <a:ext cx="420879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annular anode plasma is never filamented</a:t>
            </a:r>
          </a:p>
          <a:p>
            <a:pPr algn="r"/>
            <a:r>
              <a:rPr lang="en-US" b="1">
                <a:solidFill>
                  <a:srgbClr val="660066"/>
                </a:solidFill>
              </a:rPr>
              <a:t>whereas annular catode plasma is</a:t>
            </a:r>
          </a:p>
          <a:p>
            <a:pPr algn="r"/>
            <a:r>
              <a:rPr lang="en-US" b="1">
                <a:solidFill>
                  <a:srgbClr val="660066"/>
                </a:solidFill>
              </a:rPr>
              <a:t>filamented (due to sparse emitters</a:t>
            </a:r>
            <a:r>
              <a:rPr lang="en-US" sz="2000" b="1">
                <a:solidFill>
                  <a:srgbClr val="660066"/>
                </a:solidFill>
                <a:latin typeface="华文楷体"/>
                <a:ea typeface="华文楷体"/>
                <a:cs typeface="华文楷体"/>
              </a:rPr>
              <a:t>）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rot="5400000">
            <a:off x="2751477" y="3343447"/>
            <a:ext cx="3190275" cy="1702823"/>
          </a:xfrm>
          <a:prstGeom prst="straightConnector1">
            <a:avLst/>
          </a:prstGeom>
          <a:ln>
            <a:solidFill>
              <a:srgbClr val="66006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3705976" y="974533"/>
            <a:ext cx="1006773" cy="9743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 descr="Luca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8834" y="22476"/>
            <a:ext cx="1328823" cy="1131960"/>
          </a:xfrm>
          <a:prstGeom prst="rect">
            <a:avLst/>
          </a:prstGeom>
        </p:spPr>
      </p:pic>
      <p:pic>
        <p:nvPicPr>
          <p:cNvPr id="22" name="Picture 21" descr="Federica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275" y="0"/>
            <a:ext cx="753835" cy="102521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26055" y="955921"/>
            <a:ext cx="1552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/>
              <a:t>Federica Causa ENEA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3179" y="3095832"/>
            <a:ext cx="13920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ea typeface="华文楷体"/>
                <a:cs typeface="华文楷体"/>
              </a:rPr>
              <a:t>anode camera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4498" y="4205899"/>
            <a:ext cx="15459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bg1"/>
                </a:solidFill>
                <a:ea typeface="华文楷体"/>
                <a:cs typeface="华文楷体"/>
              </a:rPr>
              <a:t>cathode camera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00161" y="0"/>
            <a:ext cx="15143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/>
              <a:t>Luca Boncagni ENEA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52532" y="6053932"/>
            <a:ext cx="4446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even plasma centerpost is in part filamented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rot="10800000">
            <a:off x="7338803" y="5789996"/>
            <a:ext cx="606883" cy="35210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663687" y="188864"/>
            <a:ext cx="4160113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hollow annular anode </a:t>
            </a:r>
            <a:r>
              <a:rPr lang="en-US" b="1" smtClean="0">
                <a:solidFill>
                  <a:srgbClr val="0000FF"/>
                </a:solidFill>
              </a:rPr>
              <a:t>performs</a:t>
            </a:r>
            <a:endParaRPr lang="en-US" b="1">
              <a:solidFill>
                <a:srgbClr val="0000FF"/>
              </a:solidFill>
            </a:endParaRPr>
          </a:p>
          <a:p>
            <a:r>
              <a:rPr lang="en-US"/>
              <a:t>• plasma goes through both PF2 throttles</a:t>
            </a:r>
            <a:endParaRPr lang="en-US" sz="800"/>
          </a:p>
          <a:p>
            <a:r>
              <a:rPr lang="en-US"/>
              <a:t>• plasma enters anode gas-puffing holes</a:t>
            </a:r>
            <a:endParaRPr lang="en-US" sz="800"/>
          </a:p>
          <a:p>
            <a:r>
              <a:rPr lang="en-US"/>
              <a:t>• no sign (</a:t>
            </a:r>
            <a:r>
              <a:rPr lang="en-US" b="1"/>
              <a:t>I </a:t>
            </a:r>
            <a:r>
              <a:rPr lang="en-US" b="1">
                <a:latin typeface="Symbol" charset="2"/>
                <a:cs typeface="Symbol" charset="2"/>
              </a:rPr>
              <a:t>&lt; </a:t>
            </a:r>
            <a:r>
              <a:rPr lang="en-US" b="1" smtClean="0"/>
              <a:t>3.5 </a:t>
            </a:r>
            <a:r>
              <a:rPr lang="en-US" b="1"/>
              <a:t>kA</a:t>
            </a:r>
            <a:r>
              <a:rPr lang="en-US"/>
              <a:t>) of anode attachment</a:t>
            </a:r>
          </a:p>
          <a:p>
            <a:r>
              <a:rPr lang="en-US"/>
              <a:t>• filling pressure </a:t>
            </a:r>
            <a:r>
              <a:rPr lang="en-US" b="1"/>
              <a:t>10</a:t>
            </a:r>
            <a:r>
              <a:rPr lang="en-US" b="1" baseline="30000"/>
              <a:t>-3 </a:t>
            </a:r>
            <a:r>
              <a:rPr lang="en-US" b="1"/>
              <a:t>- 10</a:t>
            </a:r>
            <a:r>
              <a:rPr lang="en-US" b="1" baseline="30000"/>
              <a:t>-2</a:t>
            </a:r>
            <a:r>
              <a:rPr lang="en-US" b="1"/>
              <a:t> mbar</a:t>
            </a:r>
          </a:p>
          <a:p>
            <a:r>
              <a:rPr lang="en-US"/>
              <a:t>   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rot="10800000">
            <a:off x="4223102" y="2023596"/>
            <a:ext cx="2222736" cy="1588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07" y="1223837"/>
            <a:ext cx="4287232" cy="48620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Efiel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0866" y="1550670"/>
            <a:ext cx="3471983" cy="4359851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9266" y="6028470"/>
            <a:ext cx="9134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600" b="1">
                <a:solidFill>
                  <a:srgbClr val="660066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the magnetic field</a:t>
            </a:r>
            <a:r>
              <a:rPr lang="en-US" sz="1600" b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is up\down symmetric</a:t>
            </a:r>
            <a:r>
              <a:rPr lang="en-US" sz="2000" b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			   </a:t>
            </a:r>
            <a:r>
              <a:rPr lang="en-US" sz="1600" b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but the electrostatic field is not up\down symmetric</a:t>
            </a:r>
            <a:endParaRPr lang="en-US" sz="2000" b="1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ea typeface="华文楷体"/>
              <a:cs typeface="华文楷体"/>
            </a:endParaRPr>
          </a:p>
          <a:p>
            <a:pPr algn="r"/>
            <a:r>
              <a:rPr lang="en-US" sz="1600" b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near </a:t>
            </a:r>
            <a:r>
              <a:rPr lang="en-US" sz="1600" b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"/>
              </a:rPr>
              <a:t>either </a:t>
            </a:r>
            <a:r>
              <a:rPr lang="en-US" sz="1600" b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"/>
              </a:rPr>
              <a:t>the anode</a:t>
            </a:r>
            <a:r>
              <a:rPr lang="en-US" sz="1600" b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"/>
              </a:rPr>
              <a:t> or </a:t>
            </a:r>
            <a:r>
              <a:rPr lang="en-US" sz="1600" b="1">
                <a:solidFill>
                  <a:srgbClr val="0A23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"/>
              </a:rPr>
              <a:t>the cathode</a:t>
            </a:r>
            <a:r>
              <a:rPr lang="en-US" sz="1600" b="1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,</a:t>
            </a:r>
            <a:r>
              <a:rPr lang="en-US" sz="1600" b="1">
                <a:solidFill>
                  <a:srgbClr val="40404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the topmost coil casing is approximately at ground potential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rot="5400000">
            <a:off x="8463971" y="1430474"/>
            <a:ext cx="233252" cy="1588"/>
          </a:xfrm>
          <a:prstGeom prst="straightConnector1">
            <a:avLst/>
          </a:prstGeom>
          <a:ln w="28575">
            <a:solidFill>
              <a:srgbClr val="626970"/>
            </a:solidFill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169854" y="39526"/>
            <a:ext cx="59166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PF coils casings built as floating, can be connected to potentials: </a:t>
            </a:r>
            <a:r>
              <a:rPr lang="en-US" b="1">
                <a:solidFill>
                  <a:srgbClr val="FF0000"/>
                </a:solidFill>
                <a:effectLst>
                  <a:outerShdw blurRad="63500" dist="63500" dir="2700000">
                    <a:srgbClr val="CDAF7E"/>
                  </a:outerShdw>
                </a:effectLst>
              </a:rPr>
              <a:t>anode +</a:t>
            </a:r>
            <a:r>
              <a:rPr lang="en-US" b="1">
                <a:solidFill>
                  <a:srgbClr val="565463"/>
                </a:solidFill>
                <a:effectLst>
                  <a:outerShdw blurRad="63500" dist="63500" dir="2700000">
                    <a:srgbClr val="CDAF7E"/>
                  </a:outerShdw>
                </a:effectLst>
              </a:rPr>
              <a:t>， </a:t>
            </a:r>
            <a:r>
              <a:rPr lang="en-US" b="1">
                <a:solidFill>
                  <a:srgbClr val="0000FF"/>
                </a:solidFill>
                <a:effectLst>
                  <a:outerShdw blurRad="63500" dist="63500" dir="2700000">
                    <a:srgbClr val="CDAF7E"/>
                  </a:outerShdw>
                </a:effectLst>
              </a:rPr>
              <a:t>cathode -</a:t>
            </a:r>
            <a:r>
              <a:rPr lang="en-US" b="1">
                <a:solidFill>
                  <a:srgbClr val="565463"/>
                </a:solidFill>
                <a:effectLst>
                  <a:outerShdw blurRad="63500" dist="63500" dir="2700000">
                    <a:srgbClr val="CDAF7E"/>
                  </a:outerShdw>
                </a:effectLst>
              </a:rPr>
              <a:t>，</a:t>
            </a:r>
            <a:r>
              <a:rPr lang="en-US" b="1">
                <a:solidFill>
                  <a:srgbClr val="969696"/>
                </a:solidFill>
                <a:effectLst>
                  <a:outerShdw blurRad="63500" dist="63500" dir="2700000">
                    <a:srgbClr val="000000"/>
                  </a:outerShdw>
                </a:effectLst>
              </a:rPr>
              <a:t>vessel 0 </a:t>
            </a:r>
          </a:p>
          <a:p>
            <a:pPr algn="r"/>
            <a:r>
              <a:rPr lang="en-US" b="1">
                <a:solidFill>
                  <a:srgbClr val="969696"/>
                </a:solidFill>
                <a:effectLst>
                  <a:outerShdw blurRad="63500" dist="63500" dir="2700000">
                    <a:srgbClr val="000000"/>
                  </a:outerShdw>
                </a:effectLst>
              </a:rPr>
              <a:t>						     </a:t>
            </a:r>
            <a:r>
              <a:rPr lang="en-US" b="1">
                <a:solidFill>
                  <a:srgbClr val="000000"/>
                </a:solidFill>
              </a:rPr>
              <a:t>through～0.1－1Ω resistors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87774" y="1762742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15ED"/>
                </a:solidFill>
              </a:rPr>
              <a:t>V</a:t>
            </a:r>
            <a:r>
              <a:rPr lang="en-US" b="1" baseline="-25000" smtClean="0">
                <a:solidFill>
                  <a:srgbClr val="0015ED"/>
                </a:solidFill>
              </a:rPr>
              <a:t>PF4up</a:t>
            </a:r>
            <a:r>
              <a:rPr lang="en-US" b="1" baseline="-25000" smtClean="0">
                <a:solidFill>
                  <a:srgbClr val="0000FF"/>
                </a:solidFill>
              </a:rPr>
              <a:t> </a:t>
            </a:r>
            <a:r>
              <a:rPr lang="en-US" b="1" smtClean="0">
                <a:solidFill>
                  <a:srgbClr val="4D4D4D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4D4D4D"/>
                </a:solidFill>
              </a:rPr>
              <a:t>0 V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87774" y="2097204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C78E46"/>
                </a:solidFill>
              </a:rPr>
              <a:t>V</a:t>
            </a:r>
            <a:r>
              <a:rPr lang="en-US" b="1" baseline="-25000" smtClean="0">
                <a:solidFill>
                  <a:srgbClr val="C78E46"/>
                </a:solidFill>
              </a:rPr>
              <a:t>anode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smtClean="0">
                <a:solidFill>
                  <a:srgbClr val="FF000B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FF000B"/>
                </a:solidFill>
              </a:rPr>
              <a:t>+45 V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89804" y="2398530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15ED"/>
                </a:solidFill>
              </a:rPr>
              <a:t>V</a:t>
            </a:r>
            <a:r>
              <a:rPr lang="en-US" b="1" baseline="-25000" smtClean="0">
                <a:solidFill>
                  <a:srgbClr val="0015ED"/>
                </a:solidFill>
              </a:rPr>
              <a:t>PF2-3up </a:t>
            </a:r>
            <a:r>
              <a:rPr lang="en-US" b="1" smtClean="0">
                <a:solidFill>
                  <a:srgbClr val="FE9415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FE9415"/>
                </a:solidFill>
              </a:rPr>
              <a:t>+25 V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34649" y="3544540"/>
            <a:ext cx="1856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</a:t>
            </a:r>
            <a:r>
              <a:rPr lang="en-US" b="1" baseline="-250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vessel </a:t>
            </a:r>
            <a:r>
              <a:rPr lang="en-US" b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= 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0 V (</a:t>
            </a:r>
            <a:r>
              <a:rPr lang="en-US" b="1">
                <a:solidFill>
                  <a:srgbClr val="4D4D4D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GND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10536" y="4414379"/>
            <a:ext cx="1429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15ED"/>
                </a:solidFill>
              </a:rPr>
              <a:t>V</a:t>
            </a:r>
            <a:r>
              <a:rPr lang="en-US" b="1" baseline="-25000" smtClean="0">
                <a:solidFill>
                  <a:srgbClr val="0015ED"/>
                </a:solidFill>
              </a:rPr>
              <a:t>PF2-3low </a:t>
            </a:r>
            <a:r>
              <a:rPr lang="en-US" b="1" smtClean="0">
                <a:solidFill>
                  <a:srgbClr val="4D4D4D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4D4D4D"/>
                </a:solidFill>
              </a:rPr>
              <a:t>0 V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10252" y="4704467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E46C0A"/>
                </a:solidFill>
              </a:rPr>
              <a:t>V</a:t>
            </a:r>
            <a:r>
              <a:rPr lang="en-US" b="1" baseline="-25000" smtClean="0">
                <a:solidFill>
                  <a:srgbClr val="E46C0A"/>
                </a:solidFill>
              </a:rPr>
              <a:t>cathode</a:t>
            </a:r>
            <a:r>
              <a:rPr lang="en-US" b="1" baseline="-2500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smtClean="0">
                <a:solidFill>
                  <a:srgbClr val="0A23FF"/>
                </a:solidFill>
                <a:latin typeface="Times New Roman"/>
                <a:cs typeface="Times New Roman"/>
              </a:rPr>
              <a:t>~</a:t>
            </a:r>
            <a:r>
              <a:rPr lang="en-US" b="1" smtClean="0">
                <a:solidFill>
                  <a:srgbClr val="000090"/>
                </a:solidFill>
                <a:latin typeface="Times New Roman"/>
                <a:cs typeface="Times New Roman"/>
              </a:rPr>
              <a:t> </a:t>
            </a:r>
            <a:r>
              <a:rPr lang="en-US" b="1">
                <a:solidFill>
                  <a:srgbClr val="0A23FF"/>
                </a:solidFill>
              </a:rPr>
              <a:t>-35 V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07377" y="5016453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smtClean="0">
                <a:solidFill>
                  <a:srgbClr val="0015ED"/>
                </a:solidFill>
              </a:rPr>
              <a:t>V</a:t>
            </a:r>
            <a:r>
              <a:rPr lang="en-US" b="1" baseline="-25000" smtClean="0">
                <a:solidFill>
                  <a:srgbClr val="0015ED"/>
                </a:solidFill>
              </a:rPr>
              <a:t>PF4low </a:t>
            </a:r>
            <a:r>
              <a:rPr lang="en-US" b="1" smtClean="0">
                <a:solidFill>
                  <a:srgbClr val="56CDCA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56CDCA"/>
                </a:solidFill>
              </a:rPr>
              <a:t>-15 V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67" y="431057"/>
            <a:ext cx="39998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>
                <a:solidFill>
                  <a:srgbClr val="E729AD"/>
                </a:solidFill>
                <a:ea typeface="华文细黑"/>
                <a:cs typeface="华文细黑"/>
              </a:rPr>
              <a:t>However, the electrostatic potential </a:t>
            </a:r>
          </a:p>
          <a:p>
            <a:pPr algn="ctr"/>
            <a:r>
              <a:rPr lang="en-US" b="1">
                <a:solidFill>
                  <a:srgbClr val="E729AD"/>
                </a:solidFill>
                <a:ea typeface="华文细黑"/>
                <a:cs typeface="华文细黑"/>
              </a:rPr>
              <a:t>distribution is dominated by the plasma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59603" y="39526"/>
            <a:ext cx="30828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</a:rPr>
              <a:t>Electrostatic plasma effects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925701" y="1222358"/>
            <a:ext cx="262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969696"/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vacuum vessel at GND 0</a:t>
            </a:r>
            <a:r>
              <a:rPr lang="en-US" altLang="zh-CN" b="1">
                <a:solidFill>
                  <a:srgbClr val="969696"/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V</a:t>
            </a:r>
            <a:endParaRPr lang="en-US" b="1">
              <a:effectLst>
                <a:outerShdw blurRad="63500" dist="63500" dir="2700000">
                  <a:srgbClr val="000000">
                    <a:alpha val="81000"/>
                  </a:srgbClr>
                </a:outerShdw>
              </a:effectLst>
              <a:latin typeface="华文楷体"/>
              <a:ea typeface="华文楷体"/>
              <a:cs typeface="华文楷体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-ESuperpo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0"/>
            <a:ext cx="6190304" cy="68575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97973" y="5963630"/>
            <a:ext cx="36038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>
                <a:solidFill>
                  <a:srgbClr val="EA4DBB"/>
                </a:solidFill>
              </a:rPr>
              <a:t>self-organization at work inside</a:t>
            </a:r>
          </a:p>
          <a:p>
            <a:pPr algn="ctr"/>
            <a:r>
              <a:rPr lang="en-US" sz="2000" b="1">
                <a:solidFill>
                  <a:srgbClr val="EA4DBB"/>
                </a:solidFill>
              </a:rPr>
              <a:t>annular electrodes plasma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75077" y="833177"/>
            <a:ext cx="376892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E729AD"/>
                </a:solidFill>
              </a:rPr>
              <a:t>Plasma-induced electric potential:</a:t>
            </a:r>
          </a:p>
          <a:p>
            <a:endParaRPr lang="en-US" b="1">
              <a:ea typeface="华文楷体"/>
              <a:cs typeface="华文楷体"/>
            </a:endParaRPr>
          </a:p>
          <a:p>
            <a:r>
              <a:rPr lang="en-US" b="1">
                <a:solidFill>
                  <a:srgbClr val="FF0000"/>
                </a:solidFill>
                <a:ea typeface="华文楷体"/>
                <a:cs typeface="华文楷体"/>
              </a:rPr>
              <a:t>near the annular anode</a:t>
            </a:r>
          </a:p>
          <a:p>
            <a:r>
              <a:rPr lang="en-US" b="1">
                <a:ea typeface="华文楷体"/>
                <a:cs typeface="华文楷体"/>
              </a:rPr>
              <a:t>the </a:t>
            </a:r>
            <a:r>
              <a:rPr lang="en-US" b="1">
                <a:solidFill>
                  <a:srgbClr val="0A23FF"/>
                </a:solidFill>
                <a:ea typeface="华文楷体"/>
                <a:cs typeface="华文楷体"/>
              </a:rPr>
              <a:t>E</a:t>
            </a:r>
            <a:r>
              <a:rPr lang="en-US" altLang="zh-CN" b="1">
                <a:solidFill>
                  <a:srgbClr val="0A23FF"/>
                </a:solidFill>
                <a:ea typeface="华文楷体"/>
                <a:cs typeface="华文楷体"/>
              </a:rPr>
              <a:t> field </a:t>
            </a:r>
            <a:r>
              <a:rPr lang="en-US" b="1">
                <a:ea typeface="华文楷体"/>
                <a:cs typeface="华文楷体"/>
              </a:rPr>
              <a:t>is in part perpendicular</a:t>
            </a:r>
          </a:p>
          <a:p>
            <a:r>
              <a:rPr lang="en-US" b="1">
                <a:solidFill>
                  <a:srgbClr val="660066"/>
                </a:solidFill>
                <a:ea typeface="华文楷体"/>
                <a:cs typeface="华文楷体"/>
              </a:rPr>
              <a:t>to the B field</a:t>
            </a:r>
            <a:endParaRPr lang="en-US" b="1">
              <a:ea typeface="华文楷体"/>
              <a:cs typeface="华文楷体"/>
            </a:endParaRPr>
          </a:p>
          <a:p>
            <a:r>
              <a:rPr lang="en-US" b="1">
                <a:ea typeface="华文楷体"/>
                <a:cs typeface="华文楷体"/>
              </a:rPr>
              <a:t>... </a:t>
            </a:r>
            <a:r>
              <a:rPr lang="en-US" b="1">
                <a:solidFill>
                  <a:srgbClr val="0A23FF"/>
                </a:solidFill>
                <a:ea typeface="华文楷体"/>
                <a:cs typeface="华文楷体"/>
              </a:rPr>
              <a:t>E </a:t>
            </a:r>
            <a:r>
              <a:rPr lang="en-US" b="1">
                <a:ea typeface="华文楷体"/>
                <a:cs typeface="华文楷体"/>
              </a:rPr>
              <a:t>X </a:t>
            </a:r>
            <a:r>
              <a:rPr lang="en-US" b="1">
                <a:solidFill>
                  <a:srgbClr val="660066"/>
                </a:solidFill>
                <a:ea typeface="华文楷体"/>
                <a:cs typeface="华文楷体"/>
              </a:rPr>
              <a:t>B</a:t>
            </a:r>
            <a:r>
              <a:rPr lang="en-US" b="1">
                <a:solidFill>
                  <a:srgbClr val="FF0000"/>
                </a:solidFill>
              </a:rPr>
              <a:t> </a:t>
            </a:r>
            <a:r>
              <a:rPr lang="en-US" b="1">
                <a:solidFill>
                  <a:srgbClr val="E729AD"/>
                </a:solidFill>
              </a:rPr>
              <a:t>azimuthal plasma rotation</a:t>
            </a:r>
            <a:endParaRPr lang="en-US" b="1">
              <a:solidFill>
                <a:srgbClr val="EA4DBB"/>
              </a:solidFill>
              <a:ea typeface="华文楷体"/>
              <a:cs typeface="华文楷体"/>
            </a:endParaRPr>
          </a:p>
          <a:p>
            <a:r>
              <a:rPr lang="en-US" b="1"/>
              <a:t>… </a:t>
            </a:r>
            <a:r>
              <a:rPr lang="en-US" b="1">
                <a:solidFill>
                  <a:srgbClr val="F19F2F"/>
                </a:solidFill>
              </a:rPr>
              <a:t>starting from PF2up throttle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40765" y="4324742"/>
            <a:ext cx="36105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E2AF7"/>
                </a:solidFill>
              </a:rPr>
              <a:t>near the annular </a:t>
            </a:r>
            <a:r>
              <a:rPr lang="en-US" b="1" smtClean="0">
                <a:solidFill>
                  <a:srgbClr val="0E2AF7"/>
                </a:solidFill>
              </a:rPr>
              <a:t>cathode</a:t>
            </a:r>
          </a:p>
          <a:p>
            <a:r>
              <a:rPr lang="en-US" b="1">
                <a:ea typeface="华文楷体"/>
                <a:cs typeface="华文楷体"/>
              </a:rPr>
              <a:t>the </a:t>
            </a:r>
            <a:r>
              <a:rPr lang="en-US" b="1">
                <a:solidFill>
                  <a:srgbClr val="FF0000"/>
                </a:solidFill>
                <a:ea typeface="华文楷体"/>
                <a:cs typeface="华文楷体"/>
              </a:rPr>
              <a:t>E </a:t>
            </a:r>
            <a:r>
              <a:rPr lang="en-US" altLang="zh-CN" b="1">
                <a:solidFill>
                  <a:srgbClr val="FF0000"/>
                </a:solidFill>
                <a:ea typeface="华文楷体"/>
                <a:cs typeface="华文楷体"/>
              </a:rPr>
              <a:t>field</a:t>
            </a:r>
            <a:r>
              <a:rPr lang="en-US" b="1">
                <a:ea typeface="华文楷体"/>
                <a:cs typeface="华文楷体"/>
              </a:rPr>
              <a:t> is parallel to </a:t>
            </a:r>
            <a:r>
              <a:rPr lang="en-US" b="1">
                <a:solidFill>
                  <a:srgbClr val="660066"/>
                </a:solidFill>
                <a:ea typeface="华文楷体"/>
                <a:cs typeface="华文楷体"/>
              </a:rPr>
              <a:t>B field</a:t>
            </a:r>
          </a:p>
          <a:p>
            <a:r>
              <a:rPr lang="en-US" b="1">
                <a:ea typeface="华文楷体"/>
                <a:cs typeface="华文楷体"/>
              </a:rPr>
              <a:t>… no </a:t>
            </a:r>
            <a:r>
              <a:rPr lang="en-US" b="1">
                <a:solidFill>
                  <a:srgbClr val="FF0000"/>
                </a:solidFill>
                <a:ea typeface="华文楷体"/>
                <a:cs typeface="华文楷体"/>
              </a:rPr>
              <a:t>E</a:t>
            </a:r>
            <a:r>
              <a:rPr lang="en-US" b="1">
                <a:solidFill>
                  <a:srgbClr val="0A23FF"/>
                </a:solidFill>
                <a:ea typeface="华文楷体"/>
                <a:cs typeface="华文楷体"/>
              </a:rPr>
              <a:t> </a:t>
            </a:r>
            <a:r>
              <a:rPr lang="en-US" b="1">
                <a:ea typeface="华文楷体"/>
                <a:cs typeface="华文楷体"/>
              </a:rPr>
              <a:t>X </a:t>
            </a:r>
            <a:r>
              <a:rPr lang="en-US" b="1">
                <a:solidFill>
                  <a:srgbClr val="660066"/>
                </a:solidFill>
                <a:ea typeface="华文楷体"/>
                <a:cs typeface="华文楷体"/>
              </a:rPr>
              <a:t>B</a:t>
            </a:r>
            <a:r>
              <a:rPr lang="en-US" b="1">
                <a:solidFill>
                  <a:srgbClr val="EA4DBB"/>
                </a:solidFill>
                <a:ea typeface="华文楷体"/>
                <a:cs typeface="华文楷体"/>
              </a:rPr>
              <a:t> plasma rotation</a:t>
            </a:r>
            <a:endParaRPr lang="en-US" b="1">
              <a:ea typeface="华文楷体"/>
              <a:cs typeface="华文楷体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29817" y="3109434"/>
            <a:ext cx="3148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v</a:t>
            </a:r>
            <a:r>
              <a:rPr lang="en-US" baseline="-25000"/>
              <a:t>ExB</a:t>
            </a:r>
            <a:r>
              <a:rPr lang="en-US"/>
              <a:t>=(E/B) </a:t>
            </a:r>
            <a:r>
              <a:rPr lang="en-US">
                <a:latin typeface="Times New Roman"/>
                <a:cs typeface="Times New Roman"/>
              </a:rPr>
              <a:t>~ </a:t>
            </a:r>
            <a:r>
              <a:rPr lang="en-US"/>
              <a:t>10</a:t>
            </a:r>
            <a:r>
              <a:rPr lang="en-US" baseline="30000"/>
              <a:t>4</a:t>
            </a:r>
            <a:r>
              <a:rPr lang="en-US"/>
              <a:t> m/s </a:t>
            </a:r>
            <a:r>
              <a:rPr lang="en-US">
                <a:latin typeface="Times New Roman"/>
                <a:cs typeface="Times New Roman"/>
              </a:rPr>
              <a:t>~ </a:t>
            </a:r>
            <a:r>
              <a:rPr lang="en-US"/>
              <a:t>v</a:t>
            </a:r>
            <a:r>
              <a:rPr lang="en-US" baseline="-25000"/>
              <a:t>drift </a:t>
            </a:r>
            <a:r>
              <a:rPr lang="en-US">
                <a:latin typeface="Times New Roman"/>
                <a:cs typeface="Times New Roman"/>
              </a:rPr>
              <a:t>~ </a:t>
            </a:r>
            <a:r>
              <a:rPr lang="en-US"/>
              <a:t>v</a:t>
            </a:r>
            <a:r>
              <a:rPr lang="en-US" baseline="-25000"/>
              <a:t>thi</a:t>
            </a:r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rot="10800000">
            <a:off x="2953236" y="2279066"/>
            <a:ext cx="2386380" cy="2729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328666" y="2550448"/>
            <a:ext cx="2891723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7545" y="4184279"/>
            <a:ext cx="1705906" cy="18525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254" y="5822315"/>
            <a:ext cx="2815629" cy="10356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344" y="10949"/>
            <a:ext cx="3097272" cy="12071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9156" y="3614669"/>
            <a:ext cx="1168652" cy="2930701"/>
          </a:xfrm>
          <a:prstGeom prst="rect">
            <a:avLst/>
          </a:prstGeom>
        </p:spPr>
      </p:pic>
      <p:pic>
        <p:nvPicPr>
          <p:cNvPr id="9" name="Shot78_moviePlasma-Rallent.wmv">
            <a:hlinkClick r:id="" action="ppaction://media"/>
          </p:cNvPr>
          <p:cNvPicPr/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32231" y="1188991"/>
            <a:ext cx="4393078" cy="46333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0391" y="1937341"/>
            <a:ext cx="1701048" cy="16773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9506" y="1937341"/>
            <a:ext cx="1668406" cy="167732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684510" y="1655601"/>
            <a:ext cx="14047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rgbClr val="2E62B4"/>
                </a:solidFill>
                <a:effectLst>
                  <a:outerShdw blurRad="50800" dist="63500" dir="2700000">
                    <a:schemeClr val="bg1"/>
                  </a:outerShdw>
                </a:effectLst>
              </a:rPr>
              <a:t>Argon plasma</a:t>
            </a:r>
            <a:endParaRPr lang="en-US" sz="1600" b="1" i="1">
              <a:solidFill>
                <a:srgbClr val="2E62B4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36031" y="3536608"/>
            <a:ext cx="1215439" cy="300876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936031" y="1118803"/>
            <a:ext cx="1203192" cy="3023334"/>
          </a:xfrm>
          <a:prstGeom prst="rect">
            <a:avLst/>
          </a:prstGeom>
        </p:spPr>
      </p:pic>
      <p:cxnSp>
        <p:nvCxnSpPr>
          <p:cNvPr id="16" name="Straight Arrow Connector 15"/>
          <p:cNvCxnSpPr/>
          <p:nvPr/>
        </p:nvCxnSpPr>
        <p:spPr>
          <a:xfrm rot="5400000">
            <a:off x="7070086" y="1878133"/>
            <a:ext cx="1247574" cy="1858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16200000" flipH="1">
            <a:off x="4116998" y="1840147"/>
            <a:ext cx="1247576" cy="26182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128573" y="6404500"/>
            <a:ext cx="3978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b="1">
                <a:solidFill>
                  <a:srgbClr val="EA4DBB"/>
                </a:solidFill>
              </a:rPr>
              <a:t>discharges along field lines near X-point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57664" y="5882898"/>
            <a:ext cx="7766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/>
              <a:t>Shot 78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52874" y="1655601"/>
            <a:ext cx="16669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solidFill>
                  <a:srgbClr val="924DB0"/>
                </a:solidFill>
                <a:effectLst>
                  <a:outerShdw blurRad="50800" dist="63500" dir="2700000">
                    <a:schemeClr val="bg1"/>
                  </a:outerShdw>
                </a:effectLst>
              </a:rPr>
              <a:t>Hydrogen plasma</a:t>
            </a:r>
            <a:endParaRPr lang="en-US" sz="1600" b="1" i="1">
              <a:solidFill>
                <a:srgbClr val="924DB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57817" y="201686"/>
            <a:ext cx="45161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May 2015 annular anode experiment</a:t>
            </a:r>
          </a:p>
          <a:p>
            <a:r>
              <a:rPr lang="en-US"/>
              <a:t>half of the plasma current: (1kA\2kA)</a:t>
            </a:r>
          </a:p>
          <a:p>
            <a:r>
              <a:rPr lang="en-US"/>
              <a:t>was going around the required path due to</a:t>
            </a:r>
          </a:p>
          <a:p>
            <a:pPr algn="ctr"/>
            <a:r>
              <a:rPr lang="en-US"/>
              <a:t> </a:t>
            </a:r>
            <a:r>
              <a:rPr lang="en-US" b="1" u="sng"/>
              <a:t>equatorial X-point inside the vessel</a:t>
            </a:r>
          </a:p>
        </p:txBody>
      </p:sp>
      <p:cxnSp>
        <p:nvCxnSpPr>
          <p:cNvPr id="23" name="Straight Arrow Connector 22"/>
          <p:cNvCxnSpPr>
            <a:stCxn id="18" idx="1"/>
          </p:cNvCxnSpPr>
          <p:nvPr/>
        </p:nvCxnSpPr>
        <p:spPr>
          <a:xfrm rot="10800000" flipH="1">
            <a:off x="5128573" y="5047358"/>
            <a:ext cx="159128" cy="1541809"/>
          </a:xfrm>
          <a:prstGeom prst="straightConnector1">
            <a:avLst/>
          </a:prstGeom>
          <a:ln>
            <a:solidFill>
              <a:srgbClr val="EA4DBB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mute="1">
                <p:cTn id="12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82" y="1609268"/>
            <a:ext cx="4076221" cy="41581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84123" y="3485826"/>
            <a:ext cx="2929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60807E"/>
                </a:solidFill>
                <a:ea typeface="华文细黑"/>
                <a:cs typeface="华文细黑"/>
              </a:rPr>
              <a:t>4 external PF coils</a:t>
            </a:r>
            <a:endParaRPr lang="en-US" b="1" smtClean="0">
              <a:solidFill>
                <a:srgbClr val="000090"/>
              </a:solidFill>
              <a:ea typeface="华文细黑"/>
              <a:cs typeface="华文细黑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16200000" flipV="1">
            <a:off x="3220541" y="2518656"/>
            <a:ext cx="1901004" cy="437906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0800000" flipV="1">
            <a:off x="3952091" y="3670492"/>
            <a:ext cx="437905" cy="1826534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0800000">
            <a:off x="3952091" y="3063064"/>
            <a:ext cx="437905" cy="607428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3875912" y="3786182"/>
            <a:ext cx="634058" cy="437910"/>
          </a:xfrm>
          <a:prstGeom prst="straightConnector1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205" y="1168938"/>
            <a:ext cx="4229420" cy="237904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204" y="3838877"/>
            <a:ext cx="4229420" cy="2379049"/>
          </a:xfrm>
          <a:prstGeom prst="rect">
            <a:avLst/>
          </a:prstGeom>
        </p:spPr>
      </p:pic>
      <p:cxnSp>
        <p:nvCxnSpPr>
          <p:cNvPr id="13" name="Straight Arrow Connector 12"/>
          <p:cNvCxnSpPr/>
          <p:nvPr/>
        </p:nvCxnSpPr>
        <p:spPr>
          <a:xfrm flipV="1">
            <a:off x="4598001" y="3074012"/>
            <a:ext cx="922272" cy="484924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4619897" y="2745551"/>
            <a:ext cx="768991" cy="740275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846982" y="3803181"/>
            <a:ext cx="1008000" cy="265616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630845" y="3866883"/>
            <a:ext cx="792000" cy="718826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10800000" flipH="1">
            <a:off x="4422838" y="3547988"/>
            <a:ext cx="208005" cy="122505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4400944" y="3485826"/>
            <a:ext cx="218953" cy="165445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406008" y="3682744"/>
            <a:ext cx="586107" cy="144000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411897" y="3688110"/>
            <a:ext cx="218948" cy="180000"/>
          </a:xfrm>
          <a:prstGeom prst="lin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0" y="6360263"/>
            <a:ext cx="9176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668577"/>
                </a:solidFill>
              </a:rPr>
              <a:t>plasma fired after 0.75 s of PF current </a:t>
            </a:r>
            <a:r>
              <a:rPr lang="en-US"/>
              <a:t>to allow for skin currente diffusion in Al vessel and SS lids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5090" y="76633"/>
            <a:ext cx="89589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/>
              <a:t>The equatorial X –point </a:t>
            </a:r>
            <a:r>
              <a:rPr lang="en-US" b="1" smtClean="0"/>
              <a:t>has been removed from </a:t>
            </a:r>
            <a:r>
              <a:rPr lang="en-US" b="1"/>
              <a:t>inside the </a:t>
            </a:r>
            <a:r>
              <a:rPr lang="en-US" b="1" smtClean="0"/>
              <a:t>vessel</a:t>
            </a:r>
            <a:endParaRPr lang="en-US" b="1"/>
          </a:p>
          <a:p>
            <a:pPr algn="just"/>
            <a:r>
              <a:rPr lang="en-US" b="1">
                <a:solidFill>
                  <a:srgbClr val="668577"/>
                </a:solidFill>
              </a:rPr>
              <a:t>4 external PF coils have been added (</a:t>
            </a:r>
            <a:r>
              <a:rPr lang="en-US" b="1">
                <a:solidFill>
                  <a:srgbClr val="000000"/>
                </a:solidFill>
              </a:rPr>
              <a:t>home-made from</a:t>
            </a:r>
            <a:r>
              <a:rPr lang="en-US" b="1">
                <a:solidFill>
                  <a:srgbClr val="668577"/>
                </a:solidFill>
              </a:rPr>
              <a:t> </a:t>
            </a:r>
            <a:r>
              <a:rPr lang="en-US" b="1" smtClean="0">
                <a:solidFill>
                  <a:srgbClr val="668577"/>
                </a:solidFill>
              </a:rPr>
              <a:t>spare </a:t>
            </a:r>
            <a:r>
              <a:rPr lang="en-US" b="1">
                <a:solidFill>
                  <a:srgbClr val="668577"/>
                </a:solidFill>
              </a:rPr>
              <a:t>connection cables)</a:t>
            </a:r>
          </a:p>
          <a:p>
            <a:pPr algn="just"/>
            <a:r>
              <a:rPr lang="en-US" b="1">
                <a:solidFill>
                  <a:srgbClr val="000000"/>
                </a:solidFill>
              </a:rPr>
              <a:t>…and fed in series with the internal PF coils (PF </a:t>
            </a:r>
            <a:r>
              <a:rPr lang="en-US" b="1" smtClean="0">
                <a:solidFill>
                  <a:srgbClr val="000000"/>
                </a:solidFill>
              </a:rPr>
              <a:t>coils power </a:t>
            </a:r>
            <a:r>
              <a:rPr lang="en-US" b="1">
                <a:solidFill>
                  <a:srgbClr val="000000"/>
                </a:solidFill>
              </a:rPr>
              <a:t>supply has sufficient margin)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ot205_Tensioni_e_corrent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4434" y="1581159"/>
            <a:ext cx="5072120" cy="4396838"/>
          </a:xfrm>
          <a:prstGeom prst="rect">
            <a:avLst/>
          </a:prstGeom>
        </p:spPr>
      </p:pic>
      <p:pic>
        <p:nvPicPr>
          <p:cNvPr id="6" name="205Catodo1.wmv">
            <a:hlinkClick r:id="" action="ppaction://media"/>
          </p:cNvPr>
          <p:cNvPicPr/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755388" y="4618889"/>
            <a:ext cx="3003685" cy="2239111"/>
          </a:xfrm>
          <a:prstGeom prst="rect">
            <a:avLst/>
          </a:prstGeom>
        </p:spPr>
      </p:pic>
      <p:pic>
        <p:nvPicPr>
          <p:cNvPr id="7" name="205Fast.wmv">
            <a:hlinkClick r:id="" action="ppaction://media"/>
          </p:cNvPr>
          <p:cNvPicPr/>
          <p:nvPr>
            <a:videoFile r:link="rId2"/>
          </p:nvPr>
        </p:nvPicPr>
        <p:blipFill>
          <a:blip r:embed="rId7"/>
          <a:stretch>
            <a:fillRect/>
          </a:stretch>
        </p:blipFill>
        <p:spPr>
          <a:xfrm>
            <a:off x="501408" y="1899194"/>
            <a:ext cx="3312399" cy="3597059"/>
          </a:xfrm>
          <a:prstGeom prst="rect">
            <a:avLst/>
          </a:prstGeom>
        </p:spPr>
      </p:pic>
      <p:pic>
        <p:nvPicPr>
          <p:cNvPr id="8" name="205Anodo2.wmv">
            <a:hlinkClick r:id="" action="ppaction://media"/>
          </p:cNvPr>
          <p:cNvPicPr/>
          <p:nvPr>
            <a:videoFile r:link="rId3"/>
          </p:nvPr>
        </p:nvPicPr>
        <p:blipFill>
          <a:blip r:embed="rId8"/>
          <a:stretch>
            <a:fillRect/>
          </a:stretch>
        </p:blipFill>
        <p:spPr>
          <a:xfrm>
            <a:off x="7313" y="0"/>
            <a:ext cx="2937460" cy="21897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942903" y="3285220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/>
              <a:t>Shot 205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5462954" y="5507202"/>
            <a:ext cx="0" cy="6356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196714" y="169525"/>
            <a:ext cx="597193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/>
              <a:t>October 2015 experiments with </a:t>
            </a:r>
            <a:r>
              <a:rPr lang="en-US" b="1">
                <a:solidFill>
                  <a:srgbClr val="668577"/>
                </a:solidFill>
              </a:rPr>
              <a:t>external PF coils</a:t>
            </a:r>
            <a:r>
              <a:rPr lang="en-US" b="1"/>
              <a:t>:</a:t>
            </a:r>
          </a:p>
          <a:p>
            <a:endParaRPr lang="en-US" b="1"/>
          </a:p>
          <a:p>
            <a:r>
              <a:rPr lang="en-US" b="1">
                <a:solidFill>
                  <a:srgbClr val="0E2AF7"/>
                </a:solidFill>
              </a:rPr>
              <a:t>Argon discharge </a:t>
            </a:r>
            <a:r>
              <a:rPr lang="en-US" b="1"/>
              <a:t>reaching 3 kA for 0.15 s</a:t>
            </a:r>
          </a:p>
          <a:p>
            <a:endParaRPr lang="en-US"/>
          </a:p>
          <a:p>
            <a:r>
              <a:rPr lang="en-US" b="1"/>
              <a:t>the whole plasma current runs through both PF2  throttles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666101" y="6142892"/>
            <a:ext cx="55025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smtClean="0">
                <a:solidFill>
                  <a:srgbClr val="668577"/>
                </a:solidFill>
              </a:rPr>
              <a:t>plasma fired after 0.75 s of PF current </a:t>
            </a:r>
          </a:p>
          <a:p>
            <a:pPr algn="ctr"/>
            <a:r>
              <a:rPr lang="en-US" b="1" smtClean="0">
                <a:solidFill>
                  <a:srgbClr val="668577"/>
                </a:solidFill>
              </a:rPr>
              <a:t>(skin current time to remove X-point from inside vessel)</a:t>
            </a:r>
            <a:endParaRPr lang="en-US" b="1">
              <a:solidFill>
                <a:srgbClr val="66857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44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00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mute="1">
                <p:cTn id="28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video>
              <p:cMediaNode mute="1">
                <p:cTn id="29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video>
              <p:cMediaNode mute="1">
                <p:cTn id="30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08Catodo1.wmv">
            <a:hlinkClick r:id="" action="ppaction://media"/>
          </p:cNvPr>
          <p:cNvPicPr/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119153" y="4658301"/>
            <a:ext cx="2936128" cy="2188751"/>
          </a:xfrm>
          <a:prstGeom prst="rect">
            <a:avLst/>
          </a:prstGeom>
        </p:spPr>
      </p:pic>
      <p:pic>
        <p:nvPicPr>
          <p:cNvPr id="5" name="208Fast.wmv">
            <a:hlinkClick r:id="" action="ppaction://media"/>
          </p:cNvPr>
          <p:cNvPicPr/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5766443" y="1894126"/>
            <a:ext cx="3377557" cy="3667816"/>
          </a:xfrm>
          <a:prstGeom prst="rect">
            <a:avLst/>
          </a:prstGeom>
        </p:spPr>
      </p:pic>
      <p:pic>
        <p:nvPicPr>
          <p:cNvPr id="6" name="208Anodo2.wmv">
            <a:hlinkClick r:id="" action="ppaction://media"/>
          </p:cNvPr>
          <p:cNvPicPr/>
          <p:nvPr>
            <a:videoFile r:link="rId3"/>
          </p:nvPr>
        </p:nvPicPr>
        <p:blipFill>
          <a:blip r:embed="rId7"/>
          <a:stretch>
            <a:fillRect/>
          </a:stretch>
        </p:blipFill>
        <p:spPr>
          <a:xfrm>
            <a:off x="5322141" y="0"/>
            <a:ext cx="2947605" cy="2197305"/>
          </a:xfrm>
          <a:prstGeom prst="rect">
            <a:avLst/>
          </a:prstGeom>
        </p:spPr>
      </p:pic>
      <p:pic>
        <p:nvPicPr>
          <p:cNvPr id="7" name="Picture 6" descr="Shot208_Tensioni_e_correnti.pc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48" y="647473"/>
            <a:ext cx="4031464" cy="3483834"/>
          </a:xfrm>
          <a:prstGeom prst="rect">
            <a:avLst/>
          </a:prstGeom>
        </p:spPr>
      </p:pic>
      <p:pic>
        <p:nvPicPr>
          <p:cNvPr id="9" name="Picture 8" descr="TensioniPFlow.pct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657" y="3884791"/>
            <a:ext cx="3872014" cy="2377156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 rot="10800000">
            <a:off x="1840226" y="1736988"/>
            <a:ext cx="2143461" cy="6464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H="1">
            <a:off x="4977710" y="4066090"/>
            <a:ext cx="834678" cy="67535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H="1" flipV="1">
            <a:off x="1634523" y="6095292"/>
            <a:ext cx="345714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0800000">
            <a:off x="1841020" y="4713047"/>
            <a:ext cx="2179499" cy="34805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985158" y="2321126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/>
              <a:t>Shot 208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rot="10800000">
            <a:off x="1841020" y="4357589"/>
            <a:ext cx="2179149" cy="7035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7841" y="67154"/>
            <a:ext cx="4044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E2AF7"/>
                </a:solidFill>
              </a:rPr>
              <a:t>Plasma current </a:t>
            </a:r>
            <a:r>
              <a:rPr lang="en-US" b="1"/>
              <a:t>outer paths for I &gt; 3.5 kA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52803" y="836954"/>
            <a:ext cx="15988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E2AF7"/>
                </a:solidFill>
              </a:rPr>
              <a:t>Argon plasma</a:t>
            </a:r>
          </a:p>
          <a:p>
            <a:r>
              <a:rPr lang="en-US" b="1">
                <a:solidFill>
                  <a:srgbClr val="0E2AF7"/>
                </a:solidFill>
              </a:rPr>
              <a:t>aiming to 4 kA</a:t>
            </a:r>
          </a:p>
          <a:p>
            <a:r>
              <a:rPr lang="en-US" b="1">
                <a:solidFill>
                  <a:srgbClr val="0E2AF7"/>
                </a:solidFill>
              </a:rPr>
              <a:t>reaches 3.5 kA</a:t>
            </a:r>
          </a:p>
          <a:p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943006" y="2264947"/>
            <a:ext cx="194630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E2AF7"/>
                </a:solidFill>
                <a:latin typeface="Times New Roman"/>
                <a:cs typeface="Times New Roman"/>
              </a:rPr>
              <a:t>~ </a:t>
            </a:r>
            <a:r>
              <a:rPr lang="en-US" b="1">
                <a:solidFill>
                  <a:srgbClr val="0E2AF7"/>
                </a:solidFill>
              </a:rPr>
              <a:t>1.5 kA lost</a:t>
            </a:r>
          </a:p>
          <a:p>
            <a:r>
              <a:rPr lang="en-US" b="1">
                <a:solidFill>
                  <a:srgbClr val="0E2AF7"/>
                </a:solidFill>
              </a:rPr>
              <a:t>from main plasma</a:t>
            </a:r>
          </a:p>
          <a:p>
            <a:endParaRPr lang="en-US" b="1">
              <a:solidFill>
                <a:srgbClr val="0E2AF7"/>
              </a:solidFill>
            </a:endParaRPr>
          </a:p>
          <a:p>
            <a:r>
              <a:rPr lang="en-US" b="1">
                <a:solidFill>
                  <a:srgbClr val="0E2AF7"/>
                </a:solidFill>
              </a:rPr>
              <a:t>in discharge from</a:t>
            </a:r>
          </a:p>
          <a:p>
            <a:r>
              <a:rPr lang="en-US" b="1">
                <a:solidFill>
                  <a:srgbClr val="0E2AF7"/>
                </a:solidFill>
              </a:rPr>
              <a:t>cathode down to</a:t>
            </a:r>
          </a:p>
          <a:p>
            <a:r>
              <a:rPr lang="en-US" b="1">
                <a:solidFill>
                  <a:srgbClr val="0E2AF7"/>
                </a:solidFill>
              </a:rPr>
              <a:t>lid\vessel</a:t>
            </a:r>
          </a:p>
          <a:p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998620" y="4746988"/>
            <a:ext cx="16251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E2AF7"/>
                </a:solidFill>
              </a:rPr>
              <a:t>plasma current</a:t>
            </a:r>
          </a:p>
          <a:p>
            <a:r>
              <a:rPr lang="en-US" b="1">
                <a:solidFill>
                  <a:srgbClr val="0E2AF7"/>
                </a:solidFill>
              </a:rPr>
              <a:t>lost on both</a:t>
            </a:r>
          </a:p>
          <a:p>
            <a:r>
              <a:rPr lang="en-US" b="1">
                <a:solidFill>
                  <a:srgbClr val="0E2AF7"/>
                </a:solidFill>
              </a:rPr>
              <a:t>PF2 throttles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5617" y="6188131"/>
            <a:ext cx="5724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10 V spikes appearing on floating voltages on lower PF coils</a:t>
            </a:r>
          </a:p>
          <a:p>
            <a:r>
              <a:rPr lang="en-US"/>
              <a:t>are associated with plasma current outer path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43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mute="1">
                <p:cTn id="28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video>
              <p:cMediaNode mute="1">
                <p:cTn id="29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video>
              <p:cMediaNode mute="1">
                <p:cTn id="30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ovieCatodo1 0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30" y="426403"/>
            <a:ext cx="3634502" cy="2717591"/>
          </a:xfrm>
          <a:prstGeom prst="rect">
            <a:avLst/>
          </a:prstGeom>
        </p:spPr>
      </p:pic>
      <p:pic>
        <p:nvPicPr>
          <p:cNvPr id="5" name="Picture 4" descr="movieCatodo1 0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1232" y="426403"/>
            <a:ext cx="3634502" cy="271759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1138" y="998566"/>
            <a:ext cx="2230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rgbClr val="63A1FC"/>
                </a:solidFill>
                <a:effectLst>
                  <a:outerShdw blurRad="63500" dist="63500" dir="2700000">
                    <a:srgbClr val="FFFF00"/>
                  </a:outerShdw>
                </a:effectLst>
              </a:rPr>
              <a:t>plasma current 3.5 kA</a:t>
            </a:r>
            <a:endParaRPr lang="en-US">
              <a:solidFill>
                <a:srgbClr val="63A1FC"/>
              </a:solidFill>
              <a:effectLst>
                <a:outerShdw blurRad="63500" dist="63500" dir="2700000">
                  <a:srgbClr val="FFFF00"/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15146" y="998566"/>
            <a:ext cx="3089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rgbClr val="63A1FC"/>
                </a:solidFill>
                <a:effectLst>
                  <a:outerShdw blurRad="63500" dist="63500" dir="2700000">
                    <a:srgbClr val="FFFF00"/>
                  </a:outerShdw>
                </a:effectLst>
              </a:rPr>
              <a:t>plasma current 2kA</a:t>
            </a:r>
            <a:r>
              <a:rPr lang="en-US" b="1">
                <a:solidFill>
                  <a:schemeClr val="bg1"/>
                </a:solidFill>
              </a:rPr>
              <a:t>, 1.5 kA lost</a:t>
            </a:r>
          </a:p>
        </p:txBody>
      </p:sp>
      <p:pic>
        <p:nvPicPr>
          <p:cNvPr id="9" name="Picture 8" descr="NOPFext2.pc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07" y="2583888"/>
            <a:ext cx="4185217" cy="4208417"/>
          </a:xfrm>
          <a:prstGeom prst="rect">
            <a:avLst/>
          </a:prstGeom>
        </p:spPr>
      </p:pic>
      <p:pic>
        <p:nvPicPr>
          <p:cNvPr id="14" name="227Catodo1.wmv">
            <a:hlinkClick r:id="" action="ppaction://media"/>
          </p:cNvPr>
          <p:cNvPicPr/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4314763" y="3258022"/>
            <a:ext cx="4829237" cy="359997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277409" y="2070458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>
                <a:solidFill>
                  <a:srgbClr val="FFFFFF"/>
                </a:solidFill>
              </a:rPr>
              <a:t>Shot 208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1758528" y="2378235"/>
            <a:ext cx="3759073" cy="1588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219573" y="3263066"/>
            <a:ext cx="867645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1400" i="1">
                <a:solidFill>
                  <a:schemeClr val="bg1"/>
                </a:solidFill>
              </a:rPr>
              <a:t>Shot 227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84511" y="531834"/>
            <a:ext cx="61350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FFFF"/>
                </a:solidFill>
              </a:rPr>
              <a:t>when plasma current takes outer path cathode is less emitting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5924" y="26546"/>
            <a:ext cx="6252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E2AF7"/>
                </a:solidFill>
              </a:rPr>
              <a:t>Magnetic tayloring in order to have a better filling of electrodes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48824" y="2583888"/>
            <a:ext cx="488422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/>
              <a:t>   </a:t>
            </a:r>
            <a:r>
              <a:rPr lang="en-US" b="1">
                <a:solidFill>
                  <a:srgbClr val="0070C0"/>
                </a:solidFill>
              </a:rPr>
              <a:t>current flows only in external PF near equator</a:t>
            </a:r>
          </a:p>
          <a:p>
            <a:pPr algn="ctr"/>
            <a:r>
              <a:rPr lang="en-US"/>
              <a:t>  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759253" y="2893634"/>
            <a:ext cx="38941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>
                <a:solidFill>
                  <a:schemeClr val="accent6">
                    <a:lumMod val="75000"/>
                  </a:schemeClr>
                </a:solidFill>
              </a:rPr>
              <a:t>cathode seems better filled at all times</a:t>
            </a:r>
            <a:endParaRPr lang="en-US" b="1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5400000">
            <a:off x="3514218" y="2989921"/>
            <a:ext cx="1188000" cy="792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>
            <a:off x="2938217" y="3565923"/>
            <a:ext cx="2340000" cy="792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video>
              <p:cMediaNode mute="1">
                <p:cTn id="12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ensioniPFlow.pc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4866" y="1795575"/>
            <a:ext cx="4799133" cy="4131769"/>
          </a:xfrm>
          <a:prstGeom prst="rect">
            <a:avLst/>
          </a:prstGeom>
        </p:spPr>
      </p:pic>
      <p:pic>
        <p:nvPicPr>
          <p:cNvPr id="5" name="227Fast.wm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9895" y="1861279"/>
            <a:ext cx="4238335" cy="46025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51595" y="3437878"/>
            <a:ext cx="867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/>
              <a:t>Shot 227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84933" y="1024074"/>
            <a:ext cx="5137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voltage spikes have been eliminated on PF2/3low,</a:t>
            </a:r>
          </a:p>
          <a:p>
            <a:pPr algn="ctr"/>
            <a:r>
              <a:rPr lang="en-US"/>
              <a:t>after 1 V amplitude jump even small sparks vanish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rot="16200000" flipH="1">
            <a:off x="5432452" y="2411284"/>
            <a:ext cx="2359827" cy="8101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9895" y="52717"/>
            <a:ext cx="73839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/>
              <a:t>• straighter grounding of lower PF coils</a:t>
            </a:r>
          </a:p>
          <a:p>
            <a:r>
              <a:rPr lang="en-US" sz="2000" b="1"/>
              <a:t>• flowing current only in the two external PF coils nearer to equator</a:t>
            </a:r>
          </a:p>
          <a:p>
            <a:r>
              <a:rPr lang="en-US" sz="2000" b="1">
                <a:ea typeface="华文细黑"/>
                <a:cs typeface="华文细黑"/>
              </a:rPr>
              <a:t>Allows for </a:t>
            </a:r>
            <a:r>
              <a:rPr lang="en-US" sz="2000" b="1"/>
              <a:t>and better filling of cathode </a:t>
            </a:r>
            <a:endParaRPr lang="en-US" sz="2000" b="1">
              <a:ea typeface="华文细黑"/>
              <a:cs typeface="华文细黑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03030" y="1447744"/>
            <a:ext cx="21249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1394"/>
                </a:solidFill>
                <a:ea typeface="华文楷体"/>
                <a:cs typeface="华文楷体"/>
              </a:rPr>
              <a:t>Argon plasma </a:t>
            </a:r>
            <a:r>
              <a:rPr lang="en-US" sz="2000" b="1"/>
              <a:t>2kA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6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mute="1">
                <p:cTn id="12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" y="463893"/>
            <a:ext cx="59445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b="1">
                <a:ea typeface="华文细黑"/>
                <a:cs typeface="华文细黑"/>
              </a:rPr>
              <a:t>To achieve the full design current 8.5kA to remove the electrically </a:t>
            </a:r>
          </a:p>
          <a:p>
            <a:pPr algn="r"/>
            <a:r>
              <a:rPr lang="en-US" sz="1600" b="1">
                <a:ea typeface="华文细黑"/>
                <a:cs typeface="华文细黑"/>
              </a:rPr>
              <a:t>conductive material near the current copper busbars, </a:t>
            </a:r>
          </a:p>
          <a:p>
            <a:pPr algn="ctr"/>
            <a:r>
              <a:rPr lang="en-US" sz="1600" b="1">
                <a:ea typeface="华文细黑"/>
                <a:cs typeface="华文细黑"/>
              </a:rPr>
              <a:t>                  which allow the</a:t>
            </a:r>
            <a:r>
              <a:rPr lang="en-US" sz="1600" b="1">
                <a:solidFill>
                  <a:srgbClr val="0E2AF7"/>
                </a:solidFill>
                <a:ea typeface="华文细黑"/>
                <a:cs typeface="华文细黑"/>
              </a:rPr>
              <a:t> parasitic plasma discharges     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062" y="2919224"/>
            <a:ext cx="237106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>
                <a:ea typeface="华文细黑"/>
                <a:cs typeface="华文细黑"/>
              </a:rPr>
              <a:t>busbars (top-anode) from</a:t>
            </a:r>
          </a:p>
          <a:p>
            <a:pPr algn="ctr"/>
            <a:r>
              <a:rPr lang="en-US" sz="1600" b="1">
                <a:ea typeface="华文细黑"/>
                <a:cs typeface="华文细黑"/>
              </a:rPr>
              <a:t>20MΩ to 2kΩ resistance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0028" y="12416"/>
            <a:ext cx="43422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solidFill>
                  <a:schemeClr val="accent5">
                    <a:lumMod val="75000"/>
                  </a:schemeClr>
                </a:solidFill>
                <a:ea typeface="华文细黑"/>
                <a:cs typeface="华文细黑"/>
              </a:rPr>
              <a:t>What is going on at this moment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200" y="1307612"/>
            <a:ext cx="2194158" cy="16456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168829" y="1307612"/>
            <a:ext cx="2194159" cy="1645619"/>
          </a:xfrm>
          <a:prstGeom prst="rect">
            <a:avLst/>
          </a:prstGeom>
        </p:spPr>
      </p:pic>
      <p:pic>
        <p:nvPicPr>
          <p:cNvPr id="27" name="Picture 26" descr="Passanti_Elettrici_Catod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500" y="3558745"/>
            <a:ext cx="2992959" cy="1970353"/>
          </a:xfrm>
          <a:prstGeom prst="rect">
            <a:avLst/>
          </a:prstGeom>
        </p:spPr>
      </p:pic>
      <p:pic>
        <p:nvPicPr>
          <p:cNvPr id="28" name="Picture 27" descr="Passanti_Elettrici_Anod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88" y="3557883"/>
            <a:ext cx="2999533" cy="197468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4163" y="5507200"/>
            <a:ext cx="2426015" cy="135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Rectangle 29"/>
          <p:cNvSpPr/>
          <p:nvPr/>
        </p:nvSpPr>
        <p:spPr>
          <a:xfrm>
            <a:off x="2612124" y="2919224"/>
            <a:ext cx="2992959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>
                <a:ea typeface="华文细黑"/>
                <a:cs typeface="华文细黑"/>
              </a:rPr>
              <a:t>busbars (bottom-cathode) from 20MΩ to 40Ω resistance</a:t>
            </a:r>
          </a:p>
        </p:txBody>
      </p:sp>
      <p:pic>
        <p:nvPicPr>
          <p:cNvPr id="31" name="Picture 30" descr="208Scariche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4546" y="28270"/>
            <a:ext cx="3199454" cy="467967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402071" y="39214"/>
            <a:ext cx="742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>
                <a:solidFill>
                  <a:schemeClr val="bg1"/>
                </a:solidFill>
              </a:rPr>
              <a:t>#208</a:t>
            </a:r>
          </a:p>
          <a:p>
            <a:pPr algn="ctr"/>
            <a:r>
              <a:rPr lang="en-US" sz="1400" b="1" i="1">
                <a:solidFill>
                  <a:schemeClr val="bg1"/>
                </a:solidFill>
              </a:rPr>
              <a:t>3.5 kA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5298646" y="965539"/>
            <a:ext cx="810127" cy="1991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rot="16200000" flipH="1">
            <a:off x="4386719" y="2076603"/>
            <a:ext cx="3073546" cy="12496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3014899" y="5529098"/>
            <a:ext cx="282020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>
                <a:ea typeface="华文楷体"/>
                <a:cs typeface="华文楷体"/>
              </a:rPr>
              <a:t>Cause of metallization:</a:t>
            </a:r>
          </a:p>
          <a:p>
            <a:pPr algn="ctr"/>
            <a:r>
              <a:rPr lang="en-US" sz="1600" b="1">
                <a:ea typeface="华文楷体"/>
                <a:cs typeface="华文楷体"/>
              </a:rPr>
              <a:t>degenerate (B=0) X-points over</a:t>
            </a:r>
          </a:p>
          <a:p>
            <a:pPr algn="ctr"/>
            <a:r>
              <a:rPr lang="en-US" sz="1600" b="1">
                <a:ea typeface="华文楷体"/>
                <a:cs typeface="华文楷体"/>
              </a:rPr>
              <a:t>anode (up)and below cathode</a:t>
            </a:r>
          </a:p>
          <a:p>
            <a:pPr algn="ctr"/>
            <a:r>
              <a:rPr lang="en-US" sz="1600" b="1">
                <a:ea typeface="华文楷体"/>
                <a:cs typeface="华文楷体"/>
              </a:rPr>
              <a:t>(down) act as plasma nozzles</a:t>
            </a: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66052" y="4991099"/>
            <a:ext cx="2631332" cy="1844181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/>
        </p:nvCxnSpPr>
        <p:spPr>
          <a:xfrm>
            <a:off x="2972629" y="6675382"/>
            <a:ext cx="31033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226933" y="5199423"/>
            <a:ext cx="24070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effectLst>
                  <a:outerShdw blurRad="63500" dist="63500" dir="2700000" algn="br">
                    <a:schemeClr val="bg1">
                      <a:alpha val="88000"/>
                    </a:schemeClr>
                  </a:outerShdw>
                </a:effectLst>
              </a:rPr>
              <a:t>Cathode busbars inside vessel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37926" y="5166576"/>
            <a:ext cx="2284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>
                <a:effectLst>
                  <a:outerShdw blurRad="63500" dist="63500" dir="2700000" algn="br">
                    <a:schemeClr val="bg1">
                      <a:alpha val="88000"/>
                    </a:schemeClr>
                  </a:outerShdw>
                </a:effectLst>
              </a:rPr>
              <a:t>Anode busbars inside vessel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0631" y="552476"/>
            <a:ext cx="6131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ea typeface="华文细黑"/>
                <a:cs typeface="华文细黑"/>
              </a:rPr>
              <a:t>On the top (near anode) a SS flange, pierced by 8 busbars, such a flange is now being substituted by a </a:t>
            </a:r>
            <a:r>
              <a:rPr lang="en-US" b="1">
                <a:solidFill>
                  <a:srgbClr val="31859C"/>
                </a:solidFill>
                <a:ea typeface="华文细黑"/>
                <a:cs typeface="华文细黑"/>
              </a:rPr>
              <a:t>Polycarbonate one</a:t>
            </a:r>
            <a:endParaRPr lang="en-US" b="1">
              <a:ea typeface="华文细黑"/>
              <a:cs typeface="华文细黑"/>
            </a:endParaRPr>
          </a:p>
        </p:txBody>
      </p:sp>
      <p:pic>
        <p:nvPicPr>
          <p:cNvPr id="18" name="Picture 17" descr="App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7048" y="1327784"/>
            <a:ext cx="3396153" cy="187627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490" y="3305599"/>
            <a:ext cx="2900132" cy="213859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597" y="3138360"/>
            <a:ext cx="3079837" cy="248486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04035" y="4547631"/>
            <a:ext cx="2617969" cy="1459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631" y="3413058"/>
            <a:ext cx="2956516" cy="2697612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343567" y="2958743"/>
            <a:ext cx="2133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E87400"/>
                </a:solidFill>
                <a:ea typeface="华文楷体"/>
                <a:cs typeface="华文楷体"/>
              </a:rPr>
              <a:t>Busbars (top-anode)</a:t>
            </a:r>
            <a:endParaRPr lang="en-US" b="1">
              <a:solidFill>
                <a:srgbClr val="E87400"/>
              </a:solidFill>
            </a:endParaRPr>
          </a:p>
        </p:txBody>
      </p:sp>
      <p:pic>
        <p:nvPicPr>
          <p:cNvPr id="28" name="Picture 27" descr="App4.jpg"/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00215" y="23019"/>
            <a:ext cx="1942999" cy="134971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TextBox 29"/>
          <p:cNvSpPr txBox="1"/>
          <p:nvPr/>
        </p:nvSpPr>
        <p:spPr>
          <a:xfrm>
            <a:off x="317492" y="6189771"/>
            <a:ext cx="63251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ea typeface="华文细黑"/>
                <a:cs typeface="华文细黑"/>
              </a:rPr>
              <a:t>At the bottom (near cathode) a SS flange, pierced by 14 busbars,</a:t>
            </a:r>
          </a:p>
          <a:p>
            <a:r>
              <a:rPr lang="en-US" b="1">
                <a:ea typeface="华文细黑"/>
                <a:cs typeface="华文细黑"/>
              </a:rPr>
              <a:t>such a flange is now being substituted by a </a:t>
            </a:r>
            <a:r>
              <a:rPr lang="en-US" b="1">
                <a:solidFill>
                  <a:srgbClr val="31859C"/>
                </a:solidFill>
                <a:ea typeface="华文细黑"/>
                <a:cs typeface="华文细黑"/>
              </a:rPr>
              <a:t>Polycarbonate one</a:t>
            </a:r>
            <a:endParaRPr lang="en-US" b="1">
              <a:ea typeface="华文细黑"/>
              <a:cs typeface="华文细黑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16200000" flipH="1">
            <a:off x="6057817" y="1342203"/>
            <a:ext cx="1166493" cy="4816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7494713" y="1344712"/>
            <a:ext cx="1182460" cy="4707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Proto-Vessel-P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79" y="939282"/>
            <a:ext cx="4523186" cy="5838695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rot="10800000" flipV="1">
            <a:off x="2813538" y="1532820"/>
            <a:ext cx="1759312" cy="144522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2634289" y="3224653"/>
            <a:ext cx="2421453" cy="1456303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2056" y="67161"/>
            <a:ext cx="82052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accent5">
                    <a:lumMod val="75000"/>
                  </a:schemeClr>
                </a:solidFill>
              </a:rPr>
              <a:t>To be build after 10 kA plasma centerpost routinely achieved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573933" y="1330540"/>
            <a:ext cx="4438692" cy="1200329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Group A: ST compression coils </a:t>
            </a:r>
            <a:r>
              <a:rPr lang="en-US">
                <a:solidFill>
                  <a:srgbClr val="FF0000"/>
                </a:solidFill>
              </a:rPr>
              <a:t>(5+5 series</a:t>
            </a:r>
            <a:r>
              <a:rPr lang="en-US" b="1">
                <a:solidFill>
                  <a:srgbClr val="FF0000"/>
                </a:solidFill>
              </a:rPr>
              <a:t>)</a:t>
            </a:r>
          </a:p>
          <a:p>
            <a:r>
              <a:rPr lang="en-US" i="1">
                <a:solidFill>
                  <a:srgbClr val="FF0000"/>
                </a:solidFill>
              </a:rPr>
              <a:t>Not yet built, but inner vessel ready to host</a:t>
            </a:r>
          </a:p>
          <a:p>
            <a:r>
              <a:rPr lang="en-US"/>
              <a:t>• high voltage (</a:t>
            </a:r>
            <a:r>
              <a:rPr lang="en-US">
                <a:latin typeface="Times New Roman"/>
                <a:cs typeface="Times New Roman"/>
              </a:rPr>
              <a:t>~</a:t>
            </a:r>
            <a:r>
              <a:rPr lang="en-US"/>
              <a:t>20 kV) insulation</a:t>
            </a:r>
          </a:p>
          <a:p>
            <a:pPr>
              <a:buFont typeface="Wingdings" charset="2"/>
              <a:buChar char=""/>
            </a:pPr>
            <a:r>
              <a:rPr lang="en-US"/>
              <a:t> thin Inconel casings		    </a:t>
            </a:r>
            <a:r>
              <a:rPr lang="en-US" smtClean="0"/>
              <a:t>cost </a:t>
            </a:r>
            <a:r>
              <a:rPr lang="en-US" smtClean="0">
                <a:latin typeface="Times New Roman"/>
                <a:cs typeface="Times New Roman"/>
              </a:rPr>
              <a:t>~ </a:t>
            </a:r>
            <a:r>
              <a:rPr lang="en-US" smtClean="0"/>
              <a:t>0.5M</a:t>
            </a:r>
            <a:r>
              <a:rPr lang="en-US"/>
              <a:t>€ </a:t>
            </a:r>
          </a:p>
        </p:txBody>
      </p:sp>
      <p:sp>
        <p:nvSpPr>
          <p:cNvPr id="21" name="TextBox 8"/>
          <p:cNvSpPr txBox="1">
            <a:spLocks noChangeArrowheads="1"/>
          </p:cNvSpPr>
          <p:nvPr/>
        </p:nvSpPr>
        <p:spPr bwMode="auto">
          <a:xfrm>
            <a:off x="4569816" y="2967100"/>
            <a:ext cx="4431861" cy="147732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Final Power Supplies for:</a:t>
            </a:r>
            <a:endParaRPr lang="en-US" sz="800">
              <a:solidFill>
                <a:srgbClr val="0000FF"/>
              </a:solidFill>
            </a:endParaRPr>
          </a:p>
          <a:p>
            <a:r>
              <a:rPr lang="en-US">
                <a:solidFill>
                  <a:srgbClr val="0000FF"/>
                </a:solidFill>
              </a:rPr>
              <a:t>1) Group A PF coils	                      </a:t>
            </a:r>
            <a:r>
              <a:rPr lang="en-US" smtClean="0"/>
              <a:t>cost </a:t>
            </a:r>
            <a:r>
              <a:rPr lang="en-US">
                <a:latin typeface="Times New Roman"/>
                <a:cs typeface="Times New Roman"/>
              </a:rPr>
              <a:t>~</a:t>
            </a:r>
            <a:r>
              <a:rPr lang="en-US"/>
              <a:t> 0.1M€ </a:t>
            </a:r>
          </a:p>
          <a:p>
            <a:r>
              <a:rPr lang="en-US">
                <a:solidFill>
                  <a:srgbClr val="0000FF"/>
                </a:solidFill>
              </a:rPr>
              <a:t>2) Cathode (current 10 </a:t>
            </a:r>
            <a:r>
              <a:rPr lang="en-US" sz="1600">
                <a:solidFill>
                  <a:srgbClr val="0000FF"/>
                </a:solidFill>
              </a:rPr>
              <a:t>→</a:t>
            </a:r>
            <a:r>
              <a:rPr lang="en-US">
                <a:solidFill>
                  <a:srgbClr val="0000FF"/>
                </a:solidFill>
              </a:rPr>
              <a:t> 60 </a:t>
            </a:r>
            <a:r>
              <a:rPr lang="en-US" smtClean="0">
                <a:solidFill>
                  <a:srgbClr val="0000FF"/>
                </a:solidFill>
              </a:rPr>
              <a:t>kA)</a:t>
            </a:r>
            <a:r>
              <a:rPr lang="en-US" smtClean="0"/>
              <a:t>cost </a:t>
            </a:r>
            <a:r>
              <a:rPr lang="en-US">
                <a:latin typeface="Times New Roman"/>
                <a:cs typeface="Times New Roman"/>
              </a:rPr>
              <a:t>~</a:t>
            </a:r>
            <a:r>
              <a:rPr lang="en-US"/>
              <a:t> 0.2M€ </a:t>
            </a:r>
          </a:p>
          <a:p>
            <a:r>
              <a:rPr lang="en-US">
                <a:solidFill>
                  <a:srgbClr val="0000FF"/>
                </a:solidFill>
              </a:rPr>
              <a:t>3) Screw Pinch (I</a:t>
            </a:r>
            <a:r>
              <a:rPr lang="en-US" baseline="-25000">
                <a:solidFill>
                  <a:srgbClr val="0000FF"/>
                </a:solidFill>
              </a:rPr>
              <a:t>e</a:t>
            </a:r>
            <a:r>
              <a:rPr lang="en-US">
                <a:solidFill>
                  <a:srgbClr val="0000FF"/>
                </a:solidFill>
              </a:rPr>
              <a:t> 10 </a:t>
            </a:r>
            <a:r>
              <a:rPr lang="en-US" sz="1600">
                <a:solidFill>
                  <a:srgbClr val="0000FF"/>
                </a:solidFill>
              </a:rPr>
              <a:t>→</a:t>
            </a:r>
            <a:r>
              <a:rPr lang="en-US">
                <a:solidFill>
                  <a:srgbClr val="0000FF"/>
                </a:solidFill>
              </a:rPr>
              <a:t> 60 kA)    </a:t>
            </a:r>
            <a:r>
              <a:rPr lang="en-US" smtClean="0"/>
              <a:t>cost </a:t>
            </a:r>
            <a:r>
              <a:rPr lang="en-US">
                <a:latin typeface="Times New Roman"/>
                <a:cs typeface="Times New Roman"/>
              </a:rPr>
              <a:t>~</a:t>
            </a:r>
            <a:r>
              <a:rPr lang="en-US"/>
              <a:t> 0.6M€ </a:t>
            </a:r>
          </a:p>
          <a:p>
            <a:r>
              <a:rPr lang="en-US" b="1" i="1">
                <a:solidFill>
                  <a:srgbClr val="0000FF"/>
                </a:solidFill>
                <a:ea typeface="Arial" pitchFamily="-107" charset="0"/>
                <a:cs typeface="Arial" pitchFamily="-107" charset="0"/>
              </a:rPr>
              <a:t>SuperCapacitors will be used</a:t>
            </a:r>
            <a:endParaRPr lang="en-US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4569816" y="2561647"/>
            <a:ext cx="4438692" cy="369332"/>
          </a:xfrm>
          <a:prstGeom prst="rect">
            <a:avLst/>
          </a:prstGeom>
          <a:noFill/>
          <a:ln w="38100">
            <a:solidFill>
              <a:srgbClr val="660066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b="1">
                <a:solidFill>
                  <a:srgbClr val="660066"/>
                </a:solidFill>
              </a:rPr>
              <a:t>Tungsten filaments </a:t>
            </a:r>
            <a:r>
              <a:rPr lang="en-US">
                <a:solidFill>
                  <a:srgbClr val="660066"/>
                </a:solidFill>
              </a:rPr>
              <a:t>(54 </a:t>
            </a:r>
            <a:r>
              <a:rPr lang="en-US" sz="1600">
                <a:solidFill>
                  <a:srgbClr val="660066"/>
                </a:solidFill>
              </a:rPr>
              <a:t>→</a:t>
            </a:r>
            <a:r>
              <a:rPr lang="en-US">
                <a:solidFill>
                  <a:srgbClr val="660066"/>
                </a:solidFill>
              </a:rPr>
              <a:t> 324)</a:t>
            </a:r>
            <a:r>
              <a:rPr lang="en-US" i="1">
                <a:solidFill>
                  <a:srgbClr val="660066"/>
                </a:solidFill>
              </a:rPr>
              <a:t> </a:t>
            </a:r>
            <a:r>
              <a:rPr lang="en-US" smtClean="0"/>
              <a:t>cost </a:t>
            </a:r>
            <a:r>
              <a:rPr lang="en-US">
                <a:latin typeface="Times New Roman"/>
                <a:cs typeface="Times New Roman"/>
              </a:rPr>
              <a:t>~</a:t>
            </a:r>
            <a:r>
              <a:rPr lang="en-US"/>
              <a:t> 0.2M€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3934" y="4757037"/>
            <a:ext cx="4427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Cost up to now 				     </a:t>
            </a:r>
            <a:r>
              <a:rPr lang="en-US" b="1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>
                <a:solidFill>
                  <a:srgbClr val="FF0000"/>
                </a:solidFill>
              </a:rPr>
              <a:t>2.0 M€</a:t>
            </a:r>
          </a:p>
          <a:p>
            <a:r>
              <a:rPr lang="en-US" b="1">
                <a:solidFill>
                  <a:srgbClr val="FF0000"/>
                </a:solidFill>
              </a:rPr>
              <a:t>Cost for final stage of experiment      </a:t>
            </a:r>
            <a:r>
              <a:rPr lang="en-US" b="1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>
                <a:solidFill>
                  <a:srgbClr val="FF0000"/>
                </a:solidFill>
              </a:rPr>
              <a:t>1.6 M€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141" y="57117"/>
            <a:ext cx="9128859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/>
              <a:t>Status</a:t>
            </a:r>
            <a:endParaRPr lang="en-US"/>
          </a:p>
          <a:p>
            <a:endParaRPr lang="en-US" sz="1200"/>
          </a:p>
          <a:p>
            <a:r>
              <a:rPr lang="en-US"/>
              <a:t>PROTO-SPHERA is producing its first centerpost plasmas	</a:t>
            </a:r>
            <a:r>
              <a:rPr lang="en-US" i="1"/>
              <a:t>…better late than never!</a:t>
            </a:r>
            <a:r>
              <a:rPr lang="en-US" i="1">
                <a:latin typeface="华文楷体"/>
                <a:ea typeface="华文楷体"/>
                <a:cs typeface="华文楷体"/>
              </a:rPr>
              <a:t> </a:t>
            </a:r>
            <a:endParaRPr lang="en-US" sz="2000">
              <a:latin typeface="华文楷体"/>
              <a:ea typeface="华文楷体"/>
              <a:cs typeface="华文楷体"/>
            </a:endParaRPr>
          </a:p>
          <a:p>
            <a:endParaRPr lang="en-US" sz="1200"/>
          </a:p>
          <a:p>
            <a:r>
              <a:rPr lang="en-US"/>
              <a:t>Hollow gas puffed anode is a success, no any anode arc attachment</a:t>
            </a:r>
          </a:p>
          <a:p>
            <a:r>
              <a:rPr lang="en-US"/>
              <a:t>(plasma induced electrostatic effect, E x B drift rotation of the plasma)</a:t>
            </a:r>
          </a:p>
          <a:p>
            <a:endParaRPr lang="en-US" sz="1200"/>
          </a:p>
          <a:p>
            <a:r>
              <a:rPr lang="en-US"/>
              <a:t>Target 8.5kA in plasma centerpost: 3.5 kA = 40% has been sustained in Argon plasma</a:t>
            </a:r>
            <a:endParaRPr lang="en-US">
              <a:ea typeface="华文楷体"/>
              <a:cs typeface="华文楷体"/>
            </a:endParaRPr>
          </a:p>
          <a:p>
            <a:endParaRPr lang="en-US" sz="1200">
              <a:ea typeface="华文楷体"/>
              <a:cs typeface="华文楷体"/>
            </a:endParaRPr>
          </a:p>
          <a:p>
            <a:r>
              <a:rPr lang="en-US">
                <a:ea typeface="华文楷体"/>
                <a:cs typeface="华文楷体"/>
              </a:rPr>
              <a:t>To achieve full current of 8.5 kA boundary conditions must be adjusted:</a:t>
            </a:r>
          </a:p>
          <a:p>
            <a:r>
              <a:rPr lang="en-US">
                <a:ea typeface="华文楷体"/>
                <a:cs typeface="华文楷体"/>
              </a:rPr>
              <a:t>• electrostatically by connecting PF coils casings, built floating with respect to the vessel</a:t>
            </a:r>
          </a:p>
          <a:p>
            <a:r>
              <a:rPr lang="en-US">
                <a:ea typeface="华文楷体"/>
                <a:cs typeface="华文楷体"/>
              </a:rPr>
              <a:t>• magnetically by additional PF coils external to the vacuum vessel</a:t>
            </a:r>
          </a:p>
          <a:p>
            <a:endParaRPr lang="en-US" sz="1200">
              <a:ea typeface="华文楷体"/>
              <a:cs typeface="华文楷体"/>
            </a:endParaRPr>
          </a:p>
          <a:p>
            <a:r>
              <a:rPr lang="en-US">
                <a:ea typeface="华文楷体"/>
                <a:cs typeface="华文楷体"/>
              </a:rPr>
              <a:t>After Argon centerpost is tamed (80 V </a:t>
            </a:r>
            <a:r>
              <a:rPr lang="en-US" smtClean="0">
                <a:ea typeface="华文楷体"/>
                <a:cs typeface="华文楷体"/>
              </a:rPr>
              <a:t>breakdown</a:t>
            </a:r>
            <a:r>
              <a:rPr lang="en-US">
                <a:ea typeface="华文楷体"/>
                <a:cs typeface="华文楷体"/>
              </a:rPr>
              <a:t>), start fight with Hydrogen centerpost (180 V)</a:t>
            </a:r>
          </a:p>
          <a:p>
            <a:endParaRPr lang="en-US" sz="1200">
              <a:ea typeface="华文楷体"/>
              <a:cs typeface="华文楷体"/>
            </a:endParaRPr>
          </a:p>
          <a:p>
            <a:r>
              <a:rPr lang="en-US">
                <a:ea typeface="华文楷体"/>
                <a:cs typeface="华文楷体"/>
              </a:rPr>
              <a:t>If full current of plasma centerpost(10 kA) is achieved and sustained with 54 sparcely spaced</a:t>
            </a:r>
          </a:p>
          <a:p>
            <a:r>
              <a:rPr lang="en-US">
                <a:ea typeface="华文楷体"/>
                <a:cs typeface="华文楷体"/>
              </a:rPr>
              <a:t>emitting filaments, then full current (60 kA) will be even better achieved with 324 filaments</a:t>
            </a:r>
          </a:p>
          <a:p>
            <a:endParaRPr lang="en-US">
              <a:ea typeface="华文楷体"/>
              <a:cs typeface="华文楷体"/>
            </a:endParaRPr>
          </a:p>
          <a:p>
            <a:r>
              <a:rPr lang="en-US">
                <a:ea typeface="华文楷体"/>
                <a:cs typeface="华文楷体"/>
              </a:rPr>
              <a:t>	    First stage of PROTO-SPHERA only a first step</a:t>
            </a:r>
          </a:p>
          <a:p>
            <a:endParaRPr lang="en-US" sz="1000">
              <a:ea typeface="华文楷体"/>
              <a:cs typeface="华文楷体"/>
            </a:endParaRPr>
          </a:p>
          <a:p>
            <a:r>
              <a:rPr lang="en-US">
                <a:latin typeface="华文楷体"/>
                <a:ea typeface="华文楷体"/>
                <a:cs typeface="华文楷体"/>
              </a:rPr>
              <a:t>							</a:t>
            </a:r>
          </a:p>
          <a:p>
            <a:r>
              <a:rPr lang="en-US" sz="2000" b="1">
                <a:latin typeface="华文楷体"/>
                <a:ea typeface="华文楷体"/>
                <a:cs typeface="华文楷体"/>
              </a:rPr>
              <a:t>						…放龙入海!     </a:t>
            </a:r>
          </a:p>
          <a:p>
            <a:r>
              <a:rPr lang="en-US" sz="2000" i="1">
                <a:latin typeface="华文楷体"/>
                <a:ea typeface="华文楷体"/>
                <a:cs typeface="华文楷体"/>
              </a:rPr>
              <a:t>					</a:t>
            </a:r>
          </a:p>
          <a:p>
            <a:r>
              <a:rPr lang="en-US" sz="2000" i="1">
                <a:latin typeface="华文楷体"/>
                <a:ea typeface="华文楷体"/>
                <a:cs typeface="华文楷体"/>
              </a:rPr>
              <a:t>					   </a:t>
            </a:r>
            <a:r>
              <a:rPr lang="en-US" i="1"/>
              <a:t>…give a chance to the dragon to show his endowments into the sea!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141" y="4313793"/>
            <a:ext cx="2707374" cy="25442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09480" y="875894"/>
            <a:ext cx="8900415" cy="489364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b="1"/>
              <a:t>Perspective</a:t>
            </a:r>
          </a:p>
          <a:p>
            <a:endParaRPr lang="en-US" sz="2400" b="1"/>
          </a:p>
          <a:p>
            <a:r>
              <a:rPr lang="en-US" sz="2400" b="1"/>
              <a:t>Proto-Sphera will assess a new magnetic confinement configuration</a:t>
            </a:r>
          </a:p>
          <a:p>
            <a:endParaRPr lang="en-US" sz="2400"/>
          </a:p>
          <a:p>
            <a:r>
              <a:rPr lang="en-US" sz="2400"/>
              <a:t>•	simply connected (easier construction &amp; maintenance)</a:t>
            </a:r>
          </a:p>
          <a:p>
            <a:endParaRPr lang="en-US" sz="2400"/>
          </a:p>
          <a:p>
            <a:r>
              <a:rPr lang="en-US" sz="2400"/>
              <a:t>•	with high plasma </a:t>
            </a:r>
            <a:r>
              <a:rPr lang="el-GR" sz="2000" b="1" i="1">
                <a:latin typeface="Times"/>
                <a:cs typeface="Times"/>
              </a:rPr>
              <a:t>β</a:t>
            </a:r>
            <a:r>
              <a:rPr lang="el-GR" sz="2400"/>
              <a:t> </a:t>
            </a:r>
            <a:r>
              <a:rPr lang="en-US" sz="2400"/>
              <a:t>capability</a:t>
            </a:r>
          </a:p>
          <a:p>
            <a:endParaRPr lang="en-US" sz="2400"/>
          </a:p>
          <a:p>
            <a:r>
              <a:rPr lang="en-US" sz="2400"/>
              <a:t>•	sustained by magnetic helicity injection instead of ohmic drive</a:t>
            </a:r>
          </a:p>
          <a:p>
            <a:endParaRPr lang="en-US" sz="2400"/>
          </a:p>
          <a:p>
            <a:r>
              <a:rPr lang="en-US" sz="2400" b="1">
                <a:solidFill>
                  <a:srgbClr val="FF0000"/>
                </a:solidFill>
              </a:rPr>
              <a:t>Proto-Sphera can develop this program:</a:t>
            </a:r>
          </a:p>
          <a:p>
            <a:r>
              <a:rPr lang="en-US" sz="2400" b="1">
                <a:solidFill>
                  <a:srgbClr val="FF0000"/>
                </a:solidFill>
              </a:rPr>
              <a:t>at very low costs ( </a:t>
            </a:r>
            <a:r>
              <a:rPr lang="en-US" sz="2400" b="1">
                <a:solidFill>
                  <a:srgbClr val="FF0000"/>
                </a:solidFill>
                <a:latin typeface="Times"/>
                <a:cs typeface="Times"/>
              </a:rPr>
              <a:t>~</a:t>
            </a:r>
            <a:r>
              <a:rPr lang="en-US" sz="2400" b="1">
                <a:solidFill>
                  <a:srgbClr val="FF0000"/>
                </a:solidFill>
                <a:cs typeface="Times New Roman"/>
              </a:rPr>
              <a:t> </a:t>
            </a:r>
            <a:r>
              <a:rPr lang="en-US" sz="2400" b="1">
                <a:solidFill>
                  <a:srgbClr val="FF0000"/>
                </a:solidFill>
              </a:rPr>
              <a:t>1.6M€ + 2M€ already spent)</a:t>
            </a:r>
          </a:p>
          <a:p>
            <a:r>
              <a:rPr lang="en-US" sz="2400" b="1">
                <a:solidFill>
                  <a:srgbClr val="FF0000"/>
                </a:solidFill>
              </a:rPr>
              <a:t>in a flexible way (new components can be easily added)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37100" cy="1354617"/>
          </a:xfrm>
          <a:prstGeom prst="rect">
            <a:avLst/>
          </a:prstGeom>
        </p:spPr>
      </p:pic>
      <p:pic>
        <p:nvPicPr>
          <p:cNvPr id="5" name="Picture 4" descr="Pen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7100" y="0"/>
            <a:ext cx="1176282" cy="14014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2136" y="-1"/>
            <a:ext cx="1083694" cy="1354617"/>
          </a:xfrm>
          <a:prstGeom prst="rect">
            <a:avLst/>
          </a:prstGeom>
        </p:spPr>
      </p:pic>
      <p:pic>
        <p:nvPicPr>
          <p:cNvPr id="7" name="Picture 6" descr="SandroRegge1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3FA9C2"/>
              </a:clrFrom>
              <a:clrTo>
                <a:srgbClr val="3FA9C2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33928" y="-1"/>
            <a:ext cx="1921446" cy="1970298"/>
          </a:xfrm>
          <a:prstGeom prst="rect">
            <a:avLst/>
          </a:prstGeom>
        </p:spPr>
      </p:pic>
      <p:pic>
        <p:nvPicPr>
          <p:cNvPr id="8" name="Picture 7" descr="Paolo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8135" y="-1"/>
            <a:ext cx="1269925" cy="1729898"/>
          </a:xfrm>
          <a:prstGeom prst="rect">
            <a:avLst/>
          </a:prstGeom>
        </p:spPr>
      </p:pic>
      <p:pic>
        <p:nvPicPr>
          <p:cNvPr id="9" name="Picture 8" descr="Livio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0166" y="0"/>
            <a:ext cx="1564592" cy="1564592"/>
          </a:xfrm>
          <a:prstGeom prst="rect">
            <a:avLst/>
          </a:prstGeom>
        </p:spPr>
      </p:pic>
      <p:pic>
        <p:nvPicPr>
          <p:cNvPr id="10" name="Picture 9" descr="Stamos2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8901" y="1916803"/>
            <a:ext cx="1246244" cy="1746305"/>
          </a:xfrm>
          <a:prstGeom prst="rect">
            <a:avLst/>
          </a:prstGeom>
        </p:spPr>
      </p:pic>
      <p:pic>
        <p:nvPicPr>
          <p:cNvPr id="11" name="Picture 10" descr="A_Cucchiaro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86932" y="1916993"/>
            <a:ext cx="1021969" cy="102196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22160" y="2861549"/>
            <a:ext cx="2190280" cy="1449904"/>
          </a:xfrm>
          <a:prstGeom prst="rect">
            <a:avLst/>
          </a:prstGeom>
        </p:spPr>
      </p:pic>
      <p:pic>
        <p:nvPicPr>
          <p:cNvPr id="14" name="Picture 13" descr="Luca2.jp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19087" y="5329868"/>
            <a:ext cx="1665385" cy="1418662"/>
          </a:xfrm>
          <a:prstGeom prst="rect">
            <a:avLst/>
          </a:prstGeom>
        </p:spPr>
      </p:pic>
      <p:pic>
        <p:nvPicPr>
          <p:cNvPr id="15" name="Picture 14" descr="Fabio1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79337" y="5351766"/>
            <a:ext cx="1144505" cy="1393648"/>
          </a:xfrm>
          <a:prstGeom prst="rect">
            <a:avLst/>
          </a:prstGeom>
        </p:spPr>
      </p:pic>
      <p:pic>
        <p:nvPicPr>
          <p:cNvPr id="16" name="Picture 15" descr="Vincenzo1.tiff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56864" y="2934691"/>
            <a:ext cx="1151368" cy="2593788"/>
          </a:xfrm>
          <a:prstGeom prst="rect">
            <a:avLst/>
          </a:prstGeom>
        </p:spPr>
      </p:pic>
      <p:pic>
        <p:nvPicPr>
          <p:cNvPr id="17" name="Picture 16" descr="Andrea&amp;Benedetto1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82360" y="5309497"/>
            <a:ext cx="1988359" cy="1436711"/>
          </a:xfrm>
          <a:prstGeom prst="rect">
            <a:avLst/>
          </a:prstGeom>
        </p:spPr>
      </p:pic>
      <p:pic>
        <p:nvPicPr>
          <p:cNvPr id="18" name="Picture 17" descr="Federica1.jp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285434" y="5528479"/>
            <a:ext cx="897095" cy="1220050"/>
          </a:xfrm>
          <a:prstGeom prst="rect">
            <a:avLst/>
          </a:prstGeom>
        </p:spPr>
      </p:pic>
      <p:pic>
        <p:nvPicPr>
          <p:cNvPr id="19" name="Picture 18" descr="Leonardo.jp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55374" y="0"/>
            <a:ext cx="1392615" cy="1564592"/>
          </a:xfrm>
          <a:prstGeom prst="rect">
            <a:avLst/>
          </a:prstGeom>
        </p:spPr>
      </p:pic>
      <p:pic>
        <p:nvPicPr>
          <p:cNvPr id="20" name="Picture 19" descr="Farengo.jp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4701823"/>
            <a:ext cx="1501633" cy="2071874"/>
          </a:xfrm>
          <a:prstGeom prst="rect">
            <a:avLst/>
          </a:prstGeom>
        </p:spPr>
      </p:pic>
      <p:pic>
        <p:nvPicPr>
          <p:cNvPr id="21" name="Picture 20" descr="CoilsB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936502" y="4029008"/>
            <a:ext cx="1820362" cy="1365271"/>
          </a:xfrm>
          <a:prstGeom prst="rect">
            <a:avLst/>
          </a:prstGeom>
          <a:ln w="25400">
            <a:noFill/>
          </a:ln>
        </p:spPr>
      </p:pic>
      <p:pic>
        <p:nvPicPr>
          <p:cNvPr id="22" name="Picture 21" descr="BobineB_ASG.jp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155145" y="1352591"/>
            <a:ext cx="2527931" cy="1636845"/>
          </a:xfrm>
          <a:prstGeom prst="rect">
            <a:avLst/>
          </a:prstGeom>
          <a:ln w="25400">
            <a:noFill/>
          </a:ln>
        </p:spPr>
      </p:pic>
      <p:pic>
        <p:nvPicPr>
          <p:cNvPr id="23" name="Picture 22" descr="Fançois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251409" y="2294961"/>
            <a:ext cx="903349" cy="1373092"/>
          </a:xfrm>
          <a:prstGeom prst="rect">
            <a:avLst/>
          </a:prstGeom>
        </p:spPr>
      </p:pic>
      <p:pic>
        <p:nvPicPr>
          <p:cNvPr id="24" name="Picture 23" descr="Lampasi.jp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974805" y="2389097"/>
            <a:ext cx="1276604" cy="1276604"/>
          </a:xfrm>
          <a:prstGeom prst="rect">
            <a:avLst/>
          </a:prstGeom>
        </p:spPr>
      </p:pic>
      <p:pic>
        <p:nvPicPr>
          <p:cNvPr id="25" name="Picture 24" descr="Giuseppe1.jp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155145" y="2389097"/>
            <a:ext cx="1021969" cy="1278956"/>
          </a:xfrm>
          <a:prstGeom prst="rect">
            <a:avLst/>
          </a:prstGeom>
        </p:spPr>
      </p:pic>
      <p:pic>
        <p:nvPicPr>
          <p:cNvPr id="26" name="Picture 25" descr="Anodo2-calato.jp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253750" y="3668053"/>
            <a:ext cx="1897224" cy="2156177"/>
          </a:xfrm>
          <a:prstGeom prst="rect">
            <a:avLst/>
          </a:prstGeom>
        </p:spPr>
      </p:pic>
      <p:pic>
        <p:nvPicPr>
          <p:cNvPr id="27" name="Picture 26" descr="Proto_Sandro.jp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0" y="1354617"/>
            <a:ext cx="2530426" cy="152780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447722" y="1354617"/>
            <a:ext cx="1439210" cy="1820952"/>
          </a:xfrm>
          <a:prstGeom prst="rect">
            <a:avLst/>
          </a:prstGeom>
        </p:spPr>
      </p:pic>
      <p:pic>
        <p:nvPicPr>
          <p:cNvPr id="29" name="Picture 28" descr="Sandro1.jp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0" y="2882421"/>
            <a:ext cx="1936502" cy="184971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211189" y="3680253"/>
            <a:ext cx="1153599" cy="1683989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7099813" y="5878975"/>
            <a:ext cx="20054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i="1">
                <a:cs typeface="Comic Sans MS"/>
              </a:rPr>
              <a:t>Other authors</a:t>
            </a:r>
          </a:p>
          <a:p>
            <a:pPr algn="r"/>
            <a:r>
              <a:rPr lang="en-US" sz="2400" i="1">
                <a:cs typeface="Comic Sans MS"/>
              </a:rPr>
              <a:t>(~all of them)</a:t>
            </a: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908901" y="3643037"/>
            <a:ext cx="1302288" cy="17212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40800" y="3983009"/>
            <a:ext cx="2403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accent5">
                    <a:lumMod val="75000"/>
                  </a:schemeClr>
                </a:solidFill>
                <a:latin typeface="Symbol" pitchFamily="-106" charset="2"/>
                <a:sym typeface="Symbol" pitchFamily="-106" charset="2"/>
              </a:rPr>
              <a:t>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Times New Roman" pitchFamily="-106" charset="0"/>
              </a:rPr>
              <a:t>(r,</a:t>
            </a:r>
            <a:r>
              <a:rPr lang="en-US" sz="1600" b="1">
                <a:solidFill>
                  <a:schemeClr val="accent5">
                    <a:lumMod val="75000"/>
                  </a:schemeClr>
                </a:solidFill>
                <a:latin typeface="Symbol" pitchFamily="-106" charset="2"/>
                <a:sym typeface="Symbol" pitchFamily="-106" charset="2"/>
              </a:rPr>
              <a:t>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Times New Roman" pitchFamily="-106" charset="0"/>
              </a:rPr>
              <a:t>) = </a:t>
            </a:r>
            <a:r>
              <a:rPr lang="en-US" sz="1600" b="1">
                <a:solidFill>
                  <a:schemeClr val="accent5">
                    <a:lumMod val="75000"/>
                  </a:schemeClr>
                </a:solidFill>
                <a:latin typeface="Symbol" pitchFamily="-106" charset="2"/>
                <a:sym typeface="Symbol" pitchFamily="-106" charset="2"/>
              </a:rPr>
              <a:t></a:t>
            </a:r>
            <a:r>
              <a:rPr lang="en-US" b="1" baseline="-25000">
                <a:solidFill>
                  <a:schemeClr val="accent5">
                    <a:lumMod val="75000"/>
                  </a:schemeClr>
                </a:solidFill>
                <a:latin typeface="Symbol" pitchFamily="-106" charset="2"/>
                <a:sym typeface="Symbol" pitchFamily="-106" charset="2"/>
              </a:rPr>
              <a:t></a:t>
            </a:r>
            <a:r>
              <a:rPr lang="en-US" b="1" baseline="-25000">
                <a:solidFill>
                  <a:schemeClr val="accent5">
                    <a:lumMod val="75000"/>
                  </a:schemeClr>
                </a:solidFill>
                <a:latin typeface="Times New Roman" pitchFamily="-106" charset="0"/>
              </a:rPr>
              <a:t>1</a:t>
            </a:r>
            <a:r>
              <a:rPr lang="en-US" b="1" baseline="30000">
                <a:solidFill>
                  <a:schemeClr val="accent5">
                    <a:lumMod val="75000"/>
                  </a:schemeClr>
                </a:solidFill>
                <a:latin typeface="Times New Roman" pitchFamily="-106" charset="0"/>
              </a:rPr>
              <a:t>CK</a:t>
            </a:r>
            <a:r>
              <a:rPr lang="en-US" b="1">
                <a:solidFill>
                  <a:schemeClr val="accent5">
                    <a:lumMod val="75000"/>
                  </a:schemeClr>
                </a:solidFill>
                <a:latin typeface="Times New Roman" pitchFamily="-106" charset="0"/>
              </a:rPr>
              <a:t> + </a:t>
            </a:r>
            <a:r>
              <a:rPr lang="en-US" sz="1600" b="1">
                <a:solidFill>
                  <a:schemeClr val="accent5">
                    <a:lumMod val="75000"/>
                  </a:schemeClr>
                </a:solidFill>
                <a:latin typeface="Symbol" pitchFamily="-106" charset="2"/>
                <a:sym typeface="Symbol" pitchFamily="-106" charset="2"/>
              </a:rPr>
              <a:t>  </a:t>
            </a:r>
            <a:r>
              <a:rPr lang="en-US" b="1" baseline="-25000">
                <a:solidFill>
                  <a:schemeClr val="accent5">
                    <a:lumMod val="75000"/>
                  </a:schemeClr>
                </a:solidFill>
                <a:latin typeface="Symbol" pitchFamily="-106" charset="2"/>
                <a:sym typeface="Symbol" pitchFamily="-106" charset="2"/>
              </a:rPr>
              <a:t></a:t>
            </a:r>
            <a:r>
              <a:rPr lang="en-US" b="1" baseline="30000">
                <a:solidFill>
                  <a:schemeClr val="accent5">
                    <a:lumMod val="75000"/>
                  </a:schemeClr>
                </a:solidFill>
                <a:latin typeface="Times New Roman" pitchFamily="-106" charset="0"/>
              </a:rPr>
              <a:t>F</a:t>
            </a:r>
            <a:endParaRPr lang="en-US" b="1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2614" y="3572373"/>
            <a:ext cx="1979200" cy="325414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55580" y="5202957"/>
            <a:ext cx="33609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>
                <a:latin typeface="Times New Roman" pitchFamily="-106" charset="0"/>
              </a:rPr>
              <a:t>For </a:t>
            </a:r>
            <a:r>
              <a:rPr lang="en-US" sz="1400" b="1">
                <a:solidFill>
                  <a:srgbClr val="3195C8"/>
                </a:solidFill>
                <a:latin typeface="Symbol" pitchFamily="-106" charset="2"/>
                <a:sym typeface="Symbol" pitchFamily="-106" charset="2"/>
              </a:rPr>
              <a:t>  </a:t>
            </a:r>
            <a:r>
              <a:rPr lang="en-US" sz="1400" b="1">
                <a:solidFill>
                  <a:srgbClr val="3195C8"/>
                </a:solidFill>
                <a:latin typeface="Times New Roman" pitchFamily="-106" charset="0"/>
              </a:rPr>
              <a:t>≥ 0.402</a:t>
            </a:r>
            <a:r>
              <a:rPr lang="en-US" sz="1400">
                <a:latin typeface="Times New Roman" pitchFamily="-106" charset="0"/>
              </a:rPr>
              <a:t>... in a simply connected region the toroidal current density j</a:t>
            </a:r>
            <a:r>
              <a:rPr lang="en-US" sz="1400" baseline="-25000">
                <a:latin typeface="Symbol" pitchFamily="-106" charset="2"/>
                <a:sym typeface="Symbol" pitchFamily="-106" charset="2"/>
              </a:rPr>
              <a:t></a:t>
            </a:r>
            <a:r>
              <a:rPr lang="en-US" sz="1400">
                <a:latin typeface="Times New Roman" pitchFamily="-106" charset="0"/>
              </a:rPr>
              <a:t> has same sign</a:t>
            </a:r>
            <a:endParaRPr lang="en-US" sz="1400"/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0" y="0"/>
            <a:ext cx="9144000" cy="3566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ctr">
              <a:spcBef>
                <a:spcPct val="20000"/>
              </a:spcBef>
            </a:pPr>
            <a:r>
              <a:rPr lang="en-US" sz="1800">
                <a:latin typeface="Times New Roman" pitchFamily="-106" charset="0"/>
              </a:rPr>
              <a:t>Superposition of 2 force-free fields </a:t>
            </a:r>
            <a:r>
              <a:rPr lang="en-US" sz="1600" b="1">
                <a:latin typeface="Symbol" pitchFamily="-106" charset="2"/>
                <a:sym typeface="Symbol" pitchFamily="-106" charset="2"/>
              </a:rPr>
              <a:t>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</a:t>
            </a:r>
            <a:r>
              <a:rPr lang="en-US" sz="1800" b="1">
                <a:latin typeface="Times New Roman" pitchFamily="-106" charset="0"/>
              </a:rPr>
              <a:t>B</a:t>
            </a:r>
            <a:r>
              <a:rPr lang="en-US" sz="1800">
                <a:latin typeface="Times New Roman" pitchFamily="-106" charset="0"/>
              </a:rPr>
              <a:t>=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</a:t>
            </a:r>
            <a:r>
              <a:rPr lang="en-US" sz="1800" b="1">
                <a:latin typeface="Times New Roman" pitchFamily="-106" charset="0"/>
              </a:rPr>
              <a:t>B</a:t>
            </a:r>
            <a:r>
              <a:rPr lang="en-US" sz="1800">
                <a:latin typeface="Times New Roman" pitchFamily="-106" charset="0"/>
              </a:rPr>
              <a:t>, same relaxation parameter 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</a:t>
            </a:r>
            <a:r>
              <a:rPr lang="en-US" sz="1800">
                <a:latin typeface="Times New Roman" pitchFamily="-106" charset="0"/>
              </a:rPr>
              <a:t>=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</a:t>
            </a:r>
            <a:r>
              <a:rPr lang="en-US" sz="1800" i="1" baseline="-25000" smtClean="0">
                <a:latin typeface="Times New Roman" pitchFamily="-106" charset="0"/>
              </a:rPr>
              <a:t>0 </a:t>
            </a:r>
            <a:r>
              <a:rPr lang="en-US" sz="1800" b="1" smtClean="0">
                <a:latin typeface="Times New Roman" pitchFamily="-106" charset="0"/>
              </a:rPr>
              <a:t>j </a:t>
            </a:r>
            <a:r>
              <a:rPr lang="en-US" sz="1800" b="1" baseline="30000">
                <a:latin typeface="Times New Roman" pitchFamily="-106" charset="0"/>
                <a:sym typeface="Symbol" pitchFamily="-106" charset="2"/>
              </a:rPr>
              <a:t>.</a:t>
            </a:r>
            <a:r>
              <a:rPr lang="en-US" sz="1800" b="1">
                <a:latin typeface="Times New Roman" pitchFamily="-106" charset="0"/>
              </a:rPr>
              <a:t> B</a:t>
            </a:r>
            <a:r>
              <a:rPr lang="en-US" sz="1800">
                <a:latin typeface="Times New Roman" pitchFamily="-106" charset="0"/>
              </a:rPr>
              <a:t>/</a:t>
            </a:r>
            <a:r>
              <a:rPr lang="en-US">
                <a:latin typeface="Times New Roman" pitchFamily="-106" charset="0"/>
              </a:rPr>
              <a:t>B</a:t>
            </a:r>
            <a:r>
              <a:rPr lang="en-US" baseline="30000">
                <a:latin typeface="Times New Roman" pitchFamily="-106" charset="0"/>
              </a:rPr>
              <a:t>2</a:t>
            </a:r>
            <a:r>
              <a:rPr lang="en-US">
                <a:latin typeface="Times New Roman" pitchFamily="-106" charset="0"/>
              </a:rPr>
              <a:t>=14.066</a:t>
            </a:r>
            <a:r>
              <a:rPr lang="en-US" sz="1800" smtClean="0">
                <a:latin typeface="Times New Roman" pitchFamily="-106" charset="0"/>
              </a:rPr>
              <a:t>… </a:t>
            </a:r>
            <a:r>
              <a:rPr lang="en-US" sz="1800" smtClean="0">
                <a:solidFill>
                  <a:srgbClr val="0000FF"/>
                </a:solidFill>
                <a:latin typeface="Times New Roman" pitchFamily="-106" charset="0"/>
              </a:rPr>
              <a:t>Chandrasekhar-Kendall    </a:t>
            </a:r>
            <a:r>
              <a:rPr lang="en-US" sz="1800">
                <a:latin typeface="Times New Roman" pitchFamily="-106" charset="0"/>
              </a:rPr>
              <a:t>(</a:t>
            </a:r>
            <a:r>
              <a:rPr lang="en-US">
                <a:latin typeface="Times New Roman" pitchFamily="-106" charset="0"/>
              </a:rPr>
              <a:t>in unitary sphere)   </a:t>
            </a:r>
            <a:r>
              <a:rPr lang="en-US" sz="1800">
                <a:solidFill>
                  <a:srgbClr val="FF00FF"/>
                </a:solidFill>
                <a:latin typeface="Times New Roman" pitchFamily="-106" charset="0"/>
              </a:rPr>
              <a:t>Furth square-toroids</a:t>
            </a:r>
          </a:p>
          <a:p>
            <a:pPr algn="ctr" eaLnBrk="1" hangingPunct="1">
              <a:spcBef>
                <a:spcPct val="20000"/>
              </a:spcBef>
            </a:pPr>
            <a:endParaRPr lang="en-US" sz="1800">
              <a:solidFill>
                <a:srgbClr val="FF00FF"/>
              </a:solidFill>
              <a:latin typeface="Times New Roman" pitchFamily="-106" charset="0"/>
            </a:endParaRPr>
          </a:p>
          <a:p>
            <a:pPr algn="ctr" eaLnBrk="1" hangingPunct="1">
              <a:spcBef>
                <a:spcPct val="20000"/>
              </a:spcBef>
            </a:pPr>
            <a:endParaRPr lang="en-US" sz="1800">
              <a:solidFill>
                <a:srgbClr val="FF00FF"/>
              </a:solidFill>
              <a:latin typeface="Times New Roman" pitchFamily="-106" charset="0"/>
            </a:endParaRPr>
          </a:p>
          <a:p>
            <a:pPr algn="ctr" eaLnBrk="1" hangingPunct="1">
              <a:spcBef>
                <a:spcPct val="20000"/>
              </a:spcBef>
            </a:pPr>
            <a:endParaRPr lang="en-US" sz="1800">
              <a:solidFill>
                <a:srgbClr val="FF00FF"/>
              </a:solidFill>
              <a:latin typeface="Times New Roman" pitchFamily="-106" charset="0"/>
            </a:endParaRPr>
          </a:p>
          <a:p>
            <a:pPr algn="ctr" eaLnBrk="1" hangingPunct="1">
              <a:spcBef>
                <a:spcPct val="20000"/>
              </a:spcBef>
            </a:pPr>
            <a:endParaRPr lang="en-US" sz="1800">
              <a:solidFill>
                <a:srgbClr val="FF00FF"/>
              </a:solidFill>
              <a:latin typeface="Times New Roman" pitchFamily="-106" charset="0"/>
            </a:endParaRPr>
          </a:p>
          <a:p>
            <a:pPr algn="ctr" eaLnBrk="1" hangingPunct="1">
              <a:spcBef>
                <a:spcPct val="20000"/>
              </a:spcBef>
            </a:pPr>
            <a:endParaRPr lang="en-US" sz="1800">
              <a:solidFill>
                <a:srgbClr val="FF00FF"/>
              </a:solidFill>
              <a:latin typeface="Times New Roman" pitchFamily="-106" charset="0"/>
            </a:endParaRPr>
          </a:p>
          <a:p>
            <a:pPr algn="ctr" eaLnBrk="1" hangingPunct="1">
              <a:spcBef>
                <a:spcPct val="20000"/>
              </a:spcBef>
            </a:pPr>
            <a:endParaRPr lang="en-US" sz="1800">
              <a:solidFill>
                <a:srgbClr val="FF00FF"/>
              </a:solidFill>
              <a:latin typeface="Times New Roman" pitchFamily="-106" charset="0"/>
            </a:endParaRPr>
          </a:p>
          <a:p>
            <a:pPr algn="ctr" eaLnBrk="1" hangingPunct="1">
              <a:spcBef>
                <a:spcPct val="20000"/>
              </a:spcBef>
            </a:pPr>
            <a:endParaRPr lang="en-US" sz="1800">
              <a:solidFill>
                <a:srgbClr val="FF00FF"/>
              </a:solidFill>
              <a:latin typeface="Times New Roman" pitchFamily="-106" charset="0"/>
            </a:endParaRPr>
          </a:p>
          <a:p>
            <a:pPr algn="ctr" eaLnBrk="1" hangingPunct="1">
              <a:spcBef>
                <a:spcPct val="20000"/>
              </a:spcBef>
            </a:pPr>
            <a:endParaRPr lang="en-US" sz="1800">
              <a:solidFill>
                <a:srgbClr val="FF00FF"/>
              </a:solidFill>
              <a:latin typeface="Times New Roman" pitchFamily="-106" charset="0"/>
            </a:endParaRPr>
          </a:p>
          <a:p>
            <a:pPr algn="ctr">
              <a:spcBef>
                <a:spcPct val="20000"/>
              </a:spcBef>
            </a:pPr>
            <a:r>
              <a:rPr lang="en-US" sz="1400">
                <a:latin typeface="Times New Roman" pitchFamily="-106" charset="0"/>
              </a:rPr>
              <a:t>Coincidence of zero of           and of           at R=0, Z=x</a:t>
            </a:r>
            <a:r>
              <a:rPr lang="en-US" sz="1400" baseline="-25000">
                <a:latin typeface="Times New Roman" pitchFamily="-106" charset="0"/>
              </a:rPr>
              <a:t>1,3</a:t>
            </a:r>
            <a:r>
              <a:rPr lang="en-US" sz="1400">
                <a:latin typeface="Times New Roman" pitchFamily="-106" charset="0"/>
              </a:rPr>
              <a:t>/x</a:t>
            </a:r>
            <a:r>
              <a:rPr lang="en-US" sz="1400" baseline="-25000">
                <a:latin typeface="Times New Roman" pitchFamily="-106" charset="0"/>
              </a:rPr>
              <a:t>1,4</a:t>
            </a:r>
            <a:r>
              <a:rPr lang="en-US" sz="1400">
                <a:latin typeface="Times New Roman" pitchFamily="-106" charset="0"/>
              </a:rPr>
              <a:t>=0.775 fixes</a:t>
            </a:r>
            <a:r>
              <a:rPr lang="en-US" sz="1400">
                <a:solidFill>
                  <a:srgbClr val="FF00FF"/>
                </a:solidFill>
                <a:latin typeface="Times New Roman" pitchFamily="-106" charset="0"/>
              </a:rPr>
              <a:t> </a:t>
            </a:r>
            <a:r>
              <a:rPr lang="en-US" sz="1400" b="1">
                <a:solidFill>
                  <a:srgbClr val="FF0BFF"/>
                </a:solidFill>
                <a:latin typeface="Symbol" pitchFamily="-106" charset="2"/>
                <a:sym typeface="Symbol" pitchFamily="-106" charset="2"/>
              </a:rPr>
              <a:t></a:t>
            </a:r>
            <a:r>
              <a:rPr lang="en-US" sz="1400" b="1">
                <a:solidFill>
                  <a:srgbClr val="FF0BFF"/>
                </a:solidFill>
                <a:latin typeface="Times New Roman" pitchFamily="-106" charset="0"/>
              </a:rPr>
              <a:t> =x</a:t>
            </a:r>
            <a:r>
              <a:rPr lang="en-US" sz="1400" b="1" baseline="-25000">
                <a:solidFill>
                  <a:srgbClr val="FF0BFF"/>
                </a:solidFill>
                <a:latin typeface="Times New Roman" pitchFamily="-106" charset="0"/>
              </a:rPr>
              <a:t>1,4</a:t>
            </a:r>
            <a:r>
              <a:rPr lang="en-US" sz="1400" b="1">
                <a:solidFill>
                  <a:srgbClr val="FF0BFF"/>
                </a:solidFill>
                <a:latin typeface="Symbol" pitchFamily="-106" charset="2"/>
                <a:sym typeface="Symbol" pitchFamily="-106" charset="2"/>
              </a:rPr>
              <a:t></a:t>
            </a:r>
            <a:r>
              <a:rPr lang="en-US" sz="1400" b="1">
                <a:solidFill>
                  <a:srgbClr val="FF0BFF"/>
                </a:solidFill>
                <a:latin typeface="Times New Roman" pitchFamily="-106" charset="0"/>
              </a:rPr>
              <a:t>/2x</a:t>
            </a:r>
            <a:r>
              <a:rPr lang="en-US" sz="1400" b="1" baseline="-25000">
                <a:solidFill>
                  <a:srgbClr val="FF0BFF"/>
                </a:solidFill>
                <a:latin typeface="Times New Roman" pitchFamily="-106" charset="0"/>
              </a:rPr>
              <a:t>1,3</a:t>
            </a:r>
            <a:r>
              <a:rPr lang="en-US" sz="1400" b="1">
                <a:solidFill>
                  <a:srgbClr val="FF0BFF"/>
                </a:solidFill>
                <a:latin typeface="Times New Roman" pitchFamily="-106" charset="0"/>
              </a:rPr>
              <a:t>=2.026</a:t>
            </a:r>
            <a:r>
              <a:rPr lang="en-US" sz="1400">
                <a:latin typeface="Times New Roman" pitchFamily="-106" charset="0"/>
              </a:rPr>
              <a:t>...</a:t>
            </a:r>
          </a:p>
        </p:txBody>
      </p:sp>
      <p:pic>
        <p:nvPicPr>
          <p:cNvPr id="17" name="Picture 8" descr="CK+F                                                           0001A3A9Macintosh HD                   B8AA6D3E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7716" y="585995"/>
            <a:ext cx="7051537" cy="2728909"/>
          </a:xfrm>
          <a:prstGeom prst="rect">
            <a:avLst/>
          </a:prstGeom>
          <a:noFill/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06700" y="3238500"/>
            <a:ext cx="379413" cy="306388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24275" y="3273425"/>
            <a:ext cx="411163" cy="293688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sp>
        <p:nvSpPr>
          <p:cNvPr id="20" name="Rectangle 19"/>
          <p:cNvSpPr/>
          <p:nvPr/>
        </p:nvSpPr>
        <p:spPr>
          <a:xfrm>
            <a:off x="5681814" y="4076783"/>
            <a:ext cx="3462186" cy="169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b="1">
                <a:latin typeface="Times New Roman" pitchFamily="-106" charset="0"/>
              </a:rPr>
              <a:t>A magnetic separatrix with </a:t>
            </a:r>
          </a:p>
          <a:p>
            <a:pPr algn="ctr">
              <a:spcBef>
                <a:spcPct val="20000"/>
              </a:spcBef>
            </a:pPr>
            <a:r>
              <a:rPr lang="en-US" b="1">
                <a:latin typeface="Times New Roman" pitchFamily="-106" charset="0"/>
              </a:rPr>
              <a:t>ordinary X-points (B≠0) divides:</a:t>
            </a:r>
          </a:p>
          <a:p>
            <a:pPr algn="ctr">
              <a:spcBef>
                <a:spcPct val="20000"/>
              </a:spcBef>
            </a:pPr>
            <a:r>
              <a:rPr lang="en-US" b="1">
                <a:solidFill>
                  <a:srgbClr val="C15477"/>
                </a:solidFill>
                <a:latin typeface="Times New Roman" pitchFamily="-106" charset="0"/>
              </a:rPr>
              <a:t>a main spherical torus (ST) </a:t>
            </a:r>
          </a:p>
          <a:p>
            <a:pPr algn="ctr">
              <a:spcBef>
                <a:spcPct val="20000"/>
              </a:spcBef>
            </a:pPr>
            <a:r>
              <a:rPr lang="en-US" b="1">
                <a:solidFill>
                  <a:srgbClr val="C15477"/>
                </a:solidFill>
                <a:latin typeface="Times New Roman" pitchFamily="-106" charset="0"/>
              </a:rPr>
              <a:t>2 secondary tori (SC) </a:t>
            </a:r>
          </a:p>
          <a:p>
            <a:pPr algn="ctr">
              <a:spcBef>
                <a:spcPct val="20000"/>
              </a:spcBef>
            </a:pPr>
            <a:r>
              <a:rPr lang="en-US" b="1">
                <a:solidFill>
                  <a:srgbClr val="000000"/>
                </a:solidFill>
                <a:latin typeface="Times New Roman" pitchFamily="-106" charset="0"/>
              </a:rPr>
              <a:t>&amp;</a:t>
            </a:r>
            <a:r>
              <a:rPr lang="en-US" b="1">
                <a:solidFill>
                  <a:srgbClr val="008080"/>
                </a:solidFill>
                <a:latin typeface="Times New Roman" pitchFamily="-106" charset="0"/>
              </a:rPr>
              <a:t> </a:t>
            </a:r>
            <a:r>
              <a:rPr lang="en-US" b="1">
                <a:solidFill>
                  <a:srgbClr val="E19B72"/>
                </a:solidFill>
                <a:latin typeface="Times New Roman" pitchFamily="-106" charset="0"/>
              </a:rPr>
              <a:t>a surrounding plasma (P)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434" y="6133882"/>
            <a:ext cx="3441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00000"/>
                </a:solidFill>
                <a:latin typeface="Times New Roman" pitchFamily="-106" charset="0"/>
              </a:rPr>
              <a:t>Degenerate X-points (B=0) present </a:t>
            </a:r>
          </a:p>
          <a:p>
            <a:r>
              <a:rPr lang="en-US">
                <a:solidFill>
                  <a:srgbClr val="000000"/>
                </a:solidFill>
                <a:latin typeface="Times New Roman" pitchFamily="-106" charset="0"/>
              </a:rPr>
              <a:t>(top/bottom) on the symmetry axis</a:t>
            </a:r>
            <a:endParaRPr lang="it-IT" sz="3200">
              <a:solidFill>
                <a:srgbClr val="000000"/>
              </a:solidFill>
              <a:latin typeface="Times New Roman" pitchFamily="-106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155580" y="6469141"/>
            <a:ext cx="4497160" cy="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0800000">
            <a:off x="5003062" y="4446481"/>
            <a:ext cx="3040569" cy="1588"/>
          </a:xfrm>
          <a:prstGeom prst="straightConnector1">
            <a:avLst/>
          </a:prstGeom>
          <a:ln>
            <a:solidFill>
              <a:srgbClr val="EB00D9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2"/>
          <p:cNvSpPr txBox="1">
            <a:spLocks noChangeArrowheads="1"/>
          </p:cNvSpPr>
          <p:nvPr/>
        </p:nvSpPr>
        <p:spPr bwMode="auto">
          <a:xfrm>
            <a:off x="155580" y="4457430"/>
            <a:ext cx="3449064" cy="689193"/>
          </a:xfrm>
          <a:prstGeom prst="rect">
            <a:avLst/>
          </a:prstGeom>
          <a:noFill/>
          <a:ln w="25400">
            <a:solidFill>
              <a:schemeClr val="accent1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lnSpc>
                <a:spcPct val="70000"/>
              </a:lnSpc>
            </a:pPr>
            <a:endParaRPr lang="en-US" sz="1400">
              <a:solidFill>
                <a:srgbClr val="008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-29260" y="4435532"/>
            <a:ext cx="3753535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7338" indent="-287338" algn="ctr">
              <a:spcBef>
                <a:spcPct val="20000"/>
              </a:spcBef>
            </a:pPr>
            <a:r>
              <a:rPr lang="en-US" b="1">
                <a:solidFill>
                  <a:srgbClr val="31859C"/>
                </a:solidFill>
                <a:latin typeface="Comic Sans MS"/>
                <a:cs typeface="Comic Sans MS"/>
              </a:rPr>
              <a:t>Chandrasekhar-Kendall-Furth </a:t>
            </a:r>
          </a:p>
          <a:p>
            <a:pPr marL="287338" indent="-287338" algn="ctr">
              <a:spcBef>
                <a:spcPct val="20000"/>
              </a:spcBef>
            </a:pPr>
            <a:r>
              <a:rPr lang="en-US" b="1">
                <a:solidFill>
                  <a:srgbClr val="31859C"/>
                </a:solidFill>
                <a:latin typeface="Comic Sans MS"/>
                <a:cs typeface="Comic Sans MS"/>
              </a:rPr>
              <a:t>force-free field (CKF)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81000" y="885825"/>
            <a:ext cx="8458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ctr" eaLnBrk="1" hangingPunct="1">
              <a:spcBef>
                <a:spcPct val="20000"/>
              </a:spcBef>
            </a:pPr>
            <a:r>
              <a:rPr lang="en-US" sz="1800"/>
              <a:t>However CKF force-free fields (</a:t>
            </a:r>
            <a:r>
              <a:rPr lang="en-US" sz="1600" b="1">
                <a:latin typeface="Symbol" pitchFamily="-106" charset="2"/>
                <a:sym typeface="Symbol" pitchFamily="-106" charset="2"/>
              </a:rPr>
              <a:t></a:t>
            </a:r>
            <a:r>
              <a:rPr lang="en-US" sz="1800"/>
              <a:t>p=0) are unable to confine plasmas of fusion interest</a:t>
            </a:r>
          </a:p>
          <a:p>
            <a:pPr algn="ctr">
              <a:spcBef>
                <a:spcPct val="20000"/>
              </a:spcBef>
            </a:pPr>
            <a:r>
              <a:rPr lang="en-US"/>
              <a:t>MHD free boundary equilibria of </a:t>
            </a:r>
            <a:r>
              <a:rPr lang="en-US" sz="1800"/>
              <a:t>unrelaxed (</a:t>
            </a:r>
            <a:r>
              <a:rPr lang="en-US" sz="1600" b="1">
                <a:latin typeface="Symbol" pitchFamily="-106" charset="2"/>
                <a:sym typeface="Symbol" pitchFamily="-106" charset="2"/>
              </a:rPr>
              <a:t>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</a:t>
            </a:r>
            <a:r>
              <a:rPr lang="en-US" sz="1800"/>
              <a:t>≠0, </a:t>
            </a:r>
            <a:r>
              <a:rPr lang="en-US" sz="1600" b="1">
                <a:latin typeface="Symbol" pitchFamily="-106" charset="2"/>
                <a:sym typeface="Symbol" pitchFamily="-106" charset="2"/>
              </a:rPr>
              <a:t></a:t>
            </a:r>
            <a:r>
              <a:rPr lang="en-US" sz="1800"/>
              <a:t>p≠0) </a:t>
            </a:r>
            <a:r>
              <a:rPr lang="en-US"/>
              <a:t>CKF configurations</a:t>
            </a:r>
            <a:endParaRPr lang="en-US" sz="1800">
              <a:solidFill>
                <a:srgbClr val="FF00FF"/>
              </a:solidFill>
              <a:latin typeface="Times New Roman" pitchFamily="-106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endParaRPr lang="it-IT" sz="1800">
              <a:solidFill>
                <a:srgbClr val="008080"/>
              </a:solidFill>
              <a:latin typeface="Times New Roman" pitchFamily="-106" charset="0"/>
            </a:endParaRPr>
          </a:p>
        </p:txBody>
      </p:sp>
      <p:pic>
        <p:nvPicPr>
          <p:cNvPr id="7" name="Picture 11" descr="Unrelaxed CKF.tiff                                             0001A3A5Macintosh HD                   B8AA6D3E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724025"/>
            <a:ext cx="8320088" cy="421957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96621" y="229923"/>
            <a:ext cx="7466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3195C8"/>
                </a:solidFill>
                <a:latin typeface="Comic Sans MS"/>
                <a:cs typeface="Comic Sans MS"/>
              </a:rPr>
              <a:t> UNRELAXED Chandrasekhar-Kendall-Furth CONFIGURATIONS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431758"/>
            <a:ext cx="9144000" cy="750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ctr" eaLnBrk="1" hangingPunct="1">
              <a:spcBef>
                <a:spcPct val="20000"/>
              </a:spcBef>
            </a:pPr>
            <a:r>
              <a:rPr lang="en-US" sz="1800">
                <a:solidFill>
                  <a:srgbClr val="008080"/>
                </a:solidFill>
                <a:latin typeface="Times New Roman" pitchFamily="-106" charset="0"/>
              </a:rPr>
              <a:t>Same edge shape </a:t>
            </a:r>
            <a:r>
              <a:rPr lang="en-US" sz="1800">
                <a:solidFill>
                  <a:srgbClr val="008080"/>
                </a:solidFill>
                <a:latin typeface="Symbol" pitchFamily="-106" charset="2"/>
                <a:sym typeface="Symbol" pitchFamily="-106" charset="2"/>
              </a:rPr>
              <a:t></a:t>
            </a:r>
            <a:r>
              <a:rPr lang="en-US" sz="1800">
                <a:solidFill>
                  <a:srgbClr val="008080"/>
                </a:solidFill>
                <a:latin typeface="Times New Roman" pitchFamily="-106" charset="0"/>
              </a:rPr>
              <a:t> same total toroidal current I</a:t>
            </a:r>
            <a:r>
              <a:rPr lang="en-US" sz="1800" baseline="-25000">
                <a:solidFill>
                  <a:srgbClr val="008080"/>
                </a:solidFill>
                <a:latin typeface="Times New Roman" pitchFamily="-106" charset="0"/>
              </a:rPr>
              <a:t>CKF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 sz="1800">
                <a:latin typeface="Times New Roman" pitchFamily="-106" charset="0"/>
              </a:rPr>
              <a:t>Boozer coordinates (</a:t>
            </a:r>
            <a:r>
              <a:rPr lang="en-US" sz="1600" i="1">
                <a:solidFill>
                  <a:srgbClr val="FF0000"/>
                </a:solidFill>
                <a:latin typeface="Symbol" pitchFamily="-106" charset="2"/>
                <a:sym typeface="Symbol" pitchFamily="-106" charset="2"/>
              </a:rPr>
              <a:t></a:t>
            </a:r>
            <a:r>
              <a:rPr lang="en-US" sz="1800" i="1" baseline="-25000">
                <a:solidFill>
                  <a:srgbClr val="FF0000"/>
                </a:solidFill>
                <a:latin typeface="Times New Roman" pitchFamily="-106" charset="0"/>
              </a:rPr>
              <a:t>T</a:t>
            </a:r>
            <a:r>
              <a:rPr lang="en-US" sz="1800" baseline="-25000">
                <a:solidFill>
                  <a:srgbClr val="FF0000"/>
                </a:solidFill>
                <a:latin typeface="Times New Roman" pitchFamily="-106" charset="0"/>
              </a:rPr>
              <a:t> </a:t>
            </a:r>
            <a:r>
              <a:rPr lang="en-US">
                <a:solidFill>
                  <a:srgbClr val="FF0000"/>
                </a:solidFill>
                <a:latin typeface="Times New Roman" pitchFamily="-106" charset="0"/>
              </a:rPr>
              <a:t>-</a:t>
            </a:r>
            <a:r>
              <a:rPr lang="en-US" sz="1400">
                <a:solidFill>
                  <a:srgbClr val="FF0000"/>
                </a:solidFill>
                <a:latin typeface="Times New Roman" pitchFamily="-106" charset="0"/>
              </a:rPr>
              <a:t>toroidal flux</a:t>
            </a:r>
            <a:r>
              <a:rPr lang="en-US" sz="1800">
                <a:latin typeface="Times New Roman" pitchFamily="-106" charset="0"/>
              </a:rPr>
              <a:t>, </a:t>
            </a:r>
            <a:r>
              <a:rPr lang="en-US" sz="1600" i="1">
                <a:solidFill>
                  <a:srgbClr val="0000FF"/>
                </a:solidFill>
                <a:latin typeface="Symbol" pitchFamily="-106" charset="2"/>
                <a:sym typeface="Symbol" pitchFamily="-106" charset="2"/>
              </a:rPr>
              <a:t></a:t>
            </a:r>
            <a:r>
              <a:rPr lang="en-US" sz="1600">
                <a:solidFill>
                  <a:srgbClr val="0000FF"/>
                </a:solidFill>
                <a:latin typeface="Symbol" pitchFamily="-106" charset="2"/>
                <a:sym typeface="Symbol" pitchFamily="-106" charset="2"/>
              </a:rPr>
              <a:t> </a:t>
            </a:r>
            <a:r>
              <a:rPr lang="en-US">
                <a:solidFill>
                  <a:srgbClr val="0000FF"/>
                </a:solidFill>
                <a:latin typeface="Times New Roman"/>
                <a:cs typeface="Times New Roman"/>
                <a:sym typeface="Symbol" pitchFamily="-106" charset="2"/>
              </a:rPr>
              <a:t>-</a:t>
            </a:r>
            <a:r>
              <a:rPr lang="en-US" sz="1400">
                <a:solidFill>
                  <a:srgbClr val="0000FF"/>
                </a:solidFill>
                <a:latin typeface="Times New Roman"/>
                <a:cs typeface="Times New Roman"/>
                <a:sym typeface="Symbol" pitchFamily="-106" charset="2"/>
              </a:rPr>
              <a:t>poloidal angle</a:t>
            </a:r>
            <a:r>
              <a:rPr lang="en-US">
                <a:latin typeface="Times New Roman"/>
                <a:cs typeface="Times New Roman"/>
              </a:rPr>
              <a:t>,</a:t>
            </a:r>
            <a:r>
              <a:rPr lang="en-US" sz="1800">
                <a:latin typeface="Times New Roman" pitchFamily="-106" charset="0"/>
              </a:rPr>
              <a:t> </a:t>
            </a:r>
            <a:r>
              <a:rPr lang="en-US" sz="1600" i="1">
                <a:latin typeface="Symbol" pitchFamily="-106" charset="2"/>
                <a:sym typeface="Symbol" pitchFamily="-106" charset="2"/>
              </a:rPr>
              <a:t>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 </a:t>
            </a:r>
            <a:r>
              <a:rPr lang="en-US">
                <a:latin typeface="Times New Roman"/>
                <a:cs typeface="Times New Roman"/>
                <a:sym typeface="Symbol" pitchFamily="-106" charset="2"/>
              </a:rPr>
              <a:t>-</a:t>
            </a:r>
            <a:r>
              <a:rPr lang="en-US" sz="1400">
                <a:latin typeface="Times New Roman"/>
                <a:cs typeface="Times New Roman"/>
                <a:sym typeface="Symbol" pitchFamily="-106" charset="2"/>
              </a:rPr>
              <a:t>toroidal angle</a:t>
            </a:r>
            <a:r>
              <a:rPr lang="en-US" sz="1800">
                <a:latin typeface="Times New Roman" pitchFamily="-106" charset="0"/>
              </a:rPr>
              <a:t>; √g</a:t>
            </a:r>
            <a:r>
              <a:rPr lang="en-US" sz="1800">
                <a:latin typeface="Symbol" pitchFamily="-106" charset="2"/>
                <a:sym typeface="Symbol" pitchFamily="-106" charset="2"/>
              </a:rPr>
              <a:t></a:t>
            </a:r>
            <a:r>
              <a:rPr lang="en-US" sz="1800">
                <a:latin typeface="Times New Roman" pitchFamily="-106" charset="0"/>
              </a:rPr>
              <a:t>1/B</a:t>
            </a:r>
            <a:r>
              <a:rPr lang="en-US" sz="1800" baseline="30000">
                <a:latin typeface="Times New Roman" pitchFamily="-106" charset="0"/>
              </a:rPr>
              <a:t>2</a:t>
            </a:r>
            <a:r>
              <a:rPr lang="en-US" sz="1800">
                <a:latin typeface="Times New Roman" pitchFamily="-106" charset="0"/>
              </a:rPr>
              <a:t>) for 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</a:t>
            </a:r>
            <a:r>
              <a:rPr lang="en-US" sz="1800">
                <a:latin typeface="Times New Roman" pitchFamily="-106" charset="0"/>
              </a:rPr>
              <a:t>=1, I</a:t>
            </a:r>
            <a:r>
              <a:rPr lang="en-US" sz="1800" baseline="-25000">
                <a:latin typeface="Times New Roman" pitchFamily="-106" charset="0"/>
              </a:rPr>
              <a:t>ST</a:t>
            </a:r>
            <a:r>
              <a:rPr lang="en-US" sz="1800">
                <a:latin typeface="Times New Roman" pitchFamily="-106" charset="0"/>
              </a:rPr>
              <a:t>/I</a:t>
            </a:r>
            <a:r>
              <a:rPr lang="en-US" sz="1800" baseline="-25000">
                <a:latin typeface="Times New Roman" pitchFamily="-106" charset="0"/>
              </a:rPr>
              <a:t>e</a:t>
            </a:r>
            <a:r>
              <a:rPr lang="en-US" sz="1800">
                <a:latin typeface="Times New Roman" pitchFamily="-106" charset="0"/>
              </a:rPr>
              <a:t>=3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420471" y="1938733"/>
            <a:ext cx="4184364" cy="4785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just" eaLnBrk="1" hangingPunct="1">
              <a:spcBef>
                <a:spcPct val="20000"/>
              </a:spcBef>
            </a:pPr>
            <a:r>
              <a:rPr lang="en-US" sz="1800">
                <a:solidFill>
                  <a:srgbClr val="008080"/>
                </a:solidFill>
                <a:latin typeface="Times New Roman" pitchFamily="-106" charset="0"/>
              </a:rPr>
              <a:t>If current flow is sustained in surrounding discharge, magnetic helicity is injected into the ST (X-points), flowing down </a:t>
            </a:r>
            <a:r>
              <a:rPr lang="en-US" sz="1600" b="1">
                <a:solidFill>
                  <a:srgbClr val="008080"/>
                </a:solidFill>
                <a:latin typeface="Symbol" pitchFamily="-106" charset="2"/>
                <a:sym typeface="Symbol" pitchFamily="-106" charset="2"/>
              </a:rPr>
              <a:t></a:t>
            </a:r>
            <a:r>
              <a:rPr lang="en-US" sz="1800">
                <a:solidFill>
                  <a:srgbClr val="008080"/>
                </a:solidFill>
                <a:latin typeface="Symbol" pitchFamily="-106" charset="2"/>
                <a:sym typeface="Symbol" pitchFamily="-106" charset="2"/>
              </a:rPr>
              <a:t></a:t>
            </a:r>
            <a:r>
              <a:rPr lang="en-US" sz="1600">
                <a:solidFill>
                  <a:srgbClr val="008080"/>
                </a:solidFill>
                <a:latin typeface="Symbol" pitchFamily="-106" charset="2"/>
                <a:sym typeface="Symbol" pitchFamily="-106" charset="2"/>
              </a:rPr>
              <a:t></a:t>
            </a:r>
            <a:r>
              <a:rPr lang="en-US" sz="1800">
                <a:solidFill>
                  <a:srgbClr val="008080"/>
                </a:solidFill>
                <a:latin typeface="Symbol" pitchFamily="-106" charset="2"/>
                <a:sym typeface="Symbol" pitchFamily="-106" charset="2"/>
              </a:rPr>
              <a:t></a:t>
            </a:r>
            <a:r>
              <a:rPr lang="en-US" sz="1800">
                <a:solidFill>
                  <a:srgbClr val="008080"/>
                </a:solidFill>
                <a:latin typeface="Times New Roman" pitchFamily="-106" charset="0"/>
              </a:rPr>
              <a:t>: </a:t>
            </a:r>
          </a:p>
          <a:p>
            <a:pPr algn="just" eaLnBrk="1" hangingPunct="1">
              <a:spcBef>
                <a:spcPct val="20000"/>
              </a:spcBef>
            </a:pPr>
            <a:r>
              <a:rPr lang="en-US" sz="1600" b="1">
                <a:solidFill>
                  <a:srgbClr val="008080"/>
                </a:solidFill>
                <a:latin typeface="Symbol" pitchFamily="-106" charset="2"/>
                <a:sym typeface="Symbol" pitchFamily="-106" charset="2"/>
              </a:rPr>
              <a:t></a:t>
            </a:r>
            <a:r>
              <a:rPr lang="en-US" sz="1800">
                <a:solidFill>
                  <a:srgbClr val="008080"/>
                </a:solidFill>
                <a:latin typeface="Times New Roman" pitchFamily="-106" charset="0"/>
              </a:rPr>
              <a:t>p is concentrated in same region</a:t>
            </a:r>
            <a:endParaRPr lang="en-US">
              <a:latin typeface="Times New Roman" pitchFamily="-106" charset="0"/>
            </a:endParaRPr>
          </a:p>
          <a:p>
            <a:pPr algn="just" eaLnBrk="1" hangingPunct="1">
              <a:spcBef>
                <a:spcPct val="20000"/>
              </a:spcBef>
            </a:pPr>
            <a:endParaRPr lang="en-US" sz="800">
              <a:latin typeface="Times New Roman" pitchFamily="-106" charset="0"/>
            </a:endParaRPr>
          </a:p>
          <a:p>
            <a:pPr algn="just" eaLnBrk="1" hangingPunct="1">
              <a:spcBef>
                <a:spcPct val="20000"/>
              </a:spcBef>
              <a:spcAft>
                <a:spcPts val="600"/>
              </a:spcAft>
            </a:pPr>
            <a:r>
              <a:rPr lang="en-US" sz="1800">
                <a:latin typeface="Times New Roman" pitchFamily="-106" charset="0"/>
              </a:rPr>
              <a:t>Equatorial profiles of:</a:t>
            </a:r>
          </a:p>
          <a:p>
            <a:pPr algn="just" eaLnBrk="1" hangingPunct="1">
              <a:spcBef>
                <a:spcPct val="20000"/>
              </a:spcBef>
              <a:spcAft>
                <a:spcPts val="1800"/>
              </a:spcAft>
            </a:pPr>
            <a:r>
              <a:rPr lang="en-US" sz="1800">
                <a:solidFill>
                  <a:srgbClr val="FF0000"/>
                </a:solidFill>
                <a:latin typeface="Symbol" pitchFamily="-106" charset="2"/>
                <a:sym typeface="Symbol" pitchFamily="-106" charset="2"/>
              </a:rPr>
              <a:t>	</a:t>
            </a:r>
            <a:r>
              <a:rPr lang="en-US" sz="1800">
                <a:solidFill>
                  <a:srgbClr val="FF0000"/>
                </a:solidFill>
                <a:latin typeface="Times New Roman" pitchFamily="-106" charset="0"/>
              </a:rPr>
              <a:t>pressure p</a:t>
            </a:r>
          </a:p>
          <a:p>
            <a:pPr algn="just" eaLnBrk="1" hangingPunct="1">
              <a:lnSpc>
                <a:spcPct val="180000"/>
              </a:lnSpc>
              <a:spcBef>
                <a:spcPct val="20000"/>
              </a:spcBef>
              <a:spcAft>
                <a:spcPts val="1800"/>
              </a:spcAft>
            </a:pPr>
            <a:r>
              <a:rPr lang="en-US" sz="1800">
                <a:solidFill>
                  <a:srgbClr val="FF0000"/>
                </a:solidFill>
                <a:latin typeface="Symbol" pitchFamily="-106" charset="2"/>
                <a:sym typeface="Symbol" pitchFamily="-106" charset="2"/>
              </a:rPr>
              <a:t>	</a:t>
            </a:r>
            <a:r>
              <a:rPr lang="en-US" sz="1800">
                <a:solidFill>
                  <a:srgbClr val="FF0000"/>
                </a:solidFill>
                <a:latin typeface="Times New Roman" pitchFamily="-106" charset="0"/>
              </a:rPr>
              <a:t>relaxation parameter </a:t>
            </a:r>
            <a:r>
              <a:rPr lang="en-US" sz="1600">
                <a:solidFill>
                  <a:srgbClr val="FF0000"/>
                </a:solidFill>
                <a:latin typeface="Symbol" pitchFamily="-106" charset="2"/>
                <a:sym typeface="Symbol" pitchFamily="-106" charset="2"/>
              </a:rPr>
              <a:t></a:t>
            </a:r>
            <a:endParaRPr lang="en-US" sz="1800" baseline="30000">
              <a:solidFill>
                <a:srgbClr val="FF0000"/>
              </a:solidFill>
              <a:latin typeface="Times New Roman" pitchFamily="-106" charset="0"/>
            </a:endParaRPr>
          </a:p>
          <a:p>
            <a:pPr algn="just" eaLnBrk="1" hangingPunct="1">
              <a:lnSpc>
                <a:spcPct val="180000"/>
              </a:lnSpc>
              <a:spcBef>
                <a:spcPct val="20000"/>
              </a:spcBef>
              <a:spcAft>
                <a:spcPts val="3000"/>
              </a:spcAft>
            </a:pPr>
            <a:r>
              <a:rPr lang="en-US" sz="1800">
                <a:solidFill>
                  <a:srgbClr val="FF0000"/>
                </a:solidFill>
                <a:latin typeface="Symbol" pitchFamily="-106" charset="2"/>
                <a:sym typeface="Symbol" pitchFamily="-106" charset="2"/>
              </a:rPr>
              <a:t>	</a:t>
            </a:r>
            <a:r>
              <a:rPr lang="en-US" sz="1800">
                <a:solidFill>
                  <a:srgbClr val="FF0000"/>
                </a:solidFill>
                <a:latin typeface="Times New Roman" pitchFamily="-106" charset="0"/>
              </a:rPr>
              <a:t>toroidal current density j</a:t>
            </a:r>
            <a:r>
              <a:rPr lang="en-US" sz="1800" baseline="-25000">
                <a:solidFill>
                  <a:srgbClr val="FF0000"/>
                </a:solidFill>
                <a:latin typeface="Symbol" pitchFamily="-106" charset="2"/>
                <a:sym typeface="Symbol" pitchFamily="-106" charset="2"/>
              </a:rPr>
              <a:t></a:t>
            </a:r>
            <a:endParaRPr lang="en-US" sz="1600">
              <a:solidFill>
                <a:srgbClr val="FF0000"/>
              </a:solidFill>
              <a:latin typeface="Times New Roman" pitchFamily="-106" charset="0"/>
            </a:endParaRPr>
          </a:p>
          <a:p>
            <a:pPr algn="just">
              <a:spcBef>
                <a:spcPct val="20000"/>
              </a:spcBef>
              <a:spcAft>
                <a:spcPts val="3000"/>
              </a:spcAft>
            </a:pPr>
            <a:r>
              <a:rPr lang="en-US" sz="1800">
                <a:solidFill>
                  <a:srgbClr val="FF0000"/>
                </a:solidFill>
                <a:latin typeface="Symbol" pitchFamily="-106" charset="2"/>
                <a:sym typeface="Symbol" pitchFamily="-106" charset="2"/>
              </a:rPr>
              <a:t>	</a:t>
            </a:r>
            <a:r>
              <a:rPr lang="en-US" sz="1800">
                <a:solidFill>
                  <a:srgbClr val="FF0000"/>
                </a:solidFill>
                <a:latin typeface="Times New Roman" pitchFamily="-106" charset="0"/>
              </a:rPr>
              <a:t>ST winding number q=</a:t>
            </a:r>
            <a:r>
              <a:rPr lang="el-GR" sz="1800">
                <a:solidFill>
                  <a:srgbClr val="FF0000"/>
                </a:solidFill>
                <a:latin typeface="Times New Roman" pitchFamily="-106" charset="0"/>
              </a:rPr>
              <a:t>2π</a:t>
            </a:r>
            <a:r>
              <a:rPr lang="en-US" sz="1800">
                <a:solidFill>
                  <a:srgbClr val="FF0000"/>
                </a:solidFill>
                <a:latin typeface="Times New Roman" pitchFamily="-106" charset="0"/>
              </a:rPr>
              <a:t>/</a:t>
            </a:r>
            <a:r>
              <a:rPr lang="el-GR" sz="1800">
                <a:solidFill>
                  <a:srgbClr val="FF0000"/>
                </a:solidFill>
                <a:latin typeface="Times New Roman" pitchFamily="-106" charset="0"/>
              </a:rPr>
              <a:t>ι</a:t>
            </a:r>
            <a:r>
              <a:rPr lang="en-US" sz="1800">
                <a:solidFill>
                  <a:srgbClr val="FF0000"/>
                </a:solidFill>
                <a:latin typeface="Times New Roman" pitchFamily="-106" charset="0"/>
              </a:rPr>
              <a:t> </a:t>
            </a:r>
            <a:r>
              <a:rPr lang="en-US" sz="1800">
                <a:latin typeface="Times New Roman" pitchFamily="-106" charset="0"/>
              </a:rPr>
              <a:t>= </a:t>
            </a:r>
            <a:r>
              <a:rPr lang="en-US">
                <a:latin typeface="Times New Roman" pitchFamily="-106" charset="0"/>
              </a:rPr>
              <a:t>inverse rotational trasform of </a:t>
            </a:r>
            <a:r>
              <a:rPr lang="en-US" b="1">
                <a:latin typeface="Times New Roman" pitchFamily="-106" charset="0"/>
              </a:rPr>
              <a:t>B </a:t>
            </a:r>
            <a:r>
              <a:rPr lang="en-US">
                <a:latin typeface="Times New Roman" pitchFamily="-106" charset="0"/>
              </a:rPr>
              <a:t>lines of force</a:t>
            </a:r>
            <a:endParaRPr lang="en-US" sz="1800" b="1">
              <a:latin typeface="Times New Roman" pitchFamily="-106" charset="0"/>
            </a:endParaRPr>
          </a:p>
        </p:txBody>
      </p:sp>
      <p:pic>
        <p:nvPicPr>
          <p:cNvPr id="6" name="Picture 6" descr="Boozer+profili.tiff                                            0001A3A5Macintosh HD                   B8AA6D3E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2476" y="1210731"/>
            <a:ext cx="4147694" cy="5511780"/>
          </a:xfrm>
          <a:prstGeom prst="rect">
            <a:avLst/>
          </a:prstGeom>
          <a:noFill/>
        </p:spPr>
      </p:pic>
      <p:sp>
        <p:nvSpPr>
          <p:cNvPr id="7" name="Rectangle 99"/>
          <p:cNvSpPr>
            <a:spLocks noChangeArrowheads="1"/>
          </p:cNvSpPr>
          <p:nvPr/>
        </p:nvSpPr>
        <p:spPr bwMode="auto">
          <a:xfrm>
            <a:off x="265024" y="73404"/>
            <a:ext cx="859554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srgbClr val="3195C8"/>
                </a:solidFill>
                <a:latin typeface="Comic Sans MS" pitchFamily="-106" charset="0"/>
              </a:rPr>
              <a:t>MHD EQUILIBRIA of UNRELAXED CKF  </a:t>
            </a:r>
            <a:endParaRPr lang="en-US" sz="1800" b="1">
              <a:solidFill>
                <a:srgbClr val="3195C8"/>
              </a:solidFill>
              <a:latin typeface="Comic Sans MS" pitchFamily="-10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0"/>
          <p:cNvSpPr txBox="1">
            <a:spLocks noChangeArrowheads="1"/>
          </p:cNvSpPr>
          <p:nvPr/>
        </p:nvSpPr>
        <p:spPr bwMode="auto">
          <a:xfrm>
            <a:off x="270647" y="542577"/>
            <a:ext cx="280328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rgbClr val="000000"/>
                </a:solidFill>
                <a:latin typeface="Comic Sans MS" pitchFamily="-106" charset="0"/>
              </a:rPr>
              <a:t>From equilibrium  (CKF)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Text Box 37"/>
          <p:cNvSpPr txBox="1">
            <a:spLocks noChangeArrowheads="1"/>
          </p:cNvSpPr>
          <p:nvPr/>
        </p:nvSpPr>
        <p:spPr bwMode="auto">
          <a:xfrm>
            <a:off x="5196659" y="544165"/>
            <a:ext cx="350095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rgbClr val="000000"/>
                </a:solidFill>
                <a:latin typeface="Comic Sans MS" pitchFamily="-106" charset="0"/>
              </a:rPr>
              <a:t>in Boozer coordinates* </a:t>
            </a:r>
            <a:r>
              <a:rPr lang="en-US" sz="1800" b="1" i="1" smtClean="0">
                <a:solidFill>
                  <a:srgbClr val="000000"/>
                </a:solidFill>
                <a:latin typeface="Comic Sans MS" pitchFamily="-106" charset="0"/>
              </a:rPr>
              <a:t>(</a:t>
            </a:r>
            <a:r>
              <a:rPr lang="el-GR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1800" b="1" i="1" baseline="-25000" smtClean="0">
                <a:solidFill>
                  <a:srgbClr val="FF0F0C"/>
                </a:solidFill>
              </a:rPr>
              <a:t>T</a:t>
            </a:r>
            <a:r>
              <a:rPr lang="en-US" sz="1800" b="1" i="1" smtClean="0">
                <a:solidFill>
                  <a:srgbClr val="000000"/>
                </a:solidFill>
                <a:latin typeface="Comic Sans MS" pitchFamily="-106" charset="0"/>
              </a:rPr>
              <a:t>,</a:t>
            </a:r>
            <a:r>
              <a:rPr lang="en-US" sz="1800" b="1" i="1" smtClean="0">
                <a:solidFill>
                  <a:srgbClr val="4404FE"/>
                </a:solidFill>
                <a:latin typeface="Symbol" pitchFamily="-106" charset="2"/>
              </a:rPr>
              <a:t>q</a:t>
            </a:r>
            <a:r>
              <a:rPr lang="en-US" sz="1800" b="1" i="1">
                <a:solidFill>
                  <a:srgbClr val="000000"/>
                </a:solidFill>
                <a:latin typeface="Comic Sans MS" pitchFamily="-106" charset="0"/>
              </a:rPr>
              <a:t>)</a:t>
            </a:r>
          </a:p>
        </p:txBody>
      </p:sp>
      <p:pic>
        <p:nvPicPr>
          <p:cNvPr id="6" name="Picture 71" descr=" appo.tiff                                                      00003824Alladio-HD2                    BAC422B3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5909" y="582265"/>
            <a:ext cx="2266950" cy="3617912"/>
          </a:xfrm>
          <a:prstGeom prst="rect">
            <a:avLst/>
          </a:prstGeom>
          <a:noFill/>
        </p:spPr>
      </p:pic>
      <p:sp>
        <p:nvSpPr>
          <p:cNvPr id="7" name="Line 93"/>
          <p:cNvSpPr>
            <a:spLocks noChangeShapeType="1"/>
          </p:cNvSpPr>
          <p:nvPr/>
        </p:nvSpPr>
        <p:spPr bwMode="auto">
          <a:xfrm flipH="1">
            <a:off x="4598006" y="910877"/>
            <a:ext cx="3103563" cy="8860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94"/>
          <p:cNvSpPr>
            <a:spLocks noChangeShapeType="1"/>
          </p:cNvSpPr>
          <p:nvPr/>
        </p:nvSpPr>
        <p:spPr bwMode="auto">
          <a:xfrm flipH="1">
            <a:off x="4739459" y="958502"/>
            <a:ext cx="3200400" cy="101417"/>
          </a:xfrm>
          <a:prstGeom prst="line">
            <a:avLst/>
          </a:prstGeom>
          <a:noFill/>
          <a:ln w="9525">
            <a:solidFill>
              <a:srgbClr val="4404FE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95"/>
          <p:cNvSpPr>
            <a:spLocks noChangeShapeType="1"/>
          </p:cNvSpPr>
          <p:nvPr/>
        </p:nvSpPr>
        <p:spPr bwMode="auto">
          <a:xfrm flipV="1">
            <a:off x="7939859" y="882302"/>
            <a:ext cx="152400" cy="76200"/>
          </a:xfrm>
          <a:prstGeom prst="line">
            <a:avLst/>
          </a:prstGeom>
          <a:noFill/>
          <a:ln w="9525">
            <a:solidFill>
              <a:srgbClr val="4404FE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99"/>
          <p:cNvSpPr>
            <a:spLocks noChangeArrowheads="1"/>
          </p:cNvSpPr>
          <p:nvPr/>
        </p:nvSpPr>
        <p:spPr bwMode="auto">
          <a:xfrm>
            <a:off x="548459" y="9177"/>
            <a:ext cx="7696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srgbClr val="3195C8"/>
                </a:solidFill>
                <a:latin typeface="Comic Sans MS" pitchFamily="-106" charset="0"/>
              </a:rPr>
              <a:t>MAGNETIC COORDINATES of UNRELAXED CKF  </a:t>
            </a:r>
            <a:endParaRPr lang="en-US" sz="1800" b="1">
              <a:solidFill>
                <a:srgbClr val="3195C8"/>
              </a:solidFill>
              <a:latin typeface="Comic Sans MS" pitchFamily="-106" charset="0"/>
            </a:endParaRPr>
          </a:p>
        </p:txBody>
      </p:sp>
      <p:sp>
        <p:nvSpPr>
          <p:cNvPr id="11" name="Text Box 100"/>
          <p:cNvSpPr txBox="1">
            <a:spLocks noChangeArrowheads="1"/>
          </p:cNvSpPr>
          <p:nvPr/>
        </p:nvSpPr>
        <p:spPr bwMode="auto">
          <a:xfrm>
            <a:off x="4698185" y="4428777"/>
            <a:ext cx="4377434" cy="1340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800" b="1">
                <a:solidFill>
                  <a:srgbClr val="FF0F0C"/>
                </a:solidFill>
                <a:latin typeface="Comic Sans MS" pitchFamily="-106" charset="0"/>
              </a:rPr>
              <a:t>Edge magnetic separatrix:</a:t>
            </a:r>
            <a:endParaRPr lang="en-US" sz="1800">
              <a:solidFill>
                <a:srgbClr val="FF0F0C"/>
              </a:solidFill>
              <a:latin typeface="Comic Sans MS" pitchFamily="-106" charset="0"/>
            </a:endParaRPr>
          </a:p>
          <a:p>
            <a:pPr>
              <a:lnSpc>
                <a:spcPct val="110000"/>
              </a:lnSpc>
            </a:pPr>
            <a:r>
              <a:rPr lang="en-US" sz="1800">
                <a:solidFill>
                  <a:srgbClr val="FF0F0C"/>
                </a:solidFill>
                <a:latin typeface="Symbol" pitchFamily="-106" charset="2"/>
              </a:rPr>
              <a:t>                              		</a:t>
            </a:r>
            <a:r>
              <a:rPr lang="en-US" sz="1800" i="1">
                <a:solidFill>
                  <a:srgbClr val="FF0F0C"/>
                </a:solidFill>
                <a:latin typeface="Symbol" pitchFamily="-106" charset="2"/>
              </a:rPr>
              <a:t>(</a:t>
            </a:r>
            <a:r>
              <a:rPr lang="en-US" sz="2000" i="1" smtClean="0">
                <a:solidFill>
                  <a:srgbClr val="FF0F0C"/>
                </a:solidFill>
                <a:latin typeface="Symbol" pitchFamily="-106" charset="2"/>
              </a:rPr>
              <a:t>y  </a:t>
            </a:r>
            <a:r>
              <a:rPr lang="en-US" sz="1800" i="1" smtClean="0">
                <a:solidFill>
                  <a:srgbClr val="FF0F0C"/>
                </a:solidFill>
                <a:latin typeface="Times New Roman" pitchFamily="-106" charset="0"/>
              </a:rPr>
              <a:t>=0)</a:t>
            </a:r>
            <a:endParaRPr lang="en-US" sz="1800" b="1" i="1">
              <a:solidFill>
                <a:srgbClr val="FF0F0C"/>
              </a:solidFill>
              <a:latin typeface="Comic Sans MS" pitchFamily="-106" charset="0"/>
            </a:endParaRPr>
          </a:p>
          <a:p>
            <a:pPr>
              <a:lnSpc>
                <a:spcPct val="110000"/>
              </a:lnSpc>
            </a:pPr>
            <a:r>
              <a:rPr lang="en-US" sz="1800">
                <a:solidFill>
                  <a:srgbClr val="000000"/>
                </a:solidFill>
                <a:latin typeface="Comic Sans MS" pitchFamily="-106" charset="0"/>
              </a:rPr>
              <a:t>      </a:t>
            </a:r>
            <a:r>
              <a:rPr lang="en-US" sz="1800">
                <a:solidFill>
                  <a:srgbClr val="4404FE"/>
                </a:solidFill>
                <a:latin typeface="Comic Sans MS" pitchFamily="-106" charset="0"/>
              </a:rPr>
              <a:t>vanishes</a:t>
            </a:r>
            <a:r>
              <a:rPr lang="en-US" sz="1800">
                <a:solidFill>
                  <a:srgbClr val="000000"/>
                </a:solidFill>
                <a:latin typeface="Comic Sans MS" pitchFamily="-106" charset="0"/>
              </a:rPr>
              <a:t> </a:t>
            </a:r>
            <a:r>
              <a:rPr lang="en-US" sz="1800">
                <a:solidFill>
                  <a:srgbClr val="4404FE"/>
                </a:solidFill>
                <a:latin typeface="Comic Sans MS" pitchFamily="-106" charset="0"/>
              </a:rPr>
              <a:t>near singular X</a:t>
            </a:r>
            <a:r>
              <a:rPr lang="en-US" sz="1200">
                <a:solidFill>
                  <a:srgbClr val="4404FE"/>
                </a:solidFill>
                <a:latin typeface="Symbol" pitchFamily="-106" charset="2"/>
              </a:rPr>
              <a:t>-</a:t>
            </a:r>
            <a:r>
              <a:rPr lang="en-US" sz="1800">
                <a:solidFill>
                  <a:srgbClr val="4404FE"/>
                </a:solidFill>
                <a:latin typeface="Comic Sans MS" pitchFamily="-106" charset="0"/>
              </a:rPr>
              <a:t>point</a:t>
            </a:r>
            <a:endParaRPr lang="en-US" sz="1800">
              <a:solidFill>
                <a:srgbClr val="000000"/>
              </a:solidFill>
              <a:latin typeface="Comic Sans MS" pitchFamily="-106" charset="0"/>
            </a:endParaRPr>
          </a:p>
          <a:p>
            <a:pPr>
              <a:lnSpc>
                <a:spcPct val="110000"/>
              </a:lnSpc>
            </a:pPr>
            <a:r>
              <a:rPr lang="en-US" sz="1800">
                <a:solidFill>
                  <a:srgbClr val="4404FE"/>
                </a:solidFill>
                <a:latin typeface="Symbol" pitchFamily="-106" charset="2"/>
              </a:rPr>
              <a:t>q</a:t>
            </a:r>
            <a:r>
              <a:rPr lang="en-US" sz="1800">
                <a:solidFill>
                  <a:srgbClr val="4404FE"/>
                </a:solidFill>
                <a:latin typeface="Comic Sans MS" pitchFamily="-106" charset="0"/>
              </a:rPr>
              <a:t> angles don’t converge on sing. X-point</a:t>
            </a:r>
            <a:r>
              <a:rPr lang="en-US" sz="1800">
                <a:solidFill>
                  <a:srgbClr val="000000"/>
                </a:solidFill>
                <a:latin typeface="Comic Sans MS" pitchFamily="-106" charset="0"/>
              </a:rPr>
              <a:t> </a:t>
            </a:r>
          </a:p>
        </p:txBody>
      </p:sp>
      <p:pic>
        <p:nvPicPr>
          <p:cNvPr id="12" name="Picture 107" descr=" appo.tiff                                                      0001290E&#10;Alladiopw-HD2                  BAC1C4B8: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39459" y="5134587"/>
            <a:ext cx="327025" cy="284163"/>
          </a:xfrm>
          <a:prstGeom prst="rect">
            <a:avLst/>
          </a:prstGeom>
          <a:noFill/>
        </p:spPr>
      </p:pic>
      <p:sp>
        <p:nvSpPr>
          <p:cNvPr id="13" name="Line 114"/>
          <p:cNvSpPr>
            <a:spLocks noChangeShapeType="1"/>
          </p:cNvSpPr>
          <p:nvPr/>
        </p:nvSpPr>
        <p:spPr bwMode="auto">
          <a:xfrm flipV="1">
            <a:off x="4663259" y="4045309"/>
            <a:ext cx="75600" cy="774000"/>
          </a:xfrm>
          <a:prstGeom prst="line">
            <a:avLst/>
          </a:prstGeom>
          <a:noFill/>
          <a:ln w="9525">
            <a:solidFill>
              <a:srgbClr val="FF0F0C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27"/>
          <p:cNvSpPr>
            <a:spLocks noChangeShapeType="1"/>
          </p:cNvSpPr>
          <p:nvPr/>
        </p:nvSpPr>
        <p:spPr bwMode="auto">
          <a:xfrm>
            <a:off x="91259" y="4809777"/>
            <a:ext cx="35814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29"/>
          <p:cNvSpPr>
            <a:spLocks noChangeShapeType="1"/>
          </p:cNvSpPr>
          <p:nvPr/>
        </p:nvSpPr>
        <p:spPr bwMode="auto">
          <a:xfrm>
            <a:off x="4663259" y="5745189"/>
            <a:ext cx="3886200" cy="0"/>
          </a:xfrm>
          <a:prstGeom prst="line">
            <a:avLst/>
          </a:prstGeom>
          <a:noFill/>
          <a:ln w="9525">
            <a:solidFill>
              <a:srgbClr val="4404FE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133"/>
          <p:cNvSpPr>
            <a:spLocks noChangeShapeType="1"/>
          </p:cNvSpPr>
          <p:nvPr/>
        </p:nvSpPr>
        <p:spPr bwMode="auto">
          <a:xfrm flipH="1" flipV="1">
            <a:off x="3596459" y="3590577"/>
            <a:ext cx="76200" cy="1219200"/>
          </a:xfrm>
          <a:prstGeom prst="line">
            <a:avLst/>
          </a:prstGeom>
          <a:noFill/>
          <a:ln w="9525">
            <a:solidFill>
              <a:srgbClr val="FF0F0C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Text Box 134"/>
          <p:cNvSpPr txBox="1">
            <a:spLocks noChangeArrowheads="1"/>
          </p:cNvSpPr>
          <p:nvPr/>
        </p:nvSpPr>
        <p:spPr bwMode="auto">
          <a:xfrm>
            <a:off x="15059" y="4428777"/>
            <a:ext cx="3962400" cy="1340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110000"/>
              </a:lnSpc>
            </a:pPr>
            <a:r>
              <a:rPr lang="en-US" sz="1800" b="1">
                <a:solidFill>
                  <a:srgbClr val="FF0F0C"/>
                </a:solidFill>
                <a:latin typeface="Comic Sans MS" pitchFamily="-106" charset="0"/>
              </a:rPr>
              <a:t>Embedded magnetic separatrix:</a:t>
            </a:r>
            <a:endParaRPr lang="en-US" sz="1800">
              <a:solidFill>
                <a:srgbClr val="FF0F0C"/>
              </a:solidFill>
              <a:latin typeface="Comic Sans MS" pitchFamily="-106" charset="0"/>
            </a:endParaRPr>
          </a:p>
          <a:p>
            <a:pPr>
              <a:lnSpc>
                <a:spcPct val="110000"/>
              </a:lnSpc>
            </a:pPr>
            <a:r>
              <a:rPr lang="en-US" sz="1800" b="1">
                <a:solidFill>
                  <a:srgbClr val="FF0F0C"/>
                </a:solidFill>
                <a:latin typeface="Comic Sans MS" pitchFamily="-106" charset="0"/>
              </a:rPr>
              <a:t>              </a:t>
            </a:r>
            <a:r>
              <a:rPr lang="en-US" sz="1800" b="1" i="1" smtClean="0">
                <a:solidFill>
                  <a:srgbClr val="FF0F0C"/>
                </a:solidFill>
                <a:latin typeface="Times New Roman" pitchFamily="-106" charset="0"/>
              </a:rPr>
              <a:t>(</a:t>
            </a:r>
            <a:r>
              <a:rPr lang="el-GR" sz="2000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ψ </a:t>
            </a:r>
            <a:r>
              <a:rPr lang="en-US" sz="1800" b="1" i="1" smtClean="0">
                <a:solidFill>
                  <a:srgbClr val="FF0F0C"/>
                </a:solidFill>
                <a:latin typeface="Times New Roman" pitchFamily="-106" charset="0"/>
              </a:rPr>
              <a:t>=</a:t>
            </a:r>
            <a:r>
              <a:rPr lang="el-GR" sz="2000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ψ</a:t>
            </a:r>
            <a:r>
              <a:rPr lang="en-US" sz="1800" b="1" i="1" baseline="-25000" smtClean="0">
                <a:solidFill>
                  <a:srgbClr val="FF0F0C"/>
                </a:solidFill>
                <a:latin typeface="Times New Roman" pitchFamily="-106" charset="0"/>
              </a:rPr>
              <a:t>max</a:t>
            </a:r>
            <a:r>
              <a:rPr lang="en-US" sz="1800" i="1">
                <a:solidFill>
                  <a:srgbClr val="FF0F0C"/>
                </a:solidFill>
                <a:latin typeface="Times New Roman" pitchFamily="-106" charset="0"/>
              </a:rPr>
              <a:t>)</a:t>
            </a:r>
            <a:endParaRPr lang="en-US" sz="1800" b="1" i="1">
              <a:solidFill>
                <a:srgbClr val="FF0F0C"/>
              </a:solidFill>
              <a:latin typeface="Comic Sans MS" pitchFamily="-106" charset="0"/>
            </a:endParaRPr>
          </a:p>
          <a:p>
            <a:pPr>
              <a:lnSpc>
                <a:spcPct val="110000"/>
              </a:lnSpc>
            </a:pPr>
            <a:r>
              <a:rPr lang="en-US" sz="1800">
                <a:solidFill>
                  <a:srgbClr val="4404FE"/>
                </a:solidFill>
                <a:latin typeface="Comic Sans MS" pitchFamily="-106" charset="0"/>
              </a:rPr>
              <a:t>      diverges</a:t>
            </a:r>
            <a:r>
              <a:rPr lang="en-US" sz="1800">
                <a:solidFill>
                  <a:srgbClr val="FF0F0C"/>
                </a:solidFill>
                <a:latin typeface="Comic Sans MS" pitchFamily="-106" charset="0"/>
              </a:rPr>
              <a:t> </a:t>
            </a:r>
            <a:r>
              <a:rPr lang="en-US" sz="1800">
                <a:solidFill>
                  <a:srgbClr val="4404FE"/>
                </a:solidFill>
                <a:latin typeface="Comic Sans MS" pitchFamily="-106" charset="0"/>
              </a:rPr>
              <a:t>near regular X</a:t>
            </a:r>
            <a:r>
              <a:rPr lang="en-US" sz="1200">
                <a:solidFill>
                  <a:srgbClr val="4404FE"/>
                </a:solidFill>
                <a:latin typeface="Symbol" pitchFamily="-106" charset="2"/>
              </a:rPr>
              <a:t>-</a:t>
            </a:r>
            <a:r>
              <a:rPr lang="en-US" sz="1800">
                <a:solidFill>
                  <a:srgbClr val="4404FE"/>
                </a:solidFill>
                <a:latin typeface="Comic Sans MS" pitchFamily="-106" charset="0"/>
              </a:rPr>
              <a:t>point</a:t>
            </a:r>
            <a:r>
              <a:rPr lang="en-US" sz="1800">
                <a:solidFill>
                  <a:srgbClr val="FF0F0C"/>
                </a:solidFill>
                <a:latin typeface="Comic Sans MS" pitchFamily="-106" charset="0"/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en-US" sz="1800">
                <a:solidFill>
                  <a:srgbClr val="4404FE"/>
                </a:solidFill>
                <a:latin typeface="Symbol" pitchFamily="-106" charset="2"/>
              </a:rPr>
              <a:t>q</a:t>
            </a:r>
            <a:r>
              <a:rPr lang="en-US" sz="1800">
                <a:solidFill>
                  <a:srgbClr val="4404FE"/>
                </a:solidFill>
                <a:latin typeface="Comic Sans MS" pitchFamily="-106" charset="0"/>
              </a:rPr>
              <a:t> angles converge on reg. X-point</a:t>
            </a:r>
          </a:p>
        </p:txBody>
      </p:sp>
      <p:pic>
        <p:nvPicPr>
          <p:cNvPr id="20" name="Picture 135" descr="appo.jpg                                                       00003824Alladio-HD2                    BAC422B3: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56538" y="4840907"/>
            <a:ext cx="846137" cy="280987"/>
          </a:xfrm>
          <a:prstGeom prst="rect">
            <a:avLst/>
          </a:prstGeom>
          <a:noFill/>
        </p:spPr>
      </p:pic>
      <p:pic>
        <p:nvPicPr>
          <p:cNvPr id="21" name="Picture 136" descr=" appo.tiff                                                      0001290E&#10;Alladiopw-HD2                  BAC1C4B8: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259" y="5100873"/>
            <a:ext cx="327025" cy="284163"/>
          </a:xfrm>
          <a:prstGeom prst="rect">
            <a:avLst/>
          </a:prstGeom>
          <a:noFill/>
        </p:spPr>
      </p:pic>
      <p:sp>
        <p:nvSpPr>
          <p:cNvPr id="22" name="Line 137"/>
          <p:cNvSpPr>
            <a:spLocks noChangeShapeType="1"/>
          </p:cNvSpPr>
          <p:nvPr/>
        </p:nvSpPr>
        <p:spPr bwMode="auto">
          <a:xfrm>
            <a:off x="4663259" y="4809777"/>
            <a:ext cx="2971800" cy="0"/>
          </a:xfrm>
          <a:prstGeom prst="line">
            <a:avLst/>
          </a:prstGeom>
          <a:noFill/>
          <a:ln w="9525">
            <a:solidFill>
              <a:srgbClr val="FF0F0C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139"/>
          <p:cNvSpPr>
            <a:spLocks noChangeShapeType="1"/>
          </p:cNvSpPr>
          <p:nvPr/>
        </p:nvSpPr>
        <p:spPr bwMode="auto">
          <a:xfrm>
            <a:off x="91259" y="5745189"/>
            <a:ext cx="3657600" cy="0"/>
          </a:xfrm>
          <a:prstGeom prst="line">
            <a:avLst/>
          </a:prstGeom>
          <a:noFill/>
          <a:ln w="9525">
            <a:solidFill>
              <a:srgbClr val="4404FE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140"/>
          <p:cNvSpPr>
            <a:spLocks noChangeShapeType="1"/>
          </p:cNvSpPr>
          <p:nvPr/>
        </p:nvSpPr>
        <p:spPr bwMode="auto">
          <a:xfrm flipV="1">
            <a:off x="3748859" y="3209577"/>
            <a:ext cx="152400" cy="2535612"/>
          </a:xfrm>
          <a:prstGeom prst="line">
            <a:avLst/>
          </a:prstGeom>
          <a:noFill/>
          <a:ln w="9525">
            <a:solidFill>
              <a:srgbClr val="4404FE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5" name="Picture 141" descr=" appo.tiff                                                      00003824Alladio-HD2                    BAC422B3: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77432" y="4886773"/>
            <a:ext cx="1008062" cy="258763"/>
          </a:xfrm>
          <a:prstGeom prst="rect">
            <a:avLst/>
          </a:prstGeom>
          <a:noFill/>
        </p:spPr>
      </p:pic>
      <p:sp>
        <p:nvSpPr>
          <p:cNvPr id="26" name="Line 142"/>
          <p:cNvSpPr>
            <a:spLocks noChangeShapeType="1"/>
          </p:cNvSpPr>
          <p:nvPr/>
        </p:nvSpPr>
        <p:spPr bwMode="auto">
          <a:xfrm flipH="1" flipV="1">
            <a:off x="4129859" y="4123977"/>
            <a:ext cx="533400" cy="1621212"/>
          </a:xfrm>
          <a:prstGeom prst="line">
            <a:avLst/>
          </a:prstGeom>
          <a:noFill/>
          <a:ln w="9525">
            <a:solidFill>
              <a:srgbClr val="4404FE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145"/>
          <p:cNvSpPr>
            <a:spLocks noChangeShapeType="1"/>
          </p:cNvSpPr>
          <p:nvPr/>
        </p:nvSpPr>
        <p:spPr bwMode="auto">
          <a:xfrm>
            <a:off x="1462859" y="5190777"/>
            <a:ext cx="2209800" cy="0"/>
          </a:xfrm>
          <a:prstGeom prst="line">
            <a:avLst/>
          </a:prstGeom>
          <a:noFill/>
          <a:ln w="9525">
            <a:solidFill>
              <a:srgbClr val="FF0F0C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146"/>
          <p:cNvSpPr>
            <a:spLocks noChangeShapeType="1"/>
          </p:cNvSpPr>
          <p:nvPr/>
        </p:nvSpPr>
        <p:spPr bwMode="auto">
          <a:xfrm>
            <a:off x="3672659" y="4809777"/>
            <a:ext cx="0" cy="381000"/>
          </a:xfrm>
          <a:prstGeom prst="line">
            <a:avLst/>
          </a:prstGeom>
          <a:noFill/>
          <a:ln w="9525">
            <a:solidFill>
              <a:srgbClr val="FF0F0C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147"/>
          <p:cNvSpPr>
            <a:spLocks noChangeShapeType="1"/>
          </p:cNvSpPr>
          <p:nvPr/>
        </p:nvSpPr>
        <p:spPr bwMode="auto">
          <a:xfrm>
            <a:off x="6201077" y="4540146"/>
            <a:ext cx="1981200" cy="0"/>
          </a:xfrm>
          <a:prstGeom prst="line">
            <a:avLst/>
          </a:prstGeom>
          <a:noFill/>
          <a:ln w="9525">
            <a:solidFill>
              <a:srgbClr val="FF0F0C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148"/>
          <p:cNvSpPr>
            <a:spLocks noChangeShapeType="1"/>
          </p:cNvSpPr>
          <p:nvPr/>
        </p:nvSpPr>
        <p:spPr bwMode="auto">
          <a:xfrm>
            <a:off x="4663259" y="4809777"/>
            <a:ext cx="381000" cy="381000"/>
          </a:xfrm>
          <a:prstGeom prst="line">
            <a:avLst/>
          </a:prstGeom>
          <a:noFill/>
          <a:ln w="9525">
            <a:solidFill>
              <a:srgbClr val="FF0F0C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Line 152"/>
          <p:cNvSpPr>
            <a:spLocks noChangeShapeType="1"/>
          </p:cNvSpPr>
          <p:nvPr/>
        </p:nvSpPr>
        <p:spPr bwMode="auto">
          <a:xfrm>
            <a:off x="167459" y="5440832"/>
            <a:ext cx="3581400" cy="0"/>
          </a:xfrm>
          <a:prstGeom prst="line">
            <a:avLst/>
          </a:prstGeom>
          <a:noFill/>
          <a:ln w="9525">
            <a:solidFill>
              <a:srgbClr val="4404FE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Line 153"/>
          <p:cNvSpPr>
            <a:spLocks noChangeShapeType="1"/>
          </p:cNvSpPr>
          <p:nvPr/>
        </p:nvSpPr>
        <p:spPr bwMode="auto">
          <a:xfrm>
            <a:off x="4587059" y="5440832"/>
            <a:ext cx="3810000" cy="0"/>
          </a:xfrm>
          <a:prstGeom prst="line">
            <a:avLst/>
          </a:prstGeom>
          <a:noFill/>
          <a:ln w="9525">
            <a:solidFill>
              <a:srgbClr val="4404FE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12777" y="2000112"/>
            <a:ext cx="23715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000" b="1" i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2000" i="1">
                <a:latin typeface="Symbol" pitchFamily="-106" charset="2"/>
              </a:rPr>
              <a:t>    </a:t>
            </a:r>
            <a:r>
              <a:rPr lang="en-US" i="1" smtClean="0">
                <a:latin typeface="Times New Roman" pitchFamily="-106" charset="0"/>
              </a:rPr>
              <a:t>=</a:t>
            </a:r>
            <a:r>
              <a:rPr lang="el-GR" sz="2000" b="1" i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ψ</a:t>
            </a:r>
            <a:r>
              <a:rPr lang="en-US" i="1" baseline="-25000" smtClean="0">
                <a:latin typeface="Times New Roman"/>
                <a:cs typeface="Times New Roman"/>
              </a:rPr>
              <a:t>max</a:t>
            </a:r>
            <a:r>
              <a:rPr lang="en-US" baseline="-25000">
                <a:latin typeface="Times New Roman"/>
                <a:cs typeface="Times New Roman"/>
              </a:rPr>
              <a:t> 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smtClean="0">
                <a:latin typeface="Times New Roman"/>
                <a:cs typeface="Times New Roman"/>
              </a:rPr>
              <a:t> -</a:t>
            </a:r>
            <a:r>
              <a:rPr lang="en-US" sz="1400" smtClean="0">
                <a:latin typeface="Times New Roman"/>
                <a:cs typeface="Times New Roman"/>
              </a:rPr>
              <a:t>poloidal </a:t>
            </a:r>
            <a:r>
              <a:rPr lang="en-US" sz="1400">
                <a:latin typeface="Times New Roman"/>
                <a:cs typeface="Times New Roman"/>
              </a:rPr>
              <a:t>flux</a:t>
            </a:r>
            <a:endParaRPr lang="en-US">
              <a:latin typeface="Comic Sans MS" pitchFamily="-106" charset="0"/>
            </a:endParaRPr>
          </a:p>
          <a:p>
            <a:r>
              <a:rPr lang="el-GR" sz="2000" b="1" i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i="1" baseline="-25000" smtClean="0">
                <a:latin typeface="Symbol" pitchFamily="-106" charset="2"/>
              </a:rPr>
              <a:t>T  </a:t>
            </a:r>
            <a:r>
              <a:rPr lang="en-US" i="1">
                <a:latin typeface="Times New Roman" pitchFamily="-106" charset="0"/>
              </a:rPr>
              <a:t>=0 </a:t>
            </a:r>
            <a:r>
              <a:rPr lang="en-US">
                <a:latin typeface="Times New Roman" pitchFamily="-106" charset="0"/>
              </a:rPr>
              <a:t>	</a:t>
            </a:r>
            <a:r>
              <a:rPr lang="en-US" smtClean="0">
                <a:latin typeface="Times New Roman" pitchFamily="-106" charset="0"/>
              </a:rPr>
              <a:t>   </a:t>
            </a:r>
            <a:r>
              <a:rPr lang="en-US" smtClean="0">
                <a:latin typeface="Times New Roman"/>
                <a:cs typeface="Times New Roman"/>
              </a:rPr>
              <a:t>-</a:t>
            </a:r>
            <a:r>
              <a:rPr lang="en-US" sz="1400">
                <a:latin typeface="Times New Roman"/>
                <a:cs typeface="Times New Roman"/>
              </a:rPr>
              <a:t>toroidal flux</a:t>
            </a:r>
            <a:endParaRPr lang="en-US" sz="1400"/>
          </a:p>
        </p:txBody>
      </p:sp>
      <p:sp>
        <p:nvSpPr>
          <p:cNvPr id="45" name="Rectangle 44"/>
          <p:cNvSpPr/>
          <p:nvPr/>
        </p:nvSpPr>
        <p:spPr>
          <a:xfrm>
            <a:off x="5272859" y="1946241"/>
            <a:ext cx="3915630" cy="10018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0000"/>
              </a:lnSpc>
            </a:pPr>
            <a:r>
              <a:rPr lang="en-US">
                <a:latin typeface="Comic Sans MS" pitchFamily="-106" charset="0"/>
              </a:rPr>
              <a:t>Ideal MHD stability influenced by:</a:t>
            </a:r>
          </a:p>
          <a:p>
            <a:pPr>
              <a:lnSpc>
                <a:spcPct val="110000"/>
              </a:lnSpc>
            </a:pPr>
            <a:r>
              <a:rPr lang="en-US">
                <a:latin typeface="Comic Sans MS" pitchFamily="-106" charset="0"/>
              </a:rPr>
              <a:t>plasma pressure: </a:t>
            </a:r>
            <a:r>
              <a:rPr lang="en-US" i="1" smtClean="0">
                <a:solidFill>
                  <a:srgbClr val="FF0000"/>
                </a:solidFill>
                <a:latin typeface="Comic Sans MS" pitchFamily="-106" charset="0"/>
              </a:rPr>
              <a:t>p(</a:t>
            </a:r>
            <a:r>
              <a:rPr lang="el-GR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b="1" i="1" baseline="-25000" smtClean="0">
                <a:solidFill>
                  <a:srgbClr val="FF0000"/>
                </a:solidFill>
              </a:rPr>
              <a:t>T</a:t>
            </a:r>
            <a:r>
              <a:rPr lang="en-US" i="1">
                <a:solidFill>
                  <a:srgbClr val="FF0000"/>
                </a:solidFill>
                <a:latin typeface="Comic Sans MS" pitchFamily="-106" charset="0"/>
              </a:rPr>
              <a:t>)</a:t>
            </a:r>
          </a:p>
          <a:p>
            <a:pPr>
              <a:lnSpc>
                <a:spcPct val="110000"/>
              </a:lnSpc>
            </a:pPr>
            <a:r>
              <a:rPr lang="en-US">
                <a:latin typeface="Comic Sans MS" pitchFamily="-106" charset="0"/>
              </a:rPr>
              <a:t>&amp; field lines rotational transform:</a:t>
            </a:r>
          </a:p>
        </p:txBody>
      </p:sp>
      <p:sp>
        <p:nvSpPr>
          <p:cNvPr id="46" name="Line 126"/>
          <p:cNvSpPr>
            <a:spLocks noChangeShapeType="1"/>
          </p:cNvSpPr>
          <p:nvPr/>
        </p:nvSpPr>
        <p:spPr bwMode="auto">
          <a:xfrm flipV="1">
            <a:off x="2103986" y="2393275"/>
            <a:ext cx="1568674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Text Box 87"/>
          <p:cNvSpPr txBox="1">
            <a:spLocks noChangeArrowheads="1"/>
          </p:cNvSpPr>
          <p:nvPr/>
        </p:nvSpPr>
        <p:spPr bwMode="auto">
          <a:xfrm>
            <a:off x="396059" y="5865628"/>
            <a:ext cx="8153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 b="1">
                <a:solidFill>
                  <a:srgbClr val="FF3399"/>
                </a:solidFill>
                <a:latin typeface="Comic Sans MS" pitchFamily="-106" charset="0"/>
              </a:rPr>
              <a:t>Fit numerical    by poloidal flux distance from separatrix </a:t>
            </a:r>
            <a:r>
              <a:rPr lang="en-US" sz="1800" b="1" smtClean="0">
                <a:solidFill>
                  <a:srgbClr val="FF3399"/>
                </a:solidFill>
                <a:latin typeface="Comic Sans MS" pitchFamily="-106" charset="0"/>
              </a:rPr>
              <a:t>(</a:t>
            </a:r>
            <a:r>
              <a:rPr lang="el-GR" b="1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ψ </a:t>
            </a:r>
            <a:r>
              <a:rPr lang="en-US" sz="1800" b="1" smtClean="0">
                <a:solidFill>
                  <a:srgbClr val="FF3399"/>
                </a:solidFill>
                <a:latin typeface="Symbol" pitchFamily="-106" charset="2"/>
              </a:rPr>
              <a:t>- </a:t>
            </a:r>
            <a:r>
              <a:rPr lang="el-GR" b="1" smtClean="0">
                <a:solidFill>
                  <a:srgbClr val="FF3399"/>
                </a:solidFill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1800" b="1" i="1" baseline="-25000" smtClean="0">
                <a:solidFill>
                  <a:srgbClr val="FF3399"/>
                </a:solidFill>
                <a:latin typeface="Comic Sans MS" pitchFamily="-106" charset="0"/>
              </a:rPr>
              <a:t>X</a:t>
            </a:r>
            <a:r>
              <a:rPr lang="en-US" sz="1800" b="1">
                <a:solidFill>
                  <a:srgbClr val="FF3399"/>
                </a:solidFill>
                <a:latin typeface="Comic Sans MS" pitchFamily="-106" charset="0"/>
              </a:rPr>
              <a:t>)</a:t>
            </a:r>
          </a:p>
        </p:txBody>
      </p:sp>
      <p:pic>
        <p:nvPicPr>
          <p:cNvPr id="48" name="Picture 107" descr="&#10;appo4.tiff                                                     00003824Alladio-HD2                    BAC422B3: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86859" y="6212684"/>
            <a:ext cx="2501900" cy="608013"/>
          </a:xfrm>
          <a:prstGeom prst="rect">
            <a:avLst/>
          </a:prstGeom>
          <a:noFill/>
        </p:spPr>
      </p:pic>
      <p:pic>
        <p:nvPicPr>
          <p:cNvPr id="49" name="Picture 108" descr="&#10;appo4.tiff                                                     00003824Alladio-HD2                    BAC422B3: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674497" y="6212684"/>
            <a:ext cx="2493962" cy="608013"/>
          </a:xfrm>
          <a:prstGeom prst="rect">
            <a:avLst/>
          </a:prstGeom>
          <a:noFill/>
        </p:spPr>
      </p:pic>
      <p:pic>
        <p:nvPicPr>
          <p:cNvPr id="50" name="Picture 102" descr=" appo.tiff                                                      0001290E&#10;Alladiopw-HD2                  BAC1C4B8: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376487" y="5952661"/>
            <a:ext cx="193675" cy="236538"/>
          </a:xfrm>
          <a:prstGeom prst="rect">
            <a:avLst/>
          </a:prstGeom>
          <a:noFill/>
        </p:spPr>
      </p:pic>
      <p:sp>
        <p:nvSpPr>
          <p:cNvPr id="53" name="Rectangle 52"/>
          <p:cNvSpPr/>
          <p:nvPr/>
        </p:nvSpPr>
        <p:spPr>
          <a:xfrm>
            <a:off x="5426024" y="1213807"/>
            <a:ext cx="26662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b="1">
                <a:solidFill>
                  <a:srgbClr val="000000"/>
                </a:solidFill>
                <a:latin typeface="Comic Sans MS" pitchFamily="-106" charset="0"/>
              </a:rPr>
              <a:t>*non orthogonal with </a:t>
            </a:r>
            <a:r>
              <a:rPr lang="en-US" sz="1400" b="1">
                <a:latin typeface="Times New Roman" pitchFamily="-106" charset="0"/>
              </a:rPr>
              <a:t>√g</a:t>
            </a:r>
            <a:r>
              <a:rPr lang="en-US" sz="1400" b="1">
                <a:latin typeface="Symbol" pitchFamily="-106" charset="2"/>
                <a:sym typeface="Symbol" pitchFamily="-106" charset="2"/>
              </a:rPr>
              <a:t></a:t>
            </a:r>
            <a:r>
              <a:rPr lang="en-US" sz="1400" b="1">
                <a:latin typeface="Times New Roman" pitchFamily="-106" charset="0"/>
              </a:rPr>
              <a:t>1/B</a:t>
            </a:r>
            <a:r>
              <a:rPr lang="en-US" sz="1400" b="1" baseline="30000">
                <a:latin typeface="Times New Roman" pitchFamily="-106" charset="0"/>
              </a:rPr>
              <a:t>2</a:t>
            </a:r>
            <a:endParaRPr lang="en-US" sz="1400" b="1">
              <a:solidFill>
                <a:srgbClr val="000000"/>
              </a:solidFill>
              <a:latin typeface="Comic Sans MS" pitchFamily="-106" charset="0"/>
            </a:endParaRPr>
          </a:p>
        </p:txBody>
      </p:sp>
      <p:graphicFrame>
        <p:nvGraphicFramePr>
          <p:cNvPr id="38" name="Object 37"/>
          <p:cNvGraphicFramePr>
            <a:graphicFrameLocks noChangeAspect="1"/>
          </p:cNvGraphicFramePr>
          <p:nvPr/>
        </p:nvGraphicFramePr>
        <p:xfrm>
          <a:off x="5383477" y="2904258"/>
          <a:ext cx="2556382" cy="379463"/>
        </p:xfrm>
        <a:graphic>
          <a:graphicData uri="http://schemas.openxmlformats.org/presentationml/2006/ole">
            <p:oleObj spid="_x0000_s205826" name="Equation" r:id="rId10" imgW="1625600" imgH="241300" progId="Equation.DSMT4">
              <p:embed/>
            </p:oleObj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128076" y="2053856"/>
            <a:ext cx="31370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/>
              <a:t>{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12" descr="&#10;appo3.tiff                                                     00003824Alladio-HD2                    BAC422B3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41963" y="1916113"/>
            <a:ext cx="2800350" cy="4125912"/>
          </a:xfrm>
          <a:prstGeom prst="rect">
            <a:avLst/>
          </a:prstGeom>
          <a:noFill/>
        </p:spPr>
      </p:pic>
      <p:sp>
        <p:nvSpPr>
          <p:cNvPr id="6" name="Line 213"/>
          <p:cNvSpPr>
            <a:spLocks noChangeShapeType="1"/>
          </p:cNvSpPr>
          <p:nvPr/>
        </p:nvSpPr>
        <p:spPr bwMode="auto">
          <a:xfrm flipV="1">
            <a:off x="338138" y="5473700"/>
            <a:ext cx="0" cy="228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Line 214"/>
          <p:cNvSpPr>
            <a:spLocks noChangeShapeType="1"/>
          </p:cNvSpPr>
          <p:nvPr/>
        </p:nvSpPr>
        <p:spPr bwMode="auto">
          <a:xfrm>
            <a:off x="457200" y="1078240"/>
            <a:ext cx="0" cy="165226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 Box 215"/>
          <p:cNvSpPr txBox="1">
            <a:spLocks noChangeArrowheads="1"/>
          </p:cNvSpPr>
          <p:nvPr/>
        </p:nvSpPr>
        <p:spPr bwMode="auto">
          <a:xfrm>
            <a:off x="3352800" y="2133600"/>
            <a:ext cx="1862138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rgbClr val="4404FE"/>
                </a:solidFill>
                <a:latin typeface="Comic Sans MS" pitchFamily="-106" charset="0"/>
              </a:rPr>
              <a:t>CKF equilibrium</a:t>
            </a:r>
            <a:endParaRPr lang="en-US">
              <a:solidFill>
                <a:srgbClr val="4404FE"/>
              </a:solidFill>
            </a:endParaRPr>
          </a:p>
        </p:txBody>
      </p:sp>
      <p:sp>
        <p:nvSpPr>
          <p:cNvPr id="9" name="Rectangle 216"/>
          <p:cNvSpPr>
            <a:spLocks noChangeArrowheads="1"/>
          </p:cNvSpPr>
          <p:nvPr/>
        </p:nvSpPr>
        <p:spPr bwMode="auto">
          <a:xfrm>
            <a:off x="685800" y="107275"/>
            <a:ext cx="785240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rgbClr val="3195C8"/>
                </a:solidFill>
                <a:latin typeface="Comic Sans MS" pitchFamily="-106" charset="0"/>
              </a:rPr>
              <a:t>DIVERGENCES OF METRIC COEFFICIENTS NEAR SEPARATRICES</a:t>
            </a:r>
          </a:p>
        </p:txBody>
      </p:sp>
      <p:pic>
        <p:nvPicPr>
          <p:cNvPr id="10" name="Picture 217" descr=" appo.tiff                                                      00003824Alladio-HD2                    BAC422B3: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868488"/>
            <a:ext cx="2111375" cy="3370262"/>
          </a:xfrm>
          <a:prstGeom prst="rect">
            <a:avLst/>
          </a:prstGeom>
          <a:noFill/>
        </p:spPr>
      </p:pic>
      <p:sp>
        <p:nvSpPr>
          <p:cNvPr id="11" name="Line 218"/>
          <p:cNvSpPr>
            <a:spLocks noChangeShapeType="1"/>
          </p:cNvSpPr>
          <p:nvPr/>
        </p:nvSpPr>
        <p:spPr bwMode="auto">
          <a:xfrm>
            <a:off x="457200" y="2743200"/>
            <a:ext cx="16002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219"/>
          <p:cNvSpPr>
            <a:spLocks noChangeShapeType="1"/>
          </p:cNvSpPr>
          <p:nvPr/>
        </p:nvSpPr>
        <p:spPr bwMode="auto">
          <a:xfrm flipV="1">
            <a:off x="338138" y="4953000"/>
            <a:ext cx="728662" cy="5207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221"/>
          <p:cNvSpPr txBox="1">
            <a:spLocks noChangeArrowheads="1"/>
          </p:cNvSpPr>
          <p:nvPr/>
        </p:nvSpPr>
        <p:spPr bwMode="auto">
          <a:xfrm>
            <a:off x="6553200" y="5029200"/>
            <a:ext cx="46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rgbClr val="FF0F0C"/>
                </a:solidFill>
              </a:rPr>
              <a:t>ST</a:t>
            </a:r>
            <a:endParaRPr lang="en-US"/>
          </a:p>
        </p:txBody>
      </p:sp>
      <p:sp>
        <p:nvSpPr>
          <p:cNvPr id="14" name="Text Box 222"/>
          <p:cNvSpPr txBox="1">
            <a:spLocks noChangeArrowheads="1"/>
          </p:cNvSpPr>
          <p:nvPr/>
        </p:nvSpPr>
        <p:spPr bwMode="auto">
          <a:xfrm>
            <a:off x="7340600" y="5037138"/>
            <a:ext cx="45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rgbClr val="FF0F0C"/>
                </a:solidFill>
              </a:rPr>
              <a:t>SP</a:t>
            </a:r>
            <a:endParaRPr lang="en-US"/>
          </a:p>
        </p:txBody>
      </p:sp>
      <p:sp>
        <p:nvSpPr>
          <p:cNvPr id="15" name="Line 223"/>
          <p:cNvSpPr>
            <a:spLocks noChangeShapeType="1"/>
          </p:cNvSpPr>
          <p:nvPr/>
        </p:nvSpPr>
        <p:spPr bwMode="auto">
          <a:xfrm flipH="1" flipV="1">
            <a:off x="7772400" y="4864100"/>
            <a:ext cx="457200" cy="8509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224"/>
          <p:cNvSpPr>
            <a:spLocks noChangeShapeType="1"/>
          </p:cNvSpPr>
          <p:nvPr/>
        </p:nvSpPr>
        <p:spPr bwMode="auto">
          <a:xfrm flipH="1">
            <a:off x="6996113" y="1066800"/>
            <a:ext cx="471487" cy="4379913"/>
          </a:xfrm>
          <a:prstGeom prst="line">
            <a:avLst/>
          </a:prstGeom>
          <a:noFill/>
          <a:ln w="9525">
            <a:solidFill>
              <a:srgbClr val="FF0F0C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 Box 225"/>
          <p:cNvSpPr txBox="1">
            <a:spLocks noChangeArrowheads="1"/>
          </p:cNvSpPr>
          <p:nvPr/>
        </p:nvSpPr>
        <p:spPr bwMode="auto">
          <a:xfrm>
            <a:off x="536575" y="5417157"/>
            <a:ext cx="5875338" cy="104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 sz="1800">
              <a:solidFill>
                <a:srgbClr val="000000"/>
              </a:solidFill>
              <a:latin typeface="Comic Sans MS" pitchFamily="-106" charset="0"/>
            </a:endParaRPr>
          </a:p>
          <a:p>
            <a:pPr>
              <a:buFontTx/>
              <a:buChar char="•"/>
            </a:pPr>
            <a:r>
              <a:rPr lang="en-US" sz="1800">
                <a:solidFill>
                  <a:srgbClr val="000000"/>
                </a:solidFill>
                <a:latin typeface="Comic Sans MS" pitchFamily="-106" charset="0"/>
              </a:rPr>
              <a:t>         vanishes at singular X-point and symmetry axis</a:t>
            </a:r>
          </a:p>
          <a:p>
            <a:pPr>
              <a:buFontTx/>
              <a:buChar char="•"/>
            </a:pPr>
            <a:r>
              <a:rPr lang="en-US" sz="1800">
                <a:solidFill>
                  <a:srgbClr val="000000"/>
                </a:solidFill>
                <a:latin typeface="Comic Sans MS" pitchFamily="-106" charset="0"/>
              </a:rPr>
              <a:t>               diverges at singular X-points</a:t>
            </a:r>
          </a:p>
        </p:txBody>
      </p:sp>
      <p:pic>
        <p:nvPicPr>
          <p:cNvPr id="18" name="Picture 228" descr=" appo.tiff                                                      00003824Alladio-HD2                    BAC422B3: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7707" y="6009294"/>
            <a:ext cx="871537" cy="342900"/>
          </a:xfrm>
          <a:prstGeom prst="rect">
            <a:avLst/>
          </a:prstGeom>
          <a:noFill/>
        </p:spPr>
      </p:pic>
      <p:sp>
        <p:nvSpPr>
          <p:cNvPr id="19" name="Line 230"/>
          <p:cNvSpPr>
            <a:spLocks noChangeShapeType="1"/>
          </p:cNvSpPr>
          <p:nvPr/>
        </p:nvSpPr>
        <p:spPr bwMode="auto">
          <a:xfrm>
            <a:off x="338138" y="5695950"/>
            <a:ext cx="789146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231"/>
          <p:cNvSpPr>
            <a:spLocks noChangeArrowheads="1"/>
          </p:cNvSpPr>
          <p:nvPr/>
        </p:nvSpPr>
        <p:spPr bwMode="auto">
          <a:xfrm>
            <a:off x="414338" y="682298"/>
            <a:ext cx="7885112" cy="123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120000"/>
              </a:lnSpc>
            </a:pPr>
            <a:r>
              <a:rPr lang="en-US" sz="1800" b="1">
                <a:solidFill>
                  <a:srgbClr val="FF0F0C"/>
                </a:solidFill>
                <a:latin typeface="Comic Sans MS" pitchFamily="-106" charset="0"/>
              </a:rPr>
              <a:t>At embedded magnetic separatrix:          , logarithmically vanishing</a:t>
            </a:r>
            <a:endParaRPr lang="en-US" sz="1800">
              <a:solidFill>
                <a:srgbClr val="000000"/>
              </a:solidFill>
              <a:latin typeface="Comic Sans MS" pitchFamily="-106" charset="0"/>
            </a:endParaRPr>
          </a:p>
          <a:p>
            <a:pPr>
              <a:lnSpc>
                <a:spcPct val="120000"/>
              </a:lnSpc>
              <a:buFontTx/>
              <a:buChar char="•"/>
            </a:pPr>
            <a:r>
              <a:rPr lang="en-US" sz="1800">
                <a:solidFill>
                  <a:srgbClr val="000000"/>
                </a:solidFill>
                <a:latin typeface="Comic Sans MS" pitchFamily="-106" charset="0"/>
              </a:rPr>
              <a:t>         vanishes at regular X</a:t>
            </a:r>
            <a:r>
              <a:rPr lang="en-US" sz="1200">
                <a:solidFill>
                  <a:srgbClr val="000000"/>
                </a:solidFill>
                <a:latin typeface="Symbol" pitchFamily="-106" charset="2"/>
              </a:rPr>
              <a:t>-</a:t>
            </a:r>
            <a:r>
              <a:rPr lang="en-US" sz="1800">
                <a:solidFill>
                  <a:srgbClr val="000000"/>
                </a:solidFill>
                <a:latin typeface="Comic Sans MS" pitchFamily="-106" charset="0"/>
              </a:rPr>
              <a:t>point but diverges far from it</a:t>
            </a:r>
          </a:p>
          <a:p>
            <a:pPr>
              <a:lnSpc>
                <a:spcPct val="120000"/>
              </a:lnSpc>
              <a:buSzPct val="100000"/>
              <a:buFontTx/>
              <a:buChar char="•"/>
            </a:pPr>
            <a:r>
              <a:rPr lang="en-US" sz="1800">
                <a:solidFill>
                  <a:srgbClr val="000000"/>
                </a:solidFill>
                <a:latin typeface="Comic Sans MS" pitchFamily="-106" charset="0"/>
              </a:rPr>
              <a:t> Integrated residual shear			     behaves ~ </a:t>
            </a:r>
            <a:endParaRPr lang="en-US" sz="1800" b="1">
              <a:solidFill>
                <a:srgbClr val="000000"/>
              </a:solidFill>
              <a:latin typeface="Comic Sans MS" pitchFamily="-106" charset="0"/>
            </a:endParaRPr>
          </a:p>
        </p:txBody>
      </p:sp>
      <p:pic>
        <p:nvPicPr>
          <p:cNvPr id="21" name="Picture 232" descr="appo.jpg                                                       00003824Alladio-HD2                    BAC422B3: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5800" y="785812"/>
            <a:ext cx="846138" cy="280988"/>
          </a:xfrm>
          <a:prstGeom prst="rect">
            <a:avLst/>
          </a:prstGeom>
          <a:noFill/>
        </p:spPr>
      </p:pic>
      <p:pic>
        <p:nvPicPr>
          <p:cNvPr id="22" name="Picture 233" descr=" appo.tiff                                                      00003824Alladio-HD2                    BAC422B3: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67700" y="832013"/>
            <a:ext cx="190500" cy="223838"/>
          </a:xfrm>
          <a:prstGeom prst="rect">
            <a:avLst/>
          </a:prstGeom>
          <a:noFill/>
        </p:spPr>
      </p:pic>
      <p:pic>
        <p:nvPicPr>
          <p:cNvPr id="23" name="Picture 234" descr=" appo.tiff                                                      00003824Alladio-HD2                    BAC422B3: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9600" y="1066800"/>
            <a:ext cx="508000" cy="361950"/>
          </a:xfrm>
          <a:prstGeom prst="rect">
            <a:avLst/>
          </a:prstGeom>
          <a:noFill/>
        </p:spPr>
      </p:pic>
      <p:pic>
        <p:nvPicPr>
          <p:cNvPr id="24" name="Picture 235" descr=" appo.tiff                                                      0001290E&#10;Alladiopw-HD2                  BAC1C4B8: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505200" y="1352714"/>
            <a:ext cx="2743200" cy="465137"/>
          </a:xfrm>
          <a:prstGeom prst="rect">
            <a:avLst/>
          </a:prstGeom>
          <a:noFill/>
        </p:spPr>
      </p:pic>
      <p:pic>
        <p:nvPicPr>
          <p:cNvPr id="25" name="Picture 236" descr=" appo.tiff                                                      00003824Alladio-HD2                    BAC422B3: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521575" y="1306349"/>
            <a:ext cx="1317625" cy="508000"/>
          </a:xfrm>
          <a:prstGeom prst="rect">
            <a:avLst/>
          </a:prstGeom>
          <a:noFill/>
        </p:spPr>
      </p:pic>
      <p:sp>
        <p:nvSpPr>
          <p:cNvPr id="26" name="Line 237"/>
          <p:cNvSpPr>
            <a:spLocks noChangeShapeType="1"/>
          </p:cNvSpPr>
          <p:nvPr/>
        </p:nvSpPr>
        <p:spPr bwMode="auto">
          <a:xfrm>
            <a:off x="457200" y="1078240"/>
            <a:ext cx="7958138" cy="0"/>
          </a:xfrm>
          <a:prstGeom prst="line">
            <a:avLst/>
          </a:prstGeom>
          <a:noFill/>
          <a:ln w="9525">
            <a:solidFill>
              <a:srgbClr val="FF0F0C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238"/>
          <p:cNvSpPr>
            <a:spLocks noChangeArrowheads="1"/>
          </p:cNvSpPr>
          <p:nvPr/>
        </p:nvSpPr>
        <p:spPr bwMode="auto">
          <a:xfrm>
            <a:off x="457200" y="5227638"/>
            <a:ext cx="4291013" cy="41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rgbClr val="FF0F0C"/>
                </a:solidFill>
                <a:latin typeface="Comic Sans MS" pitchFamily="-106" charset="0"/>
              </a:rPr>
              <a:t>Edge magnetic separatrix:           ,</a:t>
            </a:r>
          </a:p>
        </p:txBody>
      </p:sp>
      <p:pic>
        <p:nvPicPr>
          <p:cNvPr id="28" name="Picture 239" descr=" appo.tiff                                                      00003824Alladio-HD2                    BAC422B3: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505200" y="5349875"/>
            <a:ext cx="1008063" cy="258763"/>
          </a:xfrm>
          <a:prstGeom prst="rect">
            <a:avLst/>
          </a:prstGeom>
          <a:noFill/>
        </p:spPr>
      </p:pic>
      <p:pic>
        <p:nvPicPr>
          <p:cNvPr id="29" name="Picture 240" descr=" appo.tiff                                                      0001290E&#10;Alladiopw-HD2                  BAC1C4B8: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648200" y="5303838"/>
            <a:ext cx="871538" cy="295275"/>
          </a:xfrm>
          <a:prstGeom prst="rect">
            <a:avLst/>
          </a:prstGeom>
          <a:noFill/>
        </p:spPr>
      </p:pic>
      <p:pic>
        <p:nvPicPr>
          <p:cNvPr id="30" name="Picture 226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12"/>
              <a:srcRect/>
              <a:stretch>
                <a:fillRect/>
              </a:stretch>
            </p:blipFill>
          </mc:Choice>
          <mc:Fallback>
            <p:blipFill>
              <a:blip r:embed="rId13"/>
              <a:srcRect/>
              <a:stretch>
                <a:fillRect/>
              </a:stretch>
            </p:blipFill>
          </mc:Fallback>
        </mc:AlternateContent>
        <p:spPr bwMode="auto">
          <a:xfrm>
            <a:off x="812800" y="5737341"/>
            <a:ext cx="482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 appo.pict                                                      00003824Alladio-HD2                    BAC422B3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61533" y="3488133"/>
            <a:ext cx="3228975" cy="3228975"/>
          </a:xfrm>
          <a:prstGeom prst="rect">
            <a:avLst/>
          </a:prstGeom>
          <a:noFill/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129196" y="2264123"/>
            <a:ext cx="8905002" cy="37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en-US" sz="1800">
                <a:solidFill>
                  <a:srgbClr val="3195C8"/>
                </a:solidFill>
                <a:latin typeface="Comic Sans MS" pitchFamily="-106" charset="0"/>
              </a:rPr>
              <a:t>Normal component </a:t>
            </a:r>
            <a:r>
              <a:rPr lang="en-US" sz="1800">
                <a:latin typeface="Comic Sans MS" pitchFamily="-106" charset="0"/>
              </a:rPr>
              <a:t>vanishes far from and near the regular X-point (except n=0)</a:t>
            </a: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149833" y="3562861"/>
            <a:ext cx="450409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en-US" sz="1800">
                <a:solidFill>
                  <a:srgbClr val="3195C8"/>
                </a:solidFill>
                <a:latin typeface="Comic Sans MS" pitchFamily="-106" charset="0"/>
              </a:rPr>
              <a:t>Binormal component </a:t>
            </a:r>
            <a:r>
              <a:rPr lang="en-US" sz="1800">
                <a:solidFill>
                  <a:srgbClr val="000000"/>
                </a:solidFill>
                <a:latin typeface="Comic Sans MS" pitchFamily="-106" charset="0"/>
              </a:rPr>
              <a:t>vanishes near but</a:t>
            </a:r>
          </a:p>
          <a:p>
            <a:r>
              <a:rPr lang="en-US" sz="1800">
                <a:solidFill>
                  <a:srgbClr val="000000"/>
                </a:solidFill>
                <a:latin typeface="Comic Sans MS" pitchFamily="-106" charset="0"/>
              </a:rPr>
              <a:t> is regular far from the regular X-point </a:t>
            </a:r>
          </a:p>
        </p:txBody>
      </p:sp>
      <p:pic>
        <p:nvPicPr>
          <p:cNvPr id="8" name="Picture 17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3"/>
              <a:srcRect/>
              <a:stretch>
                <a:fillRect/>
              </a:stretch>
            </p:blipFill>
          </mc:Choice>
          <mc:Fallback>
            <p:blipFill>
              <a:blip r:embed="rId4"/>
              <a:srcRect/>
              <a:stretch>
                <a:fillRect/>
              </a:stretch>
            </p:blipFill>
          </mc:Fallback>
        </mc:AlternateContent>
        <p:spPr bwMode="auto">
          <a:xfrm>
            <a:off x="324458" y="2604665"/>
            <a:ext cx="3429000" cy="87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8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5"/>
              <a:srcRect/>
              <a:stretch>
                <a:fillRect/>
              </a:stretch>
            </p:blipFill>
          </mc:Choice>
          <mc:Fallback>
            <p:blipFill>
              <a:blip r:embed="rId6"/>
              <a:srcRect/>
              <a:stretch>
                <a:fillRect/>
              </a:stretch>
            </p:blipFill>
          </mc:Fallback>
        </mc:AlternateContent>
        <p:spPr bwMode="auto">
          <a:xfrm>
            <a:off x="5066321" y="2604665"/>
            <a:ext cx="2871787" cy="87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9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7"/>
              <a:srcRect/>
              <a:stretch>
                <a:fillRect/>
              </a:stretch>
            </p:blipFill>
          </mc:Choice>
          <mc:Fallback>
            <p:blipFill>
              <a:blip r:embed="rId8"/>
              <a:srcRect/>
              <a:stretch>
                <a:fillRect/>
              </a:stretch>
            </p:blipFill>
          </mc:Fallback>
        </mc:AlternateContent>
        <p:spPr bwMode="auto">
          <a:xfrm>
            <a:off x="341921" y="5135140"/>
            <a:ext cx="2490787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0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9"/>
              <a:srcRect/>
              <a:stretch>
                <a:fillRect/>
              </a:stretch>
            </p:blipFill>
          </mc:Choice>
          <mc:Fallback>
            <p:blipFill>
              <a:blip r:embed="rId10"/>
              <a:srcRect/>
              <a:stretch>
                <a:fillRect/>
              </a:stretch>
            </p:blipFill>
          </mc:Fallback>
        </mc:AlternateContent>
        <p:spPr bwMode="auto">
          <a:xfrm>
            <a:off x="460983" y="4233440"/>
            <a:ext cx="3243263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 Box 21"/>
          <p:cNvSpPr txBox="1">
            <a:spLocks noChangeArrowheads="1"/>
          </p:cNvSpPr>
          <p:nvPr/>
        </p:nvSpPr>
        <p:spPr bwMode="auto">
          <a:xfrm>
            <a:off x="165708" y="6033665"/>
            <a:ext cx="44807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FontTx/>
              <a:buChar char="•"/>
            </a:pPr>
            <a:r>
              <a:rPr lang="en-US" sz="1800">
                <a:solidFill>
                  <a:srgbClr val="3195C8"/>
                </a:solidFill>
                <a:latin typeface="Comic Sans MS" pitchFamily="-106" charset="0"/>
              </a:rPr>
              <a:t>Parallel component </a:t>
            </a:r>
            <a:r>
              <a:rPr lang="en-US" sz="1800">
                <a:solidFill>
                  <a:srgbClr val="000000"/>
                </a:solidFill>
                <a:latin typeface="Comic Sans MS" pitchFamily="-106" charset="0"/>
              </a:rPr>
              <a:t>regular everywhere</a:t>
            </a:r>
          </a:p>
        </p:txBody>
      </p:sp>
      <p:pic>
        <p:nvPicPr>
          <p:cNvPr id="13" name="Picture 23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11"/>
              <a:srcRect/>
              <a:stretch>
                <a:fillRect/>
              </a:stretch>
            </p:blipFill>
          </mc:Choice>
          <mc:Fallback>
            <p:blipFill>
              <a:blip r:embed="rId12"/>
              <a:srcRect/>
              <a:stretch>
                <a:fillRect/>
              </a:stretch>
            </p:blipFill>
          </mc:Fallback>
        </mc:AlternateContent>
        <p:spPr bwMode="auto">
          <a:xfrm>
            <a:off x="470508" y="6403716"/>
            <a:ext cx="1881188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Line 35"/>
          <p:cNvSpPr>
            <a:spLocks noChangeShapeType="1"/>
          </p:cNvSpPr>
          <p:nvPr/>
        </p:nvSpPr>
        <p:spPr bwMode="auto">
          <a:xfrm>
            <a:off x="4356708" y="3900065"/>
            <a:ext cx="1752600" cy="666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38"/>
          <p:cNvSpPr>
            <a:spLocks noChangeShapeType="1"/>
          </p:cNvSpPr>
          <p:nvPr/>
        </p:nvSpPr>
        <p:spPr bwMode="auto">
          <a:xfrm>
            <a:off x="3747108" y="2604665"/>
            <a:ext cx="2362200" cy="1362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39"/>
          <p:cNvSpPr>
            <a:spLocks noChangeShapeType="1"/>
          </p:cNvSpPr>
          <p:nvPr/>
        </p:nvSpPr>
        <p:spPr bwMode="auto">
          <a:xfrm>
            <a:off x="2527908" y="390006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40"/>
          <p:cNvSpPr>
            <a:spLocks noChangeShapeType="1"/>
          </p:cNvSpPr>
          <p:nvPr/>
        </p:nvSpPr>
        <p:spPr bwMode="auto">
          <a:xfrm>
            <a:off x="3213708" y="3900065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Line 42"/>
          <p:cNvSpPr>
            <a:spLocks noChangeShapeType="1"/>
          </p:cNvSpPr>
          <p:nvPr/>
        </p:nvSpPr>
        <p:spPr bwMode="auto">
          <a:xfrm>
            <a:off x="318108" y="2604665"/>
            <a:ext cx="6934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Line 43"/>
          <p:cNvSpPr>
            <a:spLocks noChangeShapeType="1"/>
          </p:cNvSpPr>
          <p:nvPr/>
        </p:nvSpPr>
        <p:spPr bwMode="auto">
          <a:xfrm>
            <a:off x="318108" y="4173442"/>
            <a:ext cx="388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44"/>
          <p:cNvSpPr>
            <a:spLocks noChangeShapeType="1"/>
          </p:cNvSpPr>
          <p:nvPr/>
        </p:nvSpPr>
        <p:spPr bwMode="auto">
          <a:xfrm>
            <a:off x="4204308" y="4173442"/>
            <a:ext cx="1143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Text Box 45"/>
          <p:cNvSpPr txBox="1">
            <a:spLocks noChangeArrowheads="1"/>
          </p:cNvSpPr>
          <p:nvPr/>
        </p:nvSpPr>
        <p:spPr bwMode="auto">
          <a:xfrm>
            <a:off x="180497" y="1955602"/>
            <a:ext cx="88696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rgbClr val="3195C8"/>
                </a:solidFill>
                <a:latin typeface="Comic Sans MS" pitchFamily="-106" charset="0"/>
              </a:rPr>
              <a:t>REGULARITY of DISPLACEMENT at EMBEDDED MAGNETIC SEPARATRIX</a:t>
            </a:r>
            <a:endParaRPr lang="en-US" sz="1800">
              <a:solidFill>
                <a:srgbClr val="3195C8"/>
              </a:solidFill>
              <a:latin typeface="Comic Sans MS" pitchFamily="-106" charset="0"/>
            </a:endParaRPr>
          </a:p>
        </p:txBody>
      </p:sp>
      <p:sp>
        <p:nvSpPr>
          <p:cNvPr id="24" name="Text Box 49"/>
          <p:cNvSpPr txBox="1">
            <a:spLocks noChangeArrowheads="1"/>
          </p:cNvSpPr>
          <p:nvPr/>
        </p:nvSpPr>
        <p:spPr bwMode="auto">
          <a:xfrm>
            <a:off x="7388833" y="3553990"/>
            <a:ext cx="600075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800">
                <a:solidFill>
                  <a:srgbClr val="4404FE"/>
                </a:solidFill>
                <a:latin typeface="Comic Sans MS" pitchFamily="-106" charset="0"/>
              </a:rPr>
              <a:t>CKF</a:t>
            </a:r>
          </a:p>
          <a:p>
            <a:pPr algn="ctr"/>
            <a:r>
              <a:rPr lang="en-US" sz="1800">
                <a:solidFill>
                  <a:srgbClr val="4404FE"/>
                </a:solidFill>
                <a:latin typeface="Comic Sans MS" pitchFamily="-106" charset="0"/>
              </a:rPr>
              <a:t>n=1</a:t>
            </a:r>
            <a:endParaRPr lang="en-US"/>
          </a:p>
        </p:txBody>
      </p:sp>
      <p:pic>
        <p:nvPicPr>
          <p:cNvPr id="30" name="Picture 9" descr=" appo.tiff                                                      00003824Alladio-HD2                    BAC422B3: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813951" y="392027"/>
            <a:ext cx="153988" cy="341313"/>
          </a:xfrm>
          <a:prstGeom prst="rect">
            <a:avLst/>
          </a:prstGeom>
          <a:noFill/>
        </p:spPr>
      </p:pic>
      <p:sp>
        <p:nvSpPr>
          <p:cNvPr id="32" name="TextBox 31"/>
          <p:cNvSpPr txBox="1"/>
          <p:nvPr/>
        </p:nvSpPr>
        <p:spPr>
          <a:xfrm>
            <a:off x="244381" y="402660"/>
            <a:ext cx="8805751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spcAft>
                <a:spcPts val="600"/>
              </a:spcAft>
            </a:pPr>
            <a:r>
              <a:rPr lang="en-US" b="1">
                <a:solidFill>
                  <a:srgbClr val="4404FE"/>
                </a:solidFill>
                <a:latin typeface="Comic Sans MS" pitchFamily="-106" charset="0"/>
              </a:rPr>
              <a:t>Perturbed plasma displacement</a:t>
            </a:r>
            <a:r>
              <a:rPr lang="en-US">
                <a:solidFill>
                  <a:srgbClr val="4404FE"/>
                </a:solidFill>
                <a:latin typeface="Comic Sans MS" pitchFamily="-106" charset="0"/>
              </a:rPr>
              <a:t>	 for </a:t>
            </a:r>
            <a:r>
              <a:rPr lang="en-US" b="1">
                <a:solidFill>
                  <a:srgbClr val="4404FE"/>
                </a:solidFill>
                <a:latin typeface="Comic Sans MS" pitchFamily="-106" charset="0"/>
              </a:rPr>
              <a:t>low toroidal number n </a:t>
            </a:r>
          </a:p>
          <a:p>
            <a:pPr marL="0" lvl="1">
              <a:spcAft>
                <a:spcPts val="600"/>
              </a:spcAft>
            </a:pPr>
            <a:r>
              <a:rPr lang="en-US" b="1">
                <a:solidFill>
                  <a:srgbClr val="4404FE"/>
                </a:solidFill>
                <a:latin typeface="Comic Sans MS" pitchFamily="-106" charset="0"/>
              </a:rPr>
              <a:t>Fourier expanded in poloidal angle </a:t>
            </a:r>
            <a:r>
              <a:rPr lang="en-US" b="1">
                <a:solidFill>
                  <a:srgbClr val="4404FE"/>
                </a:solidFill>
                <a:latin typeface="Symbol" pitchFamily="-106" charset="2"/>
              </a:rPr>
              <a:t>q</a:t>
            </a:r>
            <a:r>
              <a:rPr lang="en-US">
                <a:solidFill>
                  <a:srgbClr val="4404FE"/>
                </a:solidFill>
                <a:latin typeface="Times New Roman" pitchFamily="-106" charset="0"/>
              </a:rPr>
              <a:t>: </a:t>
            </a:r>
          </a:p>
          <a:p>
            <a:pPr marL="0" lvl="1">
              <a:spcAft>
                <a:spcPts val="600"/>
              </a:spcAft>
            </a:pPr>
            <a:r>
              <a:rPr lang="en-US" b="1">
                <a:solidFill>
                  <a:srgbClr val="4404FE"/>
                </a:solidFill>
                <a:latin typeface="Comic Sans MS" pitchFamily="-106" charset="0"/>
              </a:rPr>
              <a:t>1D radial finite element method for normal mode equation</a:t>
            </a:r>
            <a:r>
              <a:rPr lang="en-US">
                <a:solidFill>
                  <a:srgbClr val="4404FE"/>
                </a:solidFill>
                <a:latin typeface="Comic Sans MS" pitchFamily="-106" charset="0"/>
              </a:rPr>
              <a:t>:</a:t>
            </a:r>
          </a:p>
          <a:p>
            <a:pPr marL="0" lvl="1">
              <a:spcAft>
                <a:spcPts val="600"/>
              </a:spcAft>
            </a:pPr>
            <a:r>
              <a:rPr lang="en-US">
                <a:solidFill>
                  <a:srgbClr val="4404FE"/>
                </a:solidFill>
                <a:latin typeface="Comic Sans MS" pitchFamily="-106" charset="0"/>
              </a:rPr>
              <a:t>						  W</a:t>
            </a:r>
            <a:r>
              <a:rPr lang="en-US" baseline="-25000">
                <a:solidFill>
                  <a:srgbClr val="4404FE"/>
                </a:solidFill>
                <a:latin typeface="Comic Sans MS" pitchFamily="-106" charset="0"/>
              </a:rPr>
              <a:t>p</a:t>
            </a:r>
            <a:r>
              <a:rPr lang="en-US">
                <a:solidFill>
                  <a:srgbClr val="4404FE"/>
                </a:solidFill>
                <a:latin typeface="Comic Sans MS" pitchFamily="-106" charset="0"/>
              </a:rPr>
              <a:t> potential, W</a:t>
            </a:r>
            <a:r>
              <a:rPr lang="en-US" baseline="-25000">
                <a:solidFill>
                  <a:srgbClr val="4404FE"/>
                </a:solidFill>
                <a:latin typeface="Comic Sans MS" pitchFamily="-106" charset="0"/>
              </a:rPr>
              <a:t>K</a:t>
            </a:r>
            <a:r>
              <a:rPr lang="en-US">
                <a:solidFill>
                  <a:srgbClr val="4404FE"/>
                </a:solidFill>
                <a:latin typeface="Comic Sans MS" pitchFamily="-106" charset="0"/>
              </a:rPr>
              <a:t> kinetic energy </a:t>
            </a:r>
          </a:p>
        </p:txBody>
      </p:sp>
      <p:pic>
        <p:nvPicPr>
          <p:cNvPr id="34" name="Picture 7" descr=" appo.tiff                                                      00003824Alladio-HD2                    BAC422B3: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41921" y="1464684"/>
            <a:ext cx="2735263" cy="446087"/>
          </a:xfrm>
          <a:prstGeom prst="rect">
            <a:avLst/>
          </a:prstGeom>
          <a:noFill/>
        </p:spPr>
      </p:pic>
      <p:pic>
        <p:nvPicPr>
          <p:cNvPr id="25" name="Picture 8" descr=" appo.tiff                                                      00003824Alladio-HD2                    BAC422B3: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4455315" y="751032"/>
            <a:ext cx="3209925" cy="431800"/>
          </a:xfrm>
          <a:prstGeom prst="rect">
            <a:avLst/>
          </a:prstGeom>
          <a:noFill/>
        </p:spPr>
      </p:pic>
      <p:pic>
        <p:nvPicPr>
          <p:cNvPr id="26" name="Picture 25" descr="Fançois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166708" y="11237"/>
            <a:ext cx="977292" cy="148548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056738" y="8739"/>
            <a:ext cx="1257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/>
              <a:t>François Rogier</a:t>
            </a:r>
          </a:p>
          <a:p>
            <a:r>
              <a:rPr lang="en-US" sz="1200" b="1" i="1"/>
              <a:t>ONERA-Tolouse</a:t>
            </a:r>
          </a:p>
        </p:txBody>
      </p:sp>
      <p:sp>
        <p:nvSpPr>
          <p:cNvPr id="28" name="Rectangle 99"/>
          <p:cNvSpPr>
            <a:spLocks noChangeArrowheads="1"/>
          </p:cNvSpPr>
          <p:nvPr/>
        </p:nvSpPr>
        <p:spPr bwMode="auto">
          <a:xfrm>
            <a:off x="132435" y="9177"/>
            <a:ext cx="55608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srgbClr val="3195C8"/>
                </a:solidFill>
                <a:latin typeface="Comic Sans MS" pitchFamily="-106" charset="0"/>
              </a:rPr>
              <a:t>IDEAL MHD STABILITY of UNRELAXED CKF  </a:t>
            </a:r>
            <a:endParaRPr lang="en-US" sz="1800" b="1">
              <a:solidFill>
                <a:srgbClr val="3195C8"/>
              </a:solidFill>
              <a:latin typeface="Comic Sans MS" pitchFamily="-10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15312" y="624084"/>
            <a:ext cx="84582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20000"/>
              </a:spcBef>
            </a:pPr>
            <a:r>
              <a:rPr lang="en-US" sz="1800">
                <a:latin typeface="Times New Roman" pitchFamily="-106" charset="0"/>
              </a:rPr>
              <a:t>Displacements: normal </a:t>
            </a:r>
            <a:r>
              <a:rPr lang="en-US" sz="1600">
                <a:latin typeface="Times New Roman" pitchFamily="-106" charset="0"/>
                <a:sym typeface="Symbol" pitchFamily="-106" charset="2"/>
              </a:rPr>
              <a:t></a:t>
            </a:r>
            <a:r>
              <a:rPr lang="en-US" sz="1800" baseline="30000">
                <a:latin typeface="Times New Roman" pitchFamily="-106" charset="0"/>
                <a:sym typeface="Symbol" pitchFamily="-106" charset="2"/>
              </a:rPr>
              <a:t></a:t>
            </a:r>
            <a:r>
              <a:rPr lang="en-US" sz="1600" b="1">
                <a:latin typeface="Times New Roman" pitchFamily="-106" charset="0"/>
                <a:sym typeface="Symbol" pitchFamily="-106" charset="2"/>
              </a:rPr>
              <a:t> </a:t>
            </a:r>
            <a:r>
              <a:rPr lang="en-US" sz="1800" b="1" baseline="30000">
                <a:latin typeface="Times New Roman" pitchFamily="-106" charset="0"/>
                <a:sym typeface="Symbol" pitchFamily="-106" charset="2"/>
              </a:rPr>
              <a:t>. </a:t>
            </a:r>
            <a:r>
              <a:rPr lang="en-US" sz="1600" b="1">
                <a:latin typeface="Times New Roman" pitchFamily="-106" charset="0"/>
                <a:sym typeface="Symbol" pitchFamily="-106" charset="2"/>
              </a:rPr>
              <a:t></a:t>
            </a:r>
            <a:r>
              <a:rPr lang="en-US" sz="1600">
                <a:latin typeface="Times New Roman" pitchFamily="-106" charset="0"/>
                <a:sym typeface="Symbol" pitchFamily="-106" charset="2"/>
              </a:rPr>
              <a:t></a:t>
            </a:r>
            <a:r>
              <a:rPr lang="en-US" sz="1800" baseline="-25000">
                <a:latin typeface="Times New Roman" pitchFamily="-106" charset="0"/>
              </a:rPr>
              <a:t>T</a:t>
            </a:r>
            <a:r>
              <a:rPr lang="en-US" sz="1800">
                <a:latin typeface="Symbol" pitchFamily="-106" charset="2"/>
                <a:sym typeface="Symbol" pitchFamily="-106" charset="2"/>
              </a:rPr>
              <a:t></a:t>
            </a:r>
            <a:r>
              <a:rPr lang="en-US" sz="1800">
                <a:latin typeface="Times New Roman" pitchFamily="-106" charset="0"/>
              </a:rPr>
              <a:t> binormal 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</a:t>
            </a:r>
            <a:r>
              <a:rPr lang="en-US" sz="1800" baseline="30000">
                <a:latin typeface="Symbol" pitchFamily="-106" charset="2"/>
                <a:sym typeface="Symbol" pitchFamily="-106" charset="2"/>
              </a:rPr>
              <a:t></a:t>
            </a:r>
            <a:r>
              <a:rPr lang="en-US" sz="1800">
                <a:latin typeface="Symbol" pitchFamily="-106" charset="2"/>
                <a:sym typeface="Symbol" pitchFamily="-106" charset="2"/>
              </a:rPr>
              <a:t></a:t>
            </a:r>
            <a:r>
              <a:rPr lang="en-US" sz="1600" b="1">
                <a:latin typeface="Symbol" pitchFamily="-106" charset="2"/>
                <a:sym typeface="Symbol" pitchFamily="-106" charset="2"/>
              </a:rPr>
              <a:t> </a:t>
            </a:r>
            <a:r>
              <a:rPr lang="en-US" sz="1800" b="1" baseline="30000">
                <a:latin typeface="Times New Roman" pitchFamily="-106" charset="0"/>
                <a:sym typeface="Symbol" pitchFamily="-106" charset="2"/>
              </a:rPr>
              <a:t>. </a:t>
            </a:r>
            <a:r>
              <a:rPr lang="en-US" sz="1800">
                <a:latin typeface="Times New Roman" pitchFamily="-106" charset="0"/>
              </a:rPr>
              <a:t>(</a:t>
            </a:r>
            <a:r>
              <a:rPr lang="en-US" sz="1600" b="1">
                <a:latin typeface="Symbol" pitchFamily="-106" charset="2"/>
                <a:sym typeface="Symbol" pitchFamily="-106" charset="2"/>
              </a:rPr>
              <a:t>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</a:t>
            </a:r>
            <a:r>
              <a:rPr lang="en-US" sz="1800">
                <a:latin typeface="Times New Roman" pitchFamily="-106" charset="0"/>
              </a:rPr>
              <a:t>-</a:t>
            </a:r>
            <a:r>
              <a:rPr lang="en-US" sz="1600" b="1">
                <a:latin typeface="Symbol" pitchFamily="-106" charset="2"/>
                <a:sym typeface="Symbol" pitchFamily="-106" charset="2"/>
              </a:rPr>
              <a:t>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</a:t>
            </a:r>
            <a:r>
              <a:rPr lang="en-US" sz="1800">
                <a:latin typeface="Times New Roman" pitchFamily="-106" charset="0"/>
              </a:rPr>
              <a:t>/q)</a:t>
            </a:r>
            <a:r>
              <a:rPr lang="en-US" sz="1800">
                <a:latin typeface="Symbol" pitchFamily="-106" charset="2"/>
                <a:sym typeface="Symbol" pitchFamily="-106" charset="2"/>
              </a:rPr>
              <a:t></a:t>
            </a:r>
            <a:r>
              <a:rPr lang="en-US" sz="1800">
                <a:latin typeface="Times New Roman" pitchFamily="-106" charset="0"/>
              </a:rPr>
              <a:t>tangential</a:t>
            </a:r>
            <a:r>
              <a:rPr lang="en-US" sz="1800">
                <a:latin typeface="Symbol" pitchFamily="-106" charset="2"/>
                <a:sym typeface="Symbol" pitchFamily="-106" charset="2"/>
              </a:rPr>
              <a:t>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</a:t>
            </a:r>
            <a:r>
              <a:rPr lang="en-US" sz="1800">
                <a:latin typeface="Symbol" pitchFamily="-106" charset="2"/>
                <a:sym typeface="Symbol" pitchFamily="-106" charset="2"/>
              </a:rPr>
              <a:t></a:t>
            </a:r>
            <a:r>
              <a:rPr lang="en-US" sz="1800">
                <a:latin typeface="Times New Roman" pitchFamily="-106" charset="0"/>
              </a:rPr>
              <a:t>√g</a:t>
            </a:r>
            <a:r>
              <a:rPr lang="en-US" sz="1600" b="1">
                <a:latin typeface="Symbol" pitchFamily="-106" charset="2"/>
                <a:sym typeface="Symbol" pitchFamily="-106" charset="2"/>
              </a:rPr>
              <a:t> </a:t>
            </a:r>
            <a:r>
              <a:rPr lang="en-US" sz="1800" b="1" baseline="30000">
                <a:latin typeface="Times New Roman" pitchFamily="-106" charset="0"/>
                <a:sym typeface="Symbol" pitchFamily="-106" charset="2"/>
              </a:rPr>
              <a:t>.</a:t>
            </a:r>
            <a:r>
              <a:rPr lang="en-US" sz="1600" b="1">
                <a:latin typeface="Symbol" pitchFamily="-106" charset="2"/>
                <a:sym typeface="Symbol" pitchFamily="-106" charset="2"/>
              </a:rPr>
              <a:t> 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</a:t>
            </a:r>
            <a:endParaRPr lang="en-US">
              <a:solidFill>
                <a:srgbClr val="FF00FF"/>
              </a:solidFill>
              <a:latin typeface="Times New Roman" pitchFamily="-106" charset="0"/>
              <a:sym typeface="Symbol" pitchFamily="-106" charset="2"/>
            </a:endParaRPr>
          </a:p>
          <a:p>
            <a:pPr>
              <a:spcBef>
                <a:spcPct val="20000"/>
              </a:spcBef>
            </a:pPr>
            <a:r>
              <a:rPr lang="en-US">
                <a:latin typeface="Times New Roman" pitchFamily="-106" charset="0"/>
              </a:rPr>
              <a:t>The code contains a number of innovative features:</a:t>
            </a:r>
            <a:endParaRPr lang="en-US">
              <a:solidFill>
                <a:srgbClr val="FF00FF"/>
              </a:solidFill>
              <a:latin typeface="Times New Roman" pitchFamily="-106" charset="0"/>
            </a:endParaRP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b="1">
                <a:solidFill>
                  <a:srgbClr val="3195C8"/>
                </a:solidFill>
                <a:latin typeface="Times New Roman" pitchFamily="-106" charset="0"/>
              </a:rPr>
              <a:t> Ordering of </a:t>
            </a:r>
            <a:r>
              <a:rPr lang="en-US" sz="1600" b="1">
                <a:solidFill>
                  <a:srgbClr val="3195C8"/>
                </a:solidFill>
                <a:latin typeface="Symbol" pitchFamily="-106" charset="2"/>
                <a:sym typeface="Symbol" pitchFamily="-106" charset="2"/>
              </a:rPr>
              <a:t></a:t>
            </a:r>
            <a:r>
              <a:rPr lang="en-US" b="1" baseline="-25000">
                <a:solidFill>
                  <a:srgbClr val="3195C8"/>
                </a:solidFill>
                <a:latin typeface="Times New Roman" pitchFamily="-106" charset="0"/>
              </a:rPr>
              <a:t>T</a:t>
            </a:r>
            <a:r>
              <a:rPr lang="en-US" b="1">
                <a:solidFill>
                  <a:srgbClr val="3195C8"/>
                </a:solidFill>
                <a:latin typeface="Times New Roman" pitchFamily="-106" charset="0"/>
              </a:rPr>
              <a:t> accounts for multiple magnetic axes</a:t>
            </a:r>
          </a:p>
          <a:p>
            <a:pPr eaLnBrk="1" hangingPunct="1">
              <a:spcBef>
                <a:spcPct val="20000"/>
              </a:spcBef>
              <a:buFont typeface="Symbol" pitchFamily="-106" charset="2"/>
              <a:buChar char="x"/>
            </a:pPr>
            <a:endParaRPr lang="en-US" sz="1800">
              <a:solidFill>
                <a:srgbClr val="008080"/>
              </a:solidFill>
              <a:latin typeface="Times New Roman" pitchFamily="-106" charset="0"/>
            </a:endParaRPr>
          </a:p>
        </p:txBody>
      </p:sp>
      <p:pic>
        <p:nvPicPr>
          <p:cNvPr id="5" name="Picture 8" descr="Ordering of psi.tiff                                           0001A3A5Macintosh HD                   B8AA6D3E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010" y="1711010"/>
            <a:ext cx="2967038" cy="3657600"/>
          </a:xfrm>
          <a:prstGeom prst="rect">
            <a:avLst/>
          </a:prstGeom>
          <a:noFill/>
        </p:spPr>
      </p:pic>
      <p:pic>
        <p:nvPicPr>
          <p:cNvPr id="7" name="Picture 11" descr="Mesh accoppiata.tiff                                           0001A3A5Macintosh HD                   B8AA6D3E: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101945" y="1711010"/>
            <a:ext cx="1421474" cy="5146990"/>
          </a:xfrm>
          <a:prstGeom prst="rect">
            <a:avLst/>
          </a:prstGeom>
          <a:noFill/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4589377" y="3360167"/>
            <a:ext cx="2828592" cy="2742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800">
                <a:solidFill>
                  <a:srgbClr val="FB04D2"/>
                </a:solidFill>
                <a:latin typeface="Times New Roman" pitchFamily="-106" charset="0"/>
              </a:rPr>
              <a:t>Inside Tori</a:t>
            </a:r>
            <a:r>
              <a:rPr lang="en-US" sz="1800">
                <a:latin typeface="Times New Roman" pitchFamily="-106" charset="0"/>
              </a:rPr>
              <a:t>:		</a:t>
            </a:r>
          </a:p>
          <a:p>
            <a:pPr algn="just">
              <a:lnSpc>
                <a:spcPct val="120000"/>
              </a:lnSpc>
            </a:pPr>
            <a:r>
              <a:rPr lang="en-US" sz="1600">
                <a:latin typeface="Symbol" pitchFamily="-106" charset="2"/>
                <a:sym typeface="Symbol" pitchFamily="-106" charset="2"/>
              </a:rPr>
              <a:t></a:t>
            </a:r>
            <a:r>
              <a:rPr lang="en-US" sz="1800">
                <a:latin typeface="Times New Roman" pitchFamily="-106" charset="0"/>
              </a:rPr>
              <a:t>=</a:t>
            </a:r>
            <a:r>
              <a:rPr lang="en-US" sz="1800">
                <a:latin typeface="Symbol" pitchFamily="-106" charset="2"/>
                <a:sym typeface="Symbol" pitchFamily="-106" charset="2"/>
              </a:rPr>
              <a:t></a:t>
            </a:r>
            <a:r>
              <a:rPr lang="en-US" sz="1800" baseline="-25000">
                <a:latin typeface="Brush Script MT" pitchFamily="-106" charset="0"/>
              </a:rPr>
              <a:t>l </a:t>
            </a:r>
            <a:r>
              <a:rPr lang="en-US" sz="1800">
                <a:latin typeface="Times New Roman" pitchFamily="-106" charset="0"/>
              </a:rPr>
              <a:t> 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</a:t>
            </a:r>
            <a:r>
              <a:rPr lang="en-US" sz="1800" baseline="-25000">
                <a:latin typeface="Brush Script MT" pitchFamily="-106" charset="0"/>
              </a:rPr>
              <a:t>l </a:t>
            </a:r>
            <a:r>
              <a:rPr lang="en-US" sz="1800">
                <a:latin typeface="Times New Roman" pitchFamily="-106" charset="0"/>
              </a:rPr>
              <a:t>(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</a:t>
            </a:r>
            <a:r>
              <a:rPr lang="en-US" sz="1800" baseline="-25000">
                <a:latin typeface="Times New Roman" pitchFamily="-106" charset="0"/>
              </a:rPr>
              <a:t>T</a:t>
            </a:r>
            <a:r>
              <a:rPr lang="en-US" sz="1800">
                <a:latin typeface="Times New Roman" pitchFamily="-106" charset="0"/>
              </a:rPr>
              <a:t>) sin(m</a:t>
            </a:r>
            <a:r>
              <a:rPr lang="en-US" sz="1800" baseline="-25000">
                <a:latin typeface="Brush Script MT" pitchFamily="-106" charset="0"/>
              </a:rPr>
              <a:t>l</a:t>
            </a:r>
            <a:r>
              <a:rPr lang="en-US" sz="1600">
                <a:solidFill>
                  <a:srgbClr val="FB04D2"/>
                </a:solidFill>
                <a:latin typeface="Symbol" pitchFamily="-106" charset="2"/>
                <a:sym typeface="Symbol" pitchFamily="-106" charset="2"/>
              </a:rPr>
              <a:t></a:t>
            </a:r>
            <a:r>
              <a:rPr lang="en-US" sz="1800">
                <a:latin typeface="Times New Roman" pitchFamily="-106" charset="0"/>
              </a:rPr>
              <a:t>-n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</a:t>
            </a:r>
            <a:r>
              <a:rPr lang="en-US" sz="1800">
                <a:latin typeface="Times New Roman" pitchFamily="-106" charset="0"/>
              </a:rPr>
              <a:t>)</a:t>
            </a:r>
          </a:p>
          <a:p>
            <a:pPr algn="just">
              <a:lnSpc>
                <a:spcPct val="120000"/>
              </a:lnSpc>
            </a:pPr>
            <a:r>
              <a:rPr lang="en-US" sz="1600">
                <a:latin typeface="Symbol" pitchFamily="-106" charset="2"/>
                <a:sym typeface="Symbol" pitchFamily="-106" charset="2"/>
              </a:rPr>
              <a:t></a:t>
            </a:r>
            <a:r>
              <a:rPr lang="en-US" sz="1800">
                <a:latin typeface="Times New Roman" pitchFamily="-106" charset="0"/>
              </a:rPr>
              <a:t>=</a:t>
            </a:r>
            <a:r>
              <a:rPr lang="en-US" sz="1800">
                <a:latin typeface="Symbol" pitchFamily="-106" charset="2"/>
                <a:sym typeface="Symbol" pitchFamily="-106" charset="2"/>
              </a:rPr>
              <a:t></a:t>
            </a:r>
            <a:r>
              <a:rPr lang="en-US" sz="1800" baseline="-25000">
                <a:latin typeface="Brush Script MT" pitchFamily="-106" charset="0"/>
              </a:rPr>
              <a:t>l </a:t>
            </a:r>
            <a:r>
              <a:rPr lang="en-US" sz="1800">
                <a:latin typeface="Times New Roman" pitchFamily="-106" charset="0"/>
              </a:rPr>
              <a:t> 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</a:t>
            </a:r>
            <a:r>
              <a:rPr lang="en-US" sz="1800" baseline="-25000">
                <a:latin typeface="Brush Script MT" pitchFamily="-106" charset="0"/>
              </a:rPr>
              <a:t>l </a:t>
            </a:r>
            <a:r>
              <a:rPr lang="en-US" sz="1800">
                <a:latin typeface="Times New Roman" pitchFamily="-106" charset="0"/>
              </a:rPr>
              <a:t>(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</a:t>
            </a:r>
            <a:r>
              <a:rPr lang="en-US" sz="1800" baseline="-25000">
                <a:latin typeface="Times New Roman" pitchFamily="-106" charset="0"/>
              </a:rPr>
              <a:t>T</a:t>
            </a:r>
            <a:r>
              <a:rPr lang="en-US" sz="1800">
                <a:latin typeface="Times New Roman" pitchFamily="-106" charset="0"/>
              </a:rPr>
              <a:t>) cos(m</a:t>
            </a:r>
            <a:r>
              <a:rPr lang="en-US" sz="1800" baseline="-25000">
                <a:latin typeface="Brush Script MT" pitchFamily="-106" charset="0"/>
              </a:rPr>
              <a:t>l</a:t>
            </a:r>
            <a:r>
              <a:rPr lang="en-US" sz="1600">
                <a:solidFill>
                  <a:srgbClr val="FB04D2"/>
                </a:solidFill>
                <a:latin typeface="Symbol" pitchFamily="-106" charset="2"/>
                <a:sym typeface="Symbol" pitchFamily="-106" charset="2"/>
              </a:rPr>
              <a:t></a:t>
            </a:r>
            <a:r>
              <a:rPr lang="en-US" sz="1800">
                <a:latin typeface="Times New Roman" pitchFamily="-106" charset="0"/>
              </a:rPr>
              <a:t>-n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</a:t>
            </a:r>
            <a:r>
              <a:rPr lang="en-US" sz="1800">
                <a:latin typeface="Times New Roman" pitchFamily="-106" charset="0"/>
              </a:rPr>
              <a:t>),</a:t>
            </a:r>
          </a:p>
          <a:p>
            <a:pPr algn="just">
              <a:lnSpc>
                <a:spcPct val="120000"/>
              </a:lnSpc>
            </a:pPr>
            <a:r>
              <a:rPr lang="en-US" sz="1600">
                <a:latin typeface="Symbol" pitchFamily="-106" charset="2"/>
                <a:sym typeface="Symbol" pitchFamily="-106" charset="2"/>
              </a:rPr>
              <a:t></a:t>
            </a:r>
            <a:r>
              <a:rPr lang="en-US" sz="1800">
                <a:latin typeface="Times New Roman" pitchFamily="-106" charset="0"/>
              </a:rPr>
              <a:t>=</a:t>
            </a:r>
            <a:r>
              <a:rPr lang="en-US" sz="1800">
                <a:latin typeface="Symbol" pitchFamily="-106" charset="2"/>
                <a:sym typeface="Symbol" pitchFamily="-106" charset="2"/>
              </a:rPr>
              <a:t></a:t>
            </a:r>
            <a:r>
              <a:rPr lang="en-US" sz="1800" baseline="-25000">
                <a:latin typeface="Brush Script MT" pitchFamily="-106" charset="0"/>
              </a:rPr>
              <a:t>l </a:t>
            </a:r>
            <a:r>
              <a:rPr lang="en-US" sz="1800">
                <a:latin typeface="Times New Roman" pitchFamily="-106" charset="0"/>
              </a:rPr>
              <a:t> 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</a:t>
            </a:r>
            <a:r>
              <a:rPr lang="en-US" sz="1800" baseline="-25000">
                <a:latin typeface="Brush Script MT" pitchFamily="-106" charset="0"/>
              </a:rPr>
              <a:t>l</a:t>
            </a:r>
            <a:r>
              <a:rPr lang="en-US" sz="1800">
                <a:latin typeface="Times New Roman" pitchFamily="-106" charset="0"/>
              </a:rPr>
              <a:t>(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</a:t>
            </a:r>
            <a:r>
              <a:rPr lang="en-US" sz="1800" baseline="-25000">
                <a:latin typeface="Times New Roman" pitchFamily="-106" charset="0"/>
              </a:rPr>
              <a:t>T</a:t>
            </a:r>
            <a:r>
              <a:rPr lang="en-US" sz="1800">
                <a:latin typeface="Times New Roman" pitchFamily="-106" charset="0"/>
              </a:rPr>
              <a:t>) cos(m</a:t>
            </a:r>
            <a:r>
              <a:rPr lang="en-US" sz="1800" baseline="-25000">
                <a:latin typeface="Brush Script MT" pitchFamily="-106" charset="0"/>
              </a:rPr>
              <a:t>l</a:t>
            </a:r>
            <a:r>
              <a:rPr lang="en-US" sz="1600">
                <a:solidFill>
                  <a:srgbClr val="FB04D2"/>
                </a:solidFill>
                <a:latin typeface="Symbol" pitchFamily="-106" charset="2"/>
                <a:sym typeface="Symbol" pitchFamily="-106" charset="2"/>
              </a:rPr>
              <a:t></a:t>
            </a:r>
            <a:r>
              <a:rPr lang="en-US" sz="1800">
                <a:latin typeface="Times New Roman" pitchFamily="-106" charset="0"/>
              </a:rPr>
              <a:t>-n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</a:t>
            </a:r>
            <a:r>
              <a:rPr lang="en-US" sz="1800">
                <a:latin typeface="Times New Roman" pitchFamily="-106" charset="0"/>
              </a:rPr>
              <a:t>)</a:t>
            </a:r>
          </a:p>
          <a:p>
            <a:pPr algn="just">
              <a:lnSpc>
                <a:spcPct val="120000"/>
              </a:lnSpc>
            </a:pPr>
            <a:r>
              <a:rPr lang="en-US" sz="1800">
                <a:solidFill>
                  <a:srgbClr val="C15477"/>
                </a:solidFill>
                <a:latin typeface="Times New Roman" pitchFamily="-106" charset="0"/>
              </a:rPr>
              <a:t>Surrounding coupled mode</a:t>
            </a:r>
            <a:r>
              <a:rPr lang="en-US" sz="1800">
                <a:latin typeface="Times New Roman" pitchFamily="-106" charset="0"/>
              </a:rPr>
              <a:t>:</a:t>
            </a:r>
          </a:p>
          <a:p>
            <a:pPr algn="just">
              <a:lnSpc>
                <a:spcPct val="120000"/>
              </a:lnSpc>
            </a:pPr>
            <a:r>
              <a:rPr lang="en-US" sz="1600">
                <a:latin typeface="Symbol" pitchFamily="-106" charset="2"/>
                <a:sym typeface="Symbol" pitchFamily="-106" charset="2"/>
              </a:rPr>
              <a:t></a:t>
            </a:r>
            <a:r>
              <a:rPr lang="en-US" sz="1800">
                <a:latin typeface="Times New Roman" pitchFamily="-106" charset="0"/>
              </a:rPr>
              <a:t>=</a:t>
            </a:r>
            <a:r>
              <a:rPr lang="en-US" sz="1800">
                <a:latin typeface="Symbol" pitchFamily="-106" charset="2"/>
                <a:sym typeface="Symbol" pitchFamily="-106" charset="2"/>
              </a:rPr>
              <a:t></a:t>
            </a:r>
            <a:r>
              <a:rPr lang="en-US" sz="1800" baseline="-25000">
                <a:latin typeface="Brush Script MT" pitchFamily="-106" charset="0"/>
              </a:rPr>
              <a:t>l </a:t>
            </a:r>
            <a:r>
              <a:rPr lang="en-US" sz="1800">
                <a:latin typeface="Times New Roman" pitchFamily="-106" charset="0"/>
              </a:rPr>
              <a:t> 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</a:t>
            </a:r>
            <a:r>
              <a:rPr lang="en-US" sz="1800" baseline="-25000">
                <a:latin typeface="Brush Script MT" pitchFamily="-106" charset="0"/>
              </a:rPr>
              <a:t>l </a:t>
            </a:r>
            <a:r>
              <a:rPr lang="en-US" sz="1800">
                <a:latin typeface="Times New Roman" pitchFamily="-106" charset="0"/>
              </a:rPr>
              <a:t>(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</a:t>
            </a:r>
            <a:r>
              <a:rPr lang="en-US" sz="1800" baseline="-25000">
                <a:latin typeface="Times New Roman" pitchFamily="-106" charset="0"/>
              </a:rPr>
              <a:t>T</a:t>
            </a:r>
            <a:r>
              <a:rPr lang="en-US" sz="1800">
                <a:latin typeface="Times New Roman" pitchFamily="-106" charset="0"/>
              </a:rPr>
              <a:t>) sin(m</a:t>
            </a:r>
            <a:r>
              <a:rPr lang="en-US" sz="1800" baseline="-25000">
                <a:latin typeface="Brush Script MT" pitchFamily="-106" charset="0"/>
              </a:rPr>
              <a:t>l </a:t>
            </a:r>
            <a:r>
              <a:rPr lang="en-US" sz="1800">
                <a:solidFill>
                  <a:srgbClr val="C15477"/>
                </a:solidFill>
                <a:latin typeface="Times New Roman" pitchFamily="-106" charset="0"/>
              </a:rPr>
              <a:t>3</a:t>
            </a:r>
            <a:r>
              <a:rPr lang="en-US" sz="1600">
                <a:solidFill>
                  <a:srgbClr val="C15477"/>
                </a:solidFill>
                <a:latin typeface="Symbol" pitchFamily="-106" charset="2"/>
                <a:sym typeface="Symbol" pitchFamily="-106" charset="2"/>
              </a:rPr>
              <a:t></a:t>
            </a:r>
            <a:r>
              <a:rPr lang="en-US" sz="1800">
                <a:latin typeface="Times New Roman" pitchFamily="-106" charset="0"/>
              </a:rPr>
              <a:t>-n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</a:t>
            </a:r>
            <a:r>
              <a:rPr lang="en-US" sz="1800">
                <a:latin typeface="Times New Roman" pitchFamily="-106" charset="0"/>
              </a:rPr>
              <a:t>),</a:t>
            </a:r>
          </a:p>
          <a:p>
            <a:pPr algn="just">
              <a:lnSpc>
                <a:spcPct val="120000"/>
              </a:lnSpc>
            </a:pPr>
            <a:r>
              <a:rPr lang="en-US" sz="1600">
                <a:latin typeface="Symbol" pitchFamily="-106" charset="2"/>
                <a:sym typeface="Symbol" pitchFamily="-106" charset="2"/>
              </a:rPr>
              <a:t></a:t>
            </a:r>
            <a:r>
              <a:rPr lang="en-US" sz="1800">
                <a:latin typeface="Times New Roman" pitchFamily="-106" charset="0"/>
              </a:rPr>
              <a:t>=</a:t>
            </a:r>
            <a:r>
              <a:rPr lang="en-US" sz="1800">
                <a:latin typeface="Symbol" pitchFamily="-106" charset="2"/>
                <a:sym typeface="Symbol" pitchFamily="-106" charset="2"/>
              </a:rPr>
              <a:t></a:t>
            </a:r>
            <a:r>
              <a:rPr lang="en-US" sz="1800" baseline="-25000">
                <a:latin typeface="Brush Script MT" pitchFamily="-106" charset="0"/>
              </a:rPr>
              <a:t>l </a:t>
            </a:r>
            <a:r>
              <a:rPr lang="en-US" sz="1800">
                <a:latin typeface="Times New Roman" pitchFamily="-106" charset="0"/>
              </a:rPr>
              <a:t> 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</a:t>
            </a:r>
            <a:r>
              <a:rPr lang="en-US" sz="1800" baseline="-25000">
                <a:latin typeface="Brush Script MT" pitchFamily="-106" charset="0"/>
              </a:rPr>
              <a:t>l </a:t>
            </a:r>
            <a:r>
              <a:rPr lang="en-US" sz="1800">
                <a:latin typeface="Times New Roman" pitchFamily="-106" charset="0"/>
              </a:rPr>
              <a:t>(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</a:t>
            </a:r>
            <a:r>
              <a:rPr lang="en-US" sz="1800" baseline="-25000">
                <a:latin typeface="Times New Roman" pitchFamily="-106" charset="0"/>
              </a:rPr>
              <a:t>T</a:t>
            </a:r>
            <a:r>
              <a:rPr lang="en-US" sz="1800">
                <a:latin typeface="Times New Roman" pitchFamily="-106" charset="0"/>
              </a:rPr>
              <a:t>) cos(m</a:t>
            </a:r>
            <a:r>
              <a:rPr lang="en-US" sz="1800" baseline="-25000">
                <a:latin typeface="Brush Script MT" pitchFamily="-106" charset="0"/>
              </a:rPr>
              <a:t>l </a:t>
            </a:r>
            <a:r>
              <a:rPr lang="en-US" sz="1800">
                <a:solidFill>
                  <a:srgbClr val="C15477"/>
                </a:solidFill>
                <a:latin typeface="Times New Roman" pitchFamily="-106" charset="0"/>
              </a:rPr>
              <a:t>3</a:t>
            </a:r>
            <a:r>
              <a:rPr lang="en-US" sz="1600">
                <a:solidFill>
                  <a:srgbClr val="C15477"/>
                </a:solidFill>
                <a:latin typeface="Symbol" pitchFamily="-106" charset="2"/>
                <a:sym typeface="Symbol" pitchFamily="-106" charset="2"/>
              </a:rPr>
              <a:t></a:t>
            </a:r>
            <a:r>
              <a:rPr lang="en-US" sz="1800">
                <a:latin typeface="Times New Roman" pitchFamily="-106" charset="0"/>
              </a:rPr>
              <a:t>-n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</a:t>
            </a:r>
            <a:r>
              <a:rPr lang="en-US" sz="1800">
                <a:latin typeface="Times New Roman" pitchFamily="-106" charset="0"/>
              </a:rPr>
              <a:t>),</a:t>
            </a:r>
          </a:p>
          <a:p>
            <a:pPr>
              <a:lnSpc>
                <a:spcPct val="120000"/>
              </a:lnSpc>
            </a:pPr>
            <a:r>
              <a:rPr lang="en-US" sz="1600">
                <a:latin typeface="Symbol" pitchFamily="-106" charset="2"/>
                <a:sym typeface="Symbol" pitchFamily="-106" charset="2"/>
              </a:rPr>
              <a:t></a:t>
            </a:r>
            <a:r>
              <a:rPr lang="en-US" sz="1800">
                <a:latin typeface="Times New Roman" pitchFamily="-106" charset="0"/>
              </a:rPr>
              <a:t>=</a:t>
            </a:r>
            <a:r>
              <a:rPr lang="en-US" sz="1800">
                <a:latin typeface="Symbol" pitchFamily="-106" charset="2"/>
                <a:sym typeface="Symbol" pitchFamily="-106" charset="2"/>
              </a:rPr>
              <a:t></a:t>
            </a:r>
            <a:r>
              <a:rPr lang="en-US" sz="1800" baseline="-25000">
                <a:latin typeface="Brush Script MT" pitchFamily="-106" charset="0"/>
              </a:rPr>
              <a:t>l </a:t>
            </a:r>
            <a:r>
              <a:rPr lang="en-US" sz="1800">
                <a:latin typeface="Times New Roman" pitchFamily="-106" charset="0"/>
              </a:rPr>
              <a:t> 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</a:t>
            </a:r>
            <a:r>
              <a:rPr lang="en-US" sz="1800" baseline="-25000">
                <a:latin typeface="Brush Script MT" pitchFamily="-106" charset="0"/>
              </a:rPr>
              <a:t>l</a:t>
            </a:r>
            <a:r>
              <a:rPr lang="en-US" sz="1800">
                <a:latin typeface="Times New Roman" pitchFamily="-106" charset="0"/>
              </a:rPr>
              <a:t>(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</a:t>
            </a:r>
            <a:r>
              <a:rPr lang="en-US" sz="1800" baseline="-25000">
                <a:latin typeface="Times New Roman" pitchFamily="-106" charset="0"/>
              </a:rPr>
              <a:t>T</a:t>
            </a:r>
            <a:r>
              <a:rPr lang="en-US" sz="1800">
                <a:latin typeface="Times New Roman" pitchFamily="-106" charset="0"/>
              </a:rPr>
              <a:t>) cos(m</a:t>
            </a:r>
            <a:r>
              <a:rPr lang="en-US" sz="1800" baseline="-25000">
                <a:latin typeface="Brush Script MT" pitchFamily="-106" charset="0"/>
              </a:rPr>
              <a:t>l </a:t>
            </a:r>
            <a:r>
              <a:rPr lang="en-US" sz="1800">
                <a:solidFill>
                  <a:srgbClr val="C15477"/>
                </a:solidFill>
                <a:latin typeface="Times New Roman" pitchFamily="-106" charset="0"/>
              </a:rPr>
              <a:t>3</a:t>
            </a:r>
            <a:r>
              <a:rPr lang="en-US" sz="1600">
                <a:solidFill>
                  <a:srgbClr val="C15477"/>
                </a:solidFill>
                <a:latin typeface="Symbol" pitchFamily="-106" charset="2"/>
                <a:sym typeface="Symbol" pitchFamily="-106" charset="2"/>
              </a:rPr>
              <a:t></a:t>
            </a:r>
            <a:r>
              <a:rPr lang="en-US" sz="1800">
                <a:latin typeface="Times New Roman" pitchFamily="-106" charset="0"/>
              </a:rPr>
              <a:t>-n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</a:t>
            </a:r>
            <a:r>
              <a:rPr lang="en-US" sz="1800">
                <a:latin typeface="Times New Roman" pitchFamily="-106" charset="0"/>
              </a:rPr>
              <a:t>)</a:t>
            </a:r>
          </a:p>
        </p:txBody>
      </p:sp>
      <p:sp>
        <p:nvSpPr>
          <p:cNvPr id="9" name="Rectangle 8"/>
          <p:cNvSpPr/>
          <p:nvPr/>
        </p:nvSpPr>
        <p:spPr>
          <a:xfrm>
            <a:off x="4545585" y="1645656"/>
            <a:ext cx="4572000" cy="108029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b="1">
                <a:solidFill>
                  <a:srgbClr val="3195C8"/>
                </a:solidFill>
                <a:latin typeface="Times New Roman" pitchFamily="-106" charset="0"/>
              </a:rPr>
              <a:t>Ideal MHD conditions at separatrix</a:t>
            </a:r>
          </a:p>
          <a:p>
            <a:pPr algn="just">
              <a:lnSpc>
                <a:spcPct val="120000"/>
              </a:lnSpc>
            </a:pPr>
            <a:r>
              <a:rPr lang="en-US">
                <a:latin typeface="Times New Roman" pitchFamily="-106" charset="0"/>
              </a:rPr>
              <a:t>Normal displacement: 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</a:t>
            </a:r>
            <a:r>
              <a:rPr lang="en-US" baseline="30000">
                <a:latin typeface="Symbol" pitchFamily="-106" charset="2"/>
                <a:sym typeface="Symbol" pitchFamily="-106" charset="2"/>
              </a:rPr>
              <a:t></a:t>
            </a:r>
            <a:r>
              <a:rPr lang="en-US" sz="1600" b="1">
                <a:latin typeface="Symbol" pitchFamily="-106" charset="2"/>
                <a:sym typeface="Symbol" pitchFamily="-106" charset="2"/>
              </a:rPr>
              <a:t> </a:t>
            </a:r>
            <a:r>
              <a:rPr lang="en-US" b="1" baseline="30000">
                <a:latin typeface="Times New Roman" pitchFamily="-106" charset="0"/>
                <a:sym typeface="Symbol" pitchFamily="-106" charset="2"/>
              </a:rPr>
              <a:t>.</a:t>
            </a:r>
            <a:r>
              <a:rPr lang="en-US" sz="1600" b="1">
                <a:latin typeface="Symbol" pitchFamily="-106" charset="2"/>
                <a:sym typeface="Symbol" pitchFamily="-106" charset="2"/>
              </a:rPr>
              <a:t> 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</a:t>
            </a:r>
            <a:r>
              <a:rPr lang="en-US" baseline="-25000">
                <a:latin typeface="Times New Roman" pitchFamily="-106" charset="0"/>
              </a:rPr>
              <a:t>T</a:t>
            </a:r>
            <a:r>
              <a:rPr lang="en-US">
                <a:latin typeface="Times New Roman" pitchFamily="-106" charset="0"/>
              </a:rPr>
              <a:t>/R</a:t>
            </a:r>
            <a:r>
              <a:rPr lang="en-US" baseline="30000">
                <a:latin typeface="Times New Roman" pitchFamily="-106" charset="0"/>
              </a:rPr>
              <a:t>2</a:t>
            </a:r>
            <a:r>
              <a:rPr lang="en-US">
                <a:latin typeface="Times New Roman" pitchFamily="-106" charset="0"/>
              </a:rPr>
              <a:t> continuous</a:t>
            </a:r>
          </a:p>
          <a:p>
            <a:pPr algn="just">
              <a:lnSpc>
                <a:spcPct val="120000"/>
              </a:lnSpc>
            </a:pPr>
            <a:r>
              <a:rPr lang="en-US">
                <a:latin typeface="Times New Roman" pitchFamily="-106" charset="0"/>
              </a:rPr>
              <a:t>Other jump:        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</a:t>
            </a:r>
            <a:r>
              <a:rPr lang="en-US">
                <a:latin typeface="Symbol" pitchFamily="-106" charset="2"/>
                <a:sym typeface="Symbol" pitchFamily="-106" charset="2"/>
              </a:rPr>
              <a:t></a:t>
            </a:r>
            <a:r>
              <a:rPr lang="en-US" sz="1600" b="1">
                <a:latin typeface="Symbol" pitchFamily="-106" charset="2"/>
                <a:sym typeface="Symbol" pitchFamily="-106" charset="2"/>
              </a:rPr>
              <a:t> </a:t>
            </a:r>
            <a:r>
              <a:rPr lang="en-US" b="1" baseline="30000">
                <a:latin typeface="Times New Roman" pitchFamily="-106" charset="0"/>
                <a:sym typeface="Symbol" pitchFamily="-106" charset="2"/>
              </a:rPr>
              <a:t>.</a:t>
            </a:r>
            <a:r>
              <a:rPr lang="en-US">
                <a:latin typeface="Times New Roman" pitchFamily="-106" charset="0"/>
              </a:rPr>
              <a:t>(</a:t>
            </a:r>
            <a:r>
              <a:rPr lang="en-US" sz="1600" b="1">
                <a:latin typeface="Symbol" pitchFamily="-106" charset="2"/>
                <a:sym typeface="Symbol" pitchFamily="-106" charset="2"/>
              </a:rPr>
              <a:t>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</a:t>
            </a:r>
            <a:r>
              <a:rPr lang="en-US">
                <a:latin typeface="Times New Roman" pitchFamily="-106" charset="0"/>
              </a:rPr>
              <a:t>-</a:t>
            </a:r>
            <a:r>
              <a:rPr lang="en-US" sz="1600" b="1">
                <a:latin typeface="Symbol" pitchFamily="-106" charset="2"/>
                <a:sym typeface="Symbol" pitchFamily="-106" charset="2"/>
              </a:rPr>
              <a:t>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</a:t>
            </a:r>
            <a:r>
              <a:rPr lang="en-US">
                <a:latin typeface="Times New Roman" pitchFamily="-106" charset="0"/>
              </a:rPr>
              <a:t>/q)/B</a:t>
            </a:r>
            <a:r>
              <a:rPr lang="en-US">
                <a:latin typeface="Symbol" pitchFamily="-106" charset="2"/>
                <a:sym typeface="Symbol" pitchFamily="-106" charset="2"/>
              </a:rPr>
              <a:t> 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</a:t>
            </a:r>
            <a:r>
              <a:rPr lang="en-US">
                <a:latin typeface="Symbol" pitchFamily="-106" charset="2"/>
                <a:sym typeface="Symbol" pitchFamily="-106" charset="2"/>
              </a:rPr>
              <a:t></a:t>
            </a:r>
            <a:r>
              <a:rPr lang="en-US">
                <a:latin typeface="Times New Roman" pitchFamily="-106" charset="0"/>
              </a:rPr>
              <a:t>√g</a:t>
            </a:r>
            <a:r>
              <a:rPr lang="en-US" sz="1600" b="1">
                <a:latin typeface="Symbol" pitchFamily="-106" charset="2"/>
                <a:sym typeface="Symbol" pitchFamily="-106" charset="2"/>
              </a:rPr>
              <a:t> </a:t>
            </a:r>
            <a:r>
              <a:rPr lang="en-US" b="1" baseline="30000">
                <a:latin typeface="Times New Roman" pitchFamily="-106" charset="0"/>
                <a:sym typeface="Symbol" pitchFamily="-106" charset="2"/>
              </a:rPr>
              <a:t>.</a:t>
            </a:r>
            <a:r>
              <a:rPr lang="en-US" sz="1600" b="1">
                <a:latin typeface="Symbol" pitchFamily="-106" charset="2"/>
                <a:sym typeface="Symbol" pitchFamily="-106" charset="2"/>
              </a:rPr>
              <a:t> 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</a:t>
            </a:r>
            <a:endParaRPr lang="en-US">
              <a:latin typeface="Symbol" pitchFamily="-106" charset="2"/>
              <a:sym typeface="Symbol" pitchFamily="-106" charset="2"/>
            </a:endParaRPr>
          </a:p>
        </p:txBody>
      </p:sp>
      <p:sp>
        <p:nvSpPr>
          <p:cNvPr id="11" name="Rectangle 99"/>
          <p:cNvSpPr>
            <a:spLocks noChangeArrowheads="1"/>
          </p:cNvSpPr>
          <p:nvPr/>
        </p:nvSpPr>
        <p:spPr bwMode="auto">
          <a:xfrm>
            <a:off x="0" y="74871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srgbClr val="3195C8"/>
                </a:solidFill>
                <a:latin typeface="Comic Sans MS" pitchFamily="-106" charset="0"/>
              </a:rPr>
              <a:t>JOINING of PERTURBED DISPLACEMENTS at SEPARATRIX</a:t>
            </a:r>
            <a:endParaRPr lang="en-US" sz="1800" b="1">
              <a:solidFill>
                <a:srgbClr val="3195C8"/>
              </a:solidFill>
              <a:latin typeface="Comic Sans MS" pitchFamily="-10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04799" y="914400"/>
            <a:ext cx="8672249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 b="1">
                <a:solidFill>
                  <a:srgbClr val="3195C8"/>
                </a:solidFill>
                <a:latin typeface="Times New Roman" pitchFamily="-106" charset="0"/>
              </a:rPr>
              <a:t>        Presence of plasma on the symmetry axis	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endParaRPr lang="en-US">
              <a:solidFill>
                <a:srgbClr val="008080"/>
              </a:solidFill>
              <a:latin typeface="Times New Roman" pitchFamily="-106" charset="0"/>
            </a:endParaRPr>
          </a:p>
          <a:p>
            <a:pPr algn="just" eaLnBrk="1" hangingPunct="1">
              <a:lnSpc>
                <a:spcPct val="110000"/>
              </a:lnSpc>
              <a:spcBef>
                <a:spcPct val="20000"/>
              </a:spcBef>
            </a:pPr>
            <a:r>
              <a:rPr lang="en-US" sz="1800">
                <a:solidFill>
                  <a:srgbClr val="FF0000"/>
                </a:solidFill>
                <a:latin typeface="Times New Roman" pitchFamily="-106" charset="0"/>
              </a:rPr>
              <a:t>R≠0:		</a:t>
            </a:r>
            <a:r>
              <a:rPr lang="en-US" sz="1800">
                <a:solidFill>
                  <a:srgbClr val="FF0000"/>
                </a:solidFill>
                <a:latin typeface="Symbol" pitchFamily="-106" charset="2"/>
                <a:sym typeface="Symbol" pitchFamily="-106" charset="2"/>
              </a:rPr>
              <a:t></a:t>
            </a:r>
            <a:r>
              <a:rPr lang="en-US" sz="1800">
                <a:solidFill>
                  <a:srgbClr val="FF0000"/>
                </a:solidFill>
                <a:latin typeface="Times New Roman" pitchFamily="-106" charset="0"/>
              </a:rPr>
              <a:t> 			               									(fixed-boundary)</a:t>
            </a:r>
            <a:endParaRPr lang="en-US" sz="1800">
              <a:solidFill>
                <a:srgbClr val="008080"/>
              </a:solidFill>
              <a:latin typeface="Times New Roman" pitchFamily="-106" charset="0"/>
            </a:endParaRPr>
          </a:p>
          <a:p>
            <a:pPr algn="just" eaLnBrk="1" hangingPunct="1">
              <a:lnSpc>
                <a:spcPct val="110000"/>
              </a:lnSpc>
              <a:spcBef>
                <a:spcPct val="20000"/>
              </a:spcBef>
            </a:pPr>
            <a:r>
              <a:rPr lang="en-US" sz="1800">
                <a:solidFill>
                  <a:srgbClr val="008080"/>
                </a:solidFill>
                <a:latin typeface="Times New Roman" pitchFamily="-106" charset="0"/>
              </a:rPr>
              <a:t>R=0:                    </a:t>
            </a:r>
            <a:r>
              <a:rPr lang="en-US" sz="1800">
                <a:solidFill>
                  <a:srgbClr val="008080"/>
                </a:solidFill>
                <a:latin typeface="Symbol" pitchFamily="-106" charset="2"/>
                <a:sym typeface="Symbol" pitchFamily="-106" charset="2"/>
              </a:rPr>
              <a:t>   </a:t>
            </a:r>
            <a:r>
              <a:rPr lang="en-US" sz="1800">
                <a:solidFill>
                  <a:schemeClr val="hlink"/>
                </a:solidFill>
                <a:latin typeface="Symbol" pitchFamily="-106" charset="2"/>
                <a:sym typeface="Symbol" pitchFamily="-106" charset="2"/>
              </a:rPr>
              <a:t>	</a:t>
            </a:r>
            <a:r>
              <a:rPr lang="en-US" sz="1800">
                <a:solidFill>
                  <a:srgbClr val="008080"/>
                </a:solidFill>
                <a:latin typeface="Symbol" pitchFamily="-106" charset="2"/>
                <a:sym typeface="Symbol" pitchFamily="-106" charset="2"/>
              </a:rPr>
              <a:t> 			                             				 		</a:t>
            </a:r>
            <a:r>
              <a:rPr lang="en-US" sz="1800">
                <a:solidFill>
                  <a:srgbClr val="008080"/>
                </a:solidFill>
                <a:latin typeface="Times New Roman" pitchFamily="-106" charset="0"/>
              </a:rPr>
              <a:t>(</a:t>
            </a:r>
            <a:r>
              <a:rPr lang="en-US" sz="1800" b="1">
                <a:solidFill>
                  <a:srgbClr val="008080"/>
                </a:solidFill>
                <a:latin typeface="Times New Roman" pitchFamily="-106" charset="0"/>
              </a:rPr>
              <a:t>W</a:t>
            </a:r>
            <a:r>
              <a:rPr lang="en-US" sz="1800">
                <a:solidFill>
                  <a:srgbClr val="008080"/>
                </a:solidFill>
                <a:latin typeface="Times New Roman" pitchFamily="-106" charset="0"/>
              </a:rPr>
              <a:t> divergences) </a:t>
            </a:r>
            <a:endParaRPr lang="en-US" sz="1800">
              <a:solidFill>
                <a:schemeClr val="hlink"/>
              </a:solidFill>
              <a:latin typeface="Times New Roman" pitchFamily="-106" charset="0"/>
            </a:endParaRPr>
          </a:p>
          <a:p>
            <a:pPr algn="just" eaLnBrk="1" hangingPunct="1">
              <a:lnSpc>
                <a:spcPct val="110000"/>
              </a:lnSpc>
              <a:spcBef>
                <a:spcPct val="20000"/>
              </a:spcBef>
            </a:pPr>
            <a:endParaRPr lang="en-US" sz="1800">
              <a:solidFill>
                <a:srgbClr val="FF0000"/>
              </a:solidFill>
              <a:latin typeface="Times New Roman" pitchFamily="-106" charset="0"/>
            </a:endParaRPr>
          </a:p>
          <a:p>
            <a:pPr algn="just" eaLnBrk="1" hangingPunct="1">
              <a:lnSpc>
                <a:spcPct val="120000"/>
              </a:lnSpc>
              <a:spcBef>
                <a:spcPct val="20000"/>
              </a:spcBef>
              <a:buFont typeface="Symbol" pitchFamily="-106" charset="2"/>
              <a:buChar char="Þ"/>
            </a:pPr>
            <a:endParaRPr lang="en-US" sz="1800">
              <a:latin typeface="Times New Roman" pitchFamily="-106" charset="0"/>
            </a:endParaRPr>
          </a:p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Symbol" pitchFamily="-106" charset="2"/>
              <a:buChar char="Þ"/>
            </a:pPr>
            <a:r>
              <a:rPr lang="en-US" sz="1800">
                <a:latin typeface="Times New Roman" pitchFamily="-106" charset="0"/>
              </a:rPr>
              <a:t>         New variables: 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</a:t>
            </a:r>
            <a:r>
              <a:rPr lang="en-US" sz="1800" baseline="30000">
                <a:latin typeface="Symbol" pitchFamily="-106" charset="2"/>
                <a:sym typeface="Symbol" pitchFamily="-106" charset="2"/>
              </a:rPr>
              <a:t></a:t>
            </a:r>
            <a:r>
              <a:rPr lang="en-US" sz="1600" b="1">
                <a:latin typeface="Symbol" pitchFamily="-106" charset="2"/>
                <a:sym typeface="Symbol" pitchFamily="-106" charset="2"/>
              </a:rPr>
              <a:t>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 </a:t>
            </a:r>
            <a:r>
              <a:rPr lang="en-US" sz="1800" baseline="30000">
                <a:latin typeface="Times New Roman" pitchFamily="-106" charset="0"/>
                <a:sym typeface="Symbol" pitchFamily="-106" charset="2"/>
              </a:rPr>
              <a:t>.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 </a:t>
            </a:r>
            <a:r>
              <a:rPr lang="en-US" sz="1600" b="1">
                <a:latin typeface="Symbol" pitchFamily="-106" charset="2"/>
                <a:sym typeface="Symbol" pitchFamily="-106" charset="2"/>
              </a:rPr>
              <a:t>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</a:t>
            </a:r>
            <a:r>
              <a:rPr lang="en-US" sz="1800" baseline="-25000">
                <a:latin typeface="Times New Roman" pitchFamily="-106" charset="0"/>
              </a:rPr>
              <a:t>T</a:t>
            </a:r>
            <a:r>
              <a:rPr lang="en-US" sz="1800">
                <a:latin typeface="Times New Roman" pitchFamily="-106" charset="0"/>
              </a:rPr>
              <a:t>/R</a:t>
            </a:r>
            <a:r>
              <a:rPr lang="en-US" sz="1800" baseline="30000">
                <a:latin typeface="Times New Roman" pitchFamily="-106" charset="0"/>
              </a:rPr>
              <a:t>2</a:t>
            </a:r>
            <a:r>
              <a:rPr lang="en-US" sz="1800">
                <a:latin typeface="Times New Roman" pitchFamily="-106" charset="0"/>
              </a:rPr>
              <a:t>,</a:t>
            </a:r>
            <a:r>
              <a:rPr lang="en-US" sz="1800">
                <a:latin typeface="Symbol" pitchFamily="-106" charset="2"/>
                <a:sym typeface="Symbol" pitchFamily="-106" charset="2"/>
              </a:rPr>
              <a:t>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</a:t>
            </a:r>
            <a:r>
              <a:rPr lang="en-US" sz="1800">
                <a:latin typeface="Symbol" pitchFamily="-106" charset="2"/>
                <a:sym typeface="Symbol" pitchFamily="-106" charset="2"/>
              </a:rPr>
              <a:t></a:t>
            </a:r>
            <a:r>
              <a:rPr lang="en-US" sz="1800" b="1">
                <a:latin typeface="Symbol" pitchFamily="-106" charset="2"/>
                <a:sym typeface="Symbol" pitchFamily="-106" charset="2"/>
              </a:rPr>
              <a:t></a:t>
            </a:r>
            <a:r>
              <a:rPr lang="en-US" sz="1600" b="1">
                <a:latin typeface="Symbol" pitchFamily="-106" charset="2"/>
                <a:sym typeface="Symbol" pitchFamily="-106" charset="2"/>
              </a:rPr>
              <a:t> </a:t>
            </a:r>
            <a:r>
              <a:rPr lang="en-US" sz="1800" b="1" baseline="30000">
                <a:latin typeface="Times New Roman" pitchFamily="-106" charset="0"/>
                <a:sym typeface="Symbol" pitchFamily="-106" charset="2"/>
              </a:rPr>
              <a:t>. </a:t>
            </a:r>
            <a:r>
              <a:rPr lang="en-US" sz="1800">
                <a:latin typeface="Times New Roman" pitchFamily="-106" charset="0"/>
              </a:rPr>
              <a:t>(</a:t>
            </a:r>
            <a:r>
              <a:rPr lang="en-US" sz="1600" b="1">
                <a:latin typeface="Symbol" pitchFamily="-106" charset="2"/>
                <a:sym typeface="Symbol" pitchFamily="-106" charset="2"/>
              </a:rPr>
              <a:t>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</a:t>
            </a:r>
            <a:r>
              <a:rPr lang="en-US" sz="1800">
                <a:latin typeface="Times New Roman" pitchFamily="-106" charset="0"/>
              </a:rPr>
              <a:t>-</a:t>
            </a:r>
            <a:r>
              <a:rPr lang="en-US" sz="1600" b="1">
                <a:latin typeface="Symbol" pitchFamily="-106" charset="2"/>
                <a:sym typeface="Symbol" pitchFamily="-106" charset="2"/>
              </a:rPr>
              <a:t></a:t>
            </a:r>
            <a:r>
              <a:rPr lang="en-US" sz="1600">
                <a:latin typeface="Symbol" pitchFamily="-106" charset="2"/>
                <a:sym typeface="Symbol" pitchFamily="-106" charset="2"/>
              </a:rPr>
              <a:t></a:t>
            </a:r>
            <a:r>
              <a:rPr lang="en-US" sz="1800">
                <a:latin typeface="Times New Roman" pitchFamily="-106" charset="0"/>
              </a:rPr>
              <a:t>/q)/B</a:t>
            </a:r>
            <a:endParaRPr lang="en-US" sz="3200">
              <a:solidFill>
                <a:srgbClr val="008080"/>
              </a:solidFill>
              <a:latin typeface="Times New Roman" pitchFamily="-106" charset="0"/>
            </a:endParaRPr>
          </a:p>
          <a:p>
            <a:pPr algn="ctr" eaLnBrk="1" hangingPunct="1">
              <a:spcBef>
                <a:spcPct val="20000"/>
              </a:spcBef>
            </a:pPr>
            <a:endParaRPr lang="en-US" sz="800">
              <a:solidFill>
                <a:srgbClr val="008080"/>
              </a:solidFill>
              <a:latin typeface="Times New Roman" pitchFamily="-106" charset="0"/>
            </a:endParaRP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1800">
                <a:solidFill>
                  <a:srgbClr val="3195C8"/>
                </a:solidFill>
                <a:latin typeface="Times New Roman" pitchFamily="-106" charset="0"/>
              </a:rPr>
              <a:t>     </a:t>
            </a:r>
            <a:r>
              <a:rPr lang="en-US" sz="1800" b="1">
                <a:solidFill>
                  <a:srgbClr val="3195C8"/>
                </a:solidFill>
                <a:latin typeface="Times New Roman" pitchFamily="-106" charset="0"/>
              </a:rPr>
              <a:t>2D finite element method for the vacuum energy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sz="1800">
              <a:solidFill>
                <a:srgbClr val="008080"/>
              </a:solidFill>
              <a:latin typeface="Times New Roman" pitchFamily="-106" charset="0"/>
            </a:endParaRP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sz="1800">
              <a:solidFill>
                <a:srgbClr val="008080"/>
              </a:solidFill>
              <a:latin typeface="Times New Roman" pitchFamily="-106" charset="0"/>
            </a:endParaRP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endParaRPr lang="en-US" sz="1800">
              <a:latin typeface="Times New Roman" pitchFamily="-106" charset="0"/>
            </a:endParaRP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endParaRPr lang="en-US" sz="1800">
              <a:latin typeface="Times New Roman" pitchFamily="-106" charset="0"/>
            </a:endParaRP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US" sz="1800">
                <a:latin typeface="Times New Roman" pitchFamily="-106" charset="0"/>
              </a:rPr>
              <a:t>                       			conducting shells of any shape</a:t>
            </a:r>
            <a:endParaRPr lang="en-US">
              <a:solidFill>
                <a:srgbClr val="008080"/>
              </a:solidFill>
              <a:latin typeface="Times New Roman" pitchFamily="-106" charset="0"/>
            </a:endParaRPr>
          </a:p>
          <a:p>
            <a:pPr algn="ctr" eaLnBrk="1" hangingPunct="1">
              <a:lnSpc>
                <a:spcPct val="120000"/>
              </a:lnSpc>
              <a:spcBef>
                <a:spcPct val="20000"/>
              </a:spcBef>
              <a:buFont typeface="Symbol" pitchFamily="-106" charset="2"/>
              <a:buNone/>
            </a:pPr>
            <a:endParaRPr lang="en-US" sz="1800">
              <a:latin typeface="Times New Roman" pitchFamily="-106" charset="0"/>
            </a:endParaRP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99100" y="1897063"/>
            <a:ext cx="1685925" cy="360362"/>
          </a:xfrm>
          <a:prstGeom prst="rect">
            <a:avLst/>
          </a:prstGeom>
          <a:noFill/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1763" y="1863725"/>
            <a:ext cx="1489075" cy="465138"/>
          </a:xfrm>
          <a:prstGeom prst="rect">
            <a:avLst/>
          </a:prstGeom>
          <a:noFill/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35163" y="1501775"/>
            <a:ext cx="960437" cy="357188"/>
          </a:xfrm>
          <a:prstGeom prst="rect">
            <a:avLst/>
          </a:prstGeom>
          <a:noFill/>
        </p:spPr>
      </p:pic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99100" y="1530350"/>
            <a:ext cx="1625600" cy="361950"/>
          </a:xfrm>
          <a:prstGeom prst="rect">
            <a:avLst/>
          </a:prstGeom>
          <a:noFill/>
        </p:spPr>
      </p:pic>
      <p:pic>
        <p:nvPicPr>
          <p:cNvPr id="9" name="Picture 13" descr="Branching.tiff                                                 0001A3A5Macintosh HD                   B8AA6D3E: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27585" y="1359693"/>
            <a:ext cx="2057400" cy="1674813"/>
          </a:xfrm>
          <a:prstGeom prst="rect">
            <a:avLst/>
          </a:prstGeom>
          <a:noFill/>
        </p:spPr>
      </p:pic>
      <p:pic>
        <p:nvPicPr>
          <p:cNvPr id="10" name="Picture 14" descr="Vacuum mesh.tiff                                               0001A3A5Macintosh HD                   B8AA6D3E: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14600" y="3810000"/>
            <a:ext cx="1708150" cy="2451100"/>
          </a:xfrm>
          <a:prstGeom prst="rect">
            <a:avLst/>
          </a:prstGeom>
          <a:noFill/>
        </p:spPr>
      </p:pic>
      <p:sp>
        <p:nvSpPr>
          <p:cNvPr id="11" name="Rectangle 99"/>
          <p:cNvSpPr>
            <a:spLocks noChangeArrowheads="1"/>
          </p:cNvSpPr>
          <p:nvPr/>
        </p:nvSpPr>
        <p:spPr bwMode="auto">
          <a:xfrm>
            <a:off x="0" y="74871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>
                <a:solidFill>
                  <a:srgbClr val="3195C8"/>
                </a:solidFill>
                <a:latin typeface="Comic Sans MS" pitchFamily="-106" charset="0"/>
              </a:rPr>
              <a:t>TREATMENT of VACUUM ENERGY TERM &amp; of SYMMETRY AXIS</a:t>
            </a:r>
            <a:endParaRPr lang="en-US" sz="1800" b="1">
              <a:solidFill>
                <a:srgbClr val="3195C8"/>
              </a:solidFill>
              <a:latin typeface="Comic Sans MS" pitchFamily="-10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04800" y="810205"/>
            <a:ext cx="84582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ctr" eaLnBrk="1" hangingPunct="1">
              <a:spcBef>
                <a:spcPct val="20000"/>
              </a:spcBef>
            </a:pPr>
            <a:endParaRPr lang="en-US" sz="1800">
              <a:solidFill>
                <a:srgbClr val="008080"/>
              </a:solidFill>
              <a:latin typeface="Times New Roman" pitchFamily="-106" charset="0"/>
            </a:endParaRPr>
          </a:p>
          <a:p>
            <a:pPr algn="ctr">
              <a:spcBef>
                <a:spcPct val="20000"/>
              </a:spcBef>
            </a:pPr>
            <a:r>
              <a:rPr lang="en-US" sz="2000" b="1" cap="all">
                <a:solidFill>
                  <a:srgbClr val="3195C8"/>
                </a:solidFill>
                <a:latin typeface="Comic Sans MS"/>
                <a:cs typeface="Comic Sans MS"/>
              </a:rPr>
              <a:t>Ideal MHD Stability Results </a:t>
            </a:r>
            <a:r>
              <a:rPr lang="en-US" sz="2000" b="1">
                <a:solidFill>
                  <a:srgbClr val="3195C8"/>
                </a:solidFill>
                <a:latin typeface="Comic Sans MS"/>
                <a:cs typeface="Comic Sans MS"/>
              </a:rPr>
              <a:t>(wall at R → ∞)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endParaRPr lang="en-US" sz="1800">
              <a:solidFill>
                <a:srgbClr val="FF00FF"/>
              </a:solidFill>
              <a:latin typeface="Times New Roman" pitchFamily="-106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endParaRPr lang="en-US" sz="1800">
              <a:solidFill>
                <a:srgbClr val="FF00FF"/>
              </a:solidFill>
              <a:latin typeface="Times New Roman" pitchFamily="-106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endParaRPr lang="en-US" sz="1800">
              <a:solidFill>
                <a:srgbClr val="FF00FF"/>
              </a:solidFill>
              <a:latin typeface="Times New Roman" pitchFamily="-106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endParaRPr lang="en-US" sz="1800">
              <a:solidFill>
                <a:srgbClr val="FF00FF"/>
              </a:solidFill>
              <a:latin typeface="Times New Roman" pitchFamily="-106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endParaRPr lang="en-US" sz="1800">
              <a:solidFill>
                <a:srgbClr val="FF00FF"/>
              </a:solidFill>
              <a:latin typeface="Times New Roman" pitchFamily="-106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endParaRPr lang="en-US" sz="1800">
              <a:solidFill>
                <a:srgbClr val="008080"/>
              </a:solidFill>
              <a:latin typeface="Times New Roman" pitchFamily="-106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endParaRPr lang="en-US" sz="1800">
              <a:solidFill>
                <a:srgbClr val="008080"/>
              </a:solidFill>
              <a:latin typeface="Times New Roman" pitchFamily="-106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endParaRPr lang="en-US" sz="1800">
              <a:solidFill>
                <a:srgbClr val="008080"/>
              </a:solidFill>
              <a:latin typeface="Times New Roman" pitchFamily="-106" charset="0"/>
            </a:endParaRPr>
          </a:p>
          <a:p>
            <a:pPr algn="ctr" eaLnBrk="1" hangingPunct="1">
              <a:spcBef>
                <a:spcPct val="20000"/>
              </a:spcBef>
            </a:pPr>
            <a:endParaRPr lang="en-US" sz="1800">
              <a:solidFill>
                <a:srgbClr val="008080"/>
              </a:solidFill>
              <a:latin typeface="Times New Roman" pitchFamily="-106" charset="0"/>
            </a:endParaRPr>
          </a:p>
          <a:p>
            <a:pPr algn="ctr" eaLnBrk="1" hangingPunct="1">
              <a:spcBef>
                <a:spcPct val="20000"/>
              </a:spcBef>
            </a:pPr>
            <a:endParaRPr lang="en-US" sz="1800">
              <a:solidFill>
                <a:srgbClr val="008080"/>
              </a:solidFill>
              <a:latin typeface="Times New Roman" pitchFamily="-106" charset="0"/>
            </a:endParaRPr>
          </a:p>
          <a:p>
            <a:pPr algn="ctr" eaLnBrk="1" hangingPunct="1">
              <a:spcBef>
                <a:spcPct val="20000"/>
              </a:spcBef>
            </a:pPr>
            <a:endParaRPr lang="en-US" sz="1800">
              <a:solidFill>
                <a:srgbClr val="008080"/>
              </a:solidFill>
              <a:latin typeface="Times New Roman" pitchFamily="-106" charset="0"/>
            </a:endParaRPr>
          </a:p>
          <a:p>
            <a:pPr algn="ctr" eaLnBrk="1" hangingPunct="1">
              <a:spcBef>
                <a:spcPct val="20000"/>
              </a:spcBef>
            </a:pPr>
            <a:endParaRPr lang="en-US" sz="1800" b="1">
              <a:solidFill>
                <a:srgbClr val="3195C8"/>
              </a:solidFill>
              <a:latin typeface="Times New Roman" pitchFamily="-106" charset="0"/>
            </a:endParaRPr>
          </a:p>
          <a:p>
            <a:pPr algn="ctr">
              <a:spcBef>
                <a:spcPct val="20000"/>
              </a:spcBef>
            </a:pPr>
            <a:r>
              <a:rPr lang="en-US" sz="2000" b="1">
                <a:solidFill>
                  <a:srgbClr val="3195C8"/>
                </a:solidFill>
                <a:latin typeface="Times New Roman" pitchFamily="-106" charset="0"/>
              </a:rPr>
              <a:t>Stability in absence of any conducting shell around the plasma at </a:t>
            </a:r>
            <a:r>
              <a:rPr lang="en-US" sz="2000" b="1">
                <a:solidFill>
                  <a:srgbClr val="3195C8"/>
                </a:solidFill>
                <a:latin typeface="Symbol" pitchFamily="-106" charset="2"/>
                <a:sym typeface="Symbol" pitchFamily="-106" charset="2"/>
              </a:rPr>
              <a:t></a:t>
            </a:r>
            <a:r>
              <a:rPr lang="en-US" sz="2000" b="1">
                <a:solidFill>
                  <a:srgbClr val="3195C8"/>
                </a:solidFill>
                <a:latin typeface="Times New Roman" pitchFamily="-106" charset="0"/>
              </a:rPr>
              <a:t>=1 </a:t>
            </a:r>
            <a:endParaRPr lang="it-IT" sz="2000" b="1">
              <a:solidFill>
                <a:srgbClr val="3195C8"/>
              </a:solidFill>
              <a:latin typeface="Times New Roman" pitchFamily="-106" charset="0"/>
            </a:endParaRPr>
          </a:p>
        </p:txBody>
      </p:sp>
      <p:pic>
        <p:nvPicPr>
          <p:cNvPr id="5" name="Picture 7" descr="Stabilita'.tiff                                                0001A3A5Macintosh HD                   B8AA6D3E: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04800" y="2078172"/>
            <a:ext cx="8534400" cy="2825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814973"/>
            <a:ext cx="9144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ctr">
              <a:spcBef>
                <a:spcPct val="20000"/>
              </a:spcBef>
            </a:pPr>
            <a:r>
              <a:rPr lang="en-US" sz="2000" b="1" cap="all">
                <a:solidFill>
                  <a:srgbClr val="3195C8"/>
                </a:solidFill>
                <a:latin typeface="Comic Sans MS"/>
                <a:cs typeface="Comic Sans MS"/>
              </a:rPr>
              <a:t>Arrow plots </a:t>
            </a:r>
            <a:r>
              <a:rPr lang="en-US" sz="2000" b="1">
                <a:solidFill>
                  <a:srgbClr val="3195C8"/>
                </a:solidFill>
                <a:latin typeface="Comic Sans MS"/>
                <a:cs typeface="Comic Sans MS"/>
              </a:rPr>
              <a:t>of</a:t>
            </a:r>
            <a:r>
              <a:rPr lang="en-US" sz="2000" b="1" cap="all">
                <a:solidFill>
                  <a:srgbClr val="3195C8"/>
                </a:solidFill>
                <a:latin typeface="Comic Sans MS"/>
                <a:cs typeface="Comic Sans MS"/>
              </a:rPr>
              <a:t> stable oscillation </a:t>
            </a:r>
            <a:r>
              <a:rPr lang="en-US" sz="2000" b="1">
                <a:solidFill>
                  <a:srgbClr val="3195C8"/>
                </a:solidFill>
                <a:latin typeface="Comic Sans MS"/>
                <a:cs typeface="Comic Sans MS"/>
              </a:rPr>
              <a:t>on</a:t>
            </a:r>
            <a:r>
              <a:rPr lang="en-US" sz="2000" b="1" cap="all">
                <a:solidFill>
                  <a:srgbClr val="3195C8"/>
                </a:solidFill>
                <a:latin typeface="Comic Sans MS"/>
                <a:cs typeface="Comic Sans MS"/>
              </a:rPr>
              <a:t> </a:t>
            </a:r>
            <a:r>
              <a:rPr lang="en-US" sz="2000" b="1">
                <a:solidFill>
                  <a:srgbClr val="3195C8"/>
                </a:solidFill>
                <a:latin typeface="Comic Sans MS"/>
                <a:cs typeface="Comic Sans MS"/>
              </a:rPr>
              <a:t>integer-q, </a:t>
            </a:r>
            <a:r>
              <a:rPr lang="en-US" sz="2000" b="1">
                <a:solidFill>
                  <a:srgbClr val="3195C8"/>
                </a:solidFill>
                <a:latin typeface="Comic Sans MS"/>
                <a:cs typeface="Comic Sans MS"/>
                <a:sym typeface="Symbol" pitchFamily="-106" charset="2"/>
              </a:rPr>
              <a:t></a:t>
            </a:r>
            <a:r>
              <a:rPr lang="en-US" sz="2000" b="1">
                <a:solidFill>
                  <a:srgbClr val="3195C8"/>
                </a:solidFill>
                <a:latin typeface="Comic Sans MS"/>
                <a:cs typeface="Comic Sans MS"/>
              </a:rPr>
              <a:t>=1, I</a:t>
            </a:r>
            <a:r>
              <a:rPr lang="en-US" sz="2000" b="1" baseline="-25000">
                <a:solidFill>
                  <a:srgbClr val="3195C8"/>
                </a:solidFill>
                <a:latin typeface="Comic Sans MS"/>
                <a:cs typeface="Comic Sans MS"/>
              </a:rPr>
              <a:t>ST</a:t>
            </a:r>
            <a:r>
              <a:rPr lang="en-US" sz="2000" b="1">
                <a:solidFill>
                  <a:srgbClr val="3195C8"/>
                </a:solidFill>
                <a:latin typeface="Comic Sans MS"/>
                <a:cs typeface="Comic Sans MS"/>
              </a:rPr>
              <a:t>/I</a:t>
            </a:r>
            <a:r>
              <a:rPr lang="en-US" sz="2000" b="1" baseline="-25000">
                <a:solidFill>
                  <a:srgbClr val="3195C8"/>
                </a:solidFill>
                <a:latin typeface="Comic Sans MS"/>
                <a:cs typeface="Comic Sans MS"/>
              </a:rPr>
              <a:t>e</a:t>
            </a:r>
            <a:r>
              <a:rPr lang="en-US" sz="2000" b="1">
                <a:solidFill>
                  <a:srgbClr val="3195C8"/>
                </a:solidFill>
                <a:latin typeface="Comic Sans MS"/>
                <a:cs typeface="Comic Sans MS"/>
              </a:rPr>
              <a:t>=5</a:t>
            </a:r>
          </a:p>
          <a:p>
            <a:pPr algn="ctr" eaLnBrk="1" hangingPunct="1">
              <a:spcBef>
                <a:spcPct val="20000"/>
              </a:spcBef>
            </a:pPr>
            <a:endParaRPr lang="en-US" sz="1800">
              <a:solidFill>
                <a:srgbClr val="008080"/>
              </a:solidFill>
              <a:latin typeface="Symbol" pitchFamily="-106" charset="2"/>
              <a:sym typeface="Symbol" pitchFamily="-106" charset="2"/>
            </a:endParaRPr>
          </a:p>
        </p:txBody>
      </p:sp>
      <p:pic>
        <p:nvPicPr>
          <p:cNvPr id="5" name="Picture 7" descr="&#10;Local.tiff                                                     0001A3A5Macintosh HD                   B8AA6D3E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447800"/>
            <a:ext cx="6858000" cy="47101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04800" y="941605"/>
            <a:ext cx="8628458" cy="571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ctr">
              <a:spcBef>
                <a:spcPct val="20000"/>
              </a:spcBef>
            </a:pPr>
            <a:r>
              <a:rPr lang="en-US" b="1" cap="all">
                <a:solidFill>
                  <a:srgbClr val="3195C8"/>
                </a:solidFill>
                <a:latin typeface="Comic Sans MS"/>
                <a:cs typeface="Comic Sans MS"/>
              </a:rPr>
              <a:t>Arrow plots </a:t>
            </a:r>
            <a:r>
              <a:rPr lang="en-US" b="1">
                <a:solidFill>
                  <a:srgbClr val="3195C8"/>
                </a:solidFill>
                <a:latin typeface="Comic Sans MS"/>
                <a:cs typeface="Comic Sans MS"/>
              </a:rPr>
              <a:t>of</a:t>
            </a:r>
            <a:r>
              <a:rPr lang="en-US" b="1" cap="all">
                <a:solidFill>
                  <a:srgbClr val="3195C8"/>
                </a:solidFill>
                <a:latin typeface="Comic Sans MS"/>
                <a:cs typeface="Comic Sans MS"/>
              </a:rPr>
              <a:t> GLOBAL UNSTABLE MODES </a:t>
            </a:r>
            <a:r>
              <a:rPr lang="en-US" b="1">
                <a:solidFill>
                  <a:srgbClr val="3195C8"/>
                </a:solidFill>
                <a:latin typeface="Comic Sans MS"/>
                <a:cs typeface="Comic Sans MS"/>
              </a:rPr>
              <a:t>at </a:t>
            </a:r>
            <a:r>
              <a:rPr lang="en-US" b="1">
                <a:solidFill>
                  <a:srgbClr val="3195C8"/>
                </a:solidFill>
                <a:latin typeface="Comic Sans MS"/>
                <a:cs typeface="Comic Sans MS"/>
                <a:sym typeface="Symbol" pitchFamily="-106" charset="2"/>
              </a:rPr>
              <a:t></a:t>
            </a:r>
            <a:r>
              <a:rPr lang="en-US" b="1">
                <a:solidFill>
                  <a:srgbClr val="3195C8"/>
                </a:solidFill>
                <a:latin typeface="Comic Sans MS"/>
                <a:cs typeface="Comic Sans MS"/>
              </a:rPr>
              <a:t>=1, I</a:t>
            </a:r>
            <a:r>
              <a:rPr lang="en-US" b="1" baseline="-25000">
                <a:solidFill>
                  <a:srgbClr val="3195C8"/>
                </a:solidFill>
                <a:latin typeface="Comic Sans MS"/>
                <a:cs typeface="Comic Sans MS"/>
              </a:rPr>
              <a:t>ST</a:t>
            </a:r>
            <a:r>
              <a:rPr lang="en-US" b="1">
                <a:solidFill>
                  <a:srgbClr val="3195C8"/>
                </a:solidFill>
                <a:latin typeface="Comic Sans MS"/>
                <a:cs typeface="Comic Sans MS"/>
              </a:rPr>
              <a:t>/I</a:t>
            </a:r>
            <a:r>
              <a:rPr lang="en-US" b="1" baseline="-25000">
                <a:solidFill>
                  <a:srgbClr val="3195C8"/>
                </a:solidFill>
                <a:latin typeface="Comic Sans MS"/>
                <a:cs typeface="Comic Sans MS"/>
              </a:rPr>
              <a:t>e</a:t>
            </a:r>
            <a:r>
              <a:rPr lang="en-US" b="1">
                <a:solidFill>
                  <a:srgbClr val="3195C8"/>
                </a:solidFill>
                <a:latin typeface="Comic Sans MS"/>
                <a:cs typeface="Comic Sans MS"/>
              </a:rPr>
              <a:t>=5</a:t>
            </a:r>
          </a:p>
          <a:p>
            <a:pPr algn="ctr">
              <a:spcBef>
                <a:spcPct val="20000"/>
              </a:spcBef>
            </a:pPr>
            <a:endParaRPr lang="en-US" sz="800">
              <a:solidFill>
                <a:srgbClr val="FF00FF"/>
              </a:solidFill>
              <a:latin typeface="Times New Roman" pitchFamily="-106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endParaRPr lang="en-US" sz="1800">
              <a:solidFill>
                <a:srgbClr val="FF00FF"/>
              </a:solidFill>
              <a:latin typeface="Times New Roman" pitchFamily="-106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endParaRPr lang="en-US" sz="1800">
              <a:solidFill>
                <a:srgbClr val="FF00FF"/>
              </a:solidFill>
              <a:latin typeface="Times New Roman" pitchFamily="-106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endParaRPr lang="en-US" sz="1800">
              <a:solidFill>
                <a:srgbClr val="FF00FF"/>
              </a:solidFill>
              <a:latin typeface="Times New Roman" pitchFamily="-106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endParaRPr lang="en-US" sz="1800">
              <a:solidFill>
                <a:srgbClr val="008080"/>
              </a:solidFill>
              <a:latin typeface="Times New Roman" pitchFamily="-106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endParaRPr lang="en-US" sz="1800">
              <a:solidFill>
                <a:srgbClr val="008080"/>
              </a:solidFill>
              <a:latin typeface="Times New Roman" pitchFamily="-106" charset="0"/>
            </a:endParaRP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</a:pPr>
            <a:endParaRPr lang="en-US" sz="1800">
              <a:solidFill>
                <a:srgbClr val="008080"/>
              </a:solidFill>
              <a:latin typeface="Times New Roman" pitchFamily="-106" charset="0"/>
            </a:endParaRPr>
          </a:p>
          <a:p>
            <a:pPr algn="ctr" eaLnBrk="1" hangingPunct="1">
              <a:spcBef>
                <a:spcPct val="20000"/>
              </a:spcBef>
            </a:pPr>
            <a:endParaRPr lang="en-US" sz="1800">
              <a:solidFill>
                <a:srgbClr val="008080"/>
              </a:solidFill>
              <a:latin typeface="Times New Roman" pitchFamily="-106" charset="0"/>
            </a:endParaRPr>
          </a:p>
          <a:p>
            <a:pPr algn="ctr" eaLnBrk="1" hangingPunct="1">
              <a:spcBef>
                <a:spcPct val="20000"/>
              </a:spcBef>
              <a:buFont typeface="Symbol" pitchFamily="-106" charset="2"/>
              <a:buChar char="Ý"/>
            </a:pPr>
            <a:endParaRPr lang="en-US" sz="1800">
              <a:solidFill>
                <a:srgbClr val="008080"/>
              </a:solidFill>
              <a:latin typeface="Symbol" pitchFamily="-106" charset="2"/>
              <a:sym typeface="Symbol" pitchFamily="-106" charset="2"/>
            </a:endParaRPr>
          </a:p>
          <a:p>
            <a:pPr algn="ctr" eaLnBrk="1" hangingPunct="1">
              <a:spcBef>
                <a:spcPct val="20000"/>
              </a:spcBef>
              <a:buFont typeface="Symbol" pitchFamily="-106" charset="2"/>
              <a:buChar char="Ý"/>
            </a:pPr>
            <a:endParaRPr lang="en-US" sz="1800">
              <a:solidFill>
                <a:srgbClr val="008080"/>
              </a:solidFill>
              <a:latin typeface="Symbol" pitchFamily="-106" charset="2"/>
              <a:sym typeface="Symbol" pitchFamily="-106" charset="2"/>
            </a:endParaRPr>
          </a:p>
          <a:p>
            <a:pPr algn="ctr" eaLnBrk="1" hangingPunct="1">
              <a:spcBef>
                <a:spcPct val="20000"/>
              </a:spcBef>
              <a:buFont typeface="Symbol" pitchFamily="-106" charset="2"/>
              <a:buChar char="Ý"/>
            </a:pPr>
            <a:endParaRPr lang="en-US" sz="1800">
              <a:solidFill>
                <a:srgbClr val="008080"/>
              </a:solidFill>
              <a:latin typeface="Symbol" pitchFamily="-106" charset="2"/>
              <a:sym typeface="Symbol" pitchFamily="-106" charset="2"/>
            </a:endParaRPr>
          </a:p>
          <a:p>
            <a:pPr algn="ctr" eaLnBrk="1" hangingPunct="1">
              <a:spcBef>
                <a:spcPct val="20000"/>
              </a:spcBef>
              <a:buFont typeface="Symbol" pitchFamily="-106" charset="2"/>
              <a:buChar char="Ý"/>
            </a:pPr>
            <a:endParaRPr lang="en-US" sz="1800">
              <a:solidFill>
                <a:srgbClr val="008080"/>
              </a:solidFill>
              <a:latin typeface="Symbol" pitchFamily="-106" charset="2"/>
              <a:sym typeface="Symbol" pitchFamily="-106" charset="2"/>
            </a:endParaRPr>
          </a:p>
          <a:p>
            <a:pPr algn="ctr" eaLnBrk="1" hangingPunct="1">
              <a:spcBef>
                <a:spcPct val="20000"/>
              </a:spcBef>
              <a:buFont typeface="Symbol" pitchFamily="-106" charset="2"/>
              <a:buChar char="Ý"/>
            </a:pPr>
            <a:endParaRPr lang="en-US" sz="1800">
              <a:solidFill>
                <a:srgbClr val="008080"/>
              </a:solidFill>
              <a:latin typeface="Symbol" pitchFamily="-106" charset="2"/>
              <a:sym typeface="Symbol" pitchFamily="-106" charset="2"/>
            </a:endParaRPr>
          </a:p>
          <a:p>
            <a:pPr algn="ctr" eaLnBrk="1" hangingPunct="1">
              <a:spcBef>
                <a:spcPct val="20000"/>
              </a:spcBef>
              <a:buFont typeface="Symbol" pitchFamily="-106" charset="2"/>
              <a:buChar char="Ý"/>
            </a:pPr>
            <a:endParaRPr lang="en-US" sz="1800">
              <a:solidFill>
                <a:srgbClr val="008080"/>
              </a:solidFill>
              <a:latin typeface="Symbol" pitchFamily="-106" charset="2"/>
              <a:sym typeface="Symbol" pitchFamily="-106" charset="2"/>
            </a:endParaRPr>
          </a:p>
          <a:p>
            <a:pPr algn="ctr" eaLnBrk="1" hangingPunct="1">
              <a:spcBef>
                <a:spcPct val="20000"/>
              </a:spcBef>
              <a:buFont typeface="Symbol" pitchFamily="-106" charset="2"/>
              <a:buChar char="Ý"/>
            </a:pPr>
            <a:endParaRPr lang="en-US" sz="1800">
              <a:solidFill>
                <a:srgbClr val="008080"/>
              </a:solidFill>
              <a:latin typeface="Symbol" pitchFamily="-106" charset="2"/>
              <a:sym typeface="Symbol" pitchFamily="-106" charset="2"/>
            </a:endParaRPr>
          </a:p>
          <a:p>
            <a:pPr algn="ctr">
              <a:spcBef>
                <a:spcPct val="20000"/>
              </a:spcBef>
            </a:pPr>
            <a:r>
              <a:rPr lang="en-US" b="1">
                <a:solidFill>
                  <a:srgbClr val="3195C8"/>
                </a:solidFill>
                <a:latin typeface="Times New Roman" pitchFamily="-106" charset="0"/>
              </a:rPr>
              <a:t>Low q</a:t>
            </a:r>
            <a:r>
              <a:rPr lang="en-US" b="1" baseline="-25000">
                <a:solidFill>
                  <a:srgbClr val="3195C8"/>
                </a:solidFill>
                <a:latin typeface="Times New Roman" pitchFamily="-106" charset="0"/>
              </a:rPr>
              <a:t>0</a:t>
            </a:r>
            <a:r>
              <a:rPr lang="en-US" b="1" baseline="30000">
                <a:solidFill>
                  <a:srgbClr val="3195C8"/>
                </a:solidFill>
                <a:latin typeface="Times New Roman" pitchFamily="-106" charset="0"/>
              </a:rPr>
              <a:t>ST</a:t>
            </a:r>
            <a:r>
              <a:rPr lang="en-US" b="1">
                <a:solidFill>
                  <a:srgbClr val="3195C8"/>
                </a:solidFill>
                <a:latin typeface="Times New Roman" pitchFamily="-106" charset="0"/>
              </a:rPr>
              <a:t>: </a:t>
            </a:r>
            <a:r>
              <a:rPr lang="en-US" b="1">
                <a:solidFill>
                  <a:srgbClr val="3195C8"/>
                </a:solidFill>
                <a:latin typeface="Symbol" pitchFamily="-106" charset="2"/>
                <a:sym typeface="Symbol" pitchFamily="-106" charset="2"/>
              </a:rPr>
              <a:t>   </a:t>
            </a:r>
            <a:r>
              <a:rPr lang="en-US" sz="1800" b="1">
                <a:solidFill>
                  <a:srgbClr val="3195C8"/>
                </a:solidFill>
                <a:latin typeface="Times New Roman" pitchFamily="-106" charset="0"/>
              </a:rPr>
              <a:t>surrounding plasma tilts                                      High </a:t>
            </a:r>
            <a:r>
              <a:rPr lang="en-US" b="1">
                <a:solidFill>
                  <a:srgbClr val="3195C8"/>
                </a:solidFill>
                <a:latin typeface="Times New Roman" pitchFamily="-106" charset="0"/>
              </a:rPr>
              <a:t>q</a:t>
            </a:r>
            <a:r>
              <a:rPr lang="en-US" b="1" baseline="-25000">
                <a:solidFill>
                  <a:srgbClr val="3195C8"/>
                </a:solidFill>
                <a:latin typeface="Times New Roman" pitchFamily="-106" charset="0"/>
              </a:rPr>
              <a:t>0</a:t>
            </a:r>
            <a:r>
              <a:rPr lang="en-US" b="1" baseline="30000">
                <a:solidFill>
                  <a:srgbClr val="3195C8"/>
                </a:solidFill>
                <a:latin typeface="Times New Roman" pitchFamily="-106" charset="0"/>
              </a:rPr>
              <a:t>ST</a:t>
            </a:r>
            <a:r>
              <a:rPr lang="en-US" b="1">
                <a:solidFill>
                  <a:srgbClr val="3195C8"/>
                </a:solidFill>
                <a:latin typeface="Times New Roman" pitchFamily="-106" charset="0"/>
              </a:rPr>
              <a:t>: </a:t>
            </a:r>
            <a:r>
              <a:rPr lang="en-US" b="1">
                <a:solidFill>
                  <a:srgbClr val="3195C8"/>
                </a:solidFill>
                <a:latin typeface="Symbol" pitchFamily="-106" charset="2"/>
                <a:sym typeface="Symbol" pitchFamily="-106" charset="2"/>
              </a:rPr>
              <a:t> </a:t>
            </a:r>
            <a:r>
              <a:rPr lang="en-US" sz="1800" b="1">
                <a:solidFill>
                  <a:srgbClr val="3195C8"/>
                </a:solidFill>
                <a:latin typeface="Times New Roman" pitchFamily="-106" charset="0"/>
              </a:rPr>
              <a:t>unstable ST</a:t>
            </a:r>
            <a:endParaRPr lang="it-IT" sz="3200" b="1">
              <a:solidFill>
                <a:srgbClr val="3195C8"/>
              </a:solidFill>
              <a:latin typeface="Symbol" pitchFamily="-106" charset="2"/>
              <a:sym typeface="Symbol" pitchFamily="-106" charset="2"/>
            </a:endParaRPr>
          </a:p>
        </p:txBody>
      </p:sp>
      <p:pic>
        <p:nvPicPr>
          <p:cNvPr id="5" name="Picture 6" descr="Global.tiff                                                    0001A3A5Macintosh HD                   B8AA6D3E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447800"/>
            <a:ext cx="8229600" cy="4370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372256"/>
            <a:ext cx="9144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algn="ctr">
              <a:spcBef>
                <a:spcPct val="20000"/>
              </a:spcBef>
            </a:pPr>
            <a:r>
              <a:rPr lang="en-US" b="1" cap="all">
                <a:solidFill>
                  <a:srgbClr val="3195C8"/>
                </a:solidFill>
                <a:latin typeface="Comic Sans MS"/>
                <a:cs typeface="Comic Sans MS"/>
              </a:rPr>
              <a:t>Arrow plots </a:t>
            </a:r>
            <a:r>
              <a:rPr lang="en-US" b="1">
                <a:solidFill>
                  <a:srgbClr val="3195C8"/>
                </a:solidFill>
                <a:latin typeface="Comic Sans MS"/>
                <a:cs typeface="Comic Sans MS"/>
              </a:rPr>
              <a:t>of</a:t>
            </a:r>
            <a:r>
              <a:rPr lang="en-US" b="1" cap="all">
                <a:solidFill>
                  <a:srgbClr val="3195C8"/>
                </a:solidFill>
                <a:latin typeface="Comic Sans MS"/>
                <a:cs typeface="Comic Sans MS"/>
              </a:rPr>
              <a:t> UNSTABLE MODES LIMITED TO SURROUNDING PLASMA</a:t>
            </a:r>
            <a:endParaRPr lang="en-US" sz="1800" b="1">
              <a:solidFill>
                <a:srgbClr val="3195C8"/>
              </a:solidFill>
              <a:latin typeface="Times New Roman" pitchFamily="-106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en-US" sz="1800" b="1">
                <a:solidFill>
                  <a:srgbClr val="3195C8"/>
                </a:solidFill>
                <a:latin typeface="Comic Sans MS"/>
                <a:cs typeface="Comic Sans MS"/>
              </a:rPr>
              <a:t>at </a:t>
            </a:r>
            <a:r>
              <a:rPr lang="en-US">
                <a:solidFill>
                  <a:srgbClr val="3195C8"/>
                </a:solidFill>
                <a:latin typeface="Comic Sans MS"/>
                <a:cs typeface="Comic Sans MS"/>
                <a:sym typeface="Symbol" pitchFamily="-106" charset="2"/>
              </a:rPr>
              <a:t></a:t>
            </a:r>
            <a:r>
              <a:rPr lang="en-US" sz="1800" b="1">
                <a:solidFill>
                  <a:srgbClr val="3195C8"/>
                </a:solidFill>
                <a:latin typeface="Comic Sans MS"/>
                <a:cs typeface="Comic Sans MS"/>
              </a:rPr>
              <a:t>=0 &amp; 1/3, I</a:t>
            </a:r>
            <a:r>
              <a:rPr lang="en-US" sz="1800" b="1" baseline="-25000">
                <a:solidFill>
                  <a:srgbClr val="3195C8"/>
                </a:solidFill>
                <a:latin typeface="Comic Sans MS"/>
                <a:cs typeface="Comic Sans MS"/>
              </a:rPr>
              <a:t>ST</a:t>
            </a:r>
            <a:r>
              <a:rPr lang="en-US" sz="1800" b="1">
                <a:solidFill>
                  <a:srgbClr val="3195C8"/>
                </a:solidFill>
                <a:latin typeface="Comic Sans MS"/>
                <a:cs typeface="Comic Sans MS"/>
              </a:rPr>
              <a:t>/I</a:t>
            </a:r>
            <a:r>
              <a:rPr lang="en-US" sz="1800" b="1" baseline="-25000">
                <a:solidFill>
                  <a:srgbClr val="3195C8"/>
                </a:solidFill>
                <a:latin typeface="Comic Sans MS"/>
                <a:cs typeface="Comic Sans MS"/>
              </a:rPr>
              <a:t>e</a:t>
            </a:r>
            <a:r>
              <a:rPr lang="en-US" sz="1800" b="1">
                <a:solidFill>
                  <a:srgbClr val="3195C8"/>
                </a:solidFill>
                <a:latin typeface="Comic Sans MS"/>
                <a:cs typeface="Comic Sans MS"/>
              </a:rPr>
              <a:t>=1: too large ratio I</a:t>
            </a:r>
            <a:r>
              <a:rPr lang="en-US" sz="1800" b="1" baseline="-25000">
                <a:solidFill>
                  <a:srgbClr val="3195C8"/>
                </a:solidFill>
                <a:latin typeface="Comic Sans MS"/>
                <a:cs typeface="Comic Sans MS"/>
              </a:rPr>
              <a:t>e</a:t>
            </a:r>
            <a:r>
              <a:rPr lang="en-US" sz="1800" b="1">
                <a:solidFill>
                  <a:srgbClr val="3195C8"/>
                </a:solidFill>
                <a:latin typeface="Comic Sans MS"/>
                <a:cs typeface="Comic Sans MS"/>
              </a:rPr>
              <a:t>/I</a:t>
            </a:r>
            <a:r>
              <a:rPr lang="en-US" sz="1800" b="1" baseline="-25000">
                <a:solidFill>
                  <a:srgbClr val="3195C8"/>
                </a:solidFill>
                <a:latin typeface="Comic Sans MS"/>
                <a:cs typeface="Comic Sans MS"/>
              </a:rPr>
              <a:t>ST</a:t>
            </a:r>
            <a:endParaRPr lang="en-US" sz="3200" b="1" baseline="-25000">
              <a:solidFill>
                <a:srgbClr val="3195C8"/>
              </a:solidFill>
              <a:latin typeface="Comic Sans MS"/>
              <a:cs typeface="Comic Sans MS"/>
            </a:endParaRPr>
          </a:p>
        </p:txBody>
      </p:sp>
      <p:pic>
        <p:nvPicPr>
          <p:cNvPr id="5" name="Picture 7" descr=" Kink.tiff                                                      0001A3A5Macintosh HD                   B8AA6D3E: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447800"/>
            <a:ext cx="8089900" cy="4718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46358</TotalTime>
  <Words>12889</Words>
  <Application>Microsoft Macintosh PowerPoint</Application>
  <PresentationFormat>On-screen Show (4:3)</PresentationFormat>
  <Paragraphs>1400</Paragraphs>
  <Slides>110</Slides>
  <Notes>0</Notes>
  <HiddenSlides>0</HiddenSlides>
  <MMClips>28</MMClips>
  <ScaleCrop>false</ScaleCrop>
  <HeadingPairs>
    <vt:vector size="8" baseType="variant">
      <vt:variant>
        <vt:lpstr>Design Template</vt:lpstr>
      </vt:variant>
      <vt:variant>
        <vt:i4>1</vt:i4>
      </vt:variant>
      <vt:variant>
        <vt:lpstr>Links</vt:lpstr>
      </vt:variant>
      <vt:variant>
        <vt:i4>8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110</vt:i4>
      </vt:variant>
    </vt:vector>
  </HeadingPairs>
  <TitlesOfParts>
    <vt:vector size="121" baseType="lpstr">
      <vt:lpstr>Office Theme</vt:lpstr>
      <vt:lpstr>???</vt:lpstr>
      <vt:lpstr>???</vt:lpstr>
      <vt:lpstr>???</vt:lpstr>
      <vt:lpstr>???</vt:lpstr>
      <vt:lpstr>???</vt:lpstr>
      <vt:lpstr>???</vt:lpstr>
      <vt:lpstr>???</vt:lpstr>
      <vt:lpstr>???</vt:lpstr>
      <vt:lpstr>Equation</vt:lpstr>
      <vt:lpstr>Document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</vt:vector>
  </TitlesOfParts>
  <Manager/>
  <Company>ENEA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/>
  <dc:creator>franco alladio</dc:creator>
  <cp:keywords/>
  <dc:description/>
  <cp:lastModifiedBy>franco alladio</cp:lastModifiedBy>
  <cp:revision>529</cp:revision>
  <cp:lastPrinted>2016-06-10T13:38:14Z</cp:lastPrinted>
  <dcterms:created xsi:type="dcterms:W3CDTF">2016-06-10T11:13:28Z</dcterms:created>
  <dcterms:modified xsi:type="dcterms:W3CDTF">2016-06-10T13:48:09Z</dcterms:modified>
  <cp:category/>
</cp:coreProperties>
</file>