
<file path=[Content_Types].xml><?xml version="1.0" encoding="utf-8"?>
<Types xmlns="http://schemas.openxmlformats.org/package/2006/content-types">
  <Default Extension="wmv" ContentType="video/x-ms-wmv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embeddings/oleObject4.bin" ContentType="application/vnd.openxmlformats-officedocument.oleObject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embeddings/oleObject9.bin" ContentType="application/vnd.openxmlformats-officedocument.oleObject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embeddings/oleObject5.bin" ContentType="application/vnd.openxmlformats-officedocument.oleObject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embeddings/oleObject6.bin" ContentType="application/vnd.openxmlformats-officedocument.oleObject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embeddings/oleObject2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embeddings/oleObject10.bin" ContentType="application/vnd.openxmlformats-officedocument.oleObject"/>
  <Default Extension="tiff" ContentType="image/tiff"/>
  <Override PartName="/ppt/slides/slide20.xml" ContentType="application/vnd.openxmlformats-officedocument.presentationml.slide+xml"/>
  <Override PartName="/ppt/embeddings/oleObject7.bin" ContentType="application/vnd.openxmlformats-officedocument.oleObject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embeddings/oleObject3.bin" ContentType="application/vnd.openxmlformats-officedocument.oleObject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embeddings/oleObject8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345" r:id="rId3"/>
    <p:sldId id="346" r:id="rId4"/>
    <p:sldId id="347" r:id="rId5"/>
    <p:sldId id="344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  <p:sldId id="362" r:id="rId21"/>
    <p:sldId id="364" r:id="rId22"/>
    <p:sldId id="363" r:id="rId23"/>
    <p:sldId id="337" r:id="rId24"/>
    <p:sldId id="366" r:id="rId25"/>
    <p:sldId id="371" r:id="rId26"/>
    <p:sldId id="370" r:id="rId27"/>
    <p:sldId id="369" r:id="rId28"/>
    <p:sldId id="372" r:id="rId29"/>
    <p:sldId id="373" r:id="rId30"/>
    <p:sldId id="374" r:id="rId31"/>
    <p:sldId id="375" r:id="rId32"/>
    <p:sldId id="365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AF6F"/>
    <a:srgbClr val="D97088"/>
    <a:srgbClr val="FFFFFF"/>
    <a:srgbClr val="F9F0F3"/>
    <a:srgbClr val="FF3399"/>
    <a:srgbClr val="404040"/>
    <a:srgbClr val="9AD0EB"/>
    <a:srgbClr val="7E7E7E"/>
    <a:srgbClr val="6D4E40"/>
    <a:srgbClr val="7E7F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56" d="100"/>
          <a:sy n="156" d="100"/>
        </p:scale>
        <p:origin x="-312" y="-96"/>
      </p:cViewPr>
      <p:guideLst>
        <p:guide orient="horz" pos="21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15805-B89B-3D4B-9878-EB70CE3DF1BF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83AB3-D750-1F48-AB63-2789528C5516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9408-93FC-6340-B1E5-FFD19D082C65}" type="datetimeFigureOut">
              <a:rPr lang="en-US"/>
              <a:pPr/>
              <a:t>6/28/17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png"/><Relationship Id="rId1" Type="http://schemas.openxmlformats.org/officeDocument/2006/relationships/video" Target="file://localhost/DiscoMicozzi/Volume_Micozzi/Geodesics/ICC-EPR/EPR2017/Contributo_Micozzi/TalkMicozziEPR2017/Shot645-Kink%2001.gif" TargetMode="Externa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oleObject" Target="../embeddings/oleObject6.bin"/><Relationship Id="rId13" Type="http://schemas.openxmlformats.org/officeDocument/2006/relationships/oleObject" Target="../embeddings/oleObject7.bin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" Type="http://schemas.openxmlformats.org/officeDocument/2006/relationships/vmlDrawing" Target="../drawings/vmlDrawing1.vml"/><Relationship Id="rId2" Type="http://schemas.openxmlformats.org/officeDocument/2006/relationships/video" Target="file://localhost/DiscoMicozzi/Volume_Micozzi/Geodesics/ICC-EPR/EPR2017/Contributo_Micozzi/TalkMicozziEPR2017/GiFTok.gif" TargetMode="External"/><Relationship Id="rId3" Type="http://schemas.openxmlformats.org/officeDocument/2006/relationships/video" Target="file://localhost/DiscoMicozzi/Volume_Micozzi/Geodesics/ICC-EPR/EPR2017/Contributo_Micozzi/TalkMicozziEPR2017/GifPSTra-15.gif" TargetMode="External"/><Relationship Id="rId4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6" Type="http://schemas.openxmlformats.org/officeDocument/2006/relationships/image" Target="../media/image19.jpeg"/><Relationship Id="rId7" Type="http://schemas.openxmlformats.org/officeDocument/2006/relationships/oleObject" Target="../embeddings/oleObject1.bin"/><Relationship Id="rId8" Type="http://schemas.openxmlformats.org/officeDocument/2006/relationships/oleObject" Target="../embeddings/oleObject2.bin"/><Relationship Id="rId9" Type="http://schemas.openxmlformats.org/officeDocument/2006/relationships/oleObject" Target="../embeddings/oleObject3.bin"/><Relationship Id="rId10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video" Target="file://localhost/DiscoMicozzi/Volume_Micozzi/Geodesics/ICC-EPR/EPR2017/Contributo_Micozzi/TalkMicozziEPR2017/Shot205-Argon-3kA.wmv" TargetMode="Externa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image" Target="../media/image38.png"/><Relationship Id="rId1" Type="http://schemas.openxmlformats.org/officeDocument/2006/relationships/video" Target="file://localhost/DiscoMicozzi/Volume_Micozzi/Geodesics/ICC-EPR/EPR2017/Contributo_Micozzi/TalkMicozziEPR2017/Shot208-Argon-3.5kA.wmv" TargetMode="Externa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6" Type="http://schemas.openxmlformats.org/officeDocument/2006/relationships/image" Target="../media/image42.jpeg"/><Relationship Id="rId7" Type="http://schemas.openxmlformats.org/officeDocument/2006/relationships/image" Target="../media/image43.jpeg"/><Relationship Id="rId8" Type="http://schemas.openxmlformats.org/officeDocument/2006/relationships/image" Target="../media/image44.jpeg"/><Relationship Id="rId9" Type="http://schemas.openxmlformats.org/officeDocument/2006/relationships/image" Target="../media/image45.jpeg"/><Relationship Id="rId10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jpeg"/><Relationship Id="rId6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5" Type="http://schemas.openxmlformats.org/officeDocument/2006/relationships/image" Target="../media/image53.jpeg"/><Relationship Id="rId6" Type="http://schemas.openxmlformats.org/officeDocument/2006/relationships/image" Target="../media/image54.jpeg"/><Relationship Id="rId7" Type="http://schemas.openxmlformats.org/officeDocument/2006/relationships/image" Target="../media/image55.jpeg"/><Relationship Id="rId8" Type="http://schemas.openxmlformats.org/officeDocument/2006/relationships/image" Target="../media/image56.jpeg"/><Relationship Id="rId9" Type="http://schemas.openxmlformats.org/officeDocument/2006/relationships/image" Target="../media/image57.jpeg"/><Relationship Id="rId10" Type="http://schemas.openxmlformats.org/officeDocument/2006/relationships/image" Target="../media/image58.jpeg"/><Relationship Id="rId11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0.jpeg"/><Relationship Id="rId5" Type="http://schemas.openxmlformats.org/officeDocument/2006/relationships/image" Target="../media/image61.jpeg"/><Relationship Id="rId6" Type="http://schemas.openxmlformats.org/officeDocument/2006/relationships/image" Target="../media/image62.jpeg"/><Relationship Id="rId7" Type="http://schemas.openxmlformats.org/officeDocument/2006/relationships/image" Target="../media/image63.png"/><Relationship Id="rId1" Type="http://schemas.openxmlformats.org/officeDocument/2006/relationships/video" Target="file://localhost/DiscoMicozzi/Volume_Micozzi/Geodesics/ICC-EPR/EPR2017/Contributo_Micozzi/TalkMicozziEPR2017/Shot378_PlasmaFast.wmv" TargetMode="Externa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1" Type="http://schemas.openxmlformats.org/officeDocument/2006/relationships/video" Target="file://localhost/DiscoMicozzi/Volume_Micozzi/Geodesics/ICC-EPR/EPR2017/Contributo_Micozzi/TalkMicozziEPR2017/Shot591-4.3kA.wmv" TargetMode="Externa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1" Type="http://schemas.openxmlformats.org/officeDocument/2006/relationships/video" Target="file://localhost/DiscoMicozzi/Volume_Micozzi/Geodesics/ICC-EPR/EPR2017/Contributo_Micozzi/TalkMicozziEPR2017/567-Short.wmv" TargetMode="Externa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4" Type="http://schemas.openxmlformats.org/officeDocument/2006/relationships/image" Target="../media/image72.jpeg"/><Relationship Id="rId5" Type="http://schemas.openxmlformats.org/officeDocument/2006/relationships/image" Target="../media/image73.jpeg"/><Relationship Id="rId6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76.jpeg"/><Relationship Id="rId5" Type="http://schemas.openxmlformats.org/officeDocument/2006/relationships/image" Target="../media/image77.jpeg"/><Relationship Id="rId6" Type="http://schemas.openxmlformats.org/officeDocument/2006/relationships/image" Target="../media/image78.jpeg"/><Relationship Id="rId7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0.jpeg"/><Relationship Id="rId5" Type="http://schemas.openxmlformats.org/officeDocument/2006/relationships/image" Target="../media/image81.png"/><Relationship Id="rId1" Type="http://schemas.openxmlformats.org/officeDocument/2006/relationships/video" Target="file://localhost/DiscoMicozzi/Volume_Micozzi/Geodesics/ICC-EPR/EPR2017/Contributo_Micozzi/TalkMicozziEPR2017/610-primo8kA.wmv" TargetMode="Externa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83.jpeg"/><Relationship Id="rId6" Type="http://schemas.openxmlformats.org/officeDocument/2006/relationships/image" Target="../media/image84.png"/><Relationship Id="rId7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2" Type="http://schemas.openxmlformats.org/officeDocument/2006/relationships/video" Target="file://localhost/DiscoMicozzi/Volume_Micozzi/Geodesics/ICC-EPR/EPR2017/Contributo_Micozzi/TalkMicozziEPR2017/Shot614-8.6kA.wmv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oleObject" Target="../embeddings/oleObject9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1" Type="http://schemas.openxmlformats.org/officeDocument/2006/relationships/video" Target="file://localhost/DiscoMicozzi/Volume_Micozzi/Geodesics/ICC-EPR/EPR2017/Contributo_Micozzi/TalkMicozziEPR2017/Shot665_Trafil-Comp.wmv" TargetMode="Externa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10.bin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1" Type="http://schemas.openxmlformats.org/officeDocument/2006/relationships/video" Target="file://localhost/DiscoMicozzi/Volume_Micozzi/Geodesics/ICC-EPR/EPR2017/Contributo_Micozzi/TalkMicozziEPR2017/Shot644-LongLast.wmv" TargetMode="Externa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Relationship Id="rId1" Type="http://schemas.openxmlformats.org/officeDocument/2006/relationships/video" Target="file://localhost/DiscoMicozzi/Volume_Micozzi/Geodesics/ICC-EPR/EPR2017/Contributo_Micozzi/TalkMicozziEPR2017/Shot645-Kink.wmv" TargetMode="Externa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4" Type="http://schemas.openxmlformats.org/officeDocument/2006/relationships/image" Target="../media/image98.jpeg"/><Relationship Id="rId5" Type="http://schemas.openxmlformats.org/officeDocument/2006/relationships/image" Target="../media/image99.jpeg"/><Relationship Id="rId6" Type="http://schemas.openxmlformats.org/officeDocument/2006/relationships/image" Target="../media/image100.jpe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01.jpeg"/><Relationship Id="rId5" Type="http://schemas.openxmlformats.org/officeDocument/2006/relationships/image" Target="../media/image102.jpeg"/><Relationship Id="rId6" Type="http://schemas.openxmlformats.org/officeDocument/2006/relationships/image" Target="../media/image103.png"/><Relationship Id="rId1" Type="http://schemas.openxmlformats.org/officeDocument/2006/relationships/video" Target="file://localhost/DiscoMicozzi/Volume_Micozzi/Geodesics/ICC-EPR/EPR2017/Contributo_Micozzi/TalkMicozziEPR2017/645-663Damages.wmv" TargetMode="Externa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4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106.png"/><Relationship Id="rId6" Type="http://schemas.openxmlformats.org/officeDocument/2006/relationships/image" Target="../media/image79.jpeg"/><Relationship Id="rId10" Type="http://schemas.openxmlformats.org/officeDocument/2006/relationships/image" Target="../media/image108.png"/><Relationship Id="rId8" Type="http://schemas.microsoft.com/office/2007/relationships/media" Target="../media/media18.wmv"/><Relationship Id="rId9" Type="http://schemas.openxmlformats.org/officeDocument/2006/relationships/image" Target="../media/image107.png"/><Relationship Id="rId1" Type="http://schemas.openxmlformats.org/officeDocument/2006/relationships/video" Target="../media/media18.wmv"/><Relationship Id="rId2" Type="http://schemas.openxmlformats.org/officeDocument/2006/relationships/video" Target="file://localhost/DiscoMicozzi/Volume_Micozzi/Geodesics/ICC-EPR/EPR2017/Contributo_Micozzi/TalkMicozziEPR2017/649-TappoVirolaGND.wmv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128.jpeg"/><Relationship Id="rId21" Type="http://schemas.openxmlformats.org/officeDocument/2006/relationships/image" Target="../media/image129.jpeg"/><Relationship Id="rId22" Type="http://schemas.openxmlformats.org/officeDocument/2006/relationships/image" Target="../media/image130.jpeg"/><Relationship Id="rId23" Type="http://schemas.openxmlformats.org/officeDocument/2006/relationships/image" Target="../media/image131.jpeg"/><Relationship Id="rId24" Type="http://schemas.openxmlformats.org/officeDocument/2006/relationships/image" Target="../media/image132.tiff"/><Relationship Id="rId25" Type="http://schemas.openxmlformats.org/officeDocument/2006/relationships/image" Target="../media/image133.jpeg"/><Relationship Id="rId26" Type="http://schemas.openxmlformats.org/officeDocument/2006/relationships/image" Target="../media/image134.jpeg"/><Relationship Id="rId27" Type="http://schemas.openxmlformats.org/officeDocument/2006/relationships/image" Target="../media/image135.jpeg"/><Relationship Id="rId28" Type="http://schemas.openxmlformats.org/officeDocument/2006/relationships/image" Target="../media/image136.jpeg"/><Relationship Id="rId29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12.jpeg"/><Relationship Id="rId4" Type="http://schemas.openxmlformats.org/officeDocument/2006/relationships/image" Target="../media/image113.jpeg"/><Relationship Id="rId5" Type="http://schemas.openxmlformats.org/officeDocument/2006/relationships/image" Target="../media/image114.jpeg"/><Relationship Id="rId30" Type="http://schemas.openxmlformats.org/officeDocument/2006/relationships/image" Target="../media/image138.jpeg"/><Relationship Id="rId31" Type="http://schemas.openxmlformats.org/officeDocument/2006/relationships/image" Target="../media/image139.jpeg"/><Relationship Id="rId32" Type="http://schemas.openxmlformats.org/officeDocument/2006/relationships/image" Target="../media/image140.jpeg"/><Relationship Id="rId9" Type="http://schemas.openxmlformats.org/officeDocument/2006/relationships/image" Target="../media/image118.jpeg"/><Relationship Id="rId6" Type="http://schemas.openxmlformats.org/officeDocument/2006/relationships/image" Target="../media/image115.jpeg"/><Relationship Id="rId7" Type="http://schemas.openxmlformats.org/officeDocument/2006/relationships/image" Target="../media/image116.jpeg"/><Relationship Id="rId8" Type="http://schemas.openxmlformats.org/officeDocument/2006/relationships/image" Target="../media/image117.jpeg"/><Relationship Id="rId33" Type="http://schemas.openxmlformats.org/officeDocument/2006/relationships/image" Target="../media/image141.jpeg"/><Relationship Id="rId34" Type="http://schemas.openxmlformats.org/officeDocument/2006/relationships/image" Target="../media/image142.jpeg"/><Relationship Id="rId35" Type="http://schemas.openxmlformats.org/officeDocument/2006/relationships/image" Target="../media/image143.jpeg"/><Relationship Id="rId36" Type="http://schemas.openxmlformats.org/officeDocument/2006/relationships/image" Target="../media/image144.jpeg"/><Relationship Id="rId10" Type="http://schemas.openxmlformats.org/officeDocument/2006/relationships/image" Target="../media/image119.jpeg"/><Relationship Id="rId11" Type="http://schemas.openxmlformats.org/officeDocument/2006/relationships/image" Target="../media/image120.jpeg"/><Relationship Id="rId12" Type="http://schemas.openxmlformats.org/officeDocument/2006/relationships/image" Target="../media/image121.jpeg"/><Relationship Id="rId13" Type="http://schemas.openxmlformats.org/officeDocument/2006/relationships/image" Target="../media/image122.jpeg"/><Relationship Id="rId14" Type="http://schemas.openxmlformats.org/officeDocument/2006/relationships/image" Target="../media/image123.jpeg"/><Relationship Id="rId15" Type="http://schemas.openxmlformats.org/officeDocument/2006/relationships/image" Target="../media/image124.jpeg"/><Relationship Id="rId16" Type="http://schemas.openxmlformats.org/officeDocument/2006/relationships/image" Target="../media/image125.jpeg"/><Relationship Id="rId17" Type="http://schemas.openxmlformats.org/officeDocument/2006/relationships/image" Target="../media/image29.jpeg"/><Relationship Id="rId18" Type="http://schemas.openxmlformats.org/officeDocument/2006/relationships/image" Target="../media/image126.jpeg"/><Relationship Id="rId19" Type="http://schemas.openxmlformats.org/officeDocument/2006/relationships/image" Target="../media/image127.jpeg"/><Relationship Id="rId37" Type="http://schemas.openxmlformats.org/officeDocument/2006/relationships/image" Target="../media/image145.jpeg"/><Relationship Id="rId38" Type="http://schemas.openxmlformats.org/officeDocument/2006/relationships/image" Target="../media/image146.jpeg"/><Relationship Id="rId39" Type="http://schemas.openxmlformats.org/officeDocument/2006/relationships/image" Target="../media/image14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37069" y="7377"/>
            <a:ext cx="8202154" cy="198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504D"/>
                </a:solidFill>
              </a:rPr>
              <a:t>Obtainment of the Phase1 full performances in</a:t>
            </a:r>
          </a:p>
          <a:p>
            <a:pPr algn="ctr"/>
            <a:r>
              <a:rPr lang="en-US" sz="2400" b="1" dirty="0">
                <a:solidFill>
                  <a:srgbClr val="C0504D"/>
                </a:solidFill>
              </a:rPr>
              <a:t>PROTO-</a:t>
            </a:r>
            <a:r>
              <a:rPr lang="en-US" sz="2400" b="1">
                <a:solidFill>
                  <a:srgbClr val="C0504D"/>
                </a:solidFill>
              </a:rPr>
              <a:t>SPHERA</a:t>
            </a:r>
            <a:r>
              <a:rPr lang="en-US" sz="2400" b="1" dirty="0">
                <a:solidFill>
                  <a:srgbClr val="C0504D"/>
                </a:solidFill>
              </a:rPr>
              <a:t> and future perspectives of the experiment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</a:p>
          <a:p>
            <a:pPr algn="ctr"/>
            <a:endParaRPr lang="en-US" sz="1000" b="1" i="1" dirty="0" smtClean="0"/>
          </a:p>
          <a:p>
            <a:pPr algn="ctr"/>
            <a:r>
              <a:rPr lang="en-US" sz="1400" dirty="0"/>
              <a:t>P. Micozzi</a:t>
            </a:r>
            <a:r>
              <a:rPr lang="en-US" sz="1400" baseline="30000" dirty="0"/>
              <a:t>1</a:t>
            </a:r>
            <a:r>
              <a:rPr lang="en-US" sz="1400" dirty="0"/>
              <a:t>, F. </a:t>
            </a:r>
            <a:r>
              <a:rPr lang="en-US" sz="1400" dirty="0" err="1"/>
              <a:t>Alladio</a:t>
            </a:r>
            <a:r>
              <a:rPr lang="en-US" sz="1400"/>
              <a:t>, G. Apruzzese, L. Boncagni, O. D'Arcangelo, E. Giovannozzi, A. Grosso, M. Iafrati,</a:t>
            </a:r>
          </a:p>
          <a:p>
            <a:pPr algn="ctr"/>
            <a:r>
              <a:rPr lang="en-US" sz="1400"/>
              <a:t>A. Lampasi, G. Maffia, A. Mancuso, V. Piergotti, G. Rocchi, A. Sibio, B. Tilia, O. Tudisco, V. Zanza </a:t>
            </a:r>
          </a:p>
          <a:p>
            <a:pPr algn="ctr"/>
            <a:endParaRPr lang="en-US" sz="1000" b="1" i="1" baseline="30000" dirty="0" smtClean="0"/>
          </a:p>
          <a:p>
            <a:pPr algn="ctr"/>
            <a:r>
              <a:rPr lang="en-US" sz="1200" i="1" dirty="0" smtClean="0"/>
              <a:t>Centro Ricerche ENEA, Frascati C.P. 65, Rome, Italy  	</a:t>
            </a:r>
            <a:r>
              <a:rPr lang="en-US" sz="1200" i="1" baseline="30000" dirty="0" smtClean="0"/>
              <a:t>1</a:t>
            </a:r>
            <a:r>
              <a:rPr lang="en-US" sz="1200" i="1" dirty="0" smtClean="0"/>
              <a:t>e-mail: paolo.micozzi@enea.it</a:t>
            </a:r>
            <a:endParaRPr lang="en-US" sz="1200" dirty="0"/>
          </a:p>
          <a:p>
            <a:endParaRPr lang="en-US" dirty="0"/>
          </a:p>
        </p:txBody>
      </p:sp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16" name="Picture 15" descr="Foto201410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1904"/>
            <a:ext cx="3444224" cy="458092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379647" y="1861731"/>
            <a:ext cx="5751902" cy="4546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Hopf&amp;LorentzFinal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454" y="1901448"/>
            <a:ext cx="3334095" cy="30506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4815580"/>
            <a:ext cx="1638549" cy="15397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36467" y="65781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3" name="Shot645-Kink 01.gif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404071" y="1868185"/>
            <a:ext cx="2390031" cy="4553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25" name="Picture 27" descr="Fig_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9965" y="3553029"/>
            <a:ext cx="1969962" cy="329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8592163" y="3187597"/>
            <a:ext cx="514804" cy="65820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31" y="3208242"/>
            <a:ext cx="3603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PROTO-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SPHERA </a:t>
            </a:r>
            <a:r>
              <a:rPr kumimoji="0" lang="fr-FR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key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 </a:t>
            </a:r>
            <a:r>
              <a:rPr kumimoji="0" lang="fr-FR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differences</a:t>
            </a:r>
            <a:r>
              <a:rPr lang="fr-FR" sz="2000" b="1" kern="0" dirty="0">
                <a:solidFill>
                  <a:srgbClr val="FF03BA"/>
                </a:solidFill>
                <a:ea typeface="Times New Roman"/>
                <a:cs typeface="Comic Sans MS"/>
              </a:rPr>
              <a:t>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rot="10800000">
            <a:off x="43611" y="3241956"/>
            <a:ext cx="9077911" cy="1588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203200" y="555086"/>
            <a:ext cx="68411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Substitute the Spherical Tokamak central rod with a Screw Pinch plasma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6" name="Text Box 24"/>
          <p:cNvSpPr txBox="1">
            <a:spLocks noChangeArrowheads="1"/>
          </p:cNvSpPr>
          <p:nvPr/>
        </p:nvSpPr>
        <p:spPr bwMode="auto">
          <a:xfrm>
            <a:off x="6926118" y="571686"/>
            <a:ext cx="1133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(I</a:t>
            </a:r>
            <a:r>
              <a:rPr lang="en-US" sz="1600" baseline="-25000" dirty="0">
                <a:solidFill>
                  <a:schemeClr val="hlink"/>
                </a:solidFill>
              </a:rPr>
              <a:t>TF</a:t>
            </a:r>
            <a:r>
              <a:rPr lang="en-US" sz="1600" dirty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  <a:sym typeface="Symbol" pitchFamily="-107" charset="2"/>
              </a:rPr>
              <a:t>→ </a:t>
            </a:r>
            <a:r>
              <a:rPr lang="en-US" sz="1600" dirty="0">
                <a:solidFill>
                  <a:schemeClr val="hlink"/>
                </a:solidFill>
              </a:rPr>
              <a:t>I</a:t>
            </a:r>
            <a:r>
              <a:rPr lang="en-US" sz="1600" baseline="-25000" dirty="0">
                <a:solidFill>
                  <a:schemeClr val="hlink"/>
                </a:solidFill>
              </a:rPr>
              <a:t>e</a:t>
            </a:r>
            <a:r>
              <a:rPr lang="en-US" sz="1600" dirty="0">
                <a:solidFill>
                  <a:schemeClr val="hlink"/>
                </a:solidFill>
              </a:rPr>
              <a:t>)</a:t>
            </a:r>
            <a:endParaRPr lang="en-US" sz="1400" dirty="0"/>
          </a:p>
        </p:txBody>
      </p:sp>
      <p:sp>
        <p:nvSpPr>
          <p:cNvPr id="37" name="Text Box 28"/>
          <p:cNvSpPr txBox="1">
            <a:spLocks noChangeArrowheads="1"/>
          </p:cNvSpPr>
          <p:nvPr/>
        </p:nvSpPr>
        <p:spPr bwMode="auto">
          <a:xfrm>
            <a:off x="0" y="953101"/>
            <a:ext cx="5444782" cy="104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14A226"/>
                </a:solidFill>
              </a:rPr>
              <a:t>Potentially two conventional ST problems solved:</a:t>
            </a:r>
          </a:p>
          <a:p>
            <a:endParaRPr lang="en-US" sz="1200" dirty="0">
              <a:solidFill>
                <a:srgbClr val="14A226"/>
              </a:solidFill>
            </a:endParaRPr>
          </a:p>
          <a:p>
            <a:pPr>
              <a:lnSpc>
                <a:spcPct val="6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Simply connected configuration (no conductors inside)</a:t>
            </a:r>
          </a:p>
          <a:p>
            <a:pPr>
              <a:lnSpc>
                <a:spcPct val="12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I</a:t>
            </a:r>
            <a:r>
              <a:rPr lang="en-US" baseline="-25000" dirty="0">
                <a:solidFill>
                  <a:srgbClr val="14A226"/>
                </a:solidFill>
              </a:rPr>
              <a:t>p</a:t>
            </a:r>
            <a:r>
              <a:rPr lang="en-US" dirty="0">
                <a:solidFill>
                  <a:srgbClr val="14A226"/>
                </a:solidFill>
              </a:rPr>
              <a:t> driven by I</a:t>
            </a:r>
            <a:r>
              <a:rPr lang="en-US" baseline="-25000" dirty="0">
                <a:solidFill>
                  <a:srgbClr val="14A226"/>
                </a:solidFill>
              </a:rPr>
              <a:t>e</a:t>
            </a:r>
            <a:r>
              <a:rPr lang="en-US" dirty="0">
                <a:solidFill>
                  <a:srgbClr val="14A226"/>
                </a:solidFill>
              </a:rPr>
              <a:t> (Helicity Injection from SP to ST)</a:t>
            </a:r>
          </a:p>
        </p:txBody>
      </p:sp>
      <p:pic>
        <p:nvPicPr>
          <p:cNvPr id="38" name="Picture 44" descr="Fig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0172" y="1677132"/>
            <a:ext cx="1844168" cy="150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9200" y="2233855"/>
            <a:ext cx="45321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Flux Core Spheromak (FCS)</a:t>
            </a:r>
          </a:p>
          <a:p>
            <a:endParaRPr lang="en-US" sz="800" b="1" i="1" dirty="0"/>
          </a:p>
          <a:p>
            <a:r>
              <a:rPr lang="en-US" sz="1400" b="1" i="1" dirty="0"/>
              <a:t>Theory: Taylor &amp; Turner, </a:t>
            </a:r>
            <a:r>
              <a:rPr lang="en-GB" sz="1400" b="1" i="1" dirty="0"/>
              <a:t>Nucl. Fusion 29, 219 (1989)</a:t>
            </a:r>
            <a:r>
              <a:rPr lang="en-US" sz="1400" b="1" i="1" dirty="0"/>
              <a:t> </a:t>
            </a:r>
          </a:p>
          <a:p>
            <a:r>
              <a:rPr lang="en-US" sz="1400" b="1" i="1" dirty="0"/>
              <a:t>Experiment: TS-3; N. Amemiya, et al., JPSJ 63, 1552 (1993)</a:t>
            </a:r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2725291" y="2451383"/>
            <a:ext cx="1698219" cy="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271297" y="1522436"/>
            <a:ext cx="286841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D81210"/>
                </a:solidFill>
                <a:latin typeface="Arial"/>
                <a:cs typeface="Arial"/>
              </a:rPr>
              <a:t>But Flux Core Spheromaks are:</a:t>
            </a:r>
          </a:p>
          <a:p>
            <a:endParaRPr lang="en-US" sz="1400" dirty="0">
              <a:solidFill>
                <a:srgbClr val="D81210"/>
              </a:solidFill>
              <a:latin typeface="Arial"/>
              <a:cs typeface="Arial"/>
            </a:endParaRP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injected by plasma guns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formed by ~10 kV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   voltage on electrodes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high pressure prefilled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with ST safety factor q≤1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77633" y="9256"/>
            <a:ext cx="3798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PROTO-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SPHERA </a:t>
            </a:r>
            <a:r>
              <a:rPr kumimoji="0" lang="fr-FR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concept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pic>
        <p:nvPicPr>
          <p:cNvPr id="46" name="Picture 45" descr="Confronto_PS-TS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850" y="3320005"/>
            <a:ext cx="2920898" cy="3530478"/>
          </a:xfrm>
          <a:prstGeom prst="rect">
            <a:avLst/>
          </a:prstGeom>
        </p:spPr>
      </p:pic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2093734" y="4502711"/>
            <a:ext cx="4832384" cy="205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• PROTO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-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SPHERA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formed “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slowly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”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  as a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prolated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low aspect ratio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  Spherical Torus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from the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  pre-existing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plasma </a:t>
            </a: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centerpost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,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AA8888"/>
              </a:solidFill>
              <a:effectLst/>
              <a:uLnTx/>
              <a:uFillTx/>
              <a:ea typeface="Comic Sans MS" pitchFamily="-106" charset="0"/>
              <a:cs typeface="Comic Sans MS" pitchFamily="-106" charset="0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cs typeface="Comic Sans MS"/>
              </a:rPr>
              <a:t>   mushroom-shaped in front of electrodes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AA8888"/>
              </a:solidFill>
              <a:effectLst/>
              <a:uLnTx/>
              <a:uFillTx/>
              <a:ea typeface="Comic Sans MS" pitchFamily="-106" charset="0"/>
              <a:cs typeface="Comic Sans MS"/>
            </a:endParaRPr>
          </a:p>
          <a:p>
            <a:pPr lvl="0" defTabSz="914400" eaLnBrk="0" hangingPunct="0">
              <a:lnSpc>
                <a:spcPct val="120000"/>
              </a:lnSpc>
              <a:defRPr/>
            </a:pPr>
            <a:r>
              <a:rPr lang="en-US" sz="2000" b="1" kern="0" dirty="0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•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At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low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voltage (</a:t>
            </a:r>
            <a:r>
              <a:rPr lang="en-US" sz="2000" b="1" dirty="0" smtClean="0">
                <a:latin typeface="Times New Roman"/>
                <a:cs typeface="Times New Roman"/>
              </a:rPr>
              <a:t>~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100 V),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inside big vessel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70857" y="3488058"/>
            <a:ext cx="5352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2000" b="1" kern="0" dirty="0" smtClean="0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•</a:t>
            </a:r>
            <a:r>
              <a:rPr lang="en-US" sz="2000" kern="0" dirty="0" smtClean="0">
                <a:solidFill>
                  <a:srgbClr val="000000"/>
                </a:solidFill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Designed for a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Tokamak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-like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field-line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omic Sans MS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    rotational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trasform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mic Sans MS"/>
              </a:rPr>
              <a:t>(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q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0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≥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,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q</a:t>
            </a:r>
            <a:r>
              <a:rPr kumimoji="0" lang="en-US" sz="2000" b="1" i="0" u="none" strike="noStrike" kern="0" cap="none" spc="0" normalizeH="0" baseline="-25000" noProof="0" dirty="0" err="1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edge</a:t>
            </a:r>
            <a:r>
              <a:rPr kumimoji="0" lang="en-US" sz="2000" b="1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latin typeface="Times"/>
                <a:cs typeface="Times"/>
              </a:rPr>
              <a:t>~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 3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mic Sans MS"/>
              </a:rPr>
              <a:t>)</a:t>
            </a:r>
          </a:p>
          <a:p>
            <a:pPr lvl="0" defTabSz="914400" eaLnBrk="0" hangingPunct="0"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(aspect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ratio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= 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≥ 1.2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elong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k = 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</a:t>
            </a:r>
            <a:r>
              <a:rPr lang="en-US" sz="2000" b="1" kern="0" dirty="0" smtClean="0">
                <a:solidFill>
                  <a:srgbClr val="FF03BA"/>
                </a:solidFill>
                <a:latin typeface="Times"/>
                <a:cs typeface="Times"/>
              </a:rPr>
              <a:t>~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2.3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54638" y="5669006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PROTO-SPHERA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12440" y="5184507"/>
            <a:ext cx="12240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TS-3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>
                <a:solidFill>
                  <a:sysClr val="windowText" lastClr="000000"/>
                </a:solidFill>
              </a:rPr>
              <a:t>Tokio University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4931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endParaRPr lang="en-US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167716" y="-5201"/>
            <a:ext cx="4601296" cy="123178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>
                  <a:outerShdw blurRad="50800" dist="38100" dir="336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Calibri"/>
              </a:rPr>
              <a:t>PROTO-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66FF"/>
                </a:solidFill>
                <a:effectLst>
                  <a:outerShdw blurRad="50800" dist="38100" dir="336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Calibri"/>
              </a:rPr>
              <a:t>SPHERA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3366FF"/>
              </a:solidFill>
              <a:effectLst>
                <a:outerShdw blurRad="50800" dist="38100" dir="336000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Calibri"/>
            </a:endParaRP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enterpost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		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60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toroidal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current		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120÷240 kA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 diameter		        	2R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0.7 m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8D8D8D"/>
              </a:solidFill>
              <a:effectLst>
                <a:outerShdw blurRad="50800" dist="38100" dir="336000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243" y="2940"/>
            <a:ext cx="2484511" cy="36847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" y="1307550"/>
            <a:ext cx="5660898" cy="191909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0782" y="3150597"/>
            <a:ext cx="410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DF2200"/>
                </a:solidFill>
              </a:rPr>
              <a:t>Axisymmetric simulation of ST formation</a:t>
            </a:r>
            <a:endParaRPr lang="en-US" b="1" dirty="0">
              <a:solidFill>
                <a:srgbClr val="DF2200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053670" y="4832160"/>
            <a:ext cx="165016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b="1" i="1">
                <a:solidFill>
                  <a:srgbClr val="2A71ED"/>
                </a:solidFill>
              </a:rPr>
              <a:t>Resistive MHD</a:t>
            </a:r>
          </a:p>
          <a:p>
            <a:pPr algn="r"/>
            <a:r>
              <a:rPr lang="en-US" sz="1400" b="1" i="1">
                <a:solidFill>
                  <a:srgbClr val="2A71ED"/>
                </a:solidFill>
              </a:rPr>
              <a:t>simulations of</a:t>
            </a:r>
          </a:p>
          <a:p>
            <a:pPr algn="r"/>
            <a:r>
              <a:rPr lang="en-US" sz="1400" b="1" i="1">
                <a:solidFill>
                  <a:srgbClr val="2A71ED"/>
                </a:solidFill>
              </a:rPr>
              <a:t>ST formation</a:t>
            </a:r>
          </a:p>
          <a:p>
            <a:pPr algn="r"/>
            <a:endParaRPr lang="en-US" sz="800" b="1" i="1">
              <a:solidFill>
                <a:srgbClr val="2A71ED"/>
              </a:solidFill>
            </a:endParaRPr>
          </a:p>
        </p:txBody>
      </p:sp>
      <p:pic>
        <p:nvPicPr>
          <p:cNvPr id="30" name="Picture 29" descr="FarengoMHD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9063" y="3750250"/>
            <a:ext cx="4637532" cy="2590800"/>
          </a:xfrm>
          <a:prstGeom prst="rect">
            <a:avLst/>
          </a:prstGeom>
        </p:spPr>
      </p:pic>
      <p:pic>
        <p:nvPicPr>
          <p:cNvPr id="32" name="Picture 31" descr="FarengoMHD0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959" y="3649946"/>
            <a:ext cx="1504008" cy="274507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587102" y="6187428"/>
            <a:ext cx="4547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2A71ED"/>
                </a:solidFill>
                <a:cs typeface="Comic Sans MS"/>
              </a:rPr>
              <a:t>Non-axisymmetric </a:t>
            </a:r>
            <a:r>
              <a:rPr lang="en-US" b="1" dirty="0" smtClean="0">
                <a:solidFill>
                  <a:srgbClr val="2A71ED"/>
                </a:solidFill>
                <a:cs typeface="Comic Sans MS"/>
              </a:rPr>
              <a:t>simulation </a:t>
            </a:r>
            <a:r>
              <a:rPr lang="en-US" b="1" dirty="0">
                <a:solidFill>
                  <a:srgbClr val="2A71ED"/>
                </a:solidFill>
                <a:cs typeface="Comic Sans MS"/>
              </a:rPr>
              <a:t>of ST formation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73764" y="3426225"/>
            <a:ext cx="4103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2A71ED"/>
                </a:solidFill>
              </a:rPr>
              <a:t>Formation time scale (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 err="1">
                <a:solidFill>
                  <a:srgbClr val="2A71ED"/>
                </a:solidFill>
              </a:rPr>
              <a:t>Alfvén</a:t>
            </a:r>
            <a:r>
              <a:rPr lang="en-US" sz="1050" b="1" dirty="0">
                <a:solidFill>
                  <a:srgbClr val="2A71ED"/>
                </a:solidFill>
              </a:rPr>
              <a:t>•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Resist</a:t>
            </a:r>
            <a:r>
              <a:rPr lang="en-US" sz="1600" b="1" dirty="0">
                <a:solidFill>
                  <a:srgbClr val="2A71ED"/>
                </a:solidFill>
              </a:rPr>
              <a:t>)</a:t>
            </a:r>
            <a:r>
              <a:rPr lang="en-US" sz="1600" b="1" baseline="30000" dirty="0">
                <a:solidFill>
                  <a:srgbClr val="2A71ED"/>
                </a:solidFill>
              </a:rPr>
              <a:t>1/</a:t>
            </a:r>
            <a:r>
              <a:rPr lang="en-US" sz="1600" b="1" baseline="30000" dirty="0" smtClean="0">
                <a:solidFill>
                  <a:srgbClr val="2A71ED"/>
                </a:solidFill>
              </a:rPr>
              <a:t>2  </a:t>
            </a:r>
            <a:r>
              <a:rPr lang="en-US" sz="1600" b="1" dirty="0" smtClean="0">
                <a:solidFill>
                  <a:srgbClr val="2A71ED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2A71ED"/>
                </a:solidFill>
                <a:cs typeface="Times New Roman"/>
              </a:rPr>
              <a:t> </a:t>
            </a:r>
            <a:r>
              <a:rPr lang="en-US" sz="1600" b="1" dirty="0">
                <a:solidFill>
                  <a:srgbClr val="2A71ED"/>
                </a:solidFill>
                <a:cs typeface="Times New Roman"/>
              </a:rPr>
              <a:t>0.6 </a:t>
            </a:r>
            <a:r>
              <a:rPr lang="en-US" sz="1600" b="1" dirty="0" err="1">
                <a:solidFill>
                  <a:srgbClr val="2A71ED"/>
                </a:solidFill>
                <a:cs typeface="Times New Roman"/>
              </a:rPr>
              <a:t>ms</a:t>
            </a:r>
            <a:r>
              <a:rPr lang="en-US" sz="1600" b="1" baseline="30000" dirty="0">
                <a:solidFill>
                  <a:srgbClr val="2A71ED"/>
                </a:solidFill>
              </a:rPr>
              <a:t> </a:t>
            </a:r>
          </a:p>
          <a:p>
            <a:r>
              <a:rPr lang="en-US" sz="1600" b="1" dirty="0">
                <a:solidFill>
                  <a:srgbClr val="2A71ED"/>
                </a:solidFill>
              </a:rPr>
              <a:t>from 	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 err="1">
                <a:solidFill>
                  <a:srgbClr val="2A71ED"/>
                </a:solidFill>
              </a:rPr>
              <a:t>Alfvén</a:t>
            </a:r>
            <a:r>
              <a:rPr lang="en-US" sz="1600" b="1" baseline="-25000" dirty="0">
                <a:solidFill>
                  <a:srgbClr val="2A71ED"/>
                </a:solidFill>
              </a:rPr>
              <a:t>	</a:t>
            </a:r>
            <a:r>
              <a:rPr lang="en-US" sz="1600" b="1" dirty="0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2A71ED"/>
                </a:solidFill>
              </a:rPr>
              <a:t> 0.5 </a:t>
            </a:r>
            <a:r>
              <a:rPr lang="el-GR" sz="1600" b="1" dirty="0">
                <a:solidFill>
                  <a:srgbClr val="2A71ED"/>
                </a:solidFill>
              </a:rPr>
              <a:t>μ</a:t>
            </a:r>
            <a:r>
              <a:rPr lang="en-US" sz="1600" b="1" dirty="0">
                <a:solidFill>
                  <a:srgbClr val="2A71ED"/>
                </a:solidFill>
              </a:rPr>
              <a:t>s</a:t>
            </a:r>
            <a:endParaRPr lang="el-GR" sz="1600" b="1" dirty="0">
              <a:solidFill>
                <a:srgbClr val="2A71ED"/>
              </a:solidFill>
            </a:endParaRPr>
          </a:p>
          <a:p>
            <a:r>
              <a:rPr lang="en-US" sz="1600" b="1" dirty="0">
                <a:solidFill>
                  <a:srgbClr val="2A71ED"/>
                </a:solidFill>
              </a:rPr>
              <a:t>	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Resist	</a:t>
            </a:r>
            <a:r>
              <a:rPr lang="en-US" sz="1600" b="1" dirty="0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2A71ED"/>
                </a:solidFill>
              </a:rPr>
              <a:t> 70 </a:t>
            </a:r>
            <a:r>
              <a:rPr lang="en-US" sz="1600" b="1" dirty="0" err="1">
                <a:solidFill>
                  <a:srgbClr val="2A71ED"/>
                </a:solidFill>
              </a:rPr>
              <a:t>ms</a:t>
            </a:r>
            <a:endParaRPr lang="en-US" sz="1600" b="1" dirty="0">
              <a:solidFill>
                <a:srgbClr val="2A71ED"/>
              </a:solidFill>
            </a:endParaRPr>
          </a:p>
        </p:txBody>
      </p:sp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15"/>
          <p:cNvSpPr txBox="1">
            <a:spLocks noChangeArrowheads="1"/>
          </p:cNvSpPr>
          <p:nvPr/>
        </p:nvSpPr>
        <p:spPr bwMode="auto">
          <a:xfrm>
            <a:off x="796742" y="6194980"/>
            <a:ext cx="2377574" cy="63094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Garcia-Farengo, </a:t>
            </a:r>
            <a:r>
              <a:rPr lang="en-US" sz="1100" cap="small" dirty="0">
                <a:solidFill>
                  <a:srgbClr val="0000FF"/>
                </a:solidFill>
              </a:rPr>
              <a:t>P</a:t>
            </a:r>
            <a:r>
              <a:rPr lang="en-US" sz="1100" dirty="0">
                <a:solidFill>
                  <a:srgbClr val="0000FF"/>
                </a:solidFill>
              </a:rPr>
              <a:t>o</a:t>
            </a:r>
            <a:r>
              <a:rPr lang="en-US" sz="1100" cap="small" dirty="0">
                <a:solidFill>
                  <a:srgbClr val="0000FF"/>
                </a:solidFill>
              </a:rPr>
              <a:t>P </a:t>
            </a:r>
            <a:r>
              <a:rPr lang="en-US" sz="1100" b="1" cap="small" dirty="0">
                <a:solidFill>
                  <a:srgbClr val="0000FF"/>
                </a:solidFill>
              </a:rPr>
              <a:t>16</a:t>
            </a:r>
            <a:r>
              <a:rPr lang="en-US" sz="1100" cap="small" dirty="0">
                <a:solidFill>
                  <a:srgbClr val="0000FF"/>
                </a:solidFill>
              </a:rPr>
              <a:t>,112508</a:t>
            </a:r>
            <a:r>
              <a:rPr lang="en-US" sz="1100" dirty="0">
                <a:solidFill>
                  <a:srgbClr val="0000FF"/>
                </a:solidFill>
              </a:rPr>
              <a:t> (2009)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</a:rPr>
              <a:t>and</a:t>
            </a:r>
          </a:p>
          <a:p>
            <a:r>
              <a:rPr lang="en-US" sz="1200" dirty="0">
                <a:solidFill>
                  <a:srgbClr val="0000FF"/>
                </a:solidFill>
              </a:rPr>
              <a:t>  </a:t>
            </a:r>
            <a:r>
              <a:rPr lang="en-US" sz="1100" dirty="0">
                <a:solidFill>
                  <a:srgbClr val="0000FF"/>
                </a:solidFill>
              </a:rPr>
              <a:t>Ricardo Farengo, ISTW2008 - Frascati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8844892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  <a:endParaRPr lang="en-US" dirty="0"/>
          </a:p>
        </p:txBody>
      </p:sp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192182" y="765440"/>
            <a:ext cx="6248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  <a:ea typeface="华文细黑"/>
                <a:cs typeface="华文细黑"/>
              </a:rPr>
              <a:t>Anode</a:t>
            </a:r>
          </a:p>
        </p:txBody>
      </p:sp>
      <p:pic>
        <p:nvPicPr>
          <p:cNvPr id="18" name="Picture 17" descr="App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3852" y="1008976"/>
            <a:ext cx="2368296" cy="4395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58541" y="1746118"/>
            <a:ext cx="141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 dirty="0">
                <a:ea typeface="华文楷体"/>
                <a:cs typeface="华文楷体"/>
              </a:rPr>
              <a:t>reconnection</a:t>
            </a: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6299836" y="5272716"/>
            <a:ext cx="7727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  <a:ea typeface="华文细黑"/>
                <a:cs typeface="华文细黑"/>
              </a:rPr>
              <a:t>Cathode</a:t>
            </a:r>
            <a:endParaRPr lang="en-US" sz="1200" b="1" dirty="0">
              <a:solidFill>
                <a:srgbClr val="008000"/>
              </a:solidFill>
              <a:ea typeface="华文细黑"/>
              <a:cs typeface="华文细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3385" y="926641"/>
            <a:ext cx="3710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solidFill>
                  <a:srgbClr val="008000"/>
                </a:solidFill>
                <a:ea typeface="华文楷体"/>
                <a:cs typeface="华文楷体"/>
              </a:rPr>
              <a:t>• In front of the </a:t>
            </a:r>
            <a:r>
              <a:rPr lang="en-US" altLang="zh-CN" b="1" dirty="0" smtClean="0">
                <a:solidFill>
                  <a:srgbClr val="008000"/>
                </a:solidFill>
                <a:ea typeface="华文楷体"/>
                <a:cs typeface="华文楷体"/>
              </a:rPr>
              <a:t>electrodes:</a:t>
            </a:r>
            <a:endParaRPr lang="en-US" altLang="zh-CN" sz="1000" b="1" dirty="0">
              <a:solidFill>
                <a:srgbClr val="008000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FF0000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>
                <a:solidFill>
                  <a:srgbClr val="FF0000"/>
                </a:solidFill>
                <a:ea typeface="华文楷体"/>
                <a:cs typeface="华文楷体"/>
              </a:rPr>
              <a:t>magnetic field lines</a:t>
            </a:r>
            <a:r>
              <a:rPr lang="en-US" altLang="zh-CN" b="1" dirty="0" smtClean="0">
                <a:solidFill>
                  <a:srgbClr val="FF0000"/>
                </a:solidFill>
                <a:ea typeface="华文楷体"/>
                <a:cs typeface="华文楷体"/>
              </a:rPr>
              <a:t>,</a:t>
            </a:r>
            <a:endParaRPr lang="en-US" altLang="zh-CN" b="1" dirty="0">
              <a:solidFill>
                <a:srgbClr val="FF0000"/>
              </a:solidFill>
              <a:ea typeface="华文楷体"/>
              <a:cs typeface="华文楷体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6805" y="2894657"/>
            <a:ext cx="3634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b="1" dirty="0" smtClean="0">
                <a:ea typeface="华文楷体"/>
                <a:cs typeface="华文楷体"/>
              </a:rPr>
              <a:t>into closed     </a:t>
            </a:r>
            <a:r>
              <a:rPr lang="en-US" altLang="zh-CN" b="1" dirty="0">
                <a:ea typeface="华文楷体"/>
                <a:cs typeface="华文楷体"/>
              </a:rPr>
              <a:t>,	   </a:t>
            </a:r>
            <a:r>
              <a:rPr lang="en-US" altLang="zh-CN" b="1" dirty="0" smtClean="0">
                <a:ea typeface="华文楷体"/>
                <a:cs typeface="华文楷体"/>
              </a:rPr>
              <a:t> lines </a:t>
            </a:r>
            <a:endParaRPr lang="en-US" altLang="zh-CN" b="1" dirty="0" smtClean="0">
              <a:solidFill>
                <a:srgbClr val="D93309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wrapped </a:t>
            </a:r>
            <a:r>
              <a:rPr lang="en-US" altLang="zh-CN" b="1" dirty="0">
                <a:solidFill>
                  <a:srgbClr val="D93309"/>
                </a:solidFill>
                <a:ea typeface="华文楷体"/>
                <a:cs typeface="华文楷体"/>
              </a:rPr>
              <a:t>around </a:t>
            </a:r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the </a:t>
            </a:r>
            <a:r>
              <a:rPr lang="en-US" altLang="zh-CN" b="1" cap="all" dirty="0">
                <a:solidFill>
                  <a:srgbClr val="D93309"/>
                </a:solidFill>
                <a:ea typeface="华文楷体"/>
                <a:cs typeface="华文楷体"/>
              </a:rPr>
              <a:t>s</a:t>
            </a:r>
            <a:r>
              <a:rPr lang="en-US" altLang="zh-CN" b="1" dirty="0">
                <a:solidFill>
                  <a:srgbClr val="D93309"/>
                </a:solidFill>
                <a:ea typeface="华文楷体"/>
                <a:cs typeface="华文楷体"/>
              </a:rPr>
              <a:t>pherical </a:t>
            </a:r>
            <a:r>
              <a:rPr lang="en-US" altLang="zh-CN" b="1" cap="all" dirty="0" smtClean="0">
                <a:solidFill>
                  <a:srgbClr val="D93309"/>
                </a:solidFill>
                <a:ea typeface="华文楷体"/>
                <a:cs typeface="华文楷体"/>
              </a:rPr>
              <a:t>t</a:t>
            </a:r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orus</a:t>
            </a:r>
            <a:endParaRPr lang="en-US" b="1" dirty="0">
              <a:solidFill>
                <a:srgbClr val="D93309"/>
              </a:solidFill>
              <a:ea typeface="华文楷体"/>
              <a:cs typeface="华文楷体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41901" y="2321788"/>
            <a:ext cx="3504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 dirty="0">
                <a:ea typeface="华文楷体"/>
                <a:cs typeface="华文楷体"/>
              </a:rPr>
              <a:t>• Magnetic reconnections convert </a:t>
            </a:r>
            <a:endParaRPr lang="en-US" altLang="zh-CN" b="1" dirty="0" smtClean="0"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 smtClean="0">
                <a:solidFill>
                  <a:srgbClr val="000090"/>
                </a:solidFill>
                <a:ea typeface="华文楷体"/>
                <a:cs typeface="华文楷体"/>
              </a:rPr>
              <a:t> </a:t>
            </a:r>
            <a:r>
              <a:rPr lang="en-US" altLang="zh-CN" b="1" dirty="0" smtClean="0">
                <a:solidFill>
                  <a:srgbClr val="0000FF"/>
                </a:solidFill>
                <a:ea typeface="华文楷体"/>
                <a:cs typeface="华文楷体"/>
              </a:rPr>
              <a:t>   </a:t>
            </a:r>
            <a:r>
              <a:rPr lang="en-US" altLang="zh-CN" b="1" dirty="0">
                <a:ea typeface="华文楷体"/>
                <a:cs typeface="华文楷体"/>
              </a:rPr>
              <a:t>	</a:t>
            </a:r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lines</a:t>
            </a:r>
          </a:p>
        </p:txBody>
      </p:sp>
      <p:graphicFrame>
        <p:nvGraphicFramePr>
          <p:cNvPr id="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3072711"/>
              </p:ext>
            </p:extLst>
          </p:nvPr>
        </p:nvGraphicFramePr>
        <p:xfrm>
          <a:off x="3242894" y="2647347"/>
          <a:ext cx="190500" cy="266700"/>
        </p:xfrm>
        <a:graphic>
          <a:graphicData uri="http://schemas.openxmlformats.org/presentationml/2006/ole">
            <p:oleObj spid="_x0000_s179202" name="Equation" r:id="rId7" imgW="190500" imgH="266700" progId="Equation.DSMT4">
              <p:embed/>
            </p:oleObj>
          </a:graphicData>
        </a:graphic>
      </p:graphicFrame>
      <p:graphicFrame>
        <p:nvGraphicFramePr>
          <p:cNvPr id="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24501179"/>
              </p:ext>
            </p:extLst>
          </p:nvPr>
        </p:nvGraphicFramePr>
        <p:xfrm>
          <a:off x="5394684" y="751831"/>
          <a:ext cx="571500" cy="317500"/>
        </p:xfrm>
        <a:graphic>
          <a:graphicData uri="http://schemas.openxmlformats.org/presentationml/2006/ole">
            <p:oleObj spid="_x0000_s179203" name="Equation" r:id="rId8" imgW="571500" imgH="304800" progId="Equation.DSMT4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35111" y="1404814"/>
            <a:ext cx="404044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600" dirty="0">
              <a:solidFill>
                <a:srgbClr val="FF0000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• </a:t>
            </a:r>
            <a:r>
              <a:rPr lang="en-US" altLang="zh-CN" b="1" dirty="0" smtClean="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magnetic field lines are wound </a:t>
            </a:r>
          </a:p>
          <a:p>
            <a:pPr algn="r"/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in a circular direction</a:t>
            </a:r>
          </a:p>
        </p:txBody>
      </p:sp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77969630"/>
              </p:ext>
            </p:extLst>
          </p:nvPr>
        </p:nvGraphicFramePr>
        <p:xfrm>
          <a:off x="3354661" y="2933554"/>
          <a:ext cx="152400" cy="317500"/>
        </p:xfrm>
        <a:graphic>
          <a:graphicData uri="http://schemas.openxmlformats.org/presentationml/2006/ole">
            <p:oleObj spid="_x0000_s179204" name="Equation" r:id="rId9" imgW="152400" imgH="304800" progId="Equation.DSMT4">
              <p:embed/>
            </p:oleObj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5010669"/>
              </p:ext>
            </p:extLst>
          </p:nvPr>
        </p:nvGraphicFramePr>
        <p:xfrm>
          <a:off x="3091071" y="2939884"/>
          <a:ext cx="190500" cy="266700"/>
        </p:xfrm>
        <a:graphic>
          <a:graphicData uri="http://schemas.openxmlformats.org/presentationml/2006/ole">
            <p:oleObj spid="_x0000_s179205" name="Equation" r:id="rId10" imgW="190500" imgH="266700" progId="Equation.DSMT4">
              <p:embed/>
            </p:oleObj>
          </a:graphicData>
        </a:graphic>
      </p:graphicFrame>
      <p:cxnSp>
        <p:nvCxnSpPr>
          <p:cNvPr id="40" name="Straight Arrow Connector 39"/>
          <p:cNvCxnSpPr/>
          <p:nvPr/>
        </p:nvCxnSpPr>
        <p:spPr>
          <a:xfrm>
            <a:off x="1827910" y="6256762"/>
            <a:ext cx="5566816" cy="118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633188" y="5598561"/>
            <a:ext cx="7375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of </a:t>
            </a:r>
            <a:r>
              <a:rPr lang="en-US" dirty="0" err="1" smtClean="0"/>
              <a:t>Tokamaks</a:t>
            </a:r>
            <a:r>
              <a:rPr lang="en-US" dirty="0" smtClean="0"/>
              <a:t> relies on </a:t>
            </a:r>
            <a:r>
              <a:rPr lang="en-US" dirty="0" smtClean="0">
                <a:solidFill>
                  <a:srgbClr val="FF0000"/>
                </a:solidFill>
              </a:rPr>
              <a:t>induction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       of PROTO-</a:t>
            </a:r>
            <a:r>
              <a:rPr lang="en-US" smtClean="0"/>
              <a:t>SPHERA</a:t>
            </a:r>
            <a:r>
              <a:rPr lang="en-US" dirty="0" smtClean="0"/>
              <a:t> relies on</a:t>
            </a:r>
          </a:p>
          <a:p>
            <a:r>
              <a:rPr lang="en-US" dirty="0" smtClean="0"/>
              <a:t>efficient but not forever…		</a:t>
            </a:r>
            <a:r>
              <a:rPr lang="en-US" dirty="0"/>
              <a:t> </a:t>
            </a:r>
            <a:r>
              <a:rPr lang="en-US" dirty="0" smtClean="0"/>
              <a:t> associated with </a:t>
            </a:r>
            <a:r>
              <a:rPr lang="en-US" dirty="0" smtClean="0">
                <a:solidFill>
                  <a:srgbClr val="DF2200"/>
                </a:solidFill>
              </a:rPr>
              <a:t>magnetic reconnections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48543208"/>
              </p:ext>
            </p:extLst>
          </p:nvPr>
        </p:nvGraphicFramePr>
        <p:xfrm>
          <a:off x="1677352" y="5639268"/>
          <a:ext cx="190500" cy="266700"/>
        </p:xfrm>
        <a:graphic>
          <a:graphicData uri="http://schemas.openxmlformats.org/presentationml/2006/ole">
            <p:oleObj spid="_x0000_s179206" name="Equation" r:id="rId11" imgW="190500" imgH="266700" progId="Equation.DSMT4">
              <p:embed/>
            </p:oleObj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11126661"/>
              </p:ext>
            </p:extLst>
          </p:nvPr>
        </p:nvGraphicFramePr>
        <p:xfrm>
          <a:off x="5317838" y="5639268"/>
          <a:ext cx="190500" cy="266700"/>
        </p:xfrm>
        <a:graphic>
          <a:graphicData uri="http://schemas.openxmlformats.org/presentationml/2006/ole">
            <p:oleObj spid="_x0000_s179207" name="Equation" r:id="rId12" imgW="190500" imgH="266700" progId="Equation.DSMT4">
              <p:embed/>
            </p:oleObj>
          </a:graphicData>
        </a:graphic>
      </p:graphicFrame>
      <p:graphicFrame>
        <p:nvGraphicFramePr>
          <p:cNvPr id="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03913161"/>
              </p:ext>
            </p:extLst>
          </p:nvPr>
        </p:nvGraphicFramePr>
        <p:xfrm>
          <a:off x="8148107" y="5635305"/>
          <a:ext cx="495300" cy="266700"/>
        </p:xfrm>
        <a:graphic>
          <a:graphicData uri="http://schemas.openxmlformats.org/presentationml/2006/ole">
            <p:oleObj spid="_x0000_s179208" name="Equation" r:id="rId13" imgW="495300" imgH="266700" progId="Equation.DSMT4">
              <p:embed/>
            </p:oleObj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6913" y="14290"/>
            <a:ext cx="47868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SUSTAIN THE CONFINING CURRENT:</a:t>
            </a:r>
          </a:p>
          <a:p>
            <a:r>
              <a:rPr lang="en-US" sz="2000" b="1" dirty="0" smtClean="0">
                <a:solidFill>
                  <a:srgbClr val="008000"/>
                </a:solidFill>
              </a:rPr>
              <a:t>by DC voltage from anode to cathode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956324" y="6245121"/>
            <a:ext cx="71040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HOW EFFICIENT THE SUSTAINMENT OF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TOROIDAL CURRENT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BY RECONNECTIONS?</a:t>
            </a:r>
          </a:p>
        </p:txBody>
      </p:sp>
      <p:pic>
        <p:nvPicPr>
          <p:cNvPr id="50" name="GiFTok.gif">
            <a:hlinkClick r:id="" action="ppaction://media"/>
          </p:cNvPr>
          <p:cNvPicPr/>
          <p:nvPr>
            <a:videoFile r:link="rId2"/>
          </p:nvPr>
        </p:nvPicPr>
        <p:blipFill>
          <a:blip r:embed="rId14"/>
          <a:stretch>
            <a:fillRect/>
          </a:stretch>
        </p:blipFill>
        <p:spPr>
          <a:xfrm>
            <a:off x="133859" y="3658352"/>
            <a:ext cx="1520830" cy="2864632"/>
          </a:xfrm>
          <a:prstGeom prst="rect">
            <a:avLst/>
          </a:prstGeom>
        </p:spPr>
      </p:pic>
      <p:pic>
        <p:nvPicPr>
          <p:cNvPr id="52" name="GifPSTra-15.gif">
            <a:hlinkClick r:id="" action="ppaction://media"/>
          </p:cNvPr>
          <p:cNvPicPr/>
          <p:nvPr>
            <a:videoFile r:link="rId3"/>
          </p:nvPr>
        </p:nvPicPr>
        <p:blipFill>
          <a:blip r:embed="rId15"/>
          <a:stretch>
            <a:fillRect/>
          </a:stretch>
        </p:blipFill>
        <p:spPr>
          <a:xfrm>
            <a:off x="7157302" y="705311"/>
            <a:ext cx="1687590" cy="4937760"/>
          </a:xfrm>
          <a:prstGeom prst="rect">
            <a:avLst/>
          </a:prstGeom>
        </p:spPr>
      </p:pic>
      <p:sp>
        <p:nvSpPr>
          <p:cNvPr id="53" name="TextBox 9"/>
          <p:cNvSpPr txBox="1">
            <a:spLocks noChangeArrowheads="1"/>
          </p:cNvSpPr>
          <p:nvPr/>
        </p:nvSpPr>
        <p:spPr bwMode="auto">
          <a:xfrm>
            <a:off x="1695286" y="3720566"/>
            <a:ext cx="3006252" cy="1815882"/>
          </a:xfrm>
          <a:prstGeom prst="rect">
            <a:avLst/>
          </a:prstGeom>
          <a:noFill/>
          <a:ln w="28575" cmpd="sng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F020C"/>
                </a:solidFill>
              </a:rPr>
              <a:t>Critical points of PROTO-</a:t>
            </a:r>
            <a:r>
              <a:rPr lang="en-US" sz="1600" b="1">
                <a:solidFill>
                  <a:srgbClr val="FF020C"/>
                </a:solidFill>
              </a:rPr>
              <a:t>SPHERA</a:t>
            </a:r>
            <a:r>
              <a:rPr lang="en-US" sz="1600" b="1" dirty="0">
                <a:solidFill>
                  <a:srgbClr val="FF020C"/>
                </a:solidFill>
              </a:rPr>
              <a:t>:</a:t>
            </a: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I</a:t>
            </a:r>
            <a:r>
              <a:rPr lang="en-US" sz="1200" b="1" baseline="-25000" dirty="0">
                <a:solidFill>
                  <a:srgbClr val="FF020C"/>
                </a:solidFill>
              </a:rPr>
              <a:t>ST</a:t>
            </a:r>
            <a:r>
              <a:rPr lang="en-US" sz="1200" b="1" dirty="0">
                <a:solidFill>
                  <a:srgbClr val="FF020C"/>
                </a:solidFill>
              </a:rPr>
              <a:t>= 240 kA (4xI</a:t>
            </a:r>
            <a:r>
              <a:rPr lang="en-US" sz="1200" b="1" baseline="-25000" dirty="0">
                <a:solidFill>
                  <a:srgbClr val="FF020C"/>
                </a:solidFill>
              </a:rPr>
              <a:t>e</a:t>
            </a:r>
            <a:r>
              <a:rPr lang="en-US" sz="1200" b="1" dirty="0">
                <a:solidFill>
                  <a:srgbClr val="FF020C"/>
                </a:solidFill>
              </a:rPr>
              <a:t>) really achievable?</a:t>
            </a: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Can it be sustained by Helicity Injection</a:t>
            </a: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   for at least </a:t>
            </a:r>
            <a:r>
              <a:rPr lang="en-US" sz="1200" b="1" dirty="0">
                <a:solidFill>
                  <a:srgbClr val="FF020C"/>
                </a:solidFill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τ</a:t>
            </a:r>
            <a:r>
              <a:rPr lang="en-US" sz="1200" b="1" baseline="-25000" dirty="0">
                <a:solidFill>
                  <a:srgbClr val="FF020C"/>
                </a:solidFill>
              </a:rPr>
              <a:t>R</a:t>
            </a:r>
            <a:r>
              <a:rPr lang="en-US" sz="1200" b="1" dirty="0">
                <a:solidFill>
                  <a:srgbClr val="FF020C"/>
                </a:solidFill>
                <a:latin typeface="Arial"/>
                <a:cs typeface="Arial"/>
              </a:rPr>
              <a:t>~</a:t>
            </a:r>
            <a:r>
              <a:rPr lang="en-US" sz="1200" b="1" dirty="0">
                <a:solidFill>
                  <a:srgbClr val="FF020C"/>
                </a:solidFill>
              </a:rPr>
              <a:t> 70 ms?  </a:t>
            </a: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   </a:t>
            </a:r>
            <a:r>
              <a:rPr lang="en-US" sz="1200" b="1" i="1" dirty="0" smtClean="0">
                <a:solidFill>
                  <a:srgbClr val="3366FF"/>
                </a:solidFill>
              </a:rPr>
              <a:t>(machine designed for 1 sec sustainment!)</a:t>
            </a:r>
            <a:endParaRPr lang="en-US" sz="1200" b="1" i="1" dirty="0">
              <a:solidFill>
                <a:srgbClr val="3366FF"/>
              </a:solidFill>
            </a:endParaRP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Resistive MHD stability &amp; confinement?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4437598" y="4209035"/>
            <a:ext cx="141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 dirty="0">
                <a:ea typeface="华文楷体"/>
                <a:cs typeface="华文楷体"/>
              </a:rPr>
              <a:t>reconnection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5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video>
              <p:cMediaNode>
                <p:cTn id="1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1425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51281" y="-2634"/>
            <a:ext cx="7513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4080"/>
                </a:solidFill>
              </a:rPr>
              <a:t>In </a:t>
            </a:r>
            <a:r>
              <a:rPr lang="en-US" sz="2000" b="1" dirty="0">
                <a:solidFill>
                  <a:srgbClr val="004080"/>
                </a:solidFill>
              </a:rPr>
              <a:t>2002</a:t>
            </a:r>
            <a:r>
              <a:rPr lang="en-US" sz="2000" dirty="0">
                <a:solidFill>
                  <a:srgbClr val="004080"/>
                </a:solidFill>
              </a:rPr>
              <a:t> at </a:t>
            </a:r>
            <a:r>
              <a:rPr lang="en-US" sz="2000" dirty="0" err="1">
                <a:solidFill>
                  <a:srgbClr val="004080"/>
                </a:solidFill>
              </a:rPr>
              <a:t>Frascati</a:t>
            </a:r>
            <a:r>
              <a:rPr lang="en-US" sz="2000" dirty="0">
                <a:solidFill>
                  <a:srgbClr val="004080"/>
                </a:solidFill>
              </a:rPr>
              <a:t> an </a:t>
            </a:r>
            <a:r>
              <a:rPr lang="en-US" sz="2000" b="1" dirty="0">
                <a:solidFill>
                  <a:srgbClr val="004080"/>
                </a:solidFill>
              </a:rPr>
              <a:t>International Workshop</a:t>
            </a:r>
          </a:p>
          <a:p>
            <a:r>
              <a:rPr lang="en-US" sz="2000" dirty="0" smtClean="0">
                <a:solidFill>
                  <a:srgbClr val="004080"/>
                </a:solidFill>
              </a:rPr>
              <a:t>advised </a:t>
            </a:r>
            <a:r>
              <a:rPr lang="en-US" sz="2000" dirty="0">
                <a:solidFill>
                  <a:srgbClr val="004080"/>
                </a:solidFill>
              </a:rPr>
              <a:t>to build the </a:t>
            </a:r>
            <a:r>
              <a:rPr lang="en-US" sz="2000" dirty="0" smtClean="0">
                <a:solidFill>
                  <a:srgbClr val="004080"/>
                </a:solidFill>
              </a:rPr>
              <a:t>machine in 2 steps:</a:t>
            </a:r>
            <a:endParaRPr lang="en-US" sz="2000" dirty="0">
              <a:solidFill>
                <a:srgbClr val="004080"/>
              </a:solidFill>
            </a:endParaRPr>
          </a:p>
          <a:p>
            <a:r>
              <a:rPr lang="en-US" b="1" dirty="0">
                <a:solidFill>
                  <a:srgbClr val="9D8686"/>
                </a:solidFill>
              </a:rPr>
              <a:t>• </a:t>
            </a:r>
            <a:r>
              <a:rPr lang="en-US" b="1" dirty="0" smtClean="0">
                <a:solidFill>
                  <a:srgbClr val="9D8686"/>
                </a:solidFill>
              </a:rPr>
              <a:t>Phase 1:	demonstrate Plasma </a:t>
            </a:r>
            <a:r>
              <a:rPr lang="en-US" b="1" dirty="0" err="1">
                <a:solidFill>
                  <a:srgbClr val="9D8686"/>
                </a:solidFill>
              </a:rPr>
              <a:t>Centerpost’s</a:t>
            </a:r>
            <a:r>
              <a:rPr lang="en-US" b="1" dirty="0">
                <a:solidFill>
                  <a:srgbClr val="9D8686"/>
                </a:solidFill>
              </a:rPr>
              <a:t> feasibility</a:t>
            </a:r>
          </a:p>
          <a:p>
            <a:r>
              <a:rPr lang="en-US" b="1" dirty="0">
                <a:solidFill>
                  <a:srgbClr val="FE5ACB"/>
                </a:solidFill>
              </a:rPr>
              <a:t>• </a:t>
            </a:r>
            <a:r>
              <a:rPr lang="en-US" b="1" dirty="0" smtClean="0">
                <a:solidFill>
                  <a:srgbClr val="FE5ACB"/>
                </a:solidFill>
              </a:rPr>
              <a:t>Phase 2: 	machine completed </a:t>
            </a:r>
            <a:r>
              <a:rPr lang="en-US" b="1" dirty="0">
                <a:solidFill>
                  <a:srgbClr val="FE5ACB"/>
                </a:solidFill>
              </a:rPr>
              <a:t>such as to produce the Spherical </a:t>
            </a:r>
            <a:r>
              <a:rPr lang="en-US" b="1" dirty="0" smtClean="0">
                <a:solidFill>
                  <a:srgbClr val="FE5ACB"/>
                </a:solidFill>
              </a:rPr>
              <a:t>Torus</a:t>
            </a:r>
          </a:p>
          <a:p>
            <a:endParaRPr lang="en-US" sz="800" b="1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3" name="Picture 32" descr="FigConfr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07" y="1788248"/>
            <a:ext cx="5457952" cy="429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7"/>
          <p:cNvSpPr txBox="1">
            <a:spLocks noChangeArrowheads="1"/>
          </p:cNvSpPr>
          <p:nvPr/>
        </p:nvSpPr>
        <p:spPr bwMode="auto">
          <a:xfrm>
            <a:off x="652431" y="1345542"/>
            <a:ext cx="2007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9D8686"/>
                </a:solidFill>
                <a:cs typeface="Comic Sans MS"/>
              </a:rPr>
              <a:t>Phase1</a:t>
            </a:r>
            <a:r>
              <a:rPr lang="en-US" dirty="0">
                <a:solidFill>
                  <a:srgbClr val="660066"/>
                </a:solidFill>
                <a:cs typeface="Comic Sans MS"/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PFcoils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Comic Sans MS"/>
            </a:endParaRP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Centerpost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 shape</a:t>
            </a:r>
          </a:p>
        </p:txBody>
      </p:sp>
      <p:sp>
        <p:nvSpPr>
          <p:cNvPr id="35" name="TextBox 8"/>
          <p:cNvSpPr txBox="1">
            <a:spLocks noChangeArrowheads="1"/>
          </p:cNvSpPr>
          <p:nvPr/>
        </p:nvSpPr>
        <p:spPr bwMode="auto">
          <a:xfrm>
            <a:off x="3014443" y="1339443"/>
            <a:ext cx="26628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EB00D9"/>
                </a:solidFill>
                <a:cs typeface="Comic Sans MS"/>
              </a:rPr>
              <a:t>Phase 2</a:t>
            </a:r>
            <a:r>
              <a:rPr lang="en-US" dirty="0">
                <a:solidFill>
                  <a:srgbClr val="EB00D9"/>
                </a:solidFill>
                <a:cs typeface="Comic Sans MS"/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 shaping coils</a:t>
            </a:r>
          </a:p>
          <a:p>
            <a:r>
              <a:rPr lang="en-US" dirty="0">
                <a:solidFill>
                  <a:srgbClr val="FF0000"/>
                </a:solidFill>
                <a:cs typeface="Comic Sans MS"/>
              </a:rPr>
              <a:t>+ 10 PF compressing coils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569" y="5956993"/>
            <a:ext cx="3343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solidFill>
                  <a:srgbClr val="9D8686"/>
                </a:solidFill>
              </a:rPr>
              <a:t>SP </a:t>
            </a:r>
            <a:r>
              <a:rPr lang="en-US" b="1">
                <a:solidFill>
                  <a:srgbClr val="9D8686"/>
                </a:solidFill>
              </a:rPr>
              <a:t>centerpost</a:t>
            </a:r>
            <a:r>
              <a:rPr lang="en-US" b="1" dirty="0">
                <a:solidFill>
                  <a:srgbClr val="9D8686"/>
                </a:solidFill>
              </a:rPr>
              <a:t> current </a:t>
            </a:r>
            <a:r>
              <a:rPr lang="en-US" b="1" dirty="0" err="1" smtClean="0">
                <a:solidFill>
                  <a:srgbClr val="9D8686"/>
                </a:solidFill>
              </a:rPr>
              <a:t>I</a:t>
            </a:r>
            <a:r>
              <a:rPr lang="en-US" b="1" baseline="-25000" dirty="0" err="1" smtClean="0">
                <a:solidFill>
                  <a:srgbClr val="9D8686"/>
                </a:solidFill>
              </a:rPr>
              <a:t>e</a:t>
            </a:r>
            <a:r>
              <a:rPr lang="en-US" b="1" dirty="0" smtClean="0">
                <a:solidFill>
                  <a:srgbClr val="9D8686"/>
                </a:solidFill>
              </a:rPr>
              <a:t>= 8.5 </a:t>
            </a:r>
            <a:r>
              <a:rPr lang="en-US" b="1" dirty="0">
                <a:solidFill>
                  <a:srgbClr val="9D8686"/>
                </a:solidFill>
              </a:rPr>
              <a:t>kA</a:t>
            </a:r>
          </a:p>
          <a:p>
            <a:pPr eaLnBrk="0" hangingPunct="0"/>
            <a:r>
              <a:rPr lang="en-US" b="1" dirty="0" smtClean="0">
                <a:solidFill>
                  <a:srgbClr val="E729AD"/>
                </a:solidFill>
              </a:rPr>
              <a:t>No ST </a:t>
            </a:r>
            <a:r>
              <a:rPr lang="en-US" b="1" dirty="0" err="1">
                <a:solidFill>
                  <a:srgbClr val="E729AD"/>
                </a:solidFill>
              </a:rPr>
              <a:t>toroidal</a:t>
            </a:r>
            <a:r>
              <a:rPr lang="en-US" b="1" dirty="0">
                <a:solidFill>
                  <a:srgbClr val="E729AD"/>
                </a:solidFill>
              </a:rPr>
              <a:t> current	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19463" y="5956993"/>
            <a:ext cx="3942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solidFill>
                  <a:srgbClr val="9D8686"/>
                </a:solidFill>
              </a:rPr>
              <a:t>SP </a:t>
            </a:r>
            <a:r>
              <a:rPr lang="en-US" b="1">
                <a:solidFill>
                  <a:srgbClr val="9D8686"/>
                </a:solidFill>
              </a:rPr>
              <a:t>centerpost</a:t>
            </a:r>
            <a:r>
              <a:rPr lang="en-US" b="1" dirty="0">
                <a:solidFill>
                  <a:srgbClr val="9D8686"/>
                </a:solidFill>
              </a:rPr>
              <a:t> current </a:t>
            </a:r>
            <a:r>
              <a:rPr lang="en-US" b="1" dirty="0" err="1" smtClean="0">
                <a:solidFill>
                  <a:srgbClr val="9D8686"/>
                </a:solidFill>
              </a:rPr>
              <a:t>I</a:t>
            </a:r>
            <a:r>
              <a:rPr lang="en-US" b="1" baseline="-25000" dirty="0" err="1" smtClean="0">
                <a:solidFill>
                  <a:srgbClr val="9D8686"/>
                </a:solidFill>
              </a:rPr>
              <a:t>e</a:t>
            </a:r>
            <a:r>
              <a:rPr lang="en-US" b="1" dirty="0" smtClean="0">
                <a:solidFill>
                  <a:srgbClr val="9D8686"/>
                </a:solidFill>
              </a:rPr>
              <a:t>= 60 </a:t>
            </a:r>
            <a:r>
              <a:rPr lang="en-US" b="1" dirty="0">
                <a:solidFill>
                  <a:srgbClr val="9D8686"/>
                </a:solidFill>
              </a:rPr>
              <a:t>kA</a:t>
            </a:r>
          </a:p>
          <a:p>
            <a:pPr eaLnBrk="0" hangingPunct="0"/>
            <a:r>
              <a:rPr lang="en-US" b="1" dirty="0">
                <a:solidFill>
                  <a:srgbClr val="E729AD"/>
                </a:solidFill>
              </a:rPr>
              <a:t>ST </a:t>
            </a:r>
            <a:r>
              <a:rPr lang="en-US" b="1" dirty="0" err="1">
                <a:solidFill>
                  <a:srgbClr val="E729AD"/>
                </a:solidFill>
              </a:rPr>
              <a:t>toroidal</a:t>
            </a:r>
            <a:r>
              <a:rPr lang="en-US" b="1" dirty="0">
                <a:solidFill>
                  <a:srgbClr val="E729AD"/>
                </a:solidFill>
              </a:rPr>
              <a:t> current	     </a:t>
            </a:r>
            <a:r>
              <a:rPr lang="en-US" b="1" dirty="0" err="1">
                <a:solidFill>
                  <a:srgbClr val="E729AD"/>
                </a:solidFill>
              </a:rPr>
              <a:t>I</a:t>
            </a:r>
            <a:r>
              <a:rPr lang="en-US" b="1" baseline="-25000" dirty="0" err="1">
                <a:solidFill>
                  <a:srgbClr val="E729AD"/>
                </a:solidFill>
              </a:rPr>
              <a:t>p</a:t>
            </a:r>
            <a:r>
              <a:rPr lang="en-US" b="1" dirty="0" smtClean="0">
                <a:solidFill>
                  <a:srgbClr val="E729AD"/>
                </a:solidFill>
              </a:rPr>
              <a:t>= 120</a:t>
            </a:r>
            <a:r>
              <a:rPr lang="en-US" b="1" dirty="0">
                <a:solidFill>
                  <a:srgbClr val="E729AD"/>
                </a:solidFill>
              </a:rPr>
              <a:t>÷240 kA</a:t>
            </a:r>
          </a:p>
        </p:txBody>
      </p:sp>
      <p:pic>
        <p:nvPicPr>
          <p:cNvPr id="38" name="Picture 37" descr="Formazion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09" y="1979317"/>
            <a:ext cx="2448139" cy="403701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617396" y="3877898"/>
            <a:ext cx="614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A→1.2</a:t>
            </a: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7004249" y="5324542"/>
            <a:ext cx="1159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008000"/>
                </a:solidFill>
              </a:rPr>
              <a:t>I</a:t>
            </a:r>
            <a:r>
              <a:rPr lang="en-US" sz="1200" b="1" baseline="-25000">
                <a:solidFill>
                  <a:srgbClr val="008000"/>
                </a:solidFill>
              </a:rPr>
              <a:t>p</a:t>
            </a:r>
            <a:r>
              <a:rPr lang="en-US" sz="1200" b="1">
                <a:solidFill>
                  <a:srgbClr val="008000"/>
                </a:solidFill>
              </a:rPr>
              <a:t>=30 → 240kA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7004249" y="1954894"/>
            <a:ext cx="11178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I</a:t>
            </a:r>
            <a:r>
              <a:rPr lang="en-US" sz="1200" b="1" baseline="-25000">
                <a:solidFill>
                  <a:srgbClr val="008000"/>
                </a:solidFill>
              </a:rPr>
              <a:t>e</a:t>
            </a:r>
            <a:r>
              <a:rPr lang="en-US" sz="1200" b="1">
                <a:solidFill>
                  <a:srgbClr val="008000"/>
                </a:solidFill>
              </a:rPr>
              <a:t>=8.5 </a:t>
            </a:r>
            <a:r>
              <a:rPr lang="en-US" sz="1200" b="1">
                <a:solidFill>
                  <a:srgbClr val="008000"/>
                </a:solidFill>
                <a:sym typeface="Symbol" pitchFamily="-107" charset="2"/>
              </a:rPr>
              <a:t>→ </a:t>
            </a:r>
            <a:r>
              <a:rPr lang="en-US" sz="1200" b="1">
                <a:solidFill>
                  <a:srgbClr val="008000"/>
                </a:solidFill>
              </a:rPr>
              <a:t>60kA</a:t>
            </a:r>
            <a:endParaRPr lang="en-US" sz="1400" b="1">
              <a:solidFill>
                <a:srgbClr val="008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15219" y="3881540"/>
            <a:ext cx="551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A=1.8</a:t>
            </a:r>
            <a:endParaRPr lang="en-US" b="1">
              <a:solidFill>
                <a:srgbClr val="008000"/>
              </a:solidFill>
            </a:endParaRPr>
          </a:p>
        </p:txBody>
      </p:sp>
      <p:sp>
        <p:nvSpPr>
          <p:cNvPr id="43" name="Line 31"/>
          <p:cNvSpPr>
            <a:spLocks noChangeShapeType="1"/>
          </p:cNvSpPr>
          <p:nvPr/>
        </p:nvSpPr>
        <p:spPr bwMode="auto">
          <a:xfrm>
            <a:off x="6434943" y="1946753"/>
            <a:ext cx="2105287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" name="Picture 43" descr="Formazion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948" y="1975366"/>
            <a:ext cx="620183" cy="3788323"/>
          </a:xfrm>
          <a:prstGeom prst="rect">
            <a:avLst/>
          </a:prstGeom>
        </p:spPr>
      </p:pic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6393308" y="1504996"/>
            <a:ext cx="1692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14A226"/>
                </a:solidFill>
              </a:rPr>
              <a:t>ST compression</a:t>
            </a:r>
            <a:endParaRPr lang="en-US" sz="1600" b="1" dirty="0">
              <a:solidFill>
                <a:srgbClr val="D8121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71042" y="6548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  <a:endParaRPr lang="en-US" dirty="0"/>
          </a:p>
        </p:txBody>
      </p:sp>
      <p:pic>
        <p:nvPicPr>
          <p:cNvPr id="19" name="Picture 5" descr="VacuumTestGro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62162" y="3118200"/>
            <a:ext cx="529145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Zamp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0352" y="3077495"/>
            <a:ext cx="2146935" cy="301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350413" y="6292226"/>
            <a:ext cx="746030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Star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413" y="366484"/>
            <a:ext cx="7261254" cy="23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Hopf2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1317">
            <a:off x="39651" y="3387041"/>
            <a:ext cx="1562100" cy="14033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10" y="-2848"/>
            <a:ext cx="780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cs typeface="Calibri"/>
              </a:rPr>
              <a:t>Cylindrical vacuum vessel was START vacuum vessel, donated by </a:t>
            </a:r>
            <a:r>
              <a:rPr lang="en-US" dirty="0" err="1">
                <a:solidFill>
                  <a:srgbClr val="000000"/>
                </a:solidFill>
                <a:cs typeface="Calibri"/>
              </a:rPr>
              <a:t>Culham</a:t>
            </a:r>
            <a:r>
              <a:rPr lang="en-US" dirty="0">
                <a:solidFill>
                  <a:srgbClr val="000000"/>
                </a:solidFill>
                <a:cs typeface="Calibri"/>
              </a:rPr>
              <a:t> in 2004</a:t>
            </a:r>
            <a:endParaRPr lang="en-US" b="1" dirty="0">
              <a:solidFill>
                <a:srgbClr val="000000"/>
              </a:solidFill>
              <a:ea typeface="华文细黑"/>
              <a:cs typeface="华文细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733" y="6282427"/>
            <a:ext cx="633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  <a:cs typeface="Calibri"/>
              </a:rPr>
              <a:t>…from ideas 	 …to detailed design		 	 …to hard metal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2397" y="300407"/>
            <a:ext cx="6699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from </a:t>
            </a:r>
            <a:r>
              <a:rPr lang="en-US" altLang="zh-CN" sz="2000" b="1" dirty="0" err="1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Culham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 the old vacuum vessel 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found its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road 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to </a:t>
            </a:r>
            <a:r>
              <a:rPr lang="en-US" altLang="zh-CN" sz="2000" b="1" dirty="0" err="1">
                <a:solidFill>
                  <a:srgbClr val="FFFFFF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Frascati</a:t>
            </a:r>
            <a:endParaRPr lang="en-US" sz="2000" b="1" dirty="0">
              <a:solidFill>
                <a:srgbClr val="FFFFFF"/>
              </a:solidFill>
              <a:effectLst>
                <a:outerShdw blurRad="63500" dist="38100" dir="2700000">
                  <a:srgbClr val="FFFF00"/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73" y="2748868"/>
            <a:ext cx="9120879" cy="35077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25582" y="2726970"/>
            <a:ext cx="7991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00"/>
                </a:solidFill>
                <a:cs typeface="Calibri"/>
              </a:rPr>
              <a:t>PROTO-SPHERA was built (2006-2009) by ASG Superconductors of Genoa, cost 1 M€</a:t>
            </a:r>
            <a:endParaRPr lang="en-US" b="1">
              <a:solidFill>
                <a:srgbClr val="FFFF00"/>
              </a:solidFill>
              <a:ea typeface="华文细黑"/>
              <a:cs typeface="华文细黑"/>
            </a:endParaRPr>
          </a:p>
        </p:txBody>
      </p:sp>
      <p:pic>
        <p:nvPicPr>
          <p:cNvPr id="47" name="Picture 46" descr="BobineB_AS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650" y="3137007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350413" y="5939450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  <a:cs typeface="Calibri"/>
              </a:rPr>
              <a:t>Years 2004 - 2010: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48036" y="4641168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762000" dist="76200" dir="2700000">
                    <a:srgbClr val="000000">
                      <a:alpha val="70000"/>
                    </a:srgbClr>
                  </a:outerShdw>
                </a:effectLst>
              </a:rPr>
              <a:t>ASG 2007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46169" y="5782223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342900" dist="38100" dir="2700000">
                    <a:srgbClr val="000000">
                      <a:alpha val="53000"/>
                    </a:srgbClr>
                  </a:outerShdw>
                </a:effectLst>
              </a:rPr>
              <a:t>ASG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204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9" y="3124005"/>
            <a:ext cx="6254750" cy="27749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4092" y="5529623"/>
            <a:ext cx="586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cs typeface="Calibri"/>
              </a:rPr>
              <a:t>Electrical power supplies built by EEI of  Vicenza, cost 0.7 M€</a:t>
            </a: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337778" y="5996498"/>
            <a:ext cx="6465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  <a:cs typeface="Calibri"/>
              </a:rPr>
              <a:t>Years 2011 - 2014: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525419" y="6211575"/>
            <a:ext cx="343760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12" descr="P1010098 PanoFina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8124" y="21898"/>
            <a:ext cx="2648660" cy="31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Lightning Bolt 33"/>
          <p:cNvSpPr/>
          <p:nvPr/>
        </p:nvSpPr>
        <p:spPr>
          <a:xfrm rot="701427">
            <a:off x="2096483" y="719191"/>
            <a:ext cx="449155" cy="1351477"/>
          </a:xfrm>
          <a:prstGeom prst="lightningBolt">
            <a:avLst/>
          </a:prstGeom>
          <a:solidFill>
            <a:srgbClr val="EE8FBE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9649" y="162159"/>
            <a:ext cx="11517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9556"/>
                </a:solidFill>
                <a:latin typeface="Calibri"/>
                <a:cs typeface="Calibri"/>
              </a:rPr>
              <a:t>Anode</a:t>
            </a:r>
            <a:endParaRPr lang="en-US" b="1" dirty="0">
              <a:latin typeface="Calibri"/>
              <a:cs typeface="Calibri"/>
            </a:endParaRPr>
          </a:p>
          <a:p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PF2 coils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throttles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 dirty="0">
                <a:solidFill>
                  <a:srgbClr val="C09556"/>
                </a:solidFill>
                <a:latin typeface="Calibri"/>
                <a:cs typeface="Calibri"/>
              </a:rPr>
              <a:t>Cathode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856112" y="754297"/>
            <a:ext cx="1305167" cy="11985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845939" y="875167"/>
            <a:ext cx="1327063" cy="84823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963384" y="1470424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45939" y="405102"/>
            <a:ext cx="850942" cy="158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633940" y="506913"/>
            <a:ext cx="55100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fire the </a:t>
            </a:r>
            <a:r>
              <a:rPr lang="en-US" b="1" dirty="0"/>
              <a:t>plasma </a:t>
            </a:r>
            <a:r>
              <a:rPr lang="en-US" b="1"/>
              <a:t>centerpost</a:t>
            </a:r>
            <a:r>
              <a:rPr lang="en-US" b="1" dirty="0" err="1"/>
              <a:t> (Phase1)</a:t>
            </a:r>
            <a:endParaRPr lang="en-US" b="1" dirty="0"/>
          </a:p>
          <a:p>
            <a:r>
              <a:rPr lang="en-US" b="1" dirty="0"/>
              <a:t>3 Power supplies </a:t>
            </a:r>
            <a:r>
              <a:rPr lang="en-US" dirty="0"/>
              <a:t>are required</a:t>
            </a:r>
          </a:p>
          <a:p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Cathode heating</a:t>
            </a:r>
            <a:r>
              <a:rPr lang="en-US" dirty="0"/>
              <a:t> rotating 6-phase: 6 x(1.7 kA,25 </a:t>
            </a:r>
            <a:r>
              <a:rPr lang="en-US" dirty="0" smtClean="0"/>
              <a:t>V) </a:t>
            </a:r>
            <a:r>
              <a:rPr lang="en-US" dirty="0" err="1" smtClean="0"/>
              <a:t>rms</a:t>
            </a:r>
          </a:p>
          <a:p>
            <a:r>
              <a:rPr lang="en-US" dirty="0" err="1" smtClean="0"/>
              <a:t>   (18 modulus i.e. 1/6 with respect to Phase2)</a:t>
            </a:r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PF coils</a:t>
            </a:r>
            <a:r>
              <a:rPr lang="en-US" dirty="0"/>
              <a:t>: 2kA, 350 </a:t>
            </a:r>
            <a:r>
              <a:rPr lang="en-US" dirty="0" smtClean="0"/>
              <a:t>V DC current</a:t>
            </a:r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Plasma </a:t>
            </a:r>
            <a:r>
              <a:rPr lang="en-US" b="1"/>
              <a:t>centerpost</a:t>
            </a:r>
            <a:r>
              <a:rPr lang="en-US" dirty="0"/>
              <a:t>: 10 kA, 350 V </a:t>
            </a:r>
            <a:r>
              <a:rPr lang="en-US" dirty="0" smtClean="0"/>
              <a:t> DC current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667759" y="0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PROTO-</a:t>
            </a:r>
            <a:r>
              <a:rPr lang="en-US" sz="2400" b="1" smtClean="0">
                <a:solidFill>
                  <a:srgbClr val="FF0000"/>
                </a:solidFill>
              </a:rPr>
              <a:t>SPHERA</a:t>
            </a:r>
            <a:r>
              <a:rPr lang="en-US" sz="2400" b="1" dirty="0" smtClean="0">
                <a:solidFill>
                  <a:srgbClr val="FF0000"/>
                </a:solidFill>
              </a:rPr>
              <a:t> POWER SUPPLY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2" name="Picture 11" descr="05Catho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6225" y="4615602"/>
            <a:ext cx="2674620" cy="201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2" descr="03Cathode_Modul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86226" y="2603162"/>
            <a:ext cx="2683259" cy="20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4982094" y="2474958"/>
            <a:ext cx="98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9556"/>
                </a:solidFill>
                <a:cs typeface="Calibri"/>
              </a:rPr>
              <a:t>Cathode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806824" y="2808139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H="1">
            <a:off x="5231253" y="3383709"/>
            <a:ext cx="2410416" cy="1259276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5" idx="1"/>
          </p:cNvCxnSpPr>
          <p:nvPr/>
        </p:nvCxnSpPr>
        <p:spPr>
          <a:xfrm rot="10800000">
            <a:off x="3124202" y="2474958"/>
            <a:ext cx="1857892" cy="184666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1425" y="657747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  <a:endParaRPr lang="en-US" dirty="0"/>
          </a:p>
        </p:txBody>
      </p:sp>
      <p:pic>
        <p:nvPicPr>
          <p:cNvPr id="24" name="Picture 23" descr="Shot205_Tensioni_e_corrent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238" y="1519895"/>
            <a:ext cx="5072120" cy="43968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942903" y="328522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43737" y="169525"/>
            <a:ext cx="5388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October 2015 / January 2016</a:t>
            </a:r>
          </a:p>
          <a:p>
            <a:r>
              <a:rPr lang="en-US" sz="2000" b="1" dirty="0"/>
              <a:t>experiments with </a:t>
            </a:r>
            <a:r>
              <a:rPr lang="en-US" sz="2000" b="1" dirty="0">
                <a:solidFill>
                  <a:srgbClr val="668577"/>
                </a:solidFill>
              </a:rPr>
              <a:t>external PF coils</a:t>
            </a:r>
            <a:r>
              <a:rPr lang="en-US" sz="2000" b="1" dirty="0"/>
              <a:t>:</a:t>
            </a:r>
          </a:p>
          <a:p>
            <a:endParaRPr lang="en-US" sz="1200" b="1" dirty="0"/>
          </a:p>
          <a:p>
            <a:r>
              <a:rPr lang="en-US" b="1" dirty="0">
                <a:solidFill>
                  <a:srgbClr val="0E2AF7"/>
                </a:solidFill>
              </a:rPr>
              <a:t>Argon discharge </a:t>
            </a:r>
            <a:r>
              <a:rPr lang="en-US" b="1" dirty="0" smtClean="0"/>
              <a:t>reaches </a:t>
            </a:r>
            <a:r>
              <a:rPr lang="en-US" b="1" dirty="0"/>
              <a:t>3 kA for 0.15 </a:t>
            </a:r>
            <a:r>
              <a:rPr lang="en-US" b="1" dirty="0" smtClean="0"/>
              <a:t>s - input 0.4 MW</a:t>
            </a:r>
            <a:endParaRPr lang="en-US" dirty="0"/>
          </a:p>
          <a:p>
            <a:r>
              <a:rPr lang="en-US" b="1" dirty="0" smtClean="0">
                <a:latin typeface="Times New Roman"/>
                <a:cs typeface="Times New Roman"/>
              </a:rPr>
              <a:t>~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b="1" dirty="0"/>
              <a:t>whole plasma current </a:t>
            </a:r>
            <a:r>
              <a:rPr lang="en-US" b="1" dirty="0" smtClean="0"/>
              <a:t>through </a:t>
            </a:r>
            <a:r>
              <a:rPr lang="en-US" b="1" dirty="0"/>
              <a:t>both PF2  throttles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50863" y="5916733"/>
            <a:ext cx="5481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668577"/>
                </a:solidFill>
              </a:rPr>
              <a:t>plasma fired after 0.75 s of PF current </a:t>
            </a:r>
          </a:p>
          <a:p>
            <a:pPr algn="ctr"/>
            <a:r>
              <a:rPr lang="en-US" b="1" dirty="0" smtClean="0">
                <a:solidFill>
                  <a:srgbClr val="668577"/>
                </a:solidFill>
              </a:rPr>
              <a:t>(skin current time to remove X-point from inside vessel)</a:t>
            </a:r>
            <a:endParaRPr lang="en-US" b="1" dirty="0">
              <a:solidFill>
                <a:srgbClr val="668577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46" name="Shot205-Argon-3kA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4729" y="517915"/>
            <a:ext cx="3568412" cy="605955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39925" y="83006"/>
            <a:ext cx="2486453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Status of art at EPR2016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84936" y="551117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205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36098" y="2196619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00541" y="5488564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0869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9925" y="83006"/>
            <a:ext cx="2486453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Status of art at EPR2016</a:t>
            </a:r>
          </a:p>
        </p:txBody>
      </p:sp>
      <p:pic>
        <p:nvPicPr>
          <p:cNvPr id="16" name="Picture 15" descr="Shot208_Tensioni_e_correnti.pc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8" y="1087087"/>
            <a:ext cx="4031464" cy="348383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rot="10800000">
            <a:off x="1870929" y="2208244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841" y="506768"/>
            <a:ext cx="5352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E2AF7"/>
                </a:solidFill>
              </a:rPr>
              <a:t>Plasma current </a:t>
            </a:r>
            <a:r>
              <a:rPr lang="en-US" sz="2400" b="1" dirty="0"/>
              <a:t>outer paths for I &gt; 3.5 kA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05203" y="1276568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E2AF7"/>
                </a:solidFill>
              </a:rPr>
              <a:t>Argon plasma</a:t>
            </a:r>
          </a:p>
          <a:p>
            <a:r>
              <a:rPr lang="en-US" b="1" dirty="0">
                <a:solidFill>
                  <a:srgbClr val="0E2AF7"/>
                </a:solidFill>
              </a:rPr>
              <a:t>aiming to 4 kA</a:t>
            </a:r>
          </a:p>
          <a:p>
            <a:r>
              <a:rPr lang="en-US" b="1" dirty="0">
                <a:solidFill>
                  <a:srgbClr val="0E2AF7"/>
                </a:solidFill>
              </a:rPr>
              <a:t>reaches 3.5 kA</a:t>
            </a:r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019206" y="2704561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E2AF7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0E2AF7"/>
                </a:solidFill>
              </a:rPr>
              <a:t>1.5 kA lost</a:t>
            </a:r>
          </a:p>
          <a:p>
            <a:r>
              <a:rPr lang="en-US" b="1" dirty="0">
                <a:solidFill>
                  <a:srgbClr val="0E2AF7"/>
                </a:solidFill>
              </a:rPr>
              <a:t>from main plasma</a:t>
            </a:r>
          </a:p>
          <a:p>
            <a:endParaRPr lang="en-US" b="1" dirty="0">
              <a:solidFill>
                <a:srgbClr val="0E2AF7"/>
              </a:solidFill>
            </a:endParaRPr>
          </a:p>
          <a:p>
            <a:r>
              <a:rPr lang="en-US" b="1" dirty="0">
                <a:solidFill>
                  <a:srgbClr val="0E2AF7"/>
                </a:solidFill>
              </a:rPr>
              <a:t>in discharge from</a:t>
            </a:r>
          </a:p>
          <a:p>
            <a:r>
              <a:rPr lang="en-US" b="1" dirty="0">
                <a:solidFill>
                  <a:srgbClr val="0E2AF7"/>
                </a:solidFill>
              </a:rPr>
              <a:t>cathode down to</a:t>
            </a:r>
          </a:p>
          <a:p>
            <a:r>
              <a:rPr lang="en-US" b="1" dirty="0">
                <a:solidFill>
                  <a:srgbClr val="0E2AF7"/>
                </a:solidFill>
              </a:rPr>
              <a:t>lid\vessel</a:t>
            </a:r>
          </a:p>
          <a:p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" y="5456732"/>
            <a:ext cx="5889752" cy="9931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546782" y="5462221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158157" y="6323586"/>
            <a:ext cx="3482021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405" y="5113332"/>
            <a:ext cx="535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E2AF7"/>
                </a:solidFill>
              </a:rPr>
              <a:t>Also the Cathode emission lowers after 1.5 kA are lost</a:t>
            </a:r>
            <a:endParaRPr lang="en-US" b="1" dirty="0">
              <a:solidFill>
                <a:srgbClr val="0E2AF7"/>
              </a:solidFill>
            </a:endParaRPr>
          </a:p>
        </p:txBody>
      </p:sp>
      <p:pic>
        <p:nvPicPr>
          <p:cNvPr id="39" name="Shot208-Argon-3.5kA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919841" y="760809"/>
            <a:ext cx="3223603" cy="568871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276355" y="81454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208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3436" y="2315410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41712" y="517846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057371" y="4287714"/>
            <a:ext cx="1072548" cy="597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80092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092" y="740430"/>
            <a:ext cx="613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a typeface="华文细黑"/>
                <a:cs typeface="华文细黑"/>
              </a:rPr>
              <a:t>On the top (near anode) a SS flange, pierced by 8 </a:t>
            </a:r>
            <a:r>
              <a:rPr lang="en-US" b="1" dirty="0" smtClean="0">
                <a:ea typeface="华文细黑"/>
                <a:cs typeface="华文细黑"/>
              </a:rPr>
              <a:t>bus-bars</a:t>
            </a:r>
            <a:r>
              <a:rPr lang="en-US" b="1" dirty="0">
                <a:ea typeface="华文细黑"/>
                <a:cs typeface="华文细黑"/>
              </a:rPr>
              <a:t>, such a flange </a:t>
            </a:r>
            <a:r>
              <a:rPr lang="en-US" b="1" dirty="0" smtClean="0">
                <a:ea typeface="华文细黑"/>
                <a:cs typeface="华文细黑"/>
              </a:rPr>
              <a:t>substituted </a:t>
            </a:r>
            <a:r>
              <a:rPr lang="en-US" b="1" dirty="0">
                <a:ea typeface="华文细黑"/>
                <a:cs typeface="华文细黑"/>
              </a:rPr>
              <a:t>by a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4 cm thick Polycarbonate </a:t>
            </a:r>
            <a:r>
              <a:rPr lang="en-US" b="1" dirty="0">
                <a:solidFill>
                  <a:srgbClr val="31859C"/>
                </a:solidFill>
                <a:ea typeface="华文细黑"/>
                <a:cs typeface="华文细黑"/>
              </a:rPr>
              <a:t>one</a:t>
            </a:r>
            <a:endParaRPr lang="en-US" b="1" dirty="0">
              <a:ea typeface="华文细黑"/>
              <a:cs typeface="华文细黑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951" y="3727427"/>
            <a:ext cx="2900132" cy="213859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665" y="4182738"/>
            <a:ext cx="2766812" cy="223231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9496" y="5120185"/>
            <a:ext cx="2617969" cy="145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40" y="4271885"/>
            <a:ext cx="2459594" cy="224420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459028" y="3380571"/>
            <a:ext cx="220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87400"/>
                </a:solidFill>
                <a:ea typeface="华文楷体"/>
                <a:cs typeface="华文楷体"/>
              </a:rPr>
              <a:t>Bus-bars </a:t>
            </a:r>
            <a:r>
              <a:rPr lang="en-US" b="1" dirty="0">
                <a:solidFill>
                  <a:srgbClr val="E87400"/>
                </a:solidFill>
                <a:ea typeface="华文楷体"/>
                <a:cs typeface="华文楷体"/>
              </a:rPr>
              <a:t>(top-anode)</a:t>
            </a:r>
            <a:endParaRPr lang="en-US" b="1" dirty="0">
              <a:solidFill>
                <a:srgbClr val="E87400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90892" y="1783038"/>
            <a:ext cx="1900438" cy="132190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97798">
            <a:off x="1179572" y="3104939"/>
            <a:ext cx="1142184" cy="77588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791" y="1394676"/>
            <a:ext cx="2117437" cy="2038428"/>
          </a:xfrm>
          <a:prstGeom prst="rect">
            <a:avLst/>
          </a:prstGeom>
        </p:spPr>
      </p:pic>
      <p:pic>
        <p:nvPicPr>
          <p:cNvPr id="48" name="Picture 47"/>
          <p:cNvPicPr/>
          <p:nvPr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377500" y="810939"/>
            <a:ext cx="2451735" cy="169037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Rectangle 49"/>
          <p:cNvSpPr/>
          <p:nvPr/>
        </p:nvSpPr>
        <p:spPr>
          <a:xfrm>
            <a:off x="10003" y="0"/>
            <a:ext cx="78045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2015 experiments produced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a heavy metallization on the top (anode) &amp; bottom</a:t>
            </a: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(cathode) bus-bar vacuum entrance </a:t>
            </a:r>
            <a:r>
              <a:rPr lang="en-US" b="1" dirty="0" smtClean="0">
                <a:solidFill>
                  <a:srgbClr val="4A452A"/>
                </a:solidFill>
              </a:rPr>
              <a:t>flanges,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associated with magnetic “nozzles”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90052" y="2526965"/>
            <a:ext cx="2732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Top flange view from plasma side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19665" y="6477099"/>
            <a:ext cx="2501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			</a:t>
            </a:r>
            <a:r>
              <a:rPr lang="en-US" b="1" i="1" dirty="0" smtClean="0">
                <a:solidFill>
                  <a:srgbClr val="CC3467"/>
                </a:solidFill>
              </a:rPr>
              <a:t>Anode exit of nozzle</a:t>
            </a:r>
            <a:endParaRPr lang="en-US" b="1" i="1" dirty="0">
              <a:solidFill>
                <a:srgbClr val="CC3467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6933682" y="5854795"/>
            <a:ext cx="833288" cy="61730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39021" y="2156618"/>
            <a:ext cx="4794067" cy="16828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97135" y="4106076"/>
            <a:ext cx="304443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A71AFF"/>
                </a:solidFill>
              </a:rPr>
              <a:t>Geometry  of magnetic nozzle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779941" y="3752208"/>
            <a:ext cx="2807576" cy="937377"/>
          </a:xfrm>
          <a:prstGeom prst="straightConnector1">
            <a:avLst/>
          </a:prstGeom>
          <a:ln w="12700">
            <a:solidFill>
              <a:srgbClr val="E874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1795221" y="1805514"/>
            <a:ext cx="2792296" cy="2377224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41673" y="3808837"/>
            <a:ext cx="93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CC3467"/>
                </a:solidFill>
              </a:rPr>
              <a:t>Anode</a:t>
            </a:r>
            <a:endParaRPr lang="en-US" b="1" i="1" dirty="0">
              <a:solidFill>
                <a:srgbClr val="CC3467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7083331" y="4608869"/>
            <a:ext cx="1022635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50223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482" y="1895655"/>
            <a:ext cx="3204623" cy="19227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00" y="1969100"/>
            <a:ext cx="3443884" cy="16826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988" y="3924398"/>
            <a:ext cx="3308336" cy="240351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8687" y="3818429"/>
            <a:ext cx="4808614" cy="270484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5319" y="699125"/>
            <a:ext cx="901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2016</a:t>
            </a:r>
            <a:r>
              <a:rPr lang="en-US" b="1" dirty="0" smtClean="0"/>
              <a:t>: insertion of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(transparent) </a:t>
            </a:r>
            <a:r>
              <a:rPr lang="en-US" b="1" dirty="0" smtClean="0">
                <a:solidFill>
                  <a:srgbClr val="31859C"/>
                </a:solidFill>
              </a:rPr>
              <a:t>anode </a:t>
            </a:r>
            <a:r>
              <a:rPr lang="en-US" b="1" dirty="0" smtClean="0">
                <a:solidFill>
                  <a:srgbClr val="B8811D"/>
                </a:solidFill>
              </a:rPr>
              <a:t>bus-bar </a:t>
            </a:r>
            <a:r>
              <a:rPr lang="en-US" b="1" dirty="0" smtClean="0">
                <a:solidFill>
                  <a:srgbClr val="31859C"/>
                </a:solidFill>
              </a:rPr>
              <a:t>flange </a:t>
            </a:r>
            <a:r>
              <a:rPr lang="en-US" b="1" dirty="0" smtClean="0"/>
              <a:t>on top of machine 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435417" y="1249324"/>
            <a:ext cx="356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1859C"/>
                </a:solidFill>
              </a:rPr>
              <a:t>4 cm thick Polycarbonate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</a:rPr>
              <a:t>(required by atmospheric pressure)</a:t>
            </a:r>
            <a:endParaRPr lang="en-US" b="1" dirty="0">
              <a:solidFill>
                <a:srgbClr val="31859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19904" y="1286410"/>
            <a:ext cx="3212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Heavily metallized 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top</a:t>
            </a:r>
            <a:r>
              <a:rPr lang="en-US" b="1" i="1" dirty="0" smtClean="0"/>
              <a:t> &amp; </a:t>
            </a:r>
            <a:r>
              <a:rPr lang="en-US" b="1" i="1" dirty="0" smtClean="0">
                <a:solidFill>
                  <a:srgbClr val="3D99D5"/>
                </a:solidFill>
              </a:rPr>
              <a:t>bottom</a:t>
            </a:r>
            <a:r>
              <a:rPr lang="en-US" b="1" i="1" dirty="0" smtClean="0"/>
              <a:t> bus-bar flanges </a:t>
            </a:r>
            <a:endParaRPr lang="en-US" b="1" i="1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508830" y="1895655"/>
            <a:ext cx="115455" cy="1902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330870" y="1840378"/>
            <a:ext cx="101599" cy="222449"/>
          </a:xfrm>
          <a:prstGeom prst="straightConnector1">
            <a:avLst/>
          </a:prstGeom>
          <a:ln>
            <a:solidFill>
              <a:srgbClr val="3D99D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196126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50223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8" y="4682776"/>
            <a:ext cx="3050035" cy="17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579" y="720530"/>
            <a:ext cx="2271498" cy="16420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29" y="726429"/>
            <a:ext cx="2365678" cy="3858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628" y="3663296"/>
            <a:ext cx="1651254" cy="2933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8071" y="2433609"/>
            <a:ext cx="1645615" cy="12198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3867" y="-8905"/>
            <a:ext cx="6416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a typeface="华文细黑"/>
                <a:cs typeface="华文细黑"/>
              </a:rPr>
              <a:t>At the bottom (near cathode) a SS flange, pierced by 14 </a:t>
            </a:r>
            <a:r>
              <a:rPr lang="en-US" b="1" dirty="0" smtClean="0">
                <a:ea typeface="华文细黑"/>
                <a:cs typeface="华文细黑"/>
              </a:rPr>
              <a:t>bus-bars</a:t>
            </a:r>
            <a:r>
              <a:rPr lang="en-US" b="1" dirty="0">
                <a:ea typeface="华文细黑"/>
                <a:cs typeface="华文细黑"/>
              </a:rPr>
              <a:t>,</a:t>
            </a:r>
          </a:p>
          <a:p>
            <a:r>
              <a:rPr lang="en-US" b="1" dirty="0">
                <a:ea typeface="华文细黑"/>
                <a:cs typeface="华文细黑"/>
              </a:rPr>
              <a:t>such a flange </a:t>
            </a:r>
            <a:r>
              <a:rPr lang="en-US" b="1" dirty="0" smtClean="0">
                <a:ea typeface="华文细黑"/>
                <a:cs typeface="华文细黑"/>
              </a:rPr>
              <a:t>has been substituted </a:t>
            </a:r>
            <a:r>
              <a:rPr lang="en-US" b="1" dirty="0">
                <a:ea typeface="华文细黑"/>
                <a:cs typeface="华文细黑"/>
              </a:rPr>
              <a:t>by a </a:t>
            </a:r>
            <a:r>
              <a:rPr lang="en-US" b="1" dirty="0">
                <a:solidFill>
                  <a:srgbClr val="31859C"/>
                </a:solidFill>
                <a:ea typeface="华文细黑"/>
                <a:cs typeface="华文细黑"/>
              </a:rPr>
              <a:t>Polycarbonate one</a:t>
            </a:r>
            <a:endParaRPr lang="en-US" b="1" dirty="0">
              <a:ea typeface="华文细黑"/>
              <a:cs typeface="华文细黑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5118" y="714550"/>
            <a:ext cx="2205125" cy="19003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1782" y="1906699"/>
            <a:ext cx="1754847" cy="3119728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975122" y="2614885"/>
            <a:ext cx="1834370" cy="148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7171" y="5018286"/>
            <a:ext cx="3270602" cy="183971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06318" y="4072813"/>
            <a:ext cx="2710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July 2016</a:t>
            </a:r>
            <a:r>
              <a:rPr lang="en-US" b="1" dirty="0" smtClean="0"/>
              <a:t>: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flange </a:t>
            </a:r>
            <a:r>
              <a:rPr lang="en-US" b="1" dirty="0" smtClean="0"/>
              <a:t>on machine bottom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5839" y="373319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98824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13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940" y="491960"/>
            <a:ext cx="3633377" cy="32335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337" y="4356957"/>
            <a:ext cx="2980055" cy="2237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1005" y="4356956"/>
            <a:ext cx="2757170" cy="22371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" y="9269"/>
            <a:ext cx="9165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Secondary </a:t>
            </a:r>
            <a:r>
              <a:rPr lang="en-US" sz="2000" b="1" dirty="0"/>
              <a:t>discharges </a:t>
            </a:r>
            <a:r>
              <a:rPr lang="en-US" sz="2000" b="1" dirty="0" smtClean="0"/>
              <a:t>from electrodes hitting Al </a:t>
            </a:r>
            <a:r>
              <a:rPr lang="en-US" sz="2000" b="1" dirty="0"/>
              <a:t>vacuum vessel </a:t>
            </a:r>
            <a:r>
              <a:rPr lang="en-US" sz="2000" b="1" dirty="0" smtClean="0"/>
              <a:t>wall (</a:t>
            </a:r>
            <a:r>
              <a:rPr lang="en-US" sz="2000" b="1" dirty="0" smtClean="0">
                <a:solidFill>
                  <a:srgbClr val="B8811D"/>
                </a:solidFill>
              </a:rPr>
              <a:t>plenty of scars</a:t>
            </a:r>
            <a:r>
              <a:rPr lang="en-US" sz="2000" b="1" dirty="0" smtClean="0"/>
              <a:t>!) 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820413" y="457983"/>
            <a:ext cx="1720219" cy="600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680246" y="478730"/>
            <a:ext cx="860386" cy="764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540632" y="457983"/>
            <a:ext cx="402909" cy="16852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750" y="3733194"/>
            <a:ext cx="62838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flanges </a:t>
            </a:r>
            <a:r>
              <a:rPr lang="en-US" b="1" dirty="0" smtClean="0">
                <a:ea typeface="华文细黑"/>
                <a:cs typeface="华文细黑"/>
              </a:rPr>
              <a:t>got rid of all metallization from bus-bars:</a:t>
            </a:r>
          </a:p>
          <a:p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2mm thick Polycarbonate lining </a:t>
            </a:r>
            <a:r>
              <a:rPr lang="en-US" b="1" dirty="0" smtClean="0">
                <a:ea typeface="华文细黑"/>
                <a:cs typeface="华文细黑"/>
              </a:rPr>
              <a:t>covers the Al vacuum vessel</a:t>
            </a:r>
          </a:p>
          <a:p>
            <a:r>
              <a:rPr lang="en-US" b="1" dirty="0" smtClean="0">
                <a:ea typeface="华文细黑"/>
                <a:cs typeface="华文细黑"/>
              </a:rPr>
              <a:t>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53461" y="4643696"/>
            <a:ext cx="157225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secondary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</a:rPr>
              <a:t>2mm</a:t>
            </a:r>
            <a:r>
              <a:rPr lang="en-US" b="1" dirty="0">
                <a:solidFill>
                  <a:srgbClr val="31859C"/>
                </a:solidFill>
              </a:rPr>
              <a:t> </a:t>
            </a:r>
            <a:r>
              <a:rPr lang="en-US" b="1" dirty="0" smtClean="0">
                <a:solidFill>
                  <a:srgbClr val="31859C"/>
                </a:solidFill>
              </a:rPr>
              <a:t>thick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screen</a:t>
            </a:r>
          </a:p>
          <a:p>
            <a:pPr algn="ctr"/>
            <a:r>
              <a:rPr lang="en-US" b="1" dirty="0" smtClean="0">
                <a:ea typeface="华文细黑"/>
                <a:cs typeface="华文细黑"/>
              </a:rPr>
              <a:t>surrounds</a:t>
            </a:r>
          </a:p>
          <a:p>
            <a:pPr algn="ctr"/>
            <a:r>
              <a:rPr lang="en-US" b="1" dirty="0">
                <a:ea typeface="华文细黑"/>
                <a:cs typeface="华文细黑"/>
              </a:rPr>
              <a:t>r</a:t>
            </a:r>
            <a:r>
              <a:rPr lang="en-US" b="1" dirty="0" smtClean="0">
                <a:ea typeface="华文细黑"/>
                <a:cs typeface="华文细黑"/>
              </a:rPr>
              <a:t>ear of anode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03" y="5118253"/>
            <a:ext cx="1169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December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2016</a:t>
            </a:r>
            <a:endParaRPr lang="en-US" b="1" dirty="0">
              <a:ln>
                <a:solidFill>
                  <a:srgbClr val="00AF6F"/>
                </a:solidFill>
              </a:ln>
            </a:endParaRPr>
          </a:p>
        </p:txBody>
      </p:sp>
      <p:pic>
        <p:nvPicPr>
          <p:cNvPr id="19" name="Shot378_PlasmaFast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281397" y="472178"/>
            <a:ext cx="3257550" cy="32575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18228" y="51403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378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801079" y="4356956"/>
            <a:ext cx="2528452" cy="5766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6219467" y="5247037"/>
            <a:ext cx="1526896" cy="727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6177" y="1616075"/>
            <a:ext cx="961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October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2016</a:t>
            </a:r>
            <a:endParaRPr lang="en-US" b="1" dirty="0">
              <a:ln>
                <a:solidFill>
                  <a:srgbClr val="00AF6F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8677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738" y="3081487"/>
            <a:ext cx="2041015" cy="172196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143" y="1292078"/>
            <a:ext cx="2370920" cy="236841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911032" y="1310572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597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34738" y="449466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597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060523" y="91749"/>
            <a:ext cx="4946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Secondary discharges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hitting vacuum vessel wall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have been cured by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</a:rPr>
              <a:t>Polycarbonate lining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but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1) Spurious plasma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currents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still flow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outside the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centerpost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(albeit inside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the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vacuum vessel)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08257" y="1429644"/>
            <a:ext cx="2373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solidFill>
                    <a:srgbClr val="00AF6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January 2017</a:t>
            </a:r>
            <a:endParaRPr kumimoji="0" lang="en-US" sz="1800" b="1" i="1" u="none" strike="noStrike" kern="0" cap="none" spc="0" normalizeH="0" baseline="0" noProof="0" dirty="0" smtClean="0">
              <a:ln>
                <a:solidFill>
                  <a:srgbClr val="00AF6F"/>
                </a:solidFill>
              </a:ln>
              <a:solidFill>
                <a:srgbClr val="00009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patterns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of spurious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currents are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either diffused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o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r  filamentary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6072547" y="1591889"/>
            <a:ext cx="489443" cy="89531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Straight Arrow Connector 51"/>
          <p:cNvCxnSpPr/>
          <p:nvPr/>
        </p:nvCxnSpPr>
        <p:spPr>
          <a:xfrm>
            <a:off x="6059718" y="2745124"/>
            <a:ext cx="92597" cy="535868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52"/>
          <p:cNvSpPr txBox="1"/>
          <p:nvPr/>
        </p:nvSpPr>
        <p:spPr>
          <a:xfrm>
            <a:off x="6526572" y="3928052"/>
            <a:ext cx="24801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Input 0.6 MW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7 kA from power supply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Centerpost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 drives 60% 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755" y="4851382"/>
            <a:ext cx="4810193" cy="2004247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986713" y="506292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597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70818" y="5147934"/>
            <a:ext cx="64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A23FF"/>
                </a:solidFill>
                <a:effectLst/>
                <a:uLnTx/>
                <a:uFillTx/>
              </a:rPr>
              <a:t>crisis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A23FF"/>
              </a:solidFill>
              <a:effectLst/>
              <a:uLnTx/>
              <a:uFillTx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5866491" y="5370700"/>
            <a:ext cx="154218" cy="184666"/>
          </a:xfrm>
          <a:prstGeom prst="straightConnector1">
            <a:avLst/>
          </a:prstGeom>
          <a:noFill/>
          <a:ln w="25400" cap="flat" cmpd="sng" algn="ctr">
            <a:solidFill>
              <a:srgbClr val="0A23F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2" name="Shot591-4.3kA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71588" y="766409"/>
            <a:ext cx="3475990" cy="58293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2979933" y="766409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597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037512" y="207661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19750" y="5443102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563656" y="651172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5636" y="6547986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21887" y="331418"/>
            <a:ext cx="525374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Secondary discharges </a:t>
            </a:r>
            <a:r>
              <a:rPr lang="en-US" b="1" dirty="0" smtClean="0"/>
              <a:t>hitting vacuum vessel</a:t>
            </a:r>
          </a:p>
          <a:p>
            <a:r>
              <a:rPr lang="en-US" b="1" dirty="0" smtClean="0"/>
              <a:t>wall have been cured by </a:t>
            </a:r>
            <a:r>
              <a:rPr lang="en-US" b="1" dirty="0" smtClean="0">
                <a:solidFill>
                  <a:srgbClr val="31859C"/>
                </a:solidFill>
              </a:rPr>
              <a:t>Polycarbonate lining</a:t>
            </a:r>
            <a:r>
              <a:rPr lang="en-US" b="1" dirty="0" smtClean="0"/>
              <a:t>, but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2) in Hydrogen (250 V breakdown) there is still a problem of current through the vessel,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this has been triggered in Argon (80 V breakdown)</a:t>
            </a:r>
            <a:r>
              <a:rPr lang="en-US" b="1" dirty="0" smtClean="0"/>
              <a:t>, </a:t>
            </a:r>
            <a:r>
              <a:rPr lang="en-US" dirty="0" smtClean="0"/>
              <a:t>connecting the </a:t>
            </a:r>
            <a:r>
              <a:rPr lang="en-US" dirty="0"/>
              <a:t>common star potential of the</a:t>
            </a:r>
          </a:p>
          <a:p>
            <a:r>
              <a:rPr lang="en-US" dirty="0"/>
              <a:t>six-phased cathode power supply </a:t>
            </a:r>
            <a:r>
              <a:rPr lang="en-US" dirty="0" smtClean="0"/>
              <a:t>to </a:t>
            </a:r>
            <a:r>
              <a:rPr lang="en-US" dirty="0"/>
              <a:t>the </a:t>
            </a:r>
            <a:r>
              <a:rPr lang="en-US" dirty="0" smtClean="0"/>
              <a:t>machine GND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884" y="2366942"/>
            <a:ext cx="2434974" cy="231689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4386" y="2362743"/>
            <a:ext cx="2431126" cy="232109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21887" y="4877231"/>
            <a:ext cx="558362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While the color through the flange is bright blue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smtClean="0">
                <a:solidFill>
                  <a:srgbClr val="0000FF"/>
                </a:solidFill>
              </a:rPr>
              <a:t>centerpost</a:t>
            </a:r>
            <a:r>
              <a:rPr lang="en-US" b="1" dirty="0" smtClean="0">
                <a:solidFill>
                  <a:srgbClr val="0000FF"/>
                </a:solidFill>
              </a:rPr>
              <a:t> is carrying 2.5 kA of plasma</a:t>
            </a:r>
          </a:p>
          <a:p>
            <a:pPr algn="r"/>
            <a:r>
              <a:rPr lang="en-US" b="1" dirty="0" smtClean="0">
                <a:solidFill>
                  <a:srgbClr val="A71AFF"/>
                </a:solidFill>
              </a:rPr>
              <a:t>While the color </a:t>
            </a:r>
            <a:r>
              <a:rPr lang="en-US" b="1" dirty="0">
                <a:solidFill>
                  <a:srgbClr val="A71AFF"/>
                </a:solidFill>
              </a:rPr>
              <a:t>through the flange is </a:t>
            </a:r>
            <a:r>
              <a:rPr lang="en-US" b="1" dirty="0" smtClean="0">
                <a:solidFill>
                  <a:srgbClr val="A71AFF"/>
                </a:solidFill>
              </a:rPr>
              <a:t>pinkish</a:t>
            </a:r>
          </a:p>
          <a:p>
            <a:pPr algn="r"/>
            <a:r>
              <a:rPr lang="en-US" b="1" dirty="0" smtClean="0">
                <a:solidFill>
                  <a:srgbClr val="A71AFF"/>
                </a:solidFill>
              </a:rPr>
              <a:t>the </a:t>
            </a:r>
            <a:r>
              <a:rPr lang="en-US" b="1">
                <a:solidFill>
                  <a:srgbClr val="A71AFF"/>
                </a:solidFill>
              </a:rPr>
              <a:t>centerpost</a:t>
            </a:r>
            <a:r>
              <a:rPr lang="en-US" b="1" dirty="0">
                <a:solidFill>
                  <a:srgbClr val="A71AFF"/>
                </a:solidFill>
              </a:rPr>
              <a:t> </a:t>
            </a:r>
            <a:r>
              <a:rPr lang="en-US" b="1" dirty="0" smtClean="0">
                <a:solidFill>
                  <a:srgbClr val="A71AFF"/>
                </a:solidFill>
              </a:rPr>
              <a:t>current reduces to 400 A and the</a:t>
            </a:r>
          </a:p>
          <a:p>
            <a:pPr algn="r"/>
            <a:r>
              <a:rPr lang="en-US" b="1" dirty="0" smtClean="0">
                <a:solidFill>
                  <a:srgbClr val="A71AFF"/>
                </a:solidFill>
              </a:rPr>
              <a:t>vacuum vessel carries the power supply current:</a:t>
            </a:r>
          </a:p>
          <a:p>
            <a:pPr algn="r"/>
            <a:r>
              <a:rPr lang="en-US" b="1" u="sng" dirty="0" smtClean="0">
                <a:solidFill>
                  <a:srgbClr val="A71AFF"/>
                </a:solidFill>
              </a:rPr>
              <a:t>There are still secondary </a:t>
            </a:r>
            <a:r>
              <a:rPr lang="en-US" b="1" u="sng" dirty="0">
                <a:solidFill>
                  <a:srgbClr val="A71AFF"/>
                </a:solidFill>
              </a:rPr>
              <a:t>discharges </a:t>
            </a:r>
            <a:r>
              <a:rPr lang="en-US" b="1" u="sng" dirty="0" smtClean="0">
                <a:solidFill>
                  <a:srgbClr val="A71AFF"/>
                </a:solidFill>
              </a:rPr>
              <a:t>bus-bars </a:t>
            </a:r>
            <a:r>
              <a:rPr lang="en-US" u="sng" dirty="0" smtClean="0">
                <a:solidFill>
                  <a:srgbClr val="A71A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u="sng" dirty="0" smtClean="0">
                <a:solidFill>
                  <a:srgbClr val="A71AFF"/>
                </a:solidFill>
              </a:rPr>
              <a:t> vessel </a:t>
            </a:r>
            <a:endParaRPr lang="en-US" b="1" u="sng" dirty="0">
              <a:solidFill>
                <a:srgbClr val="A71A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5516549" y="4683840"/>
            <a:ext cx="0" cy="331788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V="1">
            <a:off x="8147474" y="4875337"/>
            <a:ext cx="819657" cy="436666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567-Short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91011" y="118387"/>
            <a:ext cx="3297458" cy="6498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64115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16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748" y="170955"/>
            <a:ext cx="2203800" cy="2203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677" y="4695631"/>
            <a:ext cx="2143377" cy="21369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372" y="2374755"/>
            <a:ext cx="2938400" cy="2203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51932"/>
            <a:ext cx="2703068" cy="660654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633600" y="280992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31859C"/>
                </a:solidFill>
              </a:rPr>
              <a:t>To avoid the flowing of plasma currents outside the desired path of the plasma </a:t>
            </a:r>
            <a:r>
              <a:rPr lang="en-US" b="1">
                <a:solidFill>
                  <a:srgbClr val="31859C"/>
                </a:solidFill>
              </a:rPr>
              <a:t>centerpost</a:t>
            </a:r>
            <a:r>
              <a:rPr lang="en-US" b="1" dirty="0">
                <a:solidFill>
                  <a:srgbClr val="31859C"/>
                </a:solidFill>
              </a:rPr>
              <a:t> two large insulating </a:t>
            </a:r>
            <a:r>
              <a:rPr lang="en-US" b="1" cap="all" dirty="0" smtClean="0">
                <a:solidFill>
                  <a:srgbClr val="31859C"/>
                </a:solidFill>
              </a:rPr>
              <a:t>p</a:t>
            </a:r>
            <a:r>
              <a:rPr lang="en-US" b="1" dirty="0" smtClean="0">
                <a:solidFill>
                  <a:srgbClr val="31859C"/>
                </a:solidFill>
              </a:rPr>
              <a:t>olycarbonate diaphragm </a:t>
            </a:r>
            <a:r>
              <a:rPr lang="en-US" b="1" dirty="0">
                <a:solidFill>
                  <a:srgbClr val="31859C"/>
                </a:solidFill>
              </a:rPr>
              <a:t>separators </a:t>
            </a:r>
            <a:r>
              <a:rPr lang="en-US" b="1" dirty="0" smtClean="0">
                <a:solidFill>
                  <a:srgbClr val="31859C"/>
                </a:solidFill>
              </a:rPr>
              <a:t>have been </a:t>
            </a:r>
            <a:r>
              <a:rPr lang="en-US" b="1" dirty="0">
                <a:solidFill>
                  <a:srgbClr val="31859C"/>
                </a:solidFill>
              </a:rPr>
              <a:t>inserted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00396" y="1154410"/>
            <a:ext cx="3050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15968"/>
                </a:solidFill>
              </a:rPr>
              <a:t>to avoid the bus-bar to vessel current flow </a:t>
            </a:r>
            <a:r>
              <a:rPr lang="en-US" dirty="0" smtClean="0">
                <a:solidFill>
                  <a:srgbClr val="215968"/>
                </a:solidFill>
              </a:rPr>
              <a:t>an </a:t>
            </a:r>
            <a:r>
              <a:rPr lang="en-US" dirty="0">
                <a:solidFill>
                  <a:srgbClr val="215968"/>
                </a:solidFill>
              </a:rPr>
              <a:t>insulating </a:t>
            </a:r>
            <a:endParaRPr lang="en-US" dirty="0" smtClean="0">
              <a:solidFill>
                <a:srgbClr val="215968"/>
              </a:solidFill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spacer ring has been inserted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322082" y="2475743"/>
            <a:ext cx="0" cy="334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322082" y="4010255"/>
            <a:ext cx="0" cy="376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1993872" y="943615"/>
            <a:ext cx="1481664" cy="29194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65172" y="4691559"/>
            <a:ext cx="3273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r>
              <a:rPr lang="en-US" b="1" dirty="0" smtClean="0"/>
              <a:t>: Insertion of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Polycarbonate lower diaphragm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60259" y="2755542"/>
            <a:ext cx="858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2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3416" y="5491824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01422" y="1515786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80676" y="6069568"/>
            <a:ext cx="339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15968"/>
                </a:solidFill>
              </a:rPr>
              <a:t>Lower spacer ring </a:t>
            </a:r>
            <a:r>
              <a:rPr lang="en-US" u="sng" dirty="0" smtClean="0">
                <a:solidFill>
                  <a:srgbClr val="215968"/>
                </a:solidFill>
              </a:rPr>
              <a:t>not yet</a:t>
            </a:r>
            <a:r>
              <a:rPr lang="en-US" dirty="0" smtClean="0">
                <a:solidFill>
                  <a:srgbClr val="215968"/>
                </a:solidFill>
              </a:rPr>
              <a:t> inserted</a:t>
            </a:r>
            <a:endParaRPr lang="en-US" dirty="0">
              <a:solidFill>
                <a:srgbClr val="215968"/>
              </a:solidFill>
            </a:endParaRPr>
          </a:p>
        </p:txBody>
      </p:sp>
      <p:cxnSp>
        <p:nvCxnSpPr>
          <p:cNvPr id="46" name="Straight Arrow Connector 45"/>
          <p:cNvCxnSpPr>
            <a:stCxn id="45" idx="1"/>
          </p:cNvCxnSpPr>
          <p:nvPr/>
        </p:nvCxnSpPr>
        <p:spPr>
          <a:xfrm rot="10800000" flipV="1">
            <a:off x="2605012" y="6254233"/>
            <a:ext cx="275664" cy="31484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17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30" y="1076666"/>
            <a:ext cx="2742622" cy="27509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950" y="3213558"/>
            <a:ext cx="5903049" cy="33757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" y="3827582"/>
            <a:ext cx="3222442" cy="27509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94729">
            <a:off x="3382822" y="3712131"/>
            <a:ext cx="1807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6D9F1"/>
                </a:solidFill>
              </a:rPr>
              <a:t>u</a:t>
            </a:r>
            <a:r>
              <a:rPr lang="en-US" dirty="0" smtClean="0">
                <a:solidFill>
                  <a:srgbClr val="C6D9F1"/>
                </a:solidFill>
              </a:rPr>
              <a:t>pper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diaphragm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970620">
            <a:off x="3547282" y="5513014"/>
            <a:ext cx="178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 diaphragm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2671" y="3176925"/>
            <a:ext cx="639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PF2up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99309" y="6318203"/>
            <a:ext cx="715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PF2low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9417" y="3047703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upper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6554" y="603663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upper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752" y="461777"/>
            <a:ext cx="3192990" cy="27395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2124325">
            <a:off x="3556705" y="2406201"/>
            <a:ext cx="766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spacer ring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321" y="1056315"/>
            <a:ext cx="2910679" cy="214503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911058">
            <a:off x="6289465" y="2237896"/>
            <a:ext cx="766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spacer ring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38" y="8233"/>
            <a:ext cx="3610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r>
              <a:rPr lang="en-US" b="1" dirty="0" smtClean="0"/>
              <a:t>: Insertion of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Polycarbonate upper diaphragm</a:t>
            </a:r>
          </a:p>
          <a:p>
            <a:r>
              <a:rPr lang="en-US" b="1" dirty="0" smtClean="0"/>
              <a:t>&amp; </a:t>
            </a:r>
            <a:r>
              <a:rPr lang="en-US" b="1" dirty="0" smtClean="0">
                <a:solidFill>
                  <a:srgbClr val="31859C"/>
                </a:solidFill>
              </a:rPr>
              <a:t>Polycarbonate spacer ring</a:t>
            </a:r>
            <a:endParaRPr lang="en-US" b="1" dirty="0">
              <a:solidFill>
                <a:srgbClr val="31859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290569">
            <a:off x="7062766" y="5169096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1-2 mm clearance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21415577">
            <a:off x="6364784" y="402018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1-2 mm clearance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678" y="8233"/>
            <a:ext cx="9045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Plasma with </a:t>
            </a:r>
            <a:r>
              <a:rPr lang="en-US" b="1" dirty="0" smtClean="0">
                <a:solidFill>
                  <a:srgbClr val="31859C"/>
                </a:solidFill>
              </a:rPr>
              <a:t>Polycarbonate two diaphragms </a:t>
            </a:r>
            <a:r>
              <a:rPr lang="en-US" b="1" dirty="0" smtClean="0"/>
              <a:t>&amp; </a:t>
            </a:r>
            <a:r>
              <a:rPr lang="en-US" b="1" dirty="0" smtClean="0">
                <a:solidFill>
                  <a:srgbClr val="31859C"/>
                </a:solidFill>
              </a:rPr>
              <a:t>upper Polycarbonate spacer ring</a:t>
            </a:r>
            <a:endParaRPr lang="en-US" b="1" dirty="0">
              <a:solidFill>
                <a:srgbClr val="31859C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806" y="2456125"/>
            <a:ext cx="5449194" cy="217967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4048251" y="954374"/>
            <a:ext cx="5095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A23FF"/>
                </a:solidFill>
              </a:rPr>
              <a:t>Some spurious plasma current still sneaks through the narrow clearance (1-2 mm) between </a:t>
            </a:r>
            <a:r>
              <a:rPr lang="en-US" b="1" i="1" dirty="0" smtClean="0">
                <a:solidFill>
                  <a:srgbClr val="31859C"/>
                </a:solidFill>
              </a:rPr>
              <a:t>polycarbonate cylindrical lining and diaphragm</a:t>
            </a:r>
            <a:r>
              <a:rPr lang="en-US" dirty="0" smtClean="0"/>
              <a:t>,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plasma currents &gt; 8 kA through PF2 are achieved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Power input 1.5 MW</a:t>
            </a:r>
            <a:r>
              <a:rPr lang="en-US" dirty="0" smtClean="0"/>
              <a:t>, Anode-</a:t>
            </a:r>
            <a:r>
              <a:rPr lang="en-US" cap="all" dirty="0" smtClean="0"/>
              <a:t>c</a:t>
            </a:r>
            <a:r>
              <a:rPr lang="en-US" dirty="0" smtClean="0"/>
              <a:t>athode voltage 190 V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915686" y="5554620"/>
            <a:ext cx="51829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Part of the spurious plasma current sneaking through </a:t>
            </a:r>
          </a:p>
          <a:p>
            <a:r>
              <a:rPr lang="en-US" i="1" dirty="0" smtClean="0"/>
              <a:t>upper clearance closes on the </a:t>
            </a:r>
            <a:r>
              <a:rPr lang="en-US" i="1" dirty="0" err="1" smtClean="0"/>
              <a:t>ouside</a:t>
            </a:r>
            <a:r>
              <a:rPr lang="en-US" i="1" dirty="0" smtClean="0"/>
              <a:t> of PF2low,</a:t>
            </a:r>
          </a:p>
          <a:p>
            <a:r>
              <a:rPr lang="en-US" i="1" dirty="0" smtClean="0"/>
              <a:t>producing bright filaments</a:t>
            </a:r>
            <a:endParaRPr lang="en-US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3935386" y="4599609"/>
            <a:ext cx="5208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With currents through PF2 exceeding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6kA the </a:t>
            </a:r>
          </a:p>
          <a:p>
            <a:r>
              <a:rPr lang="en-US" b="1" dirty="0" smtClean="0">
                <a:solidFill>
                  <a:srgbClr val="0A23FF"/>
                </a:solidFill>
              </a:rPr>
              <a:t>rotational transform of plasma </a:t>
            </a:r>
            <a:r>
              <a:rPr lang="en-US" b="1" smtClean="0">
                <a:solidFill>
                  <a:srgbClr val="0A23FF"/>
                </a:solidFill>
              </a:rPr>
              <a:t>centerpost</a:t>
            </a:r>
            <a:r>
              <a:rPr lang="en-US" b="1" dirty="0" smtClean="0">
                <a:solidFill>
                  <a:srgbClr val="0A23FF"/>
                </a:solidFill>
              </a:rPr>
              <a:t> (q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  <a:cs typeface="Times New Roman"/>
              </a:rPr>
              <a:t>2.5-</a:t>
            </a:r>
            <a:r>
              <a:rPr lang="en-US" b="1" dirty="0" smtClean="0">
                <a:solidFill>
                  <a:srgbClr val="0A23FF"/>
                </a:solidFill>
              </a:rPr>
              <a:t>3)</a:t>
            </a:r>
          </a:p>
          <a:p>
            <a:r>
              <a:rPr lang="en-US" b="1" dirty="0" smtClean="0">
                <a:solidFill>
                  <a:srgbClr val="0A23FF"/>
                </a:solidFill>
              </a:rPr>
              <a:t>becomes clearly visible</a:t>
            </a:r>
            <a:endParaRPr lang="en-US" b="1" dirty="0">
              <a:solidFill>
                <a:srgbClr val="0A23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4678" y="559999"/>
            <a:ext cx="71212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switching on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external PF coils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endParaRPr lang="en-US" sz="2400" dirty="0"/>
          </a:p>
        </p:txBody>
      </p:sp>
      <p:pic>
        <p:nvPicPr>
          <p:cNvPr id="48" name="610-primo8kA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7843" y="1021664"/>
            <a:ext cx="3330956" cy="5692140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rot="16200000" flipH="1">
            <a:off x="-186857" y="2400424"/>
            <a:ext cx="1151874" cy="6843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6898" y="1725949"/>
            <a:ext cx="4001353" cy="440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2770484" y="2040778"/>
            <a:ext cx="1592596" cy="9629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>
            <a:off x="2627250" y="5354410"/>
            <a:ext cx="1308136" cy="9306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633013" y="102487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610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733349" y="221551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607446" y="545539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0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5839" y="-8141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19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2" y="2400392"/>
            <a:ext cx="5374209" cy="219368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7353" y="673955"/>
            <a:ext cx="5361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the external PF coils it is possible to increase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plasma currents </a:t>
            </a:r>
            <a:r>
              <a:rPr lang="en-US" dirty="0" smtClean="0"/>
              <a:t>through the PF2 coils: </a:t>
            </a:r>
            <a:r>
              <a:rPr lang="en-US" b="1" u="sng" dirty="0" smtClean="0">
                <a:solidFill>
                  <a:srgbClr val="FF0000"/>
                </a:solidFill>
              </a:rPr>
              <a:t>up to 8.6 kA</a:t>
            </a:r>
          </a:p>
          <a:p>
            <a:r>
              <a:rPr lang="en-US" i="1" dirty="0" smtClean="0"/>
              <a:t>but along with a concentration of the spurious current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" y="4657219"/>
            <a:ext cx="6604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</a:t>
            </a:r>
            <a:r>
              <a:rPr lang="en-US" b="1" dirty="0" smtClean="0"/>
              <a:t>otational </a:t>
            </a:r>
            <a:r>
              <a:rPr lang="en-US" b="1" dirty="0" err="1" smtClean="0"/>
              <a:t>trasform</a:t>
            </a:r>
            <a:r>
              <a:rPr lang="en-US" b="1" dirty="0" smtClean="0"/>
              <a:t> is the one given by PF coils field:</a:t>
            </a:r>
          </a:p>
          <a:p>
            <a:r>
              <a:rPr lang="en-US" b="1" dirty="0" smtClean="0"/>
              <a:t>B oriented upwards: cathode to anode;</a:t>
            </a:r>
          </a:p>
          <a:p>
            <a:r>
              <a:rPr lang="en-US" b="1" dirty="0" smtClean="0"/>
              <a:t>plasma </a:t>
            </a:r>
            <a:r>
              <a:rPr lang="en-US" b="1" smtClean="0"/>
              <a:t>centerpost</a:t>
            </a:r>
            <a:r>
              <a:rPr lang="en-US" b="1" dirty="0" smtClean="0"/>
              <a:t> current j flowing downwards</a:t>
            </a:r>
          </a:p>
          <a:p>
            <a:endParaRPr lang="en-US" sz="1600" b="1" i="1" dirty="0">
              <a:solidFill>
                <a:srgbClr val="0A23FF"/>
              </a:solidFill>
            </a:endParaRPr>
          </a:p>
          <a:p>
            <a:r>
              <a:rPr lang="en-US" b="1" i="1" dirty="0" smtClean="0">
                <a:solidFill>
                  <a:srgbClr val="0A23FF"/>
                </a:solidFill>
              </a:rPr>
              <a:t>The plasma </a:t>
            </a:r>
            <a:r>
              <a:rPr lang="en-US" b="1" i="1" smtClean="0">
                <a:solidFill>
                  <a:srgbClr val="0A23FF"/>
                </a:solidFill>
              </a:rPr>
              <a:t>centerpost</a:t>
            </a:r>
            <a:r>
              <a:rPr lang="en-US" b="1" i="1" dirty="0" smtClean="0">
                <a:solidFill>
                  <a:srgbClr val="0A23FF"/>
                </a:solidFill>
              </a:rPr>
              <a:t> seems to rotate azimuthally </a:t>
            </a:r>
            <a:r>
              <a:rPr lang="en-US" b="1" dirty="0" smtClean="0">
                <a:solidFill>
                  <a:srgbClr val="0A23FF"/>
                </a:solidFill>
              </a:rPr>
              <a:t>(</a:t>
            </a:r>
            <a:r>
              <a:rPr lang="en-US" b="1" i="1" dirty="0" smtClean="0">
                <a:solidFill>
                  <a:srgbClr val="0A23FF"/>
                </a:solidFill>
              </a:rPr>
              <a:t>          </a:t>
            </a:r>
            <a:r>
              <a:rPr lang="en-US" b="1" dirty="0" smtClean="0">
                <a:solidFill>
                  <a:srgbClr val="0A23FF"/>
                </a:solidFill>
              </a:rPr>
              <a:t>)</a:t>
            </a:r>
          </a:p>
          <a:p>
            <a:r>
              <a:rPr lang="en-US" b="1" i="1" dirty="0" smtClean="0">
                <a:solidFill>
                  <a:srgbClr val="0A23FF"/>
                </a:solidFill>
              </a:rPr>
              <a:t>in clockwise direction (looking from above)</a:t>
            </a:r>
          </a:p>
          <a:p>
            <a:r>
              <a:rPr lang="en-US" sz="1600" b="1" i="1" dirty="0" smtClean="0">
                <a:solidFill>
                  <a:srgbClr val="0A23FF"/>
                </a:solidFill>
              </a:rPr>
              <a:t>(…the six-phased </a:t>
            </a:r>
            <a:r>
              <a:rPr lang="en-US" sz="1600" b="1" i="1" dirty="0" err="1" smtClean="0">
                <a:solidFill>
                  <a:srgbClr val="0A23FF"/>
                </a:solidFill>
              </a:rPr>
              <a:t>cathodic</a:t>
            </a:r>
            <a:r>
              <a:rPr lang="en-US" sz="1600" b="1" i="1" dirty="0" smtClean="0">
                <a:solidFill>
                  <a:srgbClr val="0A23FF"/>
                </a:solidFill>
              </a:rPr>
              <a:t> rotation is switched off…)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10934" y="2141490"/>
            <a:ext cx="5201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Power input </a:t>
            </a:r>
            <a:r>
              <a:rPr lang="en-US" b="1" dirty="0" smtClean="0">
                <a:solidFill>
                  <a:srgbClr val="FF0000"/>
                </a:solidFill>
              </a:rPr>
              <a:t>1.65 </a:t>
            </a:r>
            <a:r>
              <a:rPr lang="en-US" b="1" dirty="0">
                <a:solidFill>
                  <a:srgbClr val="FF0000"/>
                </a:solidFill>
              </a:rPr>
              <a:t>MW</a:t>
            </a:r>
            <a:r>
              <a:rPr lang="en-US" dirty="0"/>
              <a:t>, Anode-cathode voltage </a:t>
            </a:r>
            <a:r>
              <a:rPr lang="en-US" dirty="0" smtClean="0"/>
              <a:t>195 </a:t>
            </a:r>
            <a:r>
              <a:rPr lang="en-US" dirty="0"/>
              <a:t>V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9318" y="2753"/>
            <a:ext cx="59468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switching on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external PF coils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45" name="Shot614-8.6kA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703272" y="696007"/>
            <a:ext cx="3447288" cy="5966460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>
          <a:xfrm rot="16200000" flipH="1">
            <a:off x="4754091" y="1905081"/>
            <a:ext cx="1546840" cy="7163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269835" y="71652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614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76672" y="1908991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76672" y="542687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graphicFrame>
        <p:nvGraphicFramePr>
          <p:cNvPr id="194562" name="Object 2"/>
          <p:cNvGraphicFramePr>
            <a:graphicFrameLocks noChangeAspect="1"/>
          </p:cNvGraphicFramePr>
          <p:nvPr/>
        </p:nvGraphicFramePr>
        <p:xfrm>
          <a:off x="5051601" y="5751138"/>
          <a:ext cx="520700" cy="268288"/>
        </p:xfrm>
        <a:graphic>
          <a:graphicData uri="http://schemas.openxmlformats.org/presentationml/2006/ole">
            <p:oleObj spid="_x0000_s194562" name="Equation" r:id="rId7" imgW="520700" imgH="25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62467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02185" y="1644940"/>
            <a:ext cx="3675261" cy="4594077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 flipV="1">
            <a:off x="8572067" y="6159934"/>
            <a:ext cx="0" cy="264334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99802" y="21506"/>
            <a:ext cx="83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floating</a:t>
            </a:r>
          </a:p>
          <a:p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Electrostatic </a:t>
            </a:r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potential is dominated by the plasma;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better left floating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!</a:t>
            </a:r>
          </a:p>
          <a:p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Upper lid &amp; extension also better left floating! </a:t>
            </a:r>
            <a:r>
              <a:rPr lang="en-US" b="1" dirty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</a:t>
            </a:r>
            <a:r>
              <a:rPr lang="en-US" b="1" dirty="0" smtClean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								          </a:t>
            </a:r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through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Polycarbonate spacer ring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a typeface="华文细黑"/>
              <a:cs typeface="华文细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31055" y="193106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V</a:t>
            </a:r>
            <a:r>
              <a:rPr lang="en-US" b="1" baseline="-25000" dirty="0" smtClean="0">
                <a:solidFill>
                  <a:srgbClr val="FF6600"/>
                </a:solidFill>
              </a:rPr>
              <a:t>PF4up </a:t>
            </a:r>
            <a:r>
              <a:rPr lang="en-US" b="1" dirty="0" smtClean="0">
                <a:solidFill>
                  <a:srgbClr val="FF66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6600"/>
                </a:solidFill>
              </a:rPr>
              <a:t>130 </a:t>
            </a:r>
            <a:r>
              <a:rPr lang="en-US" b="1" dirty="0">
                <a:solidFill>
                  <a:srgbClr val="FF6600"/>
                </a:solidFill>
              </a:rPr>
              <a:t>V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31055" y="221030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B"/>
                </a:solidFill>
              </a:rPr>
              <a:t>V</a:t>
            </a:r>
            <a:r>
              <a:rPr lang="en-US" b="1" baseline="-25000" dirty="0" err="1" smtClean="0">
                <a:solidFill>
                  <a:srgbClr val="FF000B"/>
                </a:solidFill>
              </a:rPr>
              <a:t>anode</a:t>
            </a:r>
            <a:r>
              <a:rPr lang="en-US" b="1" baseline="-25000" dirty="0" smtClean="0">
                <a:solidFill>
                  <a:srgbClr val="FF000B"/>
                </a:solidFill>
              </a:rPr>
              <a:t> </a:t>
            </a:r>
            <a:r>
              <a:rPr lang="en-US" b="1" dirty="0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B"/>
                </a:solidFill>
              </a:rPr>
              <a:t>+150 </a:t>
            </a:r>
            <a:r>
              <a:rPr lang="en-US" b="1" dirty="0">
                <a:solidFill>
                  <a:srgbClr val="FF000B"/>
                </a:solidFill>
              </a:rPr>
              <a:t>V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33085" y="259997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5BD48"/>
                </a:solidFill>
              </a:rPr>
              <a:t>V</a:t>
            </a:r>
            <a:r>
              <a:rPr lang="en-US" b="1" baseline="-25000" dirty="0" smtClean="0">
                <a:solidFill>
                  <a:srgbClr val="E5BD48"/>
                </a:solidFill>
              </a:rPr>
              <a:t>PF2-3up </a:t>
            </a:r>
            <a:r>
              <a:rPr lang="en-US" b="1" dirty="0" smtClean="0">
                <a:solidFill>
                  <a:srgbClr val="E5BD48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E5BD48"/>
                </a:solidFill>
              </a:rPr>
              <a:t>+75 </a:t>
            </a:r>
            <a:r>
              <a:rPr lang="en-US" b="1" dirty="0">
                <a:solidFill>
                  <a:srgbClr val="E5BD48"/>
                </a:solidFill>
              </a:rPr>
              <a:t>V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43665" y="4693127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08D7B"/>
                </a:solidFill>
              </a:rPr>
              <a:t>V</a:t>
            </a:r>
            <a:r>
              <a:rPr lang="en-US" b="1" baseline="-25000" dirty="0" smtClean="0">
                <a:solidFill>
                  <a:srgbClr val="908D7B"/>
                </a:solidFill>
              </a:rPr>
              <a:t>PF2-3low </a:t>
            </a:r>
            <a:r>
              <a:rPr lang="en-US" b="1" dirty="0" smtClean="0">
                <a:solidFill>
                  <a:srgbClr val="908D7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908D7B"/>
                </a:solidFill>
              </a:rPr>
              <a:t>+20 </a:t>
            </a:r>
            <a:r>
              <a:rPr lang="en-US" b="1" dirty="0">
                <a:solidFill>
                  <a:srgbClr val="908D7B"/>
                </a:solidFill>
              </a:rPr>
              <a:t>V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41896" y="513781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A23FF"/>
                </a:solidFill>
              </a:rPr>
              <a:t>V</a:t>
            </a:r>
            <a:r>
              <a:rPr lang="en-US" b="1" baseline="-25000" dirty="0" err="1" smtClean="0">
                <a:solidFill>
                  <a:srgbClr val="0A23FF"/>
                </a:solidFill>
              </a:rPr>
              <a:t>cathode</a:t>
            </a:r>
            <a:r>
              <a:rPr lang="en-US" b="1" baseline="-25000" dirty="0" smtClean="0">
                <a:solidFill>
                  <a:srgbClr val="0A23FF"/>
                </a:solidFill>
              </a:rPr>
              <a:t>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-45 </a:t>
            </a:r>
            <a:r>
              <a:rPr lang="en-US" b="1" dirty="0">
                <a:solidFill>
                  <a:srgbClr val="0A23FF"/>
                </a:solidFill>
              </a:rPr>
              <a:t>V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8130" y="539458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PF4low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-7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24037" y="6093676"/>
            <a:ext cx="28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</a:t>
            </a:r>
            <a:r>
              <a:rPr lang="en-US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(0 </a:t>
            </a:r>
            <a:r>
              <a:rPr lang="en-US" altLang="zh-CN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V)</a:t>
            </a:r>
            <a:endParaRPr lang="en-US" b="1" dirty="0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96441" y="3477834"/>
            <a:ext cx="1558978" cy="800219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#614 8.6kA Argon</a:t>
            </a:r>
          </a:p>
          <a:p>
            <a:pPr algn="ctr"/>
            <a:r>
              <a:rPr lang="en-US" sz="1400" b="1" dirty="0" smtClean="0"/>
              <a:t>Plasma </a:t>
            </a:r>
            <a:r>
              <a:rPr lang="en-US" sz="1400" b="1" smtClean="0"/>
              <a:t>centerpost</a:t>
            </a:r>
            <a:r>
              <a:rPr lang="en-US" sz="1400" b="1" dirty="0" smtClean="0"/>
              <a:t> 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>
              <a:ln>
                <a:solidFill>
                  <a:srgbClr val="4F81BD"/>
                </a:solidFill>
              </a:ln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400569" y="1583083"/>
            <a:ext cx="3675261" cy="459407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440643" y="1234904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upper lid &amp; extension float at 90 V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48" name="Equal 47"/>
          <p:cNvSpPr/>
          <p:nvPr/>
        </p:nvSpPr>
        <p:spPr>
          <a:xfrm>
            <a:off x="5327558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Equal 48"/>
          <p:cNvSpPr/>
          <p:nvPr/>
        </p:nvSpPr>
        <p:spPr>
          <a:xfrm>
            <a:off x="8965025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H="1">
            <a:off x="4912639" y="1521412"/>
            <a:ext cx="746458" cy="140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8540" y="6347800"/>
            <a:ext cx="893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 smtClean="0"/>
              <a:t> 		</a:t>
            </a:r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8965025" y="1334094"/>
            <a:ext cx="0" cy="242201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9318" y="-5388"/>
            <a:ext cx="6035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switching on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  <a:r>
              <a:rPr lang="en-US" sz="2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335370" y="2424510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310947" y="5352295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86623" y="451026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77420" y="480105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40269" y="5678007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674050" y="5262816"/>
            <a:ext cx="63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Cathode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57671" y="548848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62936" y="4388043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749913" y="3184012"/>
            <a:ext cx="7490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up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984035" y="3063683"/>
            <a:ext cx="514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graphicFrame>
        <p:nvGraphicFramePr>
          <p:cNvPr id="196610" name="Object 2"/>
          <p:cNvGraphicFramePr>
            <a:graphicFrameLocks noChangeAspect="1"/>
          </p:cNvGraphicFramePr>
          <p:nvPr/>
        </p:nvGraphicFramePr>
        <p:xfrm>
          <a:off x="3429895" y="977970"/>
          <a:ext cx="520700" cy="268288"/>
        </p:xfrm>
        <a:graphic>
          <a:graphicData uri="http://schemas.openxmlformats.org/presentationml/2006/ole">
            <p:oleObj spid="_x0000_s196610" name="Equation" r:id="rId6" imgW="520700" imgH="254000" progId="Equation.DSMT4">
              <p:embed/>
            </p:oleObj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2277420" y="2754120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09946" y="2294601"/>
            <a:ext cx="5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Anode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31648" y="1889669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865812" y="2079948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16" y="944301"/>
            <a:ext cx="3998248" cy="646331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6600"/>
                </a:solidFill>
                <a:latin typeface="Arial Bold"/>
                <a:cs typeface="Arial Bold"/>
              </a:rPr>
              <a:t>Strong toroidal rotation due to</a:t>
            </a:r>
          </a:p>
          <a:p>
            <a:r>
              <a:rPr lang="en-US" b="1">
                <a:solidFill>
                  <a:srgbClr val="FF6600"/>
                </a:solidFill>
                <a:latin typeface="Arial Bold"/>
                <a:cs typeface="Arial Bold"/>
              </a:rPr>
              <a:t>prevents any anchoring on Anode!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99625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09833" y="351044"/>
            <a:ext cx="48185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Switching off the external PF coils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it is possible to have a more uniform distribution </a:t>
            </a:r>
            <a:r>
              <a:rPr lang="en-US" dirty="0"/>
              <a:t>of the spurious </a:t>
            </a:r>
            <a:r>
              <a:rPr lang="en-US" dirty="0" smtClean="0"/>
              <a:t>plasma current that sneaks </a:t>
            </a:r>
            <a:r>
              <a:rPr lang="en-US" dirty="0"/>
              <a:t>through the narrow clearance (1-2 mm) between </a:t>
            </a:r>
            <a:r>
              <a:rPr lang="en-US" dirty="0">
                <a:solidFill>
                  <a:srgbClr val="31859C"/>
                </a:solidFill>
              </a:rPr>
              <a:t>polycarbonate cylindrical lining and </a:t>
            </a:r>
            <a:r>
              <a:rPr lang="en-US" dirty="0" smtClean="0">
                <a:solidFill>
                  <a:srgbClr val="31859C"/>
                </a:solidFill>
              </a:rPr>
              <a:t>diaphragm</a:t>
            </a:r>
            <a:r>
              <a:rPr lang="en-US" dirty="0" smtClean="0">
                <a:solidFill>
                  <a:srgbClr val="000000"/>
                </a:solidFill>
              </a:rPr>
              <a:t>, however in this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case </a:t>
            </a:r>
            <a:r>
              <a:rPr lang="en-US" dirty="0"/>
              <a:t>the plasma currents </a:t>
            </a:r>
            <a:r>
              <a:rPr lang="en-US" dirty="0" smtClean="0"/>
              <a:t>through the PF2 coils reduces to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6kA</a:t>
            </a:r>
          </a:p>
          <a:p>
            <a:endParaRPr lang="en-US" dirty="0"/>
          </a:p>
          <a:p>
            <a:r>
              <a:rPr lang="en-US" dirty="0" smtClean="0"/>
              <a:t>It is quite evident that the </a:t>
            </a:r>
            <a:r>
              <a:rPr lang="en-US" dirty="0"/>
              <a:t>to the plasma that sneaks through the upper narrow </a:t>
            </a:r>
            <a:r>
              <a:rPr lang="en-US" dirty="0" smtClean="0"/>
              <a:t>clearance corresponds to the bright filaments on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 err="1"/>
              <a:t>ouside</a:t>
            </a:r>
            <a:r>
              <a:rPr lang="en-US" dirty="0"/>
              <a:t> of </a:t>
            </a:r>
            <a:r>
              <a:rPr lang="en-US" dirty="0" smtClean="0"/>
              <a:t>PF2low, which diffuse towards the clearance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149" y="4355532"/>
            <a:ext cx="4837176" cy="1954149"/>
          </a:xfrm>
          <a:prstGeom prst="rect">
            <a:avLst/>
          </a:prstGeom>
        </p:spPr>
      </p:pic>
      <p:pic>
        <p:nvPicPr>
          <p:cNvPr id="77" name="Shot665_Trafil-Comp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4292600" cy="6858000"/>
          </a:xfrm>
          <a:prstGeom prst="rect">
            <a:avLst/>
          </a:prstGeom>
        </p:spPr>
      </p:pic>
      <p:cxnSp>
        <p:nvCxnSpPr>
          <p:cNvPr id="78" name="Straight Arrow Connector 77"/>
          <p:cNvCxnSpPr/>
          <p:nvPr/>
        </p:nvCxnSpPr>
        <p:spPr>
          <a:xfrm rot="10800000">
            <a:off x="3948801" y="3036694"/>
            <a:ext cx="434090" cy="2768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0800000" flipV="1">
            <a:off x="2589895" y="3598439"/>
            <a:ext cx="1792996" cy="14232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246708" y="2684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665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56345" y="1575753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0163" y="5706427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62467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8572067" y="6159934"/>
            <a:ext cx="0" cy="264334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24037" y="6093676"/>
            <a:ext cx="28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</a:t>
            </a:r>
            <a:r>
              <a:rPr lang="en-US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(0 </a:t>
            </a:r>
            <a:r>
              <a:rPr lang="en-US" altLang="zh-CN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V)</a:t>
            </a:r>
            <a:endParaRPr lang="en-US" b="1" dirty="0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H="1">
            <a:off x="4912639" y="1521412"/>
            <a:ext cx="746458" cy="140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965025" y="1334094"/>
            <a:ext cx="0" cy="242201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96610" name="Object 2"/>
          <p:cNvGraphicFramePr>
            <a:graphicFrameLocks noChangeAspect="1"/>
          </p:cNvGraphicFramePr>
          <p:nvPr/>
        </p:nvGraphicFramePr>
        <p:xfrm>
          <a:off x="3429895" y="977970"/>
          <a:ext cx="520700" cy="268288"/>
        </p:xfrm>
        <a:graphic>
          <a:graphicData uri="http://schemas.openxmlformats.org/presentationml/2006/ole">
            <p:oleObj spid="_x0000_s197634" name="Equation" r:id="rId4" imgW="520700" imgH="254000" progId="Equation.DSMT4">
              <p:embed/>
            </p:oleObj>
          </a:graphicData>
        </a:graphic>
      </p:graphicFrame>
      <p:pic>
        <p:nvPicPr>
          <p:cNvPr id="47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4999" y="1571743"/>
            <a:ext cx="3693664" cy="4594077"/>
          </a:xfrm>
          <a:prstGeom prst="rect">
            <a:avLst/>
          </a:prstGeom>
        </p:spPr>
      </p:pic>
      <p:sp>
        <p:nvSpPr>
          <p:cNvPr id="53" name="Equal 52"/>
          <p:cNvSpPr/>
          <p:nvPr/>
        </p:nvSpPr>
        <p:spPr>
          <a:xfrm>
            <a:off x="5327558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335370" y="2424510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310947" y="5352295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qual 57"/>
          <p:cNvSpPr/>
          <p:nvPr/>
        </p:nvSpPr>
        <p:spPr>
          <a:xfrm>
            <a:off x="8965025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72603" y="1231705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upper lid &amp; extension floating 78 V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pic>
        <p:nvPicPr>
          <p:cNvPr id="61" name="Picture 60" descr="CampoB8.5k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0079" y="1544322"/>
            <a:ext cx="4370416" cy="4943586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986623" y="451026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277420" y="484255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340269" y="5686307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674050" y="5262816"/>
            <a:ext cx="63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Cathode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57671" y="550508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62936" y="4388043"/>
            <a:ext cx="8130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low</a:t>
            </a:r>
          </a:p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(off)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49913" y="3143307"/>
            <a:ext cx="749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up</a:t>
            </a:r>
          </a:p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(off)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984035" y="3063683"/>
            <a:ext cx="514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277420" y="2754120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709946" y="2311201"/>
            <a:ext cx="5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Anode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31648" y="1889669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65812" y="2079948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796441" y="3583667"/>
            <a:ext cx="1558978" cy="800219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#665 6kA Argon</a:t>
            </a:r>
          </a:p>
          <a:p>
            <a:pPr algn="ctr"/>
            <a:r>
              <a:rPr lang="en-US" sz="1400" b="1" dirty="0" smtClean="0"/>
              <a:t>Plasma </a:t>
            </a:r>
            <a:r>
              <a:rPr lang="en-US" sz="1400" b="1" smtClean="0"/>
              <a:t>centerpost</a:t>
            </a:r>
            <a:r>
              <a:rPr lang="en-US" sz="1400" b="1" dirty="0" smtClean="0"/>
              <a:t> 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>
              <a:ln>
                <a:solidFill>
                  <a:srgbClr val="4F81BD"/>
                </a:solidFill>
              </a:ln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5616" y="944301"/>
            <a:ext cx="3998248" cy="646331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6600"/>
                </a:solidFill>
                <a:latin typeface="Arial Bold"/>
                <a:cs typeface="Arial Bold"/>
              </a:rPr>
              <a:t>Strong toroidal rotation due to</a:t>
            </a:r>
          </a:p>
          <a:p>
            <a:r>
              <a:rPr lang="en-US" b="1">
                <a:solidFill>
                  <a:srgbClr val="FF6600"/>
                </a:solidFill>
                <a:latin typeface="Arial Bold"/>
                <a:cs typeface="Arial Bold"/>
              </a:rPr>
              <a:t>prevents any anchoring on Anode! 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809860" y="196508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V</a:t>
            </a:r>
            <a:r>
              <a:rPr lang="en-US" b="1" baseline="-25000" dirty="0" smtClean="0">
                <a:solidFill>
                  <a:srgbClr val="FF6600"/>
                </a:solidFill>
              </a:rPr>
              <a:t>PF4up </a:t>
            </a:r>
            <a:r>
              <a:rPr lang="en-US" b="1" dirty="0" smtClean="0">
                <a:solidFill>
                  <a:srgbClr val="FF6600"/>
                </a:solidFill>
                <a:latin typeface="Times New Roman"/>
                <a:cs typeface="Times New Roman"/>
              </a:rPr>
              <a:t>~ +</a:t>
            </a:r>
            <a:r>
              <a:rPr lang="en-US" b="1" dirty="0" smtClean="0">
                <a:solidFill>
                  <a:srgbClr val="FF6600"/>
                </a:solidFill>
              </a:rPr>
              <a:t>98 </a:t>
            </a:r>
            <a:r>
              <a:rPr lang="en-US" b="1" dirty="0">
                <a:solidFill>
                  <a:srgbClr val="FF6600"/>
                </a:solidFill>
              </a:rPr>
              <a:t>V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809860" y="224432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B"/>
                </a:solidFill>
              </a:rPr>
              <a:t>V</a:t>
            </a:r>
            <a:r>
              <a:rPr lang="en-US" b="1" baseline="-25000" dirty="0" err="1" smtClean="0">
                <a:solidFill>
                  <a:srgbClr val="FF000B"/>
                </a:solidFill>
              </a:rPr>
              <a:t>anode</a:t>
            </a:r>
            <a:r>
              <a:rPr lang="en-US" b="1" baseline="-25000" dirty="0" smtClean="0">
                <a:solidFill>
                  <a:srgbClr val="FF000B"/>
                </a:solidFill>
              </a:rPr>
              <a:t> </a:t>
            </a:r>
            <a:r>
              <a:rPr lang="en-US" b="1" dirty="0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B"/>
                </a:solidFill>
              </a:rPr>
              <a:t>+135 </a:t>
            </a:r>
            <a:r>
              <a:rPr lang="en-US" b="1" dirty="0">
                <a:solidFill>
                  <a:srgbClr val="FF000B"/>
                </a:solidFill>
              </a:rPr>
              <a:t>V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811890" y="263399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5BD48"/>
                </a:solidFill>
              </a:rPr>
              <a:t>V</a:t>
            </a:r>
            <a:r>
              <a:rPr lang="en-US" b="1" baseline="-25000" dirty="0" smtClean="0">
                <a:solidFill>
                  <a:srgbClr val="E5BD48"/>
                </a:solidFill>
              </a:rPr>
              <a:t>PF2-3up </a:t>
            </a:r>
            <a:r>
              <a:rPr lang="en-US" b="1" dirty="0" smtClean="0">
                <a:solidFill>
                  <a:srgbClr val="E5BD48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E5BD48"/>
                </a:solidFill>
              </a:rPr>
              <a:t>+65 </a:t>
            </a:r>
            <a:r>
              <a:rPr lang="en-US" b="1" dirty="0">
                <a:solidFill>
                  <a:srgbClr val="E5BD48"/>
                </a:solidFill>
              </a:rPr>
              <a:t>V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843665" y="4727147"/>
            <a:ext cx="154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08D7B"/>
                </a:solidFill>
              </a:rPr>
              <a:t>V</a:t>
            </a:r>
            <a:r>
              <a:rPr lang="en-US" b="1" baseline="-25000" dirty="0" smtClean="0">
                <a:solidFill>
                  <a:srgbClr val="908D7B"/>
                </a:solidFill>
              </a:rPr>
              <a:t>PF2-3low </a:t>
            </a:r>
            <a:r>
              <a:rPr lang="en-US" b="1" dirty="0" smtClean="0">
                <a:solidFill>
                  <a:srgbClr val="908D7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908D7B"/>
                </a:solidFill>
              </a:rPr>
              <a:t>+4 </a:t>
            </a:r>
            <a:r>
              <a:rPr lang="en-US" b="1" dirty="0">
                <a:solidFill>
                  <a:srgbClr val="908D7B"/>
                </a:solidFill>
              </a:rPr>
              <a:t>V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843381" y="514693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A23FF"/>
                </a:solidFill>
              </a:rPr>
              <a:t>V</a:t>
            </a:r>
            <a:r>
              <a:rPr lang="en-US" b="1" baseline="-25000" dirty="0" err="1" smtClean="0">
                <a:solidFill>
                  <a:srgbClr val="0A23FF"/>
                </a:solidFill>
              </a:rPr>
              <a:t>cathode</a:t>
            </a:r>
            <a:r>
              <a:rPr lang="en-US" b="1" baseline="-25000" dirty="0" smtClean="0">
                <a:solidFill>
                  <a:srgbClr val="0A23FF"/>
                </a:solidFill>
              </a:rPr>
              <a:t>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-45 </a:t>
            </a:r>
            <a:r>
              <a:rPr lang="en-US" b="1" dirty="0">
                <a:solidFill>
                  <a:srgbClr val="0A23FF"/>
                </a:solidFill>
              </a:rPr>
              <a:t>V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873635" y="5428608"/>
            <a:ext cx="1492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PF4low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-13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14942" y="11051"/>
            <a:ext cx="8591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floating</a:t>
            </a:r>
          </a:p>
          <a:p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Electrostatic </a:t>
            </a:r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potential is dominated by the plasma; PF coils casings better left floating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!</a:t>
            </a:r>
          </a:p>
          <a:p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Upper lid &amp; extension also better left floating! </a:t>
            </a:r>
            <a:r>
              <a:rPr lang="en-US" b="1" dirty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</a:t>
            </a:r>
            <a:r>
              <a:rPr lang="en-US" b="1" dirty="0" smtClean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						                                           </a:t>
            </a:r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through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Polycarbonate spacer ring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a typeface="华文细黑"/>
              <a:cs typeface="华文细黑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08020" y="-15710"/>
            <a:ext cx="554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Lower currents, switching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 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endParaRPr lang="en-US" sz="2000" dirty="0"/>
          </a:p>
        </p:txBody>
      </p:sp>
      <p:sp>
        <p:nvSpPr>
          <p:cNvPr id="103" name="Rectangle 102"/>
          <p:cNvSpPr/>
          <p:nvPr/>
        </p:nvSpPr>
        <p:spPr>
          <a:xfrm>
            <a:off x="158540" y="6347800"/>
            <a:ext cx="893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 smtClean="0"/>
              <a:t> 		</a:t>
            </a:r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23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62842" y="6473819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7377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842" y="2586803"/>
            <a:ext cx="5381157" cy="218797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Box 49"/>
          <p:cNvSpPr txBox="1"/>
          <p:nvPr/>
        </p:nvSpPr>
        <p:spPr>
          <a:xfrm>
            <a:off x="4139126" y="1383967"/>
            <a:ext cx="4743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Switching off the external PF coils, long duration plasma </a:t>
            </a:r>
            <a:r>
              <a:rPr lang="en-US" dirty="0" err="1" smtClean="0"/>
              <a:t>centerposts</a:t>
            </a:r>
            <a:r>
              <a:rPr lang="en-US" dirty="0" smtClean="0"/>
              <a:t> have been obtained  with plasma </a:t>
            </a:r>
            <a:r>
              <a:rPr lang="en-US" dirty="0"/>
              <a:t>currents through the PF2 coils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6 \ 7 kA</a:t>
            </a:r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139126" y="5208889"/>
            <a:ext cx="4820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This plasma </a:t>
            </a:r>
            <a:r>
              <a:rPr lang="en-US" b="1" smtClean="0">
                <a:solidFill>
                  <a:srgbClr val="0A23FF"/>
                </a:solidFill>
              </a:rPr>
              <a:t>centerpost</a:t>
            </a:r>
            <a:r>
              <a:rPr lang="en-US" b="1" dirty="0" smtClean="0">
                <a:solidFill>
                  <a:srgbClr val="0A23FF"/>
                </a:solidFill>
              </a:rPr>
              <a:t> discharge is quite near to</a:t>
            </a:r>
          </a:p>
          <a:p>
            <a:r>
              <a:rPr lang="en-US" b="1" dirty="0" smtClean="0">
                <a:solidFill>
                  <a:srgbClr val="0A23FF"/>
                </a:solidFill>
              </a:rPr>
              <a:t>the rotational </a:t>
            </a:r>
            <a:r>
              <a:rPr lang="en-US" b="1" dirty="0" err="1" smtClean="0">
                <a:solidFill>
                  <a:srgbClr val="0A23FF"/>
                </a:solidFill>
              </a:rPr>
              <a:t>trasform</a:t>
            </a:r>
            <a:r>
              <a:rPr lang="en-US" b="1" dirty="0" smtClean="0">
                <a:solidFill>
                  <a:srgbClr val="0A23FF"/>
                </a:solidFill>
              </a:rPr>
              <a:t> value </a:t>
            </a:r>
            <a:r>
              <a:rPr lang="en-US" b="1" dirty="0" err="1" smtClean="0">
                <a:solidFill>
                  <a:srgbClr val="0A23FF"/>
                </a:solidFill>
              </a:rPr>
              <a:t>ι</a:t>
            </a:r>
            <a:r>
              <a:rPr lang="en-US" b="1" dirty="0" smtClean="0">
                <a:solidFill>
                  <a:srgbClr val="0A23FF"/>
                </a:solidFill>
              </a:rPr>
              <a:t> 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½  </a:t>
            </a:r>
            <a:r>
              <a:rPr lang="en-US" sz="1400" b="1" dirty="0" smtClean="0">
                <a:solidFill>
                  <a:srgbClr val="0A23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0A23FF"/>
                </a:solidFill>
                <a:sym typeface="Wingdings"/>
              </a:rPr>
              <a:t> </a:t>
            </a:r>
            <a:r>
              <a:rPr lang="en-US" b="1" dirty="0" smtClean="0">
                <a:solidFill>
                  <a:srgbClr val="0A23FF"/>
                </a:solidFill>
              </a:rPr>
              <a:t>(</a:t>
            </a:r>
            <a:r>
              <a:rPr lang="en-US" b="1" dirty="0" err="1" smtClean="0">
                <a:solidFill>
                  <a:srgbClr val="0A23FF"/>
                </a:solidFill>
              </a:rPr>
              <a:t>q</a:t>
            </a:r>
            <a:r>
              <a:rPr lang="en-US" b="1" baseline="-25000" dirty="0" err="1" smtClean="0">
                <a:solidFill>
                  <a:srgbClr val="0A23FF"/>
                </a:solidFill>
              </a:rPr>
              <a:t>Pinch</a:t>
            </a:r>
            <a:r>
              <a:rPr lang="en-US" b="1" baseline="-25000" dirty="0" smtClean="0">
                <a:solidFill>
                  <a:srgbClr val="0A23FF"/>
                </a:solidFill>
              </a:rPr>
              <a:t>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0A23FF"/>
                </a:solidFill>
              </a:rPr>
              <a:t> 2)</a:t>
            </a:r>
            <a:endParaRPr lang="en-US" b="1" dirty="0">
              <a:solidFill>
                <a:srgbClr val="0A23F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681926" y="359164"/>
            <a:ext cx="54553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sz="20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Lower currents, switching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 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0.7 s long discharge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58" name="Shot644-LongLast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103059"/>
            <a:ext cx="3744976" cy="665226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868246" y="144708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644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85342" y="5404702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62399" y="1607469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24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152" y="2990218"/>
            <a:ext cx="5581164" cy="217381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26581" y="1230192"/>
            <a:ext cx="474398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Reducing by a factor of 4 the magnetic field of  the internal PF coils, </a:t>
            </a:r>
            <a:r>
              <a:rPr lang="en-US" b="1" dirty="0" smtClean="0">
                <a:solidFill>
                  <a:srgbClr val="3366FF"/>
                </a:solidFill>
              </a:rPr>
              <a:t>the plasma </a:t>
            </a:r>
            <a:r>
              <a:rPr lang="en-US" b="1" smtClean="0">
                <a:solidFill>
                  <a:srgbClr val="3366FF"/>
                </a:solidFill>
              </a:rPr>
              <a:t>centerpost</a:t>
            </a:r>
            <a:r>
              <a:rPr lang="en-US" b="1" dirty="0" smtClean="0">
                <a:solidFill>
                  <a:srgbClr val="3366FF"/>
                </a:solidFill>
              </a:rPr>
              <a:t> has been destabilized</a:t>
            </a:r>
          </a:p>
          <a:p>
            <a:r>
              <a:rPr lang="en-US" b="1" dirty="0" smtClean="0">
                <a:solidFill>
                  <a:srgbClr val="3366FF"/>
                </a:solidFill>
              </a:rPr>
              <a:t>A long duration kink-bended plasma </a:t>
            </a:r>
            <a:r>
              <a:rPr lang="en-US" b="1" smtClean="0">
                <a:solidFill>
                  <a:srgbClr val="3366FF"/>
                </a:solidFill>
              </a:rPr>
              <a:t>centerpost</a:t>
            </a:r>
            <a:r>
              <a:rPr lang="en-US" b="1" dirty="0" smtClean="0">
                <a:solidFill>
                  <a:srgbClr val="3366FF"/>
                </a:solidFill>
              </a:rPr>
              <a:t> </a:t>
            </a:r>
            <a:r>
              <a:rPr lang="en-US" dirty="0" smtClean="0"/>
              <a:t>has been obtained  with plasma </a:t>
            </a:r>
            <a:r>
              <a:rPr lang="en-US" dirty="0"/>
              <a:t>currents through the PF2 coils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5 \ 6 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26581" y="5241244"/>
            <a:ext cx="5317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plasma kink-bended </a:t>
            </a:r>
            <a:r>
              <a:rPr lang="en-US" smtClean="0"/>
              <a:t>centerpost</a:t>
            </a:r>
            <a:r>
              <a:rPr lang="en-US" dirty="0" smtClean="0"/>
              <a:t> discharge survives</a:t>
            </a:r>
          </a:p>
          <a:p>
            <a:r>
              <a:rPr lang="en-US" dirty="0" smtClean="0"/>
              <a:t>at a rotational </a:t>
            </a:r>
            <a:r>
              <a:rPr lang="en-US" dirty="0" err="1" smtClean="0"/>
              <a:t>trasform</a:t>
            </a:r>
            <a:r>
              <a:rPr lang="en-US" dirty="0" smtClean="0"/>
              <a:t> value </a:t>
            </a:r>
            <a:r>
              <a:rPr lang="en-US" dirty="0" err="1" smtClean="0"/>
              <a:t>ι</a:t>
            </a:r>
            <a:r>
              <a:rPr lang="en-US" dirty="0" smtClean="0"/>
              <a:t> 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1.66</a:t>
            </a:r>
            <a:r>
              <a:rPr lang="en-US" dirty="0" smtClean="0">
                <a:latin typeface="Times New Roman"/>
                <a:cs typeface="Times New Roman"/>
              </a:rPr>
              <a:t>  </a:t>
            </a:r>
            <a:r>
              <a:rPr lang="en-US" sz="1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(</a:t>
            </a:r>
            <a:r>
              <a:rPr lang="en-US" dirty="0" err="1" smtClean="0"/>
              <a:t>q</a:t>
            </a:r>
            <a:r>
              <a:rPr lang="en-US" baseline="-25000" dirty="0" err="1" smtClean="0"/>
              <a:t>Pinch</a:t>
            </a:r>
            <a:r>
              <a:rPr lang="en-US" baseline="-25000" dirty="0" smtClean="0"/>
              <a:t>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0.6)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16604" y="930957"/>
            <a:ext cx="362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The anode plasma wobbles gently</a:t>
            </a:r>
            <a:endParaRPr lang="en-US" b="1" i="1" dirty="0">
              <a:solidFill>
                <a:srgbClr val="3366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26581" y="5908567"/>
            <a:ext cx="525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Cathode plasma wobbles more than </a:t>
            </a:r>
            <a:r>
              <a:rPr lang="en-US" b="1" i="1" smtClean="0">
                <a:solidFill>
                  <a:srgbClr val="3366FF"/>
                </a:solidFill>
              </a:rPr>
              <a:t>centerpost</a:t>
            </a:r>
            <a:r>
              <a:rPr lang="en-US" b="1" i="1" dirty="0" smtClean="0">
                <a:solidFill>
                  <a:srgbClr val="3366FF"/>
                </a:solidFill>
              </a:rPr>
              <a:t>, but </a:t>
            </a:r>
          </a:p>
          <a:p>
            <a:r>
              <a:rPr lang="en-US" b="1" i="1" dirty="0" smtClean="0">
                <a:solidFill>
                  <a:srgbClr val="3366FF"/>
                </a:solidFill>
              </a:rPr>
              <a:t>the discharge survives till the DC voltage is applied!</a:t>
            </a:r>
            <a:endParaRPr lang="en-US" b="1" i="1" dirty="0">
              <a:solidFill>
                <a:srgbClr val="3366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 flipV="1">
            <a:off x="3416026" y="1131634"/>
            <a:ext cx="450779" cy="1058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3416028" y="6114091"/>
            <a:ext cx="450778" cy="2146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62753" y="309532"/>
            <a:ext cx="57812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sz="20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Kink destabilization 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mantained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in 0.7s long discharge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27" name="Shot645-Kink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633" y="203531"/>
            <a:ext cx="3390392" cy="64465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553452" y="34553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5677" y="5517389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34444" y="2088941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25</a:t>
            </a:r>
            <a:endParaRPr lang="en-US" dirty="0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809" y="1422079"/>
            <a:ext cx="1728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Physics Design</a:t>
            </a:r>
          </a:p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1997-2008</a:t>
            </a:r>
            <a:endParaRPr lang="en-US" sz="2000" b="1" dirty="0">
              <a:solidFill>
                <a:srgbClr val="3366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9603" y="4809863"/>
            <a:ext cx="1415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Experiment</a:t>
            </a:r>
          </a:p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2017</a:t>
            </a:r>
            <a:endParaRPr lang="en-US" sz="2000" b="1" dirty="0">
              <a:solidFill>
                <a:srgbClr val="3366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173" y="3244319"/>
            <a:ext cx="1978152" cy="3319272"/>
          </a:xfrm>
          <a:prstGeom prst="rect">
            <a:avLst/>
          </a:prstGeom>
        </p:spPr>
      </p:pic>
      <p:pic>
        <p:nvPicPr>
          <p:cNvPr id="10" name="Picture 9" descr="Shot645-Kink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883954" y="3244319"/>
            <a:ext cx="1936242" cy="3319272"/>
          </a:xfrm>
          <a:prstGeom prst="rect">
            <a:avLst/>
          </a:prstGeom>
        </p:spPr>
      </p:pic>
      <p:pic>
        <p:nvPicPr>
          <p:cNvPr id="11" name="Picture 10" descr="Shot645-Kink3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032945" y="3261288"/>
            <a:ext cx="1835658" cy="33025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187" y="31247"/>
            <a:ext cx="1843786" cy="3060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6089" y="27572"/>
            <a:ext cx="1812798" cy="30600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3448" y="2138269"/>
            <a:ext cx="2274982" cy="830997"/>
          </a:xfrm>
          <a:prstGeom prst="rect">
            <a:avLst/>
          </a:prstGeom>
          <a:noFill/>
          <a:effectLst>
            <a:outerShdw blurRad="76200" dir="19140000" sy="23000" kx="-1200000" algn="bl" rotWithShape="0">
              <a:srgbClr val="FFFF00">
                <a:alpha val="20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PROTO-</a:t>
            </a:r>
            <a:r>
              <a:rPr lang="en-US" sz="2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SPHERA</a:t>
            </a:r>
            <a:endParaRPr lang="en-US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destabilization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011686" y="3017366"/>
            <a:ext cx="190446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6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26</a:t>
            </a:r>
            <a:endParaRPr lang="en-US" dirty="0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Danni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425437" y="1146501"/>
            <a:ext cx="2764496" cy="2392744"/>
          </a:xfrm>
          <a:prstGeom prst="rect">
            <a:avLst/>
          </a:prstGeom>
        </p:spPr>
      </p:pic>
      <p:pic>
        <p:nvPicPr>
          <p:cNvPr id="9" name="Picture 8" descr="Danni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765268" y="4131777"/>
            <a:ext cx="2424665" cy="24412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77818" y="245285"/>
            <a:ext cx="84343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The plasma </a:t>
            </a:r>
            <a:r>
              <a:rPr lang="en-US" sz="2000" b="1" dirty="0"/>
              <a:t>current </a:t>
            </a:r>
            <a:r>
              <a:rPr lang="en-US" sz="2000" b="1" dirty="0" smtClean="0"/>
              <a:t>sneaking </a:t>
            </a:r>
            <a:r>
              <a:rPr lang="en-US" sz="2000" b="1" dirty="0"/>
              <a:t>through the narrow clearance (1-2 mm)</a:t>
            </a:r>
          </a:p>
          <a:p>
            <a:r>
              <a:rPr lang="en-US" sz="2000" b="1" dirty="0"/>
              <a:t>between </a:t>
            </a:r>
            <a:r>
              <a:rPr lang="en-US" sz="2000" b="1" dirty="0">
                <a:solidFill>
                  <a:srgbClr val="31859C"/>
                </a:solidFill>
              </a:rPr>
              <a:t>polycarbonate cylindrical lining and </a:t>
            </a:r>
            <a:r>
              <a:rPr lang="en-US" sz="2000" b="1" dirty="0" smtClean="0">
                <a:solidFill>
                  <a:srgbClr val="31859C"/>
                </a:solidFill>
              </a:rPr>
              <a:t>diaphragm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induces damages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536" y="1253802"/>
            <a:ext cx="31974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narrow clearance has</a:t>
            </a:r>
          </a:p>
          <a:p>
            <a:r>
              <a:rPr lang="en-US" sz="2000" b="1" u="sng" dirty="0" smtClean="0">
                <a:solidFill>
                  <a:srgbClr val="31859C"/>
                </a:solidFill>
              </a:rPr>
              <a:t>to be closed completely by</a:t>
            </a:r>
          </a:p>
          <a:p>
            <a:r>
              <a:rPr lang="en-US" sz="2000" b="1" u="sng" dirty="0" smtClean="0">
                <a:solidFill>
                  <a:srgbClr val="31859C"/>
                </a:solidFill>
              </a:rPr>
              <a:t>a bonding material</a:t>
            </a:r>
            <a:r>
              <a:rPr lang="en-US" sz="2000" b="1" dirty="0" smtClean="0">
                <a:solidFill>
                  <a:srgbClr val="31859C"/>
                </a:solidFill>
              </a:rPr>
              <a:t> </a:t>
            </a:r>
          </a:p>
          <a:p>
            <a:r>
              <a:rPr lang="en-US" sz="2000" b="1" dirty="0" smtClean="0"/>
              <a:t>able to sustain the diaphragms weight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400" y="4760574"/>
            <a:ext cx="3864388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984807"/>
                </a:solidFill>
              </a:rPr>
              <a:t>The port </a:t>
            </a:r>
            <a:r>
              <a:rPr lang="en-US" sz="2000" b="1" dirty="0" smtClean="0"/>
              <a:t>where </a:t>
            </a:r>
            <a:r>
              <a:rPr lang="en-US" sz="2000" b="1" dirty="0" smtClean="0">
                <a:solidFill>
                  <a:srgbClr val="31859C"/>
                </a:solidFill>
              </a:rPr>
              <a:t>the polycarbonate lining</a:t>
            </a:r>
            <a:r>
              <a:rPr lang="en-US" sz="2000" dirty="0" smtClean="0">
                <a:solidFill>
                  <a:srgbClr val="31859C"/>
                </a:solidFill>
              </a:rPr>
              <a:t> </a:t>
            </a:r>
            <a:r>
              <a:rPr lang="en-US" sz="2000" dirty="0" smtClean="0"/>
              <a:t>was cut, in order to allow for</a:t>
            </a:r>
          </a:p>
          <a:p>
            <a:r>
              <a:rPr lang="en-US" sz="2000" dirty="0" smtClean="0"/>
              <a:t>vacuum gauges measurements, </a:t>
            </a:r>
          </a:p>
          <a:p>
            <a:r>
              <a:rPr lang="en-US" sz="2000" b="1" dirty="0" smtClean="0">
                <a:solidFill>
                  <a:srgbClr val="31859C"/>
                </a:solidFill>
              </a:rPr>
              <a:t>has to be closed </a:t>
            </a:r>
          </a:p>
          <a:p>
            <a:r>
              <a:rPr lang="en-US" sz="2000" b="1" dirty="0" smtClean="0"/>
              <a:t>&amp; the gauges moved elsewhere</a:t>
            </a:r>
            <a:endParaRPr lang="en-US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24982" y="5096675"/>
            <a:ext cx="3538737" cy="1085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005718" y="912462"/>
            <a:ext cx="1619480" cy="75425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4440134" y="912464"/>
            <a:ext cx="1185064" cy="75425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" name="645-663Damages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365366" y="912466"/>
            <a:ext cx="2667000" cy="576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27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32401" y="1448839"/>
            <a:ext cx="4411599" cy="49782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78910" y="480446"/>
            <a:ext cx="567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#649 kA Argon Plasma </a:t>
            </a:r>
            <a:r>
              <a:rPr lang="en-US" b="1" smtClean="0"/>
              <a:t>centerpost</a:t>
            </a:r>
            <a:r>
              <a:rPr lang="en-US" b="1" dirty="0" smtClean="0"/>
              <a:t>  (</a:t>
            </a:r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17" name="Picture 16" descr="Efield-mirr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01803" y="1519585"/>
            <a:ext cx="3700862" cy="46277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5754" y="50334"/>
            <a:ext cx="5543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Disaster if top lid &amp; top extension are not floating!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Equal 18"/>
          <p:cNvSpPr/>
          <p:nvPr/>
        </p:nvSpPr>
        <p:spPr>
          <a:xfrm>
            <a:off x="170092" y="1846495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Moon 19"/>
          <p:cNvSpPr/>
          <p:nvPr/>
        </p:nvSpPr>
        <p:spPr>
          <a:xfrm>
            <a:off x="46715" y="1678348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Equal 20"/>
          <p:cNvSpPr/>
          <p:nvPr/>
        </p:nvSpPr>
        <p:spPr>
          <a:xfrm>
            <a:off x="4646051" y="1851470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Moon 21"/>
          <p:cNvSpPr/>
          <p:nvPr/>
        </p:nvSpPr>
        <p:spPr>
          <a:xfrm>
            <a:off x="4522674" y="1683323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Equal 22"/>
          <p:cNvSpPr/>
          <p:nvPr/>
        </p:nvSpPr>
        <p:spPr>
          <a:xfrm rot="10800000">
            <a:off x="3824959" y="1858626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Moon 23"/>
          <p:cNvSpPr/>
          <p:nvPr/>
        </p:nvSpPr>
        <p:spPr>
          <a:xfrm rot="10800000">
            <a:off x="3948342" y="1690479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Equal 24"/>
          <p:cNvSpPr/>
          <p:nvPr/>
        </p:nvSpPr>
        <p:spPr>
          <a:xfrm rot="10800000">
            <a:off x="8302387" y="1846495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Moon 25"/>
          <p:cNvSpPr/>
          <p:nvPr/>
        </p:nvSpPr>
        <p:spPr>
          <a:xfrm rot="10800000">
            <a:off x="8437109" y="1678348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-1542" y="6277319"/>
            <a:ext cx="8891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	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 </a:t>
            </a:r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/>
              <a:t> 		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9781" y="789312"/>
            <a:ext cx="8809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1859C"/>
                </a:solidFill>
              </a:rPr>
              <a:t>Polycarbonate spacer ring </a:t>
            </a:r>
            <a:r>
              <a:rPr lang="en-US" b="1" dirty="0" smtClean="0">
                <a:solidFill>
                  <a:srgbClr val="31859C"/>
                </a:solidFill>
              </a:rPr>
              <a:t>insulating </a:t>
            </a:r>
            <a:r>
              <a:rPr lang="en-US" b="1" dirty="0">
                <a:solidFill>
                  <a:srgbClr val="31859C"/>
                </a:solidFill>
              </a:rPr>
              <a:t>top lid and top extension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vessel (GND)</a:t>
            </a:r>
          </a:p>
          <a:p>
            <a:r>
              <a:rPr lang="en-US" b="1" dirty="0" smtClean="0">
                <a:solidFill>
                  <a:srgbClr val="404040"/>
                </a:solidFill>
              </a:rPr>
              <a:t>					have been put </a:t>
            </a:r>
            <a:r>
              <a:rPr lang="en-US" b="1" dirty="0">
                <a:solidFill>
                  <a:srgbClr val="404040"/>
                </a:solidFill>
              </a:rPr>
              <a:t>back in contact with vessel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35822" y="1100002"/>
            <a:ext cx="1013595" cy="746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168350" y="1397543"/>
            <a:ext cx="220091" cy="29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388441" y="1390387"/>
            <a:ext cx="236919" cy="29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28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836" y="3923881"/>
            <a:ext cx="5139454" cy="202471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3469" y="1054104"/>
            <a:ext cx="2910679" cy="214503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 rot="1911058">
            <a:off x="3920780" y="2399211"/>
            <a:ext cx="8717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spacer ring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638" y="122207"/>
            <a:ext cx="91373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sz="1600" b="1" dirty="0" smtClean="0"/>
              <a:t>: </a:t>
            </a:r>
            <a:r>
              <a:rPr lang="en-US" sz="1600" b="1" dirty="0" smtClean="0">
                <a:solidFill>
                  <a:srgbClr val="31859C"/>
                </a:solidFill>
              </a:rPr>
              <a:t>Polycarbonate spacer ring </a:t>
            </a:r>
            <a:r>
              <a:rPr lang="en-US" sz="1600" b="1" dirty="0" smtClean="0"/>
              <a:t>insulates top lid and top extension from vessel (GND)</a:t>
            </a:r>
          </a:p>
          <a:p>
            <a:r>
              <a:rPr lang="en-US" sz="1600" i="1" dirty="0" smtClean="0">
                <a:solidFill>
                  <a:srgbClr val="000000"/>
                </a:solidFill>
              </a:rPr>
              <a:t>if they are put back in contact with vessel, plasma </a:t>
            </a:r>
            <a:r>
              <a:rPr lang="en-US" sz="1600" i="1" smtClean="0">
                <a:solidFill>
                  <a:srgbClr val="000000"/>
                </a:solidFill>
              </a:rPr>
              <a:t>centerpost</a:t>
            </a:r>
            <a:r>
              <a:rPr lang="en-US" sz="1600" i="1" dirty="0" smtClean="0">
                <a:solidFill>
                  <a:srgbClr val="000000"/>
                </a:solidFill>
              </a:rPr>
              <a:t> current </a:t>
            </a:r>
            <a:r>
              <a:rPr lang="en-US" sz="1600" i="1" dirty="0"/>
              <a:t>through PF2 </a:t>
            </a:r>
            <a:r>
              <a:rPr lang="en-US" sz="1600" i="1" dirty="0" smtClean="0"/>
              <a:t>is hampered</a:t>
            </a:r>
          </a:p>
          <a:p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 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Large part of current flows into vacuum vessel </a:t>
            </a:r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A71AFF"/>
                </a:solidFill>
              </a:rPr>
              <a:t> </a:t>
            </a:r>
            <a:r>
              <a:rPr lang="en-US" b="1" u="sng" dirty="0" smtClean="0">
                <a:solidFill>
                  <a:srgbClr val="A71AFF"/>
                </a:solidFill>
              </a:rPr>
              <a:t>secondary </a:t>
            </a:r>
            <a:r>
              <a:rPr lang="en-US" b="1" u="sng" dirty="0">
                <a:solidFill>
                  <a:srgbClr val="A71AFF"/>
                </a:solidFill>
              </a:rPr>
              <a:t>discharges bus-bars </a:t>
            </a:r>
            <a:r>
              <a:rPr lang="en-US" sz="1600" u="sng" dirty="0">
                <a:solidFill>
                  <a:srgbClr val="A71A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u="sng" dirty="0">
                <a:solidFill>
                  <a:srgbClr val="A71AFF"/>
                </a:solidFill>
              </a:rPr>
              <a:t> vessel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285645" y="3927630"/>
            <a:ext cx="0" cy="810818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93744" y="1378401"/>
            <a:ext cx="12374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Top extension</a:t>
            </a:r>
            <a:endParaRPr lang="en-US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888642" y="2947429"/>
            <a:ext cx="1157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Vessel (GND)</a:t>
            </a:r>
            <a:endParaRPr lang="en-US" sz="1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977389" y="3343510"/>
            <a:ext cx="5153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Plasma current reaches 6 kA,</a:t>
            </a:r>
          </a:p>
          <a:p>
            <a:r>
              <a:rPr lang="en-US" b="1" dirty="0" smtClean="0"/>
              <a:t>but </a:t>
            </a:r>
            <a:r>
              <a:rPr lang="en-US" b="1" u="sng" dirty="0" smtClean="0">
                <a:solidFill>
                  <a:srgbClr val="A71AFF"/>
                </a:solidFill>
              </a:rPr>
              <a:t>after </a:t>
            </a:r>
            <a:r>
              <a:rPr lang="en-US" b="1" u="sng" dirty="0">
                <a:solidFill>
                  <a:srgbClr val="A71AFF"/>
                </a:solidFill>
              </a:rPr>
              <a:t>secondary </a:t>
            </a:r>
            <a:r>
              <a:rPr lang="en-US" b="1" u="sng" dirty="0" smtClean="0">
                <a:solidFill>
                  <a:srgbClr val="A71AFF"/>
                </a:solidFill>
              </a:rPr>
              <a:t>discharges</a:t>
            </a:r>
            <a:r>
              <a:rPr lang="en-US" b="1" dirty="0" smtClean="0">
                <a:solidFill>
                  <a:srgbClr val="A71AFF"/>
                </a:solidFill>
              </a:rPr>
              <a:t> </a:t>
            </a:r>
            <a:r>
              <a:rPr lang="en-US" b="1" dirty="0" smtClean="0"/>
              <a:t>current drops to 3 kA 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900624" y="5935298"/>
            <a:ext cx="524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achieve full </a:t>
            </a:r>
            <a:r>
              <a:rPr lang="en-US" b="1" smtClean="0"/>
              <a:t>centerpost</a:t>
            </a:r>
            <a:r>
              <a:rPr lang="en-US" b="1" dirty="0" smtClean="0"/>
              <a:t> current in </a:t>
            </a:r>
            <a:r>
              <a:rPr lang="en-US" b="1" dirty="0" smtClean="0">
                <a:solidFill>
                  <a:srgbClr val="FF00D2"/>
                </a:solidFill>
              </a:rPr>
              <a:t>Hydrogen</a:t>
            </a:r>
            <a:r>
              <a:rPr lang="en-US" b="1" dirty="0" smtClean="0"/>
              <a:t> (</a:t>
            </a:r>
            <a:r>
              <a:rPr lang="en-US" b="1" dirty="0" smtClean="0">
                <a:solidFill>
                  <a:srgbClr val="FF00D2"/>
                </a:solidFill>
              </a:rPr>
              <a:t>250 V break-down</a:t>
            </a:r>
            <a:r>
              <a:rPr lang="en-US" b="1" dirty="0" smtClean="0"/>
              <a:t>) needs a </a:t>
            </a:r>
            <a:r>
              <a:rPr lang="en-US" b="1" dirty="0" smtClean="0">
                <a:solidFill>
                  <a:srgbClr val="31859C"/>
                </a:solidFill>
              </a:rPr>
              <a:t>new insulating vacuum vessel</a:t>
            </a:r>
          </a:p>
        </p:txBody>
      </p:sp>
      <p:pic>
        <p:nvPicPr>
          <p:cNvPr id="45" name="567-Anode.wmv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98888" y="1051177"/>
            <a:ext cx="2234035" cy="2626131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>
            <a:off x="6172200" y="922445"/>
            <a:ext cx="927100" cy="1772932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649-TappoVirolaGND.wmv">
            <a:hlinkClick r:id="" action="ppaction://media"/>
          </p:cNvPr>
          <p:cNvPicPr/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-1502" y="1049110"/>
            <a:ext cx="3935426" cy="571271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105087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67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466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video>
              <p:cMediaNode vol="80000">
                <p:cTn id="15" repeatCount="indefinite" fill="remove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  <p:video>
              <p:cMediaNode>
                <p:cTn id="1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29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58100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062" y="1814436"/>
            <a:ext cx="3876352" cy="45710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45" y="2123646"/>
            <a:ext cx="3833620" cy="41937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363432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If whole current of power supply (10 kA) is successfully driven in the Argon </a:t>
            </a:r>
            <a:r>
              <a:rPr lang="en-US" b="1" smtClean="0">
                <a:solidFill>
                  <a:srgbClr val="0A23FF"/>
                </a:solidFill>
              </a:rPr>
              <a:t>centerpost</a:t>
            </a:r>
            <a:r>
              <a:rPr lang="en-US" b="1" dirty="0">
                <a:solidFill>
                  <a:srgbClr val="0A23FF"/>
                </a:solidFill>
              </a:rPr>
              <a:t> </a:t>
            </a:r>
            <a:r>
              <a:rPr lang="en-US" b="1" dirty="0" smtClean="0">
                <a:solidFill>
                  <a:srgbClr val="0A23FF"/>
                </a:solidFill>
              </a:rPr>
              <a:t>plasma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687484"/>
                </a:solidFill>
              </a:rPr>
              <a:t>it will be necessary to substitute the Al vacuum vessel with 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a </a:t>
            </a:r>
            <a:r>
              <a:rPr lang="en-US" b="1" dirty="0" err="1" smtClean="0">
                <a:solidFill>
                  <a:srgbClr val="31859C"/>
                </a:solidFill>
              </a:rPr>
              <a:t>Polymetacrylate</a:t>
            </a:r>
            <a:r>
              <a:rPr lang="en-US" b="1" dirty="0" smtClean="0">
                <a:solidFill>
                  <a:srgbClr val="31859C"/>
                </a:solidFill>
              </a:rPr>
              <a:t> (PPMA) transparent and insulating vessel (5 cm thick,</a:t>
            </a:r>
            <a:r>
              <a:rPr lang="en-US" b="1" dirty="0">
                <a:solidFill>
                  <a:srgbClr val="31859C"/>
                </a:solidFill>
              </a:rPr>
              <a:t> </a:t>
            </a:r>
            <a:r>
              <a:rPr lang="en-US" b="1" dirty="0" smtClean="0">
                <a:solidFill>
                  <a:srgbClr val="31859C"/>
                </a:solidFill>
              </a:rPr>
              <a:t>2m </a:t>
            </a:r>
            <a:r>
              <a:rPr lang="en-US" b="1" dirty="0" smtClean="0">
                <a:solidFill>
                  <a:srgbClr val="31859C"/>
                </a:solidFill>
                <a:latin typeface="Webdings"/>
                <a:ea typeface="Webdings"/>
                <a:cs typeface="Webdings"/>
                <a:sym typeface="Webdings"/>
              </a:rPr>
              <a:t></a:t>
            </a:r>
            <a:r>
              <a:rPr lang="en-US" b="1" dirty="0" smtClean="0">
                <a:solidFill>
                  <a:srgbClr val="31859C"/>
                </a:solidFill>
                <a:ea typeface="Webdings"/>
                <a:cs typeface="Webdings"/>
                <a:sym typeface="Webdings"/>
              </a:rPr>
              <a:t>, </a:t>
            </a:r>
            <a:r>
              <a:rPr lang="en-US" b="1" dirty="0" smtClean="0">
                <a:solidFill>
                  <a:srgbClr val="31859C"/>
                </a:solidFill>
              </a:rPr>
              <a:t>1.6 m high)</a:t>
            </a:r>
          </a:p>
          <a:p>
            <a:r>
              <a:rPr lang="en-US" b="1" dirty="0" smtClean="0">
                <a:solidFill>
                  <a:srgbClr val="605231"/>
                </a:solidFill>
              </a:rPr>
              <a:t>adding 2 further SS rings on top &amp; bottom of the experiment</a:t>
            </a:r>
            <a:r>
              <a:rPr lang="en-US" dirty="0" smtClean="0"/>
              <a:t>, </a:t>
            </a:r>
          </a:p>
          <a:p>
            <a:pPr algn="r"/>
            <a:r>
              <a:rPr lang="en-US" dirty="0" smtClean="0"/>
              <a:t>       </a:t>
            </a:r>
            <a:r>
              <a:rPr lang="en-US" b="1" dirty="0" smtClean="0">
                <a:solidFill>
                  <a:srgbClr val="687484"/>
                </a:solidFill>
              </a:rPr>
              <a:t>keeping all internal components attached to the existing SS upper\lower lid and extension</a:t>
            </a:r>
          </a:p>
          <a:p>
            <a:r>
              <a:rPr lang="en-US" b="1" dirty="0" smtClean="0">
                <a:solidFill>
                  <a:srgbClr val="EE2E96"/>
                </a:solidFill>
              </a:rPr>
              <a:t>		then try Hydrogen plasma</a:t>
            </a:r>
            <a:endParaRPr lang="en-US" b="1" dirty="0">
              <a:solidFill>
                <a:srgbClr val="EE2E9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46362" y="6317891"/>
            <a:ext cx="642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flanged PPMA cylinder				carved PPMA cylinder </a:t>
            </a:r>
            <a:endParaRPr lang="en-US" i="1" dirty="0"/>
          </a:p>
        </p:txBody>
      </p:sp>
      <p:sp>
        <p:nvSpPr>
          <p:cNvPr id="25" name="Rectangle 24"/>
          <p:cNvSpPr/>
          <p:nvPr/>
        </p:nvSpPr>
        <p:spPr>
          <a:xfrm>
            <a:off x="43605" y="17785"/>
            <a:ext cx="9087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31859C"/>
                </a:solidFill>
              </a:rPr>
              <a:t>A new </a:t>
            </a:r>
            <a:r>
              <a:rPr lang="en-US" sz="2000" b="1" dirty="0">
                <a:solidFill>
                  <a:srgbClr val="31859C"/>
                </a:solidFill>
              </a:rPr>
              <a:t>insulating </a:t>
            </a:r>
            <a:r>
              <a:rPr lang="en-US" sz="2000" b="1" dirty="0" smtClean="0">
                <a:solidFill>
                  <a:srgbClr val="31859C"/>
                </a:solidFill>
              </a:rPr>
              <a:t>&amp; transparent vacuum vessel has to be built: will be Phase-2 ready</a:t>
            </a:r>
            <a:endParaRPr lang="en-US" sz="2000" b="1" dirty="0">
              <a:solidFill>
                <a:srgbClr val="31859C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49378" y="1799836"/>
            <a:ext cx="1373315" cy="872442"/>
          </a:xfrm>
          <a:prstGeom prst="straightConnector1">
            <a:avLst/>
          </a:prstGeom>
          <a:ln>
            <a:solidFill>
              <a:srgbClr val="6052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-1204624" y="3053838"/>
            <a:ext cx="3774989" cy="766112"/>
          </a:xfrm>
          <a:prstGeom prst="straightConnector1">
            <a:avLst/>
          </a:prstGeom>
          <a:ln>
            <a:solidFill>
              <a:srgbClr val="6052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7915067" y="2041240"/>
            <a:ext cx="612340" cy="555671"/>
          </a:xfrm>
          <a:prstGeom prst="straightConnector1">
            <a:avLst/>
          </a:prstGeom>
          <a:ln>
            <a:solidFill>
              <a:srgbClr val="68748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6335564" y="3455587"/>
            <a:ext cx="3606191" cy="777496"/>
          </a:xfrm>
          <a:prstGeom prst="straightConnector1">
            <a:avLst/>
          </a:prstGeom>
          <a:ln>
            <a:solidFill>
              <a:srgbClr val="68748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7044" y="5803288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30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543447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Proto-Vessel-P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9" y="939282"/>
            <a:ext cx="4523186" cy="5838695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2813538" y="1532820"/>
            <a:ext cx="1759312" cy="14452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2634289" y="3224653"/>
            <a:ext cx="2421453" cy="1456303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8850" y="67161"/>
            <a:ext cx="8205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To be build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, after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10 kA plasma </a:t>
            </a:r>
            <a:r>
              <a:rPr lang="en-US" sz="2400" b="1">
                <a:solidFill>
                  <a:schemeClr val="accent5">
                    <a:lumMod val="75000"/>
                  </a:schemeClr>
                </a:solidFill>
              </a:rPr>
              <a:t>centerpost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routinely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achieved,</a:t>
            </a:r>
          </a:p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full PROTO-</a:t>
            </a:r>
            <a:r>
              <a:rPr lang="en-US" sz="2400" b="1" smtClean="0">
                <a:solidFill>
                  <a:schemeClr val="accent5">
                    <a:lumMod val="75000"/>
                  </a:schemeClr>
                </a:solidFill>
              </a:rPr>
              <a:t>SPHERA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 load assembly and power supplies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573933" y="1330540"/>
            <a:ext cx="443869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Group A: ST compression coils </a:t>
            </a:r>
            <a:r>
              <a:rPr lang="en-US" dirty="0">
                <a:solidFill>
                  <a:srgbClr val="FF0000"/>
                </a:solidFill>
              </a:rPr>
              <a:t>(5+5 series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r>
              <a:rPr lang="en-US" i="1" dirty="0">
                <a:solidFill>
                  <a:srgbClr val="FF0000"/>
                </a:solidFill>
              </a:rPr>
              <a:t>Not yet built, but inner vessel ready to host</a:t>
            </a:r>
          </a:p>
          <a:p>
            <a:r>
              <a:rPr lang="en-US" dirty="0"/>
              <a:t>• high voltage (</a:t>
            </a:r>
            <a:r>
              <a:rPr lang="en-US" b="1" dirty="0" smtClean="0">
                <a:latin typeface="Times New Roman"/>
                <a:cs typeface="Times New Roman"/>
              </a:rPr>
              <a:t>~ </a:t>
            </a:r>
            <a:r>
              <a:rPr lang="en-US" b="1" dirty="0" smtClean="0"/>
              <a:t>20 </a:t>
            </a:r>
            <a:r>
              <a:rPr lang="en-US" b="1" dirty="0"/>
              <a:t>kV</a:t>
            </a:r>
            <a:r>
              <a:rPr lang="en-US" dirty="0"/>
              <a:t>) insulation</a:t>
            </a:r>
          </a:p>
          <a:p>
            <a:pPr>
              <a:buFont typeface="Wingdings" charset="2"/>
              <a:buChar char=""/>
            </a:pPr>
            <a:r>
              <a:rPr lang="en-US" dirty="0"/>
              <a:t> thin Inconel </a:t>
            </a:r>
            <a:r>
              <a:rPr lang="en-US" dirty="0" smtClean="0"/>
              <a:t>casings		cost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0.5M</a:t>
            </a:r>
            <a:r>
              <a:rPr lang="en-US" dirty="0"/>
              <a:t>€ 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569816" y="2967100"/>
            <a:ext cx="4431861" cy="14773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Final Power Supplies for:</a:t>
            </a:r>
            <a:endParaRPr lang="en-US" sz="8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1) Group A PF </a:t>
            </a:r>
            <a:r>
              <a:rPr lang="en-US" dirty="0" smtClean="0">
                <a:solidFill>
                  <a:srgbClr val="0000FF"/>
                </a:solidFill>
              </a:rPr>
              <a:t>coils			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0.1M€ </a:t>
            </a:r>
          </a:p>
          <a:p>
            <a:r>
              <a:rPr lang="en-US" dirty="0">
                <a:solidFill>
                  <a:srgbClr val="0000FF"/>
                </a:solidFill>
              </a:rPr>
              <a:t>2) Cathode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</a:rPr>
              <a:t>I</a:t>
            </a:r>
            <a:r>
              <a:rPr lang="en-US" b="1" baseline="-25000" dirty="0" err="1" smtClean="0">
                <a:solidFill>
                  <a:srgbClr val="0000FF"/>
                </a:solidFill>
              </a:rPr>
              <a:t>cath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10 </a:t>
            </a:r>
            <a:r>
              <a:rPr lang="en-US" sz="1600" b="1" dirty="0">
                <a:solidFill>
                  <a:srgbClr val="0000FF"/>
                </a:solidFill>
              </a:rPr>
              <a:t>→</a:t>
            </a:r>
            <a:r>
              <a:rPr lang="en-US" b="1" dirty="0">
                <a:solidFill>
                  <a:srgbClr val="0000FF"/>
                </a:solidFill>
              </a:rPr>
              <a:t> 60 </a:t>
            </a:r>
            <a:r>
              <a:rPr lang="en-US" b="1" dirty="0" smtClean="0">
                <a:solidFill>
                  <a:srgbClr val="0000FF"/>
                </a:solidFill>
              </a:rPr>
              <a:t>kA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  <a:p>
            <a:r>
              <a:rPr lang="en-US" dirty="0">
                <a:solidFill>
                  <a:srgbClr val="0000FF"/>
                </a:solidFill>
              </a:rPr>
              <a:t>3) </a:t>
            </a:r>
            <a:r>
              <a:rPr lang="en-US" smtClean="0">
                <a:solidFill>
                  <a:srgbClr val="0000FF"/>
                </a:solidFill>
              </a:rPr>
              <a:t>Centerpost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err="1">
                <a:solidFill>
                  <a:srgbClr val="0000FF"/>
                </a:solidFill>
              </a:rPr>
              <a:t>I</a:t>
            </a:r>
            <a:r>
              <a:rPr lang="en-US" b="1" baseline="-25000" dirty="0" err="1">
                <a:solidFill>
                  <a:srgbClr val="0000FF"/>
                </a:solidFill>
              </a:rPr>
              <a:t>e</a:t>
            </a:r>
            <a:r>
              <a:rPr lang="en-US" b="1" dirty="0">
                <a:solidFill>
                  <a:srgbClr val="0000FF"/>
                </a:solidFill>
              </a:rPr>
              <a:t> 10 </a:t>
            </a:r>
            <a:r>
              <a:rPr lang="en-US" sz="1600" b="1" dirty="0">
                <a:solidFill>
                  <a:srgbClr val="0000FF"/>
                </a:solidFill>
              </a:rPr>
              <a:t>→</a:t>
            </a:r>
            <a:r>
              <a:rPr lang="en-US" b="1" dirty="0">
                <a:solidFill>
                  <a:srgbClr val="0000FF"/>
                </a:solidFill>
              </a:rPr>
              <a:t> 60 kA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0.6M€ </a:t>
            </a:r>
          </a:p>
          <a:p>
            <a:r>
              <a:rPr lang="en-US" b="1" i="1" dirty="0" err="1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SuperCapacitors</a:t>
            </a:r>
            <a:r>
              <a:rPr lang="en-US" b="1" i="1" dirty="0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 will be used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569816" y="2561647"/>
            <a:ext cx="4438692" cy="369332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660066"/>
                </a:solidFill>
              </a:rPr>
              <a:t>Tungsten filaments </a:t>
            </a:r>
            <a:r>
              <a:rPr lang="en-US" dirty="0">
                <a:solidFill>
                  <a:srgbClr val="660066"/>
                </a:solidFill>
              </a:rPr>
              <a:t>(</a:t>
            </a:r>
            <a:r>
              <a:rPr lang="en-US" b="1" dirty="0">
                <a:solidFill>
                  <a:srgbClr val="660066"/>
                </a:solidFill>
              </a:rPr>
              <a:t>54 </a:t>
            </a:r>
            <a:r>
              <a:rPr lang="en-US" sz="1600" b="1" dirty="0">
                <a:solidFill>
                  <a:srgbClr val="660066"/>
                </a:solidFill>
              </a:rPr>
              <a:t>→</a:t>
            </a:r>
            <a:r>
              <a:rPr lang="en-US" b="1" dirty="0">
                <a:solidFill>
                  <a:srgbClr val="660066"/>
                </a:solidFill>
              </a:rPr>
              <a:t> 324</a:t>
            </a:r>
            <a:r>
              <a:rPr lang="en-US" dirty="0">
                <a:solidFill>
                  <a:srgbClr val="660066"/>
                </a:solidFill>
              </a:rPr>
              <a:t>)</a:t>
            </a:r>
            <a:r>
              <a:rPr lang="en-US" i="1" dirty="0">
                <a:solidFill>
                  <a:srgbClr val="660066"/>
                </a:solidFill>
              </a:rPr>
              <a:t>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47478" y="4757037"/>
            <a:ext cx="457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Cost up to </a:t>
            </a:r>
            <a:r>
              <a:rPr lang="en-US" b="1" dirty="0" smtClean="0">
                <a:solidFill>
                  <a:srgbClr val="FF0000"/>
                </a:solidFill>
              </a:rPr>
              <a:t>now				    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0"/>
                </a:solidFill>
              </a:rPr>
              <a:t>2.0 </a:t>
            </a:r>
            <a:r>
              <a:rPr lang="en-US" b="1" dirty="0">
                <a:solidFill>
                  <a:srgbClr val="FF0000"/>
                </a:solidFill>
              </a:rPr>
              <a:t>M€</a:t>
            </a:r>
          </a:p>
          <a:p>
            <a:r>
              <a:rPr lang="en-US" b="1" dirty="0">
                <a:solidFill>
                  <a:srgbClr val="FF0000"/>
                </a:solidFill>
              </a:rPr>
              <a:t>Cost for final stage of </a:t>
            </a:r>
            <a:r>
              <a:rPr lang="en-US" b="1" dirty="0" smtClean="0">
                <a:solidFill>
                  <a:srgbClr val="FF0000"/>
                </a:solidFill>
              </a:rPr>
              <a:t>experiment	    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0"/>
                </a:solidFill>
              </a:rPr>
              <a:t>1.6 M€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31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1157" y="-1628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754701" y="97692"/>
            <a:ext cx="5391727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rgbClr val="FF6600"/>
                  </a:solidFill>
                </a:ln>
              </a:rPr>
              <a:t>Perspective</a:t>
            </a:r>
          </a:p>
          <a:p>
            <a:endParaRPr lang="en-US" sz="800" b="1" dirty="0"/>
          </a:p>
          <a:p>
            <a:r>
              <a:rPr lang="en-US" b="1" i="1" cap="all" dirty="0"/>
              <a:t>Proto-Sphera </a:t>
            </a:r>
            <a:r>
              <a:rPr lang="en-US" b="1" i="1" dirty="0"/>
              <a:t>will assess a new magnetic confinement configuration, potentially stationary</a:t>
            </a:r>
          </a:p>
          <a:p>
            <a:endParaRPr lang="en-US" sz="800" b="1" dirty="0" smtClean="0"/>
          </a:p>
          <a:p>
            <a:r>
              <a:rPr lang="en-US" b="1" dirty="0" smtClean="0"/>
              <a:t>Power injected into the centerpost</a:t>
            </a:r>
          </a:p>
          <a:p>
            <a:r>
              <a:rPr lang="en-US" b="1" dirty="0" smtClean="0"/>
              <a:t>should be &gt;  250 V • 60 kA = 15 MW…</a:t>
            </a:r>
          </a:p>
          <a:p>
            <a:endParaRPr lang="en-US" sz="800" b="1" dirty="0"/>
          </a:p>
          <a:p>
            <a:r>
              <a:rPr lang="en-US" b="1" dirty="0" smtClean="0">
                <a:solidFill>
                  <a:srgbClr val="0000FF"/>
                </a:solidFill>
              </a:rPr>
              <a:t>It is a huge power into such a small plasma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…however how much will go into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the confining Spherical Torus,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through magnetic reconnections?</a:t>
            </a:r>
          </a:p>
          <a:p>
            <a:endParaRPr lang="en-US" b="1" dirty="0"/>
          </a:p>
          <a:p>
            <a:r>
              <a:rPr lang="en-US" b="1" dirty="0" smtClean="0"/>
              <a:t>No one is able to predict:</a:t>
            </a:r>
          </a:p>
          <a:p>
            <a:endParaRPr lang="en-US" sz="800" dirty="0" smtClean="0"/>
          </a:p>
          <a:p>
            <a:r>
              <a:rPr lang="en-US" b="1" dirty="0" smtClean="0">
                <a:solidFill>
                  <a:srgbClr val="3D99D5"/>
                </a:solidFill>
              </a:rPr>
              <a:t>•</a:t>
            </a:r>
            <a:r>
              <a:rPr lang="en-US" dirty="0" smtClean="0">
                <a:solidFill>
                  <a:srgbClr val="3D99D5"/>
                </a:solidFill>
              </a:rPr>
              <a:t> should it be zero, then ST plasma T = 10 </a:t>
            </a:r>
            <a:r>
              <a:rPr lang="en-US" dirty="0" err="1" smtClean="0">
                <a:solidFill>
                  <a:srgbClr val="3D99D5"/>
                </a:solidFill>
              </a:rPr>
              <a:t>eV</a:t>
            </a:r>
            <a:endParaRPr lang="en-US" dirty="0" smtClean="0">
              <a:solidFill>
                <a:srgbClr val="3D99D5"/>
              </a:solidFill>
            </a:endParaRPr>
          </a:p>
          <a:p>
            <a:r>
              <a:rPr lang="en-US" dirty="0" smtClean="0">
                <a:solidFill>
                  <a:srgbClr val="3D99D5"/>
                </a:solidFill>
              </a:rPr>
              <a:t>PROTO-</a:t>
            </a:r>
            <a:r>
              <a:rPr lang="en-US" smtClean="0">
                <a:solidFill>
                  <a:srgbClr val="3D99D5"/>
                </a:solidFill>
              </a:rPr>
              <a:t>SPHERA</a:t>
            </a:r>
            <a:r>
              <a:rPr lang="en-US" dirty="0" smtClean="0">
                <a:solidFill>
                  <a:srgbClr val="3D99D5"/>
                </a:solidFill>
              </a:rPr>
              <a:t> studies plasma-electrode interactions</a:t>
            </a:r>
          </a:p>
          <a:p>
            <a:endParaRPr lang="en-US" sz="10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 should it be 1 MW, </a:t>
            </a:r>
            <a:r>
              <a:rPr lang="en-US" b="1" dirty="0">
                <a:solidFill>
                  <a:srgbClr val="FB04D2"/>
                </a:solidFill>
              </a:rPr>
              <a:t>then ST plasma T </a:t>
            </a:r>
            <a:r>
              <a:rPr lang="en-US" b="1" dirty="0" smtClean="0">
                <a:solidFill>
                  <a:srgbClr val="FF3399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B04D2"/>
                </a:solidFill>
              </a:rPr>
              <a:t> </a:t>
            </a:r>
            <a:r>
              <a:rPr lang="en-US" b="1" dirty="0" smtClean="0">
                <a:solidFill>
                  <a:srgbClr val="FB04D2"/>
                </a:solidFill>
              </a:rPr>
              <a:t>100 </a:t>
            </a:r>
            <a:r>
              <a:rPr lang="en-US" b="1" dirty="0" err="1">
                <a:solidFill>
                  <a:srgbClr val="FB04D2"/>
                </a:solidFill>
              </a:rPr>
              <a:t>eV</a:t>
            </a:r>
            <a:endParaRPr lang="en-US" b="1" dirty="0">
              <a:solidFill>
                <a:srgbClr val="FB04D2"/>
              </a:solidFill>
            </a:endParaRPr>
          </a:p>
          <a:p>
            <a:r>
              <a:rPr lang="en-US" b="1" dirty="0">
                <a:solidFill>
                  <a:srgbClr val="FB04D2"/>
                </a:solidFill>
              </a:rPr>
              <a:t>PROTO-</a:t>
            </a:r>
            <a:r>
              <a:rPr lang="en-US" b="1">
                <a:solidFill>
                  <a:srgbClr val="FB04D2"/>
                </a:solidFill>
              </a:rPr>
              <a:t>SPHERA</a:t>
            </a:r>
            <a:r>
              <a:rPr lang="en-US" b="1" dirty="0">
                <a:solidFill>
                  <a:srgbClr val="FB04D2"/>
                </a:solidFill>
              </a:rPr>
              <a:t> studies </a:t>
            </a:r>
            <a:r>
              <a:rPr lang="en-US" b="1" dirty="0" smtClean="0">
                <a:solidFill>
                  <a:srgbClr val="FB04D2"/>
                </a:solidFill>
              </a:rPr>
              <a:t>magnetic reconnections</a:t>
            </a:r>
          </a:p>
          <a:p>
            <a:r>
              <a:rPr lang="en-US" b="1" dirty="0" smtClean="0">
                <a:solidFill>
                  <a:srgbClr val="FB04D2"/>
                </a:solidFill>
              </a:rPr>
              <a:t>at relevant magnetic Lundquist number, </a:t>
            </a:r>
            <a:r>
              <a:rPr lang="en-US" b="1" dirty="0">
                <a:solidFill>
                  <a:srgbClr val="FB04D2"/>
                </a:solidFill>
              </a:rPr>
              <a:t>S</a:t>
            </a:r>
            <a:r>
              <a:rPr lang="en-US" b="1" dirty="0" smtClean="0">
                <a:solidFill>
                  <a:srgbClr val="FF3399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B04D2"/>
                </a:solidFill>
              </a:rPr>
              <a:t>10</a:t>
            </a:r>
            <a:r>
              <a:rPr lang="en-US" b="1" baseline="30000" dirty="0">
                <a:solidFill>
                  <a:srgbClr val="FB04D2"/>
                </a:solidFill>
              </a:rPr>
              <a:t>5</a:t>
            </a:r>
            <a:r>
              <a:rPr lang="en-US" b="1" dirty="0">
                <a:solidFill>
                  <a:srgbClr val="FB04D2"/>
                </a:solidFill>
              </a:rPr>
              <a:t> </a:t>
            </a:r>
            <a:endParaRPr lang="en-US" b="1" dirty="0" smtClean="0">
              <a:solidFill>
                <a:srgbClr val="FB04D2"/>
              </a:solidFill>
            </a:endParaRPr>
          </a:p>
          <a:p>
            <a:endParaRPr lang="en-US" sz="1000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• </a:t>
            </a:r>
            <a:r>
              <a:rPr lang="en-US" b="1" dirty="0" err="1" smtClean="0">
                <a:solidFill>
                  <a:srgbClr val="FF0000"/>
                </a:solidFill>
              </a:rPr>
              <a:t>shoud</a:t>
            </a:r>
            <a:r>
              <a:rPr lang="en-US" b="1" dirty="0" smtClean="0">
                <a:solidFill>
                  <a:srgbClr val="FF0000"/>
                </a:solidFill>
              </a:rPr>
              <a:t> it be many MW, then ST plasma T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FF0000"/>
                </a:solidFill>
              </a:rPr>
              <a:t> 1 </a:t>
            </a:r>
            <a:r>
              <a:rPr lang="en-US" b="1" dirty="0" err="1" smtClean="0">
                <a:solidFill>
                  <a:srgbClr val="FF0000"/>
                </a:solidFill>
              </a:rPr>
              <a:t>keV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						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</a:t>
            </a:r>
            <a:r>
              <a:rPr lang="el-G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		       </a:t>
            </a:r>
            <a:r>
              <a:rPr lang="el-GR" b="1" dirty="0" smtClean="0">
                <a:solidFill>
                  <a:srgbClr val="FF0000"/>
                </a:solidFill>
              </a:rPr>
              <a:t>…</a:t>
            </a:r>
            <a:r>
              <a:rPr lang="el-GR" b="1" dirty="0" smtClean="0">
                <a:solidFill>
                  <a:srgbClr val="FF0000"/>
                </a:solidFill>
                <a:latin typeface="Arial"/>
                <a:cs typeface="Arial"/>
              </a:rPr>
              <a:t>β</a:t>
            </a:r>
            <a:r>
              <a:rPr lang="el-GR" b="1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l-GR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1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  <a:endParaRPr lang="el-GR" b="1" dirty="0" smtClean="0">
              <a:solidFill>
                <a:srgbClr val="FF0000"/>
              </a:solidFill>
            </a:endParaRPr>
          </a:p>
          <a:p>
            <a:r>
              <a:rPr lang="el-GR" b="1" dirty="0" smtClean="0">
                <a:solidFill>
                  <a:srgbClr val="FF0000"/>
                </a:solidFill>
              </a:rPr>
              <a:t>…</a:t>
            </a:r>
            <a:r>
              <a:rPr lang="en-US" b="1" dirty="0" smtClean="0">
                <a:solidFill>
                  <a:srgbClr val="FF0000"/>
                </a:solidFill>
              </a:rPr>
              <a:t>would do as a </a:t>
            </a:r>
            <a:r>
              <a:rPr lang="en-US" b="1" dirty="0" err="1" smtClean="0">
                <a:solidFill>
                  <a:srgbClr val="FF0000"/>
                </a:solidFill>
              </a:rPr>
              <a:t>Tokamak</a:t>
            </a:r>
            <a:r>
              <a:rPr lang="en-US" b="1" dirty="0" smtClean="0">
                <a:solidFill>
                  <a:srgbClr val="FF0000"/>
                </a:solidFill>
              </a:rPr>
              <a:t>, but at 1/100 of the cost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9170"/>
            <a:ext cx="3754701" cy="634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rgbClr val="FF6600"/>
                  </a:solidFill>
                </a:ln>
              </a:rPr>
              <a:t>Status </a:t>
            </a:r>
            <a:r>
              <a:rPr lang="en-US" sz="2400" b="1" dirty="0">
                <a:ln>
                  <a:solidFill>
                    <a:srgbClr val="FF6600"/>
                  </a:solidFill>
                </a:ln>
              </a:rPr>
              <a:t>(</a:t>
            </a:r>
            <a:r>
              <a:rPr lang="en-US" sz="2400" b="1" dirty="0" smtClean="0">
                <a:ln>
                  <a:solidFill>
                    <a:srgbClr val="00AF6F"/>
                  </a:solidFill>
                </a:ln>
              </a:rPr>
              <a:t>June/July 2017</a:t>
            </a:r>
            <a:r>
              <a:rPr lang="en-US" sz="2400" b="1" dirty="0">
                <a:ln>
                  <a:solidFill>
                    <a:srgbClr val="FF6600"/>
                  </a:solidFill>
                </a:ln>
              </a:rPr>
              <a:t>)</a:t>
            </a:r>
            <a:endParaRPr lang="en-US" sz="2400" dirty="0">
              <a:ln>
                <a:solidFill>
                  <a:srgbClr val="FF6600"/>
                </a:solidFill>
              </a:ln>
            </a:endParaRPr>
          </a:p>
          <a:p>
            <a:endParaRPr lang="en-US" sz="1200" dirty="0"/>
          </a:p>
          <a:p>
            <a:endParaRPr lang="en-US" sz="8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/>
              <a:t> Hollow anode surprise, no anode arc attachment (electrostatic potential,</a:t>
            </a:r>
          </a:p>
          <a:p>
            <a:r>
              <a:rPr lang="en-US" dirty="0"/>
              <a:t>E x B plasma rotation)</a:t>
            </a:r>
          </a:p>
          <a:p>
            <a:endParaRPr lang="en-US" sz="800" dirty="0"/>
          </a:p>
          <a:p>
            <a:endParaRPr lang="en-US" sz="8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 smtClean="0"/>
              <a:t> 8.6 </a:t>
            </a:r>
            <a:r>
              <a:rPr lang="en-US" dirty="0"/>
              <a:t>kA achieved (10 </a:t>
            </a:r>
            <a:r>
              <a:rPr lang="en-US" dirty="0" smtClean="0"/>
              <a:t>kA available from power supply)</a:t>
            </a:r>
            <a:r>
              <a:rPr lang="en-US" dirty="0"/>
              <a:t>, </a:t>
            </a:r>
            <a:r>
              <a:rPr lang="en-US" dirty="0" smtClean="0"/>
              <a:t>7 </a:t>
            </a:r>
            <a:r>
              <a:rPr lang="en-US" dirty="0"/>
              <a:t>kA sustained </a:t>
            </a:r>
            <a:r>
              <a:rPr lang="en-US" dirty="0" smtClean="0"/>
              <a:t>0.7 s in </a:t>
            </a:r>
            <a:r>
              <a:rPr lang="en-US" dirty="0"/>
              <a:t>Argon plasma</a:t>
            </a:r>
            <a:endParaRPr lang="en-US" dirty="0">
              <a:ea typeface="华文楷体"/>
              <a:cs typeface="华文楷体"/>
            </a:endParaRPr>
          </a:p>
          <a:p>
            <a:endParaRPr lang="en-US" sz="800" dirty="0">
              <a:ea typeface="华文楷体"/>
              <a:cs typeface="华文楷体"/>
            </a:endParaRP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After Argon </a:t>
            </a:r>
            <a:r>
              <a:rPr lang="en-US">
                <a:ea typeface="华文楷体"/>
                <a:cs typeface="华文楷体"/>
              </a:rPr>
              <a:t>centerpost</a:t>
            </a:r>
            <a:r>
              <a:rPr lang="en-US" dirty="0">
                <a:ea typeface="华文楷体"/>
                <a:cs typeface="华文楷体"/>
              </a:rPr>
              <a:t> is tamed</a:t>
            </a:r>
          </a:p>
          <a:p>
            <a:r>
              <a:rPr lang="en-US" dirty="0" smtClean="0">
                <a:ea typeface="华文楷体"/>
                <a:cs typeface="华文楷体"/>
              </a:rPr>
              <a:t>(80 </a:t>
            </a:r>
            <a:r>
              <a:rPr lang="en-US" dirty="0">
                <a:ea typeface="华文楷体"/>
                <a:cs typeface="华文楷体"/>
              </a:rPr>
              <a:t>V </a:t>
            </a:r>
            <a:r>
              <a:rPr lang="en-US" dirty="0" smtClean="0">
                <a:ea typeface="华文楷体"/>
                <a:cs typeface="华文楷体"/>
              </a:rPr>
              <a:t>break-down, 2 MW)</a:t>
            </a:r>
            <a:r>
              <a:rPr lang="en-US" dirty="0">
                <a:ea typeface="华文楷体"/>
                <a:cs typeface="华文楷体"/>
              </a:rPr>
              <a:t>, </a:t>
            </a:r>
            <a:r>
              <a:rPr lang="en-US" dirty="0" smtClean="0">
                <a:ea typeface="华文楷体"/>
                <a:cs typeface="华文楷体"/>
              </a:rPr>
              <a:t>build new insulating &amp; transparent vessel, then tame Hydrogen </a:t>
            </a:r>
            <a:r>
              <a:rPr lang="en-US">
                <a:ea typeface="华文楷体"/>
                <a:cs typeface="华文楷体"/>
              </a:rPr>
              <a:t>centerpost</a:t>
            </a:r>
            <a:endParaRPr lang="en-US" dirty="0">
              <a:ea typeface="华文楷体"/>
              <a:cs typeface="华文楷体"/>
            </a:endParaRPr>
          </a:p>
          <a:p>
            <a:r>
              <a:rPr lang="en-US" dirty="0" smtClean="0">
                <a:ea typeface="华文楷体"/>
                <a:cs typeface="华文楷体"/>
              </a:rPr>
              <a:t>(250 </a:t>
            </a:r>
            <a:r>
              <a:rPr lang="en-US" dirty="0">
                <a:ea typeface="华文楷体"/>
                <a:cs typeface="华文楷体"/>
              </a:rPr>
              <a:t>V break-</a:t>
            </a:r>
            <a:r>
              <a:rPr lang="en-US" dirty="0" smtClean="0">
                <a:ea typeface="华文楷体"/>
                <a:cs typeface="华文楷体"/>
              </a:rPr>
              <a:t>down, 3MW?)</a:t>
            </a:r>
            <a:endParaRPr lang="en-US" dirty="0">
              <a:ea typeface="华文楷体"/>
              <a:cs typeface="华文楷体"/>
            </a:endParaRPr>
          </a:p>
          <a:p>
            <a:endParaRPr lang="en-US" sz="800" dirty="0">
              <a:ea typeface="华文楷体"/>
              <a:cs typeface="华文楷体"/>
            </a:endParaRP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If full current of plasma </a:t>
            </a:r>
            <a:r>
              <a:rPr lang="en-US">
                <a:ea typeface="华文楷体"/>
                <a:cs typeface="华文楷体"/>
              </a:rPr>
              <a:t>centerpost</a:t>
            </a:r>
            <a:endParaRPr lang="en-US" dirty="0" err="1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(10 kA) is achieved and sustained with 54 </a:t>
            </a:r>
            <a:r>
              <a:rPr lang="en-US" dirty="0" err="1">
                <a:ea typeface="华文楷体"/>
                <a:cs typeface="华文楷体"/>
              </a:rPr>
              <a:t>sparcely</a:t>
            </a:r>
            <a:r>
              <a:rPr lang="en-US" dirty="0">
                <a:ea typeface="华文楷体"/>
                <a:cs typeface="华文楷体"/>
              </a:rPr>
              <a:t> spaced emitting filaments, then full current (60 kA) will be even better achieved with 324 filaments</a:t>
            </a:r>
          </a:p>
          <a:p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rot="16200000" flipH="1">
            <a:off x="301277" y="3428998"/>
            <a:ext cx="6858000" cy="3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32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400" y="6485868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"/>
            <a:ext cx="1030533" cy="1044034"/>
          </a:xfrm>
          <a:prstGeom prst="rect">
            <a:avLst/>
          </a:prstGeom>
        </p:spPr>
      </p:pic>
      <p:pic>
        <p:nvPicPr>
          <p:cNvPr id="11" name="Picture 10" descr="Pe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314" y="1"/>
            <a:ext cx="906588" cy="10801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502" y="-1"/>
            <a:ext cx="835228" cy="1044034"/>
          </a:xfrm>
          <a:prstGeom prst="rect">
            <a:avLst/>
          </a:prstGeom>
        </p:spPr>
      </p:pic>
      <p:pic>
        <p:nvPicPr>
          <p:cNvPr id="13" name="Picture 12" descr="SandroRegge1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50490" y="-35449"/>
            <a:ext cx="1480903" cy="1518554"/>
          </a:xfrm>
          <a:prstGeom prst="rect">
            <a:avLst/>
          </a:prstGeom>
        </p:spPr>
      </p:pic>
      <p:pic>
        <p:nvPicPr>
          <p:cNvPr id="14" name="Picture 13" descr="Paol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1730" y="-1"/>
            <a:ext cx="978760" cy="1333272"/>
          </a:xfrm>
          <a:prstGeom prst="rect">
            <a:avLst/>
          </a:prstGeom>
        </p:spPr>
      </p:pic>
      <p:pic>
        <p:nvPicPr>
          <p:cNvPr id="15" name="Picture 14" descr="Livi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9404" y="-1"/>
            <a:ext cx="1205867" cy="1205867"/>
          </a:xfrm>
          <a:prstGeom prst="rect">
            <a:avLst/>
          </a:prstGeom>
        </p:spPr>
      </p:pic>
      <p:pic>
        <p:nvPicPr>
          <p:cNvPr id="16" name="Picture 15" descr="Stamos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3389" y="1304132"/>
            <a:ext cx="960509" cy="1345917"/>
          </a:xfrm>
          <a:prstGeom prst="rect">
            <a:avLst/>
          </a:prstGeom>
        </p:spPr>
      </p:pic>
      <p:pic>
        <p:nvPicPr>
          <p:cNvPr id="17" name="Picture 16" descr="A_Cucchiar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3034" y="1304132"/>
            <a:ext cx="931111" cy="9311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6051" y="2221547"/>
            <a:ext cx="1688099" cy="1117474"/>
          </a:xfrm>
          <a:prstGeom prst="rect">
            <a:avLst/>
          </a:prstGeom>
        </p:spPr>
      </p:pic>
      <p:pic>
        <p:nvPicPr>
          <p:cNvPr id="19" name="Picture 18" descr="Fabio1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6274" y="4663185"/>
            <a:ext cx="882096" cy="1074116"/>
          </a:xfrm>
          <a:prstGeom prst="rect">
            <a:avLst/>
          </a:prstGeom>
        </p:spPr>
      </p:pic>
      <p:pic>
        <p:nvPicPr>
          <p:cNvPr id="20" name="Picture 19" descr="Andrea&amp;Benedetto1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7844" y="4103180"/>
            <a:ext cx="1532474" cy="1107306"/>
          </a:xfrm>
          <a:prstGeom prst="rect">
            <a:avLst/>
          </a:prstGeom>
        </p:spPr>
      </p:pic>
      <p:pic>
        <p:nvPicPr>
          <p:cNvPr id="21" name="Picture 20" descr="Leonardo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9283" y="1"/>
            <a:ext cx="1073320" cy="1205867"/>
          </a:xfrm>
          <a:prstGeom prst="rect">
            <a:avLst/>
          </a:prstGeom>
        </p:spPr>
      </p:pic>
      <p:pic>
        <p:nvPicPr>
          <p:cNvPr id="22" name="Picture 21" descr="Farengo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9" y="3401287"/>
            <a:ext cx="1930019" cy="2669667"/>
          </a:xfrm>
          <a:prstGeom prst="rect">
            <a:avLst/>
          </a:prstGeom>
        </p:spPr>
      </p:pic>
      <p:pic>
        <p:nvPicPr>
          <p:cNvPr id="23" name="Picture 22" descr="CoilsB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6417" y="3154122"/>
            <a:ext cx="2053844" cy="1538732"/>
          </a:xfrm>
          <a:prstGeom prst="rect">
            <a:avLst/>
          </a:prstGeom>
          <a:ln w="25400">
            <a:noFill/>
          </a:ln>
        </p:spPr>
      </p:pic>
      <p:pic>
        <p:nvPicPr>
          <p:cNvPr id="24" name="Picture 23" descr="BobineB_ASG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78176" y="1185928"/>
            <a:ext cx="1948334" cy="1261554"/>
          </a:xfrm>
          <a:prstGeom prst="rect">
            <a:avLst/>
          </a:prstGeom>
          <a:ln w="25400">
            <a:noFill/>
          </a:ln>
        </p:spPr>
      </p:pic>
      <p:pic>
        <p:nvPicPr>
          <p:cNvPr id="25" name="Picture 24" descr="Lampasi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2042" y="2368688"/>
            <a:ext cx="983908" cy="983908"/>
          </a:xfrm>
          <a:prstGeom prst="rect">
            <a:avLst/>
          </a:prstGeom>
        </p:spPr>
      </p:pic>
      <p:pic>
        <p:nvPicPr>
          <p:cNvPr id="26" name="Picture 25" descr="Giuseppe1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94584" y="2368688"/>
            <a:ext cx="787655" cy="985721"/>
          </a:xfrm>
          <a:prstGeom prst="rect">
            <a:avLst/>
          </a:prstGeom>
        </p:spPr>
      </p:pic>
      <p:pic>
        <p:nvPicPr>
          <p:cNvPr id="27" name="Picture 26" descr="Anodo2-calato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2042" y="3339021"/>
            <a:ext cx="1462234" cy="1661815"/>
          </a:xfrm>
          <a:prstGeom prst="rect">
            <a:avLst/>
          </a:prstGeom>
        </p:spPr>
      </p:pic>
      <p:pic>
        <p:nvPicPr>
          <p:cNvPr id="28" name="Picture 27" descr="Proto_Sandro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644" y="1044033"/>
            <a:ext cx="1950258" cy="1177514"/>
          </a:xfrm>
          <a:prstGeom prst="rect">
            <a:avLst/>
          </a:prstGeom>
        </p:spPr>
      </p:pic>
      <p:pic>
        <p:nvPicPr>
          <p:cNvPr id="29" name="Picture 28" descr="Sandro1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44" y="2106112"/>
            <a:ext cx="1547481" cy="147812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98936" y="3352595"/>
            <a:ext cx="1043559" cy="151790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416328" y="6044402"/>
            <a:ext cx="1282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latin typeface="Comic Sans MS"/>
                <a:cs typeface="Comic Sans MS"/>
              </a:rPr>
              <a:t>+ Other</a:t>
            </a:r>
          </a:p>
          <a:p>
            <a:r>
              <a:rPr lang="en-US" sz="2000" b="1" i="1" dirty="0" smtClean="0">
                <a:latin typeface="Comic Sans MS"/>
                <a:cs typeface="Comic Sans MS"/>
              </a:rPr>
              <a:t>authors</a:t>
            </a:r>
            <a:endParaRPr lang="en-US" sz="2000" b="1" i="1" dirty="0">
              <a:latin typeface="Comic Sans MS"/>
              <a:cs typeface="Comic Sans MS"/>
            </a:endParaRPr>
          </a:p>
        </p:txBody>
      </p:sp>
      <p:pic>
        <p:nvPicPr>
          <p:cNvPr id="32" name="Picture 31" descr="Vincenzo1.tiff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63909" y="2232684"/>
            <a:ext cx="970285" cy="218584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36502" y="1044033"/>
            <a:ext cx="1109232" cy="140344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30550" y="2423616"/>
            <a:ext cx="1032951" cy="103295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54114" y="3452430"/>
            <a:ext cx="715180" cy="127881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65831" y="4865146"/>
            <a:ext cx="728668" cy="85945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89545" y="5150664"/>
            <a:ext cx="739429" cy="108195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27951" y="5192221"/>
            <a:ext cx="2309839" cy="10477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0" y="5198377"/>
            <a:ext cx="1440651" cy="1047421"/>
          </a:xfrm>
          <a:prstGeom prst="rect">
            <a:avLst/>
          </a:prstGeom>
        </p:spPr>
      </p:pic>
      <p:pic>
        <p:nvPicPr>
          <p:cNvPr id="41" name="Picture 40" descr="Luca2.jp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50318" y="4091292"/>
            <a:ext cx="1283550" cy="1093395"/>
          </a:xfrm>
          <a:prstGeom prst="rect">
            <a:avLst/>
          </a:prstGeom>
        </p:spPr>
      </p:pic>
      <p:pic>
        <p:nvPicPr>
          <p:cNvPr id="42" name="Picture 41" descr="Federica1.jp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680390" y="3757840"/>
            <a:ext cx="814194" cy="110730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857505" y="5186063"/>
            <a:ext cx="1144740" cy="156622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294499" y="4731245"/>
            <a:ext cx="2144054" cy="12070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714720" y="5724601"/>
            <a:ext cx="1179539" cy="112639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277100" y="1264024"/>
            <a:ext cx="1274800" cy="1161651"/>
          </a:xfrm>
          <a:prstGeom prst="rect">
            <a:avLst/>
          </a:prstGeom>
        </p:spPr>
      </p:pic>
      <p:pic>
        <p:nvPicPr>
          <p:cNvPr id="47" name="Picture 46" descr="Fançois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712739" y="1207037"/>
            <a:ext cx="816081" cy="124044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442409" y="2376834"/>
            <a:ext cx="1113663" cy="1474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16147</TotalTime>
  <Words>3433</Words>
  <Application>Microsoft Macintosh PowerPoint</Application>
  <PresentationFormat>On-screen Show (4:3)</PresentationFormat>
  <Paragraphs>586</Paragraphs>
  <Slides>32</Slides>
  <Notes>0</Notes>
  <HiddenSlides>0</HiddenSlides>
  <MMClips>16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Office Theme</vt:lpstr>
      <vt:lpstr>Equation</vt:lpstr>
      <vt:lpstr>MathType 6.0 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Paolo Micozzi</cp:lastModifiedBy>
  <cp:revision>438</cp:revision>
  <cp:lastPrinted>2016-01-18T22:46:24Z</cp:lastPrinted>
  <dcterms:created xsi:type="dcterms:W3CDTF">2017-06-28T07:08:05Z</dcterms:created>
  <dcterms:modified xsi:type="dcterms:W3CDTF">2017-06-28T11:56:11Z</dcterms:modified>
</cp:coreProperties>
</file>