
<file path=[Content_Types].xml><?xml version="1.0" encoding="utf-8"?>
<Types xmlns="http://schemas.openxmlformats.org/package/2006/content-types">
  <Default Extension="wmv" ContentType="video/x-ms-wmv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embeddings/oleObject4.bin" ContentType="application/vnd.openxmlformats-officedocument.oleObject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embeddings/oleObject9.bin" ContentType="application/vnd.openxmlformats-officedocument.oleObject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embeddings/oleObject5.bin" ContentType="application/vnd.openxmlformats-officedocument.oleObject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embeddings/oleObject6.bin" ContentType="application/vnd.openxmlformats-officedocument.oleObject"/>
  <Default Extension="gif" ContentType="image/gif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oleObject10.bin" ContentType="application/vnd.openxmlformats-officedocument.oleObject"/>
  <Default Extension="tiff" ContentType="image/tiff"/>
  <Override PartName="/ppt/slides/slide20.xml" ContentType="application/vnd.openxmlformats-officedocument.presentationml.slide+xml"/>
  <Override PartName="/ppt/embeddings/oleObject7.bin" ContentType="application/vnd.openxmlformats-officedocument.oleObject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embeddings/oleObject8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345" r:id="rId3"/>
    <p:sldId id="346" r:id="rId4"/>
    <p:sldId id="347" r:id="rId5"/>
    <p:sldId id="344" r:id="rId6"/>
    <p:sldId id="348" r:id="rId7"/>
    <p:sldId id="349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1" r:id="rId18"/>
    <p:sldId id="362" r:id="rId19"/>
    <p:sldId id="364" r:id="rId20"/>
    <p:sldId id="363" r:id="rId21"/>
    <p:sldId id="337" r:id="rId22"/>
    <p:sldId id="366" r:id="rId23"/>
    <p:sldId id="371" r:id="rId24"/>
    <p:sldId id="370" r:id="rId25"/>
    <p:sldId id="369" r:id="rId26"/>
    <p:sldId id="372" r:id="rId27"/>
    <p:sldId id="373" r:id="rId28"/>
    <p:sldId id="374" r:id="rId29"/>
    <p:sldId id="375" r:id="rId30"/>
    <p:sldId id="36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AF6F"/>
    <a:srgbClr val="D97088"/>
    <a:srgbClr val="FFFFFF"/>
    <a:srgbClr val="F9F0F3"/>
    <a:srgbClr val="FF3399"/>
    <a:srgbClr val="404040"/>
    <a:srgbClr val="9AD0EB"/>
    <a:srgbClr val="7E7E7E"/>
    <a:srgbClr val="6D4E40"/>
    <a:srgbClr val="7E7F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312" y="-96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20.jpeg"/><Relationship Id="rId13" Type="http://schemas.openxmlformats.org/officeDocument/2006/relationships/image" Target="../media/image21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4" Type="http://schemas.openxmlformats.org/officeDocument/2006/relationships/image" Target="../media/image19.jpe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2.bin"/><Relationship Id="rId7" Type="http://schemas.openxmlformats.org/officeDocument/2006/relationships/oleObject" Target="../embeddings/oleObject3.bin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43.jpeg"/><Relationship Id="rId10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Relationship Id="rId11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Relationship Id="rId6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4" Type="http://schemas.openxmlformats.org/officeDocument/2006/relationships/image" Target="../media/image67.jpeg"/><Relationship Id="rId5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4" Type="http://schemas.openxmlformats.org/officeDocument/2006/relationships/image" Target="../media/image70.jpeg"/><Relationship Id="rId5" Type="http://schemas.openxmlformats.org/officeDocument/2006/relationships/image" Target="../media/image71.jpeg"/><Relationship Id="rId6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5" Type="http://schemas.openxmlformats.org/officeDocument/2006/relationships/image" Target="../media/image75.jpeg"/><Relationship Id="rId6" Type="http://schemas.openxmlformats.org/officeDocument/2006/relationships/image" Target="../media/image76.jpeg"/><Relationship Id="rId7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8.jpeg"/><Relationship Id="rId5" Type="http://schemas.openxmlformats.org/officeDocument/2006/relationships/oleObject" Target="../embeddings/oleObject8.bin"/><Relationship Id="rId6" Type="http://schemas.openxmlformats.org/officeDocument/2006/relationships/image" Target="../media/image79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4" Type="http://schemas.openxmlformats.org/officeDocument/2006/relationships/image" Target="../media/image93.jpeg"/><Relationship Id="rId5" Type="http://schemas.openxmlformats.org/officeDocument/2006/relationships/image" Target="../media/image94.jpeg"/><Relationship Id="rId6" Type="http://schemas.openxmlformats.org/officeDocument/2006/relationships/image" Target="../media/image95.jpe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4" Type="http://schemas.openxmlformats.org/officeDocument/2006/relationships/image" Target="../media/image97.jpeg"/><Relationship Id="rId5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4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00.png"/><Relationship Id="rId5" Type="http://schemas.openxmlformats.org/officeDocument/2006/relationships/image" Target="../media/image67.jpeg"/><Relationship Id="rId10" Type="http://schemas.openxmlformats.org/officeDocument/2006/relationships/image" Target="../media/image102.jpeg"/><Relationship Id="rId8" Type="http://schemas.microsoft.com/office/2007/relationships/media" Target="../media/media18.wmv"/><Relationship Id="rId9" Type="http://schemas.openxmlformats.org/officeDocument/2006/relationships/image" Target="../media/image101.png"/><Relationship Id="rId1" Type="http://schemas.openxmlformats.org/officeDocument/2006/relationships/video" Target="../media/media18.wmv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0" Type="http://schemas.openxmlformats.org/officeDocument/2006/relationships/image" Target="../media/image122.jpeg"/><Relationship Id="rId21" Type="http://schemas.openxmlformats.org/officeDocument/2006/relationships/image" Target="../media/image123.jpeg"/><Relationship Id="rId22" Type="http://schemas.openxmlformats.org/officeDocument/2006/relationships/image" Target="../media/image124.jpeg"/><Relationship Id="rId23" Type="http://schemas.openxmlformats.org/officeDocument/2006/relationships/image" Target="../media/image125.jpeg"/><Relationship Id="rId24" Type="http://schemas.openxmlformats.org/officeDocument/2006/relationships/image" Target="../media/image126.tiff"/><Relationship Id="rId25" Type="http://schemas.openxmlformats.org/officeDocument/2006/relationships/image" Target="../media/image127.jpeg"/><Relationship Id="rId26" Type="http://schemas.openxmlformats.org/officeDocument/2006/relationships/image" Target="../media/image128.jpeg"/><Relationship Id="rId27" Type="http://schemas.openxmlformats.org/officeDocument/2006/relationships/image" Target="../media/image129.jpeg"/><Relationship Id="rId28" Type="http://schemas.openxmlformats.org/officeDocument/2006/relationships/image" Target="../media/image130.jpeg"/><Relationship Id="rId29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6.jpeg"/><Relationship Id="rId4" Type="http://schemas.openxmlformats.org/officeDocument/2006/relationships/image" Target="../media/image107.jpeg"/><Relationship Id="rId5" Type="http://schemas.openxmlformats.org/officeDocument/2006/relationships/image" Target="../media/image108.jpeg"/><Relationship Id="rId30" Type="http://schemas.openxmlformats.org/officeDocument/2006/relationships/image" Target="../media/image132.jpeg"/><Relationship Id="rId31" Type="http://schemas.openxmlformats.org/officeDocument/2006/relationships/image" Target="../media/image133.jpeg"/><Relationship Id="rId32" Type="http://schemas.openxmlformats.org/officeDocument/2006/relationships/image" Target="../media/image134.jpeg"/><Relationship Id="rId9" Type="http://schemas.openxmlformats.org/officeDocument/2006/relationships/image" Target="../media/image112.jpeg"/><Relationship Id="rId6" Type="http://schemas.openxmlformats.org/officeDocument/2006/relationships/image" Target="../media/image109.jpeg"/><Relationship Id="rId7" Type="http://schemas.openxmlformats.org/officeDocument/2006/relationships/image" Target="../media/image110.jpeg"/><Relationship Id="rId8" Type="http://schemas.openxmlformats.org/officeDocument/2006/relationships/image" Target="../media/image111.jpeg"/><Relationship Id="rId33" Type="http://schemas.openxmlformats.org/officeDocument/2006/relationships/image" Target="../media/image135.jpeg"/><Relationship Id="rId34" Type="http://schemas.openxmlformats.org/officeDocument/2006/relationships/image" Target="../media/image136.jpeg"/><Relationship Id="rId35" Type="http://schemas.openxmlformats.org/officeDocument/2006/relationships/image" Target="../media/image137.jpeg"/><Relationship Id="rId36" Type="http://schemas.openxmlformats.org/officeDocument/2006/relationships/image" Target="../media/image138.jpeg"/><Relationship Id="rId10" Type="http://schemas.openxmlformats.org/officeDocument/2006/relationships/image" Target="../media/image113.jpeg"/><Relationship Id="rId11" Type="http://schemas.openxmlformats.org/officeDocument/2006/relationships/image" Target="../media/image114.jpeg"/><Relationship Id="rId12" Type="http://schemas.openxmlformats.org/officeDocument/2006/relationships/image" Target="../media/image115.jpeg"/><Relationship Id="rId13" Type="http://schemas.openxmlformats.org/officeDocument/2006/relationships/image" Target="../media/image116.jpeg"/><Relationship Id="rId14" Type="http://schemas.openxmlformats.org/officeDocument/2006/relationships/image" Target="../media/image117.jpeg"/><Relationship Id="rId15" Type="http://schemas.openxmlformats.org/officeDocument/2006/relationships/image" Target="../media/image118.jpeg"/><Relationship Id="rId16" Type="http://schemas.openxmlformats.org/officeDocument/2006/relationships/image" Target="../media/image119.jpeg"/><Relationship Id="rId17" Type="http://schemas.openxmlformats.org/officeDocument/2006/relationships/image" Target="../media/image29.jpeg"/><Relationship Id="rId18" Type="http://schemas.openxmlformats.org/officeDocument/2006/relationships/image" Target="../media/image120.jpeg"/><Relationship Id="rId19" Type="http://schemas.openxmlformats.org/officeDocument/2006/relationships/image" Target="../media/image121.jpeg"/><Relationship Id="rId37" Type="http://schemas.openxmlformats.org/officeDocument/2006/relationships/image" Target="../media/image139.jpeg"/><Relationship Id="rId38" Type="http://schemas.openxmlformats.org/officeDocument/2006/relationships/image" Target="../media/image140.jpeg"/><Relationship Id="rId39" Type="http://schemas.openxmlformats.org/officeDocument/2006/relationships/image" Target="../media/image141.jpeg"/><Relationship Id="rId40" Type="http://schemas.openxmlformats.org/officeDocument/2006/relationships/image" Target="../media/image14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37069" y="7377"/>
            <a:ext cx="8202154" cy="198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504D"/>
                </a:solidFill>
              </a:rPr>
              <a:t>Obtainment of the Phase1 full performances in</a:t>
            </a:r>
          </a:p>
          <a:p>
            <a:pPr algn="ctr"/>
            <a:r>
              <a:rPr lang="en-US" sz="2400" b="1" dirty="0">
                <a:solidFill>
                  <a:srgbClr val="C0504D"/>
                </a:solidFill>
              </a:rPr>
              <a:t>PROTO-SPHERA and future perspectives of the experiment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</a:p>
          <a:p>
            <a:pPr algn="ctr"/>
            <a:endParaRPr lang="en-US" sz="1000" b="1" i="1" dirty="0" smtClean="0"/>
          </a:p>
          <a:p>
            <a:pPr algn="ctr"/>
            <a:r>
              <a:rPr lang="en-US" sz="1400" dirty="0"/>
              <a:t>P. Micozzi</a:t>
            </a:r>
            <a:r>
              <a:rPr lang="en-US" sz="1400" baseline="30000" dirty="0"/>
              <a:t>1</a:t>
            </a:r>
            <a:r>
              <a:rPr lang="en-US" sz="1400" dirty="0"/>
              <a:t>, F. Alladio, G. Apruzzese, L. Boncagni, O. D'Arcangelo, E. Giovannozzi, A. Grosso, M. Iafrati,</a:t>
            </a:r>
          </a:p>
          <a:p>
            <a:pPr algn="ctr"/>
            <a:r>
              <a:rPr lang="en-US" sz="1400" dirty="0"/>
              <a:t>A. Lampasi, G. Maffia, A. Mancuso, V. Piergotti, G. Rocchi, A. Sibio, B. Tilia, O. Tudisco, V. Zanza </a:t>
            </a:r>
          </a:p>
          <a:p>
            <a:pPr algn="ctr"/>
            <a:endParaRPr lang="en-US" sz="1000" b="1" i="1" baseline="30000" dirty="0" smtClean="0"/>
          </a:p>
          <a:p>
            <a:pPr algn="ctr"/>
            <a:r>
              <a:rPr lang="en-US" sz="1200" i="1" dirty="0" smtClean="0"/>
              <a:t>Centro Ricerche ENEA, Frascati C.P. 65, Rome, Italy  	</a:t>
            </a:r>
            <a:r>
              <a:rPr lang="en-US" sz="1200" i="1" baseline="30000" dirty="0" smtClean="0"/>
              <a:t>1</a:t>
            </a:r>
            <a:r>
              <a:rPr lang="en-US" sz="1200" i="1" dirty="0" smtClean="0"/>
              <a:t>e-mail: paolo.micozzi@enea.it</a:t>
            </a:r>
            <a:endParaRPr lang="en-US" sz="1200" dirty="0"/>
          </a:p>
          <a:p>
            <a:endParaRPr lang="en-US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16" name="Picture 15" descr="Foto20141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1904"/>
            <a:ext cx="3444224" cy="458092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379647" y="1861731"/>
            <a:ext cx="5751902" cy="4546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Hopf&amp;LorentzFinal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454" y="1901448"/>
            <a:ext cx="3334095" cy="30506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4815580"/>
            <a:ext cx="1638549" cy="15397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6467" y="65781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Shot645-Kink 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9647" y="1912385"/>
            <a:ext cx="2366264" cy="4507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25" name="Picture 27" descr="Fig_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9965" y="3553029"/>
            <a:ext cx="1969962" cy="329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8592163" y="3187597"/>
            <a:ext cx="514804" cy="65820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1" y="3208242"/>
            <a:ext cx="3603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key differences</a:t>
            </a:r>
            <a:r>
              <a:rPr lang="fr-FR" sz="2000" b="1" kern="0" dirty="0">
                <a:solidFill>
                  <a:srgbClr val="FF03BA"/>
                </a:solidFill>
                <a:ea typeface="Times New Roman"/>
                <a:cs typeface="Comic Sans MS"/>
              </a:rPr>
              <a:t>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10800000">
            <a:off x="43611" y="3241956"/>
            <a:ext cx="9077911" cy="1588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203200" y="555086"/>
            <a:ext cx="6841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Substitute the Spherical Tokamak central rod with a Screw Pinch plasma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" name="Text Box 24"/>
          <p:cNvSpPr txBox="1">
            <a:spLocks noChangeArrowheads="1"/>
          </p:cNvSpPr>
          <p:nvPr/>
        </p:nvSpPr>
        <p:spPr bwMode="auto">
          <a:xfrm>
            <a:off x="6926118" y="571686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(I</a:t>
            </a:r>
            <a:r>
              <a:rPr lang="en-US" sz="1600" baseline="-25000" dirty="0">
                <a:solidFill>
                  <a:schemeClr val="hlink"/>
                </a:solidFill>
              </a:rPr>
              <a:t>TF</a:t>
            </a:r>
            <a:r>
              <a:rPr lang="en-US" sz="1600" dirty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  <a:sym typeface="Symbol" pitchFamily="-107" charset="2"/>
              </a:rPr>
              <a:t>→ </a:t>
            </a:r>
            <a:r>
              <a:rPr lang="en-US" sz="1600" dirty="0">
                <a:solidFill>
                  <a:schemeClr val="hlink"/>
                </a:solidFill>
              </a:rPr>
              <a:t>I</a:t>
            </a:r>
            <a:r>
              <a:rPr lang="en-US" sz="1600" baseline="-25000" dirty="0">
                <a:solidFill>
                  <a:schemeClr val="hlink"/>
                </a:solidFill>
              </a:rPr>
              <a:t>e</a:t>
            </a:r>
            <a:r>
              <a:rPr lang="en-US" sz="1600" dirty="0">
                <a:solidFill>
                  <a:schemeClr val="hlink"/>
                </a:solidFill>
              </a:rPr>
              <a:t>)</a:t>
            </a:r>
            <a:endParaRPr lang="en-US" sz="1400" dirty="0"/>
          </a:p>
        </p:txBody>
      </p:sp>
      <p:pic>
        <p:nvPicPr>
          <p:cNvPr id="38" name="Picture 44" descr="Fig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0172" y="1677132"/>
            <a:ext cx="1844168" cy="150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9200" y="2233855"/>
            <a:ext cx="45321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Flux Core Spheromak (FCS)</a:t>
            </a:r>
          </a:p>
          <a:p>
            <a:endParaRPr lang="en-US" sz="800" b="1" i="1" dirty="0"/>
          </a:p>
          <a:p>
            <a:r>
              <a:rPr lang="en-US" sz="1400" b="1" i="1" dirty="0"/>
              <a:t>Theory: Taylor &amp; Turner, </a:t>
            </a:r>
            <a:r>
              <a:rPr lang="en-GB" sz="1400" b="1" i="1" dirty="0"/>
              <a:t>Nucl. Fusion 29, 219 (1989)</a:t>
            </a:r>
            <a:r>
              <a:rPr lang="en-US" sz="1400" b="1" i="1" dirty="0"/>
              <a:t> </a:t>
            </a:r>
          </a:p>
          <a:p>
            <a:r>
              <a:rPr lang="en-US" sz="1400" b="1" i="1" dirty="0"/>
              <a:t>Experiment: TS-3; N. Amemiya, et al., JPSJ 63, 1552 (1993)</a:t>
            </a:r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2725291" y="2451383"/>
            <a:ext cx="1698219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271297" y="1522436"/>
            <a:ext cx="286841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D81210"/>
                </a:solidFill>
                <a:latin typeface="Arial"/>
                <a:cs typeface="Arial"/>
              </a:rPr>
              <a:t>But Flux Core Spheromaks are:</a:t>
            </a:r>
          </a:p>
          <a:p>
            <a:endParaRPr lang="en-US" sz="1400" dirty="0">
              <a:solidFill>
                <a:srgbClr val="D81210"/>
              </a:solidFill>
              <a:latin typeface="Arial"/>
              <a:cs typeface="Arial"/>
            </a:endParaRP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injected by plasma guns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formed by ~10 kV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   voltage on electrodes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high pressure prefilled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with ST safety factor q≤1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77633" y="9256"/>
            <a:ext cx="3798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concept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pic>
        <p:nvPicPr>
          <p:cNvPr id="46" name="Picture 45" descr="Confronto_PS-TS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850" y="3320005"/>
            <a:ext cx="2920898" cy="3530478"/>
          </a:xfrm>
          <a:prstGeom prst="rect">
            <a:avLst/>
          </a:prstGeom>
        </p:spPr>
      </p:pic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2093734" y="4502711"/>
            <a:ext cx="4832384" cy="205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• PROTO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-SPHERA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formed “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slowly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”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as a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prolated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low aspect ratio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 Spherical Torus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from the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pre-existing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plasma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centerpost,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 pitchFamily="-106" charset="0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cs typeface="Comic Sans MS"/>
              </a:rPr>
              <a:t>   mushroom-shaped in front of electrodes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/>
            </a:endParaRPr>
          </a:p>
          <a:p>
            <a:pPr lvl="0" defTabSz="914400" eaLnBrk="0" hangingPunct="0">
              <a:lnSpc>
                <a:spcPct val="120000"/>
              </a:lnSpc>
              <a:defRPr/>
            </a:pPr>
            <a:r>
              <a:rPr lang="en-US" sz="2000" b="1" kern="0" dirty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At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low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voltage (</a:t>
            </a:r>
            <a:r>
              <a:rPr lang="en-US" sz="2000" b="1" dirty="0" smtClean="0">
                <a:latin typeface="Times New Roman"/>
                <a:cs typeface="Times New Roman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100 V),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inside big vessel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70857" y="3488058"/>
            <a:ext cx="5352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2000" b="1" kern="0" dirty="0" smtClean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</a:t>
            </a:r>
            <a:r>
              <a:rPr lang="en-US" sz="2000" kern="0" dirty="0" smtClean="0">
                <a:solidFill>
                  <a:srgbClr val="000000"/>
                </a:solidFill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Designed for a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Tokamak-like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field-line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omic Sans MS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   rotational trasform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(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0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≥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,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edge</a:t>
            </a:r>
            <a:r>
              <a:rPr kumimoji="0" lang="en-US" sz="2000" b="1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latin typeface="Times"/>
                <a:cs typeface="Times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3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)</a:t>
            </a:r>
          </a:p>
          <a:p>
            <a:pPr lvl="0" defTabSz="914400" eaLnBrk="0" hangingPunct="0"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(aspect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ratio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= 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≥ 1.2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elong.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k = 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</a:t>
            </a:r>
            <a:r>
              <a:rPr lang="en-US" sz="2000" b="1" kern="0" dirty="0" smtClean="0">
                <a:solidFill>
                  <a:srgbClr val="FF03BA"/>
                </a:solidFill>
                <a:latin typeface="Times"/>
                <a:cs typeface="Times"/>
              </a:rPr>
              <a:t>~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2.3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54638" y="5669006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PROTO-SPHERA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12440" y="5184507"/>
            <a:ext cx="12240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TS-3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Tokio University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4931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endParaRPr lang="en-US" dirty="0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0" y="953101"/>
            <a:ext cx="5444782" cy="10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14A226"/>
                </a:solidFill>
              </a:rPr>
              <a:t>Potentially two conventional ST problems solved:</a:t>
            </a:r>
          </a:p>
          <a:p>
            <a:endParaRPr lang="en-US" sz="1200" dirty="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I</a:t>
            </a:r>
            <a:r>
              <a:rPr lang="en-US" baseline="-25000" dirty="0">
                <a:solidFill>
                  <a:srgbClr val="14A226"/>
                </a:solidFill>
              </a:rPr>
              <a:t>p</a:t>
            </a:r>
            <a:r>
              <a:rPr lang="en-US" dirty="0">
                <a:solidFill>
                  <a:srgbClr val="14A226"/>
                </a:solidFill>
              </a:rPr>
              <a:t> driven by I</a:t>
            </a:r>
            <a:r>
              <a:rPr lang="en-US" baseline="-25000" dirty="0">
                <a:solidFill>
                  <a:srgbClr val="14A226"/>
                </a:solidFill>
              </a:rPr>
              <a:t>e</a:t>
            </a:r>
            <a:r>
              <a:rPr lang="en-US" dirty="0">
                <a:solidFill>
                  <a:srgbClr val="14A226"/>
                </a:solidFill>
              </a:rPr>
              <a:t> (Helicity Injection from SP to 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endParaRPr lang="en-US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167716" y="-5201"/>
            <a:ext cx="4601296" cy="12317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>
                  <a:outerShdw blurRad="50800" dist="38100" dir="336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Calibri"/>
              </a:rPr>
              <a:t>PROTO-SPHERA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enterpost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		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60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toroidal current		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120÷240 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diameter		        	2R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0.7 m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8D8D8D"/>
              </a:solidFill>
              <a:effectLst>
                <a:outerShdw blurRad="50800" dist="38100" dir="336000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243" y="2940"/>
            <a:ext cx="2484511" cy="36847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" y="1307550"/>
            <a:ext cx="5660898" cy="191909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0782" y="3150597"/>
            <a:ext cx="410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F2200"/>
                </a:solidFill>
              </a:rPr>
              <a:t>Axisymmetric simulation of ST formation</a:t>
            </a:r>
            <a:endParaRPr lang="en-US" b="1" dirty="0">
              <a:solidFill>
                <a:srgbClr val="DF2200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053670" y="4832160"/>
            <a:ext cx="165016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Resistive MHD</a:t>
            </a:r>
          </a:p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simulations of</a:t>
            </a:r>
          </a:p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ST formation</a:t>
            </a:r>
          </a:p>
          <a:p>
            <a:pPr algn="r"/>
            <a:endParaRPr lang="en-US" sz="800" b="1" i="1" dirty="0">
              <a:solidFill>
                <a:srgbClr val="2A71ED"/>
              </a:solidFill>
            </a:endParaRPr>
          </a:p>
        </p:txBody>
      </p:sp>
      <p:pic>
        <p:nvPicPr>
          <p:cNvPr id="30" name="Picture 29" descr="FarengoMH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9063" y="3750250"/>
            <a:ext cx="4637532" cy="2590800"/>
          </a:xfrm>
          <a:prstGeom prst="rect">
            <a:avLst/>
          </a:prstGeom>
        </p:spPr>
      </p:pic>
      <p:pic>
        <p:nvPicPr>
          <p:cNvPr id="32" name="Picture 31" descr="FarengoMHD0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959" y="3649946"/>
            <a:ext cx="1504008" cy="274507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587102" y="6187428"/>
            <a:ext cx="4547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A71ED"/>
                </a:solidFill>
                <a:cs typeface="Comic Sans MS"/>
              </a:rPr>
              <a:t>Non-axisymmetric </a:t>
            </a:r>
            <a:r>
              <a:rPr lang="en-US" b="1" dirty="0" smtClean="0">
                <a:solidFill>
                  <a:srgbClr val="2A71ED"/>
                </a:solidFill>
                <a:cs typeface="Comic Sans MS"/>
              </a:rPr>
              <a:t>simulation </a:t>
            </a:r>
            <a:r>
              <a:rPr lang="en-US" b="1" dirty="0">
                <a:solidFill>
                  <a:srgbClr val="2A71ED"/>
                </a:solidFill>
                <a:cs typeface="Comic Sans MS"/>
              </a:rPr>
              <a:t>of ST formation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73764" y="3426225"/>
            <a:ext cx="4103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2A71ED"/>
                </a:solidFill>
              </a:rPr>
              <a:t>Formation time scale (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Alfvén</a:t>
            </a:r>
            <a:r>
              <a:rPr lang="en-US" sz="1050" b="1" dirty="0">
                <a:solidFill>
                  <a:srgbClr val="2A71ED"/>
                </a:solidFill>
              </a:rPr>
              <a:t>•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</a:t>
            </a:r>
            <a:r>
              <a:rPr lang="en-US" sz="1600" b="1" dirty="0">
                <a:solidFill>
                  <a:srgbClr val="2A71ED"/>
                </a:solidFill>
              </a:rPr>
              <a:t>)</a:t>
            </a:r>
            <a:r>
              <a:rPr lang="en-US" sz="1600" b="1" baseline="30000" dirty="0">
                <a:solidFill>
                  <a:srgbClr val="2A71ED"/>
                </a:solidFill>
              </a:rPr>
              <a:t>1/</a:t>
            </a:r>
            <a:r>
              <a:rPr lang="en-US" sz="1600" b="1" baseline="30000" dirty="0" smtClean="0">
                <a:solidFill>
                  <a:srgbClr val="2A71ED"/>
                </a:solidFill>
              </a:rPr>
              <a:t>2  </a:t>
            </a:r>
            <a:r>
              <a:rPr lang="en-US" sz="1600" b="1" dirty="0" smtClean="0">
                <a:solidFill>
                  <a:srgbClr val="2A71ED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2A71ED"/>
                </a:solidFill>
                <a:cs typeface="Times New Roman"/>
              </a:rPr>
              <a:t> </a:t>
            </a:r>
            <a:r>
              <a:rPr lang="en-US" sz="1600" b="1" dirty="0">
                <a:solidFill>
                  <a:srgbClr val="2A71ED"/>
                </a:solidFill>
                <a:cs typeface="Times New Roman"/>
              </a:rPr>
              <a:t>0.6 ms</a:t>
            </a:r>
            <a:r>
              <a:rPr lang="en-US" sz="1600" b="1" baseline="30000" dirty="0">
                <a:solidFill>
                  <a:srgbClr val="2A71ED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2A71ED"/>
                </a:solidFill>
              </a:rPr>
              <a:t>from 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Alfvén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0.5 </a:t>
            </a:r>
            <a:r>
              <a:rPr lang="el-GR" sz="1600" b="1" dirty="0">
                <a:solidFill>
                  <a:srgbClr val="2A71ED"/>
                </a:solidFill>
              </a:rPr>
              <a:t>μ</a:t>
            </a:r>
            <a:r>
              <a:rPr lang="en-US" sz="1600" b="1" dirty="0">
                <a:solidFill>
                  <a:srgbClr val="2A71ED"/>
                </a:solidFill>
              </a:rPr>
              <a:t>s</a:t>
            </a:r>
            <a:endParaRPr lang="el-GR" sz="1600" b="1" dirty="0">
              <a:solidFill>
                <a:srgbClr val="2A71ED"/>
              </a:solidFill>
            </a:endParaRPr>
          </a:p>
          <a:p>
            <a:r>
              <a:rPr lang="en-US" sz="1600" b="1" dirty="0">
                <a:solidFill>
                  <a:srgbClr val="2A71ED"/>
                </a:solidFill>
              </a:rPr>
              <a:t>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70 ms</a:t>
            </a:r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15"/>
          <p:cNvSpPr txBox="1">
            <a:spLocks noChangeArrowheads="1"/>
          </p:cNvSpPr>
          <p:nvPr/>
        </p:nvSpPr>
        <p:spPr bwMode="auto">
          <a:xfrm>
            <a:off x="796742" y="6194980"/>
            <a:ext cx="2377574" cy="63094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Garcia-Farengo, </a:t>
            </a:r>
            <a:r>
              <a:rPr lang="en-US" sz="1100" cap="small" dirty="0">
                <a:solidFill>
                  <a:srgbClr val="0000FF"/>
                </a:solidFill>
              </a:rPr>
              <a:t>P</a:t>
            </a:r>
            <a:r>
              <a:rPr lang="en-US" sz="1100" dirty="0">
                <a:solidFill>
                  <a:srgbClr val="0000FF"/>
                </a:solidFill>
              </a:rPr>
              <a:t>o</a:t>
            </a:r>
            <a:r>
              <a:rPr lang="en-US" sz="1100" cap="small" dirty="0">
                <a:solidFill>
                  <a:srgbClr val="0000FF"/>
                </a:solidFill>
              </a:rPr>
              <a:t>P </a:t>
            </a:r>
            <a:r>
              <a:rPr lang="en-US" sz="1100" b="1" cap="small" dirty="0">
                <a:solidFill>
                  <a:srgbClr val="0000FF"/>
                </a:solidFill>
              </a:rPr>
              <a:t>16</a:t>
            </a:r>
            <a:r>
              <a:rPr lang="en-US" sz="1100" cap="small" dirty="0">
                <a:solidFill>
                  <a:srgbClr val="0000FF"/>
                </a:solidFill>
              </a:rPr>
              <a:t>,112508</a:t>
            </a:r>
            <a:r>
              <a:rPr lang="en-US" sz="1100" dirty="0">
                <a:solidFill>
                  <a:srgbClr val="0000FF"/>
                </a:solidFill>
              </a:rPr>
              <a:t> (2009)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</a:rPr>
              <a:t>and</a:t>
            </a:r>
          </a:p>
          <a:p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100" dirty="0">
                <a:solidFill>
                  <a:srgbClr val="0000FF"/>
                </a:solidFill>
              </a:rPr>
              <a:t>Ricardo Farengo, ISTW2008 - Frascati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44892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  <a:endParaRPr lang="en-US" dirty="0"/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192182" y="765440"/>
            <a:ext cx="624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  <a:ea typeface="华文细黑"/>
                <a:cs typeface="华文细黑"/>
              </a:rPr>
              <a:t>Anode</a:t>
            </a:r>
          </a:p>
        </p:txBody>
      </p:sp>
      <p:pic>
        <p:nvPicPr>
          <p:cNvPr id="18" name="Picture 17" descr="App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852" y="1008976"/>
            <a:ext cx="2368296" cy="4395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58541" y="1746118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299836" y="5272716"/>
            <a:ext cx="7727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  <a:ea typeface="华文细黑"/>
                <a:cs typeface="华文细黑"/>
              </a:rPr>
              <a:t>Cathode</a:t>
            </a:r>
            <a:endParaRPr lang="en-US" sz="1200" b="1" dirty="0">
              <a:solidFill>
                <a:srgbClr val="008000"/>
              </a:solidFill>
              <a:ea typeface="华文细黑"/>
              <a:cs typeface="华文细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3385" y="926641"/>
            <a:ext cx="3710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solidFill>
                  <a:srgbClr val="008000"/>
                </a:solidFill>
                <a:ea typeface="华文楷体"/>
                <a:cs typeface="华文楷体"/>
              </a:rPr>
              <a:t>• In front of the </a:t>
            </a:r>
            <a:r>
              <a:rPr lang="en-US" altLang="zh-CN" b="1" dirty="0" smtClean="0">
                <a:solidFill>
                  <a:srgbClr val="008000"/>
                </a:solidFill>
                <a:ea typeface="华文楷体"/>
                <a:cs typeface="华文楷体"/>
              </a:rPr>
              <a:t>electrodes:</a:t>
            </a:r>
            <a:endParaRPr lang="en-US" altLang="zh-CN" sz="1000" b="1" dirty="0">
              <a:solidFill>
                <a:srgbClr val="008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FF0000"/>
                </a:solidFill>
                <a:ea typeface="华文楷体"/>
                <a:cs typeface="华文楷体"/>
              </a:rPr>
              <a:t>magnetic field lines</a:t>
            </a:r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,</a:t>
            </a:r>
            <a:endParaRPr lang="en-US" altLang="zh-CN" b="1" dirty="0">
              <a:solidFill>
                <a:srgbClr val="FF0000"/>
              </a:solidFill>
              <a:ea typeface="华文楷体"/>
              <a:cs typeface="华文楷体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6805" y="2894657"/>
            <a:ext cx="3634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b="1" dirty="0" smtClean="0">
                <a:ea typeface="华文楷体"/>
                <a:cs typeface="华文楷体"/>
              </a:rPr>
              <a:t>into closed     </a:t>
            </a:r>
            <a:r>
              <a:rPr lang="en-US" altLang="zh-CN" b="1" dirty="0">
                <a:ea typeface="华文楷体"/>
                <a:cs typeface="华文楷体"/>
              </a:rPr>
              <a:t>,	   </a:t>
            </a:r>
            <a:r>
              <a:rPr lang="en-US" altLang="zh-CN" b="1" dirty="0" smtClean="0">
                <a:ea typeface="华文楷体"/>
                <a:cs typeface="华文楷体"/>
              </a:rPr>
              <a:t> lines </a:t>
            </a:r>
            <a:endParaRPr lang="en-US" altLang="zh-CN" b="1" dirty="0" smtClean="0">
              <a:solidFill>
                <a:srgbClr val="D93309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wrapped 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around 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the </a:t>
            </a:r>
            <a:r>
              <a:rPr lang="en-US" altLang="zh-CN" b="1" cap="all" dirty="0">
                <a:solidFill>
                  <a:srgbClr val="D93309"/>
                </a:solidFill>
                <a:ea typeface="华文楷体"/>
                <a:cs typeface="华文楷体"/>
              </a:rPr>
              <a:t>s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pherical </a:t>
            </a:r>
            <a:r>
              <a:rPr lang="en-US" altLang="zh-CN" b="1" cap="all" dirty="0" smtClean="0">
                <a:solidFill>
                  <a:srgbClr val="D93309"/>
                </a:solidFill>
                <a:ea typeface="华文楷体"/>
                <a:cs typeface="华文楷体"/>
              </a:rPr>
              <a:t>t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orus</a:t>
            </a:r>
            <a:endParaRPr lang="en-US" b="1" dirty="0">
              <a:solidFill>
                <a:srgbClr val="D93309"/>
              </a:solidFill>
              <a:ea typeface="华文楷体"/>
              <a:cs typeface="华文楷体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41901" y="2321788"/>
            <a:ext cx="3504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ea typeface="华文楷体"/>
                <a:cs typeface="华文楷体"/>
              </a:rPr>
              <a:t>• Magnetic reconnections convert </a:t>
            </a:r>
            <a:endParaRPr lang="en-US" altLang="zh-CN" b="1" dirty="0" smtClean="0"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 smtClean="0">
                <a:solidFill>
                  <a:srgbClr val="000090"/>
                </a:solidFill>
                <a:ea typeface="华文楷体"/>
                <a:cs typeface="华文楷体"/>
              </a:rPr>
              <a:t> </a:t>
            </a:r>
            <a:r>
              <a:rPr lang="en-US" altLang="zh-CN" b="1" dirty="0" smtClean="0">
                <a:solidFill>
                  <a:srgbClr val="0000FF"/>
                </a:solidFill>
                <a:ea typeface="华文楷体"/>
                <a:cs typeface="华文楷体"/>
              </a:rPr>
              <a:t>   </a:t>
            </a:r>
            <a:r>
              <a:rPr lang="en-US" altLang="zh-CN" b="1" dirty="0">
                <a:ea typeface="华文楷体"/>
                <a:cs typeface="华文楷体"/>
              </a:rPr>
              <a:t>	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lines</a:t>
            </a: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072711"/>
              </p:ext>
            </p:extLst>
          </p:nvPr>
        </p:nvGraphicFramePr>
        <p:xfrm>
          <a:off x="3242894" y="2647347"/>
          <a:ext cx="190500" cy="266700"/>
        </p:xfrm>
        <a:graphic>
          <a:graphicData uri="http://schemas.openxmlformats.org/presentationml/2006/ole">
            <p:oleObj spid="_x0000_s179202" name="Equation" r:id="rId5" imgW="190500" imgH="266700" progId="Equation.DSMT4">
              <p:embed/>
            </p:oleObj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4501179"/>
              </p:ext>
            </p:extLst>
          </p:nvPr>
        </p:nvGraphicFramePr>
        <p:xfrm>
          <a:off x="5394684" y="751831"/>
          <a:ext cx="571500" cy="317500"/>
        </p:xfrm>
        <a:graphic>
          <a:graphicData uri="http://schemas.openxmlformats.org/presentationml/2006/ole">
            <p:oleObj spid="_x0000_s179203" name="Equation" r:id="rId6" imgW="571500" imgH="304800" progId="Equation.DSMT4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35111" y="1404814"/>
            <a:ext cx="404044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 dirty="0">
              <a:solidFill>
                <a:srgbClr val="FF0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• </a:t>
            </a:r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magnetic field lines are wound </a:t>
            </a: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in a circular direction</a:t>
            </a:r>
          </a:p>
        </p:txBody>
      </p:sp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7969630"/>
              </p:ext>
            </p:extLst>
          </p:nvPr>
        </p:nvGraphicFramePr>
        <p:xfrm>
          <a:off x="3354661" y="2933554"/>
          <a:ext cx="152400" cy="317500"/>
        </p:xfrm>
        <a:graphic>
          <a:graphicData uri="http://schemas.openxmlformats.org/presentationml/2006/ole">
            <p:oleObj spid="_x0000_s179204" name="Equation" r:id="rId7" imgW="152400" imgH="304800" progId="Equation.DSMT4">
              <p:embed/>
            </p:oleObj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35010669"/>
              </p:ext>
            </p:extLst>
          </p:nvPr>
        </p:nvGraphicFramePr>
        <p:xfrm>
          <a:off x="3091071" y="2939884"/>
          <a:ext cx="190500" cy="266700"/>
        </p:xfrm>
        <a:graphic>
          <a:graphicData uri="http://schemas.openxmlformats.org/presentationml/2006/ole">
            <p:oleObj spid="_x0000_s179205" name="Equation" r:id="rId8" imgW="190500" imgH="266700" progId="Equation.DSMT4">
              <p:embed/>
            </p:oleObj>
          </a:graphicData>
        </a:graphic>
      </p:graphicFrame>
      <p:cxnSp>
        <p:nvCxnSpPr>
          <p:cNvPr id="40" name="Straight Arrow Connector 39"/>
          <p:cNvCxnSpPr/>
          <p:nvPr/>
        </p:nvCxnSpPr>
        <p:spPr>
          <a:xfrm>
            <a:off x="1827910" y="6256762"/>
            <a:ext cx="5566816" cy="118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633188" y="5598561"/>
            <a:ext cx="7375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of Tokamaks relies on </a:t>
            </a:r>
            <a:r>
              <a:rPr lang="en-US" dirty="0" smtClean="0">
                <a:solidFill>
                  <a:srgbClr val="FF0000"/>
                </a:solidFill>
              </a:rPr>
              <a:t>induction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       of PROTO-SPHERA relies on</a:t>
            </a:r>
          </a:p>
          <a:p>
            <a:r>
              <a:rPr lang="en-US" dirty="0" smtClean="0"/>
              <a:t>efficient but not forever…		</a:t>
            </a:r>
            <a:r>
              <a:rPr lang="en-US" dirty="0"/>
              <a:t> </a:t>
            </a:r>
            <a:r>
              <a:rPr lang="en-US" dirty="0" smtClean="0"/>
              <a:t> associated with </a:t>
            </a:r>
            <a:r>
              <a:rPr lang="en-US" dirty="0" smtClean="0">
                <a:solidFill>
                  <a:srgbClr val="DF2200"/>
                </a:solidFill>
              </a:rPr>
              <a:t>magnetic reconnections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8543208"/>
              </p:ext>
            </p:extLst>
          </p:nvPr>
        </p:nvGraphicFramePr>
        <p:xfrm>
          <a:off x="1677352" y="5639268"/>
          <a:ext cx="190500" cy="266700"/>
        </p:xfrm>
        <a:graphic>
          <a:graphicData uri="http://schemas.openxmlformats.org/presentationml/2006/ole">
            <p:oleObj spid="_x0000_s179206" name="Equation" r:id="rId9" imgW="190500" imgH="266700" progId="Equation.DSMT4">
              <p:embed/>
            </p:oleObj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1126661"/>
              </p:ext>
            </p:extLst>
          </p:nvPr>
        </p:nvGraphicFramePr>
        <p:xfrm>
          <a:off x="5317838" y="5639268"/>
          <a:ext cx="190500" cy="266700"/>
        </p:xfrm>
        <a:graphic>
          <a:graphicData uri="http://schemas.openxmlformats.org/presentationml/2006/ole">
            <p:oleObj spid="_x0000_s179207" name="Equation" r:id="rId10" imgW="190500" imgH="266700" progId="Equation.DSMT4">
              <p:embed/>
            </p:oleObj>
          </a:graphicData>
        </a:graphic>
      </p:graphicFrame>
      <p:graphicFrame>
        <p:nvGraphicFramePr>
          <p:cNvPr id="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3913161"/>
              </p:ext>
            </p:extLst>
          </p:nvPr>
        </p:nvGraphicFramePr>
        <p:xfrm>
          <a:off x="8148107" y="5635305"/>
          <a:ext cx="495300" cy="266700"/>
        </p:xfrm>
        <a:graphic>
          <a:graphicData uri="http://schemas.openxmlformats.org/presentationml/2006/ole">
            <p:oleObj spid="_x0000_s179208" name="Equation" r:id="rId11" imgW="495300" imgH="266700" progId="Equation.DSMT4">
              <p:embed/>
            </p:oleObj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6913" y="14290"/>
            <a:ext cx="47868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SUSTAIN THE CONFINING CURRENT:</a:t>
            </a:r>
          </a:p>
          <a:p>
            <a:r>
              <a:rPr lang="en-US" sz="2000" b="1" dirty="0" smtClean="0">
                <a:solidFill>
                  <a:srgbClr val="008000"/>
                </a:solidFill>
              </a:rPr>
              <a:t>by DC voltage from anode to cathode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56324" y="6245121"/>
            <a:ext cx="71040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HOW EFFICIENT THE SUSTAINMENT OF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TOROIDAL CURRENT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BY RECONNECTIONS?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37598" y="4209035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  <p:pic>
        <p:nvPicPr>
          <p:cNvPr id="28" name="Picture 27" descr="GiFTok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76" y="3644363"/>
            <a:ext cx="1680210" cy="3164840"/>
          </a:xfrm>
          <a:prstGeom prst="rect">
            <a:avLst/>
          </a:prstGeom>
        </p:spPr>
      </p:pic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1695286" y="3720566"/>
            <a:ext cx="3006252" cy="1815882"/>
          </a:xfrm>
          <a:prstGeom prst="rect">
            <a:avLst/>
          </a:prstGeom>
          <a:noFill/>
          <a:ln w="28575" cmpd="sng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F020C"/>
                </a:solidFill>
              </a:rPr>
              <a:t>Critical points of PROTO-SPHERA: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I</a:t>
            </a:r>
            <a:r>
              <a:rPr lang="en-US" sz="1200" b="1" baseline="-25000" dirty="0">
                <a:solidFill>
                  <a:srgbClr val="FF020C"/>
                </a:solidFill>
              </a:rPr>
              <a:t>ST</a:t>
            </a:r>
            <a:r>
              <a:rPr lang="en-US" sz="1200" b="1" dirty="0">
                <a:solidFill>
                  <a:srgbClr val="FF020C"/>
                </a:solidFill>
              </a:rPr>
              <a:t>= 240 kA (4xI</a:t>
            </a:r>
            <a:r>
              <a:rPr lang="en-US" sz="1200" b="1" baseline="-25000" dirty="0">
                <a:solidFill>
                  <a:srgbClr val="FF020C"/>
                </a:solidFill>
              </a:rPr>
              <a:t>e</a:t>
            </a:r>
            <a:r>
              <a:rPr lang="en-US" sz="1200" b="1" dirty="0">
                <a:solidFill>
                  <a:srgbClr val="FF020C"/>
                </a:solidFill>
              </a:rPr>
              <a:t>) really achievable?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Can it be sustained by Helicity Injection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for at least </a:t>
            </a:r>
            <a:r>
              <a:rPr lang="en-US" sz="1200" b="1" dirty="0">
                <a:solidFill>
                  <a:srgbClr val="FF020C"/>
                </a:solidFill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τ</a:t>
            </a:r>
            <a:r>
              <a:rPr lang="en-US" sz="1200" b="1" baseline="-25000" dirty="0">
                <a:solidFill>
                  <a:srgbClr val="FF020C"/>
                </a:solidFill>
              </a:rPr>
              <a:t>R</a:t>
            </a:r>
            <a:r>
              <a:rPr lang="en-US" sz="1200" b="1" dirty="0">
                <a:solidFill>
                  <a:srgbClr val="FF020C"/>
                </a:solidFill>
                <a:latin typeface="Arial"/>
                <a:cs typeface="Arial"/>
              </a:rPr>
              <a:t>~</a:t>
            </a:r>
            <a:r>
              <a:rPr lang="en-US" sz="1200" b="1" dirty="0">
                <a:solidFill>
                  <a:srgbClr val="FF020C"/>
                </a:solidFill>
              </a:rPr>
              <a:t> 70 ms?  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</a:t>
            </a:r>
            <a:r>
              <a:rPr lang="en-US" sz="1200" b="1" i="1" dirty="0" smtClean="0">
                <a:solidFill>
                  <a:srgbClr val="3366FF"/>
                </a:solidFill>
              </a:rPr>
              <a:t>(machine designed for 1 sec sustainment!)</a:t>
            </a:r>
            <a:endParaRPr lang="en-US" sz="1200" b="1" i="1" dirty="0">
              <a:solidFill>
                <a:srgbClr val="3366FF"/>
              </a:solidFill>
            </a:endParaRP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Resistive MHD stability &amp; confinement?</a:t>
            </a:r>
            <a:endParaRPr lang="en-US" sz="1200" dirty="0"/>
          </a:p>
        </p:txBody>
      </p:sp>
      <p:pic>
        <p:nvPicPr>
          <p:cNvPr id="30" name="Picture 29" descr="GifPSTra-15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12743" y="700517"/>
            <a:ext cx="1693926" cy="4956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1425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51281" y="-2634"/>
            <a:ext cx="7513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4080"/>
                </a:solidFill>
              </a:rPr>
              <a:t>In </a:t>
            </a:r>
            <a:r>
              <a:rPr lang="en-US" sz="2000" b="1" dirty="0">
                <a:solidFill>
                  <a:srgbClr val="004080"/>
                </a:solidFill>
              </a:rPr>
              <a:t>2002</a:t>
            </a:r>
            <a:r>
              <a:rPr lang="en-US" sz="2000" dirty="0">
                <a:solidFill>
                  <a:srgbClr val="004080"/>
                </a:solidFill>
              </a:rPr>
              <a:t> at Frascati an </a:t>
            </a:r>
            <a:r>
              <a:rPr lang="en-US" sz="2000" b="1" dirty="0">
                <a:solidFill>
                  <a:srgbClr val="004080"/>
                </a:solidFill>
              </a:rPr>
              <a:t>International Workshop</a:t>
            </a:r>
          </a:p>
          <a:p>
            <a:r>
              <a:rPr lang="en-US" sz="2000" dirty="0" smtClean="0">
                <a:solidFill>
                  <a:srgbClr val="004080"/>
                </a:solidFill>
              </a:rPr>
              <a:t>advised </a:t>
            </a:r>
            <a:r>
              <a:rPr lang="en-US" sz="2000" dirty="0">
                <a:solidFill>
                  <a:srgbClr val="004080"/>
                </a:solidFill>
              </a:rPr>
              <a:t>to build the </a:t>
            </a:r>
            <a:r>
              <a:rPr lang="en-US" sz="2000" dirty="0" smtClean="0">
                <a:solidFill>
                  <a:srgbClr val="004080"/>
                </a:solidFill>
              </a:rPr>
              <a:t>machine in 2 steps:</a:t>
            </a:r>
            <a:endParaRPr lang="en-US" sz="2000" dirty="0">
              <a:solidFill>
                <a:srgbClr val="004080"/>
              </a:solidFill>
            </a:endParaRPr>
          </a:p>
          <a:p>
            <a:r>
              <a:rPr lang="en-US" b="1" dirty="0">
                <a:solidFill>
                  <a:srgbClr val="9D8686"/>
                </a:solidFill>
              </a:rPr>
              <a:t>• </a:t>
            </a:r>
            <a:r>
              <a:rPr lang="en-US" b="1" dirty="0" smtClean="0">
                <a:solidFill>
                  <a:srgbClr val="9D8686"/>
                </a:solidFill>
              </a:rPr>
              <a:t>Phase 1:	demonstrate Plasma </a:t>
            </a:r>
            <a:r>
              <a:rPr lang="en-US" b="1" dirty="0">
                <a:solidFill>
                  <a:srgbClr val="9D8686"/>
                </a:solidFill>
              </a:rPr>
              <a:t>Centerpost’s feasibility</a:t>
            </a:r>
          </a:p>
          <a:p>
            <a:r>
              <a:rPr lang="en-US" b="1" dirty="0">
                <a:solidFill>
                  <a:srgbClr val="FE5ACB"/>
                </a:solidFill>
              </a:rPr>
              <a:t>• </a:t>
            </a:r>
            <a:r>
              <a:rPr lang="en-US" b="1" dirty="0" smtClean="0">
                <a:solidFill>
                  <a:srgbClr val="FE5ACB"/>
                </a:solidFill>
              </a:rPr>
              <a:t>Phase 2: 	machine completed </a:t>
            </a:r>
            <a:r>
              <a:rPr lang="en-US" b="1" dirty="0">
                <a:solidFill>
                  <a:srgbClr val="FE5ACB"/>
                </a:solidFill>
              </a:rPr>
              <a:t>such as to produce the Spherical </a:t>
            </a:r>
            <a:r>
              <a:rPr lang="en-US" b="1" dirty="0" smtClean="0">
                <a:solidFill>
                  <a:srgbClr val="FE5ACB"/>
                </a:solidFill>
              </a:rPr>
              <a:t>Torus</a:t>
            </a:r>
          </a:p>
          <a:p>
            <a:endParaRPr lang="en-US" sz="800" b="1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3" name="Picture 32" descr="FigConf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07" y="1788248"/>
            <a:ext cx="5457952" cy="429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652431" y="1345542"/>
            <a:ext cx="2007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9D8686"/>
                </a:solidFill>
                <a:cs typeface="Comic Sans MS"/>
              </a:rPr>
              <a:t>Phase1</a:t>
            </a:r>
            <a:r>
              <a:rPr lang="en-US" dirty="0">
                <a:solidFill>
                  <a:srgbClr val="660066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 coils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Centerpost shape</a:t>
            </a: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3014443" y="1339443"/>
            <a:ext cx="26628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EB00D9"/>
                </a:solidFill>
                <a:cs typeface="Comic Sans MS"/>
              </a:rPr>
              <a:t>Phase 2</a:t>
            </a:r>
            <a:r>
              <a:rPr lang="en-US" dirty="0">
                <a:solidFill>
                  <a:srgbClr val="EB00D9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 shaping coils</a:t>
            </a:r>
          </a:p>
          <a:p>
            <a:r>
              <a:rPr lang="en-US" dirty="0">
                <a:solidFill>
                  <a:srgbClr val="FF0000"/>
                </a:solidFill>
                <a:cs typeface="Comic Sans MS"/>
              </a:rPr>
              <a:t>+ 10 PF compressing coils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569" y="5956993"/>
            <a:ext cx="3343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centerpost current </a:t>
            </a:r>
            <a:r>
              <a:rPr lang="en-US" b="1" dirty="0" smtClean="0">
                <a:solidFill>
                  <a:srgbClr val="9D8686"/>
                </a:solidFill>
              </a:rPr>
              <a:t>I</a:t>
            </a:r>
            <a:r>
              <a:rPr lang="en-US" b="1" baseline="-25000" dirty="0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8.5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 smtClean="0">
                <a:solidFill>
                  <a:srgbClr val="E729AD"/>
                </a:solidFill>
              </a:rPr>
              <a:t>No ST </a:t>
            </a:r>
            <a:r>
              <a:rPr lang="en-US" b="1" dirty="0">
                <a:solidFill>
                  <a:srgbClr val="E729AD"/>
                </a:solidFill>
              </a:rPr>
              <a:t>toroidal current	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19463" y="5956993"/>
            <a:ext cx="3942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centerpost current </a:t>
            </a:r>
            <a:r>
              <a:rPr lang="en-US" b="1" dirty="0" smtClean="0">
                <a:solidFill>
                  <a:srgbClr val="9D8686"/>
                </a:solidFill>
              </a:rPr>
              <a:t>I</a:t>
            </a:r>
            <a:r>
              <a:rPr lang="en-US" b="1" baseline="-25000" dirty="0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60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>
                <a:solidFill>
                  <a:srgbClr val="E729AD"/>
                </a:solidFill>
              </a:rPr>
              <a:t>ST toroidal current	     I</a:t>
            </a:r>
            <a:r>
              <a:rPr lang="en-US" b="1" baseline="-25000" dirty="0">
                <a:solidFill>
                  <a:srgbClr val="E729AD"/>
                </a:solidFill>
              </a:rPr>
              <a:t>p</a:t>
            </a:r>
            <a:r>
              <a:rPr lang="en-US" b="1" dirty="0" smtClean="0">
                <a:solidFill>
                  <a:srgbClr val="E729AD"/>
                </a:solidFill>
              </a:rPr>
              <a:t>= 120</a:t>
            </a:r>
            <a:r>
              <a:rPr lang="en-US" b="1" dirty="0">
                <a:solidFill>
                  <a:srgbClr val="E729AD"/>
                </a:solidFill>
              </a:rPr>
              <a:t>÷240 kA</a:t>
            </a:r>
          </a:p>
        </p:txBody>
      </p:sp>
      <p:pic>
        <p:nvPicPr>
          <p:cNvPr id="38" name="Picture 37" descr="Formazion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09" y="1979317"/>
            <a:ext cx="2448139" cy="403701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17396" y="3877898"/>
            <a:ext cx="614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A→1.2</a:t>
            </a: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7004249" y="5324542"/>
            <a:ext cx="1159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solidFill>
                  <a:srgbClr val="008000"/>
                </a:solidFill>
              </a:rPr>
              <a:t>I</a:t>
            </a:r>
            <a:r>
              <a:rPr lang="en-US" sz="1200" b="1" baseline="-25000" dirty="0">
                <a:solidFill>
                  <a:srgbClr val="008000"/>
                </a:solidFill>
              </a:rPr>
              <a:t>p</a:t>
            </a:r>
            <a:r>
              <a:rPr lang="en-US" sz="1200" b="1" dirty="0">
                <a:solidFill>
                  <a:srgbClr val="008000"/>
                </a:solidFill>
              </a:rPr>
              <a:t>=30 → 240kA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7004249" y="1954894"/>
            <a:ext cx="11178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I</a:t>
            </a:r>
            <a:r>
              <a:rPr lang="en-US" sz="1200" b="1" baseline="-25000" dirty="0">
                <a:solidFill>
                  <a:srgbClr val="008000"/>
                </a:solidFill>
              </a:rPr>
              <a:t>e</a:t>
            </a:r>
            <a:r>
              <a:rPr lang="en-US" sz="1200" b="1" dirty="0">
                <a:solidFill>
                  <a:srgbClr val="008000"/>
                </a:solidFill>
              </a:rPr>
              <a:t>=8.5 </a:t>
            </a:r>
            <a:r>
              <a:rPr lang="en-US" sz="1200" b="1" dirty="0">
                <a:solidFill>
                  <a:srgbClr val="008000"/>
                </a:solidFill>
                <a:sym typeface="Symbol" pitchFamily="-107" charset="2"/>
              </a:rPr>
              <a:t>→ </a:t>
            </a:r>
            <a:r>
              <a:rPr lang="en-US" sz="1200" b="1" dirty="0">
                <a:solidFill>
                  <a:srgbClr val="008000"/>
                </a:solidFill>
              </a:rPr>
              <a:t>60kA</a:t>
            </a:r>
            <a:endParaRPr lang="en-US" sz="1400" b="1" dirty="0">
              <a:solidFill>
                <a:srgbClr val="008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15219" y="3881540"/>
            <a:ext cx="551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A=1.8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43" name="Line 31"/>
          <p:cNvSpPr>
            <a:spLocks noChangeShapeType="1"/>
          </p:cNvSpPr>
          <p:nvPr/>
        </p:nvSpPr>
        <p:spPr bwMode="auto">
          <a:xfrm>
            <a:off x="6434943" y="1946753"/>
            <a:ext cx="2105287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4" name="Picture 43" descr="Formazion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948" y="1975366"/>
            <a:ext cx="620183" cy="3788323"/>
          </a:xfrm>
          <a:prstGeom prst="rect">
            <a:avLst/>
          </a:prstGeom>
        </p:spPr>
      </p:pic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6393308" y="1504996"/>
            <a:ext cx="1692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14A226"/>
                </a:solidFill>
              </a:rPr>
              <a:t>ST compression</a:t>
            </a:r>
            <a:endParaRPr lang="en-US" sz="1600" b="1" dirty="0">
              <a:solidFill>
                <a:srgbClr val="D8121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71042" y="6548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  <a:endParaRPr lang="en-US" dirty="0"/>
          </a:p>
        </p:txBody>
      </p:sp>
      <p:pic>
        <p:nvPicPr>
          <p:cNvPr id="19" name="Picture 5" descr="VacuumTestGro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62162" y="3118200"/>
            <a:ext cx="52914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Zamp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0352" y="3077495"/>
            <a:ext cx="2146935" cy="301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350413" y="6292226"/>
            <a:ext cx="746030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Star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413" y="366484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Hopf2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1317">
            <a:off x="39651" y="3387041"/>
            <a:ext cx="1562100" cy="14033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10" y="-2848"/>
            <a:ext cx="780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cs typeface="Calibri"/>
              </a:rPr>
              <a:t>Cylindrical vacuum vessel was START vacuum vessel, donated by Culham in 2004</a:t>
            </a:r>
            <a:endParaRPr lang="en-US" b="1" dirty="0">
              <a:solidFill>
                <a:srgbClr val="000000"/>
              </a:solidFill>
              <a:ea typeface="华文细黑"/>
              <a:cs typeface="华文细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733" y="6282427"/>
            <a:ext cx="633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cs typeface="Calibri"/>
              </a:rPr>
              <a:t>…from ideas 	 …to detailed design		 	 …to hard metal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2397" y="300407"/>
            <a:ext cx="6699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from 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Culham the old vacuum vessel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found its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road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to </a:t>
            </a:r>
            <a:r>
              <a:rPr lang="en-US" altLang="zh-CN" sz="2000" b="1" dirty="0">
                <a:solidFill>
                  <a:srgbClr val="FFFFFF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Frascati</a:t>
            </a:r>
            <a:endParaRPr lang="en-US" sz="2000" b="1" dirty="0">
              <a:solidFill>
                <a:srgbClr val="FFFFFF"/>
              </a:solidFill>
              <a:effectLst>
                <a:outerShdw blurRad="63500" dist="38100" dir="2700000">
                  <a:srgbClr val="FFFF00"/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3" y="2748868"/>
            <a:ext cx="9120879" cy="35077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25582" y="2726970"/>
            <a:ext cx="7991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cs typeface="Calibri"/>
              </a:rPr>
              <a:t>PROTO-SPHERA was built (2006-2009) by ASG Superconductors of Genoa, cost 1 M€</a:t>
            </a:r>
            <a:endParaRPr lang="en-US" b="1" dirty="0">
              <a:solidFill>
                <a:srgbClr val="FFFF00"/>
              </a:solidFill>
              <a:ea typeface="华文细黑"/>
              <a:cs typeface="华文细黑"/>
            </a:endParaRPr>
          </a:p>
        </p:txBody>
      </p:sp>
      <p:pic>
        <p:nvPicPr>
          <p:cNvPr id="47" name="Picture 46" descr="BobineB_AS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650" y="3137007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350413" y="593945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cs typeface="Calibri"/>
              </a:rPr>
              <a:t>Years 2004 - 2010: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48036" y="4641168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effectLst>
                  <a:outerShdw blurRad="762000" dist="76200" dir="2700000">
                    <a:srgbClr val="000000">
                      <a:alpha val="70000"/>
                    </a:srgbClr>
                  </a:outerShdw>
                </a:effectLst>
              </a:rPr>
              <a:t>ASG 2007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46169" y="5782223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effectLst>
                  <a:outerShdw blurRad="342900" dist="38100" dir="2700000">
                    <a:srgbClr val="000000">
                      <a:alpha val="53000"/>
                    </a:srgbClr>
                  </a:outerShdw>
                </a:effectLst>
              </a:rPr>
              <a:t>ASG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204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9" y="3124005"/>
            <a:ext cx="6254750" cy="27749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4092" y="552962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cs typeface="Calibri"/>
              </a:rPr>
              <a:t>Electrical power supplies built by EEI of  Vicenza, cost 0.7 M€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337778" y="5996498"/>
            <a:ext cx="6465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cs typeface="Calibri"/>
              </a:rPr>
              <a:t>Years 2011 - 2014: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525419" y="6211575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12" descr="P1010098 PanoFina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8124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Lightning Bolt 33"/>
          <p:cNvSpPr/>
          <p:nvPr/>
        </p:nvSpPr>
        <p:spPr>
          <a:xfrm rot="701427">
            <a:off x="2096483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9649" y="162159"/>
            <a:ext cx="1151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Anode</a:t>
            </a:r>
            <a:endParaRPr lang="en-US" b="1" dirty="0"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PF2 coils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throttles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Cathode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856112" y="754297"/>
            <a:ext cx="1305167" cy="11985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845939" y="875167"/>
            <a:ext cx="1327063" cy="8482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63384" y="1470424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45939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633940" y="506913"/>
            <a:ext cx="5510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fire the </a:t>
            </a:r>
            <a:r>
              <a:rPr lang="en-US" b="1" dirty="0"/>
              <a:t>plasma centerpost (Phase1)</a:t>
            </a:r>
          </a:p>
          <a:p>
            <a:r>
              <a:rPr lang="en-US" b="1" dirty="0"/>
              <a:t>3 Power supplies </a:t>
            </a:r>
            <a:r>
              <a:rPr lang="en-US" dirty="0"/>
              <a:t>are required</a:t>
            </a:r>
          </a:p>
          <a:p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Cathode heating</a:t>
            </a:r>
            <a:r>
              <a:rPr lang="en-US" dirty="0"/>
              <a:t> rotating 6-phase: 6 x(1.7 kA,25 </a:t>
            </a:r>
            <a:r>
              <a:rPr lang="en-US" dirty="0" smtClean="0"/>
              <a:t>V) rms</a:t>
            </a:r>
          </a:p>
          <a:p>
            <a:r>
              <a:rPr lang="en-US" dirty="0" smtClean="0"/>
              <a:t>   (18 modulus i.e. 1/6 with respect to Phase2)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PF coils</a:t>
            </a:r>
            <a:r>
              <a:rPr lang="en-US" dirty="0"/>
              <a:t>: 2kA, 350 </a:t>
            </a:r>
            <a:r>
              <a:rPr lang="en-US" dirty="0" smtClean="0"/>
              <a:t>V DC current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Plasma centerpost</a:t>
            </a:r>
            <a:r>
              <a:rPr lang="en-US" dirty="0"/>
              <a:t>: 10 kA, 350 V </a:t>
            </a:r>
            <a:r>
              <a:rPr lang="en-US" dirty="0" smtClean="0"/>
              <a:t> DC current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667759" y="0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PROTO-SPHERA POWER SUPPLY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2" name="Picture 11" descr="05Catho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6225" y="4615602"/>
            <a:ext cx="2674620" cy="201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2" descr="03Cathode_Modul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86226" y="2603162"/>
            <a:ext cx="2683259" cy="20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4982094" y="2474958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cs typeface="Calibri"/>
              </a:rPr>
              <a:t>Cathode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806824" y="2808139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H="1">
            <a:off x="5231253" y="3383709"/>
            <a:ext cx="2410416" cy="125927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5" idx="1"/>
          </p:cNvCxnSpPr>
          <p:nvPr/>
        </p:nvCxnSpPr>
        <p:spPr>
          <a:xfrm rot="10800000">
            <a:off x="3124202" y="2474958"/>
            <a:ext cx="1857892" cy="18466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0869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76573" y="137436"/>
            <a:ext cx="2486453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Status of art at EPR2016</a:t>
            </a:r>
          </a:p>
        </p:txBody>
      </p:sp>
      <p:pic>
        <p:nvPicPr>
          <p:cNvPr id="16" name="Picture 15" descr="Shot208_Tensioni_e_correnti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" y="1087087"/>
            <a:ext cx="4031464" cy="348383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rot="10800000">
            <a:off x="1870929" y="2208244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64" y="48846"/>
            <a:ext cx="44716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October 2015 / January 2016</a:t>
            </a:r>
          </a:p>
          <a:p>
            <a:r>
              <a:rPr lang="en-US" sz="2000" b="1" dirty="0"/>
              <a:t>experiments with </a:t>
            </a:r>
            <a:r>
              <a:rPr lang="en-US" sz="2000" b="1" dirty="0">
                <a:solidFill>
                  <a:srgbClr val="668577"/>
                </a:solidFill>
              </a:rPr>
              <a:t>external PF coils</a:t>
            </a:r>
            <a:r>
              <a:rPr lang="en-US" sz="2000" b="1" dirty="0"/>
              <a:t>:</a:t>
            </a:r>
          </a:p>
          <a:p>
            <a:r>
              <a:rPr lang="en-US" sz="2000" b="1" dirty="0">
                <a:solidFill>
                  <a:srgbClr val="0E2AF7"/>
                </a:solidFill>
              </a:rPr>
              <a:t>Plasma current </a:t>
            </a:r>
            <a:r>
              <a:rPr lang="en-US" sz="2000" b="1" dirty="0"/>
              <a:t>outer paths for I &gt; 3.5 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5203" y="1276568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</a:rPr>
              <a:t>Argon plasma</a:t>
            </a:r>
          </a:p>
          <a:p>
            <a:r>
              <a:rPr lang="en-US" b="1" dirty="0">
                <a:solidFill>
                  <a:srgbClr val="0E2AF7"/>
                </a:solidFill>
              </a:rPr>
              <a:t>aiming to 4 kA</a:t>
            </a:r>
          </a:p>
          <a:p>
            <a:r>
              <a:rPr lang="en-US" b="1" dirty="0">
                <a:solidFill>
                  <a:srgbClr val="0E2AF7"/>
                </a:solidFill>
              </a:rPr>
              <a:t>reaches 3.5 kA</a:t>
            </a:r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019206" y="2704561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0E2AF7"/>
                </a:solidFill>
              </a:rPr>
              <a:t>1.5 kA lost</a:t>
            </a:r>
          </a:p>
          <a:p>
            <a:r>
              <a:rPr lang="en-US" b="1" dirty="0">
                <a:solidFill>
                  <a:srgbClr val="0E2AF7"/>
                </a:solidFill>
              </a:rPr>
              <a:t>from main plasma</a:t>
            </a:r>
          </a:p>
          <a:p>
            <a:endParaRPr lang="en-US" b="1" dirty="0">
              <a:solidFill>
                <a:srgbClr val="0E2AF7"/>
              </a:solidFill>
            </a:endParaRPr>
          </a:p>
          <a:p>
            <a:r>
              <a:rPr lang="en-US" b="1" dirty="0">
                <a:solidFill>
                  <a:srgbClr val="0E2AF7"/>
                </a:solidFill>
              </a:rPr>
              <a:t>in discharge from</a:t>
            </a:r>
          </a:p>
          <a:p>
            <a:r>
              <a:rPr lang="en-US" b="1" dirty="0">
                <a:solidFill>
                  <a:srgbClr val="0E2AF7"/>
                </a:solidFill>
              </a:rPr>
              <a:t>cathode down to</a:t>
            </a:r>
          </a:p>
          <a:p>
            <a:r>
              <a:rPr lang="en-US" b="1" dirty="0">
                <a:solidFill>
                  <a:srgbClr val="0E2AF7"/>
                </a:solidFill>
              </a:rPr>
              <a:t>lid\vessel</a:t>
            </a:r>
          </a:p>
          <a:p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" y="5456732"/>
            <a:ext cx="5889752" cy="9931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46782" y="5462221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158157" y="6323586"/>
            <a:ext cx="3482021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405" y="5113332"/>
            <a:ext cx="535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E2AF7"/>
                </a:solidFill>
              </a:rPr>
              <a:t>Also the Cathode emission lowers after 1.5 kA are lost</a:t>
            </a:r>
            <a:endParaRPr lang="en-US" b="1" dirty="0">
              <a:solidFill>
                <a:srgbClr val="0E2AF7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264" y="4489511"/>
            <a:ext cx="5481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668577"/>
                </a:solidFill>
              </a:rPr>
              <a:t>plasma fired after 0.75 s of PF current </a:t>
            </a:r>
          </a:p>
          <a:p>
            <a:pPr algn="ctr"/>
            <a:r>
              <a:rPr lang="en-US" b="1" dirty="0" smtClean="0">
                <a:solidFill>
                  <a:srgbClr val="668577"/>
                </a:solidFill>
              </a:rPr>
              <a:t>(skin current time to remove X-point from inside vessel)</a:t>
            </a:r>
            <a:endParaRPr lang="en-US" b="1" dirty="0">
              <a:solidFill>
                <a:srgbClr val="668577"/>
              </a:solidFill>
            </a:endParaRPr>
          </a:p>
        </p:txBody>
      </p:sp>
      <p:pic>
        <p:nvPicPr>
          <p:cNvPr id="34" name="Picture 33" descr="Shot208-Argon-3.5kA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513" y="964191"/>
            <a:ext cx="3108960" cy="54864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276355" y="95848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208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03436" y="2459349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41712" y="5322399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057371" y="4287714"/>
            <a:ext cx="1072548" cy="597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7514" y="6580092"/>
            <a:ext cx="2756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092" y="740430"/>
            <a:ext cx="613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On the top (near anode) a SS flange, pierced by 8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 such a flange </a:t>
            </a:r>
            <a:r>
              <a:rPr lang="en-US" b="1" dirty="0" smtClean="0">
                <a:ea typeface="华文细黑"/>
                <a:cs typeface="华文细黑"/>
              </a:rPr>
              <a:t>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4 cm thick Polycarbonate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951" y="3727427"/>
            <a:ext cx="2900132" cy="213859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665" y="4182738"/>
            <a:ext cx="2766812" cy="223231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9496" y="5120185"/>
            <a:ext cx="2617969" cy="14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40" y="4271885"/>
            <a:ext cx="2459594" cy="224420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459028" y="3380571"/>
            <a:ext cx="220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87400"/>
                </a:solidFill>
                <a:ea typeface="华文楷体"/>
                <a:cs typeface="华文楷体"/>
              </a:rPr>
              <a:t>Bus-bars </a:t>
            </a:r>
            <a:r>
              <a:rPr lang="en-US" b="1" dirty="0">
                <a:solidFill>
                  <a:srgbClr val="E87400"/>
                </a:solidFill>
                <a:ea typeface="华文楷体"/>
                <a:cs typeface="华文楷体"/>
              </a:rPr>
              <a:t>(top-anode)</a:t>
            </a:r>
            <a:endParaRPr lang="en-US" b="1" dirty="0">
              <a:solidFill>
                <a:srgbClr val="E874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90892" y="1783038"/>
            <a:ext cx="1900438" cy="132190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97798">
            <a:off x="1179572" y="3104939"/>
            <a:ext cx="1142184" cy="77588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791" y="1394676"/>
            <a:ext cx="2117437" cy="2038428"/>
          </a:xfrm>
          <a:prstGeom prst="rect">
            <a:avLst/>
          </a:prstGeom>
        </p:spPr>
      </p:pic>
      <p:pic>
        <p:nvPicPr>
          <p:cNvPr id="48" name="Picture 47"/>
          <p:cNvPicPr/>
          <p:nvPr/>
        </p:nvPicPr>
        <p:blipFill>
          <a:blip r:embed="rId10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7500" y="810939"/>
            <a:ext cx="2451735" cy="169037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Rectangle 49"/>
          <p:cNvSpPr/>
          <p:nvPr/>
        </p:nvSpPr>
        <p:spPr>
          <a:xfrm>
            <a:off x="10003" y="0"/>
            <a:ext cx="78045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2015 experiments produced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a heavy metallization on the top (anode) &amp; bottom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(cathode) bus-bar vacuum entrance </a:t>
            </a:r>
            <a:r>
              <a:rPr lang="en-US" b="1" dirty="0" smtClean="0">
                <a:solidFill>
                  <a:srgbClr val="4A452A"/>
                </a:solidFill>
              </a:rPr>
              <a:t>flanges,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associated with magnetic “nozzles”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90052" y="2526965"/>
            <a:ext cx="2732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Top flange view from plasma side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19665" y="6477099"/>
            <a:ext cx="250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			</a:t>
            </a:r>
            <a:r>
              <a:rPr lang="en-US" b="1" i="1" dirty="0" smtClean="0">
                <a:solidFill>
                  <a:srgbClr val="CC3467"/>
                </a:solidFill>
              </a:rPr>
              <a:t>Anode exit of nozzle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933682" y="5854795"/>
            <a:ext cx="833288" cy="61730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39021" y="2156618"/>
            <a:ext cx="4794067" cy="16828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97135" y="4106076"/>
            <a:ext cx="304443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A71AFF"/>
                </a:solidFill>
              </a:rPr>
              <a:t>Geometry  of magnetic nozzle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779941" y="3752208"/>
            <a:ext cx="2807576" cy="937377"/>
          </a:xfrm>
          <a:prstGeom prst="straightConnector1">
            <a:avLst/>
          </a:prstGeom>
          <a:ln w="12700">
            <a:solidFill>
              <a:srgbClr val="E874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795221" y="1805514"/>
            <a:ext cx="2792296" cy="2377224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41673" y="3808837"/>
            <a:ext cx="93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CC3467"/>
                </a:solidFill>
              </a:rPr>
              <a:t>Anode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7083331" y="4608869"/>
            <a:ext cx="1022635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482" y="1895655"/>
            <a:ext cx="3204623" cy="19227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0" y="1969100"/>
            <a:ext cx="3443884" cy="16826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988" y="3924398"/>
            <a:ext cx="3308336" cy="240351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8687" y="3818429"/>
            <a:ext cx="4808614" cy="270484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5319" y="699125"/>
            <a:ext cx="901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2016</a:t>
            </a:r>
            <a:r>
              <a:rPr lang="en-US" b="1" dirty="0" smtClean="0"/>
              <a:t>: insertion of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(transparent) </a:t>
            </a:r>
            <a:r>
              <a:rPr lang="en-US" b="1" dirty="0" smtClean="0">
                <a:solidFill>
                  <a:srgbClr val="31859C"/>
                </a:solidFill>
              </a:rPr>
              <a:t>anode </a:t>
            </a:r>
            <a:r>
              <a:rPr lang="en-US" b="1" dirty="0" smtClean="0">
                <a:solidFill>
                  <a:srgbClr val="B8811D"/>
                </a:solidFill>
              </a:rPr>
              <a:t>bus-bar </a:t>
            </a:r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top of machine 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435417" y="1249324"/>
            <a:ext cx="356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1859C"/>
                </a:solidFill>
              </a:rPr>
              <a:t>4 cm thick Polycarbonate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(required by atmospheric pressure)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19904" y="1286410"/>
            <a:ext cx="321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Heavily metallized 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top</a:t>
            </a:r>
            <a:r>
              <a:rPr lang="en-US" b="1" i="1" dirty="0" smtClean="0"/>
              <a:t> &amp; </a:t>
            </a:r>
            <a:r>
              <a:rPr lang="en-US" b="1" i="1" dirty="0" smtClean="0">
                <a:solidFill>
                  <a:srgbClr val="3D99D5"/>
                </a:solidFill>
              </a:rPr>
              <a:t>bottom</a:t>
            </a:r>
            <a:r>
              <a:rPr lang="en-US" b="1" i="1" dirty="0" smtClean="0"/>
              <a:t> bus-bar flanges </a:t>
            </a:r>
            <a:endParaRPr lang="en-US" b="1" i="1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508830" y="1895655"/>
            <a:ext cx="115455" cy="1902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330870" y="1840378"/>
            <a:ext cx="101599" cy="222449"/>
          </a:xfrm>
          <a:prstGeom prst="straightConnector1">
            <a:avLst/>
          </a:prstGeom>
          <a:ln>
            <a:solidFill>
              <a:srgbClr val="3D99D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196126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8" y="4682776"/>
            <a:ext cx="3050035" cy="17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579" y="720530"/>
            <a:ext cx="2271498" cy="16420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29" y="726429"/>
            <a:ext cx="2365678" cy="3858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628" y="3663296"/>
            <a:ext cx="1651254" cy="2933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8071" y="2433609"/>
            <a:ext cx="1645615" cy="12198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3867" y="-8905"/>
            <a:ext cx="6416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At the bottom (near cathode) a SS flange, pierced by 14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</a:t>
            </a:r>
          </a:p>
          <a:p>
            <a:r>
              <a:rPr lang="en-US" b="1" dirty="0">
                <a:ea typeface="华文细黑"/>
                <a:cs typeface="华文细黑"/>
              </a:rPr>
              <a:t>such a flange </a:t>
            </a:r>
            <a:r>
              <a:rPr lang="en-US" b="1" dirty="0" smtClean="0">
                <a:ea typeface="华文细黑"/>
                <a:cs typeface="华文细黑"/>
              </a:rPr>
              <a:t>has been 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Polycarbonate 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118" y="714550"/>
            <a:ext cx="2205125" cy="1900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1782" y="1906699"/>
            <a:ext cx="1754847" cy="3119728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0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5122" y="2614885"/>
            <a:ext cx="1834370" cy="148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7171" y="5018286"/>
            <a:ext cx="3270602" cy="18397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06318" y="4072813"/>
            <a:ext cx="2710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July 2016</a:t>
            </a:r>
            <a:r>
              <a:rPr lang="en-US" b="1" dirty="0" smtClean="0"/>
              <a:t>: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machine bottom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373319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98824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940" y="491960"/>
            <a:ext cx="3633377" cy="32335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337" y="4356957"/>
            <a:ext cx="2980055" cy="2237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1005" y="4356956"/>
            <a:ext cx="2757170" cy="2237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" y="9269"/>
            <a:ext cx="9165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Secondary </a:t>
            </a:r>
            <a:r>
              <a:rPr lang="en-US" sz="2000" b="1" dirty="0"/>
              <a:t>discharges </a:t>
            </a:r>
            <a:r>
              <a:rPr lang="en-US" sz="2000" b="1" dirty="0" smtClean="0"/>
              <a:t>from electrodes hitting Al </a:t>
            </a:r>
            <a:r>
              <a:rPr lang="en-US" sz="2000" b="1" dirty="0"/>
              <a:t>vacuum vessel </a:t>
            </a:r>
            <a:r>
              <a:rPr lang="en-US" sz="2000" b="1" dirty="0" smtClean="0"/>
              <a:t>wall (</a:t>
            </a:r>
            <a:r>
              <a:rPr lang="en-US" sz="2000" b="1" dirty="0" smtClean="0">
                <a:solidFill>
                  <a:srgbClr val="B8811D"/>
                </a:solidFill>
              </a:rPr>
              <a:t>plenty of scars</a:t>
            </a:r>
            <a:r>
              <a:rPr lang="en-US" sz="2000" b="1" dirty="0" smtClean="0"/>
              <a:t>!)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820413" y="457983"/>
            <a:ext cx="1720219" cy="600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680246" y="478730"/>
            <a:ext cx="860386" cy="764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40632" y="457983"/>
            <a:ext cx="402909" cy="16852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750" y="3733194"/>
            <a:ext cx="6283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flanges </a:t>
            </a:r>
            <a:r>
              <a:rPr lang="en-US" b="1" dirty="0" smtClean="0">
                <a:ea typeface="华文细黑"/>
                <a:cs typeface="华文细黑"/>
              </a:rPr>
              <a:t>got rid of all metallization from bus-bars:</a:t>
            </a:r>
          </a:p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2mm thick Polycarbonate lining </a:t>
            </a:r>
            <a:r>
              <a:rPr lang="en-US" b="1" dirty="0" smtClean="0">
                <a:ea typeface="华文细黑"/>
                <a:cs typeface="华文细黑"/>
              </a:rPr>
              <a:t>covers the Al vacuum vessel</a:t>
            </a:r>
          </a:p>
          <a:p>
            <a:r>
              <a:rPr lang="en-US" b="1" dirty="0" smtClean="0">
                <a:ea typeface="华文细黑"/>
                <a:cs typeface="华文细黑"/>
              </a:rPr>
              <a:t>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53461" y="4643696"/>
            <a:ext cx="157225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secondary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2mm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thick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screen</a:t>
            </a:r>
          </a:p>
          <a:p>
            <a:pPr algn="ctr"/>
            <a:r>
              <a:rPr lang="en-US" b="1" dirty="0" smtClean="0">
                <a:ea typeface="华文细黑"/>
                <a:cs typeface="华文细黑"/>
              </a:rPr>
              <a:t>surrounds</a:t>
            </a:r>
          </a:p>
          <a:p>
            <a:pPr algn="ctr"/>
            <a:r>
              <a:rPr lang="en-US" b="1" dirty="0">
                <a:ea typeface="华文细黑"/>
                <a:cs typeface="华文细黑"/>
              </a:rPr>
              <a:t>r</a:t>
            </a:r>
            <a:r>
              <a:rPr lang="en-US" b="1" dirty="0" smtClean="0">
                <a:ea typeface="华文细黑"/>
                <a:cs typeface="华文细黑"/>
              </a:rPr>
              <a:t>ear of anode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03" y="5118253"/>
            <a:ext cx="1169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December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01079" y="4356956"/>
            <a:ext cx="2528452" cy="5766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6219467" y="5247037"/>
            <a:ext cx="1526896" cy="727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6177" y="1616075"/>
            <a:ext cx="961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October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  <p:pic>
        <p:nvPicPr>
          <p:cNvPr id="26" name="Picture 25" descr="Shot378_PlasmaFast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8761" y="485582"/>
            <a:ext cx="3251200" cy="3251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618228" y="51403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378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8677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738" y="3081487"/>
            <a:ext cx="2041015" cy="172196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143" y="1292078"/>
            <a:ext cx="2370920" cy="236841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911032" y="1310572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34738" y="449466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060523" y="91749"/>
            <a:ext cx="4946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Secondary discharges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hitting vacuum vessel wall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have been cured by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</a:rPr>
              <a:t>Polycarbonate lining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but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1) Spurious plasma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currents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still flow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outside the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centerpost (albeit inside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the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vacuum vessel)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08257" y="1429644"/>
            <a:ext cx="2373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solidFill>
                    <a:srgbClr val="00AF6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January 2017</a:t>
            </a:r>
            <a:endParaRPr kumimoji="0" lang="en-US" sz="1800" b="1" i="1" u="none" strike="noStrike" kern="0" cap="none" spc="0" normalizeH="0" baseline="0" noProof="0" dirty="0" smtClean="0">
              <a:ln>
                <a:solidFill>
                  <a:srgbClr val="00AF6F"/>
                </a:solidFill>
              </a:ln>
              <a:solidFill>
                <a:srgbClr val="00009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patterns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of spurious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currents are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either diffused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r  filamentary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6072547" y="1591889"/>
            <a:ext cx="489443" cy="89531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/>
          <p:cNvCxnSpPr/>
          <p:nvPr/>
        </p:nvCxnSpPr>
        <p:spPr>
          <a:xfrm>
            <a:off x="6059718" y="2745124"/>
            <a:ext cx="92597" cy="535868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6526572" y="3928052"/>
            <a:ext cx="2480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Input 0.6 MW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 kA from power supply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Centerpost drives 60% 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755" y="4851382"/>
            <a:ext cx="4810193" cy="200424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986713" y="506292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70818" y="5147934"/>
            <a:ext cx="64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A23FF"/>
                </a:solidFill>
                <a:effectLst/>
                <a:uLnTx/>
                <a:uFillTx/>
              </a:rPr>
              <a:t>crisis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A23FF"/>
              </a:solidFill>
              <a:effectLst/>
              <a:uLnTx/>
              <a:uFillTx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5866491" y="5370700"/>
            <a:ext cx="154218" cy="184666"/>
          </a:xfrm>
          <a:prstGeom prst="straightConnector1">
            <a:avLst/>
          </a:prstGeom>
          <a:noFill/>
          <a:ln w="25400" cap="flat" cmpd="sng" algn="ctr">
            <a:solidFill>
              <a:srgbClr val="0A23F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563656" y="651172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27" name="Picture 26" descr="Shot591-4.3kA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100" y="747108"/>
            <a:ext cx="3353308" cy="56235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768258" y="681739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5837" y="199194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8075" y="535843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-8141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5636" y="6547986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86388" y="42903"/>
            <a:ext cx="55811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Secondary discharges </a:t>
            </a:r>
            <a:r>
              <a:rPr lang="en-US" b="1" dirty="0" smtClean="0"/>
              <a:t>hitting vacuum vessel wall</a:t>
            </a:r>
          </a:p>
          <a:p>
            <a:r>
              <a:rPr lang="en-US" b="1" dirty="0" smtClean="0"/>
              <a:t>have been cured by </a:t>
            </a:r>
            <a:r>
              <a:rPr lang="en-US" b="1" dirty="0" smtClean="0">
                <a:solidFill>
                  <a:srgbClr val="31859C"/>
                </a:solidFill>
              </a:rPr>
              <a:t>Polycarbonate lining</a:t>
            </a:r>
            <a:r>
              <a:rPr lang="en-US" b="1" dirty="0" smtClean="0"/>
              <a:t>, but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2) in Hydrogen (250 V breakdown) there was still a problem of current through the vessel,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this was triggered in Argon (80 V breakdown)</a:t>
            </a:r>
            <a:r>
              <a:rPr lang="en-US" b="1" dirty="0" smtClean="0"/>
              <a:t>, </a:t>
            </a:r>
            <a:r>
              <a:rPr lang="en-US" dirty="0" smtClean="0"/>
              <a:t>connecting the </a:t>
            </a:r>
            <a:r>
              <a:rPr lang="en-US" dirty="0"/>
              <a:t>common star potential of the six-phased cathode power supply </a:t>
            </a:r>
            <a:r>
              <a:rPr lang="en-US" dirty="0" smtClean="0"/>
              <a:t>to </a:t>
            </a:r>
            <a:r>
              <a:rPr lang="en-US" dirty="0"/>
              <a:t>the </a:t>
            </a:r>
            <a:r>
              <a:rPr lang="en-US" dirty="0" smtClean="0"/>
              <a:t>machine GND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8" name="Picture 17" descr="Efield-mirr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521887" y="3053735"/>
            <a:ext cx="2819668" cy="35258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375" y="2584529"/>
            <a:ext cx="2493136" cy="1837322"/>
          </a:xfrm>
          <a:prstGeom prst="rect">
            <a:avLst/>
          </a:prstGeom>
        </p:spPr>
      </p:pic>
      <p:sp>
        <p:nvSpPr>
          <p:cNvPr id="20" name="Equal 19"/>
          <p:cNvSpPr/>
          <p:nvPr/>
        </p:nvSpPr>
        <p:spPr>
          <a:xfrm>
            <a:off x="6324211" y="3332229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68554" y="2090402"/>
            <a:ext cx="2956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critical electric field is</a:t>
            </a:r>
          </a:p>
          <a:p>
            <a:r>
              <a:rPr lang="en-US" dirty="0" smtClean="0"/>
              <a:t>at contact between SS upper</a:t>
            </a:r>
          </a:p>
          <a:p>
            <a:r>
              <a:rPr lang="en-US" dirty="0" smtClean="0"/>
              <a:t>extension &amp; Al vacuum vessel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429098" y="5328502"/>
            <a:ext cx="2627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FB9D5"/>
                </a:solidFill>
              </a:rPr>
              <a:t>A spacing insulating ring</a:t>
            </a:r>
          </a:p>
          <a:p>
            <a:r>
              <a:rPr lang="en-US" dirty="0" smtClean="0"/>
              <a:t>was inserted in </a:t>
            </a:r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968036" y="69621"/>
            <a:ext cx="1491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kern="0" dirty="0" smtClean="0">
                <a:ln>
                  <a:solidFill>
                    <a:srgbClr val="00AF6F"/>
                  </a:solidFill>
                </a:ln>
                <a:solidFill>
                  <a:sysClr val="windowText" lastClr="000000"/>
                </a:solidFill>
              </a:rPr>
              <a:t>January 2017</a:t>
            </a:r>
            <a:endParaRPr lang="en-US" b="1" i="1" kern="0" dirty="0" smtClean="0">
              <a:ln>
                <a:solidFill>
                  <a:srgbClr val="00AF6F"/>
                </a:solidFill>
              </a:ln>
              <a:solidFill>
                <a:srgbClr val="000090"/>
              </a:solidFill>
            </a:endParaRPr>
          </a:p>
        </p:txBody>
      </p:sp>
      <p:sp>
        <p:nvSpPr>
          <p:cNvPr id="38" name="Equal 37"/>
          <p:cNvSpPr/>
          <p:nvPr/>
        </p:nvSpPr>
        <p:spPr>
          <a:xfrm>
            <a:off x="3361408" y="3332229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6200000" flipV="1">
            <a:off x="5681096" y="4240601"/>
            <a:ext cx="1953910" cy="4579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H="1" flipV="1">
            <a:off x="6463636" y="4437017"/>
            <a:ext cx="1432863" cy="586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567-Short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6" y="543658"/>
            <a:ext cx="313182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64115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48" y="170955"/>
            <a:ext cx="2203800" cy="2203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677" y="4695631"/>
            <a:ext cx="2143377" cy="21369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372" y="2374755"/>
            <a:ext cx="2938400" cy="2203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51932"/>
            <a:ext cx="2703068" cy="66065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33600" y="280992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To avoid the flowing of plasma currents outside the desired path of the plasma centerpost two large insulating </a:t>
            </a:r>
            <a:r>
              <a:rPr lang="en-US" b="1" cap="all" dirty="0" smtClean="0">
                <a:solidFill>
                  <a:srgbClr val="31859C"/>
                </a:solidFill>
              </a:rPr>
              <a:t>p</a:t>
            </a:r>
            <a:r>
              <a:rPr lang="en-US" b="1" dirty="0" smtClean="0">
                <a:solidFill>
                  <a:srgbClr val="31859C"/>
                </a:solidFill>
              </a:rPr>
              <a:t>olycarbonate diaphragm </a:t>
            </a:r>
            <a:r>
              <a:rPr lang="en-US" b="1" dirty="0">
                <a:solidFill>
                  <a:srgbClr val="31859C"/>
                </a:solidFill>
              </a:rPr>
              <a:t>separators </a:t>
            </a:r>
            <a:r>
              <a:rPr lang="en-US" b="1" dirty="0" smtClean="0">
                <a:solidFill>
                  <a:srgbClr val="31859C"/>
                </a:solidFill>
              </a:rPr>
              <a:t>have been </a:t>
            </a:r>
            <a:r>
              <a:rPr lang="en-US" b="1" dirty="0">
                <a:solidFill>
                  <a:srgbClr val="31859C"/>
                </a:solidFill>
              </a:rPr>
              <a:t>inserted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00396" y="1154410"/>
            <a:ext cx="3050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5968"/>
                </a:solidFill>
              </a:rPr>
              <a:t>to avoid the bus-bar to vessel current flow </a:t>
            </a:r>
            <a:r>
              <a:rPr lang="en-US" dirty="0" smtClean="0">
                <a:solidFill>
                  <a:srgbClr val="215968"/>
                </a:solidFill>
              </a:rPr>
              <a:t>an </a:t>
            </a:r>
            <a:r>
              <a:rPr lang="en-US" dirty="0">
                <a:solidFill>
                  <a:srgbClr val="215968"/>
                </a:solidFill>
              </a:rPr>
              <a:t>insulating </a:t>
            </a:r>
            <a:endParaRPr lang="en-US" dirty="0" smtClean="0">
              <a:solidFill>
                <a:srgbClr val="215968"/>
              </a:solidFill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spacer ring has been inserted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322082" y="2475743"/>
            <a:ext cx="0" cy="334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322082" y="4010255"/>
            <a:ext cx="0" cy="376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1993872" y="943615"/>
            <a:ext cx="1481664" cy="29194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65172" y="4691559"/>
            <a:ext cx="3273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lower diaphragm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60259" y="2755542"/>
            <a:ext cx="858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2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3416" y="5491824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01422" y="1515786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80676" y="6069568"/>
            <a:ext cx="339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15968"/>
                </a:solidFill>
              </a:rPr>
              <a:t>Lower spacer ring </a:t>
            </a:r>
            <a:r>
              <a:rPr lang="en-US" u="sng" dirty="0" smtClean="0">
                <a:solidFill>
                  <a:srgbClr val="215968"/>
                </a:solidFill>
              </a:rPr>
              <a:t>not yet</a:t>
            </a:r>
            <a:r>
              <a:rPr lang="en-US" dirty="0" smtClean="0">
                <a:solidFill>
                  <a:srgbClr val="215968"/>
                </a:solidFill>
              </a:rPr>
              <a:t> inserted</a:t>
            </a:r>
            <a:endParaRPr lang="en-US" dirty="0">
              <a:solidFill>
                <a:srgbClr val="215968"/>
              </a:solidFill>
            </a:endParaRPr>
          </a:p>
        </p:txBody>
      </p:sp>
      <p:cxnSp>
        <p:nvCxnSpPr>
          <p:cNvPr id="46" name="Straight Arrow Connector 45"/>
          <p:cNvCxnSpPr>
            <a:stCxn id="45" idx="1"/>
          </p:cNvCxnSpPr>
          <p:nvPr/>
        </p:nvCxnSpPr>
        <p:spPr>
          <a:xfrm rot="10800000" flipV="1">
            <a:off x="2605012" y="6254233"/>
            <a:ext cx="275664" cy="31484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0" y="1076666"/>
            <a:ext cx="2742622" cy="27509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950" y="3213558"/>
            <a:ext cx="5903049" cy="33757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" y="3827582"/>
            <a:ext cx="3222442" cy="27509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94729">
            <a:off x="3382822" y="3712131"/>
            <a:ext cx="180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6D9F1"/>
                </a:solidFill>
              </a:rPr>
              <a:t>u</a:t>
            </a:r>
            <a:r>
              <a:rPr lang="en-US" dirty="0" smtClean="0">
                <a:solidFill>
                  <a:srgbClr val="C6D9F1"/>
                </a:solidFill>
              </a:rPr>
              <a:t>pper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970620">
            <a:off x="3547282" y="5513014"/>
            <a:ext cx="178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2671" y="3176925"/>
            <a:ext cx="639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PF2up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99309" y="6318203"/>
            <a:ext cx="715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9417" y="3047703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6554" y="603663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752" y="461777"/>
            <a:ext cx="3192990" cy="27395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2124325">
            <a:off x="3556705" y="2406201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321" y="1056315"/>
            <a:ext cx="2910679" cy="214503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911058">
            <a:off x="6289465" y="2237896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38" y="8233"/>
            <a:ext cx="3610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upper diaphragm</a:t>
            </a:r>
          </a:p>
          <a:p>
            <a:r>
              <a:rPr lang="en-US" b="1" dirty="0" smtClean="0"/>
              <a:t>&amp; </a:t>
            </a:r>
            <a:r>
              <a:rPr lang="en-US" b="1" dirty="0" smtClean="0">
                <a:solidFill>
                  <a:srgbClr val="31859C"/>
                </a:solidFill>
              </a:rPr>
              <a:t>Polycarbonate spacer ring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90569">
            <a:off x="7062766" y="5169096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21415577">
            <a:off x="6364784" y="402018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-8141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17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2" y="2019355"/>
            <a:ext cx="5374209" cy="219368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7353" y="673955"/>
            <a:ext cx="55349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A23FF"/>
                </a:solidFill>
              </a:rPr>
              <a:t>Some spurious and concentrated plasma current still sneaks through the narrow clearance (1-2 mm) between </a:t>
            </a:r>
            <a:r>
              <a:rPr lang="en-US" b="1" i="1" dirty="0" smtClean="0">
                <a:solidFill>
                  <a:srgbClr val="31859C"/>
                </a:solidFill>
              </a:rPr>
              <a:t>polycarbonate cylindrical lining and diaphragm</a:t>
            </a:r>
            <a:r>
              <a:rPr lang="en-US" dirty="0" smtClean="0"/>
              <a:t>,</a:t>
            </a:r>
          </a:p>
          <a:p>
            <a:r>
              <a:rPr lang="en-US" b="1" cap="all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lasma currents with </a:t>
            </a:r>
            <a:r>
              <a:rPr lang="en-US" b="1" u="sng" dirty="0" smtClean="0">
                <a:solidFill>
                  <a:srgbClr val="FF0000"/>
                </a:solidFill>
              </a:rPr>
              <a:t>8.6 kA</a:t>
            </a:r>
            <a:r>
              <a:rPr lang="en-US" b="1" dirty="0" smtClean="0">
                <a:solidFill>
                  <a:srgbClr val="FF0000"/>
                </a:solidFill>
              </a:rPr>
              <a:t> through PF2 are achieved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Power input 1.65 MW</a:t>
            </a:r>
            <a:r>
              <a:rPr lang="en-US" dirty="0" smtClean="0"/>
              <a:t>, Anode-cathode voltage 195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" y="4136672"/>
            <a:ext cx="660412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AF6F"/>
                </a:solidFill>
              </a:rPr>
              <a:t>With currents through PF2 exceeding </a:t>
            </a:r>
            <a:r>
              <a:rPr lang="en-US" sz="1600" b="1" dirty="0" smtClean="0">
                <a:solidFill>
                  <a:srgbClr val="00AF6F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00AF6F"/>
                </a:solidFill>
              </a:rPr>
              <a:t>6kA the </a:t>
            </a:r>
          </a:p>
          <a:p>
            <a:r>
              <a:rPr lang="en-US" sz="1600" b="1" dirty="0" smtClean="0">
                <a:solidFill>
                  <a:srgbClr val="00AF6F"/>
                </a:solidFill>
              </a:rPr>
              <a:t>rotational transform of plasma centerpost (q </a:t>
            </a:r>
            <a:r>
              <a:rPr lang="en-US" sz="1600" b="1" dirty="0" smtClean="0">
                <a:solidFill>
                  <a:srgbClr val="00AF6F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00AF6F"/>
                </a:solidFill>
                <a:cs typeface="Times New Roman"/>
              </a:rPr>
              <a:t>2.5-</a:t>
            </a:r>
            <a:r>
              <a:rPr lang="en-US" sz="1600" b="1" dirty="0" smtClean="0">
                <a:solidFill>
                  <a:srgbClr val="00AF6F"/>
                </a:solidFill>
              </a:rPr>
              <a:t>3)</a:t>
            </a:r>
          </a:p>
          <a:p>
            <a:r>
              <a:rPr lang="en-US" sz="1600" b="1" dirty="0" smtClean="0">
                <a:solidFill>
                  <a:srgbClr val="00AF6F"/>
                </a:solidFill>
              </a:rPr>
              <a:t>becomes clearly visible…</a:t>
            </a:r>
          </a:p>
          <a:p>
            <a:endParaRPr lang="en-US" sz="800" b="1" i="1" dirty="0">
              <a:solidFill>
                <a:srgbClr val="00AF6F"/>
              </a:solidFill>
            </a:endParaRPr>
          </a:p>
          <a:p>
            <a:r>
              <a:rPr lang="en-US" b="1" i="1" dirty="0" smtClean="0">
                <a:solidFill>
                  <a:srgbClr val="0A23FF"/>
                </a:solidFill>
              </a:rPr>
              <a:t>The plasma centerpost seems to rotate azimuthally </a:t>
            </a:r>
            <a:r>
              <a:rPr lang="en-US" b="1" dirty="0" smtClean="0">
                <a:solidFill>
                  <a:srgbClr val="0A23FF"/>
                </a:solidFill>
              </a:rPr>
              <a:t>(</a:t>
            </a:r>
            <a:r>
              <a:rPr lang="en-US" b="1" i="1" dirty="0" smtClean="0">
                <a:solidFill>
                  <a:srgbClr val="0A23FF"/>
                </a:solidFill>
              </a:rPr>
              <a:t>          </a:t>
            </a:r>
            <a:r>
              <a:rPr lang="en-US" b="1" dirty="0" smtClean="0">
                <a:solidFill>
                  <a:srgbClr val="0A23FF"/>
                </a:solidFill>
              </a:rPr>
              <a:t>)</a:t>
            </a:r>
          </a:p>
          <a:p>
            <a:r>
              <a:rPr lang="en-US" b="1" i="1" dirty="0" smtClean="0">
                <a:solidFill>
                  <a:srgbClr val="0A23FF"/>
                </a:solidFill>
              </a:rPr>
              <a:t>in clockwise direction (looking from above)</a:t>
            </a:r>
          </a:p>
          <a:p>
            <a:r>
              <a:rPr lang="en-US" sz="1600" b="1" i="1" dirty="0" smtClean="0">
                <a:solidFill>
                  <a:srgbClr val="0A23FF"/>
                </a:solidFill>
              </a:rPr>
              <a:t>(…the six-phased cathodic rotation is switched off…)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-3882" y="2753"/>
            <a:ext cx="80457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 </a:t>
            </a:r>
            <a:r>
              <a:rPr lang="en-US" sz="1600" b="1" dirty="0" smtClean="0"/>
              <a:t>Plasma with </a:t>
            </a:r>
            <a:r>
              <a:rPr lang="en-US" sz="1600" b="1" dirty="0" smtClean="0">
                <a:solidFill>
                  <a:srgbClr val="31859C"/>
                </a:solidFill>
              </a:rPr>
              <a:t>Polycarbonate two diaphragms </a:t>
            </a:r>
            <a:r>
              <a:rPr lang="en-US" sz="1600" b="1" dirty="0" smtClean="0"/>
              <a:t>&amp; </a:t>
            </a:r>
            <a:r>
              <a:rPr lang="en-US" sz="1600" b="1" dirty="0" smtClean="0">
                <a:solidFill>
                  <a:srgbClr val="31859C"/>
                </a:solidFill>
              </a:rPr>
              <a:t>upper Polycarbonate spacer ring</a:t>
            </a:r>
            <a:endParaRPr lang="en-US" sz="1600" b="1" dirty="0" smtClean="0">
              <a:ln>
                <a:solidFill>
                  <a:srgbClr val="00AF6F"/>
                </a:solidFill>
              </a:ln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external PF coils are on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graphicFrame>
        <p:nvGraphicFramePr>
          <p:cNvPr id="194562" name="Object 2"/>
          <p:cNvGraphicFramePr>
            <a:graphicFrameLocks noChangeAspect="1"/>
          </p:cNvGraphicFramePr>
          <p:nvPr/>
        </p:nvGraphicFramePr>
        <p:xfrm>
          <a:off x="5051601" y="5020887"/>
          <a:ext cx="520700" cy="268288"/>
        </p:xfrm>
        <a:graphic>
          <a:graphicData uri="http://schemas.openxmlformats.org/presentationml/2006/ole">
            <p:oleObj spid="_x0000_s194562" name="Equation" r:id="rId5" imgW="520700" imgH="254000" progId="Equation.DSMT4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48628" y="5941633"/>
            <a:ext cx="509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cap="all" dirty="0" smtClean="0"/>
              <a:t>t</a:t>
            </a:r>
            <a:r>
              <a:rPr lang="en-US" i="1" dirty="0" smtClean="0"/>
              <a:t>he spurious plasma current closes on the</a:t>
            </a:r>
          </a:p>
          <a:p>
            <a:r>
              <a:rPr lang="en-US" i="1" dirty="0" smtClean="0"/>
              <a:t>outside of PF2low, producing bright filaments</a:t>
            </a:r>
            <a:endParaRPr lang="en-US" i="1" dirty="0"/>
          </a:p>
        </p:txBody>
      </p:sp>
      <p:cxnSp>
        <p:nvCxnSpPr>
          <p:cNvPr id="40" name="Straight Connector 39"/>
          <p:cNvCxnSpPr>
            <a:stCxn id="25" idx="3"/>
          </p:cNvCxnSpPr>
          <p:nvPr/>
        </p:nvCxnSpPr>
        <p:spPr>
          <a:xfrm flipH="1">
            <a:off x="4671030" y="1412619"/>
            <a:ext cx="901271" cy="2375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41" name="Picture 40" descr="Shot614-8.6kA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773" y="758625"/>
            <a:ext cx="3407664" cy="589788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8269835" y="71652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614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76672" y="190899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76672" y="542687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5572301" y="1412619"/>
            <a:ext cx="313400" cy="16240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4422904" y="5272575"/>
            <a:ext cx="2516288" cy="11268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02185" y="1644940"/>
            <a:ext cx="3675261" cy="4594077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99802" y="21506"/>
            <a:ext cx="83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better left floating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		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31055" y="193106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6600"/>
                </a:solidFill>
              </a:rPr>
              <a:t>130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31055" y="221030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</a:rPr>
              <a:t>V</a:t>
            </a:r>
            <a:r>
              <a:rPr lang="en-US" b="1" baseline="-25000" dirty="0" smtClean="0">
                <a:solidFill>
                  <a:srgbClr val="FF000B"/>
                </a:solidFill>
              </a:rPr>
              <a:t>anode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+150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33085" y="259997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+75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43665" y="4693127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+20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41896" y="513781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V</a:t>
            </a:r>
            <a:r>
              <a:rPr lang="en-US" b="1" baseline="-25000" dirty="0" smtClean="0">
                <a:solidFill>
                  <a:srgbClr val="0A23FF"/>
                </a:solidFill>
              </a:rPr>
              <a:t>cathode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8130" y="539458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-7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96441" y="3477834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#614 8.6kA Argon</a:t>
            </a:r>
          </a:p>
          <a:p>
            <a:pPr algn="ctr"/>
            <a:r>
              <a:rPr lang="en-US" sz="1400" b="1" dirty="0" smtClean="0"/>
              <a:t>Plasma centerpost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00569" y="1583083"/>
            <a:ext cx="3675261" cy="459407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440643" y="1234904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 at 90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8" name="Equal 47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Equal 48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9318" y="-5388"/>
            <a:ext cx="6035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switching on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77420" y="48010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40269" y="56780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57671" y="54884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62936" y="4388043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749913" y="3184012"/>
            <a:ext cx="749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3429895" y="977970"/>
          <a:ext cx="520700" cy="268288"/>
        </p:xfrm>
        <a:graphic>
          <a:graphicData uri="http://schemas.openxmlformats.org/presentationml/2006/ole">
            <p:oleObj spid="_x0000_s196610" name="Equation" r:id="rId6" imgW="520700" imgH="254000" progId="Equation.DSMT4">
              <p:embed/>
            </p:oleObj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09946" y="22946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16" y="944301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3625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99625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09833" y="351044"/>
            <a:ext cx="48185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Switching off the external PF coils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it is possible to have a more uniform distribution </a:t>
            </a:r>
            <a:r>
              <a:rPr lang="en-US" dirty="0"/>
              <a:t>of the spurious </a:t>
            </a:r>
            <a:r>
              <a:rPr lang="en-US" dirty="0" smtClean="0"/>
              <a:t>plasma current that sneaks </a:t>
            </a:r>
            <a:r>
              <a:rPr lang="en-US" dirty="0"/>
              <a:t>through the narrow clearance (1-2 mm) between </a:t>
            </a:r>
            <a:r>
              <a:rPr lang="en-US" dirty="0">
                <a:solidFill>
                  <a:srgbClr val="31859C"/>
                </a:solidFill>
              </a:rPr>
              <a:t>polycarbonate cylindrical lining and </a:t>
            </a:r>
            <a:r>
              <a:rPr lang="en-US" dirty="0" smtClean="0">
                <a:solidFill>
                  <a:srgbClr val="31859C"/>
                </a:solidFill>
              </a:rPr>
              <a:t>diaphragm</a:t>
            </a:r>
            <a:r>
              <a:rPr lang="en-US" dirty="0" smtClean="0">
                <a:solidFill>
                  <a:srgbClr val="000000"/>
                </a:solidFill>
              </a:rPr>
              <a:t>, however in this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case </a:t>
            </a:r>
            <a:r>
              <a:rPr lang="en-US" dirty="0"/>
              <a:t>the plasma currents </a:t>
            </a:r>
            <a:r>
              <a:rPr lang="en-US" dirty="0" smtClean="0"/>
              <a:t>through the PF2 coils reduces to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6kA</a:t>
            </a:r>
          </a:p>
          <a:p>
            <a:endParaRPr lang="en-US" dirty="0"/>
          </a:p>
          <a:p>
            <a:r>
              <a:rPr lang="en-US" dirty="0" smtClean="0"/>
              <a:t>It is quite evident that the </a:t>
            </a:r>
            <a:r>
              <a:rPr lang="en-US" dirty="0"/>
              <a:t>plasma that sneaks through the upper narrow </a:t>
            </a:r>
            <a:r>
              <a:rPr lang="en-US" dirty="0" smtClean="0"/>
              <a:t>clearance corresponds to the bright filaments on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outside of </a:t>
            </a:r>
            <a:r>
              <a:rPr lang="en-US" dirty="0" smtClean="0"/>
              <a:t>PF2low, which diffuse towards the clearance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49" y="4355532"/>
            <a:ext cx="4837176" cy="1954149"/>
          </a:xfrm>
          <a:prstGeom prst="rect">
            <a:avLst/>
          </a:prstGeom>
        </p:spPr>
      </p:pic>
      <p:pic>
        <p:nvPicPr>
          <p:cNvPr id="18" name="Picture 17" descr="Shot665_Trafil-Comp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6" y="95768"/>
            <a:ext cx="4206748" cy="67208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28170" y="162315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665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7807" y="171122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91625" y="5841899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0800000">
            <a:off x="3948801" y="3036694"/>
            <a:ext cx="434090" cy="2768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2589895" y="3598439"/>
            <a:ext cx="1792996" cy="14232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999" y="1571743"/>
            <a:ext cx="3693664" cy="4594077"/>
          </a:xfrm>
          <a:prstGeom prst="rect">
            <a:avLst/>
          </a:prstGeom>
        </p:spPr>
      </p:pic>
      <p:sp>
        <p:nvSpPr>
          <p:cNvPr id="53" name="Equal 52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qual 57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72603" y="1231705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floating 78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pic>
        <p:nvPicPr>
          <p:cNvPr id="61" name="Picture 60" descr="CampoB8.5k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0079" y="1544322"/>
            <a:ext cx="4370416" cy="494358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277420" y="48425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40269" y="56863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57671" y="55050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62936" y="4388043"/>
            <a:ext cx="8130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49913" y="3143307"/>
            <a:ext cx="74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09946" y="23112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96441" y="3583667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#665 6kA Argon</a:t>
            </a:r>
          </a:p>
          <a:p>
            <a:pPr algn="ctr"/>
            <a:r>
              <a:rPr lang="en-US" sz="1400" b="1" dirty="0" smtClean="0"/>
              <a:t>Plasma centerpost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0079" y="906568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809860" y="19650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+</a:t>
            </a:r>
            <a:r>
              <a:rPr lang="en-US" b="1" dirty="0" smtClean="0">
                <a:solidFill>
                  <a:srgbClr val="FF6600"/>
                </a:solidFill>
              </a:rPr>
              <a:t>98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809860" y="224432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</a:rPr>
              <a:t>V</a:t>
            </a:r>
            <a:r>
              <a:rPr lang="en-US" b="1" baseline="-25000" dirty="0" smtClean="0">
                <a:solidFill>
                  <a:srgbClr val="FF000B"/>
                </a:solidFill>
              </a:rPr>
              <a:t>anode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+135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11890" y="263399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+65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843665" y="4727147"/>
            <a:ext cx="154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+4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43381" y="514693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V</a:t>
            </a:r>
            <a:r>
              <a:rPr lang="en-US" b="1" baseline="-25000" dirty="0" smtClean="0">
                <a:solidFill>
                  <a:srgbClr val="0A23FF"/>
                </a:solidFill>
              </a:rPr>
              <a:t>cathode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873635" y="5428608"/>
            <a:ext cx="149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-13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14942" y="14442"/>
            <a:ext cx="8591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PF coils casings better left floating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                                 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08020" y="-15710"/>
            <a:ext cx="554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endParaRPr lang="en-US" sz="2000" dirty="0"/>
          </a:p>
        </p:txBody>
      </p:sp>
      <p:sp>
        <p:nvSpPr>
          <p:cNvPr id="103" name="Rectangle 102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  <p:graphicFrame>
        <p:nvGraphicFramePr>
          <p:cNvPr id="197637" name="Object 5"/>
          <p:cNvGraphicFramePr>
            <a:graphicFrameLocks noChangeAspect="1"/>
          </p:cNvGraphicFramePr>
          <p:nvPr/>
        </p:nvGraphicFramePr>
        <p:xfrm>
          <a:off x="3447522" y="935565"/>
          <a:ext cx="520700" cy="268288"/>
        </p:xfrm>
        <a:graphic>
          <a:graphicData uri="http://schemas.openxmlformats.org/presentationml/2006/ole">
            <p:oleObj spid="_x0000_s197637" name="Equation" r:id="rId6" imgW="520700" imgH="25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21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62842" y="6473819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737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842" y="2586803"/>
            <a:ext cx="5381157" cy="218797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/>
          <p:cNvSpPr txBox="1"/>
          <p:nvPr/>
        </p:nvSpPr>
        <p:spPr>
          <a:xfrm>
            <a:off x="4139126" y="1383967"/>
            <a:ext cx="4743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Switching off the external PF coils, long duration plasma centerposts have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 \ 7 kA</a:t>
            </a:r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139126" y="5208889"/>
            <a:ext cx="482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This plasma centerpost discharge is quite near to</a:t>
            </a:r>
          </a:p>
          <a:p>
            <a:r>
              <a:rPr lang="en-US" b="1" dirty="0" smtClean="0">
                <a:solidFill>
                  <a:srgbClr val="0A23FF"/>
                </a:solidFill>
              </a:rPr>
              <a:t>the rotational trasform value ι 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½  </a:t>
            </a:r>
            <a:r>
              <a:rPr lang="en-US" sz="1400" b="1" dirty="0" smtClean="0">
                <a:solidFill>
                  <a:srgbClr val="0A23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0A23FF"/>
                </a:solidFill>
                <a:sym typeface="Wingdings"/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(q</a:t>
            </a:r>
            <a:r>
              <a:rPr lang="en-US" b="1" baseline="-25000" dirty="0" smtClean="0">
                <a:solidFill>
                  <a:srgbClr val="0A23FF"/>
                </a:solidFill>
              </a:rPr>
              <a:t>Pinch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0A23FF"/>
                </a:solidFill>
              </a:rPr>
              <a:t> 2)</a:t>
            </a:r>
            <a:endParaRPr lang="en-US" b="1" dirty="0">
              <a:solidFill>
                <a:srgbClr val="0A23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681926" y="359164"/>
            <a:ext cx="54553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0.7 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14" name="Picture 13" descr="Shot644-LongL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703" y="342230"/>
            <a:ext cx="3706368" cy="6583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68246" y="28018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85342" y="540470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62399" y="1709073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22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152" y="2990218"/>
            <a:ext cx="5581164" cy="21738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26581" y="1230192"/>
            <a:ext cx="474398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Reducing by a factor of 4 the magnetic field of  the internal PF coils, </a:t>
            </a:r>
            <a:r>
              <a:rPr lang="en-US" b="1" dirty="0" smtClean="0">
                <a:solidFill>
                  <a:srgbClr val="3366FF"/>
                </a:solidFill>
              </a:rPr>
              <a:t>the plasma centerpost has been destabilized</a:t>
            </a:r>
          </a:p>
          <a:p>
            <a:r>
              <a:rPr lang="en-US" b="1" dirty="0" smtClean="0">
                <a:solidFill>
                  <a:srgbClr val="3366FF"/>
                </a:solidFill>
              </a:rPr>
              <a:t>A long duration kink-bended plasma centerpost </a:t>
            </a:r>
            <a:r>
              <a:rPr lang="en-US" dirty="0" smtClean="0"/>
              <a:t>has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5 \ 6 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26581" y="5241244"/>
            <a:ext cx="5317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plasma kink-bended centerpost discharge survives</a:t>
            </a:r>
          </a:p>
          <a:p>
            <a:r>
              <a:rPr lang="en-US" dirty="0" smtClean="0"/>
              <a:t>at a rotational trasform value ι 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1.66</a:t>
            </a:r>
            <a:r>
              <a:rPr lang="en-US" dirty="0" smtClean="0">
                <a:latin typeface="Times New Roman"/>
                <a:cs typeface="Times New Roman"/>
              </a:rPr>
              <a:t>  </a:t>
            </a:r>
            <a:r>
              <a:rPr lang="en-US" sz="1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(q</a:t>
            </a:r>
            <a:r>
              <a:rPr lang="en-US" baseline="-25000" dirty="0" smtClean="0"/>
              <a:t>Pinch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0.6)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6604" y="930957"/>
            <a:ext cx="362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The anode plasma wobbles gently</a:t>
            </a:r>
            <a:endParaRPr lang="en-US" b="1" i="1" dirty="0">
              <a:solidFill>
                <a:srgbClr val="3366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26581" y="5908567"/>
            <a:ext cx="525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Cathode plasma wobbles more than centerpost, but </a:t>
            </a:r>
          </a:p>
          <a:p>
            <a:r>
              <a:rPr lang="en-US" b="1" i="1" dirty="0" smtClean="0">
                <a:solidFill>
                  <a:srgbClr val="3366FF"/>
                </a:solidFill>
              </a:rPr>
              <a:t>the discharge survives till the DC voltage is applied!</a:t>
            </a:r>
            <a:endParaRPr lang="en-US" b="1" i="1" dirty="0">
              <a:solidFill>
                <a:srgbClr val="3366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 flipV="1">
            <a:off x="3416026" y="1131634"/>
            <a:ext cx="450779" cy="1058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3416028" y="6114091"/>
            <a:ext cx="450778" cy="2146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62752" y="309532"/>
            <a:ext cx="59590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Kink destabilization maintained in 0.7s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22" name="Picture 21" descr="Shot645-Kink 0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6" y="309532"/>
            <a:ext cx="3340608" cy="63642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53452" y="34553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35677" y="5517389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34444" y="208894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23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809" y="1422079"/>
            <a:ext cx="1728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Physics Design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1997-2008</a:t>
            </a:r>
            <a:endParaRPr lang="en-US" sz="2000" b="1" dirty="0">
              <a:solidFill>
                <a:srgbClr val="3366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9603" y="4809863"/>
            <a:ext cx="1415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Experiment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2017</a:t>
            </a:r>
            <a:endParaRPr lang="en-US" sz="2000" b="1" dirty="0">
              <a:solidFill>
                <a:srgbClr val="3366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173" y="3244319"/>
            <a:ext cx="1978152" cy="3319272"/>
          </a:xfrm>
          <a:prstGeom prst="rect">
            <a:avLst/>
          </a:prstGeom>
        </p:spPr>
      </p:pic>
      <p:pic>
        <p:nvPicPr>
          <p:cNvPr id="10" name="Picture 9" descr="Shot645-Kink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83954" y="3244319"/>
            <a:ext cx="1936242" cy="3319272"/>
          </a:xfrm>
          <a:prstGeom prst="rect">
            <a:avLst/>
          </a:prstGeom>
        </p:spPr>
      </p:pic>
      <p:pic>
        <p:nvPicPr>
          <p:cNvPr id="11" name="Picture 10" descr="Shot645-Kink3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032945" y="3261288"/>
            <a:ext cx="1835658" cy="33025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187" y="31247"/>
            <a:ext cx="1843786" cy="3060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6089" y="27572"/>
            <a:ext cx="1812798" cy="30600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3448" y="2138269"/>
            <a:ext cx="2274982" cy="830997"/>
          </a:xfrm>
          <a:prstGeom prst="rect">
            <a:avLst/>
          </a:prstGeom>
          <a:noFill/>
          <a:effectLst>
            <a:outerShdw blurRad="76200" dir="19140000" sy="23000" kx="-1200000" algn="bl" rotWithShape="0">
              <a:srgbClr val="FFFF00">
                <a:alpha val="20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PROTO-SPHERA</a:t>
            </a:r>
          </a:p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destabilization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011686" y="3017366"/>
            <a:ext cx="190446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24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Danni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425437" y="1146501"/>
            <a:ext cx="2764496" cy="2392744"/>
          </a:xfrm>
          <a:prstGeom prst="rect">
            <a:avLst/>
          </a:prstGeom>
        </p:spPr>
      </p:pic>
      <p:pic>
        <p:nvPicPr>
          <p:cNvPr id="9" name="Picture 8" descr="Danni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765268" y="4131777"/>
            <a:ext cx="2424665" cy="24412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7818" y="245285"/>
            <a:ext cx="84343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The plasma </a:t>
            </a:r>
            <a:r>
              <a:rPr lang="en-US" sz="2000" b="1" dirty="0"/>
              <a:t>current </a:t>
            </a:r>
            <a:r>
              <a:rPr lang="en-US" sz="2000" b="1" dirty="0" smtClean="0"/>
              <a:t>sneaking </a:t>
            </a:r>
            <a:r>
              <a:rPr lang="en-US" sz="2000" b="1" dirty="0"/>
              <a:t>through the narrow clearance (1-2 mm)</a:t>
            </a:r>
          </a:p>
          <a:p>
            <a:r>
              <a:rPr lang="en-US" sz="2000" b="1" dirty="0"/>
              <a:t>between </a:t>
            </a:r>
            <a:r>
              <a:rPr lang="en-US" sz="2000" b="1" dirty="0">
                <a:solidFill>
                  <a:srgbClr val="31859C"/>
                </a:solidFill>
              </a:rPr>
              <a:t>polycarbonate cylindrical lining and </a:t>
            </a:r>
            <a:r>
              <a:rPr lang="en-US" sz="2000" b="1" dirty="0" smtClean="0">
                <a:solidFill>
                  <a:srgbClr val="31859C"/>
                </a:solidFill>
              </a:rPr>
              <a:t>diaphragm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induces damages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536" y="1253802"/>
            <a:ext cx="31974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narrow clearance has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to be closed completely by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a bonding material</a:t>
            </a:r>
            <a:r>
              <a:rPr lang="en-US" sz="2000" b="1" dirty="0" smtClean="0">
                <a:solidFill>
                  <a:srgbClr val="31859C"/>
                </a:solidFill>
              </a:rPr>
              <a:t> </a:t>
            </a:r>
          </a:p>
          <a:p>
            <a:r>
              <a:rPr lang="en-US" sz="2000" b="1" dirty="0" smtClean="0"/>
              <a:t>able to sustain the diaphragms weight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400" y="4760574"/>
            <a:ext cx="3864388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984807"/>
                </a:solidFill>
              </a:rPr>
              <a:t>The port </a:t>
            </a:r>
            <a:r>
              <a:rPr lang="en-US" sz="2000" b="1" dirty="0" smtClean="0"/>
              <a:t>where </a:t>
            </a:r>
            <a:r>
              <a:rPr lang="en-US" sz="2000" b="1" dirty="0" smtClean="0">
                <a:solidFill>
                  <a:srgbClr val="31859C"/>
                </a:solidFill>
              </a:rPr>
              <a:t>the polycarbonate lining</a:t>
            </a:r>
            <a:r>
              <a:rPr lang="en-US" sz="2000" dirty="0" smtClean="0">
                <a:solidFill>
                  <a:srgbClr val="31859C"/>
                </a:solidFill>
              </a:rPr>
              <a:t> </a:t>
            </a:r>
            <a:r>
              <a:rPr lang="en-US" sz="2000" dirty="0" smtClean="0"/>
              <a:t>was cut, in order to allow for</a:t>
            </a:r>
          </a:p>
          <a:p>
            <a:r>
              <a:rPr lang="en-US" sz="2000" dirty="0" smtClean="0"/>
              <a:t>vacuum gauges measurements, </a:t>
            </a:r>
          </a:p>
          <a:p>
            <a:r>
              <a:rPr lang="en-US" sz="2000" b="1" dirty="0" smtClean="0">
                <a:solidFill>
                  <a:srgbClr val="31859C"/>
                </a:solidFill>
              </a:rPr>
              <a:t>has to be closed </a:t>
            </a:r>
          </a:p>
          <a:p>
            <a:r>
              <a:rPr lang="en-US" sz="2000" b="1" dirty="0" smtClean="0"/>
              <a:t>&amp; the gauges moved elsewhere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24982" y="5096675"/>
            <a:ext cx="3538737" cy="1085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005718" y="912462"/>
            <a:ext cx="1619480" cy="75425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4440134" y="912464"/>
            <a:ext cx="1185064" cy="75425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645-663Da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763" y="912463"/>
            <a:ext cx="2667000" cy="576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25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732401" y="1448839"/>
            <a:ext cx="4411599" cy="49782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78910" y="480446"/>
            <a:ext cx="567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#649 kA Argon Plasma centerpost  (</a:t>
            </a:r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17" name="Picture 16" descr="Efield-mirr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01803" y="1519585"/>
            <a:ext cx="3700862" cy="46277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5754" y="50334"/>
            <a:ext cx="5543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Disaster if top lid &amp; top extension are not floating!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Equal 18"/>
          <p:cNvSpPr/>
          <p:nvPr/>
        </p:nvSpPr>
        <p:spPr>
          <a:xfrm>
            <a:off x="170092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Moon 19"/>
          <p:cNvSpPr/>
          <p:nvPr/>
        </p:nvSpPr>
        <p:spPr>
          <a:xfrm>
            <a:off x="46715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Equal 20"/>
          <p:cNvSpPr/>
          <p:nvPr/>
        </p:nvSpPr>
        <p:spPr>
          <a:xfrm>
            <a:off x="4646051" y="1851470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Moon 21"/>
          <p:cNvSpPr/>
          <p:nvPr/>
        </p:nvSpPr>
        <p:spPr>
          <a:xfrm>
            <a:off x="4522674" y="1683323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Equal 22"/>
          <p:cNvSpPr/>
          <p:nvPr/>
        </p:nvSpPr>
        <p:spPr>
          <a:xfrm rot="10800000">
            <a:off x="3824959" y="1858626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Moon 23"/>
          <p:cNvSpPr/>
          <p:nvPr/>
        </p:nvSpPr>
        <p:spPr>
          <a:xfrm rot="10800000">
            <a:off x="3948342" y="1690479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Equal 24"/>
          <p:cNvSpPr/>
          <p:nvPr/>
        </p:nvSpPr>
        <p:spPr>
          <a:xfrm rot="10800000">
            <a:off x="8302387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Moon 25"/>
          <p:cNvSpPr/>
          <p:nvPr/>
        </p:nvSpPr>
        <p:spPr>
          <a:xfrm rot="10800000">
            <a:off x="8437109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-1542" y="6277319"/>
            <a:ext cx="8891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	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 </a:t>
            </a:r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/>
              <a:t> 		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9781" y="789312"/>
            <a:ext cx="8809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Polycarbonate spacer ring </a:t>
            </a:r>
            <a:r>
              <a:rPr lang="en-US" b="1" dirty="0" smtClean="0">
                <a:solidFill>
                  <a:srgbClr val="31859C"/>
                </a:solidFill>
              </a:rPr>
              <a:t>insulating </a:t>
            </a:r>
            <a:r>
              <a:rPr lang="en-US" b="1" dirty="0">
                <a:solidFill>
                  <a:srgbClr val="31859C"/>
                </a:solidFill>
              </a:rPr>
              <a:t>top lid and top extension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vessel (GND)</a:t>
            </a:r>
          </a:p>
          <a:p>
            <a:r>
              <a:rPr lang="en-US" b="1" dirty="0" smtClean="0">
                <a:solidFill>
                  <a:srgbClr val="404040"/>
                </a:solidFill>
              </a:rPr>
              <a:t>					have been put </a:t>
            </a:r>
            <a:r>
              <a:rPr lang="en-US" b="1" dirty="0">
                <a:solidFill>
                  <a:srgbClr val="404040"/>
                </a:solidFill>
              </a:rPr>
              <a:t>back in contact with vessel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35822" y="1100002"/>
            <a:ext cx="1013595" cy="746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168350" y="1397543"/>
            <a:ext cx="220091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388441" y="1390387"/>
            <a:ext cx="236919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26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836" y="3923881"/>
            <a:ext cx="5139454" cy="20247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469" y="1054104"/>
            <a:ext cx="2910679" cy="21450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 rot="1911058">
            <a:off x="3920780" y="2399211"/>
            <a:ext cx="8717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spacer ring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638" y="122207"/>
            <a:ext cx="91373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rgbClr val="31859C"/>
                </a:solidFill>
              </a:rPr>
              <a:t>Polycarbonate spacer ring </a:t>
            </a:r>
            <a:r>
              <a:rPr lang="en-US" sz="1600" b="1" dirty="0" smtClean="0"/>
              <a:t>insulates top lid and top extension from vessel (GND)</a:t>
            </a:r>
          </a:p>
          <a:p>
            <a:r>
              <a:rPr lang="en-US" sz="1600" i="1" dirty="0" smtClean="0">
                <a:solidFill>
                  <a:srgbClr val="000000"/>
                </a:solidFill>
              </a:rPr>
              <a:t>if they are put back in contact with vessel, plasma centerpost current </a:t>
            </a:r>
            <a:r>
              <a:rPr lang="en-US" sz="1600" i="1" dirty="0"/>
              <a:t>through PF2 </a:t>
            </a:r>
            <a:r>
              <a:rPr lang="en-US" sz="1600" i="1" dirty="0" smtClean="0"/>
              <a:t>is hampered</a:t>
            </a:r>
          </a:p>
          <a:p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Large part of current flows into vacuum vessel </a:t>
            </a:r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u="sng" dirty="0" smtClean="0">
                <a:solidFill>
                  <a:srgbClr val="A71AFF"/>
                </a:solidFill>
              </a:rPr>
              <a:t>secondary </a:t>
            </a:r>
            <a:r>
              <a:rPr lang="en-US" b="1" u="sng" dirty="0">
                <a:solidFill>
                  <a:srgbClr val="A71AFF"/>
                </a:solidFill>
              </a:rPr>
              <a:t>discharges bus-bars </a:t>
            </a:r>
            <a:r>
              <a:rPr lang="en-US" sz="1600" u="sng" dirty="0">
                <a:solidFill>
                  <a:srgbClr val="A71A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u="sng" dirty="0">
                <a:solidFill>
                  <a:srgbClr val="A71AFF"/>
                </a:solidFill>
              </a:rPr>
              <a:t> vessel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285645" y="3927630"/>
            <a:ext cx="0" cy="810818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93744" y="1378401"/>
            <a:ext cx="12374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Top extension</a:t>
            </a:r>
            <a:endParaRPr 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888642" y="2947429"/>
            <a:ext cx="1157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Vessel (GND)</a:t>
            </a:r>
            <a:endParaRPr lang="en-US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977389" y="3343510"/>
            <a:ext cx="5153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Plasma current reaches 6 kA,</a:t>
            </a:r>
          </a:p>
          <a:p>
            <a:r>
              <a:rPr lang="en-US" b="1" dirty="0" smtClean="0"/>
              <a:t>but </a:t>
            </a:r>
            <a:r>
              <a:rPr lang="en-US" b="1" u="sng" dirty="0" smtClean="0">
                <a:solidFill>
                  <a:srgbClr val="A71AFF"/>
                </a:solidFill>
              </a:rPr>
              <a:t>after </a:t>
            </a:r>
            <a:r>
              <a:rPr lang="en-US" b="1" u="sng" dirty="0">
                <a:solidFill>
                  <a:srgbClr val="A71AFF"/>
                </a:solidFill>
              </a:rPr>
              <a:t>secondary </a:t>
            </a:r>
            <a:r>
              <a:rPr lang="en-US" b="1" u="sng" dirty="0" smtClean="0">
                <a:solidFill>
                  <a:srgbClr val="A71AFF"/>
                </a:solidFill>
              </a:rPr>
              <a:t>discharges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dirty="0" smtClean="0"/>
              <a:t>current drops to 3 kA 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900624" y="5935298"/>
            <a:ext cx="524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achieve full centerpost current in </a:t>
            </a:r>
            <a:r>
              <a:rPr lang="en-US" b="1" dirty="0" smtClean="0">
                <a:solidFill>
                  <a:srgbClr val="FF00D2"/>
                </a:solidFill>
              </a:rPr>
              <a:t>Hydrogen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FF00D2"/>
                </a:solidFill>
              </a:rPr>
              <a:t>250 V break-down</a:t>
            </a:r>
            <a:r>
              <a:rPr lang="en-US" b="1" dirty="0" smtClean="0"/>
              <a:t>) needs a </a:t>
            </a:r>
            <a:r>
              <a:rPr lang="en-US" b="1" dirty="0" smtClean="0">
                <a:solidFill>
                  <a:srgbClr val="31859C"/>
                </a:solidFill>
              </a:rPr>
              <a:t>new insulating vacuum vessel</a:t>
            </a:r>
          </a:p>
        </p:txBody>
      </p:sp>
      <p:pic>
        <p:nvPicPr>
          <p:cNvPr id="45" name="567-Anode.wmv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98888" y="1051177"/>
            <a:ext cx="2234035" cy="2626131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>
            <a:off x="6172200" y="922445"/>
            <a:ext cx="927100" cy="1772932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649-TappoVirolaGND.jpe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28" y="1048627"/>
            <a:ext cx="3968496" cy="57607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105087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67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27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58100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062" y="1814436"/>
            <a:ext cx="3876352" cy="45710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45" y="2123646"/>
            <a:ext cx="3833620" cy="41937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63432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If whole current of power supply (10 kA) is successfully driven in the Argon centerpost</a:t>
            </a:r>
            <a:r>
              <a:rPr lang="en-US" b="1" dirty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plasma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687484"/>
                </a:solidFill>
              </a:rPr>
              <a:t>it will be necessary to substitute the Al vacuum vessel with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a Polymetacrylate (PPMA) transparent and insulating vessel (5 cm thick,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2m </a:t>
            </a:r>
            <a:r>
              <a:rPr lang="en-US" b="1" dirty="0" smtClean="0">
                <a:solidFill>
                  <a:srgbClr val="31859C"/>
                </a:solidFill>
                <a:latin typeface="Webdings"/>
                <a:ea typeface="Webdings"/>
                <a:cs typeface="Webdings"/>
                <a:sym typeface="Webdings"/>
              </a:rPr>
              <a:t></a:t>
            </a:r>
            <a:r>
              <a:rPr lang="en-US" b="1" dirty="0" smtClean="0">
                <a:solidFill>
                  <a:srgbClr val="31859C"/>
                </a:solidFill>
                <a:ea typeface="Webdings"/>
                <a:cs typeface="Webdings"/>
                <a:sym typeface="Webdings"/>
              </a:rPr>
              <a:t>, </a:t>
            </a:r>
            <a:r>
              <a:rPr lang="en-US" b="1" dirty="0" smtClean="0">
                <a:solidFill>
                  <a:srgbClr val="31859C"/>
                </a:solidFill>
              </a:rPr>
              <a:t>1.6 m high)</a:t>
            </a:r>
          </a:p>
          <a:p>
            <a:r>
              <a:rPr lang="en-US" b="1" dirty="0" smtClean="0">
                <a:solidFill>
                  <a:srgbClr val="605231"/>
                </a:solidFill>
              </a:rPr>
              <a:t>adding 2 further SS rings on top &amp; bottom of the experiment</a:t>
            </a:r>
            <a:r>
              <a:rPr lang="en-US" dirty="0" smtClean="0"/>
              <a:t>, </a:t>
            </a:r>
          </a:p>
          <a:p>
            <a:pPr algn="r"/>
            <a:r>
              <a:rPr lang="en-US" dirty="0" smtClean="0"/>
              <a:t>       </a:t>
            </a:r>
            <a:r>
              <a:rPr lang="en-US" b="1" dirty="0" smtClean="0">
                <a:solidFill>
                  <a:srgbClr val="687484"/>
                </a:solidFill>
              </a:rPr>
              <a:t>keeping all internal components attached to the existing SS upper\lower lid and extension</a:t>
            </a:r>
          </a:p>
          <a:p>
            <a:r>
              <a:rPr lang="en-US" b="1" dirty="0" smtClean="0">
                <a:solidFill>
                  <a:srgbClr val="EE2E96"/>
                </a:solidFill>
              </a:rPr>
              <a:t>		then try Hydrogen plasma</a:t>
            </a:r>
            <a:endParaRPr lang="en-US" b="1" dirty="0">
              <a:solidFill>
                <a:srgbClr val="EE2E9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46362" y="6317891"/>
            <a:ext cx="642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flanged PPMA cylinder				carved PPMA cylinder </a:t>
            </a:r>
            <a:endParaRPr lang="en-US" i="1" dirty="0"/>
          </a:p>
        </p:txBody>
      </p:sp>
      <p:sp>
        <p:nvSpPr>
          <p:cNvPr id="25" name="Rectangle 24"/>
          <p:cNvSpPr/>
          <p:nvPr/>
        </p:nvSpPr>
        <p:spPr>
          <a:xfrm>
            <a:off x="43605" y="17785"/>
            <a:ext cx="9087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31859C"/>
                </a:solidFill>
              </a:rPr>
              <a:t>A new </a:t>
            </a:r>
            <a:r>
              <a:rPr lang="en-US" sz="2000" b="1" dirty="0">
                <a:solidFill>
                  <a:srgbClr val="31859C"/>
                </a:solidFill>
              </a:rPr>
              <a:t>insulating </a:t>
            </a:r>
            <a:r>
              <a:rPr lang="en-US" sz="2000" b="1" dirty="0" smtClean="0">
                <a:solidFill>
                  <a:srgbClr val="31859C"/>
                </a:solidFill>
              </a:rPr>
              <a:t>&amp; transparent vacuum vessel has to be built: will be Phase-2 ready</a:t>
            </a:r>
            <a:endParaRPr lang="en-US" sz="2000" b="1" dirty="0">
              <a:solidFill>
                <a:srgbClr val="31859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49378" y="1799836"/>
            <a:ext cx="1373315" cy="87244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-1204624" y="3053838"/>
            <a:ext cx="3774989" cy="76611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915067" y="2041240"/>
            <a:ext cx="612340" cy="555671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6335564" y="3455587"/>
            <a:ext cx="3606191" cy="777496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7044" y="5803288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28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54344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Proto-Vessel-P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9" y="939282"/>
            <a:ext cx="4523186" cy="5838695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2813538" y="1532820"/>
            <a:ext cx="1759312" cy="14452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2634289" y="3224653"/>
            <a:ext cx="2421453" cy="145630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3722" y="67161"/>
            <a:ext cx="8205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To be build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, after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10 kA plasma centerpost routinely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achieved,</a:t>
            </a:r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full PROTO-SPHERA load assembly and power supplies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573933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Group A: ST compression coils </a:t>
            </a:r>
            <a:r>
              <a:rPr lang="en-US" dirty="0">
                <a:solidFill>
                  <a:srgbClr val="FF0000"/>
                </a:solidFill>
              </a:rPr>
              <a:t>(5+5 series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 dirty="0"/>
              <a:t>• high voltage (</a:t>
            </a:r>
            <a:r>
              <a:rPr lang="en-US" b="1" dirty="0" smtClean="0">
                <a:latin typeface="Times New Roman"/>
                <a:cs typeface="Times New Roman"/>
              </a:rPr>
              <a:t>~ </a:t>
            </a:r>
            <a:r>
              <a:rPr lang="en-US" b="1" dirty="0" smtClean="0"/>
              <a:t>20 </a:t>
            </a:r>
            <a:r>
              <a:rPr lang="en-US" b="1" dirty="0"/>
              <a:t>kV</a:t>
            </a:r>
            <a:r>
              <a:rPr lang="en-US" dirty="0"/>
              <a:t>) insulation</a:t>
            </a:r>
          </a:p>
          <a:p>
            <a:pPr>
              <a:buFont typeface="Wingdings" charset="2"/>
              <a:buChar char=""/>
            </a:pPr>
            <a:r>
              <a:rPr lang="en-US" dirty="0"/>
              <a:t> thin Inconel </a:t>
            </a:r>
            <a:r>
              <a:rPr lang="en-US" dirty="0" smtClean="0"/>
              <a:t>casings		cost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0.5M</a:t>
            </a:r>
            <a:r>
              <a:rPr lang="en-US" dirty="0"/>
              <a:t>€ 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569816" y="2967100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Final Power Supplies for:</a:t>
            </a:r>
            <a:endParaRPr lang="en-US" sz="8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1) Group A PF </a:t>
            </a:r>
            <a:r>
              <a:rPr lang="en-US" dirty="0" smtClean="0">
                <a:solidFill>
                  <a:srgbClr val="0000FF"/>
                </a:solidFill>
              </a:rPr>
              <a:t>coils		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0.1M€ </a:t>
            </a:r>
          </a:p>
          <a:p>
            <a:r>
              <a:rPr lang="en-US" dirty="0">
                <a:solidFill>
                  <a:srgbClr val="0000FF"/>
                </a:solidFill>
              </a:rPr>
              <a:t>2) Cathode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en-US" b="1" baseline="-25000" dirty="0" smtClean="0">
                <a:solidFill>
                  <a:srgbClr val="0000FF"/>
                </a:solidFill>
              </a:rPr>
              <a:t>cath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</a:t>
            </a:r>
            <a:r>
              <a:rPr lang="en-US" b="1" dirty="0" smtClean="0">
                <a:solidFill>
                  <a:srgbClr val="0000FF"/>
                </a:solidFill>
              </a:rPr>
              <a:t>kA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  <a:p>
            <a:r>
              <a:rPr lang="en-US" dirty="0">
                <a:solidFill>
                  <a:srgbClr val="0000FF"/>
                </a:solidFill>
              </a:rPr>
              <a:t>3) </a:t>
            </a:r>
            <a:r>
              <a:rPr lang="en-US" dirty="0" smtClean="0">
                <a:solidFill>
                  <a:srgbClr val="0000FF"/>
                </a:solidFill>
              </a:rPr>
              <a:t>Centerpost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</a:rPr>
              <a:t>e</a:t>
            </a:r>
            <a:r>
              <a:rPr lang="en-US" b="1" dirty="0">
                <a:solidFill>
                  <a:srgbClr val="0000FF"/>
                </a:solidFill>
              </a:rPr>
              <a:t> 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kA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0.6M€ </a:t>
            </a:r>
          </a:p>
          <a:p>
            <a:r>
              <a:rPr lang="en-US" b="1" i="1" dirty="0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 will be used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569816" y="2561647"/>
            <a:ext cx="4438692" cy="369332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660066"/>
                </a:solidFill>
              </a:rPr>
              <a:t>Tungsten filaments </a:t>
            </a:r>
            <a:r>
              <a:rPr lang="en-US" dirty="0">
                <a:solidFill>
                  <a:srgbClr val="660066"/>
                </a:solidFill>
              </a:rPr>
              <a:t>(</a:t>
            </a:r>
            <a:r>
              <a:rPr lang="en-US" b="1" dirty="0">
                <a:solidFill>
                  <a:srgbClr val="660066"/>
                </a:solidFill>
              </a:rPr>
              <a:t>54 </a:t>
            </a:r>
            <a:r>
              <a:rPr lang="en-US" sz="1600" b="1" dirty="0">
                <a:solidFill>
                  <a:srgbClr val="660066"/>
                </a:solidFill>
              </a:rPr>
              <a:t>→</a:t>
            </a:r>
            <a:r>
              <a:rPr lang="en-US" b="1" dirty="0">
                <a:solidFill>
                  <a:srgbClr val="660066"/>
                </a:solidFill>
              </a:rPr>
              <a:t> 324</a:t>
            </a:r>
            <a:r>
              <a:rPr lang="en-US" dirty="0">
                <a:solidFill>
                  <a:srgbClr val="660066"/>
                </a:solidFill>
              </a:rPr>
              <a:t>)</a:t>
            </a:r>
            <a:r>
              <a:rPr lang="en-US" i="1" dirty="0">
                <a:solidFill>
                  <a:srgbClr val="660066"/>
                </a:solidFill>
              </a:rPr>
              <a:t>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7478" y="4757037"/>
            <a:ext cx="457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Cost up to </a:t>
            </a:r>
            <a:r>
              <a:rPr lang="en-US" b="1" dirty="0" smtClean="0">
                <a:solidFill>
                  <a:srgbClr val="FF0000"/>
                </a:solidFill>
              </a:rPr>
              <a:t>now			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2.0 </a:t>
            </a:r>
            <a:r>
              <a:rPr lang="en-US" b="1" dirty="0">
                <a:solidFill>
                  <a:srgbClr val="FF0000"/>
                </a:solidFill>
              </a:rPr>
              <a:t>M€</a:t>
            </a:r>
          </a:p>
          <a:p>
            <a:r>
              <a:rPr lang="en-US" b="1" dirty="0">
                <a:solidFill>
                  <a:srgbClr val="FF0000"/>
                </a:solidFill>
              </a:rPr>
              <a:t>Cost for final stage of </a:t>
            </a:r>
            <a:r>
              <a:rPr lang="en-US" b="1" dirty="0" smtClean="0">
                <a:solidFill>
                  <a:srgbClr val="FF0000"/>
                </a:solidFill>
              </a:rPr>
              <a:t>experiment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1.6 M€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29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1157" y="-1628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754701" y="97692"/>
            <a:ext cx="5391727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Perspectives</a:t>
            </a:r>
          </a:p>
          <a:p>
            <a:endParaRPr lang="en-US" sz="800" b="1" dirty="0"/>
          </a:p>
          <a:p>
            <a:r>
              <a:rPr lang="en-US" b="1" i="1" cap="all" dirty="0"/>
              <a:t>Proto-Sphera </a:t>
            </a:r>
            <a:r>
              <a:rPr lang="en-US" b="1" i="1" dirty="0"/>
              <a:t>will assess a new magnetic confinement configuration, potentially stationary</a:t>
            </a:r>
          </a:p>
          <a:p>
            <a:endParaRPr lang="en-US" sz="800" b="1" dirty="0" smtClean="0"/>
          </a:p>
          <a:p>
            <a:r>
              <a:rPr lang="en-US" b="1" dirty="0" smtClean="0"/>
              <a:t>Power injected into the centerpost</a:t>
            </a:r>
          </a:p>
          <a:p>
            <a:r>
              <a:rPr lang="en-US" b="1" dirty="0" smtClean="0"/>
              <a:t>should be &gt;  250 V • 60 kA = 15 MW…</a:t>
            </a:r>
          </a:p>
          <a:p>
            <a:endParaRPr lang="en-US" sz="800" b="1" dirty="0"/>
          </a:p>
          <a:p>
            <a:r>
              <a:rPr lang="en-US" b="1" dirty="0" smtClean="0">
                <a:solidFill>
                  <a:srgbClr val="0000FF"/>
                </a:solidFill>
              </a:rPr>
              <a:t>It is a huge power into such a small plasma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…however how much will go into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the confining Spherical Torus,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through magnetic reconnections?</a:t>
            </a:r>
          </a:p>
          <a:p>
            <a:endParaRPr lang="en-US" b="1" dirty="0"/>
          </a:p>
          <a:p>
            <a:r>
              <a:rPr lang="en-US" b="1" dirty="0" smtClean="0"/>
              <a:t>No one is able to predict:</a:t>
            </a:r>
          </a:p>
          <a:p>
            <a:endParaRPr lang="en-US" sz="800" dirty="0" smtClean="0"/>
          </a:p>
          <a:p>
            <a:r>
              <a:rPr lang="en-US" b="1" dirty="0" smtClean="0">
                <a:solidFill>
                  <a:srgbClr val="3D99D5"/>
                </a:solidFill>
              </a:rPr>
              <a:t>•</a:t>
            </a:r>
            <a:r>
              <a:rPr lang="en-US" dirty="0" smtClean="0">
                <a:solidFill>
                  <a:srgbClr val="3D99D5"/>
                </a:solidFill>
              </a:rPr>
              <a:t> should it be zero, then ST plasma T = 10 eV</a:t>
            </a:r>
          </a:p>
          <a:p>
            <a:r>
              <a:rPr lang="en-US" dirty="0" smtClean="0">
                <a:solidFill>
                  <a:srgbClr val="3D99D5"/>
                </a:solidFill>
              </a:rPr>
              <a:t>PROTO-SPHERA studies plasma-electrode interactions</a:t>
            </a:r>
          </a:p>
          <a:p>
            <a:endParaRPr lang="en-US" sz="10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 should it be 1 MW, </a:t>
            </a:r>
            <a:r>
              <a:rPr lang="en-US" b="1" dirty="0">
                <a:solidFill>
                  <a:srgbClr val="FB04D2"/>
                </a:solidFill>
              </a:rPr>
              <a:t>then ST plasma T 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r>
              <a:rPr lang="en-US" b="1" dirty="0" smtClean="0">
                <a:solidFill>
                  <a:srgbClr val="FB04D2"/>
                </a:solidFill>
              </a:rPr>
              <a:t>100 </a:t>
            </a:r>
            <a:r>
              <a:rPr lang="en-US" b="1" dirty="0">
                <a:solidFill>
                  <a:srgbClr val="FB04D2"/>
                </a:solidFill>
              </a:rPr>
              <a:t>eV</a:t>
            </a:r>
          </a:p>
          <a:p>
            <a:r>
              <a:rPr lang="en-US" b="1" dirty="0">
                <a:solidFill>
                  <a:srgbClr val="FB04D2"/>
                </a:solidFill>
              </a:rPr>
              <a:t>PROTO-SPHERA studies </a:t>
            </a:r>
            <a:r>
              <a:rPr lang="en-US" b="1" dirty="0" smtClean="0">
                <a:solidFill>
                  <a:srgbClr val="FB04D2"/>
                </a:solidFill>
              </a:rPr>
              <a:t>magnetic reconnections</a:t>
            </a:r>
          </a:p>
          <a:p>
            <a:r>
              <a:rPr lang="en-US" b="1" dirty="0" smtClean="0">
                <a:solidFill>
                  <a:srgbClr val="FB04D2"/>
                </a:solidFill>
              </a:rPr>
              <a:t>at relevant magnetic Lundquist number, </a:t>
            </a:r>
            <a:r>
              <a:rPr lang="en-US" b="1" dirty="0">
                <a:solidFill>
                  <a:srgbClr val="FB04D2"/>
                </a:solidFill>
              </a:rPr>
              <a:t>S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10</a:t>
            </a:r>
            <a:r>
              <a:rPr lang="en-US" b="1" baseline="30000" dirty="0">
                <a:solidFill>
                  <a:srgbClr val="FB04D2"/>
                </a:solidFill>
              </a:rPr>
              <a:t>5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endParaRPr lang="en-US" b="1" dirty="0" smtClean="0">
              <a:solidFill>
                <a:srgbClr val="FB04D2"/>
              </a:solidFill>
            </a:endParaRPr>
          </a:p>
          <a:p>
            <a:endParaRPr lang="en-US" sz="1000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• should it be many MW, then ST plasma T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FF0000"/>
                </a:solidFill>
              </a:rPr>
              <a:t> 1 keV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					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</a:t>
            </a:r>
            <a:r>
              <a:rPr lang="el-G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		         </a:t>
            </a:r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l-GR" b="1" dirty="0" smtClean="0">
                <a:solidFill>
                  <a:srgbClr val="FF0000"/>
                </a:solidFill>
                <a:latin typeface="Arial"/>
                <a:cs typeface="Arial"/>
              </a:rPr>
              <a:t>β</a:t>
            </a:r>
            <a:r>
              <a:rPr lang="el-GR" b="1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l-GR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1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endParaRPr lang="el-GR" b="1" dirty="0" smtClean="0">
              <a:solidFill>
                <a:srgbClr val="FF0000"/>
              </a:solidFill>
            </a:endParaRPr>
          </a:p>
          <a:p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n-US" b="1" dirty="0" smtClean="0">
                <a:solidFill>
                  <a:srgbClr val="FF0000"/>
                </a:solidFill>
              </a:rPr>
              <a:t>would do as a Tokamak, but at 1/100 of the cost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16200000" flipH="1">
            <a:off x="301277" y="3428998"/>
            <a:ext cx="6858000" cy="3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2" name="TextBox 11"/>
          <p:cNvSpPr txBox="1"/>
          <p:nvPr/>
        </p:nvSpPr>
        <p:spPr>
          <a:xfrm>
            <a:off x="0" y="99170"/>
            <a:ext cx="3754701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Status 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(</a:t>
            </a:r>
            <a:r>
              <a:rPr lang="en-US" sz="2400" b="1" dirty="0" smtClean="0">
                <a:ln>
                  <a:solidFill>
                    <a:srgbClr val="00AF6F"/>
                  </a:solidFill>
                </a:ln>
              </a:rPr>
              <a:t>June/July 2017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)</a:t>
            </a:r>
            <a:endParaRPr lang="en-US" sz="2400" dirty="0">
              <a:ln>
                <a:solidFill>
                  <a:srgbClr val="FF6600"/>
                </a:solidFill>
              </a:ln>
            </a:endParaRPr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/>
              <a:t> Hollow anode surprise, no anode arc attachment (electrostatic potential,</a:t>
            </a:r>
          </a:p>
          <a:p>
            <a:r>
              <a:rPr lang="en-US" dirty="0"/>
              <a:t>E x B plasma rotation)</a:t>
            </a:r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 smtClean="0"/>
              <a:t> 8.6 </a:t>
            </a:r>
            <a:r>
              <a:rPr lang="en-US" dirty="0"/>
              <a:t>kA achieved (10 </a:t>
            </a:r>
            <a:r>
              <a:rPr lang="en-US" dirty="0" smtClean="0"/>
              <a:t>kA available from power supply)</a:t>
            </a:r>
            <a:r>
              <a:rPr lang="en-US" dirty="0"/>
              <a:t>, </a:t>
            </a:r>
            <a:r>
              <a:rPr lang="en-US" dirty="0" smtClean="0"/>
              <a:t>7 </a:t>
            </a:r>
            <a:r>
              <a:rPr lang="en-US" dirty="0"/>
              <a:t>kA sustained </a:t>
            </a:r>
            <a:r>
              <a:rPr lang="en-US" dirty="0" smtClean="0"/>
              <a:t>0.7 s in </a:t>
            </a:r>
            <a:r>
              <a:rPr lang="en-US" dirty="0"/>
              <a:t>Argon plasma</a:t>
            </a: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Preliminary measurements with Langmuir probes (in the anode zone): Te≈8-10 eV, n &gt; 10</a:t>
            </a:r>
            <a:r>
              <a:rPr lang="en-US" baseline="30000" dirty="0">
                <a:ea typeface="华文楷体"/>
                <a:cs typeface="华文楷体"/>
              </a:rPr>
              <a:t>19</a:t>
            </a:r>
            <a:r>
              <a:rPr lang="en-US" dirty="0">
                <a:ea typeface="华文楷体"/>
                <a:cs typeface="华文楷体"/>
              </a:rPr>
              <a:t> m</a:t>
            </a:r>
            <a:r>
              <a:rPr lang="en-US" baseline="30000" dirty="0">
                <a:ea typeface="华文楷体"/>
                <a:cs typeface="华文楷体"/>
              </a:rPr>
              <a:t>-3</a:t>
            </a: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After Argon centerpost is tamed</a:t>
            </a:r>
          </a:p>
          <a:p>
            <a:r>
              <a:rPr lang="en-US" dirty="0" smtClean="0">
                <a:ea typeface="华文楷体"/>
                <a:cs typeface="华文楷体"/>
              </a:rPr>
              <a:t>(80 </a:t>
            </a:r>
            <a:r>
              <a:rPr lang="en-US" dirty="0">
                <a:ea typeface="华文楷体"/>
                <a:cs typeface="华文楷体"/>
              </a:rPr>
              <a:t>V </a:t>
            </a:r>
            <a:r>
              <a:rPr lang="en-US" dirty="0" smtClean="0">
                <a:ea typeface="华文楷体"/>
                <a:cs typeface="华文楷体"/>
              </a:rPr>
              <a:t>break-down, 2 MW)</a:t>
            </a:r>
            <a:r>
              <a:rPr lang="en-US" dirty="0">
                <a:ea typeface="华文楷体"/>
                <a:cs typeface="华文楷体"/>
              </a:rPr>
              <a:t>, </a:t>
            </a:r>
            <a:r>
              <a:rPr lang="en-US" dirty="0" smtClean="0">
                <a:ea typeface="华文楷体"/>
                <a:cs typeface="华文楷体"/>
              </a:rPr>
              <a:t>build new insulating &amp; transparent vessel, then tame Hydrogen </a:t>
            </a:r>
            <a:r>
              <a:rPr lang="en-US" dirty="0">
                <a:ea typeface="华文楷体"/>
                <a:cs typeface="华文楷体"/>
              </a:rPr>
              <a:t>centerpost</a:t>
            </a:r>
          </a:p>
          <a:p>
            <a:r>
              <a:rPr lang="en-US" dirty="0" smtClean="0">
                <a:ea typeface="华文楷体"/>
                <a:cs typeface="华文楷体"/>
              </a:rPr>
              <a:t>(250 </a:t>
            </a:r>
            <a:r>
              <a:rPr lang="en-US" dirty="0">
                <a:ea typeface="华文楷体"/>
                <a:cs typeface="华文楷体"/>
              </a:rPr>
              <a:t>V break-</a:t>
            </a:r>
            <a:r>
              <a:rPr lang="en-US" dirty="0" smtClean="0">
                <a:ea typeface="华文楷体"/>
                <a:cs typeface="华文楷体"/>
              </a:rPr>
              <a:t>down, 3MW?)</a:t>
            </a:r>
            <a:endParaRPr lang="en-US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If full current of plasma centerpost</a:t>
            </a:r>
          </a:p>
          <a:p>
            <a:r>
              <a:rPr lang="en-US" dirty="0">
                <a:ea typeface="华文楷体"/>
                <a:cs typeface="华文楷体"/>
              </a:rPr>
              <a:t>(10 kA) is achieved and sustained with 54 sparsely spaced emitting filaments, then full current (60 kA) will be even better achieved with 324 filaments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30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400" y="6485868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"/>
            <a:ext cx="1030533" cy="1044034"/>
          </a:xfrm>
          <a:prstGeom prst="rect">
            <a:avLst/>
          </a:prstGeom>
        </p:spPr>
      </p:pic>
      <p:pic>
        <p:nvPicPr>
          <p:cNvPr id="11" name="Picture 10" descr="Pe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14" y="1"/>
            <a:ext cx="906588" cy="10801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502" y="-1"/>
            <a:ext cx="835228" cy="1044034"/>
          </a:xfrm>
          <a:prstGeom prst="rect">
            <a:avLst/>
          </a:prstGeom>
        </p:spPr>
      </p:pic>
      <p:pic>
        <p:nvPicPr>
          <p:cNvPr id="13" name="Picture 12" descr="SandroRegge1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0490" y="-35449"/>
            <a:ext cx="1480903" cy="1518554"/>
          </a:xfrm>
          <a:prstGeom prst="rect">
            <a:avLst/>
          </a:prstGeom>
        </p:spPr>
      </p:pic>
      <p:pic>
        <p:nvPicPr>
          <p:cNvPr id="14" name="Picture 13" descr="Paol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730" y="-1"/>
            <a:ext cx="978760" cy="1333272"/>
          </a:xfrm>
          <a:prstGeom prst="rect">
            <a:avLst/>
          </a:prstGeom>
        </p:spPr>
      </p:pic>
      <p:pic>
        <p:nvPicPr>
          <p:cNvPr id="15" name="Picture 14" descr="Livi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9404" y="-1"/>
            <a:ext cx="1205867" cy="1205867"/>
          </a:xfrm>
          <a:prstGeom prst="rect">
            <a:avLst/>
          </a:prstGeom>
        </p:spPr>
      </p:pic>
      <p:pic>
        <p:nvPicPr>
          <p:cNvPr id="16" name="Picture 15" descr="Stamos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3389" y="1304132"/>
            <a:ext cx="960509" cy="1345917"/>
          </a:xfrm>
          <a:prstGeom prst="rect">
            <a:avLst/>
          </a:prstGeom>
        </p:spPr>
      </p:pic>
      <p:pic>
        <p:nvPicPr>
          <p:cNvPr id="17" name="Picture 16" descr="A_Cucchiar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3034" y="1304132"/>
            <a:ext cx="931111" cy="9311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6051" y="2221547"/>
            <a:ext cx="1688099" cy="1117474"/>
          </a:xfrm>
          <a:prstGeom prst="rect">
            <a:avLst/>
          </a:prstGeom>
        </p:spPr>
      </p:pic>
      <p:pic>
        <p:nvPicPr>
          <p:cNvPr id="19" name="Picture 18" descr="Fabio1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6274" y="4663185"/>
            <a:ext cx="882096" cy="1074116"/>
          </a:xfrm>
          <a:prstGeom prst="rect">
            <a:avLst/>
          </a:prstGeom>
        </p:spPr>
      </p:pic>
      <p:pic>
        <p:nvPicPr>
          <p:cNvPr id="20" name="Picture 19" descr="Andrea&amp;Benedetto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7844" y="4103180"/>
            <a:ext cx="1532474" cy="1107306"/>
          </a:xfrm>
          <a:prstGeom prst="rect">
            <a:avLst/>
          </a:prstGeom>
        </p:spPr>
      </p:pic>
      <p:pic>
        <p:nvPicPr>
          <p:cNvPr id="21" name="Picture 20" descr="Leonardo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9283" y="1"/>
            <a:ext cx="1073320" cy="1205867"/>
          </a:xfrm>
          <a:prstGeom prst="rect">
            <a:avLst/>
          </a:prstGeom>
        </p:spPr>
      </p:pic>
      <p:pic>
        <p:nvPicPr>
          <p:cNvPr id="22" name="Picture 21" descr="Farengo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9" y="3401287"/>
            <a:ext cx="1930019" cy="2669667"/>
          </a:xfrm>
          <a:prstGeom prst="rect">
            <a:avLst/>
          </a:prstGeom>
        </p:spPr>
      </p:pic>
      <p:pic>
        <p:nvPicPr>
          <p:cNvPr id="23" name="Picture 22" descr="CoilsB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6417" y="3154122"/>
            <a:ext cx="2053844" cy="1538732"/>
          </a:xfrm>
          <a:prstGeom prst="rect">
            <a:avLst/>
          </a:prstGeom>
          <a:ln w="25400">
            <a:noFill/>
          </a:ln>
        </p:spPr>
      </p:pic>
      <p:pic>
        <p:nvPicPr>
          <p:cNvPr id="24" name="Picture 23" descr="BobineB_ASG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78176" y="1185928"/>
            <a:ext cx="1948334" cy="1261554"/>
          </a:xfrm>
          <a:prstGeom prst="rect">
            <a:avLst/>
          </a:prstGeom>
          <a:ln w="25400">
            <a:noFill/>
          </a:ln>
        </p:spPr>
      </p:pic>
      <p:pic>
        <p:nvPicPr>
          <p:cNvPr id="25" name="Picture 24" descr="Lampasi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2042" y="2368688"/>
            <a:ext cx="983908" cy="983908"/>
          </a:xfrm>
          <a:prstGeom prst="rect">
            <a:avLst/>
          </a:prstGeom>
        </p:spPr>
      </p:pic>
      <p:pic>
        <p:nvPicPr>
          <p:cNvPr id="26" name="Picture 25" descr="Giuseppe1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94584" y="2368688"/>
            <a:ext cx="787655" cy="985721"/>
          </a:xfrm>
          <a:prstGeom prst="rect">
            <a:avLst/>
          </a:prstGeom>
        </p:spPr>
      </p:pic>
      <p:pic>
        <p:nvPicPr>
          <p:cNvPr id="27" name="Picture 26" descr="Anodo2-calato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2042" y="3339021"/>
            <a:ext cx="1462234" cy="1661815"/>
          </a:xfrm>
          <a:prstGeom prst="rect">
            <a:avLst/>
          </a:prstGeom>
        </p:spPr>
      </p:pic>
      <p:pic>
        <p:nvPicPr>
          <p:cNvPr id="28" name="Picture 27" descr="Proto_Sandro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644" y="1044033"/>
            <a:ext cx="1950258" cy="1177514"/>
          </a:xfrm>
          <a:prstGeom prst="rect">
            <a:avLst/>
          </a:prstGeom>
        </p:spPr>
      </p:pic>
      <p:pic>
        <p:nvPicPr>
          <p:cNvPr id="29" name="Picture 28" descr="Sandro1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44" y="2106112"/>
            <a:ext cx="1547481" cy="147812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98936" y="3352595"/>
            <a:ext cx="1043559" cy="151790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16328" y="6044402"/>
            <a:ext cx="1282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latin typeface="Comic Sans MS"/>
                <a:cs typeface="Comic Sans MS"/>
              </a:rPr>
              <a:t>+ Other</a:t>
            </a:r>
          </a:p>
          <a:p>
            <a:r>
              <a:rPr lang="en-US" sz="2000" b="1" i="1" dirty="0" smtClean="0">
                <a:latin typeface="Comic Sans MS"/>
                <a:cs typeface="Comic Sans MS"/>
              </a:rPr>
              <a:t>authors</a:t>
            </a:r>
            <a:endParaRPr lang="en-US" sz="2000" b="1" i="1" dirty="0">
              <a:latin typeface="Comic Sans MS"/>
              <a:cs typeface="Comic Sans MS"/>
            </a:endParaRPr>
          </a:p>
        </p:txBody>
      </p:sp>
      <p:pic>
        <p:nvPicPr>
          <p:cNvPr id="32" name="Picture 31" descr="Vincenzo1.tiff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63909" y="2232684"/>
            <a:ext cx="970285" cy="218584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36502" y="1044033"/>
            <a:ext cx="1109232" cy="140344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30550" y="2423616"/>
            <a:ext cx="1032951" cy="103295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54114" y="3452430"/>
            <a:ext cx="715180" cy="127881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65831" y="4865146"/>
            <a:ext cx="728668" cy="85945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89545" y="5150664"/>
            <a:ext cx="739429" cy="108195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27951" y="5192221"/>
            <a:ext cx="2309839" cy="10477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0" y="5198377"/>
            <a:ext cx="1440651" cy="1047421"/>
          </a:xfrm>
          <a:prstGeom prst="rect">
            <a:avLst/>
          </a:prstGeom>
        </p:spPr>
      </p:pic>
      <p:pic>
        <p:nvPicPr>
          <p:cNvPr id="41" name="Picture 40" descr="Luca2.jp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50318" y="4091292"/>
            <a:ext cx="1283550" cy="1093395"/>
          </a:xfrm>
          <a:prstGeom prst="rect">
            <a:avLst/>
          </a:prstGeom>
        </p:spPr>
      </p:pic>
      <p:pic>
        <p:nvPicPr>
          <p:cNvPr id="42" name="Picture 41" descr="Federica1.jp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680390" y="3757840"/>
            <a:ext cx="814194" cy="110730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857505" y="5186063"/>
            <a:ext cx="1144740" cy="156622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294499" y="4731245"/>
            <a:ext cx="2144054" cy="12070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714720" y="5724601"/>
            <a:ext cx="1179539" cy="112639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277100" y="1264024"/>
            <a:ext cx="1274800" cy="116165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425475" y="2376834"/>
            <a:ext cx="1113663" cy="1474851"/>
          </a:xfrm>
          <a:prstGeom prst="rect">
            <a:avLst/>
          </a:prstGeom>
        </p:spPr>
      </p:pic>
      <p:pic>
        <p:nvPicPr>
          <p:cNvPr id="49" name="Picture 48" descr="From Clipboard.jpg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998337" y="-1581"/>
            <a:ext cx="839068" cy="1289003"/>
          </a:xfrm>
          <a:prstGeom prst="rect">
            <a:avLst/>
          </a:prstGeom>
        </p:spPr>
      </p:pic>
      <p:pic>
        <p:nvPicPr>
          <p:cNvPr id="50" name="Picture 49" descr="Fançois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712739" y="1207037"/>
            <a:ext cx="816081" cy="124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16299</TotalTime>
  <Words>3277</Words>
  <Application>Microsoft Macintosh PowerPoint</Application>
  <PresentationFormat>On-screen Show (4:3)</PresentationFormat>
  <Paragraphs>547</Paragraphs>
  <Slides>30</Slides>
  <Notes>0</Notes>
  <HiddenSlides>0</HiddenSlides>
  <MMClips>1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Paolo Micozzi</cp:lastModifiedBy>
  <cp:revision>467</cp:revision>
  <cp:lastPrinted>2017-07-18T06:47:49Z</cp:lastPrinted>
  <dcterms:created xsi:type="dcterms:W3CDTF">2017-07-27T11:39:49Z</dcterms:created>
  <dcterms:modified xsi:type="dcterms:W3CDTF">2017-07-27T11:40:27Z</dcterms:modified>
</cp:coreProperties>
</file>