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wmf" ContentType="image/x-wmf"/>
  <Override PartName="/ppt/slides/slide25.xml" ContentType="application/vnd.openxmlformats-officedocument.presentationml.slide+xml"/>
  <Default Extension="doc" ContentType="application/msword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pict" ContentType="image/pi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339" r:id="rId3"/>
    <p:sldId id="340" r:id="rId4"/>
    <p:sldId id="341" r:id="rId5"/>
    <p:sldId id="342" r:id="rId6"/>
    <p:sldId id="306" r:id="rId7"/>
    <p:sldId id="343" r:id="rId8"/>
    <p:sldId id="344" r:id="rId9"/>
    <p:sldId id="291" r:id="rId10"/>
    <p:sldId id="312" r:id="rId11"/>
    <p:sldId id="328" r:id="rId12"/>
    <p:sldId id="326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35" r:id="rId23"/>
    <p:sldId id="345" r:id="rId24"/>
    <p:sldId id="324" r:id="rId25"/>
    <p:sldId id="336" r:id="rId26"/>
    <p:sldId id="338" r:id="rId27"/>
    <p:sldId id="346" r:id="rId28"/>
    <p:sldId id="337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00AF6F"/>
    <a:srgbClr val="D97088"/>
    <a:srgbClr val="FFFFFF"/>
    <a:srgbClr val="F9F0F3"/>
    <a:srgbClr val="FF3399"/>
    <a:srgbClr val="404040"/>
    <a:srgbClr val="9AD0EB"/>
    <a:srgbClr val="7E7E7E"/>
    <a:srgbClr val="6D4E40"/>
    <a:srgbClr val="7E7F9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 snapToObjects="1">
      <p:cViewPr varScale="1">
        <p:scale>
          <a:sx n="153" d="100"/>
          <a:sy n="153" d="100"/>
        </p:scale>
        <p:origin x="-392" y="-104"/>
      </p:cViewPr>
      <p:guideLst>
        <p:guide orient="horz" pos="217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tableStyles" Target="tableStyles.xml"/><Relationship Id="rId31" Type="http://schemas.openxmlformats.org/officeDocument/2006/relationships/printerSettings" Target="printerSettings/printerSettings1.bin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ict"/><Relationship Id="rId1" Type="http://schemas.openxmlformats.org/officeDocument/2006/relationships/image" Target="../media/image80.pict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ict"/><Relationship Id="rId1" Type="http://schemas.openxmlformats.org/officeDocument/2006/relationships/image" Target="../media/image88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915805-B89B-3D4B-9878-EB70CE3DF1BF}" type="datetimeFigureOut">
              <a:rPr lang="en-US"/>
              <a:pPr/>
              <a:t>2/17/16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83AB3-D750-1F48-AB63-2789528C5516}" type="slidenum">
              <a:rPr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2/17/16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2/17/16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2/17/16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2/17/16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49408-93FC-6340-B1E5-FFD19D082C65}" type="datetimeFigureOut">
              <a:rPr lang="en-US"/>
              <a:pPr/>
              <a:t>2/17/16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4" Type="http://schemas.openxmlformats.org/officeDocument/2006/relationships/image" Target="../media/image10.png"/><Relationship Id="rId5" Type="http://schemas.openxmlformats.org/officeDocument/2006/relationships/image" Target="../media/image11.pdf"/><Relationship Id="rId7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9.pdf"/><Relationship Id="rId6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4" Type="http://schemas.openxmlformats.org/officeDocument/2006/relationships/oleObject" Target="../embeddings/Microsoft_Word_97_-_2004_Document1.doc"/><Relationship Id="rId10" Type="http://schemas.openxmlformats.org/officeDocument/2006/relationships/image" Target="../media/image2.png"/><Relationship Id="rId5" Type="http://schemas.openxmlformats.org/officeDocument/2006/relationships/image" Target="../media/image16.jpeg"/><Relationship Id="rId7" Type="http://schemas.openxmlformats.org/officeDocument/2006/relationships/image" Target="../media/image18.jpeg"/><Relationship Id="rId11" Type="http://schemas.openxmlformats.org/officeDocument/2006/relationships/image" Target="../media/image21.png"/><Relationship Id="rId1" Type="http://schemas.openxmlformats.org/officeDocument/2006/relationships/vmlDrawing" Target="../drawings/vmlDrawing1.vml"/><Relationship Id="rId2" Type="http://schemas.openxmlformats.org/officeDocument/2006/relationships/video" Target="file://localhost/DiscoMicozzi/Volume_Micozzi/Geodesics/Proto-Sphera/Seminario_Pisa2016/Irvine.mp4" TargetMode="External"/><Relationship Id="rId9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6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image" Target="../media/image2.png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5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Relationship Id="rId5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image" Target="../media/image33.jpeg"/><Relationship Id="rId4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Relationship Id="rId3" Type="http://schemas.openxmlformats.org/officeDocument/2006/relationships/image" Target="../media/image31.jpeg"/><Relationship Id="rId5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5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7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jpeg"/><Relationship Id="rId6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Relationship Id="rId3" Type="http://schemas.openxmlformats.org/officeDocument/2006/relationships/image" Target="../media/image44.png"/><Relationship Id="rId5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Relationship Id="rId3" Type="http://schemas.openxmlformats.org/officeDocument/2006/relationships/image" Target="../media/image47.png"/><Relationship Id="rId5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3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4" Type="http://schemas.openxmlformats.org/officeDocument/2006/relationships/image" Target="../media/image53.png"/><Relationship Id="rId10" Type="http://schemas.openxmlformats.org/officeDocument/2006/relationships/image" Target="../media/image59.png"/><Relationship Id="rId5" Type="http://schemas.openxmlformats.org/officeDocument/2006/relationships/image" Target="../media/image54.png"/><Relationship Id="rId7" Type="http://schemas.openxmlformats.org/officeDocument/2006/relationships/image" Target="../media/image56.png"/><Relationship Id="rId11" Type="http://schemas.openxmlformats.org/officeDocument/2006/relationships/image" Target="../media/image60.png"/><Relationship Id="rId12" Type="http://schemas.openxmlformats.org/officeDocument/2006/relationships/image" Target="../media/image27.jpeg"/><Relationship Id="rId1" Type="http://schemas.openxmlformats.org/officeDocument/2006/relationships/video" Target="file://localhost/DiscoMicozzi/Volume_Micozzi/Geodesics/Proto-Sphera/Seminario_Pisa2016/Shot78_moviePlasma-Rallent.mp4" TargetMode="External"/><Relationship Id="rId2" Type="http://schemas.openxmlformats.org/officeDocument/2006/relationships/slideLayout" Target="../slideLayouts/slideLayout2.xml"/><Relationship Id="rId9" Type="http://schemas.openxmlformats.org/officeDocument/2006/relationships/image" Target="../media/image58.png"/><Relationship Id="rId3" Type="http://schemas.openxmlformats.org/officeDocument/2006/relationships/image" Target="../media/image52.png"/><Relationship Id="rId6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5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7" Type="http://schemas.openxmlformats.org/officeDocument/2006/relationships/image" Target="../media/image66.png"/><Relationship Id="rId1" Type="http://schemas.openxmlformats.org/officeDocument/2006/relationships/video" Target="file://localhost/DiscoMicozzi/Volume_Micozzi/Geodesics/Proto-Sphera/Seminario_Pisa2016/205Catodo1.mp4" TargetMode="External"/><Relationship Id="rId2" Type="http://schemas.openxmlformats.org/officeDocument/2006/relationships/video" Target="file://localhost/DiscoMicozzi/Volume_Micozzi/Geodesics/Proto-Sphera/Seminario_Pisa2016/205Fast.mp4" TargetMode="External"/><Relationship Id="rId9" Type="http://schemas.openxmlformats.org/officeDocument/2006/relationships/image" Target="../media/image27.jpeg"/><Relationship Id="rId3" Type="http://schemas.openxmlformats.org/officeDocument/2006/relationships/video" Target="file://localhost/DiscoMicozzi/Volume_Micozzi/Geodesics/Proto-Sphera/Seminario_Pisa2016/205Anodo2.mp4" TargetMode="External"/><Relationship Id="rId6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4" Type="http://schemas.openxmlformats.org/officeDocument/2006/relationships/slideLayout" Target="../slideLayouts/slideLayout2.xml"/><Relationship Id="rId10" Type="http://schemas.openxmlformats.org/officeDocument/2006/relationships/image" Target="../media/image27.jpeg"/><Relationship Id="rId5" Type="http://schemas.openxmlformats.org/officeDocument/2006/relationships/image" Target="../media/image68.png"/><Relationship Id="rId7" Type="http://schemas.openxmlformats.org/officeDocument/2006/relationships/image" Target="../media/image70.png"/><Relationship Id="rId1" Type="http://schemas.openxmlformats.org/officeDocument/2006/relationships/video" Target="file://localhost/DiscoMicozzi/Volume_Micozzi/Geodesics/Proto-Sphera/Seminario_Pisa2016/208Catodo1.mp4" TargetMode="External"/><Relationship Id="rId2" Type="http://schemas.openxmlformats.org/officeDocument/2006/relationships/video" Target="file://localhost/DiscoMicozzi/Volume_Micozzi/Geodesics/Proto-Sphera/Seminario_Pisa2016/208Fast.mp4" TargetMode="External"/><Relationship Id="rId9" Type="http://schemas.openxmlformats.org/officeDocument/2006/relationships/image" Target="../media/image72.png"/><Relationship Id="rId3" Type="http://schemas.openxmlformats.org/officeDocument/2006/relationships/video" Target="file://localhost/DiscoMicozzi/Volume_Micozzi/Geodesics/Proto-Sphera/Seminario_Pisa2016/208Anodo2.mp4" TargetMode="External"/><Relationship Id="rId6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74.jpeg"/><Relationship Id="rId5" Type="http://schemas.openxmlformats.org/officeDocument/2006/relationships/image" Target="../media/image75.png"/><Relationship Id="rId7" Type="http://schemas.openxmlformats.org/officeDocument/2006/relationships/image" Target="../media/image27.jpeg"/><Relationship Id="rId1" Type="http://schemas.openxmlformats.org/officeDocument/2006/relationships/video" Target="file://localhost/DiscoMicozzi/Volume_Micozzi/Geodesics/Proto-Sphera/Seminario_Pisa2016/227Catodo1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73.jpeg"/><Relationship Id="rId6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78.png"/><Relationship Id="rId1" Type="http://schemas.openxmlformats.org/officeDocument/2006/relationships/video" Target="file://localhost/DiscoMicozzi/Volume_Micozzi/Geodesics/Proto-Sphera/Seminario_Pisa2016/227Fast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77.png"/><Relationship Id="rId5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oleObject" Target="!OLE_LINK4" TargetMode="External"/><Relationship Id="rId5" Type="http://schemas.openxmlformats.org/officeDocument/2006/relationships/image" Target="../media/image2.png"/><Relationship Id="rId7" Type="http://schemas.openxmlformats.org/officeDocument/2006/relationships/image" Target="../media/image83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!OLE_LINK3" TargetMode="External"/><Relationship Id="rId6" Type="http://schemas.openxmlformats.org/officeDocument/2006/relationships/image" Target="../media/image8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image" Target="../media/image2.png"/><Relationship Id="rId4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Relationship Id="rId3" Type="http://schemas.openxmlformats.org/officeDocument/2006/relationships/image" Target="../media/image84.jpeg"/><Relationship Id="rId5" Type="http://schemas.openxmlformats.org/officeDocument/2006/relationships/image" Target="../media/image87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!OLE_LINK1" TargetMode="External"/><Relationship Id="rId5" Type="http://schemas.openxmlformats.org/officeDocument/2006/relationships/image" Target="../media/image9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49083" y="7377"/>
            <a:ext cx="806859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</a:rPr>
              <a:t>First results and perspectives</a:t>
            </a:r>
          </a:p>
          <a:p>
            <a:pPr algn="ctr"/>
            <a:r>
              <a:rPr lang="en-US" sz="3200" b="1" dirty="0">
                <a:solidFill>
                  <a:schemeClr val="accent2"/>
                </a:solidFill>
              </a:rPr>
              <a:t>of the PROTO-SPHERA experiment</a:t>
            </a:r>
          </a:p>
          <a:p>
            <a:pPr algn="ctr"/>
            <a:endParaRPr lang="en-US" sz="1000" b="1" i="1" dirty="0" smtClean="0"/>
          </a:p>
          <a:p>
            <a:pPr algn="ctr"/>
            <a:r>
              <a:rPr lang="en-US" sz="1600" b="1" i="1" dirty="0" smtClean="0"/>
              <a:t>P. Micozzi</a:t>
            </a:r>
            <a:r>
              <a:rPr lang="en-US" sz="1600" b="1" i="1" baseline="30000" dirty="0" smtClean="0"/>
              <a:t>1</a:t>
            </a:r>
            <a:r>
              <a:rPr lang="en-US" sz="1600" b="1" i="1" dirty="0" smtClean="0"/>
              <a:t>, F. Alladio, L. Boncagni, F. Causa, E. Giovannozzi, A. Grosso, A. Lampasi,</a:t>
            </a:r>
          </a:p>
          <a:p>
            <a:pPr algn="ctr"/>
            <a:r>
              <a:rPr lang="en-US" sz="1600" b="1" i="1" dirty="0" smtClean="0"/>
              <a:t>G. Maffia, A. Mancuso</a:t>
            </a:r>
            <a:r>
              <a:rPr lang="en-US" sz="1600" b="1" i="1" baseline="30000" dirty="0" smtClean="0"/>
              <a:t>retired</a:t>
            </a:r>
            <a:r>
              <a:rPr lang="en-US" sz="1600" b="1" i="1" dirty="0" smtClean="0"/>
              <a:t>, V. Piergotti, G. Rocchi, A. Sibio, B. Tilia, V. Zanza</a:t>
            </a:r>
            <a:r>
              <a:rPr lang="en-US" sz="1600" b="1" i="1" baseline="30000" dirty="0" smtClean="0"/>
              <a:t>retired</a:t>
            </a:r>
          </a:p>
          <a:p>
            <a:pPr algn="ctr"/>
            <a:endParaRPr lang="en-US" sz="1000" b="1" i="1" baseline="30000" dirty="0" smtClean="0"/>
          </a:p>
          <a:p>
            <a:pPr algn="ctr"/>
            <a:r>
              <a:rPr lang="en-US" sz="1400" i="1" dirty="0" smtClean="0"/>
              <a:t>Centro Ricerche ENEA, Frascati C.P. 65, Rome, Italy  	</a:t>
            </a:r>
            <a:r>
              <a:rPr lang="en-US" sz="1400" i="1" baseline="30000" dirty="0" smtClean="0"/>
              <a:t>1</a:t>
            </a:r>
            <a:r>
              <a:rPr lang="en-US" sz="1400" i="1" dirty="0" smtClean="0"/>
              <a:t>e-mail: paolo.micozzi@enea.it</a:t>
            </a:r>
            <a:endParaRPr lang="en-US" sz="1400" dirty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392098" y="2094024"/>
            <a:ext cx="5751902" cy="449307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Hopf&amp;LorentzF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709" y="2785845"/>
            <a:ext cx="2895219" cy="264909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594234" y="5567415"/>
            <a:ext cx="215671" cy="100550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395815" y="2340524"/>
            <a:ext cx="162162" cy="2882014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alpha val="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395815" y="2094525"/>
            <a:ext cx="215671" cy="100550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19" name="Picture 18" descr="Plasma+Machin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85724"/>
            <a:ext cx="6035040" cy="4480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r" defTabSz="914400">
              <a:defRPr/>
            </a:pPr>
            <a:fld id="{8CE5634D-D1A9-EB4D-A575-CD9138798761}" type="slidenum">
              <a:rPr lang="it-IT" sz="1400">
                <a:latin typeface="+mn-lt"/>
                <a:ea typeface="+mn-ea"/>
                <a:cs typeface="+mn-cs"/>
              </a:rPr>
              <a:pPr algn="r" defTabSz="914400">
                <a:defRPr/>
              </a:pPr>
              <a:t>2</a:t>
            </a:fld>
            <a:endParaRPr lang="it-IT" sz="1400" dirty="0">
              <a:latin typeface="+mn-lt"/>
              <a:ea typeface="+mn-ea"/>
              <a:cs typeface="+mn-cs"/>
            </a:endParaRP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2549525" y="966788"/>
            <a:ext cx="5943600" cy="129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b="1" dirty="0">
                <a:latin typeface="Arial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2400" b="1" dirty="0">
                <a:latin typeface="Arial" charset="0"/>
                <a:ea typeface="ＭＳ Ｐゴシック" charset="-128"/>
                <a:cs typeface="ＭＳ Ｐゴシック" charset="-128"/>
              </a:rPr>
              <a:t>Spherical Tokamaks allow to obtain:</a:t>
            </a:r>
            <a:endParaRPr lang="en-US" sz="24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>
              <a:defRPr/>
            </a:pPr>
            <a:endParaRPr lang="en-US" sz="12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>
              <a:defRPr/>
            </a:pPr>
            <a:r>
              <a:rPr lang="en-US" dirty="0">
                <a:solidFill>
                  <a:srgbClr val="14A226"/>
                </a:solidFill>
                <a:latin typeface="Arial" charset="0"/>
                <a:ea typeface="ＭＳ Ｐゴシック" charset="-128"/>
                <a:cs typeface="ＭＳ Ｐゴシック" charset="-128"/>
              </a:rPr>
              <a:t>High plasma current I</a:t>
            </a:r>
            <a:r>
              <a:rPr lang="en-US" baseline="-25000" dirty="0">
                <a:solidFill>
                  <a:srgbClr val="14A226"/>
                </a:solidFill>
                <a:latin typeface="Arial" charset="0"/>
                <a:ea typeface="ＭＳ Ｐゴシック" charset="-128"/>
                <a:cs typeface="ＭＳ Ｐゴシック" charset="-128"/>
              </a:rPr>
              <a:t>p</a:t>
            </a:r>
            <a:r>
              <a:rPr lang="en-US" dirty="0">
                <a:solidFill>
                  <a:srgbClr val="14A226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with low B</a:t>
            </a:r>
            <a:r>
              <a:rPr lang="en-US" baseline="-25000" dirty="0">
                <a:solidFill>
                  <a:srgbClr val="14A226"/>
                </a:solidFill>
                <a:latin typeface="Arial" charset="0"/>
                <a:ea typeface="ＭＳ Ｐゴシック" charset="-128"/>
                <a:cs typeface="ＭＳ Ｐゴシック" charset="-128"/>
              </a:rPr>
              <a:t>T</a:t>
            </a:r>
            <a:r>
              <a:rPr lang="en-US" dirty="0">
                <a:solidFill>
                  <a:srgbClr val="14A226"/>
                </a:solidFill>
                <a:latin typeface="Arial" charset="0"/>
                <a:ea typeface="ＭＳ Ｐゴシック" charset="-128"/>
                <a:cs typeface="ＭＳ Ｐゴシック" charset="-128"/>
              </a:rPr>
              <a:t>, high </a:t>
            </a:r>
            <a:r>
              <a:rPr lang="en-US" dirty="0">
                <a:solidFill>
                  <a:srgbClr val="14A226"/>
                </a:solidFill>
                <a:latin typeface="+mn-lt"/>
                <a:ea typeface="ＭＳ Ｐゴシック" charset="-128"/>
                <a:cs typeface="ＭＳ Ｐゴシック" charset="-128"/>
              </a:rPr>
              <a:t>β</a:t>
            </a:r>
            <a:r>
              <a:rPr lang="en-US" dirty="0">
                <a:solidFill>
                  <a:srgbClr val="14A226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and more compact devices</a:t>
            </a:r>
            <a:endParaRPr lang="en-US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50000"/>
              </a:lnSpc>
              <a:defRPr/>
            </a:pPr>
            <a:endParaRPr lang="en-US" sz="1000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946150" y="2489200"/>
            <a:ext cx="819785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 But, for a reactor/CTF extrapolation:</a:t>
            </a:r>
            <a:endParaRPr lang="en-US" dirty="0"/>
          </a:p>
          <a:p>
            <a:endParaRPr lang="en-US" sz="1200" dirty="0"/>
          </a:p>
          <a:p>
            <a:pPr eaLnBrk="0" hangingPunct="0"/>
            <a:r>
              <a:rPr lang="en-US" dirty="0"/>
              <a:t>• </a:t>
            </a:r>
            <a:r>
              <a:rPr lang="en-US" dirty="0">
                <a:solidFill>
                  <a:srgbClr val="D81210"/>
                </a:solidFill>
              </a:rPr>
              <a:t>No space for central solenoid (Current Drive requirement more severe)</a:t>
            </a:r>
            <a:endParaRPr lang="en-US" dirty="0"/>
          </a:p>
          <a:p>
            <a:pPr eaLnBrk="0" hangingPunct="0">
              <a:lnSpc>
                <a:spcPct val="130000"/>
              </a:lnSpc>
            </a:pPr>
            <a:r>
              <a:rPr lang="en-US" dirty="0"/>
              <a:t>• </a:t>
            </a:r>
            <a:r>
              <a:rPr lang="en-US" dirty="0">
                <a:solidFill>
                  <a:srgbClr val="D81210"/>
                </a:solidFill>
              </a:rPr>
              <a:t>No neutrons shield for central stack (no superconductor/high dissipation)</a:t>
            </a:r>
            <a:endParaRPr lang="en-US" dirty="0"/>
          </a:p>
        </p:txBody>
      </p:sp>
      <p:sp>
        <p:nvSpPr>
          <p:cNvPr id="11" name="Text Box 23"/>
          <p:cNvSpPr txBox="1">
            <a:spLocks noChangeArrowheads="1"/>
          </p:cNvSpPr>
          <p:nvPr/>
        </p:nvSpPr>
        <p:spPr bwMode="auto">
          <a:xfrm>
            <a:off x="203200" y="3716338"/>
            <a:ext cx="78787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hlink"/>
                </a:solidFill>
              </a:rPr>
              <a:t>Intriguing possibility </a:t>
            </a:r>
            <a:r>
              <a:rPr lang="en-US" dirty="0">
                <a:solidFill>
                  <a:schemeClr val="hlink"/>
                </a:solidFill>
                <a:sym typeface="Symbol" pitchFamily="-107" charset="2"/>
              </a:rPr>
              <a:t>⇒</a:t>
            </a:r>
            <a:r>
              <a:rPr lang="en-US" dirty="0">
                <a:solidFill>
                  <a:schemeClr val="hlink"/>
                </a:solidFill>
              </a:rPr>
              <a:t> substitute central rod with Screw Pinch plasma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2" name="Text Box 24"/>
          <p:cNvSpPr txBox="1">
            <a:spLocks noChangeArrowheads="1"/>
          </p:cNvSpPr>
          <p:nvPr/>
        </p:nvSpPr>
        <p:spPr bwMode="auto">
          <a:xfrm>
            <a:off x="7631113" y="3716338"/>
            <a:ext cx="1133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hlink"/>
                </a:solidFill>
              </a:rPr>
              <a:t>(I</a:t>
            </a:r>
            <a:r>
              <a:rPr lang="en-US" sz="1600" baseline="-25000" dirty="0">
                <a:solidFill>
                  <a:schemeClr val="hlink"/>
                </a:solidFill>
              </a:rPr>
              <a:t>TF</a:t>
            </a:r>
            <a:r>
              <a:rPr lang="en-US" sz="1600" dirty="0">
                <a:solidFill>
                  <a:schemeClr val="hlink"/>
                </a:solidFill>
              </a:rPr>
              <a:t> </a:t>
            </a:r>
            <a:r>
              <a:rPr lang="en-US" sz="1600" dirty="0">
                <a:solidFill>
                  <a:schemeClr val="hlink"/>
                </a:solidFill>
                <a:sym typeface="Symbol" pitchFamily="-107" charset="2"/>
              </a:rPr>
              <a:t>→ </a:t>
            </a:r>
            <a:r>
              <a:rPr lang="en-US" sz="1600" dirty="0">
                <a:solidFill>
                  <a:schemeClr val="hlink"/>
                </a:solidFill>
              </a:rPr>
              <a:t>I</a:t>
            </a:r>
            <a:r>
              <a:rPr lang="en-US" sz="1600" baseline="-25000" dirty="0">
                <a:solidFill>
                  <a:schemeClr val="hlink"/>
                </a:solidFill>
              </a:rPr>
              <a:t>e</a:t>
            </a:r>
            <a:r>
              <a:rPr lang="en-US" sz="1600" dirty="0">
                <a:solidFill>
                  <a:schemeClr val="hlink"/>
                </a:solidFill>
              </a:rPr>
              <a:t>)</a:t>
            </a:r>
            <a:endParaRPr lang="en-US" sz="1400" dirty="0"/>
          </a:p>
        </p:txBody>
      </p:sp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0" y="4195763"/>
            <a:ext cx="6092825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14A226"/>
                </a:solidFill>
              </a:rPr>
              <a:t>Potentially two problems solved:</a:t>
            </a:r>
          </a:p>
          <a:p>
            <a:endParaRPr lang="en-US" sz="1200" dirty="0">
              <a:solidFill>
                <a:srgbClr val="14A226"/>
              </a:solidFill>
            </a:endParaRPr>
          </a:p>
          <a:p>
            <a:pPr>
              <a:lnSpc>
                <a:spcPct val="60000"/>
              </a:lnSpc>
            </a:pPr>
            <a:r>
              <a:rPr lang="en-US" dirty="0"/>
              <a:t>•</a:t>
            </a:r>
            <a:r>
              <a:rPr lang="en-US" dirty="0">
                <a:solidFill>
                  <a:srgbClr val="14A226"/>
                </a:solidFill>
              </a:rPr>
              <a:t> Simply connected configuration (no conductors inside)</a:t>
            </a:r>
          </a:p>
          <a:p>
            <a:pPr>
              <a:lnSpc>
                <a:spcPct val="120000"/>
              </a:lnSpc>
            </a:pPr>
            <a:r>
              <a:rPr lang="en-US" dirty="0"/>
              <a:t>•</a:t>
            </a:r>
            <a:r>
              <a:rPr lang="en-US" dirty="0">
                <a:solidFill>
                  <a:srgbClr val="14A226"/>
                </a:solidFill>
              </a:rPr>
              <a:t> I</a:t>
            </a:r>
            <a:r>
              <a:rPr lang="en-US" baseline="-25000" dirty="0">
                <a:solidFill>
                  <a:srgbClr val="14A226"/>
                </a:solidFill>
              </a:rPr>
              <a:t>p</a:t>
            </a:r>
            <a:r>
              <a:rPr lang="en-US" dirty="0">
                <a:solidFill>
                  <a:srgbClr val="14A226"/>
                </a:solidFill>
              </a:rPr>
              <a:t> driven by I</a:t>
            </a:r>
            <a:r>
              <a:rPr lang="en-US" baseline="-25000" dirty="0">
                <a:solidFill>
                  <a:srgbClr val="14A226"/>
                </a:solidFill>
              </a:rPr>
              <a:t>e</a:t>
            </a:r>
            <a:r>
              <a:rPr lang="en-US" dirty="0">
                <a:solidFill>
                  <a:srgbClr val="14A226"/>
                </a:solidFill>
              </a:rPr>
              <a:t> (Helicity Injection from SP to ST)</a:t>
            </a: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212725" y="5392738"/>
            <a:ext cx="5738813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 dirty="0"/>
              <a:t>Flux Core Spheromak (FCS)</a:t>
            </a:r>
          </a:p>
          <a:p>
            <a:endParaRPr lang="en-US" sz="1000" b="1" i="1" dirty="0"/>
          </a:p>
          <a:p>
            <a:r>
              <a:rPr lang="en-US" sz="1400" b="1" i="1" dirty="0"/>
              <a:t>Theory: Taylor &amp; Turner, </a:t>
            </a:r>
            <a:r>
              <a:rPr lang="en-GB" sz="1400" b="1" i="1" dirty="0"/>
              <a:t>Nucl. Fusion 29, 219 (1989)</a:t>
            </a:r>
            <a:r>
              <a:rPr lang="en-US" sz="1400" b="1" i="1" dirty="0"/>
              <a:t> </a:t>
            </a:r>
          </a:p>
          <a:p>
            <a:r>
              <a:rPr lang="en-US" sz="1400" b="1" i="1" dirty="0"/>
              <a:t>Experiment: TS-3; N. Amemiya, et al., JPSJ 63, 1552 (1993)</a:t>
            </a:r>
          </a:p>
        </p:txBody>
      </p:sp>
      <p:pic>
        <p:nvPicPr>
          <p:cNvPr id="16" name="Picture 42" descr="Fig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793750"/>
            <a:ext cx="2473325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4" descr="Fig_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8688" y="4097338"/>
            <a:ext cx="3135312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8861425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  <a:endParaRPr lang="en-US" dirty="0"/>
          </a:p>
        </p:txBody>
      </p:sp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 flipV="1">
            <a:off x="381000" y="2649538"/>
            <a:ext cx="0" cy="728662"/>
          </a:xfrm>
          <a:prstGeom prst="line">
            <a:avLst/>
          </a:prstGeom>
          <a:noFill/>
          <a:ln w="12700">
            <a:solidFill>
              <a:srgbClr val="D8121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 flipH="1">
            <a:off x="381000" y="3167063"/>
            <a:ext cx="609600" cy="204787"/>
          </a:xfrm>
          <a:prstGeom prst="line">
            <a:avLst/>
          </a:prstGeom>
          <a:noFill/>
          <a:ln w="12700">
            <a:solidFill>
              <a:srgbClr val="D8121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 flipH="1" flipV="1">
            <a:off x="381000" y="3378200"/>
            <a:ext cx="609600" cy="100013"/>
          </a:xfrm>
          <a:prstGeom prst="line">
            <a:avLst/>
          </a:prstGeom>
          <a:noFill/>
          <a:ln w="12700">
            <a:solidFill>
              <a:srgbClr val="D8121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" name="Line 31"/>
          <p:cNvSpPr>
            <a:spLocks noChangeShapeType="1"/>
          </p:cNvSpPr>
          <p:nvPr/>
        </p:nvSpPr>
        <p:spPr bwMode="auto">
          <a:xfrm>
            <a:off x="3505200" y="5545138"/>
            <a:ext cx="2438400" cy="0"/>
          </a:xfrm>
          <a:prstGeom prst="line">
            <a:avLst/>
          </a:prstGeom>
          <a:noFill/>
          <a:ln w="28575">
            <a:solidFill>
              <a:srgbClr val="FF4A0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6" name="Line 43"/>
          <p:cNvSpPr>
            <a:spLocks noChangeShapeType="1"/>
          </p:cNvSpPr>
          <p:nvPr/>
        </p:nvSpPr>
        <p:spPr bwMode="auto">
          <a:xfrm flipV="1">
            <a:off x="381000" y="2347913"/>
            <a:ext cx="939800" cy="301625"/>
          </a:xfrm>
          <a:prstGeom prst="line">
            <a:avLst/>
          </a:prstGeom>
          <a:noFill/>
          <a:ln w="12700">
            <a:solidFill>
              <a:srgbClr val="D8121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3352800" y="1858963"/>
            <a:ext cx="5664200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en-US" b="1" i="1" dirty="0">
                <a:latin typeface="Arial" charset="0"/>
                <a:ea typeface="ＭＳ Ｐゴシック" charset="-128"/>
                <a:cs typeface="ＭＳ Ｐゴシック" charset="-128"/>
              </a:rPr>
              <a:t>New configuration proposed</a:t>
            </a:r>
          </a:p>
          <a:p>
            <a:pPr eaLnBrk="0" hangingPunct="0">
              <a:defRPr/>
            </a:pPr>
            <a:r>
              <a:rPr lang="en-US" b="1" dirty="0">
                <a:latin typeface="Arial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1400" dirty="0">
                <a:latin typeface="Arial" charset="0"/>
                <a:ea typeface="ＭＳ Ｐゴシック" charset="-128"/>
                <a:cs typeface="ＭＳ Ｐゴシック" charset="-128"/>
              </a:rPr>
              <a:t>Alladio F. et al. 2006 Nucl. Fusion </a:t>
            </a: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46</a:t>
            </a:r>
            <a:r>
              <a:rPr lang="en-US" sz="1400" dirty="0">
                <a:latin typeface="Arial" charset="0"/>
                <a:ea typeface="ＭＳ Ｐゴシック" charset="-128"/>
                <a:cs typeface="ＭＳ Ｐゴシック" charset="-128"/>
              </a:rPr>
              <a:t> S613</a:t>
            </a:r>
            <a:r>
              <a:rPr lang="en-US" b="1" dirty="0">
                <a:latin typeface="Arial" charset="0"/>
                <a:ea typeface="ＭＳ Ｐゴシック" charset="-128"/>
                <a:cs typeface="ＭＳ Ｐゴシック" charset="-128"/>
              </a:rPr>
              <a:t>):</a:t>
            </a:r>
          </a:p>
          <a:p>
            <a:pPr eaLnBrk="0" hangingPunct="0">
              <a:defRPr/>
            </a:pPr>
            <a:endParaRPr lang="en-US" sz="1000" b="1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US" sz="2000" b="1" dirty="0">
                <a:latin typeface="Arial" charset="0"/>
                <a:ea typeface="ＭＳ Ｐゴシック" charset="-128"/>
                <a:cs typeface="ＭＳ Ｐゴシック" charset="-128"/>
              </a:rPr>
              <a:t>PROTO-SPHERA</a:t>
            </a:r>
          </a:p>
          <a:p>
            <a:pPr eaLnBrk="0" hangingPunct="0">
              <a:defRPr/>
            </a:pPr>
            <a:r>
              <a:rPr lang="en-US" sz="1600" b="1" dirty="0">
                <a:solidFill>
                  <a:schemeClr val="hlin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“Flux Core Spherical Tokamak” (FCST),</a:t>
            </a:r>
            <a:r>
              <a:rPr lang="en-US" sz="1000" b="1" dirty="0">
                <a:solidFill>
                  <a:schemeClr val="hlin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1600" b="1" dirty="0">
                <a:solidFill>
                  <a:schemeClr val="hlin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rather</a:t>
            </a:r>
            <a:r>
              <a:rPr lang="en-US" sz="1000" b="1" dirty="0">
                <a:solidFill>
                  <a:schemeClr val="hlin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1600" b="1" dirty="0">
                <a:solidFill>
                  <a:schemeClr val="hlin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than FCS</a:t>
            </a:r>
          </a:p>
          <a:p>
            <a:pPr eaLnBrk="0" hangingPunct="0">
              <a:defRPr/>
            </a:pPr>
            <a:endParaRPr lang="en-US" sz="400" u="sng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120000"/>
              </a:lnSpc>
              <a:defRPr/>
            </a:pPr>
            <a:r>
              <a:rPr lang="en-US" sz="1600" b="1" dirty="0">
                <a:solidFill>
                  <a:srgbClr val="BF828E"/>
                </a:solidFill>
                <a:latin typeface="Arial" charset="0"/>
                <a:ea typeface="ＭＳ Ｐゴシック" charset="-128"/>
                <a:cs typeface="ＭＳ Ｐゴシック" charset="-128"/>
              </a:rPr>
              <a:t>Disk-shaped electrode driven Screw Pinch plasma </a:t>
            </a:r>
            <a:r>
              <a:rPr lang="en-US" sz="1600" b="1" dirty="0">
                <a:latin typeface="Arial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1600" b="1" dirty="0">
                <a:solidFill>
                  <a:srgbClr val="BF828E"/>
                </a:solidFill>
                <a:latin typeface="Arial" charset="0"/>
                <a:ea typeface="ＭＳ Ｐゴシック" charset="-128"/>
                <a:cs typeface="ＭＳ Ｐゴシック" charset="-128"/>
              </a:rPr>
              <a:t>SP</a:t>
            </a:r>
            <a:r>
              <a:rPr lang="en-US" sz="1600" b="1" dirty="0">
                <a:latin typeface="Arial" charset="0"/>
                <a:ea typeface="ＭＳ Ｐゴシック" charset="-128"/>
                <a:cs typeface="ＭＳ Ｐゴシック" charset="-128"/>
              </a:rPr>
              <a:t>)</a:t>
            </a:r>
            <a:endParaRPr lang="en-US" sz="16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endParaRPr lang="en-US" sz="400" u="sng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US" sz="1600" b="1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Prolated low aspect ratio ST </a:t>
            </a:r>
            <a:r>
              <a:rPr lang="en-US" sz="1600" b="1" dirty="0">
                <a:latin typeface="Arial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1600" b="1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A=R/a≥1.2</a:t>
            </a:r>
            <a:r>
              <a:rPr lang="en-US" sz="1600" b="1" dirty="0">
                <a:latin typeface="Arial" charset="0"/>
                <a:ea typeface="ＭＳ Ｐゴシック" charset="-128"/>
                <a:cs typeface="ＭＳ Ｐゴシック" charset="-128"/>
              </a:rPr>
              <a:t>, </a:t>
            </a:r>
            <a:r>
              <a:rPr lang="en-US" b="1" dirty="0">
                <a:solidFill>
                  <a:srgbClr val="FF03BA"/>
                </a:solidFill>
                <a:latin typeface="+mn-lt"/>
                <a:ea typeface="ＭＳ Ｐゴシック" charset="-128"/>
                <a:cs typeface="ＭＳ Ｐゴシック" charset="-128"/>
              </a:rPr>
              <a:t>κ</a:t>
            </a:r>
            <a:r>
              <a:rPr lang="en-US" sz="1600" b="1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=b/a~2.3</a:t>
            </a:r>
            <a:r>
              <a:rPr lang="en-US" sz="1600" b="1" dirty="0">
                <a:latin typeface="Arial" charset="0"/>
                <a:ea typeface="ＭＳ Ｐゴシック" charset="-128"/>
                <a:cs typeface="ＭＳ Ｐゴシック" charset="-128"/>
              </a:rPr>
              <a:t>)</a:t>
            </a:r>
            <a:endParaRPr lang="en-US" sz="1600" b="1" dirty="0">
              <a:solidFill>
                <a:srgbClr val="FF03BA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US" sz="1600" b="1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to get a Tokamak-like safety factor </a:t>
            </a:r>
            <a:r>
              <a:rPr lang="en-US" sz="1600" b="1" dirty="0">
                <a:latin typeface="Arial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1600" b="1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q</a:t>
            </a:r>
            <a:r>
              <a:rPr lang="en-US" sz="1600" b="1" baseline="-25000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0</a:t>
            </a:r>
            <a:r>
              <a:rPr lang="en-US" sz="1600" b="1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≥1, q</a:t>
            </a:r>
            <a:r>
              <a:rPr lang="en-US" sz="1600" b="1" baseline="-25000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edge</a:t>
            </a:r>
            <a:r>
              <a:rPr lang="en-US" sz="1600" b="1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~3</a:t>
            </a:r>
            <a:r>
              <a:rPr lang="en-US" sz="1600" b="1" dirty="0">
                <a:latin typeface="Arial" charset="0"/>
                <a:ea typeface="ＭＳ Ｐゴシック" charset="-128"/>
                <a:cs typeface="ＭＳ Ｐゴシック" charset="-128"/>
              </a:rPr>
              <a:t>)</a:t>
            </a:r>
            <a:endParaRPr lang="en-US" sz="1600" dirty="0">
              <a:solidFill>
                <a:srgbClr val="FF03BA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endParaRPr lang="en-US" sz="4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endParaRPr lang="en-US" sz="10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US" sz="1600" dirty="0">
                <a:latin typeface="Arial" charset="0"/>
                <a:ea typeface="ＭＳ Ｐゴシック" charset="-128"/>
                <a:cs typeface="ＭＳ Ｐゴシック" charset="-128"/>
              </a:rPr>
              <a:t>SP electrode current 	I</a:t>
            </a:r>
            <a:r>
              <a:rPr lang="en-US" sz="1600" baseline="-25000" dirty="0">
                <a:latin typeface="Arial" charset="0"/>
                <a:ea typeface="ＭＳ Ｐゴシック" charset="-128"/>
                <a:cs typeface="ＭＳ Ｐゴシック" charset="-128"/>
              </a:rPr>
              <a:t>e</a:t>
            </a:r>
            <a:r>
              <a:rPr lang="en-US" sz="1600" dirty="0">
                <a:latin typeface="Arial" charset="0"/>
                <a:ea typeface="ＭＳ Ｐゴシック" charset="-128"/>
                <a:cs typeface="ＭＳ Ｐゴシック" charset="-128"/>
              </a:rPr>
              <a:t>=60 kA</a:t>
            </a:r>
          </a:p>
          <a:p>
            <a:pPr eaLnBrk="0" hangingPunct="0">
              <a:defRPr/>
            </a:pPr>
            <a:endParaRPr lang="en-US" sz="10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US" sz="1600" dirty="0">
                <a:latin typeface="Arial" charset="0"/>
                <a:ea typeface="ＭＳ Ｐゴシック" charset="-128"/>
                <a:cs typeface="ＭＳ Ｐゴシック" charset="-128"/>
              </a:rPr>
              <a:t>ST toroidal current	        I</a:t>
            </a:r>
            <a:r>
              <a:rPr lang="en-US" sz="1600" baseline="-25000" dirty="0">
                <a:latin typeface="Arial" charset="0"/>
                <a:ea typeface="ＭＳ Ｐゴシック" charset="-128"/>
                <a:cs typeface="ＭＳ Ｐゴシック" charset="-128"/>
              </a:rPr>
              <a:t>p</a:t>
            </a:r>
            <a:r>
              <a:rPr lang="en-US" sz="1600" dirty="0">
                <a:latin typeface="Arial" charset="0"/>
                <a:ea typeface="ＭＳ Ｐゴシック" charset="-128"/>
                <a:cs typeface="ＭＳ Ｐゴシック" charset="-128"/>
              </a:rPr>
              <a:t>=120÷240 kA</a:t>
            </a:r>
          </a:p>
          <a:p>
            <a:pPr eaLnBrk="0" hangingPunct="0">
              <a:defRPr/>
            </a:pPr>
            <a:endParaRPr lang="en-US" sz="10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US" sz="1600" dirty="0">
                <a:latin typeface="Arial" charset="0"/>
                <a:ea typeface="ＭＳ Ｐゴシック" charset="-128"/>
                <a:cs typeface="ＭＳ Ｐゴシック" charset="-128"/>
              </a:rPr>
              <a:t>ST diameter		        R</a:t>
            </a:r>
            <a:r>
              <a:rPr lang="en-US" sz="1600" baseline="-25000" dirty="0">
                <a:latin typeface="Arial" charset="0"/>
                <a:ea typeface="ＭＳ Ｐゴシック" charset="-128"/>
                <a:cs typeface="ＭＳ Ｐゴシック" charset="-128"/>
              </a:rPr>
              <a:t>sph</a:t>
            </a:r>
            <a:r>
              <a:rPr lang="en-US" sz="1600" dirty="0">
                <a:latin typeface="Arial" charset="0"/>
                <a:ea typeface="ＭＳ Ｐゴシック" charset="-128"/>
                <a:cs typeface="ＭＳ Ｐゴシック" charset="-128"/>
              </a:rPr>
              <a:t>=0.7 m</a:t>
            </a:r>
          </a:p>
          <a:p>
            <a:pPr eaLnBrk="0" hangingPunct="0">
              <a:defRPr/>
            </a:pPr>
            <a:endParaRPr lang="en-US" sz="8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algn="ctr" eaLnBrk="0" hangingPunct="0">
              <a:defRPr/>
            </a:pPr>
            <a:r>
              <a:rPr lang="en-US" sz="2400" b="1" dirty="0">
                <a:solidFill>
                  <a:srgbClr val="14A226"/>
                </a:solidFill>
                <a:latin typeface="Arial" charset="0"/>
                <a:ea typeface="ＭＳ Ｐゴシック" charset="-128"/>
                <a:cs typeface="ＭＳ Ｐゴシック" charset="-128"/>
                <a:sym typeface="Symbol" charset="2"/>
              </a:rPr>
              <a:t>⇓</a:t>
            </a:r>
            <a:endParaRPr lang="en-US" sz="2400" b="1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endParaRPr lang="en-US" sz="8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GB" sz="1600" dirty="0">
                <a:solidFill>
                  <a:srgbClr val="14A226"/>
                </a:solidFill>
                <a:latin typeface="Arial" charset="0"/>
                <a:ea typeface="ＭＳ Ｐゴシック" charset="-128"/>
                <a:cs typeface="ＭＳ Ｐゴシック" charset="-128"/>
              </a:rPr>
              <a:t>Stability should be improved and helicity drive may be less disruptive than in conventional Flux-Core-Spheromak</a:t>
            </a:r>
            <a:endParaRPr lang="en-US" dirty="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861425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  <a:endParaRPr lang="en-US" dirty="0"/>
          </a:p>
        </p:txBody>
      </p:sp>
      <p:pic>
        <p:nvPicPr>
          <p:cNvPr id="7" name="Picture 27" descr="Fig_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143000"/>
            <a:ext cx="323850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3682065" y="120650"/>
            <a:ext cx="3934891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D81210"/>
                </a:solidFill>
                <a:latin typeface="Arial"/>
                <a:cs typeface="Arial"/>
              </a:rPr>
              <a:t>But Flux Core Spheromaks are:</a:t>
            </a:r>
          </a:p>
          <a:p>
            <a:endParaRPr lang="en-US" sz="1200" dirty="0">
              <a:solidFill>
                <a:srgbClr val="D81210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D81210"/>
                </a:solidFill>
                <a:latin typeface="Arial"/>
                <a:cs typeface="Arial"/>
              </a:rPr>
              <a:t>• injected by plasma guns</a:t>
            </a:r>
          </a:p>
          <a:p>
            <a:r>
              <a:rPr lang="en-US" sz="1600" dirty="0">
                <a:solidFill>
                  <a:srgbClr val="D81210"/>
                </a:solidFill>
                <a:latin typeface="Arial"/>
                <a:cs typeface="Arial"/>
              </a:rPr>
              <a:t>• formed by ~10 kV voltage on electrodes</a:t>
            </a:r>
          </a:p>
          <a:p>
            <a:r>
              <a:rPr lang="en-US" sz="1600" dirty="0">
                <a:solidFill>
                  <a:srgbClr val="D81210"/>
                </a:solidFill>
                <a:latin typeface="Arial"/>
                <a:cs typeface="Arial"/>
              </a:rPr>
              <a:t>• high pressure prefilled</a:t>
            </a:r>
          </a:p>
          <a:p>
            <a:r>
              <a:rPr lang="en-US" sz="1600" dirty="0">
                <a:solidFill>
                  <a:srgbClr val="D81210"/>
                </a:solidFill>
                <a:latin typeface="Arial"/>
                <a:cs typeface="Arial"/>
              </a:rPr>
              <a:t>• with ST safety factor q≤1</a:t>
            </a:r>
            <a:endParaRPr lang="en-US" dirty="0">
              <a:latin typeface="Arial"/>
              <a:cs typeface="Arial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Line 29"/>
          <p:cNvSpPr>
            <a:spLocks noChangeShapeType="1"/>
          </p:cNvSpPr>
          <p:nvPr/>
        </p:nvSpPr>
        <p:spPr bwMode="auto">
          <a:xfrm flipH="1">
            <a:off x="2286000" y="2743200"/>
            <a:ext cx="10668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877300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  <a:endParaRPr lang="en-US" dirty="0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88925" y="4714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65100" y="9525"/>
            <a:ext cx="60991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chemeClr val="hlink"/>
                </a:solidFill>
              </a:rPr>
              <a:t>PROTO-SPHERA formation follows TS-3 scheme</a:t>
            </a:r>
          </a:p>
          <a:p>
            <a:r>
              <a:rPr lang="en-US" sz="2000" b="1" dirty="0">
                <a:solidFill>
                  <a:schemeClr val="hlink"/>
                </a:solidFill>
              </a:rPr>
              <a:t>(SP kink instability)</a:t>
            </a:r>
            <a:endParaRPr lang="en-US" b="1" dirty="0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71438" y="3389313"/>
            <a:ext cx="863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4A01"/>
                </a:solidFill>
              </a:rPr>
              <a:t>T0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I</a:t>
            </a:r>
            <a:r>
              <a:rPr lang="en-US" sz="1200" baseline="-25000" dirty="0">
                <a:solidFill>
                  <a:srgbClr val="FF4A01"/>
                </a:solidFill>
              </a:rPr>
              <a:t>e</a:t>
            </a:r>
            <a:r>
              <a:rPr lang="en-US" sz="1200" dirty="0">
                <a:solidFill>
                  <a:srgbClr val="FF4A01"/>
                </a:solidFill>
              </a:rPr>
              <a:t>=8.5 kA</a:t>
            </a:r>
            <a:endParaRPr lang="en-US" dirty="0"/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1812925" y="3578225"/>
            <a:ext cx="11811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FF4A01"/>
                </a:solidFill>
              </a:rPr>
              <a:t>I</a:t>
            </a:r>
            <a:r>
              <a:rPr lang="en-US" sz="1200" baseline="-25000" dirty="0">
                <a:solidFill>
                  <a:srgbClr val="FF4A01"/>
                </a:solidFill>
              </a:rPr>
              <a:t>e</a:t>
            </a:r>
            <a:r>
              <a:rPr lang="en-US" sz="1200" dirty="0">
                <a:solidFill>
                  <a:srgbClr val="FF4A01"/>
                </a:solidFill>
              </a:rPr>
              <a:t> 8.5</a:t>
            </a:r>
            <a:r>
              <a:rPr lang="en-US" sz="1200" dirty="0">
                <a:solidFill>
                  <a:srgbClr val="FF4A01"/>
                </a:solidFill>
                <a:sym typeface="Symbol" pitchFamily="-107" charset="2"/>
              </a:rPr>
              <a:t>→</a:t>
            </a:r>
            <a:r>
              <a:rPr lang="en-US" sz="1200" dirty="0">
                <a:solidFill>
                  <a:srgbClr val="FF4A01"/>
                </a:solidFill>
              </a:rPr>
              <a:t>60 kA</a:t>
            </a:r>
            <a:endParaRPr lang="en-US" sz="1400" dirty="0">
              <a:solidFill>
                <a:srgbClr val="FF4A01"/>
              </a:solidFill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3848100" y="3406775"/>
            <a:ext cx="8255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4A01"/>
                </a:solidFill>
              </a:rPr>
              <a:t>T3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I</a:t>
            </a:r>
            <a:r>
              <a:rPr lang="en-US" sz="1200" baseline="-25000" dirty="0">
                <a:solidFill>
                  <a:srgbClr val="FF4A01"/>
                </a:solidFill>
              </a:rPr>
              <a:t>p</a:t>
            </a:r>
            <a:r>
              <a:rPr lang="en-US" sz="1200" dirty="0">
                <a:solidFill>
                  <a:srgbClr val="FF4A01"/>
                </a:solidFill>
              </a:rPr>
              <a:t>=30 kA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A=1.8</a:t>
            </a:r>
            <a:endParaRPr lang="en-US" dirty="0"/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5005388" y="3403600"/>
            <a:ext cx="8255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4A01"/>
                </a:solidFill>
              </a:rPr>
              <a:t>T4</a:t>
            </a:r>
            <a:endParaRPr lang="en-US" sz="1200" dirty="0">
              <a:solidFill>
                <a:srgbClr val="FF4A01"/>
              </a:solidFill>
            </a:endParaRP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I</a:t>
            </a:r>
            <a:r>
              <a:rPr lang="en-US" sz="1200" baseline="-25000" dirty="0">
                <a:solidFill>
                  <a:srgbClr val="FF4A01"/>
                </a:solidFill>
              </a:rPr>
              <a:t>p</a:t>
            </a:r>
            <a:r>
              <a:rPr lang="en-US" sz="1200" dirty="0">
                <a:solidFill>
                  <a:srgbClr val="FF4A01"/>
                </a:solidFill>
              </a:rPr>
              <a:t>=60 kA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A=1.5</a:t>
            </a:r>
            <a:endParaRPr lang="en-US" sz="1400" dirty="0">
              <a:solidFill>
                <a:srgbClr val="FF4A01"/>
              </a:solidFill>
            </a:endParaRP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6078538" y="3403600"/>
            <a:ext cx="893762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4A01"/>
                </a:solidFill>
              </a:rPr>
              <a:t>T5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I</a:t>
            </a:r>
            <a:r>
              <a:rPr lang="en-US" sz="1200" baseline="-25000" dirty="0">
                <a:solidFill>
                  <a:srgbClr val="FF4A01"/>
                </a:solidFill>
              </a:rPr>
              <a:t>p</a:t>
            </a:r>
            <a:r>
              <a:rPr lang="en-US" sz="1200" dirty="0">
                <a:solidFill>
                  <a:srgbClr val="FF4A01"/>
                </a:solidFill>
              </a:rPr>
              <a:t>=120 kA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A=1.3</a:t>
            </a:r>
            <a:endParaRPr lang="en-US" sz="1400" dirty="0">
              <a:solidFill>
                <a:srgbClr val="FF4A01"/>
              </a:solidFill>
            </a:endParaRP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7202488" y="3403600"/>
            <a:ext cx="893762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4A01"/>
                </a:solidFill>
              </a:rPr>
              <a:t>T6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I</a:t>
            </a:r>
            <a:r>
              <a:rPr lang="en-US" sz="1200" baseline="-25000" dirty="0">
                <a:solidFill>
                  <a:srgbClr val="FF4A01"/>
                </a:solidFill>
              </a:rPr>
              <a:t>p</a:t>
            </a:r>
            <a:r>
              <a:rPr lang="en-US" sz="1200" dirty="0">
                <a:solidFill>
                  <a:srgbClr val="FF4A01"/>
                </a:solidFill>
              </a:rPr>
              <a:t>=180 kA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A=1.25</a:t>
            </a:r>
            <a:endParaRPr lang="en-US" sz="1400" dirty="0">
              <a:solidFill>
                <a:srgbClr val="FF4A01"/>
              </a:solidFill>
            </a:endParaRPr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8242300" y="3403600"/>
            <a:ext cx="917575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4A01"/>
                </a:solidFill>
              </a:rPr>
              <a:t>TF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I</a:t>
            </a:r>
            <a:r>
              <a:rPr lang="en-US" sz="1200" baseline="-25000" dirty="0">
                <a:solidFill>
                  <a:srgbClr val="FF4A01"/>
                </a:solidFill>
              </a:rPr>
              <a:t>p</a:t>
            </a:r>
            <a:r>
              <a:rPr lang="en-US" sz="1200" dirty="0">
                <a:solidFill>
                  <a:srgbClr val="FF4A01"/>
                </a:solidFill>
              </a:rPr>
              <a:t>=240 kA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A=1.2</a:t>
            </a:r>
            <a:endParaRPr lang="en-US" sz="1400" dirty="0">
              <a:solidFill>
                <a:srgbClr val="FF4A01"/>
              </a:solidFill>
            </a:endParaRPr>
          </a:p>
        </p:txBody>
      </p:sp>
      <p:pic>
        <p:nvPicPr>
          <p:cNvPr id="15" name="Picture 24" descr="Fig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" y="1158875"/>
            <a:ext cx="9105900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962025" y="701675"/>
            <a:ext cx="198011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D81210"/>
                </a:solidFill>
              </a:rPr>
              <a:t>Tunneling (ST formation)</a:t>
            </a:r>
            <a:endParaRPr lang="en-US" dirty="0"/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5562600" y="728663"/>
            <a:ext cx="2889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14A226"/>
                </a:solidFill>
              </a:rPr>
              <a:t>ST compression (I</a:t>
            </a:r>
            <a:r>
              <a:rPr lang="en-US" sz="1400" baseline="-25000" dirty="0">
                <a:solidFill>
                  <a:srgbClr val="14A226"/>
                </a:solidFill>
              </a:rPr>
              <a:t>p</a:t>
            </a:r>
            <a:r>
              <a:rPr lang="en-US" sz="1400" dirty="0">
                <a:solidFill>
                  <a:srgbClr val="14A226"/>
                </a:solidFill>
              </a:rPr>
              <a:t>/I</a:t>
            </a:r>
            <a:r>
              <a:rPr lang="en-US" sz="1400" baseline="-25000" dirty="0">
                <a:solidFill>
                  <a:srgbClr val="14A226"/>
                </a:solidFill>
              </a:rPr>
              <a:t>e</a:t>
            </a:r>
            <a:r>
              <a:rPr lang="en-US" sz="1400" b="1" dirty="0">
                <a:solidFill>
                  <a:srgbClr val="14A226"/>
                </a:solidFill>
                <a:sym typeface="Symbol" pitchFamily="-107" charset="2"/>
              </a:rPr>
              <a:t>↑</a:t>
            </a:r>
            <a:r>
              <a:rPr lang="en-US" sz="1400" dirty="0">
                <a:solidFill>
                  <a:srgbClr val="14A226"/>
                </a:solidFill>
                <a:sym typeface="Symbol" pitchFamily="-107" charset="2"/>
              </a:rPr>
              <a:t>, A </a:t>
            </a:r>
            <a:r>
              <a:rPr lang="en-US" sz="1400" b="1" dirty="0">
                <a:solidFill>
                  <a:srgbClr val="14A226"/>
                </a:solidFill>
                <a:sym typeface="Symbol" pitchFamily="-107" charset="2"/>
              </a:rPr>
              <a:t>↓</a:t>
            </a:r>
            <a:r>
              <a:rPr lang="en-US" sz="1400" dirty="0">
                <a:solidFill>
                  <a:srgbClr val="14A226"/>
                </a:solidFill>
                <a:sym typeface="Symbol" pitchFamily="-107" charset="2"/>
              </a:rPr>
              <a:t> </a:t>
            </a:r>
            <a:r>
              <a:rPr lang="en-US" sz="1400" dirty="0">
                <a:solidFill>
                  <a:srgbClr val="14A226"/>
                </a:solidFill>
              </a:rPr>
              <a:t>)</a:t>
            </a:r>
            <a:endParaRPr lang="en-US" sz="1400" dirty="0">
              <a:solidFill>
                <a:srgbClr val="D81210"/>
              </a:solidFill>
            </a:endParaRPr>
          </a:p>
        </p:txBody>
      </p:sp>
      <p:pic>
        <p:nvPicPr>
          <p:cNvPr id="22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4" descr="Fig.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102" y="4376738"/>
            <a:ext cx="5980176" cy="2212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7"/>
          <p:cNvSpPr txBox="1">
            <a:spLocks noChangeArrowheads="1"/>
          </p:cNvSpPr>
          <p:nvPr/>
        </p:nvSpPr>
        <p:spPr bwMode="auto">
          <a:xfrm>
            <a:off x="6367463" y="6253163"/>
            <a:ext cx="24542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i="1" dirty="0">
                <a:solidFill>
                  <a:srgbClr val="FF0000"/>
                </a:solidFill>
                <a:latin typeface="Calibri" pitchFamily="-107" charset="0"/>
              </a:rPr>
              <a:t>Smoke-ring-like formation</a:t>
            </a:r>
          </a:p>
        </p:txBody>
      </p:sp>
      <p:sp>
        <p:nvSpPr>
          <p:cNvPr id="28" name="TextBox 4"/>
          <p:cNvSpPr txBox="1">
            <a:spLocks noChangeArrowheads="1"/>
          </p:cNvSpPr>
          <p:nvPr/>
        </p:nvSpPr>
        <p:spPr bwMode="auto">
          <a:xfrm>
            <a:off x="5918200" y="4178350"/>
            <a:ext cx="324167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Formation time scale:</a:t>
            </a:r>
          </a:p>
          <a:p>
            <a:pPr eaLnBrk="0" hangingPunct="0">
              <a:defRPr/>
            </a:pPr>
            <a:endParaRPr lang="en-US" sz="1400" b="1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Alfvén MHD growth time   </a:t>
            </a:r>
            <a:r>
              <a:rPr lang="en-US" sz="1600" b="1" dirty="0">
                <a:latin typeface="+mn-lt"/>
                <a:ea typeface="ＭＳ Ｐゴシック" charset="-128"/>
                <a:cs typeface="ＭＳ Ｐゴシック" charset="-128"/>
              </a:rPr>
              <a:t>τ</a:t>
            </a:r>
            <a:r>
              <a:rPr lang="en-US" sz="1400" b="1" baseline="-25000" dirty="0">
                <a:latin typeface="Arial" charset="0"/>
                <a:ea typeface="ＭＳ Ｐゴシック" charset="-128"/>
                <a:cs typeface="ＭＳ Ｐゴシック" charset="-128"/>
              </a:rPr>
              <a:t>A</a:t>
            </a: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~ 0.5 </a:t>
            </a:r>
            <a:r>
              <a:rPr lang="en-US" sz="1400" b="1" dirty="0">
                <a:latin typeface="Arial"/>
                <a:ea typeface="ＭＳ Ｐゴシック" charset="-128"/>
                <a:cs typeface="Arial"/>
              </a:rPr>
              <a:t>μ</a:t>
            </a: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s</a:t>
            </a:r>
          </a:p>
          <a:p>
            <a:pPr eaLnBrk="0" hangingPunct="0">
              <a:defRPr/>
            </a:pP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Resistive diffusion time    </a:t>
            </a:r>
            <a:r>
              <a:rPr lang="en-US" sz="1600" b="1" dirty="0">
                <a:latin typeface="+mn-lt"/>
                <a:ea typeface="ＭＳ Ｐゴシック" charset="-128"/>
                <a:cs typeface="ＭＳ Ｐゴシック" charset="-128"/>
              </a:rPr>
              <a:t>τ</a:t>
            </a:r>
            <a:r>
              <a:rPr lang="en-US" sz="1400" b="1" baseline="-25000" dirty="0">
                <a:latin typeface="Arial" charset="0"/>
                <a:ea typeface="ＭＳ Ｐゴシック" charset="-128"/>
                <a:cs typeface="ＭＳ Ｐゴシック" charset="-128"/>
              </a:rPr>
              <a:t>R</a:t>
            </a: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~ 70 ms</a:t>
            </a:r>
          </a:p>
          <a:p>
            <a:pPr eaLnBrk="0" hangingPunct="0">
              <a:defRPr/>
            </a:pP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1600" b="1" dirty="0">
                <a:latin typeface="+mn-lt"/>
                <a:ea typeface="ＭＳ Ｐゴシック" charset="-128"/>
                <a:cs typeface="ＭＳ Ｐゴシック" charset="-128"/>
              </a:rPr>
              <a:t>τ</a:t>
            </a:r>
            <a:r>
              <a:rPr lang="en-US" sz="1400" b="1" baseline="-25000" dirty="0">
                <a:latin typeface="Arial" charset="0"/>
                <a:ea typeface="ＭＳ Ｐゴシック" charset="-128"/>
                <a:cs typeface="ＭＳ Ｐゴシック" charset="-128"/>
              </a:rPr>
              <a:t>R</a:t>
            </a:r>
            <a:r>
              <a:rPr lang="en-US" sz="1600" b="1" dirty="0">
                <a:latin typeface="+mn-lt"/>
                <a:ea typeface="ＭＳ Ｐゴシック" charset="-128"/>
                <a:cs typeface="ＭＳ Ｐゴシック" charset="-128"/>
              </a:rPr>
              <a:t>τ</a:t>
            </a:r>
            <a:r>
              <a:rPr lang="en-US" sz="1400" b="1" baseline="-25000" dirty="0">
                <a:latin typeface="Arial" charset="0"/>
                <a:ea typeface="ＭＳ Ｐゴシック" charset="-128"/>
                <a:cs typeface="ＭＳ Ｐゴシック" charset="-128"/>
              </a:rPr>
              <a:t>A</a:t>
            </a: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)</a:t>
            </a:r>
            <a:r>
              <a:rPr lang="en-US" sz="1400" b="1" baseline="30000" dirty="0">
                <a:latin typeface="Arial" charset="0"/>
                <a:ea typeface="ＭＳ Ｐゴシック" charset="-128"/>
                <a:cs typeface="ＭＳ Ｐゴシック" charset="-128"/>
              </a:rPr>
              <a:t>1/2</a:t>
            </a: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~ 0.6 ms for I</a:t>
            </a:r>
            <a:r>
              <a:rPr lang="en-US" sz="1400" b="1" baseline="-25000" dirty="0">
                <a:latin typeface="Arial" charset="0"/>
                <a:ea typeface="ＭＳ Ｐゴシック" charset="-128"/>
                <a:cs typeface="ＭＳ Ｐゴシック" charset="-128"/>
              </a:rPr>
              <a:t>ST</a:t>
            </a: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=120 kA (2xI</a:t>
            </a:r>
            <a:r>
              <a:rPr lang="en-US" sz="1400" b="1" baseline="-25000" dirty="0">
                <a:latin typeface="Arial" charset="0"/>
                <a:ea typeface="ＭＳ Ｐゴシック" charset="-128"/>
                <a:cs typeface="ＭＳ Ｐゴシック" charset="-128"/>
              </a:rPr>
              <a:t>e</a:t>
            </a: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)</a:t>
            </a:r>
          </a:p>
        </p:txBody>
      </p:sp>
      <p:sp>
        <p:nvSpPr>
          <p:cNvPr id="2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30" name="TextBox 15"/>
          <p:cNvSpPr txBox="1">
            <a:spLocks noChangeArrowheads="1"/>
          </p:cNvSpPr>
          <p:nvPr/>
        </p:nvSpPr>
        <p:spPr bwMode="auto">
          <a:xfrm>
            <a:off x="6148891" y="5619187"/>
            <a:ext cx="2578109" cy="646331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</a:rPr>
              <a:t>Garcia-Farengo, </a:t>
            </a:r>
            <a:r>
              <a:rPr lang="en-US" sz="1200" cap="small" dirty="0">
                <a:solidFill>
                  <a:srgbClr val="0000FF"/>
                </a:solidFill>
              </a:rPr>
              <a:t>PoP </a:t>
            </a:r>
            <a:r>
              <a:rPr lang="en-US" sz="1200" b="1" cap="small" dirty="0">
                <a:solidFill>
                  <a:srgbClr val="0000FF"/>
                </a:solidFill>
              </a:rPr>
              <a:t>16</a:t>
            </a:r>
            <a:r>
              <a:rPr lang="en-US" sz="1200" cap="small" dirty="0">
                <a:solidFill>
                  <a:srgbClr val="0000FF"/>
                </a:solidFill>
              </a:rPr>
              <a:t>,112508</a:t>
            </a:r>
            <a:r>
              <a:rPr lang="en-US" sz="1200" dirty="0">
                <a:solidFill>
                  <a:srgbClr val="0000FF"/>
                </a:solidFill>
              </a:rPr>
              <a:t> (2009)</a:t>
            </a:r>
          </a:p>
          <a:p>
            <a:pPr algn="ctr"/>
            <a:r>
              <a:rPr lang="en-US" sz="1200" dirty="0">
                <a:solidFill>
                  <a:srgbClr val="0000FF"/>
                </a:solidFill>
              </a:rPr>
              <a:t>                            and</a:t>
            </a:r>
          </a:p>
          <a:p>
            <a:r>
              <a:rPr lang="en-US" sz="1200" dirty="0">
                <a:solidFill>
                  <a:srgbClr val="0000FF"/>
                </a:solidFill>
              </a:rPr>
              <a:t>        Farengo, ISTW2008 - Frascati</a:t>
            </a:r>
          </a:p>
        </p:txBody>
      </p:sp>
      <p:sp>
        <p:nvSpPr>
          <p:cNvPr id="31" name="Line 25"/>
          <p:cNvSpPr>
            <a:spLocks noChangeShapeType="1"/>
          </p:cNvSpPr>
          <p:nvPr/>
        </p:nvSpPr>
        <p:spPr bwMode="auto">
          <a:xfrm flipV="1">
            <a:off x="457200" y="998538"/>
            <a:ext cx="533400" cy="381000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2" name="Line 26"/>
          <p:cNvSpPr>
            <a:spLocks noChangeShapeType="1"/>
          </p:cNvSpPr>
          <p:nvPr/>
        </p:nvSpPr>
        <p:spPr bwMode="auto">
          <a:xfrm>
            <a:off x="3200400" y="1006475"/>
            <a:ext cx="609600" cy="381000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>
            <a:off x="990600" y="1006475"/>
            <a:ext cx="2209800" cy="0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4" name="Line 31"/>
          <p:cNvSpPr>
            <a:spLocks noChangeShapeType="1"/>
          </p:cNvSpPr>
          <p:nvPr/>
        </p:nvSpPr>
        <p:spPr bwMode="auto">
          <a:xfrm>
            <a:off x="4724400" y="1031875"/>
            <a:ext cx="3962400" cy="0"/>
          </a:xfrm>
          <a:prstGeom prst="line">
            <a:avLst/>
          </a:prstGeom>
          <a:noFill/>
          <a:ln w="28575">
            <a:solidFill>
              <a:srgbClr val="14A226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5" name="Line 25"/>
          <p:cNvSpPr>
            <a:spLocks noChangeShapeType="1"/>
          </p:cNvSpPr>
          <p:nvPr/>
        </p:nvSpPr>
        <p:spPr bwMode="auto">
          <a:xfrm flipV="1">
            <a:off x="2363788" y="3838575"/>
            <a:ext cx="0" cy="4683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" name="Line 31"/>
          <p:cNvSpPr>
            <a:spLocks noChangeShapeType="1"/>
          </p:cNvSpPr>
          <p:nvPr/>
        </p:nvSpPr>
        <p:spPr bwMode="auto">
          <a:xfrm>
            <a:off x="165100" y="4324350"/>
            <a:ext cx="566578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877300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  <a:endParaRPr lang="en-US" dirty="0"/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4763" y="467584"/>
            <a:ext cx="3963987" cy="360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• Stable Screw Pinch formed at Tokamak    pressures (10</a:t>
            </a:r>
            <a:r>
              <a:rPr lang="en-US" sz="1600" baseline="30000" dirty="0"/>
              <a:t>-3</a:t>
            </a:r>
            <a:r>
              <a:rPr lang="en-US" sz="1600" dirty="0"/>
              <a:t>÷10</a:t>
            </a:r>
            <a:r>
              <a:rPr lang="en-US" sz="1600" baseline="30000" dirty="0"/>
              <a:t>-2</a:t>
            </a:r>
            <a:r>
              <a:rPr lang="en-US" sz="1600" dirty="0"/>
              <a:t> mbar) and with low   voltage break-down (100-200 V)</a:t>
            </a:r>
          </a:p>
          <a:p>
            <a:endParaRPr lang="en-US" sz="1600" dirty="0"/>
          </a:p>
          <a:p>
            <a:r>
              <a:rPr lang="en-US" sz="1600" dirty="0"/>
              <a:t>• I</a:t>
            </a:r>
            <a:r>
              <a:rPr lang="en-US" sz="1600" baseline="-25000" dirty="0"/>
              <a:t>p</a:t>
            </a:r>
            <a:r>
              <a:rPr lang="en-US" sz="1600" dirty="0"/>
              <a:t>/I</a:t>
            </a:r>
            <a:r>
              <a:rPr lang="en-US" sz="1600" baseline="-25000" dirty="0"/>
              <a:t>e</a:t>
            </a:r>
            <a:r>
              <a:rPr lang="en-US" sz="1600" dirty="0"/>
              <a:t> ratio relevant parameter</a:t>
            </a:r>
          </a:p>
          <a:p>
            <a:r>
              <a:rPr lang="en-US" sz="1600" dirty="0"/>
              <a:t>  (strong energy dissipation in SP)</a:t>
            </a:r>
          </a:p>
          <a:p>
            <a:endParaRPr lang="en-US" sz="1600" dirty="0"/>
          </a:p>
          <a:p>
            <a:r>
              <a:rPr lang="en-US" sz="1600" dirty="0"/>
              <a:t>• MHD equilibria computed both with</a:t>
            </a:r>
          </a:p>
          <a:p>
            <a:r>
              <a:rPr lang="en-US" sz="1600" dirty="0"/>
              <a:t>  </a:t>
            </a:r>
            <a:r>
              <a:rPr lang="en-US" sz="1600" i="1" dirty="0"/>
              <a:t>monotonic</a:t>
            </a:r>
            <a:endParaRPr lang="en-US" sz="1600" dirty="0"/>
          </a:p>
          <a:p>
            <a:r>
              <a:rPr lang="en-US" sz="1600" dirty="0"/>
              <a:t>  as well as</a:t>
            </a:r>
          </a:p>
          <a:p>
            <a:r>
              <a:rPr lang="en-US" sz="1600" dirty="0"/>
              <a:t>  </a:t>
            </a:r>
            <a:r>
              <a:rPr lang="en-US" sz="1600" i="1" dirty="0"/>
              <a:t>reversal safety factor profiles</a:t>
            </a:r>
          </a:p>
          <a:p>
            <a:pPr>
              <a:lnSpc>
                <a:spcPct val="90000"/>
              </a:lnSpc>
            </a:pPr>
            <a:r>
              <a:rPr lang="en-GB" sz="2400" b="1" dirty="0">
                <a:solidFill>
                  <a:srgbClr val="D81210"/>
                </a:solidFill>
                <a:sym typeface="Symbol" pitchFamily="-107" charset="2"/>
              </a:rPr>
              <a:t>                  ⇓</a:t>
            </a:r>
          </a:p>
          <a:p>
            <a:pPr>
              <a:lnSpc>
                <a:spcPct val="90000"/>
              </a:lnSpc>
            </a:pPr>
            <a:r>
              <a:rPr lang="en-GB" sz="1600" b="1" dirty="0">
                <a:solidFill>
                  <a:srgbClr val="D81210"/>
                </a:solidFill>
                <a:sym typeface="Symbol" pitchFamily="-107" charset="2"/>
              </a:rPr>
              <a:t>  </a:t>
            </a:r>
            <a:r>
              <a:rPr lang="en-GB" sz="1600" dirty="0">
                <a:solidFill>
                  <a:srgbClr val="D81210"/>
                </a:solidFill>
                <a:sym typeface="Symbol" pitchFamily="-107" charset="2"/>
              </a:rPr>
              <a:t>magnetic configuration is quite robust</a:t>
            </a:r>
            <a:endParaRPr lang="en-GB" sz="1600" dirty="0">
              <a:sym typeface="Symbol" pitchFamily="-107" charset="2"/>
            </a:endParaRP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7" name="Text Box 34"/>
          <p:cNvSpPr txBox="1">
            <a:spLocks noChangeArrowheads="1"/>
          </p:cNvSpPr>
          <p:nvPr/>
        </p:nvSpPr>
        <p:spPr bwMode="auto">
          <a:xfrm>
            <a:off x="4197350" y="801365"/>
            <a:ext cx="4773613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GB" sz="1600" dirty="0">
                <a:latin typeface="Arial" charset="0"/>
                <a:ea typeface="ＭＳ Ｐゴシック" charset="-128"/>
                <a:cs typeface="ＭＳ Ｐゴシック" charset="-128"/>
              </a:rPr>
              <a:t>Some level of low n resistive instability needed</a:t>
            </a:r>
          </a:p>
          <a:p>
            <a:pPr algn="ctr">
              <a:defRPr/>
            </a:pPr>
            <a:r>
              <a:rPr lang="en-GB" sz="1600" dirty="0">
                <a:latin typeface="Arial" charset="0"/>
                <a:ea typeface="ＭＳ Ｐゴシック" charset="-128"/>
                <a:cs typeface="ＭＳ Ｐゴシック" charset="-128"/>
              </a:rPr>
              <a:t>(reconnections to inject helicity from SP to ST)</a:t>
            </a:r>
          </a:p>
          <a:p>
            <a:pPr algn="ctr">
              <a:defRPr/>
            </a:pPr>
            <a:r>
              <a:rPr lang="en-GB" sz="1600" dirty="0">
                <a:solidFill>
                  <a:srgbClr val="D8121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but</a:t>
            </a:r>
            <a:endParaRPr lang="en-GB" sz="16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algn="ctr">
              <a:defRPr/>
            </a:pPr>
            <a:r>
              <a:rPr lang="en-GB" sz="1600" dirty="0">
                <a:latin typeface="Arial" charset="0"/>
                <a:ea typeface="ＭＳ Ｐゴシック" charset="-128"/>
                <a:cs typeface="ＭＳ Ｐゴシック" charset="-128"/>
              </a:rPr>
              <a:t>SP+ST must be ideally stable at any time slice</a:t>
            </a:r>
          </a:p>
          <a:p>
            <a:pPr algn="ctr">
              <a:defRPr/>
            </a:pPr>
            <a:endParaRPr lang="en-GB" sz="8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D81210"/>
                </a:solidFill>
                <a:latin typeface="Arial" charset="0"/>
                <a:ea typeface="ＭＳ Ｐゴシック" charset="-128"/>
                <a:cs typeface="ＭＳ Ｐゴシック" charset="-128"/>
                <a:sym typeface="Symbol" charset="2"/>
              </a:rPr>
              <a:t>⇓</a:t>
            </a:r>
            <a:endParaRPr lang="en-GB" sz="2400" b="1" dirty="0">
              <a:latin typeface="Arial" charset="0"/>
              <a:ea typeface="ＭＳ Ｐゴシック" charset="-128"/>
              <a:cs typeface="ＭＳ Ｐゴシック" charset="-128"/>
              <a:sym typeface="Symbol" charset="2"/>
            </a:endParaRPr>
          </a:p>
          <a:p>
            <a:pPr algn="ctr">
              <a:defRPr/>
            </a:pPr>
            <a:endParaRPr lang="en-GB" sz="8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algn="ctr">
              <a:lnSpc>
                <a:spcPct val="70000"/>
              </a:lnSpc>
              <a:defRPr/>
            </a:pPr>
            <a:r>
              <a:rPr lang="en-US" sz="1600" b="1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Ideal MHD analysis to assess I</a:t>
            </a:r>
            <a:r>
              <a:rPr lang="en-US" sz="1600" b="1" baseline="-25000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p</a:t>
            </a:r>
            <a:r>
              <a:rPr lang="en-US" sz="1600" b="1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/I</a:t>
            </a:r>
            <a:r>
              <a:rPr lang="en-US" sz="1600" b="1" baseline="-25000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e</a:t>
            </a:r>
            <a:r>
              <a:rPr lang="en-US" sz="1600" b="1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&amp; </a:t>
            </a:r>
            <a:r>
              <a:rPr lang="en-US" sz="1600" b="1" dirty="0">
                <a:solidFill>
                  <a:srgbClr val="008000"/>
                </a:solidFill>
                <a:latin typeface="+mn-lt"/>
                <a:ea typeface="ＭＳ Ｐゴシック" charset="-128"/>
                <a:cs typeface="ＭＳ Ｐゴシック" charset="-128"/>
                <a:sym typeface="Symbol" charset="2"/>
              </a:rPr>
              <a:t>β</a:t>
            </a:r>
            <a:r>
              <a:rPr lang="en-US" sz="1600" b="1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limits</a:t>
            </a:r>
          </a:p>
          <a:p>
            <a:pPr algn="ctr">
              <a:lnSpc>
                <a:spcPct val="70000"/>
              </a:lnSpc>
              <a:defRPr/>
            </a:pPr>
            <a:endParaRPr lang="en-US" sz="1000" dirty="0">
              <a:solidFill>
                <a:srgbClr val="008000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pPr algn="ctr">
              <a:lnSpc>
                <a:spcPct val="70000"/>
              </a:lnSpc>
              <a:defRPr/>
            </a:pPr>
            <a:r>
              <a:rPr lang="en-US" sz="1200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(Micozzi P. et al., 2010 Nucl. Fusion </a:t>
            </a:r>
            <a:r>
              <a:rPr lang="en-US" sz="1200" b="1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50</a:t>
            </a:r>
            <a:r>
              <a:rPr lang="en-US" sz="1200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095004)</a:t>
            </a:r>
          </a:p>
          <a:p>
            <a:pPr algn="ctr">
              <a:lnSpc>
                <a:spcPct val="70000"/>
              </a:lnSpc>
              <a:defRPr/>
            </a:pPr>
            <a:endParaRPr lang="en-US" sz="1200" dirty="0">
              <a:solidFill>
                <a:srgbClr val="1BCC30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pPr algn="ctr">
              <a:lnSpc>
                <a:spcPct val="70000"/>
              </a:lnSpc>
              <a:defRPr/>
            </a:pPr>
            <a:r>
              <a:rPr lang="en-GB" sz="2400" b="1" dirty="0">
                <a:solidFill>
                  <a:srgbClr val="D81210"/>
                </a:solidFill>
                <a:latin typeface="Arial" charset="0"/>
                <a:ea typeface="ＭＳ Ｐゴシック" charset="-128"/>
                <a:cs typeface="ＭＳ Ｐゴシック" charset="-128"/>
                <a:sym typeface="Symbol" charset="2"/>
              </a:rPr>
              <a:t>⇓</a:t>
            </a:r>
            <a:endParaRPr lang="en-GB" sz="2400" b="1" dirty="0">
              <a:latin typeface="Arial" charset="0"/>
              <a:ea typeface="ＭＳ Ｐゴシック" charset="-128"/>
              <a:cs typeface="ＭＳ Ｐゴシック" charset="-128"/>
              <a:sym typeface="Symbol" charset="2"/>
            </a:endParaRPr>
          </a:p>
          <a:p>
            <a:pPr algn="ctr">
              <a:lnSpc>
                <a:spcPct val="70000"/>
              </a:lnSpc>
              <a:defRPr/>
            </a:pPr>
            <a:endParaRPr lang="en-US" sz="1200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255713" y="9202"/>
            <a:ext cx="59467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latin typeface="Arial" charset="0"/>
                <a:ea typeface="ＭＳ Ｐゴシック" charset="-128"/>
                <a:cs typeface="ＭＳ Ｐゴシック" charset="-128"/>
              </a:rPr>
              <a:t>Key points of </a:t>
            </a:r>
            <a:r>
              <a:rPr lang="en-US" sz="2400" b="1" cap="all" dirty="0">
                <a:solidFill>
                  <a:srgbClr val="0000FF"/>
                </a:solidFill>
                <a:latin typeface="Arial" charset="0"/>
                <a:ea typeface="ＭＳ Ｐゴシック" charset="-128"/>
                <a:cs typeface="ＭＳ Ｐゴシック" charset="-128"/>
              </a:rPr>
              <a:t>proto-sphera </a:t>
            </a:r>
            <a:r>
              <a:rPr lang="en-US" sz="2400" b="1" dirty="0">
                <a:solidFill>
                  <a:srgbClr val="0000FF"/>
                </a:solidFill>
                <a:latin typeface="Arial" charset="0"/>
                <a:ea typeface="ＭＳ Ｐゴシック" charset="-128"/>
                <a:cs typeface="ＭＳ Ｐゴシック" charset="-128"/>
              </a:rPr>
              <a:t>design</a:t>
            </a:r>
          </a:p>
        </p:txBody>
      </p:sp>
      <p:sp>
        <p:nvSpPr>
          <p:cNvPr id="11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360289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72735" y="3369604"/>
            <a:ext cx="3559125" cy="2985433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dirty="0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For low toroidal numbers n=1, 2 &amp; 3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dirty="0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ideal MHD stability obtained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endParaRPr lang="en-GB" sz="400" dirty="0">
              <a:solidFill>
                <a:srgbClr val="008040"/>
              </a:solidFill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</a:pPr>
            <a:endParaRPr lang="en-GB" sz="1600" dirty="0"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sz="1600" dirty="0">
                <a:ea typeface="Times New Roman" pitchFamily="-107" charset="0"/>
                <a:cs typeface="Times New Roman" pitchFamily="-107" charset="0"/>
              </a:rPr>
              <a:t>expressed with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endParaRPr lang="en-GB" sz="400" dirty="0"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  <a:buFontTx/>
              <a:buChar char="•"/>
            </a:pPr>
            <a:r>
              <a:rPr lang="en-GB" dirty="0">
                <a:ea typeface="Times New Roman" pitchFamily="-107" charset="0"/>
                <a:cs typeface="Times New Roman" pitchFamily="-107" charset="0"/>
              </a:rPr>
              <a:t> up to β</a:t>
            </a:r>
            <a:r>
              <a:rPr lang="en-GB" dirty="0">
                <a:latin typeface="Symbol" pitchFamily="-107" charset="2"/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 dirty="0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=</a:t>
            </a:r>
            <a:r>
              <a:rPr lang="en-GB" dirty="0"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 dirty="0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21÷26%</a:t>
            </a:r>
            <a:r>
              <a:rPr lang="en-GB" dirty="0">
                <a:ea typeface="Times New Roman" pitchFamily="-107" charset="0"/>
                <a:cs typeface="Times New Roman" pitchFamily="-107" charset="0"/>
              </a:rPr>
              <a:t>  ,  I</a:t>
            </a:r>
            <a:r>
              <a:rPr lang="en-GB" baseline="-30000" dirty="0"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 dirty="0"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baseline="-30000" dirty="0"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dirty="0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= 0.5-1</a:t>
            </a:r>
          </a:p>
          <a:p>
            <a:pPr>
              <a:spcBef>
                <a:spcPct val="0"/>
              </a:spcBef>
              <a:buClr>
                <a:srgbClr val="0000FF"/>
              </a:buClr>
              <a:buFontTx/>
              <a:buChar char="•"/>
            </a:pPr>
            <a:r>
              <a:rPr lang="en-GB" dirty="0">
                <a:ea typeface="Times New Roman" pitchFamily="-107" charset="0"/>
                <a:cs typeface="Times New Roman" pitchFamily="-107" charset="0"/>
              </a:rPr>
              <a:t> up to β</a:t>
            </a:r>
            <a:r>
              <a:rPr lang="en-GB" dirty="0">
                <a:latin typeface="Symbol" pitchFamily="-107" charset="2"/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 dirty="0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= 14÷15%</a:t>
            </a:r>
            <a:r>
              <a:rPr lang="en-GB" dirty="0">
                <a:ea typeface="Times New Roman" pitchFamily="-107" charset="0"/>
                <a:cs typeface="Times New Roman" pitchFamily="-107" charset="0"/>
              </a:rPr>
              <a:t>  ,  I</a:t>
            </a:r>
            <a:r>
              <a:rPr lang="en-GB" baseline="-30000" dirty="0"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 dirty="0"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baseline="-30000" dirty="0"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dirty="0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= 2-4</a:t>
            </a:r>
            <a:r>
              <a:rPr lang="en-GB" dirty="0">
                <a:ea typeface="Times New Roman" pitchFamily="-107" charset="0"/>
                <a:cs typeface="Times New Roman" pitchFamily="-107" charset="0"/>
              </a:rPr>
              <a:t> 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sz="600" dirty="0">
                <a:ea typeface="Times New Roman" pitchFamily="-107" charset="0"/>
                <a:cs typeface="Times New Roman" pitchFamily="-107" charset="0"/>
              </a:rPr>
              <a:t/>
            </a:r>
            <a:br>
              <a:rPr lang="en-GB" sz="600" dirty="0">
                <a:ea typeface="Times New Roman" pitchFamily="-107" charset="0"/>
                <a:cs typeface="Times New Roman" pitchFamily="-107" charset="0"/>
              </a:rPr>
            </a:br>
            <a:endParaRPr lang="en-GB" sz="600" dirty="0"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</a:pPr>
            <a:endParaRPr lang="en-GB" sz="800" dirty="0"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sz="1600" dirty="0">
                <a:ea typeface="Times New Roman" pitchFamily="-107" charset="0"/>
                <a:cs typeface="Times New Roman" pitchFamily="-107" charset="0"/>
              </a:rPr>
              <a:t>expressed with  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endParaRPr lang="en-GB" sz="400" dirty="0"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  <a:buFontTx/>
              <a:buChar char="•"/>
            </a:pPr>
            <a:r>
              <a:rPr lang="en-GB" sz="1600" dirty="0"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 dirty="0">
                <a:ea typeface="Times New Roman" pitchFamily="-107" charset="0"/>
                <a:cs typeface="Times New Roman" pitchFamily="-107" charset="0"/>
              </a:rPr>
              <a:t>up to β</a:t>
            </a:r>
            <a:r>
              <a:rPr lang="en-GB" baseline="-30000" dirty="0">
                <a:ea typeface="Times New Roman" pitchFamily="-107" charset="0"/>
                <a:cs typeface="Times New Roman" pitchFamily="-107" charset="0"/>
              </a:rPr>
              <a:t>T0</a:t>
            </a:r>
            <a:r>
              <a:rPr lang="en-GB" dirty="0">
                <a:solidFill>
                  <a:srgbClr val="FF3399"/>
                </a:solidFill>
                <a:ea typeface="Times New Roman" pitchFamily="-107" charset="0"/>
                <a:cs typeface="Times New Roman" pitchFamily="-107" charset="0"/>
              </a:rPr>
              <a:t>=28÷29% </a:t>
            </a:r>
            <a:r>
              <a:rPr lang="en-GB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,  I</a:t>
            </a:r>
            <a:r>
              <a:rPr lang="en-GB" baseline="-30000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baseline="-30000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dirty="0">
                <a:solidFill>
                  <a:srgbClr val="FF3399"/>
                </a:solidFill>
                <a:ea typeface="Times New Roman" pitchFamily="-107" charset="0"/>
                <a:cs typeface="Times New Roman" pitchFamily="-107" charset="0"/>
              </a:rPr>
              <a:t>= 0.5-1</a:t>
            </a:r>
          </a:p>
          <a:p>
            <a:pPr>
              <a:spcBef>
                <a:spcPct val="0"/>
              </a:spcBef>
              <a:buClr>
                <a:srgbClr val="0000FF"/>
              </a:buClr>
              <a:buFontTx/>
              <a:buChar char="•"/>
            </a:pPr>
            <a:r>
              <a:rPr lang="en-GB" sz="1600" dirty="0"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 dirty="0">
                <a:ea typeface="Times New Roman" pitchFamily="-107" charset="0"/>
                <a:cs typeface="Times New Roman" pitchFamily="-107" charset="0"/>
              </a:rPr>
              <a:t>up to </a:t>
            </a:r>
            <a:r>
              <a:rPr lang="en-GB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β</a:t>
            </a:r>
            <a:r>
              <a:rPr lang="en-GB" baseline="-30000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T0</a:t>
            </a:r>
            <a:r>
              <a:rPr lang="en-GB" dirty="0">
                <a:solidFill>
                  <a:srgbClr val="FF3399"/>
                </a:solidFill>
                <a:ea typeface="Times New Roman" pitchFamily="-107" charset="0"/>
                <a:cs typeface="Times New Roman" pitchFamily="-107" charset="0"/>
              </a:rPr>
              <a:t>=72÷84% </a:t>
            </a:r>
            <a:r>
              <a:rPr lang="en-GB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,  I</a:t>
            </a:r>
            <a:r>
              <a:rPr lang="en-GB" baseline="-30000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baseline="-30000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dirty="0">
                <a:solidFill>
                  <a:srgbClr val="FF3399"/>
                </a:solidFill>
                <a:ea typeface="Times New Roman" pitchFamily="-107" charset="0"/>
                <a:cs typeface="Times New Roman" pitchFamily="-107" charset="0"/>
              </a:rPr>
              <a:t>= 2-4</a:t>
            </a:r>
            <a:r>
              <a:rPr lang="en-GB" dirty="0">
                <a:solidFill>
                  <a:srgbClr val="FF0000"/>
                </a:solidFill>
              </a:rPr>
              <a:t> 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6819417" y="5370431"/>
            <a:ext cx="1969234" cy="387509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rcRect/>
              <a:stretch>
                <a:fillRect/>
              </a:stretch>
            </p:blipFill>
          </mc:Choice>
          <mc:Fallback>
            <p:blipFill>
              <a:blip r:embed="rId6"/>
              <a:srcRect/>
              <a:stretch>
                <a:fillRect/>
              </a:stretch>
            </p:blipFill>
          </mc:Fallback>
        </mc:AlternateContent>
        <p:spPr bwMode="auto">
          <a:xfrm>
            <a:off x="6822224" y="4214210"/>
            <a:ext cx="1969234" cy="380823"/>
          </a:xfrm>
          <a:prstGeom prst="rect">
            <a:avLst/>
          </a:prstGeom>
          <a:noFill/>
        </p:spPr>
      </p:pic>
      <p:pic>
        <p:nvPicPr>
          <p:cNvPr id="19" name="Picture 18" descr="PS-unstable_n1_beta23%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04" y="3931493"/>
            <a:ext cx="2090928" cy="2894584"/>
          </a:xfrm>
          <a:prstGeom prst="rect">
            <a:avLst/>
          </a:prstGeom>
        </p:spPr>
      </p:pic>
      <p:pic>
        <p:nvPicPr>
          <p:cNvPr id="20" name="Picture 19" descr="PS-unstable_n2_beta25%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7285" y="3932622"/>
            <a:ext cx="2139696" cy="275691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076697" y="4771145"/>
            <a:ext cx="1540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>
                <a:latin typeface="Arial"/>
                <a:cs typeface="Arial"/>
              </a:rPr>
              <a:t>Examples of n=1&amp;2</a:t>
            </a:r>
          </a:p>
          <a:p>
            <a:r>
              <a:rPr lang="en-US" sz="1000" b="1" i="1" dirty="0">
                <a:latin typeface="Arial"/>
                <a:cs typeface="Arial"/>
              </a:rPr>
              <a:t>instabilities at high β</a:t>
            </a:r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 flipH="1" flipV="1">
            <a:off x="4076696" y="5194277"/>
            <a:ext cx="1396036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6919018" y="852894"/>
          <a:ext cx="1574800" cy="3027362"/>
        </p:xfrm>
        <a:graphic>
          <a:graphicData uri="http://schemas.openxmlformats.org/presentationml/2006/ole">
            <p:oleObj spid="_x0000_s102402" name="Document" r:id="rId4" imgW="2526792" imgH="4855464" progId="Word.Document.8">
              <p:embed/>
            </p:oleObj>
          </a:graphicData>
        </a:graphic>
      </p:graphicFrame>
      <p:pic>
        <p:nvPicPr>
          <p:cNvPr id="7" name="Picture 11" descr="Beluga2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585" y="3015372"/>
            <a:ext cx="2528888" cy="364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81861" y="2978860"/>
            <a:ext cx="2487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020C"/>
                </a:solidFill>
                <a:latin typeface="Comic Sans MS" pitchFamily="-106" charset="0"/>
              </a:rPr>
              <a:t>“Smoke-ring like</a:t>
            </a:r>
          </a:p>
          <a:p>
            <a:r>
              <a:rPr lang="en-US" b="1" dirty="0">
                <a:solidFill>
                  <a:srgbClr val="FF020C"/>
                </a:solidFill>
                <a:latin typeface="Comic Sans MS" pitchFamily="-106" charset="0"/>
              </a:rPr>
              <a:t>self-organization”</a:t>
            </a:r>
            <a:endParaRPr lang="en-US" dirty="0">
              <a:latin typeface="Calibri" pitchFamily="-106" charset="0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8244783" y="1023040"/>
            <a:ext cx="799501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</a:rPr>
              <a:t>Anode</a:t>
            </a: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8258500" y="3272121"/>
            <a:ext cx="89975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</a:rPr>
              <a:t>Cathode</a:t>
            </a:r>
          </a:p>
        </p:txBody>
      </p:sp>
      <p:pic>
        <p:nvPicPr>
          <p:cNvPr id="11" name="Picture 7" descr="EtnaSmokeRingRise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28574" y="3023513"/>
            <a:ext cx="2889250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8" descr="CrabNebula1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04013" y="3938458"/>
            <a:ext cx="2413000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Hopf2a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757569">
            <a:off x="5949951" y="4757608"/>
            <a:ext cx="1098550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2844855" y="2950244"/>
            <a:ext cx="1572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omic Sans MS"/>
                <a:cs typeface="Comic Sans MS"/>
              </a:rPr>
              <a:t>Etna volcano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7694" y="6292528"/>
            <a:ext cx="893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omic Sans MS"/>
                <a:cs typeface="Comic Sans MS"/>
              </a:rPr>
              <a:t>Beluga</a:t>
            </a:r>
          </a:p>
        </p:txBody>
      </p:sp>
      <p:sp>
        <p:nvSpPr>
          <p:cNvPr id="16" name="TextBox 20"/>
          <p:cNvSpPr txBox="1">
            <a:spLocks noChangeArrowheads="1"/>
          </p:cNvSpPr>
          <p:nvPr/>
        </p:nvSpPr>
        <p:spPr bwMode="auto">
          <a:xfrm>
            <a:off x="7038042" y="3888308"/>
            <a:ext cx="14150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  <a:latin typeface="Comic Sans MS"/>
                <a:cs typeface="Comic Sans MS"/>
              </a:rPr>
              <a:t>Crab Nebula</a:t>
            </a:r>
          </a:p>
        </p:txBody>
      </p:sp>
      <p:pic>
        <p:nvPicPr>
          <p:cNvPr id="17" name="Irvine.mp4">
            <a:hlinkClick r:id="" action="ppaction://media"/>
          </p:cNvPr>
          <p:cNvPicPr/>
          <p:nvPr>
            <a:videoFile r:link="rId2"/>
          </p:nvPr>
        </p:nvPicPr>
        <p:blipFill>
          <a:blip r:embed="rId9"/>
          <a:stretch>
            <a:fillRect/>
          </a:stretch>
        </p:blipFill>
        <p:spPr>
          <a:xfrm>
            <a:off x="2339686" y="5091420"/>
            <a:ext cx="3724600" cy="149649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861138" y="4798197"/>
            <a:ext cx="2900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/>
              <a:t>William Irvine-University of Chicago</a:t>
            </a:r>
          </a:p>
        </p:txBody>
      </p:sp>
      <p:pic>
        <p:nvPicPr>
          <p:cNvPr id="19" name="Picture 1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417391" y="443117"/>
            <a:ext cx="76168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b="1" dirty="0">
                <a:latin typeface="Comic Sans MS" charset="0"/>
                <a:ea typeface="ＭＳ Ｐゴシック" charset="-128"/>
                <a:cs typeface="ＭＳ Ｐゴシック" charset="-128"/>
              </a:rPr>
              <a:t>Helicity </a:t>
            </a:r>
            <a:r>
              <a:rPr lang="en-US" sz="1400" b="1" cap="all" dirty="0">
                <a:latin typeface="Comic Sans MS" charset="0"/>
                <a:ea typeface="ＭＳ Ｐゴシック" charset="-128"/>
                <a:cs typeface="ＭＳ Ｐゴシック" charset="-128"/>
              </a:rPr>
              <a:t>i</a:t>
            </a:r>
            <a:r>
              <a:rPr lang="en-US" sz="1400" b="1" dirty="0">
                <a:latin typeface="Comic Sans MS" charset="0"/>
                <a:ea typeface="ＭＳ Ｐゴシック" charset="-128"/>
                <a:cs typeface="ＭＳ Ｐゴシック" charset="-128"/>
              </a:rPr>
              <a:t>njection</a:t>
            </a:r>
            <a:r>
              <a:rPr lang="en-US" sz="1400" dirty="0">
                <a:latin typeface="Comic Sans MS" charset="0"/>
                <a:ea typeface="ＭＳ Ｐゴシック" charset="-128"/>
                <a:cs typeface="ＭＳ Ｐゴシック" charset="-128"/>
              </a:rPr>
              <a:t> to sustain the plasma torus:</a:t>
            </a:r>
          </a:p>
          <a:p>
            <a:pPr>
              <a:defRPr/>
            </a:pPr>
            <a:r>
              <a:rPr lang="en-US" sz="1400" dirty="0">
                <a:latin typeface="Comic Sans MS" charset="0"/>
                <a:ea typeface="ＭＳ Ｐゴシック" charset="-128"/>
                <a:cs typeface="ＭＳ Ｐゴシック" charset="-128"/>
              </a:rPr>
              <a:t>driven relaxation of Plasma Central Column forms &amp; sustains the ST</a:t>
            </a:r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490416" y="2044539"/>
            <a:ext cx="50272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dirty="0">
                <a:solidFill>
                  <a:srgbClr val="FF020C"/>
                </a:solidFill>
              </a:rPr>
              <a:t>• I</a:t>
            </a:r>
            <a:r>
              <a:rPr lang="en-US" b="1" baseline="-25000" dirty="0">
                <a:solidFill>
                  <a:srgbClr val="FF020C"/>
                </a:solidFill>
              </a:rPr>
              <a:t>ST</a:t>
            </a:r>
            <a:r>
              <a:rPr lang="en-US" b="1" dirty="0">
                <a:solidFill>
                  <a:srgbClr val="FF020C"/>
                </a:solidFill>
              </a:rPr>
              <a:t>= 240 kA (4xI</a:t>
            </a:r>
            <a:r>
              <a:rPr lang="en-US" b="1" baseline="-25000" dirty="0">
                <a:solidFill>
                  <a:srgbClr val="FF020C"/>
                </a:solidFill>
              </a:rPr>
              <a:t>e</a:t>
            </a:r>
            <a:r>
              <a:rPr lang="en-US" b="1" dirty="0">
                <a:solidFill>
                  <a:srgbClr val="FF020C"/>
                </a:solidFill>
              </a:rPr>
              <a:t>) really achievable?</a:t>
            </a:r>
          </a:p>
          <a:p>
            <a:pPr eaLnBrk="0" hangingPunct="0"/>
            <a:r>
              <a:rPr lang="en-US" b="1" dirty="0">
                <a:solidFill>
                  <a:srgbClr val="FF020C"/>
                </a:solidFill>
              </a:rPr>
              <a:t>• Can it be sustained by H.I. for at least </a:t>
            </a:r>
            <a:r>
              <a:rPr lang="en-US" sz="2000" b="1" dirty="0">
                <a:solidFill>
                  <a:srgbClr val="FF020C"/>
                </a:solidFill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τ</a:t>
            </a:r>
            <a:r>
              <a:rPr lang="en-US" b="1" baseline="-25000" dirty="0">
                <a:solidFill>
                  <a:srgbClr val="FF020C"/>
                </a:solidFill>
              </a:rPr>
              <a:t>R</a:t>
            </a:r>
            <a:r>
              <a:rPr lang="en-US" b="1" dirty="0">
                <a:solidFill>
                  <a:srgbClr val="FF020C"/>
                </a:solidFill>
                <a:latin typeface="Arial"/>
                <a:cs typeface="Arial"/>
              </a:rPr>
              <a:t>~</a:t>
            </a:r>
            <a:r>
              <a:rPr lang="en-US" b="1" dirty="0">
                <a:solidFill>
                  <a:srgbClr val="FF020C"/>
                </a:solidFill>
              </a:rPr>
              <a:t> 70 ms?</a:t>
            </a:r>
          </a:p>
          <a:p>
            <a:pPr eaLnBrk="0" hangingPunct="0"/>
            <a:r>
              <a:rPr lang="en-US" b="1" dirty="0">
                <a:solidFill>
                  <a:srgbClr val="FF020C"/>
                </a:solidFill>
              </a:rPr>
              <a:t>• Resistive MHD stability &amp; confinement?</a:t>
            </a:r>
            <a:endParaRPr lang="en-US" dirty="0"/>
          </a:p>
        </p:txBody>
      </p:sp>
      <p:sp>
        <p:nvSpPr>
          <p:cNvPr id="23" name="TextBox 17"/>
          <p:cNvSpPr txBox="1">
            <a:spLocks noChangeArrowheads="1"/>
          </p:cNvSpPr>
          <p:nvPr/>
        </p:nvSpPr>
        <p:spPr bwMode="auto">
          <a:xfrm>
            <a:off x="1022229" y="-19538"/>
            <a:ext cx="51736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Critical points of PROTO-SPHERA</a:t>
            </a:r>
          </a:p>
        </p:txBody>
      </p:sp>
      <p:pic>
        <p:nvPicPr>
          <p:cNvPr id="24" name="Picture 19" descr="Formule.pn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88841" y="978471"/>
            <a:ext cx="4561672" cy="985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6945313" y="4112888"/>
            <a:ext cx="19946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magnetized configuration</a:t>
            </a:r>
          </a:p>
          <a:p>
            <a:r>
              <a:rPr lang="en-US" sz="1000" dirty="0">
                <a:solidFill>
                  <a:srgbClr val="FFFF00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produced by Supernova explosion</a:t>
            </a: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8877300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1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mute="1"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VacuumTestGrou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292289" y="3118200"/>
            <a:ext cx="5001260" cy="2810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350413" y="5581246"/>
            <a:ext cx="646588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  <a:latin typeface="Calibri"/>
                <a:cs typeface="Calibri"/>
              </a:rPr>
              <a:t>Years 2004 - 2010:</a:t>
            </a:r>
          </a:p>
        </p:txBody>
      </p:sp>
      <p:pic>
        <p:nvPicPr>
          <p:cNvPr id="6" name="Picture 5" descr="Zamp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71692" y="3118200"/>
            <a:ext cx="2022475" cy="283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10306" y="2723625"/>
            <a:ext cx="80979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PROTO-SPHERA was built (2006-2009) by ASG Superconductors of Genoa, cost 1 M€</a:t>
            </a:r>
          </a:p>
        </p:txBody>
      </p:sp>
      <p:pic>
        <p:nvPicPr>
          <p:cNvPr id="9" name="Picture 8" descr="Start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2643" y="447895"/>
            <a:ext cx="6678295" cy="220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opf2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1317">
            <a:off x="42709" y="3386415"/>
            <a:ext cx="2209690" cy="19898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1568" y="32847"/>
            <a:ext cx="767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Cylindrical vacuum vessel was START vacuum vessel, donated by Culham in 2004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2193" y="6164923"/>
            <a:ext cx="6956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  <a:latin typeface="Calibri"/>
                <a:cs typeface="Calibri"/>
              </a:rPr>
              <a:t>…from ideas 		  …to detailed design			     …to hard metal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8346" y="447894"/>
            <a:ext cx="47567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/>
              <a:t>Culham     …to Frascati the old vacuum </a:t>
            </a:r>
            <a:r>
              <a:rPr lang="en-US" sz="1400" b="1" i="1" dirty="0">
                <a:solidFill>
                  <a:schemeClr val="bg1"/>
                </a:solidFill>
              </a:rPr>
              <a:t>vessel found its way…</a:t>
            </a:r>
          </a:p>
        </p:txBody>
      </p:sp>
      <p:sp>
        <p:nvSpPr>
          <p:cNvPr id="14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15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8877300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7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76304" y="6173293"/>
            <a:ext cx="5587206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igConf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88" y="1528315"/>
            <a:ext cx="5861050" cy="461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43"/>
          <p:cNvSpPr txBox="1">
            <a:spLocks noChangeArrowheads="1"/>
          </p:cNvSpPr>
          <p:nvPr/>
        </p:nvSpPr>
        <p:spPr bwMode="auto">
          <a:xfrm>
            <a:off x="28575" y="63500"/>
            <a:ext cx="4000500" cy="126188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sz="2000" b="1" cap="all" dirty="0">
                <a:solidFill>
                  <a:srgbClr val="D91A1D"/>
                </a:solidFill>
                <a:ea typeface="Arial" pitchFamily="-107" charset="0"/>
                <a:cs typeface="Arial" pitchFamily="-107" charset="0"/>
              </a:rPr>
              <a:t>Proto-Sphera </a:t>
            </a:r>
            <a:r>
              <a:rPr lang="en-GB" sz="2000" b="1" dirty="0">
                <a:solidFill>
                  <a:srgbClr val="D91A1D"/>
                </a:solidFill>
                <a:ea typeface="Arial" pitchFamily="-107" charset="0"/>
                <a:cs typeface="Arial" pitchFamily="-107" charset="0"/>
              </a:rPr>
              <a:t>Phase-1</a:t>
            </a:r>
          </a:p>
          <a:p>
            <a:r>
              <a:rPr lang="en-GB" sz="1400" b="1" dirty="0">
                <a:solidFill>
                  <a:srgbClr val="008000"/>
                </a:solidFill>
                <a:latin typeface="Times New Roman" pitchFamily="-107" charset="0"/>
              </a:rPr>
              <a:t>Aims:</a:t>
            </a:r>
          </a:p>
          <a:p>
            <a:r>
              <a:rPr lang="en-GB" sz="1400" b="1" dirty="0">
                <a:solidFill>
                  <a:srgbClr val="008000"/>
                </a:solidFill>
                <a:latin typeface="Times New Roman" pitchFamily="-107" charset="0"/>
              </a:rPr>
              <a:t>1) Breakdown</a:t>
            </a:r>
          </a:p>
          <a:p>
            <a:r>
              <a:rPr lang="en-GB" sz="1400" b="1" dirty="0">
                <a:solidFill>
                  <a:srgbClr val="008000"/>
                </a:solidFill>
                <a:latin typeface="Times New Roman" pitchFamily="-107" charset="0"/>
              </a:rPr>
              <a:t>2) Stable formation of plasma ‘mushrooms’</a:t>
            </a:r>
          </a:p>
          <a:p>
            <a:r>
              <a:rPr lang="en-GB" sz="1400" b="1" dirty="0">
                <a:solidFill>
                  <a:srgbClr val="008000"/>
                </a:solidFill>
                <a:latin typeface="Times New Roman" pitchFamily="-107" charset="0"/>
              </a:rPr>
              <a:t>3) Stable (≈1 s) achievement of I</a:t>
            </a:r>
            <a:r>
              <a:rPr lang="en-GB" sz="1400" b="1" baseline="-25000" dirty="0">
                <a:solidFill>
                  <a:srgbClr val="008000"/>
                </a:solidFill>
                <a:latin typeface="Times New Roman" pitchFamily="-107" charset="0"/>
              </a:rPr>
              <a:t>e </a:t>
            </a:r>
            <a:r>
              <a:rPr lang="en-GB" sz="1400" b="1" dirty="0">
                <a:solidFill>
                  <a:srgbClr val="008000"/>
                </a:solidFill>
                <a:latin typeface="Times New Roman" pitchFamily="-107" charset="0"/>
              </a:rPr>
              <a:t>=</a:t>
            </a:r>
            <a:r>
              <a:rPr lang="en-GB" sz="1400" b="1" baseline="-25000" dirty="0">
                <a:solidFill>
                  <a:srgbClr val="008000"/>
                </a:solidFill>
                <a:latin typeface="Times New Roman" pitchFamily="-107" charset="0"/>
              </a:rPr>
              <a:t> </a:t>
            </a:r>
            <a:r>
              <a:rPr lang="en-GB" sz="1400" b="1" dirty="0">
                <a:solidFill>
                  <a:srgbClr val="008000"/>
                </a:solidFill>
                <a:latin typeface="Times New Roman" pitchFamily="-107" charset="0"/>
              </a:rPr>
              <a:t>8.5 kA</a:t>
            </a: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3638307" y="52388"/>
            <a:ext cx="416116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2000" b="1" cap="all" dirty="0">
                <a:solidFill>
                  <a:srgbClr val="D91A1D"/>
                </a:solidFill>
                <a:ea typeface="Arial" pitchFamily="-107" charset="0"/>
                <a:cs typeface="Arial" pitchFamily="-107" charset="0"/>
              </a:rPr>
              <a:t>Proto-Sphera </a:t>
            </a:r>
            <a:r>
              <a:rPr lang="en-GB" sz="2000" b="1" dirty="0">
                <a:solidFill>
                  <a:srgbClr val="D91A1D"/>
                </a:solidFill>
                <a:ea typeface="Arial" pitchFamily="-107" charset="0"/>
                <a:cs typeface="Arial" pitchFamily="-107" charset="0"/>
              </a:rPr>
              <a:t>Phase-2</a:t>
            </a:r>
          </a:p>
          <a:p>
            <a:r>
              <a:rPr lang="en-GB" sz="1400" b="1" dirty="0">
                <a:solidFill>
                  <a:srgbClr val="008000"/>
                </a:solidFill>
                <a:latin typeface="Times New Roman" pitchFamily="-107" charset="0"/>
              </a:rPr>
              <a:t>Aims: ST formation, compression &amp; sustainment</a:t>
            </a:r>
            <a:endParaRPr lang="en-GB" sz="1400" b="1" dirty="0">
              <a:solidFill>
                <a:srgbClr val="008040"/>
              </a:solidFill>
              <a:latin typeface="Times New Roman" pitchFamily="-107" charset="0"/>
            </a:endParaRPr>
          </a:p>
          <a:p>
            <a:r>
              <a:rPr lang="en-GB" sz="1400" b="1" dirty="0">
                <a:solidFill>
                  <a:srgbClr val="008040"/>
                </a:solidFill>
                <a:latin typeface="Times New Roman" pitchFamily="-107" charset="0"/>
              </a:rPr>
              <a:t>(</a:t>
            </a:r>
            <a:r>
              <a:rPr lang="en-GB" sz="1400" b="1" i="1" dirty="0">
                <a:solidFill>
                  <a:srgbClr val="008040"/>
                </a:solidFill>
                <a:latin typeface="Times New Roman" pitchFamily="-107" charset="0"/>
              </a:rPr>
              <a:t>All parts will be reused</a:t>
            </a:r>
            <a:r>
              <a:rPr lang="en-GB" sz="1400" b="1" dirty="0">
                <a:solidFill>
                  <a:srgbClr val="008040"/>
                </a:solidFill>
                <a:latin typeface="Times New Roman" pitchFamily="-107" charset="0"/>
              </a:rPr>
              <a:t>) </a:t>
            </a:r>
            <a:endParaRPr lang="en-GB" sz="1400" b="1" dirty="0">
              <a:solidFill>
                <a:srgbClr val="D91A1D"/>
              </a:solidFill>
              <a:ea typeface="Arial" pitchFamily="-107" charset="0"/>
              <a:cs typeface="Arial" pitchFamily="-107" charset="0"/>
            </a:endParaRPr>
          </a:p>
          <a:p>
            <a:endParaRPr lang="en-US" dirty="0"/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6446838" y="811457"/>
            <a:ext cx="26543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By adding:</a:t>
            </a:r>
          </a:p>
          <a:p>
            <a:endParaRPr lang="en-US" sz="1000" dirty="0"/>
          </a:p>
          <a:p>
            <a:pPr>
              <a:buFont typeface="Arial" pitchFamily="-107" charset="0"/>
              <a:buChar char="•"/>
            </a:pPr>
            <a:r>
              <a:rPr lang="en-US" sz="1600" dirty="0"/>
              <a:t> 5 pair of new PF coils</a:t>
            </a:r>
          </a:p>
          <a:p>
            <a:pPr>
              <a:buFont typeface="Arial" pitchFamily="-107" charset="0"/>
              <a:buChar char="•"/>
            </a:pPr>
            <a:endParaRPr lang="en-US" sz="800" dirty="0"/>
          </a:p>
          <a:p>
            <a:pPr>
              <a:buFont typeface="Arial" pitchFamily="-107" charset="0"/>
              <a:buChar char="•"/>
            </a:pPr>
            <a:r>
              <a:rPr lang="en-US" sz="1600" dirty="0"/>
              <a:t> New power supplies</a:t>
            </a:r>
          </a:p>
          <a:p>
            <a:pPr>
              <a:buFont typeface="Arial" pitchFamily="-107" charset="0"/>
              <a:buChar char="•"/>
            </a:pPr>
            <a:endParaRPr lang="en-US" sz="800" dirty="0"/>
          </a:p>
          <a:p>
            <a:pPr>
              <a:buFont typeface="Arial" pitchFamily="-107" charset="0"/>
              <a:buChar char="•"/>
            </a:pPr>
            <a:r>
              <a:rPr lang="en-US" sz="1600" dirty="0"/>
              <a:t> Full amount of Tungsten        wires (324 Vs 54) on the directly heated cathode</a:t>
            </a:r>
          </a:p>
          <a:p>
            <a:r>
              <a:rPr lang="en-US" sz="1600" dirty="0"/>
              <a:t>now only partially filled</a:t>
            </a:r>
          </a:p>
          <a:p>
            <a:pPr>
              <a:buFont typeface="Arial" pitchFamily="-107" charset="0"/>
              <a:buChar char="•"/>
            </a:pPr>
            <a:endParaRPr lang="en-US" sz="1600" dirty="0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8877300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8</a:t>
            </a:r>
            <a:endParaRPr lang="en-US" dirty="0"/>
          </a:p>
        </p:txBody>
      </p:sp>
      <p:pic>
        <p:nvPicPr>
          <p:cNvPr id="13" name="Picture 11" descr="05Cathod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4575175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2" descr="03Cathode_Modul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0400" y="3082234"/>
            <a:ext cx="2032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18" name="TextBox 7"/>
          <p:cNvSpPr txBox="1">
            <a:spLocks noChangeArrowheads="1"/>
          </p:cNvSpPr>
          <p:nvPr/>
        </p:nvSpPr>
        <p:spPr bwMode="auto">
          <a:xfrm>
            <a:off x="671422" y="6145223"/>
            <a:ext cx="18392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cs typeface="Comic Sans MS"/>
              </a:rPr>
              <a:t>8 PF coils</a:t>
            </a:r>
          </a:p>
          <a:p>
            <a:pPr algn="ctr">
              <a:spcAft>
                <a:spcPts val="600"/>
              </a:spcAft>
            </a:pPr>
            <a:r>
              <a:rPr lang="en-US" sz="1400" dirty="0">
                <a:solidFill>
                  <a:srgbClr val="660066"/>
                </a:solidFill>
                <a:latin typeface="Comic Sans MS"/>
                <a:cs typeface="Comic Sans MS"/>
              </a:rPr>
              <a:t>Centerpost only</a:t>
            </a: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3767603" y="6142860"/>
            <a:ext cx="152958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cs typeface="Comic Sans MS"/>
              </a:rPr>
              <a:t>8 </a:t>
            </a:r>
            <a:r>
              <a:rPr lang="en-US" sz="1600" dirty="0">
                <a:latin typeface="Comic Sans MS"/>
                <a:cs typeface="Comic Sans MS"/>
              </a:rPr>
              <a:t>+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10 PF coils</a:t>
            </a:r>
          </a:p>
        </p:txBody>
      </p:sp>
      <p:sp>
        <p:nvSpPr>
          <p:cNvPr id="24" name="Line 25"/>
          <p:cNvSpPr>
            <a:spLocks noChangeShapeType="1"/>
          </p:cNvSpPr>
          <p:nvPr/>
        </p:nvSpPr>
        <p:spPr bwMode="auto">
          <a:xfrm>
            <a:off x="4565977" y="928104"/>
            <a:ext cx="0" cy="935621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>
            <a:off x="1749751" y="1330367"/>
            <a:ext cx="0" cy="5000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H="1">
            <a:off x="6716713" y="2963421"/>
            <a:ext cx="0" cy="1548254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>
            <a:off x="6716713" y="3956050"/>
            <a:ext cx="677862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 flipH="1" flipV="1">
            <a:off x="4825029" y="4202444"/>
            <a:ext cx="0" cy="2050048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" name="Line 25"/>
          <p:cNvSpPr>
            <a:spLocks noChangeShapeType="1"/>
          </p:cNvSpPr>
          <p:nvPr/>
        </p:nvSpPr>
        <p:spPr bwMode="auto">
          <a:xfrm flipH="1" flipV="1">
            <a:off x="4168020" y="3631005"/>
            <a:ext cx="657009" cy="2621487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" name="Line 25"/>
          <p:cNvSpPr>
            <a:spLocks noChangeShapeType="1"/>
          </p:cNvSpPr>
          <p:nvPr/>
        </p:nvSpPr>
        <p:spPr bwMode="auto">
          <a:xfrm flipH="1" flipV="1">
            <a:off x="1579289" y="3366002"/>
            <a:ext cx="350048" cy="2845785"/>
          </a:xfrm>
          <a:prstGeom prst="line">
            <a:avLst/>
          </a:prstGeom>
          <a:noFill/>
          <a:ln w="3175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" name="Line 25"/>
          <p:cNvSpPr>
            <a:spLocks noChangeShapeType="1"/>
          </p:cNvSpPr>
          <p:nvPr/>
        </p:nvSpPr>
        <p:spPr bwMode="auto">
          <a:xfrm flipV="1">
            <a:off x="1929336" y="4575174"/>
            <a:ext cx="211657" cy="1636611"/>
          </a:xfrm>
          <a:prstGeom prst="line">
            <a:avLst/>
          </a:prstGeom>
          <a:noFill/>
          <a:ln w="3175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bineB_AS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3171" y="829144"/>
            <a:ext cx="2798343" cy="1811938"/>
          </a:xfrm>
          <a:prstGeom prst="rect">
            <a:avLst/>
          </a:prstGeom>
          <a:ln w="25400">
            <a:solidFill>
              <a:srgbClr val="00AF6F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-7775" y="36465"/>
            <a:ext cx="9073417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The poloidal field (PF) coils designed as two sets each connected in series 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00AF6F"/>
                </a:solidFill>
              </a:rPr>
              <a:t>Group B (4+4 coils): Centerpost shaping PF coils …</a:t>
            </a:r>
            <a:r>
              <a:rPr lang="en-US" sz="1400" b="1" dirty="0">
                <a:solidFill>
                  <a:srgbClr val="00AF6F"/>
                </a:solidFill>
              </a:rPr>
              <a:t>thick AISI casings (</a:t>
            </a:r>
            <a:r>
              <a:rPr lang="el-GR" sz="1400" b="1">
                <a:solidFill>
                  <a:srgbClr val="00AF6F"/>
                </a:solidFill>
                <a:latin typeface="Times New Roman"/>
                <a:cs typeface="Times New Roman"/>
              </a:rPr>
              <a:t>τ</a:t>
            </a:r>
            <a:r>
              <a:rPr lang="en-US" sz="1400" b="1" dirty="0">
                <a:solidFill>
                  <a:srgbClr val="00AF6F"/>
                </a:solidFill>
                <a:latin typeface="Times New Roman"/>
                <a:cs typeface="Times New Roman"/>
              </a:rPr>
              <a:t>~</a:t>
            </a:r>
            <a:r>
              <a:rPr lang="en-US" sz="1400" b="1" dirty="0">
                <a:solidFill>
                  <a:srgbClr val="00AF6F"/>
                </a:solidFill>
              </a:rPr>
              <a:t>2ms),</a:t>
            </a:r>
            <a:r>
              <a:rPr lang="en-US" sz="1400" i="1" dirty="0">
                <a:solidFill>
                  <a:srgbClr val="00AF6F"/>
                </a:solidFill>
              </a:rPr>
              <a:t> now inside machine</a:t>
            </a:r>
          </a:p>
        </p:txBody>
      </p:sp>
      <p:pic>
        <p:nvPicPr>
          <p:cNvPr id="9" name="Picture 8" descr="CoilsA+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1" y="755824"/>
            <a:ext cx="3522980" cy="45074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76904" y="2369049"/>
            <a:ext cx="15994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ASG 2007 Genova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6283" y="406685"/>
            <a:ext cx="7098670" cy="349139"/>
          </a:xfrm>
          <a:prstGeom prst="rect">
            <a:avLst/>
          </a:prstGeom>
          <a:noFill/>
          <a:ln w="28575">
            <a:solidFill>
              <a:srgbClr val="00AF6F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sz="1400" dirty="0"/>
          </a:p>
        </p:txBody>
      </p:sp>
      <p:pic>
        <p:nvPicPr>
          <p:cNvPr id="18" name="Picture 17" descr="Coils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3171" y="2709673"/>
            <a:ext cx="2796721" cy="2097540"/>
          </a:xfrm>
          <a:prstGeom prst="rect">
            <a:avLst/>
          </a:prstGeom>
          <a:ln w="25400">
            <a:solidFill>
              <a:srgbClr val="00AF6F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4122164" y="3295567"/>
            <a:ext cx="94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ASG 2009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20555" y="4135677"/>
            <a:ext cx="217239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…waveform of </a:t>
            </a:r>
            <a:r>
              <a:rPr lang="en-US" sz="1400" dirty="0">
                <a:solidFill>
                  <a:srgbClr val="FF0000"/>
                </a:solidFill>
              </a:rPr>
              <a:t>Group A</a:t>
            </a:r>
          </a:p>
          <a:p>
            <a:pPr algn="ctr"/>
            <a:r>
              <a:rPr lang="en-US" sz="1400" dirty="0"/>
              <a:t>current provides ohmic</a:t>
            </a:r>
          </a:p>
          <a:p>
            <a:pPr algn="ctr"/>
            <a:r>
              <a:rPr lang="en-US" sz="1400" dirty="0"/>
              <a:t>drive to torus up to 120 kA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55657" y="3397013"/>
            <a:ext cx="17808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Paradigm reversal:</a:t>
            </a:r>
          </a:p>
          <a:p>
            <a:pPr algn="ctr"/>
            <a:r>
              <a:rPr lang="en-US" sz="1400" b="1" dirty="0"/>
              <a:t>ohmic drive followed</a:t>
            </a:r>
          </a:p>
          <a:p>
            <a:pPr algn="ctr"/>
            <a:r>
              <a:rPr lang="en-US" sz="1400" b="1" dirty="0"/>
              <a:t>by Helicity Injection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40825" y="986844"/>
            <a:ext cx="228180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 fire the plasma centerpost</a:t>
            </a:r>
          </a:p>
          <a:p>
            <a:r>
              <a:rPr lang="en-US" sz="1200" dirty="0"/>
              <a:t>3 Power </a:t>
            </a:r>
            <a:r>
              <a:rPr lang="en-US" sz="1200" cap="all" dirty="0"/>
              <a:t>s</a:t>
            </a:r>
            <a:r>
              <a:rPr lang="en-US" sz="1200" dirty="0"/>
              <a:t>upplies have been built</a:t>
            </a:r>
          </a:p>
          <a:p>
            <a:endParaRPr lang="en-US" sz="1200" dirty="0"/>
          </a:p>
          <a:p>
            <a:r>
              <a:rPr lang="en-US" sz="1200" dirty="0"/>
              <a:t>• Cathode heating </a:t>
            </a:r>
          </a:p>
          <a:p>
            <a:r>
              <a:rPr lang="en-US" sz="1200" dirty="0"/>
              <a:t>    6 x(1.7 kA,25 </a:t>
            </a:r>
            <a:r>
              <a:rPr lang="en-US" sz="1200" dirty="0" smtClean="0"/>
              <a:t>V)rms</a:t>
            </a:r>
            <a:endParaRPr lang="en-US" sz="1200" dirty="0"/>
          </a:p>
          <a:p>
            <a:r>
              <a:rPr lang="en-US" sz="1200" dirty="0"/>
              <a:t>• PF coils: 2kA, 350 V</a:t>
            </a:r>
          </a:p>
          <a:p>
            <a:r>
              <a:rPr lang="en-US" sz="1200" dirty="0"/>
              <a:t>• Plasma centerpost: 10 kA, 350 V</a:t>
            </a:r>
          </a:p>
          <a:p>
            <a:endParaRPr lang="en-US" sz="1200" dirty="0"/>
          </a:p>
          <a:p>
            <a:r>
              <a:rPr lang="en-US" sz="1200" dirty="0"/>
              <a:t>                  (</a:t>
            </a:r>
            <a:r>
              <a:rPr lang="en-US" sz="1200" i="1" dirty="0"/>
              <a:t>cost 700 k€</a:t>
            </a:r>
            <a:r>
              <a:rPr lang="en-US" sz="1200" dirty="0"/>
              <a:t>) </a:t>
            </a:r>
          </a:p>
        </p:txBody>
      </p:sp>
      <p:sp>
        <p:nvSpPr>
          <p:cNvPr id="1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25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Coils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2292" y="4857812"/>
            <a:ext cx="3180408" cy="1962301"/>
          </a:xfrm>
          <a:prstGeom prst="rect">
            <a:avLst/>
          </a:prstGeom>
        </p:spPr>
      </p:pic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8688" y="5380989"/>
            <a:ext cx="6129372" cy="349139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-18262" y="5369757"/>
            <a:ext cx="653079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dirty="0">
                <a:solidFill>
                  <a:srgbClr val="FF0000"/>
                </a:solidFill>
              </a:rPr>
              <a:t>Group A (5+5 coils): Spherical Torus compression PF coils …</a:t>
            </a:r>
            <a:r>
              <a:rPr lang="en-US" sz="1600" b="1" i="1" dirty="0">
                <a:solidFill>
                  <a:srgbClr val="FF0000"/>
                </a:solidFill>
              </a:rPr>
              <a:t>not yet built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Wingdings" pitchFamily="-107" charset="2"/>
              </a:rPr>
              <a:t></a:t>
            </a:r>
            <a:r>
              <a:rPr lang="en-US" sz="1600" dirty="0"/>
              <a:t> High voltage (</a:t>
            </a:r>
            <a:r>
              <a:rPr lang="en-US" sz="1600" dirty="0">
                <a:latin typeface="Times New Roman"/>
                <a:cs typeface="Times New Roman"/>
              </a:rPr>
              <a:t>∼</a:t>
            </a:r>
            <a:r>
              <a:rPr lang="en-US" sz="1600" dirty="0"/>
              <a:t>20 kV) insulation: fast current increase (0.5 ms)</a:t>
            </a:r>
          </a:p>
          <a:p>
            <a:pPr>
              <a:buFont typeface="Wingdings" pitchFamily="-107" charset="2"/>
              <a:buChar char=""/>
            </a:pPr>
            <a:r>
              <a:rPr lang="en-US" sz="1600" dirty="0"/>
              <a:t> </a:t>
            </a:r>
            <a:r>
              <a:rPr lang="en-US" sz="1600" b="1" dirty="0">
                <a:solidFill>
                  <a:srgbClr val="FF0000"/>
                </a:solidFill>
              </a:rPr>
              <a:t>Thin Inconel casings to allow for B diffusion in </a:t>
            </a:r>
            <a:r>
              <a:rPr lang="el-GR" sz="1600" b="1">
                <a:solidFill>
                  <a:srgbClr val="FF0000"/>
                </a:solidFill>
                <a:latin typeface="Times New Roman"/>
                <a:cs typeface="Times New Roman"/>
              </a:rPr>
              <a:t>τ</a:t>
            </a:r>
            <a:r>
              <a:rPr lang="en-US"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sz="1600" b="1" dirty="0">
                <a:solidFill>
                  <a:srgbClr val="FF0000"/>
                </a:solidFill>
              </a:rPr>
              <a:t>200 µs across them</a:t>
            </a:r>
            <a:endParaRPr lang="en-US" sz="1600" dirty="0"/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873007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0310" y="3747598"/>
            <a:ext cx="2991945" cy="21721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02691" y="5834960"/>
            <a:ext cx="25762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  <a:latin typeface="Calibri"/>
                <a:cs typeface="Calibri"/>
              </a:rPr>
              <a:t>annular cathode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552" y="-69991"/>
            <a:ext cx="20253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annular anode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(gas puffed)</a:t>
            </a:r>
            <a:endParaRPr lang="en-US" b="1" dirty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0310" y="573327"/>
            <a:ext cx="2991945" cy="2334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2986" y="24132"/>
            <a:ext cx="40848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Calibri"/>
                <a:cs typeface="Calibri"/>
              </a:rPr>
              <a:t>Only the </a:t>
            </a:r>
            <a:r>
              <a:rPr lang="en-US" b="1" dirty="0">
                <a:latin typeface="Calibri"/>
                <a:cs typeface="Calibri"/>
              </a:rPr>
              <a:t>PF coils </a:t>
            </a:r>
            <a:r>
              <a:rPr lang="en-US" b="1" dirty="0">
                <a:solidFill>
                  <a:srgbClr val="0000FF"/>
                </a:solidFill>
                <a:latin typeface="Calibri"/>
                <a:cs typeface="Calibri"/>
              </a:rPr>
              <a:t>necessary for setting up</a:t>
            </a:r>
          </a:p>
          <a:p>
            <a:r>
              <a:rPr lang="en-US" b="1" dirty="0">
                <a:solidFill>
                  <a:srgbClr val="0000FF"/>
                </a:solidFill>
                <a:latin typeface="Calibri"/>
                <a:cs typeface="Calibri"/>
              </a:rPr>
              <a:t>the plasma centerpost have  been built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934200" y="3524287"/>
            <a:ext cx="3089930" cy="1588"/>
          </a:xfrm>
          <a:prstGeom prst="line">
            <a:avLst/>
          </a:prstGeom>
          <a:ln w="69850">
            <a:solidFill>
              <a:srgbClr val="62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76358" y="3557928"/>
            <a:ext cx="3088342" cy="1588"/>
          </a:xfrm>
          <a:prstGeom prst="line">
            <a:avLst/>
          </a:prstGeom>
          <a:ln w="698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8" descr="Fig2b.jpg"/>
          <p:cNvPicPr>
            <a:picLocks noChangeAspect="1"/>
          </p:cNvPicPr>
          <p:nvPr/>
        </p:nvPicPr>
        <p:blipFill>
          <a:blip r:embed="rId4">
            <a:lum contrast="32000"/>
            <a:alphaModFix amt="78000"/>
          </a:blip>
          <a:srcRect/>
          <a:stretch>
            <a:fillRect/>
          </a:stretch>
        </p:blipFill>
        <p:spPr bwMode="auto">
          <a:xfrm>
            <a:off x="1476035" y="674930"/>
            <a:ext cx="3182757" cy="530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56339" y="1864199"/>
            <a:ext cx="778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PF4up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8631" y="2233531"/>
            <a:ext cx="778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PF3up</a:t>
            </a:r>
          </a:p>
          <a:p>
            <a:r>
              <a:rPr lang="en-US" b="1" dirty="0"/>
              <a:t>PF2up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5039" y="4425379"/>
            <a:ext cx="882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PF4low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1674" y="3767965"/>
            <a:ext cx="882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PF2low</a:t>
            </a:r>
          </a:p>
          <a:p>
            <a:r>
              <a:rPr lang="en-US" b="1" dirty="0"/>
              <a:t>PF3low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079277" y="2000426"/>
            <a:ext cx="1039663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079277" y="2133402"/>
            <a:ext cx="1679528" cy="15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134542" y="4714892"/>
            <a:ext cx="1039663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134542" y="4575731"/>
            <a:ext cx="1548152" cy="15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676834" y="2496299"/>
            <a:ext cx="442106" cy="15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676834" y="2759069"/>
            <a:ext cx="1081971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676834" y="3973136"/>
            <a:ext cx="1081971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674473" y="4237144"/>
            <a:ext cx="442106" cy="15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270747" y="2178778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anode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15135" y="4151654"/>
            <a:ext cx="959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cathode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rot="10800000">
            <a:off x="3262396" y="2879862"/>
            <a:ext cx="328429" cy="273360"/>
          </a:xfrm>
          <a:prstGeom prst="straightConnector1">
            <a:avLst/>
          </a:prstGeom>
          <a:ln>
            <a:solidFill>
              <a:srgbClr val="B839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 flipV="1">
            <a:off x="3273343" y="3525284"/>
            <a:ext cx="328430" cy="305867"/>
          </a:xfrm>
          <a:prstGeom prst="straightConnector1">
            <a:avLst/>
          </a:prstGeom>
          <a:ln>
            <a:solidFill>
              <a:srgbClr val="B839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590818" y="2982351"/>
            <a:ext cx="2813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B839FF"/>
                </a:solidFill>
              </a:rPr>
              <a:t>plasma   current must run</a:t>
            </a:r>
          </a:p>
          <a:p>
            <a:r>
              <a:rPr lang="en-US" b="1" dirty="0">
                <a:solidFill>
                  <a:srgbClr val="B839FF"/>
                </a:solidFill>
              </a:rPr>
              <a:t>through  both PF2 throttles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281" y="631006"/>
            <a:ext cx="2024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8 PF coils in series</a:t>
            </a:r>
          </a:p>
          <a:p>
            <a:r>
              <a:rPr lang="en-US" b="1" dirty="0">
                <a:latin typeface="Calibri"/>
                <a:cs typeface="Calibri"/>
              </a:rPr>
              <a:t>inside the machine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1688" y="3105462"/>
            <a:ext cx="1897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7E7E7E"/>
                </a:solidFill>
              </a:rPr>
              <a:t>Aluminium   cylindrical</a:t>
            </a:r>
          </a:p>
          <a:p>
            <a:pPr algn="ctr"/>
            <a:r>
              <a:rPr lang="en-US" sz="1400" b="1" dirty="0">
                <a:solidFill>
                  <a:srgbClr val="7E7E7E"/>
                </a:solidFill>
              </a:rPr>
              <a:t>   START   vessel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635" y="1244490"/>
            <a:ext cx="1964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7E7E7E"/>
                </a:solidFill>
              </a:rPr>
              <a:t>Stainless steel up\down </a:t>
            </a:r>
          </a:p>
          <a:p>
            <a:r>
              <a:rPr lang="en-US" sz="1400" b="1" dirty="0">
                <a:solidFill>
                  <a:srgbClr val="7E7E7E"/>
                </a:solidFill>
              </a:rPr>
              <a:t>new extensions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35039" y="5444435"/>
            <a:ext cx="2852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7E7E7E"/>
                </a:solidFill>
              </a:rPr>
              <a:t>Stainless steel up\down 	    new lids</a:t>
            </a:r>
          </a:p>
        </p:txBody>
      </p:sp>
      <p:sp>
        <p:nvSpPr>
          <p:cNvPr id="36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37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10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87427" y="5970042"/>
            <a:ext cx="8919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vacuum vessel is GND potential</a:t>
            </a:r>
          </a:p>
          <a:p>
            <a:r>
              <a:rPr lang="en-US" dirty="0"/>
              <a:t>PF coils casings built as floating, can be connected to potentials: </a:t>
            </a:r>
            <a:r>
              <a:rPr lang="en-US" b="1" dirty="0">
                <a:solidFill>
                  <a:srgbClr val="FF0000"/>
                </a:solidFill>
              </a:rPr>
              <a:t>anode +</a:t>
            </a:r>
            <a:r>
              <a:rPr lang="en-US" b="1" dirty="0"/>
              <a:t>, </a:t>
            </a:r>
            <a:r>
              <a:rPr lang="en-US" b="1" dirty="0">
                <a:solidFill>
                  <a:srgbClr val="0000FF"/>
                </a:solidFill>
              </a:rPr>
              <a:t>cathode -</a:t>
            </a:r>
            <a:r>
              <a:rPr lang="en-US" b="1" dirty="0">
                <a:solidFill>
                  <a:srgbClr val="000000"/>
                </a:solidFill>
              </a:rPr>
              <a:t>,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404040"/>
                </a:solidFill>
              </a:rPr>
              <a:t>vessel 0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3755038" y="2266378"/>
            <a:ext cx="1718776" cy="1588"/>
          </a:xfrm>
          <a:prstGeom prst="straightConnector1">
            <a:avLst/>
          </a:prstGeom>
          <a:ln>
            <a:solidFill>
              <a:srgbClr val="FF51D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733142" y="4486551"/>
            <a:ext cx="1718776" cy="1588"/>
          </a:xfrm>
          <a:prstGeom prst="straightConnector1">
            <a:avLst/>
          </a:prstGeom>
          <a:ln>
            <a:solidFill>
              <a:srgbClr val="FF51D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" y="373510"/>
            <a:ext cx="1474787" cy="292771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454988" y="744512"/>
            <a:ext cx="355935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EE2E96"/>
                </a:solidFill>
                <a:cs typeface="Calibri"/>
              </a:rPr>
              <a:t>Being afraid of anode attachment, </a:t>
            </a:r>
          </a:p>
          <a:p>
            <a:pPr algn="ctr"/>
            <a:r>
              <a:rPr lang="en-US" i="1" dirty="0">
                <a:solidFill>
                  <a:srgbClr val="EE2E96"/>
                </a:solidFill>
                <a:cs typeface="Calibri"/>
              </a:rPr>
              <a:t>often observed in arc disch</a:t>
            </a:r>
            <a:r>
              <a:rPr lang="en-US" i="1" dirty="0">
                <a:solidFill>
                  <a:srgbClr val="EE2E96"/>
                </a:solidFill>
                <a:latin typeface="+mj-lt"/>
                <a:cs typeface="Calibri"/>
              </a:rPr>
              <a:t>arge</a:t>
            </a:r>
            <a:r>
              <a:rPr lang="en-US" i="1" dirty="0">
                <a:solidFill>
                  <a:srgbClr val="EE2E96"/>
                </a:solidFill>
                <a:cs typeface="Calibri"/>
              </a:rPr>
              <a:t>s </a:t>
            </a:r>
          </a:p>
          <a:p>
            <a:pPr algn="ctr"/>
            <a:r>
              <a:rPr lang="en-US" i="1" dirty="0">
                <a:solidFill>
                  <a:srgbClr val="EE2E96"/>
                </a:solidFill>
                <a:cs typeface="Calibri"/>
              </a:rPr>
              <a:t>(arc welding, plasma torches)</a:t>
            </a:r>
          </a:p>
          <a:p>
            <a:pPr algn="ctr"/>
            <a:r>
              <a:rPr lang="en-US" b="1" dirty="0">
                <a:solidFill>
                  <a:srgbClr val="EE2E96"/>
                </a:solidFill>
                <a:cs typeface="Calibri"/>
              </a:rPr>
              <a:t>the first rounds of experiments</a:t>
            </a:r>
          </a:p>
          <a:p>
            <a:pPr algn="ctr"/>
            <a:r>
              <a:rPr lang="en-US" b="1" dirty="0">
                <a:solidFill>
                  <a:srgbClr val="EE2E96"/>
                </a:solidFill>
                <a:cs typeface="Calibri"/>
              </a:rPr>
              <a:t>had a simple cylindrical anode</a:t>
            </a:r>
          </a:p>
          <a:p>
            <a:pPr algn="ctr"/>
            <a:endParaRPr lang="en-US" b="1" dirty="0">
              <a:solidFill>
                <a:srgbClr val="EE2E96"/>
              </a:solidFill>
              <a:cs typeface="Calibri"/>
            </a:endParaRPr>
          </a:p>
          <a:p>
            <a:pPr algn="ctr"/>
            <a:r>
              <a:rPr lang="en-US" b="1" dirty="0">
                <a:solidFill>
                  <a:srgbClr val="EE2E96"/>
                </a:solidFill>
                <a:cs typeface="Calibri"/>
              </a:rPr>
              <a:t>break-down was easily achieved,</a:t>
            </a:r>
          </a:p>
          <a:p>
            <a:pPr algn="ctr"/>
            <a:r>
              <a:rPr lang="en-US" b="1" dirty="0">
                <a:solidFill>
                  <a:srgbClr val="EE2E96"/>
                </a:solidFill>
                <a:cs typeface="Calibri"/>
              </a:rPr>
              <a:t>apart from this the cylindrical anode was just a source of troubles</a:t>
            </a:r>
          </a:p>
        </p:txBody>
      </p:sp>
      <p:pic>
        <p:nvPicPr>
          <p:cNvPr id="25" name="Picture 24" descr="Andrea&amp;Benedetto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059" y="4474056"/>
            <a:ext cx="2962635" cy="214068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319202" y="3827725"/>
            <a:ext cx="2016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6">
                    <a:lumMod val="50000"/>
                  </a:schemeClr>
                </a:solidFill>
              </a:rPr>
              <a:t>April 2015 annular</a:t>
            </a:r>
          </a:p>
          <a:p>
            <a:pPr algn="ctr"/>
            <a:r>
              <a:rPr lang="en-US" b="1" i="1" dirty="0">
                <a:solidFill>
                  <a:schemeClr val="accent6">
                    <a:lumMod val="50000"/>
                  </a:schemeClr>
                </a:solidFill>
              </a:rPr>
              <a:t>anode installed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653233" y="730824"/>
            <a:ext cx="2161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i="1" dirty="0">
                <a:solidFill>
                  <a:srgbClr val="0000FF"/>
                </a:solidFill>
                <a:latin typeface="+mn-lt"/>
              </a:rPr>
              <a:t>2015 annular anode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201" y="440735"/>
            <a:ext cx="1523962" cy="287859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407" y="1067593"/>
            <a:ext cx="1673143" cy="275758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576123" y="71403"/>
            <a:ext cx="2394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E2E96"/>
                </a:solidFill>
                <a:latin typeface="+mn-lt"/>
              </a:rPr>
              <a:t>2014 cylindrical anode </a:t>
            </a:r>
            <a:endParaRPr lang="en-US" b="1" i="1" dirty="0">
              <a:solidFill>
                <a:srgbClr val="EE2E96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7669213" y="1037140"/>
            <a:ext cx="0" cy="392929"/>
          </a:xfrm>
          <a:prstGeom prst="straightConnector1">
            <a:avLst/>
          </a:prstGeom>
          <a:ln w="28575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2694" y="3357313"/>
            <a:ext cx="4863297" cy="1349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3469" y="4709021"/>
            <a:ext cx="4863297" cy="186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1655994" y="3444558"/>
            <a:ext cx="2646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Cylindrical cathode results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45540" y="4008038"/>
            <a:ext cx="50347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EE2E96"/>
                </a:solidFill>
              </a:rPr>
              <a:t>break-down 170 V  </a:t>
            </a:r>
            <a:r>
              <a:rPr lang="en-US" dirty="0">
                <a:solidFill>
                  <a:srgbClr val="EE8FBE"/>
                </a:solidFill>
              </a:rPr>
              <a:t>+10 ms</a:t>
            </a:r>
            <a:r>
              <a:rPr lang="en-US" dirty="0" smtClean="0">
                <a:solidFill>
                  <a:srgbClr val="EE8FBE"/>
                </a:solidFill>
              </a:rPr>
              <a:t>, </a:t>
            </a:r>
            <a:r>
              <a:rPr lang="en-US" dirty="0">
                <a:solidFill>
                  <a:srgbClr val="EE8FBE"/>
                </a:solidFill>
              </a:rPr>
              <a:t>500 A     </a:t>
            </a:r>
            <a:r>
              <a:rPr lang="en-US" dirty="0">
                <a:solidFill>
                  <a:schemeClr val="bg1"/>
                </a:solidFill>
              </a:rPr>
              <a:t>+20 ms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>
                <a:solidFill>
                  <a:schemeClr val="bg1"/>
                </a:solidFill>
              </a:rPr>
              <a:t>1.5 kA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03469" y="4398593"/>
            <a:ext cx="1310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Anode camera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80120" y="6274125"/>
            <a:ext cx="1570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Centepost camera</a:t>
            </a:r>
          </a:p>
        </p:txBody>
      </p:sp>
      <p:pic>
        <p:nvPicPr>
          <p:cNvPr id="55" name="Picture 1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57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11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 rot="10800000" flipV="1">
            <a:off x="1492463" y="1356097"/>
            <a:ext cx="3198641" cy="10950"/>
          </a:xfrm>
          <a:prstGeom prst="straightConnector1">
            <a:avLst/>
          </a:prstGeom>
          <a:ln>
            <a:solidFill>
              <a:srgbClr val="EE2E9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691103" y="1664566"/>
            <a:ext cx="938299" cy="382843"/>
          </a:xfrm>
          <a:prstGeom prst="straightConnector1">
            <a:avLst/>
          </a:prstGeom>
          <a:ln w="28575">
            <a:solidFill>
              <a:srgbClr val="EE2E9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nodo2-cala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8" y="219239"/>
            <a:ext cx="5303987" cy="60279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1211" y="4377321"/>
            <a:ext cx="3174395" cy="186984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9387" y="208001"/>
            <a:ext cx="4335808" cy="36413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503597" y="686076"/>
            <a:ext cx="2920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6FFFF"/>
                </a:solidFill>
                <a:effectLst>
                  <a:outerShdw blurRad="50800" dist="38100" dir="2700000">
                    <a:srgbClr val="000000"/>
                  </a:outerShdw>
                </a:effectLst>
                <a:latin typeface="Calibri"/>
                <a:cs typeface="Calibri"/>
              </a:rPr>
              <a:t>up: hollow gas-puffed anode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70838" y="4040836"/>
            <a:ext cx="3161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84807"/>
                </a:solidFill>
                <a:latin typeface="Calibri"/>
                <a:cs typeface="Calibri"/>
              </a:rPr>
              <a:t>down: 3000°K heated cathode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03511" y="4288862"/>
            <a:ext cx="2760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Calibri"/>
                <a:cs typeface="Calibri"/>
              </a:rPr>
              <a:t>present stage cathode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Calibri"/>
                <a:cs typeface="Calibri"/>
              </a:rPr>
              <a:t>(18 x 3 emitters): aim 10 kA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92106" y="5584760"/>
            <a:ext cx="3174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Calibri"/>
                <a:cs typeface="Calibri"/>
              </a:rPr>
              <a:t>final stage cathode, 6 x present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Calibri"/>
                <a:cs typeface="Calibri"/>
              </a:rPr>
              <a:t>(108 x 3 emitters): aim 60 kA</a:t>
            </a:r>
          </a:p>
        </p:txBody>
      </p:sp>
      <p:sp>
        <p:nvSpPr>
          <p:cNvPr id="21" name="Lightning Bolt 20"/>
          <p:cNvSpPr/>
          <p:nvPr/>
        </p:nvSpPr>
        <p:spPr>
          <a:xfrm rot="1179371">
            <a:off x="6465980" y="2196084"/>
            <a:ext cx="1325789" cy="2925629"/>
          </a:xfrm>
          <a:prstGeom prst="lightningBolt">
            <a:avLst/>
          </a:prstGeom>
          <a:solidFill>
            <a:srgbClr val="0000FF">
              <a:alpha val="33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790819" y="6200720"/>
            <a:ext cx="39726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Emitting W spirals up to now survived </a:t>
            </a:r>
            <a:r>
              <a:rPr lang="en-US" sz="1400" i="1" dirty="0">
                <a:latin typeface="Times New Roman"/>
                <a:cs typeface="Times New Roman"/>
              </a:rPr>
              <a:t>~ </a:t>
            </a:r>
            <a:r>
              <a:rPr lang="en-US" sz="1400" i="1" dirty="0"/>
              <a:t>1000 cycles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03887" y="240846"/>
            <a:ext cx="19511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6FFFF"/>
                </a:solidFill>
                <a:effectLst>
                  <a:outerShdw blurRad="50800" dist="38100" dir="2700000">
                    <a:srgbClr val="000000">
                      <a:alpha val="92000"/>
                    </a:srgbClr>
                  </a:outerShdw>
                </a:effectLst>
              </a:rPr>
              <a:t>May 2015 annular</a:t>
            </a:r>
          </a:p>
          <a:p>
            <a:pPr algn="ctr"/>
            <a:r>
              <a:rPr lang="en-US" b="1" dirty="0">
                <a:solidFill>
                  <a:srgbClr val="06FFFF"/>
                </a:solidFill>
                <a:effectLst>
                  <a:outerShdw blurRad="50800" dist="38100" dir="2700000">
                    <a:srgbClr val="000000">
                      <a:alpha val="92000"/>
                    </a:srgbClr>
                  </a:outerShdw>
                </a:effectLst>
              </a:rPr>
              <a:t>anode lowered</a:t>
            </a:r>
          </a:p>
          <a:p>
            <a:pPr algn="ctr"/>
            <a:r>
              <a:rPr lang="en-US" b="1" dirty="0">
                <a:solidFill>
                  <a:srgbClr val="06FFFF"/>
                </a:solidFill>
                <a:effectLst>
                  <a:outerShdw blurRad="50800" dist="38100" dir="2700000">
                    <a:srgbClr val="000000">
                      <a:alpha val="92000"/>
                    </a:srgbClr>
                  </a:outerShdw>
                </a:effectLst>
              </a:rPr>
              <a:t>on top of machine</a:t>
            </a:r>
          </a:p>
        </p:txBody>
      </p:sp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ot141_movieAnodo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55" y="1232920"/>
            <a:ext cx="3883790" cy="26921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07705" y="5726296"/>
            <a:ext cx="5048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60066"/>
                </a:solidFill>
              </a:rPr>
              <a:t>whereas annular cathode plasma (sparse emitters)</a:t>
            </a:r>
          </a:p>
          <a:p>
            <a:r>
              <a:rPr lang="en-US" b="1" dirty="0">
                <a:solidFill>
                  <a:srgbClr val="0000FF"/>
                </a:solidFill>
              </a:rPr>
              <a:t>and even plasma centerpost are filamented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054" y="3955611"/>
            <a:ext cx="3881651" cy="29023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10703" y="1232920"/>
            <a:ext cx="3249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Argon plasma: break-down 80 V </a:t>
            </a:r>
            <a:endParaRPr lang="en-US" dirty="0"/>
          </a:p>
        </p:txBody>
      </p:sp>
      <p:pic>
        <p:nvPicPr>
          <p:cNvPr id="8" name="Picture 7" descr="Shot141_moviePlasmaFast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228" y="2213385"/>
            <a:ext cx="3079544" cy="33441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52021" y="148159"/>
            <a:ext cx="36481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hollow annular anode </a:t>
            </a:r>
            <a:r>
              <a:rPr lang="en-US" b="1" dirty="0" smtClean="0">
                <a:solidFill>
                  <a:srgbClr val="0000FF"/>
                </a:solidFill>
              </a:rPr>
              <a:t>performs</a:t>
            </a:r>
            <a:endParaRPr lang="en-US" b="1" dirty="0">
              <a:solidFill>
                <a:srgbClr val="0000FF"/>
              </a:solidFill>
            </a:endParaRPr>
          </a:p>
          <a:p>
            <a:endParaRPr lang="en-US" dirty="0"/>
          </a:p>
          <a:p>
            <a:r>
              <a:rPr lang="en-US" dirty="0"/>
              <a:t>• </a:t>
            </a:r>
            <a:r>
              <a:rPr lang="en-US" sz="1600" dirty="0"/>
              <a:t>plasma goes through both PF2 throttles</a:t>
            </a:r>
          </a:p>
          <a:p>
            <a:r>
              <a:rPr lang="en-US" sz="1600" dirty="0"/>
              <a:t>• plasma enters anode gas-puffing holes</a:t>
            </a:r>
          </a:p>
          <a:p>
            <a:r>
              <a:rPr lang="en-US" sz="1600" dirty="0"/>
              <a:t>• </a:t>
            </a:r>
            <a:r>
              <a:rPr lang="en-US" sz="1600" u="sng" dirty="0">
                <a:solidFill>
                  <a:srgbClr val="008000"/>
                </a:solidFill>
              </a:rPr>
              <a:t>no sign</a:t>
            </a:r>
            <a:r>
              <a:rPr lang="en-US" sz="1600" dirty="0">
                <a:solidFill>
                  <a:srgbClr val="008000"/>
                </a:solidFill>
              </a:rPr>
              <a:t> </a:t>
            </a:r>
            <a:r>
              <a:rPr lang="en-US" sz="1600" dirty="0"/>
              <a:t>(I </a:t>
            </a:r>
            <a:r>
              <a:rPr lang="en-US" sz="1600" dirty="0">
                <a:latin typeface="Symbol" charset="2"/>
                <a:cs typeface="Symbol" charset="2"/>
              </a:rPr>
              <a:t>&lt; </a:t>
            </a:r>
            <a:r>
              <a:rPr lang="en-US" sz="1600" dirty="0" smtClean="0"/>
              <a:t>3.5 </a:t>
            </a:r>
            <a:r>
              <a:rPr lang="en-US" sz="1600" dirty="0"/>
              <a:t>kA) of </a:t>
            </a:r>
            <a:r>
              <a:rPr lang="en-US" sz="1600" u="sng" dirty="0">
                <a:solidFill>
                  <a:srgbClr val="008000"/>
                </a:solidFill>
              </a:rPr>
              <a:t>anode attachment</a:t>
            </a:r>
          </a:p>
          <a:p>
            <a:r>
              <a:rPr lang="en-US" sz="1600" dirty="0"/>
              <a:t>• filling pressure 10</a:t>
            </a:r>
            <a:r>
              <a:rPr lang="en-US" sz="1600" baseline="30000" dirty="0"/>
              <a:t>-3 </a:t>
            </a:r>
            <a:r>
              <a:rPr lang="en-US" sz="1600" dirty="0"/>
              <a:t>- 10</a:t>
            </a:r>
            <a:r>
              <a:rPr lang="en-US" sz="1600" baseline="30000" dirty="0"/>
              <a:t>-2</a:t>
            </a:r>
            <a:r>
              <a:rPr lang="en-US" sz="1600" dirty="0"/>
              <a:t> mbar</a:t>
            </a:r>
          </a:p>
          <a:p>
            <a:r>
              <a:rPr lang="en-US" dirty="0"/>
              <a:t> 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23101" y="1779795"/>
            <a:ext cx="4260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annular anode plasma is never filamented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6055" y="3265403"/>
            <a:ext cx="722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anode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camera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0335" y="3955611"/>
            <a:ext cx="777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cathode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camera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9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962723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9010" y="341942"/>
            <a:ext cx="2758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8000"/>
                </a:solidFill>
                <a:latin typeface="Arial"/>
                <a:cs typeface="Arial"/>
              </a:rPr>
              <a:t>Good surprise!</a:t>
            </a:r>
          </a:p>
        </p:txBody>
      </p:sp>
      <p:sp>
        <p:nvSpPr>
          <p:cNvPr id="26" name="TextBox 19"/>
          <p:cNvSpPr txBox="1">
            <a:spLocks noChangeArrowheads="1"/>
          </p:cNvSpPr>
          <p:nvPr/>
        </p:nvSpPr>
        <p:spPr bwMode="auto">
          <a:xfrm>
            <a:off x="4864303" y="2757610"/>
            <a:ext cx="100560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Cathode</a:t>
            </a:r>
          </a:p>
          <a:p>
            <a:r>
              <a:rPr lang="en-US" sz="1600" dirty="0">
                <a:solidFill>
                  <a:srgbClr val="FFFFFF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plasma</a:t>
            </a:r>
          </a:p>
          <a:p>
            <a:r>
              <a:rPr lang="en-US" sz="1600" dirty="0">
                <a:solidFill>
                  <a:srgbClr val="FFFFFF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filaments</a:t>
            </a:r>
          </a:p>
          <a:p>
            <a:r>
              <a:rPr lang="en-US" sz="1600" dirty="0">
                <a:solidFill>
                  <a:srgbClr val="FFFFFF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disappear</a:t>
            </a:r>
          </a:p>
          <a:p>
            <a:r>
              <a:rPr lang="en-US" sz="1600" dirty="0">
                <a:solidFill>
                  <a:srgbClr val="FFFFFF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going</a:t>
            </a:r>
          </a:p>
          <a:p>
            <a:r>
              <a:rPr lang="en-US" sz="1600" dirty="0">
                <a:solidFill>
                  <a:srgbClr val="FFFFFF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towards</a:t>
            </a:r>
          </a:p>
          <a:p>
            <a:r>
              <a:rPr lang="en-US" sz="1600" dirty="0">
                <a:solidFill>
                  <a:srgbClr val="FFFFFF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anode</a:t>
            </a:r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13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 rot="10800000">
            <a:off x="4212994" y="2129429"/>
            <a:ext cx="2222736" cy="158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0800000">
            <a:off x="4209847" y="5748968"/>
            <a:ext cx="3092217" cy="1588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3761729" y="1234091"/>
            <a:ext cx="732169" cy="7298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 flipH="1" flipV="1">
            <a:off x="5805691" y="3550219"/>
            <a:ext cx="557212" cy="1587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818" y="2928342"/>
            <a:ext cx="3007675" cy="33322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140" y="3065368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</a:rPr>
              <a:t>V</a:t>
            </a:r>
            <a:r>
              <a:rPr lang="en-US" b="1" baseline="-25000" dirty="0" smtClean="0">
                <a:solidFill>
                  <a:srgbClr val="0000FF"/>
                </a:solidFill>
              </a:rPr>
              <a:t>PF4up </a:t>
            </a:r>
            <a:r>
              <a:rPr lang="en-US" b="1" dirty="0" smtClean="0">
                <a:solidFill>
                  <a:srgbClr val="404040"/>
                </a:solidFill>
                <a:latin typeface="Times New Roman"/>
                <a:cs typeface="Times New Roman"/>
              </a:rPr>
              <a:t>~ </a:t>
            </a:r>
            <a:r>
              <a:rPr lang="en-US" b="1" dirty="0">
                <a:solidFill>
                  <a:srgbClr val="404040"/>
                </a:solidFill>
              </a:rPr>
              <a:t>0 V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140" y="3356034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</a:t>
            </a:r>
            <a:r>
              <a:rPr lang="en-US" b="1" baseline="-25000" dirty="0" smtClean="0">
                <a:solidFill>
                  <a:schemeClr val="accent6">
                    <a:lumMod val="75000"/>
                  </a:schemeClr>
                </a:solidFill>
              </a:rPr>
              <a:t>anode 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+45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118" y="3635462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366FF"/>
                </a:solidFill>
              </a:rPr>
              <a:t>V</a:t>
            </a:r>
            <a:r>
              <a:rPr lang="en-US" b="1" baseline="-25000" dirty="0" smtClean="0">
                <a:solidFill>
                  <a:srgbClr val="0000FF"/>
                </a:solidFill>
              </a:rPr>
              <a:t>PF2-3up </a:t>
            </a:r>
            <a:r>
              <a:rPr lang="en-US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 dirty="0">
                <a:solidFill>
                  <a:srgbClr val="3366FF"/>
                </a:solidFill>
              </a:rPr>
              <a:t>+25 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140" y="4245359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</a:t>
            </a:r>
            <a:r>
              <a:rPr lang="en-US" b="1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vessel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=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 V (ground)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902" y="4898687"/>
            <a:ext cx="142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</a:t>
            </a:r>
            <a:r>
              <a:rPr lang="en-US" b="1" baseline="-25000" dirty="0" smtClean="0">
                <a:solidFill>
                  <a:srgbClr val="0000FF"/>
                </a:solidFill>
              </a:rPr>
              <a:t>PF2-3low </a:t>
            </a:r>
            <a:r>
              <a:rPr lang="en-US" b="1" dirty="0" smtClean="0">
                <a:solidFill>
                  <a:srgbClr val="404040"/>
                </a:solidFill>
                <a:latin typeface="Times New Roman"/>
                <a:cs typeface="Times New Roman"/>
              </a:rPr>
              <a:t>~ </a:t>
            </a:r>
            <a:r>
              <a:rPr lang="en-US" b="1" dirty="0">
                <a:solidFill>
                  <a:srgbClr val="404040"/>
                </a:solidFill>
              </a:rPr>
              <a:t>0 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18" y="5166877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</a:rPr>
              <a:t>V</a:t>
            </a:r>
            <a:r>
              <a:rPr lang="en-US" b="1" baseline="-25000" dirty="0" smtClean="0">
                <a:solidFill>
                  <a:schemeClr val="accent6">
                    <a:lumMod val="75000"/>
                  </a:schemeClr>
                </a:solidFill>
              </a:rPr>
              <a:t>cathode </a:t>
            </a:r>
            <a:r>
              <a:rPr lang="en-US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 dirty="0">
                <a:solidFill>
                  <a:srgbClr val="000090"/>
                </a:solidFill>
              </a:rPr>
              <a:t>-35 V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743" y="5435067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366FF"/>
                </a:solidFill>
              </a:rPr>
              <a:t>V</a:t>
            </a:r>
            <a:r>
              <a:rPr lang="en-US" b="1" baseline="-25000" dirty="0" smtClean="0">
                <a:solidFill>
                  <a:srgbClr val="0000FF"/>
                </a:solidFill>
              </a:rPr>
              <a:t>PF4low </a:t>
            </a:r>
            <a:r>
              <a:rPr lang="en-US" b="1" dirty="0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 dirty="0">
                <a:solidFill>
                  <a:srgbClr val="3366FF"/>
                </a:solidFill>
              </a:rPr>
              <a:t>-15 V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274" y="6125381"/>
            <a:ext cx="459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dirty="0">
                <a:solidFill>
                  <a:srgbClr val="404040"/>
                </a:solidFill>
              </a:rPr>
              <a:t>PF2\3low to GND (1</a:t>
            </a:r>
            <a:r>
              <a:rPr lang="el-GR">
                <a:solidFill>
                  <a:srgbClr val="404040"/>
                </a:solidFill>
              </a:rPr>
              <a:t> Ω</a:t>
            </a:r>
            <a:r>
              <a:rPr lang="en-US" dirty="0">
                <a:solidFill>
                  <a:srgbClr val="404040"/>
                </a:solidFill>
              </a:rPr>
              <a:t>)</a:t>
            </a:r>
            <a:r>
              <a:rPr lang="en-US" dirty="0">
                <a:solidFill>
                  <a:prstClr val="black"/>
                </a:solidFill>
              </a:rPr>
              <a:t>\</a:t>
            </a:r>
            <a:r>
              <a:rPr lang="en-US" dirty="0">
                <a:solidFill>
                  <a:srgbClr val="0000FF"/>
                </a:solidFill>
              </a:rPr>
              <a:t>PF4low cathode (0.5</a:t>
            </a:r>
            <a:r>
              <a:rPr lang="el-GR">
                <a:solidFill>
                  <a:srgbClr val="0000FF"/>
                </a:solidFill>
              </a:rPr>
              <a:t> Ω</a:t>
            </a:r>
            <a:r>
              <a:rPr lang="en-US" b="1" dirty="0">
                <a:solidFill>
                  <a:srgbClr val="0000FF"/>
                </a:solidFill>
              </a:rPr>
              <a:t>)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13" name="Picture 12" descr="Efiel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42" y="88777"/>
            <a:ext cx="4218305" cy="52997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344" y="2576866"/>
            <a:ext cx="4499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dirty="0">
                <a:solidFill>
                  <a:srgbClr val="FF0000"/>
                </a:solidFill>
              </a:rPr>
              <a:t>PF2\3up to anode (1</a:t>
            </a:r>
            <a:r>
              <a:rPr lang="el-GR">
                <a:solidFill>
                  <a:srgbClr val="FF0000"/>
                </a:solidFill>
              </a:rPr>
              <a:t> Ω)</a:t>
            </a:r>
            <a:r>
              <a:rPr lang="en-US" dirty="0">
                <a:solidFill>
                  <a:prstClr val="black"/>
                </a:solidFill>
              </a:rPr>
              <a:t>\</a:t>
            </a:r>
            <a:r>
              <a:rPr lang="en-US" dirty="0">
                <a:solidFill>
                  <a:srgbClr val="0000FF"/>
                </a:solidFill>
              </a:rPr>
              <a:t>PF4up cathode (10</a:t>
            </a:r>
            <a:r>
              <a:rPr lang="el-GR">
                <a:solidFill>
                  <a:srgbClr val="0000FF"/>
                </a:solidFill>
              </a:rPr>
              <a:t> Ω)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20546" y="5372290"/>
            <a:ext cx="4686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distribution of </a:t>
            </a:r>
            <a:r>
              <a:rPr lang="en-US" b="1" dirty="0"/>
              <a:t>electric potential </a:t>
            </a:r>
            <a:r>
              <a:rPr lang="en-US" dirty="0"/>
              <a:t>is not up-down symmetric: near both anode and cathode  the uppermost PF coil casings is at GND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275" y="342267"/>
            <a:ext cx="432194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 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 vacuum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vessel at GND</a:t>
            </a:r>
            <a:endParaRPr lang="en-US" dirty="0"/>
          </a:p>
          <a:p>
            <a:r>
              <a:rPr lang="en-US" dirty="0"/>
              <a:t>			  PF coil casings can either be</a:t>
            </a:r>
          </a:p>
          <a:p>
            <a:r>
              <a:rPr lang="en-US" dirty="0"/>
              <a:t>at floating potential or can be connected to:</a:t>
            </a:r>
          </a:p>
          <a:p>
            <a:r>
              <a:rPr lang="en-US" b="1" dirty="0">
                <a:solidFill>
                  <a:srgbClr val="FF0000"/>
                </a:solidFill>
              </a:rPr>
              <a:t>anode +</a:t>
            </a:r>
            <a:r>
              <a:rPr lang="en-US" b="1" dirty="0"/>
              <a:t>, </a:t>
            </a:r>
            <a:r>
              <a:rPr lang="en-US" b="1" dirty="0">
                <a:solidFill>
                  <a:srgbClr val="0000FF"/>
                </a:solidFill>
              </a:rPr>
              <a:t>cathode -</a:t>
            </a:r>
            <a:r>
              <a:rPr lang="en-US" b="1" dirty="0">
                <a:solidFill>
                  <a:srgbClr val="000000"/>
                </a:solidFill>
              </a:rPr>
              <a:t>,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404040"/>
                </a:solidFill>
              </a:rPr>
              <a:t>vessel 0</a:t>
            </a:r>
            <a:endParaRPr lang="en-US" b="1" dirty="0"/>
          </a:p>
          <a:p>
            <a:r>
              <a:rPr lang="en-US" b="1" dirty="0"/>
              <a:t>through </a:t>
            </a:r>
            <a:r>
              <a:rPr lang="en-US" b="1" dirty="0" smtClean="0"/>
              <a:t> </a:t>
            </a:r>
            <a:r>
              <a:rPr lang="en-US" b="1" dirty="0" smtClean="0">
                <a:latin typeface="Times New Roman"/>
                <a:cs typeface="Times New Roman"/>
              </a:rPr>
              <a:t>~</a:t>
            </a:r>
            <a:r>
              <a:rPr lang="en-US" b="1" dirty="0" smtClean="0"/>
              <a:t> </a:t>
            </a:r>
            <a:r>
              <a:rPr lang="en-US" b="1" dirty="0"/>
              <a:t>1 </a:t>
            </a:r>
            <a:r>
              <a:rPr lang="el-GR" b="1"/>
              <a:t>Ω</a:t>
            </a:r>
            <a:r>
              <a:rPr lang="en-US" b="1" dirty="0"/>
              <a:t> </a:t>
            </a:r>
            <a:r>
              <a:rPr lang="en-US" b="1" dirty="0" smtClean="0"/>
              <a:t>resistors</a:t>
            </a:r>
          </a:p>
          <a:p>
            <a:endParaRPr lang="en-US" sz="1000" b="1" dirty="0"/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but the electric potential distribution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is dominated by the plasma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7461" y="15340"/>
            <a:ext cx="3082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</a:rPr>
              <a:t>Electrostatic plasma effects</a:t>
            </a:r>
          </a:p>
        </p:txBody>
      </p:sp>
      <p:pic>
        <p:nvPicPr>
          <p:cNvPr id="19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14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173416" y="527539"/>
            <a:ext cx="324000" cy="0"/>
          </a:xfrm>
          <a:prstGeom prst="straightConnector1">
            <a:avLst/>
          </a:prstGeom>
          <a:ln w="28575">
            <a:solidFill>
              <a:srgbClr val="62697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-ESuperp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34100" cy="6800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07453" y="5752857"/>
            <a:ext cx="3279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008000"/>
                </a:solidFill>
              </a:rPr>
              <a:t>self-organization at work inside</a:t>
            </a:r>
          </a:p>
          <a:p>
            <a:r>
              <a:rPr lang="en-US" b="1" i="1" dirty="0">
                <a:solidFill>
                  <a:srgbClr val="008000"/>
                </a:solidFill>
              </a:rPr>
              <a:t>annular electrodes plasma…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40765" y="997990"/>
            <a:ext cx="354988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plasma-induced </a:t>
            </a:r>
            <a:r>
              <a:rPr lang="en-US" b="1" dirty="0"/>
              <a:t>electric potential</a:t>
            </a:r>
          </a:p>
          <a:p>
            <a:r>
              <a:rPr lang="en-US" dirty="0"/>
              <a:t>near the </a:t>
            </a:r>
            <a:r>
              <a:rPr lang="en-US" b="1" dirty="0"/>
              <a:t>annular anode</a:t>
            </a:r>
            <a:r>
              <a:rPr lang="en-US" dirty="0" smtClean="0"/>
              <a:t>:</a:t>
            </a:r>
          </a:p>
          <a:p>
            <a:endParaRPr lang="en-US" sz="1000" dirty="0"/>
          </a:p>
          <a:p>
            <a:r>
              <a:rPr lang="en-US" b="1" dirty="0">
                <a:solidFill>
                  <a:srgbClr val="0000FF"/>
                </a:solidFill>
              </a:rPr>
              <a:t>E-field </a:t>
            </a:r>
            <a:r>
              <a:rPr lang="en-US" b="1" dirty="0"/>
              <a:t>is perpendicular to B-field</a:t>
            </a:r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…E </a:t>
            </a:r>
            <a:r>
              <a:rPr lang="en-US" sz="1200" b="1" dirty="0">
                <a:solidFill>
                  <a:srgbClr val="FF0000"/>
                </a:solidFill>
              </a:rPr>
              <a:t>∧</a:t>
            </a:r>
            <a:r>
              <a:rPr lang="en-US" b="1" dirty="0">
                <a:solidFill>
                  <a:srgbClr val="FF0000"/>
                </a:solidFill>
              </a:rPr>
              <a:t> B  azimuthal plasma rotation</a:t>
            </a:r>
          </a:p>
          <a:p>
            <a:r>
              <a:rPr lang="en-US" dirty="0"/>
              <a:t>…starting from PF2up throttle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29817" y="4001229"/>
            <a:ext cx="361055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plasma-induced </a:t>
            </a:r>
            <a:r>
              <a:rPr lang="en-US" b="1" dirty="0"/>
              <a:t>electric potential</a:t>
            </a:r>
          </a:p>
          <a:p>
            <a:r>
              <a:rPr lang="en-US" dirty="0"/>
              <a:t>near the </a:t>
            </a:r>
            <a:r>
              <a:rPr lang="en-US" b="1" dirty="0"/>
              <a:t>annular </a:t>
            </a:r>
            <a:r>
              <a:rPr lang="en-US" b="1" dirty="0" smtClean="0"/>
              <a:t>cathode:</a:t>
            </a:r>
          </a:p>
          <a:p>
            <a:endParaRPr lang="en-US" sz="1000" dirty="0"/>
          </a:p>
          <a:p>
            <a:r>
              <a:rPr lang="en-US" b="1" dirty="0">
                <a:solidFill>
                  <a:srgbClr val="FF0000"/>
                </a:solidFill>
              </a:rPr>
              <a:t>E-field </a:t>
            </a:r>
            <a:r>
              <a:rPr lang="en-US" b="1" dirty="0"/>
              <a:t>is parallel to B-field</a:t>
            </a:r>
            <a:endParaRPr lang="en-US" dirty="0"/>
          </a:p>
          <a:p>
            <a:r>
              <a:rPr lang="en-US" b="1" dirty="0"/>
              <a:t>…no E </a:t>
            </a:r>
            <a:r>
              <a:rPr lang="en-US" sz="1200" b="1" dirty="0"/>
              <a:t>∧</a:t>
            </a:r>
            <a:r>
              <a:rPr lang="en-US" b="1" dirty="0"/>
              <a:t> B  plasma rotation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29817" y="3109434"/>
            <a:ext cx="3235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E</a:t>
            </a:r>
            <a:r>
              <a:rPr lang="en-US" sz="1200" baseline="-25000" dirty="0"/>
              <a:t>∧</a:t>
            </a:r>
            <a:r>
              <a:rPr lang="en-US" baseline="-25000" dirty="0"/>
              <a:t>B</a:t>
            </a:r>
            <a:r>
              <a:rPr lang="en-US" dirty="0"/>
              <a:t>=(E/B) </a:t>
            </a:r>
            <a:r>
              <a:rPr lang="en-US" dirty="0">
                <a:latin typeface="Times New Roman"/>
                <a:cs typeface="Times New Roman"/>
              </a:rPr>
              <a:t>~ </a:t>
            </a:r>
            <a:r>
              <a:rPr lang="en-US" dirty="0"/>
              <a:t>10</a:t>
            </a:r>
            <a:r>
              <a:rPr lang="en-US" baseline="30000" dirty="0"/>
              <a:t>4</a:t>
            </a:r>
            <a:r>
              <a:rPr lang="en-US" dirty="0"/>
              <a:t> m/s </a:t>
            </a:r>
            <a:r>
              <a:rPr lang="en-US" dirty="0">
                <a:latin typeface="Times New Roman"/>
                <a:cs typeface="Times New Roman"/>
              </a:rPr>
              <a:t>~ </a:t>
            </a:r>
            <a:r>
              <a:rPr lang="en-US" dirty="0"/>
              <a:t>v</a:t>
            </a:r>
            <a:r>
              <a:rPr lang="en-US" baseline="-25000" dirty="0"/>
              <a:t>drift </a:t>
            </a:r>
            <a:r>
              <a:rPr lang="en-US" dirty="0">
                <a:latin typeface="Times New Roman"/>
                <a:cs typeface="Times New Roman"/>
              </a:rPr>
              <a:t>~ </a:t>
            </a:r>
            <a:r>
              <a:rPr lang="en-US" dirty="0"/>
              <a:t>v</a:t>
            </a:r>
            <a:r>
              <a:rPr lang="en-US" baseline="-25000" dirty="0"/>
              <a:t>thi</a:t>
            </a:r>
            <a:endParaRPr lang="en-US" dirty="0"/>
          </a:p>
        </p:txBody>
      </p:sp>
      <p:sp>
        <p:nvSpPr>
          <p:cNvPr id="11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15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rot="10800000">
            <a:off x="3054387" y="2310179"/>
            <a:ext cx="2386379" cy="2729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441540" y="2583147"/>
            <a:ext cx="2880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7817" y="201686"/>
            <a:ext cx="4516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May 2015 annular anode experiment</a:t>
            </a:r>
          </a:p>
          <a:p>
            <a:r>
              <a:rPr lang="en-US" dirty="0"/>
              <a:t>half of the plasma current: (1kA\2kA)</a:t>
            </a:r>
          </a:p>
          <a:p>
            <a:r>
              <a:rPr lang="en-US" dirty="0"/>
              <a:t>was going around the required path due to</a:t>
            </a:r>
          </a:p>
          <a:p>
            <a:pPr algn="ctr"/>
            <a:r>
              <a:rPr lang="en-US" dirty="0"/>
              <a:t> </a:t>
            </a:r>
            <a:r>
              <a:rPr lang="en-US" b="1" u="sng" dirty="0"/>
              <a:t>equatorial X-point inside the vessel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545" y="4184279"/>
            <a:ext cx="1705906" cy="18525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254" y="5822315"/>
            <a:ext cx="2815629" cy="10356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344" y="10949"/>
            <a:ext cx="3097272" cy="12071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156" y="3614669"/>
            <a:ext cx="1168652" cy="2930701"/>
          </a:xfrm>
          <a:prstGeom prst="rect">
            <a:avLst/>
          </a:prstGeom>
        </p:spPr>
      </p:pic>
      <p:pic>
        <p:nvPicPr>
          <p:cNvPr id="9" name="Shot78_moviePlasma-Rallent.wmv">
            <a:hlinkClick r:id="" action="ppaction://media"/>
          </p:cNvPr>
          <p:cNvPicPr/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2231" y="1188991"/>
            <a:ext cx="4393078" cy="46333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0391" y="1937341"/>
            <a:ext cx="1701048" cy="16773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9506" y="1937341"/>
            <a:ext cx="1668406" cy="16773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28484" y="1568009"/>
            <a:ext cx="1578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0000FF"/>
                </a:solidFill>
              </a:rPr>
              <a:t>Argon plasma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40118" y="1568009"/>
            <a:ext cx="19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E8FBE"/>
                </a:solidFill>
              </a:rPr>
              <a:t>Hydrogen plasma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36031" y="3536608"/>
            <a:ext cx="1215439" cy="30087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36031" y="1118803"/>
            <a:ext cx="1203192" cy="302333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150469" y="6263012"/>
            <a:ext cx="3556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discharges along field lines near X-point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57664" y="5882898"/>
            <a:ext cx="7766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Shot 78</a:t>
            </a:r>
          </a:p>
        </p:txBody>
      </p:sp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16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7070086" y="1878133"/>
            <a:ext cx="1247574" cy="1858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6200000" flipH="1">
            <a:off x="4083621" y="1764044"/>
            <a:ext cx="1247571" cy="414023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mute="1"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2" y="1660421"/>
            <a:ext cx="4076221" cy="41581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84123" y="3536979"/>
            <a:ext cx="292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90"/>
                </a:solidFill>
              </a:rPr>
              <a:t>4 additional external PF </a:t>
            </a:r>
            <a:r>
              <a:rPr lang="en-US" b="1" dirty="0" smtClean="0">
                <a:solidFill>
                  <a:srgbClr val="000090"/>
                </a:solidFill>
              </a:rPr>
              <a:t>coils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13" y="158065"/>
            <a:ext cx="895891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800" dirty="0"/>
          </a:p>
          <a:p>
            <a:pPr algn="just"/>
            <a:r>
              <a:rPr lang="en-US" b="1" dirty="0"/>
              <a:t>The equatorial X –point </a:t>
            </a:r>
            <a:r>
              <a:rPr lang="en-US" b="1" dirty="0" smtClean="0"/>
              <a:t>has been removed from </a:t>
            </a:r>
            <a:r>
              <a:rPr lang="en-US" b="1" dirty="0"/>
              <a:t>inside the </a:t>
            </a:r>
            <a:r>
              <a:rPr lang="en-US" b="1" dirty="0" smtClean="0"/>
              <a:t>vessel</a:t>
            </a:r>
            <a:endParaRPr lang="en-US" b="1" dirty="0"/>
          </a:p>
          <a:p>
            <a:pPr algn="just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 external PF coils have been added </a:t>
            </a:r>
            <a:r>
              <a:rPr lang="en-US" dirty="0"/>
              <a:t>(home-made from </a:t>
            </a:r>
            <a:r>
              <a:rPr lang="en-US" dirty="0" smtClean="0"/>
              <a:t>spare </a:t>
            </a:r>
            <a:r>
              <a:rPr lang="en-US" dirty="0"/>
              <a:t>connection cables)</a:t>
            </a:r>
          </a:p>
          <a:p>
            <a:pPr algn="just"/>
            <a:r>
              <a:rPr lang="en-US" dirty="0"/>
              <a:t>…and 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fed in series with the internal PF coils </a:t>
            </a:r>
            <a:r>
              <a:rPr lang="en-US" dirty="0"/>
              <a:t>(PF </a:t>
            </a:r>
            <a:r>
              <a:rPr lang="en-US" dirty="0" smtClean="0"/>
              <a:t>coils power </a:t>
            </a:r>
            <a:r>
              <a:rPr lang="en-US" dirty="0"/>
              <a:t>supply has sufficient margin)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205" y="1220091"/>
            <a:ext cx="4229420" cy="23790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204" y="3890030"/>
            <a:ext cx="4229420" cy="2379049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rot="10800000" flipH="1">
            <a:off x="4422838" y="3599141"/>
            <a:ext cx="208005" cy="122505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1547" y="6236232"/>
            <a:ext cx="906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plasma fired after 0.75 s of PF current </a:t>
            </a:r>
            <a:r>
              <a:rPr lang="en-US" dirty="0"/>
              <a:t>to allow for skin current diffusion in Al vessel and SS lids</a:t>
            </a:r>
          </a:p>
        </p:txBody>
      </p:sp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23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17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 rot="16200000" flipV="1">
            <a:off x="3220541" y="2569809"/>
            <a:ext cx="1901004" cy="437906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0800000" flipV="1">
            <a:off x="3952091" y="3721645"/>
            <a:ext cx="437905" cy="1826534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3952091" y="3114217"/>
            <a:ext cx="437905" cy="607428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3875912" y="3837335"/>
            <a:ext cx="634058" cy="437910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4598001" y="3125165"/>
            <a:ext cx="922272" cy="484924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619897" y="2796704"/>
            <a:ext cx="768991" cy="740275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46982" y="3854334"/>
            <a:ext cx="1008000" cy="265616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630845" y="3918036"/>
            <a:ext cx="792000" cy="718826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4400944" y="3536979"/>
            <a:ext cx="218953" cy="165445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406008" y="3733897"/>
            <a:ext cx="586107" cy="14400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411897" y="3739263"/>
            <a:ext cx="218948" cy="18000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ot205_Tensioni_e_corrent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4434" y="1418339"/>
            <a:ext cx="5072120" cy="43968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96714" y="6705"/>
            <a:ext cx="597193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October 2015 experiments with external PF:</a:t>
            </a:r>
          </a:p>
          <a:p>
            <a:endParaRPr lang="en-US" b="1" dirty="0"/>
          </a:p>
          <a:p>
            <a:r>
              <a:rPr lang="en-US" b="1" dirty="0">
                <a:solidFill>
                  <a:srgbClr val="0000FF"/>
                </a:solidFill>
              </a:rPr>
              <a:t>Argon discharge </a:t>
            </a:r>
            <a:r>
              <a:rPr lang="en-US" b="1" dirty="0"/>
              <a:t>reaching 3 kA for 0.15 s</a:t>
            </a:r>
          </a:p>
          <a:p>
            <a:endParaRPr lang="en-US" dirty="0"/>
          </a:p>
          <a:p>
            <a:r>
              <a:rPr lang="en-US" b="1" dirty="0"/>
              <a:t>   the whole plasma current runs through both PF2  throttles</a:t>
            </a:r>
          </a:p>
        </p:txBody>
      </p:sp>
      <p:pic>
        <p:nvPicPr>
          <p:cNvPr id="6" name="205Catodo1.wmv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810128" y="4618889"/>
            <a:ext cx="3003685" cy="2239111"/>
          </a:xfrm>
          <a:prstGeom prst="rect">
            <a:avLst/>
          </a:prstGeom>
        </p:spPr>
      </p:pic>
      <p:pic>
        <p:nvPicPr>
          <p:cNvPr id="7" name="205Fast.wmv">
            <a:hlinkClick r:id="" action="ppaction://media"/>
          </p:cNvPr>
          <p:cNvPicPr/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556148" y="1899194"/>
            <a:ext cx="3312399" cy="3597059"/>
          </a:xfrm>
          <a:prstGeom prst="rect">
            <a:avLst/>
          </a:prstGeom>
        </p:spPr>
      </p:pic>
      <p:pic>
        <p:nvPicPr>
          <p:cNvPr id="8" name="205Anodo2.wmv">
            <a:hlinkClick r:id="" action="ppaction://media"/>
          </p:cNvPr>
          <p:cNvPicPr/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62053" y="0"/>
            <a:ext cx="2937460" cy="21897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42903" y="3016567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Shot 205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19367" y="5931226"/>
            <a:ext cx="54047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plasma fired after 0.75 s of PF current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(skin current time to remove X-point from inside vessel)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53125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18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5462954" y="5344382"/>
            <a:ext cx="0" cy="6356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4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mute="1">
                <p:cTn id="28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video>
              <p:cMediaNode mute="1">
                <p:cTn id="29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video>
              <p:cMediaNode mute="1">
                <p:cTn id="30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8Catodo1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119153" y="4658301"/>
            <a:ext cx="2936128" cy="2188751"/>
          </a:xfrm>
          <a:prstGeom prst="rect">
            <a:avLst/>
          </a:prstGeom>
        </p:spPr>
      </p:pic>
      <p:pic>
        <p:nvPicPr>
          <p:cNvPr id="5" name="208Fast.wmv">
            <a:hlinkClick r:id="" action="ppaction://media"/>
          </p:cNvPr>
          <p:cNvPicPr/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5766443" y="1894126"/>
            <a:ext cx="3377557" cy="3667816"/>
          </a:xfrm>
          <a:prstGeom prst="rect">
            <a:avLst/>
          </a:prstGeom>
        </p:spPr>
      </p:pic>
      <p:pic>
        <p:nvPicPr>
          <p:cNvPr id="6" name="208Anodo2.wmv">
            <a:hlinkClick r:id="" action="ppaction://media"/>
          </p:cNvPr>
          <p:cNvPicPr/>
          <p:nvPr>
            <a:videoFile r:link="rId3"/>
          </p:nvPr>
        </p:nvPicPr>
        <p:blipFill>
          <a:blip r:embed="rId7"/>
          <a:stretch>
            <a:fillRect/>
          </a:stretch>
        </p:blipFill>
        <p:spPr>
          <a:xfrm>
            <a:off x="5322141" y="0"/>
            <a:ext cx="2947605" cy="2197305"/>
          </a:xfrm>
          <a:prstGeom prst="rect">
            <a:avLst/>
          </a:prstGeom>
        </p:spPr>
      </p:pic>
      <p:pic>
        <p:nvPicPr>
          <p:cNvPr id="7" name="Picture 6" descr="Shot208_Tensioni_e_correnti.pc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8" y="647473"/>
            <a:ext cx="4031464" cy="34838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43006" y="2144508"/>
            <a:ext cx="19463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~ </a:t>
            </a:r>
            <a:r>
              <a:rPr lang="en-US" dirty="0"/>
              <a:t>1.5 kA lost</a:t>
            </a:r>
          </a:p>
          <a:p>
            <a:r>
              <a:rPr lang="en-US" dirty="0"/>
              <a:t>from main plasma</a:t>
            </a:r>
          </a:p>
          <a:p>
            <a:endParaRPr lang="en-US" dirty="0"/>
          </a:p>
          <a:p>
            <a:r>
              <a:rPr lang="en-US" dirty="0"/>
              <a:t>in discharge from</a:t>
            </a:r>
          </a:p>
          <a:p>
            <a:r>
              <a:rPr lang="en-US" dirty="0"/>
              <a:t>cathode down to</a:t>
            </a:r>
          </a:p>
          <a:p>
            <a:r>
              <a:rPr lang="en-US" dirty="0"/>
              <a:t>lid\vessel</a:t>
            </a:r>
          </a:p>
          <a:p>
            <a:endParaRPr lang="en-US" dirty="0"/>
          </a:p>
        </p:txBody>
      </p:sp>
      <p:pic>
        <p:nvPicPr>
          <p:cNvPr id="9" name="Picture 8" descr="TensioniPFlow.pct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657" y="3884791"/>
            <a:ext cx="3872014" cy="23771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52803" y="836954"/>
            <a:ext cx="15988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Argon plasma</a:t>
            </a:r>
          </a:p>
          <a:p>
            <a:r>
              <a:rPr lang="en-US" b="1" dirty="0"/>
              <a:t>aiming to 4 kA</a:t>
            </a:r>
          </a:p>
          <a:p>
            <a:r>
              <a:rPr lang="en-US" b="1" dirty="0"/>
              <a:t>reaches 3.5 kA</a:t>
            </a:r>
          </a:p>
          <a:p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rot="10800000">
            <a:off x="1869703" y="1655295"/>
            <a:ext cx="2143461" cy="6464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75617" y="6188131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 V spikes appearing on floating voltages on lower PF coils</a:t>
            </a:r>
          </a:p>
          <a:p>
            <a:r>
              <a:rPr lang="en-US" sz="1400" dirty="0"/>
              <a:t>are associated with plasma current outer path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98620" y="4352824"/>
            <a:ext cx="15953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plasma current</a:t>
            </a:r>
          </a:p>
          <a:p>
            <a:r>
              <a:rPr lang="en-US" dirty="0"/>
              <a:t>lost on both</a:t>
            </a:r>
          </a:p>
          <a:p>
            <a:r>
              <a:rPr lang="en-US" dirty="0"/>
              <a:t>PF2 throttles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841" y="67154"/>
            <a:ext cx="5096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Plasma current outer paths for I &gt; 3 kA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85158" y="2321126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Shot 208</a:t>
            </a:r>
          </a:p>
        </p:txBody>
      </p:sp>
      <p:pic>
        <p:nvPicPr>
          <p:cNvPr id="19" name="Picture 1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17276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19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653525" y="139215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 rot="16200000" flipH="1">
            <a:off x="4856727" y="3945106"/>
            <a:ext cx="1076644" cy="6753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 flipH="1" flipV="1">
            <a:off x="1634523" y="6095292"/>
            <a:ext cx="34571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0800000">
            <a:off x="1830071" y="4317056"/>
            <a:ext cx="2179496" cy="5368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3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mute="1">
                <p:cTn id="28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video>
              <p:cMediaNode mute="1">
                <p:cTn id="29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video>
              <p:cMediaNode mute="1">
                <p:cTn id="30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vieCatodo1 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0" y="360709"/>
            <a:ext cx="3634502" cy="2717591"/>
          </a:xfrm>
          <a:prstGeom prst="rect">
            <a:avLst/>
          </a:prstGeom>
        </p:spPr>
      </p:pic>
      <p:pic>
        <p:nvPicPr>
          <p:cNvPr id="5" name="Picture 4" descr="movieCatodo1 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232" y="360709"/>
            <a:ext cx="3634502" cy="271759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23019" y="455191"/>
            <a:ext cx="6622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when plasma current takes outer path cathode seems less emitting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4410" y="921923"/>
            <a:ext cx="2230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plasma current 3.5 kA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9886" y="921923"/>
            <a:ext cx="314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plasma current 2 kA, 1.5 kA lost</a:t>
            </a:r>
          </a:p>
        </p:txBody>
      </p:sp>
      <p:pic>
        <p:nvPicPr>
          <p:cNvPr id="9" name="Picture 8" descr="NOPFext2.pc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07" y="2583890"/>
            <a:ext cx="3965194" cy="39907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5924" y="26546"/>
            <a:ext cx="6252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Magnetic tailoring in order to have a better filling of electrodes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48824" y="2583888"/>
            <a:ext cx="488422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  </a:t>
            </a:r>
            <a:r>
              <a:rPr lang="en-US" b="1" dirty="0">
                <a:solidFill>
                  <a:srgbClr val="0070C0"/>
                </a:solidFill>
              </a:rPr>
              <a:t>current flows only in external PF near equator</a:t>
            </a:r>
          </a:p>
          <a:p>
            <a:pPr algn="ctr"/>
            <a:r>
              <a:rPr lang="en-US" dirty="0"/>
              <a:t>   </a:t>
            </a:r>
          </a:p>
        </p:txBody>
      </p:sp>
      <p:pic>
        <p:nvPicPr>
          <p:cNvPr id="14" name="227Catodo1.wmv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314763" y="3192328"/>
            <a:ext cx="4829237" cy="3599977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759253" y="2852929"/>
            <a:ext cx="3894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cathode seems better filled at all times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77409" y="1993815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208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19573" y="3230219"/>
            <a:ext cx="86764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</a:rPr>
              <a:t>Shot 227</a:t>
            </a:r>
          </a:p>
        </p:txBody>
      </p:sp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1642538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20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3492517" y="2934300"/>
            <a:ext cx="1126990" cy="9642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758528" y="2301592"/>
            <a:ext cx="3759073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2970898" y="3455921"/>
            <a:ext cx="2170230" cy="9642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mute="1"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nsioniPFlow.pc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866" y="2529158"/>
            <a:ext cx="4799133" cy="4131769"/>
          </a:xfrm>
          <a:prstGeom prst="rect">
            <a:avLst/>
          </a:prstGeom>
        </p:spPr>
      </p:pic>
      <p:pic>
        <p:nvPicPr>
          <p:cNvPr id="5" name="227Fast.wm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9895" y="1861279"/>
            <a:ext cx="4238335" cy="46025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84933" y="892686"/>
            <a:ext cx="51371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voltage spikes have been eliminated on PF2/3low,</a:t>
            </a:r>
          </a:p>
          <a:p>
            <a:pPr algn="ctr"/>
            <a:r>
              <a:rPr lang="en-US" dirty="0"/>
              <a:t>after 1 V amplitude jump even small sparks vanish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voltage jump does not lose plasma current </a:t>
            </a:r>
          </a:p>
          <a:p>
            <a:pPr algn="ctr"/>
            <a:r>
              <a:rPr lang="en-US" dirty="0"/>
              <a:t>very quiet plasma at 2 kA after voltage jump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895" y="118411"/>
            <a:ext cx="64812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Straighter grounding of lower PF coils and better filling of cathode </a:t>
            </a:r>
          </a:p>
          <a:p>
            <a:r>
              <a:rPr lang="en-US" b="1" dirty="0"/>
              <a:t>flowing current only in the two external PF coils nearer to equator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897968" y="1447744"/>
            <a:ext cx="2485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Argon discharge </a:t>
            </a:r>
            <a:r>
              <a:rPr lang="en-US" b="1" dirty="0"/>
              <a:t>at 2 kA </a:t>
            </a:r>
          </a:p>
        </p:txBody>
      </p:sp>
      <p:sp>
        <p:nvSpPr>
          <p:cNvPr id="11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026508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400585" y="1883134"/>
            <a:ext cx="86764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</a:rPr>
              <a:t>Shot 227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rot="16200000" flipH="1">
            <a:off x="5832037" y="3544454"/>
            <a:ext cx="2359829" cy="109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705309" y="1330540"/>
            <a:ext cx="4438692" cy="120032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Group A: ST compression coils </a:t>
            </a:r>
            <a:r>
              <a:rPr lang="en-US" dirty="0">
                <a:solidFill>
                  <a:srgbClr val="FF0000"/>
                </a:solidFill>
              </a:rPr>
              <a:t>(5+5 series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  <a:p>
            <a:r>
              <a:rPr lang="en-US" i="1" dirty="0">
                <a:solidFill>
                  <a:srgbClr val="FF0000"/>
                </a:solidFill>
              </a:rPr>
              <a:t>Not yet built, but inner vessel ready to host</a:t>
            </a:r>
          </a:p>
          <a:p>
            <a:r>
              <a:rPr lang="en-US" dirty="0"/>
              <a:t>• high voltage (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20 kV) insulation</a:t>
            </a:r>
          </a:p>
          <a:p>
            <a:pPr>
              <a:buFont typeface="Wingdings" charset="2"/>
              <a:buChar char=""/>
            </a:pPr>
            <a:r>
              <a:rPr lang="en-US" dirty="0"/>
              <a:t> thin Inconel casings		    </a:t>
            </a:r>
            <a:r>
              <a:rPr lang="en-US" dirty="0" smtClean="0"/>
              <a:t>cost </a:t>
            </a:r>
            <a:r>
              <a:rPr lang="en-US" dirty="0" smtClean="0">
                <a:latin typeface="Times New Roman"/>
                <a:cs typeface="Times New Roman"/>
              </a:rPr>
              <a:t>~ </a:t>
            </a:r>
            <a:r>
              <a:rPr lang="en-US" dirty="0" smtClean="0"/>
              <a:t>0.5M</a:t>
            </a:r>
            <a:r>
              <a:rPr lang="en-US" dirty="0"/>
              <a:t>€ </a:t>
            </a: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4701192" y="3229876"/>
            <a:ext cx="4431861" cy="147732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Final Power Supplies for:</a:t>
            </a:r>
            <a:endParaRPr lang="en-US" sz="800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1) Group A PF coils	                      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0.1M€ </a:t>
            </a:r>
          </a:p>
          <a:p>
            <a:r>
              <a:rPr lang="en-US" dirty="0">
                <a:solidFill>
                  <a:srgbClr val="0000FF"/>
                </a:solidFill>
              </a:rPr>
              <a:t>2) Cathode (I</a:t>
            </a:r>
            <a:r>
              <a:rPr lang="en-US" baseline="-25000" dirty="0">
                <a:solidFill>
                  <a:srgbClr val="0000FF"/>
                </a:solidFill>
              </a:rPr>
              <a:t>cath</a:t>
            </a:r>
            <a:r>
              <a:rPr lang="en-US" dirty="0">
                <a:solidFill>
                  <a:srgbClr val="0000FF"/>
                </a:solidFill>
              </a:rPr>
              <a:t> 10 </a:t>
            </a:r>
            <a:r>
              <a:rPr lang="en-US" sz="1600" dirty="0">
                <a:solidFill>
                  <a:srgbClr val="0000FF"/>
                </a:solidFill>
              </a:rPr>
              <a:t>→</a:t>
            </a:r>
            <a:r>
              <a:rPr lang="en-US" dirty="0">
                <a:solidFill>
                  <a:srgbClr val="0000FF"/>
                </a:solidFill>
              </a:rPr>
              <a:t> 60 </a:t>
            </a:r>
            <a:r>
              <a:rPr lang="en-US" dirty="0" smtClean="0">
                <a:solidFill>
                  <a:srgbClr val="0000FF"/>
                </a:solidFill>
              </a:rPr>
              <a:t>kA)	    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0.2M€ </a:t>
            </a:r>
          </a:p>
          <a:p>
            <a:r>
              <a:rPr lang="en-US" dirty="0">
                <a:solidFill>
                  <a:srgbClr val="0000FF"/>
                </a:solidFill>
              </a:rPr>
              <a:t>3) Screw Pinch (I</a:t>
            </a:r>
            <a:r>
              <a:rPr lang="en-US" baseline="-25000" dirty="0">
                <a:solidFill>
                  <a:srgbClr val="0000FF"/>
                </a:solidFill>
              </a:rPr>
              <a:t>e</a:t>
            </a:r>
            <a:r>
              <a:rPr lang="en-US" dirty="0">
                <a:solidFill>
                  <a:srgbClr val="0000FF"/>
                </a:solidFill>
              </a:rPr>
              <a:t> 10 </a:t>
            </a:r>
            <a:r>
              <a:rPr lang="en-US" sz="1600" dirty="0">
                <a:solidFill>
                  <a:srgbClr val="0000FF"/>
                </a:solidFill>
              </a:rPr>
              <a:t>→</a:t>
            </a:r>
            <a:r>
              <a:rPr lang="en-US" dirty="0">
                <a:solidFill>
                  <a:srgbClr val="0000FF"/>
                </a:solidFill>
              </a:rPr>
              <a:t> 60 kA)    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0.6M€ </a:t>
            </a:r>
          </a:p>
          <a:p>
            <a:r>
              <a:rPr lang="en-US" b="1" i="1" dirty="0">
                <a:solidFill>
                  <a:srgbClr val="0000FF"/>
                </a:solidFill>
                <a:ea typeface="Arial" pitchFamily="-107" charset="0"/>
                <a:cs typeface="Arial" pitchFamily="-107" charset="0"/>
              </a:rPr>
              <a:t>SuperCapacitors will be used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29" y="205558"/>
            <a:ext cx="3206452" cy="707886"/>
          </a:xfrm>
          <a:prstGeom prst="rect">
            <a:avLst/>
          </a:prstGeom>
          <a:noFill/>
          <a:ln w="635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chemeClr val="accent5">
                    <a:lumMod val="75000"/>
                  </a:schemeClr>
                </a:solidFill>
              </a:rPr>
              <a:t>To be build after 10 kA</a:t>
            </a:r>
          </a:p>
          <a:p>
            <a:r>
              <a:rPr lang="en-US" sz="2000" b="1" i="1" dirty="0">
                <a:solidFill>
                  <a:schemeClr val="accent5">
                    <a:lumMod val="75000"/>
                  </a:schemeClr>
                </a:solidFill>
              </a:rPr>
              <a:t>plasma centerpost achieved</a:t>
            </a:r>
          </a:p>
        </p:txBody>
      </p:sp>
      <p:pic>
        <p:nvPicPr>
          <p:cNvPr id="8" name="Picture 7" descr="Proto-Vessel-P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22" y="939282"/>
            <a:ext cx="4566780" cy="5838695"/>
          </a:xfrm>
          <a:prstGeom prst="rect">
            <a:avLst/>
          </a:prstGeom>
        </p:spPr>
      </p:pic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282462" y="11723"/>
            <a:ext cx="555673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• Spherical Torus Compression PF Coils</a:t>
            </a:r>
          </a:p>
          <a:p>
            <a:r>
              <a:rPr lang="en-GB" sz="2000" b="1" dirty="0">
                <a:solidFill>
                  <a:srgbClr val="660066"/>
                </a:solidFill>
              </a:rPr>
              <a:t>• 324 W filaments (full filling of cathode)</a:t>
            </a:r>
          </a:p>
          <a:p>
            <a:r>
              <a:rPr lang="en-GB" sz="2000" b="1" dirty="0">
                <a:solidFill>
                  <a:srgbClr val="0000FF"/>
                </a:solidFill>
              </a:rPr>
              <a:t>• Final Power supplies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701192" y="2561647"/>
            <a:ext cx="4438692" cy="646331"/>
          </a:xfrm>
          <a:prstGeom prst="rect">
            <a:avLst/>
          </a:prstGeom>
          <a:noFill/>
          <a:ln w="38100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rgbClr val="660066"/>
                </a:solidFill>
              </a:rPr>
              <a:t>Tungsten filaments </a:t>
            </a:r>
            <a:r>
              <a:rPr lang="en-US" dirty="0">
                <a:solidFill>
                  <a:srgbClr val="660066"/>
                </a:solidFill>
              </a:rPr>
              <a:t>(54 </a:t>
            </a:r>
            <a:r>
              <a:rPr lang="en-US" sz="1600" dirty="0">
                <a:solidFill>
                  <a:srgbClr val="660066"/>
                </a:solidFill>
              </a:rPr>
              <a:t>→</a:t>
            </a:r>
            <a:r>
              <a:rPr lang="en-US" dirty="0">
                <a:solidFill>
                  <a:srgbClr val="660066"/>
                </a:solidFill>
              </a:rPr>
              <a:t> 324)</a:t>
            </a:r>
            <a:endParaRPr lang="en-US" i="1" dirty="0">
              <a:solidFill>
                <a:srgbClr val="660066"/>
              </a:solidFill>
            </a:endParaRPr>
          </a:p>
          <a:p>
            <a:r>
              <a:rPr lang="en-US" dirty="0">
                <a:solidFill>
                  <a:srgbClr val="660066"/>
                </a:solidFill>
              </a:rPr>
              <a:t>Replica of existing (all replaced) 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0.2M€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5310" y="5080203"/>
            <a:ext cx="43011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Cost up to now 				 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dirty="0">
                <a:solidFill>
                  <a:srgbClr val="FF0000"/>
                </a:solidFill>
              </a:rPr>
              <a:t>2.0 M€</a:t>
            </a:r>
          </a:p>
          <a:p>
            <a:r>
              <a:rPr lang="en-US" b="1" dirty="0">
                <a:solidFill>
                  <a:srgbClr val="FF0000"/>
                </a:solidFill>
              </a:rPr>
              <a:t>Cost for final stage of experiment  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dirty="0">
                <a:solidFill>
                  <a:srgbClr val="FF0000"/>
                </a:solidFill>
              </a:rPr>
              <a:t>1.6 M€</a:t>
            </a: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22</a:t>
            </a:r>
            <a:endParaRPr lang="en-US" dirty="0"/>
          </a:p>
        </p:txBody>
      </p:sp>
      <p:sp>
        <p:nvSpPr>
          <p:cNvPr id="14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320927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15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Arrow Connector 12"/>
          <p:cNvCxnSpPr/>
          <p:nvPr/>
        </p:nvCxnSpPr>
        <p:spPr>
          <a:xfrm rot="10800000" flipV="1">
            <a:off x="2813540" y="1532820"/>
            <a:ext cx="1891770" cy="14452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25425" y="14288"/>
            <a:ext cx="7148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b="1" cap="all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Proto-Sphera </a:t>
            </a:r>
            <a:r>
              <a:rPr lang="en-US" b="1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power supplies: </a:t>
            </a:r>
            <a:r>
              <a:rPr lang="en-US" b="1" i="1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Super</a:t>
            </a:r>
            <a:r>
              <a:rPr lang="en-US" b="1" i="1" cap="all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b="1" i="1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apacitors will be used</a:t>
            </a:r>
            <a:endParaRPr lang="en-US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58738" y="3057525"/>
          <a:ext cx="3365500" cy="3508375"/>
        </p:xfrm>
        <a:graphic>
          <a:graphicData uri="http://schemas.openxmlformats.org/presentationml/2006/ole">
            <p:oleObj spid="_x0000_s148482" name="Document" r:id="rId3" imgW="4813300" imgH="5016500" progId="Word.Document.12">
              <p:link updateAutomatic="1"/>
            </p:oleObj>
          </a:graphicData>
        </a:graphic>
      </p:graphicFrame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501650" y="5797550"/>
            <a:ext cx="6890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14A226"/>
                </a:solidFill>
              </a:rPr>
              <a:t>Phase-1</a:t>
            </a:r>
          </a:p>
        </p:txBody>
      </p:sp>
      <p:graphicFrame>
        <p:nvGraphicFramePr>
          <p:cNvPr id="11" name="Object 3"/>
          <p:cNvGraphicFramePr>
            <a:graphicFrameLocks noChangeAspect="1"/>
          </p:cNvGraphicFramePr>
          <p:nvPr/>
        </p:nvGraphicFramePr>
        <p:xfrm>
          <a:off x="5962650" y="2894013"/>
          <a:ext cx="3135313" cy="3641725"/>
        </p:xfrm>
        <a:graphic>
          <a:graphicData uri="http://schemas.openxmlformats.org/presentationml/2006/ole">
            <p:oleObj spid="_x0000_s148483" name="Document" r:id="rId4" imgW="4483100" imgH="5207000" progId="Word.Document.12">
              <p:link updateAutomatic="1"/>
            </p:oleObj>
          </a:graphicData>
        </a:graphic>
      </p:graphicFrame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6350000" y="5837238"/>
            <a:ext cx="6890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14A226"/>
                </a:solidFill>
              </a:rPr>
              <a:t>Phase-1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409950" y="2906713"/>
            <a:ext cx="2693988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solidFill>
                  <a:srgbClr val="008000"/>
                </a:solidFill>
              </a:rPr>
              <a:t>Maxwel Technologies SC</a:t>
            </a:r>
          </a:p>
          <a:p>
            <a:r>
              <a:rPr lang="en-US" sz="1400" b="1" dirty="0">
                <a:solidFill>
                  <a:srgbClr val="008000"/>
                </a:solidFill>
              </a:rPr>
              <a:t>(C=63 F , V=125 V)</a:t>
            </a:r>
          </a:p>
          <a:p>
            <a:endParaRPr lang="en-US" sz="1000" dirty="0"/>
          </a:p>
          <a:p>
            <a:r>
              <a:rPr lang="en-US" sz="1200" b="1" dirty="0"/>
              <a:t>Advantages:</a:t>
            </a:r>
          </a:p>
          <a:p>
            <a:endParaRPr lang="en-US" sz="800" dirty="0"/>
          </a:p>
          <a:p>
            <a:r>
              <a:rPr lang="en-US" sz="1200" dirty="0">
                <a:latin typeface="Wingdings" pitchFamily="-107" charset="2"/>
                <a:ea typeface="Wingdings" pitchFamily="-107" charset="2"/>
                <a:cs typeface="Wingdings" pitchFamily="-107" charset="2"/>
              </a:rPr>
              <a:t></a:t>
            </a:r>
            <a:r>
              <a:rPr lang="en-US" sz="1200" dirty="0"/>
              <a:t> No connection to 20 kV substation  and no the step-down transformers</a:t>
            </a:r>
          </a:p>
          <a:p>
            <a:endParaRPr lang="en-US" sz="800" dirty="0"/>
          </a:p>
          <a:p>
            <a:r>
              <a:rPr lang="en-US" sz="1200" dirty="0">
                <a:latin typeface="Wingdings" pitchFamily="-107" charset="2"/>
                <a:ea typeface="Wingdings" pitchFamily="-107" charset="2"/>
                <a:cs typeface="Wingdings" pitchFamily="-107" charset="2"/>
              </a:rPr>
              <a:t></a:t>
            </a:r>
            <a:r>
              <a:rPr lang="en-US" sz="1200" dirty="0"/>
              <a:t> Standard SCR Controller</a:t>
            </a:r>
          </a:p>
          <a:p>
            <a:r>
              <a:rPr lang="en-US" sz="1200" dirty="0"/>
              <a:t>(no thyristor bridges)</a:t>
            </a:r>
          </a:p>
          <a:p>
            <a:endParaRPr lang="en-US" sz="800" dirty="0"/>
          </a:p>
          <a:p>
            <a:r>
              <a:rPr lang="en-US" sz="1200" dirty="0">
                <a:latin typeface="Wingdings" pitchFamily="-107" charset="2"/>
                <a:ea typeface="Wingdings" pitchFamily="-107" charset="2"/>
                <a:cs typeface="Wingdings" pitchFamily="-107" charset="2"/>
              </a:rPr>
              <a:t></a:t>
            </a:r>
            <a:r>
              <a:rPr lang="en-US" sz="1200" dirty="0"/>
              <a:t> Very reduced cost!</a:t>
            </a:r>
          </a:p>
          <a:p>
            <a:endParaRPr lang="en-US" sz="1200" dirty="0"/>
          </a:p>
          <a:p>
            <a:r>
              <a:rPr lang="en-US" sz="1200" dirty="0"/>
              <a:t>For the “PF coils A” P.S. a small</a:t>
            </a:r>
          </a:p>
          <a:p>
            <a:r>
              <a:rPr lang="en-US" sz="1200" dirty="0"/>
              <a:t>conventional capacitor bank (Ducati)</a:t>
            </a:r>
          </a:p>
          <a:p>
            <a:r>
              <a:rPr lang="en-US" sz="1200" dirty="0"/>
              <a:t>must be added</a:t>
            </a: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23</a:t>
            </a:r>
            <a:endParaRPr lang="en-US" dirty="0"/>
          </a:p>
        </p:txBody>
      </p:sp>
      <p:sp>
        <p:nvSpPr>
          <p:cNvPr id="17" name="TextBox 22"/>
          <p:cNvSpPr txBox="1">
            <a:spLocks noChangeArrowheads="1"/>
          </p:cNvSpPr>
          <p:nvPr/>
        </p:nvSpPr>
        <p:spPr bwMode="auto">
          <a:xfrm>
            <a:off x="1042988" y="6569075"/>
            <a:ext cx="12811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Cost ≈ 0.6M$</a:t>
            </a:r>
          </a:p>
        </p:txBody>
      </p:sp>
      <p:sp>
        <p:nvSpPr>
          <p:cNvPr id="18" name="TextBox 23"/>
          <p:cNvSpPr txBox="1">
            <a:spLocks noChangeArrowheads="1"/>
          </p:cNvSpPr>
          <p:nvPr/>
        </p:nvSpPr>
        <p:spPr bwMode="auto">
          <a:xfrm>
            <a:off x="6567488" y="6550025"/>
            <a:ext cx="20208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Cost: less than 0.1M$</a:t>
            </a:r>
          </a:p>
        </p:txBody>
      </p:sp>
      <p:pic>
        <p:nvPicPr>
          <p:cNvPr id="19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36"/>
          <p:cNvSpPr txBox="1">
            <a:spLocks noChangeArrowheads="1"/>
          </p:cNvSpPr>
          <p:nvPr/>
        </p:nvSpPr>
        <p:spPr bwMode="auto">
          <a:xfrm>
            <a:off x="1479550" y="384175"/>
            <a:ext cx="12525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solidFill>
                  <a:srgbClr val="FF6600"/>
                </a:solidFill>
              </a:rPr>
              <a:t>Screw Pinch</a:t>
            </a:r>
          </a:p>
        </p:txBody>
      </p:sp>
      <p:sp>
        <p:nvSpPr>
          <p:cNvPr id="21" name="TextBox 37"/>
          <p:cNvSpPr txBox="1">
            <a:spLocks noChangeArrowheads="1"/>
          </p:cNvSpPr>
          <p:nvPr/>
        </p:nvSpPr>
        <p:spPr bwMode="auto">
          <a:xfrm>
            <a:off x="5761038" y="457200"/>
            <a:ext cx="1133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solidFill>
                  <a:srgbClr val="FF6600"/>
                </a:solidFill>
              </a:rPr>
              <a:t>PF coils ‘A’</a:t>
            </a:r>
          </a:p>
        </p:txBody>
      </p:sp>
      <p:pic>
        <p:nvPicPr>
          <p:cNvPr id="23" name="Picture 27" descr="Salita_corrente_con_caratteristica_Micozzi_14-07-2013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1638" y="681038"/>
            <a:ext cx="3571875" cy="221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32"/>
          <p:cNvSpPr txBox="1">
            <a:spLocks noChangeArrowheads="1"/>
          </p:cNvSpPr>
          <p:nvPr/>
        </p:nvSpPr>
        <p:spPr bwMode="auto">
          <a:xfrm>
            <a:off x="1327150" y="1027113"/>
            <a:ext cx="73342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900" dirty="0">
                <a:solidFill>
                  <a:srgbClr val="FF6600"/>
                </a:solidFill>
              </a:rPr>
              <a:t>q</a:t>
            </a:r>
            <a:r>
              <a:rPr lang="en-US" sz="900" baseline="-25000" dirty="0">
                <a:solidFill>
                  <a:srgbClr val="FF6600"/>
                </a:solidFill>
              </a:rPr>
              <a:t>Pinch</a:t>
            </a:r>
            <a:r>
              <a:rPr lang="en-US" sz="900" dirty="0">
                <a:solidFill>
                  <a:srgbClr val="FF6600"/>
                </a:solidFill>
              </a:rPr>
              <a:t>=0.45</a:t>
            </a:r>
          </a:p>
        </p:txBody>
      </p:sp>
      <p:sp>
        <p:nvSpPr>
          <p:cNvPr id="25" name="TextBox 31"/>
          <p:cNvSpPr txBox="1">
            <a:spLocks noChangeArrowheads="1"/>
          </p:cNvSpPr>
          <p:nvPr/>
        </p:nvSpPr>
        <p:spPr bwMode="auto">
          <a:xfrm>
            <a:off x="938213" y="1563688"/>
            <a:ext cx="73342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900" dirty="0">
                <a:solidFill>
                  <a:srgbClr val="FF6600"/>
                </a:solidFill>
              </a:rPr>
              <a:t>q</a:t>
            </a:r>
            <a:r>
              <a:rPr lang="en-US" sz="900" baseline="-25000" dirty="0">
                <a:solidFill>
                  <a:srgbClr val="FF6600"/>
                </a:solidFill>
              </a:rPr>
              <a:t>Pinch</a:t>
            </a:r>
            <a:r>
              <a:rPr lang="en-US" sz="900" dirty="0">
                <a:solidFill>
                  <a:srgbClr val="FF6600"/>
                </a:solidFill>
              </a:rPr>
              <a:t>=0.98</a:t>
            </a:r>
          </a:p>
        </p:txBody>
      </p:sp>
      <p:sp>
        <p:nvSpPr>
          <p:cNvPr id="26" name="TextBox 30"/>
          <p:cNvSpPr txBox="1">
            <a:spLocks noChangeArrowheads="1"/>
          </p:cNvSpPr>
          <p:nvPr/>
        </p:nvSpPr>
        <p:spPr bwMode="auto">
          <a:xfrm>
            <a:off x="477838" y="1930400"/>
            <a:ext cx="733425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900" dirty="0">
                <a:solidFill>
                  <a:srgbClr val="FF6600"/>
                </a:solidFill>
              </a:rPr>
              <a:t>q</a:t>
            </a:r>
            <a:r>
              <a:rPr lang="en-US" sz="900" baseline="-25000" dirty="0">
                <a:solidFill>
                  <a:srgbClr val="FF6600"/>
                </a:solidFill>
              </a:rPr>
              <a:t>Pinch</a:t>
            </a:r>
            <a:r>
              <a:rPr lang="en-US" sz="900" dirty="0">
                <a:solidFill>
                  <a:srgbClr val="FF6600"/>
                </a:solidFill>
              </a:rPr>
              <a:t>=2.08</a:t>
            </a:r>
          </a:p>
        </p:txBody>
      </p:sp>
      <p:sp>
        <p:nvSpPr>
          <p:cNvPr id="27" name="TextBox 31"/>
          <p:cNvSpPr txBox="1">
            <a:spLocks noChangeArrowheads="1"/>
          </p:cNvSpPr>
          <p:nvPr/>
        </p:nvSpPr>
        <p:spPr bwMode="auto">
          <a:xfrm>
            <a:off x="1028700" y="717550"/>
            <a:ext cx="5842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200 μs</a:t>
            </a:r>
          </a:p>
        </p:txBody>
      </p:sp>
      <p:pic>
        <p:nvPicPr>
          <p:cNvPr id="28" name="Picture 33" descr="Aliment_CoilsA_6-SalitaCorrente(quater)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13300" y="838200"/>
            <a:ext cx="4300538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6"/>
          <p:cNvSpPr txBox="1">
            <a:spLocks noChangeArrowheads="1"/>
          </p:cNvSpPr>
          <p:nvPr/>
        </p:nvSpPr>
        <p:spPr bwMode="auto">
          <a:xfrm>
            <a:off x="2132013" y="1625600"/>
            <a:ext cx="18557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i="1" dirty="0"/>
              <a:t>Same simulation results</a:t>
            </a:r>
          </a:p>
          <a:p>
            <a:r>
              <a:rPr lang="en-US" sz="1200" i="1" dirty="0"/>
              <a:t>with very different</a:t>
            </a:r>
          </a:p>
          <a:p>
            <a:r>
              <a:rPr lang="en-US" sz="1200" i="1" dirty="0"/>
              <a:t>arc V/I characteristics</a:t>
            </a:r>
          </a:p>
        </p:txBody>
      </p:sp>
      <p:sp>
        <p:nvSpPr>
          <p:cNvPr id="30" name="TextBox 35"/>
          <p:cNvSpPr txBox="1">
            <a:spLocks noChangeArrowheads="1"/>
          </p:cNvSpPr>
          <p:nvPr/>
        </p:nvSpPr>
        <p:spPr bwMode="auto">
          <a:xfrm>
            <a:off x="-41275" y="638175"/>
            <a:ext cx="52228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60 kA</a:t>
            </a:r>
          </a:p>
        </p:txBody>
      </p:sp>
      <p:sp>
        <p:nvSpPr>
          <p:cNvPr id="31" name="TextBox 36"/>
          <p:cNvSpPr txBox="1">
            <a:spLocks noChangeArrowheads="1"/>
          </p:cNvSpPr>
          <p:nvPr/>
        </p:nvSpPr>
        <p:spPr bwMode="auto">
          <a:xfrm>
            <a:off x="-31750" y="1293813"/>
            <a:ext cx="5222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40 kA</a:t>
            </a:r>
          </a:p>
        </p:txBody>
      </p:sp>
      <p:sp>
        <p:nvSpPr>
          <p:cNvPr id="32" name="TextBox 26"/>
          <p:cNvSpPr txBox="1">
            <a:spLocks noChangeArrowheads="1"/>
          </p:cNvSpPr>
          <p:nvPr/>
        </p:nvSpPr>
        <p:spPr bwMode="auto">
          <a:xfrm>
            <a:off x="2101850" y="2422525"/>
            <a:ext cx="10366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008000"/>
                </a:solidFill>
              </a:rPr>
              <a:t>Existing P.S</a:t>
            </a:r>
            <a:r>
              <a:rPr lang="en-US" sz="1200" dirty="0"/>
              <a:t>.</a:t>
            </a:r>
          </a:p>
        </p:txBody>
      </p:sp>
      <p:sp>
        <p:nvSpPr>
          <p:cNvPr id="33" name="TextBox 26"/>
          <p:cNvSpPr txBox="1">
            <a:spLocks noChangeArrowheads="1"/>
          </p:cNvSpPr>
          <p:nvPr/>
        </p:nvSpPr>
        <p:spPr bwMode="auto">
          <a:xfrm>
            <a:off x="2740025" y="1119188"/>
            <a:ext cx="11731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3366FF"/>
                </a:solidFill>
              </a:rPr>
              <a:t>SC based P.S.</a:t>
            </a:r>
          </a:p>
        </p:txBody>
      </p:sp>
      <p:sp>
        <p:nvSpPr>
          <p:cNvPr id="34" name="TextBox 26"/>
          <p:cNvSpPr txBox="1">
            <a:spLocks noChangeArrowheads="1"/>
          </p:cNvSpPr>
          <p:nvPr/>
        </p:nvSpPr>
        <p:spPr bwMode="auto">
          <a:xfrm>
            <a:off x="2265363" y="723900"/>
            <a:ext cx="2873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I</a:t>
            </a:r>
            <a:r>
              <a:rPr lang="en-US" sz="1200" baseline="-25000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35" name="TextBox 40"/>
          <p:cNvSpPr txBox="1">
            <a:spLocks noChangeArrowheads="1"/>
          </p:cNvSpPr>
          <p:nvPr/>
        </p:nvSpPr>
        <p:spPr bwMode="auto">
          <a:xfrm>
            <a:off x="-30163" y="1930400"/>
            <a:ext cx="52228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20 kA</a:t>
            </a:r>
          </a:p>
        </p:txBody>
      </p:sp>
      <p:sp>
        <p:nvSpPr>
          <p:cNvPr id="36" name="TextBox 41"/>
          <p:cNvSpPr txBox="1">
            <a:spLocks noChangeArrowheads="1"/>
          </p:cNvSpPr>
          <p:nvPr/>
        </p:nvSpPr>
        <p:spPr bwMode="auto">
          <a:xfrm>
            <a:off x="42863" y="2584450"/>
            <a:ext cx="4540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0 kA</a:t>
            </a:r>
          </a:p>
        </p:txBody>
      </p:sp>
      <p:sp>
        <p:nvSpPr>
          <p:cNvPr id="38" name="TextBox 45"/>
          <p:cNvSpPr txBox="1">
            <a:spLocks noChangeArrowheads="1"/>
          </p:cNvSpPr>
          <p:nvPr/>
        </p:nvSpPr>
        <p:spPr bwMode="auto">
          <a:xfrm>
            <a:off x="6592888" y="796925"/>
            <a:ext cx="5476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10 ms</a:t>
            </a:r>
          </a:p>
        </p:txBody>
      </p:sp>
      <p:sp>
        <p:nvSpPr>
          <p:cNvPr id="39" name="TextBox 46"/>
          <p:cNvSpPr txBox="1">
            <a:spLocks noChangeArrowheads="1"/>
          </p:cNvSpPr>
          <p:nvPr/>
        </p:nvSpPr>
        <p:spPr bwMode="auto">
          <a:xfrm>
            <a:off x="4308475" y="849313"/>
            <a:ext cx="5937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1200 A</a:t>
            </a:r>
          </a:p>
        </p:txBody>
      </p:sp>
      <p:sp>
        <p:nvSpPr>
          <p:cNvPr id="40" name="TextBox 47"/>
          <p:cNvSpPr txBox="1">
            <a:spLocks noChangeArrowheads="1"/>
          </p:cNvSpPr>
          <p:nvPr/>
        </p:nvSpPr>
        <p:spPr bwMode="auto">
          <a:xfrm>
            <a:off x="4386263" y="1363663"/>
            <a:ext cx="5175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800 A</a:t>
            </a:r>
          </a:p>
        </p:txBody>
      </p:sp>
      <p:sp>
        <p:nvSpPr>
          <p:cNvPr id="41" name="TextBox 48"/>
          <p:cNvSpPr txBox="1">
            <a:spLocks noChangeArrowheads="1"/>
          </p:cNvSpPr>
          <p:nvPr/>
        </p:nvSpPr>
        <p:spPr bwMode="auto">
          <a:xfrm>
            <a:off x="4384675" y="1852613"/>
            <a:ext cx="51911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400 A</a:t>
            </a:r>
          </a:p>
        </p:txBody>
      </p:sp>
      <p:sp>
        <p:nvSpPr>
          <p:cNvPr id="44" name="TextBox 26"/>
          <p:cNvSpPr txBox="1">
            <a:spLocks noChangeArrowheads="1"/>
          </p:cNvSpPr>
          <p:nvPr/>
        </p:nvSpPr>
        <p:spPr bwMode="auto">
          <a:xfrm>
            <a:off x="6902450" y="1628775"/>
            <a:ext cx="15065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 dirty="0"/>
              <a:t>L</a:t>
            </a:r>
            <a:r>
              <a:rPr lang="en-US" sz="1400" i="1" baseline="-25000" dirty="0"/>
              <a:t>coils</a:t>
            </a:r>
            <a:r>
              <a:rPr lang="en-US" sz="1400" i="1" dirty="0"/>
              <a:t>  = 14.2 mH</a:t>
            </a:r>
          </a:p>
          <a:p>
            <a:r>
              <a:rPr lang="en-US" sz="1400" i="1" dirty="0"/>
              <a:t>R</a:t>
            </a:r>
            <a:r>
              <a:rPr lang="en-US" sz="1400" i="1" baseline="-25000" dirty="0"/>
              <a:t>coils</a:t>
            </a:r>
            <a:r>
              <a:rPr lang="en-US" sz="1400" i="1" dirty="0"/>
              <a:t> = 70 mΩ </a:t>
            </a:r>
          </a:p>
        </p:txBody>
      </p:sp>
      <p:sp>
        <p:nvSpPr>
          <p:cNvPr id="4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026508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46" name="TextBox 15"/>
          <p:cNvSpPr txBox="1">
            <a:spLocks noChangeArrowheads="1"/>
          </p:cNvSpPr>
          <p:nvPr/>
        </p:nvSpPr>
        <p:spPr bwMode="auto">
          <a:xfrm>
            <a:off x="3458079" y="5975737"/>
            <a:ext cx="2302959" cy="276999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</a:rPr>
              <a:t>G. Maffia et al., EEEIC 2015, Rome</a:t>
            </a:r>
          </a:p>
        </p:txBody>
      </p:sp>
      <p:sp>
        <p:nvSpPr>
          <p:cNvPr id="47" name="TextBox 48"/>
          <p:cNvSpPr txBox="1">
            <a:spLocks noChangeArrowheads="1"/>
          </p:cNvSpPr>
          <p:nvPr/>
        </p:nvSpPr>
        <p:spPr bwMode="auto">
          <a:xfrm>
            <a:off x="4528282" y="2330083"/>
            <a:ext cx="3563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0 A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rot="16200000" flipV="1">
            <a:off x="375444" y="5410994"/>
            <a:ext cx="639762" cy="190500"/>
          </a:xfrm>
          <a:prstGeom prst="straightConnector1">
            <a:avLst/>
          </a:prstGeom>
          <a:ln w="9525" cmpd="sng">
            <a:solidFill>
              <a:srgbClr val="14A22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5400000" flipH="1" flipV="1">
            <a:off x="638175" y="5327650"/>
            <a:ext cx="650875" cy="346075"/>
          </a:xfrm>
          <a:prstGeom prst="straightConnector1">
            <a:avLst/>
          </a:prstGeom>
          <a:ln w="9525" cmpd="sng">
            <a:solidFill>
              <a:srgbClr val="14A22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6200000" flipV="1">
            <a:off x="6201569" y="5490369"/>
            <a:ext cx="650875" cy="173037"/>
          </a:xfrm>
          <a:prstGeom prst="straightConnector1">
            <a:avLst/>
          </a:prstGeom>
          <a:ln w="9525" cmpd="sng">
            <a:solidFill>
              <a:srgbClr val="14A22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 flipH="1" flipV="1">
            <a:off x="6461125" y="5403850"/>
            <a:ext cx="650875" cy="346075"/>
          </a:xfrm>
          <a:prstGeom prst="straightConnector1">
            <a:avLst/>
          </a:prstGeom>
          <a:ln w="9525" cmpd="sng">
            <a:solidFill>
              <a:srgbClr val="14A22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730875" y="1001713"/>
            <a:ext cx="2706688" cy="1587"/>
          </a:xfrm>
          <a:prstGeom prst="straightConnector1">
            <a:avLst/>
          </a:prstGeom>
          <a:ln w="3175" cmpd="sng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 flipH="1" flipV="1">
            <a:off x="1713706" y="3056732"/>
            <a:ext cx="301625" cy="1588"/>
          </a:xfrm>
          <a:prstGeom prst="straightConnector1">
            <a:avLst/>
          </a:prstGeom>
          <a:ln w="76200" cmpd="sng">
            <a:solidFill>
              <a:srgbClr val="660066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 flipH="1" flipV="1">
            <a:off x="6800057" y="2867819"/>
            <a:ext cx="679450" cy="1587"/>
          </a:xfrm>
          <a:prstGeom prst="straightConnector1">
            <a:avLst/>
          </a:prstGeom>
          <a:ln w="76200" cmpd="sng">
            <a:solidFill>
              <a:srgbClr val="660066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41" y="57117"/>
            <a:ext cx="9128859" cy="6340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3366FF"/>
                </a:solidFill>
              </a:rPr>
              <a:t>Status</a:t>
            </a:r>
            <a:endParaRPr lang="en-US" dirty="0">
              <a:solidFill>
                <a:srgbClr val="3366FF"/>
              </a:solidFill>
            </a:endParaRPr>
          </a:p>
          <a:p>
            <a:endParaRPr lang="en-US" sz="1200" dirty="0"/>
          </a:p>
          <a:p>
            <a:r>
              <a:rPr lang="en-US" dirty="0"/>
              <a:t>20 years after 2</a:t>
            </a:r>
            <a:r>
              <a:rPr lang="en-US" baseline="30000" dirty="0"/>
              <a:t>nd</a:t>
            </a:r>
            <a:r>
              <a:rPr lang="en-US" dirty="0"/>
              <a:t> ST Workshop – Princeton (1995) the “aggressive proposal” PROTO-SPHERA</a:t>
            </a:r>
          </a:p>
          <a:p>
            <a:r>
              <a:rPr lang="en-US" dirty="0"/>
              <a:t>is producing its first centerpost plasmas	</a:t>
            </a:r>
            <a:r>
              <a:rPr lang="en-US" i="1" dirty="0"/>
              <a:t>…better late than never!</a:t>
            </a:r>
            <a:r>
              <a:rPr lang="en-US" i="1" dirty="0">
                <a:latin typeface="华文楷体"/>
                <a:ea typeface="华文楷体"/>
                <a:cs typeface="华文楷体"/>
              </a:rPr>
              <a:t> </a:t>
            </a:r>
            <a:endParaRPr lang="en-US" sz="2000" dirty="0">
              <a:latin typeface="华文楷体"/>
              <a:ea typeface="华文楷体"/>
              <a:cs typeface="华文楷体"/>
            </a:endParaRPr>
          </a:p>
          <a:p>
            <a:endParaRPr lang="en-US" sz="1200" dirty="0"/>
          </a:p>
          <a:p>
            <a:r>
              <a:rPr lang="en-US" dirty="0"/>
              <a:t>Hollow anode surprise, no anode arc attachment	(electrostatic potential, </a:t>
            </a:r>
            <a:r>
              <a:rPr lang="en-US" b="1" dirty="0"/>
              <a:t>E</a:t>
            </a:r>
            <a:r>
              <a:rPr lang="en-US" sz="1200" dirty="0"/>
              <a:t>∧</a:t>
            </a:r>
            <a:r>
              <a:rPr lang="en-US" b="1" dirty="0"/>
              <a:t>B</a:t>
            </a:r>
            <a:r>
              <a:rPr lang="en-US" dirty="0"/>
              <a:t>  plasma rotation)</a:t>
            </a:r>
          </a:p>
          <a:p>
            <a:endParaRPr lang="en-US" sz="1200" dirty="0"/>
          </a:p>
          <a:p>
            <a:r>
              <a:rPr lang="en-US" dirty="0"/>
              <a:t>(1/3) of the due current (10 kA) achieved, 3 kA sustained in Argon plasma</a:t>
            </a:r>
            <a:endParaRPr lang="en-US" dirty="0">
              <a:ea typeface="华文楷体"/>
              <a:cs typeface="华文楷体"/>
            </a:endParaRPr>
          </a:p>
          <a:p>
            <a:endParaRPr lang="en-US" sz="1200" dirty="0">
              <a:ea typeface="华文楷体"/>
              <a:cs typeface="华文楷体"/>
            </a:endParaRPr>
          </a:p>
          <a:p>
            <a:r>
              <a:rPr lang="en-US" dirty="0">
                <a:ea typeface="华文楷体"/>
                <a:cs typeface="华文楷体"/>
              </a:rPr>
              <a:t>To achieve full current of 10 kA requires patient learning of how to tailor boundary conditions:</a:t>
            </a:r>
          </a:p>
          <a:p>
            <a:r>
              <a:rPr lang="en-US" dirty="0">
                <a:ea typeface="华文楷体"/>
                <a:cs typeface="华文楷体"/>
              </a:rPr>
              <a:t>• electrostatic potential by connecting PF coils casings, built floating with respect to the vessel</a:t>
            </a:r>
          </a:p>
          <a:p>
            <a:r>
              <a:rPr lang="en-US" dirty="0">
                <a:ea typeface="华文楷体"/>
                <a:cs typeface="华文楷体"/>
              </a:rPr>
              <a:t>• magnetic field by additional coils external to the vessel</a:t>
            </a:r>
          </a:p>
          <a:p>
            <a:r>
              <a:rPr lang="en-US" dirty="0">
                <a:ea typeface="华文楷体"/>
                <a:cs typeface="华文楷体"/>
              </a:rPr>
              <a:t>• new Anode/Cathode “feed through” flanges in Polycarbonate, </a:t>
            </a:r>
            <a:r>
              <a:rPr lang="en-US" i="1" dirty="0">
                <a:ea typeface="华文楷体"/>
                <a:cs typeface="华文楷体"/>
              </a:rPr>
              <a:t>now in progress</a:t>
            </a:r>
          </a:p>
          <a:p>
            <a:endParaRPr lang="en-US" sz="1200" dirty="0">
              <a:ea typeface="华文楷体"/>
              <a:cs typeface="华文楷体"/>
            </a:endParaRPr>
          </a:p>
          <a:p>
            <a:r>
              <a:rPr lang="en-US" dirty="0">
                <a:ea typeface="华文楷体"/>
                <a:cs typeface="华文楷体"/>
              </a:rPr>
              <a:t>After Argon centerpost is tamed (80 V </a:t>
            </a:r>
            <a:r>
              <a:rPr lang="en-US" dirty="0" smtClean="0">
                <a:ea typeface="华文楷体"/>
                <a:cs typeface="华文楷体"/>
              </a:rPr>
              <a:t>breakdown</a:t>
            </a:r>
            <a:r>
              <a:rPr lang="en-US" dirty="0">
                <a:ea typeface="华文楷体"/>
                <a:cs typeface="华文楷体"/>
              </a:rPr>
              <a:t>), start fight with Hydrogen centerpost (180 V)</a:t>
            </a:r>
          </a:p>
          <a:p>
            <a:endParaRPr lang="en-US" sz="1200" dirty="0">
              <a:ea typeface="华文楷体"/>
              <a:cs typeface="华文楷体"/>
            </a:endParaRPr>
          </a:p>
          <a:p>
            <a:r>
              <a:rPr lang="en-US" dirty="0">
                <a:ea typeface="华文楷体"/>
                <a:cs typeface="华文楷体"/>
              </a:rPr>
              <a:t>If full current of plasma centerpost (10 kA) is achieved and sustained with 54 sparsely spaced</a:t>
            </a:r>
          </a:p>
          <a:p>
            <a:r>
              <a:rPr lang="en-US" dirty="0">
                <a:ea typeface="华文楷体"/>
                <a:cs typeface="华文楷体"/>
              </a:rPr>
              <a:t>emitting filaments, then full current (60 kA) will be even better achieved with 324 filaments</a:t>
            </a:r>
          </a:p>
          <a:p>
            <a:endParaRPr lang="en-US" dirty="0">
              <a:ea typeface="华文楷体"/>
              <a:cs typeface="华文楷体"/>
            </a:endParaRPr>
          </a:p>
          <a:p>
            <a:r>
              <a:rPr lang="en-US" dirty="0">
                <a:ea typeface="华文楷体"/>
                <a:cs typeface="华文楷体"/>
              </a:rPr>
              <a:t>	    First stage of PROTO-SPHERA only an appetizer for the production of the Spherical Torus</a:t>
            </a:r>
          </a:p>
          <a:p>
            <a:endParaRPr lang="en-US" sz="1000" dirty="0">
              <a:ea typeface="华文楷体"/>
              <a:cs typeface="华文楷体"/>
            </a:endParaRPr>
          </a:p>
          <a:p>
            <a:r>
              <a:rPr lang="en-US" dirty="0">
                <a:latin typeface="华文楷体"/>
                <a:ea typeface="华文楷体"/>
                <a:cs typeface="华文楷体"/>
              </a:rPr>
              <a:t>							</a:t>
            </a:r>
          </a:p>
          <a:p>
            <a:r>
              <a:rPr lang="en-US" sz="2000" b="1" dirty="0">
                <a:latin typeface="华文楷体"/>
                <a:ea typeface="华文楷体"/>
                <a:cs typeface="华文楷体"/>
              </a:rPr>
              <a:t>						…放龙入海!     </a:t>
            </a:r>
            <a:endParaRPr lang="en-US" sz="2000" i="1" dirty="0">
              <a:latin typeface="华文楷体"/>
              <a:ea typeface="华文楷体"/>
              <a:cs typeface="华文楷体"/>
            </a:endParaRPr>
          </a:p>
          <a:p>
            <a:r>
              <a:rPr lang="en-US" sz="2000" i="1" dirty="0">
                <a:latin typeface="华文楷体"/>
                <a:ea typeface="华文楷体"/>
                <a:cs typeface="华文楷体"/>
              </a:rPr>
              <a:t>					   </a:t>
            </a:r>
            <a:r>
              <a:rPr lang="en-US" i="1" dirty="0"/>
              <a:t>…give a chance to the dragon to show his endowments into the sea!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41" y="4680141"/>
            <a:ext cx="2275840" cy="2138680"/>
          </a:xfrm>
          <a:prstGeom prst="rect">
            <a:avLst/>
          </a:prstGeom>
        </p:spPr>
      </p:pic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026508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69875" y="461252"/>
            <a:ext cx="8630540" cy="31700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3366FF"/>
                </a:solidFill>
              </a:rPr>
              <a:t>Perspective</a:t>
            </a:r>
          </a:p>
          <a:p>
            <a:endParaRPr lang="en-US" sz="2000" b="1" dirty="0">
              <a:solidFill>
                <a:srgbClr val="3366FF"/>
              </a:solidFill>
            </a:endParaRPr>
          </a:p>
          <a:p>
            <a:endParaRPr lang="en-US" sz="800" b="1" dirty="0"/>
          </a:p>
          <a:p>
            <a:r>
              <a:rPr lang="en-US" b="1" cap="all" dirty="0"/>
              <a:t>Proto-Sphera </a:t>
            </a:r>
            <a:r>
              <a:rPr lang="en-US" b="1" dirty="0"/>
              <a:t>will assess a new magnetic confinement configuration</a:t>
            </a:r>
          </a:p>
          <a:p>
            <a:endParaRPr lang="en-US" sz="800" dirty="0"/>
          </a:p>
          <a:p>
            <a:r>
              <a:rPr lang="en-US" dirty="0"/>
              <a:t>•	simply connected (easier construction &amp; maintenance)</a:t>
            </a:r>
          </a:p>
          <a:p>
            <a:endParaRPr lang="en-US" sz="800" dirty="0"/>
          </a:p>
          <a:p>
            <a:r>
              <a:rPr lang="en-US" dirty="0"/>
              <a:t>•	with high plasma beta (minimal geometrical size)</a:t>
            </a:r>
          </a:p>
          <a:p>
            <a:endParaRPr lang="en-US" sz="800" dirty="0"/>
          </a:p>
          <a:p>
            <a:r>
              <a:rPr lang="en-US" dirty="0"/>
              <a:t>•	sustained by helicity injection</a:t>
            </a:r>
          </a:p>
          <a:p>
            <a:endParaRPr lang="en-US" sz="800" dirty="0"/>
          </a:p>
          <a:p>
            <a:r>
              <a:rPr lang="en-US" b="1" cap="all" dirty="0">
                <a:solidFill>
                  <a:srgbClr val="FF0000"/>
                </a:solidFill>
              </a:rPr>
              <a:t>Proto-Sphera </a:t>
            </a:r>
            <a:r>
              <a:rPr lang="en-US" b="1" dirty="0">
                <a:solidFill>
                  <a:srgbClr val="FF0000"/>
                </a:solidFill>
              </a:rPr>
              <a:t>can develop this program:</a:t>
            </a:r>
          </a:p>
          <a:p>
            <a:r>
              <a:rPr lang="en-US" b="1" dirty="0">
                <a:solidFill>
                  <a:srgbClr val="FF0000"/>
                </a:solidFill>
              </a:rPr>
              <a:t>at very modest costs (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~ </a:t>
            </a:r>
            <a:r>
              <a:rPr lang="en-US" b="1" dirty="0">
                <a:solidFill>
                  <a:srgbClr val="FF0000"/>
                </a:solidFill>
              </a:rPr>
              <a:t>1.6M€); in a flexible way (new components can be easily added)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9875" y="3859244"/>
            <a:ext cx="86305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Final PROTO-SPHERA will be much more demanding in manpower and effort</a:t>
            </a:r>
          </a:p>
          <a:p>
            <a:r>
              <a:rPr lang="en-US" b="1" i="1" dirty="0"/>
              <a:t>than the present phase-1 of PROTO-SPHERA with Centerpost plasma only</a:t>
            </a:r>
          </a:p>
          <a:p>
            <a:endParaRPr lang="en-US" b="1" i="1" dirty="0"/>
          </a:p>
          <a:p>
            <a:r>
              <a:rPr lang="en-US" b="1" i="1" dirty="0"/>
              <a:t>Will be an experiment even more challenging than START was for Culham</a:t>
            </a:r>
          </a:p>
          <a:p>
            <a:r>
              <a:rPr lang="en-US" b="1" i="1" dirty="0"/>
              <a:t>• with sophisticated control requests (very fast rise of currents for Torus formation)</a:t>
            </a:r>
          </a:p>
          <a:p>
            <a:r>
              <a:rPr lang="en-US" b="1" i="1" dirty="0"/>
              <a:t>• with demanding diagnostic requests</a:t>
            </a:r>
          </a:p>
          <a:p>
            <a:r>
              <a:rPr lang="en-US" b="1" i="1" dirty="0"/>
              <a:t>• challenging physicists, engineers and technologists creativity with its adaptability</a:t>
            </a:r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026508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499" y="785055"/>
            <a:ext cx="2781300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1" y="0"/>
            <a:ext cx="75138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FB5253"/>
                </a:solidFill>
                <a:latin typeface="Comic Sans MS"/>
                <a:cs typeface="Comic Sans MS"/>
              </a:rPr>
              <a:t>CKF configuration: a possible evolution of </a:t>
            </a:r>
            <a:r>
              <a:rPr lang="en-US" sz="2000" b="1" cap="all" dirty="0">
                <a:solidFill>
                  <a:srgbClr val="FB5253"/>
                </a:solidFill>
                <a:latin typeface="Comic Sans MS"/>
                <a:cs typeface="Comic Sans MS"/>
              </a:rPr>
              <a:t>Proto-Sphera</a:t>
            </a:r>
            <a:endParaRPr lang="en-US" sz="2000" b="1" dirty="0">
              <a:solidFill>
                <a:srgbClr val="FB5253"/>
              </a:solidFill>
              <a:latin typeface="Comic Sans MS"/>
              <a:cs typeface="Comic Sans MS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" y="2612491"/>
            <a:ext cx="5426776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cs typeface="Comic Sans MS"/>
              </a:rPr>
              <a:t>CKF found to be ideally MHD stable up to β=1</a:t>
            </a:r>
          </a:p>
          <a:p>
            <a:r>
              <a:rPr lang="en-US" sz="1600" dirty="0">
                <a:solidFill>
                  <a:srgbClr val="3366FF"/>
                </a:solidFill>
                <a:cs typeface="Comic Sans MS"/>
              </a:rPr>
              <a:t>…promising for future fusion space thrusters?</a:t>
            </a: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0" y="400110"/>
            <a:ext cx="5062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3366FF"/>
                </a:solidFill>
              </a:rPr>
              <a:t>Degenerate X-point on </a:t>
            </a:r>
            <a:r>
              <a:rPr lang="en-US" sz="1600" b="1" cap="all" dirty="0">
                <a:solidFill>
                  <a:srgbClr val="3366FF"/>
                </a:solidFill>
              </a:rPr>
              <a:t>Proto-Sphera </a:t>
            </a:r>
            <a:r>
              <a:rPr lang="en-US" sz="1600" b="1" dirty="0">
                <a:solidFill>
                  <a:srgbClr val="3366FF"/>
                </a:solidFill>
              </a:rPr>
              <a:t>anode is a nozzle?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07999" y="729448"/>
            <a:ext cx="2080803" cy="195539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38920" y="394363"/>
            <a:ext cx="4699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effectLst>
                  <a:outerShdw blurRad="50800" dist="127000" dir="2700000">
                    <a:srgbClr val="000000">
                      <a:alpha val="43000"/>
                    </a:srgbClr>
                  </a:outerShdw>
                </a:effectLst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87467" y="738491"/>
            <a:ext cx="33633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8080"/>
                </a:solidFill>
                <a:latin typeface="Times New Roman" pitchFamily="-107" charset="0"/>
              </a:rPr>
              <a:t>Different orbits of co- &amp; counter-</a:t>
            </a:r>
          </a:p>
          <a:p>
            <a:pPr algn="ctr"/>
            <a:r>
              <a:rPr lang="en-US" sz="1600" b="1" dirty="0">
                <a:solidFill>
                  <a:srgbClr val="008080"/>
                </a:solidFill>
                <a:latin typeface="Times New Roman" pitchFamily="-107" charset="0"/>
              </a:rPr>
              <a:t>circulating charged fusion products:</a:t>
            </a:r>
          </a:p>
          <a:p>
            <a:pPr algn="ctr"/>
            <a:r>
              <a:rPr lang="en-US" sz="1600" b="1" dirty="0">
                <a:solidFill>
                  <a:srgbClr val="008080"/>
                </a:solidFill>
                <a:latin typeface="Times New Roman" pitchFamily="-107" charset="0"/>
              </a:rPr>
              <a:t>…preferential </a:t>
            </a:r>
            <a:r>
              <a:rPr lang="en-US" sz="1600" b="1" dirty="0" smtClean="0">
                <a:solidFill>
                  <a:srgbClr val="008080"/>
                </a:solidFill>
                <a:latin typeface="Times New Roman" pitchFamily="-107" charset="0"/>
              </a:rPr>
              <a:t>thrust through</a:t>
            </a:r>
            <a:endParaRPr lang="en-US" sz="1600" b="1" dirty="0">
              <a:solidFill>
                <a:srgbClr val="008080"/>
              </a:solidFill>
              <a:latin typeface="Times New Roman" pitchFamily="-107" charset="0"/>
            </a:endParaRPr>
          </a:p>
          <a:p>
            <a:pPr algn="ctr"/>
            <a:r>
              <a:rPr lang="en-US" sz="1600" b="1" dirty="0">
                <a:solidFill>
                  <a:srgbClr val="008080"/>
                </a:solidFill>
                <a:latin typeface="Times New Roman" pitchFamily="-107" charset="0"/>
              </a:rPr>
              <a:t>one of the two degenerate X-points</a:t>
            </a:r>
            <a:r>
              <a:rPr lang="en-US" sz="1600" dirty="0">
                <a:solidFill>
                  <a:srgbClr val="008080"/>
                </a:solidFill>
                <a:latin typeface="Times New Roman" pitchFamily="-107" charset="0"/>
              </a:rPr>
              <a:t> </a:t>
            </a:r>
          </a:p>
        </p:txBody>
      </p:sp>
      <p:pic>
        <p:nvPicPr>
          <p:cNvPr id="12" name="Picture 11" descr="Trust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4024" y="1792282"/>
            <a:ext cx="3716764" cy="27854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68050" y="4520789"/>
            <a:ext cx="4075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8080"/>
                </a:solidFill>
                <a:latin typeface="Times New Roman"/>
                <a:cs typeface="Times New Roman"/>
              </a:rPr>
              <a:t>How to drive the ST current?</a:t>
            </a:r>
          </a:p>
          <a:p>
            <a:pPr algn="ctr"/>
            <a:r>
              <a:rPr lang="en-US" sz="1600" b="1" dirty="0">
                <a:solidFill>
                  <a:srgbClr val="008080"/>
                </a:solidFill>
                <a:latin typeface="Times New Roman"/>
                <a:cs typeface="Times New Roman"/>
              </a:rPr>
              <a:t>In a D-He</a:t>
            </a:r>
            <a:r>
              <a:rPr lang="en-US" sz="1600" b="1" baseline="-25000" dirty="0">
                <a:solidFill>
                  <a:srgbClr val="008080"/>
                </a:solidFill>
                <a:latin typeface="Times New Roman"/>
                <a:cs typeface="Times New Roman"/>
              </a:rPr>
              <a:t>3</a:t>
            </a:r>
            <a:r>
              <a:rPr lang="en-US" sz="1600" b="1" dirty="0">
                <a:solidFill>
                  <a:srgbClr val="008080"/>
                </a:solidFill>
                <a:latin typeface="Times New Roman"/>
                <a:cs typeface="Times New Roman"/>
              </a:rPr>
              <a:t> reactor the co-&amp; counter- circulation of charged fusion products could produce the sustainment current of the surrounding plasma…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5678" y="2019085"/>
            <a:ext cx="12912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solidFill>
                  <a:schemeClr val="bg1"/>
                </a:solidFill>
              </a:rPr>
              <a:t>2015 experiment</a:t>
            </a:r>
          </a:p>
        </p:txBody>
      </p:sp>
      <p:pic>
        <p:nvPicPr>
          <p:cNvPr id="15" name="Picture 14" descr="PS-CKF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66" y="3262712"/>
            <a:ext cx="4504246" cy="263137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9063" y="5875317"/>
            <a:ext cx="77035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cap="all" dirty="0"/>
              <a:t>Proto-Sphera</a:t>
            </a:r>
            <a:r>
              <a:rPr lang="en-US" b="1" i="1" dirty="0"/>
              <a:t>: a CKF whose </a:t>
            </a:r>
            <a:r>
              <a:rPr lang="en-US" b="1" i="1" dirty="0">
                <a:solidFill>
                  <a:srgbClr val="AA8888"/>
                </a:solidFill>
              </a:rPr>
              <a:t>Surrounding Plasma terminates upon electrodes</a:t>
            </a:r>
          </a:p>
          <a:p>
            <a:r>
              <a:rPr lang="en-US" b="1" i="1" dirty="0"/>
              <a:t>and whose </a:t>
            </a:r>
            <a:r>
              <a:rPr lang="en-US" b="1" i="1" dirty="0">
                <a:solidFill>
                  <a:srgbClr val="EB00D9"/>
                </a:solidFill>
              </a:rPr>
              <a:t>Secondary Tori are substituted by PF2/3 poloidal field coils</a:t>
            </a:r>
          </a:p>
        </p:txBody>
      </p:sp>
      <p:pic>
        <p:nvPicPr>
          <p:cNvPr id="17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026508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3432175" y="1585913"/>
          <a:ext cx="3846513" cy="4221162"/>
        </p:xfrm>
        <a:graphic>
          <a:graphicData uri="http://schemas.openxmlformats.org/presentationml/2006/ole">
            <p:oleObj spid="_x0000_s149506" name="Document" r:id="rId3" imgW="4051300" imgH="4445000" progId="Word.Document.12">
              <p:link updateAutomatic="1"/>
            </p:oleObj>
          </a:graphicData>
        </a:graphic>
      </p:graphicFrame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84138" y="5807075"/>
            <a:ext cx="42291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 pair of new coils, same electrodes:</a:t>
            </a:r>
          </a:p>
          <a:p>
            <a:r>
              <a:rPr lang="en-US" b="1" dirty="0">
                <a:solidFill>
                  <a:srgbClr val="FF0000"/>
                </a:solidFill>
              </a:rPr>
              <a:t>smaller but hotter?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32915" y="654538"/>
            <a:ext cx="87931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cap="all" dirty="0"/>
              <a:t>Proto-Sphera </a:t>
            </a:r>
            <a:r>
              <a:rPr lang="en-US" dirty="0"/>
              <a:t>load assembly could in principle</a:t>
            </a:r>
          </a:p>
          <a:p>
            <a:r>
              <a:rPr lang="en-US" dirty="0"/>
              <a:t>accommodate a CKF, with some changes, in order to</a:t>
            </a:r>
          </a:p>
          <a:p>
            <a:r>
              <a:rPr lang="en-US" dirty="0"/>
              <a:t>investigate formation, stability and β level before the resistive decay</a:t>
            </a: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4889500" y="5832475"/>
            <a:ext cx="35639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Same coils, new electrodes:</a:t>
            </a:r>
          </a:p>
          <a:p>
            <a:r>
              <a:rPr lang="en-US" b="1" dirty="0">
                <a:solidFill>
                  <a:srgbClr val="FF0000"/>
                </a:solidFill>
              </a:rPr>
              <a:t>bigger but colder?</a:t>
            </a: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6789738" y="2732088"/>
          <a:ext cx="2317750" cy="2535237"/>
        </p:xfrm>
        <a:graphic>
          <a:graphicData uri="http://schemas.openxmlformats.org/presentationml/2006/ole">
            <p:oleObj spid="_x0000_s149507" name="Document" r:id="rId3" imgW="4216400" imgH="4610100" progId="Word.Document.12">
              <p:link updateAutomatic="1"/>
            </p:oleObj>
          </a:graphicData>
        </a:graphic>
      </p:graphicFrame>
      <p:pic>
        <p:nvPicPr>
          <p:cNvPr id="11" name="Picture 9" descr="CKF_Proto-Sphera(bis)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638" y="1670050"/>
            <a:ext cx="3475037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27</a:t>
            </a:r>
            <a:endParaRPr lang="en-US" dirty="0"/>
          </a:p>
        </p:txBody>
      </p:sp>
      <p:sp>
        <p:nvSpPr>
          <p:cNvPr id="14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026508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8491" y="1"/>
            <a:ext cx="754141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B5253"/>
                </a:solidFill>
                <a:latin typeface="Comic Sans MS"/>
                <a:cs typeface="Comic Sans MS"/>
              </a:rPr>
              <a:t>CKF configuration: a possible evolution of </a:t>
            </a:r>
            <a:r>
              <a:rPr lang="en-US" sz="2000" b="1" cap="all" dirty="0">
                <a:solidFill>
                  <a:srgbClr val="FB5253"/>
                </a:solidFill>
                <a:latin typeface="Comic Sans MS"/>
                <a:cs typeface="Comic Sans MS"/>
              </a:rPr>
              <a:t>Proto-Sphera</a:t>
            </a:r>
          </a:p>
          <a:p>
            <a:r>
              <a:rPr lang="en-US" sz="1400" b="1" cap="all" dirty="0">
                <a:solidFill>
                  <a:srgbClr val="FB5253"/>
                </a:solidFill>
                <a:latin typeface="Comic Sans MS"/>
                <a:cs typeface="Comic Sans MS"/>
              </a:rPr>
              <a:t>(</a:t>
            </a:r>
            <a:r>
              <a:rPr lang="en-US" sz="1400" b="1" i="1" cap="small" dirty="0">
                <a:solidFill>
                  <a:srgbClr val="FB5253"/>
                </a:solidFill>
                <a:latin typeface="Comic Sans MS"/>
                <a:cs typeface="Comic Sans MS"/>
              </a:rPr>
              <a:t>continue…</a:t>
            </a:r>
            <a:r>
              <a:rPr lang="en-US" sz="1400" b="1" cap="all" dirty="0">
                <a:solidFill>
                  <a:srgbClr val="FB5253"/>
                </a:solidFill>
                <a:latin typeface="Comic Sans MS"/>
                <a:cs typeface="Comic Sans MS"/>
              </a:rPr>
              <a:t>)</a:t>
            </a:r>
            <a:endParaRPr lang="en-US" sz="1400" b="1" dirty="0">
              <a:solidFill>
                <a:srgbClr val="FB5253"/>
              </a:solidFill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583" y="1712764"/>
            <a:ext cx="8313319" cy="42630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1061" y="820105"/>
            <a:ext cx="7904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/>
              <a:t>Having produced a plasma, albeit only the centerpost one, we finally got our star</a:t>
            </a:r>
          </a:p>
          <a:p>
            <a:pPr algn="ctr"/>
            <a:r>
              <a:rPr lang="en-US" b="1" i="1" dirty="0"/>
              <a:t>at the 2015 Princeton International Spherical Torus Workshop!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28</a:t>
            </a:r>
            <a:endParaRPr lang="en-US" dirty="0"/>
          </a:p>
        </p:txBody>
      </p:sp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026508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15474</TotalTime>
  <Words>3293</Words>
  <Application>Microsoft Macintosh PowerPoint</Application>
  <PresentationFormat>On-screen Show (4:3)</PresentationFormat>
  <Paragraphs>533</Paragraphs>
  <Slides>28</Slides>
  <Notes>0</Notes>
  <HiddenSlides>0</HiddenSlides>
  <MMClips>10</MMClips>
  <ScaleCrop>false</ScaleCrop>
  <HeadingPairs>
    <vt:vector size="8" baseType="variant">
      <vt:variant>
        <vt:lpstr>Design Template</vt:lpstr>
      </vt:variant>
      <vt:variant>
        <vt:i4>1</vt:i4>
      </vt:variant>
      <vt:variant>
        <vt:lpstr>Links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Office Theme</vt:lpstr>
      <vt:lpstr>!OLE_LINK3</vt:lpstr>
      <vt:lpstr>!OLE_LINK4</vt:lpstr>
      <vt:lpstr>!OLE_LINK1</vt:lpstr>
      <vt:lpstr>!OLE_LINK1</vt:lpstr>
      <vt:lpstr>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ENEA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franco alladio</dc:creator>
  <cp:lastModifiedBy>Paolo Micozzi</cp:lastModifiedBy>
  <cp:revision>308</cp:revision>
  <cp:lastPrinted>2016-01-18T22:46:24Z</cp:lastPrinted>
  <dcterms:created xsi:type="dcterms:W3CDTF">2016-02-17T08:46:18Z</dcterms:created>
  <dcterms:modified xsi:type="dcterms:W3CDTF">2016-02-17T08:48:09Z</dcterms:modified>
</cp:coreProperties>
</file>