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7" r:id="rId3"/>
    <p:sldId id="260" r:id="rId4"/>
    <p:sldId id="258" r:id="rId5"/>
    <p:sldId id="259" r:id="rId6"/>
    <p:sldId id="257" r:id="rId7"/>
    <p:sldId id="262" r:id="rId8"/>
    <p:sldId id="263" r:id="rId9"/>
    <p:sldId id="266" r:id="rId10"/>
    <p:sldId id="264" r:id="rId11"/>
    <p:sldId id="265" r:id="rId12"/>
    <p:sldId id="26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114" d="100"/>
          <a:sy n="114" d="100"/>
        </p:scale>
        <p:origin x="-91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8977-3D03-F842-9513-3F088DAC3B88}" type="datetimeFigureOut">
              <a:rPr lang="en-US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375A6-7703-DC40-9D6F-2D5DBB7C8679}" type="slidenum">
              <a:rPr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8977-3D03-F842-9513-3F088DAC3B88}" type="datetimeFigureOut">
              <a:rPr lang="en-US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375A6-7703-DC40-9D6F-2D5DBB7C8679}" type="slidenum">
              <a:rPr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8977-3D03-F842-9513-3F088DAC3B88}" type="datetimeFigureOut">
              <a:rPr lang="en-US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375A6-7703-DC40-9D6F-2D5DBB7C8679}" type="slidenum">
              <a:rPr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8977-3D03-F842-9513-3F088DAC3B88}" type="datetimeFigureOut">
              <a:rPr lang="en-US"/>
              <a:pPr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375A6-7703-DC40-9D6F-2D5DBB7C8679}" type="slidenum">
              <a:rPr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8977-3D03-F842-9513-3F088DAC3B88}" type="datetimeFigureOut">
              <a:rPr lang="en-US"/>
              <a:pPr/>
              <a:t>7/14/2014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375A6-7703-DC40-9D6F-2D5DBB7C8679}" type="slidenum">
              <a:rPr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8977-3D03-F842-9513-3F088DAC3B88}" type="datetimeFigureOut">
              <a:rPr lang="en-US"/>
              <a:pPr/>
              <a:t>7/14/2014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375A6-7703-DC40-9D6F-2D5DBB7C8679}" type="slidenum">
              <a:rPr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8977-3D03-F842-9513-3F088DAC3B88}" type="datetimeFigureOut">
              <a:rPr lang="en-US"/>
              <a:pPr/>
              <a:t>7/14/2014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375A6-7703-DC40-9D6F-2D5DBB7C8679}" type="slidenum">
              <a:rPr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8977-3D03-F842-9513-3F088DAC3B88}" type="datetimeFigureOut">
              <a:rPr lang="en-US"/>
              <a:pPr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375A6-7703-DC40-9D6F-2D5DBB7C8679}" type="slidenum">
              <a:rPr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8977-3D03-F842-9513-3F088DAC3B88}" type="datetimeFigureOut">
              <a:rPr lang="en-US"/>
              <a:pPr/>
              <a:t>7/14/2014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375A6-7703-DC40-9D6F-2D5DBB7C8679}" type="slidenum">
              <a:rPr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8977-3D03-F842-9513-3F088DAC3B88}" type="datetimeFigureOut">
              <a:rPr lang="en-US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375A6-7703-DC40-9D6F-2D5DBB7C8679}" type="slidenum">
              <a:rPr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F8977-3D03-F842-9513-3F088DAC3B88}" type="datetimeFigureOut">
              <a:rPr lang="en-US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B375A6-7703-DC40-9D6F-2D5DBB7C8679}" type="slidenum">
              <a:rPr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DF8977-3D03-F842-9513-3F088DAC3B88}" type="datetimeFigureOut">
              <a:rPr lang="en-US"/>
              <a:pPr/>
              <a:t>7/14/2014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B375A6-7703-DC40-9D6F-2D5DBB7C8679}" type="slidenum">
              <a:rPr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video" Target="file:///\\localhost\Users\franco\Files\Lavori\PROTO-SPHERA%20folder\Multi-Pinch\Wip140714\Plasma.wmv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401296" y="2091204"/>
            <a:ext cx="64998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/>
              <a:t>Risultati della fase 1 di Multipinch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72623" y="3437896"/>
            <a:ext cx="1573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/>
              <a:t>Franco Alladio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4538" y="6196971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WiP – 14 Luglio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858" y="1363352"/>
            <a:ext cx="6871038" cy="1581852"/>
          </a:xfrm>
          <a:prstGeom prst="rect">
            <a:avLst/>
          </a:prstGeom>
        </p:spPr>
      </p:pic>
      <p:pic>
        <p:nvPicPr>
          <p:cNvPr id="5" name="Picture 4" descr="Fig.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598" y="3160378"/>
            <a:ext cx="7060393" cy="26128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0" descr="Beluga-Whale-Blowing-a-Toroidal-Bubble-Ring--Play-Behavior--Shimane-Aquarium-Japan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400000">
            <a:off x="6772275" y="4375917"/>
            <a:ext cx="2917825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28579" y="205087"/>
            <a:ext cx="807670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PROTO-SPHERA</a:t>
            </a:r>
          </a:p>
          <a:p>
            <a:pPr algn="ctr"/>
            <a:r>
              <a:rPr lang="en-US"/>
              <a:t>A spherical tokamak where the metal centerpost is replaced by a plasma centerpost:</a:t>
            </a:r>
          </a:p>
          <a:p>
            <a:pPr algn="ctr"/>
            <a:r>
              <a:rPr lang="en-US"/>
              <a:t>will the plasma centerpost  be able to produce and drive the plasma ring?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9176" y="5912305"/>
            <a:ext cx="57407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Anode and Cathode needed for setting up the configuration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ig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3722" y="735340"/>
            <a:ext cx="5046663" cy="5410200"/>
          </a:xfrm>
          <a:prstGeom prst="rect">
            <a:avLst/>
          </a:prstGeom>
          <a:noFill/>
        </p:spPr>
      </p:pic>
      <p:pic>
        <p:nvPicPr>
          <p:cNvPr id="7" name="Picture 6" descr="Fig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24686" y="1311603"/>
            <a:ext cx="2019300" cy="1481137"/>
          </a:xfrm>
          <a:prstGeom prst="rect">
            <a:avLst/>
          </a:prstGeom>
          <a:noFill/>
        </p:spPr>
      </p:pic>
      <p:pic>
        <p:nvPicPr>
          <p:cNvPr id="8" name="Picture 7" descr="Fig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948486" y="3208665"/>
            <a:ext cx="2195513" cy="1260475"/>
          </a:xfrm>
          <a:prstGeom prst="rect">
            <a:avLst/>
          </a:prstGeom>
          <a:noFill/>
        </p:spPr>
      </p:pic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7558086" y="1816428"/>
            <a:ext cx="844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Anode</a:t>
            </a:r>
            <a:endParaRPr lang="en-US"/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7500936" y="3569028"/>
            <a:ext cx="10477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/>
              <a:t>Cathode</a:t>
            </a:r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>
            <a:off x="5810718" y="3707140"/>
            <a:ext cx="1246934" cy="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>
            <a:off x="5810718" y="1954540"/>
            <a:ext cx="1246934" cy="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 type="triangle" w="med" len="med"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" name="Picture 12" descr="app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11604"/>
            <a:ext cx="2474162" cy="3096178"/>
          </a:xfrm>
          <a:prstGeom prst="rect">
            <a:avLst/>
          </a:prstGeom>
        </p:spPr>
      </p:pic>
      <p:pic>
        <p:nvPicPr>
          <p:cNvPr id="15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915206" y="4370115"/>
            <a:ext cx="2204075" cy="1653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8600" y="14926"/>
            <a:ext cx="2565400" cy="1397000"/>
          </a:xfrm>
          <a:prstGeom prst="rect">
            <a:avLst/>
          </a:prstGeom>
        </p:spPr>
      </p:pic>
      <p:pic>
        <p:nvPicPr>
          <p:cNvPr id="17" name="Picture 22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75129" y="5447378"/>
            <a:ext cx="1401002" cy="1396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23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86184" y="5439200"/>
            <a:ext cx="1744821" cy="1396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5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4831005" y="5439200"/>
            <a:ext cx="1762362" cy="1396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TextBox 21"/>
          <p:cNvSpPr txBox="1"/>
          <p:nvPr/>
        </p:nvSpPr>
        <p:spPr>
          <a:xfrm>
            <a:off x="306390" y="121898"/>
            <a:ext cx="59742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Directly heated W-Mo cathode, hollow gas puffed W-Cu anode</a:t>
            </a:r>
          </a:p>
        </p:txBody>
      </p:sp>
      <p:sp>
        <p:nvSpPr>
          <p:cNvPr id="23" name="TextBox 26"/>
          <p:cNvSpPr txBox="1">
            <a:spLocks noChangeArrowheads="1"/>
          </p:cNvSpPr>
          <p:nvPr/>
        </p:nvSpPr>
        <p:spPr bwMode="auto">
          <a:xfrm>
            <a:off x="6578600" y="6113271"/>
            <a:ext cx="2565400" cy="646331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50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i="1">
                <a:solidFill>
                  <a:srgbClr val="E46C0A"/>
                </a:solidFill>
                <a:latin typeface="Calibri" charset="0"/>
              </a:rPr>
              <a:t>cathodes very similar to </a:t>
            </a:r>
          </a:p>
          <a:p>
            <a:r>
              <a:rPr lang="en-US" i="1">
                <a:solidFill>
                  <a:srgbClr val="E46C0A"/>
                </a:solidFill>
                <a:latin typeface="Calibri" charset="0"/>
              </a:rPr>
              <a:t>‘ice-age’ Ural spirals!</a:t>
            </a:r>
          </a:p>
        </p:txBody>
      </p:sp>
      <p:sp>
        <p:nvSpPr>
          <p:cNvPr id="24" name="TextBox 26"/>
          <p:cNvSpPr txBox="1">
            <a:spLocks noChangeArrowheads="1"/>
          </p:cNvSpPr>
          <p:nvPr/>
        </p:nvSpPr>
        <p:spPr bwMode="auto">
          <a:xfrm>
            <a:off x="33717" y="5579005"/>
            <a:ext cx="1739944" cy="1200329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50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>
                <a:solidFill>
                  <a:srgbClr val="E46C0A"/>
                </a:solidFill>
                <a:latin typeface="Calibri" charset="0"/>
              </a:rPr>
              <a:t>Ural spirals</a:t>
            </a:r>
          </a:p>
          <a:p>
            <a:pPr algn="ctr"/>
            <a:r>
              <a:rPr lang="en-US" i="1">
                <a:solidFill>
                  <a:srgbClr val="E46C0A"/>
                </a:solidFill>
                <a:latin typeface="Calibri" charset="0"/>
              </a:rPr>
              <a:t>OOPartifacts</a:t>
            </a:r>
          </a:p>
          <a:p>
            <a:pPr algn="ctr"/>
            <a:r>
              <a:rPr lang="en-US" i="1">
                <a:solidFill>
                  <a:srgbClr val="E46C0A"/>
                </a:solidFill>
                <a:latin typeface="Calibri" charset="0"/>
              </a:rPr>
              <a:t>150 ky old?</a:t>
            </a:r>
          </a:p>
          <a:p>
            <a:pPr algn="ctr"/>
            <a:r>
              <a:rPr lang="en-US" i="1">
                <a:solidFill>
                  <a:srgbClr val="E46C0A"/>
                </a:solidFill>
                <a:latin typeface="Calibri" charset="0"/>
              </a:rPr>
              <a:t>W &amp; Mo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Zampe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61036" y="1008816"/>
            <a:ext cx="4166833" cy="5849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25Lower_Assembly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35910" y="1379417"/>
            <a:ext cx="4077706" cy="54395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619" y="1602611"/>
            <a:ext cx="2234060" cy="279571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917" y="4897226"/>
            <a:ext cx="2562278" cy="1921709"/>
          </a:xfrm>
          <a:prstGeom prst="rect">
            <a:avLst/>
          </a:prstGeom>
        </p:spPr>
      </p:pic>
      <p:pic>
        <p:nvPicPr>
          <p:cNvPr id="17" name="Picture 16" descr="Anodo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896" y="24428"/>
            <a:ext cx="3113090" cy="12221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app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82224" y="24428"/>
            <a:ext cx="1231392" cy="19385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34986" y="24428"/>
            <a:ext cx="46706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u="sng">
                <a:solidFill>
                  <a:schemeClr val="tx2">
                    <a:lumMod val="75000"/>
                  </a:schemeClr>
                </a:solidFill>
              </a:rPr>
              <a:t>First load assembly tests central plasma column </a:t>
            </a:r>
          </a:p>
          <a:p>
            <a:pPr algn="r"/>
            <a:r>
              <a:rPr lang="en-US"/>
              <a:t>“</a:t>
            </a:r>
            <a:r>
              <a:rPr lang="en-US" b="1">
                <a:solidFill>
                  <a:schemeClr val="accent5">
                    <a:lumMod val="50000"/>
                  </a:schemeClr>
                </a:solidFill>
              </a:rPr>
              <a:t>Multipinch</a:t>
            </a:r>
            <a:r>
              <a:rPr lang="en-US"/>
              <a:t>”, no compression PF coils, no torus </a:t>
            </a:r>
          </a:p>
          <a:p>
            <a:pPr algn="r"/>
            <a:r>
              <a:rPr lang="en-US"/>
              <a:t>only shaping PF coils, </a:t>
            </a:r>
            <a:r>
              <a:rPr lang="en-US" u="sng">
                <a:solidFill>
                  <a:srgbClr val="17375E"/>
                </a:solidFill>
              </a:rPr>
              <a:t>pinch current &lt; 10 kA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2735" y="1194751"/>
            <a:ext cx="2313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accent6">
                    <a:lumMod val="50000"/>
                  </a:schemeClr>
                </a:solidFill>
              </a:rPr>
              <a:t>Annular hollow anode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827" y="4527894"/>
            <a:ext cx="24974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chemeClr val="accent6">
                    <a:lumMod val="50000"/>
                  </a:schemeClr>
                </a:solidFill>
              </a:rPr>
              <a:t>Annular heated cathode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1320" y="6455821"/>
            <a:ext cx="48585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215968"/>
                </a:solidFill>
              </a:rPr>
              <a:t>6 Cathode modules with rotating AC heating field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685131" y="317513"/>
            <a:ext cx="525584" cy="4707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2" descr="P1010098 PanoFinal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186" y="1344741"/>
            <a:ext cx="3492524" cy="4127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3636710" y="5645813"/>
            <a:ext cx="54848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>
                <a:latin typeface="+mn-lt"/>
              </a:rPr>
              <a:t>PROTO-SPHERA Part 1b: annular cathode, </a:t>
            </a:r>
            <a:r>
              <a:rPr lang="en-US" u="sng">
                <a:latin typeface="+mn-lt"/>
              </a:rPr>
              <a:t>annular anode</a:t>
            </a:r>
          </a:p>
        </p:txBody>
      </p: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764717" y="774157"/>
            <a:ext cx="56943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>
                <a:latin typeface="+mn-lt"/>
              </a:rPr>
              <a:t>PROTO-SPHERA Part 1a: annular cathode, </a:t>
            </a:r>
            <a:r>
              <a:rPr lang="en-US" u="sng">
                <a:latin typeface="+mn-lt"/>
              </a:rPr>
              <a:t>cylindrical anode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520" y="1097505"/>
            <a:ext cx="5168900" cy="4533900"/>
          </a:xfrm>
          <a:prstGeom prst="rect">
            <a:avLst/>
          </a:prstGeom>
        </p:spPr>
      </p:pic>
      <p:cxnSp>
        <p:nvCxnSpPr>
          <p:cNvPr id="16" name="Straight Arrow Connector 15"/>
          <p:cNvCxnSpPr>
            <a:cxnSpLocks noChangeShapeType="1"/>
          </p:cNvCxnSpPr>
          <p:nvPr/>
        </p:nvCxnSpPr>
        <p:spPr bwMode="auto">
          <a:xfrm rot="16200000" flipV="1">
            <a:off x="6905605" y="3712357"/>
            <a:ext cx="3248025" cy="527050"/>
          </a:xfrm>
          <a:prstGeom prst="straightConnector1">
            <a:avLst/>
          </a:prstGeom>
          <a:noFill/>
          <a:ln w="25400">
            <a:solidFill>
              <a:schemeClr val="bg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cxnSp>
        <p:nvCxnSpPr>
          <p:cNvPr id="17" name="Straight Arrow Connector 16"/>
          <p:cNvCxnSpPr>
            <a:cxnSpLocks noChangeShapeType="1"/>
          </p:cNvCxnSpPr>
          <p:nvPr/>
        </p:nvCxnSpPr>
        <p:spPr bwMode="auto">
          <a:xfrm rot="5400000">
            <a:off x="4467225" y="1642812"/>
            <a:ext cx="1809750" cy="719137"/>
          </a:xfrm>
          <a:prstGeom prst="straightConnector1">
            <a:avLst/>
          </a:prstGeom>
          <a:noFill/>
          <a:ln w="25400">
            <a:solidFill>
              <a:schemeClr val="bg1"/>
            </a:solidFill>
            <a:round/>
            <a:headEnd/>
            <a:tailEnd type="arrow" w="med" len="med"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9" name="TextBox 8"/>
          <p:cNvSpPr txBox="1"/>
          <p:nvPr/>
        </p:nvSpPr>
        <p:spPr>
          <a:xfrm>
            <a:off x="144186" y="262769"/>
            <a:ext cx="89227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Phase 1 Simple cylindrical element as anode: aim of first experiment was plasma breakdown</a:t>
            </a:r>
            <a:r>
              <a:rPr lang="en-US">
                <a:solidFill>
                  <a:srgbClr val="403152"/>
                </a:solidFill>
              </a:rPr>
              <a:t>*</a:t>
            </a:r>
            <a:r>
              <a:rPr lang="en-US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5672" y="6175074"/>
            <a:ext cx="45283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chemeClr val="accent4">
                    <a:lumMod val="50000"/>
                  </a:schemeClr>
                </a:solidFill>
              </a:rPr>
              <a:t>*risk of annular anode is plasma arc anchoring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148" y="1215298"/>
            <a:ext cx="4902718" cy="27577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7912" y="54741"/>
            <a:ext cx="88149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Present status of hardware</a:t>
            </a:r>
          </a:p>
          <a:p>
            <a:pPr algn="ctr"/>
            <a:endParaRPr lang="en-US"/>
          </a:p>
          <a:p>
            <a:pPr algn="ctr"/>
            <a:r>
              <a:rPr lang="en-US"/>
              <a:t>3 Power supplies: Cathode AC 6-phased heaters, PF Coils &amp; Pinch       </a:t>
            </a:r>
            <a:r>
              <a:rPr lang="en-US">
                <a:sym typeface="Wingdings"/>
              </a:rPr>
              <a:t>        Load assembly</a:t>
            </a:r>
            <a:endParaRPr lang="en-US"/>
          </a:p>
        </p:txBody>
      </p:sp>
      <p:pic>
        <p:nvPicPr>
          <p:cNvPr id="11" name="Picture 3" descr="Panorama1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844" y="4474001"/>
            <a:ext cx="5345850" cy="2372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0148" y="4089272"/>
            <a:ext cx="4902718" cy="2757779"/>
          </a:xfrm>
          <a:prstGeom prst="rect">
            <a:avLst/>
          </a:prstGeom>
        </p:spPr>
      </p:pic>
      <p:pic>
        <p:nvPicPr>
          <p:cNvPr id="13" name="Picture 4" descr="Protosphera1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844" y="1042985"/>
            <a:ext cx="3131018" cy="37504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2844" y="4166224"/>
            <a:ext cx="13866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chemeClr val="bg1"/>
                </a:solidFill>
              </a:rPr>
              <a:t>Cathode heating</a:t>
            </a:r>
          </a:p>
          <a:p>
            <a:r>
              <a:rPr lang="en-US" sz="1400">
                <a:solidFill>
                  <a:schemeClr val="bg1"/>
                </a:solidFill>
              </a:rPr>
              <a:t>power supply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7912" y="4928080"/>
            <a:ext cx="19532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>
                <a:solidFill>
                  <a:srgbClr val="FFFFFF"/>
                </a:solidFill>
              </a:rPr>
              <a:t>Pinch &amp; PF coils</a:t>
            </a:r>
          </a:p>
          <a:p>
            <a:r>
              <a:rPr lang="en-US" sz="1400">
                <a:solidFill>
                  <a:srgbClr val="FFFFFF"/>
                </a:solidFill>
              </a:rPr>
              <a:t>currents power supplies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253752" y="4069653"/>
            <a:ext cx="193147" cy="1587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p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5158" y="2632090"/>
            <a:ext cx="4545998" cy="4193063"/>
          </a:xfrm>
          <a:prstGeom prst="rect">
            <a:avLst/>
          </a:prstGeom>
        </p:spPr>
      </p:pic>
      <p:pic>
        <p:nvPicPr>
          <p:cNvPr id="7" name="Picture 6" descr="ap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97" y="10951"/>
            <a:ext cx="5156327" cy="2241536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rot="10800000" flipV="1">
            <a:off x="4565158" y="357473"/>
            <a:ext cx="1445086" cy="63885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232961" y="1081393"/>
            <a:ext cx="38234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>
                <a:solidFill>
                  <a:srgbClr val="FF0000"/>
                </a:solidFill>
              </a:rPr>
              <a:t>Breakdown</a:t>
            </a:r>
            <a:r>
              <a:rPr lang="en-US"/>
              <a:t> July 3 2014, anode at 170 V (half of  350 V max of power supply)</a:t>
            </a:r>
          </a:p>
          <a:p>
            <a:pPr algn="ctr"/>
            <a:r>
              <a:rPr lang="en-US"/>
              <a:t>then plasma sustained by 65-75 V</a:t>
            </a:r>
          </a:p>
          <a:p>
            <a:pPr algn="ctr"/>
            <a:r>
              <a:rPr lang="en-US"/>
              <a:t>but… true breakdown</a:t>
            </a:r>
          </a:p>
          <a:p>
            <a:pPr algn="ctr"/>
            <a:r>
              <a:rPr lang="en-US"/>
              <a:t>lost at the third shot!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91873" y="34308"/>
            <a:ext cx="28024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Cathode heated &gt; 50 cycles:</a:t>
            </a:r>
          </a:p>
          <a:p>
            <a:pPr algn="ctr"/>
            <a:r>
              <a:rPr lang="en-US"/>
              <a:t>no problems whatsoever</a:t>
            </a:r>
          </a:p>
        </p:txBody>
      </p:sp>
      <p:cxnSp>
        <p:nvCxnSpPr>
          <p:cNvPr id="15" name="Straight Arrow Connector 14"/>
          <p:cNvCxnSpPr/>
          <p:nvPr/>
        </p:nvCxnSpPr>
        <p:spPr>
          <a:xfrm rot="16200000" flipH="1">
            <a:off x="4814689" y="1907286"/>
            <a:ext cx="1263500" cy="20800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lasma.wmv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1898" y="2930294"/>
            <a:ext cx="4603867" cy="3452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p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9472"/>
            <a:ext cx="4183776" cy="4937870"/>
          </a:xfrm>
          <a:prstGeom prst="rect">
            <a:avLst/>
          </a:prstGeom>
        </p:spPr>
      </p:pic>
      <p:pic>
        <p:nvPicPr>
          <p:cNvPr id="7" name="Picture 6" descr="T0_ChiusuraCorrentiSb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2314" y="1189950"/>
            <a:ext cx="4388053" cy="491891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0795" y="94710"/>
            <a:ext cx="54553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Parasitic current path near inner vessel</a:t>
            </a:r>
            <a:endParaRPr lang="en-US"/>
          </a:p>
          <a:p>
            <a:r>
              <a:rPr lang="en-US"/>
              <a:t>evidence from light emission &amp; magnetic measurements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pp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7401" y="207398"/>
            <a:ext cx="4097560" cy="303871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347" y="3246108"/>
            <a:ext cx="4086614" cy="30556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11595" y="2113102"/>
            <a:ext cx="3416320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Evidence of parasitic current paths</a:t>
            </a:r>
          </a:p>
          <a:p>
            <a:r>
              <a:rPr lang="en-US"/>
              <a:t>from sparks near vessel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and light and near vessel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1653091" y="2748127"/>
            <a:ext cx="3054386" cy="1094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163862" y="4828382"/>
            <a:ext cx="1806358" cy="83210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3306181" y="4434229"/>
            <a:ext cx="3662846" cy="16491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3437553" y="4083870"/>
            <a:ext cx="4838848" cy="221788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p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068" y="538802"/>
            <a:ext cx="3870737" cy="2881519"/>
          </a:xfrm>
          <a:prstGeom prst="rect">
            <a:avLst/>
          </a:prstGeom>
        </p:spPr>
      </p:pic>
      <p:pic>
        <p:nvPicPr>
          <p:cNvPr id="9" name="Picture 8" descr="app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7068" y="3887129"/>
            <a:ext cx="3870737" cy="2900907"/>
          </a:xfrm>
          <a:prstGeom prst="rect">
            <a:avLst/>
          </a:prstGeom>
        </p:spPr>
      </p:pic>
      <p:pic>
        <p:nvPicPr>
          <p:cNvPr id="11" name="Picture 10" descr="ap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838" y="376121"/>
            <a:ext cx="4007514" cy="2688404"/>
          </a:xfrm>
          <a:prstGeom prst="rect">
            <a:avLst/>
          </a:prstGeom>
        </p:spPr>
      </p:pic>
      <p:pic>
        <p:nvPicPr>
          <p:cNvPr id="12" name="Picture 11" descr="app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5710" y="4199240"/>
            <a:ext cx="3909639" cy="262274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236" y="3191859"/>
            <a:ext cx="46371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Proposed cure for parasitic current path:</a:t>
            </a:r>
          </a:p>
          <a:p>
            <a:r>
              <a:rPr lang="en-US"/>
              <a:t>build &amp; install immediately PROTO-SPHERA</a:t>
            </a:r>
          </a:p>
          <a:p>
            <a:r>
              <a:rPr lang="en-US"/>
              <a:t>divertor supports, machine ready to host them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59219" y="3472204"/>
            <a:ext cx="4452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Vacuum vessel will become thrice-partitioned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00958" y="2611222"/>
            <a:ext cx="1851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b="1">
                <a:solidFill>
                  <a:srgbClr val="66D0CE"/>
                </a:solidFill>
              </a:rPr>
              <a:t>Inox</a:t>
            </a:r>
          </a:p>
          <a:p>
            <a:pPr algn="r"/>
            <a:r>
              <a:rPr lang="en-US" b="1">
                <a:solidFill>
                  <a:srgbClr val="66D0CE"/>
                </a:solidFill>
              </a:rPr>
              <a:t>divertor supports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p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7741" y="481743"/>
            <a:ext cx="5020973" cy="369622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83" y="481742"/>
            <a:ext cx="2772166" cy="3696221"/>
          </a:xfrm>
          <a:prstGeom prst="rect">
            <a:avLst/>
          </a:prstGeom>
        </p:spPr>
      </p:pic>
      <p:pic>
        <p:nvPicPr>
          <p:cNvPr id="6" name="Picture 5" descr="app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7753" y="4696702"/>
            <a:ext cx="2894949" cy="21612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5734" y="112410"/>
            <a:ext cx="55179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Move from cylindrical to annular anode at the same time</a:t>
            </a:r>
          </a:p>
        </p:txBody>
      </p:sp>
      <p:pic>
        <p:nvPicPr>
          <p:cNvPr id="8" name="Picture 7" descr="app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2702" y="4696702"/>
            <a:ext cx="2161298" cy="2161298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V="1">
            <a:off x="1921799" y="2775790"/>
            <a:ext cx="2115942" cy="85409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pp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4583" y="4352989"/>
            <a:ext cx="3326623" cy="2468140"/>
          </a:xfrm>
          <a:prstGeom prst="rect">
            <a:avLst/>
          </a:prstGeom>
        </p:spPr>
      </p:pic>
      <p:cxnSp>
        <p:nvCxnSpPr>
          <p:cNvPr id="14" name="Straight Arrow Connector 13"/>
          <p:cNvCxnSpPr/>
          <p:nvPr/>
        </p:nvCxnSpPr>
        <p:spPr>
          <a:xfrm flipV="1">
            <a:off x="1921799" y="5394248"/>
            <a:ext cx="2955750" cy="3097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Beluga-Whale-Blowing-a-Toroidal-Bubble-Ring--Play-Behavior--Shimane-Aquarium-Japan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44213" y="720418"/>
            <a:ext cx="2917825" cy="182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 descr="EtnaSmokeRingRise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54963" y="734705"/>
            <a:ext cx="2889250" cy="182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rabNebula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1195" y="2557155"/>
            <a:ext cx="4305784" cy="4224202"/>
          </a:xfrm>
          <a:prstGeom prst="rect">
            <a:avLst/>
          </a:prstGeom>
        </p:spPr>
      </p:pic>
      <p:pic>
        <p:nvPicPr>
          <p:cNvPr id="7" name="Picture 6" descr="Hopf2a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757569">
            <a:off x="1235537" y="3497180"/>
            <a:ext cx="2579144" cy="23225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039672" y="2924164"/>
            <a:ext cx="1337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solidFill>
                  <a:srgbClr val="FFFFFF"/>
                </a:solidFill>
              </a:rPr>
              <a:t>Crab Nebula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3868" y="2924164"/>
            <a:ext cx="27640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Hopf foliations</a:t>
            </a:r>
          </a:p>
          <a:p>
            <a:r>
              <a:rPr lang="en-US"/>
              <a:t>(4D sphere projected in 3D)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13261" y="218974"/>
            <a:ext cx="6121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Smoke rings, air bubble rings, plasma rings: a jet drives them all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333</Words>
  <Application>Microsoft Office PowerPoint</Application>
  <PresentationFormat>Presentazione su schermo (4:3)</PresentationFormat>
  <Paragraphs>66</Paragraphs>
  <Slides>12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3" baseType="lpstr"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ENEA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franco alladio</dc:creator>
  <cp:lastModifiedBy>LAB DIAGN 1</cp:lastModifiedBy>
  <cp:revision>26</cp:revision>
  <dcterms:created xsi:type="dcterms:W3CDTF">2014-07-12T11:39:10Z</dcterms:created>
  <dcterms:modified xsi:type="dcterms:W3CDTF">2014-07-14T11:42:48Z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3096299</vt:lpwstr>
  </property>
  <property fmtid="{D5CDD505-2E9C-101B-9397-08002B2CF9AE}" pid="3" name="NXPowerLiteVersion">
    <vt:lpwstr>D3.6.0</vt:lpwstr>
  </property>
</Properties>
</file>