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tiff" ContentType="image/tiff"/>
  <Default Extension="rels" ContentType="application/vnd.openxmlformats-package.relationships+xml"/>
  <Default Extension="gif" ContentType="image/gif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23"/>
  </p:notesMasterIdLst>
  <p:handoutMasterIdLst>
    <p:handoutMasterId r:id="rId24"/>
  </p:handoutMasterIdLst>
  <p:sldIdLst>
    <p:sldId id="256" r:id="rId2"/>
    <p:sldId id="257" r:id="rId3"/>
    <p:sldId id="266" r:id="rId4"/>
    <p:sldId id="268" r:id="rId5"/>
    <p:sldId id="269" r:id="rId6"/>
    <p:sldId id="275" r:id="rId7"/>
    <p:sldId id="281" r:id="rId8"/>
    <p:sldId id="282" r:id="rId9"/>
    <p:sldId id="283" r:id="rId10"/>
    <p:sldId id="284" r:id="rId11"/>
    <p:sldId id="285" r:id="rId12"/>
    <p:sldId id="276" r:id="rId13"/>
    <p:sldId id="287" r:id="rId14"/>
    <p:sldId id="288" r:id="rId15"/>
    <p:sldId id="289" r:id="rId16"/>
    <p:sldId id="277" r:id="rId17"/>
    <p:sldId id="279" r:id="rId18"/>
    <p:sldId id="280" r:id="rId19"/>
    <p:sldId id="292" r:id="rId20"/>
    <p:sldId id="291" r:id="rId21"/>
    <p:sldId id="293" r:id="rId22"/>
  </p:sldIdLst>
  <p:sldSz cx="9144000" cy="5143500" type="screen16x9"/>
  <p:notesSz cx="6858000" cy="9144000"/>
  <p:defaultTextStyle>
    <a:defPPr>
      <a:defRPr lang="it-IT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974">
          <p15:clr>
            <a:srgbClr val="A4A3A4"/>
          </p15:clr>
        </p15:guide>
        <p15:guide id="2" pos="3074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241C5"/>
    <a:srgbClr val="2E56F4"/>
    <a:srgbClr val="2D79AA"/>
    <a:srgbClr val="003A69"/>
    <a:srgbClr val="003A00"/>
    <a:srgbClr val="E4E4E4"/>
    <a:srgbClr val="004884"/>
    <a:srgbClr val="003A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e medio 2 - Color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928" autoAdjust="0"/>
    <p:restoredTop sz="96246" autoAdjust="0"/>
  </p:normalViewPr>
  <p:slideViewPr>
    <p:cSldViewPr snapToGrid="0" snapToObjects="1" showGuides="1">
      <p:cViewPr varScale="1">
        <p:scale>
          <a:sx n="218" d="100"/>
          <a:sy n="218" d="100"/>
        </p:scale>
        <p:origin x="920" y="176"/>
      </p:cViewPr>
      <p:guideLst>
        <p:guide orient="horz" pos="2974"/>
        <p:guide pos="307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notesMaster" Target="notesMasters/notesMaster1.xml"/><Relationship Id="rId24" Type="http://schemas.openxmlformats.org/officeDocument/2006/relationships/handoutMaster" Target="handoutMasters/handoutMaster1.xml"/><Relationship Id="rId25" Type="http://schemas.openxmlformats.org/officeDocument/2006/relationships/presProps" Target="presProps.xml"/><Relationship Id="rId26" Type="http://schemas.openxmlformats.org/officeDocument/2006/relationships/viewProps" Target="viewProps.xml"/><Relationship Id="rId27" Type="http://schemas.openxmlformats.org/officeDocument/2006/relationships/theme" Target="theme/theme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8328BB-3E7D-1545-8629-739FE7FE78CD}" type="datetimeFigureOut">
              <a:rPr lang="it-IT" smtClean="0"/>
              <a:t>03/02/26</a:t>
            </a:fld>
            <a:endParaRPr lang="it-IT"/>
          </a:p>
        </p:txBody>
      </p:sp>
      <p:sp>
        <p:nvSpPr>
          <p:cNvPr id="4" name="Segnaposto piè di pagina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5" name="Segnaposto numero diapositiva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8625A-8487-0243-9438-3D7ABEA720FE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1066779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B52F6F-5890-184D-BFAC-2DB3B24676C1}" type="datetimeFigureOut">
              <a:rPr lang="it-IT" smtClean="0"/>
              <a:t>03/02/26</a:t>
            </a:fld>
            <a:endParaRPr lang="it-IT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it-IT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A67DBE-D3BB-F74E-84C1-4CEDFE4037FA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03674585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A67DBE-D3BB-F74E-84C1-4CEDFE4037FA}" type="slidenum">
              <a:rPr lang="it-IT" smtClean="0"/>
              <a:t>1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2918625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A67DBE-D3BB-F74E-84C1-4CEDFE4037FA}" type="slidenum">
              <a:rPr lang="it-IT" smtClean="0"/>
              <a:t>2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3717000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A67DBE-D3BB-F74E-84C1-4CEDFE4037FA}" type="slidenum">
              <a:rPr lang="it-IT" smtClean="0"/>
              <a:t>3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5958099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A67DBE-D3BB-F74E-84C1-4CEDFE4037FA}" type="slidenum">
              <a:rPr lang="it-IT" smtClean="0"/>
              <a:t>5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3948512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A67DBE-D3BB-F74E-84C1-4CEDFE4037FA}" type="slidenum">
              <a:rPr lang="it-IT" smtClean="0"/>
              <a:t>7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2759945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A67DBE-D3BB-F74E-84C1-4CEDFE4037FA}" type="slidenum">
              <a:rPr lang="it-IT" smtClean="0"/>
              <a:t>8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9519078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A67DBE-D3BB-F74E-84C1-4CEDFE4037FA}" type="slidenum">
              <a:rPr lang="it-IT" smtClean="0"/>
              <a:t>9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516286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A67DBE-D3BB-F74E-84C1-4CEDFE4037FA}" type="slidenum">
              <a:rPr lang="it-IT" smtClean="0"/>
              <a:t>10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0906319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A67DBE-D3BB-F74E-84C1-4CEDFE4037FA}" type="slidenum">
              <a:rPr lang="it-IT" smtClean="0"/>
              <a:t>11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3384340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Relationship Id="rId3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a inizia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ttangolo 11"/>
          <p:cNvSpPr/>
          <p:nvPr userDrawn="1"/>
        </p:nvSpPr>
        <p:spPr>
          <a:xfrm>
            <a:off x="872" y="1297581"/>
            <a:ext cx="9165896" cy="2809166"/>
          </a:xfrm>
          <a:prstGeom prst="rect">
            <a:avLst/>
          </a:prstGeom>
          <a:solidFill>
            <a:srgbClr val="003A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4" name="Rettangolo 13"/>
          <p:cNvSpPr/>
          <p:nvPr userDrawn="1"/>
        </p:nvSpPr>
        <p:spPr>
          <a:xfrm>
            <a:off x="0" y="4929294"/>
            <a:ext cx="9165896" cy="228758"/>
          </a:xfrm>
          <a:prstGeom prst="rect">
            <a:avLst/>
          </a:prstGeom>
          <a:solidFill>
            <a:srgbClr val="2D79A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1" name="Rettangolo 20"/>
          <p:cNvSpPr/>
          <p:nvPr userDrawn="1"/>
        </p:nvSpPr>
        <p:spPr>
          <a:xfrm>
            <a:off x="872" y="3791060"/>
            <a:ext cx="9165896" cy="546917"/>
          </a:xfrm>
          <a:prstGeom prst="rect">
            <a:avLst/>
          </a:prstGeom>
          <a:solidFill>
            <a:srgbClr val="00488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7" name="Rettangolo 6"/>
          <p:cNvSpPr/>
          <p:nvPr userDrawn="1"/>
        </p:nvSpPr>
        <p:spPr>
          <a:xfrm>
            <a:off x="0" y="0"/>
            <a:ext cx="9144000" cy="1305634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3" name="Sottotitolo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514334" y="2364002"/>
            <a:ext cx="8440819" cy="430887"/>
          </a:xfrm>
        </p:spPr>
        <p:txBody>
          <a:bodyPr wrap="square" lIns="0" tIns="0" bIns="0">
            <a:spAutoFit/>
          </a:bodyPr>
          <a:lstStyle>
            <a:lvl1pPr marL="0" indent="0" algn="l">
              <a:buNone/>
              <a:defRPr sz="2800" b="0" i="0" baseline="0">
                <a:ln>
                  <a:noFill/>
                </a:ln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it-IT" dirty="0"/>
              <a:t>Sottotitolo della presentazione – </a:t>
            </a:r>
            <a:r>
              <a:rPr lang="it-IT" dirty="0" err="1"/>
              <a:t>Arial</a:t>
            </a:r>
            <a:r>
              <a:rPr lang="it-IT" dirty="0"/>
              <a:t> 30pt</a:t>
            </a:r>
          </a:p>
        </p:txBody>
      </p:sp>
      <p:sp>
        <p:nvSpPr>
          <p:cNvPr id="5" name="Segnaposto testo 4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14334" y="3862373"/>
            <a:ext cx="8440818" cy="369332"/>
          </a:xfrm>
        </p:spPr>
        <p:txBody>
          <a:bodyPr wrap="square" lIns="0">
            <a:spAutoFit/>
          </a:bodyPr>
          <a:lstStyle>
            <a:lvl1pPr marL="0" indent="0" algn="l">
              <a:spcBef>
                <a:spcPts val="0"/>
              </a:spcBef>
              <a:buNone/>
              <a:defRPr sz="1800" b="1" i="0" baseline="0">
                <a:solidFill>
                  <a:schemeClr val="bg1"/>
                </a:solidFill>
                <a:latin typeface="+mj-lt"/>
              </a:defRPr>
            </a:lvl1pPr>
            <a:lvl2pPr algn="l">
              <a:spcBef>
                <a:spcPts val="0"/>
              </a:spcBef>
              <a:defRPr sz="1800" b="1" i="0" baseline="0">
                <a:solidFill>
                  <a:schemeClr val="bg1"/>
                </a:solidFill>
                <a:latin typeface="+mj-lt"/>
              </a:defRPr>
            </a:lvl2pPr>
            <a:lvl3pPr algn="l">
              <a:spcBef>
                <a:spcPts val="0"/>
              </a:spcBef>
              <a:defRPr sz="1800" b="1" i="0" baseline="0">
                <a:solidFill>
                  <a:schemeClr val="bg1"/>
                </a:solidFill>
                <a:latin typeface="+mj-lt"/>
              </a:defRPr>
            </a:lvl3pPr>
            <a:lvl4pPr algn="l">
              <a:spcBef>
                <a:spcPts val="0"/>
              </a:spcBef>
              <a:defRPr sz="1800" b="1" i="0" baseline="0">
                <a:solidFill>
                  <a:schemeClr val="bg1"/>
                </a:solidFill>
                <a:latin typeface="+mj-lt"/>
              </a:defRPr>
            </a:lvl4pPr>
            <a:lvl5pPr algn="l">
              <a:spcBef>
                <a:spcPts val="0"/>
              </a:spcBef>
              <a:defRPr sz="1800" b="1" i="0" baseline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it-IT" dirty="0"/>
              <a:t>Autore Dipartimento/Unità – </a:t>
            </a:r>
            <a:r>
              <a:rPr lang="it-IT" dirty="0" err="1"/>
              <a:t>Arial</a:t>
            </a:r>
            <a:r>
              <a:rPr lang="it-IT" dirty="0"/>
              <a:t> 18 </a:t>
            </a:r>
            <a:r>
              <a:rPr lang="it-IT" dirty="0" err="1"/>
              <a:t>pt</a:t>
            </a:r>
            <a:endParaRPr lang="it-IT" dirty="0"/>
          </a:p>
        </p:txBody>
      </p:sp>
      <p:sp>
        <p:nvSpPr>
          <p:cNvPr id="9" name="Titolo 8"/>
          <p:cNvSpPr>
            <a:spLocks noGrp="1"/>
          </p:cNvSpPr>
          <p:nvPr userDrawn="1">
            <p:ph type="title" hasCustomPrompt="1"/>
          </p:nvPr>
        </p:nvSpPr>
        <p:spPr>
          <a:xfrm>
            <a:off x="514334" y="1609751"/>
            <a:ext cx="8440819" cy="492443"/>
          </a:xfrm>
        </p:spPr>
        <p:txBody>
          <a:bodyPr lIns="0"/>
          <a:lstStyle>
            <a:lvl1pPr>
              <a:defRPr sz="3200" baseline="0">
                <a:ln>
                  <a:noFill/>
                </a:ln>
                <a:solidFill>
                  <a:schemeClr val="bg1"/>
                </a:solidFill>
              </a:defRPr>
            </a:lvl1pPr>
          </a:lstStyle>
          <a:p>
            <a:r>
              <a:rPr lang="it-IT" dirty="0"/>
              <a:t>Titolo della presentazione – </a:t>
            </a:r>
            <a:r>
              <a:rPr lang="it-IT" dirty="0" err="1"/>
              <a:t>Arial</a:t>
            </a:r>
            <a:r>
              <a:rPr lang="it-IT" dirty="0"/>
              <a:t> 30pt</a:t>
            </a:r>
          </a:p>
        </p:txBody>
      </p:sp>
      <p:pic>
        <p:nvPicPr>
          <p:cNvPr id="6" name="Immagine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593" y="147081"/>
            <a:ext cx="2821884" cy="924167"/>
          </a:xfrm>
          <a:prstGeom prst="rect">
            <a:avLst/>
          </a:prstGeom>
        </p:spPr>
      </p:pic>
      <p:pic>
        <p:nvPicPr>
          <p:cNvPr id="2" name="Immagine 1" descr="BANNER.jp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54469"/>
            <a:ext cx="9144000" cy="579120"/>
          </a:xfrm>
          <a:prstGeom prst="rect">
            <a:avLst/>
          </a:prstGeom>
        </p:spPr>
      </p:pic>
      <p:sp>
        <p:nvSpPr>
          <p:cNvPr id="10" name="Segnaposto testo 9"/>
          <p:cNvSpPr>
            <a:spLocks noGrp="1"/>
          </p:cNvSpPr>
          <p:nvPr>
            <p:ph type="body" sz="quarter" idx="11" hasCustomPrompt="1"/>
          </p:nvPr>
        </p:nvSpPr>
        <p:spPr>
          <a:xfrm>
            <a:off x="514350" y="3161098"/>
            <a:ext cx="8440738" cy="400110"/>
          </a:xfrm>
        </p:spPr>
        <p:txBody>
          <a:bodyPr lIns="0" anchor="t" anchorCtr="0">
            <a:spAutoFit/>
          </a:bodyPr>
          <a:lstStyle>
            <a:lvl1pPr marL="0" indent="0">
              <a:buNone/>
              <a:defRPr sz="2000" i="1" baseline="0">
                <a:solidFill>
                  <a:schemeClr val="bg1"/>
                </a:solidFill>
              </a:defRPr>
            </a:lvl1pPr>
            <a:lvl2pPr>
              <a:defRPr sz="1800" i="1">
                <a:solidFill>
                  <a:schemeClr val="bg1"/>
                </a:solidFill>
              </a:defRPr>
            </a:lvl2pPr>
            <a:lvl3pPr>
              <a:defRPr sz="1800" i="1">
                <a:solidFill>
                  <a:schemeClr val="bg1"/>
                </a:solidFill>
              </a:defRPr>
            </a:lvl3pPr>
            <a:lvl4pPr>
              <a:defRPr sz="1800" i="1">
                <a:solidFill>
                  <a:schemeClr val="bg1"/>
                </a:solidFill>
              </a:defRPr>
            </a:lvl4pPr>
            <a:lvl5pPr>
              <a:defRPr sz="1800" i="1">
                <a:solidFill>
                  <a:schemeClr val="bg1"/>
                </a:solidFill>
              </a:defRPr>
            </a:lvl5pPr>
          </a:lstStyle>
          <a:p>
            <a:pPr lvl="0"/>
            <a:r>
              <a:rPr lang="it-IT" dirty="0"/>
              <a:t>Luogo e data – </a:t>
            </a:r>
            <a:r>
              <a:rPr lang="it-IT" dirty="0" err="1"/>
              <a:t>Arial</a:t>
            </a:r>
            <a:r>
              <a:rPr lang="it-IT" dirty="0"/>
              <a:t> 20pt </a:t>
            </a:r>
          </a:p>
        </p:txBody>
      </p:sp>
    </p:spTree>
    <p:extLst>
      <p:ext uri="{BB962C8B-B14F-4D97-AF65-F5344CB8AC3E}">
        <p14:creationId xmlns:p14="http://schemas.microsoft.com/office/powerpoint/2010/main" val="994971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tangolo 6"/>
          <p:cNvSpPr/>
          <p:nvPr userDrawn="1"/>
        </p:nvSpPr>
        <p:spPr>
          <a:xfrm>
            <a:off x="0" y="1"/>
            <a:ext cx="9144000" cy="788306"/>
          </a:xfrm>
          <a:prstGeom prst="rect">
            <a:avLst/>
          </a:prstGeom>
          <a:solidFill>
            <a:srgbClr val="003A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" name="Titolo 1"/>
          <p:cNvSpPr>
            <a:spLocks noGrp="1"/>
          </p:cNvSpPr>
          <p:nvPr>
            <p:ph type="title" hasCustomPrompt="1"/>
          </p:nvPr>
        </p:nvSpPr>
        <p:spPr>
          <a:xfrm>
            <a:off x="413414" y="177838"/>
            <a:ext cx="8229600" cy="400110"/>
          </a:xfrm>
        </p:spPr>
        <p:txBody>
          <a:bodyPr/>
          <a:lstStyle>
            <a:lvl1pPr>
              <a:defRPr sz="2600">
                <a:solidFill>
                  <a:srgbClr val="FFFFFF"/>
                </a:solidFill>
              </a:defRPr>
            </a:lvl1pPr>
          </a:lstStyle>
          <a:p>
            <a:r>
              <a:rPr lang="it-IT" dirty="0"/>
              <a:t>Titolo della slide – </a:t>
            </a:r>
            <a:r>
              <a:rPr lang="it-IT" dirty="0" err="1"/>
              <a:t>Arial</a:t>
            </a:r>
            <a:r>
              <a:rPr lang="it-IT" dirty="0"/>
              <a:t> 26pt </a:t>
            </a:r>
          </a:p>
        </p:txBody>
      </p:sp>
      <p:sp>
        <p:nvSpPr>
          <p:cNvPr id="15" name="Segnaposto testo 14"/>
          <p:cNvSpPr>
            <a:spLocks noGrp="1"/>
          </p:cNvSpPr>
          <p:nvPr>
            <p:ph type="body" sz="quarter" idx="13" hasCustomPrompt="1"/>
          </p:nvPr>
        </p:nvSpPr>
        <p:spPr>
          <a:xfrm>
            <a:off x="413414" y="939800"/>
            <a:ext cx="8229600" cy="400110"/>
          </a:xfrm>
        </p:spPr>
        <p:txBody>
          <a:bodyPr>
            <a:spAutoFit/>
          </a:bodyPr>
          <a:lstStyle>
            <a:lvl1pPr marL="0" indent="0">
              <a:buNone/>
              <a:defRPr sz="2000" b="1" baseline="0">
                <a:solidFill>
                  <a:srgbClr val="7F7F7F"/>
                </a:solidFill>
              </a:defRPr>
            </a:lvl1pPr>
            <a:lvl2pPr>
              <a:defRPr sz="2000" b="1">
                <a:solidFill>
                  <a:srgbClr val="7F7F7F"/>
                </a:solidFill>
              </a:defRPr>
            </a:lvl2pPr>
            <a:lvl3pPr>
              <a:defRPr sz="2000" b="1">
                <a:solidFill>
                  <a:srgbClr val="7F7F7F"/>
                </a:solidFill>
              </a:defRPr>
            </a:lvl3pPr>
            <a:lvl4pPr>
              <a:defRPr sz="2000" b="1">
                <a:solidFill>
                  <a:srgbClr val="7F7F7F"/>
                </a:solidFill>
              </a:defRPr>
            </a:lvl4pPr>
            <a:lvl5pPr>
              <a:defRPr sz="2000" b="1">
                <a:solidFill>
                  <a:srgbClr val="7F7F7F"/>
                </a:solidFill>
              </a:defRPr>
            </a:lvl5pPr>
          </a:lstStyle>
          <a:p>
            <a:pPr lvl="0"/>
            <a:r>
              <a:rPr lang="it-IT" dirty="0"/>
              <a:t>Titolo di secondo livello 20pt </a:t>
            </a:r>
            <a:r>
              <a:rPr lang="it-IT" dirty="0" err="1"/>
              <a:t>Arial</a:t>
            </a:r>
            <a:r>
              <a:rPr lang="it-IT" dirty="0"/>
              <a:t> </a:t>
            </a:r>
            <a:r>
              <a:rPr lang="it-IT" dirty="0" err="1"/>
              <a:t>bold</a:t>
            </a:r>
            <a:endParaRPr lang="it-IT" dirty="0"/>
          </a:p>
        </p:txBody>
      </p:sp>
      <p:sp>
        <p:nvSpPr>
          <p:cNvPr id="17" name="Segnaposto testo 16"/>
          <p:cNvSpPr>
            <a:spLocks noGrp="1"/>
          </p:cNvSpPr>
          <p:nvPr>
            <p:ph type="body" sz="quarter" idx="14" hasCustomPrompt="1"/>
          </p:nvPr>
        </p:nvSpPr>
        <p:spPr>
          <a:xfrm>
            <a:off x="413413" y="1513047"/>
            <a:ext cx="8229599" cy="769441"/>
          </a:xfrm>
        </p:spPr>
        <p:txBody>
          <a:bodyPr wrap="square">
            <a:spAutoFit/>
          </a:bodyPr>
          <a:lstStyle>
            <a:lvl1pPr marL="457200" indent="-457200">
              <a:buFont typeface="+mj-lt"/>
              <a:buAutoNum type="arabicPeriod"/>
              <a:defRPr sz="2000" baseline="0"/>
            </a:lvl1pPr>
            <a:lvl2pPr marL="457200" indent="0">
              <a:buNone/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it-IT" dirty="0"/>
              <a:t>Corpo del testo 20pt </a:t>
            </a:r>
            <a:r>
              <a:rPr lang="it-IT" dirty="0" err="1"/>
              <a:t>Arial</a:t>
            </a:r>
            <a:r>
              <a:rPr lang="it-IT" dirty="0"/>
              <a:t> regular</a:t>
            </a:r>
          </a:p>
          <a:p>
            <a:pPr lvl="0"/>
            <a:r>
              <a:rPr lang="it-IT" dirty="0" err="1"/>
              <a:t>Lorem</a:t>
            </a:r>
            <a:r>
              <a:rPr lang="it-IT" dirty="0"/>
              <a:t> </a:t>
            </a:r>
            <a:r>
              <a:rPr lang="it-IT" dirty="0" err="1"/>
              <a:t>ipsum</a:t>
            </a:r>
            <a:r>
              <a:rPr lang="it-IT" dirty="0"/>
              <a:t> </a:t>
            </a:r>
            <a:r>
              <a:rPr lang="it-IT" dirty="0" err="1"/>
              <a:t>dolor</a:t>
            </a:r>
            <a:r>
              <a:rPr lang="it-IT" dirty="0"/>
              <a:t> sic </a:t>
            </a:r>
            <a:r>
              <a:rPr lang="it-IT" dirty="0" err="1"/>
              <a:t>amet</a:t>
            </a:r>
            <a:endParaRPr lang="it-IT" dirty="0"/>
          </a:p>
        </p:txBody>
      </p:sp>
      <p:sp>
        <p:nvSpPr>
          <p:cNvPr id="19" name="Segnaposto testo 18"/>
          <p:cNvSpPr>
            <a:spLocks noGrp="1"/>
          </p:cNvSpPr>
          <p:nvPr>
            <p:ph type="body" sz="quarter" idx="15" hasCustomPrompt="1"/>
          </p:nvPr>
        </p:nvSpPr>
        <p:spPr>
          <a:xfrm>
            <a:off x="413413" y="2556815"/>
            <a:ext cx="8229599" cy="929485"/>
          </a:xfrm>
        </p:spPr>
        <p:txBody>
          <a:bodyPr wrap="square">
            <a:spAutoFit/>
          </a:bodyPr>
          <a:lstStyle>
            <a:lvl1pPr>
              <a:defRPr sz="1600" baseline="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it-IT" dirty="0"/>
              <a:t>Lista 16pt </a:t>
            </a:r>
            <a:r>
              <a:rPr lang="it-IT" dirty="0" err="1"/>
              <a:t>Arial</a:t>
            </a:r>
            <a:r>
              <a:rPr lang="it-IT" dirty="0"/>
              <a:t> regular</a:t>
            </a:r>
          </a:p>
          <a:p>
            <a:pPr lvl="0"/>
            <a:r>
              <a:rPr lang="it-IT" dirty="0" err="1"/>
              <a:t>Lorem</a:t>
            </a:r>
            <a:r>
              <a:rPr lang="it-IT" dirty="0"/>
              <a:t> </a:t>
            </a:r>
            <a:r>
              <a:rPr lang="it-IT" dirty="0" err="1"/>
              <a:t>ipsum</a:t>
            </a:r>
            <a:endParaRPr lang="it-IT" dirty="0"/>
          </a:p>
          <a:p>
            <a:pPr lvl="0"/>
            <a:r>
              <a:rPr lang="it-IT" dirty="0" err="1"/>
              <a:t>Lorem</a:t>
            </a:r>
            <a:r>
              <a:rPr lang="it-IT" dirty="0"/>
              <a:t> </a:t>
            </a:r>
            <a:r>
              <a:rPr lang="it-IT" dirty="0" err="1"/>
              <a:t>ipusm</a:t>
            </a:r>
            <a:endParaRPr lang="it-IT" dirty="0"/>
          </a:p>
        </p:txBody>
      </p:sp>
      <p:sp>
        <p:nvSpPr>
          <p:cNvPr id="10" name="Segnaposto numero diapositiva 5"/>
          <p:cNvSpPr>
            <a:spLocks noGrp="1"/>
          </p:cNvSpPr>
          <p:nvPr>
            <p:ph type="sldNum" sz="quarter" idx="4"/>
          </p:nvPr>
        </p:nvSpPr>
        <p:spPr>
          <a:xfrm>
            <a:off x="8190398" y="4767264"/>
            <a:ext cx="496402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C7C199-0D0D-7840-A88D-785280B31CF7}" type="slidenum">
              <a:rPr lang="it-IT" smtClean="0"/>
              <a:t>‹#›</a:t>
            </a:fld>
            <a:endParaRPr lang="it-IT"/>
          </a:p>
        </p:txBody>
      </p:sp>
      <p:sp>
        <p:nvSpPr>
          <p:cNvPr id="11" name="Segnaposto piè di pagina 4"/>
          <p:cNvSpPr>
            <a:spLocks noGrp="1"/>
          </p:cNvSpPr>
          <p:nvPr>
            <p:ph type="ftr" sz="quarter" idx="3"/>
          </p:nvPr>
        </p:nvSpPr>
        <p:spPr>
          <a:xfrm>
            <a:off x="1486021" y="4767263"/>
            <a:ext cx="6600701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it-IT"/>
              <a:t>Titolo della presentazione - luogo - data (piè pagina - vedi istruzioni per visualizzazione in tutta la presentazione)</a:t>
            </a:r>
          </a:p>
        </p:txBody>
      </p:sp>
    </p:spTree>
    <p:extLst>
      <p:ext uri="{BB962C8B-B14F-4D97-AF65-F5344CB8AC3E}">
        <p14:creationId xmlns:p14="http://schemas.microsoft.com/office/powerpoint/2010/main" val="14095602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ell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tangolo 6"/>
          <p:cNvSpPr/>
          <p:nvPr userDrawn="1"/>
        </p:nvSpPr>
        <p:spPr>
          <a:xfrm>
            <a:off x="0" y="1"/>
            <a:ext cx="9144000" cy="788306"/>
          </a:xfrm>
          <a:prstGeom prst="rect">
            <a:avLst/>
          </a:prstGeom>
          <a:solidFill>
            <a:srgbClr val="003A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" name="Titolo 1"/>
          <p:cNvSpPr>
            <a:spLocks noGrp="1"/>
          </p:cNvSpPr>
          <p:nvPr>
            <p:ph type="title" hasCustomPrompt="1"/>
          </p:nvPr>
        </p:nvSpPr>
        <p:spPr>
          <a:xfrm>
            <a:off x="413414" y="177838"/>
            <a:ext cx="8229600" cy="40011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it-IT" dirty="0"/>
              <a:t>Titolo della slide</a:t>
            </a:r>
          </a:p>
        </p:txBody>
      </p:sp>
      <p:sp>
        <p:nvSpPr>
          <p:cNvPr id="3" name="Segnaposto contenuto 2"/>
          <p:cNvSpPr>
            <a:spLocks noGrp="1"/>
          </p:cNvSpPr>
          <p:nvPr>
            <p:ph idx="1" hasCustomPrompt="1"/>
          </p:nvPr>
        </p:nvSpPr>
        <p:spPr>
          <a:xfrm>
            <a:off x="457200" y="1200151"/>
            <a:ext cx="8229600" cy="400110"/>
          </a:xfrm>
        </p:spPr>
        <p:txBody>
          <a:bodyPr>
            <a:spAutoFit/>
          </a:bodyPr>
          <a:lstStyle>
            <a:lvl1pPr marL="0" indent="0">
              <a:buNone/>
              <a:defRPr sz="2000" baseline="0"/>
            </a:lvl1pPr>
          </a:lstStyle>
          <a:p>
            <a:pPr lvl="0"/>
            <a:r>
              <a:rPr lang="it-IT" dirty="0"/>
              <a:t>Testo</a:t>
            </a:r>
          </a:p>
        </p:txBody>
      </p:sp>
      <p:sp>
        <p:nvSpPr>
          <p:cNvPr id="5" name="Segnaposto tabella 4"/>
          <p:cNvSpPr>
            <a:spLocks noGrp="1"/>
          </p:cNvSpPr>
          <p:nvPr>
            <p:ph type="tbl" sz="quarter" idx="13" hasCustomPrompt="1"/>
          </p:nvPr>
        </p:nvSpPr>
        <p:spPr>
          <a:xfrm>
            <a:off x="457200" y="1871663"/>
            <a:ext cx="8185150" cy="2441575"/>
          </a:xfrm>
        </p:spPr>
        <p:txBody>
          <a:bodyPr>
            <a:normAutofit/>
          </a:bodyPr>
          <a:lstStyle>
            <a:lvl1pPr marL="0" indent="0">
              <a:buNone/>
              <a:defRPr sz="1800" baseline="0"/>
            </a:lvl1pPr>
          </a:lstStyle>
          <a:p>
            <a:r>
              <a:rPr lang="it-IT"/>
              <a:t>Cliccare sull’icona per inserire la tabella</a:t>
            </a:r>
          </a:p>
        </p:txBody>
      </p:sp>
      <p:sp>
        <p:nvSpPr>
          <p:cNvPr id="8" name="Segnaposto numero diapositiva 5"/>
          <p:cNvSpPr>
            <a:spLocks noGrp="1"/>
          </p:cNvSpPr>
          <p:nvPr>
            <p:ph type="sldNum" sz="quarter" idx="4"/>
          </p:nvPr>
        </p:nvSpPr>
        <p:spPr>
          <a:xfrm>
            <a:off x="8190398" y="4767264"/>
            <a:ext cx="496402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C7C199-0D0D-7840-A88D-785280B31CF7}" type="slidenum">
              <a:rPr lang="it-IT" smtClean="0"/>
              <a:t>‹#›</a:t>
            </a:fld>
            <a:endParaRPr lang="it-IT"/>
          </a:p>
        </p:txBody>
      </p:sp>
      <p:sp>
        <p:nvSpPr>
          <p:cNvPr id="10" name="Segnaposto piè di pagina 4"/>
          <p:cNvSpPr>
            <a:spLocks noGrp="1"/>
          </p:cNvSpPr>
          <p:nvPr>
            <p:ph type="ftr" sz="quarter" idx="3"/>
          </p:nvPr>
        </p:nvSpPr>
        <p:spPr>
          <a:xfrm>
            <a:off x="1486021" y="4767263"/>
            <a:ext cx="6600701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it-IT"/>
              <a:t>Titolo della presentazione - luogo - data (piè pagina - vedi istruzioni per visualizzazione in tutta la presentazione)</a:t>
            </a:r>
          </a:p>
        </p:txBody>
      </p:sp>
    </p:spTree>
    <p:extLst>
      <p:ext uri="{BB962C8B-B14F-4D97-AF65-F5344CB8AC3E}">
        <p14:creationId xmlns:p14="http://schemas.microsoft.com/office/powerpoint/2010/main" val="2848743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ttangolo 11"/>
          <p:cNvSpPr/>
          <p:nvPr userDrawn="1"/>
        </p:nvSpPr>
        <p:spPr>
          <a:xfrm>
            <a:off x="0" y="1"/>
            <a:ext cx="9144000" cy="788306"/>
          </a:xfrm>
          <a:prstGeom prst="rect">
            <a:avLst/>
          </a:prstGeom>
          <a:solidFill>
            <a:srgbClr val="003A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" name="Titolo 1"/>
          <p:cNvSpPr>
            <a:spLocks noGrp="1"/>
          </p:cNvSpPr>
          <p:nvPr>
            <p:ph type="title" hasCustomPrompt="1"/>
          </p:nvPr>
        </p:nvSpPr>
        <p:spPr>
          <a:xfrm>
            <a:off x="413414" y="134549"/>
            <a:ext cx="8229600" cy="40011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it-IT" dirty="0"/>
              <a:t>Titolo della slide</a:t>
            </a:r>
          </a:p>
        </p:txBody>
      </p:sp>
      <p:sp>
        <p:nvSpPr>
          <p:cNvPr id="3" name="Segnaposto testo 2"/>
          <p:cNvSpPr>
            <a:spLocks noGrp="1"/>
          </p:cNvSpPr>
          <p:nvPr>
            <p:ph type="body" idx="1" hasCustomPrompt="1"/>
          </p:nvPr>
        </p:nvSpPr>
        <p:spPr>
          <a:xfrm>
            <a:off x="457200" y="1151335"/>
            <a:ext cx="4040188" cy="479822"/>
          </a:xfrm>
          <a:solidFill>
            <a:srgbClr val="004884"/>
          </a:solidFill>
        </p:spPr>
        <p:txBody>
          <a:bodyPr anchor="b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 dirty="0"/>
              <a:t>Titolo box</a:t>
            </a:r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  <a:ln>
            <a:solidFill>
              <a:srgbClr val="E4E4E4"/>
            </a:solidFill>
          </a:ln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it-IT" dirty="0"/>
          </a:p>
        </p:txBody>
      </p:sp>
      <p:sp>
        <p:nvSpPr>
          <p:cNvPr id="5" name="Segnaposto testo 4"/>
          <p:cNvSpPr>
            <a:spLocks noGrp="1"/>
          </p:cNvSpPr>
          <p:nvPr>
            <p:ph type="body" sz="quarter" idx="3" hasCustomPrompt="1"/>
          </p:nvPr>
        </p:nvSpPr>
        <p:spPr>
          <a:xfrm>
            <a:off x="4645028" y="1151335"/>
            <a:ext cx="4041775" cy="479822"/>
          </a:xfrm>
          <a:solidFill>
            <a:srgbClr val="004884"/>
          </a:solidFill>
        </p:spPr>
        <p:txBody>
          <a:bodyPr anchor="b">
            <a:normAutofit/>
          </a:bodyPr>
          <a:lstStyle>
            <a:lvl1pPr marL="0" indent="0">
              <a:buNone/>
              <a:defRPr sz="2000" b="1">
                <a:solidFill>
                  <a:srgbClr val="FFFFFF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 dirty="0"/>
              <a:t>Titolo box</a:t>
            </a:r>
          </a:p>
        </p:txBody>
      </p:sp>
      <p:sp>
        <p:nvSpPr>
          <p:cNvPr id="6" name="Segnaposto contenuto 5"/>
          <p:cNvSpPr>
            <a:spLocks noGrp="1"/>
          </p:cNvSpPr>
          <p:nvPr>
            <p:ph sz="quarter" idx="4"/>
          </p:nvPr>
        </p:nvSpPr>
        <p:spPr>
          <a:xfrm>
            <a:off x="4645028" y="1631156"/>
            <a:ext cx="4041775" cy="2963466"/>
          </a:xfrm>
          <a:ln>
            <a:solidFill>
              <a:srgbClr val="E4E4E4"/>
            </a:solidFill>
          </a:ln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10" name="Segnaposto numero diapositiva 5"/>
          <p:cNvSpPr>
            <a:spLocks noGrp="1"/>
          </p:cNvSpPr>
          <p:nvPr>
            <p:ph type="sldNum" sz="quarter" idx="10"/>
          </p:nvPr>
        </p:nvSpPr>
        <p:spPr>
          <a:xfrm>
            <a:off x="8190398" y="4767264"/>
            <a:ext cx="496402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C7C199-0D0D-7840-A88D-785280B31CF7}" type="slidenum">
              <a:rPr lang="it-IT" smtClean="0"/>
              <a:t>‹#›</a:t>
            </a:fld>
            <a:endParaRPr lang="it-IT"/>
          </a:p>
        </p:txBody>
      </p:sp>
      <p:sp>
        <p:nvSpPr>
          <p:cNvPr id="11" name="Segnaposto piè di pagina 4"/>
          <p:cNvSpPr>
            <a:spLocks noGrp="1"/>
          </p:cNvSpPr>
          <p:nvPr>
            <p:ph type="ftr" sz="quarter" idx="11"/>
          </p:nvPr>
        </p:nvSpPr>
        <p:spPr>
          <a:xfrm>
            <a:off x="1486021" y="4767263"/>
            <a:ext cx="6600701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it-IT"/>
              <a:t>Titolo della presentazione - luogo - data (piè pagina - vedi istruzioni per visualizzazione in tutta la presentazione)</a:t>
            </a:r>
          </a:p>
        </p:txBody>
      </p:sp>
    </p:spTree>
    <p:extLst>
      <p:ext uri="{BB962C8B-B14F-4D97-AF65-F5344CB8AC3E}">
        <p14:creationId xmlns:p14="http://schemas.microsoft.com/office/powerpoint/2010/main" val="3683655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itolo a sinistra testo a dest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tangolo 7"/>
          <p:cNvSpPr/>
          <p:nvPr userDrawn="1"/>
        </p:nvSpPr>
        <p:spPr>
          <a:xfrm>
            <a:off x="457203" y="204788"/>
            <a:ext cx="3008313" cy="4389834"/>
          </a:xfrm>
          <a:prstGeom prst="rect">
            <a:avLst/>
          </a:prstGeom>
          <a:solidFill>
            <a:srgbClr val="003A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" name="Titolo 1"/>
          <p:cNvSpPr>
            <a:spLocks noGrp="1"/>
          </p:cNvSpPr>
          <p:nvPr>
            <p:ph type="title" hasCustomPrompt="1"/>
          </p:nvPr>
        </p:nvSpPr>
        <p:spPr>
          <a:xfrm>
            <a:off x="457203" y="768549"/>
            <a:ext cx="3008313" cy="307777"/>
          </a:xfrm>
        </p:spPr>
        <p:txBody>
          <a:bodyPr anchor="b"/>
          <a:lstStyle>
            <a:lvl1pPr algn="l">
              <a:defRPr sz="2000" b="1">
                <a:solidFill>
                  <a:srgbClr val="FFFFFF"/>
                </a:solidFill>
              </a:defRPr>
            </a:lvl1pPr>
          </a:lstStyle>
          <a:p>
            <a:r>
              <a:rPr lang="it-IT" dirty="0"/>
              <a:t>Titolo della slide</a:t>
            </a:r>
          </a:p>
        </p:txBody>
      </p:sp>
      <p:sp>
        <p:nvSpPr>
          <p:cNvPr id="3" name="Segnaposto contenuto 2"/>
          <p:cNvSpPr>
            <a:spLocks noGrp="1"/>
          </p:cNvSpPr>
          <p:nvPr>
            <p:ph idx="1" hasCustomPrompt="1"/>
          </p:nvPr>
        </p:nvSpPr>
        <p:spPr>
          <a:xfrm>
            <a:off x="3575050" y="204789"/>
            <a:ext cx="5111750" cy="43898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 dirty="0"/>
              <a:t>Testo dello schema</a:t>
            </a:r>
          </a:p>
          <a:p>
            <a:pPr lvl="1"/>
            <a:r>
              <a:rPr lang="it-IT" dirty="0"/>
              <a:t>Secondo livello</a:t>
            </a:r>
          </a:p>
          <a:p>
            <a:pPr lvl="2"/>
            <a:r>
              <a:rPr lang="it-IT" dirty="0"/>
              <a:t>Terzo livello</a:t>
            </a:r>
          </a:p>
          <a:p>
            <a:pPr lvl="3"/>
            <a:r>
              <a:rPr lang="it-IT" dirty="0"/>
              <a:t>Quarto livello</a:t>
            </a:r>
          </a:p>
          <a:p>
            <a:pPr lvl="4"/>
            <a:r>
              <a:rPr lang="it-IT" dirty="0"/>
              <a:t>Quinto livello</a:t>
            </a:r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 hasCustomPrompt="1"/>
          </p:nvPr>
        </p:nvSpPr>
        <p:spPr>
          <a:xfrm>
            <a:off x="457203" y="1076327"/>
            <a:ext cx="3008313" cy="3518297"/>
          </a:xfrm>
        </p:spPr>
        <p:txBody>
          <a:bodyPr/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 dirty="0"/>
              <a:t>Testo descrittivo</a:t>
            </a:r>
          </a:p>
        </p:txBody>
      </p:sp>
      <p:sp>
        <p:nvSpPr>
          <p:cNvPr id="9" name="Segnaposto numero diapositiva 5"/>
          <p:cNvSpPr>
            <a:spLocks noGrp="1"/>
          </p:cNvSpPr>
          <p:nvPr>
            <p:ph type="sldNum" sz="quarter" idx="4"/>
          </p:nvPr>
        </p:nvSpPr>
        <p:spPr>
          <a:xfrm>
            <a:off x="8190398" y="4767264"/>
            <a:ext cx="496402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C7C199-0D0D-7840-A88D-785280B31CF7}" type="slidenum">
              <a:rPr lang="it-IT" smtClean="0"/>
              <a:t>‹#›</a:t>
            </a:fld>
            <a:endParaRPr lang="it-IT"/>
          </a:p>
        </p:txBody>
      </p:sp>
      <p:sp>
        <p:nvSpPr>
          <p:cNvPr id="10" name="Segnaposto piè di pagina 4"/>
          <p:cNvSpPr>
            <a:spLocks noGrp="1"/>
          </p:cNvSpPr>
          <p:nvPr>
            <p:ph type="ftr" sz="quarter" idx="3"/>
          </p:nvPr>
        </p:nvSpPr>
        <p:spPr>
          <a:xfrm>
            <a:off x="1486021" y="4767263"/>
            <a:ext cx="6600701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it-IT"/>
              <a:t>Titolo della presentazione - luogo - data (piè pagina - vedi istruzioni per visualizzazione in tutta la presentazione)</a:t>
            </a:r>
          </a:p>
        </p:txBody>
      </p:sp>
    </p:spTree>
    <p:extLst>
      <p:ext uri="{BB962C8B-B14F-4D97-AF65-F5344CB8AC3E}">
        <p14:creationId xmlns:p14="http://schemas.microsoft.com/office/powerpoint/2010/main" val="304856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agine a sinist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tangolo 7"/>
          <p:cNvSpPr/>
          <p:nvPr userDrawn="1"/>
        </p:nvSpPr>
        <p:spPr>
          <a:xfrm>
            <a:off x="0" y="1"/>
            <a:ext cx="9144000" cy="4705209"/>
          </a:xfrm>
          <a:prstGeom prst="rect">
            <a:avLst/>
          </a:prstGeom>
          <a:solidFill>
            <a:srgbClr val="003A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6" name="Segnaposto immagine 5"/>
          <p:cNvSpPr>
            <a:spLocks noGrp="1"/>
          </p:cNvSpPr>
          <p:nvPr>
            <p:ph type="pic" sz="quarter" idx="13" hasCustomPrompt="1"/>
          </p:nvPr>
        </p:nvSpPr>
        <p:spPr>
          <a:xfrm>
            <a:off x="457201" y="170232"/>
            <a:ext cx="3008313" cy="4389835"/>
          </a:xfrm>
          <a:ln w="12700">
            <a:solidFill>
              <a:schemeClr val="bg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</a:lstStyle>
          <a:p>
            <a:r>
              <a:rPr lang="it-IT"/>
              <a:t>Cliccare sull’icona per inserire l’immagine (non utilizzare copia/incolla)</a:t>
            </a:r>
            <a:br>
              <a:rPr lang="it-IT"/>
            </a:br>
            <a:r>
              <a:rPr lang="it-IT"/>
              <a:t>Dimensioni immagine: </a:t>
            </a:r>
            <a:br>
              <a:rPr lang="it-IT"/>
            </a:br>
            <a:r>
              <a:rPr lang="it-IT"/>
              <a:t>Risoluzione a 160dpi</a:t>
            </a:r>
            <a:br>
              <a:rPr lang="it-IT"/>
            </a:br>
            <a:r>
              <a:rPr lang="it-IT"/>
              <a:t>8,57 cm (540px) per 14,29cm (900px)</a:t>
            </a:r>
          </a:p>
        </p:txBody>
      </p:sp>
      <p:sp>
        <p:nvSpPr>
          <p:cNvPr id="3" name="Segnaposto contenuto 2"/>
          <p:cNvSpPr>
            <a:spLocks noGrp="1"/>
          </p:cNvSpPr>
          <p:nvPr>
            <p:ph idx="1" hasCustomPrompt="1"/>
          </p:nvPr>
        </p:nvSpPr>
        <p:spPr>
          <a:xfrm>
            <a:off x="3575050" y="804731"/>
            <a:ext cx="5111750" cy="1877437"/>
          </a:xfrm>
        </p:spPr>
        <p:txBody>
          <a:bodyPr>
            <a:sp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 dirty="0"/>
              <a:t>Testo dello schema</a:t>
            </a:r>
          </a:p>
          <a:p>
            <a:pPr lvl="1"/>
            <a:r>
              <a:rPr lang="it-IT" dirty="0"/>
              <a:t>Secondo livello</a:t>
            </a:r>
          </a:p>
          <a:p>
            <a:pPr lvl="2"/>
            <a:r>
              <a:rPr lang="it-IT" dirty="0"/>
              <a:t>Terzo livello</a:t>
            </a:r>
          </a:p>
          <a:p>
            <a:pPr lvl="3"/>
            <a:r>
              <a:rPr lang="it-IT" dirty="0"/>
              <a:t>Quarto livello</a:t>
            </a:r>
          </a:p>
          <a:p>
            <a:pPr lvl="4"/>
            <a:r>
              <a:rPr lang="it-IT" dirty="0"/>
              <a:t>Quinto livello</a:t>
            </a:r>
          </a:p>
        </p:txBody>
      </p:sp>
      <p:sp>
        <p:nvSpPr>
          <p:cNvPr id="11" name="Titolo 10"/>
          <p:cNvSpPr>
            <a:spLocks noGrp="1"/>
          </p:cNvSpPr>
          <p:nvPr>
            <p:ph type="title" hasCustomPrompt="1"/>
          </p:nvPr>
        </p:nvSpPr>
        <p:spPr>
          <a:xfrm>
            <a:off x="3575050" y="161414"/>
            <a:ext cx="5067964" cy="4001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it-IT" dirty="0"/>
              <a:t>Titolo della slide</a:t>
            </a:r>
          </a:p>
        </p:txBody>
      </p:sp>
      <p:sp>
        <p:nvSpPr>
          <p:cNvPr id="10" name="Segnaposto numero diapositiva 5"/>
          <p:cNvSpPr>
            <a:spLocks noGrp="1"/>
          </p:cNvSpPr>
          <p:nvPr>
            <p:ph type="sldNum" sz="quarter" idx="4"/>
          </p:nvPr>
        </p:nvSpPr>
        <p:spPr>
          <a:xfrm>
            <a:off x="8190398" y="4767264"/>
            <a:ext cx="496402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C7C199-0D0D-7840-A88D-785280B31CF7}" type="slidenum">
              <a:rPr lang="it-IT" smtClean="0"/>
              <a:t>‹#›</a:t>
            </a:fld>
            <a:endParaRPr lang="it-IT"/>
          </a:p>
        </p:txBody>
      </p:sp>
      <p:sp>
        <p:nvSpPr>
          <p:cNvPr id="12" name="Segnaposto piè di pagina 4"/>
          <p:cNvSpPr>
            <a:spLocks noGrp="1"/>
          </p:cNvSpPr>
          <p:nvPr>
            <p:ph type="ftr" sz="quarter" idx="3"/>
          </p:nvPr>
        </p:nvSpPr>
        <p:spPr>
          <a:xfrm>
            <a:off x="1486021" y="4767263"/>
            <a:ext cx="6600701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it-IT"/>
              <a:t>Titolo della presentazione - luogo - data (piè pagina - vedi istruzioni per visualizzazione in tutta la presentazione)</a:t>
            </a:r>
          </a:p>
        </p:txBody>
      </p:sp>
    </p:spTree>
    <p:extLst>
      <p:ext uri="{BB962C8B-B14F-4D97-AF65-F5344CB8AC3E}">
        <p14:creationId xmlns:p14="http://schemas.microsoft.com/office/powerpoint/2010/main" val="2515791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tangolo 7"/>
          <p:cNvSpPr/>
          <p:nvPr userDrawn="1"/>
        </p:nvSpPr>
        <p:spPr>
          <a:xfrm>
            <a:off x="0" y="1"/>
            <a:ext cx="9144000" cy="4705209"/>
          </a:xfrm>
          <a:prstGeom prst="rect">
            <a:avLst/>
          </a:prstGeom>
          <a:solidFill>
            <a:srgbClr val="003A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" name="Titolo 1"/>
          <p:cNvSpPr>
            <a:spLocks noGrp="1"/>
          </p:cNvSpPr>
          <p:nvPr>
            <p:ph type="title" hasCustomPrompt="1"/>
          </p:nvPr>
        </p:nvSpPr>
        <p:spPr>
          <a:xfrm>
            <a:off x="1792288" y="3717728"/>
            <a:ext cx="5486400" cy="307777"/>
          </a:xfrm>
        </p:spPr>
        <p:txBody>
          <a:bodyPr anchor="b"/>
          <a:lstStyle>
            <a:lvl1pPr algn="l">
              <a:defRPr sz="2000" b="1">
                <a:solidFill>
                  <a:srgbClr val="FFFFFF"/>
                </a:solidFill>
              </a:defRPr>
            </a:lvl1pPr>
          </a:lstStyle>
          <a:p>
            <a:r>
              <a:rPr lang="it-IT" dirty="0"/>
              <a:t>Titolo</a:t>
            </a:r>
          </a:p>
        </p:txBody>
      </p:sp>
      <p:sp>
        <p:nvSpPr>
          <p:cNvPr id="3" name="Segnaposto immagine 2"/>
          <p:cNvSpPr>
            <a:spLocks noGrp="1"/>
          </p:cNvSpPr>
          <p:nvPr>
            <p:ph type="pic" idx="1" hasCustomPrompt="1"/>
          </p:nvPr>
        </p:nvSpPr>
        <p:spPr>
          <a:xfrm>
            <a:off x="1792288" y="459581"/>
            <a:ext cx="5486400" cy="3086100"/>
          </a:xfrm>
          <a:ln w="25400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1800" baseline="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it-IT"/>
              <a:t>Cliccare sull’icona per inserire l’immagine (non utilizzare copia/incolla)</a:t>
            </a:r>
            <a:br>
              <a:rPr lang="it-IT"/>
            </a:br>
            <a:r>
              <a:rPr lang="it-IT"/>
              <a:t>Dimensioni immagine: </a:t>
            </a:r>
            <a:br>
              <a:rPr lang="it-IT"/>
            </a:br>
            <a:r>
              <a:rPr lang="it-IT"/>
              <a:t>Risoluzione a 160dpi</a:t>
            </a:r>
            <a:br>
              <a:rPr lang="it-IT"/>
            </a:br>
            <a:r>
              <a:rPr lang="it-IT"/>
              <a:t>25,4 cm (1600px) per 14,29cm (900px)</a:t>
            </a:r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 hasCustomPrompt="1"/>
          </p:nvPr>
        </p:nvSpPr>
        <p:spPr>
          <a:xfrm>
            <a:off x="1792288" y="4025504"/>
            <a:ext cx="5486400" cy="307777"/>
          </a:xfrm>
        </p:spPr>
        <p:txBody>
          <a:bodyPr>
            <a:spAutoFit/>
          </a:bodyPr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 dirty="0"/>
              <a:t>Testo descrittivo</a:t>
            </a:r>
          </a:p>
        </p:txBody>
      </p:sp>
      <p:sp>
        <p:nvSpPr>
          <p:cNvPr id="9" name="Segnaposto numero diapositiva 5"/>
          <p:cNvSpPr>
            <a:spLocks noGrp="1"/>
          </p:cNvSpPr>
          <p:nvPr>
            <p:ph type="sldNum" sz="quarter" idx="4"/>
          </p:nvPr>
        </p:nvSpPr>
        <p:spPr>
          <a:xfrm>
            <a:off x="8190398" y="4767264"/>
            <a:ext cx="496402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C7C199-0D0D-7840-A88D-785280B31CF7}" type="slidenum">
              <a:rPr lang="it-IT" smtClean="0"/>
              <a:t>‹#›</a:t>
            </a:fld>
            <a:endParaRPr lang="it-IT"/>
          </a:p>
        </p:txBody>
      </p:sp>
      <p:sp>
        <p:nvSpPr>
          <p:cNvPr id="10" name="Segnaposto piè di pagina 4"/>
          <p:cNvSpPr>
            <a:spLocks noGrp="1"/>
          </p:cNvSpPr>
          <p:nvPr>
            <p:ph type="ftr" sz="quarter" idx="3"/>
          </p:nvPr>
        </p:nvSpPr>
        <p:spPr>
          <a:xfrm>
            <a:off x="1486021" y="4767263"/>
            <a:ext cx="6600701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it-IT"/>
              <a:t>Titolo della presentazione - luogo - data (piè pagina - vedi istruzioni per visualizzazione in tutta la presentazione)</a:t>
            </a:r>
          </a:p>
        </p:txBody>
      </p:sp>
    </p:spTree>
    <p:extLst>
      <p:ext uri="{BB962C8B-B14F-4D97-AF65-F5344CB8AC3E}">
        <p14:creationId xmlns:p14="http://schemas.microsoft.com/office/powerpoint/2010/main" val="1944545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agine testo sfondo scu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egnaposto immagine 4"/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4478338"/>
          </a:xfrm>
        </p:spPr>
        <p:txBody>
          <a:bodyPr/>
          <a:lstStyle>
            <a:lvl1pPr marL="0" indent="0">
              <a:buNone/>
              <a:defRPr sz="1800"/>
            </a:lvl1pPr>
          </a:lstStyle>
          <a:p>
            <a:r>
              <a:rPr lang="it-IT"/>
              <a:t>Immagine a tutto schermo con box per testo bianco su sfondo scuro</a:t>
            </a:r>
            <a:br>
              <a:rPr lang="it-IT"/>
            </a:br>
            <a:r>
              <a:rPr lang="it-IT"/>
              <a:t>Cliccare sull’icona per inserire l’immagine (non utilizzare copia/incolla)</a:t>
            </a:r>
            <a:br>
              <a:rPr lang="it-IT"/>
            </a:br>
            <a:r>
              <a:rPr lang="it-IT"/>
              <a:t>Dimensioni immagine: </a:t>
            </a:r>
            <a:br>
              <a:rPr lang="it-IT"/>
            </a:br>
            <a:r>
              <a:rPr lang="it-IT"/>
              <a:t>Risoluzione a 160dpi</a:t>
            </a:r>
            <a:br>
              <a:rPr lang="it-IT"/>
            </a:br>
            <a:r>
              <a:rPr lang="it-IT"/>
              <a:t>25,4 cm (1600px) per 14,29cm (900px)</a:t>
            </a:r>
          </a:p>
          <a:p>
            <a:endParaRPr lang="it-IT"/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 hasCustomPrompt="1"/>
          </p:nvPr>
        </p:nvSpPr>
        <p:spPr>
          <a:xfrm>
            <a:off x="1066800" y="3270043"/>
            <a:ext cx="7242444" cy="603647"/>
          </a:xfrm>
          <a:solidFill>
            <a:srgbClr val="003A69">
              <a:alpha val="86000"/>
            </a:srgbClr>
          </a:solidFill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 dirty="0"/>
              <a:t>Testo descrittivo su sfondo scuro</a:t>
            </a: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4"/>
          </p:nvPr>
        </p:nvSpPr>
        <p:spPr>
          <a:xfrm>
            <a:off x="8190398" y="4767264"/>
            <a:ext cx="496402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C7C199-0D0D-7840-A88D-785280B31CF7}" type="slidenum">
              <a:rPr lang="it-IT" smtClean="0"/>
              <a:t>‹#›</a:t>
            </a:fld>
            <a:endParaRPr lang="it-IT"/>
          </a:p>
        </p:txBody>
      </p:sp>
      <p:sp>
        <p:nvSpPr>
          <p:cNvPr id="9" name="Segnaposto piè di pagina 4"/>
          <p:cNvSpPr>
            <a:spLocks noGrp="1"/>
          </p:cNvSpPr>
          <p:nvPr>
            <p:ph type="ftr" sz="quarter" idx="3"/>
          </p:nvPr>
        </p:nvSpPr>
        <p:spPr>
          <a:xfrm>
            <a:off x="1486021" y="4767263"/>
            <a:ext cx="6600701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it-IT"/>
              <a:t>Titolo della presentazione - luogo - data (piè pagina - vedi istruzioni per visualizzazione in tutta la presentazione)</a:t>
            </a:r>
          </a:p>
        </p:txBody>
      </p:sp>
    </p:spTree>
    <p:extLst>
      <p:ext uri="{BB962C8B-B14F-4D97-AF65-F5344CB8AC3E}">
        <p14:creationId xmlns:p14="http://schemas.microsoft.com/office/powerpoint/2010/main" val="1505307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i chius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e 1"/>
          <p:cNvSpPr/>
          <p:nvPr userDrawn="1"/>
        </p:nvSpPr>
        <p:spPr>
          <a:xfrm>
            <a:off x="3087476" y="566673"/>
            <a:ext cx="3240000" cy="3240000"/>
          </a:xfrm>
          <a:prstGeom prst="ellipse">
            <a:avLst/>
          </a:prstGeom>
          <a:solidFill>
            <a:srgbClr val="004884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8" name="Rettangolo 7"/>
          <p:cNvSpPr/>
          <p:nvPr userDrawn="1"/>
        </p:nvSpPr>
        <p:spPr>
          <a:xfrm>
            <a:off x="0" y="2471650"/>
            <a:ext cx="9144000" cy="6824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2" name="Segnaposto testo 11"/>
          <p:cNvSpPr>
            <a:spLocks noGrp="1"/>
          </p:cNvSpPr>
          <p:nvPr>
            <p:ph type="body" sz="quarter" idx="10" hasCustomPrompt="1"/>
          </p:nvPr>
        </p:nvSpPr>
        <p:spPr>
          <a:xfrm>
            <a:off x="2857328" y="1287698"/>
            <a:ext cx="3700296" cy="1175706"/>
          </a:xfrm>
          <a:ln>
            <a:noFill/>
          </a:ln>
        </p:spPr>
        <p:txBody>
          <a:bodyPr anchor="b" anchorCtr="1"/>
          <a:lstStyle>
            <a:lvl1pPr marL="0" indent="0" algn="ctr">
              <a:buNone/>
              <a:defRPr baseline="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it-IT" dirty="0"/>
              <a:t>Autore e </a:t>
            </a:r>
          </a:p>
          <a:p>
            <a:pPr lvl="0"/>
            <a:r>
              <a:rPr lang="it-IT"/>
              <a:t>contatti</a:t>
            </a:r>
            <a:endParaRPr lang="it-IT" dirty="0"/>
          </a:p>
        </p:txBody>
      </p:sp>
      <p:pic>
        <p:nvPicPr>
          <p:cNvPr id="3" name="Immagine 2" descr="BANNER.jp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528926"/>
            <a:ext cx="9144000" cy="579120"/>
          </a:xfrm>
          <a:prstGeom prst="rect">
            <a:avLst/>
          </a:prstGeom>
        </p:spPr>
      </p:pic>
      <p:sp>
        <p:nvSpPr>
          <p:cNvPr id="9" name="Segnaposto piè di pagina 4"/>
          <p:cNvSpPr>
            <a:spLocks noGrp="1"/>
          </p:cNvSpPr>
          <p:nvPr>
            <p:ph type="ftr" sz="quarter" idx="3"/>
          </p:nvPr>
        </p:nvSpPr>
        <p:spPr>
          <a:xfrm>
            <a:off x="1486021" y="4767263"/>
            <a:ext cx="6600701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it-IT"/>
              <a:t>Titolo della presentazione - luogo - data (piè pagina - vedi istruzioni per visualizzazione in tutta la presentazione)</a:t>
            </a:r>
          </a:p>
        </p:txBody>
      </p:sp>
    </p:spTree>
    <p:extLst>
      <p:ext uri="{BB962C8B-B14F-4D97-AF65-F5344CB8AC3E}">
        <p14:creationId xmlns:p14="http://schemas.microsoft.com/office/powerpoint/2010/main" val="731105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vu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numero diapositiva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C7C199-0D0D-7840-A88D-785280B31CF7}" type="slidenum">
              <a:rPr lang="it-IT" smtClean="0"/>
              <a:t>‹#›</a:t>
            </a:fld>
            <a:endParaRPr lang="it-IT"/>
          </a:p>
        </p:txBody>
      </p:sp>
      <p:sp>
        <p:nvSpPr>
          <p:cNvPr id="5" name="Segnaposto testo 4"/>
          <p:cNvSpPr>
            <a:spLocks noGrp="1"/>
          </p:cNvSpPr>
          <p:nvPr>
            <p:ph type="body" sz="quarter" idx="11" hasCustomPrompt="1"/>
          </p:nvPr>
        </p:nvSpPr>
        <p:spPr>
          <a:xfrm>
            <a:off x="413414" y="803435"/>
            <a:ext cx="8228898" cy="3818479"/>
          </a:xfrm>
        </p:spPr>
        <p:txBody>
          <a:bodyPr/>
          <a:lstStyle/>
          <a:p>
            <a:pPr lvl="0"/>
            <a:r>
              <a:rPr lang="it-IT" dirty="0" err="1"/>
              <a:t>Lorem</a:t>
            </a:r>
            <a:r>
              <a:rPr lang="it-IT" dirty="0"/>
              <a:t> </a:t>
            </a:r>
            <a:r>
              <a:rPr lang="it-IT" dirty="0" err="1"/>
              <a:t>ipsum</a:t>
            </a:r>
            <a:r>
              <a:rPr lang="it-IT" dirty="0"/>
              <a:t> </a:t>
            </a:r>
            <a:r>
              <a:rPr lang="it-IT" dirty="0" err="1"/>
              <a:t>dolor</a:t>
            </a:r>
            <a:r>
              <a:rPr lang="it-IT" dirty="0"/>
              <a:t> sic </a:t>
            </a:r>
            <a:r>
              <a:rPr lang="it-IT" dirty="0" err="1"/>
              <a:t>amet</a:t>
            </a:r>
            <a:endParaRPr lang="it-IT" dirty="0"/>
          </a:p>
          <a:p>
            <a:pPr lvl="1"/>
            <a:r>
              <a:rPr lang="it-IT" dirty="0"/>
              <a:t>Secondo livello</a:t>
            </a:r>
          </a:p>
          <a:p>
            <a:pPr lvl="2"/>
            <a:r>
              <a:rPr lang="it-IT" dirty="0"/>
              <a:t>Terzo livello</a:t>
            </a:r>
          </a:p>
          <a:p>
            <a:pPr lvl="3"/>
            <a:r>
              <a:rPr lang="it-IT" dirty="0"/>
              <a:t>Quarto livello</a:t>
            </a:r>
          </a:p>
          <a:p>
            <a:pPr lvl="4"/>
            <a:r>
              <a:rPr lang="it-IT" dirty="0"/>
              <a:t>Quinto livello</a:t>
            </a:r>
          </a:p>
        </p:txBody>
      </p:sp>
      <p:sp>
        <p:nvSpPr>
          <p:cNvPr id="6" name="Titolo 5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it-IT" dirty="0"/>
              <a:t>Titolo</a:t>
            </a:r>
          </a:p>
        </p:txBody>
      </p:sp>
    </p:spTree>
    <p:extLst>
      <p:ext uri="{BB962C8B-B14F-4D97-AF65-F5344CB8AC3E}">
        <p14:creationId xmlns:p14="http://schemas.microsoft.com/office/powerpoint/2010/main" val="4130617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theme" Target="../theme/theme1.xml"/><Relationship Id="rId1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/>
          <p:cNvSpPr>
            <a:spLocks noGrp="1"/>
          </p:cNvSpPr>
          <p:nvPr>
            <p:ph type="title"/>
          </p:nvPr>
        </p:nvSpPr>
        <p:spPr>
          <a:xfrm>
            <a:off x="413414" y="284590"/>
            <a:ext cx="8229600" cy="400110"/>
          </a:xfrm>
          <a:prstGeom prst="rect">
            <a:avLst/>
          </a:prstGeom>
        </p:spPr>
        <p:txBody>
          <a:bodyPr vert="horz" lIns="91440" tIns="0" rIns="91440" bIns="0" rtlCol="0" anchor="ctr" anchorCtr="0">
            <a:spAutoFit/>
          </a:bodyPr>
          <a:lstStyle/>
          <a:p>
            <a:r>
              <a:rPr lang="it-IT" dirty="0"/>
              <a:t>Titolo</a:t>
            </a:r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413414" y="794113"/>
            <a:ext cx="8229600" cy="1877437"/>
          </a:xfrm>
          <a:prstGeom prst="rect">
            <a:avLst/>
          </a:prstGeom>
        </p:spPr>
        <p:txBody>
          <a:bodyPr vert="horz" lIns="91440" tIns="45720" rIns="91440" bIns="45720" rtlCol="0">
            <a:spAutoFit/>
          </a:bodyPr>
          <a:lstStyle/>
          <a:p>
            <a:pPr lvl="0"/>
            <a:r>
              <a:rPr lang="it-IT" dirty="0"/>
              <a:t>Fare clic per modificare gli stili del testo dello schema</a:t>
            </a:r>
          </a:p>
          <a:p>
            <a:pPr lvl="1"/>
            <a:r>
              <a:rPr lang="it-IT" dirty="0"/>
              <a:t>Secondo livello</a:t>
            </a:r>
          </a:p>
          <a:p>
            <a:pPr lvl="2"/>
            <a:r>
              <a:rPr lang="it-IT" dirty="0"/>
              <a:t>Terzo livello</a:t>
            </a:r>
          </a:p>
          <a:p>
            <a:pPr lvl="3"/>
            <a:r>
              <a:rPr lang="it-IT" dirty="0"/>
              <a:t>Quarto livello</a:t>
            </a:r>
          </a:p>
          <a:p>
            <a:pPr lvl="4"/>
            <a:r>
              <a:rPr lang="it-IT" dirty="0"/>
              <a:t>Quinto livello</a:t>
            </a: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4"/>
          </p:nvPr>
        </p:nvSpPr>
        <p:spPr>
          <a:xfrm>
            <a:off x="8190398" y="4767264"/>
            <a:ext cx="496402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C7C199-0D0D-7840-A88D-785280B31CF7}" type="slidenum">
              <a:rPr lang="it-IT" smtClean="0"/>
              <a:t>‹#›</a:t>
            </a:fld>
            <a:endParaRPr lang="it-IT"/>
          </a:p>
        </p:txBody>
      </p:sp>
      <p:pic>
        <p:nvPicPr>
          <p:cNvPr id="4" name="Immagine 3" descr="LogoENEA.png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4759472"/>
            <a:ext cx="936564" cy="281636"/>
          </a:xfrm>
          <a:prstGeom prst="rect">
            <a:avLst/>
          </a:prstGeom>
        </p:spPr>
      </p:pic>
      <p:sp>
        <p:nvSpPr>
          <p:cNvPr id="5" name="Segnaposto piè di pagina 4"/>
          <p:cNvSpPr>
            <a:spLocks noGrp="1"/>
          </p:cNvSpPr>
          <p:nvPr>
            <p:ph type="ftr" sz="quarter" idx="3"/>
          </p:nvPr>
        </p:nvSpPr>
        <p:spPr>
          <a:xfrm>
            <a:off x="1486021" y="4767263"/>
            <a:ext cx="6600701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it-IT"/>
              <a:t>Titolo della presentazione - luogo - data (piè pagina - vedi istruzioni per visualizzazione in tutta la presentazione)</a:t>
            </a:r>
          </a:p>
        </p:txBody>
      </p:sp>
    </p:spTree>
    <p:extLst>
      <p:ext uri="{BB962C8B-B14F-4D97-AF65-F5344CB8AC3E}">
        <p14:creationId xmlns:p14="http://schemas.microsoft.com/office/powerpoint/2010/main" val="364881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2" r:id="rId3"/>
    <p:sldLayoutId id="2147483653" r:id="rId4"/>
    <p:sldLayoutId id="2147483656" r:id="rId5"/>
    <p:sldLayoutId id="2147483660" r:id="rId6"/>
    <p:sldLayoutId id="2147483657" r:id="rId7"/>
    <p:sldLayoutId id="2147483658" r:id="rId8"/>
    <p:sldLayoutId id="2147483661" r:id="rId9"/>
    <p:sldLayoutId id="2147483663" r:id="rId10"/>
  </p:sldLayoutIdLst>
  <p:hf hdr="0" dt="0"/>
  <p:txStyles>
    <p:titleStyle>
      <a:lvl1pPr algn="l" defTabSz="457200" rtl="0" eaLnBrk="1" latinLnBrk="0" hangingPunct="1">
        <a:spcBef>
          <a:spcPct val="0"/>
        </a:spcBef>
        <a:buNone/>
        <a:defRPr sz="2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4" Type="http://schemas.openxmlformats.org/officeDocument/2006/relationships/image" Target="../media/image6.tiff"/><Relationship Id="rId5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4" Type="http://schemas.openxmlformats.org/officeDocument/2006/relationships/image" Target="../media/image9.jpeg"/><Relationship Id="rId5" Type="http://schemas.openxmlformats.org/officeDocument/2006/relationships/image" Target="../media/image10.jpeg"/><Relationship Id="rId6" Type="http://schemas.openxmlformats.org/officeDocument/2006/relationships/image" Target="../media/image11.png"/><Relationship Id="rId7" Type="http://schemas.openxmlformats.org/officeDocument/2006/relationships/image" Target="../media/image12.jpeg"/><Relationship Id="rId8" Type="http://schemas.openxmlformats.org/officeDocument/2006/relationships/image" Target="../media/image13.jpg"/><Relationship Id="rId9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4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4" Type="http://schemas.openxmlformats.org/officeDocument/2006/relationships/image" Target="../media/image19.jpeg"/><Relationship Id="rId5" Type="http://schemas.openxmlformats.org/officeDocument/2006/relationships/image" Target="../media/image20.tiff"/><Relationship Id="rId6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11" Type="http://schemas.openxmlformats.org/officeDocument/2006/relationships/image" Target="../media/image31.jpeg"/><Relationship Id="rId1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eg"/><Relationship Id="rId3" Type="http://schemas.openxmlformats.org/officeDocument/2006/relationships/image" Target="../media/image23.jpeg"/><Relationship Id="rId4" Type="http://schemas.openxmlformats.org/officeDocument/2006/relationships/image" Target="../media/image24.jpg"/><Relationship Id="rId5" Type="http://schemas.openxmlformats.org/officeDocument/2006/relationships/image" Target="../media/image25.jpg"/><Relationship Id="rId6" Type="http://schemas.openxmlformats.org/officeDocument/2006/relationships/image" Target="../media/image26.jpg"/><Relationship Id="rId7" Type="http://schemas.openxmlformats.org/officeDocument/2006/relationships/image" Target="../media/image27.jpg"/><Relationship Id="rId8" Type="http://schemas.openxmlformats.org/officeDocument/2006/relationships/image" Target="../media/image28.jpg"/><Relationship Id="rId9" Type="http://schemas.openxmlformats.org/officeDocument/2006/relationships/image" Target="../media/image29.jpg"/><Relationship Id="rId10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tiff"/><Relationship Id="rId4" Type="http://schemas.openxmlformats.org/officeDocument/2006/relationships/image" Target="../media/image34.png"/><Relationship Id="rId5" Type="http://schemas.openxmlformats.org/officeDocument/2006/relationships/image" Target="../media/image35.png"/><Relationship Id="rId6" Type="http://schemas.openxmlformats.org/officeDocument/2006/relationships/image" Target="../media/image36.gif"/><Relationship Id="rId7" Type="http://schemas.openxmlformats.org/officeDocument/2006/relationships/image" Target="../media/image37.gif"/><Relationship Id="rId8" Type="http://schemas.openxmlformats.org/officeDocument/2006/relationships/image" Target="../media/image38.png"/><Relationship Id="rId9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4" Type="http://schemas.openxmlformats.org/officeDocument/2006/relationships/image" Target="../media/image41.gif"/><Relationship Id="rId5" Type="http://schemas.openxmlformats.org/officeDocument/2006/relationships/image" Target="../media/image42.jpg"/><Relationship Id="rId6" Type="http://schemas.openxmlformats.org/officeDocument/2006/relationships/image" Target="../media/image43.gif"/><Relationship Id="rId7" Type="http://schemas.openxmlformats.org/officeDocument/2006/relationships/image" Target="../media/image44.gif"/><Relationship Id="rId8" Type="http://schemas.openxmlformats.org/officeDocument/2006/relationships/image" Target="../media/image45.jpeg"/><Relationship Id="rId9" Type="http://schemas.openxmlformats.org/officeDocument/2006/relationships/image" Target="../media/image46.png"/><Relationship Id="rId10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gif"/><Relationship Id="rId4" Type="http://schemas.openxmlformats.org/officeDocument/2006/relationships/image" Target="../media/image49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gif"/><Relationship Id="rId4" Type="http://schemas.openxmlformats.org/officeDocument/2006/relationships/image" Target="../media/image51.gif"/><Relationship Id="rId5" Type="http://schemas.openxmlformats.org/officeDocument/2006/relationships/image" Target="../media/image52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gif"/><Relationship Id="rId4" Type="http://schemas.openxmlformats.org/officeDocument/2006/relationships/image" Target="../media/image54.jpeg"/><Relationship Id="rId5" Type="http://schemas.openxmlformats.org/officeDocument/2006/relationships/image" Target="../media/image55.jpeg"/><Relationship Id="rId6" Type="http://schemas.openxmlformats.org/officeDocument/2006/relationships/image" Target="../media/image56.jpeg"/><Relationship Id="rId7" Type="http://schemas.openxmlformats.org/officeDocument/2006/relationships/image" Target="../media/image57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4" Type="http://schemas.openxmlformats.org/officeDocument/2006/relationships/image" Target="../media/image60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g"/><Relationship Id="rId4" Type="http://schemas.openxmlformats.org/officeDocument/2006/relationships/image" Target="../media/image63.jpg"/><Relationship Id="rId5" Type="http://schemas.openxmlformats.org/officeDocument/2006/relationships/image" Target="../media/image64.jpg"/><Relationship Id="rId6" Type="http://schemas.openxmlformats.org/officeDocument/2006/relationships/image" Target="../media/image65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1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4" Type="http://schemas.openxmlformats.org/officeDocument/2006/relationships/image" Target="../media/image68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6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g"/><Relationship Id="rId4" Type="http://schemas.openxmlformats.org/officeDocument/2006/relationships/image" Target="../media/image71.jpg"/><Relationship Id="rId5" Type="http://schemas.openxmlformats.org/officeDocument/2006/relationships/image" Target="../media/image72.png"/><Relationship Id="rId6" Type="http://schemas.openxmlformats.org/officeDocument/2006/relationships/image" Target="../media/image73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9.jpg"/></Relationships>
</file>

<file path=ppt/slides/_rels/slide16.xml.rels><?xml version="1.0" encoding="UTF-8" standalone="yes"?>
<Relationships xmlns="http://schemas.openxmlformats.org/package/2006/relationships"><Relationship Id="rId11" Type="http://schemas.openxmlformats.org/officeDocument/2006/relationships/image" Target="../media/image83.png"/><Relationship Id="rId12" Type="http://schemas.openxmlformats.org/officeDocument/2006/relationships/image" Target="../media/image84.png"/><Relationship Id="rId13" Type="http://schemas.openxmlformats.org/officeDocument/2006/relationships/image" Target="../media/image85.png"/><Relationship Id="rId14" Type="http://schemas.openxmlformats.org/officeDocument/2006/relationships/image" Target="../media/image86.png"/><Relationship Id="rId15" Type="http://schemas.openxmlformats.org/officeDocument/2006/relationships/image" Target="../media/image87.png"/><Relationship Id="rId16" Type="http://schemas.openxmlformats.org/officeDocument/2006/relationships/image" Target="../media/image88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4.png"/><Relationship Id="rId3" Type="http://schemas.openxmlformats.org/officeDocument/2006/relationships/image" Target="../media/image75.png"/><Relationship Id="rId4" Type="http://schemas.openxmlformats.org/officeDocument/2006/relationships/image" Target="../media/image76.png"/><Relationship Id="rId5" Type="http://schemas.openxmlformats.org/officeDocument/2006/relationships/image" Target="../media/image77.png"/><Relationship Id="rId6" Type="http://schemas.openxmlformats.org/officeDocument/2006/relationships/image" Target="../media/image78.png"/><Relationship Id="rId7" Type="http://schemas.openxmlformats.org/officeDocument/2006/relationships/image" Target="../media/image79.png"/><Relationship Id="rId8" Type="http://schemas.openxmlformats.org/officeDocument/2006/relationships/image" Target="../media/image80.png"/><Relationship Id="rId9" Type="http://schemas.openxmlformats.org/officeDocument/2006/relationships/image" Target="../media/image81.png"/><Relationship Id="rId10" Type="http://schemas.openxmlformats.org/officeDocument/2006/relationships/image" Target="../media/image82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4" Type="http://schemas.openxmlformats.org/officeDocument/2006/relationships/image" Target="../media/image91.png"/><Relationship Id="rId5" Type="http://schemas.openxmlformats.org/officeDocument/2006/relationships/image" Target="../media/image92.png"/><Relationship Id="rId6" Type="http://schemas.openxmlformats.org/officeDocument/2006/relationships/image" Target="../media/image93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g"/><Relationship Id="rId4" Type="http://schemas.openxmlformats.org/officeDocument/2006/relationships/image" Target="../media/image96.jpg"/><Relationship Id="rId5" Type="http://schemas.openxmlformats.org/officeDocument/2006/relationships/image" Target="../media/image97.png"/><Relationship Id="rId6" Type="http://schemas.openxmlformats.org/officeDocument/2006/relationships/image" Target="../media/image98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9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0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esto 2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it-IT" dirty="0"/>
              <a:t>Paolo </a:t>
            </a:r>
            <a:r>
              <a:rPr lang="it-IT" dirty="0" err="1"/>
              <a:t>Micozzi</a:t>
            </a:r>
            <a:r>
              <a:rPr lang="it-IT"/>
              <a:t> and the PROTO-SPHERA Group</a:t>
            </a:r>
          </a:p>
        </p:txBody>
      </p:sp>
      <p:sp>
        <p:nvSpPr>
          <p:cNvPr id="4" name="Titolo 3"/>
          <p:cNvSpPr>
            <a:spLocks noGrp="1"/>
          </p:cNvSpPr>
          <p:nvPr>
            <p:ph type="title"/>
          </p:nvPr>
        </p:nvSpPr>
        <p:spPr>
          <a:xfrm>
            <a:off x="182605" y="1889502"/>
            <a:ext cx="8828410" cy="984885"/>
          </a:xfrm>
        </p:spPr>
        <p:txBody>
          <a:bodyPr/>
          <a:lstStyle/>
          <a:p>
            <a:r>
              <a:rPr lang="en-US"/>
              <a:t>PROTO-SPHERA: a “bridge” between laboratory and astrophysical plasmas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9C66B399-C218-EF43-8F9E-36B60150151B}"/>
              </a:ext>
            </a:extLst>
          </p:cNvPr>
          <p:cNvSpPr txBox="1"/>
          <p:nvPr/>
        </p:nvSpPr>
        <p:spPr>
          <a:xfrm>
            <a:off x="0" y="4548879"/>
            <a:ext cx="91936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>
                <a:solidFill>
                  <a:srgbClr val="0070C0"/>
                </a:solidFill>
              </a:rPr>
              <a:t>1</a:t>
            </a:r>
            <a:r>
              <a:rPr lang="en-US" sz="1400" i="1" baseline="30000">
                <a:solidFill>
                  <a:srgbClr val="0070C0"/>
                </a:solidFill>
              </a:rPr>
              <a:t>º</a:t>
            </a:r>
            <a:r>
              <a:rPr lang="en-US" sz="1400" i="1">
                <a:solidFill>
                  <a:srgbClr val="0070C0"/>
                </a:solidFill>
              </a:rPr>
              <a:t> Conferenza Italiana Plasmi (CiP), </a:t>
            </a:r>
            <a:r>
              <a:rPr lang="en-US" sz="1400" i="1">
                <a:solidFill>
                  <a:schemeClr val="accent1"/>
                </a:solidFill>
              </a:rPr>
              <a:t>ENEA Centro Ricerche Frascati</a:t>
            </a:r>
            <a:r>
              <a:rPr lang="en-US" sz="1400" i="1">
                <a:solidFill>
                  <a:srgbClr val="0070C0"/>
                </a:solidFill>
              </a:rPr>
              <a:t>, </a:t>
            </a:r>
            <a:r>
              <a:rPr lang="fi-FI" sz="1400" i="1">
                <a:solidFill>
                  <a:schemeClr val="accent1"/>
                </a:solidFill>
              </a:rPr>
              <a:t>Feb 3 – 6, 2026</a:t>
            </a:r>
            <a:endParaRPr lang="en-US" sz="1400" i="1">
              <a:solidFill>
                <a:schemeClr val="accent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8785" y="17881"/>
            <a:ext cx="5668907" cy="1177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330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13414" y="151420"/>
            <a:ext cx="8494612" cy="677108"/>
          </a:xfrm>
        </p:spPr>
        <p:txBody>
          <a:bodyPr/>
          <a:lstStyle/>
          <a:p>
            <a:r>
              <a:rPr lang="it-IT">
                <a:solidFill>
                  <a:srgbClr val="FFFF00"/>
                </a:solidFill>
              </a:rPr>
              <a:t>PROTO-SPHERA : an ”astrophysical” configuration</a:t>
            </a:r>
            <a:r>
              <a:rPr lang="it-IT"/>
              <a:t/>
            </a:r>
            <a:br>
              <a:rPr lang="it-IT"/>
            </a:br>
            <a:endParaRPr lang="it-IT" sz="1800"/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4"/>
          </p:nvPr>
        </p:nvSpPr>
        <p:spPr>
          <a:xfrm>
            <a:off x="8689084" y="4767264"/>
            <a:ext cx="448566" cy="273844"/>
          </a:xfrm>
        </p:spPr>
        <p:txBody>
          <a:bodyPr/>
          <a:lstStyle/>
          <a:p>
            <a:r>
              <a:rPr lang="it-IT"/>
              <a:t>2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9866" y="787400"/>
            <a:ext cx="3057714" cy="369884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583F472C-039D-624F-90B2-137F4AD46B8E}"/>
              </a:ext>
            </a:extLst>
          </p:cNvPr>
          <p:cNvSpPr txBox="1"/>
          <p:nvPr/>
        </p:nvSpPr>
        <p:spPr>
          <a:xfrm>
            <a:off x="2779325" y="4492599"/>
            <a:ext cx="2733038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endParaRPr lang="en-US" sz="800" b="1" i="1">
              <a:solidFill>
                <a:srgbClr val="FFFF00"/>
              </a:solidFill>
              <a:latin typeface="Lora" panose="02000503000000020004" pitchFamily="2" charset="0"/>
            </a:endParaRPr>
          </a:p>
          <a:p>
            <a:pPr algn="ctr"/>
            <a:r>
              <a:rPr lang="en-US" sz="2000" b="1" i="1">
                <a:solidFill>
                  <a:schemeClr val="bg1"/>
                </a:solidFill>
                <a:latin typeface="Lora" panose="02000503000000020004" pitchFamily="2" charset="0"/>
              </a:rPr>
              <a:t>PROTO-SPHERA</a:t>
            </a:r>
          </a:p>
          <a:p>
            <a:pPr algn="ctr"/>
            <a:endParaRPr lang="en-US" sz="800" b="1" i="1">
              <a:solidFill>
                <a:schemeClr val="bg1"/>
              </a:solidFill>
              <a:latin typeface="Lora" panose="02000503000000020004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18502B71-6F3F-2B45-9384-DBB9BB47D69C}"/>
              </a:ext>
            </a:extLst>
          </p:cNvPr>
          <p:cNvSpPr txBox="1"/>
          <p:nvPr/>
        </p:nvSpPr>
        <p:spPr>
          <a:xfrm>
            <a:off x="5512363" y="4486248"/>
            <a:ext cx="3005217" cy="646331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endParaRPr lang="en-US" sz="800" b="1" i="1">
              <a:solidFill>
                <a:srgbClr val="F999C3"/>
              </a:solidFill>
              <a:latin typeface="Lora" panose="02000503000000020004" pitchFamily="2" charset="0"/>
            </a:endParaRPr>
          </a:p>
          <a:p>
            <a:pPr algn="ctr"/>
            <a:r>
              <a:rPr lang="en-US" b="1" i="1">
                <a:solidFill>
                  <a:schemeClr val="bg1"/>
                </a:solidFill>
                <a:latin typeface="Lora" panose="02000503000000020004" pitchFamily="2" charset="0"/>
              </a:rPr>
              <a:t>Crab Nebula remnant</a:t>
            </a:r>
          </a:p>
          <a:p>
            <a:pPr algn="ctr"/>
            <a:endParaRPr lang="it-IT" sz="1000">
              <a:solidFill>
                <a:srgbClr val="F999C3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AF781D3C-12CC-A049-8B3F-C9237BCE82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823" y="787400"/>
            <a:ext cx="2593098" cy="391795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EB333A6E-4C55-3941-94B5-90A75C0EF8AF}"/>
              </a:ext>
            </a:extLst>
          </p:cNvPr>
          <p:cNvSpPr>
            <a:spLocks noChangeAspect="1"/>
          </p:cNvSpPr>
          <p:nvPr/>
        </p:nvSpPr>
        <p:spPr>
          <a:xfrm>
            <a:off x="1644650" y="730250"/>
            <a:ext cx="41549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3200"/>
              <a:t>🇮🇹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8AB8785F-3AC2-3FEB-8F70-E537BA1A08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2920" y="787400"/>
            <a:ext cx="2733039" cy="3698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261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13414" y="177838"/>
            <a:ext cx="8229600" cy="400110"/>
          </a:xfrm>
        </p:spPr>
        <p:txBody>
          <a:bodyPr/>
          <a:lstStyle/>
          <a:p>
            <a:r>
              <a:rPr lang="it-IT">
                <a:solidFill>
                  <a:srgbClr val="FFFF00"/>
                </a:solidFill>
              </a:rPr>
              <a:t>PROTO-SPHERA Vs Tokamak: the stationary state</a:t>
            </a:r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4"/>
          </p:nvPr>
        </p:nvSpPr>
        <p:spPr>
          <a:xfrm>
            <a:off x="8709006" y="4767264"/>
            <a:ext cx="428644" cy="273844"/>
          </a:xfrm>
        </p:spPr>
        <p:txBody>
          <a:bodyPr/>
          <a:lstStyle/>
          <a:p>
            <a:r>
              <a:rPr lang="it-IT"/>
              <a:t>3</a:t>
            </a:r>
          </a:p>
        </p:txBody>
      </p:sp>
      <p:pic>
        <p:nvPicPr>
          <p:cNvPr id="40" name="Picture 39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3915DDD9-C602-A64B-B788-716B9F1A53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660" y="953254"/>
            <a:ext cx="1257803" cy="818963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4C5DE3F8-32EF-CE4F-9680-5CF0D1AF6E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1549" y="3382610"/>
            <a:ext cx="1591549" cy="1326291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F8947832-2DA6-DB49-A618-A967DF24CC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43098" y="3382610"/>
            <a:ext cx="1548472" cy="1324879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3F8D843F-1AAA-C74A-B922-7BB1A41289AD}"/>
              </a:ext>
            </a:extLst>
          </p:cNvPr>
          <p:cNvSpPr txBox="1"/>
          <p:nvPr/>
        </p:nvSpPr>
        <p:spPr>
          <a:xfrm>
            <a:off x="6076551" y="4682835"/>
            <a:ext cx="26661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400" b="1">
                <a:solidFill>
                  <a:srgbClr val="275D60"/>
                </a:solidFill>
              </a:rPr>
              <a:t>Solar photosphere (∼6000 ºC</a:t>
            </a:r>
            <a:r>
              <a:rPr lang="it-IT" sz="1400" b="1">
                <a:solidFill>
                  <a:srgbClr val="29605F"/>
                </a:solidFill>
              </a:rPr>
              <a:t>)</a:t>
            </a:r>
          </a:p>
        </p:txBody>
      </p:sp>
      <p:sp>
        <p:nvSpPr>
          <p:cNvPr id="51" name="Right Arrow 50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2C50488B-F4DC-E549-94C2-DA01AB77ADBB}"/>
              </a:ext>
            </a:extLst>
          </p:cNvPr>
          <p:cNvSpPr/>
          <p:nvPr/>
        </p:nvSpPr>
        <p:spPr>
          <a:xfrm>
            <a:off x="2121261" y="2932988"/>
            <a:ext cx="1293349" cy="194283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53" name="Picture 52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BBD14425-6E2B-B642-8CD6-ECE6ADD98A4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200000" flipH="1">
            <a:off x="6076370" y="1246261"/>
            <a:ext cx="784126" cy="1335464"/>
          </a:xfrm>
          <a:prstGeom prst="rect">
            <a:avLst/>
          </a:prstGeom>
        </p:spPr>
      </p:pic>
      <p:sp>
        <p:nvSpPr>
          <p:cNvPr id="54" name="Bent Arrow 53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C8B0692B-2F66-A54D-B4FC-ED7FEAF071D5}"/>
              </a:ext>
            </a:extLst>
          </p:cNvPr>
          <p:cNvSpPr/>
          <p:nvPr/>
        </p:nvSpPr>
        <p:spPr>
          <a:xfrm rot="17855083" flipV="1">
            <a:off x="6540546" y="1809728"/>
            <a:ext cx="383429" cy="301035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82579"/>
            </a:avLst>
          </a:prstGeom>
          <a:solidFill>
            <a:srgbClr val="68369B"/>
          </a:solidFill>
          <a:ln w="3175">
            <a:solidFill>
              <a:srgbClr val="68369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solidFill>
                <a:schemeClr val="tx1"/>
              </a:solidFill>
            </a:endParaRPr>
          </a:p>
        </p:txBody>
      </p:sp>
      <p:sp>
        <p:nvSpPr>
          <p:cNvPr id="57" name="Donut 56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C55FE977-0794-4A42-A445-C583A8A45266}"/>
              </a:ext>
            </a:extLst>
          </p:cNvPr>
          <p:cNvSpPr/>
          <p:nvPr/>
        </p:nvSpPr>
        <p:spPr>
          <a:xfrm>
            <a:off x="6153426" y="3563708"/>
            <a:ext cx="888724" cy="806339"/>
          </a:xfrm>
          <a:prstGeom prst="donut">
            <a:avLst>
              <a:gd name="adj" fmla="val 4672"/>
            </a:avLst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solidFill>
                <a:schemeClr val="tx1"/>
              </a:solidFill>
            </a:endParaRPr>
          </a:p>
        </p:txBody>
      </p:sp>
      <p:sp>
        <p:nvSpPr>
          <p:cNvPr id="58" name="Donut 57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E9EC5F7D-3B01-374D-989F-AB7EAF0DF551}"/>
              </a:ext>
            </a:extLst>
          </p:cNvPr>
          <p:cNvSpPr/>
          <p:nvPr/>
        </p:nvSpPr>
        <p:spPr>
          <a:xfrm>
            <a:off x="7659586" y="3577015"/>
            <a:ext cx="897020" cy="817186"/>
          </a:xfrm>
          <a:prstGeom prst="donut">
            <a:avLst>
              <a:gd name="adj" fmla="val 4672"/>
            </a:avLst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solidFill>
                <a:schemeClr val="tx1"/>
              </a:solidFill>
            </a:endParaRPr>
          </a:p>
        </p:txBody>
      </p:sp>
      <p:cxnSp>
        <p:nvCxnSpPr>
          <p:cNvPr id="60" name="Straight Arrow Connector 59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224DABB6-0EFC-6540-8E75-040D210B990D}"/>
              </a:ext>
            </a:extLst>
          </p:cNvPr>
          <p:cNvCxnSpPr/>
          <p:nvPr/>
        </p:nvCxnSpPr>
        <p:spPr>
          <a:xfrm>
            <a:off x="7080465" y="3986757"/>
            <a:ext cx="556346" cy="7515"/>
          </a:xfrm>
          <a:prstGeom prst="straightConnector1">
            <a:avLst/>
          </a:prstGeom>
          <a:ln w="317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1" name="TextBox 60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E641C46B-753E-784B-8D07-57DD23B7C129}"/>
              </a:ext>
            </a:extLst>
          </p:cNvPr>
          <p:cNvSpPr txBox="1"/>
          <p:nvPr/>
        </p:nvSpPr>
        <p:spPr>
          <a:xfrm>
            <a:off x="6061475" y="3099487"/>
            <a:ext cx="23198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400" b="1">
                <a:solidFill>
                  <a:srgbClr val="3F8D92"/>
                </a:solidFill>
              </a:rPr>
              <a:t>Solar corona (milions ºC)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0482FCEF-1965-9544-AA4E-6C1743494341}"/>
              </a:ext>
            </a:extLst>
          </p:cNvPr>
          <p:cNvSpPr txBox="1"/>
          <p:nvPr/>
        </p:nvSpPr>
        <p:spPr>
          <a:xfrm>
            <a:off x="5713956" y="2427775"/>
            <a:ext cx="238879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400" b="1">
                <a:solidFill>
                  <a:srgbClr val="285E5D"/>
                </a:solidFill>
                <a:latin typeface="+mn-lt"/>
              </a:rPr>
              <a:t>In the Sun probably</a:t>
            </a:r>
          </a:p>
          <a:p>
            <a:r>
              <a:rPr lang="it-IT" sz="1400" b="1">
                <a:solidFill>
                  <a:srgbClr val="285E5D"/>
                </a:solidFill>
                <a:latin typeface="+mn-lt"/>
              </a:rPr>
              <a:t>the reconnections explain</a:t>
            </a:r>
          </a:p>
          <a:p>
            <a:r>
              <a:rPr lang="it-IT" sz="1400" b="1">
                <a:solidFill>
                  <a:srgbClr val="285E5D"/>
                </a:solidFill>
                <a:latin typeface="+mn-lt"/>
              </a:rPr>
              <a:t>the coronal heating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9D24E81E-9734-404A-939A-8216846C5135}"/>
              </a:ext>
            </a:extLst>
          </p:cNvPr>
          <p:cNvSpPr/>
          <p:nvPr/>
        </p:nvSpPr>
        <p:spPr>
          <a:xfrm>
            <a:off x="6677605" y="822179"/>
            <a:ext cx="2466395" cy="1292662"/>
          </a:xfrm>
          <a:prstGeom prst="rect">
            <a:avLst/>
          </a:prstGeom>
          <a:noFill/>
          <a:effectLst>
            <a:reflection endPos="0" dist="50800" dir="5400000" sy="-100000" algn="bl" rotWithShape="0"/>
          </a:effectLst>
        </p:spPr>
        <p:txBody>
          <a:bodyPr wrap="square">
            <a:spAutoFit/>
          </a:bodyPr>
          <a:lstStyle/>
          <a:p>
            <a:pPr algn="r"/>
            <a:r>
              <a:rPr lang="it-IT" sz="1400" b="1">
                <a:solidFill>
                  <a:srgbClr val="68369B"/>
                </a:solidFill>
                <a:latin typeface="+mn-lt"/>
              </a:rPr>
              <a:t>On the standard X-points</a:t>
            </a:r>
          </a:p>
          <a:p>
            <a:pPr algn="r"/>
            <a:r>
              <a:rPr lang="it-IT" sz="1400" b="1">
                <a:solidFill>
                  <a:srgbClr val="68369B"/>
                </a:solidFill>
              </a:rPr>
              <a:t>reconnections are present:</a:t>
            </a:r>
            <a:endParaRPr lang="it-IT" sz="1400" b="1">
              <a:solidFill>
                <a:srgbClr val="68369B"/>
              </a:solidFill>
              <a:latin typeface="+mn-lt"/>
            </a:endParaRPr>
          </a:p>
          <a:p>
            <a:pPr algn="r"/>
            <a:r>
              <a:rPr lang="it-IT" sz="1400" b="1">
                <a:solidFill>
                  <a:srgbClr val="68369B"/>
                </a:solidFill>
                <a:latin typeface="+mn-lt"/>
              </a:rPr>
              <a:t>the Helicity Injection</a:t>
            </a:r>
          </a:p>
          <a:p>
            <a:pPr algn="r"/>
            <a:r>
              <a:rPr lang="it-IT" sz="1400" b="1">
                <a:solidFill>
                  <a:srgbClr val="68369B"/>
                </a:solidFill>
                <a:latin typeface="+mn-lt"/>
              </a:rPr>
              <a:t>sustains the torus </a:t>
            </a:r>
          </a:p>
          <a:p>
            <a:pPr algn="r"/>
            <a:r>
              <a:rPr lang="it-IT" sz="1400" b="1">
                <a:solidFill>
                  <a:srgbClr val="68369B"/>
                </a:solidFill>
                <a:latin typeface="+mn-lt"/>
              </a:rPr>
              <a:t>toroidal current</a:t>
            </a:r>
          </a:p>
          <a:p>
            <a:r>
              <a:rPr lang="it-IT" sz="800">
                <a:solidFill>
                  <a:srgbClr val="000000"/>
                </a:solidFill>
                <a:effectLst/>
                <a:latin typeface="Lora" panose="02000503000000020004" pitchFamily="2" charset="77"/>
              </a:rPr>
              <a:t> 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9928EC1C-5CB0-9A45-A9FE-DE9FC5B8EC6A}"/>
              </a:ext>
            </a:extLst>
          </p:cNvPr>
          <p:cNvSpPr txBox="1"/>
          <p:nvPr/>
        </p:nvSpPr>
        <p:spPr>
          <a:xfrm>
            <a:off x="5978099" y="1327667"/>
            <a:ext cx="9028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200" b="1" i="1">
                <a:solidFill>
                  <a:srgbClr val="68369B"/>
                </a:solidFill>
              </a:rPr>
              <a:t>X-points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93A5C6A1-A408-7147-8E63-3B6795BA2306}"/>
              </a:ext>
            </a:extLst>
          </p:cNvPr>
          <p:cNvCxnSpPr/>
          <p:nvPr/>
        </p:nvCxnSpPr>
        <p:spPr>
          <a:xfrm>
            <a:off x="413414" y="821789"/>
            <a:ext cx="1242849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A04E5285-D917-1442-9284-62E51F108519}"/>
              </a:ext>
            </a:extLst>
          </p:cNvPr>
          <p:cNvCxnSpPr>
            <a:cxnSpLocks/>
          </p:cNvCxnSpPr>
          <p:nvPr/>
        </p:nvCxnSpPr>
        <p:spPr>
          <a:xfrm>
            <a:off x="3555848" y="1196216"/>
            <a:ext cx="6882" cy="2186394"/>
          </a:xfrm>
          <a:prstGeom prst="straightConnector1">
            <a:avLst/>
          </a:prstGeom>
          <a:ln w="28575">
            <a:solidFill>
              <a:srgbClr val="00B050"/>
            </a:solidFill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2465453" y="1500211"/>
            <a:ext cx="1056702" cy="738664"/>
          </a:xfrm>
          <a:prstGeom prst="rect">
            <a:avLst/>
          </a:prstGeom>
        </p:spPr>
        <p:txBody>
          <a:bodyPr vert="horz" wrap="square" lIns="91440" tIns="0" rIns="91440" bIns="0" rtlCol="0">
            <a:spAutoFit/>
          </a:bodyPr>
          <a:lstStyle/>
          <a:p>
            <a:r>
              <a:rPr lang="en-US" sz="1200" b="1" smtClean="0">
                <a:solidFill>
                  <a:srgbClr val="00B050"/>
                </a:solidFill>
              </a:rPr>
              <a:t>Constant V</a:t>
            </a:r>
          </a:p>
          <a:p>
            <a:r>
              <a:rPr lang="en-US" sz="1200" b="1">
                <a:solidFill>
                  <a:srgbClr val="00B050"/>
                </a:solidFill>
              </a:rPr>
              <a:t>between </a:t>
            </a:r>
          </a:p>
          <a:p>
            <a:r>
              <a:rPr lang="en-US" sz="1200" b="1">
                <a:solidFill>
                  <a:srgbClr val="00B050"/>
                </a:solidFill>
              </a:rPr>
              <a:t>electrodes</a:t>
            </a:r>
            <a:r>
              <a:rPr lang="en-US" sz="1200" b="1" smtClean="0">
                <a:solidFill>
                  <a:srgbClr val="00B050"/>
                </a:solidFill>
              </a:rPr>
              <a:t>: stationary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984172BE-70E0-BF48-98BD-B12C3F85936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414" y="2589603"/>
            <a:ext cx="1242849" cy="757835"/>
          </a:xfrm>
          <a:prstGeom prst="rect">
            <a:avLst/>
          </a:prstGeom>
        </p:spPr>
      </p:pic>
      <p:sp>
        <p:nvSpPr>
          <p:cNvPr id="34" name="Down Arrow 33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A11DCDE8-177D-034B-9FE1-153EAC737D58}"/>
              </a:ext>
            </a:extLst>
          </p:cNvPr>
          <p:cNvSpPr/>
          <p:nvPr/>
        </p:nvSpPr>
        <p:spPr>
          <a:xfrm>
            <a:off x="991717" y="2847988"/>
            <a:ext cx="76150" cy="226307"/>
          </a:xfrm>
          <a:prstGeom prst="downArrow">
            <a:avLst/>
          </a:prstGeom>
          <a:solidFill>
            <a:srgbClr val="EE2E9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38" name="Curved Up Arrow 37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09E40193-613F-084C-B8CA-66D557A6DBD0}"/>
              </a:ext>
            </a:extLst>
          </p:cNvPr>
          <p:cNvSpPr>
            <a:spLocks noChangeAspect="1"/>
          </p:cNvSpPr>
          <p:nvPr/>
        </p:nvSpPr>
        <p:spPr>
          <a:xfrm>
            <a:off x="791883" y="3032219"/>
            <a:ext cx="478117" cy="82716"/>
          </a:xfrm>
          <a:prstGeom prst="curvedUpArrow">
            <a:avLst/>
          </a:prstGeom>
          <a:solidFill>
            <a:srgbClr val="EE2E9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18717" y="1874521"/>
            <a:ext cx="1702710" cy="615553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pPr algn="ctr"/>
            <a:r>
              <a:rPr lang="en-US" sz="1000" b="1" smtClean="0"/>
              <a:t>On Tokamaks the central</a:t>
            </a:r>
          </a:p>
          <a:p>
            <a:pPr algn="ctr"/>
            <a:r>
              <a:rPr lang="en-US" sz="1000" b="1" smtClean="0"/>
              <a:t>solenoid induces</a:t>
            </a:r>
          </a:p>
          <a:p>
            <a:pPr algn="ctr"/>
            <a:r>
              <a:rPr lang="en-US" sz="1000" b="1" smtClean="0"/>
              <a:t>the toroidal current</a:t>
            </a:r>
          </a:p>
          <a:p>
            <a:pPr algn="ctr"/>
            <a:r>
              <a:rPr lang="mr-IN" sz="1000" b="1"/>
              <a:t>…</a:t>
            </a:r>
            <a:r>
              <a:rPr lang="en-US" sz="1000" b="1"/>
              <a:t> but is not stationary</a:t>
            </a:r>
            <a:endParaRPr lang="en-US" sz="1000" b="1" smtClean="0"/>
          </a:p>
        </p:txBody>
      </p:sp>
      <p:sp>
        <p:nvSpPr>
          <p:cNvPr id="5" name="TextBox 4"/>
          <p:cNvSpPr txBox="1"/>
          <p:nvPr/>
        </p:nvSpPr>
        <p:spPr>
          <a:xfrm>
            <a:off x="6987876" y="2001078"/>
            <a:ext cx="2223686" cy="430887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400" b="1" smtClean="0">
                <a:solidFill>
                  <a:srgbClr val="FF0000"/>
                </a:solidFill>
              </a:rPr>
              <a:t>Which is the level of</a:t>
            </a:r>
          </a:p>
          <a:p>
            <a:r>
              <a:rPr lang="en-US" sz="1400" b="1">
                <a:solidFill>
                  <a:srgbClr val="FF0000"/>
                </a:solidFill>
              </a:rPr>
              <a:t>axisimmetry violations?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="" xmlns:a16="http://schemas.microsoft.com/office/drawing/2014/main" id="{2B51F705-6F39-F38B-6C6F-9700A12AE059}"/>
              </a:ext>
            </a:extLst>
          </p:cNvPr>
          <p:cNvSpPr txBox="1"/>
          <p:nvPr/>
        </p:nvSpPr>
        <p:spPr>
          <a:xfrm>
            <a:off x="4497082" y="3691971"/>
            <a:ext cx="101181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800" b="1">
                <a:solidFill>
                  <a:schemeClr val="bg1"/>
                </a:solidFill>
              </a:rPr>
              <a:t>PROTO-SPHERA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="" xmlns:a16="http://schemas.microsoft.com/office/drawing/2014/main" id="{6D616191-3C91-A97B-C414-EABF2BBBCDF3}"/>
              </a:ext>
            </a:extLst>
          </p:cNvPr>
          <p:cNvSpPr txBox="1"/>
          <p:nvPr/>
        </p:nvSpPr>
        <p:spPr>
          <a:xfrm>
            <a:off x="2858266" y="4904186"/>
            <a:ext cx="175080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>
                <a:solidFill>
                  <a:schemeClr val="bg1"/>
                </a:solidFill>
              </a:rPr>
              <a:t>s</a:t>
            </a:r>
            <a:r>
              <a:rPr lang="x-none" sz="800">
                <a:solidFill>
                  <a:schemeClr val="bg1"/>
                </a:solidFill>
              </a:rPr>
              <a:t>izes differ by a factor of 10</a:t>
            </a:r>
            <a:r>
              <a:rPr lang="x-none" sz="800" baseline="30000">
                <a:solidFill>
                  <a:schemeClr val="bg1"/>
                </a:solidFill>
              </a:rPr>
              <a:t>16</a:t>
            </a:r>
            <a:r>
              <a:rPr lang="x-none" sz="800">
                <a:solidFill>
                  <a:schemeClr val="bg1"/>
                </a:solidFill>
              </a:rPr>
              <a:t>-10</a:t>
            </a:r>
            <a:r>
              <a:rPr lang="x-none" sz="800" baseline="30000">
                <a:solidFill>
                  <a:schemeClr val="bg1"/>
                </a:solidFill>
              </a:rPr>
              <a:t>17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="" xmlns:a16="http://schemas.microsoft.com/office/drawing/2014/main" id="{3FCC7FCC-46DB-E46E-AE1F-6A5F9EB03518}"/>
              </a:ext>
            </a:extLst>
          </p:cNvPr>
          <p:cNvSpPr txBox="1"/>
          <p:nvPr/>
        </p:nvSpPr>
        <p:spPr>
          <a:xfrm>
            <a:off x="79907" y="3430301"/>
            <a:ext cx="2000767" cy="132343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x-none" sz="800" b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800" b="1">
                <a:solidFill>
                  <a:schemeClr val="accent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Most efficient accelerators in the</a:t>
            </a:r>
          </a:p>
          <a:p>
            <a:r>
              <a:rPr lang="en-US" sz="800" b="1">
                <a:solidFill>
                  <a:schemeClr val="accent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Galaxy are the </a:t>
            </a:r>
            <a:r>
              <a:rPr lang="en-US" sz="800" b="1" err="1">
                <a:solidFill>
                  <a:schemeClr val="accent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PWNe</a:t>
            </a:r>
            <a:r>
              <a:rPr lang="x-none" sz="800" b="1">
                <a:solidFill>
                  <a:schemeClr val="accent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r>
              <a:rPr lang="en-US" sz="800" b="1">
                <a:solidFill>
                  <a:schemeClr val="accent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(</a:t>
            </a:r>
            <a:r>
              <a:rPr lang="x-none" sz="800" b="1">
                <a:solidFill>
                  <a:schemeClr val="accent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&gt;25% of their released power is</a:t>
            </a:r>
            <a:endParaRPr lang="en-US" sz="800" b="1">
              <a:solidFill>
                <a:schemeClr val="accent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sz="800" b="1">
                <a:solidFill>
                  <a:schemeClr val="accent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</a:t>
            </a:r>
            <a:r>
              <a:rPr lang="x-none" sz="800" b="1">
                <a:solidFill>
                  <a:schemeClr val="accent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emitted</a:t>
            </a:r>
            <a:r>
              <a:rPr lang="en-US" sz="800" b="1">
                <a:solidFill>
                  <a:schemeClr val="accent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 radiation)</a:t>
            </a:r>
          </a:p>
          <a:p>
            <a:r>
              <a:rPr lang="x-none" sz="800" b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spectrum of e.m. emission</a:t>
            </a:r>
            <a:endParaRPr lang="en-US" sz="800" b="1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x-none" sz="800" b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" b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x-none" sz="800" b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extends</a:t>
            </a:r>
            <a:r>
              <a:rPr lang="en-US" sz="800" b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x-none" sz="800" b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beyond PeV (10</a:t>
            </a:r>
            <a:r>
              <a:rPr lang="x-none" sz="800" b="1" baseline="3000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x-none" sz="800" b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eV)</a:t>
            </a:r>
            <a:endParaRPr lang="en-US" sz="800" b="1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800" b="1">
              <a:solidFill>
                <a:schemeClr val="accent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sz="800" b="1">
                <a:solidFill>
                  <a:schemeClr val="accent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Acceleration of particles in PWN</a:t>
            </a:r>
          </a:p>
          <a:p>
            <a:r>
              <a:rPr lang="en-US" sz="800" b="1">
                <a:solidFill>
                  <a:schemeClr val="accent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 open question:</a:t>
            </a:r>
            <a:r>
              <a:rPr lang="en-US" sz="800" b="1">
                <a:solidFill>
                  <a:schemeClr val="accent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800" b="1">
                <a:solidFill>
                  <a:schemeClr val="accent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magnetic reconnections good candidate</a:t>
            </a:r>
            <a:endParaRPr lang="x-none" sz="800" b="1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7683" y="791522"/>
            <a:ext cx="1816100" cy="2921000"/>
          </a:xfrm>
          <a:prstGeom prst="rect">
            <a:avLst/>
          </a:prstGeom>
        </p:spPr>
      </p:pic>
      <p:cxnSp>
        <p:nvCxnSpPr>
          <p:cNvPr id="45" name="Straight Arrow Connector 44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515E8D8E-9EDD-7348-A840-C73F51AB0C09}"/>
              </a:ext>
            </a:extLst>
          </p:cNvPr>
          <p:cNvCxnSpPr>
            <a:cxnSpLocks/>
          </p:cNvCxnSpPr>
          <p:nvPr/>
        </p:nvCxnSpPr>
        <p:spPr>
          <a:xfrm flipV="1">
            <a:off x="4694388" y="1627838"/>
            <a:ext cx="1213861" cy="217580"/>
          </a:xfrm>
          <a:prstGeom prst="straightConnector1">
            <a:avLst/>
          </a:prstGeom>
          <a:ln>
            <a:solidFill>
              <a:srgbClr val="7030A0"/>
            </a:solidFill>
            <a:headEnd type="triangle"/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6" name="Donut 45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58C7403B-A8F5-FC40-AC7F-35C0E33ADA79}"/>
              </a:ext>
            </a:extLst>
          </p:cNvPr>
          <p:cNvSpPr/>
          <p:nvPr/>
        </p:nvSpPr>
        <p:spPr>
          <a:xfrm>
            <a:off x="4525757" y="1646811"/>
            <a:ext cx="351043" cy="333443"/>
          </a:xfrm>
          <a:prstGeom prst="donut">
            <a:avLst>
              <a:gd name="adj" fmla="val 8145"/>
            </a:avLst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solidFill>
                <a:schemeClr val="tx1"/>
              </a:solidFill>
            </a:endParaRP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A04E5285-D917-1442-9284-62E51F108519}"/>
              </a:ext>
            </a:extLst>
          </p:cNvPr>
          <p:cNvCxnSpPr>
            <a:cxnSpLocks/>
          </p:cNvCxnSpPr>
          <p:nvPr/>
        </p:nvCxnSpPr>
        <p:spPr>
          <a:xfrm>
            <a:off x="4825391" y="1931422"/>
            <a:ext cx="1349722" cy="1878578"/>
          </a:xfrm>
          <a:prstGeom prst="straightConnector1">
            <a:avLst/>
          </a:prstGeom>
          <a:ln w="28575">
            <a:solidFill>
              <a:srgbClr val="FF0000"/>
            </a:solidFill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8" name="Picture 47">
            <a:extLst>
              <a:ext uri="{FF2B5EF4-FFF2-40B4-BE49-F238E27FC236}">
                <a16:creationId xmlns="" xmlns:a16="http://schemas.microsoft.com/office/drawing/2014/main" id="{1226049F-0153-8F5B-2C48-BD2810C8C50E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96058" y="3696167"/>
            <a:ext cx="3443500" cy="1448011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="" xmlns:a16="http://schemas.microsoft.com/office/drawing/2014/main" id="{2B51F705-6F39-F38B-6C6F-9700A12AE059}"/>
              </a:ext>
            </a:extLst>
          </p:cNvPr>
          <p:cNvSpPr txBox="1"/>
          <p:nvPr/>
        </p:nvSpPr>
        <p:spPr>
          <a:xfrm>
            <a:off x="4370738" y="3684667"/>
            <a:ext cx="101181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800" b="1" dirty="0">
                <a:solidFill>
                  <a:schemeClr val="bg1"/>
                </a:solidFill>
              </a:rPr>
              <a:t>PROTO-SPHERA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="" xmlns:a16="http://schemas.microsoft.com/office/drawing/2014/main" id="{7560F353-F5E2-FE7C-7ACF-F8D2B23E43C8}"/>
              </a:ext>
            </a:extLst>
          </p:cNvPr>
          <p:cNvSpPr txBox="1"/>
          <p:nvPr/>
        </p:nvSpPr>
        <p:spPr>
          <a:xfrm>
            <a:off x="1826063" y="3685577"/>
            <a:ext cx="211905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800" b="1" dirty="0">
                <a:solidFill>
                  <a:schemeClr val="bg1"/>
                </a:solidFill>
              </a:rPr>
              <a:t>CRAB PULSAR WIND NEBULA (PWN)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93A5C6A1-A408-7147-8E63-3B6795BA2306}"/>
              </a:ext>
            </a:extLst>
          </p:cNvPr>
          <p:cNvCxnSpPr/>
          <p:nvPr/>
        </p:nvCxnSpPr>
        <p:spPr>
          <a:xfrm flipV="1">
            <a:off x="451369" y="3431849"/>
            <a:ext cx="1183014" cy="21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2" name="Double Bracket 51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6DC0E72D-5970-FC47-86AF-D5DB276DF942}"/>
              </a:ext>
            </a:extLst>
          </p:cNvPr>
          <p:cNvSpPr/>
          <p:nvPr/>
        </p:nvSpPr>
        <p:spPr>
          <a:xfrm>
            <a:off x="162598" y="821789"/>
            <a:ext cx="1758829" cy="2608807"/>
          </a:xfrm>
          <a:prstGeom prst="bracketPair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68057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3452" y="191029"/>
            <a:ext cx="6984836" cy="400110"/>
          </a:xfrm>
        </p:spPr>
        <p:txBody>
          <a:bodyPr/>
          <a:lstStyle/>
          <a:p>
            <a:r>
              <a:rPr lang="en-US">
                <a:solidFill>
                  <a:srgbClr val="FFFF00"/>
                </a:solidFill>
              </a:rPr>
              <a:t>PROTO-SPHERA and the SPHEROMAKS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1250" y="4767822"/>
            <a:ext cx="404440" cy="273844"/>
          </a:xfrm>
        </p:spPr>
        <p:txBody>
          <a:bodyPr/>
          <a:lstStyle/>
          <a:p>
            <a:fld id="{02C7C199-0D0D-7840-A88D-785280B31CF7}" type="slidenum">
              <a:rPr lang="it-IT" smtClean="0"/>
              <a:t>4</a:t>
            </a:fld>
            <a:endParaRPr lang="it-IT"/>
          </a:p>
        </p:txBody>
      </p:sp>
      <p:pic>
        <p:nvPicPr>
          <p:cNvPr id="10" name="Picture 2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9222" y="811626"/>
            <a:ext cx="1176288" cy="15366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27" descr="Proto-Pinch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0189" y="2591636"/>
            <a:ext cx="1720850" cy="220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Text Box 15"/>
          <p:cNvSpPr txBox="1">
            <a:spLocks noChangeArrowheads="1"/>
          </p:cNvSpPr>
          <p:nvPr/>
        </p:nvSpPr>
        <p:spPr bwMode="auto">
          <a:xfrm>
            <a:off x="2531675" y="793902"/>
            <a:ext cx="4525646" cy="1508105"/>
          </a:xfrm>
          <a:prstGeom prst="rect">
            <a:avLst/>
          </a:prstGeom>
          <a:noFill/>
          <a:ln w="28575">
            <a:solidFill>
              <a:srgbClr val="00B05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9pPr>
          </a:lstStyle>
          <a:p>
            <a:pPr algn="just"/>
            <a:r>
              <a:rPr lang="en-US" altLang="en-US" sz="1400" b="1">
                <a:solidFill>
                  <a:srgbClr val="FF03BA"/>
                </a:solidFill>
                <a:latin typeface="+mn-lt"/>
              </a:rPr>
              <a:t>Flux-Core SPHEROMAKS</a:t>
            </a:r>
            <a:endParaRPr lang="en-US" altLang="en-US" sz="1400" b="1">
              <a:latin typeface="+mn-lt"/>
            </a:endParaRPr>
          </a:p>
          <a:p>
            <a:pPr algn="just"/>
            <a:r>
              <a:rPr lang="en-US" altLang="en-US" sz="1400">
                <a:latin typeface="+mn-lt"/>
              </a:rPr>
              <a:t>• Formation: injected by plasma gun</a:t>
            </a:r>
            <a:endParaRPr lang="en-US" altLang="en-US" sz="1400" b="1">
              <a:solidFill>
                <a:srgbClr val="BF828E"/>
              </a:solidFill>
              <a:latin typeface="+mn-lt"/>
            </a:endParaRPr>
          </a:p>
          <a:p>
            <a:r>
              <a:rPr lang="en-US" altLang="en-US" sz="1400">
                <a:latin typeface="+mn-lt"/>
              </a:rPr>
              <a:t>• Voltage ~10 kV between electrodes</a:t>
            </a:r>
          </a:p>
          <a:p>
            <a:r>
              <a:rPr lang="en-US" altLang="en-US" sz="1400">
                <a:latin typeface="+mn-lt"/>
              </a:rPr>
              <a:t>• High pressure gas filling</a:t>
            </a:r>
          </a:p>
          <a:p>
            <a:r>
              <a:rPr lang="en-US" altLang="en-US" sz="1400">
                <a:latin typeface="+mn-lt"/>
              </a:rPr>
              <a:t>•</a:t>
            </a:r>
            <a:r>
              <a:rPr lang="en-US" altLang="en-US" sz="1400"/>
              <a:t> </a:t>
            </a:r>
            <a:r>
              <a:rPr lang="en-US" altLang="en-US" sz="1400">
                <a:solidFill>
                  <a:srgbClr val="FF0000"/>
                </a:solidFill>
                <a:latin typeface="+mn-lt"/>
              </a:rPr>
              <a:t>Flux conserver (no PF coils)</a:t>
            </a:r>
          </a:p>
          <a:p>
            <a:endParaRPr lang="en-US" altLang="en-US" sz="800">
              <a:solidFill>
                <a:srgbClr val="FF0000"/>
              </a:solidFill>
              <a:latin typeface="+mn-lt"/>
            </a:endParaRPr>
          </a:p>
          <a:p>
            <a:pPr algn="ctr"/>
            <a:r>
              <a:rPr lang="en-US" altLang="en-US" sz="1400" b="1">
                <a:solidFill>
                  <a:srgbClr val="FF0000"/>
                </a:solidFill>
                <a:latin typeface="+mn-lt"/>
              </a:rPr>
              <a:t>Spheromaks are intrinsecally pulsed devices</a:t>
            </a:r>
          </a:p>
        </p:txBody>
      </p:sp>
      <p:sp>
        <p:nvSpPr>
          <p:cNvPr id="21" name="Text Box 15"/>
          <p:cNvSpPr txBox="1">
            <a:spLocks noChangeArrowheads="1"/>
          </p:cNvSpPr>
          <p:nvPr/>
        </p:nvSpPr>
        <p:spPr bwMode="auto">
          <a:xfrm>
            <a:off x="2397739" y="2409068"/>
            <a:ext cx="4800668" cy="2677656"/>
          </a:xfrm>
          <a:prstGeom prst="rect">
            <a:avLst/>
          </a:prstGeom>
          <a:noFill/>
          <a:ln w="28575">
            <a:solidFill>
              <a:srgbClr val="00B05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9pPr>
          </a:lstStyle>
          <a:p>
            <a:pPr algn="just"/>
            <a:r>
              <a:rPr lang="en-US" altLang="en-US" sz="1400" b="1">
                <a:solidFill>
                  <a:srgbClr val="FF03BA"/>
                </a:solidFill>
                <a:latin typeface="+mn-lt"/>
              </a:rPr>
              <a:t>PROTO-SPHERA</a:t>
            </a:r>
            <a:endParaRPr lang="en-US" altLang="en-US" sz="1400" b="1">
              <a:latin typeface="+mn-lt"/>
            </a:endParaRPr>
          </a:p>
          <a:p>
            <a:pPr algn="just"/>
            <a:r>
              <a:rPr lang="en-US" altLang="en-US" sz="1400">
                <a:latin typeface="+mn-lt"/>
              </a:rPr>
              <a:t>• Formation: MHD instability of the Pinch</a:t>
            </a:r>
            <a:endParaRPr lang="en-US" altLang="en-US" sz="1400" b="1">
              <a:solidFill>
                <a:srgbClr val="BF828E"/>
              </a:solidFill>
              <a:latin typeface="+mn-lt"/>
            </a:endParaRPr>
          </a:p>
          <a:p>
            <a:r>
              <a:rPr lang="en-US" altLang="en-US" sz="1400">
                <a:latin typeface="+mn-lt"/>
              </a:rPr>
              <a:t>• Voltage ~100</a:t>
            </a:r>
            <a:r>
              <a:rPr lang="en-US" altLang="en-US" sz="1200"/>
              <a:t>÷</a:t>
            </a:r>
            <a:r>
              <a:rPr lang="en-US" altLang="en-US" sz="1400">
                <a:latin typeface="+mn-lt"/>
              </a:rPr>
              <a:t>200 V between electrodes</a:t>
            </a:r>
          </a:p>
          <a:p>
            <a:r>
              <a:rPr lang="en-US" altLang="en-US" sz="1400">
                <a:latin typeface="+mn-lt"/>
              </a:rPr>
              <a:t>• Tokamak-like gas filling (10</a:t>
            </a:r>
            <a:r>
              <a:rPr lang="en-US" altLang="en-US" sz="1400" baseline="30000">
                <a:latin typeface="+mn-lt"/>
              </a:rPr>
              <a:t>-3</a:t>
            </a:r>
            <a:r>
              <a:rPr lang="en-US" altLang="en-US" sz="1200">
                <a:latin typeface="+mn-lt"/>
              </a:rPr>
              <a:t>÷</a:t>
            </a:r>
            <a:r>
              <a:rPr lang="en-US" altLang="en-US" sz="1400">
                <a:latin typeface="+mn-lt"/>
              </a:rPr>
              <a:t>10</a:t>
            </a:r>
            <a:r>
              <a:rPr lang="en-US" altLang="en-US" sz="1400" baseline="30000">
                <a:latin typeface="+mn-lt"/>
              </a:rPr>
              <a:t>-1</a:t>
            </a:r>
            <a:r>
              <a:rPr lang="en-US" altLang="en-US" sz="1400">
                <a:latin typeface="+mn-lt"/>
              </a:rPr>
              <a:t> mbar)</a:t>
            </a:r>
          </a:p>
          <a:p>
            <a:r>
              <a:rPr lang="en-US" altLang="en-US" sz="1400">
                <a:latin typeface="+mn-lt"/>
              </a:rPr>
              <a:t>•</a:t>
            </a:r>
            <a:r>
              <a:rPr lang="en-US" altLang="en-US" sz="1400"/>
              <a:t> </a:t>
            </a:r>
            <a:r>
              <a:rPr lang="en-US" altLang="en-US" sz="1400">
                <a:latin typeface="+mn-lt"/>
              </a:rPr>
              <a:t>Confined by PF coils   </a:t>
            </a:r>
          </a:p>
          <a:p>
            <a:r>
              <a:rPr lang="en-US" altLang="en-US" sz="1400">
                <a:latin typeface="+mn-lt"/>
              </a:rPr>
              <a:t>   </a:t>
            </a:r>
            <a:r>
              <a:rPr lang="en-US" altLang="en-US" sz="1400" i="1" u="sng">
                <a:solidFill>
                  <a:srgbClr val="FF0000"/>
                </a:solidFill>
                <a:latin typeface="+mn-lt"/>
              </a:rPr>
              <a:t>in absence</a:t>
            </a:r>
            <a:r>
              <a:rPr lang="en-US" altLang="en-US" sz="1400">
                <a:latin typeface="+mn-lt"/>
              </a:rPr>
              <a:t> of conducting walls close to the plasma</a:t>
            </a:r>
          </a:p>
          <a:p>
            <a:r>
              <a:rPr lang="en-US" altLang="en-US" sz="1400">
                <a:latin typeface="+mn-lt"/>
              </a:rPr>
              <a:t>    </a:t>
            </a:r>
            <a:r>
              <a:rPr lang="en-US" altLang="en-US" sz="1200">
                <a:latin typeface="+mn-lt"/>
              </a:rPr>
              <a:t>(</a:t>
            </a:r>
            <a:r>
              <a:rPr lang="en-US" sz="1200" b="1">
                <a:solidFill>
                  <a:schemeClr val="accent5">
                    <a:lumMod val="60000"/>
                    <a:lumOff val="40000"/>
                  </a:schemeClr>
                </a:solidFill>
                <a:latin typeface="+mn-lt"/>
              </a:rPr>
              <a:t>Insulating/transparent Vacuum Vessel in PMMA</a:t>
            </a:r>
            <a:r>
              <a:rPr lang="en-US" altLang="en-US" sz="1200">
                <a:latin typeface="+mn-lt"/>
              </a:rPr>
              <a:t>)</a:t>
            </a:r>
          </a:p>
          <a:p>
            <a:endParaRPr lang="en-US" altLang="en-US" sz="800">
              <a:latin typeface="+mn-lt"/>
            </a:endParaRPr>
          </a:p>
          <a:p>
            <a:r>
              <a:rPr lang="en-US" altLang="en-US" sz="1400">
                <a:latin typeface="+mn-lt"/>
              </a:rPr>
              <a:t>• Annular electrodes, disk shape of the Pinch on interface</a:t>
            </a:r>
          </a:p>
          <a:p>
            <a:r>
              <a:rPr lang="en-US" altLang="en-US" sz="1400">
                <a:latin typeface="+mn-lt"/>
              </a:rPr>
              <a:t>  </a:t>
            </a:r>
            <a:r>
              <a:rPr lang="en-US" altLang="en-US" sz="1200">
                <a:latin typeface="+mn-lt"/>
              </a:rPr>
              <a:t>(fluxed hollow Anode, directly heated (AC) Cathode: W at 2900 ºC)</a:t>
            </a:r>
          </a:p>
          <a:p>
            <a:r>
              <a:rPr lang="en-US" altLang="en-US" sz="1400">
                <a:latin typeface="+mn-lt"/>
              </a:rPr>
              <a:t>• Power density upon electrodes: P</a:t>
            </a:r>
            <a:r>
              <a:rPr lang="en-US" altLang="en-US" sz="1400" baseline="-25000">
                <a:latin typeface="+mn-lt"/>
              </a:rPr>
              <a:t>e</a:t>
            </a:r>
            <a:r>
              <a:rPr lang="en-US" altLang="en-US" sz="1400">
                <a:latin typeface="+mn-lt"/>
              </a:rPr>
              <a:t> ~ 20÷30 MW/m</a:t>
            </a:r>
            <a:r>
              <a:rPr lang="en-US" altLang="en-US" sz="1400" baseline="30000">
                <a:latin typeface="+mn-lt"/>
              </a:rPr>
              <a:t>2</a:t>
            </a:r>
          </a:p>
          <a:p>
            <a:r>
              <a:rPr lang="en-US" altLang="en-US" sz="1400">
                <a:latin typeface="+mn-lt"/>
              </a:rPr>
              <a:t>  (</a:t>
            </a:r>
            <a:r>
              <a:rPr lang="en-US" altLang="en-US" sz="1200">
                <a:latin typeface="+mn-lt"/>
              </a:rPr>
              <a:t>sustained for &gt;1000 discharges,1 sec duration, on Proto-Pinch)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BBA6F8C7-54B5-6A4C-BD65-FE6380B2620F}"/>
              </a:ext>
            </a:extLst>
          </p:cNvPr>
          <p:cNvCxnSpPr/>
          <p:nvPr/>
        </p:nvCxnSpPr>
        <p:spPr>
          <a:xfrm flipV="1">
            <a:off x="7049158" y="1604174"/>
            <a:ext cx="415926" cy="19789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7309880" y="4798261"/>
            <a:ext cx="1544012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b="1" smtClean="0">
                <a:solidFill>
                  <a:srgbClr val="0070C0"/>
                </a:solidFill>
              </a:rPr>
              <a:t>Proto-Pinch (2000)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682" y="2043440"/>
            <a:ext cx="2200275" cy="2702560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88B6318D-8CAF-CE4C-8478-27CFC82C9B3D}"/>
              </a:ext>
            </a:extLst>
          </p:cNvPr>
          <p:cNvCxnSpPr/>
          <p:nvPr/>
        </p:nvCxnSpPr>
        <p:spPr>
          <a:xfrm rot="10800000">
            <a:off x="1828664" y="3474342"/>
            <a:ext cx="558800" cy="158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850020" y="2356842"/>
            <a:ext cx="726481" cy="24622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/>
              <a:t>Centerpost</a:t>
            </a:r>
          </a:p>
          <a:p>
            <a:r>
              <a:rPr lang="en-US" sz="800" b="1"/>
              <a:t>Plasma</a:t>
            </a:r>
            <a:endParaRPr lang="en-US" sz="800" b="1" smtClean="0"/>
          </a:p>
        </p:txBody>
      </p:sp>
      <p:sp>
        <p:nvSpPr>
          <p:cNvPr id="5" name="TextBox 4"/>
          <p:cNvSpPr txBox="1"/>
          <p:nvPr/>
        </p:nvSpPr>
        <p:spPr>
          <a:xfrm>
            <a:off x="1152798" y="3228890"/>
            <a:ext cx="546945" cy="24622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>
                <a:solidFill>
                  <a:schemeClr val="bg1"/>
                </a:solidFill>
              </a:rPr>
              <a:t>Torus</a:t>
            </a:r>
          </a:p>
          <a:p>
            <a:r>
              <a:rPr lang="en-US" sz="800" b="1">
                <a:solidFill>
                  <a:schemeClr val="bg1"/>
                </a:solidFill>
              </a:rPr>
              <a:t>Plasma</a:t>
            </a:r>
            <a:endParaRPr lang="en-US" sz="800" b="1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952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0341" y="177232"/>
            <a:ext cx="6323649" cy="400110"/>
          </a:xfrm>
        </p:spPr>
        <p:txBody>
          <a:bodyPr/>
          <a:lstStyle/>
          <a:p>
            <a:r>
              <a:rPr lang="en-US">
                <a:solidFill>
                  <a:srgbClr val="FFFF00"/>
                </a:solidFill>
              </a:rPr>
              <a:t>PROTO-SPHERA: the machine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41248" y="4767264"/>
            <a:ext cx="496402" cy="273844"/>
          </a:xfrm>
        </p:spPr>
        <p:txBody>
          <a:bodyPr/>
          <a:lstStyle/>
          <a:p>
            <a:fld id="{02C7C199-0D0D-7840-A88D-785280B31CF7}" type="slidenum">
              <a:rPr lang="it-IT" smtClean="0"/>
              <a:t>5</a:t>
            </a:fld>
            <a:endParaRPr lang="it-IT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59" y="1130875"/>
            <a:ext cx="4196080" cy="330708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0CD9A68D-7ED1-DC43-B3DB-F352DBF320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0250" y="2831875"/>
            <a:ext cx="1889747" cy="181091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E73611C4-2E29-7849-BE92-C82BFC3459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80250" y="792342"/>
            <a:ext cx="1903072" cy="2039533"/>
          </a:xfrm>
          <a:prstGeom prst="rect">
            <a:avLst/>
          </a:prstGeom>
        </p:spPr>
      </p:pic>
      <p:sp>
        <p:nvSpPr>
          <p:cNvPr id="14" name="TextBox 7"/>
          <p:cNvSpPr txBox="1">
            <a:spLocks noChangeArrowheads="1"/>
          </p:cNvSpPr>
          <p:nvPr/>
        </p:nvSpPr>
        <p:spPr bwMode="auto">
          <a:xfrm>
            <a:off x="0" y="784914"/>
            <a:ext cx="24003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200" b="1">
                <a:cs typeface="Comic Sans MS"/>
              </a:rPr>
              <a:t>Phase-1:</a:t>
            </a:r>
          </a:p>
          <a:p>
            <a:pPr algn="ctr"/>
            <a:r>
              <a:rPr lang="en-US" sz="1200" b="1">
                <a:solidFill>
                  <a:srgbClr val="00B050"/>
                </a:solidFill>
                <a:cs typeface="Comic Sans MS"/>
              </a:rPr>
              <a:t>8 PF coils Group-B (shaping)</a:t>
            </a:r>
          </a:p>
        </p:txBody>
      </p:sp>
      <p:sp>
        <p:nvSpPr>
          <p:cNvPr id="15" name="TextBox 8"/>
          <p:cNvSpPr txBox="1">
            <a:spLocks noChangeArrowheads="1"/>
          </p:cNvSpPr>
          <p:nvPr/>
        </p:nvSpPr>
        <p:spPr bwMode="auto">
          <a:xfrm>
            <a:off x="2354973" y="793611"/>
            <a:ext cx="21243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200" b="1">
                <a:cs typeface="Comic Sans MS"/>
              </a:rPr>
              <a:t>Phase-2</a:t>
            </a:r>
            <a:r>
              <a:rPr lang="en-US" sz="1200">
                <a:cs typeface="Comic Sans MS"/>
              </a:rPr>
              <a:t>: </a:t>
            </a:r>
            <a:r>
              <a:rPr lang="en-US" sz="1200" b="1">
                <a:solidFill>
                  <a:srgbClr val="00B050"/>
                </a:solidFill>
                <a:cs typeface="Comic Sans MS"/>
              </a:rPr>
              <a:t>8 PF coils </a:t>
            </a:r>
            <a:r>
              <a:rPr lang="en-US" sz="1200" b="1">
                <a:cs typeface="Comic Sans MS"/>
              </a:rPr>
              <a:t>+</a:t>
            </a:r>
            <a:r>
              <a:rPr lang="en-US" sz="1200" b="1">
                <a:solidFill>
                  <a:srgbClr val="FF0000"/>
                </a:solidFill>
                <a:cs typeface="Comic Sans MS"/>
              </a:rPr>
              <a:t> 6 PF </a:t>
            </a:r>
          </a:p>
          <a:p>
            <a:pPr algn="ctr"/>
            <a:r>
              <a:rPr lang="en-US" sz="1200" b="1">
                <a:solidFill>
                  <a:srgbClr val="FF0000"/>
                </a:solidFill>
                <a:cs typeface="Comic Sans MS"/>
              </a:rPr>
              <a:t>Group-A (compression)</a:t>
            </a:r>
          </a:p>
        </p:txBody>
      </p:sp>
      <p:sp>
        <p:nvSpPr>
          <p:cNvPr id="17" name="Rectangle 16"/>
          <p:cNvSpPr/>
          <p:nvPr/>
        </p:nvSpPr>
        <p:spPr>
          <a:xfrm>
            <a:off x="2327699" y="4337535"/>
            <a:ext cx="210094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100" b="1" err="1">
                <a:solidFill>
                  <a:srgbClr val="9D8686"/>
                </a:solidFill>
              </a:rPr>
              <a:t>Pinch</a:t>
            </a:r>
            <a:r>
              <a:rPr lang="en-US" sz="1100" b="1">
                <a:solidFill>
                  <a:srgbClr val="9D8686"/>
                </a:solidFill>
              </a:rPr>
              <a:t>     I</a:t>
            </a:r>
            <a:r>
              <a:rPr lang="en-US" sz="1100" b="1" baseline="-25000">
                <a:solidFill>
                  <a:srgbClr val="9D8686"/>
                </a:solidFill>
              </a:rPr>
              <a:t>e</a:t>
            </a:r>
            <a:r>
              <a:rPr lang="en-US" sz="1100" b="1">
                <a:solidFill>
                  <a:srgbClr val="9D8686"/>
                </a:solidFill>
              </a:rPr>
              <a:t> = 70  kA</a:t>
            </a:r>
          </a:p>
          <a:p>
            <a:pPr algn="ctr" eaLnBrk="0" hangingPunct="0"/>
            <a:r>
              <a:rPr lang="en-US" sz="1100" b="1">
                <a:solidFill>
                  <a:srgbClr val="E729AD"/>
                </a:solidFill>
              </a:rPr>
              <a:t>Spherical Torus </a:t>
            </a:r>
            <a:r>
              <a:rPr lang="en-US" sz="1100" b="1">
                <a:solidFill>
                  <a:srgbClr val="EE2E96"/>
                </a:solidFill>
              </a:rPr>
              <a:t>I</a:t>
            </a:r>
            <a:r>
              <a:rPr lang="en-US" sz="1100" b="1" baseline="-25000">
                <a:solidFill>
                  <a:srgbClr val="EE2E96"/>
                </a:solidFill>
              </a:rPr>
              <a:t>ST</a:t>
            </a:r>
            <a:r>
              <a:rPr lang="en-US" sz="1100" b="1">
                <a:solidFill>
                  <a:srgbClr val="EE2E96"/>
                </a:solidFill>
              </a:rPr>
              <a:t>= 280 kA</a:t>
            </a:r>
          </a:p>
        </p:txBody>
      </p:sp>
      <p:sp>
        <p:nvSpPr>
          <p:cNvPr id="36" name="Rectangle 35"/>
          <p:cNvSpPr/>
          <p:nvPr/>
        </p:nvSpPr>
        <p:spPr>
          <a:xfrm>
            <a:off x="331259" y="4335660"/>
            <a:ext cx="2043641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100" b="1" err="1">
                <a:solidFill>
                  <a:srgbClr val="9D8686"/>
                </a:solidFill>
              </a:rPr>
              <a:t>Pinch</a:t>
            </a:r>
            <a:r>
              <a:rPr lang="en-US" sz="1100" b="1">
                <a:solidFill>
                  <a:srgbClr val="9D8686"/>
                </a:solidFill>
              </a:rPr>
              <a:t>     I</a:t>
            </a:r>
            <a:r>
              <a:rPr lang="en-US" sz="1100" b="1" baseline="-25000">
                <a:solidFill>
                  <a:srgbClr val="9D8686"/>
                </a:solidFill>
              </a:rPr>
              <a:t>e</a:t>
            </a:r>
            <a:r>
              <a:rPr lang="en-US" sz="1100" b="1">
                <a:solidFill>
                  <a:srgbClr val="9D8686"/>
                </a:solidFill>
              </a:rPr>
              <a:t> = 10  kA</a:t>
            </a:r>
          </a:p>
          <a:p>
            <a:pPr eaLnBrk="0" hangingPunct="0"/>
            <a:r>
              <a:rPr lang="en-US" sz="1100" b="1">
                <a:solidFill>
                  <a:srgbClr val="E729AD"/>
                </a:solidFill>
              </a:rPr>
              <a:t>Spherical Torus </a:t>
            </a:r>
            <a:r>
              <a:rPr lang="en-US" sz="1100" b="1">
                <a:solidFill>
                  <a:srgbClr val="EE2E96"/>
                </a:solidFill>
              </a:rPr>
              <a:t>I</a:t>
            </a:r>
            <a:r>
              <a:rPr lang="en-US" sz="1100" b="1" baseline="-25000">
                <a:solidFill>
                  <a:srgbClr val="EE2E96"/>
                </a:solidFill>
              </a:rPr>
              <a:t>ST</a:t>
            </a:r>
            <a:r>
              <a:rPr lang="en-US" sz="1100" b="1">
                <a:solidFill>
                  <a:srgbClr val="EE2E96"/>
                </a:solidFill>
              </a:rPr>
              <a:t>= 6 kA…!</a:t>
            </a:r>
          </a:p>
        </p:txBody>
      </p:sp>
      <p:sp>
        <p:nvSpPr>
          <p:cNvPr id="4" name="TextBox 3"/>
          <p:cNvSpPr txBox="1"/>
          <p:nvPr/>
        </p:nvSpPr>
        <p:spPr>
          <a:xfrm rot="5400000">
            <a:off x="2927112" y="2555712"/>
            <a:ext cx="2730310" cy="184666"/>
          </a:xfrm>
          <a:prstGeom prst="rect">
            <a:avLst/>
          </a:prstGeom>
          <a:ln w="15875">
            <a:solidFill>
              <a:srgbClr val="0070C0"/>
            </a:solidFill>
          </a:ln>
        </p:spPr>
        <p:txBody>
          <a:bodyPr vert="horz" wrap="square" lIns="91440" tIns="0" rIns="91440" bIns="0" rtlCol="0">
            <a:spAutoFit/>
          </a:bodyPr>
          <a:lstStyle/>
          <a:p>
            <a:r>
              <a:rPr lang="en-US" sz="1200" b="1" smtClean="0">
                <a:solidFill>
                  <a:srgbClr val="0070C0"/>
                </a:solidFill>
              </a:rPr>
              <a:t>Vacuum Vessel of START (Culham) 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4332345" y="4686528"/>
            <a:ext cx="3649461" cy="369332"/>
          </a:xfrm>
          <a:prstGeom prst="rect">
            <a:avLst/>
          </a:prstGeom>
          <a:ln w="15875"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b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Insulating/transparent Vacuum Vessel in PMMA</a:t>
            </a:r>
          </a:p>
          <a:p>
            <a:r>
              <a:rPr lang="en-US" sz="1200" b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(since 2019) 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3CF1CCC7-0931-EDD2-FE0D-393DAB6A888A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88368" y="790065"/>
            <a:ext cx="2691377" cy="383461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ECC365C2-1C2D-6CF8-A6F9-662196D174E3}"/>
              </a:ext>
            </a:extLst>
          </p:cNvPr>
          <p:cNvSpPr txBox="1"/>
          <p:nvPr/>
        </p:nvSpPr>
        <p:spPr>
          <a:xfrm>
            <a:off x="5387899" y="3039246"/>
            <a:ext cx="627095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900" b="1" i="1">
                <a:solidFill>
                  <a:schemeClr val="bg1"/>
                </a:solidFill>
              </a:rPr>
              <a:t>cathode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F4BF7638-D197-BBF5-461C-E501871778BA}"/>
              </a:ext>
            </a:extLst>
          </p:cNvPr>
          <p:cNvSpPr txBox="1"/>
          <p:nvPr/>
        </p:nvSpPr>
        <p:spPr>
          <a:xfrm>
            <a:off x="5582562" y="1889233"/>
            <a:ext cx="1069524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900" b="1" i="1">
                <a:solidFill>
                  <a:schemeClr val="bg1">
                    <a:lumMod val="85000"/>
                  </a:schemeClr>
                </a:solidFill>
              </a:rPr>
              <a:t>s</a:t>
            </a:r>
            <a:r>
              <a:rPr lang="x-none" sz="900" b="1" i="1">
                <a:solidFill>
                  <a:schemeClr val="bg1">
                    <a:lumMod val="85000"/>
                  </a:schemeClr>
                </a:solidFill>
              </a:rPr>
              <a:t>haping PFcoils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55DF409F-7099-E8C5-F298-BF86B94763C9}"/>
              </a:ext>
            </a:extLst>
          </p:cNvPr>
          <p:cNvSpPr txBox="1"/>
          <p:nvPr/>
        </p:nvSpPr>
        <p:spPr>
          <a:xfrm>
            <a:off x="5701446" y="2397654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sz="900" b="1" i="1">
                <a:solidFill>
                  <a:srgbClr val="E195A0"/>
                </a:solidFill>
              </a:rPr>
              <a:t>compression</a:t>
            </a:r>
          </a:p>
          <a:p>
            <a:pPr algn="ctr"/>
            <a:r>
              <a:rPr lang="x-none" sz="900" b="1" i="1">
                <a:solidFill>
                  <a:srgbClr val="E195A0"/>
                </a:solidFill>
              </a:rPr>
              <a:t>PFcoils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F7631BAE-6E69-432C-1C44-D15E89D49B68}"/>
              </a:ext>
            </a:extLst>
          </p:cNvPr>
          <p:cNvSpPr txBox="1"/>
          <p:nvPr/>
        </p:nvSpPr>
        <p:spPr>
          <a:xfrm>
            <a:off x="5070659" y="1605320"/>
            <a:ext cx="139481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i="1">
                <a:solidFill>
                  <a:schemeClr val="bg1"/>
                </a:solidFill>
              </a:rPr>
              <a:t>G</a:t>
            </a:r>
            <a:r>
              <a:rPr lang="x-none" sz="900" b="1" i="1">
                <a:solidFill>
                  <a:schemeClr val="bg1"/>
                </a:solidFill>
              </a:rPr>
              <a:t>as-puffed anode</a:t>
            </a:r>
          </a:p>
        </p:txBody>
      </p:sp>
    </p:spTree>
    <p:extLst>
      <p:ext uri="{BB962C8B-B14F-4D97-AF65-F5344CB8AC3E}">
        <p14:creationId xmlns:p14="http://schemas.microsoft.com/office/powerpoint/2010/main" val="1219509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3414" y="85505"/>
            <a:ext cx="8730586" cy="584775"/>
          </a:xfrm>
        </p:spPr>
        <p:txBody>
          <a:bodyPr/>
          <a:lstStyle/>
          <a:p>
            <a:r>
              <a:rPr lang="en-US" sz="2000" dirty="0">
                <a:solidFill>
                  <a:srgbClr val="FFFF00"/>
                </a:solidFill>
              </a:rPr>
              <a:t>PROTO-SPHERA: what we learn from Phase-1.5</a:t>
            </a:r>
            <a:br>
              <a:rPr lang="en-US" sz="2000" dirty="0">
                <a:solidFill>
                  <a:srgbClr val="FFFF00"/>
                </a:solidFill>
              </a:rPr>
            </a:br>
            <a:r>
              <a:rPr lang="en-US" sz="1800" dirty="0">
                <a:solidFill>
                  <a:srgbClr val="FFFF00"/>
                </a:solidFill>
              </a:rPr>
              <a:t>(reduced </a:t>
            </a:r>
            <a:r>
              <a:rPr lang="en-US" sz="1800" dirty="0" err="1">
                <a:solidFill>
                  <a:srgbClr val="FFFF00"/>
                </a:solidFill>
              </a:rPr>
              <a:t>I</a:t>
            </a:r>
            <a:r>
              <a:rPr lang="en-US" sz="1800" baseline="-25000" dirty="0" err="1">
                <a:solidFill>
                  <a:srgbClr val="FFFF00"/>
                </a:solidFill>
              </a:rPr>
              <a:t>e</a:t>
            </a:r>
            <a:r>
              <a:rPr lang="en-US" sz="1800" dirty="0">
                <a:solidFill>
                  <a:srgbClr val="FFFF00"/>
                </a:solidFill>
              </a:rPr>
              <a:t>=10 kA but “hand made” compression coils inside the vessel)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47598" y="4767264"/>
            <a:ext cx="496402" cy="273844"/>
          </a:xfrm>
        </p:spPr>
        <p:txBody>
          <a:bodyPr/>
          <a:lstStyle/>
          <a:p>
            <a:r>
              <a:rPr lang="it-IT" dirty="0"/>
              <a:t>6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505120" y="4825959"/>
            <a:ext cx="7390165" cy="215444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400" b="1" dirty="0" smtClean="0">
                <a:solidFill>
                  <a:srgbClr val="00B050"/>
                </a:solidFill>
              </a:rPr>
              <a:t>Therefore a fast </a:t>
            </a:r>
            <a:r>
              <a:rPr lang="en-US" sz="1400" b="1" smtClean="0">
                <a:solidFill>
                  <a:srgbClr val="00B050"/>
                </a:solidFill>
              </a:rPr>
              <a:t>rise of </a:t>
            </a:r>
            <a:r>
              <a:rPr lang="en-US" sz="1400" b="1" dirty="0" err="1">
                <a:solidFill>
                  <a:srgbClr val="00B050"/>
                </a:solidFill>
              </a:rPr>
              <a:t>I</a:t>
            </a:r>
            <a:r>
              <a:rPr lang="en-US" sz="1400" b="1" baseline="-25000" dirty="0" err="1">
                <a:solidFill>
                  <a:srgbClr val="00B050"/>
                </a:solidFill>
              </a:rPr>
              <a:t>e</a:t>
            </a:r>
            <a:r>
              <a:rPr lang="en-US" sz="1400" b="1" smtClean="0">
                <a:solidFill>
                  <a:srgbClr val="00B050"/>
                </a:solidFill>
              </a:rPr>
              <a:t> and a fast Bv feedback are no more necessary for Phase-2 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-4928" y="2241229"/>
            <a:ext cx="325441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800" b="1" i="1">
                <a:solidFill>
                  <a:srgbClr val="2A71ED"/>
                </a:solidFill>
              </a:rPr>
              <a:t>Resistive MHD simulations of ST formation by Ricardo </a:t>
            </a:r>
            <a:r>
              <a:rPr lang="en-US" sz="800" b="1" i="1" err="1">
                <a:solidFill>
                  <a:srgbClr val="2A71ED"/>
                </a:solidFill>
              </a:rPr>
              <a:t>Farengo</a:t>
            </a:r>
            <a:endParaRPr lang="en-US" sz="800" b="1" i="1">
              <a:solidFill>
                <a:srgbClr val="2A71ED"/>
              </a:solidFill>
            </a:endParaRPr>
          </a:p>
          <a:p>
            <a:r>
              <a:rPr lang="en-US" sz="800" b="1">
                <a:solidFill>
                  <a:srgbClr val="2A71ED"/>
                </a:solidFill>
              </a:rPr>
              <a:t>(ISTW2008-Frascati)</a:t>
            </a:r>
          </a:p>
        </p:txBody>
      </p:sp>
      <p:pic>
        <p:nvPicPr>
          <p:cNvPr id="10" name="Picture 9" descr="FarengoMHD.jp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16071" y="1164711"/>
            <a:ext cx="2011279" cy="1122558"/>
          </a:xfrm>
          <a:prstGeom prst="rect">
            <a:avLst/>
          </a:prstGeom>
        </p:spPr>
      </p:pic>
      <p:pic>
        <p:nvPicPr>
          <p:cNvPr id="11" name="Picture 10" descr="FarengoMHD0.jp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5008" y="1149210"/>
            <a:ext cx="623535" cy="1138059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9037" y="3374369"/>
            <a:ext cx="1040384" cy="112979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9421" y="3378970"/>
            <a:ext cx="1040384" cy="1129792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9805" y="3378861"/>
            <a:ext cx="1040384" cy="1129792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9284" y="3374369"/>
            <a:ext cx="1040384" cy="1129792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873" y="3375935"/>
            <a:ext cx="1040384" cy="1129792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1353" y="3376118"/>
            <a:ext cx="1040384" cy="1129792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4668025" y="1349857"/>
            <a:ext cx="4363888" cy="769441"/>
          </a:xfrm>
          <a:prstGeom prst="rect">
            <a:avLst/>
          </a:prstGeom>
        </p:spPr>
        <p:txBody>
          <a:bodyPr vert="horz" wrap="square" lIns="91440" tIns="0" rIns="91440" bIns="0" rtlCol="0">
            <a:spAutoFit/>
          </a:bodyPr>
          <a:lstStyle/>
          <a:p>
            <a:r>
              <a:rPr lang="en-US" sz="1000"/>
              <a:t>In origin (2001 Report) we planned to form the torus </a:t>
            </a:r>
            <a:r>
              <a:rPr lang="en-US" sz="1000" smtClean="0"/>
              <a:t>by destabilizing the Pinch (q</a:t>
            </a:r>
            <a:r>
              <a:rPr lang="en-US" sz="1000" baseline="-25000" smtClean="0"/>
              <a:t>pinch</a:t>
            </a:r>
            <a:r>
              <a:rPr lang="en-US" sz="1000" smtClean="0"/>
              <a:t>&lt;2) with a fast rise </a:t>
            </a:r>
            <a:r>
              <a:rPr lang="en-US" sz="1000"/>
              <a:t>(&lt;1ms) </a:t>
            </a:r>
            <a:r>
              <a:rPr lang="en-US" sz="1000" smtClean="0"/>
              <a:t>of its current from 10 to 70 kA</a:t>
            </a:r>
          </a:p>
          <a:p>
            <a:r>
              <a:rPr lang="en-US" sz="1000"/>
              <a:t>and “following” its evolution with the “Group A” compression coils: the coil flux gave a strong  contribution to the I</a:t>
            </a:r>
            <a:r>
              <a:rPr lang="en-US" sz="1000" baseline="-25000"/>
              <a:t>ST</a:t>
            </a:r>
            <a:r>
              <a:rPr lang="en-US" sz="1000"/>
              <a:t> rise during the fast phase.</a:t>
            </a:r>
          </a:p>
          <a:p>
            <a:r>
              <a:rPr lang="en-US" sz="1000"/>
              <a:t>After that, the torus sustainement should rely upon Helicity Injection</a:t>
            </a:r>
            <a:endParaRPr lang="en-US" sz="1000" b="1"/>
          </a:p>
        </p:txBody>
      </p:sp>
      <p:sp>
        <p:nvSpPr>
          <p:cNvPr id="22" name="TextBox 21"/>
          <p:cNvSpPr txBox="1"/>
          <p:nvPr/>
        </p:nvSpPr>
        <p:spPr>
          <a:xfrm>
            <a:off x="164030" y="2880989"/>
            <a:ext cx="7491153" cy="307777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000" b="1" smtClean="0">
                <a:solidFill>
                  <a:srgbClr val="00B050"/>
                </a:solidFill>
              </a:rPr>
              <a:t>The toroid formation in a static B field could be explained by the shape of the field itself: the initial Pinch is very “thin”</a:t>
            </a:r>
          </a:p>
          <a:p>
            <a:r>
              <a:rPr lang="en-US" sz="1000" b="1">
                <a:solidFill>
                  <a:srgbClr val="00B050"/>
                </a:solidFill>
              </a:rPr>
              <a:t>and therefore unstable (q</a:t>
            </a:r>
            <a:r>
              <a:rPr lang="en-US" sz="1000" b="1" baseline="-25000">
                <a:solidFill>
                  <a:srgbClr val="00B050"/>
                </a:solidFill>
              </a:rPr>
              <a:t>pinch</a:t>
            </a:r>
            <a:r>
              <a:rPr lang="en-US" sz="1000" b="1">
                <a:solidFill>
                  <a:srgbClr val="00B050"/>
                </a:solidFill>
              </a:rPr>
              <a:t>&lt;2)</a:t>
            </a:r>
            <a:r>
              <a:rPr lang="en-US" sz="1000" b="1" smtClean="0">
                <a:solidFill>
                  <a:srgbClr val="00B050"/>
                </a:solidFill>
              </a:rPr>
              <a:t> even at I</a:t>
            </a:r>
            <a:r>
              <a:rPr lang="en-US" sz="1000" b="1" baseline="-25000" smtClean="0">
                <a:solidFill>
                  <a:srgbClr val="00B050"/>
                </a:solidFill>
              </a:rPr>
              <a:t>e</a:t>
            </a:r>
            <a:r>
              <a:rPr lang="en-US" sz="1000" b="1" smtClean="0">
                <a:solidFill>
                  <a:srgbClr val="00B050"/>
                </a:solidFill>
              </a:rPr>
              <a:t>≤10kA. After destabilizing it “looks for” a stable configuration: the SP+ST one</a:t>
            </a:r>
            <a:r>
              <a:rPr lang="en-US" sz="1000" b="1">
                <a:solidFill>
                  <a:srgbClr val="00B050"/>
                </a:solidFill>
              </a:rPr>
              <a:t>!</a:t>
            </a:r>
            <a:endParaRPr lang="en-US" sz="1000" b="1" smtClean="0">
              <a:solidFill>
                <a:srgbClr val="00B050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750687" y="4515271"/>
            <a:ext cx="564578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>
                <a:solidFill>
                  <a:srgbClr val="FF0000"/>
                </a:solidFill>
              </a:rPr>
              <a:t>47.5 ms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732944" y="4512962"/>
            <a:ext cx="622286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>
                <a:solidFill>
                  <a:srgbClr val="FF0000"/>
                </a:solidFill>
              </a:rPr>
              <a:t>48.06 ms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3798447" y="4513793"/>
            <a:ext cx="622286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>
                <a:solidFill>
                  <a:srgbClr val="FF0000"/>
                </a:solidFill>
              </a:rPr>
              <a:t>48.61 ms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4863950" y="4514784"/>
            <a:ext cx="622286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>
                <a:solidFill>
                  <a:srgbClr val="FF0000"/>
                </a:solidFill>
              </a:rPr>
              <a:t>51.39 ms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908334" y="4512212"/>
            <a:ext cx="622286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>
                <a:solidFill>
                  <a:srgbClr val="FF0000"/>
                </a:solidFill>
              </a:rPr>
              <a:t>51.94 ms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892683" y="4512211"/>
            <a:ext cx="622286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>
                <a:solidFill>
                  <a:srgbClr val="FF0000"/>
                </a:solidFill>
              </a:rPr>
              <a:t>56.39 ms</a:t>
            </a:r>
          </a:p>
        </p:txBody>
      </p:sp>
      <p:pic>
        <p:nvPicPr>
          <p:cNvPr id="31" name="Picture 3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3190" y="1100866"/>
            <a:ext cx="1293864" cy="1347775"/>
          </a:xfrm>
          <a:prstGeom prst="rect">
            <a:avLst/>
          </a:prstGeom>
        </p:spPr>
      </p:pic>
      <p:sp>
        <p:nvSpPr>
          <p:cNvPr id="32" name="TextBox 31"/>
          <p:cNvSpPr txBox="1"/>
          <p:nvPr/>
        </p:nvSpPr>
        <p:spPr>
          <a:xfrm>
            <a:off x="113908" y="823867"/>
            <a:ext cx="7079182" cy="24622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600" b="1" smtClean="0">
                <a:solidFill>
                  <a:srgbClr val="00B050"/>
                </a:solidFill>
              </a:rPr>
              <a:t>Spontaneous formation of toroids in a static B field is a good surprise!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xmlns="" id="{AA3DD5E3-F947-C1E8-D669-B9AB1D897B58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467" y="3307359"/>
            <a:ext cx="1417301" cy="1459905"/>
          </a:xfrm>
          <a:prstGeom prst="rect">
            <a:avLst/>
          </a:prstGeom>
        </p:spPr>
      </p:pic>
      <p:sp>
        <p:nvSpPr>
          <p:cNvPr id="35" name="Doughnut 34">
            <a:extLst>
              <a:ext uri="{FF2B5EF4-FFF2-40B4-BE49-F238E27FC236}">
                <a16:creationId xmlns:a16="http://schemas.microsoft.com/office/drawing/2014/main" xmlns="" id="{BB5D1736-6F0E-F485-BE55-18F7ED867776}"/>
              </a:ext>
            </a:extLst>
          </p:cNvPr>
          <p:cNvSpPr/>
          <p:nvPr/>
        </p:nvSpPr>
        <p:spPr>
          <a:xfrm>
            <a:off x="539774" y="3999887"/>
            <a:ext cx="381302" cy="92628"/>
          </a:xfrm>
          <a:prstGeom prst="donut">
            <a:avLst/>
          </a:prstGeom>
          <a:solidFill>
            <a:srgbClr val="FF0000">
              <a:alpha val="31000"/>
            </a:srgbClr>
          </a:solidFill>
          <a:ln w="0">
            <a:solidFill>
              <a:srgbClr val="FF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rgbClr val="FF0000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xmlns="" id="{A6CACECC-59B5-16BC-5FF3-E7CA38DDE56C}"/>
              </a:ext>
            </a:extLst>
          </p:cNvPr>
          <p:cNvSpPr/>
          <p:nvPr/>
        </p:nvSpPr>
        <p:spPr>
          <a:xfrm>
            <a:off x="0" y="2589077"/>
            <a:ext cx="9144000" cy="276999"/>
          </a:xfrm>
          <a:prstGeom prst="rect">
            <a:avLst/>
          </a:prstGeom>
          <a:solidFill>
            <a:srgbClr val="00206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x-none" sz="1200" b="1">
                <a:solidFill>
                  <a:srgbClr val="FFFF00"/>
                </a:solidFill>
              </a:rPr>
              <a:t>2 circles of X-points on top and bottom of the equator indicate </a:t>
            </a:r>
            <a:r>
              <a:rPr lang="en-US" sz="1200" b="1">
                <a:solidFill>
                  <a:srgbClr val="FFFF00"/>
                </a:solidFill>
              </a:rPr>
              <a:t>that</a:t>
            </a:r>
            <a:r>
              <a:rPr lang="x-none" sz="1200" b="1">
                <a:solidFill>
                  <a:srgbClr val="FFFF00"/>
                </a:solidFill>
              </a:rPr>
              <a:t> a toroidal current exists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xmlns="" id="{EC07BCDB-3896-895C-BC76-AD3BEAEF3666}"/>
              </a:ext>
            </a:extLst>
          </p:cNvPr>
          <p:cNvPicPr>
            <a:picLocks noChangeAspect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14137" y="3310702"/>
            <a:ext cx="1382670" cy="1379980"/>
          </a:xfrm>
          <a:prstGeom prst="rect">
            <a:avLst/>
          </a:prstGeom>
        </p:spPr>
      </p:pic>
      <p:sp>
        <p:nvSpPr>
          <p:cNvPr id="38" name="Doughnut 35">
            <a:extLst>
              <a:ext uri="{FF2B5EF4-FFF2-40B4-BE49-F238E27FC236}">
                <a16:creationId xmlns:a16="http://schemas.microsoft.com/office/drawing/2014/main" xmlns="" id="{12887486-901E-E85F-B389-18D6BA740F3D}"/>
              </a:ext>
            </a:extLst>
          </p:cNvPr>
          <p:cNvSpPr/>
          <p:nvPr/>
        </p:nvSpPr>
        <p:spPr>
          <a:xfrm>
            <a:off x="8242134" y="3897132"/>
            <a:ext cx="313389" cy="45719"/>
          </a:xfrm>
          <a:prstGeom prst="donut">
            <a:avLst/>
          </a:prstGeom>
          <a:solidFill>
            <a:srgbClr val="FF0000">
              <a:alpha val="31000"/>
            </a:srgbClr>
          </a:solidFill>
          <a:ln w="0">
            <a:solidFill>
              <a:srgbClr val="FF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rgbClr val="FF0000"/>
              </a:solidFill>
            </a:endParaRPr>
          </a:p>
        </p:txBody>
      </p:sp>
      <p:sp>
        <p:nvSpPr>
          <p:cNvPr id="39" name="Doughnut 36">
            <a:extLst>
              <a:ext uri="{FF2B5EF4-FFF2-40B4-BE49-F238E27FC236}">
                <a16:creationId xmlns:a16="http://schemas.microsoft.com/office/drawing/2014/main" xmlns="" id="{5893B870-FC75-C48A-0472-87D25AF8D126}"/>
              </a:ext>
            </a:extLst>
          </p:cNvPr>
          <p:cNvSpPr/>
          <p:nvPr/>
        </p:nvSpPr>
        <p:spPr>
          <a:xfrm>
            <a:off x="8242133" y="4064644"/>
            <a:ext cx="313389" cy="45719"/>
          </a:xfrm>
          <a:prstGeom prst="donut">
            <a:avLst/>
          </a:prstGeom>
          <a:solidFill>
            <a:srgbClr val="FF0000">
              <a:alpha val="31000"/>
            </a:srgbClr>
          </a:solidFill>
          <a:ln w="0">
            <a:solidFill>
              <a:srgbClr val="FF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rgbClr val="FF0000"/>
              </a:solidFill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xmlns="" id="{57943667-8662-67BC-93C8-1384AF937B9D}"/>
              </a:ext>
            </a:extLst>
          </p:cNvPr>
          <p:cNvSpPr txBox="1"/>
          <p:nvPr/>
        </p:nvSpPr>
        <p:spPr>
          <a:xfrm>
            <a:off x="2954688" y="3169613"/>
            <a:ext cx="291297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b="1">
                <a:solidFill>
                  <a:srgbClr val="F800FF"/>
                </a:solidFill>
              </a:rPr>
              <a:t>Shot #1888 torus formation (Hydrogen, 2020)</a:t>
            </a: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xmlns="" id="{E8FC813F-2084-C395-9602-7ED7B0027EE9}"/>
              </a:ext>
            </a:extLst>
          </p:cNvPr>
          <p:cNvCxnSpPr/>
          <p:nvPr/>
        </p:nvCxnSpPr>
        <p:spPr>
          <a:xfrm flipV="1">
            <a:off x="1505120" y="4672846"/>
            <a:ext cx="6220601" cy="8190"/>
          </a:xfrm>
          <a:prstGeom prst="straightConnector1">
            <a:avLst/>
          </a:prstGeom>
          <a:ln w="25400">
            <a:solidFill>
              <a:srgbClr val="F800FF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xmlns="" id="{CC471CF0-BE53-BEF2-F772-94BD98470084}"/>
              </a:ext>
            </a:extLst>
          </p:cNvPr>
          <p:cNvSpPr txBox="1"/>
          <p:nvPr/>
        </p:nvSpPr>
        <p:spPr>
          <a:xfrm>
            <a:off x="4545184" y="4634519"/>
            <a:ext cx="59663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i="1">
                <a:solidFill>
                  <a:srgbClr val="F800FF"/>
                </a:solidFill>
              </a:rPr>
              <a:t>9 msec</a:t>
            </a:r>
          </a:p>
        </p:txBody>
      </p:sp>
    </p:spTree>
    <p:extLst>
      <p:ext uri="{BB962C8B-B14F-4D97-AF65-F5344CB8AC3E}">
        <p14:creationId xmlns:p14="http://schemas.microsoft.com/office/powerpoint/2010/main" val="80538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32823" y="4814456"/>
            <a:ext cx="496402" cy="273844"/>
          </a:xfrm>
        </p:spPr>
        <p:txBody>
          <a:bodyPr/>
          <a:lstStyle/>
          <a:p>
            <a:fld id="{02C7C199-0D0D-7840-A88D-785280B31CF7}" type="slidenum">
              <a:rPr lang="it-IT" smtClean="0"/>
              <a:t>7</a:t>
            </a:fld>
            <a:endParaRPr lang="it-IT"/>
          </a:p>
        </p:txBody>
      </p:sp>
      <p:sp>
        <p:nvSpPr>
          <p:cNvPr id="8" name="TextBox 7"/>
          <p:cNvSpPr txBox="1"/>
          <p:nvPr/>
        </p:nvSpPr>
        <p:spPr>
          <a:xfrm>
            <a:off x="1964485" y="188780"/>
            <a:ext cx="5439310" cy="430887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x-none" sz="2800" b="1">
                <a:solidFill>
                  <a:srgbClr val="FFFF00"/>
                </a:solidFill>
              </a:rPr>
              <a:t>3D tomography reconstruction</a:t>
            </a:r>
            <a:endParaRPr lang="en-US" sz="2800" smtClean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33CF8D39-EF9A-224C-F3E9-D48BFA7630D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801" y="921636"/>
            <a:ext cx="2332075" cy="1795245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B88F2E18-BE7D-E74E-50EC-0A8C5EDD0AD6}"/>
              </a:ext>
            </a:extLst>
          </p:cNvPr>
          <p:cNvSpPr txBox="1"/>
          <p:nvPr/>
        </p:nvSpPr>
        <p:spPr>
          <a:xfrm>
            <a:off x="989401" y="2018738"/>
            <a:ext cx="33695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80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57º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B5AA7439-D3DA-758D-FC85-43CE8FFF7EE9}"/>
              </a:ext>
            </a:extLst>
          </p:cNvPr>
          <p:cNvSpPr txBox="1"/>
          <p:nvPr/>
        </p:nvSpPr>
        <p:spPr>
          <a:xfrm>
            <a:off x="1729199" y="1452251"/>
            <a:ext cx="39466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80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177º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05D7942F-3D9A-3206-59E3-DBA36AC72A51}"/>
              </a:ext>
            </a:extLst>
          </p:cNvPr>
          <p:cNvSpPr txBox="1"/>
          <p:nvPr/>
        </p:nvSpPr>
        <p:spPr>
          <a:xfrm>
            <a:off x="1032508" y="1284234"/>
            <a:ext cx="39466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80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237º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CB21AB99-CF23-92F2-A242-26FAB43AF017}"/>
              </a:ext>
            </a:extLst>
          </p:cNvPr>
          <p:cNvSpPr txBox="1"/>
          <p:nvPr/>
        </p:nvSpPr>
        <p:spPr>
          <a:xfrm>
            <a:off x="268210" y="1537261"/>
            <a:ext cx="39466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80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297º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E4351D02-F156-F81D-9A36-259FF9857885}"/>
              </a:ext>
            </a:extLst>
          </p:cNvPr>
          <p:cNvSpPr txBox="1"/>
          <p:nvPr/>
        </p:nvSpPr>
        <p:spPr>
          <a:xfrm>
            <a:off x="201896" y="1849462"/>
            <a:ext cx="39466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80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357º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CE2FBB89-140A-1746-A8DF-0F3924A6E42D}"/>
              </a:ext>
            </a:extLst>
          </p:cNvPr>
          <p:cNvSpPr txBox="1"/>
          <p:nvPr/>
        </p:nvSpPr>
        <p:spPr>
          <a:xfrm>
            <a:off x="0" y="2407446"/>
            <a:ext cx="870751" cy="553998"/>
          </a:xfrm>
          <a:prstGeom prst="rect">
            <a:avLst/>
          </a:prstGeom>
          <a:solidFill>
            <a:srgbClr val="001F60"/>
          </a:solidFill>
        </p:spPr>
        <p:txBody>
          <a:bodyPr wrap="none" rtlCol="0">
            <a:spAutoFit/>
          </a:bodyPr>
          <a:lstStyle/>
          <a:p>
            <a:r>
              <a:rPr lang="x-none" sz="1000" i="1">
                <a:solidFill>
                  <a:srgbClr val="FFFF00"/>
                </a:solidFill>
              </a:rPr>
              <a:t>*L Boncagni</a:t>
            </a:r>
          </a:p>
          <a:p>
            <a:r>
              <a:rPr lang="x-none" sz="1000" i="1">
                <a:solidFill>
                  <a:srgbClr val="FFFF00"/>
                </a:solidFill>
              </a:rPr>
              <a:t> Y Damizia</a:t>
            </a:r>
          </a:p>
          <a:p>
            <a:r>
              <a:rPr lang="x-none" sz="1000" i="1">
                <a:solidFill>
                  <a:srgbClr val="FFFF00"/>
                </a:solidFill>
              </a:rPr>
              <a:t> M Iafrati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DCC7EC71-4C64-8C92-20B4-ACEBBB178C16}"/>
              </a:ext>
            </a:extLst>
          </p:cNvPr>
          <p:cNvSpPr txBox="1"/>
          <p:nvPr/>
        </p:nvSpPr>
        <p:spPr>
          <a:xfrm>
            <a:off x="596556" y="740145"/>
            <a:ext cx="76717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400" b="1">
                <a:solidFill>
                  <a:srgbClr val="0070C0"/>
                </a:solidFill>
              </a:rPr>
              <a:t>6 equally-spaced cameras</a:t>
            </a:r>
            <a:r>
              <a:rPr lang="en-US" sz="1400" b="1">
                <a:solidFill>
                  <a:srgbClr val="0070C0"/>
                </a:solidFill>
              </a:rPr>
              <a:t> </a:t>
            </a:r>
            <a:r>
              <a:rPr lang="x-none" sz="1400" b="1">
                <a:solidFill>
                  <a:srgbClr val="0070C0"/>
                </a:solidFill>
              </a:rPr>
              <a:t>(600 fps) </a:t>
            </a:r>
            <a:r>
              <a:rPr lang="x-none" sz="1400" b="1"/>
              <a:t>arranged around</a:t>
            </a:r>
            <a:r>
              <a:rPr lang="en-US" sz="1400" b="1"/>
              <a:t> </a:t>
            </a:r>
            <a:r>
              <a:rPr lang="en-GB" sz="1400" b="1">
                <a:solidFill>
                  <a:srgbClr val="65D2D1"/>
                </a:solidFill>
              </a:rPr>
              <a:t>t</a:t>
            </a:r>
            <a:r>
              <a:rPr lang="x-none" sz="1400" b="1">
                <a:solidFill>
                  <a:srgbClr val="65D2D1"/>
                </a:solidFill>
              </a:rPr>
              <a:t>ransparent vessel equator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20EF5354-CE37-C435-3477-51B53D4AA207}"/>
              </a:ext>
            </a:extLst>
          </p:cNvPr>
          <p:cNvSpPr txBox="1"/>
          <p:nvPr/>
        </p:nvSpPr>
        <p:spPr>
          <a:xfrm>
            <a:off x="1663784" y="1819258"/>
            <a:ext cx="39466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80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117º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5BCE4160-B83B-46D4-5C0C-FE56D6A7CB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3930" y="1012703"/>
            <a:ext cx="1936510" cy="165025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3D068010-2BC0-DB7C-1326-2C5635B417CA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08279" y="1276640"/>
            <a:ext cx="1854156" cy="141699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F1A9122C-EFB1-F5E5-0FA2-7DEEC51E8437}"/>
              </a:ext>
            </a:extLst>
          </p:cNvPr>
          <p:cNvSpPr txBox="1"/>
          <p:nvPr/>
        </p:nvSpPr>
        <p:spPr>
          <a:xfrm>
            <a:off x="7037379" y="1028779"/>
            <a:ext cx="18918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b="1" i="1">
                <a:solidFill>
                  <a:srgbClr val="DF6C30"/>
                </a:solidFill>
              </a:rPr>
              <a:t>3cm ø copper bars are</a:t>
            </a:r>
          </a:p>
          <a:p>
            <a:r>
              <a:rPr lang="x-none" sz="1200" b="1" i="1">
                <a:solidFill>
                  <a:srgbClr val="DF6C30"/>
                </a:solidFill>
              </a:rPr>
              <a:t>perfectly reconstructed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xmlns="" id="{6CF7CC9E-26BA-CDB2-2AD8-058BFF829CAB}"/>
              </a:ext>
            </a:extLst>
          </p:cNvPr>
          <p:cNvCxnSpPr>
            <a:cxnSpLocks/>
          </p:cNvCxnSpPr>
          <p:nvPr/>
        </p:nvCxnSpPr>
        <p:spPr>
          <a:xfrm flipH="1">
            <a:off x="3923072" y="1490444"/>
            <a:ext cx="8665" cy="381315"/>
          </a:xfrm>
          <a:prstGeom prst="straightConnector1">
            <a:avLst/>
          </a:prstGeom>
          <a:ln w="190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08C39A64-DE3A-9063-8DA4-763E521DEA12}"/>
              </a:ext>
            </a:extLst>
          </p:cNvPr>
          <p:cNvSpPr txBox="1"/>
          <p:nvPr/>
        </p:nvSpPr>
        <p:spPr>
          <a:xfrm>
            <a:off x="2608280" y="1030419"/>
            <a:ext cx="1854156" cy="246221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x-none" sz="1000" i="1">
                <a:solidFill>
                  <a:srgbClr val="FFFF00"/>
                </a:solidFill>
                <a:cs typeface="Calibri" panose="020F0502020204030204" pitchFamily="34" charset="0"/>
              </a:rPr>
              <a:t>*A Pau, S </a:t>
            </a:r>
            <a:r>
              <a:rPr lang="en-US" sz="1000" i="1" err="1">
                <a:solidFill>
                  <a:srgbClr val="FFFF00"/>
                </a:solidFill>
                <a:cs typeface="Calibri" panose="020F0502020204030204" pitchFamily="34" charset="0"/>
              </a:rPr>
              <a:t>Naghinajad</a:t>
            </a:r>
            <a:endParaRPr lang="x-none" sz="1000" i="1">
              <a:solidFill>
                <a:srgbClr val="FFFF00"/>
              </a:solidFill>
              <a:cs typeface="Calibri" panose="020F050202020403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1B4700E4-4A1A-6CD7-F425-44756C6D9010}"/>
              </a:ext>
            </a:extLst>
          </p:cNvPr>
          <p:cNvSpPr txBox="1"/>
          <p:nvPr/>
        </p:nvSpPr>
        <p:spPr>
          <a:xfrm>
            <a:off x="3110760" y="1276640"/>
            <a:ext cx="109517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900" b="1" i="1">
                <a:solidFill>
                  <a:schemeClr val="bg1"/>
                </a:solidFill>
              </a:rPr>
              <a:t>Langmuir  probe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9542FF91-C93B-4473-D7BC-450043BF3C3A}"/>
              </a:ext>
            </a:extLst>
          </p:cNvPr>
          <p:cNvSpPr txBox="1"/>
          <p:nvPr/>
        </p:nvSpPr>
        <p:spPr>
          <a:xfrm>
            <a:off x="2419527" y="2662959"/>
            <a:ext cx="2477637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200" b="1"/>
              <a:t>Vertical tomographic section </a:t>
            </a:r>
            <a:endParaRPr lang="x-none" sz="1200" b="1"/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xmlns="" id="{6CF7CC9E-26BA-CDB2-2AD8-058BFF829CAB}"/>
              </a:ext>
            </a:extLst>
          </p:cNvPr>
          <p:cNvCxnSpPr>
            <a:cxnSpLocks/>
          </p:cNvCxnSpPr>
          <p:nvPr/>
        </p:nvCxnSpPr>
        <p:spPr>
          <a:xfrm flipV="1">
            <a:off x="4219197" y="1916723"/>
            <a:ext cx="950680" cy="8351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Picture 27">
            <a:extLst>
              <a:ext uri="{FF2B5EF4-FFF2-40B4-BE49-F238E27FC236}">
                <a16:creationId xmlns:a16="http://schemas.microsoft.com/office/drawing/2014/main" xmlns="" id="{F697E613-69BC-44A4-A4F3-BEE53EF9CD40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39631" y="3539390"/>
            <a:ext cx="2229376" cy="1323692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45B6EEA9-E85A-C092-DFA9-4B20376FD061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55927" y="3523716"/>
            <a:ext cx="2255774" cy="1339366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505AF1F4-C00A-3951-746E-BB3C691C5A8A}"/>
              </a:ext>
            </a:extLst>
          </p:cNvPr>
          <p:cNvSpPr txBox="1"/>
          <p:nvPr/>
        </p:nvSpPr>
        <p:spPr>
          <a:xfrm>
            <a:off x="2482040" y="4812852"/>
            <a:ext cx="18710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/>
              <a:t>f</a:t>
            </a:r>
            <a:r>
              <a:rPr lang="x-none" sz="1200" i="1"/>
              <a:t>ormation time &lt;10 msec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6B84CC99-846B-EF2B-9439-49250D5C060B}"/>
              </a:ext>
            </a:extLst>
          </p:cNvPr>
          <p:cNvSpPr txBox="1"/>
          <p:nvPr/>
        </p:nvSpPr>
        <p:spPr>
          <a:xfrm>
            <a:off x="7095087" y="4795713"/>
            <a:ext cx="17764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i="1"/>
              <a:t>re-birth </a:t>
            </a:r>
            <a:r>
              <a:rPr lang="x-none" sz="1200" i="1"/>
              <a:t>cycle &lt;10 msec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5245B9EA-E23F-24B4-0C2C-0413BE88C84E}"/>
              </a:ext>
            </a:extLst>
          </p:cNvPr>
          <p:cNvSpPr txBox="1"/>
          <p:nvPr/>
        </p:nvSpPr>
        <p:spPr>
          <a:xfrm>
            <a:off x="399226" y="3255897"/>
            <a:ext cx="873232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>
                <a:solidFill>
                  <a:srgbClr val="F95F00"/>
                </a:solidFill>
              </a:rPr>
              <a:t>a kinked </a:t>
            </a:r>
            <a:r>
              <a:rPr lang="en-US" sz="1200" b="1" err="1">
                <a:solidFill>
                  <a:srgbClr val="F95F00"/>
                </a:solidFill>
              </a:rPr>
              <a:t>centerpost</a:t>
            </a:r>
            <a:r>
              <a:rPr lang="en-US" sz="1200" b="1">
                <a:solidFill>
                  <a:srgbClr val="F95F00"/>
                </a:solidFill>
              </a:rPr>
              <a:t> 	            forms the torus	                        &amp; a kinked state	               lets the torus to be re-born </a:t>
            </a:r>
            <a:endParaRPr lang="x-none" sz="1200" b="1">
              <a:solidFill>
                <a:srgbClr val="F95F00"/>
              </a:solidFill>
            </a:endParaRP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xmlns="" id="{A0E3BB79-4324-5DCA-AFB8-A4247F770BE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4965" y="3486351"/>
            <a:ext cx="755064" cy="1266972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xmlns="" id="{C03070F4-E2C1-26C8-F1B1-119AF25D433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09445" y="3467557"/>
            <a:ext cx="774573" cy="1299707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xmlns="" id="{7D383BEB-FD2F-3ED3-77C4-1D5B63A63B78}"/>
              </a:ext>
            </a:extLst>
          </p:cNvPr>
          <p:cNvSpPr txBox="1"/>
          <p:nvPr/>
        </p:nvSpPr>
        <p:spPr>
          <a:xfrm>
            <a:off x="1" y="2958393"/>
            <a:ext cx="9143999" cy="338554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en-US" sz="1600" b="1" spc="100">
                <a:solidFill>
                  <a:srgbClr val="FFFF00"/>
                </a:solidFill>
              </a:rPr>
              <a:t>                              T</a:t>
            </a:r>
            <a:r>
              <a:rPr lang="x-none" sz="1600" b="1" spc="100">
                <a:solidFill>
                  <a:srgbClr val="FFFF00"/>
                </a:solidFill>
              </a:rPr>
              <a:t>orus self-organization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xmlns="" id="{932D15D2-113E-B771-67AB-FD011F7B0468}"/>
              </a:ext>
            </a:extLst>
          </p:cNvPr>
          <p:cNvSpPr txBox="1"/>
          <p:nvPr/>
        </p:nvSpPr>
        <p:spPr>
          <a:xfrm>
            <a:off x="5100015" y="2964887"/>
            <a:ext cx="24545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600" b="1">
                <a:solidFill>
                  <a:srgbClr val="F99927"/>
                </a:solidFill>
              </a:rPr>
              <a:t>#2141 He, false colours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xmlns="" id="{A973F6AC-C266-75F9-84EB-53146DFD3A87}"/>
              </a:ext>
            </a:extLst>
          </p:cNvPr>
          <p:cNvSpPr txBox="1"/>
          <p:nvPr/>
        </p:nvSpPr>
        <p:spPr>
          <a:xfrm>
            <a:off x="6809605" y="1537261"/>
            <a:ext cx="2259402" cy="1292662"/>
          </a:xfrm>
          <a:prstGeom prst="rect">
            <a:avLst/>
          </a:prstGeom>
          <a:solidFill>
            <a:srgbClr val="FFFFFF"/>
          </a:solidFill>
          <a:ln w="15875"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vert="horz" wrap="square" lIns="121920" tIns="0" rIns="121920" bIns="0" rtlCol="0">
            <a:spAutoFit/>
          </a:bodyPr>
          <a:lstStyle/>
          <a:p>
            <a:pPr algn="r"/>
            <a:r>
              <a:rPr lang="en-US" sz="1400" b="1">
                <a:solidFill>
                  <a:srgbClr val="FF0000"/>
                </a:solidFill>
              </a:rPr>
              <a:t>Since 2019</a:t>
            </a:r>
            <a:r>
              <a:rPr lang="en-US" sz="1400" b="1"/>
              <a:t>: 18 </a:t>
            </a:r>
            <a:r>
              <a:rPr lang="en-US" sz="1400" b="1" err="1"/>
              <a:t>PFcoils</a:t>
            </a:r>
            <a:endParaRPr lang="en-US" sz="1400" b="1"/>
          </a:p>
          <a:p>
            <a:pPr algn="r"/>
            <a:r>
              <a:rPr lang="en-US" sz="1400" b="1">
                <a:solidFill>
                  <a:srgbClr val="9D9B9E"/>
                </a:solidFill>
              </a:rPr>
              <a:t>8 shaping PFC internal</a:t>
            </a:r>
            <a:r>
              <a:rPr lang="en-US" sz="1400" b="1"/>
              <a:t> </a:t>
            </a:r>
          </a:p>
          <a:p>
            <a:pPr algn="r"/>
            <a:r>
              <a:rPr lang="en-US" sz="1400" b="1">
                <a:solidFill>
                  <a:srgbClr val="E195A0"/>
                </a:solidFill>
              </a:rPr>
              <a:t>6 compression PFC internal </a:t>
            </a:r>
          </a:p>
          <a:p>
            <a:pPr algn="r"/>
            <a:r>
              <a:rPr lang="en-US" sz="1400" b="1">
                <a:solidFill>
                  <a:srgbClr val="545354"/>
                </a:solidFill>
              </a:rPr>
              <a:t>4 PFC external</a:t>
            </a:r>
          </a:p>
          <a:p>
            <a:pPr algn="r"/>
            <a:r>
              <a:rPr lang="en-US" sz="1400" b="1">
                <a:solidFill>
                  <a:srgbClr val="65D2D1"/>
                </a:solidFill>
              </a:rPr>
              <a:t>to the vacuum vessel</a:t>
            </a:r>
          </a:p>
        </p:txBody>
      </p:sp>
    </p:spTree>
    <p:extLst>
      <p:ext uri="{BB962C8B-B14F-4D97-AF65-F5344CB8AC3E}">
        <p14:creationId xmlns:p14="http://schemas.microsoft.com/office/powerpoint/2010/main" val="541946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39767" y="4839181"/>
            <a:ext cx="496402" cy="273844"/>
          </a:xfrm>
        </p:spPr>
        <p:txBody>
          <a:bodyPr/>
          <a:lstStyle/>
          <a:p>
            <a:fld id="{02C7C199-0D0D-7840-A88D-785280B31CF7}" type="slidenum">
              <a:rPr lang="it-IT" smtClean="0"/>
              <a:t>8</a:t>
            </a:fld>
            <a:endParaRPr lang="it-IT"/>
          </a:p>
        </p:txBody>
      </p:sp>
      <p:sp>
        <p:nvSpPr>
          <p:cNvPr id="8" name="TextBox 7"/>
          <p:cNvSpPr txBox="1"/>
          <p:nvPr/>
        </p:nvSpPr>
        <p:spPr>
          <a:xfrm>
            <a:off x="329690" y="198830"/>
            <a:ext cx="8532208" cy="64633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2400" b="1" spc="-150">
                <a:solidFill>
                  <a:srgbClr val="FFFF00"/>
                </a:solidFill>
              </a:rPr>
              <a:t>PROTO-SPHERA from 2019 to 2024, evolution of torus up to 1 sec</a:t>
            </a:r>
          </a:p>
          <a:p>
            <a:endParaRPr lang="en-US" smtClean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7C7F2CCD-0791-12B6-4C7F-15DCAA4D2C4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90488"/>
            <a:ext cx="1654543" cy="174033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84B269D6-2049-834F-4B45-6A3B1D8F73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8018" y="1279525"/>
            <a:ext cx="750272" cy="75027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1D08C17D-88AB-9629-5907-CB09126E7077}"/>
              </a:ext>
            </a:extLst>
          </p:cNvPr>
          <p:cNvSpPr txBox="1"/>
          <p:nvPr/>
        </p:nvSpPr>
        <p:spPr>
          <a:xfrm>
            <a:off x="329690" y="793094"/>
            <a:ext cx="1076333" cy="2308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900" b="1">
                <a:solidFill>
                  <a:srgbClr val="00B050"/>
                </a:solidFill>
              </a:rPr>
              <a:t>f</a:t>
            </a:r>
            <a:r>
              <a:rPr lang="x-none" sz="900" b="1">
                <a:solidFill>
                  <a:srgbClr val="00B050"/>
                </a:solidFill>
              </a:rPr>
              <a:t>rom 12 PFCoils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05FE3AC8-169A-B7EA-8E0E-9695CA71E436}"/>
              </a:ext>
            </a:extLst>
          </p:cNvPr>
          <p:cNvSpPr txBox="1"/>
          <p:nvPr/>
        </p:nvSpPr>
        <p:spPr>
          <a:xfrm>
            <a:off x="1672441" y="2029797"/>
            <a:ext cx="76335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>
                <a:solidFill>
                  <a:srgbClr val="F56BFF"/>
                </a:solidFill>
              </a:rPr>
              <a:t>#1618 H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42AC29E7-E404-600B-247E-82B4200EC0E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4701" y="867749"/>
            <a:ext cx="1521600" cy="1740129"/>
          </a:xfrm>
          <a:prstGeom prst="rect">
            <a:avLst/>
          </a:prstGeom>
        </p:spPr>
      </p:pic>
      <p:sp>
        <p:nvSpPr>
          <p:cNvPr id="15" name="Right Arrow 14">
            <a:extLst>
              <a:ext uri="{FF2B5EF4-FFF2-40B4-BE49-F238E27FC236}">
                <a16:creationId xmlns:a16="http://schemas.microsoft.com/office/drawing/2014/main" xmlns="" id="{906EF76B-F9E3-88D5-A00C-E71C774D8328}"/>
              </a:ext>
            </a:extLst>
          </p:cNvPr>
          <p:cNvSpPr/>
          <p:nvPr/>
        </p:nvSpPr>
        <p:spPr>
          <a:xfrm>
            <a:off x="2410401" y="1654661"/>
            <a:ext cx="228600" cy="166303"/>
          </a:xfrm>
          <a:prstGeom prst="rightArrow">
            <a:avLst/>
          </a:prstGeom>
          <a:solidFill>
            <a:schemeClr val="accent1"/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89366DCC-6CE3-9584-224B-E73D7F80C075}"/>
              </a:ext>
            </a:extLst>
          </p:cNvPr>
          <p:cNvSpPr txBox="1"/>
          <p:nvPr/>
        </p:nvSpPr>
        <p:spPr>
          <a:xfrm>
            <a:off x="2834873" y="788378"/>
            <a:ext cx="915635" cy="2308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900" b="1">
                <a:solidFill>
                  <a:srgbClr val="2A1FEA"/>
                </a:solidFill>
              </a:rPr>
              <a:t>to </a:t>
            </a:r>
            <a:r>
              <a:rPr lang="x-none" sz="900" b="1">
                <a:solidFill>
                  <a:srgbClr val="2A1FEA"/>
                </a:solidFill>
              </a:rPr>
              <a:t>18 PFCoils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481C3328-B499-F730-E6AA-165BF8D2CB2F}"/>
              </a:ext>
            </a:extLst>
          </p:cNvPr>
          <p:cNvSpPr txBox="1"/>
          <p:nvPr/>
        </p:nvSpPr>
        <p:spPr>
          <a:xfrm>
            <a:off x="4023331" y="787195"/>
            <a:ext cx="14530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1200" b="1">
                <a:latin typeface="Lora" panose="02000503000000020004" pitchFamily="2" charset="77"/>
              </a:rPr>
              <a:t>2021, </a:t>
            </a:r>
            <a:r>
              <a:rPr lang="it-IT" sz="1200" b="1" err="1">
                <a:latin typeface="Lora" panose="02000503000000020004" pitchFamily="2" charset="77"/>
              </a:rPr>
              <a:t>poor</a:t>
            </a:r>
            <a:r>
              <a:rPr lang="it-IT" sz="1200" b="1">
                <a:latin typeface="Lora" panose="02000503000000020004" pitchFamily="2" charset="77"/>
              </a:rPr>
              <a:t> </a:t>
            </a:r>
            <a:r>
              <a:rPr lang="it-IT" sz="1200" b="1" err="1">
                <a:latin typeface="Lora" panose="02000503000000020004" pitchFamily="2" charset="77"/>
              </a:rPr>
              <a:t>divertor</a:t>
            </a:r>
            <a:endParaRPr lang="it-IT" sz="1200" b="1">
              <a:latin typeface="Lora" panose="02000503000000020004" pitchFamily="2" charset="77"/>
            </a:endParaRPr>
          </a:p>
          <a:p>
            <a:pPr algn="ctr"/>
            <a:r>
              <a:rPr lang="it-IT" sz="1200" b="1" err="1">
                <a:latin typeface="Lora" panose="02000503000000020004" pitchFamily="2" charset="77"/>
              </a:rPr>
              <a:t>plate</a:t>
            </a:r>
            <a:r>
              <a:rPr lang="it-IT" sz="1200" b="1">
                <a:latin typeface="Lora" panose="02000503000000020004" pitchFamily="2" charset="77"/>
              </a:rPr>
              <a:t> </a:t>
            </a:r>
            <a:r>
              <a:rPr lang="it-IT" sz="1200" b="1" err="1">
                <a:latin typeface="Lora" panose="02000503000000020004" pitchFamily="2" charset="77"/>
              </a:rPr>
              <a:t>insulation</a:t>
            </a:r>
            <a:endParaRPr lang="it-IT" sz="1200" b="1">
              <a:latin typeface="Lora" panose="02000503000000020004" pitchFamily="2" charset="77"/>
            </a:endParaRPr>
          </a:p>
          <a:p>
            <a:pPr algn="ctr"/>
            <a:r>
              <a:rPr lang="it-IT" sz="1200" b="1">
                <a:latin typeface="Lora" panose="02000503000000020004" pitchFamily="2" charset="77"/>
              </a:rPr>
              <a:t>0.3 </a:t>
            </a:r>
            <a:r>
              <a:rPr lang="it-IT" sz="1200" b="1" err="1">
                <a:latin typeface="Lora" panose="02000503000000020004" pitchFamily="2" charset="77"/>
              </a:rPr>
              <a:t>s</a:t>
            </a:r>
            <a:r>
              <a:rPr lang="it-IT" sz="1200" b="1">
                <a:latin typeface="Lora" panose="02000503000000020004" pitchFamily="2" charset="77"/>
              </a:rPr>
              <a:t> tori </a:t>
            </a:r>
            <a:r>
              <a:rPr lang="it-IT" sz="1200" b="1" err="1">
                <a:latin typeface="Lora" panose="02000503000000020004" pitchFamily="2" charset="77"/>
              </a:rPr>
              <a:t>always</a:t>
            </a:r>
            <a:endParaRPr lang="it-IT" sz="1200" b="1">
              <a:latin typeface="Lora" panose="02000503000000020004" pitchFamily="2" charset="77"/>
            </a:endParaRPr>
          </a:p>
          <a:p>
            <a:pPr algn="ctr"/>
            <a:r>
              <a:rPr lang="it-IT" sz="1200" b="1" err="1">
                <a:latin typeface="Lora" panose="02000503000000020004" pitchFamily="2" charset="77"/>
              </a:rPr>
              <a:t>produced</a:t>
            </a:r>
            <a:endParaRPr lang="it-IT" sz="1200" b="1">
              <a:latin typeface="Lora" panose="02000503000000020004" pitchFamily="2" charset="77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18E178FB-0FE5-7B00-1BDC-1AE5B9DC5FFF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01087" y="780163"/>
            <a:ext cx="1118297" cy="111829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4A03A8A8-96E5-49FF-CAE1-3939B4B077B1}"/>
              </a:ext>
            </a:extLst>
          </p:cNvPr>
          <p:cNvSpPr txBox="1"/>
          <p:nvPr/>
        </p:nvSpPr>
        <p:spPr>
          <a:xfrm>
            <a:off x="5576070" y="1858753"/>
            <a:ext cx="84830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>
                <a:solidFill>
                  <a:srgbClr val="FA772C"/>
                </a:solidFill>
              </a:rPr>
              <a:t>#2126 He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9D83DE84-0DBC-11D6-F1AA-E95860D8BB5D}"/>
              </a:ext>
            </a:extLst>
          </p:cNvPr>
          <p:cNvSpPr txBox="1"/>
          <p:nvPr/>
        </p:nvSpPr>
        <p:spPr>
          <a:xfrm>
            <a:off x="8262645" y="1858753"/>
            <a:ext cx="84830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>
                <a:solidFill>
                  <a:srgbClr val="FA772C"/>
                </a:solidFill>
              </a:rPr>
              <a:t>#2460 He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E1EFE961-2CC1-5630-B8E1-3411E06A8B1A}"/>
              </a:ext>
            </a:extLst>
          </p:cNvPr>
          <p:cNvSpPr txBox="1"/>
          <p:nvPr/>
        </p:nvSpPr>
        <p:spPr>
          <a:xfrm>
            <a:off x="6703256" y="749022"/>
            <a:ext cx="128798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1200" b="1">
                <a:latin typeface="Lora" panose="02000503000000020004" pitchFamily="2" charset="77"/>
              </a:rPr>
              <a:t>2024, 1 </a:t>
            </a:r>
            <a:r>
              <a:rPr lang="it-IT" sz="1200" b="1" err="1">
                <a:latin typeface="Lora" panose="02000503000000020004" pitchFamily="2" charset="77"/>
              </a:rPr>
              <a:t>s</a:t>
            </a:r>
            <a:r>
              <a:rPr lang="it-IT" sz="1200" b="1">
                <a:latin typeface="Lora" panose="02000503000000020004" pitchFamily="2" charset="77"/>
              </a:rPr>
              <a:t>, </a:t>
            </a:r>
            <a:r>
              <a:rPr lang="it-IT" sz="1200" b="1" err="1">
                <a:latin typeface="Lora" panose="02000503000000020004" pitchFamily="2" charset="77"/>
              </a:rPr>
              <a:t>better</a:t>
            </a:r>
            <a:endParaRPr lang="it-IT" sz="1200" b="1">
              <a:latin typeface="Lora" panose="02000503000000020004" pitchFamily="2" charset="77"/>
            </a:endParaRPr>
          </a:p>
          <a:p>
            <a:pPr algn="ctr"/>
            <a:r>
              <a:rPr lang="it-IT" sz="1200" b="1" err="1">
                <a:latin typeface="Lora" panose="02000503000000020004" pitchFamily="2" charset="77"/>
              </a:rPr>
              <a:t>divertor</a:t>
            </a:r>
            <a:r>
              <a:rPr lang="it-IT" sz="1200" b="1">
                <a:latin typeface="Lora" panose="02000503000000020004" pitchFamily="2" charset="77"/>
              </a:rPr>
              <a:t> </a:t>
            </a:r>
            <a:r>
              <a:rPr lang="it-IT" sz="1200" b="1" err="1">
                <a:latin typeface="Lora" panose="02000503000000020004" pitchFamily="2" charset="77"/>
              </a:rPr>
              <a:t>plate</a:t>
            </a:r>
            <a:r>
              <a:rPr lang="it-IT" sz="1200" b="1">
                <a:latin typeface="Lora" panose="02000503000000020004" pitchFamily="2" charset="77"/>
              </a:rPr>
              <a:t> </a:t>
            </a:r>
          </a:p>
          <a:p>
            <a:pPr algn="ctr"/>
            <a:r>
              <a:rPr lang="it-IT" sz="1200" b="1" err="1">
                <a:latin typeface="Lora" panose="02000503000000020004" pitchFamily="2" charset="77"/>
              </a:rPr>
              <a:t>insulation</a:t>
            </a:r>
            <a:endParaRPr lang="it-IT" sz="1200" b="1">
              <a:latin typeface="Lora" panose="02000503000000020004" pitchFamily="2" charset="77"/>
            </a:endParaRPr>
          </a:p>
          <a:p>
            <a:pPr algn="ctr"/>
            <a:r>
              <a:rPr lang="it-IT" sz="1200" b="1" err="1">
                <a:latin typeface="Lora" panose="02000503000000020004" pitchFamily="2" charset="77"/>
              </a:rPr>
              <a:t>but</a:t>
            </a:r>
            <a:r>
              <a:rPr lang="it-IT" sz="1200" b="1">
                <a:latin typeface="Lora" panose="02000503000000020004" pitchFamily="2" charset="77"/>
              </a:rPr>
              <a:t> tori </a:t>
            </a:r>
            <a:r>
              <a:rPr lang="it-IT" sz="1200" b="1" err="1">
                <a:latin typeface="Lora" panose="02000503000000020004" pitchFamily="2" charset="77"/>
              </a:rPr>
              <a:t>not</a:t>
            </a:r>
            <a:endParaRPr lang="it-IT" sz="1200" b="1">
              <a:latin typeface="Lora" panose="02000503000000020004" pitchFamily="2" charset="77"/>
            </a:endParaRPr>
          </a:p>
          <a:p>
            <a:pPr algn="ctr"/>
            <a:r>
              <a:rPr lang="it-IT" sz="1200" b="1" err="1">
                <a:latin typeface="Lora" panose="02000503000000020004" pitchFamily="2" charset="77"/>
              </a:rPr>
              <a:t>always</a:t>
            </a:r>
            <a:r>
              <a:rPr lang="it-IT" sz="1200" b="1">
                <a:latin typeface="Lora" panose="02000503000000020004" pitchFamily="2" charset="77"/>
              </a:rPr>
              <a:t> </a:t>
            </a:r>
            <a:r>
              <a:rPr lang="it-IT" sz="1200" b="1" err="1">
                <a:latin typeface="Lora" panose="02000503000000020004" pitchFamily="2" charset="77"/>
              </a:rPr>
              <a:t>produced</a:t>
            </a:r>
            <a:endParaRPr lang="it-IT" sz="1200" b="1">
              <a:latin typeface="Lora" panose="02000503000000020004" pitchFamily="2" charset="77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893B0CC6-1240-183C-23C1-7CAC573F1F0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8108396" y="781611"/>
            <a:ext cx="1035604" cy="112294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91B4B1CA-0053-41A8-F745-C2BB021E58BD}"/>
              </a:ext>
            </a:extLst>
          </p:cNvPr>
          <p:cNvSpPr txBox="1"/>
          <p:nvPr/>
        </p:nvSpPr>
        <p:spPr>
          <a:xfrm>
            <a:off x="4023331" y="2096045"/>
            <a:ext cx="5120669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200" b="1" i="1">
                <a:solidFill>
                  <a:srgbClr val="0000FF"/>
                </a:solidFill>
              </a:rPr>
              <a:t>I</a:t>
            </a:r>
            <a:r>
              <a:rPr lang="en-US" sz="1200" b="1" i="1" baseline="-25000">
                <a:solidFill>
                  <a:srgbClr val="0000FF"/>
                </a:solidFill>
              </a:rPr>
              <a:t>ST</a:t>
            </a:r>
            <a:r>
              <a:rPr lang="en-US" sz="1200" b="1" i="1">
                <a:solidFill>
                  <a:srgbClr val="0000FF"/>
                </a:solidFill>
              </a:rPr>
              <a:t>=5 kA tori: anode-cathode </a:t>
            </a:r>
            <a:r>
              <a:rPr lang="el-GR" sz="1200" b="1" i="1">
                <a:solidFill>
                  <a:srgbClr val="0000FF"/>
                </a:solidFill>
              </a:rPr>
              <a:t>Δ</a:t>
            </a:r>
            <a:r>
              <a:rPr lang="en-US" sz="1200" b="1" i="1">
                <a:solidFill>
                  <a:srgbClr val="0000FF"/>
                </a:solidFill>
              </a:rPr>
              <a:t>V grows by 20-30 Volts (10% of 200 V)</a:t>
            </a:r>
            <a:endParaRPr lang="x-none" sz="1200"/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xmlns="" id="{906EF76B-F9E3-88D5-A00C-E71C774D8328}"/>
              </a:ext>
            </a:extLst>
          </p:cNvPr>
          <p:cNvSpPr/>
          <p:nvPr/>
        </p:nvSpPr>
        <p:spPr>
          <a:xfrm>
            <a:off x="6576723" y="1099193"/>
            <a:ext cx="228600" cy="166303"/>
          </a:xfrm>
          <a:prstGeom prst="rightArrow">
            <a:avLst/>
          </a:prstGeom>
          <a:solidFill>
            <a:schemeClr val="accent1"/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B6C4E136-ED0E-9BCE-4C36-5A124B388B42}"/>
              </a:ext>
            </a:extLst>
          </p:cNvPr>
          <p:cNvSpPr txBox="1"/>
          <p:nvPr/>
        </p:nvSpPr>
        <p:spPr>
          <a:xfrm>
            <a:off x="3036" y="2636267"/>
            <a:ext cx="9134614" cy="369332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FFFF00"/>
                </a:solidFill>
              </a:rPr>
              <a:t>         </a:t>
            </a:r>
            <a:r>
              <a:rPr lang="x-none" b="1">
                <a:solidFill>
                  <a:srgbClr val="FFFF00"/>
                </a:solidFill>
              </a:rPr>
              <a:t>3D tomography allows to steal a glance inside the plasma cross-section</a:t>
            </a:r>
          </a:p>
        </p:txBody>
      </p:sp>
      <p:pic>
        <p:nvPicPr>
          <p:cNvPr id="94" name="Picture 93">
            <a:extLst>
              <a:ext uri="{FF2B5EF4-FFF2-40B4-BE49-F238E27FC236}">
                <a16:creationId xmlns:a16="http://schemas.microsoft.com/office/drawing/2014/main" xmlns="" id="{E69CC0BA-B001-C2B0-89E5-DE12E9693B80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78193" y="3067035"/>
            <a:ext cx="2401997" cy="1784340"/>
          </a:xfrm>
          <a:prstGeom prst="rect">
            <a:avLst/>
          </a:prstGeom>
        </p:spPr>
      </p:pic>
      <p:sp>
        <p:nvSpPr>
          <p:cNvPr id="95" name="TextBox 94">
            <a:extLst>
              <a:ext uri="{FF2B5EF4-FFF2-40B4-BE49-F238E27FC236}">
                <a16:creationId xmlns:a16="http://schemas.microsoft.com/office/drawing/2014/main" xmlns="" id="{C4A31CEB-1952-4B8F-D5BE-2C8C21B4E6F3}"/>
              </a:ext>
            </a:extLst>
          </p:cNvPr>
          <p:cNvSpPr txBox="1"/>
          <p:nvPr/>
        </p:nvSpPr>
        <p:spPr>
          <a:xfrm>
            <a:off x="2269704" y="4506682"/>
            <a:ext cx="102624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/>
              <a:t>t= </a:t>
            </a:r>
            <a:r>
              <a:rPr lang="x-none" sz="1200"/>
              <a:t>159 msec</a:t>
            </a:r>
          </a:p>
        </p:txBody>
      </p:sp>
      <p:pic>
        <p:nvPicPr>
          <p:cNvPr id="96" name="Picture 95">
            <a:extLst>
              <a:ext uri="{FF2B5EF4-FFF2-40B4-BE49-F238E27FC236}">
                <a16:creationId xmlns:a16="http://schemas.microsoft.com/office/drawing/2014/main" xmlns="" id="{28A35C06-11B7-FDC0-F80C-F36B670B3D6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90" y="3240711"/>
            <a:ext cx="2002752" cy="1497385"/>
          </a:xfrm>
          <a:prstGeom prst="rect">
            <a:avLst/>
          </a:prstGeom>
        </p:spPr>
      </p:pic>
      <p:sp>
        <p:nvSpPr>
          <p:cNvPr id="97" name="TextBox 96">
            <a:extLst>
              <a:ext uri="{FF2B5EF4-FFF2-40B4-BE49-F238E27FC236}">
                <a16:creationId xmlns:a16="http://schemas.microsoft.com/office/drawing/2014/main" xmlns="" id="{0FF93850-3233-E466-2720-715415398706}"/>
              </a:ext>
            </a:extLst>
          </p:cNvPr>
          <p:cNvSpPr txBox="1"/>
          <p:nvPr/>
        </p:nvSpPr>
        <p:spPr>
          <a:xfrm>
            <a:off x="601821" y="2991823"/>
            <a:ext cx="84830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b="1">
                <a:solidFill>
                  <a:srgbClr val="F99927"/>
                </a:solidFill>
              </a:rPr>
              <a:t>#2141 He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xmlns="" id="{5B4E0013-D3E1-A8C6-787B-D8B51DA195FE}"/>
              </a:ext>
            </a:extLst>
          </p:cNvPr>
          <p:cNvSpPr txBox="1"/>
          <p:nvPr/>
        </p:nvSpPr>
        <p:spPr>
          <a:xfrm>
            <a:off x="460848" y="5476096"/>
            <a:ext cx="2102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camera v</a:t>
            </a:r>
            <a:r>
              <a:rPr lang="x-none"/>
              <a:t>iew @ 357</a:t>
            </a:r>
            <a:r>
              <a:rPr lang="x-none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</a:p>
        </p:txBody>
      </p:sp>
      <p:pic>
        <p:nvPicPr>
          <p:cNvPr id="99" name="Picture 98">
            <a:extLst>
              <a:ext uri="{FF2B5EF4-FFF2-40B4-BE49-F238E27FC236}">
                <a16:creationId xmlns:a16="http://schemas.microsoft.com/office/drawing/2014/main" xmlns="" id="{2D2B0BE3-11C5-6251-BD49-1CF9F06815CE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65550" y="3220568"/>
            <a:ext cx="2824329" cy="1689318"/>
          </a:xfrm>
          <a:prstGeom prst="rect">
            <a:avLst/>
          </a:prstGeom>
        </p:spPr>
      </p:pic>
      <p:sp>
        <p:nvSpPr>
          <p:cNvPr id="100" name="TextBox 99">
            <a:extLst>
              <a:ext uri="{FF2B5EF4-FFF2-40B4-BE49-F238E27FC236}">
                <a16:creationId xmlns:a16="http://schemas.microsoft.com/office/drawing/2014/main" xmlns="" id="{96E57959-2609-D8AC-7ACB-0325E98E39E7}"/>
              </a:ext>
            </a:extLst>
          </p:cNvPr>
          <p:cNvSpPr txBox="1"/>
          <p:nvPr/>
        </p:nvSpPr>
        <p:spPr>
          <a:xfrm>
            <a:off x="2323494" y="3345434"/>
            <a:ext cx="1297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>
                <a:solidFill>
                  <a:srgbClr val="CD5422"/>
                </a:solidFill>
              </a:rPr>
              <a:t>o</a:t>
            </a:r>
            <a:r>
              <a:rPr lang="x-none" sz="1200" b="1">
                <a:solidFill>
                  <a:srgbClr val="CD5422"/>
                </a:solidFill>
              </a:rPr>
              <a:t>uter edge (ionization</a:t>
            </a:r>
            <a:r>
              <a:rPr lang="x-none" sz="1200">
                <a:solidFill>
                  <a:srgbClr val="CD5422"/>
                </a:solidFill>
              </a:rPr>
              <a:t>)</a:t>
            </a:r>
          </a:p>
        </p:txBody>
      </p:sp>
      <p:cxnSp>
        <p:nvCxnSpPr>
          <p:cNvPr id="101" name="Straight Arrow Connector 100">
            <a:extLst>
              <a:ext uri="{FF2B5EF4-FFF2-40B4-BE49-F238E27FC236}">
                <a16:creationId xmlns:a16="http://schemas.microsoft.com/office/drawing/2014/main" xmlns="" id="{6B1CBA09-D393-AD2C-8969-2AAA08A6F4C2}"/>
              </a:ext>
            </a:extLst>
          </p:cNvPr>
          <p:cNvCxnSpPr>
            <a:cxnSpLocks/>
          </p:cNvCxnSpPr>
          <p:nvPr/>
        </p:nvCxnSpPr>
        <p:spPr>
          <a:xfrm>
            <a:off x="3360322" y="3571115"/>
            <a:ext cx="685979" cy="131728"/>
          </a:xfrm>
          <a:prstGeom prst="straightConnector1">
            <a:avLst/>
          </a:prstGeom>
          <a:ln w="25400">
            <a:gradFill>
              <a:gsLst>
                <a:gs pos="0">
                  <a:srgbClr val="CD5422"/>
                </a:gs>
                <a:gs pos="45000">
                  <a:srgbClr val="DF6C30"/>
                </a:gs>
                <a:gs pos="8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TextBox 101">
            <a:extLst>
              <a:ext uri="{FF2B5EF4-FFF2-40B4-BE49-F238E27FC236}">
                <a16:creationId xmlns:a16="http://schemas.microsoft.com/office/drawing/2014/main" xmlns="" id="{65DC62CC-2AF9-A779-9CAF-8D077FDDC2D1}"/>
              </a:ext>
            </a:extLst>
          </p:cNvPr>
          <p:cNvSpPr txBox="1"/>
          <p:nvPr/>
        </p:nvSpPr>
        <p:spPr>
          <a:xfrm>
            <a:off x="2249319" y="4165065"/>
            <a:ext cx="114165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b="1">
                <a:solidFill>
                  <a:srgbClr val="4A6808"/>
                </a:solidFill>
              </a:rPr>
              <a:t>torus plasma</a:t>
            </a:r>
          </a:p>
        </p:txBody>
      </p:sp>
      <p:cxnSp>
        <p:nvCxnSpPr>
          <p:cNvPr id="103" name="Straight Arrow Connector 102">
            <a:extLst>
              <a:ext uri="{FF2B5EF4-FFF2-40B4-BE49-F238E27FC236}">
                <a16:creationId xmlns:a16="http://schemas.microsoft.com/office/drawing/2014/main" xmlns="" id="{AF1C5735-C7C6-D824-161D-E4E20100F867}"/>
              </a:ext>
            </a:extLst>
          </p:cNvPr>
          <p:cNvCxnSpPr>
            <a:cxnSpLocks/>
          </p:cNvCxnSpPr>
          <p:nvPr/>
        </p:nvCxnSpPr>
        <p:spPr>
          <a:xfrm flipV="1">
            <a:off x="3318781" y="4032780"/>
            <a:ext cx="887075" cy="281374"/>
          </a:xfrm>
          <a:prstGeom prst="straightConnector1">
            <a:avLst/>
          </a:prstGeom>
          <a:ln w="25400">
            <a:gradFill>
              <a:gsLst>
                <a:gs pos="0">
                  <a:srgbClr val="4A6808"/>
                </a:gs>
                <a:gs pos="45000">
                  <a:srgbClr val="80B800"/>
                </a:gs>
                <a:gs pos="8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TextBox 103">
            <a:extLst>
              <a:ext uri="{FF2B5EF4-FFF2-40B4-BE49-F238E27FC236}">
                <a16:creationId xmlns:a16="http://schemas.microsoft.com/office/drawing/2014/main" xmlns="" id="{E742BDDF-4DD4-1825-5E94-0A4088F77DB1}"/>
              </a:ext>
            </a:extLst>
          </p:cNvPr>
          <p:cNvSpPr txBox="1"/>
          <p:nvPr/>
        </p:nvSpPr>
        <p:spPr>
          <a:xfrm>
            <a:off x="1708248" y="4783681"/>
            <a:ext cx="17330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b="1">
                <a:solidFill>
                  <a:srgbClr val="482509"/>
                </a:solidFill>
              </a:rPr>
              <a:t>torus-</a:t>
            </a:r>
            <a:r>
              <a:rPr lang="en-GB" sz="1200" b="1" err="1">
                <a:solidFill>
                  <a:srgbClr val="482509"/>
                </a:solidFill>
              </a:rPr>
              <a:t>centerpost</a:t>
            </a:r>
            <a:r>
              <a:rPr lang="en-GB" sz="1200" b="1">
                <a:solidFill>
                  <a:srgbClr val="482509"/>
                </a:solidFill>
              </a:rPr>
              <a:t> gap</a:t>
            </a:r>
            <a:endParaRPr lang="x-none" sz="1200" b="1">
              <a:solidFill>
                <a:srgbClr val="482509"/>
              </a:solidFill>
            </a:endParaRPr>
          </a:p>
        </p:txBody>
      </p:sp>
      <p:cxnSp>
        <p:nvCxnSpPr>
          <p:cNvPr id="105" name="Straight Arrow Connector 104">
            <a:extLst>
              <a:ext uri="{FF2B5EF4-FFF2-40B4-BE49-F238E27FC236}">
                <a16:creationId xmlns:a16="http://schemas.microsoft.com/office/drawing/2014/main" xmlns="" id="{3CFCFDBB-C70B-AE0A-EBD7-9D3642618996}"/>
              </a:ext>
            </a:extLst>
          </p:cNvPr>
          <p:cNvCxnSpPr>
            <a:cxnSpLocks/>
          </p:cNvCxnSpPr>
          <p:nvPr/>
        </p:nvCxnSpPr>
        <p:spPr>
          <a:xfrm flipV="1">
            <a:off x="3356227" y="4173467"/>
            <a:ext cx="1104213" cy="682783"/>
          </a:xfrm>
          <a:prstGeom prst="straightConnector1">
            <a:avLst/>
          </a:prstGeom>
          <a:ln w="25400">
            <a:gradFill>
              <a:gsLst>
                <a:gs pos="0">
                  <a:srgbClr val="813F18"/>
                </a:gs>
                <a:gs pos="45000">
                  <a:srgbClr val="B65B26"/>
                </a:gs>
                <a:gs pos="8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Arrow Connector 105">
            <a:extLst>
              <a:ext uri="{FF2B5EF4-FFF2-40B4-BE49-F238E27FC236}">
                <a16:creationId xmlns:a16="http://schemas.microsoft.com/office/drawing/2014/main" xmlns="" id="{647F7657-4D2F-9A08-5C01-2BA71882BD12}"/>
              </a:ext>
            </a:extLst>
          </p:cNvPr>
          <p:cNvCxnSpPr>
            <a:cxnSpLocks/>
          </p:cNvCxnSpPr>
          <p:nvPr/>
        </p:nvCxnSpPr>
        <p:spPr>
          <a:xfrm>
            <a:off x="3253449" y="3122338"/>
            <a:ext cx="1476483" cy="542556"/>
          </a:xfrm>
          <a:prstGeom prst="straightConnector1">
            <a:avLst/>
          </a:prstGeom>
          <a:ln w="25400">
            <a:gradFill>
              <a:gsLst>
                <a:gs pos="0">
                  <a:srgbClr val="6A6C46"/>
                </a:gs>
                <a:gs pos="45000">
                  <a:srgbClr val="8ECF12"/>
                </a:gs>
                <a:gs pos="8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xmlns="" id="{60585C3E-F20E-0FBA-2075-7D6E405CD9AB}"/>
              </a:ext>
            </a:extLst>
          </p:cNvPr>
          <p:cNvCxnSpPr>
            <a:cxnSpLocks/>
          </p:cNvCxnSpPr>
          <p:nvPr/>
        </p:nvCxnSpPr>
        <p:spPr>
          <a:xfrm flipV="1">
            <a:off x="7579151" y="3130322"/>
            <a:ext cx="0" cy="90246"/>
          </a:xfrm>
          <a:prstGeom prst="line">
            <a:avLst/>
          </a:prstGeom>
          <a:ln w="31750">
            <a:solidFill>
              <a:srgbClr val="C5CA1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Arrow Connector 108">
            <a:extLst>
              <a:ext uri="{FF2B5EF4-FFF2-40B4-BE49-F238E27FC236}">
                <a16:creationId xmlns:a16="http://schemas.microsoft.com/office/drawing/2014/main" xmlns="" id="{62809833-3F36-784A-6E8B-648FBE22B8B4}"/>
              </a:ext>
            </a:extLst>
          </p:cNvPr>
          <p:cNvCxnSpPr/>
          <p:nvPr/>
        </p:nvCxnSpPr>
        <p:spPr>
          <a:xfrm flipH="1">
            <a:off x="5304770" y="3140771"/>
            <a:ext cx="2274381" cy="210938"/>
          </a:xfrm>
          <a:prstGeom prst="straightConnector1">
            <a:avLst/>
          </a:prstGeom>
          <a:ln w="31750">
            <a:solidFill>
              <a:srgbClr val="C5CA1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Arrow Connector 109">
            <a:extLst>
              <a:ext uri="{FF2B5EF4-FFF2-40B4-BE49-F238E27FC236}">
                <a16:creationId xmlns:a16="http://schemas.microsoft.com/office/drawing/2014/main" xmlns="" id="{2B932BB7-444D-D8A8-F90F-44CB790F688F}"/>
              </a:ext>
            </a:extLst>
          </p:cNvPr>
          <p:cNvCxnSpPr>
            <a:cxnSpLocks/>
          </p:cNvCxnSpPr>
          <p:nvPr/>
        </p:nvCxnSpPr>
        <p:spPr>
          <a:xfrm flipH="1">
            <a:off x="5264751" y="3055196"/>
            <a:ext cx="2750631" cy="229145"/>
          </a:xfrm>
          <a:prstGeom prst="straightConnector1">
            <a:avLst/>
          </a:prstGeom>
          <a:ln w="31750">
            <a:solidFill>
              <a:srgbClr val="CF171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" name="TextBox 111">
            <a:extLst>
              <a:ext uri="{FF2B5EF4-FFF2-40B4-BE49-F238E27FC236}">
                <a16:creationId xmlns:a16="http://schemas.microsoft.com/office/drawing/2014/main" xmlns="" id="{6C1B47F3-A891-E63E-6CCE-EF0A72C6DFD1}"/>
              </a:ext>
            </a:extLst>
          </p:cNvPr>
          <p:cNvSpPr txBox="1"/>
          <p:nvPr/>
        </p:nvSpPr>
        <p:spPr>
          <a:xfrm>
            <a:off x="3466856" y="4857024"/>
            <a:ext cx="2430474" cy="2616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100"/>
              <a:t>vertical tomographic section </a:t>
            </a:r>
            <a:r>
              <a:rPr lang="x-none" sz="1100"/>
              <a:t>@ 357</a:t>
            </a:r>
            <a:r>
              <a:rPr lang="x-none" sz="110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</a:p>
        </p:txBody>
      </p:sp>
      <p:sp>
        <p:nvSpPr>
          <p:cNvPr id="113" name="TextBox 112">
            <a:extLst>
              <a:ext uri="{FF2B5EF4-FFF2-40B4-BE49-F238E27FC236}">
                <a16:creationId xmlns:a16="http://schemas.microsoft.com/office/drawing/2014/main" xmlns="" id="{B62E660E-84B7-6E29-D359-03DD30BF4714}"/>
              </a:ext>
            </a:extLst>
          </p:cNvPr>
          <p:cNvSpPr txBox="1"/>
          <p:nvPr/>
        </p:nvSpPr>
        <p:spPr>
          <a:xfrm>
            <a:off x="2348644" y="2947727"/>
            <a:ext cx="9701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b="1">
                <a:solidFill>
                  <a:srgbClr val="6A6C46"/>
                </a:solidFill>
              </a:rPr>
              <a:t>centerpost</a:t>
            </a:r>
          </a:p>
        </p:txBody>
      </p:sp>
      <p:sp>
        <p:nvSpPr>
          <p:cNvPr id="114" name="TextBox 113">
            <a:extLst>
              <a:ext uri="{FF2B5EF4-FFF2-40B4-BE49-F238E27FC236}">
                <a16:creationId xmlns:a16="http://schemas.microsoft.com/office/drawing/2014/main" xmlns="" id="{208401D2-9FE6-5EF6-AB83-ADC240097A1C}"/>
              </a:ext>
            </a:extLst>
          </p:cNvPr>
          <p:cNvSpPr txBox="1"/>
          <p:nvPr/>
        </p:nvSpPr>
        <p:spPr>
          <a:xfrm>
            <a:off x="7954749" y="3006922"/>
            <a:ext cx="1184940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b="1">
                <a:solidFill>
                  <a:schemeClr val="accent2"/>
                </a:solidFill>
              </a:rPr>
              <a:t>lower </a:t>
            </a:r>
            <a:r>
              <a:rPr lang="x-none" sz="900" b="1">
                <a:solidFill>
                  <a:schemeClr val="accent2"/>
                </a:solidFill>
              </a:rPr>
              <a:t>temperature</a:t>
            </a:r>
          </a:p>
        </p:txBody>
      </p:sp>
      <p:sp>
        <p:nvSpPr>
          <p:cNvPr id="115" name="Right Arrow 114">
            <a:extLst>
              <a:ext uri="{FF2B5EF4-FFF2-40B4-BE49-F238E27FC236}">
                <a16:creationId xmlns:a16="http://schemas.microsoft.com/office/drawing/2014/main" xmlns="" id="{D4CA2127-D7BE-E470-2FF9-1D55EC72200F}"/>
              </a:ext>
            </a:extLst>
          </p:cNvPr>
          <p:cNvSpPr/>
          <p:nvPr/>
        </p:nvSpPr>
        <p:spPr>
          <a:xfrm>
            <a:off x="3621984" y="5591604"/>
            <a:ext cx="228600" cy="166303"/>
          </a:xfrm>
          <a:prstGeom prst="rightArrow">
            <a:avLst/>
          </a:prstGeom>
          <a:solidFill>
            <a:schemeClr val="accent1"/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cxnSp>
        <p:nvCxnSpPr>
          <p:cNvPr id="116" name="Straight Arrow Connector 115">
            <a:extLst>
              <a:ext uri="{FF2B5EF4-FFF2-40B4-BE49-F238E27FC236}">
                <a16:creationId xmlns:a16="http://schemas.microsoft.com/office/drawing/2014/main" xmlns="" id="{99999106-2D19-788E-39AA-636B1CB2F9C0}"/>
              </a:ext>
            </a:extLst>
          </p:cNvPr>
          <p:cNvCxnSpPr>
            <a:cxnSpLocks/>
          </p:cNvCxnSpPr>
          <p:nvPr/>
        </p:nvCxnSpPr>
        <p:spPr>
          <a:xfrm flipH="1" flipV="1">
            <a:off x="5318922" y="4140157"/>
            <a:ext cx="2260229" cy="913075"/>
          </a:xfrm>
          <a:prstGeom prst="straightConnector1">
            <a:avLst/>
          </a:prstGeom>
          <a:ln w="31750">
            <a:solidFill>
              <a:srgbClr val="C5CA1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xmlns="" id="{75ED3265-1DF5-9088-976B-781DF519C93B}"/>
              </a:ext>
            </a:extLst>
          </p:cNvPr>
          <p:cNvCxnSpPr>
            <a:cxnSpLocks/>
          </p:cNvCxnSpPr>
          <p:nvPr/>
        </p:nvCxnSpPr>
        <p:spPr>
          <a:xfrm flipV="1">
            <a:off x="7579151" y="4905564"/>
            <a:ext cx="0" cy="155116"/>
          </a:xfrm>
          <a:prstGeom prst="line">
            <a:avLst/>
          </a:prstGeom>
          <a:ln w="31750">
            <a:solidFill>
              <a:srgbClr val="C5CA1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Arrow Connector 117">
            <a:extLst>
              <a:ext uri="{FF2B5EF4-FFF2-40B4-BE49-F238E27FC236}">
                <a16:creationId xmlns:a16="http://schemas.microsoft.com/office/drawing/2014/main" xmlns="" id="{4B9C8FD4-3E9C-E1E2-B5AD-C326D3D030A9}"/>
              </a:ext>
            </a:extLst>
          </p:cNvPr>
          <p:cNvCxnSpPr>
            <a:cxnSpLocks/>
          </p:cNvCxnSpPr>
          <p:nvPr/>
        </p:nvCxnSpPr>
        <p:spPr>
          <a:xfrm flipH="1" flipV="1">
            <a:off x="5327093" y="4223508"/>
            <a:ext cx="1763278" cy="829724"/>
          </a:xfrm>
          <a:prstGeom prst="straightConnector1">
            <a:avLst/>
          </a:prstGeom>
          <a:ln w="31750">
            <a:solidFill>
              <a:srgbClr val="08A3BA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xmlns="" id="{6A7FBF23-7721-8036-3617-788422A3CA21}"/>
              </a:ext>
            </a:extLst>
          </p:cNvPr>
          <p:cNvCxnSpPr>
            <a:cxnSpLocks/>
          </p:cNvCxnSpPr>
          <p:nvPr/>
        </p:nvCxnSpPr>
        <p:spPr>
          <a:xfrm flipV="1">
            <a:off x="7090371" y="4909886"/>
            <a:ext cx="0" cy="143346"/>
          </a:xfrm>
          <a:prstGeom prst="line">
            <a:avLst/>
          </a:prstGeom>
          <a:ln w="31750">
            <a:solidFill>
              <a:srgbClr val="08A3B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Straight Connector 133">
            <a:extLst>
              <a:ext uri="{FF2B5EF4-FFF2-40B4-BE49-F238E27FC236}">
                <a16:creationId xmlns:a16="http://schemas.microsoft.com/office/drawing/2014/main" xmlns="" id="{3D799188-C394-5D37-8213-E92F6589BBF2}"/>
              </a:ext>
            </a:extLst>
          </p:cNvPr>
          <p:cNvCxnSpPr>
            <a:cxnSpLocks/>
          </p:cNvCxnSpPr>
          <p:nvPr/>
        </p:nvCxnSpPr>
        <p:spPr>
          <a:xfrm flipV="1">
            <a:off x="8002802" y="3067035"/>
            <a:ext cx="1" cy="146948"/>
          </a:xfrm>
          <a:prstGeom prst="line">
            <a:avLst/>
          </a:prstGeom>
          <a:ln w="31750">
            <a:solidFill>
              <a:srgbClr val="CF171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TextBox 135">
            <a:extLst>
              <a:ext uri="{FF2B5EF4-FFF2-40B4-BE49-F238E27FC236}">
                <a16:creationId xmlns:a16="http://schemas.microsoft.com/office/drawing/2014/main" xmlns="" id="{EF800E5D-59AE-2675-A12C-732ACFF238AF}"/>
              </a:ext>
            </a:extLst>
          </p:cNvPr>
          <p:cNvSpPr txBox="1"/>
          <p:nvPr/>
        </p:nvSpPr>
        <p:spPr>
          <a:xfrm>
            <a:off x="5838587" y="4918465"/>
            <a:ext cx="1236236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b="1">
                <a:solidFill>
                  <a:srgbClr val="4A6808"/>
                </a:solidFill>
              </a:rPr>
              <a:t>h</a:t>
            </a:r>
            <a:r>
              <a:rPr lang="x-none" sz="900" b="1">
                <a:solidFill>
                  <a:srgbClr val="4A6808"/>
                </a:solidFill>
              </a:rPr>
              <a:t>igher temperature</a:t>
            </a:r>
          </a:p>
        </p:txBody>
      </p:sp>
    </p:spTree>
    <p:extLst>
      <p:ext uri="{BB962C8B-B14F-4D97-AF65-F5344CB8AC3E}">
        <p14:creationId xmlns:p14="http://schemas.microsoft.com/office/powerpoint/2010/main" val="1817101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41248" y="4767264"/>
            <a:ext cx="496402" cy="273844"/>
          </a:xfrm>
        </p:spPr>
        <p:txBody>
          <a:bodyPr/>
          <a:lstStyle/>
          <a:p>
            <a:fld id="{02C7C199-0D0D-7840-A88D-785280B31CF7}" type="slidenum">
              <a:rPr lang="it-IT" smtClean="0"/>
              <a:t>9</a:t>
            </a:fld>
            <a:endParaRPr lang="it-IT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6843B219-DE27-CCD6-7A41-203260296EC7}"/>
              </a:ext>
            </a:extLst>
          </p:cNvPr>
          <p:cNvSpPr txBox="1"/>
          <p:nvPr/>
        </p:nvSpPr>
        <p:spPr>
          <a:xfrm>
            <a:off x="0" y="-13596"/>
            <a:ext cx="9144000" cy="830997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en-US" sz="2400" b="1" spc="100">
                <a:solidFill>
                  <a:srgbClr val="FFFF00"/>
                </a:solidFill>
              </a:rPr>
              <a:t>L</a:t>
            </a:r>
            <a:r>
              <a:rPr lang="x-none" sz="2400" b="1" spc="100">
                <a:solidFill>
                  <a:srgbClr val="FFFF00"/>
                </a:solidFill>
              </a:rPr>
              <a:t>ooking inside an Helium discharge: </a:t>
            </a:r>
            <a:endParaRPr lang="en-US" sz="2400" b="1" spc="100">
              <a:solidFill>
                <a:srgbClr val="FFFF00"/>
              </a:solidFill>
            </a:endParaRPr>
          </a:p>
          <a:p>
            <a:r>
              <a:rPr lang="x-none" sz="2400" b="1" spc="100">
                <a:solidFill>
                  <a:srgbClr val="FFFF00"/>
                </a:solidFill>
              </a:rPr>
              <a:t>a restless, still enduring plasma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9F417AC2-AB43-89AD-40F1-9B211B01AA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2901" y="1046756"/>
            <a:ext cx="4163207" cy="333056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656FF1FD-36D3-24B4-0DD1-45D3FCC99197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4037" y="1352824"/>
            <a:ext cx="1510157" cy="193311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65B4495E-0CFC-3B10-0C9D-57FC635B5D97}"/>
              </a:ext>
            </a:extLst>
          </p:cNvPr>
          <p:cNvSpPr txBox="1"/>
          <p:nvPr/>
        </p:nvSpPr>
        <p:spPr>
          <a:xfrm>
            <a:off x="182869" y="3753881"/>
            <a:ext cx="15397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000"/>
              <a:t>Farengo 2018 </a:t>
            </a:r>
            <a:endParaRPr lang="en-US" sz="1000"/>
          </a:p>
          <a:p>
            <a:r>
              <a:rPr lang="x-none" sz="1000" i="1"/>
              <a:t>Physics of Plasmas</a:t>
            </a:r>
            <a:r>
              <a:rPr lang="x-none" sz="1000"/>
              <a:t> 25</a:t>
            </a:r>
          </a:p>
        </p:txBody>
      </p:sp>
      <p:sp>
        <p:nvSpPr>
          <p:cNvPr id="12" name="CasellaDiTesto 3">
            <a:extLst>
              <a:ext uri="{FF2B5EF4-FFF2-40B4-BE49-F238E27FC236}">
                <a16:creationId xmlns:a16="http://schemas.microsoft.com/office/drawing/2014/main" xmlns="" id="{62144736-0655-36C3-A02F-D656B58BD078}"/>
              </a:ext>
            </a:extLst>
          </p:cNvPr>
          <p:cNvSpPr txBox="1"/>
          <p:nvPr/>
        </p:nvSpPr>
        <p:spPr>
          <a:xfrm>
            <a:off x="59774" y="3258301"/>
            <a:ext cx="1724194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it-IT" sz="1400" b="1"/>
              <a:t>• </a:t>
            </a:r>
            <a:r>
              <a:rPr lang="it-IT" sz="1400" b="1" err="1"/>
              <a:t>kinked</a:t>
            </a:r>
            <a:r>
              <a:rPr lang="it-IT" sz="1400" b="1"/>
              <a:t> plasma </a:t>
            </a:r>
          </a:p>
          <a:p>
            <a:pPr algn="ctr"/>
            <a:r>
              <a:rPr lang="it-IT" sz="1400" b="1" err="1"/>
              <a:t>centerpost</a:t>
            </a:r>
            <a:endParaRPr lang="it-IT" sz="1400" b="1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8C8CE70A-7B30-76BB-036F-5AE92DDDA8F3}"/>
              </a:ext>
            </a:extLst>
          </p:cNvPr>
          <p:cNvSpPr txBox="1"/>
          <p:nvPr/>
        </p:nvSpPr>
        <p:spPr>
          <a:xfrm>
            <a:off x="6104815" y="4064733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>
                <a:solidFill>
                  <a:srgbClr val="F99927"/>
                </a:solidFill>
              </a:rPr>
              <a:t>#2141 He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BB1F9920-A457-9ACB-FC9D-5BAD4BA554B2}"/>
              </a:ext>
            </a:extLst>
          </p:cNvPr>
          <p:cNvSpPr txBox="1"/>
          <p:nvPr/>
        </p:nvSpPr>
        <p:spPr>
          <a:xfrm>
            <a:off x="2319258" y="777335"/>
            <a:ext cx="356240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/>
              <a:t>vertical tomographic cross section @ 357</a:t>
            </a:r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  <a:r>
              <a:rPr lang="en-US" sz="1400"/>
              <a:t> </a:t>
            </a:r>
            <a:endParaRPr lang="x-none" sz="140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E5A8D587-285D-11A6-6234-D703C1474E2C}"/>
              </a:ext>
            </a:extLst>
          </p:cNvPr>
          <p:cNvSpPr txBox="1"/>
          <p:nvPr/>
        </p:nvSpPr>
        <p:spPr>
          <a:xfrm>
            <a:off x="6239952" y="2993553"/>
            <a:ext cx="25150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>
                <a:solidFill>
                  <a:srgbClr val="49651F"/>
                </a:solidFill>
              </a:rPr>
              <a:t>t</a:t>
            </a:r>
            <a:r>
              <a:rPr lang="x-none" sz="2000" b="1">
                <a:solidFill>
                  <a:srgbClr val="49651F"/>
                </a:solidFill>
              </a:rPr>
              <a:t>orus </a:t>
            </a:r>
            <a:r>
              <a:rPr lang="en-GB" sz="2000" b="1">
                <a:solidFill>
                  <a:srgbClr val="49651F"/>
                </a:solidFill>
              </a:rPr>
              <a:t>s</a:t>
            </a:r>
            <a:r>
              <a:rPr lang="x-none" sz="2000" b="1">
                <a:solidFill>
                  <a:srgbClr val="49651F"/>
                </a:solidFill>
              </a:rPr>
              <a:t>haken </a:t>
            </a:r>
            <a:r>
              <a:rPr lang="en-GB" sz="2000" b="1">
                <a:solidFill>
                  <a:srgbClr val="49651F"/>
                </a:solidFill>
              </a:rPr>
              <a:t>b</a:t>
            </a:r>
            <a:r>
              <a:rPr lang="x-none" sz="2000" b="1">
                <a:solidFill>
                  <a:srgbClr val="49651F"/>
                </a:solidFill>
              </a:rPr>
              <a:t>y </a:t>
            </a:r>
          </a:p>
          <a:p>
            <a:pPr algn="ctr"/>
            <a:r>
              <a:rPr lang="en-US" sz="2000" b="1">
                <a:solidFill>
                  <a:srgbClr val="49651F"/>
                </a:solidFill>
              </a:rPr>
              <a:t>c</a:t>
            </a:r>
            <a:r>
              <a:rPr lang="x-none" sz="2000" b="1">
                <a:solidFill>
                  <a:srgbClr val="49651F"/>
                </a:solidFill>
              </a:rPr>
              <a:t>ontinuous</a:t>
            </a:r>
            <a:r>
              <a:rPr lang="en-US" sz="2000" b="1">
                <a:solidFill>
                  <a:srgbClr val="49651F"/>
                </a:solidFill>
              </a:rPr>
              <a:t> </a:t>
            </a:r>
            <a:r>
              <a:rPr lang="x-none" sz="2000" b="1">
                <a:solidFill>
                  <a:srgbClr val="49651F"/>
                </a:solidFill>
              </a:rPr>
              <a:t>unrest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521CC097-0E6C-DB9B-7A4D-2EF3DB7A7042}"/>
              </a:ext>
            </a:extLst>
          </p:cNvPr>
          <p:cNvSpPr txBox="1"/>
          <p:nvPr/>
        </p:nvSpPr>
        <p:spPr>
          <a:xfrm>
            <a:off x="6052738" y="817401"/>
            <a:ext cx="2889509" cy="160043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b="1">
                <a:solidFill>
                  <a:srgbClr val="C00000"/>
                </a:solidFill>
              </a:rPr>
              <a:t>S</a:t>
            </a:r>
            <a:r>
              <a:rPr lang="x-none" sz="1400" b="1">
                <a:solidFill>
                  <a:srgbClr val="C00000"/>
                </a:solidFill>
              </a:rPr>
              <a:t>urprise: PROTO-SPHERA </a:t>
            </a:r>
          </a:p>
          <a:p>
            <a:pPr algn="ctr"/>
            <a:r>
              <a:rPr lang="x-none" sz="1400" b="1">
                <a:solidFill>
                  <a:srgbClr val="C00000"/>
                </a:solidFill>
              </a:rPr>
              <a:t>plasma spontaneous</a:t>
            </a:r>
          </a:p>
          <a:p>
            <a:pPr algn="ctr"/>
            <a:r>
              <a:rPr lang="x-none" sz="1400" b="1">
                <a:solidFill>
                  <a:srgbClr val="C00000"/>
                </a:solidFill>
              </a:rPr>
              <a:t>toroidal rotation </a:t>
            </a:r>
            <a:r>
              <a:rPr lang="x-none" sz="14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~</a:t>
            </a:r>
            <a:r>
              <a:rPr lang="x-none" sz="1400" b="1">
                <a:solidFill>
                  <a:srgbClr val="C00000"/>
                </a:solidFill>
              </a:rPr>
              <a:t>600 rad/s </a:t>
            </a:r>
          </a:p>
          <a:p>
            <a:pPr algn="ctr"/>
            <a:r>
              <a:rPr lang="x-none" sz="1400" b="1">
                <a:solidFill>
                  <a:srgbClr val="C00000"/>
                </a:solidFill>
              </a:rPr>
              <a:t>(clockwise from top)</a:t>
            </a:r>
          </a:p>
          <a:p>
            <a:pPr algn="ctr"/>
            <a:endParaRPr lang="x-none" sz="1400" b="1">
              <a:solidFill>
                <a:srgbClr val="C00000"/>
              </a:solidFill>
            </a:endParaRPr>
          </a:p>
          <a:p>
            <a:pPr algn="ctr"/>
            <a:r>
              <a:rPr lang="en-US" sz="1400" b="1">
                <a:solidFill>
                  <a:srgbClr val="C00000"/>
                </a:solidFill>
              </a:rPr>
              <a:t>O</a:t>
            </a:r>
            <a:r>
              <a:rPr lang="x-none" sz="1400" b="1">
                <a:solidFill>
                  <a:srgbClr val="C00000"/>
                </a:solidFill>
              </a:rPr>
              <a:t>blique rotator</a:t>
            </a:r>
            <a:endParaRPr lang="en-US" sz="1400" b="1">
              <a:solidFill>
                <a:srgbClr val="C00000"/>
              </a:solidFill>
            </a:endParaRPr>
          </a:p>
          <a:p>
            <a:pPr algn="ctr"/>
            <a:r>
              <a:rPr lang="en-US" sz="1200" b="1">
                <a:solidFill>
                  <a:srgbClr val="C00000"/>
                </a:solidFill>
              </a:rPr>
              <a:t>(like Crab PWN)</a:t>
            </a:r>
            <a:endParaRPr lang="x-none" sz="1200" b="1">
              <a:solidFill>
                <a:srgbClr val="C0000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98E91862-07D5-1628-B4E4-0D7B5650BFC8}"/>
              </a:ext>
            </a:extLst>
          </p:cNvPr>
          <p:cNvSpPr txBox="1"/>
          <p:nvPr/>
        </p:nvSpPr>
        <p:spPr>
          <a:xfrm>
            <a:off x="749791" y="4714138"/>
            <a:ext cx="6502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x-none" b="1">
                <a:solidFill>
                  <a:srgbClr val="49651F"/>
                </a:solidFill>
              </a:rPr>
              <a:t>centerpost plasma </a:t>
            </a:r>
            <a:r>
              <a:rPr lang="en-US" b="1">
                <a:solidFill>
                  <a:srgbClr val="49651F"/>
                </a:solidFill>
              </a:rPr>
              <a:t>in continuous turmoil</a:t>
            </a:r>
            <a:endParaRPr lang="x-none" b="1">
              <a:solidFill>
                <a:srgbClr val="49651F"/>
              </a:solidFill>
            </a:endParaRPr>
          </a:p>
        </p:txBody>
      </p:sp>
      <p:sp>
        <p:nvSpPr>
          <p:cNvPr id="18" name="Up Arrow 17">
            <a:extLst>
              <a:ext uri="{FF2B5EF4-FFF2-40B4-BE49-F238E27FC236}">
                <a16:creationId xmlns:a16="http://schemas.microsoft.com/office/drawing/2014/main" xmlns="" id="{CE1FBB51-8C9F-AF09-B118-65B0A417C67B}"/>
              </a:ext>
            </a:extLst>
          </p:cNvPr>
          <p:cNvSpPr/>
          <p:nvPr/>
        </p:nvSpPr>
        <p:spPr>
          <a:xfrm>
            <a:off x="3827792" y="4397756"/>
            <a:ext cx="254176" cy="369508"/>
          </a:xfrm>
          <a:prstGeom prst="upArrow">
            <a:avLst/>
          </a:prstGeom>
          <a:solidFill>
            <a:srgbClr val="49651F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716316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41248" y="4767264"/>
            <a:ext cx="496402" cy="273844"/>
          </a:xfrm>
        </p:spPr>
        <p:txBody>
          <a:bodyPr/>
          <a:lstStyle/>
          <a:p>
            <a:fld id="{02C7C199-0D0D-7840-A88D-785280B31CF7}" type="slidenum">
              <a:rPr lang="it-IT" smtClean="0"/>
              <a:t>10</a:t>
            </a:fld>
            <a:endParaRPr lang="it-IT"/>
          </a:p>
        </p:txBody>
      </p:sp>
      <p:sp>
        <p:nvSpPr>
          <p:cNvPr id="2" name="TextBox 1"/>
          <p:cNvSpPr txBox="1"/>
          <p:nvPr/>
        </p:nvSpPr>
        <p:spPr>
          <a:xfrm>
            <a:off x="-51312" y="214105"/>
            <a:ext cx="9195312" cy="923330"/>
          </a:xfrm>
          <a:prstGeom prst="rect">
            <a:avLst/>
          </a:prstGeom>
        </p:spPr>
        <p:txBody>
          <a:bodyPr vert="horz" wrap="square" lIns="91440" tIns="0" rIns="91440" bIns="0" rtlCol="0">
            <a:spAutoFit/>
          </a:bodyPr>
          <a:lstStyle/>
          <a:p>
            <a:r>
              <a:rPr lang="en-US" sz="2000" b="1" spc="100">
                <a:solidFill>
                  <a:srgbClr val="FFFF00"/>
                </a:solidFill>
              </a:rPr>
              <a:t>T</a:t>
            </a:r>
            <a:r>
              <a:rPr lang="x-none" sz="2000" b="1" spc="100">
                <a:solidFill>
                  <a:srgbClr val="FFFF00"/>
                </a:solidFill>
              </a:rPr>
              <a:t>orus sustained: magnetic reconnections break axisymmetry</a:t>
            </a:r>
            <a:r>
              <a:rPr lang="en-US" sz="2000" b="1" spc="100">
                <a:solidFill>
                  <a:srgbClr val="FFFF00"/>
                </a:solidFill>
              </a:rPr>
              <a:t>  </a:t>
            </a:r>
            <a:r>
              <a:rPr lang="en-US" sz="1400" i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 </a:t>
            </a:r>
            <a:r>
              <a:rPr lang="en-US" sz="1400" i="1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Macera</a:t>
            </a:r>
            <a:endParaRPr lang="x-none" sz="1400" i="1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x-none" sz="2000" b="1" spc="100">
              <a:solidFill>
                <a:srgbClr val="FFFF00"/>
              </a:solidFill>
            </a:endParaRPr>
          </a:p>
          <a:p>
            <a:endParaRPr lang="en-US" sz="2000" smtClean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xmlns="" id="{4C86965F-E332-F43B-2FBE-FDD98B46B9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957" y="1367583"/>
            <a:ext cx="3907665" cy="1953833"/>
          </a:xfrm>
          <a:prstGeom prst="rect">
            <a:avLst/>
          </a:prstGeom>
        </p:spPr>
      </p:pic>
      <p:sp>
        <p:nvSpPr>
          <p:cNvPr id="23" name="Left Arrow 22">
            <a:extLst>
              <a:ext uri="{FF2B5EF4-FFF2-40B4-BE49-F238E27FC236}">
                <a16:creationId xmlns:a16="http://schemas.microsoft.com/office/drawing/2014/main" xmlns="" id="{A32D88F2-FC87-0DBF-2502-F398322F75B5}"/>
              </a:ext>
            </a:extLst>
          </p:cNvPr>
          <p:cNvSpPr/>
          <p:nvPr/>
        </p:nvSpPr>
        <p:spPr>
          <a:xfrm>
            <a:off x="3854914" y="4641992"/>
            <a:ext cx="301415" cy="17566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7E7D9DC0-C2E5-12F5-04C9-0ADBDD7AF628}"/>
              </a:ext>
            </a:extLst>
          </p:cNvPr>
          <p:cNvSpPr txBox="1"/>
          <p:nvPr/>
        </p:nvSpPr>
        <p:spPr>
          <a:xfrm>
            <a:off x="0" y="1093319"/>
            <a:ext cx="66987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200" i="1">
                <a:solidFill>
                  <a:srgbClr val="2A2AE5"/>
                </a:solidFill>
              </a:rPr>
              <a:t>6 </a:t>
            </a:r>
            <a:r>
              <a:rPr lang="it-IT" sz="1200" i="1" err="1">
                <a:solidFill>
                  <a:srgbClr val="2A2AE5"/>
                </a:solidFill>
              </a:rPr>
              <a:t>cameras</a:t>
            </a:r>
            <a:r>
              <a:rPr lang="it-IT" sz="1200" i="1">
                <a:solidFill>
                  <a:srgbClr val="2A2AE5"/>
                </a:solidFill>
              </a:rPr>
              <a:t> (600 fps, 640x480 </a:t>
            </a:r>
            <a:r>
              <a:rPr lang="it-IT" sz="1200" i="1" err="1">
                <a:solidFill>
                  <a:srgbClr val="2A2AE5"/>
                </a:solidFill>
              </a:rPr>
              <a:t>pix</a:t>
            </a:r>
            <a:r>
              <a:rPr lang="it-IT" sz="1200" i="1">
                <a:solidFill>
                  <a:srgbClr val="2A2AE5"/>
                </a:solidFill>
              </a:rPr>
              <a:t>) </a:t>
            </a:r>
            <a:r>
              <a:rPr lang="it-IT" sz="1200" b="1" i="1" err="1">
                <a:solidFill>
                  <a:srgbClr val="2A2AE5"/>
                </a:solidFill>
              </a:rPr>
              <a:t>around</a:t>
            </a:r>
            <a:r>
              <a:rPr lang="it-IT" sz="1200" b="1" i="1">
                <a:solidFill>
                  <a:srgbClr val="2A2AE5"/>
                </a:solidFill>
              </a:rPr>
              <a:t> vessel </a:t>
            </a:r>
            <a:r>
              <a:rPr lang="it-IT" sz="1200" b="1" i="1" err="1">
                <a:solidFill>
                  <a:srgbClr val="2A2AE5"/>
                </a:solidFill>
              </a:rPr>
              <a:t>equator</a:t>
            </a:r>
            <a:endParaRPr lang="it-IT" sz="1200" b="1" i="1">
              <a:solidFill>
                <a:srgbClr val="2A2AE5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8434A0DD-134D-2A14-35A1-9286A854BEB7}"/>
              </a:ext>
            </a:extLst>
          </p:cNvPr>
          <p:cNvSpPr txBox="1"/>
          <p:nvPr/>
        </p:nvSpPr>
        <p:spPr>
          <a:xfrm>
            <a:off x="41565" y="763223"/>
            <a:ext cx="9102435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600" b="1">
                <a:solidFill>
                  <a:srgbClr val="2A20E9"/>
                </a:solidFill>
              </a:rPr>
              <a:t>breaking of </a:t>
            </a:r>
            <a:r>
              <a:rPr lang="en-GB" sz="1600" b="1" err="1">
                <a:solidFill>
                  <a:srgbClr val="2A20E9"/>
                </a:solidFill>
              </a:rPr>
              <a:t>axisymmetry</a:t>
            </a:r>
            <a:r>
              <a:rPr lang="en-GB" sz="1600" b="1">
                <a:solidFill>
                  <a:srgbClr val="2A20E9"/>
                </a:solidFill>
              </a:rPr>
              <a:t>* </a:t>
            </a:r>
            <a:r>
              <a:rPr lang="en-US" sz="1600"/>
              <a:t>is required in order to inject current into the torus    </a:t>
            </a:r>
            <a:r>
              <a:rPr lang="x-none" sz="1400" i="1">
                <a:solidFill>
                  <a:srgbClr val="2A1FEA"/>
                </a:solidFill>
              </a:rPr>
              <a:t>*</a:t>
            </a:r>
            <a:r>
              <a:rPr lang="x-none" sz="1000" i="1"/>
              <a:t>Cowling anti-dynamo theorem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FABD5A40-B604-A8F8-20A5-89A428F104CA}"/>
              </a:ext>
            </a:extLst>
          </p:cNvPr>
          <p:cNvSpPr txBox="1"/>
          <p:nvPr/>
        </p:nvSpPr>
        <p:spPr>
          <a:xfrm>
            <a:off x="4261378" y="4533568"/>
            <a:ext cx="42814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200"/>
              <a:t>only </a:t>
            </a:r>
            <a:r>
              <a:rPr lang="x-none" sz="1200" b="1">
                <a:solidFill>
                  <a:srgbClr val="FF0000"/>
                </a:solidFill>
              </a:rPr>
              <a:t>2 toroidally contiguous cameras </a:t>
            </a:r>
            <a:r>
              <a:rPr lang="x-none" sz="1200"/>
              <a:t>observe brightening</a:t>
            </a:r>
          </a:p>
          <a:p>
            <a:r>
              <a:rPr lang="x-none" sz="1200"/>
              <a:t>and deformation (</a:t>
            </a:r>
            <a:r>
              <a:rPr lang="x-none" sz="1200" b="1">
                <a:solidFill>
                  <a:srgbClr val="FF0000"/>
                </a:solidFill>
              </a:rPr>
              <a:t>&amp; also the 2 opposite ones</a:t>
            </a:r>
            <a:r>
              <a:rPr lang="x-none" sz="1200"/>
              <a:t>)</a:t>
            </a:r>
          </a:p>
          <a:p>
            <a:r>
              <a:rPr lang="x-none" sz="1200"/>
              <a:t>but the other 2 cameras do not see anything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47572AEB-8368-B5D2-E3F6-2394FF0652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421" y="1058898"/>
            <a:ext cx="3824918" cy="2868689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1D4AFBDD-DEED-B4A3-6514-E7F9D2FCC1B3}"/>
              </a:ext>
            </a:extLst>
          </p:cNvPr>
          <p:cNvSpPr txBox="1"/>
          <p:nvPr/>
        </p:nvSpPr>
        <p:spPr>
          <a:xfrm>
            <a:off x="4512120" y="3553523"/>
            <a:ext cx="448324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400" b="1">
                <a:solidFill>
                  <a:srgbClr val="C71C01"/>
                </a:solidFill>
              </a:rPr>
              <a:t>light </a:t>
            </a:r>
            <a:r>
              <a:rPr lang="it-IT" sz="1400" b="1" err="1">
                <a:solidFill>
                  <a:srgbClr val="C71C01"/>
                </a:solidFill>
              </a:rPr>
              <a:t>intensity</a:t>
            </a:r>
            <a:r>
              <a:rPr lang="it-IT" sz="1400" b="1">
                <a:solidFill>
                  <a:srgbClr val="C71C01"/>
                </a:solidFill>
              </a:rPr>
              <a:t> </a:t>
            </a:r>
            <a:r>
              <a:rPr lang="it-IT" sz="1400" b="1" err="1">
                <a:solidFill>
                  <a:srgbClr val="C71C01"/>
                </a:solidFill>
              </a:rPr>
              <a:t>contours</a:t>
            </a:r>
            <a:r>
              <a:rPr lang="it-IT" sz="1400" b="1">
                <a:solidFill>
                  <a:srgbClr val="C71C01"/>
                </a:solidFill>
              </a:rPr>
              <a:t> </a:t>
            </a:r>
            <a:r>
              <a:rPr lang="it-IT" sz="1400"/>
              <a:t>&amp; </a:t>
            </a:r>
            <a:r>
              <a:rPr lang="it-IT" sz="1400" b="1" err="1"/>
              <a:t>upper</a:t>
            </a:r>
            <a:r>
              <a:rPr lang="it-IT" sz="1400" b="1"/>
              <a:t> X-points positions </a:t>
            </a:r>
            <a:endParaRPr lang="x-none" sz="1400" b="1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xmlns="" id="{9328740E-EF59-3225-E23E-1F0020337B72}"/>
              </a:ext>
            </a:extLst>
          </p:cNvPr>
          <p:cNvSpPr txBox="1"/>
          <p:nvPr/>
        </p:nvSpPr>
        <p:spPr>
          <a:xfrm>
            <a:off x="4288257" y="3818736"/>
            <a:ext cx="4838807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x-none" sz="1400"/>
              <a:t>•</a:t>
            </a:r>
            <a:r>
              <a:rPr lang="x-none" sz="1400">
                <a:solidFill>
                  <a:srgbClr val="FF0000"/>
                </a:solidFill>
              </a:rPr>
              <a:t> </a:t>
            </a:r>
            <a:r>
              <a:rPr lang="en-US" sz="1400" b="1">
                <a:solidFill>
                  <a:srgbClr val="C71C01"/>
                </a:solidFill>
              </a:rPr>
              <a:t>plasma </a:t>
            </a:r>
            <a:r>
              <a:rPr lang="en-US" sz="1400" b="1" err="1">
                <a:solidFill>
                  <a:srgbClr val="C71C01"/>
                </a:solidFill>
              </a:rPr>
              <a:t>brightenings</a:t>
            </a:r>
            <a:r>
              <a:rPr lang="en-US" sz="1400" b="1">
                <a:solidFill>
                  <a:srgbClr val="C71C01"/>
                </a:solidFill>
              </a:rPr>
              <a:t> </a:t>
            </a:r>
            <a:r>
              <a:rPr lang="x-none" sz="1400" b="1">
                <a:solidFill>
                  <a:srgbClr val="C71C01"/>
                </a:solidFill>
              </a:rPr>
              <a:t>of divertor tails</a:t>
            </a:r>
            <a:endParaRPr lang="x-none" sz="1400"/>
          </a:p>
          <a:p>
            <a:r>
              <a:rPr lang="en-US" sz="1400"/>
              <a:t>• </a:t>
            </a:r>
            <a:r>
              <a:rPr lang="en-US" sz="1400" b="1">
                <a:solidFill>
                  <a:srgbClr val="C71C01"/>
                </a:solidFill>
              </a:rPr>
              <a:t>deformation of plasma in the area of the </a:t>
            </a:r>
            <a:r>
              <a:rPr lang="en-US" sz="1400" b="1"/>
              <a:t>X points</a:t>
            </a:r>
          </a:p>
          <a:p>
            <a:r>
              <a:rPr lang="en-US" sz="1400" b="1"/>
              <a:t>both phenomena </a:t>
            </a:r>
            <a:r>
              <a:rPr lang="x-none" sz="1400" b="1"/>
              <a:t>localized within </a:t>
            </a:r>
            <a:r>
              <a:rPr lang="x-none" sz="1400" b="1">
                <a:latin typeface="Times" panose="02020603050405020304" pitchFamily="18" charset="0"/>
                <a:cs typeface="Times" panose="02020603050405020304" pitchFamily="18" charset="0"/>
              </a:rPr>
              <a:t>~</a:t>
            </a:r>
            <a:r>
              <a:rPr lang="x-none" sz="1400" b="1"/>
              <a:t> 60</a:t>
            </a:r>
            <a:r>
              <a:rPr lang="x-none" sz="1400" b="1">
                <a:latin typeface="Arial" charset="0"/>
                <a:ea typeface="Arial" charset="0"/>
                <a:cs typeface="Arial" charset="0"/>
              </a:rPr>
              <a:t>º</a:t>
            </a:r>
            <a:r>
              <a:rPr lang="x-none" sz="1400" b="1"/>
              <a:t> azimuthal angle</a:t>
            </a:r>
          </a:p>
        </p:txBody>
      </p:sp>
      <p:sp>
        <p:nvSpPr>
          <p:cNvPr id="30" name="Frame 29">
            <a:extLst>
              <a:ext uri="{FF2B5EF4-FFF2-40B4-BE49-F238E27FC236}">
                <a16:creationId xmlns:a16="http://schemas.microsoft.com/office/drawing/2014/main" xmlns="" id="{F1CB9FC5-EF78-80E1-8542-B64A7EC90014}"/>
              </a:ext>
            </a:extLst>
          </p:cNvPr>
          <p:cNvSpPr/>
          <p:nvPr/>
        </p:nvSpPr>
        <p:spPr>
          <a:xfrm>
            <a:off x="4261377" y="1136949"/>
            <a:ext cx="4874750" cy="3455112"/>
          </a:xfrm>
          <a:prstGeom prst="frame">
            <a:avLst>
              <a:gd name="adj1" fmla="val 711"/>
            </a:avLst>
          </a:prstGeom>
          <a:solidFill>
            <a:srgbClr val="C71C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chemeClr val="tx1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DD044961-4FE9-4C15-452C-5F1E81AFE740}"/>
              </a:ext>
            </a:extLst>
          </p:cNvPr>
          <p:cNvSpPr txBox="1"/>
          <p:nvPr/>
        </p:nvSpPr>
        <p:spPr>
          <a:xfrm>
            <a:off x="4592782" y="1168529"/>
            <a:ext cx="315342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/>
              <a:t>Ultra-fast Camera, 3600 fps, 1024x1024 pix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47" y="3379215"/>
            <a:ext cx="4112928" cy="115435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8C8CE70A-7B30-76BB-036F-5AE92DDDA8F3}"/>
              </a:ext>
            </a:extLst>
          </p:cNvPr>
          <p:cNvSpPr txBox="1"/>
          <p:nvPr/>
        </p:nvSpPr>
        <p:spPr>
          <a:xfrm>
            <a:off x="1510615" y="4641992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>
                <a:solidFill>
                  <a:srgbClr val="F99927"/>
                </a:solidFill>
              </a:rPr>
              <a:t>#2141 He</a:t>
            </a:r>
          </a:p>
        </p:txBody>
      </p:sp>
    </p:spTree>
    <p:extLst>
      <p:ext uri="{BB962C8B-B14F-4D97-AF65-F5344CB8AC3E}">
        <p14:creationId xmlns:p14="http://schemas.microsoft.com/office/powerpoint/2010/main" val="2113875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41248" y="4767264"/>
            <a:ext cx="496402" cy="273844"/>
          </a:xfrm>
        </p:spPr>
        <p:txBody>
          <a:bodyPr/>
          <a:lstStyle/>
          <a:p>
            <a:fld id="{02C7C199-0D0D-7840-A88D-785280B31CF7}" type="slidenum">
              <a:rPr lang="it-IT" smtClean="0"/>
              <a:t>11</a:t>
            </a:fld>
            <a:endParaRPr lang="it-IT"/>
          </a:p>
        </p:txBody>
      </p:sp>
      <p:sp>
        <p:nvSpPr>
          <p:cNvPr id="3" name="TextBox 2"/>
          <p:cNvSpPr txBox="1"/>
          <p:nvPr/>
        </p:nvSpPr>
        <p:spPr>
          <a:xfrm>
            <a:off x="306767" y="224175"/>
            <a:ext cx="8680581" cy="307777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2000" b="1">
                <a:solidFill>
                  <a:srgbClr val="FFFF00"/>
                </a:solidFill>
              </a:rPr>
              <a:t>N</a:t>
            </a:r>
            <a:r>
              <a:rPr lang="x-none" sz="2000" b="1">
                <a:solidFill>
                  <a:srgbClr val="FFFF00"/>
                </a:solidFill>
              </a:rPr>
              <a:t>otwithstanding symmetry breaking, fair integrity of toroidal surfaces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4415A51D-AFDD-3D3E-5C28-E1CFFC6626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655009" y="802792"/>
            <a:ext cx="2676214" cy="200716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0C774865-293E-ACFC-1C71-29C326FB6C43}"/>
              </a:ext>
            </a:extLst>
          </p:cNvPr>
          <p:cNvSpPr txBox="1"/>
          <p:nvPr/>
        </p:nvSpPr>
        <p:spPr>
          <a:xfrm>
            <a:off x="3938700" y="1544762"/>
            <a:ext cx="46271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400"/>
              <a:t>• </a:t>
            </a:r>
            <a:r>
              <a:rPr lang="it-IT" sz="1400" err="1"/>
              <a:t>notwithstanding</a:t>
            </a:r>
            <a:r>
              <a:rPr lang="it-IT" sz="1400"/>
              <a:t> X-points position </a:t>
            </a:r>
            <a:r>
              <a:rPr lang="it-IT" sz="1400" err="1"/>
              <a:t>oscillations</a:t>
            </a:r>
            <a:endParaRPr lang="it-IT" sz="1400"/>
          </a:p>
          <a:p>
            <a:r>
              <a:rPr lang="it-IT" sz="1400"/>
              <a:t>• </a:t>
            </a:r>
            <a:r>
              <a:rPr lang="it-IT" sz="1400" err="1"/>
              <a:t>nested</a:t>
            </a:r>
            <a:r>
              <a:rPr lang="it-IT" sz="1400"/>
              <a:t> &amp; </a:t>
            </a:r>
            <a:r>
              <a:rPr lang="it-IT" sz="1400" err="1"/>
              <a:t>closed</a:t>
            </a:r>
            <a:r>
              <a:rPr lang="it-IT" sz="1400"/>
              <a:t> light </a:t>
            </a:r>
            <a:r>
              <a:rPr lang="it-IT" sz="1400" err="1"/>
              <a:t>intensity</a:t>
            </a:r>
            <a:r>
              <a:rPr lang="it-IT" sz="1400"/>
              <a:t> </a:t>
            </a:r>
            <a:r>
              <a:rPr lang="it-IT" sz="1400" err="1"/>
              <a:t>contours</a:t>
            </a:r>
            <a:r>
              <a:rPr lang="it-IT" sz="1400"/>
              <a:t> inside the </a:t>
            </a:r>
            <a:r>
              <a:rPr lang="it-IT" sz="1400" err="1"/>
              <a:t>torus</a:t>
            </a:r>
            <a:endParaRPr lang="it-IT" sz="140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8E9481D8-1689-3F59-65C1-196812D9C05D}"/>
              </a:ext>
            </a:extLst>
          </p:cNvPr>
          <p:cNvSpPr txBox="1"/>
          <p:nvPr/>
        </p:nvSpPr>
        <p:spPr>
          <a:xfrm>
            <a:off x="2200925" y="766337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>
                <a:solidFill>
                  <a:srgbClr val="FA772C"/>
                </a:solidFill>
              </a:rPr>
              <a:t>#20</a:t>
            </a:r>
            <a:r>
              <a:rPr lang="en-US" b="1">
                <a:solidFill>
                  <a:srgbClr val="FA772C"/>
                </a:solidFill>
              </a:rPr>
              <a:t>92</a:t>
            </a:r>
            <a:r>
              <a:rPr lang="x-none" b="1">
                <a:solidFill>
                  <a:srgbClr val="FA772C"/>
                </a:solidFill>
              </a:rPr>
              <a:t> He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42FA0E71-BEAC-B415-8C84-AB8F695DB15D}"/>
              </a:ext>
            </a:extLst>
          </p:cNvPr>
          <p:cNvSpPr txBox="1"/>
          <p:nvPr/>
        </p:nvSpPr>
        <p:spPr>
          <a:xfrm>
            <a:off x="3676116" y="766337"/>
            <a:ext cx="37157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400"/>
              <a:t>Ultra-fast Camera, 3600 fps, 1024x1024 pix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FBE203AB-CB2C-0C22-3773-F685C3433201}"/>
              </a:ext>
            </a:extLst>
          </p:cNvPr>
          <p:cNvSpPr txBox="1"/>
          <p:nvPr/>
        </p:nvSpPr>
        <p:spPr>
          <a:xfrm>
            <a:off x="155944" y="4493946"/>
            <a:ext cx="215475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/>
              <a:t>vertical s</a:t>
            </a:r>
            <a:r>
              <a:rPr lang="x-none" sz="1200"/>
              <a:t>ection @ 0</a:t>
            </a:r>
            <a:r>
              <a:rPr lang="x-none" sz="120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  <a:r>
              <a:rPr lang="x-none" sz="1200"/>
              <a:t> azimuth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34E521F2-0158-FAF5-317F-A1DCC136C065}"/>
              </a:ext>
            </a:extLst>
          </p:cNvPr>
          <p:cNvSpPr txBox="1"/>
          <p:nvPr/>
        </p:nvSpPr>
        <p:spPr>
          <a:xfrm>
            <a:off x="2633569" y="4488360"/>
            <a:ext cx="17027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/>
              <a:t>vertical s</a:t>
            </a:r>
            <a:r>
              <a:rPr lang="x-none" sz="1200"/>
              <a:t>ection @ 45</a:t>
            </a:r>
            <a:r>
              <a:rPr lang="x-none" sz="120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  <a:r>
              <a:rPr lang="x-none" sz="1200"/>
              <a:t>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66CACC52-AB0D-44A8-21CD-731730B5F39A}"/>
              </a:ext>
            </a:extLst>
          </p:cNvPr>
          <p:cNvSpPr txBox="1"/>
          <p:nvPr/>
        </p:nvSpPr>
        <p:spPr>
          <a:xfrm>
            <a:off x="4861948" y="4488359"/>
            <a:ext cx="17027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/>
              <a:t>vertical s</a:t>
            </a:r>
            <a:r>
              <a:rPr lang="x-none" sz="1200"/>
              <a:t>ection @ 90</a:t>
            </a:r>
            <a:r>
              <a:rPr lang="x-none" sz="120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  <a:r>
              <a:rPr lang="x-none" sz="1200"/>
              <a:t>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xmlns="" id="{45981CD2-061D-6880-BFF2-757CA22DA180}"/>
              </a:ext>
            </a:extLst>
          </p:cNvPr>
          <p:cNvSpPr txBox="1"/>
          <p:nvPr/>
        </p:nvSpPr>
        <p:spPr>
          <a:xfrm>
            <a:off x="7090327" y="4496867"/>
            <a:ext cx="178766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/>
              <a:t>vertical s</a:t>
            </a:r>
            <a:r>
              <a:rPr lang="x-none" sz="1200"/>
              <a:t>ection @ 135</a:t>
            </a:r>
            <a:r>
              <a:rPr lang="x-none" sz="120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  <a:r>
              <a:rPr lang="x-none" sz="1200"/>
              <a:t> 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xmlns="" id="{9C9E400F-5136-BB2E-A109-1E238557082E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88050" y="2931137"/>
            <a:ext cx="2076299" cy="1557224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xmlns="" id="{5A6CD9F3-1D22-F198-45FA-3349711C3B81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69993" y="2934339"/>
            <a:ext cx="2073064" cy="155402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xmlns="" id="{D0D833B1-50A7-EA03-6DB8-6EB83D39A2DD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41614" y="2931137"/>
            <a:ext cx="2076298" cy="1557223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xmlns="" id="{37265515-5BBC-4A59-9C97-431E1ACCD981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2640" y="2931469"/>
            <a:ext cx="2076893" cy="1556891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xmlns="" id="{10D0E96A-6575-748C-394D-3D8D145326EF}"/>
              </a:ext>
            </a:extLst>
          </p:cNvPr>
          <p:cNvSpPr txBox="1"/>
          <p:nvPr/>
        </p:nvSpPr>
        <p:spPr>
          <a:xfrm>
            <a:off x="78222" y="2625286"/>
            <a:ext cx="89736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200" b="1" i="1">
                <a:solidFill>
                  <a:srgbClr val="1700F1"/>
                </a:solidFill>
              </a:rPr>
              <a:t>3D tomography</a:t>
            </a:r>
            <a:r>
              <a:rPr lang="en-US" sz="1200" b="1" i="1">
                <a:solidFill>
                  <a:srgbClr val="1700F1"/>
                </a:solidFill>
              </a:rPr>
              <a:t> vertical cross sections at various angles suggest </a:t>
            </a:r>
            <a:r>
              <a:rPr lang="it-IT" sz="1200" b="1" i="1">
                <a:solidFill>
                  <a:srgbClr val="1700F1"/>
                </a:solidFill>
              </a:rPr>
              <a:t>fair </a:t>
            </a:r>
            <a:r>
              <a:rPr lang="it-IT" sz="1200" b="1" i="1" err="1">
                <a:solidFill>
                  <a:srgbClr val="1700F1"/>
                </a:solidFill>
              </a:rPr>
              <a:t>axisymmetry</a:t>
            </a:r>
            <a:r>
              <a:rPr lang="it-IT" sz="1200" b="1" i="1">
                <a:solidFill>
                  <a:srgbClr val="1700F1"/>
                </a:solidFill>
              </a:rPr>
              <a:t> of </a:t>
            </a:r>
            <a:r>
              <a:rPr lang="it-IT" sz="1200" b="1" i="1" err="1">
                <a:solidFill>
                  <a:srgbClr val="1700F1"/>
                </a:solidFill>
              </a:rPr>
              <a:t>torus</a:t>
            </a:r>
            <a:r>
              <a:rPr lang="it-IT" sz="1200" b="1" i="1">
                <a:solidFill>
                  <a:srgbClr val="1700F1"/>
                </a:solidFill>
              </a:rPr>
              <a:t>, </a:t>
            </a:r>
            <a:r>
              <a:rPr lang="it-IT" sz="1200" b="1" i="1" err="1">
                <a:solidFill>
                  <a:srgbClr val="1700F1"/>
                </a:solidFill>
              </a:rPr>
              <a:t>apart</a:t>
            </a:r>
            <a:r>
              <a:rPr lang="it-IT" sz="1200" b="1" i="1">
                <a:solidFill>
                  <a:srgbClr val="1700F1"/>
                </a:solidFill>
              </a:rPr>
              <a:t> from oblique </a:t>
            </a:r>
            <a:r>
              <a:rPr lang="it-IT" sz="1200" b="1" i="1" err="1">
                <a:solidFill>
                  <a:srgbClr val="1700F1"/>
                </a:solidFill>
              </a:rPr>
              <a:t>rotation</a:t>
            </a:r>
            <a:endParaRPr lang="it-IT" sz="1200" b="1" i="1">
              <a:solidFill>
                <a:srgbClr val="1700F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2258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959" y="169500"/>
            <a:ext cx="7337507" cy="400110"/>
          </a:xfrm>
        </p:spPr>
        <p:txBody>
          <a:bodyPr/>
          <a:lstStyle/>
          <a:p>
            <a:r>
              <a:rPr lang="en-US">
                <a:solidFill>
                  <a:srgbClr val="FFFF00"/>
                </a:solidFill>
              </a:rPr>
              <a:t>PROTO-SPHERA: the “puzzle” of Phase 1.5</a:t>
            </a:r>
            <a:endParaRPr lang="en-US" sz="1800">
              <a:solidFill>
                <a:srgbClr val="FFFF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50120" y="4767264"/>
            <a:ext cx="496402" cy="273844"/>
          </a:xfrm>
        </p:spPr>
        <p:txBody>
          <a:bodyPr/>
          <a:lstStyle/>
          <a:p>
            <a:r>
              <a:rPr lang="it-IT"/>
              <a:t>12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4964" y="821439"/>
            <a:ext cx="8918572" cy="769441"/>
          </a:xfrm>
          <a:prstGeom prst="rect">
            <a:avLst/>
          </a:prstGeom>
        </p:spPr>
        <p:txBody>
          <a:bodyPr vert="horz" wrap="square" lIns="91440" tIns="0" rIns="91440" bIns="0" rtlCol="0">
            <a:spAutoFit/>
          </a:bodyPr>
          <a:lstStyle/>
          <a:p>
            <a:r>
              <a:rPr lang="en-US" sz="1400" smtClean="0">
                <a:solidFill>
                  <a:srgbClr val="FF0000"/>
                </a:solidFill>
              </a:rPr>
              <a:t>On Phase-1.5 any attempt to rise the I</a:t>
            </a:r>
            <a:r>
              <a:rPr lang="en-US" sz="1400" baseline="-25000" smtClean="0">
                <a:solidFill>
                  <a:srgbClr val="FF0000"/>
                </a:solidFill>
              </a:rPr>
              <a:t>ST</a:t>
            </a:r>
            <a:r>
              <a:rPr lang="en-US" sz="1400" smtClean="0">
                <a:solidFill>
                  <a:srgbClr val="FF0000"/>
                </a:solidFill>
              </a:rPr>
              <a:t> by compressing the ST failed: </a:t>
            </a:r>
            <a:r>
              <a:rPr lang="en-US" sz="1400">
                <a:solidFill>
                  <a:srgbClr val="FF0000"/>
                </a:solidFill>
              </a:rPr>
              <a:t>I</a:t>
            </a:r>
            <a:r>
              <a:rPr lang="en-US" sz="1400" baseline="-25000">
                <a:solidFill>
                  <a:srgbClr val="FF0000"/>
                </a:solidFill>
              </a:rPr>
              <a:t>ST </a:t>
            </a:r>
            <a:r>
              <a:rPr lang="en-US" sz="1400">
                <a:solidFill>
                  <a:srgbClr val="FF0000"/>
                </a:solidFill>
              </a:rPr>
              <a:t>≈ 4-6 kA with I</a:t>
            </a:r>
            <a:r>
              <a:rPr lang="en-US" sz="1400" baseline="-25000">
                <a:solidFill>
                  <a:srgbClr val="FF0000"/>
                </a:solidFill>
              </a:rPr>
              <a:t>e </a:t>
            </a:r>
            <a:r>
              <a:rPr lang="en-US" sz="1400">
                <a:solidFill>
                  <a:srgbClr val="FF0000"/>
                </a:solidFill>
              </a:rPr>
              <a:t>≈ 10 kA is the limit</a:t>
            </a:r>
          </a:p>
          <a:p>
            <a:endParaRPr lang="en-US" sz="800" smtClean="0"/>
          </a:p>
          <a:p>
            <a:r>
              <a:rPr lang="en-US" sz="1400"/>
              <a:t>But the MHD equilibrium simulations show some inchoerence, taking into account that the source of Helicity Injection is </a:t>
            </a:r>
            <a:r>
              <a:rPr lang="en-US" sz="1400" b="1"/>
              <a:t>∇</a:t>
            </a:r>
            <a:r>
              <a:rPr lang="en-US" sz="1400"/>
              <a:t>(𝜇), where 𝜇 = </a:t>
            </a:r>
            <a:r>
              <a:rPr lang="en-US" sz="1400" b="1"/>
              <a:t>J</a:t>
            </a:r>
            <a:r>
              <a:rPr lang="en-US" sz="1400"/>
              <a:t>•</a:t>
            </a:r>
            <a:r>
              <a:rPr lang="en-US" sz="1400" b="1"/>
              <a:t>B</a:t>
            </a:r>
            <a:r>
              <a:rPr lang="en-US" sz="1400"/>
              <a:t>/B</a:t>
            </a:r>
            <a:r>
              <a:rPr lang="en-US" sz="1400" baseline="30000"/>
              <a:t>2 </a:t>
            </a:r>
            <a:r>
              <a:rPr lang="en-US" sz="1400"/>
              <a:t>(i.e. Helicity flows from higher to lower 𝜇 </a:t>
            </a:r>
            <a:r>
              <a:rPr lang="en-US" sz="1400" b="1"/>
              <a:t>∼</a:t>
            </a:r>
            <a:r>
              <a:rPr lang="en-US" sz="1400"/>
              <a:t> heat transfer equation)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0" y="3862110"/>
            <a:ext cx="2694969" cy="615553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000" smtClean="0"/>
              <a:t>Equilibrium obtained </a:t>
            </a:r>
            <a:r>
              <a:rPr lang="en-US" sz="1000"/>
              <a:t>trying to fit separatrices</a:t>
            </a:r>
          </a:p>
          <a:p>
            <a:r>
              <a:rPr lang="en-US" sz="1000"/>
              <a:t>and external boundary</a:t>
            </a:r>
          </a:p>
          <a:p>
            <a:r>
              <a:rPr lang="en-US" sz="1000"/>
              <a:t>(measured I</a:t>
            </a:r>
            <a:r>
              <a:rPr lang="en-US" sz="1000" baseline="-25000"/>
              <a:t>e</a:t>
            </a:r>
            <a:r>
              <a:rPr lang="en-US" sz="1000"/>
              <a:t> &amp; PF coil currents as input): </a:t>
            </a:r>
          </a:p>
          <a:p>
            <a:r>
              <a:rPr lang="en-US" sz="1000"/>
              <a:t>I</a:t>
            </a:r>
            <a:r>
              <a:rPr lang="en-US" sz="1000" baseline="-25000"/>
              <a:t>e </a:t>
            </a:r>
            <a:r>
              <a:rPr lang="en-US" sz="1000"/>
              <a:t>= 9.47 kA , I</a:t>
            </a:r>
            <a:r>
              <a:rPr lang="en-US" sz="1000" baseline="-25000"/>
              <a:t>ST</a:t>
            </a:r>
            <a:r>
              <a:rPr lang="en-US" sz="1000">
                <a:solidFill>
                  <a:srgbClr val="FF0000"/>
                </a:solidFill>
              </a:rPr>
              <a:t> </a:t>
            </a:r>
            <a:r>
              <a:rPr lang="en-US" sz="1000"/>
              <a:t>≈ 5 kA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302000" y="3769159"/>
            <a:ext cx="1204176" cy="215444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400" smtClean="0">
                <a:solidFill>
                  <a:srgbClr val="FF0000"/>
                </a:solidFill>
              </a:rPr>
              <a:t>Wrong </a:t>
            </a:r>
            <a:r>
              <a:rPr lang="en-US" sz="1400" b="1">
                <a:solidFill>
                  <a:srgbClr val="FF0000"/>
                </a:solidFill>
              </a:rPr>
              <a:t>∇</a:t>
            </a:r>
            <a:r>
              <a:rPr lang="en-US" sz="1400">
                <a:solidFill>
                  <a:srgbClr val="FF0000"/>
                </a:solidFill>
              </a:rPr>
              <a:t>(𝜇)</a:t>
            </a:r>
            <a:r>
              <a:rPr lang="en-US" sz="140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194481" y="3788111"/>
            <a:ext cx="1893467" cy="215444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400">
                <a:solidFill>
                  <a:srgbClr val="00B050"/>
                </a:solidFill>
              </a:rPr>
              <a:t>Marginally right </a:t>
            </a:r>
            <a:r>
              <a:rPr lang="en-US" sz="1400" b="1">
                <a:solidFill>
                  <a:srgbClr val="00B050"/>
                </a:solidFill>
              </a:rPr>
              <a:t>∇</a:t>
            </a:r>
            <a:r>
              <a:rPr lang="en-US" sz="1400">
                <a:solidFill>
                  <a:srgbClr val="00B050"/>
                </a:solidFill>
              </a:rPr>
              <a:t>(𝜇) 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0868" y="1933818"/>
            <a:ext cx="3086672" cy="1867091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8601" y="1881811"/>
            <a:ext cx="3090863" cy="1892237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2380723" y="1782989"/>
            <a:ext cx="679994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smtClean="0">
                <a:solidFill>
                  <a:srgbClr val="FF0000"/>
                </a:solidFill>
              </a:rPr>
              <a:t>F∝𝜓</a:t>
            </a:r>
            <a:r>
              <a:rPr lang="en-US" sz="1200" baseline="-25000" smtClean="0">
                <a:solidFill>
                  <a:srgbClr val="FF0000"/>
                </a:solidFill>
              </a:rPr>
              <a:t>pol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453086" y="1770715"/>
            <a:ext cx="1192506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smtClean="0">
                <a:solidFill>
                  <a:srgbClr val="00B050"/>
                </a:solidFill>
              </a:rPr>
              <a:t>Very peaked F</a:t>
            </a:r>
            <a:endParaRPr lang="en-US" sz="1200" baseline="-25000" smtClean="0">
              <a:solidFill>
                <a:srgbClr val="00B05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531" y="1639977"/>
            <a:ext cx="2268386" cy="2221886"/>
          </a:xfrm>
          <a:prstGeom prst="rect">
            <a:avLst/>
          </a:prstGeom>
        </p:spPr>
      </p:pic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 flipV="1">
            <a:off x="417310" y="3197333"/>
            <a:ext cx="503227" cy="670667"/>
          </a:xfrm>
          <a:prstGeom prst="straightConnector1">
            <a:avLst/>
          </a:prstGeom>
          <a:ln w="190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 flipV="1">
            <a:off x="3001303" y="1874204"/>
            <a:ext cx="437417" cy="1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3452458" y="1781871"/>
            <a:ext cx="1669047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dirty="0" smtClean="0">
                <a:solidFill>
                  <a:srgbClr val="FF0000"/>
                </a:solidFill>
              </a:rPr>
              <a:t>Flat </a:t>
            </a:r>
            <a:r>
              <a:rPr lang="en-US" sz="1200">
                <a:solidFill>
                  <a:srgbClr val="FF0000"/>
                </a:solidFill>
              </a:rPr>
              <a:t>𝜇</a:t>
            </a:r>
            <a:r>
              <a:rPr lang="en-US" sz="1200" dirty="0" smtClean="0">
                <a:solidFill>
                  <a:srgbClr val="FF0000"/>
                </a:solidFill>
              </a:rPr>
              <a:t> profile on Pinch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 flipV="1">
            <a:off x="6559854" y="1870080"/>
            <a:ext cx="437417" cy="1"/>
          </a:xfrm>
          <a:prstGeom prst="straightConnector1">
            <a:avLst/>
          </a:prstGeom>
          <a:ln w="190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7011009" y="1777747"/>
            <a:ext cx="1931939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dirty="0" smtClean="0">
                <a:solidFill>
                  <a:srgbClr val="00B050"/>
                </a:solidFill>
              </a:rPr>
              <a:t>Peaked </a:t>
            </a:r>
            <a:r>
              <a:rPr lang="en-US" sz="1200">
                <a:solidFill>
                  <a:srgbClr val="00B050"/>
                </a:solidFill>
              </a:rPr>
              <a:t>𝜇</a:t>
            </a:r>
            <a:r>
              <a:rPr lang="en-US" sz="1200" dirty="0" smtClean="0">
                <a:solidFill>
                  <a:srgbClr val="00B050"/>
                </a:solidFill>
              </a:rPr>
              <a:t> profile on Pinch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2552559" y="4058093"/>
            <a:ext cx="6174133" cy="369332"/>
          </a:xfrm>
          <a:prstGeom prst="rect">
            <a:avLst/>
          </a:prstGeom>
        </p:spPr>
        <p:txBody>
          <a:bodyPr vert="horz" wrap="square" lIns="91440" tIns="0" rIns="91440" bIns="0" rtlCol="0">
            <a:spAutoFit/>
          </a:bodyPr>
          <a:lstStyle/>
          <a:p>
            <a:r>
              <a:rPr lang="en-US" sz="1200" b="1" dirty="0" smtClean="0"/>
              <a:t>Such a peaked </a:t>
            </a:r>
            <a:r>
              <a:rPr lang="en-US" sz="1200" b="1"/>
              <a:t>𝜇</a:t>
            </a:r>
            <a:r>
              <a:rPr lang="en-US" sz="1200" b="1" dirty="0" smtClean="0"/>
              <a:t> profile, that means a “current layer” on Pinch, is unplausible</a:t>
            </a:r>
          </a:p>
          <a:p>
            <a:r>
              <a:rPr lang="en-US" sz="1200" b="1" dirty="0" smtClean="0">
                <a:solidFill>
                  <a:srgbClr val="FF0000"/>
                </a:solidFill>
              </a:rPr>
              <a:t>Therefore a direct </a:t>
            </a:r>
            <a:r>
              <a:rPr lang="en-US" sz="1200" b="1">
                <a:solidFill>
                  <a:srgbClr val="FF0000"/>
                </a:solidFill>
              </a:rPr>
              <a:t>Helicity Injection from the Pinch to the Torus is also </a:t>
            </a:r>
            <a:r>
              <a:rPr lang="en-US" sz="1200" b="1" dirty="0">
                <a:solidFill>
                  <a:srgbClr val="FF0000"/>
                </a:solidFill>
              </a:rPr>
              <a:t>unplausible</a:t>
            </a:r>
            <a:r>
              <a:rPr lang="en-US" sz="1200" b="1">
                <a:solidFill>
                  <a:srgbClr val="FF0000"/>
                </a:solidFill>
              </a:rPr>
              <a:t> </a:t>
            </a:r>
            <a:endParaRPr lang="en-US" sz="1200" b="1" dirty="0" smtClean="0">
              <a:solidFill>
                <a:srgbClr val="FF0000"/>
              </a:solidFill>
            </a:endParaRP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 flipV="1">
            <a:off x="5922121" y="2737063"/>
            <a:ext cx="1834937" cy="1321031"/>
          </a:xfrm>
          <a:prstGeom prst="straightConnector1">
            <a:avLst/>
          </a:prstGeom>
          <a:ln w="190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3285134" y="4521042"/>
            <a:ext cx="4708982" cy="492443"/>
          </a:xfrm>
          <a:prstGeom prst="rect">
            <a:avLst/>
          </a:prstGeom>
          <a:solidFill>
            <a:srgbClr val="FFFF00"/>
          </a:solidFill>
          <a:ln w="19050">
            <a:solidFill>
              <a:schemeClr val="accent1"/>
            </a:solidFill>
          </a:ln>
        </p:spPr>
        <p:txBody>
          <a:bodyPr vert="horz" wrap="square" lIns="91440" tIns="0" rIns="91440" bIns="0" rtlCol="0">
            <a:spAutoFit/>
          </a:bodyPr>
          <a:lstStyle/>
          <a:p>
            <a:r>
              <a:rPr lang="en-US" sz="1600" b="1" dirty="0" smtClean="0">
                <a:solidFill>
                  <a:srgbClr val="F241C5"/>
                </a:solidFill>
              </a:rPr>
              <a:t>Torus formation has a reasonable explanation,</a:t>
            </a:r>
          </a:p>
          <a:p>
            <a:r>
              <a:rPr lang="en-US" sz="1600" b="1" dirty="0" smtClean="0">
                <a:solidFill>
                  <a:srgbClr val="F241C5"/>
                </a:solidFill>
              </a:rPr>
              <a:t>but what about </a:t>
            </a:r>
            <a:r>
              <a:rPr lang="en-US" sz="1600" b="1" dirty="0">
                <a:solidFill>
                  <a:srgbClr val="F241C5"/>
                </a:solidFill>
              </a:rPr>
              <a:t>the observed </a:t>
            </a:r>
            <a:r>
              <a:rPr lang="en-US" sz="1600" b="1" dirty="0" smtClean="0">
                <a:solidFill>
                  <a:srgbClr val="F241C5"/>
                </a:solidFill>
              </a:rPr>
              <a:t>sustainement?</a:t>
            </a:r>
          </a:p>
        </p:txBody>
      </p:sp>
    </p:spTree>
    <p:extLst>
      <p:ext uri="{BB962C8B-B14F-4D97-AF65-F5344CB8AC3E}">
        <p14:creationId xmlns:p14="http://schemas.microsoft.com/office/powerpoint/2010/main" val="587802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4279" y="82458"/>
            <a:ext cx="7081997" cy="615553"/>
          </a:xfrm>
        </p:spPr>
        <p:txBody>
          <a:bodyPr/>
          <a:lstStyle/>
          <a:p>
            <a:r>
              <a:rPr lang="en-US" sz="2000">
                <a:solidFill>
                  <a:srgbClr val="FFFF00"/>
                </a:solidFill>
              </a:rPr>
              <a:t>3D tomography gives some interesting suggestion:</a:t>
            </a:r>
            <a:br>
              <a:rPr lang="en-US" sz="2000">
                <a:solidFill>
                  <a:srgbClr val="FFFF00"/>
                </a:solidFill>
              </a:rPr>
            </a:br>
            <a:r>
              <a:rPr lang="en-US" sz="2000">
                <a:solidFill>
                  <a:srgbClr val="FFFF00"/>
                </a:solidFill>
              </a:rPr>
              <a:t>two kind of reconnections are observed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50120" y="4767264"/>
            <a:ext cx="496402" cy="273844"/>
          </a:xfrm>
        </p:spPr>
        <p:txBody>
          <a:bodyPr/>
          <a:lstStyle/>
          <a:p>
            <a:r>
              <a:rPr lang="it-IT"/>
              <a:t>13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649" y="1147010"/>
            <a:ext cx="1428750" cy="113347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1329" y="1140660"/>
            <a:ext cx="1431925" cy="11398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5779" y="1160839"/>
            <a:ext cx="1425575" cy="11334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8196" y="1152337"/>
            <a:ext cx="2270125" cy="113665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36385" y="2576089"/>
            <a:ext cx="4027064" cy="830997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900" b="1">
                <a:solidFill>
                  <a:srgbClr val="FF0000"/>
                </a:solidFill>
              </a:rPr>
              <a:t>•</a:t>
            </a:r>
            <a:r>
              <a:rPr lang="en-US" sz="900"/>
              <a:t> The visible light emission has different spectra (different temperatures)</a:t>
            </a:r>
          </a:p>
          <a:p>
            <a:r>
              <a:rPr lang="en-US" sz="900"/>
              <a:t>   in different regions of the plasma: torus, centerpost and ionization edge</a:t>
            </a:r>
          </a:p>
          <a:p>
            <a:endParaRPr lang="en-US" sz="900"/>
          </a:p>
          <a:p>
            <a:r>
              <a:rPr lang="en-US" sz="900" b="1">
                <a:solidFill>
                  <a:srgbClr val="FF0000"/>
                </a:solidFill>
              </a:rPr>
              <a:t>•</a:t>
            </a:r>
            <a:r>
              <a:rPr lang="en-US" sz="900"/>
              <a:t> The hotter (green &amp; blue) zones indicate where the reconnection appears,</a:t>
            </a:r>
          </a:p>
          <a:p>
            <a:r>
              <a:rPr lang="en-US" sz="900"/>
              <a:t>  on the upper or lower X-point.</a:t>
            </a:r>
          </a:p>
          <a:p>
            <a:r>
              <a:rPr lang="en-US" sz="900"/>
              <a:t>  Upper reconnections seem stroger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25571" y="4737700"/>
            <a:ext cx="3098925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b="1" dirty="0" smtClean="0">
                <a:solidFill>
                  <a:srgbClr val="00B050"/>
                </a:solidFill>
              </a:rPr>
              <a:t>Upper reconnection sequence (</a:t>
            </a:r>
            <a:r>
              <a:rPr lang="en-US" sz="1200" b="1">
                <a:solidFill>
                  <a:srgbClr val="00B050"/>
                </a:solidFill>
              </a:rPr>
              <a:t>∼</a:t>
            </a:r>
            <a:r>
              <a:rPr lang="en-US" sz="1200" b="1" dirty="0" smtClean="0">
                <a:solidFill>
                  <a:srgbClr val="00B050"/>
                </a:solidFill>
              </a:rPr>
              <a:t>3-4ms)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534475" y="4732919"/>
            <a:ext cx="3108543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b="1" dirty="0" smtClean="0">
                <a:solidFill>
                  <a:srgbClr val="0070C0"/>
                </a:solidFill>
              </a:rPr>
              <a:t>Lower reconnection sequence </a:t>
            </a:r>
            <a:r>
              <a:rPr lang="en-US" sz="1200" b="1" dirty="0">
                <a:solidFill>
                  <a:srgbClr val="0070C0"/>
                </a:solidFill>
              </a:rPr>
              <a:t>(</a:t>
            </a:r>
            <a:r>
              <a:rPr lang="en-US" sz="1200" b="1">
                <a:solidFill>
                  <a:srgbClr val="0070C0"/>
                </a:solidFill>
              </a:rPr>
              <a:t>∼</a:t>
            </a:r>
            <a:r>
              <a:rPr lang="en-US" sz="1200" b="1" dirty="0">
                <a:solidFill>
                  <a:srgbClr val="0070C0"/>
                </a:solidFill>
              </a:rPr>
              <a:t>3-4ms)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70165" y="2320772"/>
            <a:ext cx="744114" cy="153888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000"/>
              <a:t>256.20ms</a:t>
            </a:r>
            <a:endParaRPr lang="en-US" sz="1000" dirty="0" smtClean="0"/>
          </a:p>
        </p:txBody>
      </p:sp>
      <p:sp>
        <p:nvSpPr>
          <p:cNvPr id="14" name="TextBox 13"/>
          <p:cNvSpPr txBox="1"/>
          <p:nvPr/>
        </p:nvSpPr>
        <p:spPr>
          <a:xfrm>
            <a:off x="2129729" y="2328475"/>
            <a:ext cx="744114" cy="153888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000"/>
              <a:t>277.87ms</a:t>
            </a:r>
            <a:endParaRPr lang="en-US" sz="1000" dirty="0" smtClean="0"/>
          </a:p>
        </p:txBody>
      </p:sp>
      <p:sp>
        <p:nvSpPr>
          <p:cNvPr id="15" name="TextBox 14"/>
          <p:cNvSpPr txBox="1"/>
          <p:nvPr/>
        </p:nvSpPr>
        <p:spPr>
          <a:xfrm>
            <a:off x="5059602" y="2330819"/>
            <a:ext cx="744114" cy="153888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000"/>
              <a:t>156.06ms</a:t>
            </a:r>
            <a:endParaRPr lang="en-US" sz="1000" dirty="0" smtClean="0"/>
          </a:p>
        </p:txBody>
      </p:sp>
      <p:sp>
        <p:nvSpPr>
          <p:cNvPr id="16" name="TextBox 15"/>
          <p:cNvSpPr txBox="1"/>
          <p:nvPr/>
        </p:nvSpPr>
        <p:spPr>
          <a:xfrm>
            <a:off x="6867930" y="2328475"/>
            <a:ext cx="1720343" cy="153888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000"/>
              <a:t>frames sequence at 600fps</a:t>
            </a:r>
            <a:endParaRPr lang="en-US" sz="1000" dirty="0" smtClean="0"/>
          </a:p>
        </p:txBody>
      </p:sp>
      <p:sp>
        <p:nvSpPr>
          <p:cNvPr id="17" name="TextBox 16"/>
          <p:cNvSpPr txBox="1"/>
          <p:nvPr/>
        </p:nvSpPr>
        <p:spPr>
          <a:xfrm>
            <a:off x="251868" y="944103"/>
            <a:ext cx="1638590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b="1" dirty="0" smtClean="0">
                <a:solidFill>
                  <a:srgbClr val="00B050"/>
                </a:solidFill>
              </a:rPr>
              <a:t>Upper reconnection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747410" y="951739"/>
            <a:ext cx="1648208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b="1" dirty="0" smtClean="0">
                <a:solidFill>
                  <a:srgbClr val="0070C0"/>
                </a:solidFill>
              </a:rPr>
              <a:t>Lower reconnection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>
            <a:off x="7394980" y="919793"/>
            <a:ext cx="5160" cy="222378"/>
          </a:xfrm>
          <a:prstGeom prst="straightConnector1">
            <a:avLst/>
          </a:prstGeom>
          <a:ln w="190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 flipV="1">
            <a:off x="5500840" y="919793"/>
            <a:ext cx="1906414" cy="10762"/>
          </a:xfrm>
          <a:prstGeom prst="straightConnector1">
            <a:avLst/>
          </a:prstGeom>
          <a:ln w="19050">
            <a:solidFill>
              <a:schemeClr val="accent2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 flipV="1">
            <a:off x="5500840" y="919794"/>
            <a:ext cx="0" cy="222377"/>
          </a:xfrm>
          <a:prstGeom prst="straightConnector1">
            <a:avLst/>
          </a:prstGeom>
          <a:ln w="19050">
            <a:solidFill>
              <a:schemeClr val="accent2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8C8CE70A-7B30-76BB-036F-5AE92DDDA8F3}"/>
              </a:ext>
            </a:extLst>
          </p:cNvPr>
          <p:cNvSpPr txBox="1"/>
          <p:nvPr/>
        </p:nvSpPr>
        <p:spPr>
          <a:xfrm>
            <a:off x="3465961" y="1508778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>
                <a:solidFill>
                  <a:srgbClr val="F99927"/>
                </a:solidFill>
              </a:rPr>
              <a:t>#2141 He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450209" y="951739"/>
            <a:ext cx="1479892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i="1"/>
              <a:t>Equatorial sections</a:t>
            </a:r>
            <a:endParaRPr lang="en-US" sz="1200" i="1" dirty="0" smtClean="0"/>
          </a:p>
        </p:txBody>
      </p:sp>
      <p:sp>
        <p:nvSpPr>
          <p:cNvPr id="30" name="TextBox 29"/>
          <p:cNvSpPr txBox="1"/>
          <p:nvPr/>
        </p:nvSpPr>
        <p:spPr>
          <a:xfrm>
            <a:off x="1042222" y="772227"/>
            <a:ext cx="1703864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i="1"/>
              <a:t>Vertical cross sections</a:t>
            </a:r>
            <a:endParaRPr lang="en-US" sz="1200" i="1" dirty="0" smtClean="0"/>
          </a:p>
        </p:txBody>
      </p:sp>
      <p:sp>
        <p:nvSpPr>
          <p:cNvPr id="31" name="TextBox 30"/>
          <p:cNvSpPr txBox="1"/>
          <p:nvPr/>
        </p:nvSpPr>
        <p:spPr>
          <a:xfrm>
            <a:off x="5568364" y="942995"/>
            <a:ext cx="1770036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b="1">
                <a:solidFill>
                  <a:srgbClr val="C00000"/>
                </a:solidFill>
              </a:rPr>
              <a:t>Initial torus formation</a:t>
            </a:r>
            <a:endParaRPr lang="en-US" sz="1200" b="1" dirty="0" smtClean="0">
              <a:solidFill>
                <a:srgbClr val="C00000"/>
              </a:solidFill>
            </a:endParaRPr>
          </a:p>
        </p:txBody>
      </p:sp>
      <p:pic>
        <p:nvPicPr>
          <p:cNvPr id="32" name="Picture 3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909" y="3427542"/>
            <a:ext cx="8931097" cy="1291548"/>
          </a:xfrm>
          <a:prstGeom prst="rect">
            <a:avLst/>
          </a:prstGeom>
        </p:spPr>
      </p:pic>
      <p:sp>
        <p:nvSpPr>
          <p:cNvPr id="26" name="Donut 25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58C7403B-A8F5-FC40-AC7F-35C0E33ADA79}"/>
              </a:ext>
            </a:extLst>
          </p:cNvPr>
          <p:cNvSpPr/>
          <p:nvPr/>
        </p:nvSpPr>
        <p:spPr>
          <a:xfrm>
            <a:off x="2438327" y="3553432"/>
            <a:ext cx="351043" cy="333443"/>
          </a:xfrm>
          <a:prstGeom prst="donut">
            <a:avLst>
              <a:gd name="adj" fmla="val 8145"/>
            </a:avLst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solidFill>
                <a:schemeClr val="tx1"/>
              </a:solidFill>
            </a:endParaRPr>
          </a:p>
        </p:txBody>
      </p:sp>
      <p:sp>
        <p:nvSpPr>
          <p:cNvPr id="33" name="Donut 32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58C7403B-A8F5-FC40-AC7F-35C0E33ADA79}"/>
              </a:ext>
            </a:extLst>
          </p:cNvPr>
          <p:cNvSpPr/>
          <p:nvPr/>
        </p:nvSpPr>
        <p:spPr>
          <a:xfrm>
            <a:off x="5689525" y="4100714"/>
            <a:ext cx="351043" cy="333443"/>
          </a:xfrm>
          <a:prstGeom prst="donut">
            <a:avLst>
              <a:gd name="adj" fmla="val 8145"/>
            </a:avLst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solidFill>
                <a:schemeClr val="tx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272084" y="2540917"/>
            <a:ext cx="4706738" cy="96949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900" b="1">
                <a:solidFill>
                  <a:srgbClr val="FF0000"/>
                </a:solidFill>
              </a:rPr>
              <a:t>•</a:t>
            </a:r>
            <a:r>
              <a:rPr lang="en-US" sz="900"/>
              <a:t> Plasma centerpost and plasma torus are separated by an orange-brown (colder) region</a:t>
            </a:r>
          </a:p>
          <a:p>
            <a:r>
              <a:rPr lang="en-US" sz="900"/>
              <a:t>  → torus and centerpost are not adjacent suggesting that a lower temperature plasma</a:t>
            </a:r>
          </a:p>
          <a:p>
            <a:r>
              <a:rPr lang="en-US" sz="900"/>
              <a:t>      exists between the hotter plasma</a:t>
            </a:r>
          </a:p>
          <a:p>
            <a:endParaRPr lang="en-US" sz="900"/>
          </a:p>
          <a:p>
            <a:r>
              <a:rPr lang="en-US" sz="900" b="1">
                <a:solidFill>
                  <a:srgbClr val="FF0000"/>
                </a:solidFill>
              </a:rPr>
              <a:t>•</a:t>
            </a:r>
            <a:r>
              <a:rPr lang="en-US" sz="900"/>
              <a:t> This unexpected observation suggests that the helicity transfer is not a phenomenon</a:t>
            </a:r>
          </a:p>
          <a:p>
            <a:r>
              <a:rPr lang="en-US" sz="900"/>
              <a:t>  occurring between adjacent plasma centerpost and plasma torus, with μ</a:t>
            </a:r>
            <a:r>
              <a:rPr lang="en-US" sz="900" baseline="-25000"/>
              <a:t>CP </a:t>
            </a:r>
            <a:r>
              <a:rPr lang="en-US" sz="900"/>
              <a:t>&gt; μ</a:t>
            </a:r>
            <a:r>
              <a:rPr lang="en-US" sz="900" baseline="-25000"/>
              <a:t>ST</a:t>
            </a:r>
            <a:endParaRPr lang="en-US" sz="900"/>
          </a:p>
          <a:p>
            <a:endParaRPr lang="en-US" sz="900" dirty="0" smtClean="0"/>
          </a:p>
        </p:txBody>
      </p:sp>
    </p:spTree>
    <p:extLst>
      <p:ext uri="{BB962C8B-B14F-4D97-AF65-F5344CB8AC3E}">
        <p14:creationId xmlns:p14="http://schemas.microsoft.com/office/powerpoint/2010/main" val="2025455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788" y="191375"/>
            <a:ext cx="7712028" cy="369332"/>
          </a:xfrm>
        </p:spPr>
        <p:txBody>
          <a:bodyPr/>
          <a:lstStyle/>
          <a:p>
            <a:r>
              <a:rPr lang="en-US" sz="2400">
                <a:solidFill>
                  <a:srgbClr val="FFFF00"/>
                </a:solidFill>
              </a:rPr>
              <a:t>A possible explanation: spurious external currents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50120" y="4767264"/>
            <a:ext cx="496402" cy="273844"/>
          </a:xfrm>
        </p:spPr>
        <p:txBody>
          <a:bodyPr/>
          <a:lstStyle/>
          <a:p>
            <a:r>
              <a:rPr lang="it-IT"/>
              <a:t>14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30" y="871167"/>
            <a:ext cx="1937388" cy="173974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8575" y="789577"/>
            <a:ext cx="3535425" cy="204972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5950" y="2839306"/>
            <a:ext cx="7181797" cy="23041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8C8CE70A-7B30-76BB-036F-5AE92DDDA8F3}"/>
              </a:ext>
            </a:extLst>
          </p:cNvPr>
          <p:cNvSpPr txBox="1"/>
          <p:nvPr/>
        </p:nvSpPr>
        <p:spPr>
          <a:xfrm>
            <a:off x="4660802" y="4769097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>
                <a:solidFill>
                  <a:srgbClr val="F99927"/>
                </a:solidFill>
              </a:rPr>
              <a:t>#2141 He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174646" y="789099"/>
            <a:ext cx="3783408" cy="209288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/>
              <a:t>Plasma torus was </a:t>
            </a:r>
            <a:r>
              <a:rPr lang="en-US" sz="800" b="1"/>
              <a:t>sustained </a:t>
            </a:r>
            <a:r>
              <a:rPr lang="en-US" sz="800" b="1" u="sng"/>
              <a:t>only when</a:t>
            </a:r>
            <a:r>
              <a:rPr lang="en-US" sz="800"/>
              <a:t>,</a:t>
            </a:r>
          </a:p>
          <a:p>
            <a:r>
              <a:rPr lang="en-US" sz="800"/>
              <a:t>while the full plasma centerpost current </a:t>
            </a:r>
            <a:r>
              <a:rPr lang="en-US" sz="800" b="1"/>
              <a:t>I</a:t>
            </a:r>
            <a:r>
              <a:rPr lang="en-US" sz="800" b="1" baseline="-25000"/>
              <a:t>e</a:t>
            </a:r>
            <a:r>
              <a:rPr lang="en-US" sz="800"/>
              <a:t> delivered by the power supply</a:t>
            </a:r>
          </a:p>
          <a:p>
            <a:r>
              <a:rPr lang="en-US" sz="800"/>
              <a:t>always went </a:t>
            </a:r>
            <a:r>
              <a:rPr lang="en-US" sz="800" b="1"/>
              <a:t>completely inside </a:t>
            </a:r>
            <a:r>
              <a:rPr lang="en-US" sz="800"/>
              <a:t>the </a:t>
            </a:r>
            <a:r>
              <a:rPr lang="en-US" sz="800" b="1"/>
              <a:t>upper PF2 </a:t>
            </a:r>
            <a:r>
              <a:rPr lang="en-US" sz="800"/>
              <a:t>mirror coil,</a:t>
            </a:r>
          </a:p>
          <a:p>
            <a:r>
              <a:rPr lang="en-US" sz="800"/>
              <a:t>instead </a:t>
            </a:r>
            <a:r>
              <a:rPr lang="en-US" sz="800" b="1"/>
              <a:t>up to 80% was missing</a:t>
            </a:r>
            <a:r>
              <a:rPr lang="en-US" sz="800"/>
              <a:t> from inside the </a:t>
            </a:r>
            <a:r>
              <a:rPr lang="en-US" sz="800" b="1"/>
              <a:t>lower PF2 </a:t>
            </a:r>
            <a:r>
              <a:rPr lang="en-US" sz="800"/>
              <a:t>mirror coil</a:t>
            </a:r>
          </a:p>
          <a:p>
            <a:endParaRPr lang="en-US" sz="800"/>
          </a:p>
          <a:p>
            <a:r>
              <a:rPr lang="en-US" sz="800"/>
              <a:t>The missing centerpost plasma current </a:t>
            </a:r>
            <a:r>
              <a:rPr lang="en-US" sz="800" b="1"/>
              <a:t>impinged instead </a:t>
            </a:r>
            <a:r>
              <a:rPr lang="en-US" sz="800"/>
              <a:t>into the </a:t>
            </a:r>
            <a:r>
              <a:rPr lang="en-US" sz="800" b="1"/>
              <a:t>lower</a:t>
            </a:r>
            <a:r>
              <a:rPr lang="en-US" sz="800"/>
              <a:t> metal</a:t>
            </a:r>
          </a:p>
          <a:p>
            <a:r>
              <a:rPr lang="en-US" sz="800" b="1"/>
              <a:t>divertor</a:t>
            </a:r>
            <a:r>
              <a:rPr lang="en-US" sz="800"/>
              <a:t> plate, charged it electrically and created a </a:t>
            </a:r>
            <a:r>
              <a:rPr lang="en-US" sz="800" b="1"/>
              <a:t>non-axisymmetric</a:t>
            </a:r>
          </a:p>
          <a:p>
            <a:r>
              <a:rPr lang="en-US" sz="800" b="1"/>
              <a:t>localized </a:t>
            </a:r>
            <a:r>
              <a:rPr lang="en-US" sz="800"/>
              <a:t>plasma current coming out of the </a:t>
            </a:r>
            <a:r>
              <a:rPr lang="en-US" sz="800" b="1"/>
              <a:t>lower divertor</a:t>
            </a:r>
          </a:p>
          <a:p>
            <a:r>
              <a:rPr lang="en-US" sz="800"/>
              <a:t>plate and impinging into the metal case of the </a:t>
            </a:r>
            <a:r>
              <a:rPr lang="en-US" sz="800" b="1"/>
              <a:t>lower PF2 </a:t>
            </a:r>
            <a:r>
              <a:rPr lang="en-US" sz="800"/>
              <a:t>mirror coil</a:t>
            </a:r>
          </a:p>
          <a:p>
            <a:endParaRPr lang="en-US" sz="800"/>
          </a:p>
          <a:p>
            <a:r>
              <a:rPr lang="en-US" sz="800"/>
              <a:t>That behaviour reminds the </a:t>
            </a:r>
            <a:r>
              <a:rPr lang="en-US" sz="800" b="1"/>
              <a:t>Hsu, Tang and Boozer design </a:t>
            </a:r>
            <a:r>
              <a:rPr lang="en-US" sz="800"/>
              <a:t>of the</a:t>
            </a:r>
          </a:p>
          <a:p>
            <a:r>
              <a:rPr lang="en-US" sz="800"/>
              <a:t>“Tokamak with a Plasma Center Column”, which included </a:t>
            </a:r>
            <a:r>
              <a:rPr lang="en-US" sz="800" b="1"/>
              <a:t>secondary bias</a:t>
            </a:r>
          </a:p>
          <a:p>
            <a:r>
              <a:rPr lang="en-US" sz="800" b="1"/>
              <a:t>polarization</a:t>
            </a:r>
            <a:r>
              <a:rPr lang="en-US" sz="800"/>
              <a:t> electrodes for the unbuilt Los Alamos experiment</a:t>
            </a:r>
          </a:p>
          <a:p>
            <a:endParaRPr lang="en-US" sz="800"/>
          </a:p>
          <a:p>
            <a:r>
              <a:rPr lang="en-US" sz="800"/>
              <a:t>The missing current ended, </a:t>
            </a:r>
            <a:r>
              <a:rPr lang="en-US" sz="800" b="1"/>
              <a:t>below the lower divertor plate</a:t>
            </a:r>
          </a:p>
          <a:p>
            <a:r>
              <a:rPr lang="en-US" sz="800"/>
              <a:t>and the nearby </a:t>
            </a:r>
            <a:r>
              <a:rPr lang="en-US" sz="800" b="1"/>
              <a:t>PF2 and PF3 coils </a:t>
            </a:r>
            <a:r>
              <a:rPr lang="en-US" sz="800"/>
              <a:t>up into the </a:t>
            </a:r>
            <a:r>
              <a:rPr lang="en-US" sz="800" b="1"/>
              <a:t>underlying cathode</a:t>
            </a:r>
            <a:r>
              <a:rPr lang="en-US" sz="800"/>
              <a:t>,</a:t>
            </a:r>
          </a:p>
          <a:p>
            <a:r>
              <a:rPr lang="en-US" sz="800"/>
              <a:t>through </a:t>
            </a:r>
            <a:r>
              <a:rPr lang="en-US" sz="800" b="1"/>
              <a:t>local discharges </a:t>
            </a:r>
            <a:r>
              <a:rPr lang="en-US" sz="800"/>
              <a:t>occurring between </a:t>
            </a:r>
            <a:r>
              <a:rPr lang="en-US" sz="800" b="1"/>
              <a:t>metal components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829" y="2669308"/>
            <a:ext cx="2260555" cy="215443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600" b="1"/>
              <a:t>Unexpected azimuthally-localized plasma currents flow</a:t>
            </a:r>
          </a:p>
          <a:p>
            <a:r>
              <a:rPr lang="en-US" sz="600" b="1"/>
              <a:t>from the lower divertor plate to the lower PF2 mirror coil:</a:t>
            </a:r>
          </a:p>
          <a:p>
            <a:endParaRPr lang="en-US" sz="600" b="1"/>
          </a:p>
          <a:p>
            <a:r>
              <a:rPr lang="en-US" sz="600" b="1">
                <a:solidFill>
                  <a:srgbClr val="00B050"/>
                </a:solidFill>
              </a:rPr>
              <a:t>1) had to surround the torus completely</a:t>
            </a:r>
          </a:p>
          <a:p>
            <a:r>
              <a:rPr lang="en-US" sz="600" b="1">
                <a:solidFill>
                  <a:srgbClr val="00B050"/>
                </a:solidFill>
              </a:rPr>
              <a:t>and reconnect near the upper X-point circle</a:t>
            </a:r>
          </a:p>
          <a:p>
            <a:endParaRPr lang="en-US" sz="600" b="1"/>
          </a:p>
          <a:p>
            <a:r>
              <a:rPr lang="en-US" sz="600" b="1">
                <a:solidFill>
                  <a:srgbClr val="2E56F4"/>
                </a:solidFill>
              </a:rPr>
              <a:t>2) near the circle of lower X-points,</a:t>
            </a:r>
          </a:p>
          <a:p>
            <a:r>
              <a:rPr lang="en-US" sz="600" b="1">
                <a:solidFill>
                  <a:srgbClr val="2E56F4"/>
                </a:solidFill>
              </a:rPr>
              <a:t>did reconnect the azimuthally-localized</a:t>
            </a:r>
          </a:p>
          <a:p>
            <a:r>
              <a:rPr lang="en-US" sz="600" b="1">
                <a:solidFill>
                  <a:srgbClr val="2E56F4"/>
                </a:solidFill>
              </a:rPr>
              <a:t>plasma current with the current flowing</a:t>
            </a:r>
          </a:p>
          <a:p>
            <a:r>
              <a:rPr lang="en-US" sz="600" b="1">
                <a:solidFill>
                  <a:srgbClr val="2E56F4"/>
                </a:solidFill>
              </a:rPr>
              <a:t>on the inner side of the torus</a:t>
            </a:r>
          </a:p>
          <a:p>
            <a:endParaRPr lang="en-US" sz="600" b="1"/>
          </a:p>
          <a:p>
            <a:endParaRPr lang="en-US" sz="600" b="1"/>
          </a:p>
          <a:p>
            <a:r>
              <a:rPr lang="en-US" sz="600" b="1"/>
              <a:t>The two different localized current paths</a:t>
            </a:r>
          </a:p>
          <a:p>
            <a:r>
              <a:rPr lang="en-US" sz="600" b="1"/>
              <a:t>should have quite different effects:</a:t>
            </a:r>
          </a:p>
          <a:p>
            <a:endParaRPr lang="en-US" sz="600" b="1"/>
          </a:p>
          <a:p>
            <a:r>
              <a:rPr lang="en-US" sz="600" b="1">
                <a:solidFill>
                  <a:srgbClr val="00B050"/>
                </a:solidFill>
              </a:rPr>
              <a:t>Injecting current to the torus when</a:t>
            </a:r>
          </a:p>
          <a:p>
            <a:r>
              <a:rPr lang="en-US" sz="600" b="1">
                <a:solidFill>
                  <a:srgbClr val="00B050"/>
                </a:solidFill>
              </a:rPr>
              <a:t>the reconnection occurs near</a:t>
            </a:r>
          </a:p>
          <a:p>
            <a:r>
              <a:rPr lang="en-US" sz="600" b="1">
                <a:solidFill>
                  <a:srgbClr val="00B050"/>
                </a:solidFill>
              </a:rPr>
              <a:t>the upper X-point circle</a:t>
            </a:r>
          </a:p>
          <a:p>
            <a:endParaRPr lang="en-US" sz="600" b="1"/>
          </a:p>
          <a:p>
            <a:r>
              <a:rPr lang="en-US" sz="600" b="1">
                <a:solidFill>
                  <a:srgbClr val="2E56F4"/>
                </a:solidFill>
              </a:rPr>
              <a:t>Ejecting current from the plasma torus when</a:t>
            </a:r>
          </a:p>
          <a:p>
            <a:r>
              <a:rPr lang="en-US" sz="600" b="1">
                <a:solidFill>
                  <a:srgbClr val="2E56F4"/>
                </a:solidFill>
              </a:rPr>
              <a:t>the reconnection occurs near the</a:t>
            </a:r>
          </a:p>
          <a:p>
            <a:r>
              <a:rPr lang="en-US" sz="600" b="1">
                <a:solidFill>
                  <a:srgbClr val="2E56F4"/>
                </a:solidFill>
              </a:rPr>
              <a:t>lower X-point circle</a:t>
            </a:r>
          </a:p>
          <a:p>
            <a:endParaRPr lang="en-US" sz="800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4407206" y="3559327"/>
            <a:ext cx="253596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dirty="0" smtClean="0"/>
              <a:t>X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336883" y="4193522"/>
            <a:ext cx="659155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dirty="0" smtClean="0"/>
              <a:t>X-ergodic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 flipV="1">
            <a:off x="804788" y="1092200"/>
            <a:ext cx="211212" cy="64170"/>
          </a:xfrm>
          <a:prstGeom prst="straightConnector1">
            <a:avLst/>
          </a:prstGeom>
          <a:ln w="12700">
            <a:solidFill>
              <a:schemeClr val="tx1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>
            <a:off x="806296" y="1157136"/>
            <a:ext cx="209704" cy="112869"/>
          </a:xfrm>
          <a:prstGeom prst="straightConnector1">
            <a:avLst/>
          </a:prstGeom>
          <a:ln w="12700">
            <a:solidFill>
              <a:schemeClr val="tx1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896113" y="1902419"/>
            <a:ext cx="809837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dirty="0" smtClean="0"/>
              <a:t>Plasma effect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 flipH="1" flipV="1">
            <a:off x="1244678" y="1705872"/>
            <a:ext cx="20481" cy="217138"/>
          </a:xfrm>
          <a:prstGeom prst="straightConnector1">
            <a:avLst/>
          </a:prstGeom>
          <a:ln w="12700">
            <a:solidFill>
              <a:schemeClr val="tx1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963190" y="2098966"/>
            <a:ext cx="562975" cy="24622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dirty="0" smtClean="0"/>
              <a:t>Vacuum</a:t>
            </a:r>
          </a:p>
          <a:p>
            <a:r>
              <a:rPr lang="en-US" sz="800" dirty="0"/>
              <a:t>f</a:t>
            </a:r>
            <a:r>
              <a:rPr lang="en-US" sz="800" dirty="0" smtClean="0"/>
              <a:t>ield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 flipH="1" flipV="1">
            <a:off x="644769" y="2187622"/>
            <a:ext cx="318421" cy="34454"/>
          </a:xfrm>
          <a:prstGeom prst="straightConnector1">
            <a:avLst/>
          </a:prstGeom>
          <a:ln w="12700">
            <a:solidFill>
              <a:schemeClr val="tx1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 flipV="1">
            <a:off x="1457145" y="1844021"/>
            <a:ext cx="447855" cy="345565"/>
          </a:xfrm>
          <a:prstGeom prst="straightConnector1">
            <a:avLst/>
          </a:prstGeom>
          <a:ln w="12700">
            <a:solidFill>
              <a:schemeClr val="tx1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6570785" y="871167"/>
            <a:ext cx="893193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>
                <a:solidFill>
                  <a:srgbClr val="C00000"/>
                </a:solidFill>
              </a:rPr>
              <a:t>Boozer design</a:t>
            </a:r>
            <a:endParaRPr lang="en-US" sz="800" dirty="0" smtClean="0">
              <a:solidFill>
                <a:srgbClr val="C00000"/>
              </a:solidFill>
            </a:endParaRP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>
            <a:off x="7017381" y="1024792"/>
            <a:ext cx="575981" cy="131578"/>
          </a:xfrm>
          <a:prstGeom prst="straightConnector1">
            <a:avLst/>
          </a:prstGeom>
          <a:ln w="12700">
            <a:solidFill>
              <a:srgbClr val="C00000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5677592" y="1126360"/>
            <a:ext cx="1011815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>
                <a:solidFill>
                  <a:srgbClr val="C00000"/>
                </a:solidFill>
              </a:rPr>
              <a:t>PROTO-SPHERA</a:t>
            </a:r>
            <a:endParaRPr lang="en-US" sz="800" dirty="0" smtClean="0">
              <a:solidFill>
                <a:srgbClr val="C00000"/>
              </a:solidFill>
            </a:endParaRP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>
            <a:off x="6086972" y="1251701"/>
            <a:ext cx="14410" cy="252615"/>
          </a:xfrm>
          <a:prstGeom prst="straightConnector1">
            <a:avLst/>
          </a:prstGeom>
          <a:ln w="12700">
            <a:solidFill>
              <a:srgbClr val="C00000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5076800" y="2898109"/>
            <a:ext cx="1452642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600" b="1" dirty="0" smtClean="0">
                <a:solidFill>
                  <a:schemeClr val="accent6">
                    <a:lumMod val="75000"/>
                  </a:schemeClr>
                </a:solidFill>
              </a:rPr>
              <a:t>Add a power supply</a:t>
            </a:r>
          </a:p>
          <a:p>
            <a:r>
              <a:rPr lang="en-US" sz="600" b="1" dirty="0" smtClean="0">
                <a:solidFill>
                  <a:schemeClr val="accent6">
                    <a:lumMod val="75000"/>
                  </a:schemeClr>
                </a:solidFill>
              </a:rPr>
              <a:t>to control the </a:t>
            </a:r>
            <a:r>
              <a:rPr lang="en-US" sz="600" b="1" dirty="0">
                <a:solidFill>
                  <a:schemeClr val="accent6">
                    <a:lumMod val="75000"/>
                  </a:schemeClr>
                </a:solidFill>
              </a:rPr>
              <a:t>external discharge</a:t>
            </a:r>
            <a:r>
              <a:rPr lang="mr-IN" sz="600" b="1" dirty="0">
                <a:solidFill>
                  <a:schemeClr val="accent6">
                    <a:lumMod val="75000"/>
                  </a:schemeClr>
                </a:solidFill>
              </a:rPr>
              <a:t>…</a:t>
            </a:r>
            <a:endParaRPr lang="en-US" sz="600" b="1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 flipV="1">
            <a:off x="5917020" y="2856892"/>
            <a:ext cx="128918" cy="94974"/>
          </a:xfrm>
          <a:prstGeom prst="straightConnector1">
            <a:avLst/>
          </a:prstGeom>
          <a:ln w="12700">
            <a:solidFill>
              <a:schemeClr val="accent6">
                <a:lumMod val="75000"/>
              </a:schemeClr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3365316" y="4787675"/>
            <a:ext cx="556563" cy="153888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000" b="1" dirty="0"/>
              <a:t>-</a:t>
            </a:r>
            <a:r>
              <a:rPr lang="en-US" sz="600" b="1" dirty="0" smtClean="0"/>
              <a:t> Cathode</a:t>
            </a:r>
            <a:endParaRPr lang="en-US" sz="1000" b="1" dirty="0" smtClean="0"/>
          </a:p>
        </p:txBody>
      </p:sp>
      <p:sp>
        <p:nvSpPr>
          <p:cNvPr id="35" name="TextBox 34"/>
          <p:cNvSpPr txBox="1"/>
          <p:nvPr/>
        </p:nvSpPr>
        <p:spPr>
          <a:xfrm>
            <a:off x="6785425" y="4799875"/>
            <a:ext cx="556563" cy="153888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600" b="1" dirty="0" smtClean="0"/>
              <a:t>Cathode </a:t>
            </a:r>
            <a:r>
              <a:rPr lang="en-US" sz="1000" b="1" dirty="0" smtClean="0"/>
              <a:t>-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3331178" y="2957448"/>
            <a:ext cx="519694" cy="153888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000" b="1" dirty="0"/>
              <a:t>+</a:t>
            </a:r>
            <a:r>
              <a:rPr lang="en-US" sz="600" b="1" dirty="0" smtClean="0"/>
              <a:t> Anode</a:t>
            </a:r>
            <a:endParaRPr lang="en-US" sz="1000" b="1" dirty="0" smtClean="0"/>
          </a:p>
        </p:txBody>
      </p:sp>
      <p:sp>
        <p:nvSpPr>
          <p:cNvPr id="37" name="TextBox 36"/>
          <p:cNvSpPr txBox="1"/>
          <p:nvPr/>
        </p:nvSpPr>
        <p:spPr>
          <a:xfrm>
            <a:off x="6844869" y="2973646"/>
            <a:ext cx="519694" cy="153888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600" b="1" dirty="0" smtClean="0"/>
              <a:t>Anode </a:t>
            </a:r>
            <a:r>
              <a:rPr lang="en-US" sz="1000" b="1" dirty="0" smtClean="0"/>
              <a:t>+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287212" y="1459512"/>
            <a:ext cx="500458" cy="24622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dirty="0" smtClean="0"/>
              <a:t>Hall</a:t>
            </a:r>
          </a:p>
          <a:p>
            <a:r>
              <a:rPr lang="en-US" sz="800" dirty="0" smtClean="0"/>
              <a:t>probes</a:t>
            </a:r>
          </a:p>
        </p:txBody>
      </p:sp>
    </p:spTree>
    <p:extLst>
      <p:ext uri="{BB962C8B-B14F-4D97-AF65-F5344CB8AC3E}">
        <p14:creationId xmlns:p14="http://schemas.microsoft.com/office/powerpoint/2010/main" val="419238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8979" y="112076"/>
            <a:ext cx="7039033" cy="553998"/>
          </a:xfrm>
        </p:spPr>
        <p:txBody>
          <a:bodyPr/>
          <a:lstStyle/>
          <a:p>
            <a:r>
              <a:rPr lang="en-US" sz="1800">
                <a:solidFill>
                  <a:srgbClr val="FFFF00"/>
                </a:solidFill>
              </a:rPr>
              <a:t>Hall probes (B</a:t>
            </a:r>
            <a:r>
              <a:rPr lang="en-US" sz="1800" baseline="-25000">
                <a:solidFill>
                  <a:srgbClr val="FFFF00"/>
                </a:solidFill>
              </a:rPr>
              <a:t>Z-vertical </a:t>
            </a:r>
            <a:r>
              <a:rPr lang="en-US" sz="1800">
                <a:solidFill>
                  <a:srgbClr val="FFFF00"/>
                </a:solidFill>
              </a:rPr>
              <a:t>) &amp; Langmuir probes (</a:t>
            </a:r>
            <a:r>
              <a:rPr lang="en-US" sz="1800" err="1">
                <a:solidFill>
                  <a:srgbClr val="FFFF00"/>
                </a:solidFill>
              </a:rPr>
              <a:t>T</a:t>
            </a:r>
            <a:r>
              <a:rPr lang="en-US" sz="1800" baseline="-25000" err="1">
                <a:solidFill>
                  <a:srgbClr val="FFFF00"/>
                </a:solidFill>
              </a:rPr>
              <a:t>e</a:t>
            </a:r>
            <a:r>
              <a:rPr lang="en-US" sz="1800">
                <a:solidFill>
                  <a:srgbClr val="FFFF00"/>
                </a:solidFill>
              </a:rPr>
              <a:t>) at torus edge:</a:t>
            </a:r>
            <a:br>
              <a:rPr lang="en-US" sz="1800">
                <a:solidFill>
                  <a:srgbClr val="FFFF00"/>
                </a:solidFill>
              </a:rPr>
            </a:br>
            <a:r>
              <a:rPr lang="el-GR" sz="1800" i="1">
                <a:solidFill>
                  <a:srgbClr val="FFFF00"/>
                </a:solidFill>
              </a:rPr>
              <a:t>Δ</a:t>
            </a:r>
            <a:r>
              <a:rPr lang="en-US" sz="1800" i="1" err="1">
                <a:solidFill>
                  <a:srgbClr val="FFFF00"/>
                </a:solidFill>
              </a:rPr>
              <a:t>B</a:t>
            </a:r>
            <a:r>
              <a:rPr lang="en-US" sz="1800" i="1" baseline="-25000" err="1">
                <a:solidFill>
                  <a:srgbClr val="FFFF00"/>
                </a:solidFill>
              </a:rPr>
              <a:t>vert</a:t>
            </a:r>
            <a:r>
              <a:rPr lang="en-US" sz="1800" i="1">
                <a:solidFill>
                  <a:srgbClr val="FFFF00"/>
                </a:solidFill>
              </a:rPr>
              <a:t> bursts (</a:t>
            </a:r>
            <a:r>
              <a:rPr lang="x-none" sz="1800" i="1">
                <a:solidFill>
                  <a:srgbClr val="FFFF00"/>
                </a:solidFill>
              </a:rPr>
              <a:t>∝</a:t>
            </a:r>
            <a:r>
              <a:rPr lang="x-none" sz="1800" i="1">
                <a:solidFill>
                  <a:srgbClr val="2077B4"/>
                </a:solidFill>
              </a:rPr>
              <a:t> </a:t>
            </a:r>
            <a:r>
              <a:rPr lang="en-US" sz="1800" i="1">
                <a:solidFill>
                  <a:srgbClr val="FFFF00"/>
                </a:solidFill>
              </a:rPr>
              <a:t>toroidal current </a:t>
            </a:r>
            <a:r>
              <a:rPr lang="el-GR" sz="1800" i="1">
                <a:solidFill>
                  <a:srgbClr val="FFFF00"/>
                </a:solidFill>
              </a:rPr>
              <a:t>Δ</a:t>
            </a:r>
            <a:r>
              <a:rPr lang="en-GB" sz="1800" i="1">
                <a:solidFill>
                  <a:srgbClr val="FFFF00"/>
                </a:solidFill>
              </a:rPr>
              <a:t>I</a:t>
            </a:r>
            <a:r>
              <a:rPr lang="en-GB" sz="1800" i="1" baseline="-25000">
                <a:solidFill>
                  <a:srgbClr val="FFFF00"/>
                </a:solidFill>
              </a:rPr>
              <a:t>ST </a:t>
            </a:r>
            <a:r>
              <a:rPr lang="en-GB" sz="1800" i="1">
                <a:solidFill>
                  <a:srgbClr val="FFFF00"/>
                </a:solidFill>
              </a:rPr>
              <a:t>)</a:t>
            </a:r>
            <a:r>
              <a:rPr lang="en-GB" sz="1800" i="1" baseline="-25000">
                <a:solidFill>
                  <a:srgbClr val="FFFF00"/>
                </a:solidFill>
              </a:rPr>
              <a:t> </a:t>
            </a:r>
            <a:r>
              <a:rPr lang="en-US" sz="1800" i="1">
                <a:solidFill>
                  <a:srgbClr val="FFFF00"/>
                </a:solidFill>
              </a:rPr>
              <a:t>&amp; </a:t>
            </a:r>
            <a:r>
              <a:rPr lang="en-US" sz="1800" i="1" err="1">
                <a:solidFill>
                  <a:srgbClr val="FFFF00"/>
                </a:solidFill>
              </a:rPr>
              <a:t>T</a:t>
            </a:r>
            <a:r>
              <a:rPr lang="en-US" sz="1800" i="1" baseline="-25000" err="1">
                <a:solidFill>
                  <a:srgbClr val="FFFF00"/>
                </a:solidFill>
              </a:rPr>
              <a:t>e</a:t>
            </a:r>
            <a:r>
              <a:rPr lang="en-US" sz="1800" i="1">
                <a:solidFill>
                  <a:srgbClr val="FFFF00"/>
                </a:solidFill>
              </a:rPr>
              <a:t> spikes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50120" y="4767264"/>
            <a:ext cx="496402" cy="273844"/>
          </a:xfrm>
        </p:spPr>
        <p:txBody>
          <a:bodyPr/>
          <a:lstStyle/>
          <a:p>
            <a:r>
              <a:rPr lang="it-IT"/>
              <a:t>15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8776" y="2871547"/>
            <a:ext cx="2657283" cy="226208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565" y="1041817"/>
            <a:ext cx="4799066" cy="15752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565" y="3246603"/>
            <a:ext cx="4809132" cy="157821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7C25AB3D-8FE2-416D-CD65-0F4FD65E90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35" y="914141"/>
            <a:ext cx="1745866" cy="173589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868" y="966498"/>
            <a:ext cx="2380465" cy="142155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280A86AD-EB54-9021-A016-1729B34D4315}"/>
              </a:ext>
            </a:extLst>
          </p:cNvPr>
          <p:cNvSpPr txBox="1"/>
          <p:nvPr/>
        </p:nvSpPr>
        <p:spPr>
          <a:xfrm>
            <a:off x="2856474" y="1712260"/>
            <a:ext cx="806631" cy="507831"/>
          </a:xfrm>
          <a:prstGeom prst="rect">
            <a:avLst/>
          </a:prstGeom>
          <a:solidFill>
            <a:srgbClr val="001F60"/>
          </a:solidFill>
        </p:spPr>
        <p:txBody>
          <a:bodyPr wrap="none" rtlCol="0">
            <a:spAutoFit/>
          </a:bodyPr>
          <a:lstStyle/>
          <a:p>
            <a:r>
              <a:rPr lang="x-none" sz="900" i="1">
                <a:solidFill>
                  <a:srgbClr val="FFFF00"/>
                </a:solidFill>
              </a:rPr>
              <a:t>*L Boncagni</a:t>
            </a:r>
          </a:p>
          <a:p>
            <a:r>
              <a:rPr lang="x-none" sz="900" i="1">
                <a:solidFill>
                  <a:srgbClr val="FFFF00"/>
                </a:solidFill>
              </a:rPr>
              <a:t>  M Iafrati</a:t>
            </a:r>
          </a:p>
          <a:p>
            <a:r>
              <a:rPr lang="x-none" sz="900" i="1">
                <a:solidFill>
                  <a:srgbClr val="FFFF00"/>
                </a:solidFill>
              </a:rPr>
              <a:t>  M Bugatti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036673" y="2634949"/>
            <a:ext cx="2988319" cy="215444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400" dirty="0" smtClean="0">
                <a:solidFill>
                  <a:srgbClr val="00B050"/>
                </a:solidFill>
              </a:rPr>
              <a:t>Upper strongest reconnections (23)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050693" y="4860578"/>
            <a:ext cx="2988319" cy="215444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400" dirty="0">
                <a:solidFill>
                  <a:srgbClr val="2E56F4"/>
                </a:solidFill>
              </a:rPr>
              <a:t>Lower</a:t>
            </a:r>
            <a:r>
              <a:rPr lang="en-US" sz="1400" dirty="0" smtClean="0">
                <a:solidFill>
                  <a:srgbClr val="2E56F4"/>
                </a:solidFill>
              </a:rPr>
              <a:t> strongest reconnections (22)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8C8CE70A-7B30-76BB-036F-5AE92DDDA8F3}"/>
              </a:ext>
            </a:extLst>
          </p:cNvPr>
          <p:cNvSpPr txBox="1"/>
          <p:nvPr/>
        </p:nvSpPr>
        <p:spPr>
          <a:xfrm>
            <a:off x="312422" y="2591411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>
                <a:solidFill>
                  <a:srgbClr val="F99927"/>
                </a:solidFill>
              </a:rPr>
              <a:t>#2141 He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 flipH="1">
            <a:off x="1752954" y="2326157"/>
            <a:ext cx="689538" cy="508540"/>
          </a:xfrm>
          <a:prstGeom prst="straightConnector1">
            <a:avLst/>
          </a:prstGeom>
          <a:ln w="12700">
            <a:solidFill>
              <a:schemeClr val="tx1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>
            <a:off x="2828141" y="2340298"/>
            <a:ext cx="1364959" cy="500536"/>
          </a:xfrm>
          <a:prstGeom prst="straightConnector1">
            <a:avLst/>
          </a:prstGeom>
          <a:ln w="12700">
            <a:solidFill>
              <a:schemeClr val="tx1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>
            <a:off x="2445072" y="2227803"/>
            <a:ext cx="0" cy="106358"/>
          </a:xfrm>
          <a:prstGeom prst="straightConnector1">
            <a:avLst/>
          </a:prstGeom>
          <a:ln w="12700">
            <a:solidFill>
              <a:schemeClr val="tx1"/>
            </a:solidFill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 flipH="1">
            <a:off x="2832949" y="2231266"/>
            <a:ext cx="1557" cy="111385"/>
          </a:xfrm>
          <a:prstGeom prst="straightConnector1">
            <a:avLst/>
          </a:prstGeom>
          <a:ln w="12700">
            <a:solidFill>
              <a:schemeClr val="tx1"/>
            </a:solidFill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2031962" y="877319"/>
            <a:ext cx="2383986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dirty="0" smtClean="0">
                <a:solidFill>
                  <a:srgbClr val="7030A0"/>
                </a:solidFill>
              </a:rPr>
              <a:t>Langmuir probe &amp; Hall sensors*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 flipH="1">
            <a:off x="1451730" y="1343914"/>
            <a:ext cx="383864" cy="438172"/>
          </a:xfrm>
          <a:prstGeom prst="straightConnector1">
            <a:avLst/>
          </a:prstGeom>
          <a:ln w="12700">
            <a:solidFill>
              <a:schemeClr val="bg1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3153265" y="1169727"/>
            <a:ext cx="809837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dirty="0" smtClean="0"/>
              <a:t>Plasma effect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525329" y="1566483"/>
            <a:ext cx="562975" cy="24622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dirty="0" smtClean="0"/>
              <a:t>Vacuum</a:t>
            </a:r>
          </a:p>
          <a:p>
            <a:r>
              <a:rPr lang="en-US" sz="800" dirty="0"/>
              <a:t>f</a:t>
            </a:r>
            <a:r>
              <a:rPr lang="en-US" sz="800" dirty="0" smtClean="0"/>
              <a:t>ield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 flipH="1">
            <a:off x="2860049" y="1273230"/>
            <a:ext cx="337547" cy="141369"/>
          </a:xfrm>
          <a:prstGeom prst="straightConnector1">
            <a:avLst/>
          </a:prstGeom>
          <a:ln w="12700">
            <a:solidFill>
              <a:schemeClr val="tx1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 flipH="1">
            <a:off x="2381123" y="1744304"/>
            <a:ext cx="194604" cy="156088"/>
          </a:xfrm>
          <a:prstGeom prst="straightConnector1">
            <a:avLst/>
          </a:prstGeom>
          <a:ln w="12700">
            <a:solidFill>
              <a:schemeClr val="tx1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 flipV="1">
            <a:off x="3019521" y="1567000"/>
            <a:ext cx="281368" cy="76853"/>
          </a:xfrm>
          <a:prstGeom prst="straightConnector1">
            <a:avLst/>
          </a:prstGeom>
          <a:ln w="12700">
            <a:solidFill>
              <a:schemeClr val="tx1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 flipH="1">
            <a:off x="1829313" y="1054206"/>
            <a:ext cx="265230" cy="289297"/>
          </a:xfrm>
          <a:prstGeom prst="straightConnector1">
            <a:avLst/>
          </a:prstGeom>
          <a:ln w="12700">
            <a:solidFill>
              <a:srgbClr val="7030A0"/>
            </a:solidFill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3261585" y="4741500"/>
            <a:ext cx="971741" cy="215444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400" i="1" err="1">
                <a:solidFill>
                  <a:srgbClr val="2D79AA"/>
                </a:solidFill>
              </a:rPr>
              <a:t>B</a:t>
            </a:r>
            <a:r>
              <a:rPr lang="en-US" sz="1400" i="1" baseline="-25000" err="1">
                <a:solidFill>
                  <a:srgbClr val="2D79AA"/>
                </a:solidFill>
              </a:rPr>
              <a:t>vert </a:t>
            </a:r>
            <a:r>
              <a:rPr lang="x-none" sz="1400" b="1">
                <a:solidFill>
                  <a:srgbClr val="2D79AA"/>
                </a:solidFill>
              </a:rPr>
              <a:t>∝</a:t>
            </a:r>
            <a:r>
              <a:rPr lang="x-none" sz="1400">
                <a:solidFill>
                  <a:srgbClr val="2D79AA"/>
                </a:solidFill>
              </a:rPr>
              <a:t> I</a:t>
            </a:r>
            <a:r>
              <a:rPr lang="x-none" sz="1400" baseline="-25000">
                <a:solidFill>
                  <a:srgbClr val="2D79AA"/>
                </a:solidFill>
              </a:rPr>
              <a:t>ST</a:t>
            </a:r>
            <a:endParaRPr lang="en-US" sz="1400" dirty="0" smtClean="0">
              <a:solidFill>
                <a:srgbClr val="2D79AA"/>
              </a:solidFill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3874812" y="2967045"/>
            <a:ext cx="341247" cy="215444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400" err="1">
                <a:solidFill>
                  <a:srgbClr val="FF0000"/>
                </a:solidFill>
              </a:rPr>
              <a:t>T</a:t>
            </a:r>
            <a:r>
              <a:rPr lang="en-US" sz="1400" baseline="-25000" err="1">
                <a:solidFill>
                  <a:srgbClr val="FF0000"/>
                </a:solidFill>
              </a:rPr>
              <a:t>e</a:t>
            </a:r>
            <a:endParaRPr lang="en-US" sz="1400" dirty="0" smtClean="0">
              <a:solidFill>
                <a:srgbClr val="FF0000"/>
              </a:solidFill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5916412" y="864767"/>
            <a:ext cx="1455848" cy="153888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000" i="1"/>
              <a:t>Vertical cross sections</a:t>
            </a:r>
            <a:endParaRPr lang="en-US" sz="1000" i="1" dirty="0" smtClean="0"/>
          </a:p>
        </p:txBody>
      </p:sp>
      <p:sp>
        <p:nvSpPr>
          <p:cNvPr id="41" name="Rectangle 40"/>
          <p:cNvSpPr/>
          <p:nvPr/>
        </p:nvSpPr>
        <p:spPr>
          <a:xfrm>
            <a:off x="0" y="3179906"/>
            <a:ext cx="150495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b="1" err="1">
                <a:solidFill>
                  <a:srgbClr val="FF0000"/>
                </a:solidFill>
              </a:rPr>
              <a:t>T</a:t>
            </a:r>
            <a:r>
              <a:rPr lang="en-US" sz="1000" b="1" baseline="-25000" err="1">
                <a:solidFill>
                  <a:srgbClr val="FF0000"/>
                </a:solidFill>
              </a:rPr>
              <a:t>e</a:t>
            </a:r>
            <a:r>
              <a:rPr lang="en-US" sz="1000" b="1">
                <a:solidFill>
                  <a:srgbClr val="FF0000"/>
                </a:solidFill>
              </a:rPr>
              <a:t> spikes </a:t>
            </a:r>
            <a:r>
              <a:rPr lang="en-US" sz="1000" b="1">
                <a:solidFill>
                  <a:srgbClr val="1D78B4"/>
                </a:solidFill>
              </a:rPr>
              <a:t>coincide</a:t>
            </a:r>
          </a:p>
          <a:p>
            <a:r>
              <a:rPr lang="en-US" sz="1000" b="1">
                <a:solidFill>
                  <a:srgbClr val="1D78B4"/>
                </a:solidFill>
              </a:rPr>
              <a:t>with </a:t>
            </a:r>
            <a:r>
              <a:rPr lang="el-GR" sz="1000" b="1">
                <a:solidFill>
                  <a:srgbClr val="2077B4"/>
                </a:solidFill>
              </a:rPr>
              <a:t>Δ</a:t>
            </a:r>
            <a:r>
              <a:rPr lang="en-GB" sz="1000" b="1">
                <a:solidFill>
                  <a:srgbClr val="2077B4"/>
                </a:solidFill>
              </a:rPr>
              <a:t>I</a:t>
            </a:r>
            <a:r>
              <a:rPr lang="en-GB" sz="1000" b="1" baseline="-25000">
                <a:solidFill>
                  <a:srgbClr val="2077B4"/>
                </a:solidFill>
              </a:rPr>
              <a:t>ST </a:t>
            </a:r>
            <a:r>
              <a:rPr lang="en-US" sz="1000" b="1">
                <a:solidFill>
                  <a:srgbClr val="1D78B4"/>
                </a:solidFill>
              </a:rPr>
              <a:t>bursts</a:t>
            </a:r>
            <a:r>
              <a:rPr lang="en-GB" sz="1000" b="1" baseline="-25000">
                <a:solidFill>
                  <a:srgbClr val="2077B4"/>
                </a:solidFill>
              </a:rPr>
              <a:t> </a:t>
            </a:r>
            <a:endParaRPr lang="en-US" sz="1000" b="1">
              <a:solidFill>
                <a:srgbClr val="1D78B4"/>
              </a:solidFill>
            </a:endParaRPr>
          </a:p>
        </p:txBody>
      </p:sp>
      <p:sp>
        <p:nvSpPr>
          <p:cNvPr id="42" name="Rectangle 41"/>
          <p:cNvSpPr/>
          <p:nvPr/>
        </p:nvSpPr>
        <p:spPr>
          <a:xfrm>
            <a:off x="0" y="3641571"/>
            <a:ext cx="167710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x-none" sz="1000" b="1">
                <a:solidFill>
                  <a:srgbClr val="FF0000"/>
                </a:solidFill>
              </a:rPr>
              <a:t>T</a:t>
            </a:r>
            <a:r>
              <a:rPr lang="x-none" sz="1000" b="1" baseline="-25000">
                <a:solidFill>
                  <a:srgbClr val="FF0000"/>
                </a:solidFill>
              </a:rPr>
              <a:t>e</a:t>
            </a:r>
            <a:r>
              <a:rPr lang="x-none" sz="1000" b="1">
                <a:solidFill>
                  <a:srgbClr val="FF0000"/>
                </a:solidFill>
              </a:rPr>
              <a:t> spikes 20 eV → 50 eV</a:t>
            </a:r>
            <a:endParaRPr lang="en-US" sz="1000" b="1">
              <a:solidFill>
                <a:srgbClr val="FF0000"/>
              </a:solidFill>
            </a:endParaRPr>
          </a:p>
          <a:p>
            <a:r>
              <a:rPr lang="x-none" sz="1000">
                <a:solidFill>
                  <a:srgbClr val="FF0000"/>
                </a:solidFill>
              </a:rPr>
              <a:t>(</a:t>
            </a:r>
            <a:r>
              <a:rPr lang="x-none" sz="1000" b="1">
                <a:solidFill>
                  <a:srgbClr val="FF0000"/>
                </a:solidFill>
              </a:rPr>
              <a:t>heating?/</a:t>
            </a:r>
            <a:r>
              <a:rPr lang="en-GB" sz="1000" b="1">
                <a:solidFill>
                  <a:srgbClr val="FF0000"/>
                </a:solidFill>
              </a:rPr>
              <a:t>a</a:t>
            </a:r>
            <a:r>
              <a:rPr lang="x-none" sz="1000" b="1">
                <a:solidFill>
                  <a:srgbClr val="FF0000"/>
                </a:solidFill>
              </a:rPr>
              <a:t>cceleration?</a:t>
            </a:r>
            <a:r>
              <a:rPr lang="x-none" sz="1000">
                <a:solidFill>
                  <a:srgbClr val="FF0000"/>
                </a:solidFill>
              </a:rPr>
              <a:t>)</a:t>
            </a:r>
          </a:p>
        </p:txBody>
      </p:sp>
      <p:sp>
        <p:nvSpPr>
          <p:cNvPr id="43" name="Rectangle 42"/>
          <p:cNvSpPr/>
          <p:nvPr/>
        </p:nvSpPr>
        <p:spPr>
          <a:xfrm>
            <a:off x="0" y="4121762"/>
            <a:ext cx="1966264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l-GR" sz="1000" b="1"/>
              <a:t>Δ</a:t>
            </a:r>
            <a:r>
              <a:rPr lang="en-GB" sz="1000" b="1"/>
              <a:t>I</a:t>
            </a:r>
            <a:r>
              <a:rPr lang="en-GB" sz="1000" b="1" baseline="-25000"/>
              <a:t>ST </a:t>
            </a:r>
            <a:r>
              <a:rPr lang="en-GB" sz="1000" b="1"/>
              <a:t>bursts </a:t>
            </a:r>
            <a:r>
              <a:rPr lang="en-GB" sz="1000" b="1">
                <a:latin typeface="Times" panose="02020603050405020304" pitchFamily="18" charset="0"/>
                <a:cs typeface="Times" panose="02020603050405020304" pitchFamily="18" charset="0"/>
              </a:rPr>
              <a:t>~ </a:t>
            </a:r>
            <a:r>
              <a:rPr lang="en-GB" sz="1000" b="1">
                <a:cs typeface="Times" panose="02020603050405020304" pitchFamily="18" charset="0"/>
              </a:rPr>
              <a:t>1</a:t>
            </a:r>
            <a:r>
              <a:rPr lang="x-none" sz="1000" b="1"/>
              <a:t>-1.5 kA</a:t>
            </a:r>
            <a:endParaRPr lang="en-US" sz="1000" b="1"/>
          </a:p>
          <a:p>
            <a:r>
              <a:rPr lang="en-US" sz="1000" b="1">
                <a:solidFill>
                  <a:srgbClr val="00B050"/>
                </a:solidFill>
              </a:rPr>
              <a:t>increase</a:t>
            </a:r>
            <a:r>
              <a:rPr lang="en-US" sz="1000" b="1">
                <a:solidFill>
                  <a:srgbClr val="2077B4"/>
                </a:solidFill>
              </a:rPr>
              <a:t>/</a:t>
            </a:r>
            <a:r>
              <a:rPr lang="en-US" sz="1000" b="1">
                <a:solidFill>
                  <a:srgbClr val="2E56F4"/>
                </a:solidFill>
              </a:rPr>
              <a:t>decrease</a:t>
            </a:r>
            <a:r>
              <a:rPr lang="en-US" sz="1000" b="1">
                <a:solidFill>
                  <a:srgbClr val="2077B4"/>
                </a:solidFill>
              </a:rPr>
              <a:t> </a:t>
            </a:r>
            <a:r>
              <a:rPr lang="en-US" sz="1000" b="1"/>
              <a:t>of </a:t>
            </a:r>
            <a:r>
              <a:rPr lang="en-GB" sz="1000" b="1"/>
              <a:t>I</a:t>
            </a:r>
            <a:r>
              <a:rPr lang="en-GB" sz="1000" b="1" baseline="-25000"/>
              <a:t>ST</a:t>
            </a:r>
            <a:endParaRPr lang="en-US" sz="1000" b="1"/>
          </a:p>
          <a:p>
            <a:r>
              <a:rPr lang="x-none" sz="1000" b="1"/>
              <a:t>(</a:t>
            </a:r>
            <a:r>
              <a:rPr lang="en-US" sz="1000" b="1"/>
              <a:t>average </a:t>
            </a:r>
            <a:r>
              <a:rPr lang="en-GB" sz="1000" b="1"/>
              <a:t>I</a:t>
            </a:r>
            <a:r>
              <a:rPr lang="en-GB" sz="1000" b="1" baseline="-25000"/>
              <a:t>ST </a:t>
            </a:r>
            <a:r>
              <a:rPr lang="en-GB" sz="1000" b="1">
                <a:latin typeface="Times" panose="02020603050405020304" pitchFamily="18" charset="0"/>
                <a:cs typeface="Times" panose="02020603050405020304" pitchFamily="18" charset="0"/>
              </a:rPr>
              <a:t>~ </a:t>
            </a:r>
            <a:r>
              <a:rPr lang="x-none" sz="1000" b="1"/>
              <a:t>5kA)</a:t>
            </a:r>
            <a:endParaRPr lang="en-US" sz="1000"/>
          </a:p>
        </p:txBody>
      </p:sp>
      <p:sp>
        <p:nvSpPr>
          <p:cNvPr id="44" name="TextBox 43"/>
          <p:cNvSpPr txBox="1"/>
          <p:nvPr/>
        </p:nvSpPr>
        <p:spPr>
          <a:xfrm>
            <a:off x="4342341" y="2925273"/>
            <a:ext cx="4750356" cy="184666"/>
          </a:xfrm>
          <a:prstGeom prst="rect">
            <a:avLst/>
          </a:prstGeom>
        </p:spPr>
        <p:txBody>
          <a:bodyPr vert="horz" wrap="square" lIns="91440" tIns="0" rIns="91440" bIns="0" rtlCol="0">
            <a:spAutoFit/>
          </a:bodyPr>
          <a:lstStyle/>
          <a:p>
            <a:r>
              <a:rPr lang="en-US" sz="1200" b="1" dirty="0" smtClean="0">
                <a:solidFill>
                  <a:srgbClr val="F241C5"/>
                </a:solidFill>
              </a:rPr>
              <a:t>Good coincidence between 3D tomography and T</a:t>
            </a:r>
            <a:r>
              <a:rPr lang="en-US" sz="1200" b="1" baseline="-25000" dirty="0" smtClean="0">
                <a:solidFill>
                  <a:srgbClr val="F241C5"/>
                </a:solidFill>
              </a:rPr>
              <a:t>e</a:t>
            </a:r>
            <a:r>
              <a:rPr lang="en-US" sz="1200" b="1" dirty="0" smtClean="0">
                <a:solidFill>
                  <a:srgbClr val="F241C5"/>
                </a:solidFill>
              </a:rPr>
              <a:t> &amp; I</a:t>
            </a:r>
            <a:r>
              <a:rPr lang="en-US" sz="1200" b="1" baseline="-25000" dirty="0" smtClean="0">
                <a:solidFill>
                  <a:srgbClr val="F241C5"/>
                </a:solidFill>
              </a:rPr>
              <a:t>ST</a:t>
            </a:r>
            <a:r>
              <a:rPr lang="en-US" sz="1200" b="1" dirty="0" smtClean="0">
                <a:solidFill>
                  <a:srgbClr val="F241C5"/>
                </a:solidFill>
              </a:rPr>
              <a:t> bursts</a:t>
            </a:r>
          </a:p>
        </p:txBody>
      </p:sp>
    </p:spTree>
    <p:extLst>
      <p:ext uri="{BB962C8B-B14F-4D97-AF65-F5344CB8AC3E}">
        <p14:creationId xmlns:p14="http://schemas.microsoft.com/office/powerpoint/2010/main" val="901301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227" y="190479"/>
            <a:ext cx="7018387" cy="400110"/>
          </a:xfrm>
        </p:spPr>
        <p:txBody>
          <a:bodyPr/>
          <a:lstStyle/>
          <a:p>
            <a:r>
              <a:rPr lang="en-US">
                <a:solidFill>
                  <a:srgbClr val="FFFF00"/>
                </a:solidFill>
              </a:rPr>
              <a:t>PROTO-SPHERA: Phase-2 scenarios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47598" y="4767264"/>
            <a:ext cx="496402" cy="273844"/>
          </a:xfrm>
        </p:spPr>
        <p:txBody>
          <a:bodyPr/>
          <a:lstStyle/>
          <a:p>
            <a:r>
              <a:rPr lang="it-IT"/>
              <a:t>16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650" y="812800"/>
            <a:ext cx="1704023" cy="167163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986" y="2522538"/>
            <a:ext cx="1649349" cy="37833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984272" y="846038"/>
            <a:ext cx="566181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/>
              <a:t>I</a:t>
            </a:r>
            <a:r>
              <a:rPr lang="en-US" sz="800" b="1" baseline="-25000" smtClean="0"/>
              <a:t>e</a:t>
            </a:r>
            <a:r>
              <a:rPr lang="en-US" sz="800" b="1" smtClean="0"/>
              <a:t>=10kA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93136" y="2291625"/>
            <a:ext cx="544874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/>
              <a:t>I</a:t>
            </a:r>
            <a:r>
              <a:rPr lang="en-US" sz="800" b="1" baseline="-25000"/>
              <a:t>ST</a:t>
            </a:r>
            <a:r>
              <a:rPr lang="en-US" sz="800" b="1" smtClean="0"/>
              <a:t>=6kA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0373" y="812800"/>
            <a:ext cx="1721168" cy="168878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035322" y="846038"/>
            <a:ext cx="552572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/>
              <a:t>I</a:t>
            </a:r>
            <a:r>
              <a:rPr lang="en-US" sz="800" b="1" baseline="-25000" smtClean="0"/>
              <a:t>e</a:t>
            </a:r>
            <a:r>
              <a:rPr lang="en-US" sz="800" b="1" smtClean="0"/>
              <a:t>=15kA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003264" y="2291625"/>
            <a:ext cx="601931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/>
              <a:t>I</a:t>
            </a:r>
            <a:r>
              <a:rPr lang="en-US" sz="800" b="1" baseline="-25000"/>
              <a:t>ST</a:t>
            </a:r>
            <a:r>
              <a:rPr lang="en-US" sz="800" b="1" smtClean="0"/>
              <a:t>=15kA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6701" y="2496721"/>
            <a:ext cx="1676897" cy="38979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6706" y="828793"/>
            <a:ext cx="1701165" cy="1684973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6092722" y="857825"/>
            <a:ext cx="552572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/>
              <a:t>I</a:t>
            </a:r>
            <a:r>
              <a:rPr lang="en-US" sz="800" b="1" baseline="-25000" smtClean="0"/>
              <a:t>e</a:t>
            </a:r>
            <a:r>
              <a:rPr lang="en-US" sz="800" b="1" smtClean="0"/>
              <a:t>=30kA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050982" y="2291624"/>
            <a:ext cx="601931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/>
              <a:t>I</a:t>
            </a:r>
            <a:r>
              <a:rPr lang="en-US" sz="800" b="1" baseline="-25000"/>
              <a:t>ST</a:t>
            </a:r>
            <a:r>
              <a:rPr lang="en-US" sz="800" b="1" smtClean="0"/>
              <a:t>=30kA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964" y="2511081"/>
            <a:ext cx="1697473" cy="38979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6529" y="832901"/>
            <a:ext cx="1710850" cy="16956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8114732" y="2322696"/>
            <a:ext cx="601931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/>
              <a:t>I</a:t>
            </a:r>
            <a:r>
              <a:rPr lang="en-US" sz="800" b="1" baseline="-25000"/>
              <a:t>ST</a:t>
            </a:r>
            <a:r>
              <a:rPr lang="en-US" sz="800" b="1" smtClean="0"/>
              <a:t>=60kA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162028" y="868927"/>
            <a:ext cx="552572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/>
              <a:t>I</a:t>
            </a:r>
            <a:r>
              <a:rPr lang="en-US" sz="800" b="1" baseline="-25000" smtClean="0"/>
              <a:t>e</a:t>
            </a:r>
            <a:r>
              <a:rPr lang="en-US" sz="800" b="1" smtClean="0"/>
              <a:t>=60kA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3453" y="2515881"/>
            <a:ext cx="1713476" cy="390933"/>
          </a:xfrm>
          <a:prstGeom prst="rect">
            <a:avLst/>
          </a:prstGeom>
        </p:spPr>
      </p:pic>
      <p:cxnSp>
        <p:nvCxnSpPr>
          <p:cNvPr id="27" name="Straight Arrow Connector 26"/>
          <p:cNvCxnSpPr/>
          <p:nvPr/>
        </p:nvCxnSpPr>
        <p:spPr>
          <a:xfrm>
            <a:off x="2511413" y="1626290"/>
            <a:ext cx="332318" cy="0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>
            <a:off x="4598299" y="1645181"/>
            <a:ext cx="332318" cy="0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>
            <a:off x="6652367" y="1639521"/>
            <a:ext cx="332318" cy="0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7" name="Picture 3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6529" y="4737871"/>
            <a:ext cx="1702045" cy="396649"/>
          </a:xfrm>
          <a:prstGeom prst="rect">
            <a:avLst/>
          </a:prstGeom>
        </p:spPr>
      </p:pic>
      <p:cxnSp>
        <p:nvCxnSpPr>
          <p:cNvPr id="38" name="Straight Connector 37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93A5C6A1-A408-7147-8E63-3B6795BA2306}"/>
              </a:ext>
            </a:extLst>
          </p:cNvPr>
          <p:cNvCxnSpPr/>
          <p:nvPr/>
        </p:nvCxnSpPr>
        <p:spPr>
          <a:xfrm flipH="1">
            <a:off x="8975541" y="1626290"/>
            <a:ext cx="12700" cy="2265547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="" xmlns:a16="http://schemas.microsoft.com/office/drawing/2014/main" xmlns:mv="urn:schemas-microsoft-com:mac:vml" xmlns:mc="http://schemas.openxmlformats.org/markup-compatibility/2006" id="{93A5C6A1-A408-7147-8E63-3B6795BA2306}"/>
              </a:ext>
            </a:extLst>
          </p:cNvPr>
          <p:cNvCxnSpPr/>
          <p:nvPr/>
        </p:nvCxnSpPr>
        <p:spPr>
          <a:xfrm>
            <a:off x="8708973" y="1633171"/>
            <a:ext cx="285253" cy="4962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 flipH="1">
            <a:off x="8676731" y="3879464"/>
            <a:ext cx="308872" cy="0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1" name="Picture 5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8133" y="3050631"/>
            <a:ext cx="1709738" cy="1684973"/>
          </a:xfrm>
          <a:prstGeom prst="rect">
            <a:avLst/>
          </a:prstGeom>
        </p:spPr>
      </p:pic>
      <p:cxnSp>
        <p:nvCxnSpPr>
          <p:cNvPr id="52" name="Straight Arrow Connector 51"/>
          <p:cNvCxnSpPr/>
          <p:nvPr/>
        </p:nvCxnSpPr>
        <p:spPr>
          <a:xfrm flipH="1">
            <a:off x="6620617" y="3879464"/>
            <a:ext cx="314226" cy="0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7" name="Picture 56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964" y="4748304"/>
            <a:ext cx="1702045" cy="389790"/>
          </a:xfrm>
          <a:prstGeom prst="rect">
            <a:avLst/>
          </a:prstGeom>
        </p:spPr>
      </p:pic>
      <p:sp>
        <p:nvSpPr>
          <p:cNvPr id="58" name="TextBox 57"/>
          <p:cNvSpPr txBox="1"/>
          <p:nvPr/>
        </p:nvSpPr>
        <p:spPr>
          <a:xfrm>
            <a:off x="6090967" y="3091713"/>
            <a:ext cx="552572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/>
              <a:t>I</a:t>
            </a:r>
            <a:r>
              <a:rPr lang="en-US" sz="800" b="1" baseline="-25000" smtClean="0"/>
              <a:t>e</a:t>
            </a:r>
            <a:r>
              <a:rPr lang="en-US" sz="800" b="1" smtClean="0"/>
              <a:t>=70kA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5997235" y="4537687"/>
            <a:ext cx="652743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/>
              <a:t>I</a:t>
            </a:r>
            <a:r>
              <a:rPr lang="en-US" sz="800" b="1" baseline="-25000"/>
              <a:t>ST</a:t>
            </a:r>
            <a:r>
              <a:rPr lang="en-US" sz="800" b="1" smtClean="0"/>
              <a:t>=210kA</a:t>
            </a:r>
          </a:p>
        </p:txBody>
      </p:sp>
      <p:pic>
        <p:nvPicPr>
          <p:cNvPr id="60" name="Picture 59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0004" y="3057616"/>
            <a:ext cx="1719263" cy="1690688"/>
          </a:xfrm>
          <a:prstGeom prst="rect">
            <a:avLst/>
          </a:prstGeom>
        </p:spPr>
      </p:pic>
      <p:sp>
        <p:nvSpPr>
          <p:cNvPr id="61" name="TextBox 60"/>
          <p:cNvSpPr txBox="1"/>
          <p:nvPr/>
        </p:nvSpPr>
        <p:spPr>
          <a:xfrm>
            <a:off x="8170816" y="3104576"/>
            <a:ext cx="552572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/>
              <a:t>I</a:t>
            </a:r>
            <a:r>
              <a:rPr lang="en-US" sz="800" b="1" baseline="-25000" smtClean="0"/>
              <a:t>e</a:t>
            </a:r>
            <a:r>
              <a:rPr lang="en-US" sz="800" b="1" smtClean="0"/>
              <a:t>=70kA</a:t>
            </a:r>
          </a:p>
        </p:txBody>
      </p:sp>
      <p:sp>
        <p:nvSpPr>
          <p:cNvPr id="62" name="TextBox 61"/>
          <p:cNvSpPr txBox="1"/>
          <p:nvPr/>
        </p:nvSpPr>
        <p:spPr>
          <a:xfrm>
            <a:off x="8077956" y="4550136"/>
            <a:ext cx="652743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/>
              <a:t>I</a:t>
            </a:r>
            <a:r>
              <a:rPr lang="en-US" sz="800" b="1" baseline="-25000"/>
              <a:t>ST</a:t>
            </a:r>
            <a:r>
              <a:rPr lang="en-US" sz="800" b="1" smtClean="0"/>
              <a:t>=140kA</a:t>
            </a: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2324" y="3067141"/>
            <a:ext cx="1713548" cy="1681163"/>
          </a:xfrm>
          <a:prstGeom prst="rect">
            <a:avLst/>
          </a:prstGeom>
        </p:spPr>
      </p:pic>
      <p:cxnSp>
        <p:nvCxnSpPr>
          <p:cNvPr id="39" name="Straight Arrow Connector 38"/>
          <p:cNvCxnSpPr/>
          <p:nvPr/>
        </p:nvCxnSpPr>
        <p:spPr>
          <a:xfrm flipH="1">
            <a:off x="4582267" y="3891837"/>
            <a:ext cx="314226" cy="0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4054372" y="3097972"/>
            <a:ext cx="552572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/>
              <a:t>I</a:t>
            </a:r>
            <a:r>
              <a:rPr lang="en-US" sz="800" b="1" baseline="-25000" smtClean="0"/>
              <a:t>e</a:t>
            </a:r>
            <a:r>
              <a:rPr lang="en-US" sz="800" b="1" smtClean="0"/>
              <a:t>=70kA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3960493" y="4553988"/>
            <a:ext cx="652743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/>
              <a:t>I</a:t>
            </a:r>
            <a:r>
              <a:rPr lang="en-US" sz="800" b="1" baseline="-25000"/>
              <a:t>ST</a:t>
            </a:r>
            <a:r>
              <a:rPr lang="en-US" sz="800" b="1" smtClean="0"/>
              <a:t>=280kA</a:t>
            </a:r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3274" y="4753735"/>
            <a:ext cx="1712214" cy="381762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-1528" y="1403515"/>
            <a:ext cx="966931" cy="369332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smtClean="0">
                <a:solidFill>
                  <a:srgbClr val="FF0000"/>
                </a:solidFill>
              </a:rPr>
              <a:t>Present</a:t>
            </a:r>
          </a:p>
          <a:p>
            <a:r>
              <a:rPr lang="en-US" sz="1200">
                <a:solidFill>
                  <a:srgbClr val="FF0000"/>
                </a:solidFill>
              </a:rPr>
              <a:t>equilibrium</a:t>
            </a:r>
            <a:r>
              <a:rPr lang="en-US" sz="120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25" name="TextBox 24"/>
          <p:cNvSpPr txBox="1"/>
          <p:nvPr/>
        </p:nvSpPr>
        <p:spPr>
          <a:xfrm rot="16200000">
            <a:off x="2216348" y="2005817"/>
            <a:ext cx="899605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>
                <a:solidFill>
                  <a:srgbClr val="00B050"/>
                </a:solidFill>
              </a:rPr>
              <a:t>I</a:t>
            </a:r>
            <a:r>
              <a:rPr lang="en-US" sz="1200" baseline="-25000">
                <a:solidFill>
                  <a:srgbClr val="00B050"/>
                </a:solidFill>
              </a:rPr>
              <a:t>e</a:t>
            </a:r>
            <a:r>
              <a:rPr lang="en-US" sz="1200">
                <a:solidFill>
                  <a:srgbClr val="00B050"/>
                </a:solidFill>
              </a:rPr>
              <a:t> ramp-up</a:t>
            </a:r>
          </a:p>
        </p:txBody>
      </p:sp>
      <p:sp>
        <p:nvSpPr>
          <p:cNvPr id="47" name="TextBox 46"/>
          <p:cNvSpPr txBox="1"/>
          <p:nvPr/>
        </p:nvSpPr>
        <p:spPr>
          <a:xfrm rot="16200000">
            <a:off x="8131387" y="2676426"/>
            <a:ext cx="1386918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smtClean="0">
                <a:solidFill>
                  <a:srgbClr val="00B050"/>
                </a:solidFill>
              </a:rPr>
              <a:t>End of I</a:t>
            </a:r>
            <a:r>
              <a:rPr lang="en-US" sz="1200" baseline="-25000" smtClean="0">
                <a:solidFill>
                  <a:srgbClr val="00B050"/>
                </a:solidFill>
              </a:rPr>
              <a:t>e</a:t>
            </a:r>
            <a:r>
              <a:rPr lang="en-US" sz="1200" smtClean="0">
                <a:solidFill>
                  <a:srgbClr val="00B050"/>
                </a:solidFill>
              </a:rPr>
              <a:t> ramp-up</a:t>
            </a:r>
          </a:p>
        </p:txBody>
      </p:sp>
      <p:sp>
        <p:nvSpPr>
          <p:cNvPr id="48" name="TextBox 47"/>
          <p:cNvSpPr txBox="1"/>
          <p:nvPr/>
        </p:nvSpPr>
        <p:spPr>
          <a:xfrm rot="16200000">
            <a:off x="4273567" y="2020114"/>
            <a:ext cx="899605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>
                <a:solidFill>
                  <a:srgbClr val="00B050"/>
                </a:solidFill>
              </a:rPr>
              <a:t>I</a:t>
            </a:r>
            <a:r>
              <a:rPr lang="en-US" sz="1200" baseline="-25000">
                <a:solidFill>
                  <a:srgbClr val="00B050"/>
                </a:solidFill>
              </a:rPr>
              <a:t>e</a:t>
            </a:r>
            <a:r>
              <a:rPr lang="en-US" sz="1200">
                <a:solidFill>
                  <a:srgbClr val="00B050"/>
                </a:solidFill>
              </a:rPr>
              <a:t> ramp-up</a:t>
            </a:r>
          </a:p>
        </p:txBody>
      </p:sp>
      <p:sp>
        <p:nvSpPr>
          <p:cNvPr id="49" name="TextBox 48"/>
          <p:cNvSpPr txBox="1"/>
          <p:nvPr/>
        </p:nvSpPr>
        <p:spPr>
          <a:xfrm rot="16200000">
            <a:off x="6355296" y="2038287"/>
            <a:ext cx="899605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>
                <a:solidFill>
                  <a:srgbClr val="00B050"/>
                </a:solidFill>
              </a:rPr>
              <a:t>I</a:t>
            </a:r>
            <a:r>
              <a:rPr lang="en-US" sz="1200" baseline="-25000">
                <a:solidFill>
                  <a:srgbClr val="00B050"/>
                </a:solidFill>
              </a:rPr>
              <a:t>e</a:t>
            </a:r>
            <a:r>
              <a:rPr lang="en-US" sz="1200">
                <a:solidFill>
                  <a:srgbClr val="00B050"/>
                </a:solidFill>
              </a:rPr>
              <a:t> ramp-up</a:t>
            </a:r>
          </a:p>
        </p:txBody>
      </p:sp>
      <p:sp>
        <p:nvSpPr>
          <p:cNvPr id="26" name="TextBox 25"/>
          <p:cNvSpPr txBox="1"/>
          <p:nvPr/>
        </p:nvSpPr>
        <p:spPr>
          <a:xfrm rot="16200000">
            <a:off x="4350228" y="4221388"/>
            <a:ext cx="755784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smtClean="0">
                <a:solidFill>
                  <a:srgbClr val="00B050"/>
                </a:solidFill>
              </a:rPr>
              <a:t>HI effect</a:t>
            </a:r>
          </a:p>
        </p:txBody>
      </p:sp>
      <p:sp>
        <p:nvSpPr>
          <p:cNvPr id="50" name="TextBox 49"/>
          <p:cNvSpPr txBox="1"/>
          <p:nvPr/>
        </p:nvSpPr>
        <p:spPr>
          <a:xfrm rot="16200000">
            <a:off x="6419704" y="4221387"/>
            <a:ext cx="755784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smtClean="0">
                <a:solidFill>
                  <a:srgbClr val="00B050"/>
                </a:solidFill>
              </a:rPr>
              <a:t>HI effect</a:t>
            </a:r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63" y="2944957"/>
            <a:ext cx="1114806" cy="1783207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1200150" y="3091713"/>
            <a:ext cx="1685077" cy="1292662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smtClean="0">
                <a:solidFill>
                  <a:srgbClr val="FF0000"/>
                </a:solidFill>
              </a:rPr>
              <a:t>During the slow </a:t>
            </a:r>
          </a:p>
          <a:p>
            <a:r>
              <a:rPr lang="en-US" sz="1200" smtClean="0">
                <a:solidFill>
                  <a:srgbClr val="FF0000"/>
                </a:solidFill>
              </a:rPr>
              <a:t>ramp-up of I</a:t>
            </a:r>
            <a:r>
              <a:rPr lang="en-US" sz="1200" baseline="-25000" smtClean="0">
                <a:solidFill>
                  <a:srgbClr val="FF0000"/>
                </a:solidFill>
              </a:rPr>
              <a:t>e</a:t>
            </a:r>
            <a:r>
              <a:rPr lang="en-US" sz="1200" smtClean="0">
                <a:solidFill>
                  <a:srgbClr val="FF0000"/>
                </a:solidFill>
              </a:rPr>
              <a:t> &amp; I</a:t>
            </a:r>
            <a:r>
              <a:rPr lang="en-US" sz="1200" baseline="-25000" smtClean="0">
                <a:solidFill>
                  <a:srgbClr val="FF0000"/>
                </a:solidFill>
              </a:rPr>
              <a:t>ST</a:t>
            </a:r>
          </a:p>
          <a:p>
            <a:r>
              <a:rPr lang="en-US" sz="1200" smtClean="0">
                <a:solidFill>
                  <a:srgbClr val="FF0000"/>
                </a:solidFill>
              </a:rPr>
              <a:t>Group A PF coils are</a:t>
            </a:r>
          </a:p>
          <a:p>
            <a:r>
              <a:rPr lang="en-US" sz="1200" smtClean="0">
                <a:solidFill>
                  <a:srgbClr val="FF0000"/>
                </a:solidFill>
              </a:rPr>
              <a:t>operated in feedback</a:t>
            </a:r>
          </a:p>
          <a:p>
            <a:r>
              <a:rPr lang="en-US" sz="1200">
                <a:solidFill>
                  <a:srgbClr val="FF0000"/>
                </a:solidFill>
              </a:rPr>
              <a:t>to fix the R</a:t>
            </a:r>
            <a:r>
              <a:rPr lang="en-US" sz="1200" baseline="-25000">
                <a:solidFill>
                  <a:srgbClr val="FF0000"/>
                </a:solidFill>
              </a:rPr>
              <a:t>ext</a:t>
            </a:r>
            <a:r>
              <a:rPr lang="en-US" sz="1200">
                <a:solidFill>
                  <a:srgbClr val="FF0000"/>
                </a:solidFill>
              </a:rPr>
              <a:t> of toroid</a:t>
            </a:r>
          </a:p>
          <a:p>
            <a:r>
              <a:rPr lang="en-US" sz="1200" smtClean="0">
                <a:solidFill>
                  <a:srgbClr val="FF0000"/>
                </a:solidFill>
              </a:rPr>
              <a:t>(R</a:t>
            </a:r>
            <a:r>
              <a:rPr lang="en-US" sz="1200" baseline="-25000" smtClean="0">
                <a:solidFill>
                  <a:srgbClr val="FF0000"/>
                </a:solidFill>
              </a:rPr>
              <a:t>ext</a:t>
            </a:r>
            <a:r>
              <a:rPr lang="en-US" sz="1200" smtClean="0">
                <a:solidFill>
                  <a:srgbClr val="FF0000"/>
                </a:solidFill>
              </a:rPr>
              <a:t> position provided</a:t>
            </a:r>
          </a:p>
          <a:p>
            <a:r>
              <a:rPr lang="en-US" sz="1200">
                <a:solidFill>
                  <a:srgbClr val="FF0000"/>
                </a:solidFill>
              </a:rPr>
              <a:t>by magnetic probes)</a:t>
            </a:r>
            <a:endParaRPr lang="en-US" sz="1200" smtClean="0">
              <a:solidFill>
                <a:srgbClr val="FF0000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4068052" y="2855450"/>
            <a:ext cx="4052713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000" b="1" i="1">
                <a:solidFill>
                  <a:srgbClr val="7030A0"/>
                </a:solidFill>
              </a:rPr>
              <a:t>Pinch</a:t>
            </a:r>
            <a:r>
              <a:rPr lang="en-US" sz="1200" b="1">
                <a:solidFill>
                  <a:srgbClr val="7030A0"/>
                </a:solidFill>
              </a:rPr>
              <a:t> 𝜇</a:t>
            </a:r>
            <a:r>
              <a:rPr lang="en-US" sz="1200" b="1" smtClean="0">
                <a:solidFill>
                  <a:srgbClr val="7030A0"/>
                </a:solidFill>
              </a:rPr>
              <a:t> </a:t>
            </a:r>
            <a:r>
              <a:rPr lang="en-US" sz="1000" b="1" i="1" smtClean="0">
                <a:solidFill>
                  <a:srgbClr val="7030A0"/>
                </a:solidFill>
              </a:rPr>
              <a:t>profile transition (direct H.I. from Pinch to Torus starts)</a:t>
            </a:r>
          </a:p>
        </p:txBody>
      </p:sp>
      <p:cxnSp>
        <p:nvCxnSpPr>
          <p:cNvPr id="54" name="Straight Arrow Connector 53"/>
          <p:cNvCxnSpPr/>
          <p:nvPr/>
        </p:nvCxnSpPr>
        <p:spPr>
          <a:xfrm flipV="1">
            <a:off x="4710359" y="2690357"/>
            <a:ext cx="210688" cy="180621"/>
          </a:xfrm>
          <a:prstGeom prst="straightConnector1">
            <a:avLst/>
          </a:prstGeom>
          <a:ln>
            <a:solidFill>
              <a:srgbClr val="7030A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/>
          <p:cNvCxnSpPr/>
          <p:nvPr/>
        </p:nvCxnSpPr>
        <p:spPr>
          <a:xfrm flipH="1" flipV="1">
            <a:off x="4539407" y="2699626"/>
            <a:ext cx="174285" cy="184926"/>
          </a:xfrm>
          <a:prstGeom prst="straightConnector1">
            <a:avLst/>
          </a:prstGeom>
          <a:ln>
            <a:solidFill>
              <a:srgbClr val="7030A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181708" y="2145323"/>
            <a:ext cx="865943" cy="24622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dirty="0" smtClean="0">
                <a:solidFill>
                  <a:schemeClr val="accent6">
                    <a:lumMod val="75000"/>
                  </a:schemeClr>
                </a:solidFill>
              </a:rPr>
              <a:t>Bias</a:t>
            </a:r>
          </a:p>
          <a:p>
            <a:r>
              <a:rPr lang="en-US" sz="800" b="1" dirty="0">
                <a:solidFill>
                  <a:schemeClr val="accent6">
                    <a:lumMod val="75000"/>
                  </a:schemeClr>
                </a:solidFill>
              </a:rPr>
              <a:t>Power Supply</a:t>
            </a:r>
            <a:endParaRPr lang="en-US" sz="800" b="1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 flipV="1">
            <a:off x="561690" y="1957754"/>
            <a:ext cx="509037" cy="275612"/>
          </a:xfrm>
          <a:prstGeom prst="straightConnector1">
            <a:avLst/>
          </a:prstGeom>
          <a:ln w="12700">
            <a:solidFill>
              <a:schemeClr val="accent6">
                <a:lumMod val="75000"/>
              </a:schemeClr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 flipV="1">
            <a:off x="561912" y="2137384"/>
            <a:ext cx="485739" cy="98580"/>
          </a:xfrm>
          <a:prstGeom prst="straightConnector1">
            <a:avLst/>
          </a:prstGeom>
          <a:ln w="12700">
            <a:solidFill>
              <a:schemeClr val="accent6">
                <a:lumMod val="75000"/>
              </a:schemeClr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472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2065" y="-126823"/>
            <a:ext cx="2765507" cy="984885"/>
          </a:xfrm>
        </p:spPr>
        <p:txBody>
          <a:bodyPr/>
          <a:lstStyle/>
          <a:p>
            <a:r>
              <a:rPr lang="en-US" sz="3200">
                <a:solidFill>
                  <a:srgbClr val="FFFF00"/>
                </a:solidFill>
              </a:rPr>
              <a:t>Conclusions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41248" y="4767264"/>
            <a:ext cx="496402" cy="273844"/>
          </a:xfrm>
        </p:spPr>
        <p:txBody>
          <a:bodyPr/>
          <a:lstStyle/>
          <a:p>
            <a:fld id="{02C7C199-0D0D-7840-A88D-785280B31CF7}" type="slidenum">
              <a:rPr lang="it-IT" smtClean="0"/>
              <a:t>17</a:t>
            </a:fld>
            <a:endParaRPr lang="it-IT"/>
          </a:p>
        </p:txBody>
      </p:sp>
      <p:sp>
        <p:nvSpPr>
          <p:cNvPr id="3" name="TextBox 2"/>
          <p:cNvSpPr txBox="1"/>
          <p:nvPr/>
        </p:nvSpPr>
        <p:spPr>
          <a:xfrm>
            <a:off x="164115" y="791289"/>
            <a:ext cx="8973535" cy="4278094"/>
          </a:xfrm>
          <a:prstGeom prst="rect">
            <a:avLst/>
          </a:prstGeom>
        </p:spPr>
        <p:txBody>
          <a:bodyPr vert="horz" wrap="square" lIns="91440" tIns="0" rIns="91440" bIns="0" rtlCol="0">
            <a:spAutoFit/>
          </a:bodyPr>
          <a:lstStyle/>
          <a:p>
            <a:r>
              <a:rPr lang="x-none" sz="1200" b="1" dirty="0">
                <a:solidFill>
                  <a:srgbClr val="00B050"/>
                </a:solidFill>
              </a:rPr>
              <a:t>Design of PROTO-SPHERA was inspired by astrophysical examples </a:t>
            </a:r>
            <a:r>
              <a:rPr lang="en-US" sz="1200" b="1" dirty="0">
                <a:solidFill>
                  <a:srgbClr val="00B050"/>
                </a:solidFill>
              </a:rPr>
              <a:t>(PWNe) </a:t>
            </a:r>
            <a:r>
              <a:rPr lang="x-none" sz="1200" b="1" dirty="0">
                <a:solidFill>
                  <a:srgbClr val="00B050"/>
                </a:solidFill>
              </a:rPr>
              <a:t>and produced self-organized tori:</a:t>
            </a:r>
          </a:p>
          <a:p>
            <a:r>
              <a:rPr lang="en-GB" sz="1200" b="1" dirty="0">
                <a:solidFill>
                  <a:srgbClr val="00B050"/>
                </a:solidFill>
              </a:rPr>
              <a:t>a</a:t>
            </a:r>
            <a:r>
              <a:rPr lang="x-none" sz="1200" b="1" dirty="0">
                <a:solidFill>
                  <a:srgbClr val="00B050"/>
                </a:solidFill>
              </a:rPr>
              <a:t> successful gamble to sustain for 1 s</a:t>
            </a:r>
            <a:r>
              <a:rPr lang="en-US" sz="1200" b="1" dirty="0">
                <a:solidFill>
                  <a:srgbClr val="00B050"/>
                </a:solidFill>
              </a:rPr>
              <a:t>ec</a:t>
            </a:r>
            <a:r>
              <a:rPr lang="x-none" sz="1200" b="1" dirty="0">
                <a:solidFill>
                  <a:srgbClr val="00B050"/>
                </a:solidFill>
              </a:rPr>
              <a:t> a self-organized torus, with Alfvén time 0.5 µs, resistive time </a:t>
            </a:r>
            <a:r>
              <a:rPr lang="en-US" sz="1200" b="1" dirty="0">
                <a:solidFill>
                  <a:srgbClr val="00B050"/>
                </a:solidFill>
              </a:rPr>
              <a:t>&lt;</a:t>
            </a:r>
            <a:r>
              <a:rPr lang="x-none" sz="1200" b="1" dirty="0">
                <a:solidFill>
                  <a:srgbClr val="00B050"/>
                </a:solidFill>
              </a:rPr>
              <a:t>10 ms</a:t>
            </a:r>
          </a:p>
          <a:p>
            <a:endParaRPr lang="en-US" sz="1200" dirty="0"/>
          </a:p>
          <a:p>
            <a:r>
              <a:rPr lang="en-US" sz="1200" b="1" dirty="0"/>
              <a:t>Results obtained up to now:</a:t>
            </a:r>
            <a:endParaRPr lang="x-none" sz="1200" b="1" dirty="0"/>
          </a:p>
          <a:p>
            <a:r>
              <a:rPr lang="x-none" sz="1000" dirty="0">
                <a:solidFill>
                  <a:srgbClr val="FF0000"/>
                </a:solidFill>
              </a:rPr>
              <a:t>• very good ideal MHD stability (without any conducting shell near the plasma)</a:t>
            </a:r>
          </a:p>
          <a:p>
            <a:r>
              <a:rPr lang="x-none" sz="1000" dirty="0">
                <a:solidFill>
                  <a:srgbClr val="FF0000"/>
                </a:solidFill>
              </a:rPr>
              <a:t>• torus is formed in a purely magnetostatic field</a:t>
            </a:r>
          </a:p>
          <a:p>
            <a:r>
              <a:rPr lang="x-none" sz="1000" dirty="0">
                <a:solidFill>
                  <a:srgbClr val="FF0000"/>
                </a:solidFill>
              </a:rPr>
              <a:t>• He plasma viewed by 3D tomography shows different colors (torus+centerpost: green, edge: orange-brown)</a:t>
            </a:r>
          </a:p>
          <a:p>
            <a:r>
              <a:rPr lang="x-none" sz="1000" dirty="0">
                <a:solidFill>
                  <a:srgbClr val="FF0000"/>
                </a:solidFill>
              </a:rPr>
              <a:t>• the plasma rotates in toroidal direction, acting as an oblique rotator, just as PWNe</a:t>
            </a:r>
            <a:r>
              <a:rPr lang="en-US" sz="1000" dirty="0">
                <a:solidFill>
                  <a:srgbClr val="FF0000"/>
                </a:solidFill>
              </a:rPr>
              <a:t> in astrophysics</a:t>
            </a:r>
            <a:endParaRPr lang="x-none" sz="1000" dirty="0">
              <a:solidFill>
                <a:srgbClr val="FF0000"/>
              </a:solidFill>
            </a:endParaRPr>
          </a:p>
          <a:p>
            <a:r>
              <a:rPr lang="x-none" sz="1000" dirty="0">
                <a:solidFill>
                  <a:srgbClr val="FF0000"/>
                </a:solidFill>
              </a:rPr>
              <a:t>• magnetic reconnections observed: not axisymmetrical &amp; evidencing thermal/acceleration effects</a:t>
            </a:r>
          </a:p>
          <a:p>
            <a:r>
              <a:rPr lang="x-none" sz="1000" dirty="0">
                <a:solidFill>
                  <a:srgbClr val="FF0000"/>
                </a:solidFill>
              </a:rPr>
              <a:t>• notwithstanding (slight) axisymmetry breaking, fair integrity of toroidal flux surfaces</a:t>
            </a:r>
          </a:p>
          <a:p>
            <a:endParaRPr lang="en-US" sz="800" dirty="0" smtClean="0"/>
          </a:p>
          <a:p>
            <a:r>
              <a:rPr lang="it-IT" sz="1000" dirty="0">
                <a:cs typeface="Calibri" panose="020F0502020204030204" pitchFamily="34" charset="0"/>
              </a:rPr>
              <a:t>• </a:t>
            </a:r>
            <a:r>
              <a:rPr lang="it-IT" sz="1000" dirty="0" err="1">
                <a:cs typeface="Calibri" panose="020F0502020204030204" pitchFamily="34" charset="0"/>
              </a:rPr>
              <a:t>We find a </a:t>
            </a:r>
            <a:r>
              <a:rPr lang="it-IT" sz="1000" b="1" dirty="0" err="1">
                <a:cs typeface="Calibri" panose="020F0502020204030204" pitchFamily="34" charset="0"/>
              </a:rPr>
              <a:t>reasonable explanation</a:t>
            </a:r>
            <a:r>
              <a:rPr lang="it-IT" sz="1000" dirty="0" err="1">
                <a:cs typeface="Calibri" panose="020F0502020204030204" pitchFamily="34" charset="0"/>
              </a:rPr>
              <a:t> for the sustainement of the torus also at low Pinch current I</a:t>
            </a:r>
            <a:r>
              <a:rPr lang="it-IT" sz="1000" baseline="-25000" dirty="0" err="1">
                <a:cs typeface="Calibri" panose="020F0502020204030204" pitchFamily="34" charset="0"/>
              </a:rPr>
              <a:t>e</a:t>
            </a:r>
            <a:r>
              <a:rPr lang="it-IT" sz="1000" dirty="0" err="1">
                <a:cs typeface="Calibri" panose="020F0502020204030204" pitchFamily="34" charset="0"/>
              </a:rPr>
              <a:t>≤10kA:</a:t>
            </a:r>
          </a:p>
          <a:p>
            <a:r>
              <a:rPr lang="it-IT" sz="1000" dirty="0" err="1">
                <a:cs typeface="Calibri" panose="020F0502020204030204" pitchFamily="34" charset="0"/>
              </a:rPr>
              <a:t>  the presence of spontaneous current paths also in the external part of the torus, no direct Helicity Injection from the central pinch</a:t>
            </a:r>
          </a:p>
          <a:p>
            <a:r>
              <a:rPr lang="it-IT" sz="1000" dirty="0">
                <a:cs typeface="Calibri" panose="020F0502020204030204" pitchFamily="34" charset="0"/>
              </a:rPr>
              <a:t>• </a:t>
            </a:r>
            <a:r>
              <a:rPr lang="it-IT" sz="1000" dirty="0" err="1">
                <a:cs typeface="Calibri" panose="020F0502020204030204" pitchFamily="34" charset="0"/>
              </a:rPr>
              <a:t>We also find a reasonable way to slowly increase the Pinch current in Phase-2</a:t>
            </a:r>
            <a:endParaRPr lang="it-IT" sz="1000" dirty="0">
              <a:cs typeface="Calibri" panose="020F0502020204030204" pitchFamily="34" charset="0"/>
            </a:endParaRPr>
          </a:p>
          <a:p>
            <a:r>
              <a:rPr lang="it-IT" sz="1000" dirty="0">
                <a:cs typeface="Calibri" panose="020F0502020204030204" pitchFamily="34" charset="0"/>
              </a:rPr>
              <a:t>• Phase-2 </a:t>
            </a:r>
            <a:r>
              <a:rPr lang="it-IT" sz="1000" b="1" dirty="0" err="1">
                <a:cs typeface="Calibri" panose="020F0502020204030204" pitchFamily="34" charset="0"/>
              </a:rPr>
              <a:t>without</a:t>
            </a:r>
            <a:r>
              <a:rPr lang="it-IT" sz="1000" b="1" dirty="0">
                <a:cs typeface="Calibri" panose="020F0502020204030204" pitchFamily="34" charset="0"/>
              </a:rPr>
              <a:t> design </a:t>
            </a:r>
            <a:r>
              <a:rPr lang="it-IT" sz="1000" b="1" dirty="0" err="1">
                <a:cs typeface="Calibri" panose="020F0502020204030204" pitchFamily="34" charset="0"/>
              </a:rPr>
              <a:t>uncertainties</a:t>
            </a:r>
            <a:r>
              <a:rPr lang="it-IT" sz="1000" b="1" dirty="0">
                <a:cs typeface="Calibri" panose="020F0502020204030204" pitchFamily="34" charset="0"/>
              </a:rPr>
              <a:t>, </a:t>
            </a:r>
            <a:r>
              <a:rPr lang="it-IT" sz="1000" dirty="0">
                <a:cs typeface="Calibri" panose="020F0502020204030204" pitchFamily="34" charset="0"/>
              </a:rPr>
              <a:t>but</a:t>
            </a:r>
            <a:r>
              <a:rPr lang="it-IT" sz="1000" dirty="0" err="1">
                <a:cs typeface="Calibri" panose="020F0502020204030204" pitchFamily="34" charset="0"/>
              </a:rPr>
              <a:t> with a </a:t>
            </a:r>
            <a:r>
              <a:rPr lang="it-IT" sz="1000" b="1" dirty="0" err="1">
                <a:cs typeface="Calibri" panose="020F0502020204030204" pitchFamily="34" charset="0"/>
              </a:rPr>
              <a:t>new Cathode </a:t>
            </a:r>
            <a:r>
              <a:rPr lang="it-IT" sz="1000" dirty="0" err="1">
                <a:cs typeface="Calibri" panose="020F0502020204030204" pitchFamily="34" charset="0"/>
              </a:rPr>
              <a:t>(already under construction for Phase-1.5)</a:t>
            </a:r>
          </a:p>
          <a:p>
            <a:r>
              <a:rPr lang="it-IT" sz="1000" b="1" dirty="0" err="1">
                <a:cs typeface="Calibri" panose="020F0502020204030204" pitchFamily="34" charset="0"/>
              </a:rPr>
              <a:t>  </a:t>
            </a:r>
            <a:r>
              <a:rPr lang="it-IT" sz="1000" dirty="0" err="1">
                <a:cs typeface="Calibri" panose="020F0502020204030204" pitchFamily="34" charset="0"/>
              </a:rPr>
              <a:t>and an </a:t>
            </a:r>
            <a:r>
              <a:rPr lang="it-IT" sz="1000" b="1" dirty="0" err="1">
                <a:cs typeface="Calibri" panose="020F0502020204030204" pitchFamily="34" charset="0"/>
              </a:rPr>
              <a:t>additional power supply </a:t>
            </a:r>
            <a:r>
              <a:rPr lang="it-IT" sz="1000" dirty="0" err="1">
                <a:cs typeface="Calibri" panose="020F0502020204030204" pitchFamily="34" charset="0"/>
              </a:rPr>
              <a:t>to control the external current paths in the low I</a:t>
            </a:r>
            <a:r>
              <a:rPr lang="it-IT" sz="1000" baseline="-25000" dirty="0" err="1">
                <a:cs typeface="Calibri" panose="020F0502020204030204" pitchFamily="34" charset="0"/>
              </a:rPr>
              <a:t>e</a:t>
            </a:r>
            <a:r>
              <a:rPr lang="it-IT" sz="1000" dirty="0" err="1">
                <a:cs typeface="Calibri" panose="020F0502020204030204" pitchFamily="34" charset="0"/>
              </a:rPr>
              <a:t> initial phase</a:t>
            </a:r>
          </a:p>
          <a:p>
            <a:r>
              <a:rPr lang="it-IT" sz="1000" dirty="0">
                <a:cs typeface="Calibri" panose="020F0502020204030204" pitchFamily="34" charset="0"/>
              </a:rPr>
              <a:t>• For Phase-2 the experiment has be moved in a different building with better facilities</a:t>
            </a:r>
          </a:p>
          <a:p>
            <a:endParaRPr lang="it-IT" sz="1200" b="1" dirty="0">
              <a:cs typeface="Calibri" panose="020F0502020204030204" pitchFamily="34" charset="0"/>
            </a:endParaRPr>
          </a:p>
          <a:p>
            <a:r>
              <a:rPr lang="it-IT" sz="1200" b="1" dirty="0">
                <a:solidFill>
                  <a:srgbClr val="F241C5"/>
                </a:solidFill>
                <a:cs typeface="Calibri" panose="020F0502020204030204" pitchFamily="34" charset="0"/>
              </a:rPr>
              <a:t>Phase-2 of PROTO-SPHERA (</a:t>
            </a:r>
            <a:r>
              <a:rPr lang="en-US" sz="1200" b="1">
                <a:solidFill>
                  <a:srgbClr val="F241C5"/>
                </a:solidFill>
              </a:rPr>
              <a:t>∼</a:t>
            </a:r>
            <a:r>
              <a:rPr lang="it-IT" sz="1200" b="1" dirty="0">
                <a:solidFill>
                  <a:srgbClr val="F241C5"/>
                </a:solidFill>
                <a:cs typeface="Calibri" panose="020F0502020204030204" pitchFamily="34" charset="0"/>
              </a:rPr>
              <a:t>2.5 M€ needed) must prove the </a:t>
            </a:r>
            <a:r>
              <a:rPr lang="it-IT" sz="1200" b="1" i="1" u="sng" dirty="0">
                <a:solidFill>
                  <a:srgbClr val="F241C5"/>
                </a:solidFill>
                <a:cs typeface="Calibri" panose="020F0502020204030204" pitchFamily="34" charset="0"/>
              </a:rPr>
              <a:t>direct H.I. from the central pinch to the torus</a:t>
            </a:r>
            <a:r>
              <a:rPr lang="it-IT" sz="1200" b="1" i="1" dirty="0">
                <a:solidFill>
                  <a:srgbClr val="F241C5"/>
                </a:solidFill>
                <a:cs typeface="Calibri" panose="020F0502020204030204" pitchFamily="34" charset="0"/>
              </a:rPr>
              <a:t> </a:t>
            </a:r>
            <a:r>
              <a:rPr lang="it-IT" sz="1200" b="1" dirty="0">
                <a:solidFill>
                  <a:srgbClr val="F241C5"/>
                </a:solidFill>
                <a:cs typeface="Calibri" panose="020F0502020204030204" pitchFamily="34" charset="0"/>
              </a:rPr>
              <a:t>and</a:t>
            </a:r>
          </a:p>
          <a:p>
            <a:r>
              <a:rPr lang="it-IT" sz="1200" b="1" dirty="0">
                <a:solidFill>
                  <a:srgbClr val="F241C5"/>
                </a:solidFill>
                <a:cs typeface="Calibri" panose="020F0502020204030204" pitchFamily="34" charset="0"/>
              </a:rPr>
              <a:t>assess the </a:t>
            </a:r>
            <a:r>
              <a:rPr lang="it-IT" sz="1200" b="1" i="1" u="sng" dirty="0">
                <a:solidFill>
                  <a:srgbClr val="F241C5"/>
                </a:solidFill>
                <a:cs typeface="Calibri" panose="020F0502020204030204" pitchFamily="34" charset="0"/>
              </a:rPr>
              <a:t>torus confinement quality</a:t>
            </a:r>
            <a:r>
              <a:rPr lang="it-IT" sz="1200" b="1" i="1" dirty="0">
                <a:solidFill>
                  <a:srgbClr val="F241C5"/>
                </a:solidFill>
                <a:cs typeface="Calibri" panose="020F0502020204030204" pitchFamily="34" charset="0"/>
              </a:rPr>
              <a:t> </a:t>
            </a:r>
            <a:r>
              <a:rPr lang="it-IT" sz="1200" b="1" dirty="0">
                <a:solidFill>
                  <a:srgbClr val="F241C5"/>
                </a:solidFill>
                <a:cs typeface="Calibri" panose="020F0502020204030204" pitchFamily="34" charset="0"/>
              </a:rPr>
              <a:t>in order to understand if this new configuration is viable for magnetic fusion</a:t>
            </a:r>
          </a:p>
          <a:p>
            <a:r>
              <a:rPr lang="it-IT" sz="1200" b="1" dirty="0">
                <a:solidFill>
                  <a:srgbClr val="F241C5"/>
                </a:solidFill>
                <a:cs typeface="Calibri" panose="020F0502020204030204" pitchFamily="34" charset="0"/>
              </a:rPr>
              <a:t>but in any case can </a:t>
            </a:r>
            <a:r>
              <a:rPr lang="it-IT" sz="1200" b="1" i="1" u="sng" dirty="0" err="1">
                <a:solidFill>
                  <a:srgbClr val="F241C5"/>
                </a:solidFill>
                <a:cs typeface="Calibri" panose="020F0502020204030204" pitchFamily="34" charset="0"/>
              </a:rPr>
              <a:t>accommodate</a:t>
            </a:r>
            <a:r>
              <a:rPr lang="it-IT" sz="1200" i="1" u="sng" dirty="0">
                <a:solidFill>
                  <a:srgbClr val="F241C5"/>
                </a:solidFill>
                <a:cs typeface="Calibri" panose="020F0502020204030204" pitchFamily="34" charset="0"/>
              </a:rPr>
              <a:t> </a:t>
            </a:r>
            <a:r>
              <a:rPr lang="it-IT" sz="1200" b="1" i="1" u="sng" dirty="0" err="1">
                <a:solidFill>
                  <a:srgbClr val="F241C5"/>
                </a:solidFill>
                <a:cs typeface="Calibri" panose="020F0502020204030204" pitchFamily="34" charset="0"/>
              </a:rPr>
              <a:t>experiments</a:t>
            </a:r>
            <a:r>
              <a:rPr lang="it-IT" sz="1200" b="1" i="1" u="sng" dirty="0">
                <a:solidFill>
                  <a:srgbClr val="F241C5"/>
                </a:solidFill>
                <a:cs typeface="Calibri" panose="020F0502020204030204" pitchFamily="34" charset="0"/>
              </a:rPr>
              <a:t> of </a:t>
            </a:r>
            <a:r>
              <a:rPr lang="it-IT" sz="1200" b="1" i="1" u="sng" dirty="0" err="1">
                <a:solidFill>
                  <a:srgbClr val="F241C5"/>
                </a:solidFill>
                <a:cs typeface="Calibri" panose="020F0502020204030204" pitchFamily="34" charset="0"/>
              </a:rPr>
              <a:t>astrophysical</a:t>
            </a:r>
            <a:r>
              <a:rPr lang="it-IT" sz="1200" b="1" i="1" u="sng" dirty="0">
                <a:solidFill>
                  <a:srgbClr val="F241C5"/>
                </a:solidFill>
                <a:cs typeface="Calibri" panose="020F0502020204030204" pitchFamily="34" charset="0"/>
              </a:rPr>
              <a:t> </a:t>
            </a:r>
            <a:r>
              <a:rPr lang="it-IT" sz="1200" b="1" i="1" u="sng" dirty="0" err="1">
                <a:solidFill>
                  <a:srgbClr val="F241C5"/>
                </a:solidFill>
                <a:cs typeface="Calibri" panose="020F0502020204030204" pitchFamily="34" charset="0"/>
              </a:rPr>
              <a:t>interest</a:t>
            </a:r>
            <a:endParaRPr lang="it-IT" sz="1200" b="1" u="sng" dirty="0">
              <a:solidFill>
                <a:srgbClr val="F241C5"/>
              </a:solidFill>
              <a:cs typeface="Calibri" panose="020F0502020204030204" pitchFamily="34" charset="0"/>
            </a:endParaRPr>
          </a:p>
          <a:p>
            <a:endParaRPr lang="it-IT" sz="800" b="1" dirty="0">
              <a:cs typeface="Calibri" panose="020F0502020204030204" pitchFamily="34" charset="0"/>
            </a:endParaRPr>
          </a:p>
          <a:p>
            <a:r>
              <a:rPr lang="it-IT" sz="1200" b="1" dirty="0">
                <a:solidFill>
                  <a:srgbClr val="2E56F4"/>
                </a:solidFill>
                <a:cs typeface="Calibri" panose="020F0502020204030204" pitchFamily="34" charset="0"/>
              </a:rPr>
              <a:t>PROTO-SPHERA is the only magnetized plasma experiment in Frascati (in Italy?) until the DTT start-up: it can be</a:t>
            </a:r>
          </a:p>
          <a:p>
            <a:r>
              <a:rPr lang="it-IT" sz="1200" b="1" dirty="0">
                <a:solidFill>
                  <a:srgbClr val="2E56F4"/>
                </a:solidFill>
                <a:cs typeface="Calibri" panose="020F0502020204030204" pitchFamily="34" charset="0"/>
              </a:rPr>
              <a:t>a </a:t>
            </a:r>
            <a:r>
              <a:rPr lang="it-IT" sz="1200" b="1" i="1" dirty="0">
                <a:solidFill>
                  <a:srgbClr val="2E56F4"/>
                </a:solidFill>
                <a:cs typeface="Calibri" panose="020F0502020204030204" pitchFamily="34" charset="0"/>
              </a:rPr>
              <a:t>test facility for the DTT diagnostics </a:t>
            </a:r>
            <a:r>
              <a:rPr lang="it-IT" sz="1200" b="1" dirty="0">
                <a:solidFill>
                  <a:srgbClr val="2E56F4"/>
                </a:solidFill>
                <a:cs typeface="Calibri" panose="020F0502020204030204" pitchFamily="34" charset="0"/>
              </a:rPr>
              <a:t>and a </a:t>
            </a:r>
            <a:r>
              <a:rPr lang="it-IT" sz="1200" b="1" i="1" dirty="0">
                <a:solidFill>
                  <a:srgbClr val="2E56F4"/>
                </a:solidFill>
                <a:cs typeface="Calibri" panose="020F0502020204030204" pitchFamily="34" charset="0"/>
              </a:rPr>
              <a:t>“training facility” for the young researchers</a:t>
            </a:r>
            <a:r>
              <a:rPr lang="it-IT" sz="1200" b="1" dirty="0">
                <a:solidFill>
                  <a:srgbClr val="2E56F4"/>
                </a:solidFill>
                <a:cs typeface="Calibri" panose="020F0502020204030204" pitchFamily="34" charset="0"/>
              </a:rPr>
              <a:t> that will operate the new tokamak</a:t>
            </a:r>
          </a:p>
          <a:p>
            <a:endParaRPr lang="it-IT" sz="1400" i="1" dirty="0"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216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34898" y="4767264"/>
            <a:ext cx="496402" cy="273844"/>
          </a:xfrm>
        </p:spPr>
        <p:txBody>
          <a:bodyPr/>
          <a:lstStyle/>
          <a:p>
            <a:fld id="{02C7C199-0D0D-7840-A88D-785280B31CF7}" type="slidenum">
              <a:rPr lang="it-IT" smtClean="0"/>
              <a:t>18</a:t>
            </a:fld>
            <a:endParaRPr lang="it-IT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413414" y="177838"/>
            <a:ext cx="8229600" cy="400110"/>
          </a:xfrm>
        </p:spPr>
        <p:txBody>
          <a:bodyPr/>
          <a:lstStyle/>
          <a:p>
            <a:pPr algn="ctr"/>
            <a:r>
              <a:rPr lang="it-IT">
                <a:solidFill>
                  <a:srgbClr val="FFFF00"/>
                </a:solidFill>
              </a:rPr>
              <a:t>PROTO-SPHERA Group</a:t>
            </a:r>
            <a:endParaRPr lang="en-US">
              <a:solidFill>
                <a:srgbClr val="FFFF00"/>
              </a:solidFill>
            </a:endParaRPr>
          </a:p>
        </p:txBody>
      </p:sp>
      <p:sp>
        <p:nvSpPr>
          <p:cNvPr id="10" name="Slide Number Placeholder 5"/>
          <p:cNvSpPr txBox="1">
            <a:spLocks/>
          </p:cNvSpPr>
          <p:nvPr/>
        </p:nvSpPr>
        <p:spPr>
          <a:xfrm>
            <a:off x="8190398" y="4767264"/>
            <a:ext cx="496402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it-IT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it-IT"/>
          </a:p>
        </p:txBody>
      </p:sp>
      <p:sp>
        <p:nvSpPr>
          <p:cNvPr id="11" name="TextBox 10"/>
          <p:cNvSpPr txBox="1"/>
          <p:nvPr/>
        </p:nvSpPr>
        <p:spPr>
          <a:xfrm>
            <a:off x="297345" y="1157694"/>
            <a:ext cx="8625438" cy="3508653"/>
          </a:xfrm>
          <a:prstGeom prst="rect">
            <a:avLst/>
          </a:prstGeom>
        </p:spPr>
        <p:txBody>
          <a:bodyPr vert="horz" wrap="square" lIns="91440" tIns="0" rIns="91440" bIns="0" rtlCol="0">
            <a:spAutoFit/>
          </a:bodyPr>
          <a:lstStyle/>
          <a:p>
            <a:r>
              <a:rPr lang="en-US" sz="1200" i="1"/>
              <a:t>NUC Department, CR-ENEA Frascati</a:t>
            </a:r>
          </a:p>
          <a:p>
            <a:r>
              <a:rPr lang="en-US" sz="1200" b="1"/>
              <a:t>Paolo </a:t>
            </a:r>
            <a:r>
              <a:rPr lang="en-US" sz="1200" b="1" err="1"/>
              <a:t>Micozzi</a:t>
            </a:r>
            <a:r>
              <a:rPr lang="en-US" sz="1200" b="1"/>
              <a:t>, Luca </a:t>
            </a:r>
            <a:r>
              <a:rPr lang="en-US" sz="1200" b="1" err="1"/>
              <a:t>Boncagni</a:t>
            </a:r>
            <a:r>
              <a:rPr lang="en-US" sz="1200" b="1"/>
              <a:t>, Alessandro </a:t>
            </a:r>
            <a:r>
              <a:rPr lang="en-US" sz="1200" b="1" err="1"/>
              <a:t>Mancuso</a:t>
            </a:r>
            <a:r>
              <a:rPr lang="en-US" sz="1200" b="1" baseline="30000" err="1"/>
              <a:t>retired</a:t>
            </a:r>
            <a:r>
              <a:rPr lang="en-US" sz="1200" b="1"/>
              <a:t>, Vincenzo </a:t>
            </a:r>
            <a:r>
              <a:rPr lang="en-US" sz="1200" b="1" err="1"/>
              <a:t>Zanza</a:t>
            </a:r>
            <a:r>
              <a:rPr lang="en-US" sz="1200" b="1" baseline="30000" err="1"/>
              <a:t>retired</a:t>
            </a:r>
            <a:r>
              <a:rPr lang="en-US" sz="1200" b="1"/>
              <a:t>, </a:t>
            </a:r>
            <a:r>
              <a:rPr lang="en-US" sz="1200" b="1" err="1"/>
              <a:t>Gerarda</a:t>
            </a:r>
            <a:r>
              <a:rPr lang="en-US" sz="1200" b="1"/>
              <a:t> </a:t>
            </a:r>
            <a:r>
              <a:rPr lang="en-US" sz="1200" b="1" err="1"/>
              <a:t>Apruzzese</a:t>
            </a:r>
            <a:r>
              <a:rPr lang="en-US" sz="1200" b="1"/>
              <a:t>, Francesca </a:t>
            </a:r>
            <a:r>
              <a:rPr lang="en-US" sz="1200" b="1" err="1"/>
              <a:t>Bombarda</a:t>
            </a:r>
            <a:r>
              <a:rPr lang="en-US" sz="1200" b="1" baseline="30000" err="1"/>
              <a:t>retired</a:t>
            </a:r>
            <a:r>
              <a:rPr lang="en-US" sz="1200" b="1"/>
              <a:t>, Marco Bugatti, Alessandro </a:t>
            </a:r>
            <a:r>
              <a:rPr lang="en-US" sz="1200" b="1" err="1"/>
              <a:t>Fassina</a:t>
            </a:r>
            <a:r>
              <a:rPr lang="en-US" sz="1200" b="1"/>
              <a:t>, Francesco </a:t>
            </a:r>
            <a:r>
              <a:rPr lang="en-US" sz="1200" b="1" err="1"/>
              <a:t>Filippi</a:t>
            </a:r>
            <a:r>
              <a:rPr lang="en-US" sz="1200" b="1"/>
              <a:t>, Donatella Fiorucci,  Giuseppe </a:t>
            </a:r>
            <a:r>
              <a:rPr lang="en-US" sz="1200" b="1" err="1"/>
              <a:t>Galatola</a:t>
            </a:r>
            <a:r>
              <a:rPr lang="en-US" sz="1200" b="1"/>
              <a:t> </a:t>
            </a:r>
            <a:r>
              <a:rPr lang="en-US" sz="1200" b="1" err="1"/>
              <a:t>Teka</a:t>
            </a:r>
            <a:r>
              <a:rPr lang="en-US" sz="1200" b="1"/>
              <a:t>, </a:t>
            </a:r>
            <a:r>
              <a:rPr lang="en-US" sz="1200" b="1" err="1"/>
              <a:t>Edmondo</a:t>
            </a:r>
            <a:r>
              <a:rPr lang="en-US" sz="1200" b="1"/>
              <a:t> </a:t>
            </a:r>
            <a:r>
              <a:rPr lang="en-US" sz="1200" b="1" err="1"/>
              <a:t>Giovannozzi</a:t>
            </a:r>
            <a:r>
              <a:rPr lang="en-US" sz="1200" b="1"/>
              <a:t>, Luigi Andrea </a:t>
            </a:r>
            <a:r>
              <a:rPr lang="en-US" sz="1200" b="1" err="1"/>
              <a:t>Grosso</a:t>
            </a:r>
            <a:r>
              <a:rPr lang="en-US" sz="1200" b="1" baseline="30000" err="1"/>
              <a:t>retired</a:t>
            </a:r>
            <a:r>
              <a:rPr lang="en-US" sz="1200" b="1"/>
              <a:t>, Matteo </a:t>
            </a:r>
            <a:r>
              <a:rPr lang="en-US" sz="1200" b="1" err="1"/>
              <a:t>Iafrati</a:t>
            </a:r>
            <a:r>
              <a:rPr lang="en-US" sz="1200" b="1"/>
              <a:t>, Alessandro </a:t>
            </a:r>
            <a:r>
              <a:rPr lang="en-US" sz="1200" b="1" err="1"/>
              <a:t>Lampasi</a:t>
            </a:r>
            <a:r>
              <a:rPr lang="en-US" sz="1200" b="1"/>
              <a:t>, Violeta </a:t>
            </a:r>
            <a:r>
              <a:rPr lang="en-US" sz="1200" b="1" err="1"/>
              <a:t>Lazic</a:t>
            </a:r>
            <a:r>
              <a:rPr lang="en-US" sz="1200" b="1"/>
              <a:t>, Simone </a:t>
            </a:r>
            <a:r>
              <a:rPr lang="en-US" sz="1200" b="1" err="1"/>
              <a:t>Magagnino</a:t>
            </a:r>
            <a:r>
              <a:rPr lang="en-US" sz="1200" b="1"/>
              <a:t>, Simone </a:t>
            </a:r>
            <a:r>
              <a:rPr lang="en-US" sz="1200" b="1" err="1"/>
              <a:t>Mannori</a:t>
            </a:r>
            <a:r>
              <a:rPr lang="en-US" sz="1200" b="1"/>
              <a:t>, Emmanuele Peluso, Valerio </a:t>
            </a:r>
            <a:r>
              <a:rPr lang="en-US" sz="1200" b="1" err="1"/>
              <a:t>Piergotti</a:t>
            </a:r>
            <a:r>
              <a:rPr lang="en-US" sz="1200" b="1"/>
              <a:t>, Giuliano </a:t>
            </a:r>
            <a:r>
              <a:rPr lang="en-US" sz="1200" b="1" err="1"/>
              <a:t>Rocchi</a:t>
            </a:r>
            <a:r>
              <a:rPr lang="en-US" sz="1200" b="1"/>
              <a:t>, Roberto Romano,</a:t>
            </a:r>
          </a:p>
          <a:p>
            <a:r>
              <a:rPr lang="en-US" sz="1200" b="1"/>
              <a:t>Alessandro </a:t>
            </a:r>
            <a:r>
              <a:rPr lang="en-US" sz="1200" b="1" err="1"/>
              <a:t>Sibio</a:t>
            </a:r>
            <a:r>
              <a:rPr lang="en-US" sz="1200" b="1"/>
              <a:t>, Benedetto </a:t>
            </a:r>
            <a:r>
              <a:rPr lang="en-US" sz="1200" b="1" err="1"/>
              <a:t>Tilia</a:t>
            </a:r>
            <a:r>
              <a:rPr lang="en-US" sz="1200" b="1" baseline="30000" err="1"/>
              <a:t>retired</a:t>
            </a:r>
            <a:endParaRPr lang="en-US" sz="1200" b="1"/>
          </a:p>
          <a:p>
            <a:endParaRPr lang="en-US" sz="1200" i="1"/>
          </a:p>
          <a:p>
            <a:r>
              <a:rPr lang="en-US" sz="1200" i="1"/>
              <a:t>INAF – IAPS, Via Fosso del Cavaliere 100, 0133 Rome, Italy</a:t>
            </a:r>
          </a:p>
          <a:p>
            <a:r>
              <a:rPr lang="en-US" sz="1200" b="1"/>
              <a:t>Franco Alladio, Paolo Buratti</a:t>
            </a:r>
          </a:p>
          <a:p>
            <a:endParaRPr lang="en-US" sz="1200" i="1"/>
          </a:p>
          <a:p>
            <a:r>
              <a:rPr lang="it-IT" sz="1200" i="1"/>
              <a:t>GSSI, Viale Francesco Crispi 7, 67100 L’Aquila, Italy</a:t>
            </a:r>
            <a:r>
              <a:rPr lang="en-GB" sz="1200">
                <a:effectLst/>
              </a:rPr>
              <a:t> </a:t>
            </a:r>
            <a:endParaRPr lang="en-US" sz="1200" i="1"/>
          </a:p>
          <a:p>
            <a:r>
              <a:rPr lang="en-US" sz="1200" b="1"/>
              <a:t>Samanta Macera</a:t>
            </a:r>
            <a:endParaRPr lang="it-IT" sz="1200" b="1"/>
          </a:p>
          <a:p>
            <a:endParaRPr lang="en-US" sz="1200" i="1"/>
          </a:p>
          <a:p>
            <a:r>
              <a:rPr lang="en-US" sz="1200" i="1"/>
              <a:t>Pisa University</a:t>
            </a:r>
          </a:p>
          <a:p>
            <a:r>
              <a:rPr lang="en-US" sz="1200" b="1"/>
              <a:t>Francesco Giammanco</a:t>
            </a:r>
            <a:r>
              <a:rPr lang="en-US" sz="1200" b="1" baseline="30000"/>
              <a:t>retired</a:t>
            </a:r>
            <a:r>
              <a:rPr lang="en-US" sz="1200" b="1"/>
              <a:t>, Paolo Marsili</a:t>
            </a:r>
          </a:p>
          <a:p>
            <a:endParaRPr lang="en-US" sz="1200" i="1"/>
          </a:p>
          <a:p>
            <a:r>
              <a:rPr lang="en-US" sz="1200" i="1" err="1"/>
              <a:t>Università</a:t>
            </a:r>
            <a:r>
              <a:rPr lang="en-US" sz="1200" i="1"/>
              <a:t> di Roma-1 La Sapienza</a:t>
            </a:r>
          </a:p>
          <a:p>
            <a:r>
              <a:rPr lang="en-US" sz="1200" b="1"/>
              <a:t>Annamaria Pau, </a:t>
            </a:r>
            <a:r>
              <a:rPr lang="en-US" sz="1200" b="1" err="1"/>
              <a:t>Shayesteh</a:t>
            </a:r>
            <a:r>
              <a:rPr lang="en-US" sz="1200" b="1"/>
              <a:t> </a:t>
            </a:r>
            <a:r>
              <a:rPr lang="en-US" sz="1200" b="1" err="1"/>
              <a:t>Naghinajad</a:t>
            </a:r>
            <a:r>
              <a:rPr lang="en-US" sz="1200" b="1"/>
              <a:t> </a:t>
            </a:r>
            <a:r>
              <a:rPr lang="en-US" sz="1200" b="1" err="1"/>
              <a:t>Mohammadkhanlou</a:t>
            </a:r>
            <a:r>
              <a:rPr lang="en-US" sz="1200" b="1"/>
              <a:t>, </a:t>
            </a:r>
            <a:r>
              <a:rPr lang="en-US" sz="1200" b="1" err="1"/>
              <a:t>Yacopo</a:t>
            </a:r>
            <a:r>
              <a:rPr lang="en-US" sz="1200" b="1"/>
              <a:t> </a:t>
            </a:r>
            <a:r>
              <a:rPr lang="en-US" sz="1200" b="1" err="1"/>
              <a:t>Damizia</a:t>
            </a:r>
            <a:endParaRPr lang="en-US" sz="1200" b="1"/>
          </a:p>
          <a:p>
            <a:endParaRPr lang="en-US" sz="1200" i="1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0646685C-CD96-A1A1-C954-4D55C8939FB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49048" y="2308855"/>
            <a:ext cx="1198666" cy="38632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8A8F1500-CF38-982C-C9CB-5497767B62D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25684" y="2985050"/>
            <a:ext cx="1561116" cy="62300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5E5A0B33-4B42-7CB4-D366-C2B7E9B9D69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12790" y="3683691"/>
            <a:ext cx="864152" cy="81755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CCA4E07A-EEA6-2F4F-316F-5DCB8119E5F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31607" y="3708969"/>
            <a:ext cx="1385859" cy="758651"/>
          </a:xfrm>
          <a:prstGeom prst="rect">
            <a:avLst/>
          </a:prstGeom>
        </p:spPr>
      </p:pic>
      <p:pic>
        <p:nvPicPr>
          <p:cNvPr id="16" name="Picture 4">
            <a:extLst>
              <a:ext uri="{FF2B5EF4-FFF2-40B4-BE49-F238E27FC236}">
                <a16:creationId xmlns:a16="http://schemas.microsoft.com/office/drawing/2014/main" xmlns="" id="{D1B05547-07ED-7B71-8C0E-98C515319B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70239" y="2985050"/>
            <a:ext cx="752075" cy="75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469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2C7C199-0D0D-7840-A88D-785280B31CF7}" type="slidenum">
              <a:rPr lang="it-IT" smtClean="0"/>
              <a:t>19</a:t>
            </a:fld>
            <a:endParaRPr lang="it-IT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13414" y="177838"/>
            <a:ext cx="8730586" cy="400110"/>
          </a:xfrm>
        </p:spPr>
        <p:txBody>
          <a:bodyPr/>
          <a:lstStyle/>
          <a:p>
            <a:r>
              <a:rPr lang="en-US">
                <a:solidFill>
                  <a:srgbClr val="FFFF00"/>
                </a:solidFill>
              </a:rPr>
              <a:t>PROTO-SPHERA: Phase-2 improvements</a:t>
            </a:r>
          </a:p>
        </p:txBody>
      </p:sp>
      <p:sp>
        <p:nvSpPr>
          <p:cNvPr id="9" name="Slide Number Placeholder 5"/>
          <p:cNvSpPr txBox="1">
            <a:spLocks/>
          </p:cNvSpPr>
          <p:nvPr/>
        </p:nvSpPr>
        <p:spPr>
          <a:xfrm>
            <a:off x="8647598" y="4767264"/>
            <a:ext cx="496402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it-IT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/>
              <a:t>19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3926" y="865441"/>
            <a:ext cx="3776924" cy="1874018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545358" y="780994"/>
            <a:ext cx="1660583" cy="461665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b="1" smtClean="0">
                <a:solidFill>
                  <a:srgbClr val="00B050"/>
                </a:solidFill>
              </a:rPr>
              <a:t>New Cathode</a:t>
            </a:r>
          </a:p>
          <a:p>
            <a:r>
              <a:rPr lang="en-US" sz="1200">
                <a:solidFill>
                  <a:srgbClr val="00B050"/>
                </a:solidFill>
              </a:rPr>
              <a:t>(Similar to the Anode)</a:t>
            </a:r>
            <a:endParaRPr lang="en-US" sz="1200" smtClean="0">
              <a:solidFill>
                <a:srgbClr val="00B05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031834" y="2546907"/>
            <a:ext cx="2800767" cy="276999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b="1" smtClean="0"/>
              <a:t>New “limiter” &amp; divertor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6965" y="2907217"/>
            <a:ext cx="3360457" cy="1512047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3901" y="2907734"/>
            <a:ext cx="2971499" cy="222862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34950" y="4425950"/>
            <a:ext cx="1688283" cy="24622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600" b="1" smtClean="0">
                <a:solidFill>
                  <a:srgbClr val="FF0000"/>
                </a:solidFill>
              </a:rPr>
              <a:t>Actual Cathode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587500" y="4692650"/>
            <a:ext cx="1219308" cy="369332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smtClean="0">
                <a:solidFill>
                  <a:srgbClr val="FF0000"/>
                </a:solidFill>
              </a:rPr>
              <a:t>Tungsten wires</a:t>
            </a:r>
          </a:p>
          <a:p>
            <a:r>
              <a:rPr lang="en-US" sz="1200">
                <a:solidFill>
                  <a:srgbClr val="FF0000"/>
                </a:solidFill>
              </a:rPr>
              <a:t>too exposed</a:t>
            </a:r>
            <a:endParaRPr lang="en-US" sz="1200" smtClean="0">
              <a:solidFill>
                <a:srgbClr val="FF0000"/>
              </a:solidFill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5833" y="2788558"/>
            <a:ext cx="2367153" cy="2357501"/>
          </a:xfrm>
          <a:prstGeom prst="rect">
            <a:avLst/>
          </a:prstGeom>
        </p:spPr>
      </p:pic>
      <p:cxnSp>
        <p:nvCxnSpPr>
          <p:cNvPr id="18" name="Straight Arrow Connector 17"/>
          <p:cNvCxnSpPr/>
          <p:nvPr/>
        </p:nvCxnSpPr>
        <p:spPr>
          <a:xfrm flipH="1">
            <a:off x="7950200" y="2823906"/>
            <a:ext cx="425450" cy="1252794"/>
          </a:xfrm>
          <a:prstGeom prst="straightConnector1">
            <a:avLst/>
          </a:prstGeom>
          <a:ln>
            <a:solidFill>
              <a:srgbClr val="F241C5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6935509" y="2823906"/>
            <a:ext cx="182841" cy="427294"/>
          </a:xfrm>
          <a:prstGeom prst="straightConnector1">
            <a:avLst/>
          </a:prstGeom>
          <a:ln>
            <a:solidFill>
              <a:srgbClr val="F241C5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4038600" y="4133850"/>
            <a:ext cx="797013" cy="123111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800" b="1" smtClean="0"/>
              <a:t>Old “limiter”</a:t>
            </a:r>
          </a:p>
        </p:txBody>
      </p:sp>
      <p:cxnSp>
        <p:nvCxnSpPr>
          <p:cNvPr id="21" name="Straight Arrow Connector 20"/>
          <p:cNvCxnSpPr>
            <a:stCxn id="14" idx="0"/>
          </p:cNvCxnSpPr>
          <p:nvPr/>
        </p:nvCxnSpPr>
        <p:spPr>
          <a:xfrm flipH="1" flipV="1">
            <a:off x="2068794" y="3473450"/>
            <a:ext cx="128360" cy="12192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4" idx="0"/>
          </p:cNvCxnSpPr>
          <p:nvPr/>
        </p:nvCxnSpPr>
        <p:spPr>
          <a:xfrm flipV="1">
            <a:off x="2197154" y="3797300"/>
            <a:ext cx="2606370" cy="89535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3" name="Picture 2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793" y="788791"/>
            <a:ext cx="4269508" cy="2118426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7842072" y="2083185"/>
            <a:ext cx="1219308" cy="369332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en-US" sz="1200" smtClean="0">
                <a:solidFill>
                  <a:srgbClr val="00B050"/>
                </a:solidFill>
              </a:rPr>
              <a:t>Tungsten wires</a:t>
            </a:r>
          </a:p>
          <a:p>
            <a:r>
              <a:rPr lang="en-US" sz="1200">
                <a:solidFill>
                  <a:srgbClr val="00B050"/>
                </a:solidFill>
              </a:rPr>
              <a:t>protected</a:t>
            </a:r>
            <a:endParaRPr lang="en-US" sz="1200" smtClean="0">
              <a:solidFill>
                <a:srgbClr val="00B050"/>
              </a:solidFill>
            </a:endParaRPr>
          </a:p>
        </p:txBody>
      </p:sp>
      <p:cxnSp>
        <p:nvCxnSpPr>
          <p:cNvPr id="25" name="Straight Arrow Connector 24"/>
          <p:cNvCxnSpPr/>
          <p:nvPr/>
        </p:nvCxnSpPr>
        <p:spPr>
          <a:xfrm flipH="1" flipV="1">
            <a:off x="6897409" y="2159901"/>
            <a:ext cx="963891" cy="126100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5537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44536" y="4767264"/>
            <a:ext cx="496402" cy="273844"/>
          </a:xfrm>
        </p:spPr>
        <p:txBody>
          <a:bodyPr/>
          <a:lstStyle/>
          <a:p>
            <a:fld id="{02C7C199-0D0D-7840-A88D-785280B31CF7}" type="slidenum">
              <a:rPr lang="it-IT" smtClean="0"/>
              <a:t>20</a:t>
            </a:fld>
            <a:endParaRPr lang="it-IT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1702166" y="188870"/>
            <a:ext cx="5968975" cy="400110"/>
          </a:xfrm>
        </p:spPr>
        <p:txBody>
          <a:bodyPr/>
          <a:lstStyle/>
          <a:p>
            <a:r>
              <a:rPr lang="en-US">
                <a:solidFill>
                  <a:srgbClr val="FFFF00"/>
                </a:solidFill>
              </a:rPr>
              <a:t>PROTO-SPHERA: towards Phase-2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4" y="838200"/>
            <a:ext cx="3036938" cy="3915603"/>
          </a:xfrm>
          <a:prstGeom prst="rect">
            <a:avLst/>
          </a:prstGeom>
        </p:spPr>
      </p:pic>
      <p:cxnSp>
        <p:nvCxnSpPr>
          <p:cNvPr id="11" name="Straight Arrow Connector 10"/>
          <p:cNvCxnSpPr>
            <a:cxnSpLocks/>
          </p:cNvCxnSpPr>
          <p:nvPr/>
        </p:nvCxnSpPr>
        <p:spPr>
          <a:xfrm flipH="1" flipV="1">
            <a:off x="2051050" y="2553975"/>
            <a:ext cx="1670050" cy="48536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cxnSpLocks/>
            <a:stCxn id="20" idx="1"/>
          </p:cNvCxnSpPr>
          <p:nvPr/>
        </p:nvCxnSpPr>
        <p:spPr>
          <a:xfrm flipH="1">
            <a:off x="1970672" y="2079631"/>
            <a:ext cx="1825622" cy="1592997"/>
          </a:xfrm>
          <a:prstGeom prst="straightConnector1">
            <a:avLst/>
          </a:prstGeom>
          <a:ln>
            <a:solidFill>
              <a:srgbClr val="80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721100" y="2868022"/>
            <a:ext cx="5010150" cy="369332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sz="1600" b="1">
                <a:solidFill>
                  <a:srgbClr val="FF0000"/>
                </a:solidFill>
              </a:rPr>
              <a:t>Group A: compression PF coils </a:t>
            </a:r>
            <a:r>
              <a:rPr lang="en-US" sz="1600">
                <a:solidFill>
                  <a:srgbClr val="FF0000"/>
                </a:solidFill>
              </a:rPr>
              <a:t>(3+3 in series</a:t>
            </a:r>
            <a:r>
              <a:rPr lang="en-US" sz="1600" b="1">
                <a:solidFill>
                  <a:srgbClr val="FF0000"/>
                </a:solidFill>
              </a:rPr>
              <a:t>)</a:t>
            </a:r>
            <a:r>
              <a:rPr lang="en-US" b="1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714750" y="3257057"/>
            <a:ext cx="5016500" cy="1077218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sz="1600" b="1">
                <a:solidFill>
                  <a:srgbClr val="0000FF"/>
                </a:solidFill>
              </a:rPr>
              <a:t>Power Supplies </a:t>
            </a:r>
          </a:p>
          <a:p>
            <a:r>
              <a:rPr lang="en-US" sz="1600">
                <a:solidFill>
                  <a:srgbClr val="0000FF"/>
                </a:solidFill>
              </a:rPr>
              <a:t>•</a:t>
            </a:r>
            <a:r>
              <a:rPr lang="en-US" sz="1600" b="1">
                <a:solidFill>
                  <a:srgbClr val="0C5CFF"/>
                </a:solidFill>
              </a:rPr>
              <a:t> </a:t>
            </a:r>
            <a:r>
              <a:rPr lang="en-US" sz="1600" b="1">
                <a:solidFill>
                  <a:srgbClr val="0000FF"/>
                </a:solidFill>
              </a:rPr>
              <a:t>Compression </a:t>
            </a:r>
            <a:r>
              <a:rPr lang="en-US" sz="1600" b="1">
                <a:solidFill>
                  <a:srgbClr val="FF0000"/>
                </a:solidFill>
              </a:rPr>
              <a:t>Group A </a:t>
            </a:r>
            <a:r>
              <a:rPr lang="en-US" sz="1600">
                <a:solidFill>
                  <a:srgbClr val="0000FF"/>
                </a:solidFill>
              </a:rPr>
              <a:t>(Super-Caps)</a:t>
            </a:r>
          </a:p>
          <a:p>
            <a:r>
              <a:rPr lang="en-US" sz="1600">
                <a:solidFill>
                  <a:srgbClr val="0000FF"/>
                </a:solidFill>
              </a:rPr>
              <a:t>• </a:t>
            </a:r>
            <a:r>
              <a:rPr lang="en-US" sz="1600" b="1">
                <a:solidFill>
                  <a:srgbClr val="0000FF"/>
                </a:solidFill>
              </a:rPr>
              <a:t>Cathode (</a:t>
            </a:r>
            <a:r>
              <a:rPr lang="en-US" sz="1600" b="1" err="1">
                <a:solidFill>
                  <a:srgbClr val="0000FF"/>
                </a:solidFill>
              </a:rPr>
              <a:t>I</a:t>
            </a:r>
            <a:r>
              <a:rPr lang="en-US" sz="1600" b="1" baseline="-25000" err="1">
                <a:solidFill>
                  <a:srgbClr val="0000FF"/>
                </a:solidFill>
              </a:rPr>
              <a:t>cath</a:t>
            </a:r>
            <a:r>
              <a:rPr lang="en-US" sz="1600" b="1">
                <a:solidFill>
                  <a:srgbClr val="0000FF"/>
                </a:solidFill>
              </a:rPr>
              <a:t> 10→70 kA</a:t>
            </a:r>
            <a:r>
              <a:rPr lang="en-US" sz="1600">
                <a:solidFill>
                  <a:srgbClr val="0000FF"/>
                </a:solidFill>
              </a:rPr>
              <a:t>) (conventional AC)</a:t>
            </a:r>
          </a:p>
          <a:p>
            <a:r>
              <a:rPr lang="en-US" sz="1600">
                <a:solidFill>
                  <a:srgbClr val="0000FF"/>
                </a:solidFill>
              </a:rPr>
              <a:t>• </a:t>
            </a:r>
            <a:r>
              <a:rPr lang="en-US" sz="1600" b="1" err="1">
                <a:solidFill>
                  <a:srgbClr val="0000FF"/>
                </a:solidFill>
              </a:rPr>
              <a:t>Pinch</a:t>
            </a:r>
            <a:r>
              <a:rPr lang="en-US" sz="1600">
                <a:solidFill>
                  <a:srgbClr val="0000FF"/>
                </a:solidFill>
              </a:rPr>
              <a:t> (</a:t>
            </a:r>
            <a:r>
              <a:rPr lang="en-US" sz="1600" b="1">
                <a:solidFill>
                  <a:srgbClr val="0000FF"/>
                </a:solidFill>
              </a:rPr>
              <a:t>I</a:t>
            </a:r>
            <a:r>
              <a:rPr lang="en-US" sz="1600" b="1" baseline="-25000">
                <a:solidFill>
                  <a:srgbClr val="0000FF"/>
                </a:solidFill>
              </a:rPr>
              <a:t>e</a:t>
            </a:r>
            <a:r>
              <a:rPr lang="en-US" sz="1600" b="1">
                <a:solidFill>
                  <a:srgbClr val="0000FF"/>
                </a:solidFill>
              </a:rPr>
              <a:t> 10→70 kA</a:t>
            </a:r>
            <a:r>
              <a:rPr lang="en-US" sz="1600">
                <a:solidFill>
                  <a:srgbClr val="0000FF"/>
                </a:solidFill>
              </a:rPr>
              <a:t>) (</a:t>
            </a:r>
            <a:r>
              <a:rPr lang="en-US" sz="1600" i="1">
                <a:solidFill>
                  <a:srgbClr val="0000FF"/>
                </a:solidFill>
                <a:ea typeface="Arial" pitchFamily="-107" charset="0"/>
                <a:cs typeface="Arial" pitchFamily="-107" charset="0"/>
              </a:rPr>
              <a:t>Super-Caps and/or batteries)</a:t>
            </a:r>
            <a:endParaRPr lang="en-US" sz="1600">
              <a:solidFill>
                <a:srgbClr val="0000FF"/>
              </a:solidFill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3796294" y="1910354"/>
            <a:ext cx="5195305" cy="338554"/>
          </a:xfrm>
          <a:prstGeom prst="rect">
            <a:avLst/>
          </a:prstGeom>
          <a:ln w="34925"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rgbClr val="660066"/>
                </a:solidFill>
              </a:rPr>
              <a:t>Cathode wires in W </a:t>
            </a:r>
            <a:r>
              <a:rPr lang="en-US" sz="1600">
                <a:solidFill>
                  <a:srgbClr val="660066"/>
                </a:solidFill>
              </a:rPr>
              <a:t>(</a:t>
            </a:r>
            <a:r>
              <a:rPr lang="en-US" sz="1600" b="1">
                <a:solidFill>
                  <a:srgbClr val="660066"/>
                </a:solidFill>
              </a:rPr>
              <a:t>54→270</a:t>
            </a:r>
            <a:r>
              <a:rPr lang="en-US" sz="1600">
                <a:solidFill>
                  <a:srgbClr val="660066"/>
                </a:solidFill>
              </a:rPr>
              <a:t>) (54 utilized up to now)</a:t>
            </a:r>
            <a:endParaRPr lang="en-US" sz="1600"/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790950" y="1558544"/>
            <a:ext cx="5200650" cy="338554"/>
          </a:xfrm>
          <a:prstGeom prst="rect">
            <a:avLst/>
          </a:prstGeom>
          <a:ln w="28575">
            <a:solidFill>
              <a:schemeClr val="accent6">
                <a:lumMod val="75000"/>
              </a:schemeClr>
            </a:solidFill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sz="1600" b="1">
                <a:solidFill>
                  <a:schemeClr val="accent5"/>
                </a:solidFill>
              </a:rPr>
              <a:t>Vacuum Vessen in PMMA</a:t>
            </a:r>
            <a:endParaRPr lang="en-US" sz="1600"/>
          </a:p>
        </p:txBody>
      </p:sp>
      <p:sp>
        <p:nvSpPr>
          <p:cNvPr id="17" name="Rectangle 16"/>
          <p:cNvSpPr/>
          <p:nvPr/>
        </p:nvSpPr>
        <p:spPr>
          <a:xfrm>
            <a:off x="2696189" y="2227679"/>
            <a:ext cx="186420" cy="185873"/>
          </a:xfrm>
          <a:prstGeom prst="rect">
            <a:avLst/>
          </a:prstGeom>
          <a:solidFill>
            <a:srgbClr val="3366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2696189" y="2964759"/>
            <a:ext cx="186420" cy="185873"/>
          </a:xfrm>
          <a:prstGeom prst="rect">
            <a:avLst/>
          </a:prstGeom>
          <a:solidFill>
            <a:srgbClr val="3366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2789399" y="994703"/>
            <a:ext cx="147415" cy="185873"/>
          </a:xfrm>
          <a:prstGeom prst="rect">
            <a:avLst/>
          </a:prstGeom>
          <a:solidFill>
            <a:srgbClr val="3366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/>
          <p:cNvSpPr/>
          <p:nvPr/>
        </p:nvSpPr>
        <p:spPr>
          <a:xfrm>
            <a:off x="2713843" y="4177603"/>
            <a:ext cx="147415" cy="185873"/>
          </a:xfrm>
          <a:prstGeom prst="rect">
            <a:avLst/>
          </a:prstGeom>
          <a:solidFill>
            <a:srgbClr val="3366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79565" y="994703"/>
            <a:ext cx="147415" cy="185873"/>
          </a:xfrm>
          <a:prstGeom prst="rect">
            <a:avLst/>
          </a:prstGeom>
          <a:solidFill>
            <a:srgbClr val="3366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/>
          <p:cNvSpPr/>
          <p:nvPr/>
        </p:nvSpPr>
        <p:spPr>
          <a:xfrm>
            <a:off x="90063" y="4180917"/>
            <a:ext cx="147415" cy="185873"/>
          </a:xfrm>
          <a:prstGeom prst="rect">
            <a:avLst/>
          </a:prstGeom>
          <a:solidFill>
            <a:srgbClr val="3366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3799906" y="1197019"/>
            <a:ext cx="5191694" cy="338554"/>
          </a:xfrm>
          <a:prstGeom prst="rect">
            <a:avLst/>
          </a:prstGeom>
          <a:ln w="28575"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sz="1600" b="1" err="1">
                <a:solidFill>
                  <a:srgbClr val="3366FF"/>
                </a:solidFill>
              </a:rPr>
              <a:t>PFext</a:t>
            </a:r>
            <a:r>
              <a:rPr lang="en-US" sz="1600" b="1">
                <a:solidFill>
                  <a:srgbClr val="3366FF"/>
                </a:solidFill>
              </a:rPr>
              <a:t> </a:t>
            </a:r>
            <a:r>
              <a:rPr lang="en-US" sz="1600">
                <a:solidFill>
                  <a:srgbClr val="3366FF"/>
                </a:solidFill>
              </a:rPr>
              <a:t>8+12+12+8 wires, 240 mm</a:t>
            </a:r>
            <a:r>
              <a:rPr lang="en-US" sz="1600" baseline="30000">
                <a:solidFill>
                  <a:srgbClr val="3366FF"/>
                </a:solidFill>
              </a:rPr>
              <a:t>2</a:t>
            </a:r>
            <a:endParaRPr lang="en-US" sz="1600"/>
          </a:p>
        </p:txBody>
      </p:sp>
      <p:cxnSp>
        <p:nvCxnSpPr>
          <p:cNvPr id="24" name="Straight Arrow Connector 23"/>
          <p:cNvCxnSpPr>
            <a:cxnSpLocks/>
            <a:stCxn id="28" idx="1"/>
          </p:cNvCxnSpPr>
          <p:nvPr/>
        </p:nvCxnSpPr>
        <p:spPr>
          <a:xfrm flipH="1" flipV="1">
            <a:off x="3048002" y="1083718"/>
            <a:ext cx="751904" cy="28257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4"/>
          <p:cNvSpPr/>
          <p:nvPr/>
        </p:nvSpPr>
        <p:spPr>
          <a:xfrm>
            <a:off x="60063" y="2227679"/>
            <a:ext cx="186420" cy="185873"/>
          </a:xfrm>
          <a:prstGeom prst="rect">
            <a:avLst/>
          </a:prstGeom>
          <a:solidFill>
            <a:srgbClr val="3366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60063" y="2975655"/>
            <a:ext cx="186420" cy="185873"/>
          </a:xfrm>
          <a:prstGeom prst="rect">
            <a:avLst/>
          </a:prstGeom>
          <a:solidFill>
            <a:srgbClr val="3366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Arrow Connector 26"/>
          <p:cNvCxnSpPr>
            <a:cxnSpLocks/>
            <a:stCxn id="21" idx="1"/>
          </p:cNvCxnSpPr>
          <p:nvPr/>
        </p:nvCxnSpPr>
        <p:spPr>
          <a:xfrm flipH="1" flipV="1">
            <a:off x="2739338" y="1711321"/>
            <a:ext cx="1051612" cy="16500"/>
          </a:xfrm>
          <a:prstGeom prst="straightConnector1">
            <a:avLst/>
          </a:prstGeom>
          <a:ln>
            <a:solidFill>
              <a:srgbClr val="2FB9D5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9A140365-9235-044F-9EFA-44F4D4E7FE8B}"/>
              </a:ext>
            </a:extLst>
          </p:cNvPr>
          <p:cNvSpPr txBox="1"/>
          <p:nvPr/>
        </p:nvSpPr>
        <p:spPr>
          <a:xfrm>
            <a:off x="3721100" y="4433326"/>
            <a:ext cx="4921914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1600" b="1">
                <a:solidFill>
                  <a:schemeClr val="bg1"/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Cost up to 2025	       </a:t>
            </a:r>
            <a:r>
              <a:rPr lang="en-US" sz="1600" b="1">
                <a:solidFill>
                  <a:schemeClr val="bg1"/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Times New Roman"/>
                <a:cs typeface="Times New Roman"/>
              </a:rPr>
              <a:t>~ </a:t>
            </a:r>
            <a:r>
              <a:rPr lang="en-US" sz="1600" b="1">
                <a:solidFill>
                  <a:schemeClr val="bg1"/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2.5 M€</a:t>
            </a:r>
          </a:p>
          <a:p>
            <a:r>
              <a:rPr lang="en-US" sz="1600" b="1">
                <a:solidFill>
                  <a:schemeClr val="bg1"/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Cost for Phase-2   	       </a:t>
            </a:r>
            <a:r>
              <a:rPr lang="en-US" sz="1600" b="1">
                <a:solidFill>
                  <a:schemeClr val="bg1"/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Times New Roman"/>
                <a:cs typeface="Times New Roman"/>
              </a:rPr>
              <a:t>~ </a:t>
            </a:r>
            <a:r>
              <a:rPr lang="en-US" sz="1600" b="1">
                <a:solidFill>
                  <a:schemeClr val="bg1"/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2.5 M€ </a:t>
            </a:r>
            <a:r>
              <a:rPr lang="en-US" sz="1200" b="1">
                <a:solidFill>
                  <a:schemeClr val="bg1"/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(including diagnostics)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xmlns="" id="{21267990-3F29-4240-BCC8-4400E4250204}"/>
              </a:ext>
            </a:extLst>
          </p:cNvPr>
          <p:cNvSpPr txBox="1"/>
          <p:nvPr/>
        </p:nvSpPr>
        <p:spPr>
          <a:xfrm>
            <a:off x="3797300" y="841307"/>
            <a:ext cx="51943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54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it-IT" b="1" i="1" err="1">
                <a:solidFill>
                  <a:schemeClr val="accent6">
                    <a:lumMod val="75000"/>
                  </a:schemeClr>
                </a:solidFill>
                <a:latin typeface="Lora" panose="02000503000000020004" pitchFamily="2" charset="77"/>
              </a:rPr>
              <a:t>Already built</a:t>
            </a:r>
            <a:r>
              <a:rPr lang="it-IT" b="1" i="1">
                <a:solidFill>
                  <a:schemeClr val="accent6">
                    <a:lumMod val="75000"/>
                  </a:schemeClr>
                </a:solidFill>
                <a:latin typeface="Lora" panose="02000503000000020004" pitchFamily="2" charset="77"/>
              </a:rPr>
              <a:t>: </a:t>
            </a:r>
            <a:r>
              <a:rPr lang="it-IT" b="1" i="1" err="1">
                <a:solidFill>
                  <a:schemeClr val="accent6">
                    <a:lumMod val="75000"/>
                  </a:schemeClr>
                </a:solidFill>
                <a:latin typeface="Lora" panose="02000503000000020004" pitchFamily="2" charset="77"/>
              </a:rPr>
              <a:t>Phase</a:t>
            </a:r>
            <a:r>
              <a:rPr lang="it-IT" b="1" i="1">
                <a:solidFill>
                  <a:schemeClr val="accent6">
                    <a:lumMod val="75000"/>
                  </a:schemeClr>
                </a:solidFill>
                <a:latin typeface="Lora" panose="02000503000000020004" pitchFamily="2" charset="77"/>
              </a:rPr>
              <a:t>-1.5, </a:t>
            </a:r>
            <a:r>
              <a:rPr lang="it-IT" b="1" i="1" err="1">
                <a:solidFill>
                  <a:schemeClr val="accent6">
                    <a:lumMod val="75000"/>
                  </a:schemeClr>
                </a:solidFill>
                <a:latin typeface="Lora" panose="02000503000000020004" pitchFamily="2" charset="77"/>
              </a:rPr>
              <a:t>June</a:t>
            </a:r>
            <a:r>
              <a:rPr lang="it-IT" b="1" i="1">
                <a:solidFill>
                  <a:schemeClr val="accent6">
                    <a:lumMod val="75000"/>
                  </a:schemeClr>
                </a:solidFill>
                <a:latin typeface="Lora" panose="02000503000000020004" pitchFamily="2" charset="77"/>
              </a:rPr>
              <a:t> 2019 - July 2024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4C56DA62-BE16-2F41-A3CB-BCABC84F8CA6}"/>
              </a:ext>
            </a:extLst>
          </p:cNvPr>
          <p:cNvSpPr txBox="1"/>
          <p:nvPr/>
        </p:nvSpPr>
        <p:spPr>
          <a:xfrm>
            <a:off x="3714750" y="2500393"/>
            <a:ext cx="50165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17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it-IT" b="1" i="1">
                <a:solidFill>
                  <a:srgbClr val="FF0000"/>
                </a:solidFill>
                <a:latin typeface="Lora" panose="02000503000000020004" pitchFamily="2" charset="77"/>
              </a:rPr>
              <a:t>To be built, after the end of Phase-1.5</a:t>
            </a:r>
          </a:p>
        </p:txBody>
      </p:sp>
    </p:spTree>
    <p:extLst>
      <p:ext uri="{BB962C8B-B14F-4D97-AF65-F5344CB8AC3E}">
        <p14:creationId xmlns:p14="http://schemas.microsoft.com/office/powerpoint/2010/main" val="1643832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44536" y="4767264"/>
            <a:ext cx="496402" cy="273844"/>
          </a:xfrm>
        </p:spPr>
        <p:txBody>
          <a:bodyPr/>
          <a:lstStyle/>
          <a:p>
            <a:fld id="{02C7C199-0D0D-7840-A88D-785280B31CF7}" type="slidenum">
              <a:rPr lang="it-IT" smtClean="0"/>
              <a:t>21</a:t>
            </a:fld>
            <a:endParaRPr lang="it-IT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1702166" y="188870"/>
            <a:ext cx="5968975" cy="400110"/>
          </a:xfrm>
        </p:spPr>
        <p:txBody>
          <a:bodyPr/>
          <a:lstStyle/>
          <a:p>
            <a:r>
              <a:rPr lang="en-US">
                <a:solidFill>
                  <a:srgbClr val="FFFF00"/>
                </a:solidFill>
              </a:rPr>
              <a:t>PROTO-SPHERA: the new location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215" y="814754"/>
            <a:ext cx="7026684" cy="3952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8365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delloTemplateENEAit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classico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/>
      <a:bodyPr vert="horz" wrap="square" lIns="91440" tIns="0" rIns="91440" bIns="0" rtlCol="0">
        <a:spAutoFit/>
      </a:bodyPr>
      <a:lstStyle>
        <a:defPPr>
          <a:defRPr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7192</TotalTime>
  <Words>2540</Words>
  <Application>Microsoft Macintosh PowerPoint</Application>
  <PresentationFormat>On-screen Show (16:9)</PresentationFormat>
  <Paragraphs>447</Paragraphs>
  <Slides>21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Calibri</vt:lpstr>
      <vt:lpstr>Comic Sans MS</vt:lpstr>
      <vt:lpstr>Lora</vt:lpstr>
      <vt:lpstr>Mangal</vt:lpstr>
      <vt:lpstr>ＭＳ Ｐゴシック</vt:lpstr>
      <vt:lpstr>Times</vt:lpstr>
      <vt:lpstr>Times New Roman</vt:lpstr>
      <vt:lpstr>Arial</vt:lpstr>
      <vt:lpstr>ModelloTemplateENEAita</vt:lpstr>
      <vt:lpstr>PROTO-SPHERA: a “bridge” between laboratory and astrophysical plasmas</vt:lpstr>
      <vt:lpstr>PROTO-SPHERA : an ”astrophysical” configuration </vt:lpstr>
      <vt:lpstr>PROTO-SPHERA Vs Tokamak: the stationary state</vt:lpstr>
      <vt:lpstr>PROTO-SPHERA and the SPHEROMAKS</vt:lpstr>
      <vt:lpstr>PROTO-SPHERA: the machine</vt:lpstr>
      <vt:lpstr>PROTO-SPHERA: what we learn from Phase-1.5 (reduced Ie=10 kA but “hand made” compression coils inside the vessel)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PROTO-SPHERA: the “puzzle” of Phase 1.5</vt:lpstr>
      <vt:lpstr>3D tomography gives some interesting suggestion: two kind of reconnections are observed</vt:lpstr>
      <vt:lpstr>A possible explanation: spurious external currents</vt:lpstr>
      <vt:lpstr>Hall probes (BZ-vertical ) &amp; Langmuir probes (Te) at torus edge: ΔBvert bursts (∝ toroidal current ΔIST ) &amp; Te spikes</vt:lpstr>
      <vt:lpstr>PROTO-SPHERA: Phase-2 scenarios</vt:lpstr>
      <vt:lpstr>Conclusions</vt:lpstr>
      <vt:lpstr>PROTO-SPHERA Group</vt:lpstr>
      <vt:lpstr>PROTO-SPHERA: Phase-2 improvements</vt:lpstr>
      <vt:lpstr>PROTO-SPHERA: towards Phase-2</vt:lpstr>
      <vt:lpstr>PROTO-SPHERA: the new location</vt:lpstr>
    </vt:vector>
  </TitlesOfParts>
  <Company>ENEA</Company>
  <LinksUpToDate>false</LinksUpToDate>
  <SharedDoc>false</SharedDoc>
  <HyperlinksChanged>false</HyperlinksChanged>
  <AppVersion>15.0037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Presentazione di PowerPoint</dc:title>
  <dc:creator>Serena Lucibello</dc:creator>
  <cp:lastModifiedBy>Microsoft Office User</cp:lastModifiedBy>
  <cp:revision>744</cp:revision>
  <cp:lastPrinted>2022-10-25T13:07:35Z</cp:lastPrinted>
  <dcterms:created xsi:type="dcterms:W3CDTF">2017-01-03T12:35:40Z</dcterms:created>
  <dcterms:modified xsi:type="dcterms:W3CDTF">2026-02-03T17:40:08Z</dcterms:modified>
</cp:coreProperties>
</file>