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c206451f86_0_2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c206451f86_0_2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c206451f86_0_2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c206451f86_0_2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206451f86_0_2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c206451f86_0_2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206451f86_0_27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c206451f86_0_2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c2935372b3_3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c2935372b3_3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c2935372b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c2935372b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2935372b3_3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c2935372b3_3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c2935372b3_3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c2935372b3_3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c206451f86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c206451f86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c206451f86_0_28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c206451f86_0_2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c7ea6e7b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bc7ea6e7b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c206451f86_0_3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c206451f86_0_3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c206451f86_0_3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c206451f86_0_3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c2935372b3_3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c2935372b3_3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bc7ea6e7bb_3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bc7ea6e7bb_3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c206451f86_0_1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c206451f86_0_1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c206451f86_0_3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c206451f86_0_3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c253c11f9f_4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c253c11f9f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bc7ea6e7bb_3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bc7ea6e7bb_3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c2a83647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c2a83647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c206451f86_0_2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c206451f86_0_2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c206451f8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c206451f8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c253c11f9f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c253c11f9f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c206451f8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c206451f8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c2a836477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c2a836477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c2a836477e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c2a836477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c2a836477e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c2a836477e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c2a836477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c2a836477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29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5" Type="http://schemas.openxmlformats.org/officeDocument/2006/relationships/image" Target="../media/image24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9.png"/><Relationship Id="rId6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32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31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image" Target="../media/image26.png"/><Relationship Id="rId8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34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23.png"/><Relationship Id="rId8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68.gif"/><Relationship Id="rId9" Type="http://schemas.openxmlformats.org/officeDocument/2006/relationships/image" Target="../media/image30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Relationship Id="rId7" Type="http://schemas.openxmlformats.org/officeDocument/2006/relationships/image" Target="../media/image38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51.png"/><Relationship Id="rId13" Type="http://schemas.openxmlformats.org/officeDocument/2006/relationships/image" Target="../media/image52.png"/><Relationship Id="rId1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50.png"/><Relationship Id="rId9" Type="http://schemas.openxmlformats.org/officeDocument/2006/relationships/image" Target="../media/image73.png"/><Relationship Id="rId5" Type="http://schemas.openxmlformats.org/officeDocument/2006/relationships/image" Target="../media/image40.png"/><Relationship Id="rId6" Type="http://schemas.openxmlformats.org/officeDocument/2006/relationships/image" Target="../media/image44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47.png"/><Relationship Id="rId5" Type="http://schemas.openxmlformats.org/officeDocument/2006/relationships/image" Target="../media/image76.png"/><Relationship Id="rId6" Type="http://schemas.openxmlformats.org/officeDocument/2006/relationships/image" Target="../media/image60.png"/><Relationship Id="rId7" Type="http://schemas.openxmlformats.org/officeDocument/2006/relationships/image" Target="../media/image53.png"/><Relationship Id="rId8" Type="http://schemas.openxmlformats.org/officeDocument/2006/relationships/image" Target="../media/image4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55.png"/><Relationship Id="rId5" Type="http://schemas.openxmlformats.org/officeDocument/2006/relationships/image" Target="../media/image67.png"/><Relationship Id="rId6" Type="http://schemas.openxmlformats.org/officeDocument/2006/relationships/image" Target="../media/image45.png"/><Relationship Id="rId7" Type="http://schemas.openxmlformats.org/officeDocument/2006/relationships/image" Target="../media/image5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91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48.png"/><Relationship Id="rId8" Type="http://schemas.openxmlformats.org/officeDocument/2006/relationships/image" Target="../media/image5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86.gif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54.png"/><Relationship Id="rId8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Relationship Id="rId4" Type="http://schemas.openxmlformats.org/officeDocument/2006/relationships/image" Target="../media/image62.png"/><Relationship Id="rId5" Type="http://schemas.openxmlformats.org/officeDocument/2006/relationships/image" Target="../media/image59.png"/><Relationship Id="rId6" Type="http://schemas.openxmlformats.org/officeDocument/2006/relationships/image" Target="../media/image7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1.png"/><Relationship Id="rId4" Type="http://schemas.openxmlformats.org/officeDocument/2006/relationships/image" Target="../media/image64.png"/><Relationship Id="rId5" Type="http://schemas.openxmlformats.org/officeDocument/2006/relationships/image" Target="../media/image12.png"/><Relationship Id="rId6" Type="http://schemas.openxmlformats.org/officeDocument/2006/relationships/image" Target="../media/image66.png"/><Relationship Id="rId7" Type="http://schemas.openxmlformats.org/officeDocument/2006/relationships/image" Target="../media/image61.png"/><Relationship Id="rId8" Type="http://schemas.openxmlformats.org/officeDocument/2006/relationships/image" Target="../media/image63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image" Target="../media/image99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65.png"/><Relationship Id="rId8" Type="http://schemas.openxmlformats.org/officeDocument/2006/relationships/image" Target="../media/image6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Relationship Id="rId4" Type="http://schemas.openxmlformats.org/officeDocument/2006/relationships/image" Target="../media/image85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70.png"/><Relationship Id="rId8" Type="http://schemas.openxmlformats.org/officeDocument/2006/relationships/image" Target="../media/image7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81.png"/><Relationship Id="rId5" Type="http://schemas.openxmlformats.org/officeDocument/2006/relationships/image" Target="../media/image83.png"/><Relationship Id="rId6" Type="http://schemas.openxmlformats.org/officeDocument/2006/relationships/image" Target="../media/image7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Relationship Id="rId4" Type="http://schemas.openxmlformats.org/officeDocument/2006/relationships/image" Target="../media/image7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Relationship Id="rId4" Type="http://schemas.openxmlformats.org/officeDocument/2006/relationships/image" Target="../media/image75.png"/><Relationship Id="rId5" Type="http://schemas.openxmlformats.org/officeDocument/2006/relationships/image" Target="../media/image80.png"/><Relationship Id="rId6" Type="http://schemas.openxmlformats.org/officeDocument/2006/relationships/image" Target="../media/image84.png"/><Relationship Id="rId7" Type="http://schemas.openxmlformats.org/officeDocument/2006/relationships/image" Target="../media/image88.png"/><Relationship Id="rId8" Type="http://schemas.openxmlformats.org/officeDocument/2006/relationships/image" Target="../media/image3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Relationship Id="rId4" Type="http://schemas.openxmlformats.org/officeDocument/2006/relationships/image" Target="../media/image102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74.png"/><Relationship Id="rId8" Type="http://schemas.openxmlformats.org/officeDocument/2006/relationships/image" Target="../media/image9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Relationship Id="rId4" Type="http://schemas.openxmlformats.org/officeDocument/2006/relationships/image" Target="../media/image100.gif"/><Relationship Id="rId9" Type="http://schemas.openxmlformats.org/officeDocument/2006/relationships/image" Target="../media/image39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87.png"/><Relationship Id="rId8" Type="http://schemas.openxmlformats.org/officeDocument/2006/relationships/image" Target="../media/image10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5.png"/><Relationship Id="rId4" Type="http://schemas.openxmlformats.org/officeDocument/2006/relationships/image" Target="../media/image98.png"/><Relationship Id="rId5" Type="http://schemas.openxmlformats.org/officeDocument/2006/relationships/image" Target="../media/image96.png"/><Relationship Id="rId6" Type="http://schemas.openxmlformats.org/officeDocument/2006/relationships/image" Target="../media/image89.png"/><Relationship Id="rId7" Type="http://schemas.openxmlformats.org/officeDocument/2006/relationships/image" Target="../media/image97.png"/><Relationship Id="rId8" Type="http://schemas.openxmlformats.org/officeDocument/2006/relationships/image" Target="../media/image9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2.png"/><Relationship Id="rId5" Type="http://schemas.openxmlformats.org/officeDocument/2006/relationships/image" Target="../media/image39.png"/><Relationship Id="rId6" Type="http://schemas.openxmlformats.org/officeDocument/2006/relationships/image" Target="../media/image17.png"/><Relationship Id="rId7" Type="http://schemas.openxmlformats.org/officeDocument/2006/relationships/image" Target="../media/image93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000" y="-25"/>
            <a:ext cx="9164999" cy="17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594442" y="1967318"/>
            <a:ext cx="7955100" cy="110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An Overview of Current Research in Space and Astrophysical Plasmas</a:t>
            </a:r>
            <a:endParaRPr b="1" sz="3000"/>
          </a:p>
        </p:txBody>
      </p:sp>
      <p:sp>
        <p:nvSpPr>
          <p:cNvPr id="62" name="Google Shape;62;p14"/>
          <p:cNvSpPr txBox="1"/>
          <p:nvPr/>
        </p:nvSpPr>
        <p:spPr>
          <a:xfrm>
            <a:off x="41407" y="4899234"/>
            <a:ext cx="8877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/>
              <a:t>S. Servidio </a:t>
            </a:r>
            <a:r>
              <a:rPr b="1" lang="en" sz="700"/>
              <a:t>acknowledges</a:t>
            </a:r>
            <a:r>
              <a:rPr b="1" lang="en" sz="700"/>
              <a:t> “</a:t>
            </a:r>
            <a:r>
              <a:rPr b="1" lang="en" sz="700"/>
              <a:t>Space It Up!”, funded by the Italian Space Agency (ASI), and the Ministry of University and Research, MUR, under contract no. 2024-5-E.0–CUP no. I53D24000060005</a:t>
            </a:r>
            <a:endParaRPr b="1" sz="700"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418" y="4637414"/>
            <a:ext cx="337825" cy="3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338" y="4350103"/>
            <a:ext cx="520000" cy="2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12" y="3998098"/>
            <a:ext cx="764800" cy="9577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210100" y="3015226"/>
            <a:ext cx="9051600" cy="7695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9525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Elena Amato, </a:t>
            </a:r>
            <a:r>
              <a:rPr b="1" i="1" lang="en" sz="1900"/>
              <a:t>INAF, Osservatorio Astrofisico di Arcetri, Firenze</a:t>
            </a:r>
            <a:endParaRPr b="1" i="1"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Sergio Servidio, </a:t>
            </a:r>
            <a:r>
              <a:rPr b="1" i="1" lang="en" sz="1900"/>
              <a:t>Università, della Calabria, Cosenza</a:t>
            </a:r>
            <a:endParaRPr b="1" i="1" sz="1900"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2000" y="3628333"/>
            <a:ext cx="957775" cy="9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8">
            <a:alphaModFix/>
          </a:blip>
          <a:srcRect b="25723" l="0" r="0" t="20962"/>
          <a:stretch/>
        </p:blipFill>
        <p:spPr>
          <a:xfrm>
            <a:off x="2868400" y="3710910"/>
            <a:ext cx="1564942" cy="834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</a:t>
            </a:r>
            <a:endParaRPr i="1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 title="ChatGPT Image 28 gen 2026, 16_27_32.png"/>
          <p:cNvPicPr preferRelativeResize="0"/>
          <p:nvPr/>
        </p:nvPicPr>
        <p:blipFill rotWithShape="1">
          <a:blip r:embed="rId3">
            <a:alphaModFix/>
          </a:blip>
          <a:srcRect b="0" l="-1748" r="-501" t="0"/>
          <a:stretch/>
        </p:blipFill>
        <p:spPr>
          <a:xfrm>
            <a:off x="-193737" y="0"/>
            <a:ext cx="941354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-37272" y="24814"/>
            <a:ext cx="9144000" cy="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lt1"/>
                </a:solidFill>
              </a:rPr>
              <a:t>The trip</a:t>
            </a:r>
            <a:endParaRPr b="1" sz="4000">
              <a:solidFill>
                <a:schemeClr val="lt1"/>
              </a:solidFill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650" y="1326200"/>
            <a:ext cx="2003799" cy="89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437450" y="2988803"/>
            <a:ext cx="1806525" cy="685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096225">
            <a:off x="4111972" y="1063027"/>
            <a:ext cx="1704401" cy="758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9928743">
            <a:off x="5525136" y="2771302"/>
            <a:ext cx="2115252" cy="802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2148" y="3674050"/>
            <a:ext cx="1125239" cy="141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15"/>
          <p:cNvCxnSpPr/>
          <p:nvPr/>
        </p:nvCxnSpPr>
        <p:spPr>
          <a:xfrm rot="10800000">
            <a:off x="3050875" y="3978125"/>
            <a:ext cx="561600" cy="1794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" name="Google Shape;82;p15"/>
          <p:cNvCxnSpPr/>
          <p:nvPr/>
        </p:nvCxnSpPr>
        <p:spPr>
          <a:xfrm rot="10800000">
            <a:off x="3302950" y="3563525"/>
            <a:ext cx="469200" cy="262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5"/>
          <p:cNvCxnSpPr/>
          <p:nvPr/>
        </p:nvCxnSpPr>
        <p:spPr>
          <a:xfrm rot="10800000">
            <a:off x="3832550" y="3252550"/>
            <a:ext cx="253200" cy="421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5"/>
          <p:cNvCxnSpPr/>
          <p:nvPr/>
        </p:nvCxnSpPr>
        <p:spPr>
          <a:xfrm flipH="1" rot="10800000">
            <a:off x="4412088" y="3272650"/>
            <a:ext cx="201900" cy="4014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5"/>
          <p:cNvCxnSpPr/>
          <p:nvPr/>
        </p:nvCxnSpPr>
        <p:spPr>
          <a:xfrm flipH="1" rot="10800000">
            <a:off x="4572000" y="3403800"/>
            <a:ext cx="311100" cy="356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" name="Google Shape;86;p15"/>
          <p:cNvCxnSpPr/>
          <p:nvPr/>
        </p:nvCxnSpPr>
        <p:spPr>
          <a:xfrm flipH="1" rot="10800000">
            <a:off x="4700375" y="3563525"/>
            <a:ext cx="443100" cy="414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7" name="Google Shape;87;p15" title="Video-heliosphere.pptx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1391" y="721949"/>
            <a:ext cx="6621222" cy="372445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8" name="Google Shape;88;p15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</a:t>
            </a:r>
            <a:endParaRPr i="1" sz="1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New Hints from Observations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3031987" y="500550"/>
            <a:ext cx="6044700" cy="160200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2700000" dist="9525">
              <a:srgbClr val="000000">
                <a:alpha val="50000"/>
              </a:srgbClr>
            </a:outerShdw>
          </a:effectLst>
        </p:spPr>
        <p:txBody>
          <a:bodyPr anchorCtr="0" anchor="ctr" bIns="129200" lIns="129200" spcFirstLastPara="1" rIns="129200" wrap="square" tIns="129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6"/>
              <a:t>Next-generation space observations reveal wealth of complexity: </a:t>
            </a:r>
            <a:br>
              <a:rPr b="1" lang="en" sz="1906"/>
            </a:br>
            <a:r>
              <a:rPr b="1" lang="en" sz="1906"/>
              <a:t>A zoo of coherent structures, waves, and plasma phenomena that we don't fully understand yet</a:t>
            </a:r>
            <a:endParaRPr b="1" sz="1906"/>
          </a:p>
        </p:txBody>
      </p:sp>
      <p:sp>
        <p:nvSpPr>
          <p:cNvPr id="96" name="Google Shape;96;p16"/>
          <p:cNvSpPr txBox="1"/>
          <p:nvPr/>
        </p:nvSpPr>
        <p:spPr>
          <a:xfrm>
            <a:off x="22584" y="4330583"/>
            <a:ext cx="6393900" cy="7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9200" lIns="129200" spcFirstLastPara="1" rIns="129200" wrap="square" tIns="1292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METIS</a:t>
            </a:r>
            <a:r>
              <a:rPr b="1" lang="en" sz="1700"/>
              <a:t> observations of Alfvénic outflows driven by interchange reconnection in a pseudostreamer</a:t>
            </a:r>
            <a:endParaRPr sz="1700"/>
          </a:p>
        </p:txBody>
      </p:sp>
      <p:pic>
        <p:nvPicPr>
          <p:cNvPr id="97" name="Google Shape;97;p16" title="summary_metis_ph2_data_esa_press_release-tb-228505_pr_wide.png"/>
          <p:cNvPicPr preferRelativeResize="0"/>
          <p:nvPr/>
        </p:nvPicPr>
        <p:blipFill rotWithShape="1">
          <a:blip r:embed="rId4">
            <a:alphaModFix/>
          </a:blip>
          <a:srcRect b="5365" l="0" r="5195" t="0"/>
          <a:stretch/>
        </p:blipFill>
        <p:spPr>
          <a:xfrm>
            <a:off x="3706" y="709456"/>
            <a:ext cx="3004116" cy="299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95250">
              <a:srgbClr val="000000">
                <a:alpha val="50000"/>
              </a:srgbClr>
            </a:outerShdw>
          </a:effectLst>
        </p:spPr>
      </p:pic>
      <p:grpSp>
        <p:nvGrpSpPr>
          <p:cNvPr id="98" name="Google Shape;98;p16"/>
          <p:cNvGrpSpPr/>
          <p:nvPr/>
        </p:nvGrpSpPr>
        <p:grpSpPr>
          <a:xfrm>
            <a:off x="4596050" y="2071490"/>
            <a:ext cx="4446287" cy="2180160"/>
            <a:chOff x="-5296968" y="2652066"/>
            <a:chExt cx="4697113" cy="2303148"/>
          </a:xfrm>
        </p:grpSpPr>
        <p:sp>
          <p:nvSpPr>
            <p:cNvPr id="99" name="Google Shape;99;p16"/>
            <p:cNvSpPr/>
            <p:nvPr/>
          </p:nvSpPr>
          <p:spPr>
            <a:xfrm>
              <a:off x="-5296968" y="2652066"/>
              <a:ext cx="4651200" cy="2275200"/>
            </a:xfrm>
            <a:prstGeom prst="flowChartAlternateProcess">
              <a:avLst/>
            </a:prstGeom>
            <a:solidFill>
              <a:srgbClr val="FFFFFF"/>
            </a:solidFill>
            <a:ln cap="flat" cmpd="sng" w="331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4519" rotWithShape="0" algn="bl" dir="2700000" dist="124199">
                <a:srgbClr val="000000">
                  <a:alpha val="50000"/>
                </a:srgbClr>
              </a:outerShdw>
            </a:effectLst>
          </p:spPr>
          <p:txBody>
            <a:bodyPr anchorCtr="0" anchor="ctr" bIns="79450" lIns="79450" spcFirstLastPara="1" rIns="79450" wrap="square" tIns="79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7"/>
            </a:p>
          </p:txBody>
        </p:sp>
        <p:sp>
          <p:nvSpPr>
            <p:cNvPr id="100" name="Google Shape;100;p16"/>
            <p:cNvSpPr txBox="1"/>
            <p:nvPr/>
          </p:nvSpPr>
          <p:spPr>
            <a:xfrm>
              <a:off x="-5251055" y="4069614"/>
              <a:ext cx="4651200" cy="8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9450" lIns="79450" spcFirstLastPara="1" rIns="79450" wrap="square" tIns="7945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67"/>
                <a:t>Flux rope hanging above the sunspot and forming penumbral-like filaments within the umbra</a:t>
              </a:r>
              <a:endParaRPr b="1" sz="1467"/>
            </a:p>
          </p:txBody>
        </p:sp>
        <p:pic>
          <p:nvPicPr>
            <p:cNvPr id="101" name="Google Shape;101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5194737" y="2802603"/>
              <a:ext cx="4446730" cy="11976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p16"/>
          <p:cNvSpPr txBox="1"/>
          <p:nvPr/>
        </p:nvSpPr>
        <p:spPr>
          <a:xfrm>
            <a:off x="22571" y="3745576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rgbClr val="4A86E8"/>
                </a:solidFill>
              </a:rPr>
              <a:t>Romano+, SP, 2019</a:t>
            </a:r>
            <a:endParaRPr b="1" sz="1300" u="sng">
              <a:solidFill>
                <a:srgbClr val="4A86E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rgbClr val="4A86E8"/>
                </a:solidFill>
              </a:rPr>
              <a:t>Guglielmino+, ApJ 2019</a:t>
            </a:r>
            <a:endParaRPr b="1" sz="1300" u="sng">
              <a:solidFill>
                <a:srgbClr val="4A86E8"/>
              </a:solidFill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3</a:t>
            </a:r>
            <a:endParaRPr i="1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7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Unique, New Plasma Observations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68732" y="701000"/>
            <a:ext cx="9004500" cy="2577600"/>
          </a:xfrm>
          <a:prstGeom prst="flowChartAlternateProcess">
            <a:avLst/>
          </a:prstGeom>
          <a:solidFill>
            <a:srgbClr val="FFFFFF"/>
          </a:solidFill>
          <a:ln cap="flat" cmpd="sng" w="359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80759" rotWithShape="0" algn="bl" dir="2700000" dist="134599">
              <a:srgbClr val="000000">
                <a:alpha val="50000"/>
              </a:srgbClr>
            </a:outerShdw>
          </a:effectLst>
        </p:spPr>
        <p:txBody>
          <a:bodyPr anchorCtr="0" anchor="ctr" bIns="86125" lIns="86125" spcFirstLastPara="1" rIns="86125" wrap="square" tIns="8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8"/>
              <a:buFont typeface="Arial"/>
              <a:buNone/>
            </a:pPr>
            <a:r>
              <a:t/>
            </a:r>
            <a:endParaRPr sz="1318"/>
          </a:p>
        </p:txBody>
      </p:sp>
      <p:sp>
        <p:nvSpPr>
          <p:cNvPr id="111" name="Google Shape;111;p17"/>
          <p:cNvSpPr txBox="1"/>
          <p:nvPr/>
        </p:nvSpPr>
        <p:spPr>
          <a:xfrm>
            <a:off x="3896294" y="4821430"/>
            <a:ext cx="16164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6250" lIns="52525" spcFirstLastPara="1" rIns="52525" wrap="square" tIns="262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9"/>
              <a:buFont typeface="Calibri"/>
              <a:buNone/>
            </a:pPr>
            <a:r>
              <a:rPr b="1" lang="en" sz="1300" u="sng">
                <a:solidFill>
                  <a:srgbClr val="3C78D8"/>
                </a:solidFill>
              </a:rPr>
              <a:t>Abbo+, SSRv, 2016</a:t>
            </a:r>
            <a:endParaRPr b="1" sz="1300" u="sng">
              <a:solidFill>
                <a:srgbClr val="3C78D8"/>
              </a:solidFill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4572000" y="1103086"/>
            <a:ext cx="4383600" cy="14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83950" lIns="83950" spcFirstLastPara="1" rIns="83950" wrap="square" tIns="83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Unique SO/METIS measurements of density and solar wind velocity (via Doppler dimming) in the cradle of the solar wind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 u="sng">
                <a:solidFill>
                  <a:srgbClr val="4A86E8"/>
                </a:solidFill>
              </a:rPr>
              <a:t>Romoli+2021, Antonucci+2023</a:t>
            </a:r>
            <a:r>
              <a:rPr b="1" lang="en" sz="1300" u="sng">
                <a:solidFill>
                  <a:srgbClr val="4A86E8"/>
                </a:solidFill>
              </a:rPr>
              <a:t>, </a:t>
            </a:r>
            <a:r>
              <a:rPr b="1" lang="en" sz="1300" u="sng">
                <a:solidFill>
                  <a:srgbClr val="4A86E8"/>
                </a:solidFill>
              </a:rPr>
              <a:t>Giordano+2025</a:t>
            </a:r>
            <a:endParaRPr b="1" sz="1300" u="sng">
              <a:solidFill>
                <a:srgbClr val="4A86E8"/>
              </a:solidFill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1612650" y="678252"/>
            <a:ext cx="5918700" cy="466500"/>
          </a:xfrm>
          <a:prstGeom prst="rect">
            <a:avLst/>
          </a:prstGeom>
          <a:noFill/>
          <a:ln>
            <a:noFill/>
          </a:ln>
          <a:effectLst>
            <a:outerShdw blurRad="52484" rotWithShape="0" algn="bl" dir="5400000" dist="17495">
              <a:srgbClr val="000000">
                <a:alpha val="50000"/>
              </a:srgbClr>
            </a:outerShdw>
          </a:effectLst>
        </p:spPr>
        <p:txBody>
          <a:bodyPr anchorCtr="0" anchor="t" bIns="83950" lIns="83950" spcFirstLastPara="1" rIns="83950" wrap="square" tIns="83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28"/>
              <a:t>Probing the Solar Wind Acceleration region</a:t>
            </a:r>
            <a:endParaRPr sz="1928"/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200" y="1181625"/>
            <a:ext cx="2220675" cy="1789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8875" y="1186425"/>
            <a:ext cx="2220675" cy="185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/>
          <p:nvPr/>
        </p:nvSpPr>
        <p:spPr>
          <a:xfrm>
            <a:off x="5511900" y="2465300"/>
            <a:ext cx="3561300" cy="2671500"/>
          </a:xfrm>
          <a:prstGeom prst="flowChartAlternateProcess">
            <a:avLst/>
          </a:prstGeom>
          <a:solidFill>
            <a:srgbClr val="FFFFFF"/>
          </a:solidFill>
          <a:ln cap="flat" cmpd="sng" w="359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80759" rotWithShape="0" algn="bl" dir="2700000" dist="134599">
              <a:srgbClr val="000000">
                <a:alpha val="50000"/>
              </a:srgbClr>
            </a:outerShdw>
          </a:effectLst>
        </p:spPr>
        <p:txBody>
          <a:bodyPr anchorCtr="0" anchor="ctr" bIns="86125" lIns="86125" spcFirstLastPara="1" rIns="86125" wrap="square" tIns="86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8"/>
              <a:buFont typeface="Arial"/>
              <a:buNone/>
            </a:pPr>
            <a:r>
              <a:t/>
            </a:r>
            <a:endParaRPr sz="1318"/>
          </a:p>
        </p:txBody>
      </p:sp>
      <p:grpSp>
        <p:nvGrpSpPr>
          <p:cNvPr id="117" name="Google Shape;117;p17"/>
          <p:cNvGrpSpPr/>
          <p:nvPr/>
        </p:nvGrpSpPr>
        <p:grpSpPr>
          <a:xfrm>
            <a:off x="5753903" y="2532510"/>
            <a:ext cx="3051375" cy="2552309"/>
            <a:chOff x="258351" y="1096090"/>
            <a:chExt cx="6175622" cy="5165573"/>
          </a:xfrm>
        </p:grpSpPr>
        <p:grpSp>
          <p:nvGrpSpPr>
            <p:cNvPr id="118" name="Google Shape;118;p17"/>
            <p:cNvGrpSpPr/>
            <p:nvPr/>
          </p:nvGrpSpPr>
          <p:grpSpPr>
            <a:xfrm>
              <a:off x="258351" y="1096090"/>
              <a:ext cx="6175622" cy="5165573"/>
              <a:chOff x="0" y="759264"/>
              <a:chExt cx="4716015" cy="4019901"/>
            </a:xfrm>
          </p:grpSpPr>
          <p:pic>
            <p:nvPicPr>
              <p:cNvPr id="119" name="Google Shape;119;p1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0" y="764705"/>
                <a:ext cx="4716015" cy="40144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0" name="Google Shape;120;p17"/>
              <p:cNvSpPr/>
              <p:nvPr/>
            </p:nvSpPr>
            <p:spPr>
              <a:xfrm rot="2189127">
                <a:off x="958266" y="731254"/>
                <a:ext cx="518652" cy="1858119"/>
              </a:xfrm>
              <a:prstGeom prst="ellipse">
                <a:avLst/>
              </a:prstGeom>
              <a:solidFill>
                <a:srgbClr val="D8D8D8">
                  <a:alpha val="46670"/>
                </a:srgbClr>
              </a:solidFill>
              <a:ln cap="flat" cmpd="sng" w="6275">
                <a:solidFill>
                  <a:schemeClr val="dk1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22575" lIns="45175" spcFirstLastPara="1" rIns="45175" wrap="square" tIns="225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22">
                  <a:solidFill>
                    <a:srgbClr val="FF33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7"/>
              <p:cNvSpPr/>
              <p:nvPr/>
            </p:nvSpPr>
            <p:spPr>
              <a:xfrm rot="3171291">
                <a:off x="1084551" y="774155"/>
                <a:ext cx="811809" cy="2313328"/>
              </a:xfrm>
              <a:prstGeom prst="ellipse">
                <a:avLst/>
              </a:prstGeom>
              <a:solidFill>
                <a:srgbClr val="CCFF99">
                  <a:alpha val="49800"/>
                </a:srgbClr>
              </a:solidFill>
              <a:ln cap="flat" cmpd="sng" w="6275">
                <a:solidFill>
                  <a:srgbClr val="00B050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22575" lIns="45175" spcFirstLastPara="1" rIns="45175" wrap="square" tIns="225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22">
                  <a:solidFill>
                    <a:srgbClr val="FF33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7"/>
              <p:cNvSpPr/>
              <p:nvPr/>
            </p:nvSpPr>
            <p:spPr>
              <a:xfrm rot="5872638">
                <a:off x="1273396" y="1980490"/>
                <a:ext cx="538481" cy="1805643"/>
              </a:xfrm>
              <a:prstGeom prst="ellipse">
                <a:avLst/>
              </a:prstGeom>
              <a:solidFill>
                <a:srgbClr val="FF0000">
                  <a:alpha val="29800"/>
                </a:srgbClr>
              </a:solidFill>
              <a:ln cap="flat" cmpd="sng" w="6275">
                <a:solidFill>
                  <a:srgbClr val="FF3300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22575" lIns="45175" spcFirstLastPara="1" rIns="45175" wrap="square" tIns="225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22">
                  <a:solidFill>
                    <a:srgbClr val="FF33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7"/>
              <p:cNvSpPr/>
              <p:nvPr/>
            </p:nvSpPr>
            <p:spPr>
              <a:xfrm rot="6928586">
                <a:off x="761571" y="2388292"/>
                <a:ext cx="225973" cy="943206"/>
              </a:xfrm>
              <a:prstGeom prst="ellipse">
                <a:avLst/>
              </a:prstGeom>
              <a:solidFill>
                <a:srgbClr val="CCFFFF">
                  <a:alpha val="40000"/>
                </a:srgbClr>
              </a:solidFill>
              <a:ln cap="flat" cmpd="sng" w="6275">
                <a:solidFill>
                  <a:srgbClr val="0000CC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22575" lIns="45175" spcFirstLastPara="1" rIns="45175" wrap="square" tIns="225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22">
                  <a:solidFill>
                    <a:srgbClr val="FF33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4" name="Google Shape;124;p17"/>
            <p:cNvSpPr/>
            <p:nvPr/>
          </p:nvSpPr>
          <p:spPr>
            <a:xfrm>
              <a:off x="1134551" y="4242490"/>
              <a:ext cx="2196000" cy="147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2575" lIns="45175" spcFirstLastPara="1" rIns="45175" wrap="square" tIns="225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22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7"/>
            <p:cNvSpPr txBox="1"/>
            <p:nvPr/>
          </p:nvSpPr>
          <p:spPr>
            <a:xfrm>
              <a:off x="2761774" y="4297796"/>
              <a:ext cx="325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575" lIns="45175" spcFirstLastPara="1" rIns="45175" wrap="square" tIns="225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85">
                  <a:solidFill>
                    <a:srgbClr val="66FFFF"/>
                  </a:solidFill>
                  <a:latin typeface="Calibri"/>
                  <a:ea typeface="Calibri"/>
                  <a:cs typeface="Calibri"/>
                  <a:sym typeface="Calibri"/>
                </a:rPr>
                <a:t>∙</a:t>
              </a:r>
              <a:endParaRPr sz="1185">
                <a:solidFill>
                  <a:srgbClr val="66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7"/>
            <p:cNvSpPr txBox="1"/>
            <p:nvPr/>
          </p:nvSpPr>
          <p:spPr>
            <a:xfrm>
              <a:off x="2764671" y="4022231"/>
              <a:ext cx="325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575" lIns="45175" spcFirstLastPara="1" rIns="45175" wrap="square" tIns="225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85">
                  <a:solidFill>
                    <a:srgbClr val="66FFFF"/>
                  </a:solidFill>
                  <a:latin typeface="Calibri"/>
                  <a:ea typeface="Calibri"/>
                  <a:cs typeface="Calibri"/>
                  <a:sym typeface="Calibri"/>
                </a:rPr>
                <a:t>∙</a:t>
              </a:r>
              <a:endParaRPr sz="1185">
                <a:solidFill>
                  <a:srgbClr val="66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7"/>
            <p:cNvSpPr txBox="1"/>
            <p:nvPr/>
          </p:nvSpPr>
          <p:spPr>
            <a:xfrm>
              <a:off x="968045" y="5295241"/>
              <a:ext cx="3587700" cy="31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575" lIns="45175" spcFirstLastPara="1" rIns="45175" wrap="square" tIns="225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4">
                  <a:solidFill>
                    <a:srgbClr val="66FFFF"/>
                  </a:solidFill>
                  <a:latin typeface="Calibri"/>
                  <a:ea typeface="Calibri"/>
                  <a:cs typeface="Calibri"/>
                  <a:sym typeface="Calibri"/>
                </a:rPr>
                <a:t>∙ Abbo +, 2025</a:t>
              </a:r>
              <a:endParaRPr sz="724"/>
            </a:p>
          </p:txBody>
        </p:sp>
        <p:cxnSp>
          <p:nvCxnSpPr>
            <p:cNvPr id="128" name="Google Shape;128;p17"/>
            <p:cNvCxnSpPr/>
            <p:nvPr/>
          </p:nvCxnSpPr>
          <p:spPr>
            <a:xfrm>
              <a:off x="1312790" y="5735033"/>
              <a:ext cx="2016000" cy="0"/>
            </a:xfrm>
            <a:prstGeom prst="straightConnector1">
              <a:avLst/>
            </a:prstGeom>
            <a:noFill/>
            <a:ln cap="flat" cmpd="sng" w="78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9" name="Google Shape;129;p17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4</a:t>
            </a:r>
            <a:endParaRPr i="1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State of the Art Models of Coronal Dynamics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5048757" y="759721"/>
            <a:ext cx="3788100" cy="18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83950" lIns="83950" spcFirstLastPara="1" rIns="83950" wrap="square" tIns="83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Plasma modeling has achieved remarkable accuracy in simulating coronal dynamics - particularly for plasma confined within closed magnetic loops. </a:t>
            </a:r>
            <a:br>
              <a:rPr b="1" lang="en"/>
            </a:b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This success mirrors the sophistication of models used for tokamak plasmas, but in a vastly different parameter space</a:t>
            </a:r>
            <a:endParaRPr/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20675"/>
            <a:ext cx="3340649" cy="34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4583" y="685450"/>
            <a:ext cx="2684436" cy="189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18"/>
          <p:cNvGrpSpPr/>
          <p:nvPr/>
        </p:nvGrpSpPr>
        <p:grpSpPr>
          <a:xfrm>
            <a:off x="3485575" y="2885640"/>
            <a:ext cx="5699394" cy="2149285"/>
            <a:chOff x="3729046" y="2885662"/>
            <a:chExt cx="5497631" cy="2149285"/>
          </a:xfrm>
        </p:grpSpPr>
        <p:pic>
          <p:nvPicPr>
            <p:cNvPr id="140" name="Google Shape;140;p18" title="paper_2_3D_view_2.png"/>
            <p:cNvPicPr preferRelativeResize="0"/>
            <p:nvPr/>
          </p:nvPicPr>
          <p:blipFill rotWithShape="1">
            <a:blip r:embed="rId6">
              <a:alphaModFix/>
            </a:blip>
            <a:srcRect b="0" l="0" r="0" t="9698"/>
            <a:stretch/>
          </p:blipFill>
          <p:spPr>
            <a:xfrm>
              <a:off x="3729046" y="2974697"/>
              <a:ext cx="3559660" cy="2060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8"/>
            <p:cNvSpPr txBox="1"/>
            <p:nvPr/>
          </p:nvSpPr>
          <p:spPr>
            <a:xfrm>
              <a:off x="7233477" y="2885662"/>
              <a:ext cx="1993200" cy="189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85">
                  <a:solidFill>
                    <a:schemeClr val="dk1"/>
                  </a:solidFill>
                </a:rPr>
                <a:t>3D MHD model of a complex flux tube: appearance of magnetic reconnection events (nanoflares) and small jets</a:t>
              </a:r>
              <a:endParaRPr sz="1585">
                <a:solidFill>
                  <a:schemeClr val="dk1"/>
                </a:solidFill>
              </a:endParaRPr>
            </a:p>
          </p:txBody>
        </p:sp>
      </p:grpSp>
      <p:sp>
        <p:nvSpPr>
          <p:cNvPr id="142" name="Google Shape;142;p18"/>
          <p:cNvSpPr txBox="1"/>
          <p:nvPr/>
        </p:nvSpPr>
        <p:spPr>
          <a:xfrm>
            <a:off x="1646767" y="4575056"/>
            <a:ext cx="23334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6250" lIns="52525" spcFirstLastPara="1" rIns="52525" wrap="square" tIns="262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9"/>
              <a:buFont typeface="Calibri"/>
              <a:buNone/>
            </a:pPr>
            <a:r>
              <a:rPr b="1" lang="en" sz="1300" u="sng">
                <a:solidFill>
                  <a:srgbClr val="3C78D8"/>
                </a:solidFill>
              </a:rPr>
              <a:t>Cozzo+, 2024-2026</a:t>
            </a:r>
            <a:br>
              <a:rPr b="1" lang="en" sz="1300" u="sng">
                <a:solidFill>
                  <a:srgbClr val="3C78D8"/>
                </a:solidFill>
              </a:rPr>
            </a:br>
            <a:r>
              <a:rPr b="1" lang="en" sz="1300" u="sng">
                <a:solidFill>
                  <a:srgbClr val="3C78D8"/>
                </a:solidFill>
              </a:rPr>
              <a:t>Reale, LRSP 2014</a:t>
            </a:r>
            <a:endParaRPr b="1" sz="1300" u="sng">
              <a:solidFill>
                <a:srgbClr val="3C78D8"/>
              </a:solidFill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5</a:t>
            </a:r>
            <a:endParaRPr i="1" sz="1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3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 title="UNIROMA2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275" y="1902400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UNIROMA2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1373250" y="761568"/>
            <a:ext cx="77007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F. Berrilli, D. del Moro, L. Giovannelli, G. Nigro, R. Reda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M. Berretti, M. Cantoresi, L. Casara, S. Chierichini, A. Chiodini, A. Giri Nair, F. Konow, L. Lucaferri, R. Mugatwala, A. Russo</a:t>
            </a:r>
            <a:endParaRPr b="1" sz="1600"/>
          </a:p>
        </p:txBody>
      </p:sp>
      <p:pic>
        <p:nvPicPr>
          <p:cNvPr id="152" name="Google Shape;15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19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154" name="Google Shape;154;p19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155" name="Google Shape;155;p19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156" name="Google Shape;156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7" name="Google Shape;15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575" y="2636213"/>
            <a:ext cx="1560176" cy="9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651" y="3785900"/>
            <a:ext cx="1482019" cy="833999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pic>
        <p:nvPicPr>
          <p:cNvPr id="159" name="Google Shape;159;p19"/>
          <p:cNvPicPr preferRelativeResize="0"/>
          <p:nvPr/>
        </p:nvPicPr>
        <p:blipFill rotWithShape="1">
          <a:blip r:embed="rId7">
            <a:alphaModFix/>
          </a:blip>
          <a:srcRect b="0" l="0" r="50634" t="20892"/>
          <a:stretch/>
        </p:blipFill>
        <p:spPr>
          <a:xfrm>
            <a:off x="560483" y="1399000"/>
            <a:ext cx="246900" cy="2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6</a:t>
            </a:r>
            <a:endParaRPr i="1" sz="1000"/>
          </a:p>
        </p:txBody>
      </p:sp>
      <p:pic>
        <p:nvPicPr>
          <p:cNvPr id="161" name="Google Shape;161;p19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5712188" y="124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 txBox="1"/>
          <p:nvPr/>
        </p:nvSpPr>
        <p:spPr>
          <a:xfrm>
            <a:off x="5800068" y="-8767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19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339244" y="1852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6299632" y="31981"/>
            <a:ext cx="723000" cy="1704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magnetosphere/</a:t>
            </a:r>
            <a:b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ionosphere</a:t>
            </a:r>
            <a:endParaRPr b="1" sz="6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19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963262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6974775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19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7587282" y="2746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7535265" y="38547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simulations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9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8204455" y="2059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/>
        </p:nvSpPr>
        <p:spPr>
          <a:xfrm>
            <a:off x="8128356" y="19192"/>
            <a:ext cx="7824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astrophysics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 title="INAF_OATO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6995" y="1908808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INAF/OATO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 txBox="1"/>
          <p:nvPr/>
        </p:nvSpPr>
        <p:spPr>
          <a:xfrm>
            <a:off x="1454561" y="705790"/>
            <a:ext cx="77007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S. Fineschi, R. Susino, D. Telloni, L. Abbo, A. Bemporad, S. Giordano, L. Zangrilli, S. Mancuso, C. Benna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F. Frassati, A. Liberatore, R. Biondo, H. Haudemand, E. Amato, R. Chiartano</a:t>
            </a:r>
            <a:endParaRPr b="1" sz="1600"/>
          </a:p>
        </p:txBody>
      </p:sp>
      <p:pic>
        <p:nvPicPr>
          <p:cNvPr id="179" name="Google Shape;17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4" y="2600875"/>
            <a:ext cx="2468125" cy="6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 rotWithShape="1">
          <a:blip r:embed="rId6">
            <a:alphaModFix/>
          </a:blip>
          <a:srcRect b="0" l="0" r="73579" t="0"/>
          <a:stretch/>
        </p:blipFill>
        <p:spPr>
          <a:xfrm>
            <a:off x="144249" y="896848"/>
            <a:ext cx="345712" cy="3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170" y="3458550"/>
            <a:ext cx="2236423" cy="509625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grpSp>
        <p:nvGrpSpPr>
          <p:cNvPr id="183" name="Google Shape;183;p20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184" name="Google Shape;184;p20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185" name="Google Shape;185;p20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186" name="Google Shape;186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" name="Google Shape;187;p20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7</a:t>
            </a:r>
            <a:endParaRPr i="1" sz="1000"/>
          </a:p>
        </p:txBody>
      </p:sp>
      <p:pic>
        <p:nvPicPr>
          <p:cNvPr id="188" name="Google Shape;188;p2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958748" y="124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/>
          <p:nvPr/>
        </p:nvSpPr>
        <p:spPr>
          <a:xfrm>
            <a:off x="7046628" y="-8767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7566986" y="16639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7654866" y="-4533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solar wind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2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8184252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8195765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 title="INAF_OACatania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275" y="1904250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1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INAF/OACatania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1563750" y="837775"/>
            <a:ext cx="63015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Paolo Romano, Salvatore Luigi Guglielmino, Lidia Contarino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Fabiana Ferrente </a:t>
            </a:r>
            <a:endParaRPr b="1" sz="1600"/>
          </a:p>
        </p:txBody>
      </p:sp>
      <p:pic>
        <p:nvPicPr>
          <p:cNvPr id="202" name="Google Shape;20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21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204" name="Google Shape;204;p21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205" name="Google Shape;205;p21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206" name="Google Shape;206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7" name="Google Shape;20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625" y="2555713"/>
            <a:ext cx="2356249" cy="93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2674" y="3571150"/>
            <a:ext cx="1676150" cy="11456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pic>
        <p:nvPicPr>
          <p:cNvPr id="209" name="Google Shape;209;p21"/>
          <p:cNvPicPr preferRelativeResize="0"/>
          <p:nvPr/>
        </p:nvPicPr>
        <p:blipFill rotWithShape="1">
          <a:blip r:embed="rId7">
            <a:alphaModFix/>
          </a:blip>
          <a:srcRect b="0" l="0" r="68111" t="0"/>
          <a:stretch/>
        </p:blipFill>
        <p:spPr>
          <a:xfrm>
            <a:off x="684234" y="1840259"/>
            <a:ext cx="395384" cy="49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1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8</a:t>
            </a:r>
            <a:endParaRPr i="1" sz="1000"/>
          </a:p>
        </p:txBody>
      </p:sp>
      <p:pic>
        <p:nvPicPr>
          <p:cNvPr id="211" name="Google Shape;211;p21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920392" y="124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/>
        </p:nvSpPr>
        <p:spPr>
          <a:xfrm>
            <a:off x="7008272" y="-8767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21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7570560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/>
          <p:nvPr/>
        </p:nvSpPr>
        <p:spPr>
          <a:xfrm>
            <a:off x="7582074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21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8204455" y="2059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 txBox="1"/>
          <p:nvPr/>
        </p:nvSpPr>
        <p:spPr>
          <a:xfrm>
            <a:off x="8128356" y="19192"/>
            <a:ext cx="7824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astrophysics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 title="UNIPA-INAF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9825" y="1894725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2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UNIPA &amp; INAF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1186678" y="792801"/>
            <a:ext cx="80778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Fabio Reale, Paolo Pagano, Costanza Argiroffi, Antonino Petralia (INAF/OAPa)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Antonio Franco Rappazzo, Gabriele Sano, Gabriele Cozzo (now at Harvard, US)</a:t>
            </a:r>
            <a:endParaRPr b="1" sz="1600"/>
          </a:p>
        </p:txBody>
      </p:sp>
      <p:pic>
        <p:nvPicPr>
          <p:cNvPr id="225" name="Google Shape;22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22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227" name="Google Shape;227;p22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228" name="Google Shape;228;p22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229" name="Google Shape;229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0" name="Google Shape;230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363" y="2571750"/>
            <a:ext cx="1717467" cy="72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 rotWithShape="1">
          <a:blip r:embed="rId8">
            <a:alphaModFix/>
          </a:blip>
          <a:srcRect b="0" l="31828" r="33002" t="0"/>
          <a:stretch/>
        </p:blipFill>
        <p:spPr>
          <a:xfrm>
            <a:off x="1912750" y="3127924"/>
            <a:ext cx="695999" cy="6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 rotWithShape="1">
          <a:blip r:embed="rId7">
            <a:alphaModFix/>
          </a:blip>
          <a:srcRect b="0" l="0" r="59537" t="0"/>
          <a:stretch/>
        </p:blipFill>
        <p:spPr>
          <a:xfrm>
            <a:off x="659192" y="1914810"/>
            <a:ext cx="224599" cy="23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8725" y="3900175"/>
            <a:ext cx="2166205" cy="822775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sp>
        <p:nvSpPr>
          <p:cNvPr id="234" name="Google Shape;234;p22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9</a:t>
            </a:r>
            <a:endParaRPr i="1" sz="1000"/>
          </a:p>
        </p:txBody>
      </p:sp>
      <p:pic>
        <p:nvPicPr>
          <p:cNvPr id="235" name="Google Shape;235;p22" title="—Pngtree—diamond cut vector_6991808.png"/>
          <p:cNvPicPr preferRelativeResize="0"/>
          <p:nvPr/>
        </p:nvPicPr>
        <p:blipFill rotWithShape="1">
          <a:blip r:embed="rId10">
            <a:alphaModFix/>
          </a:blip>
          <a:srcRect b="26040" l="14901" r="16586" t="26430"/>
          <a:stretch/>
        </p:blipFill>
        <p:spPr>
          <a:xfrm>
            <a:off x="6300308" y="124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2"/>
          <p:cNvSpPr txBox="1"/>
          <p:nvPr/>
        </p:nvSpPr>
        <p:spPr>
          <a:xfrm>
            <a:off x="6388188" y="-8767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22" title="—Pngtree—diamond cut vector_6991808.png"/>
          <p:cNvPicPr preferRelativeResize="0"/>
          <p:nvPr/>
        </p:nvPicPr>
        <p:blipFill rotWithShape="1">
          <a:blip r:embed="rId10">
            <a:alphaModFix/>
          </a:blip>
          <a:srcRect b="26040" l="14901" r="16586" t="26430"/>
          <a:stretch/>
        </p:blipFill>
        <p:spPr>
          <a:xfrm>
            <a:off x="6950477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2"/>
          <p:cNvSpPr txBox="1"/>
          <p:nvPr/>
        </p:nvSpPr>
        <p:spPr>
          <a:xfrm>
            <a:off x="6961990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22" title="—Pngtree—diamond cut vector_6991808.png"/>
          <p:cNvPicPr preferRelativeResize="0"/>
          <p:nvPr/>
        </p:nvPicPr>
        <p:blipFill rotWithShape="1">
          <a:blip r:embed="rId10">
            <a:alphaModFix/>
          </a:blip>
          <a:srcRect b="26040" l="14901" r="16586" t="26430"/>
          <a:stretch/>
        </p:blipFill>
        <p:spPr>
          <a:xfrm>
            <a:off x="7574497" y="2746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2"/>
          <p:cNvSpPr txBox="1"/>
          <p:nvPr/>
        </p:nvSpPr>
        <p:spPr>
          <a:xfrm>
            <a:off x="7522480" y="38547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simulations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22" title="—Pngtree—diamond cut vector_6991808.png"/>
          <p:cNvPicPr preferRelativeResize="0"/>
          <p:nvPr/>
        </p:nvPicPr>
        <p:blipFill rotWithShape="1">
          <a:blip r:embed="rId10">
            <a:alphaModFix/>
          </a:blip>
          <a:srcRect b="26040" l="14901" r="16586" t="26430"/>
          <a:stretch/>
        </p:blipFill>
        <p:spPr>
          <a:xfrm>
            <a:off x="8204455" y="2059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2"/>
          <p:cNvSpPr txBox="1"/>
          <p:nvPr/>
        </p:nvSpPr>
        <p:spPr>
          <a:xfrm>
            <a:off x="8128356" y="19192"/>
            <a:ext cx="7824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astrophysics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3"/>
          <p:cNvPicPr preferRelativeResize="0"/>
          <p:nvPr/>
        </p:nvPicPr>
        <p:blipFill rotWithShape="1">
          <a:blip r:embed="rId3">
            <a:alphaModFix/>
          </a:blip>
          <a:srcRect b="10080" l="0" r="0" t="0"/>
          <a:stretch/>
        </p:blipFill>
        <p:spPr>
          <a:xfrm>
            <a:off x="0" y="0"/>
            <a:ext cx="9144000" cy="530512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3"/>
          <p:cNvSpPr/>
          <p:nvPr/>
        </p:nvSpPr>
        <p:spPr>
          <a:xfrm>
            <a:off x="-245100" y="2048630"/>
            <a:ext cx="9634200" cy="1086300"/>
          </a:xfrm>
          <a:prstGeom prst="rect">
            <a:avLst/>
          </a:prstGeom>
          <a:solidFill>
            <a:srgbClr val="FFFFFF">
              <a:alpha val="8239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0000"/>
              </a:solidFill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303300" y="2082053"/>
            <a:ext cx="8537400" cy="923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381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00"/>
                </a:solidFill>
              </a:rPr>
              <a:t>Solar wind &amp; space weather</a:t>
            </a:r>
            <a:endParaRPr b="1" sz="4800">
              <a:solidFill>
                <a:srgbClr val="FF0000"/>
              </a:solidFill>
            </a:endParaRPr>
          </a:p>
        </p:txBody>
      </p:sp>
      <p:sp>
        <p:nvSpPr>
          <p:cNvPr id="250" name="Google Shape;250;p23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10</a:t>
            </a:r>
            <a:endParaRPr i="1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4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A Very Complex Plasma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1886" y="735687"/>
            <a:ext cx="4377938" cy="393018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4"/>
          <p:cNvSpPr txBox="1"/>
          <p:nvPr/>
        </p:nvSpPr>
        <p:spPr>
          <a:xfrm>
            <a:off x="70277" y="2262125"/>
            <a:ext cx="2955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Kiyani+, PTRSA (2008)</a:t>
            </a:r>
            <a:endParaRPr b="1" i="0" sz="1900" u="none" cap="none" strike="noStrike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4"/>
          <p:cNvSpPr/>
          <p:nvPr/>
        </p:nvSpPr>
        <p:spPr>
          <a:xfrm>
            <a:off x="5779700" y="3077950"/>
            <a:ext cx="3364200" cy="18702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460000" dist="76200">
              <a:srgbClr val="000000">
                <a:alpha val="498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Coherent structures, waves and turbulence </a:t>
            </a:r>
            <a:endParaRPr b="1" sz="2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populate the </a:t>
            </a:r>
            <a:r>
              <a:rPr b="1" lang="en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heliosphere</a:t>
            </a:r>
            <a:endParaRPr b="1" i="0" sz="2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575" y="674075"/>
            <a:ext cx="2674749" cy="17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4"/>
          <p:cNvSpPr/>
          <p:nvPr/>
        </p:nvSpPr>
        <p:spPr>
          <a:xfrm>
            <a:off x="356780" y="656182"/>
            <a:ext cx="888600" cy="864000"/>
          </a:xfrm>
          <a:prstGeom prst="ellipse">
            <a:avLst/>
          </a:prstGeom>
          <a:noFill/>
          <a:ln cap="flat" cmpd="sng" w="38100">
            <a:solidFill>
              <a:srgbClr val="00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ateef"/>
              <a:ea typeface="Lateef"/>
              <a:cs typeface="Lateef"/>
              <a:sym typeface="Lateef"/>
            </a:endParaRPr>
          </a:p>
        </p:txBody>
      </p:sp>
      <p:pic>
        <p:nvPicPr>
          <p:cNvPr id="262" name="Google Shape;262;p24"/>
          <p:cNvPicPr preferRelativeResize="0"/>
          <p:nvPr/>
        </p:nvPicPr>
        <p:blipFill rotWithShape="1">
          <a:blip r:embed="rId6">
            <a:alphaModFix/>
          </a:blip>
          <a:srcRect b="4434" l="0" r="0" t="0"/>
          <a:stretch/>
        </p:blipFill>
        <p:spPr>
          <a:xfrm>
            <a:off x="500000" y="2954325"/>
            <a:ext cx="2116300" cy="173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4"/>
          <p:cNvSpPr txBox="1"/>
          <p:nvPr/>
        </p:nvSpPr>
        <p:spPr>
          <a:xfrm>
            <a:off x="282127" y="4501807"/>
            <a:ext cx="2279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Bruno+, PSS (2001)</a:t>
            </a:r>
            <a:endParaRPr b="1" i="0" sz="1700" u="none" cap="none" strike="noStrike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34775" y="617775"/>
            <a:ext cx="3741300" cy="1306775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920000" dist="104775">
              <a:srgbClr val="000000">
                <a:alpha val="49800"/>
              </a:srgbClr>
            </a:outerShdw>
          </a:effectLst>
        </p:spPr>
      </p:pic>
      <p:sp>
        <p:nvSpPr>
          <p:cNvPr id="265" name="Google Shape;265;p24"/>
          <p:cNvSpPr txBox="1"/>
          <p:nvPr/>
        </p:nvSpPr>
        <p:spPr>
          <a:xfrm>
            <a:off x="5880157" y="1869320"/>
            <a:ext cx="3170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Borovsky+, JGR (2008)</a:t>
            </a:r>
            <a:endParaRPr b="1" i="0" sz="1900" u="none" cap="none" strike="noStrike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11</a:t>
            </a:r>
            <a:endParaRPr i="1"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Solar Wind Turbulence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7659" y="2477600"/>
            <a:ext cx="3614116" cy="256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5"/>
          <p:cNvPicPr preferRelativeResize="0"/>
          <p:nvPr/>
        </p:nvPicPr>
        <p:blipFill rotWithShape="1">
          <a:blip r:embed="rId5">
            <a:alphaModFix/>
          </a:blip>
          <a:srcRect b="49315" l="0" r="0" t="0"/>
          <a:stretch/>
        </p:blipFill>
        <p:spPr>
          <a:xfrm>
            <a:off x="42150" y="1693866"/>
            <a:ext cx="1991575" cy="176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5"/>
          <p:cNvSpPr txBox="1"/>
          <p:nvPr/>
        </p:nvSpPr>
        <p:spPr>
          <a:xfrm>
            <a:off x="-36050" y="586561"/>
            <a:ext cx="30276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2275" lIns="92275" spcFirstLastPara="1" rIns="92275" wrap="square" tIns="92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10">
                <a:solidFill>
                  <a:srgbClr val="002060"/>
                </a:solidFill>
              </a:rPr>
              <a:t>Statistical predominance of the Alfvénic slow wind during maximum of solar activity</a:t>
            </a:r>
            <a:endParaRPr i="1" sz="1110">
              <a:solidFill>
                <a:srgbClr val="00206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606"/>
              </a:spcBef>
              <a:spcAft>
                <a:spcPts val="0"/>
              </a:spcAft>
              <a:buNone/>
            </a:pPr>
            <a:r>
              <a:rPr b="1" lang="en" sz="1306" u="sng">
                <a:solidFill>
                  <a:srgbClr val="1C4587"/>
                </a:solidFill>
              </a:rPr>
              <a:t>(D’Amicis et al, 2011, 2015, 2019)</a:t>
            </a:r>
            <a:endParaRPr b="1" sz="1306" u="sng">
              <a:solidFill>
                <a:srgbClr val="1C4587"/>
              </a:solidFill>
            </a:endParaRPr>
          </a:p>
        </p:txBody>
      </p:sp>
      <p:pic>
        <p:nvPicPr>
          <p:cNvPr id="276" name="Google Shape;27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70213" y="862552"/>
            <a:ext cx="1937973" cy="1118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4948" y="2001138"/>
            <a:ext cx="269163" cy="65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62060" y="758711"/>
            <a:ext cx="1882603" cy="121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79281" y="2000710"/>
            <a:ext cx="1884140" cy="113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59773" y="2477609"/>
            <a:ext cx="968487" cy="284233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5"/>
          <p:cNvSpPr txBox="1"/>
          <p:nvPr/>
        </p:nvSpPr>
        <p:spPr>
          <a:xfrm>
            <a:off x="7195899" y="877795"/>
            <a:ext cx="1882500" cy="9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2275" lIns="92275" spcFirstLastPara="1" rIns="92275" wrap="square" tIns="92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10">
                <a:solidFill>
                  <a:srgbClr val="002060"/>
                </a:solidFill>
              </a:rPr>
              <a:t>Origin and characterization of the Alfvénic wind</a:t>
            </a:r>
            <a:endParaRPr i="1" sz="1110">
              <a:solidFill>
                <a:srgbClr val="00206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606"/>
              </a:spcBef>
              <a:spcAft>
                <a:spcPts val="0"/>
              </a:spcAft>
              <a:buNone/>
            </a:pPr>
            <a:r>
              <a:rPr i="1" lang="en" sz="1005" u="sng">
                <a:solidFill>
                  <a:srgbClr val="000000"/>
                </a:solidFill>
              </a:rPr>
              <a:t>(D’Amicis et al 2021a, 2021b, 2021c)</a:t>
            </a:r>
            <a:endParaRPr i="1" sz="1005" u="sng">
              <a:solidFill>
                <a:srgbClr val="000000"/>
              </a:solidFill>
            </a:endParaRPr>
          </a:p>
        </p:txBody>
      </p:sp>
      <p:sp>
        <p:nvSpPr>
          <p:cNvPr id="282" name="Google Shape;282;p25"/>
          <p:cNvSpPr txBox="1"/>
          <p:nvPr/>
        </p:nvSpPr>
        <p:spPr>
          <a:xfrm>
            <a:off x="4654646" y="2013554"/>
            <a:ext cx="15270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2275" lIns="92275" spcFirstLastPara="1" rIns="92275" wrap="square" tIns="92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8">
                <a:solidFill>
                  <a:srgbClr val="000000"/>
                </a:solidFill>
              </a:rPr>
              <a:t>Solar sources with large expansion factors</a:t>
            </a:r>
            <a:endParaRPr sz="908">
              <a:solidFill>
                <a:srgbClr val="000000"/>
              </a:solidFill>
            </a:endParaRPr>
          </a:p>
        </p:txBody>
      </p:sp>
      <p:sp>
        <p:nvSpPr>
          <p:cNvPr id="283" name="Google Shape;283;p25"/>
          <p:cNvSpPr txBox="1"/>
          <p:nvPr/>
        </p:nvSpPr>
        <p:spPr>
          <a:xfrm>
            <a:off x="7089400" y="1678226"/>
            <a:ext cx="20547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2275" lIns="92275" spcFirstLastPara="1" rIns="92275" wrap="square" tIns="92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9">
                <a:solidFill>
                  <a:srgbClr val="000000"/>
                </a:solidFill>
              </a:rPr>
              <a:t>PFSS extrapolation + imaging</a:t>
            </a:r>
            <a:endParaRPr sz="1009">
              <a:solidFill>
                <a:srgbClr val="000000"/>
              </a:solidFill>
            </a:endParaRPr>
          </a:p>
        </p:txBody>
      </p:sp>
      <p:sp>
        <p:nvSpPr>
          <p:cNvPr id="284" name="Google Shape;284;p25"/>
          <p:cNvSpPr txBox="1"/>
          <p:nvPr/>
        </p:nvSpPr>
        <p:spPr>
          <a:xfrm>
            <a:off x="5953179" y="4013590"/>
            <a:ext cx="33708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2275" lIns="92275" spcFirstLastPara="1" rIns="92275" wrap="square" tIns="92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8">
                <a:solidFill>
                  <a:srgbClr val="000000"/>
                </a:solidFill>
              </a:rPr>
              <a:t>• </a:t>
            </a:r>
            <a:r>
              <a:rPr lang="en" sz="1608">
                <a:solidFill>
                  <a:srgbClr val="000000"/>
                </a:solidFill>
              </a:rPr>
              <a:t>fast wind closer to equipartition</a:t>
            </a:r>
            <a:endParaRPr sz="1608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8">
                <a:solidFill>
                  <a:srgbClr val="000000"/>
                </a:solidFill>
              </a:rPr>
              <a:t>• lower magnetic</a:t>
            </a:r>
            <a:r>
              <a:rPr lang="en" sz="1608"/>
              <a:t> </a:t>
            </a:r>
            <a:r>
              <a:rPr lang="en" sz="1608">
                <a:solidFill>
                  <a:srgbClr val="000000"/>
                </a:solidFill>
              </a:rPr>
              <a:t>compressibility</a:t>
            </a:r>
            <a:endParaRPr sz="1608">
              <a:solidFill>
                <a:srgbClr val="000000"/>
              </a:solidFill>
            </a:endParaRPr>
          </a:p>
        </p:txBody>
      </p:sp>
      <p:pic>
        <p:nvPicPr>
          <p:cNvPr id="285" name="Google Shape;285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67226" y="4119101"/>
            <a:ext cx="466500" cy="4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38518" y="4370813"/>
            <a:ext cx="528713" cy="528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8107" y="4089650"/>
            <a:ext cx="748543" cy="65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5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12</a:t>
            </a:r>
            <a:endParaRPr i="1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6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Flux tubes, Reconnection and Particles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6"/>
          <p:cNvSpPr txBox="1"/>
          <p:nvPr/>
        </p:nvSpPr>
        <p:spPr>
          <a:xfrm>
            <a:off x="3616221" y="738189"/>
            <a:ext cx="238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700" u="sng" cap="none" strike="noStrike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Pecora+, </a:t>
            </a:r>
            <a:br>
              <a:rPr b="1" lang="en" sz="1700" u="sng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" sz="1700" u="sng" cap="none" strike="noStrike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  <a:r>
              <a:rPr b="1" lang="en" sz="1700" u="sng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, 2021</a:t>
            </a:r>
            <a:endParaRPr b="1" i="0" sz="1700" u="sng" cap="none" strike="noStrike">
              <a:solidFill>
                <a:srgbClr val="3C7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26"/>
          <p:cNvPicPr preferRelativeResize="0"/>
          <p:nvPr/>
        </p:nvPicPr>
        <p:blipFill rotWithShape="1">
          <a:blip r:embed="rId4">
            <a:alphaModFix/>
          </a:blip>
          <a:srcRect b="0" l="0" r="4415" t="0"/>
          <a:stretch/>
        </p:blipFill>
        <p:spPr>
          <a:xfrm>
            <a:off x="54050" y="658825"/>
            <a:ext cx="3560199" cy="203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/>
          <p:cNvPicPr preferRelativeResize="0"/>
          <p:nvPr/>
        </p:nvPicPr>
        <p:blipFill rotWithShape="1">
          <a:blip r:embed="rId5">
            <a:alphaModFix/>
          </a:blip>
          <a:srcRect b="33962" l="0" r="0" t="0"/>
          <a:stretch/>
        </p:blipFill>
        <p:spPr>
          <a:xfrm>
            <a:off x="-61175" y="2914250"/>
            <a:ext cx="2547400" cy="1521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6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13</a:t>
            </a:r>
            <a:endParaRPr i="1" sz="1000"/>
          </a:p>
        </p:txBody>
      </p:sp>
      <p:pic>
        <p:nvPicPr>
          <p:cNvPr id="299" name="Google Shape;299;p26"/>
          <p:cNvPicPr preferRelativeResize="0"/>
          <p:nvPr/>
        </p:nvPicPr>
        <p:blipFill rotWithShape="1">
          <a:blip r:embed="rId6">
            <a:alphaModFix/>
          </a:blip>
          <a:srcRect b="45268" l="0" r="0" t="0"/>
          <a:stretch/>
        </p:blipFill>
        <p:spPr>
          <a:xfrm>
            <a:off x="1888099" y="3689550"/>
            <a:ext cx="1917449" cy="1420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6"/>
          <p:cNvSpPr/>
          <p:nvPr/>
        </p:nvSpPr>
        <p:spPr>
          <a:xfrm>
            <a:off x="3362097" y="2127803"/>
            <a:ext cx="1859100" cy="12777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7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" sz="1500">
                <a:solidFill>
                  <a:srgbClr val="FFFFFF"/>
                </a:solidFill>
              </a:rPr>
              <a:t>L</a:t>
            </a:r>
            <a:r>
              <a:rPr b="1" i="0" lang="en" sz="1500" u="none" cap="none" strike="noStrike">
                <a:solidFill>
                  <a:srgbClr val="FFFFFF"/>
                </a:solidFill>
              </a:rPr>
              <a:t>arge scale helical tubes are bounded by sharp (reconnecting) current layers</a:t>
            </a:r>
            <a:endParaRPr b="1" i="0" sz="1500" u="none" cap="none" strike="noStrike">
              <a:solidFill>
                <a:srgbClr val="FFFFFF"/>
              </a:solidFill>
            </a:endParaRPr>
          </a:p>
        </p:txBody>
      </p:sp>
      <p:grpSp>
        <p:nvGrpSpPr>
          <p:cNvPr id="301" name="Google Shape;301;p26"/>
          <p:cNvGrpSpPr/>
          <p:nvPr/>
        </p:nvGrpSpPr>
        <p:grpSpPr>
          <a:xfrm>
            <a:off x="5987151" y="615599"/>
            <a:ext cx="3137162" cy="4406069"/>
            <a:chOff x="6097075" y="615600"/>
            <a:chExt cx="3026980" cy="4406069"/>
          </a:xfrm>
        </p:grpSpPr>
        <p:pic>
          <p:nvPicPr>
            <p:cNvPr id="302" name="Google Shape;302;p2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097075" y="615600"/>
              <a:ext cx="2999999" cy="30776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6"/>
            <p:cNvSpPr/>
            <p:nvPr/>
          </p:nvSpPr>
          <p:spPr>
            <a:xfrm>
              <a:off x="6158890" y="3743969"/>
              <a:ext cx="2041800" cy="12777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2700000" dist="114300">
                <a:srgbClr val="000000">
                  <a:alpha val="4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lang="en" sz="1500">
                  <a:solidFill>
                    <a:srgbClr val="FFFFFF"/>
                  </a:solidFill>
                </a:rPr>
                <a:t>Switchbacks influence the turbulent (kinetic cascade)</a:t>
              </a:r>
              <a:br>
                <a:rPr b="1" lang="en" sz="1500">
                  <a:solidFill>
                    <a:srgbClr val="FFFFFF"/>
                  </a:solidFill>
                </a:rPr>
              </a:br>
              <a:r>
                <a:rPr b="1" lang="en" sz="1500">
                  <a:solidFill>
                    <a:srgbClr val="FFFFFF"/>
                  </a:solidFill>
                </a:rPr>
                <a:t>Perrone+, 2025  </a:t>
              </a:r>
              <a:endParaRPr b="1" i="0" sz="1500" u="none" cap="none" strike="noStrike">
                <a:solidFill>
                  <a:srgbClr val="FFFFFF"/>
                </a:solidFill>
              </a:endParaRPr>
            </a:p>
          </p:txBody>
        </p:sp>
        <p:pic>
          <p:nvPicPr>
            <p:cNvPr id="304" name="Google Shape;304;p2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315273" y="4294043"/>
              <a:ext cx="808783" cy="70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5" name="Google Shape;305;p26"/>
          <p:cNvSpPr txBox="1"/>
          <p:nvPr/>
        </p:nvSpPr>
        <p:spPr>
          <a:xfrm>
            <a:off x="3606177" y="4257550"/>
            <a:ext cx="2380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700" u="sng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Benella+,</a:t>
            </a:r>
            <a:br>
              <a:rPr b="1" lang="en" sz="1700" u="sng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700" u="sng">
                <a:solidFill>
                  <a:srgbClr val="3C78D8"/>
                </a:solidFill>
                <a:latin typeface="Calibri"/>
                <a:ea typeface="Calibri"/>
                <a:cs typeface="Calibri"/>
                <a:sym typeface="Calibri"/>
              </a:rPr>
              <a:t>2019, 2021</a:t>
            </a:r>
            <a:endParaRPr b="1" i="0" sz="1700" u="sng" cap="none" strike="noStrike">
              <a:solidFill>
                <a:srgbClr val="3C78D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7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Kinetic Effects in the Heliosphere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7"/>
          <p:cNvSpPr txBox="1"/>
          <p:nvPr/>
        </p:nvSpPr>
        <p:spPr>
          <a:xfrm>
            <a:off x="48789" y="558488"/>
            <a:ext cx="55005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9825" lIns="109825" spcFirstLastPara="1" rIns="109825" wrap="square" tIns="109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Turbulence-driven ion kinetic processes:</a:t>
            </a:r>
            <a:endParaRPr sz="1700"/>
          </a:p>
        </p:txBody>
      </p:sp>
      <p:pic>
        <p:nvPicPr>
          <p:cNvPr id="313" name="Google Shape;31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6321" y="914483"/>
            <a:ext cx="2597775" cy="21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7"/>
          <p:cNvSpPr txBox="1"/>
          <p:nvPr/>
        </p:nvSpPr>
        <p:spPr>
          <a:xfrm>
            <a:off x="-156739" y="2238176"/>
            <a:ext cx="37281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9825" lIns="109825" spcFirstLastPara="1" rIns="109825" wrap="square" tIns="109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27"/>
              <a:t>T</a:t>
            </a:r>
            <a:r>
              <a:rPr b="1" lang="en" sz="1027"/>
              <a:t>urbulent intermittent structures </a:t>
            </a:r>
            <a:br>
              <a:rPr b="1" lang="en" sz="1027"/>
            </a:br>
            <a:r>
              <a:rPr b="1" lang="en" sz="1027"/>
              <a:t>and anomalous ion VDFs</a:t>
            </a:r>
            <a:endParaRPr sz="1027"/>
          </a:p>
        </p:txBody>
      </p:sp>
      <p:pic>
        <p:nvPicPr>
          <p:cNvPr id="315" name="Google Shape;315;p27"/>
          <p:cNvPicPr preferRelativeResize="0"/>
          <p:nvPr/>
        </p:nvPicPr>
        <p:blipFill rotWithShape="1">
          <a:blip r:embed="rId5">
            <a:alphaModFix/>
          </a:blip>
          <a:srcRect b="0" l="0" r="0" t="62418"/>
          <a:stretch/>
        </p:blipFill>
        <p:spPr>
          <a:xfrm>
            <a:off x="12962" y="1068307"/>
            <a:ext cx="3317182" cy="1273733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7"/>
          <p:cNvSpPr txBox="1"/>
          <p:nvPr/>
        </p:nvSpPr>
        <p:spPr>
          <a:xfrm>
            <a:off x="677465" y="2577162"/>
            <a:ext cx="19731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9600" lIns="119600" spcFirstLastPara="1" rIns="119600" wrap="square" tIns="1196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46" u="sng">
                <a:solidFill>
                  <a:srgbClr val="3C78D8"/>
                </a:solidFill>
              </a:rPr>
              <a:t>Sorriso-Valvo+, PRL, 2019</a:t>
            </a:r>
            <a:endParaRPr b="1" sz="1046" u="sng">
              <a:solidFill>
                <a:srgbClr val="3C78D8"/>
              </a:solidFill>
            </a:endParaRPr>
          </a:p>
        </p:txBody>
      </p:sp>
      <p:grpSp>
        <p:nvGrpSpPr>
          <p:cNvPr id="317" name="Google Shape;317;p27"/>
          <p:cNvGrpSpPr/>
          <p:nvPr/>
        </p:nvGrpSpPr>
        <p:grpSpPr>
          <a:xfrm>
            <a:off x="162700" y="2676322"/>
            <a:ext cx="5131319" cy="2427900"/>
            <a:chOff x="418025" y="5430075"/>
            <a:chExt cx="5131319" cy="2427900"/>
          </a:xfrm>
        </p:grpSpPr>
        <p:sp>
          <p:nvSpPr>
            <p:cNvPr id="318" name="Google Shape;318;p27"/>
            <p:cNvSpPr txBox="1"/>
            <p:nvPr/>
          </p:nvSpPr>
          <p:spPr>
            <a:xfrm>
              <a:off x="2043544" y="5935860"/>
              <a:ext cx="3505800" cy="146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6875" lIns="126875" spcFirstLastPara="1" rIns="126875" wrap="square" tIns="126875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64">
                  <a:solidFill>
                    <a:srgbClr val="000000"/>
                  </a:solidFill>
                </a:rPr>
                <a:t>Phase-space dynamics and dissipation in turbulent nearly-reversible plasmas</a:t>
              </a:r>
              <a:endParaRPr b="1" sz="2914"/>
            </a:p>
          </p:txBody>
        </p:sp>
        <p:pic>
          <p:nvPicPr>
            <p:cNvPr id="319" name="Google Shape;319;p27"/>
            <p:cNvPicPr preferRelativeResize="0"/>
            <p:nvPr/>
          </p:nvPicPr>
          <p:blipFill rotWithShape="1">
            <a:blip r:embed="rId6">
              <a:alphaModFix/>
            </a:blip>
            <a:srcRect b="0" l="35832" r="27928" t="0"/>
            <a:stretch/>
          </p:blipFill>
          <p:spPr>
            <a:xfrm>
              <a:off x="520375" y="5966989"/>
              <a:ext cx="1749522" cy="18376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27"/>
            <p:cNvSpPr txBox="1"/>
            <p:nvPr/>
          </p:nvSpPr>
          <p:spPr>
            <a:xfrm>
              <a:off x="2249144" y="6925757"/>
              <a:ext cx="2259000" cy="83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8175" lIns="138175" spcFirstLastPara="1" rIns="138175" wrap="square" tIns="13817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9" u="sng">
                  <a:solidFill>
                    <a:srgbClr val="3C78D8"/>
                  </a:solidFill>
                </a:rPr>
                <a:t>Pezzi+,  MNRAS 2021</a:t>
              </a:r>
              <a:endParaRPr b="1" sz="1209" u="sng">
                <a:solidFill>
                  <a:srgbClr val="3C78D8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9" u="sng">
                  <a:solidFill>
                    <a:srgbClr val="3C78D8"/>
                  </a:solidFill>
                </a:rPr>
                <a:t>Richard+, PRE 2025</a:t>
              </a:r>
              <a:endParaRPr b="1" sz="1209" u="sng">
                <a:solidFill>
                  <a:srgbClr val="3C78D8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9" u="sng">
                  <a:solidFill>
                    <a:srgbClr val="3C78D8"/>
                  </a:solidFill>
                </a:rPr>
                <a:t>Larosa+, ApjL 2025</a:t>
              </a:r>
              <a:endParaRPr b="1" sz="1209" u="sng">
                <a:solidFill>
                  <a:srgbClr val="3C78D8"/>
                </a:solidFill>
              </a:endParaRPr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2751125" y="5430075"/>
              <a:ext cx="376800" cy="4836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7"/>
            <p:cNvSpPr/>
            <p:nvPr/>
          </p:nvSpPr>
          <p:spPr>
            <a:xfrm>
              <a:off x="418025" y="5913675"/>
              <a:ext cx="5043000" cy="19443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Google Shape;323;p27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14</a:t>
            </a:r>
            <a:endParaRPr i="1" sz="1000"/>
          </a:p>
        </p:txBody>
      </p:sp>
      <p:grpSp>
        <p:nvGrpSpPr>
          <p:cNvPr id="324" name="Google Shape;324;p27"/>
          <p:cNvGrpSpPr/>
          <p:nvPr/>
        </p:nvGrpSpPr>
        <p:grpSpPr>
          <a:xfrm>
            <a:off x="5822144" y="1030358"/>
            <a:ext cx="3270086" cy="3795350"/>
            <a:chOff x="0" y="-39560"/>
            <a:chExt cx="4533600" cy="3957199"/>
          </a:xfrm>
        </p:grpSpPr>
        <p:sp>
          <p:nvSpPr>
            <p:cNvPr id="325" name="Google Shape;325;p27"/>
            <p:cNvSpPr/>
            <p:nvPr/>
          </p:nvSpPr>
          <p:spPr>
            <a:xfrm>
              <a:off x="0" y="0"/>
              <a:ext cx="4533600" cy="3849900"/>
            </a:xfrm>
            <a:prstGeom prst="flowChartAlternateProcess">
              <a:avLst/>
            </a:prstGeom>
            <a:solidFill>
              <a:srgbClr val="FFFFFF"/>
            </a:solidFill>
            <a:ln cap="flat" cmpd="sng" w="302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8076" rotWithShape="0" algn="bl" dir="2700000" dist="113460">
                <a:srgbClr val="000000">
                  <a:alpha val="50000"/>
                </a:srgbClr>
              </a:outerShdw>
            </a:effectLst>
          </p:spPr>
          <p:txBody>
            <a:bodyPr anchorCtr="0" anchor="ctr" bIns="72600" lIns="72600" spcFirstLastPara="1" rIns="72600" wrap="square" tIns="726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11"/>
            </a:p>
          </p:txBody>
        </p:sp>
        <p:sp>
          <p:nvSpPr>
            <p:cNvPr id="326" name="Google Shape;326;p27"/>
            <p:cNvSpPr txBox="1"/>
            <p:nvPr/>
          </p:nvSpPr>
          <p:spPr>
            <a:xfrm>
              <a:off x="0" y="2670375"/>
              <a:ext cx="4477500" cy="56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2600" lIns="72600" spcFirstLastPara="1" rIns="72600" wrap="square" tIns="726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2"/>
                <a:t>A comparison between electron heat flux measurements in the solar wind (WIND data) and kinetic simulations  </a:t>
              </a:r>
              <a:r>
                <a:rPr b="1" lang="en" sz="852">
                  <a:solidFill>
                    <a:srgbClr val="4285F4"/>
                  </a:solidFill>
                </a:rPr>
                <a:t>(Landi et al., ApJL, 2014)</a:t>
              </a:r>
              <a:endParaRPr b="1" sz="852">
                <a:solidFill>
                  <a:srgbClr val="4285F4"/>
                </a:solidFill>
              </a:endParaRPr>
            </a:p>
          </p:txBody>
        </p:sp>
        <p:sp>
          <p:nvSpPr>
            <p:cNvPr id="327" name="Google Shape;327;p27"/>
            <p:cNvSpPr txBox="1"/>
            <p:nvPr/>
          </p:nvSpPr>
          <p:spPr>
            <a:xfrm>
              <a:off x="117676" y="-39560"/>
              <a:ext cx="4297500" cy="632700"/>
            </a:xfrm>
            <a:prstGeom prst="rect">
              <a:avLst/>
            </a:prstGeom>
            <a:noFill/>
            <a:ln>
              <a:noFill/>
            </a:ln>
            <a:effectLst>
              <a:outerShdw blurRad="45384" rotWithShape="0" algn="bl" dir="5400000" dist="15128">
                <a:srgbClr val="000000">
                  <a:alpha val="50000"/>
                </a:srgbClr>
              </a:outerShdw>
            </a:effectLst>
          </p:spPr>
          <p:txBody>
            <a:bodyPr anchorCtr="0" anchor="t" bIns="72600" lIns="72600" spcFirstLastPara="1" rIns="72600" wrap="square" tIns="726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94"/>
                <a:t>Electrons </a:t>
              </a:r>
              <a:endParaRPr b="1" sz="1494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94"/>
                <a:t>In the Solar Wind</a:t>
              </a:r>
              <a:endParaRPr b="1" sz="1494"/>
            </a:p>
          </p:txBody>
        </p:sp>
        <p:pic>
          <p:nvPicPr>
            <p:cNvPr id="328" name="Google Shape;328;p27" title="Screenshot 2026-01-27 at 09.34.09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74354" y="638893"/>
              <a:ext cx="4109662" cy="19609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27"/>
            <p:cNvSpPr txBox="1"/>
            <p:nvPr/>
          </p:nvSpPr>
          <p:spPr>
            <a:xfrm>
              <a:off x="79058" y="3080639"/>
              <a:ext cx="4392000" cy="83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2600" lIns="72600" spcFirstLastPara="1" rIns="72600" wrap="square" tIns="726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52"/>
                <a:t>Despite being weakly collisional many properties of the electrons in the solar wind are constrained by their collisional properties </a:t>
              </a:r>
              <a:endParaRPr b="1" sz="852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52"/>
                <a:t>(</a:t>
              </a:r>
              <a:r>
                <a:rPr b="1" lang="en" sz="852">
                  <a:solidFill>
                    <a:srgbClr val="4285F4"/>
                  </a:solidFill>
                </a:rPr>
                <a:t>Landi et al.. ApJ, 2012, Landi et al, ApJL 2014, Bercic et al, JGR, 2021</a:t>
              </a:r>
              <a:endParaRPr b="1" sz="852">
                <a:solidFill>
                  <a:srgbClr val="4285F4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 title="INAF_IAPS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275" y="1903100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8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INAF/IAPS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8"/>
          <p:cNvSpPr txBox="1"/>
          <p:nvPr/>
        </p:nvSpPr>
        <p:spPr>
          <a:xfrm>
            <a:off x="1396488" y="724068"/>
            <a:ext cx="77199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302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R. Bruno, G. Consolini, R. D’Amicis, M. Laurenza, R. De Marco, S. Benella, </a:t>
            </a:r>
            <a:br>
              <a:rPr b="1" lang="en" sz="1500">
                <a:solidFill>
                  <a:schemeClr val="dk1"/>
                </a:solidFill>
              </a:rPr>
            </a:br>
            <a:r>
              <a:rPr b="1" lang="en" sz="1500">
                <a:solidFill>
                  <a:schemeClr val="dk1"/>
                </a:solidFill>
              </a:rPr>
              <a:t>M. F. Marcucci</a:t>
            </a:r>
            <a:endParaRPr b="1" sz="1500">
              <a:solidFill>
                <a:schemeClr val="dk1"/>
              </a:solidFill>
            </a:endParaRPr>
          </a:p>
          <a:p>
            <a:pPr indent="-21302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D. Belardinelli, N. Chrisaphi, O. S. Dhamane, V. Quattrociocchi, E. Rota, M. Scarabotti</a:t>
            </a:r>
            <a:endParaRPr b="1" sz="1700">
              <a:solidFill>
                <a:schemeClr val="dk1"/>
              </a:solidFill>
            </a:endParaRPr>
          </a:p>
        </p:txBody>
      </p:sp>
      <p:pic>
        <p:nvPicPr>
          <p:cNvPr id="338" name="Google Shape;33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9" name="Google Shape;339;p28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340" name="Google Shape;340;p28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341" name="Google Shape;341;p28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342" name="Google Shape;342;p2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3" name="Google Shape;34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025" y="2571750"/>
            <a:ext cx="1143300" cy="11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2859" y="1407818"/>
            <a:ext cx="240550" cy="24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201" y="3813700"/>
            <a:ext cx="1700954" cy="957001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sp>
        <p:nvSpPr>
          <p:cNvPr id="346" name="Google Shape;346;p28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15</a:t>
            </a:r>
            <a:endParaRPr i="1" sz="1000"/>
          </a:p>
        </p:txBody>
      </p:sp>
      <p:pic>
        <p:nvPicPr>
          <p:cNvPr id="347" name="Google Shape;347;p28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5754196" y="124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8"/>
          <p:cNvSpPr txBox="1"/>
          <p:nvPr/>
        </p:nvSpPr>
        <p:spPr>
          <a:xfrm>
            <a:off x="5842076" y="-8767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28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362434" y="16639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8"/>
          <p:cNvSpPr txBox="1"/>
          <p:nvPr/>
        </p:nvSpPr>
        <p:spPr>
          <a:xfrm>
            <a:off x="6450314" y="-4533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solar wind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28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962980" y="1852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8"/>
          <p:cNvSpPr txBox="1"/>
          <p:nvPr/>
        </p:nvSpPr>
        <p:spPr>
          <a:xfrm>
            <a:off x="6923368" y="31981"/>
            <a:ext cx="723000" cy="1704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magnetosphere/</a:t>
            </a:r>
            <a:b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ionosphere</a:t>
            </a:r>
            <a:endParaRPr b="1" sz="6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28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7586998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8"/>
          <p:cNvSpPr txBox="1"/>
          <p:nvPr/>
        </p:nvSpPr>
        <p:spPr>
          <a:xfrm>
            <a:off x="7598512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28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8211018" y="2746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8"/>
          <p:cNvSpPr txBox="1"/>
          <p:nvPr/>
        </p:nvSpPr>
        <p:spPr>
          <a:xfrm>
            <a:off x="8159002" y="38547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simulations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9" title="CNR_ISTP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275" y="1903100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9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CNR-ISTP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9"/>
          <p:cNvSpPr txBox="1"/>
          <p:nvPr/>
        </p:nvSpPr>
        <p:spPr>
          <a:xfrm>
            <a:off x="1396488" y="724068"/>
            <a:ext cx="7719900" cy="5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302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Luca Sorriso-Valvo, Oreste Pezzi, Francesco Pucci, Francesco Carbone (IIA)</a:t>
            </a:r>
            <a:endParaRPr b="1" sz="1500">
              <a:solidFill>
                <a:schemeClr val="dk1"/>
              </a:solidFill>
            </a:endParaRPr>
          </a:p>
          <a:p>
            <a:pPr indent="-21302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Andrea Larosa, more coming!</a:t>
            </a:r>
            <a:endParaRPr b="1" sz="1700">
              <a:solidFill>
                <a:schemeClr val="dk1"/>
              </a:solidFill>
            </a:endParaRPr>
          </a:p>
        </p:txBody>
      </p:sp>
      <p:pic>
        <p:nvPicPr>
          <p:cNvPr id="365" name="Google Shape;36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6" name="Google Shape;366;p29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367" name="Google Shape;367;p29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368" name="Google Shape;368;p29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369" name="Google Shape;369;p2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0" name="Google Shape;370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381" y="2826097"/>
            <a:ext cx="2366099" cy="7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4846" y="1617096"/>
            <a:ext cx="461650" cy="1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9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16</a:t>
            </a:r>
            <a:endParaRPr i="1" sz="1000"/>
          </a:p>
        </p:txBody>
      </p:sp>
      <p:grpSp>
        <p:nvGrpSpPr>
          <p:cNvPr id="373" name="Google Shape;373;p29"/>
          <p:cNvGrpSpPr/>
          <p:nvPr/>
        </p:nvGrpSpPr>
        <p:grpSpPr>
          <a:xfrm>
            <a:off x="6306404" y="-34012"/>
            <a:ext cx="2492568" cy="485393"/>
            <a:chOff x="5738106" y="-34012"/>
            <a:chExt cx="2492568" cy="485393"/>
          </a:xfrm>
        </p:grpSpPr>
        <p:pic>
          <p:nvPicPr>
            <p:cNvPr id="374" name="Google Shape;374;p29" title="—Pngtree—diamond cut vector_6991808.png"/>
            <p:cNvPicPr preferRelativeResize="0"/>
            <p:nvPr/>
          </p:nvPicPr>
          <p:blipFill rotWithShape="1">
            <a:blip r:embed="rId8">
              <a:alphaModFix/>
            </a:blip>
            <a:srcRect b="26040" l="14901" r="16586" t="26430"/>
            <a:stretch/>
          </p:blipFill>
          <p:spPr>
            <a:xfrm>
              <a:off x="5738106" y="16639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29"/>
            <p:cNvSpPr txBox="1"/>
            <p:nvPr/>
          </p:nvSpPr>
          <p:spPr>
            <a:xfrm>
              <a:off x="5825986" y="-4533"/>
              <a:ext cx="4353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solar wind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6" name="Google Shape;376;p29" title="—Pngtree—diamond cut vector_6991808.png"/>
            <p:cNvPicPr preferRelativeResize="0"/>
            <p:nvPr/>
          </p:nvPicPr>
          <p:blipFill rotWithShape="1">
            <a:blip r:embed="rId8">
              <a:alphaModFix/>
            </a:blip>
            <a:srcRect b="26040" l="14901" r="16586" t="26430"/>
            <a:stretch/>
          </p:blipFill>
          <p:spPr>
            <a:xfrm>
              <a:off x="6338653" y="18526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7" name="Google Shape;377;p29"/>
            <p:cNvSpPr txBox="1"/>
            <p:nvPr/>
          </p:nvSpPr>
          <p:spPr>
            <a:xfrm>
              <a:off x="6299040" y="31981"/>
              <a:ext cx="723000" cy="1704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magnetosphere/</a:t>
              </a:r>
              <a:b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ionosphere</a:t>
              </a:r>
              <a:endParaRPr b="1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8" name="Google Shape;378;p29" title="—Pngtree—diamond cut vector_6991808.png"/>
            <p:cNvPicPr preferRelativeResize="0"/>
            <p:nvPr/>
          </p:nvPicPr>
          <p:blipFill rotWithShape="1">
            <a:blip r:embed="rId8">
              <a:alphaModFix/>
            </a:blip>
            <a:srcRect b="26040" l="14901" r="16586" t="26430"/>
            <a:stretch/>
          </p:blipFill>
          <p:spPr>
            <a:xfrm>
              <a:off x="6962671" y="21103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Google Shape;379;p29"/>
            <p:cNvSpPr txBox="1"/>
            <p:nvPr/>
          </p:nvSpPr>
          <p:spPr>
            <a:xfrm>
              <a:off x="6974184" y="-34012"/>
              <a:ext cx="5937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space weather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0" name="Google Shape;380;p29" title="—Pngtree—diamond cut vector_6991808.png"/>
            <p:cNvPicPr preferRelativeResize="0"/>
            <p:nvPr/>
          </p:nvPicPr>
          <p:blipFill rotWithShape="1">
            <a:blip r:embed="rId8">
              <a:alphaModFix/>
            </a:blip>
            <a:srcRect b="26040" l="14901" r="16586" t="26430"/>
            <a:stretch/>
          </p:blipFill>
          <p:spPr>
            <a:xfrm>
              <a:off x="7586691" y="27466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Google Shape;381;p29"/>
            <p:cNvSpPr txBox="1"/>
            <p:nvPr/>
          </p:nvSpPr>
          <p:spPr>
            <a:xfrm>
              <a:off x="7534674" y="38547"/>
              <a:ext cx="6960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simulations</a:t>
              </a:r>
              <a:endParaRPr b="1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30"/>
          <p:cNvPicPr preferRelativeResize="0"/>
          <p:nvPr/>
        </p:nvPicPr>
        <p:blipFill rotWithShape="1">
          <a:blip r:embed="rId3">
            <a:alphaModFix/>
          </a:blip>
          <a:srcRect b="0" l="0" r="0" t="1440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0"/>
          <p:cNvSpPr/>
          <p:nvPr/>
        </p:nvSpPr>
        <p:spPr>
          <a:xfrm>
            <a:off x="-245100" y="1740597"/>
            <a:ext cx="9634200" cy="1662300"/>
          </a:xfrm>
          <a:prstGeom prst="rect">
            <a:avLst/>
          </a:prstGeom>
          <a:solidFill>
            <a:srgbClr val="FFFFFF">
              <a:alpha val="8239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0000"/>
              </a:solidFill>
            </a:endParaRPr>
          </a:p>
        </p:txBody>
      </p:sp>
      <p:sp>
        <p:nvSpPr>
          <p:cNvPr id="388" name="Google Shape;388;p30"/>
          <p:cNvSpPr txBox="1"/>
          <p:nvPr/>
        </p:nvSpPr>
        <p:spPr>
          <a:xfrm>
            <a:off x="0" y="1740600"/>
            <a:ext cx="9144000" cy="166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381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00"/>
                </a:solidFill>
              </a:rPr>
              <a:t>Magnetosphere &amp; Sun-Earth Connection</a:t>
            </a:r>
            <a:endParaRPr b="1" sz="4800">
              <a:solidFill>
                <a:srgbClr val="FF0000"/>
              </a:solidFill>
            </a:endParaRPr>
          </a:p>
        </p:txBody>
      </p:sp>
      <p:sp>
        <p:nvSpPr>
          <p:cNvPr id="389" name="Google Shape;389;p30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17</a:t>
            </a:r>
            <a:endParaRPr i="1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1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Multispacecraft Analyses in The Magnetosheath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1"/>
          <p:cNvSpPr txBox="1"/>
          <p:nvPr/>
        </p:nvSpPr>
        <p:spPr>
          <a:xfrm>
            <a:off x="6057062" y="3352703"/>
            <a:ext cx="21159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200" lIns="68200" spcFirstLastPara="1" rIns="68200" wrap="square" tIns="68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44">
                <a:solidFill>
                  <a:srgbClr val="0000FF"/>
                </a:solidFill>
              </a:rPr>
              <a:t>Magnetic and velocity field topology in turbulent plasmas</a:t>
            </a:r>
            <a:endParaRPr i="1" sz="1044">
              <a:solidFill>
                <a:srgbClr val="0000FF"/>
              </a:solidFill>
            </a:endParaRPr>
          </a:p>
        </p:txBody>
      </p:sp>
      <p:sp>
        <p:nvSpPr>
          <p:cNvPr id="397" name="Google Shape;397;p31"/>
          <p:cNvSpPr txBox="1"/>
          <p:nvPr/>
        </p:nvSpPr>
        <p:spPr>
          <a:xfrm>
            <a:off x="5314746" y="3807060"/>
            <a:ext cx="36240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200" lIns="68200" spcFirstLastPara="1" rIns="68200" wrap="square" tIns="68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95"/>
              <a:t>The understanding of turbulent plasma evolution implies the investigation of magnetic and velocity field structures and topologies via the analysis of gradient tensors invariants </a:t>
            </a:r>
            <a:endParaRPr b="1" sz="895"/>
          </a:p>
        </p:txBody>
      </p:sp>
      <p:grpSp>
        <p:nvGrpSpPr>
          <p:cNvPr id="398" name="Google Shape;398;p31"/>
          <p:cNvGrpSpPr/>
          <p:nvPr/>
        </p:nvGrpSpPr>
        <p:grpSpPr>
          <a:xfrm>
            <a:off x="194399" y="522846"/>
            <a:ext cx="3897330" cy="4620648"/>
            <a:chOff x="9058478" y="3585061"/>
            <a:chExt cx="5788401" cy="6862689"/>
          </a:xfrm>
        </p:grpSpPr>
        <p:cxnSp>
          <p:nvCxnSpPr>
            <p:cNvPr id="399" name="Google Shape;399;p31"/>
            <p:cNvCxnSpPr/>
            <p:nvPr/>
          </p:nvCxnSpPr>
          <p:spPr>
            <a:xfrm>
              <a:off x="10975931" y="9529542"/>
              <a:ext cx="261000" cy="0"/>
            </a:xfrm>
            <a:prstGeom prst="straightConnector1">
              <a:avLst/>
            </a:prstGeom>
            <a:noFill/>
            <a:ln cap="flat" cmpd="sng" w="7175">
              <a:solidFill>
                <a:srgbClr val="335B74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pic>
          <p:nvPicPr>
            <p:cNvPr id="400" name="Google Shape;400;p31"/>
            <p:cNvPicPr preferRelativeResize="0"/>
            <p:nvPr/>
          </p:nvPicPr>
          <p:blipFill rotWithShape="1">
            <a:blip r:embed="rId4">
              <a:alphaModFix/>
            </a:blip>
            <a:srcRect b="0" l="33164" r="0" t="0"/>
            <a:stretch/>
          </p:blipFill>
          <p:spPr>
            <a:xfrm>
              <a:off x="9058478" y="6058175"/>
              <a:ext cx="5788401" cy="4389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3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94992" y="3585061"/>
              <a:ext cx="2451883" cy="24731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2" name="Google Shape;402;p31"/>
            <p:cNvSpPr/>
            <p:nvPr/>
          </p:nvSpPr>
          <p:spPr>
            <a:xfrm>
              <a:off x="9143999" y="4313545"/>
              <a:ext cx="3063600" cy="1611300"/>
            </a:xfrm>
            <a:prstGeom prst="rect">
              <a:avLst/>
            </a:prstGeom>
            <a:solidFill>
              <a:srgbClr val="FF0000"/>
            </a:solidFill>
            <a:ln cap="flat" cmpd="sng" w="78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225" lIns="75225" spcFirstLastPara="1" rIns="75225" wrap="square" tIns="752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63"/>
                <a:buFont typeface="Arial"/>
                <a:buNone/>
              </a:pPr>
              <a:r>
                <a:rPr b="1" lang="en" sz="156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New techniques for turbulence</a:t>
              </a:r>
              <a:endParaRPr b="1" i="0" sz="156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03" name="Google Shape;403;p31" title="Screenshot 2026-01-28 alle 08.51.0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5748" y="1705486"/>
            <a:ext cx="3286488" cy="164973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1"/>
          <p:cNvSpPr txBox="1"/>
          <p:nvPr/>
        </p:nvSpPr>
        <p:spPr>
          <a:xfrm>
            <a:off x="5300626" y="4360610"/>
            <a:ext cx="37743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200" lIns="68200" spcFirstLastPara="1" rIns="68200" wrap="square" tIns="68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93" u="sng">
                <a:solidFill>
                  <a:srgbClr val="3C78D8"/>
                </a:solidFill>
              </a:rPr>
              <a:t>Consolinii+</a:t>
            </a:r>
            <a:br>
              <a:rPr b="1" lang="en" sz="1293" u="sng">
                <a:solidFill>
                  <a:srgbClr val="3C78D8"/>
                </a:solidFill>
              </a:rPr>
            </a:br>
            <a:r>
              <a:rPr b="1" lang="en" sz="1293" u="sng">
                <a:solidFill>
                  <a:srgbClr val="3C78D8"/>
                </a:solidFill>
              </a:rPr>
              <a:t>Quattrociocchi+, </a:t>
            </a:r>
            <a:br>
              <a:rPr b="1" lang="en" sz="1293" u="sng">
                <a:solidFill>
                  <a:srgbClr val="3C78D8"/>
                </a:solidFill>
              </a:rPr>
            </a:br>
            <a:r>
              <a:rPr b="1" lang="en" sz="1293" u="sng">
                <a:solidFill>
                  <a:srgbClr val="3C78D8"/>
                </a:solidFill>
              </a:rPr>
              <a:t> Benella+</a:t>
            </a:r>
            <a:endParaRPr b="1" sz="1293" u="sng">
              <a:solidFill>
                <a:srgbClr val="3C78D8"/>
              </a:solidFill>
            </a:endParaRPr>
          </a:p>
        </p:txBody>
      </p:sp>
      <p:sp>
        <p:nvSpPr>
          <p:cNvPr id="405" name="Google Shape;405;p31"/>
          <p:cNvSpPr txBox="1"/>
          <p:nvPr/>
        </p:nvSpPr>
        <p:spPr>
          <a:xfrm>
            <a:off x="77717" y="664966"/>
            <a:ext cx="20199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61550" lIns="61550" spcFirstLastPara="1" rIns="61550" wrap="square" tIns="615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77" u="sng">
                <a:solidFill>
                  <a:srgbClr val="3C78D8"/>
                </a:solidFill>
              </a:rPr>
              <a:t>Pecora+, 2023-2025</a:t>
            </a:r>
            <a:endParaRPr b="1" sz="1077" u="sng">
              <a:solidFill>
                <a:srgbClr val="3C78D8"/>
              </a:solidFill>
            </a:endParaRPr>
          </a:p>
        </p:txBody>
      </p:sp>
      <p:sp>
        <p:nvSpPr>
          <p:cNvPr id="406" name="Google Shape;406;p31"/>
          <p:cNvSpPr/>
          <p:nvPr/>
        </p:nvSpPr>
        <p:spPr>
          <a:xfrm>
            <a:off x="5987602" y="625026"/>
            <a:ext cx="2062800" cy="1084800"/>
          </a:xfrm>
          <a:prstGeom prst="rect">
            <a:avLst/>
          </a:prstGeom>
          <a:solidFill>
            <a:srgbClr val="FF0000"/>
          </a:solidFill>
          <a:ln cap="flat" cmpd="sng" w="78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225" lIns="75225" spcFirstLastPara="1" rIns="75225" wrap="square" tIns="75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3"/>
              <a:buFont typeface="Arial"/>
              <a:buNone/>
            </a:pPr>
            <a:r>
              <a:rPr b="1" lang="en" sz="156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New Techniques for structure classification</a:t>
            </a:r>
            <a:endParaRPr b="1" i="0" sz="1563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1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18</a:t>
            </a:r>
            <a:endParaRPr i="1"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2"/>
          <p:cNvSpPr/>
          <p:nvPr/>
        </p:nvSpPr>
        <p:spPr>
          <a:xfrm>
            <a:off x="4774669" y="1709491"/>
            <a:ext cx="4242000" cy="3386100"/>
          </a:xfrm>
          <a:prstGeom prst="flowChartAlternateProcess">
            <a:avLst/>
          </a:prstGeom>
          <a:solidFill>
            <a:srgbClr val="FFFFFF"/>
          </a:solidFill>
          <a:ln cap="flat" cmpd="sng" w="369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83185" rotWithShape="0" algn="bl" dir="2700000" dist="138642">
              <a:srgbClr val="000000">
                <a:alpha val="50000"/>
              </a:srgbClr>
            </a:outerShdw>
          </a:effectLst>
        </p:spPr>
        <p:txBody>
          <a:bodyPr anchorCtr="0" anchor="ctr" bIns="88700" lIns="88700" spcFirstLastPara="1" rIns="88700" wrap="square" tIns="88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8"/>
          </a:p>
        </p:txBody>
      </p:sp>
      <p:sp>
        <p:nvSpPr>
          <p:cNvPr id="413" name="Google Shape;413;p32"/>
          <p:cNvSpPr/>
          <p:nvPr/>
        </p:nvSpPr>
        <p:spPr>
          <a:xfrm>
            <a:off x="74047" y="848108"/>
            <a:ext cx="4459200" cy="3122100"/>
          </a:xfrm>
          <a:prstGeom prst="flowChartAlternateProcess">
            <a:avLst/>
          </a:prstGeom>
          <a:solidFill>
            <a:srgbClr val="FFFFFF"/>
          </a:solidFill>
          <a:ln cap="flat" cmpd="sng" w="34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76697" rotWithShape="0" algn="bl" dir="2700000" dist="127829">
              <a:srgbClr val="000000">
                <a:alpha val="50000"/>
              </a:srgbClr>
            </a:outerShdw>
          </a:effectLst>
        </p:spPr>
        <p:txBody>
          <a:bodyPr anchorCtr="0" anchor="ctr" bIns="81775" lIns="81775" spcFirstLastPara="1" rIns="81775" wrap="square" tIns="8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2"/>
          </a:p>
        </p:txBody>
      </p:sp>
      <p:sp>
        <p:nvSpPr>
          <p:cNvPr id="414" name="Google Shape;414;p32"/>
          <p:cNvSpPr txBox="1"/>
          <p:nvPr/>
        </p:nvSpPr>
        <p:spPr>
          <a:xfrm>
            <a:off x="364913" y="792358"/>
            <a:ext cx="37065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75" lIns="81775" spcFirstLastPara="1" rIns="81775" wrap="square" tIns="8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78"/>
              <a:t>Reconstruction of the magnetic connection from the Earth to the solar corona</a:t>
            </a:r>
            <a:endParaRPr sz="1478"/>
          </a:p>
        </p:txBody>
      </p:sp>
      <p:sp>
        <p:nvSpPr>
          <p:cNvPr id="415" name="Google Shape;415;p32"/>
          <p:cNvSpPr txBox="1"/>
          <p:nvPr/>
        </p:nvSpPr>
        <p:spPr>
          <a:xfrm>
            <a:off x="82557" y="2358449"/>
            <a:ext cx="2683800" cy="9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75" lIns="81775" spcFirstLastPara="1" rIns="81775" wrap="square" tIns="8177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7"/>
              <a:t>The transport of the magnetic field lines in the heliosphere is evaluated through a Monte Carlo code which takes into account a 3D turbulence in the solar wind.</a:t>
            </a:r>
            <a:endParaRPr sz="1057"/>
          </a:p>
        </p:txBody>
      </p:sp>
      <p:sp>
        <p:nvSpPr>
          <p:cNvPr id="416" name="Google Shape;416;p32"/>
          <p:cNvSpPr txBox="1"/>
          <p:nvPr/>
        </p:nvSpPr>
        <p:spPr>
          <a:xfrm>
            <a:off x="329978" y="3301399"/>
            <a:ext cx="19344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75" lIns="81775" spcFirstLastPara="1" rIns="81775" wrap="square" tIns="817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5" u="sng">
                <a:solidFill>
                  <a:srgbClr val="1155CC"/>
                </a:solidFill>
              </a:rPr>
              <a:t>Ippolito et al., A&amp;A,2005; Ippolito et al., APJ, 2025.</a:t>
            </a:r>
            <a:endParaRPr b="1" sz="1155" u="sng">
              <a:solidFill>
                <a:srgbClr val="1155CC"/>
              </a:solidFill>
            </a:endParaRPr>
          </a:p>
        </p:txBody>
      </p:sp>
      <p:pic>
        <p:nvPicPr>
          <p:cNvPr id="417" name="Google Shape;417;p32" title="Foot_Magnetogram_09_Sep_201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55" y="1332161"/>
            <a:ext cx="2683854" cy="107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2" title="3_Panels_FootPoints_Up2Down_09_10_1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4183" y="1643037"/>
            <a:ext cx="1552200" cy="19369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9" name="Google Shape;419;p32"/>
          <p:cNvGrpSpPr/>
          <p:nvPr/>
        </p:nvGrpSpPr>
        <p:grpSpPr>
          <a:xfrm>
            <a:off x="-197095" y="-11075"/>
            <a:ext cx="9380855" cy="797400"/>
            <a:chOff x="-197095" y="-11075"/>
            <a:chExt cx="9380855" cy="797400"/>
          </a:xfrm>
        </p:grpSpPr>
        <p:pic>
          <p:nvPicPr>
            <p:cNvPr id="420" name="Google Shape;420;p32" title="ChatGPT Image 28 gen 2026, 16_27_32.png"/>
            <p:cNvPicPr preferRelativeResize="0"/>
            <p:nvPr/>
          </p:nvPicPr>
          <p:blipFill rotWithShape="1">
            <a:blip r:embed="rId5">
              <a:alphaModFix/>
            </a:blip>
            <a:srcRect b="36914" l="-1750" r="7107" t="41712"/>
            <a:stretch/>
          </p:blipFill>
          <p:spPr>
            <a:xfrm>
              <a:off x="-197095" y="-5054"/>
              <a:ext cx="9380855" cy="7471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1" name="Google Shape;421;p32"/>
            <p:cNvSpPr/>
            <p:nvPr/>
          </p:nvSpPr>
          <p:spPr>
            <a:xfrm>
              <a:off x="-18770" y="-11075"/>
              <a:ext cx="9202500" cy="797400"/>
            </a:xfrm>
            <a:prstGeom prst="rect">
              <a:avLst/>
            </a:prstGeom>
            <a:solidFill>
              <a:srgbClr val="FFFFFF">
                <a:alpha val="7468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2"/>
            <p:cNvSpPr/>
            <p:nvPr/>
          </p:nvSpPr>
          <p:spPr>
            <a:xfrm>
              <a:off x="-30394" y="218853"/>
              <a:ext cx="9202500" cy="523200"/>
            </a:xfrm>
            <a:prstGeom prst="rect">
              <a:avLst/>
            </a:prstGeom>
            <a:solidFill>
              <a:srgbClr val="FFFFFF">
                <a:alpha val="7468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2"/>
            <p:cNvSpPr/>
            <p:nvPr/>
          </p:nvSpPr>
          <p:spPr>
            <a:xfrm>
              <a:off x="-21969" y="486027"/>
              <a:ext cx="9202500" cy="255900"/>
            </a:xfrm>
            <a:prstGeom prst="rect">
              <a:avLst/>
            </a:prstGeom>
            <a:solidFill>
              <a:srgbClr val="FFFFFF">
                <a:alpha val="74680"/>
              </a:srgbClr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4" name="Google Shape;424;p32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Plasma Perturbations: from the Sun to…us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2"/>
          <p:cNvSpPr txBox="1"/>
          <p:nvPr/>
        </p:nvSpPr>
        <p:spPr>
          <a:xfrm>
            <a:off x="4980108" y="1825732"/>
            <a:ext cx="38166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000" lIns="38000" spcFirstLastPara="1" rIns="38000" wrap="square" tIns="380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72"/>
              <a:t>Plasma Irregularities During GPS Loss of Lock (LOL) Events</a:t>
            </a:r>
            <a:endParaRPr sz="1472"/>
          </a:p>
        </p:txBody>
      </p:sp>
      <p:sp>
        <p:nvSpPr>
          <p:cNvPr id="426" name="Google Shape;426;p32"/>
          <p:cNvSpPr txBox="1"/>
          <p:nvPr/>
        </p:nvSpPr>
        <p:spPr>
          <a:xfrm>
            <a:off x="5339295" y="2810636"/>
            <a:ext cx="2378400" cy="3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72475" lIns="72475" spcFirstLastPara="1" rIns="72475" wrap="square" tIns="72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9"/>
          </a:p>
        </p:txBody>
      </p:sp>
      <p:pic>
        <p:nvPicPr>
          <p:cNvPr id="427" name="Google Shape;427;p32"/>
          <p:cNvPicPr preferRelativeResize="0"/>
          <p:nvPr/>
        </p:nvPicPr>
        <p:blipFill rotWithShape="1">
          <a:blip r:embed="rId6">
            <a:alphaModFix/>
          </a:blip>
          <a:srcRect b="0" l="0" r="0" t="47919"/>
          <a:stretch/>
        </p:blipFill>
        <p:spPr>
          <a:xfrm>
            <a:off x="4868392" y="2611041"/>
            <a:ext cx="2506888" cy="1801800"/>
          </a:xfrm>
          <a:prstGeom prst="rect">
            <a:avLst/>
          </a:prstGeom>
          <a:solidFill>
            <a:srgbClr val="FFFFFF"/>
          </a:solidFill>
          <a:ln cap="flat" cmpd="sng" w="30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8" name="Google Shape;428;p32"/>
          <p:cNvSpPr txBox="1"/>
          <p:nvPr/>
        </p:nvSpPr>
        <p:spPr>
          <a:xfrm>
            <a:off x="4914494" y="4484942"/>
            <a:ext cx="38166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375" lIns="41375" spcFirstLastPara="1" rIns="41375" wrap="square" tIns="41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62" u="sng">
                <a:solidFill>
                  <a:srgbClr val="3C78D8"/>
                </a:solidFill>
              </a:rPr>
              <a:t>De Michelis et al., Scientific Reports 2021</a:t>
            </a:r>
            <a:endParaRPr b="1" sz="1062" u="sng">
              <a:solidFill>
                <a:srgbClr val="3C78D8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62" u="sng">
                <a:solidFill>
                  <a:srgbClr val="3C78D8"/>
                </a:solidFill>
              </a:rPr>
              <a:t>De Michelis et al., Space Weather 2022</a:t>
            </a:r>
            <a:endParaRPr b="1" sz="1062" u="sng">
              <a:solidFill>
                <a:srgbClr val="3C78D8"/>
              </a:solidFill>
            </a:endParaRPr>
          </a:p>
        </p:txBody>
      </p:sp>
      <p:sp>
        <p:nvSpPr>
          <p:cNvPr id="429" name="Google Shape;429;p32"/>
          <p:cNvSpPr txBox="1"/>
          <p:nvPr/>
        </p:nvSpPr>
        <p:spPr>
          <a:xfrm>
            <a:off x="7188711" y="2729785"/>
            <a:ext cx="1898400" cy="18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375" lIns="41375" spcFirstLastPara="1" rIns="41375" wrap="square" tIns="413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14"/>
              <a:t>T</a:t>
            </a:r>
            <a:r>
              <a:rPr lang="en" sz="1014"/>
              <a:t>wo families of plasma density fluctuations characterized by different mean values of both the scaling exponents and the considered ionospheric index (RODI), suggesting that different mechanisms (instabilities/turbulent processes) can be responsible for the observed scaling features.</a:t>
            </a:r>
            <a:endParaRPr sz="1014"/>
          </a:p>
        </p:txBody>
      </p:sp>
      <p:pic>
        <p:nvPicPr>
          <p:cNvPr id="430" name="Google Shape;430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8822007">
            <a:off x="4625718" y="1063230"/>
            <a:ext cx="959803" cy="485586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2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19</a:t>
            </a:r>
            <a:endParaRPr i="1" sz="1000"/>
          </a:p>
        </p:txBody>
      </p:sp>
      <p:grpSp>
        <p:nvGrpSpPr>
          <p:cNvPr id="432" name="Google Shape;432;p32"/>
          <p:cNvGrpSpPr/>
          <p:nvPr/>
        </p:nvGrpSpPr>
        <p:grpSpPr>
          <a:xfrm>
            <a:off x="-535861" y="285549"/>
            <a:ext cx="10660500" cy="4882126"/>
            <a:chOff x="-535861" y="285549"/>
            <a:chExt cx="10660500" cy="4882126"/>
          </a:xfrm>
        </p:grpSpPr>
        <p:sp>
          <p:nvSpPr>
            <p:cNvPr id="433" name="Google Shape;433;p32"/>
            <p:cNvSpPr/>
            <p:nvPr/>
          </p:nvSpPr>
          <p:spPr>
            <a:xfrm>
              <a:off x="-535861" y="285549"/>
              <a:ext cx="10660500" cy="4700400"/>
            </a:xfrm>
            <a:prstGeom prst="rect">
              <a:avLst/>
            </a:prstGeom>
            <a:solidFill>
              <a:srgbClr val="FFFFFF">
                <a:alpha val="98200"/>
              </a:srgbClr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800">
                <a:solidFill>
                  <a:srgbClr val="FF0000"/>
                </a:solidFill>
              </a:endParaRPr>
            </a:p>
          </p:txBody>
        </p:sp>
        <p:grpSp>
          <p:nvGrpSpPr>
            <p:cNvPr id="434" name="Google Shape;434;p32"/>
            <p:cNvGrpSpPr/>
            <p:nvPr/>
          </p:nvGrpSpPr>
          <p:grpSpPr>
            <a:xfrm>
              <a:off x="792842" y="285557"/>
              <a:ext cx="8482034" cy="4882118"/>
              <a:chOff x="621003" y="346984"/>
              <a:chExt cx="8482034" cy="4882118"/>
            </a:xfrm>
          </p:grpSpPr>
          <p:grpSp>
            <p:nvGrpSpPr>
              <p:cNvPr id="435" name="Google Shape;435;p32"/>
              <p:cNvGrpSpPr/>
              <p:nvPr/>
            </p:nvGrpSpPr>
            <p:grpSpPr>
              <a:xfrm>
                <a:off x="1355834" y="1166450"/>
                <a:ext cx="6458421" cy="3594967"/>
                <a:chOff x="217474" y="568800"/>
                <a:chExt cx="5687232" cy="3165699"/>
              </a:xfrm>
            </p:grpSpPr>
            <p:pic>
              <p:nvPicPr>
                <p:cNvPr id="436" name="Google Shape;436;p32" title="Task 6.4.3_gif.gif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17288" l="1257" r="49816" t="23644"/>
                <a:stretch/>
              </p:blipFill>
              <p:spPr>
                <a:xfrm rot="5400000">
                  <a:off x="70011" y="745538"/>
                  <a:ext cx="3122226" cy="28273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37" name="Google Shape;437;p32" title="Task 6.4.3_gif.gif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20553" l="49924" r="0" t="19136"/>
                <a:stretch/>
              </p:blipFill>
              <p:spPr>
                <a:xfrm rot="5400000">
                  <a:off x="2891893" y="721686"/>
                  <a:ext cx="3165699" cy="285992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38" name="Google Shape;438;p32"/>
              <p:cNvSpPr txBox="1"/>
              <p:nvPr/>
            </p:nvSpPr>
            <p:spPr>
              <a:xfrm>
                <a:off x="621003" y="346984"/>
                <a:ext cx="7902000" cy="78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12750" lIns="112750" spcFirstLastPara="1" rIns="112750" wrap="square" tIns="11275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219">
                    <a:solidFill>
                      <a:schemeClr val="dk1"/>
                    </a:solidFill>
                  </a:rPr>
                  <a:t>Geomagnetically Induced Currents Hazard </a:t>
                </a:r>
                <a:endParaRPr b="1" sz="2219">
                  <a:solidFill>
                    <a:schemeClr val="dk1"/>
                  </a:solidFill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2219">
                    <a:solidFill>
                      <a:schemeClr val="dk1"/>
                    </a:solidFill>
                  </a:rPr>
                  <a:t>due to geomagnetic Storm!</a:t>
                </a:r>
                <a:endParaRPr b="1" sz="2219">
                  <a:solidFill>
                    <a:schemeClr val="dk1"/>
                  </a:solidFill>
                </a:endParaRPr>
              </a:p>
            </p:txBody>
          </p:sp>
          <p:sp>
            <p:nvSpPr>
              <p:cNvPr id="439" name="Google Shape;439;p32"/>
              <p:cNvSpPr txBox="1"/>
              <p:nvPr/>
            </p:nvSpPr>
            <p:spPr>
              <a:xfrm>
                <a:off x="4836437" y="4599402"/>
                <a:ext cx="4266600" cy="62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12750" lIns="112750" spcFirstLastPara="1" rIns="112750" wrap="square" tIns="112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1" lang="en" sz="1819">
                    <a:solidFill>
                      <a:schemeClr val="dk2"/>
                    </a:solidFill>
                  </a:rPr>
                  <a:t>Contours of maximum treat levels</a:t>
                </a:r>
                <a:endParaRPr b="1" i="1" sz="1819">
                  <a:solidFill>
                    <a:schemeClr val="dk2"/>
                  </a:solidFill>
                </a:endParaRPr>
              </a:p>
            </p:txBody>
          </p:sp>
          <p:cxnSp>
            <p:nvCxnSpPr>
              <p:cNvPr id="440" name="Google Shape;440;p32"/>
              <p:cNvCxnSpPr/>
              <p:nvPr/>
            </p:nvCxnSpPr>
            <p:spPr>
              <a:xfrm rot="10800000">
                <a:off x="5870375" y="3537800"/>
                <a:ext cx="136200" cy="972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sp>
          <p:nvSpPr>
            <p:cNvPr id="441" name="Google Shape;441;p32"/>
            <p:cNvSpPr txBox="1"/>
            <p:nvPr/>
          </p:nvSpPr>
          <p:spPr>
            <a:xfrm>
              <a:off x="64325" y="4610650"/>
              <a:ext cx="36576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500" u="sng">
                  <a:solidFill>
                    <a:schemeClr val="dk2"/>
                  </a:solidFill>
                </a:rPr>
                <a:t>Courtesy of Dario Sabbagh</a:t>
              </a:r>
              <a:endParaRPr i="1" sz="1500" u="sng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1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3" title="INGV-INAF_magnetosphere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275" y="1896900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3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INGV &amp; INAF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3"/>
          <p:cNvSpPr txBox="1"/>
          <p:nvPr/>
        </p:nvSpPr>
        <p:spPr>
          <a:xfrm>
            <a:off x="1396488" y="663036"/>
            <a:ext cx="77199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1939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INAF: Giuseppe Consolini, Simone Benella, Anna Milillo</a:t>
            </a:r>
            <a:endParaRPr b="1" sz="1200">
              <a:solidFill>
                <a:schemeClr val="dk1"/>
              </a:solidFill>
            </a:endParaRPr>
          </a:p>
          <a:p>
            <a:pPr indent="-1939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INGV: Lucilla Alfonsi, Paola De Michelis, Tommaso Alberti, Alessandro Ippolito, Fabio Giannattasio, Alessio Pignalberi, Roberta Tozzi, Michael Pezzopane, Igino Coco, Claudio Cesaroni, Luca Spogli, Vincenzo Romano, Dario Sabbagh, …</a:t>
            </a:r>
            <a:endParaRPr b="1" sz="1200">
              <a:solidFill>
                <a:schemeClr val="dk1"/>
              </a:solidFill>
            </a:endParaRPr>
          </a:p>
          <a:p>
            <a:pPr indent="-1939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Edoardo Cascio, Manuel Lacal, Emanuele Papini</a:t>
            </a:r>
            <a:endParaRPr b="1" sz="1300">
              <a:solidFill>
                <a:schemeClr val="dk1"/>
              </a:solidFill>
            </a:endParaRPr>
          </a:p>
        </p:txBody>
      </p:sp>
      <p:pic>
        <p:nvPicPr>
          <p:cNvPr id="450" name="Google Shape;45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1" name="Google Shape;451;p33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452" name="Google Shape;452;p33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453" name="Google Shape;453;p33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454" name="Google Shape;454;p3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5" name="Google Shape;455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4650" y="2522275"/>
            <a:ext cx="1619525" cy="16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25" y="4298525"/>
            <a:ext cx="1352850" cy="39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4650" y="1369288"/>
            <a:ext cx="317625" cy="3176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3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20</a:t>
            </a:r>
            <a:endParaRPr i="1" sz="1000"/>
          </a:p>
        </p:txBody>
      </p:sp>
      <p:grpSp>
        <p:nvGrpSpPr>
          <p:cNvPr id="459" name="Google Shape;459;p33"/>
          <p:cNvGrpSpPr/>
          <p:nvPr/>
        </p:nvGrpSpPr>
        <p:grpSpPr>
          <a:xfrm>
            <a:off x="5769830" y="-34012"/>
            <a:ext cx="3100806" cy="485393"/>
            <a:chOff x="4529553" y="-34012"/>
            <a:chExt cx="3100806" cy="485393"/>
          </a:xfrm>
        </p:grpSpPr>
        <p:pic>
          <p:nvPicPr>
            <p:cNvPr id="460" name="Google Shape;460;p33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4529553" y="12406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1" name="Google Shape;461;p33"/>
            <p:cNvSpPr txBox="1"/>
            <p:nvPr/>
          </p:nvSpPr>
          <p:spPr>
            <a:xfrm>
              <a:off x="4617433" y="-8767"/>
              <a:ext cx="4353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sun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2" name="Google Shape;462;p33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5137791" y="16639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3" name="Google Shape;463;p33"/>
            <p:cNvSpPr txBox="1"/>
            <p:nvPr/>
          </p:nvSpPr>
          <p:spPr>
            <a:xfrm>
              <a:off x="5225671" y="-4533"/>
              <a:ext cx="4353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solar wind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4" name="Google Shape;464;p33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5738338" y="18526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3"/>
            <p:cNvSpPr txBox="1"/>
            <p:nvPr/>
          </p:nvSpPr>
          <p:spPr>
            <a:xfrm>
              <a:off x="5698725" y="31981"/>
              <a:ext cx="723000" cy="1704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magnetosphere/</a:t>
              </a:r>
              <a:b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ionosphere</a:t>
              </a:r>
              <a:endParaRPr b="1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6" name="Google Shape;466;p33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6362356" y="21103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7" name="Google Shape;467;p33"/>
            <p:cNvSpPr txBox="1"/>
            <p:nvPr/>
          </p:nvSpPr>
          <p:spPr>
            <a:xfrm>
              <a:off x="6373869" y="-34012"/>
              <a:ext cx="5937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space weather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8" name="Google Shape;468;p33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6986376" y="27466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3"/>
            <p:cNvSpPr txBox="1"/>
            <p:nvPr/>
          </p:nvSpPr>
          <p:spPr>
            <a:xfrm>
              <a:off x="6934359" y="38547"/>
              <a:ext cx="6960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simulations</a:t>
              </a:r>
              <a:endParaRPr b="1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4" title="UNIVAQ_magnetosphere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2350" y="1903475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4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UNIVAQ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4"/>
          <p:cNvSpPr txBox="1"/>
          <p:nvPr/>
        </p:nvSpPr>
        <p:spPr>
          <a:xfrm>
            <a:off x="1396488" y="671372"/>
            <a:ext cx="77199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Mirko Piersanti, Ermanno Pietropaolo, Giulia D’Angelo, Umberto Villante</a:t>
            </a:r>
            <a:endParaRPr b="1" sz="1600">
              <a:solidFill>
                <a:schemeClr val="dk1"/>
              </a:solidFill>
            </a:endParaRPr>
          </a:p>
          <a:p>
            <a:pPr indent="0" lvl="0" marL="23555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Dario Recchiuti, Giulio La Rovere, Stefano Zurzolo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478" name="Google Shape;47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9" name="Google Shape;479;p34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480" name="Google Shape;480;p34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481" name="Google Shape;481;p34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482" name="Google Shape;482;p3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83" name="Google Shape;483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1650" y="2571746"/>
            <a:ext cx="2202876" cy="98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6738" y="3715049"/>
            <a:ext cx="2332700" cy="851225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pic>
        <p:nvPicPr>
          <p:cNvPr id="485" name="Google Shape;485;p34"/>
          <p:cNvPicPr preferRelativeResize="0"/>
          <p:nvPr/>
        </p:nvPicPr>
        <p:blipFill rotWithShape="1">
          <a:blip r:embed="rId7">
            <a:alphaModFix/>
          </a:blip>
          <a:srcRect b="0" l="0" r="61253" t="0"/>
          <a:stretch/>
        </p:blipFill>
        <p:spPr>
          <a:xfrm>
            <a:off x="668550" y="1360407"/>
            <a:ext cx="213325" cy="245276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4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21</a:t>
            </a:r>
            <a:endParaRPr i="1" sz="1000"/>
          </a:p>
        </p:txBody>
      </p:sp>
      <p:pic>
        <p:nvPicPr>
          <p:cNvPr id="487" name="Google Shape;487;p34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7588304" y="1852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4"/>
          <p:cNvSpPr txBox="1"/>
          <p:nvPr/>
        </p:nvSpPr>
        <p:spPr>
          <a:xfrm>
            <a:off x="7548692" y="31981"/>
            <a:ext cx="723000" cy="1704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magnetosphere/</a:t>
            </a:r>
            <a:b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ionosphere</a:t>
            </a:r>
            <a:endParaRPr b="1" sz="6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9" name="Google Shape;489;p34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8212322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4"/>
          <p:cNvSpPr txBox="1"/>
          <p:nvPr/>
        </p:nvSpPr>
        <p:spPr>
          <a:xfrm>
            <a:off x="8223835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35"/>
          <p:cNvPicPr preferRelativeResize="0"/>
          <p:nvPr/>
        </p:nvPicPr>
        <p:blipFill rotWithShape="1">
          <a:blip r:embed="rId3">
            <a:alphaModFix/>
          </a:blip>
          <a:srcRect b="0" l="1212" r="4784" t="0"/>
          <a:stretch/>
        </p:blipFill>
        <p:spPr>
          <a:xfrm>
            <a:off x="-9725" y="-77525"/>
            <a:ext cx="9144001" cy="5312326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35"/>
          <p:cNvSpPr/>
          <p:nvPr/>
        </p:nvSpPr>
        <p:spPr>
          <a:xfrm>
            <a:off x="-245100" y="1740597"/>
            <a:ext cx="9634200" cy="1662300"/>
          </a:xfrm>
          <a:prstGeom prst="rect">
            <a:avLst/>
          </a:prstGeom>
          <a:solidFill>
            <a:srgbClr val="FFFFFF">
              <a:alpha val="8239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FF0000"/>
              </a:solidFill>
            </a:endParaRPr>
          </a:p>
        </p:txBody>
      </p:sp>
      <p:sp>
        <p:nvSpPr>
          <p:cNvPr id="497" name="Google Shape;497;p35"/>
          <p:cNvSpPr txBox="1"/>
          <p:nvPr/>
        </p:nvSpPr>
        <p:spPr>
          <a:xfrm>
            <a:off x="0" y="1740600"/>
            <a:ext cx="9144000" cy="166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381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00"/>
                </a:solidFill>
              </a:rPr>
              <a:t>Plasma Theory &amp; </a:t>
            </a:r>
            <a:endParaRPr b="1" sz="48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00"/>
                </a:solidFill>
              </a:rPr>
              <a:t>Computation</a:t>
            </a:r>
            <a:endParaRPr b="1" sz="4800">
              <a:solidFill>
                <a:srgbClr val="FF0000"/>
              </a:solidFill>
            </a:endParaRPr>
          </a:p>
        </p:txBody>
      </p:sp>
      <p:sp>
        <p:nvSpPr>
          <p:cNvPr id="498" name="Google Shape;498;p35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22</a:t>
            </a:r>
            <a:endParaRPr i="1"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6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Turbulence, reconnection and much more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5" name="Google Shape;50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3397" y="543330"/>
            <a:ext cx="5921050" cy="23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94444" y="3375175"/>
            <a:ext cx="2654900" cy="1632475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71438" rotWithShape="0" algn="bl" dir="2700000" dist="142875">
              <a:srgbClr val="000000">
                <a:alpha val="49800"/>
              </a:srgbClr>
            </a:outerShdw>
          </a:effectLst>
        </p:spPr>
      </p:pic>
      <p:pic>
        <p:nvPicPr>
          <p:cNvPr id="507" name="Google Shape;507;p36" title="Screenshot 2026-01-27 at 11.44.4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59352" y="3087905"/>
            <a:ext cx="3858429" cy="19983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6"/>
          <p:cNvSpPr txBox="1"/>
          <p:nvPr/>
        </p:nvSpPr>
        <p:spPr>
          <a:xfrm>
            <a:off x="-303130" y="3728868"/>
            <a:ext cx="24153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43" u="sng">
                <a:solidFill>
                  <a:schemeClr val="accent1"/>
                </a:solidFill>
              </a:rPr>
              <a:t>Servidio, (2009)</a:t>
            </a:r>
            <a:br>
              <a:rPr b="1" lang="en" sz="1343" u="sng">
                <a:solidFill>
                  <a:schemeClr val="accent1"/>
                </a:solidFill>
              </a:rPr>
            </a:br>
            <a:r>
              <a:rPr b="1" lang="en" sz="1343" u="sng">
                <a:solidFill>
                  <a:schemeClr val="accent1"/>
                </a:solidFill>
              </a:rPr>
              <a:t>Verdini, Landi+</a:t>
            </a:r>
            <a:br>
              <a:rPr b="1" lang="en" sz="1343" u="sng">
                <a:solidFill>
                  <a:schemeClr val="accent1"/>
                </a:solidFill>
              </a:rPr>
            </a:br>
            <a:r>
              <a:rPr b="1" lang="en" sz="1343" u="sng">
                <a:solidFill>
                  <a:schemeClr val="accent1"/>
                </a:solidFill>
              </a:rPr>
              <a:t>Hellinger+ (2015)</a:t>
            </a:r>
            <a:endParaRPr b="1" sz="1700" u="sng"/>
          </a:p>
        </p:txBody>
      </p:sp>
      <p:sp>
        <p:nvSpPr>
          <p:cNvPr id="509" name="Google Shape;509;p36"/>
          <p:cNvSpPr txBox="1"/>
          <p:nvPr/>
        </p:nvSpPr>
        <p:spPr>
          <a:xfrm>
            <a:off x="5502082" y="818130"/>
            <a:ext cx="3785700" cy="23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Magnetic reconnection is a fundamental element of turbulence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Kinetic effects develop at the reconnection regions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Particles get accelerated at these regions</a:t>
            </a:r>
            <a:endParaRPr b="1" sz="1600">
              <a:solidFill>
                <a:schemeClr val="dk1"/>
              </a:solidFill>
            </a:endParaRPr>
          </a:p>
        </p:txBody>
      </p:sp>
      <p:sp>
        <p:nvSpPr>
          <p:cNvPr id="510" name="Google Shape;510;p36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23</a:t>
            </a:r>
            <a:endParaRPr i="1"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37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The Novelty</a:t>
            </a:r>
            <a:endParaRPr b="1" i="0" sz="3100" u="none" cap="none" strike="noStrik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7"/>
          <p:cNvSpPr txBox="1"/>
          <p:nvPr/>
        </p:nvSpPr>
        <p:spPr>
          <a:xfrm>
            <a:off x="266312" y="4442801"/>
            <a:ext cx="5614500" cy="8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3C78D8"/>
                </a:solidFill>
              </a:rPr>
              <a:t>Pegoraro+ </a:t>
            </a:r>
            <a:br>
              <a:rPr b="1" lang="en" sz="1500" u="sng">
                <a:solidFill>
                  <a:srgbClr val="3C78D8"/>
                </a:solidFill>
              </a:rPr>
            </a:br>
            <a:r>
              <a:rPr b="1" lang="en" sz="1500" u="sng">
                <a:solidFill>
                  <a:srgbClr val="3C78D8"/>
                </a:solidFill>
              </a:rPr>
              <a:t>Del Sarto, Pegoraro, Califano, 2016</a:t>
            </a:r>
            <a:endParaRPr b="1" sz="1500" u="sng">
              <a:solidFill>
                <a:srgbClr val="3C78D8"/>
              </a:solidFill>
            </a:endParaRPr>
          </a:p>
        </p:txBody>
      </p:sp>
      <p:sp>
        <p:nvSpPr>
          <p:cNvPr id="518" name="Google Shape;518;p37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24</a:t>
            </a:r>
            <a:endParaRPr i="1" sz="1000"/>
          </a:p>
        </p:txBody>
      </p:sp>
      <p:pic>
        <p:nvPicPr>
          <p:cNvPr id="519" name="Google Shape;519;p37" title="2-D anisotropizatio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14" y="846579"/>
            <a:ext cx="6284450" cy="3547475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37"/>
          <p:cNvSpPr txBox="1"/>
          <p:nvPr/>
        </p:nvSpPr>
        <p:spPr>
          <a:xfrm>
            <a:off x="5989278" y="1462076"/>
            <a:ext cx="3313200" cy="26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425" lIns="177425" spcFirstLastPara="1" rIns="177425" wrap="square" tIns="177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A</a:t>
            </a:r>
            <a:r>
              <a:rPr b="1" lang="en" sz="1900">
                <a:solidFill>
                  <a:srgbClr val="000000"/>
                </a:solidFill>
              </a:rPr>
              <a:t>nisotropization of particle distribution functio</a:t>
            </a:r>
            <a:r>
              <a:rPr b="1" lang="en" sz="1900"/>
              <a:t>n:</a:t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Explains shear-induced pressure anisotropy and correlation with fluid vorticity in a low collisionality plasma</a:t>
            </a:r>
            <a:endParaRPr b="1" sz="19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8"/>
          <p:cNvSpPr/>
          <p:nvPr/>
        </p:nvSpPr>
        <p:spPr>
          <a:xfrm>
            <a:off x="197539" y="231712"/>
            <a:ext cx="9071400" cy="42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latin typeface="Arial"/>
                <a:ea typeface="Arial"/>
                <a:cs typeface="Arial"/>
                <a:sym typeface="Arial"/>
              </a:rPr>
              <a:t>   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00BFF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00BFF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700" u="none" cap="none" strike="noStrike">
                <a:solidFill>
                  <a:srgbClr val="100BFF"/>
                </a:solidFill>
                <a:latin typeface="Arial"/>
                <a:ea typeface="Arial"/>
                <a:cs typeface="Arial"/>
                <a:sym typeface="Arial"/>
              </a:rPr>
              <a:t>Role of Kelvin-Helmholtz instability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700" u="none" cap="none" strike="noStrike">
                <a:solidFill>
                  <a:srgbClr val="100BFF"/>
                </a:solidFill>
                <a:latin typeface="Arial"/>
                <a:ea typeface="Arial"/>
                <a:cs typeface="Arial"/>
                <a:sym typeface="Arial"/>
              </a:rPr>
              <a:t>in asymmetric reconnection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100BFF"/>
                </a:solidFill>
                <a:latin typeface="Arial"/>
                <a:ea typeface="Arial"/>
                <a:cs typeface="Arial"/>
                <a:sym typeface="Arial"/>
              </a:rPr>
              <a:t>									   </a:t>
            </a:r>
            <a:r>
              <a:rPr b="1" i="0" lang="en" sz="1700" u="none" cap="none" strike="noStrike">
                <a:solidFill>
                  <a:srgbClr val="100BFF"/>
                </a:solidFill>
                <a:latin typeface="Arial"/>
                <a:ea typeface="Arial"/>
                <a:cs typeface="Arial"/>
                <a:sym typeface="Arial"/>
              </a:rPr>
              <a:t>Role of plasmoids in a turbulent plasma</a:t>
            </a:r>
            <a:r>
              <a:rPr b="1" i="0" lang="en" sz="1800" u="none" cap="none" strike="noStrike">
                <a:solidFill>
                  <a:srgbClr val="100B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700" u="none" cap="none" strike="noStrike">
                <a:solidFill>
                  <a:srgbClr val="100BFF"/>
                </a:solidFill>
                <a:latin typeface="Arial"/>
                <a:ea typeface="Arial"/>
                <a:cs typeface="Arial"/>
                <a:sym typeface="Arial"/>
              </a:rPr>
              <a:t>Interaction between magnetic and turbulent chaos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7" name="Google Shape;52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04425" y="1006105"/>
            <a:ext cx="2473641" cy="173877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8"/>
          <p:cNvSpPr/>
          <p:nvPr/>
        </p:nvSpPr>
        <p:spPr>
          <a:xfrm>
            <a:off x="6893539" y="1572712"/>
            <a:ext cx="1727700" cy="14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00706"/>
                </a:solidFill>
                <a:latin typeface="Arial"/>
                <a:ea typeface="Arial"/>
                <a:cs typeface="Arial"/>
                <a:sym typeface="Arial"/>
              </a:rPr>
              <a:t>Turbulence develops on the edge of magnetic islands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38"/>
          <p:cNvSpPr/>
          <p:nvPr/>
        </p:nvSpPr>
        <p:spPr>
          <a:xfrm>
            <a:off x="6857550" y="1320712"/>
            <a:ext cx="1688700" cy="1079700"/>
          </a:xfrm>
          <a:prstGeom prst="ellipse">
            <a:avLst/>
          </a:prstGeom>
          <a:noFill/>
          <a:ln cap="flat" cmpd="sng" w="36000">
            <a:solidFill>
              <a:srgbClr val="100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69551" y="2415601"/>
            <a:ext cx="2245037" cy="1738782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8"/>
          <p:cNvSpPr/>
          <p:nvPr/>
        </p:nvSpPr>
        <p:spPr>
          <a:xfrm>
            <a:off x="224539" y="2751712"/>
            <a:ext cx="1727700" cy="14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00706"/>
                </a:solidFill>
                <a:latin typeface="Arial"/>
                <a:ea typeface="Arial"/>
                <a:cs typeface="Arial"/>
                <a:sym typeface="Arial"/>
              </a:rPr>
              <a:t>The competition between plasmoids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F00706"/>
                </a:solidFill>
                <a:latin typeface="Arial"/>
                <a:ea typeface="Arial"/>
                <a:cs typeface="Arial"/>
                <a:sym typeface="Arial"/>
              </a:rPr>
              <a:t>and KH changes the trubulent spectrum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8"/>
          <p:cNvSpPr/>
          <p:nvPr/>
        </p:nvSpPr>
        <p:spPr>
          <a:xfrm>
            <a:off x="188550" y="2643712"/>
            <a:ext cx="1688700" cy="1079700"/>
          </a:xfrm>
          <a:prstGeom prst="ellipse">
            <a:avLst/>
          </a:prstGeom>
          <a:noFill/>
          <a:ln cap="flat" cmpd="sng" w="36000">
            <a:solidFill>
              <a:srgbClr val="100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3" name="Google Shape;533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41490" y="3456298"/>
            <a:ext cx="3311700" cy="14070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4" name="Google Shape;534;p38"/>
          <p:cNvCxnSpPr/>
          <p:nvPr/>
        </p:nvCxnSpPr>
        <p:spPr>
          <a:xfrm>
            <a:off x="210026" y="2428249"/>
            <a:ext cx="3960000" cy="0"/>
          </a:xfrm>
          <a:prstGeom prst="straightConnector1">
            <a:avLst/>
          </a:prstGeom>
          <a:noFill/>
          <a:ln cap="flat" cmpd="sng" w="36000">
            <a:solidFill>
              <a:srgbClr val="F0070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35" name="Google Shape;535;p38"/>
          <p:cNvCxnSpPr/>
          <p:nvPr/>
        </p:nvCxnSpPr>
        <p:spPr>
          <a:xfrm>
            <a:off x="152539" y="4632712"/>
            <a:ext cx="5589000" cy="0"/>
          </a:xfrm>
          <a:prstGeom prst="straightConnector1">
            <a:avLst/>
          </a:prstGeom>
          <a:noFill/>
          <a:ln cap="flat" cmpd="sng" w="36000">
            <a:solidFill>
              <a:srgbClr val="F0070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36" name="Google Shape;536;p38"/>
          <p:cNvCxnSpPr/>
          <p:nvPr/>
        </p:nvCxnSpPr>
        <p:spPr>
          <a:xfrm rot="10800000">
            <a:off x="4139539" y="3306703"/>
            <a:ext cx="4482000" cy="0"/>
          </a:xfrm>
          <a:prstGeom prst="straightConnector1">
            <a:avLst/>
          </a:prstGeom>
          <a:noFill/>
          <a:ln cap="flat" cmpd="sng" w="36000">
            <a:solidFill>
              <a:srgbClr val="F0070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37" name="Google Shape;537;p38"/>
          <p:cNvSpPr/>
          <p:nvPr/>
        </p:nvSpPr>
        <p:spPr>
          <a:xfrm>
            <a:off x="6812740" y="2087375"/>
            <a:ext cx="24837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100" u="sng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sng" cap="none" strike="noStrike">
                <a:solidFill>
                  <a:srgbClr val="1155CC"/>
                </a:solidFill>
              </a:rPr>
              <a:t>Grasso+</a:t>
            </a:r>
            <a:r>
              <a:rPr b="1" lang="en" sz="1500" u="sng">
                <a:solidFill>
                  <a:srgbClr val="1155CC"/>
                </a:solidFill>
              </a:rPr>
              <a:t>, </a:t>
            </a:r>
            <a:r>
              <a:rPr b="1" i="0" lang="en" sz="1500" u="sng" cap="none" strike="noStrike">
                <a:solidFill>
                  <a:srgbClr val="1155CC"/>
                </a:solidFill>
              </a:rPr>
              <a:t>PoP</a:t>
            </a:r>
            <a:r>
              <a:rPr b="1" lang="en" sz="1500" u="sng">
                <a:solidFill>
                  <a:srgbClr val="1155CC"/>
                </a:solidFill>
              </a:rPr>
              <a:t>, 2020</a:t>
            </a:r>
            <a:endParaRPr b="1" i="0" sz="1500" u="sng" cap="none" strike="noStrike">
              <a:solidFill>
                <a:srgbClr val="1155CC"/>
              </a:solidFill>
            </a:endParaRPr>
          </a:p>
        </p:txBody>
      </p:sp>
      <p:sp>
        <p:nvSpPr>
          <p:cNvPr id="538" name="Google Shape;538;p38"/>
          <p:cNvSpPr/>
          <p:nvPr/>
        </p:nvSpPr>
        <p:spPr>
          <a:xfrm>
            <a:off x="50475" y="3536430"/>
            <a:ext cx="31317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sng" cap="none" strike="noStrike">
                <a:solidFill>
                  <a:srgbClr val="1155CC"/>
                </a:solidFill>
              </a:rPr>
              <a:t>Borgogno</a:t>
            </a:r>
            <a:r>
              <a:rPr b="1" lang="en" sz="1500" u="sng">
                <a:solidFill>
                  <a:srgbClr val="1155CC"/>
                </a:solidFill>
              </a:rPr>
              <a:t>+, </a:t>
            </a:r>
            <a:r>
              <a:rPr b="1" i="0" lang="en" sz="1500" u="sng" cap="none" strike="noStrike">
                <a:solidFill>
                  <a:srgbClr val="1155CC"/>
                </a:solidFill>
              </a:rPr>
              <a:t>APJ, </a:t>
            </a:r>
            <a:r>
              <a:rPr b="1" lang="en" sz="1500" u="sng">
                <a:solidFill>
                  <a:srgbClr val="1155CC"/>
                </a:solidFill>
              </a:rPr>
              <a:t>2022</a:t>
            </a:r>
            <a:endParaRPr b="1" i="0" sz="1500" u="sng" cap="none" strike="noStrike">
              <a:solidFill>
                <a:srgbClr val="1155CC"/>
              </a:solidFill>
            </a:endParaRPr>
          </a:p>
        </p:txBody>
      </p:sp>
      <p:sp>
        <p:nvSpPr>
          <p:cNvPr id="539" name="Google Shape;539;p38"/>
          <p:cNvSpPr/>
          <p:nvPr/>
        </p:nvSpPr>
        <p:spPr>
          <a:xfrm>
            <a:off x="5957539" y="4776712"/>
            <a:ext cx="33117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rgbClr val="1155CC"/>
                </a:solidFill>
              </a:rPr>
              <a:t>Marchetto+, PoP, 2026</a:t>
            </a:r>
            <a:endParaRPr b="1" i="0" sz="1500" u="sng" cap="none" strike="noStrike">
              <a:solidFill>
                <a:srgbClr val="1155CC"/>
              </a:solidFill>
            </a:endParaRPr>
          </a:p>
        </p:txBody>
      </p:sp>
      <p:sp>
        <p:nvSpPr>
          <p:cNvPr id="540" name="Google Shape;540;p38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CNR-ISC &amp; POLITO</a:t>
            </a:r>
            <a:endParaRPr b="1" sz="310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8"/>
          <p:cNvSpPr txBox="1"/>
          <p:nvPr/>
        </p:nvSpPr>
        <p:spPr>
          <a:xfrm>
            <a:off x="2085371" y="538125"/>
            <a:ext cx="58764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2572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Daniela Grasso, Dario Borgogno, Chiara Marchetto</a:t>
            </a:r>
            <a:endParaRPr b="1" sz="1700">
              <a:solidFill>
                <a:schemeClr val="dk1"/>
              </a:solidFill>
            </a:endParaRPr>
          </a:p>
          <a:p>
            <a:pPr indent="-22572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b="1" lang="en" sz="1700">
                <a:solidFill>
                  <a:schemeClr val="dk1"/>
                </a:solidFill>
              </a:rPr>
              <a:t>Victorien Simon</a:t>
            </a:r>
            <a:endParaRPr b="1" sz="1700">
              <a:solidFill>
                <a:schemeClr val="dk1"/>
              </a:solidFill>
            </a:endParaRPr>
          </a:p>
        </p:txBody>
      </p:sp>
      <p:pic>
        <p:nvPicPr>
          <p:cNvPr id="542" name="Google Shape;542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4385" y="443305"/>
            <a:ext cx="1284106" cy="1079698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38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25</a:t>
            </a:r>
            <a:endParaRPr i="1" sz="1000"/>
          </a:p>
        </p:txBody>
      </p:sp>
      <p:pic>
        <p:nvPicPr>
          <p:cNvPr id="544" name="Google Shape;544;p38" title="—Pngtree—diamond cut vector_6991808.png"/>
          <p:cNvPicPr preferRelativeResize="0"/>
          <p:nvPr/>
        </p:nvPicPr>
        <p:blipFill rotWithShape="1">
          <a:blip r:embed="rId8">
            <a:alphaModFix/>
          </a:blip>
          <a:srcRect b="26040" l="14901" r="16586" t="26430"/>
          <a:stretch/>
        </p:blipFill>
        <p:spPr>
          <a:xfrm>
            <a:off x="7008924" y="16639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38"/>
          <p:cNvSpPr txBox="1"/>
          <p:nvPr/>
        </p:nvSpPr>
        <p:spPr>
          <a:xfrm>
            <a:off x="7096804" y="-4533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solar wind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6" name="Google Shape;546;p38" title="—Pngtree—diamond cut vector_6991808.png"/>
          <p:cNvPicPr preferRelativeResize="0"/>
          <p:nvPr/>
        </p:nvPicPr>
        <p:blipFill rotWithShape="1">
          <a:blip r:embed="rId8">
            <a:alphaModFix/>
          </a:blip>
          <a:srcRect b="26040" l="14901" r="16586" t="26430"/>
          <a:stretch/>
        </p:blipFill>
        <p:spPr>
          <a:xfrm>
            <a:off x="7625609" y="2746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38"/>
          <p:cNvSpPr txBox="1"/>
          <p:nvPr/>
        </p:nvSpPr>
        <p:spPr>
          <a:xfrm>
            <a:off x="7573593" y="38547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simulations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8" name="Google Shape;548;p38" title="—Pngtree—diamond cut vector_6991808.png"/>
          <p:cNvPicPr preferRelativeResize="0"/>
          <p:nvPr/>
        </p:nvPicPr>
        <p:blipFill rotWithShape="1">
          <a:blip r:embed="rId8">
            <a:alphaModFix/>
          </a:blip>
          <a:srcRect b="26040" l="14901" r="16586" t="26430"/>
          <a:stretch/>
        </p:blipFill>
        <p:spPr>
          <a:xfrm>
            <a:off x="8232114" y="21311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8"/>
          <p:cNvSpPr txBox="1"/>
          <p:nvPr/>
        </p:nvSpPr>
        <p:spPr>
          <a:xfrm>
            <a:off x="8187094" y="19903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fusion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9" title="UNIPI.pptx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8870" y="1917726"/>
            <a:ext cx="5669280" cy="318897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9"/>
          <p:cNvSpPr txBox="1"/>
          <p:nvPr/>
        </p:nvSpPr>
        <p:spPr>
          <a:xfrm>
            <a:off x="1373250" y="761568"/>
            <a:ext cx="77007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Francesco Califano, Francesco Pegoraro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External collaborators &amp; </a:t>
            </a:r>
            <a:r>
              <a:rPr b="1" i="1" lang="en" sz="1600">
                <a:solidFill>
                  <a:schemeClr val="dk1"/>
                </a:solidFill>
              </a:rPr>
              <a:t>ex-students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557" name="Google Shape;55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8" name="Google Shape;558;p39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559" name="Google Shape;559;p39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560" name="Google Shape;560;p39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561" name="Google Shape;561;p3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62" name="Google Shape;56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013" y="2612775"/>
            <a:ext cx="1035849" cy="103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0050" y="3776267"/>
            <a:ext cx="2073774" cy="1148975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2700000" dist="142875">
              <a:srgbClr val="000000">
                <a:alpha val="50000"/>
              </a:srgbClr>
            </a:outerShdw>
          </a:effectLst>
        </p:spPr>
      </p:pic>
      <p:pic>
        <p:nvPicPr>
          <p:cNvPr id="564" name="Google Shape;564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0249" y="1124064"/>
            <a:ext cx="240525" cy="24052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39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UNIPI</a:t>
            </a:r>
            <a:endParaRPr b="1" sz="310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6" name="Google Shape;566;p39"/>
          <p:cNvGrpSpPr/>
          <p:nvPr/>
        </p:nvGrpSpPr>
        <p:grpSpPr>
          <a:xfrm>
            <a:off x="6337891" y="9817"/>
            <a:ext cx="2496470" cy="446974"/>
            <a:chOff x="6020391" y="-1344308"/>
            <a:chExt cx="2496470" cy="446974"/>
          </a:xfrm>
        </p:grpSpPr>
        <p:pic>
          <p:nvPicPr>
            <p:cNvPr id="567" name="Google Shape;567;p39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6020391" y="-1323136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p39"/>
            <p:cNvSpPr txBox="1"/>
            <p:nvPr/>
          </p:nvSpPr>
          <p:spPr>
            <a:xfrm>
              <a:off x="6108271" y="-1344308"/>
              <a:ext cx="4353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solar wind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69" name="Google Shape;569;p39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6620938" y="-1321249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0" name="Google Shape;570;p39"/>
            <p:cNvSpPr txBox="1"/>
            <p:nvPr/>
          </p:nvSpPr>
          <p:spPr>
            <a:xfrm>
              <a:off x="6581325" y="-1307794"/>
              <a:ext cx="723000" cy="1704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magnetosphere/</a:t>
              </a:r>
              <a:b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1" lang="en" sz="6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ionosphere</a:t>
              </a:r>
              <a:endParaRPr b="1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1" name="Google Shape;571;p39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7259376" y="-1331359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39"/>
            <p:cNvSpPr txBox="1"/>
            <p:nvPr/>
          </p:nvSpPr>
          <p:spPr>
            <a:xfrm>
              <a:off x="7207359" y="-1320278"/>
              <a:ext cx="6960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simulations</a:t>
              </a:r>
              <a:endParaRPr b="1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3" name="Google Shape;573;p39" title="—Pngtree—diamond cut vector_6991808.png"/>
            <p:cNvPicPr preferRelativeResize="0"/>
            <p:nvPr/>
          </p:nvPicPr>
          <p:blipFill rotWithShape="1">
            <a:blip r:embed="rId9">
              <a:alphaModFix/>
            </a:blip>
            <a:srcRect b="26040" l="14901" r="16586" t="26430"/>
            <a:stretch/>
          </p:blipFill>
          <p:spPr>
            <a:xfrm>
              <a:off x="7865880" y="-1337514"/>
              <a:ext cx="610965" cy="423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4" name="Google Shape;574;p39"/>
            <p:cNvSpPr txBox="1"/>
            <p:nvPr/>
          </p:nvSpPr>
          <p:spPr>
            <a:xfrm>
              <a:off x="7820861" y="-1338922"/>
              <a:ext cx="696000" cy="3918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81">
                  <a:solidFill>
                    <a:srgbClr val="F00706"/>
                  </a:solidFill>
                  <a:latin typeface="Calibri"/>
                  <a:ea typeface="Calibri"/>
                  <a:cs typeface="Calibri"/>
                  <a:sym typeface="Calibri"/>
                </a:rPr>
                <a:t>fusion</a:t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5" name="Google Shape;575;p39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26</a:t>
            </a:r>
            <a:endParaRPr i="1"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40" title="UNIFI.NEW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275" y="1903750"/>
            <a:ext cx="5760720" cy="3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40"/>
          <p:cNvSpPr txBox="1"/>
          <p:nvPr/>
        </p:nvSpPr>
        <p:spPr>
          <a:xfrm>
            <a:off x="1373250" y="761568"/>
            <a:ext cx="77007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Luca Del Zanna, Simone Landi, Andrea Verdini, Marco Romoli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E. Papini (INAF), M. Sangalli, G. Napolitano, A. Celati, A. Burtovoi, P. Kumar, J. Xue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583" name="Google Shape;58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051" y="848696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4" name="Google Shape;584;p40"/>
          <p:cNvGrpSpPr/>
          <p:nvPr/>
        </p:nvGrpSpPr>
        <p:grpSpPr>
          <a:xfrm>
            <a:off x="2709917" y="1577855"/>
            <a:ext cx="5942700" cy="3347400"/>
            <a:chOff x="2709917" y="1521825"/>
            <a:chExt cx="5942700" cy="3347400"/>
          </a:xfrm>
        </p:grpSpPr>
        <p:cxnSp>
          <p:nvCxnSpPr>
            <p:cNvPr id="585" name="Google Shape;585;p40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cxnSp>
          <p:nvCxnSpPr>
            <p:cNvPr id="586" name="Google Shape;586;p40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2857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57150" rotWithShape="0" algn="bl" dir="2700000" dist="19050">
                <a:srgbClr val="000000">
                  <a:alpha val="50000"/>
                </a:srgbClr>
              </a:outerShdw>
            </a:effectLst>
          </p:spPr>
        </p:cxnSp>
        <p:pic>
          <p:nvPicPr>
            <p:cNvPr id="587" name="Google Shape;587;p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8" name="Google Shape;588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3600" y="2422520"/>
            <a:ext cx="1478651" cy="6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0" title="Screenshot 2026-01-28 alle 10.09.5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2975" y="3239069"/>
            <a:ext cx="2596950" cy="1867631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0" name="Google Shape;590;p40"/>
          <p:cNvPicPr preferRelativeResize="0"/>
          <p:nvPr/>
        </p:nvPicPr>
        <p:blipFill rotWithShape="1">
          <a:blip r:embed="rId7">
            <a:alphaModFix/>
          </a:blip>
          <a:srcRect b="0" l="0" r="58681" t="0"/>
          <a:stretch/>
        </p:blipFill>
        <p:spPr>
          <a:xfrm>
            <a:off x="428475" y="1178825"/>
            <a:ext cx="240525" cy="26680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0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27</a:t>
            </a:r>
            <a:endParaRPr i="1" sz="1000"/>
          </a:p>
        </p:txBody>
      </p:sp>
      <p:pic>
        <p:nvPicPr>
          <p:cNvPr id="592" name="Google Shape;592;p4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332953" y="2087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40"/>
          <p:cNvSpPr txBox="1"/>
          <p:nvPr/>
        </p:nvSpPr>
        <p:spPr>
          <a:xfrm>
            <a:off x="6420833" y="-300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4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6941191" y="251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40"/>
          <p:cNvSpPr txBox="1"/>
          <p:nvPr/>
        </p:nvSpPr>
        <p:spPr>
          <a:xfrm>
            <a:off x="7029071" y="3933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solar wind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6" name="Google Shape;596;p4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7574013" y="20872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0"/>
          <p:cNvSpPr txBox="1"/>
          <p:nvPr/>
        </p:nvSpPr>
        <p:spPr>
          <a:xfrm>
            <a:off x="7539747" y="31939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simulations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p40" title="—Pngtree—diamond cut vector_6991808.png"/>
          <p:cNvPicPr preferRelativeResize="0"/>
          <p:nvPr/>
        </p:nvPicPr>
        <p:blipFill rotWithShape="1">
          <a:blip r:embed="rId9">
            <a:alphaModFix/>
          </a:blip>
          <a:srcRect b="26040" l="14901" r="16586" t="26430"/>
          <a:stretch/>
        </p:blipFill>
        <p:spPr>
          <a:xfrm>
            <a:off x="8204455" y="2059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0"/>
          <p:cNvSpPr txBox="1"/>
          <p:nvPr/>
        </p:nvSpPr>
        <p:spPr>
          <a:xfrm>
            <a:off x="8128356" y="19192"/>
            <a:ext cx="7824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astrophysics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40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UNIFI</a:t>
            </a:r>
            <a:endParaRPr b="1" sz="310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41"/>
          <p:cNvPicPr preferRelativeResize="0"/>
          <p:nvPr/>
        </p:nvPicPr>
        <p:blipFill rotWithShape="1">
          <a:blip r:embed="rId3">
            <a:alphaModFix/>
          </a:blip>
          <a:srcRect b="9723" l="0" r="0" t="1395"/>
          <a:stretch/>
        </p:blipFill>
        <p:spPr>
          <a:xfrm>
            <a:off x="-62928" y="-35400"/>
            <a:ext cx="9269875" cy="52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1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28</a:t>
            </a:r>
            <a:endParaRPr i="1" sz="1000"/>
          </a:p>
        </p:txBody>
      </p:sp>
      <p:grpSp>
        <p:nvGrpSpPr>
          <p:cNvPr id="607" name="Google Shape;607;p41"/>
          <p:cNvGrpSpPr/>
          <p:nvPr/>
        </p:nvGrpSpPr>
        <p:grpSpPr>
          <a:xfrm>
            <a:off x="35602" y="905860"/>
            <a:ext cx="5110973" cy="3508527"/>
            <a:chOff x="35602" y="905860"/>
            <a:chExt cx="5110973" cy="3508527"/>
          </a:xfrm>
        </p:grpSpPr>
        <p:sp>
          <p:nvSpPr>
            <p:cNvPr id="608" name="Google Shape;608;p41"/>
            <p:cNvSpPr/>
            <p:nvPr/>
          </p:nvSpPr>
          <p:spPr>
            <a:xfrm>
              <a:off x="35602" y="2907004"/>
              <a:ext cx="4458000" cy="1437300"/>
            </a:xfrm>
            <a:prstGeom prst="flowChartAlternateProcess">
              <a:avLst/>
            </a:prstGeom>
            <a:solidFill>
              <a:srgbClr val="FFFFFF"/>
            </a:solidFill>
            <a:ln cap="flat" cmpd="sng" w="276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2165" rotWithShape="0" algn="bl" dir="2700000" dist="103608">
                <a:srgbClr val="000000">
                  <a:alpha val="50000"/>
                </a:srgbClr>
              </a:outerShdw>
            </a:effectLst>
          </p:spPr>
          <p:txBody>
            <a:bodyPr anchorCtr="0" anchor="ctr" bIns="66300" lIns="66300" spcFirstLastPara="1" rIns="66300" wrap="square" tIns="66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5"/>
            </a:p>
          </p:txBody>
        </p:sp>
        <p:sp>
          <p:nvSpPr>
            <p:cNvPr id="609" name="Google Shape;609;p41"/>
            <p:cNvSpPr txBox="1"/>
            <p:nvPr/>
          </p:nvSpPr>
          <p:spPr>
            <a:xfrm>
              <a:off x="90659" y="2894899"/>
              <a:ext cx="4403100" cy="368400"/>
            </a:xfrm>
            <a:prstGeom prst="rect">
              <a:avLst/>
            </a:prstGeom>
            <a:noFill/>
            <a:ln>
              <a:noFill/>
            </a:ln>
            <a:effectLst>
              <a:outerShdw blurRad="41443" rotWithShape="0" algn="bl" dir="5400000" dist="13814">
                <a:srgbClr val="000000">
                  <a:alpha val="50000"/>
                </a:srgbClr>
              </a:outerShdw>
            </a:effectLst>
          </p:spPr>
          <p:txBody>
            <a:bodyPr anchorCtr="0" anchor="t" bIns="66300" lIns="66300" spcFirstLastPara="1" rIns="66300" wrap="square" tIns="663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22"/>
                <a:t>Relativistic plasmas in astrophysical sources</a:t>
              </a:r>
              <a:endParaRPr sz="1522"/>
            </a:p>
          </p:txBody>
        </p:sp>
        <p:sp>
          <p:nvSpPr>
            <p:cNvPr id="610" name="Google Shape;610;p41"/>
            <p:cNvSpPr txBox="1"/>
            <p:nvPr/>
          </p:nvSpPr>
          <p:spPr>
            <a:xfrm>
              <a:off x="2872325" y="3210577"/>
              <a:ext cx="1482600" cy="91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6300" lIns="66300" spcFirstLastPara="1" rIns="66300" wrap="square" tIns="663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15"/>
                <a:t>Pulsar wind nebulae can be modeled by relativistic 3D MHD turbulence simulations</a:t>
              </a:r>
              <a:endParaRPr sz="1015"/>
            </a:p>
          </p:txBody>
        </p:sp>
        <p:pic>
          <p:nvPicPr>
            <p:cNvPr id="611" name="Google Shape;611;p41" title="Screenshot 2026-01-26 alle 19.19.01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27920" y="3227986"/>
              <a:ext cx="1263909" cy="10884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2" name="Google Shape;612;p41" title="Screenshot 2026-01-26 alle 19.23.58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77616" y="3272039"/>
              <a:ext cx="1263909" cy="10444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1"/>
            <p:cNvSpPr/>
            <p:nvPr/>
          </p:nvSpPr>
          <p:spPr>
            <a:xfrm>
              <a:off x="177608" y="905860"/>
              <a:ext cx="4912800" cy="1657200"/>
            </a:xfrm>
            <a:prstGeom prst="flowChartAlternateProcess">
              <a:avLst/>
            </a:prstGeom>
            <a:solidFill>
              <a:srgbClr val="FFFFFF"/>
            </a:solidFill>
            <a:ln cap="flat" cmpd="sng" w="254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346" rotWithShape="0" algn="bl" dir="2700000" dist="95577">
                <a:srgbClr val="000000">
                  <a:alpha val="50000"/>
                </a:srgbClr>
              </a:outerShdw>
            </a:effectLst>
          </p:spPr>
          <p:txBody>
            <a:bodyPr anchorCtr="0" anchor="ctr" bIns="61150" lIns="61150" spcFirstLastPara="1" rIns="61150" wrap="square" tIns="61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36"/>
            </a:p>
          </p:txBody>
        </p:sp>
        <p:sp>
          <p:nvSpPr>
            <p:cNvPr id="614" name="Google Shape;614;p41"/>
            <p:cNvSpPr txBox="1"/>
            <p:nvPr/>
          </p:nvSpPr>
          <p:spPr>
            <a:xfrm>
              <a:off x="194599" y="920184"/>
              <a:ext cx="4830600" cy="339900"/>
            </a:xfrm>
            <a:prstGeom prst="rect">
              <a:avLst/>
            </a:prstGeom>
            <a:noFill/>
            <a:ln>
              <a:noFill/>
            </a:ln>
            <a:effectLst>
              <a:outerShdw blurRad="38231" rotWithShape="0" algn="bl" dir="5400000" dist="12744">
                <a:srgbClr val="000000">
                  <a:alpha val="50000"/>
                </a:srgbClr>
              </a:outerShdw>
            </a:effectLst>
          </p:spPr>
          <p:txBody>
            <a:bodyPr anchorCtr="0" anchor="t" bIns="61150" lIns="61150" spcFirstLastPara="1" rIns="61150" wrap="square" tIns="6115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4"/>
                <a:t>The ECHO code for MHD and GRMHD, now on GPUs!</a:t>
              </a:r>
              <a:endParaRPr sz="1404"/>
            </a:p>
          </p:txBody>
        </p:sp>
        <p:sp>
          <p:nvSpPr>
            <p:cNvPr id="615" name="Google Shape;615;p41"/>
            <p:cNvSpPr txBox="1"/>
            <p:nvPr/>
          </p:nvSpPr>
          <p:spPr>
            <a:xfrm>
              <a:off x="246680" y="2166583"/>
              <a:ext cx="47511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1150" lIns="61150" spcFirstLastPara="1" rIns="61150" wrap="square" tIns="6115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36" u="sng"/>
                <a:t>ECHO was born in 2000, with P. Londrillo. Innovative and highly cited methods, classic MHD or GR in any metric. Now on GPUs using standard FORTRAN!</a:t>
              </a:r>
              <a:endParaRPr sz="936" u="sng"/>
            </a:p>
          </p:txBody>
        </p:sp>
        <p:pic>
          <p:nvPicPr>
            <p:cNvPr id="616" name="Google Shape;616;p4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58117" y="1276890"/>
              <a:ext cx="3447301" cy="915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1"/>
            <p:cNvSpPr txBox="1"/>
            <p:nvPr/>
          </p:nvSpPr>
          <p:spPr>
            <a:xfrm>
              <a:off x="3429375" y="1897688"/>
              <a:ext cx="1717200" cy="3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14" u="sng">
                  <a:solidFill>
                    <a:srgbClr val="1155CC"/>
                  </a:solidFill>
                </a:rPr>
                <a:t>Del Zanna+</a:t>
              </a:r>
              <a:endParaRPr/>
            </a:p>
          </p:txBody>
        </p:sp>
        <p:sp>
          <p:nvSpPr>
            <p:cNvPr id="618" name="Google Shape;618;p41"/>
            <p:cNvSpPr txBox="1"/>
            <p:nvPr/>
          </p:nvSpPr>
          <p:spPr>
            <a:xfrm>
              <a:off x="2668992" y="4042688"/>
              <a:ext cx="1717200" cy="3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14" u="sng">
                  <a:solidFill>
                    <a:srgbClr val="1155CC"/>
                  </a:solidFill>
                </a:rPr>
                <a:t>Del Zanna+</a:t>
              </a:r>
              <a:endParaRPr/>
            </a:p>
          </p:txBody>
        </p:sp>
      </p:grpSp>
      <p:grpSp>
        <p:nvGrpSpPr>
          <p:cNvPr id="619" name="Google Shape;619;p41"/>
          <p:cNvGrpSpPr/>
          <p:nvPr/>
        </p:nvGrpSpPr>
        <p:grpSpPr>
          <a:xfrm>
            <a:off x="5241546" y="383408"/>
            <a:ext cx="3770369" cy="4461532"/>
            <a:chOff x="10606650" y="383412"/>
            <a:chExt cx="3770369" cy="4461532"/>
          </a:xfrm>
        </p:grpSpPr>
        <p:grpSp>
          <p:nvGrpSpPr>
            <p:cNvPr id="620" name="Google Shape;620;p41"/>
            <p:cNvGrpSpPr/>
            <p:nvPr/>
          </p:nvGrpSpPr>
          <p:grpSpPr>
            <a:xfrm>
              <a:off x="10944178" y="383412"/>
              <a:ext cx="3432841" cy="2437845"/>
              <a:chOff x="8752775" y="5336675"/>
              <a:chExt cx="4239122" cy="3010800"/>
            </a:xfrm>
          </p:grpSpPr>
          <p:sp>
            <p:nvSpPr>
              <p:cNvPr id="621" name="Google Shape;621;p41"/>
              <p:cNvSpPr/>
              <p:nvPr/>
            </p:nvSpPr>
            <p:spPr>
              <a:xfrm>
                <a:off x="8752775" y="5336675"/>
                <a:ext cx="4185600" cy="3010800"/>
              </a:xfrm>
              <a:prstGeom prst="flowChartAlternateProcess">
                <a:avLst/>
              </a:prstGeom>
              <a:solidFill>
                <a:srgbClr val="FFFFFF"/>
              </a:solidFill>
              <a:ln cap="flat" cmpd="sng" w="2835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63743" rotWithShape="0" algn="bl" dir="2700000" dist="106238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67975" lIns="67975" spcFirstLastPara="1" rIns="67975" wrap="square" tIns="6797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41"/>
              </a:p>
            </p:txBody>
          </p:sp>
          <p:pic>
            <p:nvPicPr>
              <p:cNvPr id="622" name="Google Shape;622;p41"/>
              <p:cNvPicPr preferRelativeResize="0"/>
              <p:nvPr/>
            </p:nvPicPr>
            <p:blipFill rotWithShape="1">
              <a:blip r:embed="rId7">
                <a:alphaModFix/>
              </a:blip>
              <a:srcRect b="8248" l="8833" r="44600" t="0"/>
              <a:stretch/>
            </p:blipFill>
            <p:spPr>
              <a:xfrm>
                <a:off x="9051520" y="5399292"/>
                <a:ext cx="2242150" cy="283249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23" name="Google Shape;623;p41"/>
              <p:cNvSpPr txBox="1"/>
              <p:nvPr/>
            </p:nvSpPr>
            <p:spPr>
              <a:xfrm>
                <a:off x="11201197" y="5886516"/>
                <a:ext cx="1790700" cy="18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4000" lIns="74000" spcFirstLastPara="1" rIns="74000" wrap="square" tIns="7400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95">
                    <a:solidFill>
                      <a:schemeClr val="dk1"/>
                    </a:solidFill>
                  </a:rPr>
                  <a:t>Plasma turbulence near black holes</a:t>
                </a:r>
                <a:br>
                  <a:rPr b="1" lang="en" sz="1214">
                    <a:solidFill>
                      <a:schemeClr val="dk1"/>
                    </a:solidFill>
                  </a:rPr>
                </a:br>
                <a:r>
                  <a:rPr b="1" lang="en" sz="1214" u="sng">
                    <a:solidFill>
                      <a:srgbClr val="1155CC"/>
                    </a:solidFill>
                  </a:rPr>
                  <a:t>Megale+, 2025</a:t>
                </a:r>
                <a:br>
                  <a:rPr b="1" lang="en" sz="1214" u="sng">
                    <a:solidFill>
                      <a:srgbClr val="1155CC"/>
                    </a:solidFill>
                  </a:rPr>
                </a:br>
                <a:r>
                  <a:rPr b="1" lang="en" sz="1214" u="sng">
                    <a:solidFill>
                      <a:srgbClr val="1155CC"/>
                    </a:solidFill>
                  </a:rPr>
                  <a:t>Ficarra+,2026 </a:t>
                </a:r>
                <a:br>
                  <a:rPr b="1" lang="en" sz="1214" u="sng">
                    <a:solidFill>
                      <a:srgbClr val="1155CC"/>
                    </a:solidFill>
                  </a:rPr>
                </a:br>
                <a:r>
                  <a:rPr b="1" lang="en" sz="1214" u="sng">
                    <a:solidFill>
                      <a:srgbClr val="1155CC"/>
                    </a:solidFill>
                  </a:rPr>
                  <a:t>Meringolo+,2023</a:t>
                </a:r>
                <a:endParaRPr b="1" sz="1214" u="sng">
                  <a:solidFill>
                    <a:srgbClr val="1155CC"/>
                  </a:solidFill>
                </a:endParaRPr>
              </a:p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14" u="sng">
                    <a:solidFill>
                      <a:srgbClr val="1155CC"/>
                    </a:solidFill>
                  </a:rPr>
                  <a:t>Imbrogno+, 2025</a:t>
                </a:r>
                <a:endParaRPr b="1" sz="1214" u="sng">
                  <a:solidFill>
                    <a:srgbClr val="1155CC"/>
                  </a:solidFill>
                </a:endParaRPr>
              </a:p>
            </p:txBody>
          </p:sp>
        </p:grpSp>
        <p:grpSp>
          <p:nvGrpSpPr>
            <p:cNvPr id="624" name="Google Shape;624;p41"/>
            <p:cNvGrpSpPr/>
            <p:nvPr/>
          </p:nvGrpSpPr>
          <p:grpSpPr>
            <a:xfrm>
              <a:off x="10606650" y="3028444"/>
              <a:ext cx="3446939" cy="1816500"/>
              <a:chOff x="10645525" y="3498625"/>
              <a:chExt cx="3446939" cy="1816500"/>
            </a:xfrm>
          </p:grpSpPr>
          <p:sp>
            <p:nvSpPr>
              <p:cNvPr id="625" name="Google Shape;625;p41"/>
              <p:cNvSpPr/>
              <p:nvPr/>
            </p:nvSpPr>
            <p:spPr>
              <a:xfrm>
                <a:off x="10645525" y="3498625"/>
                <a:ext cx="3389400" cy="1816500"/>
              </a:xfrm>
              <a:prstGeom prst="flowChartAlternateProcess">
                <a:avLst/>
              </a:prstGeom>
              <a:solidFill>
                <a:srgbClr val="FFFFFF"/>
              </a:solidFill>
              <a:ln cap="flat" cmpd="sng" w="2835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63743" rotWithShape="0" algn="bl" dir="2700000" dist="106238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67975" lIns="67975" spcFirstLastPara="1" rIns="67975" wrap="square" tIns="6797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41"/>
              </a:p>
            </p:txBody>
          </p:sp>
          <p:sp>
            <p:nvSpPr>
              <p:cNvPr id="626" name="Google Shape;626;p41"/>
              <p:cNvSpPr txBox="1"/>
              <p:nvPr/>
            </p:nvSpPr>
            <p:spPr>
              <a:xfrm>
                <a:off x="12642264" y="3680484"/>
                <a:ext cx="1450200" cy="153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4000" lIns="74000" spcFirstLastPara="1" rIns="74000" wrap="square" tIns="7400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95">
                    <a:solidFill>
                      <a:schemeClr val="dk1"/>
                    </a:solidFill>
                  </a:rPr>
                  <a:t>The Interaction of a Supernova Remnant with Background Interstellar Turbulence</a:t>
                </a:r>
                <a:br>
                  <a:rPr b="1" lang="en" sz="1214">
                    <a:solidFill>
                      <a:schemeClr val="dk1"/>
                    </a:solidFill>
                  </a:rPr>
                </a:br>
                <a:r>
                  <a:rPr b="1" lang="en" sz="1214" u="sng">
                    <a:solidFill>
                      <a:srgbClr val="1155CC"/>
                    </a:solidFill>
                  </a:rPr>
                  <a:t>Prete+, 2025</a:t>
                </a:r>
                <a:endParaRPr b="1" sz="1214" u="sng">
                  <a:solidFill>
                    <a:srgbClr val="1155CC"/>
                  </a:solidFill>
                </a:endParaRPr>
              </a:p>
            </p:txBody>
          </p:sp>
          <p:pic>
            <p:nvPicPr>
              <p:cNvPr id="627" name="Google Shape;627;p41"/>
              <p:cNvPicPr preferRelativeResize="0"/>
              <p:nvPr/>
            </p:nvPicPr>
            <p:blipFill rotWithShape="1">
              <a:blip r:embed="rId8">
                <a:alphaModFix/>
              </a:blip>
              <a:srcRect b="0" l="64082" r="-285" t="49897"/>
              <a:stretch/>
            </p:blipFill>
            <p:spPr>
              <a:xfrm>
                <a:off x="10738925" y="3591459"/>
                <a:ext cx="2039924" cy="1627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738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0" y="1050118"/>
            <a:ext cx="1078876" cy="1358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4" name="Google Shape;634;p42"/>
          <p:cNvGrpSpPr/>
          <p:nvPr/>
        </p:nvGrpSpPr>
        <p:grpSpPr>
          <a:xfrm>
            <a:off x="6983308" y="30831"/>
            <a:ext cx="610964" cy="423914"/>
            <a:chOff x="6896675" y="547875"/>
            <a:chExt cx="970400" cy="673200"/>
          </a:xfrm>
        </p:grpSpPr>
        <p:pic>
          <p:nvPicPr>
            <p:cNvPr id="635" name="Google Shape;635;p42" title="—Pngtree—diamond cut vector_6991808.png"/>
            <p:cNvPicPr preferRelativeResize="0"/>
            <p:nvPr/>
          </p:nvPicPr>
          <p:blipFill rotWithShape="1">
            <a:blip r:embed="rId5">
              <a:alphaModFix/>
            </a:blip>
            <a:srcRect b="26040" l="14901" r="16586" t="26430"/>
            <a:stretch/>
          </p:blipFill>
          <p:spPr>
            <a:xfrm>
              <a:off x="6896675" y="547875"/>
              <a:ext cx="970400" cy="673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6" name="Google Shape;636;p42"/>
            <p:cNvSpPr txBox="1"/>
            <p:nvPr/>
          </p:nvSpPr>
          <p:spPr>
            <a:xfrm>
              <a:off x="7036275" y="632029"/>
              <a:ext cx="691200" cy="504900"/>
            </a:xfrm>
            <a:prstGeom prst="rect">
              <a:avLst/>
            </a:prstGeom>
            <a:noFill/>
            <a:ln>
              <a:noFill/>
            </a:ln>
            <a:effectLst>
              <a:outerShdw blurRad="17992" rotWithShape="0" algn="bl" dir="2700000" dist="5997">
                <a:srgbClr val="000000">
                  <a:alpha val="50000"/>
                </a:srgbClr>
              </a:outerShdw>
            </a:effectLst>
          </p:spPr>
          <p:txBody>
            <a:bodyPr anchorCtr="0" anchor="t" bIns="57550" lIns="57550" spcFirstLastPara="1" rIns="57550" wrap="square" tIns="57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7" name="Google Shape;637;p42"/>
          <p:cNvGrpSpPr/>
          <p:nvPr/>
        </p:nvGrpSpPr>
        <p:grpSpPr>
          <a:xfrm>
            <a:off x="4642786" y="2640528"/>
            <a:ext cx="4103434" cy="2311380"/>
            <a:chOff x="2709917" y="1521825"/>
            <a:chExt cx="5942700" cy="3347400"/>
          </a:xfrm>
        </p:grpSpPr>
        <p:cxnSp>
          <p:nvCxnSpPr>
            <p:cNvPr id="638" name="Google Shape;638;p42"/>
            <p:cNvCxnSpPr/>
            <p:nvPr/>
          </p:nvCxnSpPr>
          <p:spPr>
            <a:xfrm>
              <a:off x="2894820" y="1521825"/>
              <a:ext cx="0" cy="3347400"/>
            </a:xfrm>
            <a:prstGeom prst="straightConnector1">
              <a:avLst/>
            </a:prstGeom>
            <a:noFill/>
            <a:ln cap="flat" cmpd="sng" w="1972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39464" rotWithShape="0" algn="bl" dir="2700000" dist="13155">
                <a:srgbClr val="000000">
                  <a:alpha val="50000"/>
                </a:srgbClr>
              </a:outerShdw>
            </a:effectLst>
          </p:spPr>
        </p:cxnSp>
        <p:cxnSp>
          <p:nvCxnSpPr>
            <p:cNvPr id="639" name="Google Shape;639;p42"/>
            <p:cNvCxnSpPr/>
            <p:nvPr/>
          </p:nvCxnSpPr>
          <p:spPr>
            <a:xfrm>
              <a:off x="2709917" y="1674225"/>
              <a:ext cx="5942700" cy="35400"/>
            </a:xfrm>
            <a:prstGeom prst="straightConnector1">
              <a:avLst/>
            </a:prstGeom>
            <a:noFill/>
            <a:ln cap="flat" cmpd="sng" w="19725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  <a:effectLst>
              <a:outerShdw blurRad="39464" rotWithShape="0" algn="bl" dir="2700000" dist="13155">
                <a:srgbClr val="000000">
                  <a:alpha val="50000"/>
                </a:srgbClr>
              </a:outerShdw>
            </a:effectLst>
          </p:spPr>
        </p:cxnSp>
        <p:pic>
          <p:nvPicPr>
            <p:cNvPr id="640" name="Google Shape;640;p4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2883" y="1720177"/>
              <a:ext cx="932100" cy="313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1" name="Google Shape;641;p42"/>
          <p:cNvGrpSpPr/>
          <p:nvPr/>
        </p:nvGrpSpPr>
        <p:grpSpPr>
          <a:xfrm>
            <a:off x="1375542" y="3056352"/>
            <a:ext cx="2897425" cy="2115982"/>
            <a:chOff x="1375542" y="3056352"/>
            <a:chExt cx="2897425" cy="2115982"/>
          </a:xfrm>
        </p:grpSpPr>
        <p:pic>
          <p:nvPicPr>
            <p:cNvPr id="642" name="Google Shape;642;p4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375542" y="3056352"/>
              <a:ext cx="2897425" cy="196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3" name="Google Shape;643;p42"/>
            <p:cNvSpPr txBox="1"/>
            <p:nvPr/>
          </p:nvSpPr>
          <p:spPr>
            <a:xfrm>
              <a:off x="1687695" y="4495234"/>
              <a:ext cx="22731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dk1"/>
                  </a:solidFill>
                </a:rPr>
                <a:t>In memory of </a:t>
              </a:r>
              <a:endParaRPr b="1" sz="16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dk1"/>
                  </a:solidFill>
                </a:rPr>
                <a:t>Vincenzo Carbone</a:t>
              </a:r>
              <a:endParaRPr/>
            </a:p>
          </p:txBody>
        </p:sp>
      </p:grpSp>
      <p:sp>
        <p:nvSpPr>
          <p:cNvPr id="644" name="Google Shape;644;p42"/>
          <p:cNvSpPr txBox="1"/>
          <p:nvPr/>
        </p:nvSpPr>
        <p:spPr>
          <a:xfrm>
            <a:off x="1413650" y="472850"/>
            <a:ext cx="7669200" cy="23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47100" spcFirstLastPara="1" rIns="47100" wrap="square" tIns="47100">
            <a:spAutoFit/>
          </a:bodyPr>
          <a:lstStyle/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V. Carbone, P. Veltri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G. Zimbardo, S. Savaglio, </a:t>
            </a:r>
            <a:r>
              <a:rPr b="1" lang="en" sz="1600">
                <a:solidFill>
                  <a:schemeClr val="dk1"/>
                </a:solidFill>
              </a:rPr>
              <a:t>F. Valentini, </a:t>
            </a:r>
            <a:r>
              <a:rPr b="1" lang="en" sz="1600">
                <a:solidFill>
                  <a:schemeClr val="dk1"/>
                </a:solidFill>
              </a:rPr>
              <a:t>S. Servidio, F. Malara, L. Primavera, F. Lepreti, A. Greco, S. Perri, G. Nisticò, L. Sorriso-valvo (CNR), O. Pezzi (CNR), F. Pucci (CNR)</a:t>
            </a:r>
            <a:endParaRPr b="1" sz="1600">
              <a:solidFill>
                <a:schemeClr val="dk1"/>
              </a:solidFill>
            </a:endParaRPr>
          </a:p>
          <a:p>
            <a:pPr indent="-219376" lvl="0" marL="2355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1600">
                <a:solidFill>
                  <a:schemeClr val="dk1"/>
                </a:solidFill>
              </a:rPr>
              <a:t>V. Capparelli, G. Prete, F. Chiappetta, L. D’Alessi, G. Ficarra, A. Larosa (CNR), G. Ciardullo, G. Celebre, M. Imbrogno, F. Feraco, A. Dagore, A. Tamburrini, E. Doria Rosales, </a:t>
            </a:r>
            <a:r>
              <a:rPr b="1" lang="en" sz="1600">
                <a:solidFill>
                  <a:schemeClr val="dk1"/>
                </a:solidFill>
              </a:rPr>
              <a:t>B. Beniamino, A. Mercuri, </a:t>
            </a:r>
            <a:r>
              <a:rPr b="1" lang="en" sz="1600">
                <a:solidFill>
                  <a:schemeClr val="dk1"/>
                </a:solidFill>
              </a:rPr>
              <a:t>L. Scarivaglione, M. Waqas, R. Megale, M. Simone, S. Zanelli, E. M. Fortugno, A. Congacha, S. Bertone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645" name="Google Shape;645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2975" y="2571758"/>
            <a:ext cx="1425325" cy="14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87900" y="3441618"/>
            <a:ext cx="2587975" cy="16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2"/>
          <p:cNvSpPr txBox="1"/>
          <p:nvPr/>
        </p:nvSpPr>
        <p:spPr>
          <a:xfrm>
            <a:off x="4897670" y="3081840"/>
            <a:ext cx="42795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Movie interrupted : too much data!</a:t>
            </a:r>
            <a:endParaRPr b="1" sz="26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48" name="Google Shape;648;p42"/>
          <p:cNvPicPr preferRelativeResize="0"/>
          <p:nvPr/>
        </p:nvPicPr>
        <p:blipFill rotWithShape="1">
          <a:blip r:embed="rId8">
            <a:alphaModFix/>
          </a:blip>
          <a:srcRect b="45437" l="15853" r="16077" t="8934"/>
          <a:stretch/>
        </p:blipFill>
        <p:spPr>
          <a:xfrm>
            <a:off x="821725" y="1968700"/>
            <a:ext cx="370125" cy="24810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42"/>
          <p:cNvSpPr txBox="1"/>
          <p:nvPr/>
        </p:nvSpPr>
        <p:spPr>
          <a:xfrm>
            <a:off x="8883120" y="-103521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CC"/>
                </a:solidFill>
              </a:rPr>
              <a:t>29</a:t>
            </a:r>
            <a:endParaRPr i="1" sz="1000"/>
          </a:p>
        </p:txBody>
      </p:sp>
      <p:pic>
        <p:nvPicPr>
          <p:cNvPr id="650" name="Google Shape;650;p42" title="—Pngtree—diamond cut vector_6991808.png"/>
          <p:cNvPicPr preferRelativeResize="0"/>
          <p:nvPr/>
        </p:nvPicPr>
        <p:blipFill rotWithShape="1">
          <a:blip r:embed="rId5">
            <a:alphaModFix/>
          </a:blip>
          <a:srcRect b="26040" l="14901" r="16586" t="26430"/>
          <a:stretch/>
        </p:blipFill>
        <p:spPr>
          <a:xfrm>
            <a:off x="4529553" y="1240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2"/>
          <p:cNvSpPr txBox="1"/>
          <p:nvPr/>
        </p:nvSpPr>
        <p:spPr>
          <a:xfrm>
            <a:off x="4617433" y="-8767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sun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2" name="Google Shape;652;p42" title="—Pngtree—diamond cut vector_6991808.png"/>
          <p:cNvPicPr preferRelativeResize="0"/>
          <p:nvPr/>
        </p:nvPicPr>
        <p:blipFill rotWithShape="1">
          <a:blip r:embed="rId5">
            <a:alphaModFix/>
          </a:blip>
          <a:srcRect b="26040" l="14901" r="16586" t="26430"/>
          <a:stretch/>
        </p:blipFill>
        <p:spPr>
          <a:xfrm>
            <a:off x="5137791" y="16639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2"/>
          <p:cNvSpPr txBox="1"/>
          <p:nvPr/>
        </p:nvSpPr>
        <p:spPr>
          <a:xfrm>
            <a:off x="5225671" y="-4533"/>
            <a:ext cx="4353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solar wind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4" name="Google Shape;654;p42" title="—Pngtree—diamond cut vector_6991808.png"/>
          <p:cNvPicPr preferRelativeResize="0"/>
          <p:nvPr/>
        </p:nvPicPr>
        <p:blipFill rotWithShape="1">
          <a:blip r:embed="rId5">
            <a:alphaModFix/>
          </a:blip>
          <a:srcRect b="26040" l="14901" r="16586" t="26430"/>
          <a:stretch/>
        </p:blipFill>
        <p:spPr>
          <a:xfrm>
            <a:off x="5738338" y="18526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2"/>
          <p:cNvSpPr txBox="1"/>
          <p:nvPr/>
        </p:nvSpPr>
        <p:spPr>
          <a:xfrm>
            <a:off x="5698725" y="31981"/>
            <a:ext cx="723000" cy="1704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magnetosphere/</a:t>
            </a:r>
            <a:b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6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ionosphere</a:t>
            </a:r>
            <a:endParaRPr b="1" sz="6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6" name="Google Shape;656;p42" title="—Pngtree—diamond cut vector_6991808.png"/>
          <p:cNvPicPr preferRelativeResize="0"/>
          <p:nvPr/>
        </p:nvPicPr>
        <p:blipFill rotWithShape="1">
          <a:blip r:embed="rId5">
            <a:alphaModFix/>
          </a:blip>
          <a:srcRect b="26040" l="14901" r="16586" t="26430"/>
          <a:stretch/>
        </p:blipFill>
        <p:spPr>
          <a:xfrm>
            <a:off x="6362356" y="2110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42"/>
          <p:cNvSpPr txBox="1"/>
          <p:nvPr/>
        </p:nvSpPr>
        <p:spPr>
          <a:xfrm>
            <a:off x="6373869" y="-34012"/>
            <a:ext cx="5937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space weather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42"/>
          <p:cNvSpPr txBox="1"/>
          <p:nvPr/>
        </p:nvSpPr>
        <p:spPr>
          <a:xfrm>
            <a:off x="6906019" y="18772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simulations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9" name="Google Shape;659;p42" title="—Pngtree—diamond cut vector_6991808.png"/>
          <p:cNvPicPr preferRelativeResize="0"/>
          <p:nvPr/>
        </p:nvPicPr>
        <p:blipFill rotWithShape="1">
          <a:blip r:embed="rId5">
            <a:alphaModFix/>
          </a:blip>
          <a:srcRect b="26040" l="14901" r="16586" t="26430"/>
          <a:stretch/>
        </p:blipFill>
        <p:spPr>
          <a:xfrm>
            <a:off x="7592880" y="21311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42"/>
          <p:cNvSpPr txBox="1"/>
          <p:nvPr/>
        </p:nvSpPr>
        <p:spPr>
          <a:xfrm>
            <a:off x="7547861" y="19903"/>
            <a:ext cx="6960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fusion</a:t>
            </a:r>
            <a:endParaRPr b="1" sz="8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1" name="Google Shape;661;p42" title="—Pngtree—diamond cut vector_6991808.png"/>
          <p:cNvPicPr preferRelativeResize="0"/>
          <p:nvPr/>
        </p:nvPicPr>
        <p:blipFill rotWithShape="1">
          <a:blip r:embed="rId5">
            <a:alphaModFix/>
          </a:blip>
          <a:srcRect b="26040" l="14901" r="16586" t="26430"/>
          <a:stretch/>
        </p:blipFill>
        <p:spPr>
          <a:xfrm>
            <a:off x="8204455" y="20593"/>
            <a:ext cx="610965" cy="423915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2"/>
          <p:cNvSpPr txBox="1"/>
          <p:nvPr/>
        </p:nvSpPr>
        <p:spPr>
          <a:xfrm>
            <a:off x="8128356" y="19192"/>
            <a:ext cx="782400" cy="391800"/>
          </a:xfrm>
          <a:prstGeom prst="rect">
            <a:avLst/>
          </a:prstGeom>
          <a:noFill/>
          <a:ln>
            <a:noFill/>
          </a:ln>
          <a:effectLst>
            <a:outerShdw blurRad="17992" rotWithShape="0" algn="bl" dir="2700000" dist="5997">
              <a:srgbClr val="000000">
                <a:alpha val="50000"/>
              </a:srgbClr>
            </a:outerShdw>
          </a:effectLst>
        </p:spPr>
        <p:txBody>
          <a:bodyPr anchorCtr="0" anchor="t" bIns="57550" lIns="57550" spcFirstLastPara="1" rIns="57550" wrap="square" tIns="57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81">
                <a:solidFill>
                  <a:srgbClr val="F00706"/>
                </a:solidFill>
                <a:latin typeface="Calibri"/>
                <a:ea typeface="Calibri"/>
                <a:cs typeface="Calibri"/>
                <a:sym typeface="Calibri"/>
              </a:rPr>
              <a:t>astrophysics</a:t>
            </a:r>
            <a:endParaRPr b="1" sz="781">
              <a:solidFill>
                <a:srgbClr val="F007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42"/>
          <p:cNvSpPr txBox="1"/>
          <p:nvPr/>
        </p:nvSpPr>
        <p:spPr>
          <a:xfrm>
            <a:off x="0" y="-115925"/>
            <a:ext cx="9144000" cy="6618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2700000" dist="19050">
              <a:srgbClr val="F00706">
                <a:alpha val="77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UNICAL</a:t>
            </a:r>
            <a:endParaRPr b="1" sz="310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9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