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autoCompressPictures="0">
  <p:sldMasterIdLst>
    <p:sldMasterId id="2147483648" r:id="rId1"/>
  </p:sldMasterIdLst>
  <p:notesMasterIdLst>
    <p:notesMasterId r:id="rId40"/>
  </p:notesMasterIdLst>
  <p:sldIdLst>
    <p:sldId id="260" r:id="rId2"/>
    <p:sldId id="261" r:id="rId3"/>
    <p:sldId id="305" r:id="rId4"/>
    <p:sldId id="312" r:id="rId5"/>
    <p:sldId id="262" r:id="rId6"/>
    <p:sldId id="264" r:id="rId7"/>
    <p:sldId id="306" r:id="rId8"/>
    <p:sldId id="267" r:id="rId9"/>
    <p:sldId id="313" r:id="rId10"/>
    <p:sldId id="288" r:id="rId11"/>
    <p:sldId id="286" r:id="rId12"/>
    <p:sldId id="268" r:id="rId13"/>
    <p:sldId id="294" r:id="rId14"/>
    <p:sldId id="307" r:id="rId15"/>
    <p:sldId id="315" r:id="rId16"/>
    <p:sldId id="269" r:id="rId17"/>
    <p:sldId id="308" r:id="rId18"/>
    <p:sldId id="295" r:id="rId19"/>
    <p:sldId id="290" r:id="rId20"/>
    <p:sldId id="273" r:id="rId21"/>
    <p:sldId id="314" r:id="rId22"/>
    <p:sldId id="316" r:id="rId23"/>
    <p:sldId id="303" r:id="rId24"/>
    <p:sldId id="304" r:id="rId25"/>
    <p:sldId id="278" r:id="rId26"/>
    <p:sldId id="311" r:id="rId27"/>
    <p:sldId id="276" r:id="rId28"/>
    <p:sldId id="277" r:id="rId29"/>
    <p:sldId id="318" r:id="rId30"/>
    <p:sldId id="283" r:id="rId31"/>
    <p:sldId id="301" r:id="rId32"/>
    <p:sldId id="266" r:id="rId33"/>
    <p:sldId id="284" r:id="rId34"/>
    <p:sldId id="285" r:id="rId35"/>
    <p:sldId id="296" r:id="rId36"/>
    <p:sldId id="300" r:id="rId37"/>
    <p:sldId id="317" r:id="rId38"/>
    <p:sldId id="310" r:id="rId39"/>
  </p:sldIdLst>
  <p:sldSz cx="9144000" cy="5143500" type="screen16x9"/>
  <p:notesSz cx="6858000" cy="9144000"/>
  <p:defaultTextStyle>
    <a:defPPr>
      <a:defRPr lang="it-IT"/>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49ED"/>
    <a:srgbClr val="313A97"/>
    <a:srgbClr val="00A34D"/>
    <a:srgbClr val="00A24D"/>
    <a:srgbClr val="B3424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9808" autoAdjust="0"/>
  </p:normalViewPr>
  <p:slideViewPr>
    <p:cSldViewPr snapToGrid="0" snapToObjects="1">
      <p:cViewPr varScale="1">
        <p:scale>
          <a:sx n="76" d="100"/>
          <a:sy n="76" d="100"/>
        </p:scale>
        <p:origin x="152" y="56"/>
      </p:cViewPr>
      <p:guideLst/>
    </p:cSldViewPr>
  </p:slideViewPr>
  <p:outlineViewPr>
    <p:cViewPr>
      <p:scale>
        <a:sx n="33" d="100"/>
        <a:sy n="33" d="100"/>
      </p:scale>
      <p:origin x="0" y="0"/>
    </p:cViewPr>
  </p:outlineViewPr>
  <p:notesTextViewPr>
    <p:cViewPr>
      <p:scale>
        <a:sx n="400" d="100"/>
        <a:sy n="400" d="100"/>
      </p:scale>
      <p:origin x="0" y="0"/>
    </p:cViewPr>
  </p:notesTextViewPr>
  <p:notesViewPr>
    <p:cSldViewPr snapToGrid="0" snapToObjects="1">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8938B4-086B-5213-3CE8-B82913D77C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it-IT"/>
          </a:p>
        </p:txBody>
      </p:sp>
      <p:sp>
        <p:nvSpPr>
          <p:cNvPr id="3" name="Date Placeholder 2">
            <a:extLst>
              <a:ext uri="{FF2B5EF4-FFF2-40B4-BE49-F238E27FC236}">
                <a16:creationId xmlns:a16="http://schemas.microsoft.com/office/drawing/2014/main" id="{2325F0C8-CC37-AE79-5A71-CE5604D3CF9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21C9FF2-FD0F-46E0-952D-C5E9AD560DA2}" type="datetimeFigureOut">
              <a:rPr lang="it-IT"/>
              <a:pPr>
                <a:defRPr/>
              </a:pPr>
              <a:t>04/02/2026</a:t>
            </a:fld>
            <a:endParaRPr lang="it-IT"/>
          </a:p>
        </p:txBody>
      </p:sp>
      <p:sp>
        <p:nvSpPr>
          <p:cNvPr id="4" name="Slide Image Placeholder 3">
            <a:extLst>
              <a:ext uri="{FF2B5EF4-FFF2-40B4-BE49-F238E27FC236}">
                <a16:creationId xmlns:a16="http://schemas.microsoft.com/office/drawing/2014/main" id="{C6BB5C93-136A-086D-6328-0BC3C053762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Notes Placeholder 4">
            <a:extLst>
              <a:ext uri="{FF2B5EF4-FFF2-40B4-BE49-F238E27FC236}">
                <a16:creationId xmlns:a16="http://schemas.microsoft.com/office/drawing/2014/main" id="{0FA46920-A999-C7E9-394C-B7921706BBB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it-IT" noProof="0"/>
          </a:p>
        </p:txBody>
      </p:sp>
      <p:sp>
        <p:nvSpPr>
          <p:cNvPr id="6" name="Footer Placeholder 5">
            <a:extLst>
              <a:ext uri="{FF2B5EF4-FFF2-40B4-BE49-F238E27FC236}">
                <a16:creationId xmlns:a16="http://schemas.microsoft.com/office/drawing/2014/main" id="{78A0640C-6E55-F671-AD23-137A2F5FA33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it-IT"/>
          </a:p>
        </p:txBody>
      </p:sp>
      <p:sp>
        <p:nvSpPr>
          <p:cNvPr id="7" name="Slide Number Placeholder 6">
            <a:extLst>
              <a:ext uri="{FF2B5EF4-FFF2-40B4-BE49-F238E27FC236}">
                <a16:creationId xmlns:a16="http://schemas.microsoft.com/office/drawing/2014/main" id="{275B2B84-411F-BB43-6879-A3EF5BF20325}"/>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C2D3A34A-6749-4373-85C9-43587B852E01}" type="slidenum">
              <a:rPr lang="it-IT" altLang="it-IT"/>
              <a:pPr>
                <a:defRPr/>
              </a:pPr>
              <a:t>‹#›</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3</a:t>
            </a:fld>
            <a:endParaRPr lang="it-IT" altLang="it-IT"/>
          </a:p>
        </p:txBody>
      </p:sp>
    </p:spTree>
    <p:extLst>
      <p:ext uri="{BB962C8B-B14F-4D97-AF65-F5344CB8AC3E}">
        <p14:creationId xmlns:p14="http://schemas.microsoft.com/office/powerpoint/2010/main" val="2152591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26</a:t>
            </a:fld>
            <a:endParaRPr lang="it-IT" altLang="it-IT"/>
          </a:p>
        </p:txBody>
      </p:sp>
    </p:spTree>
    <p:extLst>
      <p:ext uri="{BB962C8B-B14F-4D97-AF65-F5344CB8AC3E}">
        <p14:creationId xmlns:p14="http://schemas.microsoft.com/office/powerpoint/2010/main" val="370778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27</a:t>
            </a:fld>
            <a:endParaRPr lang="it-IT" altLang="it-IT"/>
          </a:p>
        </p:txBody>
      </p:sp>
    </p:spTree>
    <p:extLst>
      <p:ext uri="{BB962C8B-B14F-4D97-AF65-F5344CB8AC3E}">
        <p14:creationId xmlns:p14="http://schemas.microsoft.com/office/powerpoint/2010/main" val="378161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28</a:t>
            </a:fld>
            <a:endParaRPr lang="it-IT" altLang="it-IT"/>
          </a:p>
        </p:txBody>
      </p:sp>
    </p:spTree>
    <p:extLst>
      <p:ext uri="{BB962C8B-B14F-4D97-AF65-F5344CB8AC3E}">
        <p14:creationId xmlns:p14="http://schemas.microsoft.com/office/powerpoint/2010/main" val="1571240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29</a:t>
            </a:fld>
            <a:endParaRPr lang="it-IT" altLang="it-IT"/>
          </a:p>
        </p:txBody>
      </p:sp>
    </p:spTree>
    <p:extLst>
      <p:ext uri="{BB962C8B-B14F-4D97-AF65-F5344CB8AC3E}">
        <p14:creationId xmlns:p14="http://schemas.microsoft.com/office/powerpoint/2010/main" val="86410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7E35D-8DD2-21CB-343F-F61894256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E0478-305B-DF07-298E-9DAF0DA20A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A68A6-2389-CAA2-4D08-3C59B8A851F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66D1984-23AB-24C7-04C8-0D490175524F}"/>
              </a:ext>
            </a:extLst>
          </p:cNvPr>
          <p:cNvSpPr>
            <a:spLocks noGrp="1"/>
          </p:cNvSpPr>
          <p:nvPr>
            <p:ph type="sldNum" sz="quarter" idx="5"/>
          </p:nvPr>
        </p:nvSpPr>
        <p:spPr/>
        <p:txBody>
          <a:bodyPr/>
          <a:lstStyle/>
          <a:p>
            <a:pPr>
              <a:defRPr/>
            </a:pPr>
            <a:fld id="{C2D3A34A-6749-4373-85C9-43587B852E01}" type="slidenum">
              <a:rPr lang="it-IT" altLang="it-IT" smtClean="0"/>
              <a:pPr>
                <a:defRPr/>
              </a:pPr>
              <a:t>30</a:t>
            </a:fld>
            <a:endParaRPr lang="it-IT" altLang="it-IT"/>
          </a:p>
        </p:txBody>
      </p:sp>
    </p:spTree>
    <p:extLst>
      <p:ext uri="{BB962C8B-B14F-4D97-AF65-F5344CB8AC3E}">
        <p14:creationId xmlns:p14="http://schemas.microsoft.com/office/powerpoint/2010/main" val="1444630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36</a:t>
            </a:fld>
            <a:endParaRPr lang="it-IT" altLang="it-IT"/>
          </a:p>
        </p:txBody>
      </p:sp>
    </p:spTree>
    <p:extLst>
      <p:ext uri="{BB962C8B-B14F-4D97-AF65-F5344CB8AC3E}">
        <p14:creationId xmlns:p14="http://schemas.microsoft.com/office/powerpoint/2010/main" val="234096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81FF9-A41D-9622-4CD5-0F182CE74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2513B-407C-7AD7-B07C-9B18B51C5D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76DED-4FE5-4C8E-9660-80430590C08A}"/>
              </a:ext>
            </a:extLst>
          </p:cNvPr>
          <p:cNvSpPr>
            <a:spLocks noGrp="1"/>
          </p:cNvSpPr>
          <p:nvPr>
            <p:ph type="body" idx="1"/>
          </p:nvPr>
        </p:nvSpPr>
        <p:spPr/>
        <p:txBody>
          <a:bodyPr/>
          <a:lstStyle/>
          <a:p>
            <a:endParaRPr lang="it-IT" dirty="0"/>
          </a:p>
        </p:txBody>
      </p:sp>
      <p:sp>
        <p:nvSpPr>
          <p:cNvPr id="4" name="Slide Number Placeholder 3">
            <a:extLst>
              <a:ext uri="{FF2B5EF4-FFF2-40B4-BE49-F238E27FC236}">
                <a16:creationId xmlns:a16="http://schemas.microsoft.com/office/drawing/2014/main" id="{A9C46DD6-0332-7F82-1C83-DFB72B709DDB}"/>
              </a:ext>
            </a:extLst>
          </p:cNvPr>
          <p:cNvSpPr>
            <a:spLocks noGrp="1"/>
          </p:cNvSpPr>
          <p:nvPr>
            <p:ph type="sldNum" sz="quarter" idx="5"/>
          </p:nvPr>
        </p:nvSpPr>
        <p:spPr/>
        <p:txBody>
          <a:bodyPr/>
          <a:lstStyle/>
          <a:p>
            <a:pPr>
              <a:defRPr/>
            </a:pPr>
            <a:fld id="{C2D3A34A-6749-4373-85C9-43587B852E01}" type="slidenum">
              <a:rPr lang="it-IT" altLang="it-IT" smtClean="0"/>
              <a:pPr>
                <a:defRPr/>
              </a:pPr>
              <a:t>37</a:t>
            </a:fld>
            <a:endParaRPr lang="it-IT" altLang="it-IT"/>
          </a:p>
        </p:txBody>
      </p:sp>
    </p:spTree>
    <p:extLst>
      <p:ext uri="{BB962C8B-B14F-4D97-AF65-F5344CB8AC3E}">
        <p14:creationId xmlns:p14="http://schemas.microsoft.com/office/powerpoint/2010/main" val="3809136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a:defRPr/>
            </a:pPr>
            <a:fld id="{C2D3A34A-6749-4373-85C9-43587B852E01}" type="slidenum">
              <a:rPr lang="it-IT" altLang="it-IT" smtClean="0"/>
              <a:pPr>
                <a:defRPr/>
              </a:pPr>
              <a:t>39</a:t>
            </a:fld>
            <a:endParaRPr lang="it-IT" altLang="it-IT"/>
          </a:p>
        </p:txBody>
      </p:sp>
    </p:spTree>
    <p:extLst>
      <p:ext uri="{BB962C8B-B14F-4D97-AF65-F5344CB8AC3E}">
        <p14:creationId xmlns:p14="http://schemas.microsoft.com/office/powerpoint/2010/main" val="834273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47CBEF41-4523-66A9-F55E-7B0D54FCFB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0" y="38100"/>
            <a:ext cx="6159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ctrTitle"/>
          </p:nvPr>
        </p:nvSpPr>
        <p:spPr>
          <a:xfrm>
            <a:off x="1143000" y="841772"/>
            <a:ext cx="6858000" cy="1790700"/>
          </a:xfrm>
        </p:spPr>
        <p:txBody>
          <a:bodyPr anchor="b">
            <a:normAutofit/>
          </a:bodyPr>
          <a:lstStyle>
            <a:lvl1pPr algn="ctr">
              <a:defRPr sz="2813" baseline="0"/>
            </a:lvl1pPr>
          </a:lstStyle>
          <a:p>
            <a:r>
              <a:rPr lang="it-IT" dirty="0"/>
              <a:t>Fare clic per modificare lo stile del titolo dello schema</a:t>
            </a:r>
          </a:p>
        </p:txBody>
      </p:sp>
      <p:sp>
        <p:nvSpPr>
          <p:cNvPr id="3" name="Sottotitolo 2"/>
          <p:cNvSpPr>
            <a:spLocks noGrp="1"/>
          </p:cNvSpPr>
          <p:nvPr>
            <p:ph type="subTitle" idx="1"/>
          </p:nvPr>
        </p:nvSpPr>
        <p:spPr>
          <a:xfrm>
            <a:off x="1143000" y="2701528"/>
            <a:ext cx="68580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it-IT"/>
              <a:t>Fare clic per modificare lo stile del sottotitolo dello schema</a:t>
            </a:r>
          </a:p>
        </p:txBody>
      </p:sp>
      <p:sp>
        <p:nvSpPr>
          <p:cNvPr id="5" name="Segnaposto piè di pagina 4">
            <a:extLst>
              <a:ext uri="{FF2B5EF4-FFF2-40B4-BE49-F238E27FC236}">
                <a16:creationId xmlns:a16="http://schemas.microsoft.com/office/drawing/2014/main" id="{E6BF9E5F-3CED-DA75-4035-C6C644FD6DE5}"/>
              </a:ext>
            </a:extLst>
          </p:cNvPr>
          <p:cNvSpPr>
            <a:spLocks noGrp="1"/>
          </p:cNvSpPr>
          <p:nvPr>
            <p:ph type="ftr" sz="quarter" idx="10"/>
          </p:nvPr>
        </p:nvSpPr>
        <p:spPr/>
        <p:txBody>
          <a:bodyPr/>
          <a:lstStyle>
            <a:lvl1pPr>
              <a:defRPr sz="1000"/>
            </a:lvl1pPr>
          </a:lstStyle>
          <a:p>
            <a:pPr>
              <a:defRPr/>
            </a:pPr>
            <a:r>
              <a:rPr lang="it-IT"/>
              <a:t>ELI User Meeting 2025</a:t>
            </a:r>
          </a:p>
        </p:txBody>
      </p:sp>
      <p:sp>
        <p:nvSpPr>
          <p:cNvPr id="6" name="Segnaposto numero diapositiva 5">
            <a:extLst>
              <a:ext uri="{FF2B5EF4-FFF2-40B4-BE49-F238E27FC236}">
                <a16:creationId xmlns:a16="http://schemas.microsoft.com/office/drawing/2014/main" id="{22A01464-E7F6-D1D4-85CA-7BFBFC5AD7EF}"/>
              </a:ext>
            </a:extLst>
          </p:cNvPr>
          <p:cNvSpPr>
            <a:spLocks noGrp="1"/>
          </p:cNvSpPr>
          <p:nvPr>
            <p:ph type="sldNum" sz="quarter" idx="11"/>
          </p:nvPr>
        </p:nvSpPr>
        <p:spPr/>
        <p:txBody>
          <a:bodyPr/>
          <a:lstStyle>
            <a:lvl1pPr>
              <a:defRPr sz="1000"/>
            </a:lvl1pPr>
          </a:lstStyle>
          <a:p>
            <a:pPr>
              <a:defRPr/>
            </a:pPr>
            <a:fld id="{04D2B591-7B94-41F9-B9F0-0F91A0851FD8}" type="slidenum">
              <a:rPr lang="it-IT" altLang="it-IT"/>
              <a:pPr>
                <a:defRPr/>
              </a:pPr>
              <a:t>‹#›</a:t>
            </a:fld>
            <a:endParaRPr lang="it-IT" altLang="it-IT" dirty="0"/>
          </a:p>
        </p:txBody>
      </p:sp>
    </p:spTree>
    <p:extLst>
      <p:ext uri="{BB962C8B-B14F-4D97-AF65-F5344CB8AC3E}">
        <p14:creationId xmlns:p14="http://schemas.microsoft.com/office/powerpoint/2010/main" val="1796650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9DB25582-2A27-0C07-5C72-44EFCD856A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0" y="38100"/>
            <a:ext cx="6159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title"/>
          </p:nvPr>
        </p:nvSpPr>
        <p:spPr/>
        <p:txBody>
          <a:bodyPr>
            <a:normAutofit/>
          </a:bodyPr>
          <a:lstStyle>
            <a:lvl1pPr>
              <a:defRPr sz="2025" baseline="0">
                <a:solidFill>
                  <a:srgbClr val="AB2E27"/>
                </a:solidFill>
              </a:defRPr>
            </a:lvl1pPr>
          </a:lstStyle>
          <a:p>
            <a:r>
              <a:rPr lang="it-IT" dirty="0"/>
              <a:t>Fare clic per modificare lo stile del titolo dello schema</a:t>
            </a:r>
          </a:p>
        </p:txBody>
      </p:sp>
      <p:sp>
        <p:nvSpPr>
          <p:cNvPr id="3" name="Segnaposto contenuto 2"/>
          <p:cNvSpPr>
            <a:spLocks noGrp="1"/>
          </p:cNvSpPr>
          <p:nvPr>
            <p:ph idx="1"/>
          </p:nvPr>
        </p:nvSpPr>
        <p:spPr/>
        <p:txBody>
          <a:bodyPr/>
          <a:lstStyle>
            <a:lvl1pPr>
              <a:defRPr sz="1350" baseline="0">
                <a:solidFill>
                  <a:schemeClr val="tx1">
                    <a:lumMod val="85000"/>
                    <a:lumOff val="15000"/>
                  </a:schemeClr>
                </a:solidFill>
                <a:latin typeface="Arial" panose="020B0604020202020204" pitchFamily="34" charset="0"/>
              </a:defRPr>
            </a:lvl1pPr>
            <a:lvl2pPr>
              <a:defRPr baseline="0">
                <a:solidFill>
                  <a:schemeClr val="tx1">
                    <a:lumMod val="85000"/>
                    <a:lumOff val="15000"/>
                  </a:schemeClr>
                </a:solidFill>
                <a:latin typeface="Arial" panose="020B0604020202020204" pitchFamily="34" charset="0"/>
              </a:defRPr>
            </a:lvl2pPr>
            <a:lvl3pPr>
              <a:defRPr baseline="0">
                <a:solidFill>
                  <a:schemeClr val="tx1">
                    <a:lumMod val="85000"/>
                    <a:lumOff val="15000"/>
                  </a:schemeClr>
                </a:solidFill>
                <a:latin typeface="Arial" panose="020B0604020202020204" pitchFamily="34" charset="0"/>
              </a:defRPr>
            </a:lvl3pPr>
            <a:lvl4pPr>
              <a:defRPr baseline="0">
                <a:solidFill>
                  <a:schemeClr val="tx1">
                    <a:lumMod val="85000"/>
                    <a:lumOff val="15000"/>
                  </a:schemeClr>
                </a:solidFill>
                <a:latin typeface="Arial" panose="020B0604020202020204" pitchFamily="34" charset="0"/>
              </a:defRPr>
            </a:lvl4pPr>
            <a:lvl5pPr>
              <a:defRPr baseline="0">
                <a:solidFill>
                  <a:schemeClr val="tx1">
                    <a:lumMod val="85000"/>
                    <a:lumOff val="15000"/>
                  </a:schemeClr>
                </a:solidFill>
                <a:latin typeface="Arial" panose="020B0604020202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piè di pagina 4">
            <a:extLst>
              <a:ext uri="{FF2B5EF4-FFF2-40B4-BE49-F238E27FC236}">
                <a16:creationId xmlns:a16="http://schemas.microsoft.com/office/drawing/2014/main" id="{6601B9B2-5E2F-5F19-DD51-6C666682C239}"/>
              </a:ext>
            </a:extLst>
          </p:cNvPr>
          <p:cNvSpPr>
            <a:spLocks noGrp="1"/>
          </p:cNvSpPr>
          <p:nvPr>
            <p:ph type="ftr" sz="quarter" idx="10"/>
          </p:nvPr>
        </p:nvSpPr>
        <p:spPr/>
        <p:txBody>
          <a:bodyPr/>
          <a:lstStyle>
            <a:lvl1pPr>
              <a:defRPr/>
            </a:lvl1pPr>
          </a:lstStyle>
          <a:p>
            <a:pPr>
              <a:defRPr/>
            </a:pPr>
            <a:r>
              <a:rPr lang="it-IT"/>
              <a:t>CIP 2026</a:t>
            </a:r>
          </a:p>
        </p:txBody>
      </p:sp>
      <p:sp>
        <p:nvSpPr>
          <p:cNvPr id="6" name="Segnaposto numero diapositiva 5">
            <a:extLst>
              <a:ext uri="{FF2B5EF4-FFF2-40B4-BE49-F238E27FC236}">
                <a16:creationId xmlns:a16="http://schemas.microsoft.com/office/drawing/2014/main" id="{5A2ACC23-FDC1-EF58-F8F3-6FDBBB4655BD}"/>
              </a:ext>
            </a:extLst>
          </p:cNvPr>
          <p:cNvSpPr>
            <a:spLocks noGrp="1"/>
          </p:cNvSpPr>
          <p:nvPr>
            <p:ph type="sldNum" sz="quarter" idx="11"/>
          </p:nvPr>
        </p:nvSpPr>
        <p:spPr/>
        <p:txBody>
          <a:bodyPr/>
          <a:lstStyle>
            <a:lvl1pPr>
              <a:defRPr/>
            </a:lvl1pPr>
          </a:lstStyle>
          <a:p>
            <a:pPr>
              <a:defRPr/>
            </a:pPr>
            <a:fld id="{8DE6D849-5F8F-4EB9-9172-5D7742F54033}" type="slidenum">
              <a:rPr lang="it-IT" altLang="it-IT"/>
              <a:pPr>
                <a:defRPr/>
              </a:pPr>
              <a:t>‹#›</a:t>
            </a:fld>
            <a:endParaRPr lang="it-IT" altLang="it-IT"/>
          </a:p>
        </p:txBody>
      </p:sp>
    </p:spTree>
    <p:extLst>
      <p:ext uri="{BB962C8B-B14F-4D97-AF65-F5344CB8AC3E}">
        <p14:creationId xmlns:p14="http://schemas.microsoft.com/office/powerpoint/2010/main" val="37733582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Segnaposto titolo 1">
            <a:extLst>
              <a:ext uri="{FF2B5EF4-FFF2-40B4-BE49-F238E27FC236}">
                <a16:creationId xmlns:a16="http://schemas.microsoft.com/office/drawing/2014/main" id="{A7364099-3457-AA32-CB54-3DE80CF0FB0F}"/>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1027" name="Segnaposto testo 2">
            <a:extLst>
              <a:ext uri="{FF2B5EF4-FFF2-40B4-BE49-F238E27FC236}">
                <a16:creationId xmlns:a16="http://schemas.microsoft.com/office/drawing/2014/main" id="{87F27C96-D37B-253C-11C0-83A15220A977}"/>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5" name="Segnaposto piè di pagina 4">
            <a:extLst>
              <a:ext uri="{FF2B5EF4-FFF2-40B4-BE49-F238E27FC236}">
                <a16:creationId xmlns:a16="http://schemas.microsoft.com/office/drawing/2014/main" id="{209BED3D-0D17-A036-97C5-B1424A52C905}"/>
              </a:ext>
            </a:extLst>
          </p:cNvPr>
          <p:cNvSpPr>
            <a:spLocks noGrp="1"/>
          </p:cNvSpPr>
          <p:nvPr>
            <p:ph type="ftr" sz="quarter" idx="3"/>
          </p:nvPr>
        </p:nvSpPr>
        <p:spPr>
          <a:xfrm>
            <a:off x="3028950" y="4870450"/>
            <a:ext cx="3086100" cy="273050"/>
          </a:xfrm>
          <a:prstGeom prst="rect">
            <a:avLst/>
          </a:prstGeom>
        </p:spPr>
        <p:txBody>
          <a:bodyPr vert="horz" lIns="91440" tIns="45720" rIns="91440" bIns="45720" rtlCol="0" anchor="ctr"/>
          <a:lstStyle>
            <a:lvl1pPr algn="ctr" eaLnBrk="1" fontAlgn="auto" hangingPunct="1">
              <a:spcBef>
                <a:spcPts val="0"/>
              </a:spcBef>
              <a:spcAft>
                <a:spcPts val="0"/>
              </a:spcAft>
              <a:defRPr sz="675">
                <a:solidFill>
                  <a:schemeClr val="bg1"/>
                </a:solidFill>
                <a:latin typeface="+mn-lt"/>
              </a:defRPr>
            </a:lvl1pPr>
          </a:lstStyle>
          <a:p>
            <a:pPr>
              <a:defRPr/>
            </a:pPr>
            <a:r>
              <a:rPr lang="it-IT"/>
              <a:t>ELI User Meeting 2025</a:t>
            </a:r>
          </a:p>
        </p:txBody>
      </p:sp>
      <p:sp>
        <p:nvSpPr>
          <p:cNvPr id="6" name="Segnaposto numero diapositiva 5">
            <a:extLst>
              <a:ext uri="{FF2B5EF4-FFF2-40B4-BE49-F238E27FC236}">
                <a16:creationId xmlns:a16="http://schemas.microsoft.com/office/drawing/2014/main" id="{A8C41049-BEB5-315B-C453-1D45ED19B4F6}"/>
              </a:ext>
            </a:extLst>
          </p:cNvPr>
          <p:cNvSpPr>
            <a:spLocks noGrp="1"/>
          </p:cNvSpPr>
          <p:nvPr>
            <p:ph type="sldNum" sz="quarter" idx="4"/>
          </p:nvPr>
        </p:nvSpPr>
        <p:spPr>
          <a:xfrm>
            <a:off x="6457950" y="4870450"/>
            <a:ext cx="503238" cy="2730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600">
                <a:solidFill>
                  <a:schemeClr val="bg1"/>
                </a:solidFill>
              </a:defRPr>
            </a:lvl1pPr>
          </a:lstStyle>
          <a:p>
            <a:pPr>
              <a:defRPr/>
            </a:pPr>
            <a:fld id="{E960FC1F-3D7A-4020-B167-6F54A0DD8B5C}" type="slidenum">
              <a:rPr lang="it-IT" altLang="it-IT"/>
              <a:pPr>
                <a:defRPr/>
              </a:pPr>
              <a:t>‹#›</a:t>
            </a:fld>
            <a:endParaRPr lang="it-IT" altLang="it-IT"/>
          </a:p>
        </p:txBody>
      </p:sp>
      <p:pic>
        <p:nvPicPr>
          <p:cNvPr id="1030" name="Picture 2" descr="A logo with text on it&#10;&#10;AI-generated content may be incorrect.">
            <a:extLst>
              <a:ext uri="{FF2B5EF4-FFF2-40B4-BE49-F238E27FC236}">
                <a16:creationId xmlns:a16="http://schemas.microsoft.com/office/drawing/2014/main" id="{C3DB5ED8-1382-116D-2485-F0A7B311FC2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28650" y="30163"/>
            <a:ext cx="488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Content Placeholder 10">
            <a:extLst>
              <a:ext uri="{FF2B5EF4-FFF2-40B4-BE49-F238E27FC236}">
                <a16:creationId xmlns:a16="http://schemas.microsoft.com/office/drawing/2014/main" id="{16501FA7-6961-D068-541C-DE7800653AE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750" y="38100"/>
            <a:ext cx="6159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6" r:id="rId1"/>
    <p:sldLayoutId id="2147483817" r:id="rId2"/>
  </p:sldLayoutIdLst>
  <p:hf hdr="0" dt="0"/>
  <p:txStyles>
    <p:titleStyle>
      <a:lvl1pPr algn="l" defTabSz="514350" rtl="0" eaLnBrk="0" fontAlgn="base" hangingPunct="0">
        <a:lnSpc>
          <a:spcPct val="90000"/>
        </a:lnSpc>
        <a:spcBef>
          <a:spcPct val="0"/>
        </a:spcBef>
        <a:spcAft>
          <a:spcPct val="0"/>
        </a:spcAft>
        <a:defRPr sz="2000" kern="1200">
          <a:solidFill>
            <a:srgbClr val="AB2E27"/>
          </a:solidFill>
          <a:latin typeface="+mj-lt"/>
          <a:ea typeface="+mj-ea"/>
          <a:cs typeface="+mj-cs"/>
        </a:defRPr>
      </a:lvl1pPr>
      <a:lvl2pPr algn="l" defTabSz="514350" rtl="0" eaLnBrk="0" fontAlgn="base" hangingPunct="0">
        <a:lnSpc>
          <a:spcPct val="90000"/>
        </a:lnSpc>
        <a:spcBef>
          <a:spcPct val="0"/>
        </a:spcBef>
        <a:spcAft>
          <a:spcPct val="0"/>
        </a:spcAft>
        <a:defRPr sz="2000">
          <a:solidFill>
            <a:srgbClr val="AB2E27"/>
          </a:solidFill>
          <a:latin typeface="Arial" panose="020B0604020202020204" pitchFamily="34" charset="0"/>
        </a:defRPr>
      </a:lvl2pPr>
      <a:lvl3pPr algn="l" defTabSz="514350" rtl="0" eaLnBrk="0" fontAlgn="base" hangingPunct="0">
        <a:lnSpc>
          <a:spcPct val="90000"/>
        </a:lnSpc>
        <a:spcBef>
          <a:spcPct val="0"/>
        </a:spcBef>
        <a:spcAft>
          <a:spcPct val="0"/>
        </a:spcAft>
        <a:defRPr sz="2000">
          <a:solidFill>
            <a:srgbClr val="AB2E27"/>
          </a:solidFill>
          <a:latin typeface="Arial" panose="020B0604020202020204" pitchFamily="34" charset="0"/>
        </a:defRPr>
      </a:lvl3pPr>
      <a:lvl4pPr algn="l" defTabSz="514350" rtl="0" eaLnBrk="0" fontAlgn="base" hangingPunct="0">
        <a:lnSpc>
          <a:spcPct val="90000"/>
        </a:lnSpc>
        <a:spcBef>
          <a:spcPct val="0"/>
        </a:spcBef>
        <a:spcAft>
          <a:spcPct val="0"/>
        </a:spcAft>
        <a:defRPr sz="2000">
          <a:solidFill>
            <a:srgbClr val="AB2E27"/>
          </a:solidFill>
          <a:latin typeface="Arial" panose="020B0604020202020204" pitchFamily="34" charset="0"/>
        </a:defRPr>
      </a:lvl4pPr>
      <a:lvl5pPr algn="l" defTabSz="514350" rtl="0" eaLnBrk="0" fontAlgn="base" hangingPunct="0">
        <a:lnSpc>
          <a:spcPct val="90000"/>
        </a:lnSpc>
        <a:spcBef>
          <a:spcPct val="0"/>
        </a:spcBef>
        <a:spcAft>
          <a:spcPct val="0"/>
        </a:spcAft>
        <a:defRPr sz="2000">
          <a:solidFill>
            <a:srgbClr val="AB2E27"/>
          </a:solidFill>
          <a:latin typeface="Arial" panose="020B0604020202020204" pitchFamily="34" charset="0"/>
        </a:defRPr>
      </a:lvl5pPr>
      <a:lvl6pPr marL="342900" algn="l" defTabSz="514350" rtl="0" fontAlgn="base">
        <a:lnSpc>
          <a:spcPct val="90000"/>
        </a:lnSpc>
        <a:spcBef>
          <a:spcPct val="0"/>
        </a:spcBef>
        <a:spcAft>
          <a:spcPct val="0"/>
        </a:spcAft>
        <a:defRPr sz="2025">
          <a:solidFill>
            <a:srgbClr val="AB2E27"/>
          </a:solidFill>
          <a:latin typeface="Arial" panose="020B0604020202020204" pitchFamily="34" charset="0"/>
        </a:defRPr>
      </a:lvl6pPr>
      <a:lvl7pPr marL="685800" algn="l" defTabSz="514350" rtl="0" fontAlgn="base">
        <a:lnSpc>
          <a:spcPct val="90000"/>
        </a:lnSpc>
        <a:spcBef>
          <a:spcPct val="0"/>
        </a:spcBef>
        <a:spcAft>
          <a:spcPct val="0"/>
        </a:spcAft>
        <a:defRPr sz="2025">
          <a:solidFill>
            <a:srgbClr val="AB2E27"/>
          </a:solidFill>
          <a:latin typeface="Arial" panose="020B0604020202020204" pitchFamily="34" charset="0"/>
        </a:defRPr>
      </a:lvl7pPr>
      <a:lvl8pPr marL="1028700" algn="l" defTabSz="514350" rtl="0" fontAlgn="base">
        <a:lnSpc>
          <a:spcPct val="90000"/>
        </a:lnSpc>
        <a:spcBef>
          <a:spcPct val="0"/>
        </a:spcBef>
        <a:spcAft>
          <a:spcPct val="0"/>
        </a:spcAft>
        <a:defRPr sz="2025">
          <a:solidFill>
            <a:srgbClr val="AB2E27"/>
          </a:solidFill>
          <a:latin typeface="Arial" panose="020B0604020202020204" pitchFamily="34" charset="0"/>
        </a:defRPr>
      </a:lvl8pPr>
      <a:lvl9pPr marL="1371600" algn="l" defTabSz="514350" rtl="0" fontAlgn="base">
        <a:lnSpc>
          <a:spcPct val="90000"/>
        </a:lnSpc>
        <a:spcBef>
          <a:spcPct val="0"/>
        </a:spcBef>
        <a:spcAft>
          <a:spcPct val="0"/>
        </a:spcAft>
        <a:defRPr sz="2025">
          <a:solidFill>
            <a:srgbClr val="AB2E27"/>
          </a:solidFill>
          <a:latin typeface="Arial" panose="020B0604020202020204" pitchFamily="34" charset="0"/>
        </a:defRPr>
      </a:lvl9pPr>
    </p:titleStyle>
    <p:bodyStyle>
      <a:lvl1pPr marL="128588" indent="-128588" algn="l" defTabSz="514350" rtl="0" eaLnBrk="0" fontAlgn="base" hangingPunct="0">
        <a:lnSpc>
          <a:spcPct val="90000"/>
        </a:lnSpc>
        <a:spcBef>
          <a:spcPts val="563"/>
        </a:spcBef>
        <a:spcAft>
          <a:spcPct val="0"/>
        </a:spcAft>
        <a:buFont typeface="Arial" panose="020B0604020202020204" pitchFamily="34" charset="0"/>
        <a:buChar char="•"/>
        <a:defRPr kern="1200">
          <a:solidFill>
            <a:srgbClr val="262626"/>
          </a:solidFill>
          <a:latin typeface="+mn-lt"/>
          <a:ea typeface="+mn-ea"/>
          <a:cs typeface="+mn-cs"/>
        </a:defRPr>
      </a:lvl1pPr>
      <a:lvl2pPr marL="385763" indent="-128588" algn="l" defTabSz="514350" rtl="0" eaLnBrk="0" fontAlgn="base" hangingPunct="0">
        <a:lnSpc>
          <a:spcPct val="90000"/>
        </a:lnSpc>
        <a:spcBef>
          <a:spcPts val="275"/>
        </a:spcBef>
        <a:spcAft>
          <a:spcPct val="0"/>
        </a:spcAft>
        <a:buFont typeface="Arial" panose="020B0604020202020204" pitchFamily="34" charset="0"/>
        <a:buChar char="•"/>
        <a:defRPr kern="1200">
          <a:solidFill>
            <a:srgbClr val="262626"/>
          </a:solidFill>
          <a:latin typeface="+mn-lt"/>
          <a:ea typeface="+mn-ea"/>
          <a:cs typeface="+mn-cs"/>
        </a:defRPr>
      </a:lvl2pPr>
      <a:lvl3pPr marL="642938" indent="-128588" algn="l" defTabSz="514350" rtl="0" eaLnBrk="0" fontAlgn="base" hangingPunct="0">
        <a:lnSpc>
          <a:spcPct val="90000"/>
        </a:lnSpc>
        <a:spcBef>
          <a:spcPts val="275"/>
        </a:spcBef>
        <a:spcAft>
          <a:spcPct val="0"/>
        </a:spcAft>
        <a:buFont typeface="Arial" panose="020B0604020202020204" pitchFamily="34" charset="0"/>
        <a:buChar char="•"/>
        <a:defRPr sz="1100" kern="1200">
          <a:solidFill>
            <a:srgbClr val="262626"/>
          </a:solidFill>
          <a:latin typeface="+mn-lt"/>
          <a:ea typeface="+mn-ea"/>
          <a:cs typeface="+mn-cs"/>
        </a:defRPr>
      </a:lvl3pPr>
      <a:lvl4pPr marL="900113" indent="-128588" algn="l" defTabSz="514350" rtl="0" eaLnBrk="0" fontAlgn="base" hangingPunct="0">
        <a:lnSpc>
          <a:spcPct val="90000"/>
        </a:lnSpc>
        <a:spcBef>
          <a:spcPts val="275"/>
        </a:spcBef>
        <a:spcAft>
          <a:spcPct val="0"/>
        </a:spcAft>
        <a:buFont typeface="Arial" panose="020B0604020202020204" pitchFamily="34" charset="0"/>
        <a:buChar char="•"/>
        <a:defRPr sz="900" kern="1200">
          <a:solidFill>
            <a:srgbClr val="262626"/>
          </a:solidFill>
          <a:latin typeface="+mn-lt"/>
          <a:ea typeface="+mn-ea"/>
          <a:cs typeface="+mn-cs"/>
        </a:defRPr>
      </a:lvl4pPr>
      <a:lvl5pPr marL="1157288" indent="-128588" algn="l" defTabSz="514350" rtl="0" eaLnBrk="0" fontAlgn="base" hangingPunct="0">
        <a:lnSpc>
          <a:spcPct val="90000"/>
        </a:lnSpc>
        <a:spcBef>
          <a:spcPts val="275"/>
        </a:spcBef>
        <a:spcAft>
          <a:spcPct val="0"/>
        </a:spcAft>
        <a:buFont typeface="Arial" panose="020B0604020202020204" pitchFamily="34" charset="0"/>
        <a:buChar char="•"/>
        <a:defRPr sz="900" kern="1200">
          <a:solidFill>
            <a:srgbClr val="262626"/>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it-IT"/>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5.png"/><Relationship Id="rId18" Type="http://schemas.openxmlformats.org/officeDocument/2006/relationships/image" Target="../media/image20.emf"/><Relationship Id="rId3" Type="http://schemas.openxmlformats.org/officeDocument/2006/relationships/image" Target="../media/image5.emf"/><Relationship Id="rId7" Type="http://schemas.openxmlformats.org/officeDocument/2006/relationships/image" Target="../media/image9.emf"/><Relationship Id="rId12" Type="http://schemas.openxmlformats.org/officeDocument/2006/relationships/image" Target="../media/image14.png"/><Relationship Id="rId17" Type="http://schemas.openxmlformats.org/officeDocument/2006/relationships/image" Target="../media/image19.emf"/><Relationship Id="rId2" Type="http://schemas.openxmlformats.org/officeDocument/2006/relationships/notesSlide" Target="../notesSlides/notesSlide1.xml"/><Relationship Id="rId16"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image" Target="../media/image13.png"/><Relationship Id="rId5" Type="http://schemas.openxmlformats.org/officeDocument/2006/relationships/image" Target="../media/image7.emf"/><Relationship Id="rId15" Type="http://schemas.openxmlformats.org/officeDocument/2006/relationships/image" Target="../media/image17.png"/><Relationship Id="rId10" Type="http://schemas.openxmlformats.org/officeDocument/2006/relationships/image" Target="../media/image12.emf"/><Relationship Id="rId19" Type="http://schemas.openxmlformats.org/officeDocument/2006/relationships/image" Target="../media/image21.emf"/><Relationship Id="rId4" Type="http://schemas.openxmlformats.org/officeDocument/2006/relationships/image" Target="../media/image6.jpeg"/><Relationship Id="rId9" Type="http://schemas.openxmlformats.org/officeDocument/2006/relationships/image" Target="../media/image11.emf"/><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280.png"/></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600.png"/><Relationship Id="rId7"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41.jpeg"/><Relationship Id="rId4" Type="http://schemas.openxmlformats.org/officeDocument/2006/relationships/image" Target="../media/image40.png"/><Relationship Id="rId9" Type="http://schemas.openxmlformats.org/officeDocument/2006/relationships/image" Target="../media/image44.emf"/></Relationships>
</file>

<file path=ppt/slides/_rels/slide13.xml.rels><?xml version="1.0" encoding="UTF-8" standalone="yes"?>
<Relationships xmlns="http://schemas.openxmlformats.org/package/2006/relationships"><Relationship Id="rId8" Type="http://schemas.openxmlformats.org/officeDocument/2006/relationships/image" Target="../media/image51.tiff"/><Relationship Id="rId3" Type="http://schemas.openxmlformats.org/officeDocument/2006/relationships/image" Target="../media/image46.png"/><Relationship Id="rId7" Type="http://schemas.openxmlformats.org/officeDocument/2006/relationships/image" Target="../media/image50.emf"/><Relationship Id="rId2" Type="http://schemas.openxmlformats.org/officeDocument/2006/relationships/image" Target="../media/image45.tif"/><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54.jp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png"/><Relationship Id="rId9"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tif"/><Relationship Id="rId7" Type="http://schemas.openxmlformats.org/officeDocument/2006/relationships/image" Target="../media/image49.jpeg"/><Relationship Id="rId2" Type="http://schemas.openxmlformats.org/officeDocument/2006/relationships/image" Target="../media/image54.jp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tiff"/></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2.xml"/><Relationship Id="rId6" Type="http://schemas.openxmlformats.org/officeDocument/2006/relationships/image" Target="../media/image62.emf"/><Relationship Id="rId5" Type="http://schemas.openxmlformats.org/officeDocument/2006/relationships/image" Target="../media/image61.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jpg"/></Relationships>
</file>

<file path=ppt/slides/_rels/slide1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png"/></Relationships>
</file>

<file path=ppt/slides/_rels/slide2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73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slides/_rels/slide2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png"/><Relationship Id="rId7" Type="http://schemas.openxmlformats.org/officeDocument/2006/relationships/image" Target="../media/image8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70.png"/><Relationship Id="rId5" Type="http://schemas.openxmlformats.org/officeDocument/2006/relationships/image" Target="../media/image86.png"/><Relationship Id="rId10" Type="http://schemas.openxmlformats.org/officeDocument/2006/relationships/image" Target="../media/image810.png"/><Relationship Id="rId4" Type="http://schemas.openxmlformats.org/officeDocument/2006/relationships/image" Target="../media/image85.png"/><Relationship Id="rId9" Type="http://schemas.openxmlformats.org/officeDocument/2006/relationships/image" Target="../media/image800.png"/></Relationships>
</file>

<file path=ppt/slides/_rels/slide27.xml.rels><?xml version="1.0" encoding="UTF-8" standalone="yes"?>
<Relationships xmlns="http://schemas.openxmlformats.org/package/2006/relationships"><Relationship Id="rId8" Type="http://schemas.openxmlformats.org/officeDocument/2006/relationships/image" Target="../media/image880.png"/><Relationship Id="rId3" Type="http://schemas.openxmlformats.org/officeDocument/2006/relationships/image" Target="../media/image89.png"/><Relationship Id="rId7" Type="http://schemas.openxmlformats.org/officeDocument/2006/relationships/image" Target="../media/image87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60.png"/><Relationship Id="rId5" Type="http://schemas.openxmlformats.org/officeDocument/2006/relationships/image" Target="../media/image850.png"/><Relationship Id="rId4" Type="http://schemas.openxmlformats.org/officeDocument/2006/relationships/image" Target="../media/image840.png"/></Relationships>
</file>

<file path=ppt/slides/_rels/slide28.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90.png"/><Relationship Id="rId7" Type="http://schemas.openxmlformats.org/officeDocument/2006/relationships/image" Target="../media/image9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0.png"/></Relationships>
</file>

<file path=ppt/slides/_rels/slide29.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90.png"/><Relationship Id="rId7"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0.png"/><Relationship Id="rId9" Type="http://schemas.openxmlformats.org/officeDocument/2006/relationships/image" Target="../media/image9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00.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80.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280.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4.pn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8" Type="http://schemas.openxmlformats.org/officeDocument/2006/relationships/image" Target="../media/image460.png"/><Relationship Id="rId13" Type="http://schemas.openxmlformats.org/officeDocument/2006/relationships/image" Target="../media/image51.png"/><Relationship Id="rId3" Type="http://schemas.openxmlformats.org/officeDocument/2006/relationships/image" Target="../media/image400.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0.png"/><Relationship Id="rId4" Type="http://schemas.openxmlformats.org/officeDocument/2006/relationships/image" Target="../media/image41.png"/><Relationship Id="rId9" Type="http://schemas.openxmlformats.org/officeDocument/2006/relationships/image" Target="../media/image470.png"/></Relationships>
</file>

<file path=ppt/slides/_rels/slide3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4.png"/><Relationship Id="rId7" Type="http://schemas.openxmlformats.org/officeDocument/2006/relationships/image" Target="../media/image10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990.png"/><Relationship Id="rId9" Type="http://schemas.openxmlformats.org/officeDocument/2006/relationships/image" Target="../media/image10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ttore 1 3">
            <a:extLst>
              <a:ext uri="{FF2B5EF4-FFF2-40B4-BE49-F238E27FC236}">
                <a16:creationId xmlns:a16="http://schemas.microsoft.com/office/drawing/2014/main" id="{44105182-7410-A9D0-3AAD-4B82E19D2A0F}"/>
              </a:ext>
            </a:extLst>
          </p:cNvPr>
          <p:cNvCxnSpPr>
            <a:cxnSpLocks/>
          </p:cNvCxnSpPr>
          <p:nvPr/>
        </p:nvCxnSpPr>
        <p:spPr>
          <a:xfrm>
            <a:off x="3589338" y="2212975"/>
            <a:ext cx="0" cy="811213"/>
          </a:xfrm>
          <a:prstGeom prst="line">
            <a:avLst/>
          </a:prstGeom>
          <a:ln w="127000">
            <a:solidFill>
              <a:srgbClr val="A84544"/>
            </a:solidFill>
          </a:ln>
        </p:spPr>
        <p:style>
          <a:lnRef idx="1">
            <a:schemeClr val="accent1"/>
          </a:lnRef>
          <a:fillRef idx="0">
            <a:schemeClr val="accent1"/>
          </a:fillRef>
          <a:effectRef idx="0">
            <a:schemeClr val="accent1"/>
          </a:effectRef>
          <a:fontRef idx="minor">
            <a:schemeClr val="tx1"/>
          </a:fontRef>
        </p:style>
      </p:cxnSp>
      <p:sp>
        <p:nvSpPr>
          <p:cNvPr id="15363" name="TextBox 7">
            <a:extLst>
              <a:ext uri="{FF2B5EF4-FFF2-40B4-BE49-F238E27FC236}">
                <a16:creationId xmlns:a16="http://schemas.microsoft.com/office/drawing/2014/main" id="{4A90E0CE-3398-98BD-B563-04B104B6A167}"/>
              </a:ext>
            </a:extLst>
          </p:cNvPr>
          <p:cNvSpPr txBox="1">
            <a:spLocks noChangeArrowheads="1"/>
          </p:cNvSpPr>
          <p:nvPr/>
        </p:nvSpPr>
        <p:spPr bwMode="auto">
          <a:xfrm>
            <a:off x="3756025" y="1992313"/>
            <a:ext cx="4502150" cy="57626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it-IT" sz="1575" dirty="0">
                <a:solidFill>
                  <a:srgbClr val="545859"/>
                </a:solidFill>
                <a:cs typeface="Arial" panose="020B0604020202020204" pitchFamily="34" charset="0"/>
              </a:rPr>
              <a:t>Laser-Driven Electron and Ion Acceleration:</a:t>
            </a:r>
          </a:p>
          <a:p>
            <a:pPr eaLnBrk="1" hangingPunct="1">
              <a:defRPr/>
            </a:pPr>
            <a:r>
              <a:rPr lang="en-US" altLang="it-IT" sz="1575" dirty="0">
                <a:solidFill>
                  <a:srgbClr val="545859"/>
                </a:solidFill>
                <a:cs typeface="Arial" panose="020B0604020202020204" pitchFamily="34" charset="0"/>
              </a:rPr>
              <a:t>Established Results and Progress</a:t>
            </a:r>
          </a:p>
        </p:txBody>
      </p:sp>
      <p:sp>
        <p:nvSpPr>
          <p:cNvPr id="5124" name="TextBox 9">
            <a:extLst>
              <a:ext uri="{FF2B5EF4-FFF2-40B4-BE49-F238E27FC236}">
                <a16:creationId xmlns:a16="http://schemas.microsoft.com/office/drawing/2014/main" id="{F7E8E4E1-BADB-9506-DEF8-905B3AFDC4D1}"/>
              </a:ext>
            </a:extLst>
          </p:cNvPr>
          <p:cNvSpPr txBox="1">
            <a:spLocks noChangeArrowheads="1"/>
          </p:cNvSpPr>
          <p:nvPr/>
        </p:nvSpPr>
        <p:spPr bwMode="auto">
          <a:xfrm>
            <a:off x="3756025" y="3159125"/>
            <a:ext cx="37115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sz="900" i="1">
                <a:solidFill>
                  <a:srgbClr val="C00000"/>
                </a:solidFill>
                <a:cs typeface="Arial" panose="020B0604020202020204" pitchFamily="34" charset="0"/>
              </a:rPr>
              <a:t>Conferenza Italiana sui Plasmi (CIP) 2026, Frascati</a:t>
            </a:r>
          </a:p>
        </p:txBody>
      </p:sp>
      <p:sp>
        <p:nvSpPr>
          <p:cNvPr id="15365" name="TextBox 8">
            <a:extLst>
              <a:ext uri="{FF2B5EF4-FFF2-40B4-BE49-F238E27FC236}">
                <a16:creationId xmlns:a16="http://schemas.microsoft.com/office/drawing/2014/main" id="{4ADC8175-DF22-795D-44A2-F9201CD6393F}"/>
              </a:ext>
            </a:extLst>
          </p:cNvPr>
          <p:cNvSpPr txBox="1">
            <a:spLocks noChangeArrowheads="1"/>
          </p:cNvSpPr>
          <p:nvPr/>
        </p:nvSpPr>
        <p:spPr bwMode="auto">
          <a:xfrm>
            <a:off x="3756025" y="2555875"/>
            <a:ext cx="5059363" cy="6111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it-IT" altLang="it-IT" sz="1125" dirty="0">
                <a:solidFill>
                  <a:srgbClr val="545859"/>
                </a:solidFill>
                <a:cs typeface="Arial" panose="020B0604020202020204" pitchFamily="34" charset="0"/>
              </a:rPr>
              <a:t>M. Salvadori, F. Avella, F. Baffigi, G. Bandini, F. Brandi, G. Cristoforetti, M. Ezzat, A. Fregosi, L. Fulgentini, D. Gregocki, L. Labate, P. Koester, D. Palla, S. Piccinini, S. Vlachos and L. A. Gizzi </a:t>
            </a:r>
          </a:p>
        </p:txBody>
      </p:sp>
      <p:pic>
        <p:nvPicPr>
          <p:cNvPr id="13" name="Immagine 12">
            <a:extLst>
              <a:ext uri="{FF2B5EF4-FFF2-40B4-BE49-F238E27FC236}">
                <a16:creationId xmlns:a16="http://schemas.microsoft.com/office/drawing/2014/main" id="{2F4A8718-EC37-A90C-7245-0386BE155DAD}"/>
              </a:ext>
            </a:extLst>
          </p:cNvPr>
          <p:cNvPicPr>
            <a:picLocks noChangeAspect="1" noChangeArrowheads="1"/>
          </p:cNvPicPr>
          <p:nvPr/>
        </p:nvPicPr>
        <p:blipFill>
          <a:blip r:embed="rId2"/>
          <a:srcRect/>
          <a:stretch>
            <a:fillRect/>
          </a:stretch>
        </p:blipFill>
        <p:spPr bwMode="auto">
          <a:xfrm>
            <a:off x="2078038" y="2082800"/>
            <a:ext cx="1346200" cy="977900"/>
          </a:xfrm>
          <a:prstGeom prst="rect">
            <a:avLst/>
          </a:prstGeom>
          <a:noFill/>
          <a:ln>
            <a:noFill/>
          </a:ln>
          <a:effectLst>
            <a:outerShdw blurRad="50800" dist="38100" dir="2700000" sx="99307" sy="99307" algn="tl" rotWithShape="0">
              <a:srgbClr val="000000">
                <a:alpha val="26430"/>
              </a:srgbClr>
            </a:outerShdw>
          </a:effectLst>
        </p:spPr>
      </p:pic>
      <p:sp>
        <p:nvSpPr>
          <p:cNvPr id="2" name="Segnaposto piè di pagina 4">
            <a:extLst>
              <a:ext uri="{FF2B5EF4-FFF2-40B4-BE49-F238E27FC236}">
                <a16:creationId xmlns:a16="http://schemas.microsoft.com/office/drawing/2014/main" id="{7EC1EA0C-AA7C-CDFF-7CA4-0A1DAEDD3C5F}"/>
              </a:ext>
            </a:extLst>
          </p:cNvPr>
          <p:cNvSpPr>
            <a:spLocks noGrp="1"/>
          </p:cNvSpPr>
          <p:nvPr>
            <p:ph type="ftr" sz="quarter" idx="10"/>
          </p:nvPr>
        </p:nvSpPr>
        <p:spPr/>
        <p:txBody>
          <a:bodyPr/>
          <a:lstStyle>
            <a:lvl1pPr>
              <a:defRPr sz="1000"/>
            </a:lvl1pPr>
          </a:lstStyle>
          <a:p>
            <a:pPr>
              <a:defRPr/>
            </a:pPr>
            <a:r>
              <a:rPr lang="it-IT" dirty="0"/>
              <a:t>CIP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6" name="Picture 31">
            <a:extLst>
              <a:ext uri="{FF2B5EF4-FFF2-40B4-BE49-F238E27FC236}">
                <a16:creationId xmlns:a16="http://schemas.microsoft.com/office/drawing/2014/main" id="{F14B3810-6568-B098-1900-4C377D272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101" y="4167187"/>
            <a:ext cx="911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41D5B49-2F67-845B-89DB-67E3E5F3EC82}"/>
              </a:ext>
            </a:extLst>
          </p:cNvPr>
          <p:cNvPicPr>
            <a:picLocks noChangeAspect="1"/>
          </p:cNvPicPr>
          <p:nvPr/>
        </p:nvPicPr>
        <p:blipFill>
          <a:blip r:embed="rId4"/>
          <a:stretch>
            <a:fillRect/>
          </a:stretch>
        </p:blipFill>
        <p:spPr>
          <a:xfrm>
            <a:off x="6134100" y="4548833"/>
            <a:ext cx="868172" cy="278934"/>
          </a:xfrm>
          <a:prstGeom prst="rect">
            <a:avLst/>
          </a:prstGeom>
        </p:spPr>
      </p:pic>
      <p:pic>
        <p:nvPicPr>
          <p:cNvPr id="6165" name="Picture 30">
            <a:extLst>
              <a:ext uri="{FF2B5EF4-FFF2-40B4-BE49-F238E27FC236}">
                <a16:creationId xmlns:a16="http://schemas.microsoft.com/office/drawing/2014/main" id="{9C817BC0-362E-A417-862E-5C026C7E85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5488" y="4164013"/>
            <a:ext cx="7127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EBD4AF2-30F4-CA12-B5FD-09712072DDAA}"/>
              </a:ext>
            </a:extLst>
          </p:cNvPr>
          <p:cNvSpPr>
            <a:spLocks noGrp="1"/>
          </p:cNvSpPr>
          <p:nvPr>
            <p:ph type="title"/>
          </p:nvPr>
        </p:nvSpPr>
        <p:spPr/>
        <p:txBody>
          <a:bodyPr/>
          <a:lstStyle/>
          <a:p>
            <a:pPr>
              <a:defRPr/>
            </a:pPr>
            <a:r>
              <a:rPr lang="it-IT" dirty="0"/>
              <a:t>Intense Laser Irradiation Laboratory (ILIL)</a:t>
            </a:r>
          </a:p>
        </p:txBody>
      </p:sp>
      <p:sp>
        <p:nvSpPr>
          <p:cNvPr id="4" name="Footer Placeholder 3">
            <a:extLst>
              <a:ext uri="{FF2B5EF4-FFF2-40B4-BE49-F238E27FC236}">
                <a16:creationId xmlns:a16="http://schemas.microsoft.com/office/drawing/2014/main" id="{9385D34D-A37A-CBC0-1059-98337B322DB8}"/>
              </a:ext>
            </a:extLst>
          </p:cNvPr>
          <p:cNvSpPr>
            <a:spLocks noGrp="1"/>
          </p:cNvSpPr>
          <p:nvPr>
            <p:ph type="ftr" sz="quarter" idx="10"/>
          </p:nvPr>
        </p:nvSpPr>
        <p:spPr/>
        <p:txBody>
          <a:bodyPr/>
          <a:lstStyle/>
          <a:p>
            <a:pPr>
              <a:defRPr/>
            </a:pPr>
            <a:r>
              <a:rPr lang="it-IT" sz="1000"/>
              <a:t>CIP 2026</a:t>
            </a:r>
          </a:p>
        </p:txBody>
      </p:sp>
      <p:sp>
        <p:nvSpPr>
          <p:cNvPr id="6148" name="CasellaDiTesto 4">
            <a:extLst>
              <a:ext uri="{FF2B5EF4-FFF2-40B4-BE49-F238E27FC236}">
                <a16:creationId xmlns:a16="http://schemas.microsoft.com/office/drawing/2014/main" id="{F1393E6D-386D-E055-3A9A-5AF3BE2CC106}"/>
              </a:ext>
            </a:extLst>
          </p:cNvPr>
          <p:cNvSpPr txBox="1">
            <a:spLocks noChangeArrowheads="1"/>
          </p:cNvSpPr>
          <p:nvPr/>
        </p:nvSpPr>
        <p:spPr bwMode="auto">
          <a:xfrm>
            <a:off x="5199063" y="2217738"/>
            <a:ext cx="2471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b="1">
                <a:solidFill>
                  <a:schemeClr val="bg1"/>
                </a:solidFill>
                <a:latin typeface="Open Sans" panose="020B0606030504020204" pitchFamily="34" charset="0"/>
                <a:cs typeface="Open Sans" panose="020B0606030504020204" pitchFamily="34" charset="0"/>
              </a:rPr>
              <a:t>Relatore:</a:t>
            </a:r>
          </a:p>
        </p:txBody>
      </p:sp>
      <p:sp>
        <p:nvSpPr>
          <p:cNvPr id="6149" name="CasellaDiTesto 5">
            <a:extLst>
              <a:ext uri="{FF2B5EF4-FFF2-40B4-BE49-F238E27FC236}">
                <a16:creationId xmlns:a16="http://schemas.microsoft.com/office/drawing/2014/main" id="{17161ECF-C467-511D-208E-A12D2A70787C}"/>
              </a:ext>
            </a:extLst>
          </p:cNvPr>
          <p:cNvSpPr txBox="1">
            <a:spLocks noChangeArrowheads="1"/>
          </p:cNvSpPr>
          <p:nvPr/>
        </p:nvSpPr>
        <p:spPr bwMode="auto">
          <a:xfrm>
            <a:off x="5199063" y="3844925"/>
            <a:ext cx="2471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b="1">
                <a:solidFill>
                  <a:schemeClr val="bg1"/>
                </a:solidFill>
                <a:latin typeface="Open Sans" panose="020B0606030504020204" pitchFamily="34" charset="0"/>
                <a:cs typeface="Open Sans" panose="020B0606030504020204" pitchFamily="34" charset="0"/>
              </a:rPr>
              <a:t>Evento:</a:t>
            </a:r>
          </a:p>
        </p:txBody>
      </p:sp>
      <p:sp>
        <p:nvSpPr>
          <p:cNvPr id="6150" name="CasellaDiTesto 6">
            <a:extLst>
              <a:ext uri="{FF2B5EF4-FFF2-40B4-BE49-F238E27FC236}">
                <a16:creationId xmlns:a16="http://schemas.microsoft.com/office/drawing/2014/main" id="{64CB674F-7612-4EF7-3259-AE0DF95FBE2D}"/>
              </a:ext>
            </a:extLst>
          </p:cNvPr>
          <p:cNvSpPr txBox="1">
            <a:spLocks noChangeArrowheads="1"/>
          </p:cNvSpPr>
          <p:nvPr/>
        </p:nvSpPr>
        <p:spPr bwMode="auto">
          <a:xfrm>
            <a:off x="5199063" y="2493963"/>
            <a:ext cx="2471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a:solidFill>
                  <a:schemeClr val="bg1"/>
                </a:solidFill>
                <a:latin typeface="Open Sans" panose="020B0606030504020204" pitchFamily="34" charset="0"/>
                <a:cs typeface="Open Sans" panose="020B0606030504020204" pitchFamily="34" charset="0"/>
              </a:rPr>
              <a:t>Nome relatore</a:t>
            </a:r>
          </a:p>
        </p:txBody>
      </p:sp>
      <p:grpSp>
        <p:nvGrpSpPr>
          <p:cNvPr id="6152" name="Gruppo 21">
            <a:extLst>
              <a:ext uri="{FF2B5EF4-FFF2-40B4-BE49-F238E27FC236}">
                <a16:creationId xmlns:a16="http://schemas.microsoft.com/office/drawing/2014/main" id="{240C0A0B-B86E-1156-EC3D-CF21BBAC978C}"/>
              </a:ext>
            </a:extLst>
          </p:cNvPr>
          <p:cNvGrpSpPr>
            <a:grpSpLocks/>
          </p:cNvGrpSpPr>
          <p:nvPr/>
        </p:nvGrpSpPr>
        <p:grpSpPr bwMode="auto">
          <a:xfrm>
            <a:off x="2287588" y="2062163"/>
            <a:ext cx="6746875" cy="2338387"/>
            <a:chOff x="3016536" y="1362973"/>
            <a:chExt cx="9280729" cy="3447285"/>
          </a:xfrm>
        </p:grpSpPr>
        <p:pic>
          <p:nvPicPr>
            <p:cNvPr id="6169" name="Immagine 10">
              <a:extLst>
                <a:ext uri="{FF2B5EF4-FFF2-40B4-BE49-F238E27FC236}">
                  <a16:creationId xmlns:a16="http://schemas.microsoft.com/office/drawing/2014/main" id="{538402E0-E623-96AD-10BF-D0B610A01F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69" t="23727" r="-269" b="18834"/>
            <a:stretch>
              <a:fillRect/>
            </a:stretch>
          </p:blipFill>
          <p:spPr bwMode="auto">
            <a:xfrm>
              <a:off x="4241330" y="1362973"/>
              <a:ext cx="6436602" cy="263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1">
              <a:extLst>
                <a:ext uri="{FF2B5EF4-FFF2-40B4-BE49-F238E27FC236}">
                  <a16:creationId xmlns:a16="http://schemas.microsoft.com/office/drawing/2014/main" id="{8AB07014-95EA-4B36-8BE7-2909793BFD52}"/>
                </a:ext>
              </a:extLst>
            </p:cNvPr>
            <p:cNvSpPr/>
            <p:nvPr/>
          </p:nvSpPr>
          <p:spPr>
            <a:xfrm>
              <a:off x="3317887" y="2556534"/>
              <a:ext cx="1362629" cy="477425"/>
            </a:xfrm>
            <a:prstGeom prst="rect">
              <a:avLst/>
            </a:prstGeom>
          </p:spPr>
          <p:txBody>
            <a:bodyPr>
              <a:spAutoFit/>
            </a:bodyPr>
            <a:lstStyle/>
            <a:p>
              <a:pPr algn="ctr">
                <a:defRPr/>
              </a:pPr>
              <a:r>
                <a:rPr lang="it-IT" sz="750" dirty="0"/>
                <a:t>USER CONTROL</a:t>
              </a:r>
            </a:p>
            <a:p>
              <a:pPr algn="ctr">
                <a:defRPr/>
              </a:pPr>
              <a:r>
                <a:rPr lang="it-IT" sz="750" dirty="0"/>
                <a:t>ROOM</a:t>
              </a:r>
            </a:p>
          </p:txBody>
        </p:sp>
        <p:sp>
          <p:nvSpPr>
            <p:cNvPr id="12" name="Rettangolo 12">
              <a:extLst>
                <a:ext uri="{FF2B5EF4-FFF2-40B4-BE49-F238E27FC236}">
                  <a16:creationId xmlns:a16="http://schemas.microsoft.com/office/drawing/2014/main" id="{21E7859C-2019-D732-0D00-75318A5DE6A9}"/>
                </a:ext>
              </a:extLst>
            </p:cNvPr>
            <p:cNvSpPr/>
            <p:nvPr/>
          </p:nvSpPr>
          <p:spPr>
            <a:xfrm>
              <a:off x="4267796" y="2884179"/>
              <a:ext cx="1797187" cy="475083"/>
            </a:xfrm>
            <a:prstGeom prst="rect">
              <a:avLst/>
            </a:prstGeom>
          </p:spPr>
          <p:txBody>
            <a:bodyPr>
              <a:spAutoFit/>
            </a:bodyPr>
            <a:lstStyle/>
            <a:p>
              <a:pPr algn="ctr">
                <a:defRPr/>
              </a:pPr>
              <a:r>
                <a:rPr lang="it-IT" sz="750" dirty="0"/>
                <a:t>TESTING AND PROTOTYPING</a:t>
              </a:r>
              <a:endParaRPr lang="it-IT" sz="750" b="1" dirty="0">
                <a:solidFill>
                  <a:srgbClr val="FF0000"/>
                </a:solidFill>
              </a:endParaRPr>
            </a:p>
          </p:txBody>
        </p:sp>
        <p:sp>
          <p:nvSpPr>
            <p:cNvPr id="13" name="Rettangolo 13">
              <a:extLst>
                <a:ext uri="{FF2B5EF4-FFF2-40B4-BE49-F238E27FC236}">
                  <a16:creationId xmlns:a16="http://schemas.microsoft.com/office/drawing/2014/main" id="{6D23FCAB-DC0A-B22C-85FC-51B4BC94179B}"/>
                </a:ext>
              </a:extLst>
            </p:cNvPr>
            <p:cNvSpPr/>
            <p:nvPr/>
          </p:nvSpPr>
          <p:spPr>
            <a:xfrm>
              <a:off x="5927409" y="3176717"/>
              <a:ext cx="1253444" cy="476415"/>
            </a:xfrm>
            <a:prstGeom prst="rect">
              <a:avLst/>
            </a:prstGeom>
          </p:spPr>
          <p:txBody>
            <a:bodyPr>
              <a:spAutoFit/>
            </a:bodyPr>
            <a:lstStyle/>
            <a:p>
              <a:pPr algn="ctr">
                <a:defRPr/>
              </a:pPr>
              <a:r>
                <a:rPr lang="it-IT" sz="750" dirty="0"/>
                <a:t>LASER FRONT END </a:t>
              </a:r>
            </a:p>
          </p:txBody>
        </p:sp>
        <p:sp>
          <p:nvSpPr>
            <p:cNvPr id="14" name="Rettangolo 14">
              <a:extLst>
                <a:ext uri="{FF2B5EF4-FFF2-40B4-BE49-F238E27FC236}">
                  <a16:creationId xmlns:a16="http://schemas.microsoft.com/office/drawing/2014/main" id="{495668AF-AB21-69F5-10B2-22D972836B49}"/>
                </a:ext>
              </a:extLst>
            </p:cNvPr>
            <p:cNvSpPr/>
            <p:nvPr/>
          </p:nvSpPr>
          <p:spPr>
            <a:xfrm>
              <a:off x="7180853" y="3457555"/>
              <a:ext cx="1253444" cy="645927"/>
            </a:xfrm>
            <a:prstGeom prst="rect">
              <a:avLst/>
            </a:prstGeom>
          </p:spPr>
          <p:txBody>
            <a:bodyPr>
              <a:spAutoFit/>
            </a:bodyPr>
            <a:lstStyle/>
            <a:p>
              <a:pPr algn="ctr">
                <a:defRPr/>
              </a:pPr>
              <a:r>
                <a:rPr lang="it-IT" sz="750" dirty="0"/>
                <a:t>POWER AMPLIFIER Up to 240 TW</a:t>
              </a:r>
            </a:p>
          </p:txBody>
        </p:sp>
        <p:sp>
          <p:nvSpPr>
            <p:cNvPr id="15" name="Rettangolo 15">
              <a:extLst>
                <a:ext uri="{FF2B5EF4-FFF2-40B4-BE49-F238E27FC236}">
                  <a16:creationId xmlns:a16="http://schemas.microsoft.com/office/drawing/2014/main" id="{E39769FC-E57E-6420-7C67-E1CC36162980}"/>
                </a:ext>
              </a:extLst>
            </p:cNvPr>
            <p:cNvSpPr/>
            <p:nvPr/>
          </p:nvSpPr>
          <p:spPr>
            <a:xfrm>
              <a:off x="8344766" y="3717331"/>
              <a:ext cx="1342975" cy="816770"/>
            </a:xfrm>
            <a:prstGeom prst="rect">
              <a:avLst/>
            </a:prstGeom>
          </p:spPr>
          <p:txBody>
            <a:bodyPr>
              <a:spAutoFit/>
            </a:bodyPr>
            <a:lstStyle/>
            <a:p>
              <a:pPr algn="ctr">
                <a:defRPr/>
              </a:pPr>
              <a:r>
                <a:rPr lang="it-IT" sz="750" dirty="0"/>
                <a:t>SHIELDED TARGET AREA FOR PARTICLE ACCELERATION</a:t>
              </a:r>
            </a:p>
          </p:txBody>
        </p:sp>
        <p:sp>
          <p:nvSpPr>
            <p:cNvPr id="16" name="Rettangolo 16">
              <a:extLst>
                <a:ext uri="{FF2B5EF4-FFF2-40B4-BE49-F238E27FC236}">
                  <a16:creationId xmlns:a16="http://schemas.microsoft.com/office/drawing/2014/main" id="{02570BE0-E3BF-3E9E-E772-94B4D0B91E37}"/>
                </a:ext>
              </a:extLst>
            </p:cNvPr>
            <p:cNvSpPr/>
            <p:nvPr/>
          </p:nvSpPr>
          <p:spPr>
            <a:xfrm>
              <a:off x="9803479" y="3993488"/>
              <a:ext cx="1253444" cy="816770"/>
            </a:xfrm>
            <a:prstGeom prst="rect">
              <a:avLst/>
            </a:prstGeom>
          </p:spPr>
          <p:txBody>
            <a:bodyPr>
              <a:spAutoFit/>
            </a:bodyPr>
            <a:lstStyle/>
            <a:p>
              <a:pPr algn="ctr">
                <a:defRPr/>
              </a:pPr>
              <a:r>
                <a:rPr lang="it-IT" sz="750" dirty="0"/>
                <a:t>NEW BEAMLINE FOR PRE-CLINICAL STUDIES</a:t>
              </a:r>
            </a:p>
          </p:txBody>
        </p:sp>
        <p:sp>
          <p:nvSpPr>
            <p:cNvPr id="17" name="Freccia a destra 17">
              <a:extLst>
                <a:ext uri="{FF2B5EF4-FFF2-40B4-BE49-F238E27FC236}">
                  <a16:creationId xmlns:a16="http://schemas.microsoft.com/office/drawing/2014/main" id="{54EBF134-4131-8ED0-648F-32D21A7D6047}"/>
                </a:ext>
              </a:extLst>
            </p:cNvPr>
            <p:cNvSpPr/>
            <p:nvPr/>
          </p:nvSpPr>
          <p:spPr>
            <a:xfrm rot="11578978">
              <a:off x="3752443" y="1606366"/>
              <a:ext cx="375597" cy="259774"/>
            </a:xfrm>
            <a:prstGeom prst="rightArrow">
              <a:avLst/>
            </a:prstGeom>
            <a:solidFill>
              <a:srgbClr val="8AE51B"/>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Freccia a destra 18">
              <a:extLst>
                <a:ext uri="{FF2B5EF4-FFF2-40B4-BE49-F238E27FC236}">
                  <a16:creationId xmlns:a16="http://schemas.microsoft.com/office/drawing/2014/main" id="{2FDA2944-5989-1FBD-AF95-112BC45D8885}"/>
                </a:ext>
              </a:extLst>
            </p:cNvPr>
            <p:cNvSpPr/>
            <p:nvPr/>
          </p:nvSpPr>
          <p:spPr>
            <a:xfrm rot="783506">
              <a:off x="10779592" y="3157995"/>
              <a:ext cx="377781" cy="259776"/>
            </a:xfrm>
            <a:prstGeom prst="rightArrow">
              <a:avLst/>
            </a:prstGeom>
            <a:solidFill>
              <a:srgbClr val="8AE51B"/>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Rettangolo 19">
              <a:extLst>
                <a:ext uri="{FF2B5EF4-FFF2-40B4-BE49-F238E27FC236}">
                  <a16:creationId xmlns:a16="http://schemas.microsoft.com/office/drawing/2014/main" id="{6E817007-8421-8C22-8215-EC708E43575B}"/>
                </a:ext>
              </a:extLst>
            </p:cNvPr>
            <p:cNvSpPr/>
            <p:nvPr/>
          </p:nvSpPr>
          <p:spPr>
            <a:xfrm>
              <a:off x="3016536" y="1421480"/>
              <a:ext cx="740274" cy="648268"/>
            </a:xfrm>
            <a:prstGeom prst="rect">
              <a:avLst/>
            </a:prstGeom>
          </p:spPr>
          <p:txBody>
            <a:bodyPr>
              <a:spAutoFit/>
            </a:bodyPr>
            <a:lstStyle/>
            <a:p>
              <a:pPr algn="ctr">
                <a:defRPr/>
              </a:pPr>
              <a:r>
                <a:rPr lang="it-IT" sz="750" dirty="0"/>
                <a:t>LASER DEV. LAB</a:t>
              </a:r>
            </a:p>
          </p:txBody>
        </p:sp>
        <p:sp>
          <p:nvSpPr>
            <p:cNvPr id="20" name="Rettangolo 20">
              <a:extLst>
                <a:ext uri="{FF2B5EF4-FFF2-40B4-BE49-F238E27FC236}">
                  <a16:creationId xmlns:a16="http://schemas.microsoft.com/office/drawing/2014/main" id="{9A6E8328-5DF7-47D4-BB0A-A5724411355A}"/>
                </a:ext>
              </a:extLst>
            </p:cNvPr>
            <p:cNvSpPr/>
            <p:nvPr/>
          </p:nvSpPr>
          <p:spPr>
            <a:xfrm>
              <a:off x="11091862" y="3202462"/>
              <a:ext cx="1205403" cy="816770"/>
            </a:xfrm>
            <a:prstGeom prst="rect">
              <a:avLst/>
            </a:prstGeom>
          </p:spPr>
          <p:txBody>
            <a:bodyPr>
              <a:spAutoFit/>
            </a:bodyPr>
            <a:lstStyle/>
            <a:p>
              <a:pPr algn="ctr">
                <a:defRPr/>
              </a:pPr>
              <a:r>
                <a:rPr lang="it-IT" sz="750" dirty="0"/>
                <a:t>NEW HIGH DOSE UNDERGROUND BUNKER</a:t>
              </a:r>
            </a:p>
          </p:txBody>
        </p:sp>
      </p:grpSp>
      <p:pic>
        <p:nvPicPr>
          <p:cNvPr id="6153" name="Immagine 50">
            <a:extLst>
              <a:ext uri="{FF2B5EF4-FFF2-40B4-BE49-F238E27FC236}">
                <a16:creationId xmlns:a16="http://schemas.microsoft.com/office/drawing/2014/main" id="{BB22F911-D209-4C16-398F-BEAFB6D3EF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50" y="1065213"/>
            <a:ext cx="3392488"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Immagine 51">
            <a:extLst>
              <a:ext uri="{FF2B5EF4-FFF2-40B4-BE49-F238E27FC236}">
                <a16:creationId xmlns:a16="http://schemas.microsoft.com/office/drawing/2014/main" id="{2D579936-CE59-60D6-9F2A-39049636DC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1476" r="1768" b="2"/>
          <a:stretch>
            <a:fillRect/>
          </a:stretch>
        </p:blipFill>
        <p:spPr bwMode="auto">
          <a:xfrm>
            <a:off x="6677025" y="1017588"/>
            <a:ext cx="24431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Immagine 52">
            <a:extLst>
              <a:ext uri="{FF2B5EF4-FFF2-40B4-BE49-F238E27FC236}">
                <a16:creationId xmlns:a16="http://schemas.microsoft.com/office/drawing/2014/main" id="{4C110A59-C9D6-03BC-1206-6A134FD140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550" y="1698625"/>
            <a:ext cx="21367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Immagine 54">
            <a:extLst>
              <a:ext uri="{FF2B5EF4-FFF2-40B4-BE49-F238E27FC236}">
                <a16:creationId xmlns:a16="http://schemas.microsoft.com/office/drawing/2014/main" id="{B57F27A6-43C3-5826-D7A6-127A578397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1907"/>
          <a:stretch>
            <a:fillRect/>
          </a:stretch>
        </p:blipFill>
        <p:spPr bwMode="auto">
          <a:xfrm>
            <a:off x="4735513" y="1017588"/>
            <a:ext cx="19319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5" name="Rettangolo 55">
                <a:extLst>
                  <a:ext uri="{FF2B5EF4-FFF2-40B4-BE49-F238E27FC236}">
                    <a16:creationId xmlns:a16="http://schemas.microsoft.com/office/drawing/2014/main" id="{126AA3ED-D85E-A529-DBBC-5868AF56D906}"/>
                  </a:ext>
                </a:extLst>
              </p:cNvPr>
              <p:cNvSpPr/>
              <p:nvPr/>
            </p:nvSpPr>
            <p:spPr>
              <a:xfrm>
                <a:off x="2309813" y="3704263"/>
                <a:ext cx="3824287" cy="738664"/>
              </a:xfrm>
              <a:prstGeom prst="rect">
                <a:avLst/>
              </a:prstGeom>
            </p:spPr>
            <p:txBody>
              <a:bodyPr>
                <a:spAutoFit/>
              </a:bodyPr>
              <a:lstStyle/>
              <a:p>
                <a:pPr>
                  <a:defRPr/>
                </a:pPr>
                <a:r>
                  <a:rPr lang="it-IT" sz="1050" dirty="0"/>
                  <a:t>LASER CAPABILITIES:</a:t>
                </a:r>
              </a:p>
              <a:p>
                <a:pPr>
                  <a:defRPr/>
                </a:pPr>
                <a:r>
                  <a:rPr lang="en-US" sz="1050" dirty="0"/>
                  <a:t>• 220 TW, </a:t>
                </a:r>
                <a:r>
                  <a:rPr lang="en-US" sz="1050" dirty="0" err="1"/>
                  <a:t>Ti:Sa</a:t>
                </a:r>
                <a:r>
                  <a:rPr lang="en-US" sz="1050" dirty="0"/>
                  <a:t>, up to 5 Hz, 23 fs;</a:t>
                </a:r>
              </a:p>
              <a:p>
                <a:pPr>
                  <a:defRPr/>
                </a:pPr>
                <a:r>
                  <a:rPr lang="it-IT" sz="1050" dirty="0"/>
                  <a:t>• 1kHz </a:t>
                </a:r>
                <a14:m>
                  <m:oMath xmlns:m="http://schemas.openxmlformats.org/officeDocument/2006/math">
                    <m:r>
                      <a:rPr lang="it-IT" sz="1050" b="0" i="1" smtClean="0">
                        <a:latin typeface="Cambria Math" panose="02040503050406030204" pitchFamily="18" charset="0"/>
                      </a:rPr>
                      <m:t>≤</m:t>
                    </m:r>
                  </m:oMath>
                </a14:m>
                <a:r>
                  <a:rPr lang="it-IT" sz="1050" dirty="0"/>
                  <a:t>20 mJ Ti:Sa + </a:t>
                </a:r>
                <a14:m>
                  <m:oMath xmlns:m="http://schemas.openxmlformats.org/officeDocument/2006/math">
                    <m:r>
                      <a:rPr lang="it-IT" sz="1050" b="0" i="1" smtClean="0">
                        <a:latin typeface="Cambria Math" panose="02040503050406030204" pitchFamily="18" charset="0"/>
                      </a:rPr>
                      <m:t>≤ </m:t>
                    </m:r>
                  </m:oMath>
                </a14:m>
                <a:r>
                  <a:rPr lang="it-IT" sz="1050" dirty="0"/>
                  <a:t>2 mJ OPA @ 2</a:t>
                </a:r>
                <a14:m>
                  <m:oMath xmlns:m="http://schemas.openxmlformats.org/officeDocument/2006/math">
                    <m:r>
                      <a:rPr lang="it-IT" sz="1050" b="0" i="1" smtClean="0">
                        <a:latin typeface="Cambria Math" panose="02040503050406030204" pitchFamily="18" charset="0"/>
                      </a:rPr>
                      <m:t>𝜇</m:t>
                    </m:r>
                  </m:oMath>
                </a14:m>
                <a:r>
                  <a:rPr lang="it-IT" sz="1050" dirty="0"/>
                  <a:t>m</a:t>
                </a:r>
              </a:p>
              <a:p>
                <a:pPr>
                  <a:defRPr/>
                </a:pPr>
                <a:r>
                  <a:rPr lang="it-IT" sz="1050" dirty="0"/>
                  <a:t>• 100 Hz, </a:t>
                </a:r>
                <a14:m>
                  <m:oMath xmlns:m="http://schemas.openxmlformats.org/officeDocument/2006/math">
                    <m:r>
                      <a:rPr lang="it-IT" sz="1050" b="0" i="1" smtClean="0">
                        <a:latin typeface="Cambria Math" panose="02040503050406030204" pitchFamily="18" charset="0"/>
                      </a:rPr>
                      <m:t>∼</m:t>
                    </m:r>
                  </m:oMath>
                </a14:m>
                <a:r>
                  <a:rPr lang="it-IT" sz="1050" dirty="0"/>
                  <a:t>1J, TiSA (procurement in progress)</a:t>
                </a:r>
              </a:p>
            </p:txBody>
          </p:sp>
        </mc:Choice>
        <mc:Fallback xmlns="">
          <p:sp>
            <p:nvSpPr>
              <p:cNvPr id="25" name="Rettangolo 55">
                <a:extLst>
                  <a:ext uri="{FF2B5EF4-FFF2-40B4-BE49-F238E27FC236}">
                    <a16:creationId xmlns:a16="http://schemas.microsoft.com/office/drawing/2014/main" id="{126AA3ED-D85E-A529-DBBC-5868AF56D906}"/>
                  </a:ext>
                </a:extLst>
              </p:cNvPr>
              <p:cNvSpPr>
                <a:spLocks noRot="1" noChangeAspect="1" noMove="1" noResize="1" noEditPoints="1" noAdjustHandles="1" noChangeArrowheads="1" noChangeShapeType="1" noTextEdit="1"/>
              </p:cNvSpPr>
              <p:nvPr/>
            </p:nvSpPr>
            <p:spPr>
              <a:xfrm>
                <a:off x="2309813" y="3704263"/>
                <a:ext cx="3824287" cy="738664"/>
              </a:xfrm>
              <a:prstGeom prst="rect">
                <a:avLst/>
              </a:prstGeom>
              <a:blipFill>
                <a:blip r:embed="rId11"/>
                <a:stretch>
                  <a:fillRect b="-4132"/>
                </a:stretch>
              </a:blipFill>
            </p:spPr>
            <p:txBody>
              <a:bodyPr/>
              <a:lstStyle/>
              <a:p>
                <a:r>
                  <a:rPr lang="it-IT">
                    <a:noFill/>
                  </a:rPr>
                  <a:t> </a:t>
                </a:r>
              </a:p>
            </p:txBody>
          </p:sp>
        </mc:Fallback>
      </mc:AlternateContent>
      <p:pic>
        <p:nvPicPr>
          <p:cNvPr id="6158" name="Immagine 59">
            <a:extLst>
              <a:ext uri="{FF2B5EF4-FFF2-40B4-BE49-F238E27FC236}">
                <a16:creationId xmlns:a16="http://schemas.microsoft.com/office/drawing/2014/main" id="{9A78F9FE-9FE6-56C1-1FBB-23B69F13EC4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t="17188" b="6163"/>
          <a:stretch>
            <a:fillRect/>
          </a:stretch>
        </p:blipFill>
        <p:spPr bwMode="auto">
          <a:xfrm>
            <a:off x="77788" y="3724275"/>
            <a:ext cx="21415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Immagine 60">
            <a:extLst>
              <a:ext uri="{FF2B5EF4-FFF2-40B4-BE49-F238E27FC236}">
                <a16:creationId xmlns:a16="http://schemas.microsoft.com/office/drawing/2014/main" id="{8D3EDD48-B921-C465-BD35-F6E4C159D98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788" y="2665300"/>
            <a:ext cx="2141537"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Immagine 62">
            <a:extLst>
              <a:ext uri="{FF2B5EF4-FFF2-40B4-BE49-F238E27FC236}">
                <a16:creationId xmlns:a16="http://schemas.microsoft.com/office/drawing/2014/main" id="{85DB1253-36DC-C805-553B-FD264537B88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060" t="6256" b="10141"/>
          <a:stretch>
            <a:fillRect/>
          </a:stretch>
        </p:blipFill>
        <p:spPr bwMode="auto">
          <a:xfrm>
            <a:off x="6673850" y="2097088"/>
            <a:ext cx="2451100"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CasellaDiTesto 24">
            <a:extLst>
              <a:ext uri="{FF2B5EF4-FFF2-40B4-BE49-F238E27FC236}">
                <a16:creationId xmlns:a16="http://schemas.microsoft.com/office/drawing/2014/main" id="{3363ED8D-8E10-5264-D9A4-3566ED53F6BB}"/>
              </a:ext>
            </a:extLst>
          </p:cNvPr>
          <p:cNvSpPr txBox="1"/>
          <p:nvPr/>
        </p:nvSpPr>
        <p:spPr>
          <a:xfrm>
            <a:off x="2309813" y="4594225"/>
            <a:ext cx="3359150" cy="207963"/>
          </a:xfrm>
          <a:prstGeom prst="rect">
            <a:avLst/>
          </a:prstGeom>
          <a:noFill/>
        </p:spPr>
        <p:txBody>
          <a:bodyPr wrap="none">
            <a:spAutoFit/>
          </a:bodyPr>
          <a:lstStyle/>
          <a:p>
            <a:pPr>
              <a:defRPr/>
            </a:pPr>
            <a:r>
              <a:rPr lang="it-IT" sz="750" dirty="0"/>
              <a:t>L. A. </a:t>
            </a:r>
            <a:r>
              <a:rPr lang="it-IT" sz="750" dirty="0" err="1"/>
              <a:t>Gizzi</a:t>
            </a:r>
            <a:r>
              <a:rPr lang="it-IT" sz="750" dirty="0"/>
              <a:t> et al., High </a:t>
            </a:r>
            <a:r>
              <a:rPr lang="it-IT" sz="750" dirty="0" err="1"/>
              <a:t>Power</a:t>
            </a:r>
            <a:r>
              <a:rPr lang="it-IT" sz="750" dirty="0"/>
              <a:t> Laser Science and </a:t>
            </a:r>
            <a:r>
              <a:rPr lang="it-IT" sz="750" dirty="0" err="1"/>
              <a:t>Engineering</a:t>
            </a:r>
            <a:r>
              <a:rPr lang="it-IT" sz="750" dirty="0"/>
              <a:t>, 9 e10 (2021)</a:t>
            </a:r>
          </a:p>
        </p:txBody>
      </p:sp>
      <p:pic>
        <p:nvPicPr>
          <p:cNvPr id="6162" name="Picture 27" descr="A black and white sign&#10;&#10;Description automatically generated">
            <a:extLst>
              <a:ext uri="{FF2B5EF4-FFF2-40B4-BE49-F238E27FC236}">
                <a16:creationId xmlns:a16="http://schemas.microsoft.com/office/drawing/2014/main" id="{185F80A2-87C3-FD64-07E4-00C1BAE1A48D}"/>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8170863" y="3983038"/>
            <a:ext cx="746125" cy="212725"/>
          </a:xfrm>
          <a:prstGeom prst="rect">
            <a:avLst/>
          </a:prstGeom>
          <a:solidFill>
            <a:srgbClr val="002060"/>
          </a:solidFill>
          <a:ln w="38100">
            <a:solidFill>
              <a:srgbClr val="002060"/>
            </a:solidFill>
            <a:miter lim="800000"/>
            <a:headEnd/>
            <a:tailEnd/>
          </a:ln>
        </p:spPr>
      </p:pic>
      <p:pic>
        <p:nvPicPr>
          <p:cNvPr id="6163" name="Picture 28">
            <a:extLst>
              <a:ext uri="{FF2B5EF4-FFF2-40B4-BE49-F238E27FC236}">
                <a16:creationId xmlns:a16="http://schemas.microsoft.com/office/drawing/2014/main" id="{45632924-5A90-04B2-65CD-69D810B6504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39113" y="4279900"/>
            <a:ext cx="47625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4" name="Picture 29">
            <a:extLst>
              <a:ext uri="{FF2B5EF4-FFF2-40B4-BE49-F238E27FC236}">
                <a16:creationId xmlns:a16="http://schemas.microsoft.com/office/drawing/2014/main" id="{CDD159D6-B66C-2D53-6B22-677F7E0192D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28063" y="4314825"/>
            <a:ext cx="47307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7" name="Picture 32">
            <a:extLst>
              <a:ext uri="{FF2B5EF4-FFF2-40B4-BE49-F238E27FC236}">
                <a16:creationId xmlns:a16="http://schemas.microsoft.com/office/drawing/2014/main" id="{5E976097-101C-E3B2-5065-1C6CF3F583C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80300" y="4379913"/>
            <a:ext cx="5842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Picture 33">
            <a:extLst>
              <a:ext uri="{FF2B5EF4-FFF2-40B4-BE49-F238E27FC236}">
                <a16:creationId xmlns:a16="http://schemas.microsoft.com/office/drawing/2014/main" id="{2B7EA547-F794-DF9A-43F5-4FE013C8D5D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l="21782" t="32323" r="3000" b="31590"/>
          <a:stretch>
            <a:fillRect/>
          </a:stretch>
        </p:blipFill>
        <p:spPr bwMode="auto">
          <a:xfrm>
            <a:off x="8016875" y="2700338"/>
            <a:ext cx="11001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95861-8D5B-78EC-DCD5-3339A3E15FF1}"/>
            </a:ext>
          </a:extLst>
        </p:cNvPr>
        <p:cNvGrpSpPr/>
        <p:nvPr/>
      </p:nvGrpSpPr>
      <p:grpSpPr>
        <a:xfrm>
          <a:off x="0" y="0"/>
          <a:ext cx="0" cy="0"/>
          <a:chOff x="0" y="0"/>
          <a:chExt cx="0" cy="0"/>
        </a:xfrm>
      </p:grpSpPr>
      <p:pic>
        <p:nvPicPr>
          <p:cNvPr id="11" name="Immagine 5">
            <a:extLst>
              <a:ext uri="{FF2B5EF4-FFF2-40B4-BE49-F238E27FC236}">
                <a16:creationId xmlns:a16="http://schemas.microsoft.com/office/drawing/2014/main" id="{D7EAC1C8-8D4A-BB05-CE62-89DD51601BAD}"/>
              </a:ext>
            </a:extLst>
          </p:cNvPr>
          <p:cNvPicPr/>
          <p:nvPr/>
        </p:nvPicPr>
        <p:blipFill>
          <a:blip r:embed="rId2"/>
          <a:stretch/>
        </p:blipFill>
        <p:spPr>
          <a:xfrm>
            <a:off x="7499757" y="11080"/>
            <a:ext cx="1636379" cy="1257334"/>
          </a:xfrm>
          <a:prstGeom prst="rect">
            <a:avLst/>
          </a:prstGeom>
          <a:ln w="0">
            <a:noFill/>
          </a:ln>
        </p:spPr>
      </p:pic>
      <p:sp>
        <p:nvSpPr>
          <p:cNvPr id="2" name="Title 1">
            <a:extLst>
              <a:ext uri="{FF2B5EF4-FFF2-40B4-BE49-F238E27FC236}">
                <a16:creationId xmlns:a16="http://schemas.microsoft.com/office/drawing/2014/main" id="{EFBA0D42-AD60-ABEC-E075-23A5C5BB017D}"/>
              </a:ext>
            </a:extLst>
          </p:cNvPr>
          <p:cNvSpPr>
            <a:spLocks noGrp="1"/>
          </p:cNvSpPr>
          <p:nvPr>
            <p:ph type="title"/>
          </p:nvPr>
        </p:nvSpPr>
        <p:spPr/>
        <p:txBody>
          <a:bodyPr/>
          <a:lstStyle/>
          <a:p>
            <a:pPr>
              <a:defRPr/>
            </a:pPr>
            <a:r>
              <a:rPr lang="it-IT" dirty="0"/>
              <a:t>ILIL: Group Members and Activities</a:t>
            </a:r>
          </a:p>
        </p:txBody>
      </p:sp>
      <p:sp>
        <p:nvSpPr>
          <p:cNvPr id="4" name="Footer Placeholder 3">
            <a:extLst>
              <a:ext uri="{FF2B5EF4-FFF2-40B4-BE49-F238E27FC236}">
                <a16:creationId xmlns:a16="http://schemas.microsoft.com/office/drawing/2014/main" id="{09FFA8EF-C317-B663-FE93-1E6A8B03F5EE}"/>
              </a:ext>
            </a:extLst>
          </p:cNvPr>
          <p:cNvSpPr>
            <a:spLocks noGrp="1"/>
          </p:cNvSpPr>
          <p:nvPr>
            <p:ph type="ftr" sz="quarter" idx="10"/>
          </p:nvPr>
        </p:nvSpPr>
        <p:spPr/>
        <p:txBody>
          <a:bodyPr/>
          <a:lstStyle/>
          <a:p>
            <a:pPr>
              <a:defRPr/>
            </a:pPr>
            <a:r>
              <a:rPr lang="it-IT" sz="1000"/>
              <a:t>CIP 2026</a:t>
            </a:r>
          </a:p>
        </p:txBody>
      </p:sp>
      <p:sp>
        <p:nvSpPr>
          <p:cNvPr id="6149" name="CasellaDiTesto 5">
            <a:extLst>
              <a:ext uri="{FF2B5EF4-FFF2-40B4-BE49-F238E27FC236}">
                <a16:creationId xmlns:a16="http://schemas.microsoft.com/office/drawing/2014/main" id="{EA85A4D8-3DA1-8F69-EE0A-C453DB6A2166}"/>
              </a:ext>
            </a:extLst>
          </p:cNvPr>
          <p:cNvSpPr txBox="1">
            <a:spLocks noChangeArrowheads="1"/>
          </p:cNvSpPr>
          <p:nvPr/>
        </p:nvSpPr>
        <p:spPr bwMode="auto">
          <a:xfrm>
            <a:off x="5199063" y="3844925"/>
            <a:ext cx="2471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b="1">
                <a:solidFill>
                  <a:schemeClr val="bg1"/>
                </a:solidFill>
                <a:latin typeface="Open Sans" panose="020B0606030504020204" pitchFamily="34" charset="0"/>
                <a:cs typeface="Open Sans" panose="020B0606030504020204" pitchFamily="34" charset="0"/>
              </a:rPr>
              <a:t>Evento:</a:t>
            </a:r>
          </a:p>
        </p:txBody>
      </p:sp>
      <p:pic>
        <p:nvPicPr>
          <p:cNvPr id="6" name="Picture 5">
            <a:extLst>
              <a:ext uri="{FF2B5EF4-FFF2-40B4-BE49-F238E27FC236}">
                <a16:creationId xmlns:a16="http://schemas.microsoft.com/office/drawing/2014/main" id="{3E5E5C9C-0310-390F-2333-F19D0A3BFEBF}"/>
              </a:ext>
            </a:extLst>
          </p:cNvPr>
          <p:cNvPicPr>
            <a:picLocks noChangeAspect="1"/>
          </p:cNvPicPr>
          <p:nvPr/>
        </p:nvPicPr>
        <p:blipFill>
          <a:blip r:embed="rId3"/>
          <a:stretch>
            <a:fillRect/>
          </a:stretch>
        </p:blipFill>
        <p:spPr>
          <a:xfrm>
            <a:off x="783112" y="896704"/>
            <a:ext cx="3709059" cy="1760419"/>
          </a:xfrm>
          <a:prstGeom prst="rect">
            <a:avLst/>
          </a:prstGeom>
        </p:spPr>
      </p:pic>
      <p:sp>
        <p:nvSpPr>
          <p:cNvPr id="9" name="TextBox 8">
            <a:extLst>
              <a:ext uri="{FF2B5EF4-FFF2-40B4-BE49-F238E27FC236}">
                <a16:creationId xmlns:a16="http://schemas.microsoft.com/office/drawing/2014/main" id="{077C0566-1359-B65D-22EA-4269E55DABEB}"/>
              </a:ext>
            </a:extLst>
          </p:cNvPr>
          <p:cNvSpPr txBox="1"/>
          <p:nvPr/>
        </p:nvSpPr>
        <p:spPr>
          <a:xfrm>
            <a:off x="5661883" y="4034892"/>
            <a:ext cx="2008917" cy="523220"/>
          </a:xfrm>
          <a:prstGeom prst="rect">
            <a:avLst/>
          </a:prstGeom>
          <a:noFill/>
        </p:spPr>
        <p:txBody>
          <a:bodyPr wrap="square" rtlCol="0">
            <a:spAutoFit/>
          </a:bodyPr>
          <a:lstStyle/>
          <a:p>
            <a:pPr algn="r"/>
            <a:r>
              <a:rPr lang="it-IT" sz="1400" i="1" dirty="0">
                <a:latin typeface="Calibri" panose="020F0502020204030204" pitchFamily="34" charset="0"/>
                <a:cs typeface="Calibri" panose="020F0502020204030204" pitchFamily="34" charset="0"/>
              </a:rPr>
              <a:t>construction undergoing as we speak…</a:t>
            </a:r>
          </a:p>
        </p:txBody>
      </p:sp>
      <p:pic>
        <p:nvPicPr>
          <p:cNvPr id="21" name="Picture 20">
            <a:extLst>
              <a:ext uri="{FF2B5EF4-FFF2-40B4-BE49-F238E27FC236}">
                <a16:creationId xmlns:a16="http://schemas.microsoft.com/office/drawing/2014/main" id="{248CB7C5-6F1A-C55C-ED4A-9D7E1CEDA1A5}"/>
              </a:ext>
            </a:extLst>
          </p:cNvPr>
          <p:cNvPicPr>
            <a:picLocks noChangeAspect="1"/>
          </p:cNvPicPr>
          <p:nvPr/>
        </p:nvPicPr>
        <p:blipFill>
          <a:blip r:embed="rId4"/>
          <a:stretch>
            <a:fillRect/>
          </a:stretch>
        </p:blipFill>
        <p:spPr>
          <a:xfrm>
            <a:off x="7670800" y="3782696"/>
            <a:ext cx="1319273" cy="954106"/>
          </a:xfrm>
          <a:prstGeom prst="rect">
            <a:avLst/>
          </a:prstGeom>
        </p:spPr>
      </p:pic>
      <p:sp>
        <p:nvSpPr>
          <p:cNvPr id="24" name="TextBox 23">
            <a:extLst>
              <a:ext uri="{FF2B5EF4-FFF2-40B4-BE49-F238E27FC236}">
                <a16:creationId xmlns:a16="http://schemas.microsoft.com/office/drawing/2014/main" id="{86417FE6-6BEC-8501-493D-E52345FD1CC1}"/>
              </a:ext>
            </a:extLst>
          </p:cNvPr>
          <p:cNvSpPr txBox="1"/>
          <p:nvPr/>
        </p:nvSpPr>
        <p:spPr>
          <a:xfrm>
            <a:off x="420079" y="2550879"/>
            <a:ext cx="4371823" cy="2236510"/>
          </a:xfrm>
          <a:prstGeom prst="rect">
            <a:avLst/>
          </a:prstGeom>
          <a:noFill/>
        </p:spPr>
        <p:txBody>
          <a:bodyPr wrap="square">
            <a:spAutoFit/>
          </a:bodyPr>
          <a:lstStyle/>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Leonida 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GIZZI</a:t>
            </a:r>
            <a:r>
              <a:rPr lang="en-US" sz="1400" b="1" strike="noStrike" spc="-1" dirty="0">
                <a:solidFill>
                  <a:srgbClr val="468A1A"/>
                </a:solidFill>
                <a:latin typeface="Calibri" panose="020F0502020204030204" pitchFamily="34" charset="0"/>
                <a:ea typeface="ＭＳ Ｐゴシック"/>
                <a:cs typeface="Calibri" panose="020F0502020204030204" pitchFamily="34" charset="0"/>
              </a:rPr>
              <a:t>*</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(Head of lab)</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Fernando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BRANDI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Gabriele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CRISTOFORETTI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Petra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KOESTER</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Luca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LABATE</a:t>
            </a:r>
            <a:r>
              <a:rPr lang="en-US" sz="1400" b="1" strike="noStrike" spc="-1" dirty="0">
                <a:solidFill>
                  <a:srgbClr val="468A1A"/>
                </a:solidFill>
                <a:latin typeface="Calibri" panose="020F0502020204030204" pitchFamily="34" charset="0"/>
                <a:ea typeface="ＭＳ Ｐゴシック"/>
                <a:cs typeface="Calibri" panose="020F0502020204030204" pitchFamily="34" charset="0"/>
              </a:rPr>
              <a:t>*</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Federica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BAFFIGI</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Lorenzo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FULGENTINI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Gabriele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BANDINI</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(term)</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Mohamed </a:t>
            </a:r>
            <a:r>
              <a:rPr lang="en-US" sz="1400" b="1" spc="-1" dirty="0">
                <a:solidFill>
                  <a:srgbClr val="000000"/>
                </a:solidFill>
                <a:latin typeface="Calibri" panose="020F0502020204030204" pitchFamily="34" charset="0"/>
                <a:ea typeface="ＭＳ Ｐゴシック"/>
                <a:cs typeface="Calibri" panose="020F0502020204030204" pitchFamily="34" charset="0"/>
              </a:rPr>
              <a:t>EZZAT</a:t>
            </a:r>
            <a:r>
              <a:rPr lang="en-US" sz="1400" spc="-1" dirty="0">
                <a:solidFill>
                  <a:srgbClr val="000000"/>
                </a:solidFill>
                <a:latin typeface="Calibri" panose="020F0502020204030204" pitchFamily="34" charset="0"/>
                <a:ea typeface="ＭＳ Ｐゴシック"/>
                <a:cs typeface="Calibri" panose="020F0502020204030204" pitchFamily="34" charset="0"/>
              </a:rPr>
              <a:t> (term)</a:t>
            </a:r>
            <a:endParaRPr lang="en-US" sz="1400" b="0" strike="noStrike" spc="-1" dirty="0">
              <a:solidFill>
                <a:srgbClr val="000000"/>
              </a:solidFill>
              <a:latin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5FC17BD4-3860-0C7F-5929-2CF5FA79C66C}"/>
              </a:ext>
            </a:extLst>
          </p:cNvPr>
          <p:cNvPicPr/>
          <p:nvPr/>
        </p:nvPicPr>
        <p:blipFill>
          <a:blip r:embed="rId5"/>
          <a:stretch/>
        </p:blipFill>
        <p:spPr>
          <a:xfrm>
            <a:off x="5889152" y="2429711"/>
            <a:ext cx="2471736" cy="1374346"/>
          </a:xfrm>
          <a:prstGeom prst="rect">
            <a:avLst/>
          </a:prstGeom>
          <a:ln w="0">
            <a:noFill/>
          </a:ln>
        </p:spPr>
      </p:pic>
      <p:sp>
        <p:nvSpPr>
          <p:cNvPr id="30" name="TextBox 29">
            <a:extLst>
              <a:ext uri="{FF2B5EF4-FFF2-40B4-BE49-F238E27FC236}">
                <a16:creationId xmlns:a16="http://schemas.microsoft.com/office/drawing/2014/main" id="{F265113B-3A7C-7CF0-101A-FDF56DCCA3D1}"/>
              </a:ext>
            </a:extLst>
          </p:cNvPr>
          <p:cNvSpPr txBox="1"/>
          <p:nvPr/>
        </p:nvSpPr>
        <p:spPr>
          <a:xfrm>
            <a:off x="5992590" y="2384829"/>
            <a:ext cx="2441694" cy="523220"/>
          </a:xfrm>
          <a:prstGeom prst="rect">
            <a:avLst/>
          </a:prstGeom>
          <a:noFill/>
        </p:spPr>
        <p:txBody>
          <a:bodyPr wrap="none" rtlCol="0">
            <a:spAutoFit/>
          </a:bodyPr>
          <a:lstStyle/>
          <a:p>
            <a:r>
              <a:rPr lang="it-IT" sz="1400" dirty="0"/>
              <a:t>New high-dose underground</a:t>
            </a:r>
          </a:p>
          <a:p>
            <a:pPr algn="r"/>
            <a:r>
              <a:rPr lang="it-IT" sz="1400" dirty="0"/>
              <a:t> bunker</a:t>
            </a:r>
          </a:p>
        </p:txBody>
      </p:sp>
      <p:sp>
        <p:nvSpPr>
          <p:cNvPr id="32" name="TextBox 31">
            <a:extLst>
              <a:ext uri="{FF2B5EF4-FFF2-40B4-BE49-F238E27FC236}">
                <a16:creationId xmlns:a16="http://schemas.microsoft.com/office/drawing/2014/main" id="{61992CEE-6089-D9BF-BD0A-824ADE9BEC79}"/>
              </a:ext>
            </a:extLst>
          </p:cNvPr>
          <p:cNvSpPr txBox="1"/>
          <p:nvPr/>
        </p:nvSpPr>
        <p:spPr>
          <a:xfrm>
            <a:off x="2232660" y="4664129"/>
            <a:ext cx="1081042" cy="276999"/>
          </a:xfrm>
          <a:prstGeom prst="rect">
            <a:avLst/>
          </a:prstGeom>
          <a:noFill/>
        </p:spPr>
        <p:txBody>
          <a:bodyPr wrap="square">
            <a:spAutoFit/>
          </a:bodyPr>
          <a:lstStyle/>
          <a:p>
            <a:r>
              <a:rPr lang="en-US" sz="1200" b="1" i="1" strike="noStrike" spc="-1" dirty="0">
                <a:solidFill>
                  <a:srgbClr val="468A1A"/>
                </a:solidFill>
                <a:latin typeface="Calibri" panose="020F0502020204030204" pitchFamily="34" charset="0"/>
                <a:ea typeface="ＭＳ Ｐゴシック"/>
                <a:cs typeface="Calibri" panose="020F0502020204030204" pitchFamily="34" charset="0"/>
              </a:rPr>
              <a:t>*also at INFN</a:t>
            </a:r>
            <a:endParaRPr lang="it-IT" sz="1200" i="1" dirty="0"/>
          </a:p>
        </p:txBody>
      </p:sp>
      <p:sp>
        <p:nvSpPr>
          <p:cNvPr id="8" name="TextBox 7">
            <a:extLst>
              <a:ext uri="{FF2B5EF4-FFF2-40B4-BE49-F238E27FC236}">
                <a16:creationId xmlns:a16="http://schemas.microsoft.com/office/drawing/2014/main" id="{5ED2CCA7-C511-02DD-9AE6-95EBED65C9D7}"/>
              </a:ext>
            </a:extLst>
          </p:cNvPr>
          <p:cNvSpPr txBox="1"/>
          <p:nvPr/>
        </p:nvSpPr>
        <p:spPr>
          <a:xfrm>
            <a:off x="4745834" y="1232904"/>
            <a:ext cx="4244239" cy="95410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Laser-Plasma Interaction in condition relevant for ICF </a:t>
            </a:r>
          </a:p>
          <a:p>
            <a:r>
              <a:rPr lang="it-IT" sz="1400" dirty="0">
                <a:latin typeface="Calibri" panose="020F0502020204030204" pitchFamily="34" charset="0"/>
                <a:cs typeface="Calibri" panose="020F0502020204030204" pitchFamily="34" charset="0"/>
              </a:rPr>
              <a:t>→ Laser-driven electron acceleration and applications</a:t>
            </a:r>
          </a:p>
          <a:p>
            <a:r>
              <a:rPr lang="it-IT" sz="1400" dirty="0">
                <a:latin typeface="Calibri" panose="020F0502020204030204" pitchFamily="34" charset="0"/>
                <a:cs typeface="Calibri" panose="020F0502020204030204" pitchFamily="34" charset="0"/>
              </a:rPr>
              <a:t>→ Laser-driven Ion acceleration and applications</a:t>
            </a:r>
          </a:p>
          <a:p>
            <a:r>
              <a:rPr lang="it-IT" sz="1400" dirty="0">
                <a:latin typeface="Calibri" panose="020F0502020204030204" pitchFamily="34" charset="0"/>
                <a:cs typeface="Calibri" panose="020F0502020204030204" pitchFamily="34" charset="0"/>
              </a:rPr>
              <a:t>→ Laser developments</a:t>
            </a:r>
          </a:p>
        </p:txBody>
      </p:sp>
      <p:sp>
        <p:nvSpPr>
          <p:cNvPr id="10" name="TextBox 9">
            <a:extLst>
              <a:ext uri="{FF2B5EF4-FFF2-40B4-BE49-F238E27FC236}">
                <a16:creationId xmlns:a16="http://schemas.microsoft.com/office/drawing/2014/main" id="{8AB89E13-DDEE-692D-59E9-886875B8C2AB}"/>
              </a:ext>
            </a:extLst>
          </p:cNvPr>
          <p:cNvSpPr txBox="1"/>
          <p:nvPr/>
        </p:nvSpPr>
        <p:spPr>
          <a:xfrm>
            <a:off x="5077729" y="933898"/>
            <a:ext cx="3048079" cy="307777"/>
          </a:xfrm>
          <a:prstGeom prst="rect">
            <a:avLst/>
          </a:prstGeom>
          <a:solidFill>
            <a:schemeClr val="accent5">
              <a:lumMod val="20000"/>
              <a:lumOff val="80000"/>
            </a:schemeClr>
          </a:solidFill>
          <a:ln>
            <a:solidFill>
              <a:schemeClr val="accent1"/>
            </a:solidFill>
          </a:ln>
        </p:spPr>
        <p:txBody>
          <a:bodyPr wrap="none" rtlCol="0">
            <a:spAutoFit/>
          </a:bodyPr>
          <a:lstStyle/>
          <a:p>
            <a:r>
              <a:rPr lang="it-IT" sz="1400" dirty="0">
                <a:latin typeface="Calibri" panose="020F0502020204030204" pitchFamily="34" charset="0"/>
                <a:cs typeface="Calibri" panose="020F0502020204030204" pitchFamily="34" charset="0"/>
              </a:rPr>
              <a:t>Main Activities carried out in our group</a:t>
            </a:r>
          </a:p>
        </p:txBody>
      </p:sp>
      <p:sp>
        <p:nvSpPr>
          <p:cNvPr id="13" name="TextBox 12">
            <a:extLst>
              <a:ext uri="{FF2B5EF4-FFF2-40B4-BE49-F238E27FC236}">
                <a16:creationId xmlns:a16="http://schemas.microsoft.com/office/drawing/2014/main" id="{8AD2C9B1-9233-F4CA-8598-4B99183D800B}"/>
              </a:ext>
            </a:extLst>
          </p:cNvPr>
          <p:cNvSpPr txBox="1"/>
          <p:nvPr/>
        </p:nvSpPr>
        <p:spPr>
          <a:xfrm>
            <a:off x="2898239" y="2563431"/>
            <a:ext cx="2764218" cy="2298065"/>
          </a:xfrm>
          <a:prstGeom prst="rect">
            <a:avLst/>
          </a:prstGeom>
          <a:noFill/>
        </p:spPr>
        <p:txBody>
          <a:bodyPr wrap="none" rtlCol="0">
            <a:spAutoFit/>
          </a:bodyPr>
          <a:lstStyle/>
          <a:p>
            <a:pPr marL="190440" indent="-160200">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Alessandro </a:t>
            </a:r>
            <a:r>
              <a:rPr lang="en-US" sz="1400" b="1" spc="-1" dirty="0">
                <a:solidFill>
                  <a:srgbClr val="000000"/>
                </a:solidFill>
                <a:latin typeface="Calibri" panose="020F0502020204030204" pitchFamily="34" charset="0"/>
                <a:ea typeface="ＭＳ Ｐゴシック"/>
                <a:cs typeface="Calibri" panose="020F0502020204030204" pitchFamily="34" charset="0"/>
              </a:rPr>
              <a:t>FREGOSI</a:t>
            </a:r>
            <a:r>
              <a:rPr lang="en-US" sz="1400" spc="-1" dirty="0">
                <a:solidFill>
                  <a:srgbClr val="000000"/>
                </a:solidFill>
                <a:latin typeface="Calibri" panose="020F0502020204030204" pitchFamily="34" charset="0"/>
                <a:ea typeface="ＭＳ Ｐゴシック"/>
                <a:cs typeface="Calibri" panose="020F0502020204030204" pitchFamily="34" charset="0"/>
              </a:rPr>
              <a:t> (term)</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Daniele </a:t>
            </a:r>
            <a:r>
              <a:rPr lang="en-US" sz="1400" b="1" spc="-1" dirty="0">
                <a:solidFill>
                  <a:srgbClr val="000000"/>
                </a:solidFill>
                <a:latin typeface="Calibri" panose="020F0502020204030204" pitchFamily="34" charset="0"/>
                <a:ea typeface="ＭＳ Ｐゴシック"/>
                <a:cs typeface="Calibri" panose="020F0502020204030204" pitchFamily="34" charset="0"/>
              </a:rPr>
              <a:t>PALLA</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Simona </a:t>
            </a:r>
            <a:r>
              <a:rPr lang="en-US" sz="1400" b="1" spc="-1" dirty="0">
                <a:solidFill>
                  <a:srgbClr val="000000"/>
                </a:solidFill>
                <a:latin typeface="Calibri" panose="020F0502020204030204" pitchFamily="34" charset="0"/>
                <a:ea typeface="ＭＳ Ｐゴシック"/>
                <a:cs typeface="Calibri" panose="020F0502020204030204" pitchFamily="34" charset="0"/>
              </a:rPr>
              <a:t>PICCININI</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Martina </a:t>
            </a:r>
            <a:r>
              <a:rPr lang="en-US" sz="1400" b="1" spc="-1" dirty="0">
                <a:solidFill>
                  <a:srgbClr val="000000"/>
                </a:solidFill>
                <a:latin typeface="Calibri" panose="020F0502020204030204" pitchFamily="34" charset="0"/>
                <a:ea typeface="ＭＳ Ｐゴシック"/>
                <a:cs typeface="Calibri" panose="020F0502020204030204" pitchFamily="34" charset="0"/>
              </a:rPr>
              <a:t>SALVADORI</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Federico </a:t>
            </a:r>
            <a:r>
              <a:rPr lang="en-US" sz="1400" b="1" spc="-1" dirty="0">
                <a:solidFill>
                  <a:srgbClr val="000000"/>
                </a:solidFill>
                <a:latin typeface="Calibri" panose="020F0502020204030204" pitchFamily="34" charset="0"/>
                <a:ea typeface="ＭＳ Ｐゴシック"/>
                <a:cs typeface="Calibri" panose="020F0502020204030204" pitchFamily="34" charset="0"/>
              </a:rPr>
              <a:t>AVELLA</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David </a:t>
            </a:r>
            <a:r>
              <a:rPr lang="en-US" sz="1400" b="1" spc="-1" dirty="0">
                <a:solidFill>
                  <a:srgbClr val="000000"/>
                </a:solidFill>
                <a:latin typeface="Calibri" panose="020F0502020204030204" pitchFamily="34" charset="0"/>
                <a:ea typeface="ＭＳ Ｐゴシック"/>
                <a:cs typeface="Calibri" panose="020F0502020204030204" pitchFamily="34" charset="0"/>
              </a:rPr>
              <a:t>GREGOCKI</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Simon </a:t>
            </a:r>
            <a:r>
              <a:rPr lang="en-US" sz="1400" b="1" spc="-1" dirty="0">
                <a:solidFill>
                  <a:srgbClr val="000000"/>
                </a:solidFill>
                <a:latin typeface="Calibri" panose="020F0502020204030204" pitchFamily="34" charset="0"/>
                <a:ea typeface="ＭＳ Ｐゴシック"/>
                <a:cs typeface="Calibri" panose="020F0502020204030204" pitchFamily="34" charset="0"/>
              </a:rPr>
              <a:t>VLACHOS</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Caterina </a:t>
            </a:r>
            <a:r>
              <a:rPr lang="en-US" sz="1400" b="1" spc="-1" dirty="0">
                <a:solidFill>
                  <a:srgbClr val="000000"/>
                </a:solidFill>
                <a:latin typeface="Calibri" panose="020F0502020204030204" pitchFamily="34" charset="0"/>
                <a:ea typeface="ＭＳ Ｐゴシック"/>
                <a:cs typeface="Calibri" panose="020F0502020204030204" pitchFamily="34" charset="0"/>
              </a:rPr>
              <a:t>MOZZO</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Gianluca </a:t>
            </a:r>
            <a:r>
              <a:rPr lang="en-US" sz="1400" b="1" spc="-1" dirty="0">
                <a:solidFill>
                  <a:srgbClr val="000000"/>
                </a:solidFill>
                <a:latin typeface="Calibri" panose="020F0502020204030204" pitchFamily="34" charset="0"/>
                <a:ea typeface="ＭＳ Ｐゴシック"/>
                <a:cs typeface="Calibri" panose="020F0502020204030204" pitchFamily="34" charset="0"/>
              </a:rPr>
              <a:t>CELLAMARE</a:t>
            </a:r>
            <a:r>
              <a:rPr lang="en-US" sz="1400" spc="-1" dirty="0">
                <a:solidFill>
                  <a:srgbClr val="000000"/>
                </a:solidFill>
                <a:latin typeface="Calibri" panose="020F0502020204030204" pitchFamily="34" charset="0"/>
                <a:ea typeface="ＭＳ Ｐゴシック"/>
                <a:cs typeface="Calibri" panose="020F0502020204030204" pitchFamily="34" charset="0"/>
              </a:rPr>
              <a:t> (associated)</a:t>
            </a:r>
            <a:endParaRPr lang="it-IT" sz="1400" dirty="0"/>
          </a:p>
        </p:txBody>
      </p:sp>
    </p:spTree>
    <p:extLst>
      <p:ext uri="{BB962C8B-B14F-4D97-AF65-F5344CB8AC3E}">
        <p14:creationId xmlns:p14="http://schemas.microsoft.com/office/powerpoint/2010/main" val="351646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E8C67-468A-C632-B8E4-4DE3ACF571A5}"/>
            </a:ext>
          </a:extLst>
        </p:cNvPr>
        <p:cNvGrpSpPr/>
        <p:nvPr/>
      </p:nvGrpSpPr>
      <p:grpSpPr>
        <a:xfrm>
          <a:off x="0" y="0"/>
          <a:ext cx="0" cy="0"/>
          <a:chOff x="0" y="0"/>
          <a:chExt cx="0" cy="0"/>
        </a:xfrm>
      </p:grpSpPr>
      <p:pic>
        <p:nvPicPr>
          <p:cNvPr id="12" name="Immagine 5">
            <a:extLst>
              <a:ext uri="{FF2B5EF4-FFF2-40B4-BE49-F238E27FC236}">
                <a16:creationId xmlns:a16="http://schemas.microsoft.com/office/drawing/2014/main" id="{B5C0A0AE-44CC-F850-070E-7EA629E9EE75}"/>
              </a:ext>
            </a:extLst>
          </p:cNvPr>
          <p:cNvPicPr/>
          <p:nvPr/>
        </p:nvPicPr>
        <p:blipFill>
          <a:blip r:embed="rId2"/>
          <a:stretch/>
        </p:blipFill>
        <p:spPr>
          <a:xfrm>
            <a:off x="7499757" y="11080"/>
            <a:ext cx="1636379" cy="1257334"/>
          </a:xfrm>
          <a:prstGeom prst="rect">
            <a:avLst/>
          </a:prstGeom>
          <a:ln w="0">
            <a:noFill/>
          </a:ln>
        </p:spPr>
      </p:pic>
      <p:sp>
        <p:nvSpPr>
          <p:cNvPr id="2" name="Title 1">
            <a:extLst>
              <a:ext uri="{FF2B5EF4-FFF2-40B4-BE49-F238E27FC236}">
                <a16:creationId xmlns:a16="http://schemas.microsoft.com/office/drawing/2014/main" id="{5C9E7E9E-BD6F-9AC4-0719-ECE39468F871}"/>
              </a:ext>
            </a:extLst>
          </p:cNvPr>
          <p:cNvSpPr>
            <a:spLocks noGrp="1"/>
          </p:cNvSpPr>
          <p:nvPr>
            <p:ph type="title"/>
          </p:nvPr>
        </p:nvSpPr>
        <p:spPr/>
        <p:txBody>
          <a:bodyPr/>
          <a:lstStyle/>
          <a:p>
            <a:pPr>
              <a:defRPr/>
            </a:pPr>
            <a:r>
              <a:rPr lang="it-IT" dirty="0"/>
              <a:t>ILIL: Group Members and Activities</a:t>
            </a:r>
          </a:p>
        </p:txBody>
      </p:sp>
      <p:sp>
        <p:nvSpPr>
          <p:cNvPr id="4" name="Footer Placeholder 3">
            <a:extLst>
              <a:ext uri="{FF2B5EF4-FFF2-40B4-BE49-F238E27FC236}">
                <a16:creationId xmlns:a16="http://schemas.microsoft.com/office/drawing/2014/main" id="{B3FEF3E5-7E7F-21FF-56B1-78117BF81096}"/>
              </a:ext>
            </a:extLst>
          </p:cNvPr>
          <p:cNvSpPr>
            <a:spLocks noGrp="1"/>
          </p:cNvSpPr>
          <p:nvPr>
            <p:ph type="ftr" sz="quarter" idx="10"/>
          </p:nvPr>
        </p:nvSpPr>
        <p:spPr/>
        <p:txBody>
          <a:bodyPr/>
          <a:lstStyle/>
          <a:p>
            <a:pPr>
              <a:defRPr/>
            </a:pPr>
            <a:r>
              <a:rPr lang="it-IT" sz="1000"/>
              <a:t>CIP 2026</a:t>
            </a:r>
          </a:p>
        </p:txBody>
      </p:sp>
      <p:sp>
        <p:nvSpPr>
          <p:cNvPr id="6149" name="CasellaDiTesto 5">
            <a:extLst>
              <a:ext uri="{FF2B5EF4-FFF2-40B4-BE49-F238E27FC236}">
                <a16:creationId xmlns:a16="http://schemas.microsoft.com/office/drawing/2014/main" id="{A6D22CA2-2C2C-BFDF-955B-324D6A39BBFA}"/>
              </a:ext>
            </a:extLst>
          </p:cNvPr>
          <p:cNvSpPr txBox="1">
            <a:spLocks noChangeArrowheads="1"/>
          </p:cNvSpPr>
          <p:nvPr/>
        </p:nvSpPr>
        <p:spPr bwMode="auto">
          <a:xfrm>
            <a:off x="5199063" y="3844925"/>
            <a:ext cx="2471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b="1">
                <a:solidFill>
                  <a:schemeClr val="bg1"/>
                </a:solidFill>
                <a:latin typeface="Open Sans" panose="020B0606030504020204" pitchFamily="34" charset="0"/>
                <a:cs typeface="Open Sans" panose="020B0606030504020204" pitchFamily="34" charset="0"/>
              </a:rPr>
              <a:t>Evento:</a:t>
            </a:r>
          </a:p>
        </p:txBody>
      </p:sp>
      <p:pic>
        <p:nvPicPr>
          <p:cNvPr id="6" name="Picture 5">
            <a:extLst>
              <a:ext uri="{FF2B5EF4-FFF2-40B4-BE49-F238E27FC236}">
                <a16:creationId xmlns:a16="http://schemas.microsoft.com/office/drawing/2014/main" id="{450D2255-4C67-943F-F684-9F923740C3E6}"/>
              </a:ext>
            </a:extLst>
          </p:cNvPr>
          <p:cNvPicPr>
            <a:picLocks noChangeAspect="1"/>
          </p:cNvPicPr>
          <p:nvPr/>
        </p:nvPicPr>
        <p:blipFill>
          <a:blip r:embed="rId3"/>
          <a:stretch>
            <a:fillRect/>
          </a:stretch>
        </p:blipFill>
        <p:spPr>
          <a:xfrm>
            <a:off x="783112" y="896704"/>
            <a:ext cx="3709059" cy="1760419"/>
          </a:xfrm>
          <a:prstGeom prst="rect">
            <a:avLst/>
          </a:prstGeom>
        </p:spPr>
      </p:pic>
      <p:sp>
        <p:nvSpPr>
          <p:cNvPr id="8" name="TextBox 7">
            <a:extLst>
              <a:ext uri="{FF2B5EF4-FFF2-40B4-BE49-F238E27FC236}">
                <a16:creationId xmlns:a16="http://schemas.microsoft.com/office/drawing/2014/main" id="{70D3F547-7F28-96D0-D2DC-C751B83C8549}"/>
              </a:ext>
            </a:extLst>
          </p:cNvPr>
          <p:cNvSpPr txBox="1"/>
          <p:nvPr/>
        </p:nvSpPr>
        <p:spPr>
          <a:xfrm>
            <a:off x="4745834" y="1232904"/>
            <a:ext cx="4362733" cy="95410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 Laser-Plasma Interaction in condition relevant for ICF </a:t>
            </a:r>
          </a:p>
          <a:p>
            <a:r>
              <a:rPr lang="it-IT" sz="1400" dirty="0">
                <a:latin typeface="Calibri" panose="020F0502020204030204" pitchFamily="34" charset="0"/>
                <a:cs typeface="Calibri" panose="020F0502020204030204" pitchFamily="34" charset="0"/>
              </a:rPr>
              <a:t>→ Laser-driven electron acceleration and applications</a:t>
            </a:r>
          </a:p>
          <a:p>
            <a:r>
              <a:rPr lang="it-IT" sz="1400" dirty="0">
                <a:latin typeface="Calibri" panose="020F0502020204030204" pitchFamily="34" charset="0"/>
                <a:cs typeface="Calibri" panose="020F0502020204030204" pitchFamily="34" charset="0"/>
              </a:rPr>
              <a:t>→ Laser-driven Ion acceleration and applications</a:t>
            </a:r>
          </a:p>
          <a:p>
            <a:r>
              <a:rPr lang="it-IT" sz="1400" dirty="0">
                <a:latin typeface="Calibri" panose="020F0502020204030204" pitchFamily="34" charset="0"/>
                <a:cs typeface="Calibri" panose="020F0502020204030204" pitchFamily="34" charset="0"/>
              </a:rPr>
              <a:t>→ Laser developments</a:t>
            </a:r>
          </a:p>
        </p:txBody>
      </p:sp>
      <p:sp>
        <p:nvSpPr>
          <p:cNvPr id="9" name="TextBox 8">
            <a:extLst>
              <a:ext uri="{FF2B5EF4-FFF2-40B4-BE49-F238E27FC236}">
                <a16:creationId xmlns:a16="http://schemas.microsoft.com/office/drawing/2014/main" id="{3C21812E-3CAD-468D-8518-FE89847E1A59}"/>
              </a:ext>
            </a:extLst>
          </p:cNvPr>
          <p:cNvSpPr txBox="1"/>
          <p:nvPr/>
        </p:nvSpPr>
        <p:spPr>
          <a:xfrm>
            <a:off x="5661883" y="4034892"/>
            <a:ext cx="2008917" cy="523220"/>
          </a:xfrm>
          <a:prstGeom prst="rect">
            <a:avLst/>
          </a:prstGeom>
          <a:noFill/>
        </p:spPr>
        <p:txBody>
          <a:bodyPr wrap="square" rtlCol="0">
            <a:spAutoFit/>
          </a:bodyPr>
          <a:lstStyle/>
          <a:p>
            <a:pPr algn="r"/>
            <a:r>
              <a:rPr lang="it-IT" sz="1400" i="1" dirty="0">
                <a:latin typeface="Calibri" panose="020F0502020204030204" pitchFamily="34" charset="0"/>
                <a:cs typeface="Calibri" panose="020F0502020204030204" pitchFamily="34" charset="0"/>
              </a:rPr>
              <a:t>construction undergoing as we speak…</a:t>
            </a:r>
          </a:p>
        </p:txBody>
      </p:sp>
      <p:pic>
        <p:nvPicPr>
          <p:cNvPr id="21" name="Picture 20">
            <a:extLst>
              <a:ext uri="{FF2B5EF4-FFF2-40B4-BE49-F238E27FC236}">
                <a16:creationId xmlns:a16="http://schemas.microsoft.com/office/drawing/2014/main" id="{F192DC83-7F14-6964-EA64-B55491FC2068}"/>
              </a:ext>
            </a:extLst>
          </p:cNvPr>
          <p:cNvPicPr>
            <a:picLocks noChangeAspect="1"/>
          </p:cNvPicPr>
          <p:nvPr/>
        </p:nvPicPr>
        <p:blipFill>
          <a:blip r:embed="rId4"/>
          <a:stretch>
            <a:fillRect/>
          </a:stretch>
        </p:blipFill>
        <p:spPr>
          <a:xfrm>
            <a:off x="7670800" y="3782696"/>
            <a:ext cx="1319273" cy="954106"/>
          </a:xfrm>
          <a:prstGeom prst="rect">
            <a:avLst/>
          </a:prstGeom>
        </p:spPr>
      </p:pic>
      <p:sp>
        <p:nvSpPr>
          <p:cNvPr id="22" name="TextBox 21">
            <a:extLst>
              <a:ext uri="{FF2B5EF4-FFF2-40B4-BE49-F238E27FC236}">
                <a16:creationId xmlns:a16="http://schemas.microsoft.com/office/drawing/2014/main" id="{26C8E70A-D432-3650-4D6D-35C7263E40DA}"/>
              </a:ext>
            </a:extLst>
          </p:cNvPr>
          <p:cNvSpPr txBox="1"/>
          <p:nvPr/>
        </p:nvSpPr>
        <p:spPr>
          <a:xfrm>
            <a:off x="5077729" y="933898"/>
            <a:ext cx="3048079" cy="307777"/>
          </a:xfrm>
          <a:prstGeom prst="rect">
            <a:avLst/>
          </a:prstGeom>
          <a:solidFill>
            <a:schemeClr val="accent5">
              <a:lumMod val="20000"/>
              <a:lumOff val="80000"/>
            </a:schemeClr>
          </a:solidFill>
          <a:ln>
            <a:solidFill>
              <a:schemeClr val="accent1"/>
            </a:solidFill>
          </a:ln>
        </p:spPr>
        <p:txBody>
          <a:bodyPr wrap="none" rtlCol="0">
            <a:spAutoFit/>
          </a:bodyPr>
          <a:lstStyle/>
          <a:p>
            <a:r>
              <a:rPr lang="it-IT" sz="1400" dirty="0">
                <a:latin typeface="Calibri" panose="020F0502020204030204" pitchFamily="34" charset="0"/>
                <a:cs typeface="Calibri" panose="020F0502020204030204" pitchFamily="34" charset="0"/>
              </a:rPr>
              <a:t>Main Activities carried out in our group</a:t>
            </a:r>
          </a:p>
        </p:txBody>
      </p:sp>
      <p:sp>
        <p:nvSpPr>
          <p:cNvPr id="32" name="TextBox 31">
            <a:extLst>
              <a:ext uri="{FF2B5EF4-FFF2-40B4-BE49-F238E27FC236}">
                <a16:creationId xmlns:a16="http://schemas.microsoft.com/office/drawing/2014/main" id="{6CA03EB6-3EED-370D-2F69-96A83B7B4A82}"/>
              </a:ext>
            </a:extLst>
          </p:cNvPr>
          <p:cNvSpPr txBox="1"/>
          <p:nvPr/>
        </p:nvSpPr>
        <p:spPr>
          <a:xfrm>
            <a:off x="2232660" y="4664129"/>
            <a:ext cx="1081042" cy="276999"/>
          </a:xfrm>
          <a:prstGeom prst="rect">
            <a:avLst/>
          </a:prstGeom>
          <a:noFill/>
        </p:spPr>
        <p:txBody>
          <a:bodyPr wrap="square">
            <a:spAutoFit/>
          </a:bodyPr>
          <a:lstStyle/>
          <a:p>
            <a:r>
              <a:rPr lang="en-US" sz="1200" b="1" i="1" strike="noStrike" spc="-1" dirty="0">
                <a:solidFill>
                  <a:srgbClr val="468A1A"/>
                </a:solidFill>
                <a:latin typeface="Calibri" panose="020F0502020204030204" pitchFamily="34" charset="0"/>
                <a:ea typeface="ＭＳ Ｐゴシック"/>
                <a:cs typeface="Calibri" panose="020F0502020204030204" pitchFamily="34" charset="0"/>
              </a:rPr>
              <a:t>*also at INFN</a:t>
            </a:r>
            <a:endParaRPr lang="it-IT" sz="1200" i="1" dirty="0"/>
          </a:p>
        </p:txBody>
      </p:sp>
      <p:pic>
        <p:nvPicPr>
          <p:cNvPr id="7" name="Picture 6">
            <a:extLst>
              <a:ext uri="{FF2B5EF4-FFF2-40B4-BE49-F238E27FC236}">
                <a16:creationId xmlns:a16="http://schemas.microsoft.com/office/drawing/2014/main" id="{C20CFADA-E2CB-9D24-8CBF-E29C68D4E72D}"/>
              </a:ext>
            </a:extLst>
          </p:cNvPr>
          <p:cNvPicPr/>
          <p:nvPr/>
        </p:nvPicPr>
        <p:blipFill>
          <a:blip r:embed="rId5"/>
          <a:stretch/>
        </p:blipFill>
        <p:spPr>
          <a:xfrm>
            <a:off x="5889152" y="2429711"/>
            <a:ext cx="2471736" cy="1374346"/>
          </a:xfrm>
          <a:prstGeom prst="rect">
            <a:avLst/>
          </a:prstGeom>
          <a:ln w="0">
            <a:noFill/>
          </a:ln>
        </p:spPr>
      </p:pic>
      <p:sp>
        <p:nvSpPr>
          <p:cNvPr id="10" name="TextBox 9">
            <a:extLst>
              <a:ext uri="{FF2B5EF4-FFF2-40B4-BE49-F238E27FC236}">
                <a16:creationId xmlns:a16="http://schemas.microsoft.com/office/drawing/2014/main" id="{0FE07535-FCBB-5479-BE74-F8C69B40FE05}"/>
              </a:ext>
            </a:extLst>
          </p:cNvPr>
          <p:cNvSpPr txBox="1"/>
          <p:nvPr/>
        </p:nvSpPr>
        <p:spPr>
          <a:xfrm>
            <a:off x="5992590" y="2384829"/>
            <a:ext cx="2441694" cy="523220"/>
          </a:xfrm>
          <a:prstGeom prst="rect">
            <a:avLst/>
          </a:prstGeom>
          <a:noFill/>
        </p:spPr>
        <p:txBody>
          <a:bodyPr wrap="none" rtlCol="0">
            <a:spAutoFit/>
          </a:bodyPr>
          <a:lstStyle/>
          <a:p>
            <a:r>
              <a:rPr lang="it-IT" sz="1400" dirty="0"/>
              <a:t>New high-dose underground</a:t>
            </a:r>
          </a:p>
          <a:p>
            <a:pPr algn="r"/>
            <a:r>
              <a:rPr lang="it-IT" sz="1400" dirty="0"/>
              <a:t> bunker</a:t>
            </a:r>
          </a:p>
        </p:txBody>
      </p:sp>
      <p:sp>
        <p:nvSpPr>
          <p:cNvPr id="3" name="Rectangle 2">
            <a:extLst>
              <a:ext uri="{FF2B5EF4-FFF2-40B4-BE49-F238E27FC236}">
                <a16:creationId xmlns:a16="http://schemas.microsoft.com/office/drawing/2014/main" id="{FE449E3F-1C52-3CD4-2284-C8493C3602F2}"/>
              </a:ext>
            </a:extLst>
          </p:cNvPr>
          <p:cNvSpPr/>
          <p:nvPr/>
        </p:nvSpPr>
        <p:spPr>
          <a:xfrm>
            <a:off x="6314473" y="1767994"/>
            <a:ext cx="2441694" cy="105399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just"/>
            <a:r>
              <a:rPr lang="it-IT" sz="1400" dirty="0">
                <a:solidFill>
                  <a:sysClr val="windowText" lastClr="000000"/>
                </a:solidFill>
                <a:latin typeface="Calibri" panose="020F0502020204030204" pitchFamily="34" charset="0"/>
                <a:cs typeface="Calibri" panose="020F0502020204030204" pitchFamily="34" charset="0"/>
              </a:rPr>
              <a:t>Follow </a:t>
            </a:r>
            <a:r>
              <a:rPr lang="it-IT" sz="1400" b="1" dirty="0">
                <a:solidFill>
                  <a:sysClr val="windowText" lastClr="000000"/>
                </a:solidFill>
                <a:latin typeface="Calibri" panose="020F0502020204030204" pitchFamily="34" charset="0"/>
                <a:cs typeface="Calibri" panose="020F0502020204030204" pitchFamily="34" charset="0"/>
              </a:rPr>
              <a:t>P. Koester</a:t>
            </a:r>
            <a:r>
              <a:rPr lang="it-IT" sz="1400" dirty="0">
                <a:solidFill>
                  <a:sysClr val="windowText" lastClr="000000"/>
                </a:solidFill>
                <a:latin typeface="Calibri" panose="020F0502020204030204" pitchFamily="34" charset="0"/>
                <a:cs typeface="Calibri" panose="020F0502020204030204" pitchFamily="34" charset="0"/>
              </a:rPr>
              <a:t> Talk on </a:t>
            </a:r>
            <a:r>
              <a:rPr lang="it-IT" sz="1400" b="1" dirty="0">
                <a:solidFill>
                  <a:sysClr val="windowText" lastClr="000000"/>
                </a:solidFill>
                <a:latin typeface="Calibri" panose="020F0502020204030204" pitchFamily="34" charset="0"/>
                <a:cs typeface="Calibri" panose="020F0502020204030204" pitchFamily="34" charset="0"/>
              </a:rPr>
              <a:t>Thursday 5</a:t>
            </a:r>
            <a:r>
              <a:rPr lang="it-IT" sz="1400" b="1" baseline="30000" dirty="0">
                <a:solidFill>
                  <a:sysClr val="windowText" lastClr="000000"/>
                </a:solidFill>
                <a:latin typeface="Calibri" panose="020F0502020204030204" pitchFamily="34" charset="0"/>
                <a:cs typeface="Calibri" panose="020F0502020204030204" pitchFamily="34" charset="0"/>
              </a:rPr>
              <a:t>th</a:t>
            </a:r>
            <a:r>
              <a:rPr lang="it-IT" sz="1400" b="1" dirty="0">
                <a:solidFill>
                  <a:sysClr val="windowText" lastClr="000000"/>
                </a:solidFill>
                <a:latin typeface="Calibri" panose="020F0502020204030204" pitchFamily="34" charset="0"/>
                <a:cs typeface="Calibri" panose="020F0502020204030204" pitchFamily="34" charset="0"/>
              </a:rPr>
              <a:t> at 10 am</a:t>
            </a:r>
          </a:p>
          <a:p>
            <a:pPr algn="just"/>
            <a:r>
              <a:rPr lang="it-IT" sz="1400" dirty="0">
                <a:solidFill>
                  <a:sysClr val="windowText" lastClr="000000"/>
                </a:solidFill>
                <a:latin typeface="Calibri" panose="020F0502020204030204" pitchFamily="34" charset="0"/>
                <a:cs typeface="Calibri" panose="020F0502020204030204" pitchFamily="34" charset="0"/>
              </a:rPr>
              <a:t>«</a:t>
            </a:r>
            <a:r>
              <a:rPr lang="en-US" sz="1400" dirty="0">
                <a:solidFill>
                  <a:sysClr val="windowText" lastClr="000000"/>
                </a:solidFill>
                <a:latin typeface="Calibri" panose="020F0502020204030204" pitchFamily="34" charset="0"/>
                <a:cs typeface="Calibri" panose="020F0502020204030204" pitchFamily="34" charset="0"/>
              </a:rPr>
              <a:t>Fusion energy research with high power lasers in Europe: the </a:t>
            </a:r>
            <a:r>
              <a:rPr lang="en-US" sz="1400" dirty="0" err="1">
                <a:solidFill>
                  <a:sysClr val="windowText" lastClr="000000"/>
                </a:solidFill>
                <a:latin typeface="Calibri" panose="020F0502020204030204" pitchFamily="34" charset="0"/>
                <a:cs typeface="Calibri" panose="020F0502020204030204" pitchFamily="34" charset="0"/>
              </a:rPr>
              <a:t>HiPER</a:t>
            </a:r>
            <a:r>
              <a:rPr lang="en-US" sz="1400" dirty="0">
                <a:solidFill>
                  <a:sysClr val="windowText" lastClr="000000"/>
                </a:solidFill>
                <a:latin typeface="Calibri" panose="020F0502020204030204" pitchFamily="34" charset="0"/>
                <a:cs typeface="Calibri" panose="020F0502020204030204" pitchFamily="34" charset="0"/>
              </a:rPr>
              <a:t>+ </a:t>
            </a:r>
            <a:r>
              <a:rPr lang="en-US" sz="1400" dirty="0" err="1">
                <a:solidFill>
                  <a:sysClr val="windowText" lastClr="000000"/>
                </a:solidFill>
                <a:latin typeface="Calibri" panose="020F0502020204030204" pitchFamily="34" charset="0"/>
                <a:cs typeface="Calibri" panose="020F0502020204030204" pitchFamily="34" charset="0"/>
              </a:rPr>
              <a:t>programme</a:t>
            </a:r>
            <a:r>
              <a:rPr lang="it-IT" sz="1400" dirty="0">
                <a:solidFill>
                  <a:sysClr val="windowText" lastClr="000000"/>
                </a:solidFill>
                <a:latin typeface="Calibri" panose="020F0502020204030204" pitchFamily="34" charset="0"/>
                <a:cs typeface="Calibri" panose="020F0502020204030204" pitchFamily="34" charset="0"/>
              </a:rPr>
              <a:t>»</a:t>
            </a:r>
          </a:p>
        </p:txBody>
      </p:sp>
      <p:sp>
        <p:nvSpPr>
          <p:cNvPr id="5" name="Arrow: Right 4">
            <a:extLst>
              <a:ext uri="{FF2B5EF4-FFF2-40B4-BE49-F238E27FC236}">
                <a16:creationId xmlns:a16="http://schemas.microsoft.com/office/drawing/2014/main" id="{4B081EBC-172B-CBD6-59A8-DBAA5944C691}"/>
              </a:ext>
            </a:extLst>
          </p:cNvPr>
          <p:cNvSpPr/>
          <p:nvPr/>
        </p:nvSpPr>
        <p:spPr>
          <a:xfrm>
            <a:off x="5418992" y="2058650"/>
            <a:ext cx="793527" cy="41189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11" name="TextBox 10">
            <a:extLst>
              <a:ext uri="{FF2B5EF4-FFF2-40B4-BE49-F238E27FC236}">
                <a16:creationId xmlns:a16="http://schemas.microsoft.com/office/drawing/2014/main" id="{4566843C-5651-3815-9D70-D3690D8C47D3}"/>
              </a:ext>
            </a:extLst>
          </p:cNvPr>
          <p:cNvSpPr txBox="1"/>
          <p:nvPr/>
        </p:nvSpPr>
        <p:spPr>
          <a:xfrm>
            <a:off x="420079" y="2550879"/>
            <a:ext cx="4371823" cy="2236510"/>
          </a:xfrm>
          <a:prstGeom prst="rect">
            <a:avLst/>
          </a:prstGeom>
          <a:noFill/>
        </p:spPr>
        <p:txBody>
          <a:bodyPr wrap="square">
            <a:spAutoFit/>
          </a:bodyPr>
          <a:lstStyle/>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Leonida 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GIZZI</a:t>
            </a:r>
            <a:r>
              <a:rPr lang="en-US" sz="1400" b="1" strike="noStrike" spc="-1" dirty="0">
                <a:solidFill>
                  <a:srgbClr val="468A1A"/>
                </a:solidFill>
                <a:latin typeface="Calibri" panose="020F0502020204030204" pitchFamily="34" charset="0"/>
                <a:ea typeface="ＭＳ Ｐゴシック"/>
                <a:cs typeface="Calibri" panose="020F0502020204030204" pitchFamily="34" charset="0"/>
              </a:rPr>
              <a:t>*</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(Head of lab)</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Fernando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BRANDI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Gabriele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CRISTOFORETTI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Petra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KOESTER</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Luca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LABATE</a:t>
            </a:r>
            <a:r>
              <a:rPr lang="en-US" sz="1400" b="1" strike="noStrike" spc="-1" dirty="0">
                <a:solidFill>
                  <a:srgbClr val="468A1A"/>
                </a:solidFill>
                <a:latin typeface="Calibri" panose="020F0502020204030204" pitchFamily="34" charset="0"/>
                <a:ea typeface="ＭＳ Ｐゴシック"/>
                <a:cs typeface="Calibri" panose="020F0502020204030204" pitchFamily="34" charset="0"/>
              </a:rPr>
              <a:t>*</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Federica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BAFFIGI</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Lorenzo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FULGENTINI</a:t>
            </a:r>
            <a:endParaRPr lang="en-US" sz="1400" b="0" strike="noStrike"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Gabriele </a:t>
            </a:r>
            <a:r>
              <a:rPr lang="en-US" sz="1400" b="1" strike="noStrike" spc="-1" dirty="0">
                <a:solidFill>
                  <a:srgbClr val="000000"/>
                </a:solidFill>
                <a:latin typeface="Calibri" panose="020F0502020204030204" pitchFamily="34" charset="0"/>
                <a:ea typeface="ＭＳ Ｐゴシック"/>
                <a:cs typeface="Calibri" panose="020F0502020204030204" pitchFamily="34" charset="0"/>
              </a:rPr>
              <a:t>BANDINI</a:t>
            </a:r>
            <a:r>
              <a:rPr lang="en-US" sz="1400" b="0" strike="noStrike" spc="-1" dirty="0">
                <a:solidFill>
                  <a:srgbClr val="000000"/>
                </a:solidFill>
                <a:latin typeface="Calibri" panose="020F0502020204030204" pitchFamily="34" charset="0"/>
                <a:ea typeface="ＭＳ Ｐゴシック"/>
                <a:cs typeface="Calibri" panose="020F0502020204030204" pitchFamily="34" charset="0"/>
              </a:rPr>
              <a:t> (term)</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Mohamed </a:t>
            </a:r>
            <a:r>
              <a:rPr lang="en-US" sz="1400" b="1" spc="-1" dirty="0">
                <a:solidFill>
                  <a:srgbClr val="000000"/>
                </a:solidFill>
                <a:latin typeface="Calibri" panose="020F0502020204030204" pitchFamily="34" charset="0"/>
                <a:ea typeface="ＭＳ Ｐゴシック"/>
                <a:cs typeface="Calibri" panose="020F0502020204030204" pitchFamily="34" charset="0"/>
              </a:rPr>
              <a:t>EZZAT</a:t>
            </a:r>
            <a:r>
              <a:rPr lang="en-US" sz="1400" spc="-1" dirty="0">
                <a:solidFill>
                  <a:srgbClr val="000000"/>
                </a:solidFill>
                <a:latin typeface="Calibri" panose="020F0502020204030204" pitchFamily="34" charset="0"/>
                <a:ea typeface="ＭＳ Ｐゴシック"/>
                <a:cs typeface="Calibri" panose="020F0502020204030204" pitchFamily="34" charset="0"/>
              </a:rPr>
              <a:t> (term)</a:t>
            </a:r>
            <a:endParaRPr lang="en-US" sz="1400" b="0" strike="noStrike" spc="-1" dirty="0">
              <a:solidFill>
                <a:srgbClr val="000000"/>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8D43F69-F73A-E133-7785-113A96E911F3}"/>
              </a:ext>
            </a:extLst>
          </p:cNvPr>
          <p:cNvSpPr txBox="1"/>
          <p:nvPr/>
        </p:nvSpPr>
        <p:spPr>
          <a:xfrm>
            <a:off x="2898239" y="2563431"/>
            <a:ext cx="2764218" cy="2298065"/>
          </a:xfrm>
          <a:prstGeom prst="rect">
            <a:avLst/>
          </a:prstGeom>
          <a:noFill/>
        </p:spPr>
        <p:txBody>
          <a:bodyPr wrap="none" rtlCol="0">
            <a:spAutoFit/>
          </a:bodyPr>
          <a:lstStyle/>
          <a:p>
            <a:pPr marL="190440" indent="-160200">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Alessandro </a:t>
            </a:r>
            <a:r>
              <a:rPr lang="en-US" sz="1400" b="1" spc="-1" dirty="0">
                <a:solidFill>
                  <a:srgbClr val="000000"/>
                </a:solidFill>
                <a:latin typeface="Calibri" panose="020F0502020204030204" pitchFamily="34" charset="0"/>
                <a:ea typeface="ＭＳ Ｐゴシック"/>
                <a:cs typeface="Calibri" panose="020F0502020204030204" pitchFamily="34" charset="0"/>
              </a:rPr>
              <a:t>FREGOSI</a:t>
            </a:r>
            <a:r>
              <a:rPr lang="en-US" sz="1400" spc="-1" dirty="0">
                <a:solidFill>
                  <a:srgbClr val="000000"/>
                </a:solidFill>
                <a:latin typeface="Calibri" panose="020F0502020204030204" pitchFamily="34" charset="0"/>
                <a:ea typeface="ＭＳ Ｐゴシック"/>
                <a:cs typeface="Calibri" panose="020F0502020204030204" pitchFamily="34" charset="0"/>
              </a:rPr>
              <a:t> (term)</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Daniele </a:t>
            </a:r>
            <a:r>
              <a:rPr lang="en-US" sz="1400" b="1" spc="-1" dirty="0">
                <a:solidFill>
                  <a:srgbClr val="000000"/>
                </a:solidFill>
                <a:latin typeface="Calibri" panose="020F0502020204030204" pitchFamily="34" charset="0"/>
                <a:ea typeface="ＭＳ Ｐゴシック"/>
                <a:cs typeface="Calibri" panose="020F0502020204030204" pitchFamily="34" charset="0"/>
              </a:rPr>
              <a:t>PALLA</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Simona </a:t>
            </a:r>
            <a:r>
              <a:rPr lang="en-US" sz="1400" b="1" spc="-1" dirty="0">
                <a:solidFill>
                  <a:srgbClr val="000000"/>
                </a:solidFill>
                <a:latin typeface="Calibri" panose="020F0502020204030204" pitchFamily="34" charset="0"/>
                <a:ea typeface="ＭＳ Ｐゴシック"/>
                <a:cs typeface="Calibri" panose="020F0502020204030204" pitchFamily="34" charset="0"/>
              </a:rPr>
              <a:t>PICCININI</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Martina </a:t>
            </a:r>
            <a:r>
              <a:rPr lang="en-US" sz="1400" b="1" spc="-1" dirty="0">
                <a:solidFill>
                  <a:srgbClr val="000000"/>
                </a:solidFill>
                <a:latin typeface="Calibri" panose="020F0502020204030204" pitchFamily="34" charset="0"/>
                <a:ea typeface="ＭＳ Ｐゴシック"/>
                <a:cs typeface="Calibri" panose="020F0502020204030204" pitchFamily="34" charset="0"/>
              </a:rPr>
              <a:t>SALVADORI</a:t>
            </a:r>
            <a:r>
              <a:rPr lang="en-US" sz="1400" spc="-1" dirty="0">
                <a:solidFill>
                  <a:srgbClr val="000000"/>
                </a:solidFill>
                <a:latin typeface="Calibri" panose="020F0502020204030204" pitchFamily="34" charset="0"/>
                <a:ea typeface="ＭＳ Ｐゴシック"/>
                <a:cs typeface="Calibri" panose="020F0502020204030204" pitchFamily="34" charset="0"/>
              </a:rPr>
              <a:t> (term) </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Federico </a:t>
            </a:r>
            <a:r>
              <a:rPr lang="en-US" sz="1400" b="1" spc="-1" dirty="0">
                <a:solidFill>
                  <a:srgbClr val="000000"/>
                </a:solidFill>
                <a:latin typeface="Calibri" panose="020F0502020204030204" pitchFamily="34" charset="0"/>
                <a:ea typeface="ＭＳ Ｐゴシック"/>
                <a:cs typeface="Calibri" panose="020F0502020204030204" pitchFamily="34" charset="0"/>
              </a:rPr>
              <a:t>AVELLA</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David </a:t>
            </a:r>
            <a:r>
              <a:rPr lang="en-US" sz="1400" b="1" spc="-1" dirty="0">
                <a:solidFill>
                  <a:srgbClr val="000000"/>
                </a:solidFill>
                <a:latin typeface="Calibri" panose="020F0502020204030204" pitchFamily="34" charset="0"/>
                <a:ea typeface="ＭＳ Ｐゴシック"/>
                <a:cs typeface="Calibri" panose="020F0502020204030204" pitchFamily="34" charset="0"/>
              </a:rPr>
              <a:t>GREGOCKI</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Simon </a:t>
            </a:r>
            <a:r>
              <a:rPr lang="en-US" sz="1400" b="1" spc="-1" dirty="0">
                <a:solidFill>
                  <a:srgbClr val="000000"/>
                </a:solidFill>
                <a:latin typeface="Calibri" panose="020F0502020204030204" pitchFamily="34" charset="0"/>
                <a:ea typeface="ＭＳ Ｐゴシック"/>
                <a:cs typeface="Calibri" panose="020F0502020204030204" pitchFamily="34" charset="0"/>
              </a:rPr>
              <a:t>VLACHOS</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Caterina </a:t>
            </a:r>
            <a:r>
              <a:rPr lang="en-US" sz="1400" b="1" spc="-1" dirty="0">
                <a:solidFill>
                  <a:srgbClr val="000000"/>
                </a:solidFill>
                <a:latin typeface="Calibri" panose="020F0502020204030204" pitchFamily="34" charset="0"/>
                <a:ea typeface="ＭＳ Ｐゴシック"/>
                <a:cs typeface="Calibri" panose="020F0502020204030204" pitchFamily="34" charset="0"/>
              </a:rPr>
              <a:t>MOZZO</a:t>
            </a:r>
            <a:r>
              <a:rPr lang="en-US" sz="1400" spc="-1" dirty="0">
                <a:solidFill>
                  <a:srgbClr val="000000"/>
                </a:solidFill>
                <a:latin typeface="Calibri" panose="020F0502020204030204" pitchFamily="34" charset="0"/>
                <a:ea typeface="ＭＳ Ｐゴシック"/>
                <a:cs typeface="Calibri" panose="020F0502020204030204" pitchFamily="34" charset="0"/>
              </a:rPr>
              <a:t> (PhD student)</a:t>
            </a:r>
            <a:endParaRPr lang="en-US" sz="1400" spc="-1" dirty="0">
              <a:solidFill>
                <a:srgbClr val="000000"/>
              </a:solidFill>
              <a:latin typeface="Calibri" panose="020F0502020204030204" pitchFamily="34" charset="0"/>
              <a:cs typeface="Calibri" panose="020F0502020204030204" pitchFamily="34" charset="0"/>
            </a:endParaRPr>
          </a:p>
          <a:p>
            <a:pPr marL="190440" indent="-160200" defTabSz="914400">
              <a:lnSpc>
                <a:spcPct val="100000"/>
              </a:lnSpc>
              <a:spcBef>
                <a:spcPts val="238"/>
              </a:spcBef>
              <a:tabLst>
                <a:tab pos="0" algn="l"/>
              </a:tabLst>
            </a:pPr>
            <a:r>
              <a:rPr lang="en-US" sz="1400" spc="-1" dirty="0">
                <a:solidFill>
                  <a:srgbClr val="000000"/>
                </a:solidFill>
                <a:latin typeface="Calibri" panose="020F0502020204030204" pitchFamily="34" charset="0"/>
                <a:ea typeface="ＭＳ Ｐゴシック"/>
                <a:cs typeface="Calibri" panose="020F0502020204030204" pitchFamily="34" charset="0"/>
              </a:rPr>
              <a:t>Gianluca </a:t>
            </a:r>
            <a:r>
              <a:rPr lang="en-US" sz="1400" b="1" spc="-1" dirty="0">
                <a:solidFill>
                  <a:srgbClr val="000000"/>
                </a:solidFill>
                <a:latin typeface="Calibri" panose="020F0502020204030204" pitchFamily="34" charset="0"/>
                <a:ea typeface="ＭＳ Ｐゴシック"/>
                <a:cs typeface="Calibri" panose="020F0502020204030204" pitchFamily="34" charset="0"/>
              </a:rPr>
              <a:t>CELLAMARE</a:t>
            </a:r>
            <a:r>
              <a:rPr lang="en-US" sz="1400" spc="-1" dirty="0">
                <a:solidFill>
                  <a:srgbClr val="000000"/>
                </a:solidFill>
                <a:latin typeface="Calibri" panose="020F0502020204030204" pitchFamily="34" charset="0"/>
                <a:ea typeface="ＭＳ Ｐゴシック"/>
                <a:cs typeface="Calibri" panose="020F0502020204030204" pitchFamily="34" charset="0"/>
              </a:rPr>
              <a:t> (associated)</a:t>
            </a:r>
            <a:endParaRPr lang="it-IT" sz="1400" dirty="0"/>
          </a:p>
        </p:txBody>
      </p:sp>
    </p:spTree>
    <p:extLst>
      <p:ext uri="{BB962C8B-B14F-4D97-AF65-F5344CB8AC3E}">
        <p14:creationId xmlns:p14="http://schemas.microsoft.com/office/powerpoint/2010/main" val="393943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4D778F-DFEB-9789-A291-ED8C39AD34B6}"/>
              </a:ext>
            </a:extLst>
          </p:cNvPr>
          <p:cNvSpPr>
            <a:spLocks noGrp="1"/>
          </p:cNvSpPr>
          <p:nvPr>
            <p:ph idx="1"/>
          </p:nvPr>
        </p:nvSpPr>
        <p:spPr>
          <a:xfrm>
            <a:off x="319314" y="2991648"/>
            <a:ext cx="4984206" cy="3262312"/>
          </a:xfrm>
        </p:spPr>
        <p:txBody>
          <a:bodyPr/>
          <a:lstStyle/>
          <a:p>
            <a:pPr marL="0" indent="0" algn="r">
              <a:buNone/>
              <a:defRPr/>
            </a:pPr>
            <a:r>
              <a:rPr lang="it-IT" sz="1600" b="1" dirty="0"/>
              <a:t>Laser Driven Ion Acceleration</a:t>
            </a:r>
          </a:p>
          <a:p>
            <a:pPr marL="0" indent="0" algn="r">
              <a:buNone/>
              <a:defRPr/>
            </a:pPr>
            <a:endParaRPr lang="it-IT" sz="1600" dirty="0"/>
          </a:p>
          <a:p>
            <a:pPr marL="514350" lvl="2" indent="0" algn="r">
              <a:buNone/>
              <a:defRPr/>
            </a:pPr>
            <a:r>
              <a:rPr lang="it-IT" sz="1400" dirty="0"/>
              <a:t>Brief Introduction and Basic concepts</a:t>
            </a:r>
          </a:p>
          <a:p>
            <a:pPr marL="514350" lvl="2" indent="0" algn="r">
              <a:buNone/>
              <a:defRPr/>
            </a:pPr>
            <a:endParaRPr lang="it-IT" sz="1400" dirty="0"/>
          </a:p>
          <a:p>
            <a:pPr marL="514350" lvl="2" indent="0" algn="r">
              <a:buNone/>
              <a:defRPr/>
            </a:pPr>
            <a:r>
              <a:rPr lang="it-IT" sz="1400" dirty="0"/>
              <a:t>Applications Material Analysis &amp; Radioisotope production</a:t>
            </a:r>
            <a:endParaRPr lang="it-IT" dirty="0"/>
          </a:p>
          <a:p>
            <a:pPr marL="0" indent="0" algn="r">
              <a:buFont typeface="Arial" panose="020B0604020202020204" pitchFamily="34" charset="0"/>
              <a:buNone/>
              <a:defRPr/>
            </a:pPr>
            <a:endParaRPr lang="it-IT" dirty="0"/>
          </a:p>
        </p:txBody>
      </p:sp>
      <p:pic>
        <p:nvPicPr>
          <p:cNvPr id="7174" name="Picture 6" descr="figure">
            <a:extLst>
              <a:ext uri="{FF2B5EF4-FFF2-40B4-BE49-F238E27FC236}">
                <a16:creationId xmlns:a16="http://schemas.microsoft.com/office/drawing/2014/main" id="{4CAA5560-8ECB-106E-6F0C-ACD6435FBAEB}"/>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628650" y="1007156"/>
            <a:ext cx="2956644" cy="17739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A1978C-BCC7-B412-7B40-3B17D6C42838}"/>
              </a:ext>
            </a:extLst>
          </p:cNvPr>
          <p:cNvSpPr>
            <a:spLocks noGrp="1"/>
          </p:cNvSpPr>
          <p:nvPr>
            <p:ph type="title"/>
          </p:nvPr>
        </p:nvSpPr>
        <p:spPr/>
        <p:txBody>
          <a:bodyPr/>
          <a:lstStyle/>
          <a:p>
            <a:pPr>
              <a:defRPr/>
            </a:pPr>
            <a:r>
              <a:rPr lang="it-IT" dirty="0"/>
              <a:t>In this Talk:</a:t>
            </a:r>
          </a:p>
        </p:txBody>
      </p:sp>
      <p:sp>
        <p:nvSpPr>
          <p:cNvPr id="4" name="Footer Placeholder 3">
            <a:extLst>
              <a:ext uri="{FF2B5EF4-FFF2-40B4-BE49-F238E27FC236}">
                <a16:creationId xmlns:a16="http://schemas.microsoft.com/office/drawing/2014/main" id="{512BF4F9-173E-CF3B-22F0-3316D303E5E6}"/>
              </a:ext>
            </a:extLst>
          </p:cNvPr>
          <p:cNvSpPr>
            <a:spLocks noGrp="1"/>
          </p:cNvSpPr>
          <p:nvPr>
            <p:ph type="ftr" sz="quarter" idx="10"/>
          </p:nvPr>
        </p:nvSpPr>
        <p:spPr/>
        <p:txBody>
          <a:bodyPr/>
          <a:lstStyle/>
          <a:p>
            <a:pPr>
              <a:defRPr/>
            </a:pPr>
            <a:r>
              <a:rPr lang="it-IT" sz="1000" dirty="0"/>
              <a:t>CIP 2026</a:t>
            </a:r>
          </a:p>
        </p:txBody>
      </p:sp>
      <p:sp>
        <p:nvSpPr>
          <p:cNvPr id="8" name="TextBox 7">
            <a:extLst>
              <a:ext uri="{FF2B5EF4-FFF2-40B4-BE49-F238E27FC236}">
                <a16:creationId xmlns:a16="http://schemas.microsoft.com/office/drawing/2014/main" id="{24384CF9-815B-C0BA-FE36-C9651BC3B9A3}"/>
              </a:ext>
            </a:extLst>
          </p:cNvPr>
          <p:cNvSpPr txBox="1"/>
          <p:nvPr/>
        </p:nvSpPr>
        <p:spPr>
          <a:xfrm>
            <a:off x="3585294" y="1149926"/>
            <a:ext cx="6000750" cy="1231106"/>
          </a:xfrm>
          <a:prstGeom prst="rect">
            <a:avLst/>
          </a:prstGeom>
          <a:noFill/>
        </p:spPr>
        <p:txBody>
          <a:bodyPr wrap="square">
            <a:spAutoFit/>
          </a:bodyPr>
          <a:lstStyle/>
          <a:p>
            <a:pPr>
              <a:defRPr/>
            </a:pPr>
            <a:r>
              <a:rPr lang="it-IT" sz="1600" b="1" dirty="0"/>
              <a:t>Laser Driven Electron Acceleration</a:t>
            </a:r>
          </a:p>
          <a:p>
            <a:pPr>
              <a:defRPr/>
            </a:pPr>
            <a:endParaRPr lang="it-IT" sz="1600" dirty="0"/>
          </a:p>
          <a:p>
            <a:pPr>
              <a:defRPr/>
            </a:pPr>
            <a:r>
              <a:rPr lang="it-IT" sz="1400" dirty="0"/>
              <a:t>Brief Introduction and Basic concepts</a:t>
            </a:r>
          </a:p>
          <a:p>
            <a:pPr>
              <a:defRPr/>
            </a:pPr>
            <a:endParaRPr lang="it-IT" sz="1400" dirty="0"/>
          </a:p>
          <a:p>
            <a:pPr>
              <a:defRPr/>
            </a:pPr>
            <a:r>
              <a:rPr lang="it-IT" sz="1400" dirty="0"/>
              <a:t>Application to UHDR radiotherapy</a:t>
            </a:r>
          </a:p>
        </p:txBody>
      </p:sp>
      <p:pic>
        <p:nvPicPr>
          <p:cNvPr id="7180" name="Picture 12">
            <a:extLst>
              <a:ext uri="{FF2B5EF4-FFF2-40B4-BE49-F238E27FC236}">
                <a16:creationId xmlns:a16="http://schemas.microsoft.com/office/drawing/2014/main" id="{0CA280C6-6153-D5CD-BF1A-47C86BAB6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520" y="2807931"/>
            <a:ext cx="3211830" cy="187570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08F0D31-A9E2-FDC4-032F-27E50937C327}"/>
              </a:ext>
            </a:extLst>
          </p:cNvPr>
          <p:cNvSpPr txBox="1"/>
          <p:nvPr/>
        </p:nvSpPr>
        <p:spPr>
          <a:xfrm>
            <a:off x="1379220" y="2532825"/>
            <a:ext cx="2298450" cy="276999"/>
          </a:xfrm>
          <a:prstGeom prst="rect">
            <a:avLst/>
          </a:prstGeom>
          <a:noFill/>
        </p:spPr>
        <p:txBody>
          <a:bodyPr wrap="none" rtlCol="0">
            <a:spAutoFit/>
          </a:bodyPr>
          <a:lstStyle/>
          <a:p>
            <a:r>
              <a:rPr lang="it-IT" sz="1200" dirty="0">
                <a:solidFill>
                  <a:schemeClr val="bg1"/>
                </a:solidFill>
                <a:latin typeface="Calibri" panose="020F0502020204030204" pitchFamily="34" charset="0"/>
                <a:cs typeface="Calibri" panose="020F0502020204030204" pitchFamily="34" charset="0"/>
              </a:rPr>
              <a:t>DESY/Science Communication Lab</a:t>
            </a:r>
          </a:p>
        </p:txBody>
      </p:sp>
      <p:sp>
        <p:nvSpPr>
          <p:cNvPr id="10" name="TextBox 9">
            <a:extLst>
              <a:ext uri="{FF2B5EF4-FFF2-40B4-BE49-F238E27FC236}">
                <a16:creationId xmlns:a16="http://schemas.microsoft.com/office/drawing/2014/main" id="{82391E6B-FFC8-3F62-7DE2-EFEFCB3911CF}"/>
              </a:ext>
            </a:extLst>
          </p:cNvPr>
          <p:cNvSpPr txBox="1"/>
          <p:nvPr/>
        </p:nvSpPr>
        <p:spPr>
          <a:xfrm>
            <a:off x="6259535" y="4461946"/>
            <a:ext cx="2354875" cy="276999"/>
          </a:xfrm>
          <a:prstGeom prst="rect">
            <a:avLst/>
          </a:prstGeom>
          <a:noFill/>
        </p:spPr>
        <p:txBody>
          <a:bodyPr wrap="none" rtlCol="0">
            <a:spAutoFit/>
          </a:bodyPr>
          <a:lstStyle/>
          <a:p>
            <a:r>
              <a:rPr lang="da-DK" sz="1200" dirty="0">
                <a:solidFill>
                  <a:schemeClr val="bg1"/>
                </a:solidFill>
                <a:latin typeface="Calibri" panose="020F0502020204030204" pitchFamily="34" charset="0"/>
                <a:cs typeface="Calibri" panose="020F0502020204030204" pitchFamily="34" charset="0"/>
              </a:rPr>
              <a:t>A. Macchi, Rev. Mod. Phys. </a:t>
            </a:r>
            <a:r>
              <a:rPr lang="da-DK" sz="1200" b="1" dirty="0">
                <a:solidFill>
                  <a:schemeClr val="bg1"/>
                </a:solidFill>
                <a:latin typeface="Calibri" panose="020F0502020204030204" pitchFamily="34" charset="0"/>
                <a:cs typeface="Calibri" panose="020F0502020204030204" pitchFamily="34" charset="0"/>
              </a:rPr>
              <a:t>85</a:t>
            </a:r>
            <a:r>
              <a:rPr lang="da-DK" sz="1200" dirty="0">
                <a:solidFill>
                  <a:schemeClr val="bg1"/>
                </a:solidFill>
                <a:latin typeface="Calibri" panose="020F0502020204030204" pitchFamily="34" charset="0"/>
                <a:cs typeface="Calibri" panose="020F0502020204030204" pitchFamily="34" charset="0"/>
              </a:rPr>
              <a:t>, 751</a:t>
            </a:r>
            <a:endParaRPr lang="it-IT" sz="1200"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BB8D-05EB-65F1-8318-1C765465D4F3}"/>
              </a:ext>
            </a:extLst>
          </p:cNvPr>
          <p:cNvSpPr>
            <a:spLocks noGrp="1"/>
          </p:cNvSpPr>
          <p:nvPr>
            <p:ph type="title"/>
          </p:nvPr>
        </p:nvSpPr>
        <p:spPr/>
        <p:txBody>
          <a:bodyPr/>
          <a:lstStyle/>
          <a:p>
            <a:pPr>
              <a:defRPr/>
            </a:pPr>
            <a:r>
              <a:rPr lang="it-IT" dirty="0"/>
              <a:t>Laser-Driven electron Acceleration: wake field generation</a:t>
            </a:r>
          </a:p>
        </p:txBody>
      </p:sp>
      <p:sp>
        <p:nvSpPr>
          <p:cNvPr id="4" name="Footer Placeholder 3">
            <a:extLst>
              <a:ext uri="{FF2B5EF4-FFF2-40B4-BE49-F238E27FC236}">
                <a16:creationId xmlns:a16="http://schemas.microsoft.com/office/drawing/2014/main" id="{17BB149E-F5DA-7C8B-0239-432AFD018DA5}"/>
              </a:ext>
            </a:extLst>
          </p:cNvPr>
          <p:cNvSpPr>
            <a:spLocks noGrp="1"/>
          </p:cNvSpPr>
          <p:nvPr>
            <p:ph type="ftr" sz="quarter" idx="10"/>
          </p:nvPr>
        </p:nvSpPr>
        <p:spPr/>
        <p:txBody>
          <a:bodyPr/>
          <a:lstStyle/>
          <a:p>
            <a:pPr>
              <a:defRPr/>
            </a:pPr>
            <a:r>
              <a:rPr lang="it-IT" sz="1000"/>
              <a:t>CIP 2026</a:t>
            </a:r>
          </a:p>
        </p:txBody>
      </p:sp>
      <p:sp>
        <p:nvSpPr>
          <p:cNvPr id="8196" name="Slide Number Placeholder 4">
            <a:extLst>
              <a:ext uri="{FF2B5EF4-FFF2-40B4-BE49-F238E27FC236}">
                <a16:creationId xmlns:a16="http://schemas.microsoft.com/office/drawing/2014/main" id="{F81D0BA3-758C-5A13-B515-AC3A87BE80B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5630C3-EEB3-460F-97E1-F71653833403}" type="slidenum">
              <a:rPr lang="it-IT" altLang="it-IT" smtClean="0">
                <a:solidFill>
                  <a:schemeClr val="bg1"/>
                </a:solidFill>
              </a:rPr>
              <a:pPr/>
              <a:t>7</a:t>
            </a:fld>
            <a:endParaRPr lang="it-IT" altLang="it-IT">
              <a:solidFill>
                <a:schemeClr val="bg1"/>
              </a:solidFill>
            </a:endParaRPr>
          </a:p>
        </p:txBody>
      </p:sp>
      <p:sp>
        <p:nvSpPr>
          <p:cNvPr id="3" name="TextBox 2">
            <a:extLst>
              <a:ext uri="{FF2B5EF4-FFF2-40B4-BE49-F238E27FC236}">
                <a16:creationId xmlns:a16="http://schemas.microsoft.com/office/drawing/2014/main" id="{98BFE1D6-F7FF-27DA-EBBC-6F9FACAA4BD0}"/>
              </a:ext>
            </a:extLst>
          </p:cNvPr>
          <p:cNvSpPr txBox="1"/>
          <p:nvPr/>
        </p:nvSpPr>
        <p:spPr>
          <a:xfrm>
            <a:off x="628650" y="1039813"/>
            <a:ext cx="2553135"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Why plasma-based accelerator ?</a:t>
            </a:r>
          </a:p>
        </p:txBody>
      </p:sp>
      <p:sp>
        <p:nvSpPr>
          <p:cNvPr id="5" name="TextBox 4">
            <a:extLst>
              <a:ext uri="{FF2B5EF4-FFF2-40B4-BE49-F238E27FC236}">
                <a16:creationId xmlns:a16="http://schemas.microsoft.com/office/drawing/2014/main" id="{47EBF4B5-186F-38B5-1D20-3A83AEE24998}"/>
              </a:ext>
            </a:extLst>
          </p:cNvPr>
          <p:cNvSpPr txBox="1"/>
          <p:nvPr/>
        </p:nvSpPr>
        <p:spPr>
          <a:xfrm>
            <a:off x="662781" y="1325266"/>
            <a:ext cx="5725798" cy="523220"/>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Possibility to reach extremely high acceleration gradients → Compactness </a:t>
            </a:r>
          </a:p>
          <a:p>
            <a:r>
              <a:rPr lang="it-IT" sz="1400" dirty="0">
                <a:latin typeface="Calibri" panose="020F0502020204030204" pitchFamily="34" charset="0"/>
                <a:cs typeface="Calibri" panose="020F0502020204030204" pitchFamily="34" charset="0"/>
              </a:rPr>
              <a:t>• Short temporal duration of the accelerated e</a:t>
            </a:r>
            <a:r>
              <a:rPr lang="it-IT" sz="1400" baseline="30000" dirty="0">
                <a:latin typeface="Calibri" panose="020F0502020204030204" pitchFamily="34" charset="0"/>
                <a:cs typeface="Calibri" panose="020F0502020204030204" pitchFamily="34" charset="0"/>
              </a:rPr>
              <a:t>- </a:t>
            </a:r>
            <a:r>
              <a:rPr lang="it-IT" sz="1400" dirty="0">
                <a:latin typeface="Calibri" panose="020F0502020204030204" pitchFamily="34" charset="0"/>
                <a:cs typeface="Calibri" panose="020F0502020204030204" pitchFamily="34" charset="0"/>
              </a:rPr>
              <a:t>bunch</a:t>
            </a:r>
          </a:p>
        </p:txBody>
      </p:sp>
      <p:sp>
        <p:nvSpPr>
          <p:cNvPr id="6" name="TextBox 5">
            <a:extLst>
              <a:ext uri="{FF2B5EF4-FFF2-40B4-BE49-F238E27FC236}">
                <a16:creationId xmlns:a16="http://schemas.microsoft.com/office/drawing/2014/main" id="{E4D47ED4-6065-A32B-B8C0-7BE7B12D767B}"/>
              </a:ext>
            </a:extLst>
          </p:cNvPr>
          <p:cNvSpPr txBox="1"/>
          <p:nvPr/>
        </p:nvSpPr>
        <p:spPr>
          <a:xfrm>
            <a:off x="648272" y="1975083"/>
            <a:ext cx="4520628"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The </a:t>
            </a:r>
            <a:r>
              <a:rPr lang="it-IT" sz="1400" b="1" dirty="0">
                <a:latin typeface="Calibri" panose="020F0502020204030204" pitchFamily="34" charset="0"/>
                <a:cs typeface="Calibri" panose="020F0502020204030204" pitchFamily="34" charset="0"/>
              </a:rPr>
              <a:t>acceleration mechanism relies on the excitation of plasma waves</a:t>
            </a:r>
            <a:r>
              <a:rPr lang="it-IT" sz="1400" dirty="0">
                <a:latin typeface="Calibri" panose="020F0502020204030204" pitchFamily="34" charset="0"/>
                <a:cs typeface="Calibri" panose="020F0502020204030204" pitchFamily="34" charset="0"/>
              </a:rPr>
              <a:t>: In laser-driven acceleration the driver of the perturbation is the laser.</a:t>
            </a:r>
          </a:p>
        </p:txBody>
      </p:sp>
      <p:grpSp>
        <p:nvGrpSpPr>
          <p:cNvPr id="19" name="Group 18">
            <a:extLst>
              <a:ext uri="{FF2B5EF4-FFF2-40B4-BE49-F238E27FC236}">
                <a16:creationId xmlns:a16="http://schemas.microsoft.com/office/drawing/2014/main" id="{88F9365C-F43B-108E-AF68-3B42926CC85E}"/>
              </a:ext>
            </a:extLst>
          </p:cNvPr>
          <p:cNvGrpSpPr/>
          <p:nvPr/>
        </p:nvGrpSpPr>
        <p:grpSpPr>
          <a:xfrm>
            <a:off x="5436742" y="2195122"/>
            <a:ext cx="3579008" cy="2094843"/>
            <a:chOff x="5288061" y="2587957"/>
            <a:chExt cx="3579008" cy="2094843"/>
          </a:xfrm>
        </p:grpSpPr>
        <p:pic>
          <p:nvPicPr>
            <p:cNvPr id="8200" name="Picture 8" descr="a small boat in a body of water">
              <a:extLst>
                <a:ext uri="{FF2B5EF4-FFF2-40B4-BE49-F238E27FC236}">
                  <a16:creationId xmlns:a16="http://schemas.microsoft.com/office/drawing/2014/main" id="{7028639C-AE37-FA51-B18C-0C2D5897A2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654" b="19095"/>
            <a:stretch>
              <a:fillRect/>
            </a:stretch>
          </p:blipFill>
          <p:spPr bwMode="auto">
            <a:xfrm>
              <a:off x="5288061" y="2587957"/>
              <a:ext cx="3579008" cy="209040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4256E2A-DAB4-59A7-B39E-5D4CECA3BF64}"/>
                </a:ext>
              </a:extLst>
            </p:cNvPr>
            <p:cNvSpPr txBox="1"/>
            <p:nvPr/>
          </p:nvSpPr>
          <p:spPr>
            <a:xfrm>
              <a:off x="6354290" y="2997800"/>
              <a:ext cx="575350"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wake</a:t>
              </a:r>
            </a:p>
          </p:txBody>
        </p:sp>
        <p:sp>
          <p:nvSpPr>
            <p:cNvPr id="12" name="TextBox 11">
              <a:extLst>
                <a:ext uri="{FF2B5EF4-FFF2-40B4-BE49-F238E27FC236}">
                  <a16:creationId xmlns:a16="http://schemas.microsoft.com/office/drawing/2014/main" id="{E77161EA-CFBA-8A9D-B225-AD14200AE01C}"/>
                </a:ext>
              </a:extLst>
            </p:cNvPr>
            <p:cNvSpPr txBox="1"/>
            <p:nvPr/>
          </p:nvSpPr>
          <p:spPr>
            <a:xfrm>
              <a:off x="7145846" y="3980624"/>
              <a:ext cx="569387"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Laser</a:t>
              </a:r>
            </a:p>
          </p:txBody>
        </p:sp>
        <p:sp>
          <p:nvSpPr>
            <p:cNvPr id="17" name="TextBox 16">
              <a:extLst>
                <a:ext uri="{FF2B5EF4-FFF2-40B4-BE49-F238E27FC236}">
                  <a16:creationId xmlns:a16="http://schemas.microsoft.com/office/drawing/2014/main" id="{BB12E752-E7DB-50AB-AAC3-F2D4CF693E72}"/>
                </a:ext>
              </a:extLst>
            </p:cNvPr>
            <p:cNvSpPr txBox="1"/>
            <p:nvPr/>
          </p:nvSpPr>
          <p:spPr>
            <a:xfrm>
              <a:off x="5288061" y="4375023"/>
              <a:ext cx="1665264"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Underdense Plasma</a:t>
              </a:r>
            </a:p>
          </p:txBody>
        </p:sp>
      </p:grpSp>
      <p:grpSp>
        <p:nvGrpSpPr>
          <p:cNvPr id="28" name="Group 27">
            <a:extLst>
              <a:ext uri="{FF2B5EF4-FFF2-40B4-BE49-F238E27FC236}">
                <a16:creationId xmlns:a16="http://schemas.microsoft.com/office/drawing/2014/main" id="{18DF701B-1C02-346D-DFFE-54694B7EF905}"/>
              </a:ext>
            </a:extLst>
          </p:cNvPr>
          <p:cNvGrpSpPr/>
          <p:nvPr/>
        </p:nvGrpSpPr>
        <p:grpSpPr>
          <a:xfrm>
            <a:off x="1088812" y="2894521"/>
            <a:ext cx="3579010" cy="1700663"/>
            <a:chOff x="1088812" y="3072321"/>
            <a:chExt cx="3579010" cy="1700663"/>
          </a:xfrm>
        </p:grpSpPr>
        <p:sp>
          <p:nvSpPr>
            <p:cNvPr id="23" name="TextBox 22">
              <a:extLst>
                <a:ext uri="{FF2B5EF4-FFF2-40B4-BE49-F238E27FC236}">
                  <a16:creationId xmlns:a16="http://schemas.microsoft.com/office/drawing/2014/main" id="{AC540053-2AA6-8BD3-723A-04850E895BAE}"/>
                </a:ext>
              </a:extLst>
            </p:cNvPr>
            <p:cNvSpPr txBox="1"/>
            <p:nvPr/>
          </p:nvSpPr>
          <p:spPr>
            <a:xfrm>
              <a:off x="1088813" y="3072321"/>
              <a:ext cx="3579009" cy="523220"/>
            </a:xfrm>
            <a:prstGeom prst="rect">
              <a:avLst/>
            </a:prstGeom>
            <a:solidFill>
              <a:schemeClr val="accent1">
                <a:lumMod val="20000"/>
                <a:lumOff val="80000"/>
              </a:schemeClr>
            </a:solidFill>
          </p:spPr>
          <p:txBody>
            <a:bodyPr wrap="square">
              <a:spAutoFit/>
            </a:bodyPr>
            <a:lstStyle/>
            <a:p>
              <a:pPr algn="ctr"/>
              <a:r>
                <a:rPr lang="it-IT" sz="1400" dirty="0">
                  <a:latin typeface="Calibri" panose="020F0502020204030204" pitchFamily="34" charset="0"/>
                  <a:cs typeface="Calibri" panose="020F0502020204030204" pitchFamily="34" charset="0"/>
                </a:rPr>
                <a:t>The electric field of the laser exerts a force on </a:t>
              </a:r>
            </a:p>
            <a:p>
              <a:pPr algn="ctr"/>
              <a:r>
                <a:rPr lang="it-IT" sz="1400" dirty="0">
                  <a:latin typeface="Calibri" panose="020F0502020204030204" pitchFamily="34" charset="0"/>
                  <a:cs typeface="Calibri" panose="020F0502020204030204" pitchFamily="34" charset="0"/>
                </a:rPr>
                <a:t>ions and electrons</a:t>
              </a:r>
            </a:p>
          </p:txBody>
        </p:sp>
        <p:sp>
          <p:nvSpPr>
            <p:cNvPr id="24" name="TextBox 23">
              <a:extLst>
                <a:ext uri="{FF2B5EF4-FFF2-40B4-BE49-F238E27FC236}">
                  <a16:creationId xmlns:a16="http://schemas.microsoft.com/office/drawing/2014/main" id="{F6A412FB-5492-9CB5-0294-6E351AD37216}"/>
                </a:ext>
              </a:extLst>
            </p:cNvPr>
            <p:cNvSpPr txBox="1"/>
            <p:nvPr/>
          </p:nvSpPr>
          <p:spPr>
            <a:xfrm>
              <a:off x="1088813" y="3647108"/>
              <a:ext cx="3579009" cy="523220"/>
            </a:xfrm>
            <a:prstGeom prst="rect">
              <a:avLst/>
            </a:prstGeom>
            <a:solidFill>
              <a:schemeClr val="accent1">
                <a:lumMod val="20000"/>
                <a:lumOff val="80000"/>
              </a:schemeClr>
            </a:solidFill>
          </p:spPr>
          <p:txBody>
            <a:bodyPr wrap="square">
              <a:spAutoFit/>
            </a:bodyPr>
            <a:lstStyle/>
            <a:p>
              <a:pPr algn="just"/>
              <a:r>
                <a:rPr lang="it-IT" sz="1400" dirty="0">
                  <a:latin typeface="Calibri" panose="020F0502020204030204" pitchFamily="34" charset="0"/>
                  <a:cs typeface="Calibri" panose="020F0502020204030204" pitchFamily="34" charset="0"/>
                </a:rPr>
                <a:t>Electrons, being lighter, cover a larger distance</a:t>
              </a:r>
            </a:p>
            <a:p>
              <a:pPr algn="ctr"/>
              <a:r>
                <a:rPr lang="it-IT" sz="1400" dirty="0">
                  <a:latin typeface="Calibri" panose="020F0502020204030204" pitchFamily="34" charset="0"/>
                  <a:cs typeface="Calibri" panose="020F0502020204030204" pitchFamily="34" charset="0"/>
                </a:rPr>
                <a:t>→Charge separation is induced</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308214C-9D11-A69C-7A43-A3FD2E1343CC}"/>
                    </a:ext>
                  </a:extLst>
                </p:cNvPr>
                <p:cNvSpPr txBox="1"/>
                <p:nvPr/>
              </p:nvSpPr>
              <p:spPr>
                <a:xfrm>
                  <a:off x="1088812" y="4233156"/>
                  <a:ext cx="3579009" cy="539828"/>
                </a:xfrm>
                <a:prstGeom prst="rect">
                  <a:avLst/>
                </a:prstGeom>
                <a:solidFill>
                  <a:schemeClr val="accent1">
                    <a:lumMod val="20000"/>
                    <a:lumOff val="80000"/>
                  </a:schemeClr>
                </a:solidFill>
              </p:spPr>
              <p:txBody>
                <a:bodyPr wrap="square">
                  <a:spAutoFit/>
                </a:bodyPr>
                <a:lstStyle/>
                <a:p>
                  <a:pPr algn="ctr"/>
                  <a:r>
                    <a:rPr lang="it-IT" sz="1400" dirty="0">
                      <a:latin typeface="Calibri" panose="020F0502020204030204" pitchFamily="34" charset="0"/>
                      <a:cs typeface="Calibri" panose="020F0502020204030204" pitchFamily="34" charset="0"/>
                    </a:rPr>
                    <a:t>Electrons starts to oscillate around the equilibrium position with the characteristic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𝜔</m:t>
                          </m:r>
                        </m:e>
                        <m:sub>
                          <m:r>
                            <a:rPr lang="it-IT" sz="1400" b="0" i="1" smtClean="0">
                              <a:latin typeface="Cambria Math" panose="02040503050406030204" pitchFamily="18" charset="0"/>
                              <a:cs typeface="Calibri" panose="020F0502020204030204" pitchFamily="34" charset="0"/>
                            </a:rPr>
                            <m:t>𝑝</m:t>
                          </m:r>
                        </m:sub>
                      </m:sSub>
                    </m:oMath>
                  </a14:m>
                  <a:endParaRPr lang="it-IT" sz="1400" dirty="0">
                    <a:latin typeface="Calibri" panose="020F0502020204030204" pitchFamily="34" charset="0"/>
                    <a:cs typeface="Calibri" panose="020F0502020204030204" pitchFamily="34" charset="0"/>
                  </a:endParaRPr>
                </a:p>
              </p:txBody>
            </p:sp>
          </mc:Choice>
          <mc:Fallback xmlns="">
            <p:sp>
              <p:nvSpPr>
                <p:cNvPr id="27" name="TextBox 26">
                  <a:extLst>
                    <a:ext uri="{FF2B5EF4-FFF2-40B4-BE49-F238E27FC236}">
                      <a16:creationId xmlns:a16="http://schemas.microsoft.com/office/drawing/2014/main" id="{6308214C-9D11-A69C-7A43-A3FD2E1343CC}"/>
                    </a:ext>
                  </a:extLst>
                </p:cNvPr>
                <p:cNvSpPr txBox="1">
                  <a:spLocks noRot="1" noChangeAspect="1" noMove="1" noResize="1" noEditPoints="1" noAdjustHandles="1" noChangeArrowheads="1" noChangeShapeType="1" noTextEdit="1"/>
                </p:cNvSpPr>
                <p:nvPr/>
              </p:nvSpPr>
              <p:spPr>
                <a:xfrm>
                  <a:off x="1088812" y="4233156"/>
                  <a:ext cx="3579009" cy="539828"/>
                </a:xfrm>
                <a:prstGeom prst="rect">
                  <a:avLst/>
                </a:prstGeom>
                <a:blipFill>
                  <a:blip r:embed="rId3"/>
                  <a:stretch>
                    <a:fillRect l="-170" t="-2247" b="-8989"/>
                  </a:stretch>
                </a:blipFill>
              </p:spPr>
              <p:txBody>
                <a:bodyPr/>
                <a:lstStyle/>
                <a:p>
                  <a:r>
                    <a:rPr lang="it-IT">
                      <a:noFill/>
                    </a:rPr>
                    <a:t> </a:t>
                  </a:r>
                </a:p>
              </p:txBody>
            </p:sp>
          </mc:Fallback>
        </mc:AlternateContent>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2A24-01E6-6141-0C46-9079190D3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32AA9-C7EC-1C40-C11D-838D693C3519}"/>
              </a:ext>
            </a:extLst>
          </p:cNvPr>
          <p:cNvSpPr>
            <a:spLocks noGrp="1"/>
          </p:cNvSpPr>
          <p:nvPr>
            <p:ph type="title"/>
          </p:nvPr>
        </p:nvSpPr>
        <p:spPr/>
        <p:txBody>
          <a:bodyPr/>
          <a:lstStyle/>
          <a:p>
            <a:pPr>
              <a:defRPr/>
            </a:pPr>
            <a:r>
              <a:rPr lang="it-IT" dirty="0"/>
              <a:t>Laser-Driven electron Acceleration: wakefield generation</a:t>
            </a:r>
          </a:p>
        </p:txBody>
      </p:sp>
      <p:sp>
        <p:nvSpPr>
          <p:cNvPr id="4" name="Footer Placeholder 3">
            <a:extLst>
              <a:ext uri="{FF2B5EF4-FFF2-40B4-BE49-F238E27FC236}">
                <a16:creationId xmlns:a16="http://schemas.microsoft.com/office/drawing/2014/main" id="{06F0099F-E3D8-4B5D-20CF-8FB456DF641B}"/>
              </a:ext>
            </a:extLst>
          </p:cNvPr>
          <p:cNvSpPr>
            <a:spLocks noGrp="1"/>
          </p:cNvSpPr>
          <p:nvPr>
            <p:ph type="ftr" sz="quarter" idx="10"/>
          </p:nvPr>
        </p:nvSpPr>
        <p:spPr/>
        <p:txBody>
          <a:bodyPr/>
          <a:lstStyle/>
          <a:p>
            <a:pPr>
              <a:defRPr/>
            </a:pPr>
            <a:r>
              <a:rPr lang="it-IT" sz="1000"/>
              <a:t>CIP 2026</a:t>
            </a:r>
          </a:p>
        </p:txBody>
      </p:sp>
      <p:sp>
        <p:nvSpPr>
          <p:cNvPr id="9220" name="Slide Number Placeholder 4">
            <a:extLst>
              <a:ext uri="{FF2B5EF4-FFF2-40B4-BE49-F238E27FC236}">
                <a16:creationId xmlns:a16="http://schemas.microsoft.com/office/drawing/2014/main" id="{FCA37B68-05FE-3DC9-800B-3CFAFDE45E6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C51527-973F-4D4E-B2F6-40DC96668DF7}" type="slidenum">
              <a:rPr lang="it-IT" altLang="it-IT" smtClean="0">
                <a:solidFill>
                  <a:schemeClr val="bg1"/>
                </a:solidFill>
              </a:rPr>
              <a:pPr/>
              <a:t>8</a:t>
            </a:fld>
            <a:endParaRPr lang="it-IT" altLang="it-IT">
              <a:solidFill>
                <a:schemeClr val="bg1"/>
              </a:solidFill>
            </a:endParaRPr>
          </a:p>
        </p:txBody>
      </p:sp>
      <p:sp>
        <p:nvSpPr>
          <p:cNvPr id="3" name="TextBox 2">
            <a:extLst>
              <a:ext uri="{FF2B5EF4-FFF2-40B4-BE49-F238E27FC236}">
                <a16:creationId xmlns:a16="http://schemas.microsoft.com/office/drawing/2014/main" id="{49BE9BCC-53E5-FC5F-7958-79D57299214B}"/>
              </a:ext>
            </a:extLst>
          </p:cNvPr>
          <p:cNvSpPr txBox="1"/>
          <p:nvPr/>
        </p:nvSpPr>
        <p:spPr>
          <a:xfrm>
            <a:off x="662781" y="1019274"/>
            <a:ext cx="757130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According to the laser intensity it is possible to distinguish among two different regimes: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0B41E25-B055-DC8E-2A3F-87C32FEDD0EB}"/>
                  </a:ext>
                </a:extLst>
              </p:cNvPr>
              <p:cNvSpPr txBox="1"/>
              <p:nvPr/>
            </p:nvSpPr>
            <p:spPr>
              <a:xfrm>
                <a:off x="659381" y="1593302"/>
                <a:ext cx="2692147" cy="424860"/>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 </m:t>
                    </m:r>
                    <m:f>
                      <m:fPr>
                        <m:ctrlPr>
                          <a:rPr lang="pt-BR"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𝑒</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𝐿</m:t>
                            </m:r>
                          </m:sub>
                        </m:sSub>
                      </m:num>
                      <m:den>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𝑚</m:t>
                            </m:r>
                          </m:e>
                          <m:sub>
                            <m:r>
                              <a:rPr lang="it-IT" sz="1400" b="0" i="1" smtClean="0">
                                <a:latin typeface="Cambria Math" panose="02040503050406030204" pitchFamily="18" charset="0"/>
                                <a:cs typeface="Calibri" panose="020F0502020204030204" pitchFamily="34" charset="0"/>
                              </a:rPr>
                              <m:t>𝑒</m:t>
                            </m:r>
                          </m:sub>
                        </m:sSub>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𝜔</m:t>
                            </m:r>
                          </m:e>
                          <m:sub>
                            <m:r>
                              <a:rPr lang="it-IT" sz="1400" b="0" i="1" smtClean="0">
                                <a:latin typeface="Cambria Math" panose="02040503050406030204" pitchFamily="18" charset="0"/>
                                <a:cs typeface="Calibri" panose="020F0502020204030204" pitchFamily="34" charset="0"/>
                              </a:rPr>
                              <m:t>𝐿</m:t>
                            </m:r>
                          </m:sub>
                        </m:sSub>
                        <m:r>
                          <a:rPr lang="it-IT" sz="1400" b="0" i="1" smtClean="0">
                            <a:latin typeface="Cambria Math" panose="02040503050406030204" pitchFamily="18" charset="0"/>
                            <a:cs typeface="Calibri" panose="020F0502020204030204" pitchFamily="34" charset="0"/>
                          </a:rPr>
                          <m:t>𝑐</m:t>
                        </m:r>
                        <m:r>
                          <a:rPr lang="it-IT" sz="1400" b="0" i="1" smtClean="0">
                            <a:latin typeface="Cambria Math" panose="02040503050406030204" pitchFamily="18" charset="0"/>
                            <a:cs typeface="Calibri" panose="020F0502020204030204" pitchFamily="34" charset="0"/>
                          </a:rPr>
                          <m:t> </m:t>
                        </m:r>
                      </m:den>
                    </m:f>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5" name="TextBox 4">
                <a:extLst>
                  <a:ext uri="{FF2B5EF4-FFF2-40B4-BE49-F238E27FC236}">
                    <a16:creationId xmlns:a16="http://schemas.microsoft.com/office/drawing/2014/main" id="{B47A50AB-9490-9F21-E9B0-A3A837CF6D53}"/>
                  </a:ext>
                </a:extLst>
              </p:cNvPr>
              <p:cNvSpPr txBox="1">
                <a:spLocks noRot="1" noChangeAspect="1" noMove="1" noResize="1" noEditPoints="1" noAdjustHandles="1" noChangeArrowheads="1" noChangeShapeType="1" noTextEdit="1"/>
              </p:cNvSpPr>
              <p:nvPr/>
            </p:nvSpPr>
            <p:spPr>
              <a:xfrm>
                <a:off x="659381" y="1593302"/>
                <a:ext cx="2692147" cy="424860"/>
              </a:xfrm>
              <a:prstGeom prst="rect">
                <a:avLst/>
              </a:prstGeom>
              <a:blipFill>
                <a:blip r:embed="rId2"/>
                <a:stretch>
                  <a:fillRect l="-679"/>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F40DC93-88F8-2DF3-F06F-A396D0983F14}"/>
                  </a:ext>
                </a:extLst>
              </p:cNvPr>
              <p:cNvSpPr txBox="1"/>
              <p:nvPr/>
            </p:nvSpPr>
            <p:spPr>
              <a:xfrm>
                <a:off x="5193988" y="1631693"/>
                <a:ext cx="2273699"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Non-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6" name="TextBox 5">
                <a:extLst>
                  <a:ext uri="{FF2B5EF4-FFF2-40B4-BE49-F238E27FC236}">
                    <a16:creationId xmlns:a16="http://schemas.microsoft.com/office/drawing/2014/main" id="{2902E25F-77E6-A033-9BF8-EA89AF0740E3}"/>
                  </a:ext>
                </a:extLst>
              </p:cNvPr>
              <p:cNvSpPr txBox="1">
                <a:spLocks noRot="1" noChangeAspect="1" noMove="1" noResize="1" noEditPoints="1" noAdjustHandles="1" noChangeArrowheads="1" noChangeShapeType="1" noTextEdit="1"/>
              </p:cNvSpPr>
              <p:nvPr/>
            </p:nvSpPr>
            <p:spPr>
              <a:xfrm>
                <a:off x="5193988" y="1631693"/>
                <a:ext cx="2273699" cy="307777"/>
              </a:xfrm>
              <a:prstGeom prst="rect">
                <a:avLst/>
              </a:prstGeom>
              <a:blipFill>
                <a:blip r:embed="rId3"/>
                <a:stretch>
                  <a:fillRect l="-804" t="-4000" b="-20000"/>
                </a:stretch>
              </a:blipFill>
            </p:spPr>
            <p:txBody>
              <a:bodyPr/>
              <a:lstStyle/>
              <a:p>
                <a:r>
                  <a:rPr lang="it-IT">
                    <a:noFill/>
                  </a:rPr>
                  <a:t> </a:t>
                </a:r>
              </a:p>
            </p:txBody>
          </p:sp>
        </mc:Fallback>
      </mc:AlternateContent>
      <p:pic>
        <p:nvPicPr>
          <p:cNvPr id="10" name="Picture 9">
            <a:extLst>
              <a:ext uri="{FF2B5EF4-FFF2-40B4-BE49-F238E27FC236}">
                <a16:creationId xmlns:a16="http://schemas.microsoft.com/office/drawing/2014/main" id="{CACA1F17-D23B-9F42-D86E-DB6BA5173A18}"/>
              </a:ext>
            </a:extLst>
          </p:cNvPr>
          <p:cNvPicPr>
            <a:picLocks noChangeAspect="1"/>
          </p:cNvPicPr>
          <p:nvPr/>
        </p:nvPicPr>
        <p:blipFill>
          <a:blip r:embed="rId4"/>
          <a:stretch>
            <a:fillRect/>
          </a:stretch>
        </p:blipFill>
        <p:spPr>
          <a:xfrm>
            <a:off x="903986" y="1971712"/>
            <a:ext cx="3493646" cy="2252564"/>
          </a:xfrm>
          <a:prstGeom prst="rect">
            <a:avLst/>
          </a:prstGeom>
        </p:spPr>
      </p:pic>
      <p:pic>
        <p:nvPicPr>
          <p:cNvPr id="12" name="Picture 11">
            <a:extLst>
              <a:ext uri="{FF2B5EF4-FFF2-40B4-BE49-F238E27FC236}">
                <a16:creationId xmlns:a16="http://schemas.microsoft.com/office/drawing/2014/main" id="{1998FA23-6E5A-7B21-E738-5AF78989D9A4}"/>
              </a:ext>
            </a:extLst>
          </p:cNvPr>
          <p:cNvPicPr>
            <a:picLocks noChangeAspect="1"/>
          </p:cNvPicPr>
          <p:nvPr/>
        </p:nvPicPr>
        <p:blipFill>
          <a:blip r:embed="rId5"/>
          <a:srcRect r="7292"/>
          <a:stretch>
            <a:fillRect/>
          </a:stretch>
        </p:blipFill>
        <p:spPr>
          <a:xfrm>
            <a:off x="4895389" y="2092387"/>
            <a:ext cx="3526759" cy="2397063"/>
          </a:xfrm>
          <a:prstGeom prst="rect">
            <a:avLst/>
          </a:prstGeom>
        </p:spPr>
      </p:pic>
      <p:pic>
        <p:nvPicPr>
          <p:cNvPr id="9224" name="Picture 8" descr="75,300+ Ocean Waves Crashing Stock Photos, Pictures &amp; Royalty-Free Images -  iStock | Ocean waves crashing on rocks">
            <a:extLst>
              <a:ext uri="{FF2B5EF4-FFF2-40B4-BE49-F238E27FC236}">
                <a16:creationId xmlns:a16="http://schemas.microsoft.com/office/drawing/2014/main" id="{E94D38AC-7D89-1221-FF54-E975D18259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148" y="1488178"/>
            <a:ext cx="1324534" cy="8830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332DCCB-9A46-64B9-8E7F-8E1293107E76}"/>
              </a:ext>
            </a:extLst>
          </p:cNvPr>
          <p:cNvPicPr>
            <a:picLocks noChangeAspect="1"/>
          </p:cNvPicPr>
          <p:nvPr/>
        </p:nvPicPr>
        <p:blipFill>
          <a:blip r:embed="rId7"/>
          <a:stretch>
            <a:fillRect/>
          </a:stretch>
        </p:blipFill>
        <p:spPr>
          <a:xfrm>
            <a:off x="2539022" y="4136926"/>
            <a:ext cx="467703" cy="300168"/>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7983DFF-E356-6011-0DE5-E74515A9D55E}"/>
                  </a:ext>
                </a:extLst>
              </p:cNvPr>
              <p:cNvSpPr txBox="1"/>
              <p:nvPr/>
            </p:nvSpPr>
            <p:spPr>
              <a:xfrm>
                <a:off x="7651747" y="3638993"/>
                <a:ext cx="56566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=2</m:t>
                      </m:r>
                    </m:oMath>
                  </m:oMathPara>
                </a14:m>
                <a:endParaRPr lang="it-IT" sz="1400" dirty="0"/>
              </a:p>
            </p:txBody>
          </p:sp>
        </mc:Choice>
        <mc:Fallback xmlns="">
          <p:sp>
            <p:nvSpPr>
              <p:cNvPr id="15" name="TextBox 14">
                <a:extLst>
                  <a:ext uri="{FF2B5EF4-FFF2-40B4-BE49-F238E27FC236}">
                    <a16:creationId xmlns:a16="http://schemas.microsoft.com/office/drawing/2014/main" id="{E04EC29D-08B6-E88C-F736-77F852BFCAD5}"/>
                  </a:ext>
                </a:extLst>
              </p:cNvPr>
              <p:cNvSpPr txBox="1">
                <a:spLocks noRot="1" noChangeAspect="1" noMove="1" noResize="1" noEditPoints="1" noAdjustHandles="1" noChangeArrowheads="1" noChangeShapeType="1" noTextEdit="1"/>
              </p:cNvSpPr>
              <p:nvPr/>
            </p:nvSpPr>
            <p:spPr>
              <a:xfrm>
                <a:off x="7651747" y="3638993"/>
                <a:ext cx="565668" cy="215444"/>
              </a:xfrm>
              <a:prstGeom prst="rect">
                <a:avLst/>
              </a:prstGeom>
              <a:blipFill>
                <a:blip r:embed="rId8"/>
                <a:stretch>
                  <a:fillRect l="-3226" r="-5376" b="-17143"/>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783F79A-CA9A-EAF2-B662-0E9510D91FF8}"/>
                  </a:ext>
                </a:extLst>
              </p:cNvPr>
              <p:cNvSpPr txBox="1"/>
              <p:nvPr/>
            </p:nvSpPr>
            <p:spPr>
              <a:xfrm>
                <a:off x="3481755" y="3637412"/>
                <a:ext cx="70192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=0.5</m:t>
                      </m:r>
                    </m:oMath>
                  </m:oMathPara>
                </a14:m>
                <a:endParaRPr lang="it-IT" sz="1400" dirty="0"/>
              </a:p>
            </p:txBody>
          </p:sp>
        </mc:Choice>
        <mc:Fallback xmlns="">
          <p:sp>
            <p:nvSpPr>
              <p:cNvPr id="16" name="TextBox 15">
                <a:extLst>
                  <a:ext uri="{FF2B5EF4-FFF2-40B4-BE49-F238E27FC236}">
                    <a16:creationId xmlns:a16="http://schemas.microsoft.com/office/drawing/2014/main" id="{F7500105-EF96-971A-6B8D-D96D258B472F}"/>
                  </a:ext>
                </a:extLst>
              </p:cNvPr>
              <p:cNvSpPr txBox="1">
                <a:spLocks noRot="1" noChangeAspect="1" noMove="1" noResize="1" noEditPoints="1" noAdjustHandles="1" noChangeArrowheads="1" noChangeShapeType="1" noTextEdit="1"/>
              </p:cNvSpPr>
              <p:nvPr/>
            </p:nvSpPr>
            <p:spPr>
              <a:xfrm>
                <a:off x="3481755" y="3637412"/>
                <a:ext cx="701923" cy="215444"/>
              </a:xfrm>
              <a:prstGeom prst="rect">
                <a:avLst/>
              </a:prstGeom>
              <a:blipFill>
                <a:blip r:embed="rId9"/>
                <a:stretch>
                  <a:fillRect l="-1739" r="-5217" b="-17143"/>
                </a:stretch>
              </a:blipFill>
            </p:spPr>
            <p:txBody>
              <a:bodyPr/>
              <a:lstStyle/>
              <a:p>
                <a:r>
                  <a:rPr lang="it-IT">
                    <a:noFill/>
                  </a:rPr>
                  <a:t> </a:t>
                </a:r>
              </a:p>
            </p:txBody>
          </p:sp>
        </mc:Fallback>
      </mc:AlternateContent>
      <p:pic>
        <p:nvPicPr>
          <p:cNvPr id="18" name="Picture 17">
            <a:extLst>
              <a:ext uri="{FF2B5EF4-FFF2-40B4-BE49-F238E27FC236}">
                <a16:creationId xmlns:a16="http://schemas.microsoft.com/office/drawing/2014/main" id="{5DFB8872-59C8-69C2-80D3-851589EE0521}"/>
              </a:ext>
            </a:extLst>
          </p:cNvPr>
          <p:cNvPicPr>
            <a:picLocks noChangeAspect="1"/>
          </p:cNvPicPr>
          <p:nvPr/>
        </p:nvPicPr>
        <p:blipFill>
          <a:blip r:embed="rId10"/>
          <a:srcRect l="6107" t="11051" b="4633"/>
          <a:stretch>
            <a:fillRect/>
          </a:stretch>
        </p:blipFill>
        <p:spPr>
          <a:xfrm>
            <a:off x="3490119" y="1510621"/>
            <a:ext cx="1405270" cy="922182"/>
          </a:xfrm>
          <a:prstGeom prst="rect">
            <a:avLst/>
          </a:prstGeom>
        </p:spPr>
      </p:pic>
      <p:sp>
        <p:nvSpPr>
          <p:cNvPr id="19" name="TextBox 18">
            <a:extLst>
              <a:ext uri="{FF2B5EF4-FFF2-40B4-BE49-F238E27FC236}">
                <a16:creationId xmlns:a16="http://schemas.microsoft.com/office/drawing/2014/main" id="{C585606E-84F6-E20F-5543-D9CAAE13DE2F}"/>
              </a:ext>
            </a:extLst>
          </p:cNvPr>
          <p:cNvSpPr txBox="1"/>
          <p:nvPr/>
        </p:nvSpPr>
        <p:spPr>
          <a:xfrm>
            <a:off x="3611721" y="4578062"/>
            <a:ext cx="2668936" cy="276999"/>
          </a:xfrm>
          <a:prstGeom prst="rect">
            <a:avLst/>
          </a:prstGeom>
          <a:noFill/>
        </p:spPr>
        <p:txBody>
          <a:bodyPr wrap="none" rtlCol="0">
            <a:spAutoFit/>
          </a:bodyPr>
          <a:lstStyle/>
          <a:p>
            <a:r>
              <a:rPr lang="it-IT" sz="1200" dirty="0">
                <a:latin typeface="Calibri" panose="020F0502020204030204" pitchFamily="34" charset="0"/>
                <a:cs typeface="Calibri" panose="020F0502020204030204" pitchFamily="34" charset="0"/>
              </a:rPr>
              <a:t>E. Esarey et al., RevModPhys 81 (2009)</a:t>
            </a:r>
          </a:p>
        </p:txBody>
      </p:sp>
      <p:sp>
        <p:nvSpPr>
          <p:cNvPr id="9" name="Arrow: Right 8">
            <a:extLst>
              <a:ext uri="{FF2B5EF4-FFF2-40B4-BE49-F238E27FC236}">
                <a16:creationId xmlns:a16="http://schemas.microsoft.com/office/drawing/2014/main" id="{E3DEC9C4-FA6A-17B9-74A7-FEDBFE793C0F}"/>
              </a:ext>
            </a:extLst>
          </p:cNvPr>
          <p:cNvSpPr/>
          <p:nvPr/>
        </p:nvSpPr>
        <p:spPr>
          <a:xfrm>
            <a:off x="7416800" y="4303486"/>
            <a:ext cx="234947" cy="72571"/>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TextBox 10">
            <a:extLst>
              <a:ext uri="{FF2B5EF4-FFF2-40B4-BE49-F238E27FC236}">
                <a16:creationId xmlns:a16="http://schemas.microsoft.com/office/drawing/2014/main" id="{84A89A4F-6627-1B2C-4C88-08FEA9F519C1}"/>
              </a:ext>
            </a:extLst>
          </p:cNvPr>
          <p:cNvSpPr txBox="1"/>
          <p:nvPr/>
        </p:nvSpPr>
        <p:spPr>
          <a:xfrm>
            <a:off x="7604330" y="4181673"/>
            <a:ext cx="1226170"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Wavebreaking</a:t>
            </a:r>
          </a:p>
        </p:txBody>
      </p:sp>
    </p:spTree>
    <p:extLst>
      <p:ext uri="{BB962C8B-B14F-4D97-AF65-F5344CB8AC3E}">
        <p14:creationId xmlns:p14="http://schemas.microsoft.com/office/powerpoint/2010/main" val="3077972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3EEC-B795-9911-5CE4-7C99BBF274E9}"/>
              </a:ext>
            </a:extLst>
          </p:cNvPr>
          <p:cNvSpPr>
            <a:spLocks noGrp="1"/>
          </p:cNvSpPr>
          <p:nvPr>
            <p:ph type="title"/>
          </p:nvPr>
        </p:nvSpPr>
        <p:spPr/>
        <p:txBody>
          <a:bodyPr/>
          <a:lstStyle/>
          <a:p>
            <a:pPr>
              <a:defRPr/>
            </a:pPr>
            <a:r>
              <a:rPr lang="it-IT" dirty="0"/>
              <a:t>Laser wakefield acceleration: Blow-out Regime and Self Injection</a:t>
            </a:r>
          </a:p>
        </p:txBody>
      </p:sp>
      <p:sp>
        <p:nvSpPr>
          <p:cNvPr id="4" name="Footer Placeholder 3">
            <a:extLst>
              <a:ext uri="{FF2B5EF4-FFF2-40B4-BE49-F238E27FC236}">
                <a16:creationId xmlns:a16="http://schemas.microsoft.com/office/drawing/2014/main" id="{D15DFC87-0267-AF77-220C-D1F8E0DABC65}"/>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844BD280-6B3A-6E9A-C6DC-5294F1C5BFC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9</a:t>
            </a:fld>
            <a:endParaRPr lang="it-IT" altLang="it-IT">
              <a:solidFill>
                <a:schemeClr val="bg1"/>
              </a:solidFill>
            </a:endParaRPr>
          </a:p>
        </p:txBody>
      </p:sp>
      <p:pic>
        <p:nvPicPr>
          <p:cNvPr id="10245" name="Picture 24">
            <a:extLst>
              <a:ext uri="{FF2B5EF4-FFF2-40B4-BE49-F238E27FC236}">
                <a16:creationId xmlns:a16="http://schemas.microsoft.com/office/drawing/2014/main" id="{34790911-2637-B070-C161-5074798CCF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882650"/>
            <a:ext cx="40005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544A4E8A-8F32-2517-18F9-4F3E9168CAF6}"/>
              </a:ext>
            </a:extLst>
          </p:cNvPr>
          <p:cNvSpPr txBox="1"/>
          <p:nvPr/>
        </p:nvSpPr>
        <p:spPr>
          <a:xfrm>
            <a:off x="4572000" y="1504472"/>
            <a:ext cx="4089114"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High intensity laser exerts ponderomotive forces on plasma charges, the high intensity allows for complete depletion of electrons from the axis.</a:t>
            </a:r>
          </a:p>
        </p:txBody>
      </p:sp>
      <p:sp>
        <p:nvSpPr>
          <p:cNvPr id="9" name="TextBox 8">
            <a:extLst>
              <a:ext uri="{FF2B5EF4-FFF2-40B4-BE49-F238E27FC236}">
                <a16:creationId xmlns:a16="http://schemas.microsoft.com/office/drawing/2014/main" id="{85968C82-D8CD-E000-E552-68641BB13E3A}"/>
              </a:ext>
            </a:extLst>
          </p:cNvPr>
          <p:cNvSpPr txBox="1"/>
          <p:nvPr/>
        </p:nvSpPr>
        <p:spPr>
          <a:xfrm>
            <a:off x="4572000" y="2276870"/>
            <a:ext cx="4089114" cy="30777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The empting zone is referred to as  the «bubble»</a:t>
            </a:r>
          </a:p>
        </p:txBody>
      </p:sp>
      <p:sp>
        <p:nvSpPr>
          <p:cNvPr id="10" name="TextBox 9">
            <a:extLst>
              <a:ext uri="{FF2B5EF4-FFF2-40B4-BE49-F238E27FC236}">
                <a16:creationId xmlns:a16="http://schemas.microsoft.com/office/drawing/2014/main" id="{40A97A54-4178-B195-3E4D-7B7A1D5E5C32}"/>
              </a:ext>
            </a:extLst>
          </p:cNvPr>
          <p:cNvSpPr txBox="1"/>
          <p:nvPr/>
        </p:nvSpPr>
        <p:spPr>
          <a:xfrm>
            <a:off x="4600575" y="2647950"/>
            <a:ext cx="4089114" cy="523220"/>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As the laser pulse propagates in the plasma, electrons are accumulated at the rear side of the bubble</a:t>
            </a:r>
          </a:p>
        </p:txBody>
      </p:sp>
      <p:sp>
        <p:nvSpPr>
          <p:cNvPr id="12" name="TextBox 11">
            <a:extLst>
              <a:ext uri="{FF2B5EF4-FFF2-40B4-BE49-F238E27FC236}">
                <a16:creationId xmlns:a16="http://schemas.microsoft.com/office/drawing/2014/main" id="{09FD20F1-7AB1-6D61-B8F8-2545C7748603}"/>
              </a:ext>
            </a:extLst>
          </p:cNvPr>
          <p:cNvSpPr txBox="1"/>
          <p:nvPr/>
        </p:nvSpPr>
        <p:spPr>
          <a:xfrm>
            <a:off x="4572000" y="3201132"/>
            <a:ext cx="4089114" cy="738664"/>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In this region the accelerating electric field can be strong enough to trap background plasma electrons in the bubble → </a:t>
            </a:r>
            <a:r>
              <a:rPr lang="it-IT" sz="1400" b="1" dirty="0">
                <a:latin typeface="Calibri" panose="020F0502020204030204" pitchFamily="34" charset="0"/>
                <a:cs typeface="Calibri" panose="020F0502020204030204" pitchFamily="34" charset="0"/>
              </a:rPr>
              <a:t>Self Injection</a:t>
            </a:r>
            <a:endParaRPr lang="it-IT" sz="1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8BDAF-DDA2-A719-6BF8-81FF77B399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0B6B0-26DD-08BF-6295-2FEDAF14F4D8}"/>
              </a:ext>
            </a:extLst>
          </p:cNvPr>
          <p:cNvSpPr>
            <a:spLocks noGrp="1"/>
          </p:cNvSpPr>
          <p:nvPr>
            <p:ph type="title"/>
          </p:nvPr>
        </p:nvSpPr>
        <p:spPr/>
        <p:txBody>
          <a:bodyPr/>
          <a:lstStyle/>
          <a:p>
            <a:pPr>
              <a:defRPr/>
            </a:pPr>
            <a:r>
              <a:rPr lang="it-IT" dirty="0"/>
              <a:t>Laser wakefield acceleration: Blow-out Regime</a:t>
            </a:r>
          </a:p>
        </p:txBody>
      </p:sp>
      <p:sp>
        <p:nvSpPr>
          <p:cNvPr id="4" name="Footer Placeholder 3">
            <a:extLst>
              <a:ext uri="{FF2B5EF4-FFF2-40B4-BE49-F238E27FC236}">
                <a16:creationId xmlns:a16="http://schemas.microsoft.com/office/drawing/2014/main" id="{5FA79AE5-EBD3-FB34-0316-3C2F6032E792}"/>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7A2B5A8A-3D0C-DE6F-3779-F5AD27B7917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10</a:t>
            </a:fld>
            <a:endParaRPr lang="it-IT" altLang="it-IT">
              <a:solidFill>
                <a:schemeClr val="bg1"/>
              </a:solidFill>
            </a:endParaRPr>
          </a:p>
        </p:txBody>
      </p:sp>
      <p:pic>
        <p:nvPicPr>
          <p:cNvPr id="3" name="video">
            <a:hlinkClick r:id="" action="ppaction://media"/>
            <a:extLst>
              <a:ext uri="{FF2B5EF4-FFF2-40B4-BE49-F238E27FC236}">
                <a16:creationId xmlns:a16="http://schemas.microsoft.com/office/drawing/2014/main" id="{0DE5655B-905D-375A-4860-F4C731BBD27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436" y="1302701"/>
            <a:ext cx="4440208" cy="3330154"/>
          </a:xfrm>
          <a:prstGeom prst="rect">
            <a:avLst/>
          </a:prstGeom>
        </p:spPr>
      </p:pic>
      <p:sp>
        <p:nvSpPr>
          <p:cNvPr id="5" name="TextBox 4">
            <a:extLst>
              <a:ext uri="{FF2B5EF4-FFF2-40B4-BE49-F238E27FC236}">
                <a16:creationId xmlns:a16="http://schemas.microsoft.com/office/drawing/2014/main" id="{F2FA4C29-4A8A-2060-388D-3DFEB6B67141}"/>
              </a:ext>
            </a:extLst>
          </p:cNvPr>
          <p:cNvSpPr txBox="1"/>
          <p:nvPr/>
        </p:nvSpPr>
        <p:spPr>
          <a:xfrm>
            <a:off x="1592629" y="1420459"/>
            <a:ext cx="1744980" cy="30777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Courtesy of F. Avella.</a:t>
            </a:r>
          </a:p>
        </p:txBody>
      </p:sp>
      <p:sp>
        <p:nvSpPr>
          <p:cNvPr id="11" name="Arrow: Right 10">
            <a:extLst>
              <a:ext uri="{FF2B5EF4-FFF2-40B4-BE49-F238E27FC236}">
                <a16:creationId xmlns:a16="http://schemas.microsoft.com/office/drawing/2014/main" id="{969FC42B-7409-1BCC-059E-8415BCD3B057}"/>
              </a:ext>
            </a:extLst>
          </p:cNvPr>
          <p:cNvSpPr/>
          <p:nvPr/>
        </p:nvSpPr>
        <p:spPr>
          <a:xfrm>
            <a:off x="808846" y="1099395"/>
            <a:ext cx="3321541" cy="475097"/>
          </a:xfrm>
          <a:prstGeom prst="rightArrow">
            <a:avLst/>
          </a:prstGeom>
          <a:solidFill>
            <a:schemeClr val="accent1">
              <a:lumMod val="20000"/>
              <a:lumOff val="80000"/>
            </a:schemeClr>
          </a:solidFill>
          <a:ln>
            <a:solidFill>
              <a:schemeClr val="accent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t-IT" dirty="0">
                <a:solidFill>
                  <a:schemeClr val="tx1"/>
                </a:solidFill>
              </a:rPr>
              <a:t>Laser propagation direction</a:t>
            </a:r>
          </a:p>
        </p:txBody>
      </p:sp>
    </p:spTree>
    <p:extLst>
      <p:ext uri="{BB962C8B-B14F-4D97-AF65-F5344CB8AC3E}">
        <p14:creationId xmlns:p14="http://schemas.microsoft.com/office/powerpoint/2010/main" val="375204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8BDAF-DDA2-A719-6BF8-81FF77B399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0B6B0-26DD-08BF-6295-2FEDAF14F4D8}"/>
              </a:ext>
            </a:extLst>
          </p:cNvPr>
          <p:cNvSpPr>
            <a:spLocks noGrp="1"/>
          </p:cNvSpPr>
          <p:nvPr>
            <p:ph type="title"/>
          </p:nvPr>
        </p:nvSpPr>
        <p:spPr/>
        <p:txBody>
          <a:bodyPr/>
          <a:lstStyle/>
          <a:p>
            <a:pPr>
              <a:defRPr/>
            </a:pPr>
            <a:r>
              <a:rPr lang="it-IT" dirty="0"/>
              <a:t>Laser wakefield acceleration: Blow-out Regime</a:t>
            </a:r>
          </a:p>
        </p:txBody>
      </p:sp>
      <p:sp>
        <p:nvSpPr>
          <p:cNvPr id="4" name="Footer Placeholder 3">
            <a:extLst>
              <a:ext uri="{FF2B5EF4-FFF2-40B4-BE49-F238E27FC236}">
                <a16:creationId xmlns:a16="http://schemas.microsoft.com/office/drawing/2014/main" id="{5FA79AE5-EBD3-FB34-0316-3C2F6032E792}"/>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7A2B5A8A-3D0C-DE6F-3779-F5AD27B7917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11</a:t>
            </a:fld>
            <a:endParaRPr lang="it-IT" altLang="it-IT">
              <a:solidFill>
                <a:schemeClr val="bg1"/>
              </a:solidFill>
            </a:endParaRPr>
          </a:p>
        </p:txBody>
      </p:sp>
      <p:pic>
        <p:nvPicPr>
          <p:cNvPr id="3" name="video">
            <a:hlinkClick r:id="" action="ppaction://media"/>
            <a:extLst>
              <a:ext uri="{FF2B5EF4-FFF2-40B4-BE49-F238E27FC236}">
                <a16:creationId xmlns:a16="http://schemas.microsoft.com/office/drawing/2014/main" id="{0DE5655B-905D-375A-4860-F4C731BBD27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436" y="1302701"/>
            <a:ext cx="4440208" cy="3330154"/>
          </a:xfrm>
          <a:prstGeom prst="rect">
            <a:avLst/>
          </a:prstGeom>
        </p:spPr>
      </p:pic>
      <p:sp>
        <p:nvSpPr>
          <p:cNvPr id="5" name="TextBox 4">
            <a:extLst>
              <a:ext uri="{FF2B5EF4-FFF2-40B4-BE49-F238E27FC236}">
                <a16:creationId xmlns:a16="http://schemas.microsoft.com/office/drawing/2014/main" id="{F2FA4C29-4A8A-2060-388D-3DFEB6B67141}"/>
              </a:ext>
            </a:extLst>
          </p:cNvPr>
          <p:cNvSpPr txBox="1"/>
          <p:nvPr/>
        </p:nvSpPr>
        <p:spPr>
          <a:xfrm>
            <a:off x="1592629" y="1420459"/>
            <a:ext cx="1744980" cy="30777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Courtesy of F. Avella.</a:t>
            </a:r>
          </a:p>
        </p:txBody>
      </p:sp>
      <p:sp>
        <p:nvSpPr>
          <p:cNvPr id="11" name="Arrow: Right 10">
            <a:extLst>
              <a:ext uri="{FF2B5EF4-FFF2-40B4-BE49-F238E27FC236}">
                <a16:creationId xmlns:a16="http://schemas.microsoft.com/office/drawing/2014/main" id="{969FC42B-7409-1BCC-059E-8415BCD3B057}"/>
              </a:ext>
            </a:extLst>
          </p:cNvPr>
          <p:cNvSpPr/>
          <p:nvPr/>
        </p:nvSpPr>
        <p:spPr>
          <a:xfrm>
            <a:off x="808846" y="1099395"/>
            <a:ext cx="3321541" cy="475097"/>
          </a:xfrm>
          <a:prstGeom prst="rightArrow">
            <a:avLst/>
          </a:prstGeom>
          <a:solidFill>
            <a:schemeClr val="accent1">
              <a:lumMod val="20000"/>
              <a:lumOff val="80000"/>
            </a:schemeClr>
          </a:solidFill>
          <a:ln>
            <a:solidFill>
              <a:schemeClr val="accent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it-IT" dirty="0">
                <a:solidFill>
                  <a:schemeClr val="tx1"/>
                </a:solidFill>
              </a:rPr>
              <a:t>Laser propagation direction</a:t>
            </a:r>
          </a:p>
        </p:txBody>
      </p:sp>
      <p:sp>
        <p:nvSpPr>
          <p:cNvPr id="7" name="TextBox 6">
            <a:extLst>
              <a:ext uri="{FF2B5EF4-FFF2-40B4-BE49-F238E27FC236}">
                <a16:creationId xmlns:a16="http://schemas.microsoft.com/office/drawing/2014/main" id="{79625AE7-0514-1D5E-B21D-FF155DBB3196}"/>
              </a:ext>
            </a:extLst>
          </p:cNvPr>
          <p:cNvSpPr txBox="1"/>
          <p:nvPr/>
        </p:nvSpPr>
        <p:spPr>
          <a:xfrm>
            <a:off x="4371975" y="989626"/>
            <a:ext cx="4514850"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self injection relies on trapping background plasma electrons → electrons on the tail of thermal distribution may have a sufficient momentum to be on a trapped orbit</a:t>
            </a:r>
            <a:endParaRPr lang="it-IT" sz="1400" b="1" dirty="0"/>
          </a:p>
        </p:txBody>
      </p:sp>
      <p:sp>
        <p:nvSpPr>
          <p:cNvPr id="8" name="TextBox 7">
            <a:extLst>
              <a:ext uri="{FF2B5EF4-FFF2-40B4-BE49-F238E27FC236}">
                <a16:creationId xmlns:a16="http://schemas.microsoft.com/office/drawing/2014/main" id="{3BC5BACA-108D-0271-B9DB-D27940106FB1}"/>
              </a:ext>
            </a:extLst>
          </p:cNvPr>
          <p:cNvSpPr txBox="1"/>
          <p:nvPr/>
        </p:nvSpPr>
        <p:spPr>
          <a:xfrm>
            <a:off x="4421505" y="3905472"/>
            <a:ext cx="4514850"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Different methods have been proposed  to control the injection process so to achieve higher quality electron bunches (i.e. laser triggered injection, density tailoring…)</a:t>
            </a:r>
          </a:p>
        </p:txBody>
      </p:sp>
      <p:sp>
        <p:nvSpPr>
          <p:cNvPr id="9" name="TextBox 8">
            <a:extLst>
              <a:ext uri="{FF2B5EF4-FFF2-40B4-BE49-F238E27FC236}">
                <a16:creationId xmlns:a16="http://schemas.microsoft.com/office/drawing/2014/main" id="{1888F7EA-782F-3C64-CBC4-A177BFF15AAC}"/>
              </a:ext>
            </a:extLst>
          </p:cNvPr>
          <p:cNvSpPr txBox="1"/>
          <p:nvPr/>
        </p:nvSpPr>
        <p:spPr>
          <a:xfrm>
            <a:off x="4421505" y="1698326"/>
            <a:ext cx="4415790" cy="307777"/>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 High energy spread and emittance</a:t>
            </a:r>
            <a:endParaRPr lang="it-IT" sz="1400" b="1" dirty="0"/>
          </a:p>
        </p:txBody>
      </p:sp>
      <p:pic>
        <p:nvPicPr>
          <p:cNvPr id="10" name="Picture 9">
            <a:extLst>
              <a:ext uri="{FF2B5EF4-FFF2-40B4-BE49-F238E27FC236}">
                <a16:creationId xmlns:a16="http://schemas.microsoft.com/office/drawing/2014/main" id="{B646BD1C-099F-1ADA-0DC8-CE06182E68D2}"/>
              </a:ext>
            </a:extLst>
          </p:cNvPr>
          <p:cNvPicPr>
            <a:picLocks noChangeAspect="1"/>
          </p:cNvPicPr>
          <p:nvPr/>
        </p:nvPicPr>
        <p:blipFill>
          <a:blip r:embed="rId5"/>
          <a:stretch>
            <a:fillRect/>
          </a:stretch>
        </p:blipFill>
        <p:spPr>
          <a:xfrm>
            <a:off x="4795068" y="2023903"/>
            <a:ext cx="3834582" cy="1816144"/>
          </a:xfrm>
          <a:prstGeom prst="rect">
            <a:avLst/>
          </a:prstGeom>
        </p:spPr>
      </p:pic>
      <p:sp>
        <p:nvSpPr>
          <p:cNvPr id="12" name="TextBox 11">
            <a:extLst>
              <a:ext uri="{FF2B5EF4-FFF2-40B4-BE49-F238E27FC236}">
                <a16:creationId xmlns:a16="http://schemas.microsoft.com/office/drawing/2014/main" id="{52AF6245-6D5A-6E8D-DF67-46AD2F62B9EE}"/>
              </a:ext>
            </a:extLst>
          </p:cNvPr>
          <p:cNvSpPr txBox="1"/>
          <p:nvPr/>
        </p:nvSpPr>
        <p:spPr>
          <a:xfrm>
            <a:off x="6820655" y="2150962"/>
            <a:ext cx="1694695" cy="246221"/>
          </a:xfrm>
          <a:prstGeom prst="rect">
            <a:avLst/>
          </a:prstGeom>
          <a:noFill/>
        </p:spPr>
        <p:txBody>
          <a:bodyPr wrap="none" rtlCol="0">
            <a:spAutoFit/>
          </a:bodyPr>
          <a:lstStyle/>
          <a:p>
            <a:r>
              <a:rPr lang="it-IT" sz="1000" dirty="0"/>
              <a:t>G. Costa NIMA 909 (2018)</a:t>
            </a:r>
          </a:p>
        </p:txBody>
      </p:sp>
    </p:spTree>
    <p:extLst>
      <p:ext uri="{BB962C8B-B14F-4D97-AF65-F5344CB8AC3E}">
        <p14:creationId xmlns:p14="http://schemas.microsoft.com/office/powerpoint/2010/main" val="381349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A549-44E1-BBF3-AD62-A4748C19F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F2139-56C5-3B57-A925-2904F9B61285}"/>
              </a:ext>
            </a:extLst>
          </p:cNvPr>
          <p:cNvSpPr>
            <a:spLocks noGrp="1"/>
          </p:cNvSpPr>
          <p:nvPr>
            <p:ph type="title"/>
          </p:nvPr>
        </p:nvSpPr>
        <p:spPr/>
        <p:txBody>
          <a:bodyPr/>
          <a:lstStyle/>
          <a:p>
            <a:pPr>
              <a:defRPr/>
            </a:pPr>
            <a:r>
              <a:rPr lang="it-IT" dirty="0"/>
              <a:t>Laser wakefield acceleration: Ionization Injection</a:t>
            </a:r>
          </a:p>
        </p:txBody>
      </p:sp>
      <p:sp>
        <p:nvSpPr>
          <p:cNvPr id="4" name="Footer Placeholder 3">
            <a:extLst>
              <a:ext uri="{FF2B5EF4-FFF2-40B4-BE49-F238E27FC236}">
                <a16:creationId xmlns:a16="http://schemas.microsoft.com/office/drawing/2014/main" id="{78BFBBB3-7195-71D2-FAE3-13C07B20E6FC}"/>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E0666E49-951D-EE8A-C11D-BDD116F5ED31}"/>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12</a:t>
            </a:fld>
            <a:endParaRPr lang="it-IT" altLang="it-IT">
              <a:solidFill>
                <a:schemeClr val="bg1"/>
              </a:solidFill>
            </a:endParaRPr>
          </a:p>
        </p:txBody>
      </p:sp>
      <p:sp>
        <p:nvSpPr>
          <p:cNvPr id="3" name="TextBox 2">
            <a:extLst>
              <a:ext uri="{FF2B5EF4-FFF2-40B4-BE49-F238E27FC236}">
                <a16:creationId xmlns:a16="http://schemas.microsoft.com/office/drawing/2014/main" id="{11F3ADED-2A77-E969-3AC3-7D2B7AC75849}"/>
              </a:ext>
            </a:extLst>
          </p:cNvPr>
          <p:cNvSpPr txBox="1"/>
          <p:nvPr/>
        </p:nvSpPr>
        <p:spPr>
          <a:xfrm>
            <a:off x="628650" y="1137761"/>
            <a:ext cx="4994910"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Ionization triggered injection is achieved by ionizing deeply bounded electrons of an high atomic number gas at a proper phase inside the laser driven wakefield</a:t>
            </a:r>
            <a:endParaRPr lang="it-IT" sz="1400" b="1" dirty="0"/>
          </a:p>
        </p:txBody>
      </p:sp>
      <p:sp>
        <p:nvSpPr>
          <p:cNvPr id="5" name="TextBox 4">
            <a:extLst>
              <a:ext uri="{FF2B5EF4-FFF2-40B4-BE49-F238E27FC236}">
                <a16:creationId xmlns:a16="http://schemas.microsoft.com/office/drawing/2014/main" id="{047AE837-5987-E8AF-8931-5497D053CDFD}"/>
              </a:ext>
            </a:extLst>
          </p:cNvPr>
          <p:cNvSpPr txBox="1"/>
          <p:nvPr/>
        </p:nvSpPr>
        <p:spPr>
          <a:xfrm>
            <a:off x="3931240" y="4602162"/>
            <a:ext cx="1814920" cy="261610"/>
          </a:xfrm>
          <a:prstGeom prst="rect">
            <a:avLst/>
          </a:prstGeom>
          <a:noFill/>
        </p:spPr>
        <p:txBody>
          <a:bodyPr wrap="none" rtlCol="0">
            <a:spAutoFit/>
          </a:bodyPr>
          <a:lstStyle/>
          <a:p>
            <a:r>
              <a:rPr lang="it-IT" sz="1100" dirty="0">
                <a:latin typeface="Calibri" panose="020F0502020204030204" pitchFamily="34" charset="0"/>
                <a:cs typeface="Calibri" panose="020F0502020204030204" pitchFamily="34" charset="0"/>
              </a:rPr>
              <a:t>Chen, PoP 19,033101 (2012)</a:t>
            </a:r>
          </a:p>
        </p:txBody>
      </p:sp>
      <p:sp>
        <p:nvSpPr>
          <p:cNvPr id="6" name="TextBox 5">
            <a:extLst>
              <a:ext uri="{FF2B5EF4-FFF2-40B4-BE49-F238E27FC236}">
                <a16:creationId xmlns:a16="http://schemas.microsoft.com/office/drawing/2014/main" id="{314A609F-6B69-84DA-8E08-400A428802AA}"/>
              </a:ext>
            </a:extLst>
          </p:cNvPr>
          <p:cNvSpPr txBox="1"/>
          <p:nvPr/>
        </p:nvSpPr>
        <p:spPr>
          <a:xfrm>
            <a:off x="575310" y="2088871"/>
            <a:ext cx="5048250" cy="523220"/>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 The idea is to irradiate a gas mixture made primarly of a low Z gas (i.e. 99% H) with a small amount of a high Z gas (i.e. 1% N). </a:t>
            </a:r>
            <a:endParaRPr lang="it-IT" sz="1400" b="1" dirty="0"/>
          </a:p>
        </p:txBody>
      </p:sp>
      <p:sp>
        <p:nvSpPr>
          <p:cNvPr id="7" name="TextBox 6">
            <a:extLst>
              <a:ext uri="{FF2B5EF4-FFF2-40B4-BE49-F238E27FC236}">
                <a16:creationId xmlns:a16="http://schemas.microsoft.com/office/drawing/2014/main" id="{C446CC60-3166-C9ED-F4B4-B40507CACF8A}"/>
              </a:ext>
            </a:extLst>
          </p:cNvPr>
          <p:cNvSpPr txBox="1"/>
          <p:nvPr/>
        </p:nvSpPr>
        <p:spPr>
          <a:xfrm>
            <a:off x="575310" y="2834213"/>
            <a:ext cx="5048250" cy="1169551"/>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The </a:t>
            </a:r>
            <a:r>
              <a:rPr lang="it-IT" sz="1400" b="1" dirty="0">
                <a:latin typeface="Calibri" panose="020F0502020204030204" pitchFamily="34" charset="0"/>
                <a:cs typeface="Calibri" panose="020F0502020204030204" pitchFamily="34" charset="0"/>
              </a:rPr>
              <a:t>ionization of the low Z gas</a:t>
            </a:r>
            <a:r>
              <a:rPr lang="it-IT" sz="1400" dirty="0">
                <a:latin typeface="Calibri" panose="020F0502020204030204" pitchFamily="34" charset="0"/>
                <a:cs typeface="Calibri" panose="020F0502020204030204" pitchFamily="34" charset="0"/>
              </a:rPr>
              <a:t>, achieved by the leading edge of the laser, will generate the </a:t>
            </a:r>
            <a:r>
              <a:rPr lang="it-IT" sz="1400" b="1" dirty="0">
                <a:latin typeface="Calibri" panose="020F0502020204030204" pitchFamily="34" charset="0"/>
                <a:cs typeface="Calibri" panose="020F0502020204030204" pitchFamily="34" charset="0"/>
              </a:rPr>
              <a:t>plasma wave oscillations</a:t>
            </a:r>
            <a:r>
              <a:rPr lang="it-IT" sz="1400" dirty="0">
                <a:latin typeface="Calibri" panose="020F0502020204030204" pitchFamily="34" charset="0"/>
                <a:cs typeface="Calibri" panose="020F0502020204030204" pitchFamily="34" charset="0"/>
              </a:rPr>
              <a:t>. On the other hand, the inner shell </a:t>
            </a:r>
            <a:r>
              <a:rPr lang="it-IT" sz="1400" b="1" dirty="0">
                <a:latin typeface="Calibri" panose="020F0502020204030204" pitchFamily="34" charset="0"/>
                <a:cs typeface="Calibri" panose="020F0502020204030204" pitchFamily="34" charset="0"/>
              </a:rPr>
              <a:t>electrons of the high-Z gas </a:t>
            </a:r>
            <a:r>
              <a:rPr lang="it-IT" sz="1400" dirty="0">
                <a:latin typeface="Calibri" panose="020F0502020204030204" pitchFamily="34" charset="0"/>
                <a:cs typeface="Calibri" panose="020F0502020204030204" pitchFamily="34" charset="0"/>
              </a:rPr>
              <a:t>require an higher electric field to be ionized → near the peak of the laser intensity.  Therefore they are </a:t>
            </a:r>
            <a:r>
              <a:rPr lang="it-IT" sz="1400" b="1" dirty="0">
                <a:latin typeface="Calibri" panose="020F0502020204030204" pitchFamily="34" charset="0"/>
                <a:cs typeface="Calibri" panose="020F0502020204030204" pitchFamily="34" charset="0"/>
              </a:rPr>
              <a:t>ionized, pomptly trapped and accelerated.</a:t>
            </a:r>
            <a:endParaRPr lang="it-IT" sz="1400" b="1" dirty="0"/>
          </a:p>
        </p:txBody>
      </p:sp>
      <p:pic>
        <p:nvPicPr>
          <p:cNvPr id="35844" name="Picture 4">
            <a:extLst>
              <a:ext uri="{FF2B5EF4-FFF2-40B4-BE49-F238E27FC236}">
                <a16:creationId xmlns:a16="http://schemas.microsoft.com/office/drawing/2014/main" id="{3673B517-42B8-024C-3410-3DC963EEE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6609" y="1322594"/>
            <a:ext cx="2687686" cy="209639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BAFFEBB-EBAB-A5B7-AAEF-47D38657A0D6}"/>
              </a:ext>
            </a:extLst>
          </p:cNvPr>
          <p:cNvSpPr txBox="1"/>
          <p:nvPr/>
        </p:nvSpPr>
        <p:spPr>
          <a:xfrm>
            <a:off x="575310" y="4144064"/>
            <a:ext cx="7438290" cy="30777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 high quality beams with lower energy spread and emittance of accelerated electrons is achieved</a:t>
            </a:r>
            <a:endParaRPr lang="it-IT" sz="1400" b="1" dirty="0"/>
          </a:p>
        </p:txBody>
      </p:sp>
    </p:spTree>
    <p:extLst>
      <p:ext uri="{BB962C8B-B14F-4D97-AF65-F5344CB8AC3E}">
        <p14:creationId xmlns:p14="http://schemas.microsoft.com/office/powerpoint/2010/main" val="3882980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85D9B-12A1-E023-1547-358578BA0196}"/>
              </a:ext>
            </a:extLst>
          </p:cNvPr>
          <p:cNvSpPr>
            <a:spLocks noGrp="1"/>
          </p:cNvSpPr>
          <p:nvPr>
            <p:ph type="title"/>
          </p:nvPr>
        </p:nvSpPr>
        <p:spPr/>
        <p:txBody>
          <a:bodyPr/>
          <a:lstStyle/>
          <a:p>
            <a:pPr>
              <a:defRPr/>
            </a:pPr>
            <a:r>
              <a:rPr lang="it-IT" dirty="0"/>
              <a:t>Laser Wakefield Acceleration at ILIL</a:t>
            </a:r>
          </a:p>
        </p:txBody>
      </p:sp>
      <p:sp>
        <p:nvSpPr>
          <p:cNvPr id="4" name="Footer Placeholder 3">
            <a:extLst>
              <a:ext uri="{FF2B5EF4-FFF2-40B4-BE49-F238E27FC236}">
                <a16:creationId xmlns:a16="http://schemas.microsoft.com/office/drawing/2014/main" id="{6C27F6F5-CA47-C58D-1212-873EF68937B3}"/>
              </a:ext>
            </a:extLst>
          </p:cNvPr>
          <p:cNvSpPr>
            <a:spLocks noGrp="1"/>
          </p:cNvSpPr>
          <p:nvPr>
            <p:ph type="ftr" sz="quarter" idx="10"/>
          </p:nvPr>
        </p:nvSpPr>
        <p:spPr/>
        <p:txBody>
          <a:bodyPr/>
          <a:lstStyle/>
          <a:p>
            <a:pPr>
              <a:defRPr/>
            </a:pPr>
            <a:r>
              <a:rPr lang="it-IT" sz="1000"/>
              <a:t>CIP 2026</a:t>
            </a:r>
          </a:p>
        </p:txBody>
      </p:sp>
      <p:sp>
        <p:nvSpPr>
          <p:cNvPr id="13317" name="Slide Number Placeholder 4">
            <a:extLst>
              <a:ext uri="{FF2B5EF4-FFF2-40B4-BE49-F238E27FC236}">
                <a16:creationId xmlns:a16="http://schemas.microsoft.com/office/drawing/2014/main" id="{FD1188E3-E380-989A-48F2-A22F7208621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BF6CE6-7245-4756-B4DB-2C7E90B53091}" type="slidenum">
              <a:rPr lang="it-IT" altLang="it-IT" smtClean="0">
                <a:solidFill>
                  <a:schemeClr val="bg1"/>
                </a:solidFill>
              </a:rPr>
              <a:pPr/>
              <a:t>13</a:t>
            </a:fld>
            <a:endParaRPr lang="it-IT" altLang="it-IT">
              <a:solidFill>
                <a:schemeClr val="bg1"/>
              </a:solidFill>
            </a:endParaRPr>
          </a:p>
        </p:txBody>
      </p:sp>
      <p:cxnSp>
        <p:nvCxnSpPr>
          <p:cNvPr id="6" name="Straight Connector 5">
            <a:extLst>
              <a:ext uri="{FF2B5EF4-FFF2-40B4-BE49-F238E27FC236}">
                <a16:creationId xmlns:a16="http://schemas.microsoft.com/office/drawing/2014/main" id="{CD6E58D9-018F-BFFB-C906-A7E3109BD654}"/>
              </a:ext>
            </a:extLst>
          </p:cNvPr>
          <p:cNvCxnSpPr>
            <a:cxnSpLocks/>
          </p:cNvCxnSpPr>
          <p:nvPr/>
        </p:nvCxnSpPr>
        <p:spPr>
          <a:xfrm flipV="1">
            <a:off x="4089576" y="3916255"/>
            <a:ext cx="283682" cy="25348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B9EF6D9-E657-5C74-F0E6-49C10946DA15}"/>
              </a:ext>
            </a:extLst>
          </p:cNvPr>
          <p:cNvSpPr txBox="1"/>
          <p:nvPr/>
        </p:nvSpPr>
        <p:spPr>
          <a:xfrm>
            <a:off x="3339648" y="3834169"/>
            <a:ext cx="1298267" cy="219496"/>
          </a:xfrm>
          <a:prstGeom prst="rect">
            <a:avLst/>
          </a:prstGeom>
          <a:solidFill>
            <a:schemeClr val="bg1"/>
          </a:solidFill>
          <a:ln>
            <a:solidFill>
              <a:schemeClr val="tx1"/>
            </a:solidFill>
          </a:ln>
        </p:spPr>
        <p:txBody>
          <a:bodyPr wrap="none" rtlCol="0">
            <a:spAutoFit/>
          </a:bodyPr>
          <a:lstStyle/>
          <a:p>
            <a:pPr algn="ctr"/>
            <a:r>
              <a:rPr lang="it-IT" sz="1200" dirty="0"/>
              <a:t>Circular aperture 2 mm</a:t>
            </a:r>
          </a:p>
        </p:txBody>
      </p:sp>
      <p:pic>
        <p:nvPicPr>
          <p:cNvPr id="8" name="Picture 7" descr="A machine with a red and green laser&#10;&#10;Description automatically generated">
            <a:extLst>
              <a:ext uri="{FF2B5EF4-FFF2-40B4-BE49-F238E27FC236}">
                <a16:creationId xmlns:a16="http://schemas.microsoft.com/office/drawing/2014/main" id="{56488852-1CCC-5F92-DF14-E6A2FEDDD57A}"/>
              </a:ext>
            </a:extLst>
          </p:cNvPr>
          <p:cNvPicPr>
            <a:picLocks noChangeAspect="1"/>
          </p:cNvPicPr>
          <p:nvPr/>
        </p:nvPicPr>
        <p:blipFill>
          <a:blip r:embed="rId2">
            <a:extLst>
              <a:ext uri="{28A0092B-C50C-407E-A947-70E740481C1C}">
                <a14:useLocalDpi xmlns:a14="http://schemas.microsoft.com/office/drawing/2010/main" val="0"/>
              </a:ext>
            </a:extLst>
          </a:blip>
          <a:srcRect l="3483" t="9802" r="13449" b="4094"/>
          <a:stretch/>
        </p:blipFill>
        <p:spPr>
          <a:xfrm>
            <a:off x="1042472" y="1298530"/>
            <a:ext cx="3330785" cy="2247058"/>
          </a:xfrm>
          <a:prstGeom prst="rect">
            <a:avLst/>
          </a:prstGeom>
          <a:ln w="28575">
            <a:solidFill>
              <a:schemeClr val="tx1"/>
            </a:solidFill>
          </a:ln>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7A356E6-93FB-0B4B-6A58-4B5881370394}"/>
                  </a:ext>
                </a:extLst>
              </p:cNvPr>
              <p:cNvSpPr txBox="1"/>
              <p:nvPr/>
            </p:nvSpPr>
            <p:spPr>
              <a:xfrm>
                <a:off x="4373257" y="2241642"/>
                <a:ext cx="2563389" cy="738664"/>
              </a:xfrm>
              <a:prstGeom prst="rect">
                <a:avLst/>
              </a:prstGeom>
              <a:noFill/>
            </p:spPr>
            <p:txBody>
              <a:bodyPr wrap="square" rtlCol="0">
                <a:spAutoFit/>
              </a:bodyPr>
              <a:lstStyle/>
              <a:p>
                <a:r>
                  <a:rPr lang="it-IT" sz="1400" dirty="0">
                    <a:solidFill>
                      <a:srgbClr val="FF0000"/>
                    </a:solidFill>
                    <a:latin typeface="Calibri" panose="020F0502020204030204" pitchFamily="34" charset="0"/>
                    <a:cs typeface="Calibri" panose="020F0502020204030204" pitchFamily="34" charset="0"/>
                  </a:rPr>
                  <a:t>10</a:t>
                </a:r>
                <a:r>
                  <a:rPr lang="it-IT" sz="1400" baseline="30000" dirty="0">
                    <a:solidFill>
                      <a:srgbClr val="FF0000"/>
                    </a:solidFill>
                    <a:latin typeface="Calibri" panose="020F0502020204030204" pitchFamily="34" charset="0"/>
                    <a:cs typeface="Calibri" panose="020F0502020204030204" pitchFamily="34" charset="0"/>
                  </a:rPr>
                  <a:t>18 </a:t>
                </a:r>
                <a:r>
                  <a:rPr lang="it-IT" sz="1400" dirty="0">
                    <a:solidFill>
                      <a:srgbClr val="FF0000"/>
                    </a:solidFill>
                    <a:latin typeface="Calibri" panose="020F0502020204030204" pitchFamily="34" charset="0"/>
                    <a:cs typeface="Calibri" panose="020F0502020204030204" pitchFamily="34" charset="0"/>
                  </a:rPr>
                  <a:t>Wcm</a:t>
                </a:r>
                <a:r>
                  <a:rPr lang="it-IT" sz="1400" baseline="30000" dirty="0">
                    <a:solidFill>
                      <a:srgbClr val="FF0000"/>
                    </a:solidFill>
                    <a:latin typeface="Calibri" panose="020F0502020204030204" pitchFamily="34" charset="0"/>
                    <a:cs typeface="Calibri" panose="020F0502020204030204" pitchFamily="34" charset="0"/>
                  </a:rPr>
                  <a:t>-2</a:t>
                </a:r>
              </a:p>
              <a:p>
                <a:r>
                  <a:rPr lang="it-IT" sz="1400" dirty="0">
                    <a:solidFill>
                      <a:srgbClr val="FF0000"/>
                    </a:solidFill>
                    <a:latin typeface="Calibri" panose="020F0502020204030204" pitchFamily="34" charset="0"/>
                    <a:cs typeface="Calibri" panose="020F0502020204030204" pitchFamily="34" charset="0"/>
                  </a:rPr>
                  <a:t>3 J in </a:t>
                </a:r>
                <a14:m>
                  <m:oMath xmlns:m="http://schemas.openxmlformats.org/officeDocument/2006/math">
                    <m:r>
                      <a:rPr lang="it-IT" sz="1400" b="0" i="1" smtClean="0">
                        <a:solidFill>
                          <a:srgbClr val="FF0000"/>
                        </a:solidFill>
                        <a:latin typeface="Cambria Math" panose="02040503050406030204" pitchFamily="18" charset="0"/>
                      </a:rPr>
                      <m:t>≃ </m:t>
                    </m:r>
                  </m:oMath>
                </a14:m>
                <a:r>
                  <a:rPr lang="it-IT" sz="1400" dirty="0">
                    <a:solidFill>
                      <a:srgbClr val="FF0000"/>
                    </a:solidFill>
                    <a:latin typeface="Calibri" panose="020F0502020204030204" pitchFamily="34" charset="0"/>
                    <a:cs typeface="Calibri" panose="020F0502020204030204" pitchFamily="34" charset="0"/>
                  </a:rPr>
                  <a:t>27 fs</a:t>
                </a:r>
              </a:p>
              <a:p>
                <a14:m>
                  <m:oMath xmlns:m="http://schemas.openxmlformats.org/officeDocument/2006/math">
                    <m:r>
                      <a:rPr lang="it-IT" sz="1400" b="0" i="1" smtClean="0">
                        <a:solidFill>
                          <a:srgbClr val="FF0000"/>
                        </a:solidFill>
                        <a:latin typeface="Cambria Math" panose="02040503050406030204" pitchFamily="18" charset="0"/>
                      </a:rPr>
                      <m:t>𝜆</m:t>
                    </m:r>
                    <m:r>
                      <a:rPr lang="it-IT" sz="1400" b="0" i="1" smtClean="0">
                        <a:solidFill>
                          <a:srgbClr val="FF0000"/>
                        </a:solidFill>
                        <a:latin typeface="Cambria Math" panose="02040503050406030204" pitchFamily="18" charset="0"/>
                      </a:rPr>
                      <m:t>=</m:t>
                    </m:r>
                  </m:oMath>
                </a14:m>
                <a:r>
                  <a:rPr lang="it-IT" sz="1400" dirty="0">
                    <a:solidFill>
                      <a:srgbClr val="FF0000"/>
                    </a:solidFill>
                    <a:latin typeface="Calibri" panose="020F0502020204030204" pitchFamily="34" charset="0"/>
                    <a:cs typeface="Calibri" panose="020F0502020204030204" pitchFamily="34" charset="0"/>
                  </a:rPr>
                  <a:t> 800 nm</a:t>
                </a:r>
              </a:p>
            </p:txBody>
          </p:sp>
        </mc:Choice>
        <mc:Fallback xmlns="">
          <p:sp>
            <p:nvSpPr>
              <p:cNvPr id="9" name="TextBox 8">
                <a:extLst>
                  <a:ext uri="{FF2B5EF4-FFF2-40B4-BE49-F238E27FC236}">
                    <a16:creationId xmlns:a16="http://schemas.microsoft.com/office/drawing/2014/main" id="{B7A356E6-93FB-0B4B-6A58-4B5881370394}"/>
                  </a:ext>
                </a:extLst>
              </p:cNvPr>
              <p:cNvSpPr txBox="1">
                <a:spLocks noRot="1" noChangeAspect="1" noMove="1" noResize="1" noEditPoints="1" noAdjustHandles="1" noChangeArrowheads="1" noChangeShapeType="1" noTextEdit="1"/>
              </p:cNvSpPr>
              <p:nvPr/>
            </p:nvSpPr>
            <p:spPr>
              <a:xfrm>
                <a:off x="4373257" y="2241642"/>
                <a:ext cx="2563389" cy="738664"/>
              </a:xfrm>
              <a:prstGeom prst="rect">
                <a:avLst/>
              </a:prstGeom>
              <a:blipFill>
                <a:blip r:embed="rId3"/>
                <a:stretch>
                  <a:fillRect l="-713" t="-1653" b="-7438"/>
                </a:stretch>
              </a:blipFill>
            </p:spPr>
            <p:txBody>
              <a:bodyPr/>
              <a:lstStyle/>
              <a:p>
                <a:r>
                  <a:rPr lang="it-IT">
                    <a:noFill/>
                  </a:rPr>
                  <a:t> </a:t>
                </a:r>
              </a:p>
            </p:txBody>
          </p:sp>
        </mc:Fallback>
      </mc:AlternateContent>
      <p:sp>
        <p:nvSpPr>
          <p:cNvPr id="10" name="TextBox 9">
            <a:extLst>
              <a:ext uri="{FF2B5EF4-FFF2-40B4-BE49-F238E27FC236}">
                <a16:creationId xmlns:a16="http://schemas.microsoft.com/office/drawing/2014/main" id="{C4648593-623F-F1C0-DAED-F4303AB06E2A}"/>
              </a:ext>
            </a:extLst>
          </p:cNvPr>
          <p:cNvSpPr txBox="1"/>
          <p:nvPr/>
        </p:nvSpPr>
        <p:spPr>
          <a:xfrm>
            <a:off x="1799129" y="1773421"/>
            <a:ext cx="275312" cy="292661"/>
          </a:xfrm>
          <a:prstGeom prst="rect">
            <a:avLst/>
          </a:prstGeom>
          <a:noFill/>
        </p:spPr>
        <p:txBody>
          <a:bodyPr wrap="none" rtlCol="0">
            <a:spAutoFit/>
          </a:bodyPr>
          <a:lstStyle/>
          <a:p>
            <a:r>
              <a:rPr lang="it-IT" dirty="0">
                <a:solidFill>
                  <a:srgbClr val="00B050"/>
                </a:solidFill>
              </a:rPr>
              <a:t>e</a:t>
            </a:r>
            <a:r>
              <a:rPr lang="it-IT" baseline="30000" dirty="0">
                <a:solidFill>
                  <a:srgbClr val="00B050"/>
                </a:solidFill>
              </a:rPr>
              <a:t>-</a:t>
            </a:r>
          </a:p>
        </p:txBody>
      </p:sp>
      <p:sp>
        <p:nvSpPr>
          <p:cNvPr id="14" name="Oval 13">
            <a:extLst>
              <a:ext uri="{FF2B5EF4-FFF2-40B4-BE49-F238E27FC236}">
                <a16:creationId xmlns:a16="http://schemas.microsoft.com/office/drawing/2014/main" id="{6EAFF0F3-DE6F-ABA6-CB90-152CFAA69702}"/>
              </a:ext>
            </a:extLst>
          </p:cNvPr>
          <p:cNvSpPr/>
          <p:nvPr/>
        </p:nvSpPr>
        <p:spPr>
          <a:xfrm>
            <a:off x="2372674" y="1834619"/>
            <a:ext cx="414271" cy="612054"/>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 14">
            <a:extLst>
              <a:ext uri="{FF2B5EF4-FFF2-40B4-BE49-F238E27FC236}">
                <a16:creationId xmlns:a16="http://schemas.microsoft.com/office/drawing/2014/main" id="{A0B45991-7DE9-D040-06A7-AF81A36FF1A6}"/>
              </a:ext>
            </a:extLst>
          </p:cNvPr>
          <p:cNvSpPr/>
          <p:nvPr/>
        </p:nvSpPr>
        <p:spPr>
          <a:xfrm>
            <a:off x="654779" y="2594132"/>
            <a:ext cx="1403654" cy="1902911"/>
          </a:xfrm>
          <a:prstGeom prst="ellipse">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6" name="Straight Connector 15">
            <a:extLst>
              <a:ext uri="{FF2B5EF4-FFF2-40B4-BE49-F238E27FC236}">
                <a16:creationId xmlns:a16="http://schemas.microsoft.com/office/drawing/2014/main" id="{1119A4BE-1203-F671-96EF-B60120089CB7}"/>
              </a:ext>
            </a:extLst>
          </p:cNvPr>
          <p:cNvCxnSpPr>
            <a:cxnSpLocks/>
            <a:stCxn id="14" idx="3"/>
            <a:endCxn id="15" idx="7"/>
          </p:cNvCxnSpPr>
          <p:nvPr/>
        </p:nvCxnSpPr>
        <p:spPr>
          <a:xfrm flipH="1">
            <a:off x="1852873" y="2357040"/>
            <a:ext cx="580470" cy="515768"/>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81ADB6CF-8936-F9D8-AF0F-2FDA0467F289}"/>
              </a:ext>
            </a:extLst>
          </p:cNvPr>
          <p:cNvCxnSpPr>
            <a:cxnSpLocks/>
            <a:endCxn id="21" idx="0"/>
          </p:cNvCxnSpPr>
          <p:nvPr/>
        </p:nvCxnSpPr>
        <p:spPr>
          <a:xfrm>
            <a:off x="2620707" y="2224215"/>
            <a:ext cx="1137851" cy="933609"/>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8" name="Picture 17" descr="A diagram of a driver&#10;&#10;Description automatically generated">
            <a:extLst>
              <a:ext uri="{FF2B5EF4-FFF2-40B4-BE49-F238E27FC236}">
                <a16:creationId xmlns:a16="http://schemas.microsoft.com/office/drawing/2014/main" id="{F8F8EC21-36FB-19DC-0D40-D7F4E4F954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709" y="2751514"/>
            <a:ext cx="1641072" cy="1585818"/>
          </a:xfrm>
          <a:prstGeom prst="rect">
            <a:avLst/>
          </a:prstGeom>
        </p:spPr>
      </p:pic>
      <p:sp>
        <p:nvSpPr>
          <p:cNvPr id="19" name="TextBox 18">
            <a:extLst>
              <a:ext uri="{FF2B5EF4-FFF2-40B4-BE49-F238E27FC236}">
                <a16:creationId xmlns:a16="http://schemas.microsoft.com/office/drawing/2014/main" id="{B821C9E6-5F38-A578-BFE6-AAAB16F5E682}"/>
              </a:ext>
            </a:extLst>
          </p:cNvPr>
          <p:cNvSpPr txBox="1"/>
          <p:nvPr/>
        </p:nvSpPr>
        <p:spPr>
          <a:xfrm>
            <a:off x="2799365" y="5037057"/>
            <a:ext cx="184731" cy="261610"/>
          </a:xfrm>
          <a:prstGeom prst="rect">
            <a:avLst/>
          </a:prstGeom>
          <a:noFill/>
        </p:spPr>
        <p:txBody>
          <a:bodyPr wrap="none" rtlCol="0">
            <a:spAutoFit/>
          </a:bodyPr>
          <a:lstStyle/>
          <a:p>
            <a:endParaRPr lang="it-IT" sz="1100" dirty="0"/>
          </a:p>
        </p:txBody>
      </p:sp>
      <p:sp>
        <p:nvSpPr>
          <p:cNvPr id="20" name="TextBox 19">
            <a:extLst>
              <a:ext uri="{FF2B5EF4-FFF2-40B4-BE49-F238E27FC236}">
                <a16:creationId xmlns:a16="http://schemas.microsoft.com/office/drawing/2014/main" id="{D7C23F5E-1943-3EC7-E0E7-9CA473B34B8C}"/>
              </a:ext>
            </a:extLst>
          </p:cNvPr>
          <p:cNvSpPr txBox="1"/>
          <p:nvPr/>
        </p:nvSpPr>
        <p:spPr>
          <a:xfrm>
            <a:off x="437160" y="1447916"/>
            <a:ext cx="1508760" cy="307777"/>
          </a:xfrm>
          <a:prstGeom prst="rect">
            <a:avLst/>
          </a:prstGeom>
          <a:solidFill>
            <a:schemeClr val="bg1"/>
          </a:solidFill>
          <a:ln>
            <a:solidFill>
              <a:schemeClr val="tx1"/>
            </a:solidFill>
          </a:ln>
        </p:spPr>
        <p:txBody>
          <a:bodyPr wrap="square" rtlCol="0">
            <a:spAutoFit/>
          </a:bodyPr>
          <a:lstStyle/>
          <a:p>
            <a:pPr algn="ctr"/>
            <a:r>
              <a:rPr lang="it-IT" sz="1400" dirty="0">
                <a:latin typeface="Calibri" panose="020F0502020204030204" pitchFamily="34" charset="0"/>
                <a:cs typeface="Calibri" panose="020F0502020204030204" pitchFamily="34" charset="0"/>
              </a:rPr>
              <a:t>Output window</a:t>
            </a:r>
          </a:p>
        </p:txBody>
      </p:sp>
      <p:pic>
        <p:nvPicPr>
          <p:cNvPr id="21" name="Picture 20" descr="A close up of a metal object&#10;&#10;Description automatically generated">
            <a:extLst>
              <a:ext uri="{FF2B5EF4-FFF2-40B4-BE49-F238E27FC236}">
                <a16:creationId xmlns:a16="http://schemas.microsoft.com/office/drawing/2014/main" id="{8DB256D9-A8C9-2C4F-0B3A-5B6B7C16F1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43562" y="3157824"/>
            <a:ext cx="2829991" cy="906846"/>
          </a:xfrm>
          <a:prstGeom prst="rect">
            <a:avLst/>
          </a:prstGeom>
          <a:ln w="28575">
            <a:solidFill>
              <a:srgbClr val="5B9BD5"/>
            </a:solidFill>
          </a:ln>
        </p:spPr>
      </p:pic>
      <p:grpSp>
        <p:nvGrpSpPr>
          <p:cNvPr id="36" name="Group 35">
            <a:extLst>
              <a:ext uri="{FF2B5EF4-FFF2-40B4-BE49-F238E27FC236}">
                <a16:creationId xmlns:a16="http://schemas.microsoft.com/office/drawing/2014/main" id="{A88EEFFC-7DBB-82C5-72DD-AC73BADD3647}"/>
              </a:ext>
            </a:extLst>
          </p:cNvPr>
          <p:cNvGrpSpPr/>
          <p:nvPr/>
        </p:nvGrpSpPr>
        <p:grpSpPr>
          <a:xfrm>
            <a:off x="2037102" y="4090892"/>
            <a:ext cx="4104948" cy="684290"/>
            <a:chOff x="1945920" y="4280622"/>
            <a:chExt cx="4104948" cy="684290"/>
          </a:xfrm>
        </p:grpSpPr>
        <p:sp>
          <p:nvSpPr>
            <p:cNvPr id="11" name="TextBox 10">
              <a:extLst>
                <a:ext uri="{FF2B5EF4-FFF2-40B4-BE49-F238E27FC236}">
                  <a16:creationId xmlns:a16="http://schemas.microsoft.com/office/drawing/2014/main" id="{F51A5FC6-3322-97F7-892E-AEE5641A1DBC}"/>
                </a:ext>
              </a:extLst>
            </p:cNvPr>
            <p:cNvSpPr txBox="1"/>
            <p:nvPr/>
          </p:nvSpPr>
          <p:spPr>
            <a:xfrm>
              <a:off x="1945920" y="4280622"/>
              <a:ext cx="4104948" cy="307777"/>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Supersonic flow of Helium Gas with 1% Nitrogen</a:t>
              </a:r>
            </a:p>
          </p:txBody>
        </p:sp>
        <p:sp>
          <p:nvSpPr>
            <p:cNvPr id="12" name="TextBox 11">
              <a:extLst>
                <a:ext uri="{FF2B5EF4-FFF2-40B4-BE49-F238E27FC236}">
                  <a16:creationId xmlns:a16="http://schemas.microsoft.com/office/drawing/2014/main" id="{3C974363-42D0-C482-C8B6-C6C1C380AFEA}"/>
                </a:ext>
              </a:extLst>
            </p:cNvPr>
            <p:cNvSpPr txBox="1"/>
            <p:nvPr/>
          </p:nvSpPr>
          <p:spPr>
            <a:xfrm>
              <a:off x="1952660" y="4465535"/>
              <a:ext cx="2999453" cy="307777"/>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LWFA</a:t>
              </a:r>
              <a:r>
                <a:rPr lang="it-IT" sz="1400" dirty="0"/>
                <a:t>	</a:t>
              </a:r>
              <a:r>
                <a:rPr lang="it-IT" sz="1400" dirty="0">
                  <a:latin typeface="Calibri" panose="020F0502020204030204" pitchFamily="34" charset="0"/>
                  <a:cs typeface="Calibri" panose="020F0502020204030204" pitchFamily="34" charset="0"/>
                </a:rPr>
                <a:t>Ionization Injection</a:t>
              </a:r>
            </a:p>
          </p:txBody>
        </p:sp>
        <p:sp>
          <p:nvSpPr>
            <p:cNvPr id="13" name="Arrow: Right 12">
              <a:extLst>
                <a:ext uri="{FF2B5EF4-FFF2-40B4-BE49-F238E27FC236}">
                  <a16:creationId xmlns:a16="http://schemas.microsoft.com/office/drawing/2014/main" id="{C1EBE973-45EB-060D-677A-ECD80F5B5D2F}"/>
                </a:ext>
              </a:extLst>
            </p:cNvPr>
            <p:cNvSpPr/>
            <p:nvPr/>
          </p:nvSpPr>
          <p:spPr>
            <a:xfrm>
              <a:off x="2620707" y="4571983"/>
              <a:ext cx="216363" cy="948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3A630BC-4D15-A532-43B3-FC4F2D389FBF}"/>
                    </a:ext>
                  </a:extLst>
                </p:cNvPr>
                <p:cNvSpPr txBox="1"/>
                <p:nvPr/>
              </p:nvSpPr>
              <p:spPr>
                <a:xfrm>
                  <a:off x="1946310" y="4657135"/>
                  <a:ext cx="3161891"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Operative electron density </a:t>
                  </a:r>
                  <a14:m>
                    <m:oMath xmlns:m="http://schemas.openxmlformats.org/officeDocument/2006/math">
                      <m:r>
                        <a:rPr lang="it-IT" sz="1400" b="0" i="1" smtClean="0">
                          <a:latin typeface="Cambria Math" panose="02040503050406030204" pitchFamily="18" charset="0"/>
                        </a:rPr>
                        <m:t>≃</m:t>
                      </m:r>
                      <m:sSup>
                        <m:sSupPr>
                          <m:ctrlPr>
                            <a:rPr lang="it-IT" sz="1400" b="0" i="1" smtClean="0">
                              <a:latin typeface="Cambria Math" panose="02040503050406030204" pitchFamily="18" charset="0"/>
                            </a:rPr>
                          </m:ctrlPr>
                        </m:sSupPr>
                        <m:e>
                          <m:r>
                            <a:rPr lang="it-IT" sz="1400" b="0" i="1" smtClean="0">
                              <a:latin typeface="Cambria Math" panose="02040503050406030204" pitchFamily="18" charset="0"/>
                            </a:rPr>
                            <m:t>10</m:t>
                          </m:r>
                        </m:e>
                        <m:sup>
                          <m:r>
                            <a:rPr lang="it-IT" sz="1400" b="0" i="1" smtClean="0">
                              <a:latin typeface="Cambria Math" panose="02040503050406030204" pitchFamily="18" charset="0"/>
                            </a:rPr>
                            <m:t>18</m:t>
                          </m:r>
                        </m:sup>
                      </m:sSup>
                      <m:r>
                        <a:rPr lang="it-IT" sz="1400" b="0" i="1" smtClean="0">
                          <a:latin typeface="Cambria Math" panose="02040503050406030204" pitchFamily="18" charset="0"/>
                        </a:rPr>
                        <m:t> </m:t>
                      </m:r>
                      <m:r>
                        <a:rPr lang="it-IT" sz="1400" b="0" i="1" smtClean="0">
                          <a:latin typeface="Cambria Math" panose="02040503050406030204" pitchFamily="18" charset="0"/>
                        </a:rPr>
                        <m:t>𝑐</m:t>
                      </m:r>
                      <m:sSup>
                        <m:sSupPr>
                          <m:ctrlPr>
                            <a:rPr lang="it-IT" sz="1400" b="0" i="1" smtClean="0">
                              <a:latin typeface="Cambria Math" panose="02040503050406030204" pitchFamily="18" charset="0"/>
                            </a:rPr>
                          </m:ctrlPr>
                        </m:sSupPr>
                        <m:e>
                          <m:r>
                            <a:rPr lang="it-IT" sz="1400" b="0" i="1" smtClean="0">
                              <a:latin typeface="Cambria Math" panose="02040503050406030204" pitchFamily="18" charset="0"/>
                            </a:rPr>
                            <m:t>𝑚</m:t>
                          </m:r>
                        </m:e>
                        <m:sup>
                          <m:r>
                            <a:rPr lang="it-IT" sz="1400" b="0" i="1" smtClean="0">
                              <a:latin typeface="Cambria Math" panose="02040503050406030204" pitchFamily="18" charset="0"/>
                            </a:rPr>
                            <m:t>−3</m:t>
                          </m:r>
                        </m:sup>
                      </m:sSup>
                    </m:oMath>
                  </a14:m>
                  <a:endParaRPr lang="it-IT" sz="1400" dirty="0">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C3A630BC-4D15-A532-43B3-FC4F2D389FBF}"/>
                    </a:ext>
                  </a:extLst>
                </p:cNvPr>
                <p:cNvSpPr txBox="1">
                  <a:spLocks noRot="1" noChangeAspect="1" noMove="1" noResize="1" noEditPoints="1" noAdjustHandles="1" noChangeArrowheads="1" noChangeShapeType="1" noTextEdit="1"/>
                </p:cNvSpPr>
                <p:nvPr/>
              </p:nvSpPr>
              <p:spPr>
                <a:xfrm>
                  <a:off x="1946310" y="4657135"/>
                  <a:ext cx="3161891" cy="307777"/>
                </a:xfrm>
                <a:prstGeom prst="rect">
                  <a:avLst/>
                </a:prstGeom>
                <a:blipFill>
                  <a:blip r:embed="rId6"/>
                  <a:stretch>
                    <a:fillRect l="-578" t="-2000" b="-22000"/>
                  </a:stretch>
                </a:blipFill>
              </p:spPr>
              <p:txBody>
                <a:bodyPr/>
                <a:lstStyle/>
                <a:p>
                  <a:r>
                    <a:rPr lang="it-IT">
                      <a:noFill/>
                    </a:rPr>
                    <a:t> </a:t>
                  </a:r>
                </a:p>
              </p:txBody>
            </p:sp>
          </mc:Fallback>
        </mc:AlternateContent>
      </p:grpSp>
      <p:sp>
        <p:nvSpPr>
          <p:cNvPr id="23" name="TextBox 22">
            <a:extLst>
              <a:ext uri="{FF2B5EF4-FFF2-40B4-BE49-F238E27FC236}">
                <a16:creationId xmlns:a16="http://schemas.microsoft.com/office/drawing/2014/main" id="{A3EC6FCA-7F0F-7806-6ED4-992C7621B9AB}"/>
              </a:ext>
            </a:extLst>
          </p:cNvPr>
          <p:cNvSpPr txBox="1"/>
          <p:nvPr/>
        </p:nvSpPr>
        <p:spPr>
          <a:xfrm>
            <a:off x="2194116" y="1015937"/>
            <a:ext cx="1690655" cy="307777"/>
          </a:xfrm>
          <a:prstGeom prst="rect">
            <a:avLst/>
          </a:prstGeom>
          <a:solidFill>
            <a:schemeClr val="accent1">
              <a:lumMod val="20000"/>
              <a:lumOff val="80000"/>
            </a:schemeClr>
          </a:solidFill>
          <a:ln>
            <a:solidFill>
              <a:schemeClr val="tx1"/>
            </a:solidFill>
          </a:ln>
        </p:spPr>
        <p:txBody>
          <a:bodyPr wrap="none" rtlCol="0">
            <a:spAutoFit/>
          </a:bodyPr>
          <a:lstStyle/>
          <a:p>
            <a:pPr algn="ctr"/>
            <a:r>
              <a:rPr lang="it-IT" sz="1400" dirty="0">
                <a:latin typeface="Calibri" panose="020F0502020204030204" pitchFamily="34" charset="0"/>
                <a:cs typeface="Calibri" panose="020F0502020204030204" pitchFamily="34" charset="0"/>
              </a:rPr>
              <a:t>Interaction Chamber</a:t>
            </a:r>
          </a:p>
        </p:txBody>
      </p:sp>
      <p:grpSp>
        <p:nvGrpSpPr>
          <p:cNvPr id="27" name="Group 26">
            <a:extLst>
              <a:ext uri="{FF2B5EF4-FFF2-40B4-BE49-F238E27FC236}">
                <a16:creationId xmlns:a16="http://schemas.microsoft.com/office/drawing/2014/main" id="{B3E17319-3001-34FF-FA5C-6CED06D0B996}"/>
              </a:ext>
            </a:extLst>
          </p:cNvPr>
          <p:cNvGrpSpPr/>
          <p:nvPr/>
        </p:nvGrpSpPr>
        <p:grpSpPr>
          <a:xfrm>
            <a:off x="5875915" y="591302"/>
            <a:ext cx="3029952" cy="2733518"/>
            <a:chOff x="7016499" y="1093958"/>
            <a:chExt cx="4675833" cy="3976050"/>
          </a:xfrm>
        </p:grpSpPr>
        <p:pic>
          <p:nvPicPr>
            <p:cNvPr id="28" name="Picture 27">
              <a:extLst>
                <a:ext uri="{FF2B5EF4-FFF2-40B4-BE49-F238E27FC236}">
                  <a16:creationId xmlns:a16="http://schemas.microsoft.com/office/drawing/2014/main" id="{427F66E2-523F-E288-6F48-D3C7B96DD43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016499" y="1093958"/>
              <a:ext cx="4675833" cy="3976050"/>
            </a:xfrm>
            <a:prstGeom prst="rect">
              <a:avLst/>
            </a:prstGeom>
          </p:spPr>
        </p:pic>
        <p:pic>
          <p:nvPicPr>
            <p:cNvPr id="29" name="Picture 28">
              <a:extLst>
                <a:ext uri="{FF2B5EF4-FFF2-40B4-BE49-F238E27FC236}">
                  <a16:creationId xmlns:a16="http://schemas.microsoft.com/office/drawing/2014/main" id="{47E5533C-8C92-6273-9623-695E4FA6379D}"/>
                </a:ext>
              </a:extLst>
            </p:cNvPr>
            <p:cNvPicPr>
              <a:picLocks noChangeAspect="1"/>
            </p:cNvPicPr>
            <p:nvPr/>
          </p:nvPicPr>
          <p:blipFill>
            <a:blip r:embed="rId8"/>
            <a:srcRect l="14198" t="12436" r="8774"/>
            <a:stretch/>
          </p:blipFill>
          <p:spPr>
            <a:xfrm>
              <a:off x="9650565" y="1308936"/>
              <a:ext cx="1337747" cy="1206105"/>
            </a:xfrm>
            <a:prstGeom prst="rect">
              <a:avLst/>
            </a:prstGeom>
            <a:ln>
              <a:solidFill>
                <a:schemeClr val="tx1"/>
              </a:solidFill>
            </a:ln>
          </p:spPr>
        </p:pic>
        <p:pic>
          <p:nvPicPr>
            <p:cNvPr id="30" name="Picture 29">
              <a:extLst>
                <a:ext uri="{FF2B5EF4-FFF2-40B4-BE49-F238E27FC236}">
                  <a16:creationId xmlns:a16="http://schemas.microsoft.com/office/drawing/2014/main" id="{751AF20E-EC69-9E41-15CD-74BDF1BBF69A}"/>
                </a:ext>
              </a:extLst>
            </p:cNvPr>
            <p:cNvPicPr>
              <a:picLocks noChangeAspect="1"/>
            </p:cNvPicPr>
            <p:nvPr/>
          </p:nvPicPr>
          <p:blipFill>
            <a:blip r:embed="rId9"/>
            <a:srcRect l="2546" t="7007" r="7326" b="4728"/>
            <a:stretch/>
          </p:blipFill>
          <p:spPr>
            <a:xfrm>
              <a:off x="7037961" y="3883487"/>
              <a:ext cx="1295291" cy="1186521"/>
            </a:xfrm>
            <a:prstGeom prst="rect">
              <a:avLst/>
            </a:prstGeom>
            <a:ln>
              <a:solidFill>
                <a:schemeClr val="tx1"/>
              </a:solidFill>
            </a:ln>
          </p:spPr>
        </p:pic>
      </p:grpSp>
      <p:sp>
        <p:nvSpPr>
          <p:cNvPr id="31" name="TextBox 30">
            <a:extLst>
              <a:ext uri="{FF2B5EF4-FFF2-40B4-BE49-F238E27FC236}">
                <a16:creationId xmlns:a16="http://schemas.microsoft.com/office/drawing/2014/main" id="{ABCB8F95-5C05-2101-595A-924B79E37679}"/>
              </a:ext>
            </a:extLst>
          </p:cNvPr>
          <p:cNvSpPr txBox="1"/>
          <p:nvPr/>
        </p:nvSpPr>
        <p:spPr>
          <a:xfrm>
            <a:off x="6515496" y="3813535"/>
            <a:ext cx="1934165" cy="307777"/>
          </a:xfrm>
          <a:prstGeom prst="rect">
            <a:avLst/>
          </a:prstGeom>
          <a:solidFill>
            <a:srgbClr val="92D050"/>
          </a:solidFill>
        </p:spPr>
        <p:txBody>
          <a:bodyPr wrap="square" rtlCol="0">
            <a:spAutoFit/>
          </a:bodyPr>
          <a:lstStyle/>
          <a:p>
            <a:r>
              <a:rPr lang="it-IT" sz="1400" dirty="0">
                <a:latin typeface="Calibri" panose="020F0502020204030204" pitchFamily="34" charset="0"/>
                <a:cs typeface="Calibri" panose="020F0502020204030204" pitchFamily="34" charset="0"/>
              </a:rPr>
              <a:t>Beam Size and Pointing</a:t>
            </a:r>
          </a:p>
        </p:txBody>
      </p:sp>
      <p:sp>
        <p:nvSpPr>
          <p:cNvPr id="32" name="TextBox 31">
            <a:extLst>
              <a:ext uri="{FF2B5EF4-FFF2-40B4-BE49-F238E27FC236}">
                <a16:creationId xmlns:a16="http://schemas.microsoft.com/office/drawing/2014/main" id="{0CB4FA92-92E6-FCA1-3C73-C2D697FBC997}"/>
              </a:ext>
            </a:extLst>
          </p:cNvPr>
          <p:cNvSpPr txBox="1"/>
          <p:nvPr/>
        </p:nvSpPr>
        <p:spPr>
          <a:xfrm>
            <a:off x="6274714" y="3418502"/>
            <a:ext cx="1152174" cy="307777"/>
          </a:xfrm>
          <a:prstGeom prst="rect">
            <a:avLst/>
          </a:prstGeom>
          <a:solidFill>
            <a:schemeClr val="accent2">
              <a:lumMod val="60000"/>
              <a:lumOff val="40000"/>
            </a:schemeClr>
          </a:solidFill>
        </p:spPr>
        <p:txBody>
          <a:bodyPr wrap="none" rtlCol="0">
            <a:spAutoFit/>
          </a:bodyPr>
          <a:lstStyle/>
          <a:p>
            <a:pPr algn="ctr"/>
            <a:r>
              <a:rPr lang="it-IT" sz="1400" dirty="0">
                <a:latin typeface="Calibri" panose="020F0502020204030204" pitchFamily="34" charset="0"/>
                <a:cs typeface="Calibri" panose="020F0502020204030204" pitchFamily="34" charset="0"/>
              </a:rPr>
              <a:t>Beam Charge</a:t>
            </a:r>
          </a:p>
        </p:txBody>
      </p:sp>
      <p:sp>
        <p:nvSpPr>
          <p:cNvPr id="33" name="TextBox 32">
            <a:extLst>
              <a:ext uri="{FF2B5EF4-FFF2-40B4-BE49-F238E27FC236}">
                <a16:creationId xmlns:a16="http://schemas.microsoft.com/office/drawing/2014/main" id="{FCCFE7A2-441D-F4E9-E9E1-4C82E324EAF5}"/>
              </a:ext>
            </a:extLst>
          </p:cNvPr>
          <p:cNvSpPr txBox="1"/>
          <p:nvPr/>
        </p:nvSpPr>
        <p:spPr>
          <a:xfrm>
            <a:off x="7496738" y="3415831"/>
            <a:ext cx="1226678" cy="307777"/>
          </a:xfrm>
          <a:prstGeom prst="rect">
            <a:avLst/>
          </a:prstGeom>
          <a:solidFill>
            <a:schemeClr val="tx2">
              <a:lumMod val="75000"/>
              <a:lumOff val="25000"/>
            </a:schemeClr>
          </a:solidFill>
        </p:spPr>
        <p:txBody>
          <a:bodyPr wrap="square" rtlCol="0">
            <a:spAutoFit/>
          </a:bodyPr>
          <a:lstStyle/>
          <a:p>
            <a:r>
              <a:rPr lang="it-IT" sz="1400" dirty="0">
                <a:latin typeface="Calibri" panose="020F0502020204030204" pitchFamily="34" charset="0"/>
                <a:cs typeface="Calibri" panose="020F0502020204030204" pitchFamily="34" charset="0"/>
              </a:rPr>
              <a:t>Beam Spectra</a:t>
            </a:r>
          </a:p>
        </p:txBody>
      </p:sp>
      <p:sp>
        <p:nvSpPr>
          <p:cNvPr id="34" name="TextBox 33">
            <a:extLst>
              <a:ext uri="{FF2B5EF4-FFF2-40B4-BE49-F238E27FC236}">
                <a16:creationId xmlns:a16="http://schemas.microsoft.com/office/drawing/2014/main" id="{E5F4BD01-94CA-09AD-3F9A-E42C5F6CB78F}"/>
              </a:ext>
            </a:extLst>
          </p:cNvPr>
          <p:cNvSpPr txBox="1"/>
          <p:nvPr/>
        </p:nvSpPr>
        <p:spPr>
          <a:xfrm>
            <a:off x="6869788" y="4192189"/>
            <a:ext cx="1225580" cy="307777"/>
          </a:xfrm>
          <a:prstGeom prst="rect">
            <a:avLst/>
          </a:prstGeom>
          <a:solidFill>
            <a:srgbClr val="FF7C80"/>
          </a:solidFill>
        </p:spPr>
        <p:txBody>
          <a:bodyPr wrap="square" rtlCol="0">
            <a:spAutoFit/>
          </a:bodyPr>
          <a:lstStyle/>
          <a:p>
            <a:pPr algn="ctr"/>
            <a:r>
              <a:rPr lang="it-IT" sz="1400" dirty="0">
                <a:latin typeface="Calibri" panose="020F0502020204030204" pitchFamily="34" charset="0"/>
                <a:cs typeface="Calibri" panose="020F0502020204030204" pitchFamily="34" charset="0"/>
              </a:rPr>
              <a:t>Dose and DPP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CA18-D120-43FD-6BDF-E5593FBF46D9}"/>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9B485510-DBD3-076D-9AF7-747D832AF5BA}"/>
              </a:ext>
            </a:extLst>
          </p:cNvPr>
          <p:cNvPicPr preferRelativeResize="0">
            <a:picLocks noChangeAspect="1"/>
          </p:cNvPicPr>
          <p:nvPr/>
        </p:nvPicPr>
        <p:blipFill>
          <a:blip r:embed="rId2"/>
          <a:srcRect/>
          <a:stretch/>
        </p:blipFill>
        <p:spPr>
          <a:xfrm>
            <a:off x="4750942" y="1675810"/>
            <a:ext cx="4217558" cy="2559574"/>
          </a:xfrm>
          <a:prstGeom prst="rect">
            <a:avLst/>
          </a:prstGeom>
          <a:effectLst/>
        </p:spPr>
      </p:pic>
      <p:sp>
        <p:nvSpPr>
          <p:cNvPr id="2" name="Title 1">
            <a:extLst>
              <a:ext uri="{FF2B5EF4-FFF2-40B4-BE49-F238E27FC236}">
                <a16:creationId xmlns:a16="http://schemas.microsoft.com/office/drawing/2014/main" id="{9D6AD8F1-5F55-4F5E-8498-64222DE8F8D2}"/>
              </a:ext>
            </a:extLst>
          </p:cNvPr>
          <p:cNvSpPr>
            <a:spLocks noGrp="1"/>
          </p:cNvSpPr>
          <p:nvPr>
            <p:ph type="title"/>
          </p:nvPr>
        </p:nvSpPr>
        <p:spPr/>
        <p:txBody>
          <a:bodyPr/>
          <a:lstStyle/>
          <a:p>
            <a:pPr>
              <a:defRPr/>
            </a:pPr>
            <a:r>
              <a:rPr lang="it-IT" dirty="0"/>
              <a:t>Laser Wakefield Acceleration at ILIL</a:t>
            </a:r>
          </a:p>
        </p:txBody>
      </p:sp>
      <p:sp>
        <p:nvSpPr>
          <p:cNvPr id="4" name="Footer Placeholder 3">
            <a:extLst>
              <a:ext uri="{FF2B5EF4-FFF2-40B4-BE49-F238E27FC236}">
                <a16:creationId xmlns:a16="http://schemas.microsoft.com/office/drawing/2014/main" id="{42E0ECAA-C934-9DF1-7420-E088286F20E0}"/>
              </a:ext>
            </a:extLst>
          </p:cNvPr>
          <p:cNvSpPr>
            <a:spLocks noGrp="1"/>
          </p:cNvSpPr>
          <p:nvPr>
            <p:ph type="ftr" sz="quarter" idx="10"/>
          </p:nvPr>
        </p:nvSpPr>
        <p:spPr/>
        <p:txBody>
          <a:bodyPr/>
          <a:lstStyle/>
          <a:p>
            <a:pPr>
              <a:defRPr/>
            </a:pPr>
            <a:r>
              <a:rPr lang="it-IT" sz="1000"/>
              <a:t>CIP 2026</a:t>
            </a:r>
          </a:p>
        </p:txBody>
      </p:sp>
      <p:sp>
        <p:nvSpPr>
          <p:cNvPr id="13317" name="Slide Number Placeholder 4">
            <a:extLst>
              <a:ext uri="{FF2B5EF4-FFF2-40B4-BE49-F238E27FC236}">
                <a16:creationId xmlns:a16="http://schemas.microsoft.com/office/drawing/2014/main" id="{067607E1-CD44-BED5-A817-209717090C5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BF6CE6-7245-4756-B4DB-2C7E90B53091}" type="slidenum">
              <a:rPr lang="it-IT" altLang="it-IT" smtClean="0">
                <a:solidFill>
                  <a:schemeClr val="bg1"/>
                </a:solidFill>
              </a:rPr>
              <a:pPr/>
              <a:t>14</a:t>
            </a:fld>
            <a:endParaRPr lang="it-IT" altLang="it-IT">
              <a:solidFill>
                <a:schemeClr val="bg1"/>
              </a:solidFill>
            </a:endParaRPr>
          </a:p>
        </p:txBody>
      </p:sp>
      <p:sp>
        <p:nvSpPr>
          <p:cNvPr id="19" name="TextBox 18">
            <a:extLst>
              <a:ext uri="{FF2B5EF4-FFF2-40B4-BE49-F238E27FC236}">
                <a16:creationId xmlns:a16="http://schemas.microsoft.com/office/drawing/2014/main" id="{466B4B22-A260-2CEF-0982-8AD1A117C136}"/>
              </a:ext>
            </a:extLst>
          </p:cNvPr>
          <p:cNvSpPr txBox="1"/>
          <p:nvPr/>
        </p:nvSpPr>
        <p:spPr>
          <a:xfrm>
            <a:off x="2799365" y="5037057"/>
            <a:ext cx="184731" cy="261610"/>
          </a:xfrm>
          <a:prstGeom prst="rect">
            <a:avLst/>
          </a:prstGeom>
          <a:noFill/>
        </p:spPr>
        <p:txBody>
          <a:bodyPr wrap="none" rtlCol="0">
            <a:spAutoFit/>
          </a:bodyPr>
          <a:lstStyle/>
          <a:p>
            <a:endParaRPr lang="it-IT" sz="1100"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06BA05A-1941-C106-6575-694ECA7CC6B0}"/>
                  </a:ext>
                </a:extLst>
              </p:cNvPr>
              <p:cNvSpPr txBox="1"/>
              <p:nvPr/>
            </p:nvSpPr>
            <p:spPr>
              <a:xfrm>
                <a:off x="572560" y="3994599"/>
                <a:ext cx="4155140" cy="772647"/>
              </a:xfrm>
              <a:prstGeom prst="rect">
                <a:avLst/>
              </a:prstGeom>
              <a:solidFill>
                <a:srgbClr val="92D050"/>
              </a:solidFill>
            </p:spPr>
            <p:txBody>
              <a:bodyPr wrap="square" rtlCol="0">
                <a:spAutoFit/>
              </a:bodyPr>
              <a:lstStyle/>
              <a:p>
                <a:r>
                  <a:rPr lang="it-IT" sz="1400" b="1" dirty="0">
                    <a:latin typeface="Calibri" panose="020F0502020204030204" pitchFamily="34" charset="0"/>
                    <a:cs typeface="Calibri" panose="020F0502020204030204" pitchFamily="34" charset="0"/>
                  </a:rPr>
                  <a:t>Beam Size and Pointing stability</a:t>
                </a:r>
              </a:p>
              <a:p>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𝑟</m:t>
                        </m:r>
                      </m:e>
                      <m:sub>
                        <m:r>
                          <a:rPr lang="it-IT" sz="1400" b="0" i="1" smtClean="0">
                            <a:latin typeface="Cambria Math" panose="02040503050406030204" pitchFamily="18" charset="0"/>
                            <a:cs typeface="Calibri" panose="020F0502020204030204" pitchFamily="34" charset="0"/>
                          </a:rPr>
                          <m:t>𝑥</m:t>
                        </m:r>
                      </m:sub>
                    </m:sSub>
                    <m:r>
                      <a:rPr lang="it-IT" sz="1400" b="0" i="1" smtClean="0">
                        <a:latin typeface="Cambria Math" panose="02040503050406030204" pitchFamily="18" charset="0"/>
                        <a:cs typeface="Calibri" panose="020F0502020204030204" pitchFamily="34" charset="0"/>
                      </a:rPr>
                      <m:t>∼1.15</m:t>
                    </m:r>
                  </m:oMath>
                </a14:m>
                <a:r>
                  <a:rPr lang="it-IT" sz="1400" dirty="0">
                    <a:latin typeface="Calibri" panose="020F0502020204030204" pitchFamily="34" charset="0"/>
                    <a:cs typeface="Calibri" panose="020F0502020204030204" pitchFamily="34" charset="0"/>
                  </a:rPr>
                  <a:t> cm,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𝑟</m:t>
                        </m:r>
                      </m:e>
                      <m:sub>
                        <m:r>
                          <a:rPr lang="it-IT" sz="1400" b="0" i="1" smtClean="0">
                            <a:latin typeface="Cambria Math" panose="02040503050406030204" pitchFamily="18" charset="0"/>
                            <a:cs typeface="Calibri" panose="020F0502020204030204" pitchFamily="34" charset="0"/>
                          </a:rPr>
                          <m:t>𝑦</m:t>
                        </m:r>
                      </m:sub>
                    </m:sSub>
                    <m:r>
                      <a:rPr lang="it-IT" sz="1400" b="0" i="1" smtClean="0">
                        <a:latin typeface="Cambria Math" panose="02040503050406030204" pitchFamily="18" charset="0"/>
                        <a:cs typeface="Calibri" panose="020F0502020204030204" pitchFamily="34" charset="0"/>
                      </a:rPr>
                      <m:t>∼0.9</m:t>
                    </m:r>
                  </m:oMath>
                </a14:m>
                <a:r>
                  <a:rPr lang="it-IT" sz="1400" dirty="0">
                    <a:latin typeface="Calibri" panose="020F0502020204030204" pitchFamily="34" charset="0"/>
                    <a:cs typeface="Calibri" panose="020F0502020204030204" pitchFamily="34" charset="0"/>
                  </a:rPr>
                  <a:t> cm at </a:t>
                </a:r>
                <a14:m>
                  <m:oMath xmlns:m="http://schemas.openxmlformats.org/officeDocument/2006/math">
                    <m:r>
                      <a:rPr lang="it-IT" sz="1400" b="0" i="1" smtClean="0">
                        <a:latin typeface="Cambria Math" panose="02040503050406030204" pitchFamily="18" charset="0"/>
                        <a:cs typeface="Calibri" panose="020F0502020204030204" pitchFamily="34" charset="0"/>
                      </a:rPr>
                      <m:t>∼ </m:t>
                    </m:r>
                  </m:oMath>
                </a14:m>
                <a:r>
                  <a:rPr lang="it-IT" sz="1400" dirty="0">
                    <a:latin typeface="Calibri" panose="020F0502020204030204" pitchFamily="34" charset="0"/>
                    <a:cs typeface="Calibri" panose="020F0502020204030204" pitchFamily="34" charset="0"/>
                  </a:rPr>
                  <a:t>60 cm from the source</a:t>
                </a:r>
              </a:p>
              <a:p>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𝜎</m:t>
                        </m:r>
                      </m:e>
                      <m:sub>
                        <m:r>
                          <a:rPr lang="it-IT" sz="1400" b="0" i="1" smtClean="0">
                            <a:latin typeface="Cambria Math" panose="02040503050406030204" pitchFamily="18" charset="0"/>
                            <a:cs typeface="Calibri" panose="020F0502020204030204" pitchFamily="34" charset="0"/>
                          </a:rPr>
                          <m:t>𝑥</m:t>
                        </m:r>
                      </m:sub>
                    </m:sSub>
                    <m:r>
                      <a:rPr lang="it-IT" sz="1400" b="0" i="1" smtClean="0">
                        <a:latin typeface="Cambria Math" panose="02040503050406030204" pitchFamily="18" charset="0"/>
                        <a:cs typeface="Calibri" panose="020F0502020204030204" pitchFamily="34" charset="0"/>
                      </a:rPr>
                      <m:t>∼2</m:t>
                    </m:r>
                  </m:oMath>
                </a14:m>
                <a:r>
                  <a:rPr lang="it-IT" sz="1400" dirty="0">
                    <a:latin typeface="Calibri" panose="020F0502020204030204" pitchFamily="34" charset="0"/>
                    <a:cs typeface="Calibri" panose="020F0502020204030204" pitchFamily="34" charset="0"/>
                  </a:rPr>
                  <a:t> mm,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𝜎</m:t>
                        </m:r>
                      </m:e>
                      <m:sub>
                        <m:r>
                          <a:rPr lang="it-IT" sz="1400" b="0" i="1" smtClean="0">
                            <a:latin typeface="Cambria Math" panose="02040503050406030204" pitchFamily="18" charset="0"/>
                            <a:cs typeface="Calibri" panose="020F0502020204030204" pitchFamily="34" charset="0"/>
                          </a:rPr>
                          <m:t>𝑦</m:t>
                        </m:r>
                      </m:sub>
                    </m:sSub>
                    <m:r>
                      <a:rPr lang="it-IT" sz="1400" b="0" i="1" smtClean="0">
                        <a:latin typeface="Cambria Math" panose="02040503050406030204" pitchFamily="18" charset="0"/>
                        <a:cs typeface="Calibri" panose="020F0502020204030204" pitchFamily="34" charset="0"/>
                      </a:rPr>
                      <m:t>∼2.8</m:t>
                    </m:r>
                  </m:oMath>
                </a14:m>
                <a:r>
                  <a:rPr lang="it-IT" sz="1400" dirty="0">
                    <a:latin typeface="Calibri" panose="020F0502020204030204" pitchFamily="34" charset="0"/>
                    <a:cs typeface="Calibri" panose="020F0502020204030204" pitchFamily="34" charset="0"/>
                  </a:rPr>
                  <a:t> mm</a:t>
                </a:r>
              </a:p>
            </p:txBody>
          </p:sp>
        </mc:Choice>
        <mc:Fallback xmlns="">
          <p:sp>
            <p:nvSpPr>
              <p:cNvPr id="31" name="TextBox 30">
                <a:extLst>
                  <a:ext uri="{FF2B5EF4-FFF2-40B4-BE49-F238E27FC236}">
                    <a16:creationId xmlns:a16="http://schemas.microsoft.com/office/drawing/2014/main" id="{E06BA05A-1941-C106-6575-694ECA7CC6B0}"/>
                  </a:ext>
                </a:extLst>
              </p:cNvPr>
              <p:cNvSpPr txBox="1">
                <a:spLocks noRot="1" noChangeAspect="1" noMove="1" noResize="1" noEditPoints="1" noAdjustHandles="1" noChangeArrowheads="1" noChangeShapeType="1" noTextEdit="1"/>
              </p:cNvSpPr>
              <p:nvPr/>
            </p:nvSpPr>
            <p:spPr>
              <a:xfrm>
                <a:off x="572560" y="3994599"/>
                <a:ext cx="4155140" cy="772647"/>
              </a:xfrm>
              <a:prstGeom prst="rect">
                <a:avLst/>
              </a:prstGeom>
              <a:blipFill>
                <a:blip r:embed="rId3"/>
                <a:stretch>
                  <a:fillRect l="-440" t="-787" b="-551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194D892-BDE4-8D1C-17AC-15CA1A90AE8A}"/>
                  </a:ext>
                </a:extLst>
              </p:cNvPr>
              <p:cNvSpPr txBox="1"/>
              <p:nvPr/>
            </p:nvSpPr>
            <p:spPr>
              <a:xfrm>
                <a:off x="5198164" y="4235384"/>
                <a:ext cx="3706349" cy="477054"/>
              </a:xfrm>
              <a:prstGeom prst="rect">
                <a:avLst/>
              </a:prstGeom>
              <a:solidFill>
                <a:schemeClr val="accent2">
                  <a:lumMod val="60000"/>
                  <a:lumOff val="40000"/>
                </a:schemeClr>
              </a:solidFill>
            </p:spPr>
            <p:txBody>
              <a:bodyPr wrap="square" rtlCol="0">
                <a:spAutoFit/>
              </a:bodyPr>
              <a:lstStyle/>
              <a:p>
                <a:r>
                  <a:rPr lang="it-IT" sz="1400" b="1" dirty="0">
                    <a:latin typeface="Calibri" panose="020F0502020204030204" pitchFamily="34" charset="0"/>
                    <a:cs typeface="Calibri" panose="020F0502020204030204" pitchFamily="34" charset="0"/>
                  </a:rPr>
                  <a:t>Beam Charge</a:t>
                </a:r>
                <a:r>
                  <a:rPr lang="it-IT" sz="1400" dirty="0">
                    <a:solidFill>
                      <a:schemeClr val="tx1"/>
                    </a:solidFill>
                  </a:rPr>
                  <a:t> </a:t>
                </a:r>
                <a14:m>
                  <m:oMath xmlns:m="http://schemas.openxmlformats.org/officeDocument/2006/math">
                    <m:r>
                      <a:rPr lang="it-IT" sz="1400" i="1" dirty="0" smtClean="0">
                        <a:solidFill>
                          <a:schemeClr val="tx1"/>
                        </a:solidFill>
                        <a:latin typeface="Cambria Math" panose="02040503050406030204" pitchFamily="18" charset="0"/>
                      </a:rPr>
                      <m:t>≃</m:t>
                    </m:r>
                    <m:r>
                      <a:rPr lang="it-IT" sz="1400" b="0" i="1" smtClean="0">
                        <a:solidFill>
                          <a:schemeClr val="tx1"/>
                        </a:solidFill>
                        <a:latin typeface="Cambria Math" panose="02040503050406030204" pitchFamily="18" charset="0"/>
                      </a:rPr>
                      <m:t>  150 </m:t>
                    </m:r>
                    <m:r>
                      <a:rPr lang="it-IT" sz="1400" b="0" i="1" smtClean="0">
                        <a:solidFill>
                          <a:schemeClr val="tx1"/>
                        </a:solidFill>
                        <a:latin typeface="Cambria Math" panose="02040503050406030204" pitchFamily="18" charset="0"/>
                      </a:rPr>
                      <m:t>𝑝𝐶</m:t>
                    </m:r>
                  </m:oMath>
                </a14:m>
                <a:endParaRPr lang="it-IT" sz="1400" dirty="0">
                  <a:latin typeface="Calibri" panose="020F0502020204030204" pitchFamily="34" charset="0"/>
                  <a:cs typeface="Calibri" panose="020F0502020204030204" pitchFamily="34" charset="0"/>
                </a:endParaRPr>
              </a:p>
              <a:p>
                <a:pPr algn="r"/>
                <a:r>
                  <a:rPr lang="it-IT" sz="1100" b="0" dirty="0">
                    <a:solidFill>
                      <a:srgbClr val="222222"/>
                    </a:solidFill>
                    <a:effectLst/>
                    <a:latin typeface="Calibri" panose="020F0502020204030204" pitchFamily="34" charset="0"/>
                    <a:cs typeface="Calibri" panose="020F0502020204030204" pitchFamily="34" charset="0"/>
                  </a:rPr>
                  <a:t>D. Gregocki Instruments </a:t>
                </a:r>
                <a:r>
                  <a:rPr lang="it-IT" sz="1100" b="1" dirty="0">
                    <a:solidFill>
                      <a:srgbClr val="222222"/>
                    </a:solidFill>
                    <a:effectLst/>
                    <a:latin typeface="Calibri" panose="020F0502020204030204" pitchFamily="34" charset="0"/>
                    <a:cs typeface="Calibri" panose="020F0502020204030204" pitchFamily="34" charset="0"/>
                  </a:rPr>
                  <a:t>2025</a:t>
                </a:r>
                <a:r>
                  <a:rPr lang="it-IT" sz="1100" b="0" dirty="0">
                    <a:solidFill>
                      <a:srgbClr val="222222"/>
                    </a:solidFill>
                    <a:effectLst/>
                    <a:latin typeface="Calibri" panose="020F0502020204030204" pitchFamily="34" charset="0"/>
                    <a:cs typeface="Calibri" panose="020F0502020204030204" pitchFamily="34" charset="0"/>
                  </a:rPr>
                  <a:t>, 9(4), 25</a:t>
                </a:r>
                <a:endParaRPr lang="it-IT" sz="1100" dirty="0">
                  <a:latin typeface="Calibri" panose="020F0502020204030204" pitchFamily="34" charset="0"/>
                  <a:cs typeface="Calibri" panose="020F0502020204030204" pitchFamily="34" charset="0"/>
                </a:endParaRPr>
              </a:p>
            </p:txBody>
          </p:sp>
        </mc:Choice>
        <mc:Fallback xmlns="">
          <p:sp>
            <p:nvSpPr>
              <p:cNvPr id="32" name="TextBox 31">
                <a:extLst>
                  <a:ext uri="{FF2B5EF4-FFF2-40B4-BE49-F238E27FC236}">
                    <a16:creationId xmlns:a16="http://schemas.microsoft.com/office/drawing/2014/main" id="{F194D892-BDE4-8D1C-17AC-15CA1A90AE8A}"/>
                  </a:ext>
                </a:extLst>
              </p:cNvPr>
              <p:cNvSpPr txBox="1">
                <a:spLocks noRot="1" noChangeAspect="1" noMove="1" noResize="1" noEditPoints="1" noAdjustHandles="1" noChangeArrowheads="1" noChangeShapeType="1" noTextEdit="1"/>
              </p:cNvSpPr>
              <p:nvPr/>
            </p:nvSpPr>
            <p:spPr>
              <a:xfrm>
                <a:off x="5198164" y="4235384"/>
                <a:ext cx="3706349" cy="477054"/>
              </a:xfrm>
              <a:prstGeom prst="rect">
                <a:avLst/>
              </a:prstGeom>
              <a:blipFill>
                <a:blip r:embed="rId4"/>
                <a:stretch>
                  <a:fillRect l="-493" t="-1282" b="-7692"/>
                </a:stretch>
              </a:blipFill>
            </p:spPr>
            <p:txBody>
              <a:bodyPr/>
              <a:lstStyle/>
              <a:p>
                <a:r>
                  <a:rPr lang="it-IT">
                    <a:noFill/>
                  </a:rPr>
                  <a:t> </a:t>
                </a:r>
              </a:p>
            </p:txBody>
          </p:sp>
        </mc:Fallback>
      </mc:AlternateContent>
      <p:sp>
        <p:nvSpPr>
          <p:cNvPr id="33" name="TextBox 32">
            <a:extLst>
              <a:ext uri="{FF2B5EF4-FFF2-40B4-BE49-F238E27FC236}">
                <a16:creationId xmlns:a16="http://schemas.microsoft.com/office/drawing/2014/main" id="{E0189637-97BD-6B84-679C-4BDEB704F339}"/>
              </a:ext>
            </a:extLst>
          </p:cNvPr>
          <p:cNvSpPr txBox="1"/>
          <p:nvPr/>
        </p:nvSpPr>
        <p:spPr>
          <a:xfrm>
            <a:off x="428060" y="984959"/>
            <a:ext cx="4445044" cy="307777"/>
          </a:xfrm>
          <a:prstGeom prst="rect">
            <a:avLst/>
          </a:prstGeom>
          <a:solidFill>
            <a:schemeClr val="tx2">
              <a:lumMod val="75000"/>
              <a:lumOff val="25000"/>
            </a:schemeClr>
          </a:solidFill>
        </p:spPr>
        <p:txBody>
          <a:bodyPr wrap="square" rtlCol="0">
            <a:spAutoFit/>
          </a:bodyPr>
          <a:lstStyle/>
          <a:p>
            <a:r>
              <a:rPr lang="it-IT" sz="1400" b="1" dirty="0">
                <a:latin typeface="Calibri" panose="020F0502020204030204" pitchFamily="34" charset="0"/>
                <a:cs typeface="Calibri" panose="020F0502020204030204" pitchFamily="34" charset="0"/>
              </a:rPr>
              <a:t>Beam Spectra</a:t>
            </a:r>
          </a:p>
        </p:txBody>
      </p:sp>
      <p:sp>
        <p:nvSpPr>
          <p:cNvPr id="34" name="TextBox 33">
            <a:extLst>
              <a:ext uri="{FF2B5EF4-FFF2-40B4-BE49-F238E27FC236}">
                <a16:creationId xmlns:a16="http://schemas.microsoft.com/office/drawing/2014/main" id="{4DF5628C-2BA9-997F-7C9B-50B44A530EC8}"/>
              </a:ext>
            </a:extLst>
          </p:cNvPr>
          <p:cNvSpPr txBox="1"/>
          <p:nvPr/>
        </p:nvSpPr>
        <p:spPr>
          <a:xfrm>
            <a:off x="5173120" y="987135"/>
            <a:ext cx="3653330" cy="307777"/>
          </a:xfrm>
          <a:prstGeom prst="rect">
            <a:avLst/>
          </a:prstGeom>
          <a:solidFill>
            <a:srgbClr val="FF7C80"/>
          </a:solidFill>
        </p:spPr>
        <p:txBody>
          <a:bodyPr wrap="square" rtlCol="0">
            <a:spAutoFit/>
          </a:bodyPr>
          <a:lstStyle/>
          <a:p>
            <a:r>
              <a:rPr lang="it-IT" sz="1400" b="1" dirty="0">
                <a:latin typeface="Calibri" panose="020F0502020204030204" pitchFamily="34" charset="0"/>
                <a:cs typeface="Calibri" panose="020F0502020204030204" pitchFamily="34" charset="0"/>
              </a:rPr>
              <a:t>Dose and DPP</a:t>
            </a:r>
          </a:p>
        </p:txBody>
      </p:sp>
      <p:pic>
        <p:nvPicPr>
          <p:cNvPr id="26" name="Picture 25" descr="A blue and yellow speckled background&#10;&#10;Description automatically generated">
            <a:extLst>
              <a:ext uri="{FF2B5EF4-FFF2-40B4-BE49-F238E27FC236}">
                <a16:creationId xmlns:a16="http://schemas.microsoft.com/office/drawing/2014/main" id="{502F158F-D04B-02D6-F693-D41A4406C9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0200" y="1375119"/>
            <a:ext cx="2885885" cy="550051"/>
          </a:xfrm>
          <a:prstGeom prst="rect">
            <a:avLst/>
          </a:prstGeom>
        </p:spPr>
      </p:pic>
      <p:pic>
        <p:nvPicPr>
          <p:cNvPr id="37" name="Picture 36" descr="A green light in a circle&#10;&#10;Description automatically generated">
            <a:extLst>
              <a:ext uri="{FF2B5EF4-FFF2-40B4-BE49-F238E27FC236}">
                <a16:creationId xmlns:a16="http://schemas.microsoft.com/office/drawing/2014/main" id="{D8B83DFA-078A-AB37-0BCC-BB2DC2423B3F}"/>
              </a:ext>
            </a:extLst>
          </p:cNvPr>
          <p:cNvPicPr>
            <a:picLocks noChangeAspect="1"/>
          </p:cNvPicPr>
          <p:nvPr/>
        </p:nvPicPr>
        <p:blipFill>
          <a:blip r:embed="rId6" cstate="print">
            <a:extLst>
              <a:ext uri="{28A0092B-C50C-407E-A947-70E740481C1C}">
                <a14:useLocalDpi xmlns:a14="http://schemas.microsoft.com/office/drawing/2010/main" val="0"/>
              </a:ext>
            </a:extLst>
          </a:blip>
          <a:srcRect l="19385" t="15304" r="22477" b="11388"/>
          <a:stretch/>
        </p:blipFill>
        <p:spPr>
          <a:xfrm>
            <a:off x="1079553" y="1374652"/>
            <a:ext cx="575965" cy="550052"/>
          </a:xfrm>
          <a:prstGeom prst="rect">
            <a:avLst/>
          </a:prstGeom>
        </p:spPr>
      </p:pic>
      <p:sp>
        <p:nvSpPr>
          <p:cNvPr id="38" name="TextBox 37">
            <a:extLst>
              <a:ext uri="{FF2B5EF4-FFF2-40B4-BE49-F238E27FC236}">
                <a16:creationId xmlns:a16="http://schemas.microsoft.com/office/drawing/2014/main" id="{FD869C0F-0510-E151-196A-8E0A1186AE03}"/>
              </a:ext>
            </a:extLst>
          </p:cNvPr>
          <p:cNvSpPr txBox="1"/>
          <p:nvPr/>
        </p:nvSpPr>
        <p:spPr>
          <a:xfrm>
            <a:off x="3028950" y="1046515"/>
            <a:ext cx="1904689" cy="246221"/>
          </a:xfrm>
          <a:prstGeom prst="rect">
            <a:avLst/>
          </a:prstGeom>
          <a:noFill/>
        </p:spPr>
        <p:txBody>
          <a:bodyPr wrap="none" rtlCol="0">
            <a:spAutoFit/>
          </a:bodyPr>
          <a:lstStyle/>
          <a:p>
            <a:r>
              <a:rPr lang="it-IT" sz="1000" dirty="0">
                <a:latin typeface="Calibri" panose="020F0502020204030204" pitchFamily="34" charset="0"/>
                <a:cs typeface="Calibri" panose="020F0502020204030204" pitchFamily="34" charset="0"/>
              </a:rPr>
              <a:t>S.G. Vlachos NIMA 1082:2 (2026)</a:t>
            </a:r>
          </a:p>
        </p:txBody>
      </p:sp>
      <p:pic>
        <p:nvPicPr>
          <p:cNvPr id="41" name="Picture 40">
            <a:extLst>
              <a:ext uri="{FF2B5EF4-FFF2-40B4-BE49-F238E27FC236}">
                <a16:creationId xmlns:a16="http://schemas.microsoft.com/office/drawing/2014/main" id="{A2076B55-62BB-2232-D648-8E9642E4C435}"/>
              </a:ext>
            </a:extLst>
          </p:cNvPr>
          <p:cNvPicPr>
            <a:picLocks noChangeAspect="1"/>
          </p:cNvPicPr>
          <p:nvPr/>
        </p:nvPicPr>
        <p:blipFill>
          <a:blip r:embed="rId7"/>
          <a:stretch>
            <a:fillRect/>
          </a:stretch>
        </p:blipFill>
        <p:spPr>
          <a:xfrm>
            <a:off x="7427427" y="2280847"/>
            <a:ext cx="1132522" cy="743216"/>
          </a:xfrm>
          <a:prstGeom prst="rect">
            <a:avLst/>
          </a:prstGeom>
        </p:spPr>
      </p:pic>
      <p:sp>
        <p:nvSpPr>
          <p:cNvPr id="45" name="TextBox 44">
            <a:extLst>
              <a:ext uri="{FF2B5EF4-FFF2-40B4-BE49-F238E27FC236}">
                <a16:creationId xmlns:a16="http://schemas.microsoft.com/office/drawing/2014/main" id="{DE4E04E2-1891-48ED-9575-A51CB3210684}"/>
              </a:ext>
            </a:extLst>
          </p:cNvPr>
          <p:cNvSpPr txBox="1"/>
          <p:nvPr/>
        </p:nvSpPr>
        <p:spPr>
          <a:xfrm>
            <a:off x="7034219" y="1837168"/>
            <a:ext cx="1766766"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Cumulating 120 shots</a:t>
            </a:r>
          </a:p>
        </p:txBody>
      </p:sp>
      <p:pic>
        <p:nvPicPr>
          <p:cNvPr id="57" name="Picture 5">
            <a:extLst>
              <a:ext uri="{FF2B5EF4-FFF2-40B4-BE49-F238E27FC236}">
                <a16:creationId xmlns:a16="http://schemas.microsoft.com/office/drawing/2014/main" id="{19DFA9FC-0D88-300C-B238-772620A4E087}"/>
              </a:ext>
            </a:extLst>
          </p:cNvPr>
          <p:cNvPicPr>
            <a:picLocks noChangeAspect="1"/>
          </p:cNvPicPr>
          <p:nvPr/>
        </p:nvPicPr>
        <p:blipFill>
          <a:blip r:embed="rId8"/>
          <a:srcRect/>
          <a:stretch/>
        </p:blipFill>
        <p:spPr>
          <a:xfrm>
            <a:off x="5182705" y="1377141"/>
            <a:ext cx="3642246" cy="361300"/>
          </a:xfrm>
          <a:prstGeom prst="rect">
            <a:avLst/>
          </a:prstGeom>
        </p:spPr>
      </p:pic>
      <p:pic>
        <p:nvPicPr>
          <p:cNvPr id="3" name="Graphic 2">
            <a:extLst>
              <a:ext uri="{FF2B5EF4-FFF2-40B4-BE49-F238E27FC236}">
                <a16:creationId xmlns:a16="http://schemas.microsoft.com/office/drawing/2014/main" id="{05276E81-791B-7EFB-3FD0-FBF559289B8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2560" y="2335482"/>
            <a:ext cx="1404888" cy="971605"/>
          </a:xfrm>
          <a:prstGeom prst="rect">
            <a:avLst/>
          </a:prstGeom>
        </p:spPr>
      </p:pic>
      <p:sp>
        <p:nvSpPr>
          <p:cNvPr id="5" name="TextBox 4">
            <a:extLst>
              <a:ext uri="{FF2B5EF4-FFF2-40B4-BE49-F238E27FC236}">
                <a16:creationId xmlns:a16="http://schemas.microsoft.com/office/drawing/2014/main" id="{12373274-6C6C-DA87-CB2B-34ABE10E00EF}"/>
              </a:ext>
            </a:extLst>
          </p:cNvPr>
          <p:cNvSpPr txBox="1"/>
          <p:nvPr/>
        </p:nvSpPr>
        <p:spPr>
          <a:xfrm>
            <a:off x="1645010" y="2154309"/>
            <a:ext cx="606769" cy="307777"/>
          </a:xfrm>
          <a:prstGeom prst="rect">
            <a:avLst/>
          </a:prstGeom>
          <a:noFill/>
        </p:spPr>
        <p:txBody>
          <a:bodyPr wrap="none" rtlCol="0">
            <a:spAutoFit/>
          </a:bodyPr>
          <a:lstStyle/>
          <a:p>
            <a:r>
              <a:rPr lang="it-IT" sz="1400" dirty="0"/>
              <a:t>Lanex</a:t>
            </a:r>
          </a:p>
        </p:txBody>
      </p:sp>
      <p:sp>
        <p:nvSpPr>
          <p:cNvPr id="6" name="TextBox 5">
            <a:extLst>
              <a:ext uri="{FF2B5EF4-FFF2-40B4-BE49-F238E27FC236}">
                <a16:creationId xmlns:a16="http://schemas.microsoft.com/office/drawing/2014/main" id="{F4F4F053-2FA9-A17F-01CF-A46F7A1966DE}"/>
              </a:ext>
            </a:extLst>
          </p:cNvPr>
          <p:cNvSpPr txBox="1"/>
          <p:nvPr/>
        </p:nvSpPr>
        <p:spPr>
          <a:xfrm>
            <a:off x="257336" y="2205231"/>
            <a:ext cx="659476" cy="307777"/>
          </a:xfrm>
          <a:prstGeom prst="rect">
            <a:avLst/>
          </a:prstGeom>
          <a:noFill/>
        </p:spPr>
        <p:txBody>
          <a:bodyPr wrap="none" rtlCol="0">
            <a:spAutoFit/>
          </a:bodyPr>
          <a:lstStyle/>
          <a:p>
            <a:r>
              <a:rPr lang="it-IT" sz="1400" dirty="0"/>
              <a:t>Mirror</a:t>
            </a:r>
          </a:p>
        </p:txBody>
      </p:sp>
      <p:sp>
        <p:nvSpPr>
          <p:cNvPr id="7" name="TextBox 6">
            <a:extLst>
              <a:ext uri="{FF2B5EF4-FFF2-40B4-BE49-F238E27FC236}">
                <a16:creationId xmlns:a16="http://schemas.microsoft.com/office/drawing/2014/main" id="{82D7CAF4-0C8E-7E42-B271-F52988BB086C}"/>
              </a:ext>
            </a:extLst>
          </p:cNvPr>
          <p:cNvSpPr txBox="1"/>
          <p:nvPr/>
        </p:nvSpPr>
        <p:spPr>
          <a:xfrm>
            <a:off x="298229" y="3088698"/>
            <a:ext cx="745269" cy="307777"/>
          </a:xfrm>
          <a:prstGeom prst="rect">
            <a:avLst/>
          </a:prstGeom>
          <a:noFill/>
        </p:spPr>
        <p:txBody>
          <a:bodyPr wrap="none" rtlCol="0">
            <a:spAutoFit/>
          </a:bodyPr>
          <a:lstStyle/>
          <a:p>
            <a:r>
              <a:rPr lang="it-IT" sz="1400" dirty="0"/>
              <a:t>Camera</a:t>
            </a:r>
          </a:p>
        </p:txBody>
      </p:sp>
      <p:sp>
        <p:nvSpPr>
          <p:cNvPr id="8" name="TextBox 7">
            <a:extLst>
              <a:ext uri="{FF2B5EF4-FFF2-40B4-BE49-F238E27FC236}">
                <a16:creationId xmlns:a16="http://schemas.microsoft.com/office/drawing/2014/main" id="{D57C1758-2C39-C97F-56AC-F59AE56D33B9}"/>
              </a:ext>
            </a:extLst>
          </p:cNvPr>
          <p:cNvSpPr txBox="1"/>
          <p:nvPr/>
        </p:nvSpPr>
        <p:spPr>
          <a:xfrm>
            <a:off x="1595378" y="2576795"/>
            <a:ext cx="805798" cy="461665"/>
          </a:xfrm>
          <a:prstGeom prst="rect">
            <a:avLst/>
          </a:prstGeom>
          <a:noFill/>
        </p:spPr>
        <p:txBody>
          <a:bodyPr wrap="none" rtlCol="0">
            <a:spAutoFit/>
          </a:bodyPr>
          <a:lstStyle/>
          <a:p>
            <a:r>
              <a:rPr lang="it-IT" sz="1200" dirty="0"/>
              <a:t>Magnetic </a:t>
            </a:r>
          </a:p>
          <a:p>
            <a:r>
              <a:rPr lang="it-IT" sz="1200" dirty="0"/>
              <a:t>dipole</a:t>
            </a:r>
          </a:p>
        </p:txBody>
      </p:sp>
      <p:sp>
        <p:nvSpPr>
          <p:cNvPr id="9" name="Arrow: Right 8">
            <a:extLst>
              <a:ext uri="{FF2B5EF4-FFF2-40B4-BE49-F238E27FC236}">
                <a16:creationId xmlns:a16="http://schemas.microsoft.com/office/drawing/2014/main" id="{7684EA3A-B9D9-179A-FE01-C7B33633B3B3}"/>
              </a:ext>
            </a:extLst>
          </p:cNvPr>
          <p:cNvSpPr/>
          <p:nvPr/>
        </p:nvSpPr>
        <p:spPr>
          <a:xfrm rot="13229112">
            <a:off x="1899417" y="3403145"/>
            <a:ext cx="231001" cy="159861"/>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it-IT"/>
          </a:p>
        </p:txBody>
      </p:sp>
      <p:grpSp>
        <p:nvGrpSpPr>
          <p:cNvPr id="10" name="Group 9">
            <a:extLst>
              <a:ext uri="{FF2B5EF4-FFF2-40B4-BE49-F238E27FC236}">
                <a16:creationId xmlns:a16="http://schemas.microsoft.com/office/drawing/2014/main" id="{60877FB7-6993-37CD-217F-9B17C92A8D7D}"/>
              </a:ext>
            </a:extLst>
          </p:cNvPr>
          <p:cNvGrpSpPr/>
          <p:nvPr/>
        </p:nvGrpSpPr>
        <p:grpSpPr>
          <a:xfrm rot="18695241">
            <a:off x="1700960" y="3166986"/>
            <a:ext cx="433670" cy="167613"/>
            <a:chOff x="1003299" y="2993191"/>
            <a:chExt cx="409575" cy="158300"/>
          </a:xfrm>
        </p:grpSpPr>
        <p:sp>
          <p:nvSpPr>
            <p:cNvPr id="11" name="Rectangle 10">
              <a:extLst>
                <a:ext uri="{FF2B5EF4-FFF2-40B4-BE49-F238E27FC236}">
                  <a16:creationId xmlns:a16="http://schemas.microsoft.com/office/drawing/2014/main" id="{83324B47-2A36-9581-6BAD-2F62FBDF3008}"/>
                </a:ext>
              </a:extLst>
            </p:cNvPr>
            <p:cNvSpPr/>
            <p:nvPr/>
          </p:nvSpPr>
          <p:spPr>
            <a:xfrm>
              <a:off x="1003299" y="2994025"/>
              <a:ext cx="409575" cy="15746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it-IT"/>
            </a:p>
          </p:txBody>
        </p:sp>
        <p:sp>
          <p:nvSpPr>
            <p:cNvPr id="12" name="Rectangle 11">
              <a:extLst>
                <a:ext uri="{FF2B5EF4-FFF2-40B4-BE49-F238E27FC236}">
                  <a16:creationId xmlns:a16="http://schemas.microsoft.com/office/drawing/2014/main" id="{431B3A6F-237E-394A-A85F-41EED13D746F}"/>
                </a:ext>
              </a:extLst>
            </p:cNvPr>
            <p:cNvSpPr/>
            <p:nvPr/>
          </p:nvSpPr>
          <p:spPr>
            <a:xfrm>
              <a:off x="1078233" y="2993191"/>
              <a:ext cx="52862" cy="157466"/>
            </a:xfrm>
            <a:prstGeom prst="rect">
              <a:avLst/>
            </a:prstGeom>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grpSp>
      <p:sp>
        <p:nvSpPr>
          <p:cNvPr id="13" name="TextBox 12">
            <a:extLst>
              <a:ext uri="{FF2B5EF4-FFF2-40B4-BE49-F238E27FC236}">
                <a16:creationId xmlns:a16="http://schemas.microsoft.com/office/drawing/2014/main" id="{745449BE-F1A5-4D61-46D0-5F452E9AAEA2}"/>
              </a:ext>
            </a:extLst>
          </p:cNvPr>
          <p:cNvSpPr txBox="1"/>
          <p:nvPr/>
        </p:nvSpPr>
        <p:spPr>
          <a:xfrm>
            <a:off x="969884" y="3332562"/>
            <a:ext cx="921984" cy="307777"/>
          </a:xfrm>
          <a:prstGeom prst="rect">
            <a:avLst/>
          </a:prstGeom>
          <a:noFill/>
        </p:spPr>
        <p:txBody>
          <a:bodyPr wrap="none" rtlCol="0">
            <a:spAutoFit/>
          </a:bodyPr>
          <a:lstStyle/>
          <a:p>
            <a:r>
              <a:rPr lang="it-IT" sz="1400" dirty="0"/>
              <a:t>collimator</a:t>
            </a:r>
          </a:p>
        </p:txBody>
      </p:sp>
      <p:cxnSp>
        <p:nvCxnSpPr>
          <p:cNvPr id="14" name="Straight Arrow Connector 13">
            <a:extLst>
              <a:ext uri="{FF2B5EF4-FFF2-40B4-BE49-F238E27FC236}">
                <a16:creationId xmlns:a16="http://schemas.microsoft.com/office/drawing/2014/main" id="{414C3414-229F-0A9E-8818-A874451B21DB}"/>
              </a:ext>
            </a:extLst>
          </p:cNvPr>
          <p:cNvCxnSpPr>
            <a:cxnSpLocks/>
          </p:cNvCxnSpPr>
          <p:nvPr/>
        </p:nvCxnSpPr>
        <p:spPr>
          <a:xfrm flipH="1" flipV="1">
            <a:off x="940242" y="2428502"/>
            <a:ext cx="397229" cy="295265"/>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3B1591A-F3BA-0264-C90D-FEACDEAFF702}"/>
              </a:ext>
            </a:extLst>
          </p:cNvPr>
          <p:cNvCxnSpPr>
            <a:cxnSpLocks/>
          </p:cNvCxnSpPr>
          <p:nvPr/>
        </p:nvCxnSpPr>
        <p:spPr>
          <a:xfrm flipH="1" flipV="1">
            <a:off x="1191451" y="2417567"/>
            <a:ext cx="222890" cy="25189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A41BA40-B74D-DCB8-782F-ED87A6A8E366}"/>
              </a:ext>
            </a:extLst>
          </p:cNvPr>
          <p:cNvCxnSpPr>
            <a:cxnSpLocks/>
          </p:cNvCxnSpPr>
          <p:nvPr/>
        </p:nvCxnSpPr>
        <p:spPr>
          <a:xfrm flipH="1" flipV="1">
            <a:off x="1369027" y="2417567"/>
            <a:ext cx="112347" cy="18839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959345F-D73F-C387-ACA0-9E575AFCB2C0}"/>
              </a:ext>
            </a:extLst>
          </p:cNvPr>
          <p:cNvCxnSpPr>
            <a:cxnSpLocks/>
          </p:cNvCxnSpPr>
          <p:nvPr/>
        </p:nvCxnSpPr>
        <p:spPr>
          <a:xfrm flipH="1">
            <a:off x="815794" y="2588948"/>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09BB676-242D-2110-DC48-92E1DB10D1AA}"/>
              </a:ext>
            </a:extLst>
          </p:cNvPr>
          <p:cNvCxnSpPr>
            <a:cxnSpLocks/>
          </p:cNvCxnSpPr>
          <p:nvPr/>
        </p:nvCxnSpPr>
        <p:spPr>
          <a:xfrm flipH="1">
            <a:off x="892011" y="2646073"/>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5B5F8DA-A490-E195-F6F5-908C4CADE3AC}"/>
              </a:ext>
            </a:extLst>
          </p:cNvPr>
          <p:cNvCxnSpPr>
            <a:cxnSpLocks/>
          </p:cNvCxnSpPr>
          <p:nvPr/>
        </p:nvCxnSpPr>
        <p:spPr>
          <a:xfrm flipH="1">
            <a:off x="965489" y="2710073"/>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1DBC6D7-2078-08B7-0B03-2CF3C90E6C4D}"/>
              </a:ext>
            </a:extLst>
          </p:cNvPr>
          <p:cNvSpPr txBox="1"/>
          <p:nvPr/>
        </p:nvSpPr>
        <p:spPr>
          <a:xfrm>
            <a:off x="7248359" y="1046468"/>
            <a:ext cx="1578091" cy="276999"/>
          </a:xfrm>
          <a:prstGeom prst="rect">
            <a:avLst/>
          </a:prstGeom>
          <a:noFill/>
        </p:spPr>
        <p:txBody>
          <a:bodyPr wrap="square">
            <a:spAutoFit/>
          </a:bodyPr>
          <a:lstStyle/>
          <a:p>
            <a:r>
              <a:rPr lang="it-IT" sz="1200" dirty="0">
                <a:latin typeface="Calibri" panose="020F0502020204030204" pitchFamily="34" charset="0"/>
                <a:cs typeface="Calibri" panose="020F0502020204030204" pitchFamily="34" charset="0"/>
              </a:rPr>
              <a:t>Courtesy of S. Piccinini</a:t>
            </a:r>
          </a:p>
        </p:txBody>
      </p:sp>
      <p:pic>
        <p:nvPicPr>
          <p:cNvPr id="50" name="Picture 2288" descr="A diagram of a magnetic diodes&#10;&#10;AI-generated content may be incorrect.">
            <a:extLst>
              <a:ext uri="{FF2B5EF4-FFF2-40B4-BE49-F238E27FC236}">
                <a16:creationId xmlns:a16="http://schemas.microsoft.com/office/drawing/2014/main" id="{57B9AD1A-1282-1287-91D8-7908C5C2F05A}"/>
              </a:ext>
            </a:extLst>
          </p:cNvPr>
          <p:cNvPicPr>
            <a:picLocks noChangeAspect="1"/>
          </p:cNvPicPr>
          <p:nvPr/>
        </p:nvPicPr>
        <p:blipFill>
          <a:blip r:embed="rId11"/>
          <a:srcRect l="47742" t="48820" r="4781" b="3759"/>
          <a:stretch>
            <a:fillRect/>
          </a:stretch>
        </p:blipFill>
        <p:spPr>
          <a:xfrm>
            <a:off x="2335196" y="1977303"/>
            <a:ext cx="2568456" cy="1894527"/>
          </a:xfrm>
          <a:prstGeom prst="rect">
            <a:avLst/>
          </a:prstGeom>
        </p:spPr>
      </p:pic>
    </p:spTree>
    <p:extLst>
      <p:ext uri="{BB962C8B-B14F-4D97-AF65-F5344CB8AC3E}">
        <p14:creationId xmlns:p14="http://schemas.microsoft.com/office/powerpoint/2010/main" val="4075705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5EEF9-2918-3F17-2C86-2A4EACC5A3BB}"/>
            </a:ext>
          </a:extLst>
        </p:cNvPr>
        <p:cNvGrpSpPr/>
        <p:nvPr/>
      </p:nvGrpSpPr>
      <p:grpSpPr>
        <a:xfrm>
          <a:off x="0" y="0"/>
          <a:ext cx="0" cy="0"/>
          <a:chOff x="0" y="0"/>
          <a:chExt cx="0" cy="0"/>
        </a:xfrm>
      </p:grpSpPr>
      <p:pic>
        <p:nvPicPr>
          <p:cNvPr id="50" name="Picture 2288" descr="A diagram of a magnetic diodes&#10;&#10;AI-generated content may be incorrect.">
            <a:extLst>
              <a:ext uri="{FF2B5EF4-FFF2-40B4-BE49-F238E27FC236}">
                <a16:creationId xmlns:a16="http://schemas.microsoft.com/office/drawing/2014/main" id="{B44767AF-697B-F54F-47FB-D5D1ACEB3362}"/>
              </a:ext>
            </a:extLst>
          </p:cNvPr>
          <p:cNvPicPr>
            <a:picLocks noChangeAspect="1"/>
          </p:cNvPicPr>
          <p:nvPr/>
        </p:nvPicPr>
        <p:blipFill>
          <a:blip r:embed="rId2"/>
          <a:srcRect l="47742" t="48820" r="4781" b="3759"/>
          <a:stretch>
            <a:fillRect/>
          </a:stretch>
        </p:blipFill>
        <p:spPr>
          <a:xfrm>
            <a:off x="2335196" y="1977303"/>
            <a:ext cx="2568456" cy="1894527"/>
          </a:xfrm>
          <a:prstGeom prst="rect">
            <a:avLst/>
          </a:prstGeom>
        </p:spPr>
      </p:pic>
      <p:pic>
        <p:nvPicPr>
          <p:cNvPr id="51" name="Picture 50">
            <a:extLst>
              <a:ext uri="{FF2B5EF4-FFF2-40B4-BE49-F238E27FC236}">
                <a16:creationId xmlns:a16="http://schemas.microsoft.com/office/drawing/2014/main" id="{9F0DBE90-E572-BCF8-A9F0-0A4CAF07B517}"/>
              </a:ext>
            </a:extLst>
          </p:cNvPr>
          <p:cNvPicPr preferRelativeResize="0">
            <a:picLocks noChangeAspect="1"/>
          </p:cNvPicPr>
          <p:nvPr/>
        </p:nvPicPr>
        <p:blipFill>
          <a:blip r:embed="rId3"/>
          <a:srcRect/>
          <a:stretch/>
        </p:blipFill>
        <p:spPr>
          <a:xfrm>
            <a:off x="4750942" y="1675810"/>
            <a:ext cx="4217558" cy="2559574"/>
          </a:xfrm>
          <a:prstGeom prst="rect">
            <a:avLst/>
          </a:prstGeom>
          <a:effectLst/>
        </p:spPr>
      </p:pic>
      <p:sp>
        <p:nvSpPr>
          <p:cNvPr id="2" name="Title 1">
            <a:extLst>
              <a:ext uri="{FF2B5EF4-FFF2-40B4-BE49-F238E27FC236}">
                <a16:creationId xmlns:a16="http://schemas.microsoft.com/office/drawing/2014/main" id="{615A5D0D-5A1F-8326-1C9C-3B466B78A126}"/>
              </a:ext>
            </a:extLst>
          </p:cNvPr>
          <p:cNvSpPr>
            <a:spLocks noGrp="1"/>
          </p:cNvSpPr>
          <p:nvPr>
            <p:ph type="title"/>
          </p:nvPr>
        </p:nvSpPr>
        <p:spPr/>
        <p:txBody>
          <a:bodyPr/>
          <a:lstStyle/>
          <a:p>
            <a:pPr>
              <a:defRPr/>
            </a:pPr>
            <a:r>
              <a:rPr lang="it-IT" dirty="0"/>
              <a:t>Laser Wakefield Acceleration at ILIL</a:t>
            </a:r>
          </a:p>
        </p:txBody>
      </p:sp>
      <p:sp>
        <p:nvSpPr>
          <p:cNvPr id="4" name="Footer Placeholder 3">
            <a:extLst>
              <a:ext uri="{FF2B5EF4-FFF2-40B4-BE49-F238E27FC236}">
                <a16:creationId xmlns:a16="http://schemas.microsoft.com/office/drawing/2014/main" id="{731DEFB1-C3F5-9D6F-5DAD-539E1F1209F5}"/>
              </a:ext>
            </a:extLst>
          </p:cNvPr>
          <p:cNvSpPr>
            <a:spLocks noGrp="1"/>
          </p:cNvSpPr>
          <p:nvPr>
            <p:ph type="ftr" sz="quarter" idx="10"/>
          </p:nvPr>
        </p:nvSpPr>
        <p:spPr/>
        <p:txBody>
          <a:bodyPr/>
          <a:lstStyle/>
          <a:p>
            <a:pPr>
              <a:defRPr/>
            </a:pPr>
            <a:r>
              <a:rPr lang="it-IT" sz="1000"/>
              <a:t>CIP 2026</a:t>
            </a:r>
          </a:p>
        </p:txBody>
      </p:sp>
      <p:sp>
        <p:nvSpPr>
          <p:cNvPr id="13317" name="Slide Number Placeholder 4">
            <a:extLst>
              <a:ext uri="{FF2B5EF4-FFF2-40B4-BE49-F238E27FC236}">
                <a16:creationId xmlns:a16="http://schemas.microsoft.com/office/drawing/2014/main" id="{377B5748-6831-9FCA-77DC-AD50BC22E9F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6BF6CE6-7245-4756-B4DB-2C7E90B53091}" type="slidenum">
              <a:rPr lang="it-IT" altLang="it-IT" smtClean="0">
                <a:solidFill>
                  <a:schemeClr val="bg1"/>
                </a:solidFill>
              </a:rPr>
              <a:pPr/>
              <a:t>15</a:t>
            </a:fld>
            <a:endParaRPr lang="it-IT" altLang="it-IT">
              <a:solidFill>
                <a:schemeClr val="bg1"/>
              </a:solidFill>
            </a:endParaRPr>
          </a:p>
        </p:txBody>
      </p:sp>
      <p:sp>
        <p:nvSpPr>
          <p:cNvPr id="19" name="TextBox 18">
            <a:extLst>
              <a:ext uri="{FF2B5EF4-FFF2-40B4-BE49-F238E27FC236}">
                <a16:creationId xmlns:a16="http://schemas.microsoft.com/office/drawing/2014/main" id="{DC6ABE57-F51F-9E09-5C73-5DE82682E39E}"/>
              </a:ext>
            </a:extLst>
          </p:cNvPr>
          <p:cNvSpPr txBox="1"/>
          <p:nvPr/>
        </p:nvSpPr>
        <p:spPr>
          <a:xfrm>
            <a:off x="2799365" y="5037057"/>
            <a:ext cx="184731" cy="261610"/>
          </a:xfrm>
          <a:prstGeom prst="rect">
            <a:avLst/>
          </a:prstGeom>
          <a:noFill/>
        </p:spPr>
        <p:txBody>
          <a:bodyPr wrap="none" rtlCol="0">
            <a:spAutoFit/>
          </a:bodyPr>
          <a:lstStyle/>
          <a:p>
            <a:endParaRPr lang="it-IT" sz="1100"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BC6E175-5CCF-1FB0-EE23-BA82E20B2AF6}"/>
                  </a:ext>
                </a:extLst>
              </p:cNvPr>
              <p:cNvSpPr txBox="1"/>
              <p:nvPr/>
            </p:nvSpPr>
            <p:spPr>
              <a:xfrm>
                <a:off x="572560" y="3994599"/>
                <a:ext cx="4155140" cy="772647"/>
              </a:xfrm>
              <a:prstGeom prst="rect">
                <a:avLst/>
              </a:prstGeom>
              <a:solidFill>
                <a:srgbClr val="92D050"/>
              </a:solidFill>
            </p:spPr>
            <p:txBody>
              <a:bodyPr wrap="square" rtlCol="0">
                <a:spAutoFit/>
              </a:bodyPr>
              <a:lstStyle/>
              <a:p>
                <a:r>
                  <a:rPr lang="it-IT" sz="1400" b="1" dirty="0">
                    <a:latin typeface="Calibri" panose="020F0502020204030204" pitchFamily="34" charset="0"/>
                    <a:cs typeface="Calibri" panose="020F0502020204030204" pitchFamily="34" charset="0"/>
                  </a:rPr>
                  <a:t>Beam Size and Pointing stability</a:t>
                </a:r>
              </a:p>
              <a:p>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𝑟</m:t>
                        </m:r>
                      </m:e>
                      <m:sub>
                        <m:r>
                          <a:rPr lang="it-IT" sz="1400" b="0" i="1" smtClean="0">
                            <a:latin typeface="Cambria Math" panose="02040503050406030204" pitchFamily="18" charset="0"/>
                            <a:cs typeface="Calibri" panose="020F0502020204030204" pitchFamily="34" charset="0"/>
                          </a:rPr>
                          <m:t>𝑥</m:t>
                        </m:r>
                      </m:sub>
                    </m:sSub>
                    <m:r>
                      <a:rPr lang="it-IT" sz="1400" b="0" i="1" smtClean="0">
                        <a:latin typeface="Cambria Math" panose="02040503050406030204" pitchFamily="18" charset="0"/>
                        <a:cs typeface="Calibri" panose="020F0502020204030204" pitchFamily="34" charset="0"/>
                      </a:rPr>
                      <m:t>∼1.15</m:t>
                    </m:r>
                  </m:oMath>
                </a14:m>
                <a:r>
                  <a:rPr lang="it-IT" sz="1400" dirty="0">
                    <a:latin typeface="Calibri" panose="020F0502020204030204" pitchFamily="34" charset="0"/>
                    <a:cs typeface="Calibri" panose="020F0502020204030204" pitchFamily="34" charset="0"/>
                  </a:rPr>
                  <a:t> cm,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𝑟</m:t>
                        </m:r>
                      </m:e>
                      <m:sub>
                        <m:r>
                          <a:rPr lang="it-IT" sz="1400" b="0" i="1" smtClean="0">
                            <a:latin typeface="Cambria Math" panose="02040503050406030204" pitchFamily="18" charset="0"/>
                            <a:cs typeface="Calibri" panose="020F0502020204030204" pitchFamily="34" charset="0"/>
                          </a:rPr>
                          <m:t>𝑦</m:t>
                        </m:r>
                      </m:sub>
                    </m:sSub>
                    <m:r>
                      <a:rPr lang="it-IT" sz="1400" b="0" i="1" smtClean="0">
                        <a:latin typeface="Cambria Math" panose="02040503050406030204" pitchFamily="18" charset="0"/>
                        <a:cs typeface="Calibri" panose="020F0502020204030204" pitchFamily="34" charset="0"/>
                      </a:rPr>
                      <m:t>∼0.9</m:t>
                    </m:r>
                  </m:oMath>
                </a14:m>
                <a:r>
                  <a:rPr lang="it-IT" sz="1400" dirty="0">
                    <a:latin typeface="Calibri" panose="020F0502020204030204" pitchFamily="34" charset="0"/>
                    <a:cs typeface="Calibri" panose="020F0502020204030204" pitchFamily="34" charset="0"/>
                  </a:rPr>
                  <a:t> cm at </a:t>
                </a:r>
                <a14:m>
                  <m:oMath xmlns:m="http://schemas.openxmlformats.org/officeDocument/2006/math">
                    <m:r>
                      <a:rPr lang="it-IT" sz="1400" b="0" i="1" smtClean="0">
                        <a:latin typeface="Cambria Math" panose="02040503050406030204" pitchFamily="18" charset="0"/>
                        <a:cs typeface="Calibri" panose="020F0502020204030204" pitchFamily="34" charset="0"/>
                      </a:rPr>
                      <m:t>∼ </m:t>
                    </m:r>
                  </m:oMath>
                </a14:m>
                <a:r>
                  <a:rPr lang="it-IT" sz="1400" dirty="0">
                    <a:latin typeface="Calibri" panose="020F0502020204030204" pitchFamily="34" charset="0"/>
                    <a:cs typeface="Calibri" panose="020F0502020204030204" pitchFamily="34" charset="0"/>
                  </a:rPr>
                  <a:t>60 cm from the source</a:t>
                </a:r>
              </a:p>
              <a:p>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𝜎</m:t>
                        </m:r>
                      </m:e>
                      <m:sub>
                        <m:r>
                          <a:rPr lang="it-IT" sz="1400" b="0" i="1" smtClean="0">
                            <a:latin typeface="Cambria Math" panose="02040503050406030204" pitchFamily="18" charset="0"/>
                            <a:cs typeface="Calibri" panose="020F0502020204030204" pitchFamily="34" charset="0"/>
                          </a:rPr>
                          <m:t>𝑥</m:t>
                        </m:r>
                      </m:sub>
                    </m:sSub>
                    <m:r>
                      <a:rPr lang="it-IT" sz="1400" b="0" i="1" smtClean="0">
                        <a:latin typeface="Cambria Math" panose="02040503050406030204" pitchFamily="18" charset="0"/>
                        <a:cs typeface="Calibri" panose="020F0502020204030204" pitchFamily="34" charset="0"/>
                      </a:rPr>
                      <m:t>∼2</m:t>
                    </m:r>
                  </m:oMath>
                </a14:m>
                <a:r>
                  <a:rPr lang="it-IT" sz="1400" dirty="0">
                    <a:latin typeface="Calibri" panose="020F0502020204030204" pitchFamily="34" charset="0"/>
                    <a:cs typeface="Calibri" panose="020F0502020204030204" pitchFamily="34" charset="0"/>
                  </a:rPr>
                  <a:t> mm,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𝜎</m:t>
                        </m:r>
                      </m:e>
                      <m:sub>
                        <m:r>
                          <a:rPr lang="it-IT" sz="1400" b="0" i="1" smtClean="0">
                            <a:latin typeface="Cambria Math" panose="02040503050406030204" pitchFamily="18" charset="0"/>
                            <a:cs typeface="Calibri" panose="020F0502020204030204" pitchFamily="34" charset="0"/>
                          </a:rPr>
                          <m:t>𝑦</m:t>
                        </m:r>
                      </m:sub>
                    </m:sSub>
                    <m:r>
                      <a:rPr lang="it-IT" sz="1400" b="0" i="1" smtClean="0">
                        <a:latin typeface="Cambria Math" panose="02040503050406030204" pitchFamily="18" charset="0"/>
                        <a:cs typeface="Calibri" panose="020F0502020204030204" pitchFamily="34" charset="0"/>
                      </a:rPr>
                      <m:t>∼2.8</m:t>
                    </m:r>
                  </m:oMath>
                </a14:m>
                <a:r>
                  <a:rPr lang="it-IT" sz="1400" dirty="0">
                    <a:latin typeface="Calibri" panose="020F0502020204030204" pitchFamily="34" charset="0"/>
                    <a:cs typeface="Calibri" panose="020F0502020204030204" pitchFamily="34" charset="0"/>
                  </a:rPr>
                  <a:t> mm</a:t>
                </a:r>
              </a:p>
            </p:txBody>
          </p:sp>
        </mc:Choice>
        <mc:Fallback xmlns="">
          <p:sp>
            <p:nvSpPr>
              <p:cNvPr id="31" name="TextBox 30">
                <a:extLst>
                  <a:ext uri="{FF2B5EF4-FFF2-40B4-BE49-F238E27FC236}">
                    <a16:creationId xmlns:a16="http://schemas.microsoft.com/office/drawing/2014/main" id="{BBC6E175-5CCF-1FB0-EE23-BA82E20B2AF6}"/>
                  </a:ext>
                </a:extLst>
              </p:cNvPr>
              <p:cNvSpPr txBox="1">
                <a:spLocks noRot="1" noChangeAspect="1" noMove="1" noResize="1" noEditPoints="1" noAdjustHandles="1" noChangeArrowheads="1" noChangeShapeType="1" noTextEdit="1"/>
              </p:cNvSpPr>
              <p:nvPr/>
            </p:nvSpPr>
            <p:spPr>
              <a:xfrm>
                <a:off x="572560" y="3994599"/>
                <a:ext cx="4155140" cy="772647"/>
              </a:xfrm>
              <a:prstGeom prst="rect">
                <a:avLst/>
              </a:prstGeom>
              <a:blipFill>
                <a:blip r:embed="rId4"/>
                <a:stretch>
                  <a:fillRect l="-440" t="-787" b="-551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49152FA-0936-EE65-D68E-BC86A321B6AD}"/>
                  </a:ext>
                </a:extLst>
              </p:cNvPr>
              <p:cNvSpPr txBox="1"/>
              <p:nvPr/>
            </p:nvSpPr>
            <p:spPr>
              <a:xfrm>
                <a:off x="5198164" y="4235384"/>
                <a:ext cx="3706349" cy="477054"/>
              </a:xfrm>
              <a:prstGeom prst="rect">
                <a:avLst/>
              </a:prstGeom>
              <a:solidFill>
                <a:schemeClr val="accent2">
                  <a:lumMod val="60000"/>
                  <a:lumOff val="40000"/>
                </a:schemeClr>
              </a:solidFill>
            </p:spPr>
            <p:txBody>
              <a:bodyPr wrap="square" rtlCol="0">
                <a:spAutoFit/>
              </a:bodyPr>
              <a:lstStyle/>
              <a:p>
                <a:r>
                  <a:rPr lang="it-IT" sz="1400" b="1" dirty="0">
                    <a:latin typeface="Calibri" panose="020F0502020204030204" pitchFamily="34" charset="0"/>
                    <a:cs typeface="Calibri" panose="020F0502020204030204" pitchFamily="34" charset="0"/>
                  </a:rPr>
                  <a:t>Beam Charge</a:t>
                </a:r>
                <a:r>
                  <a:rPr lang="it-IT" sz="1400" dirty="0">
                    <a:solidFill>
                      <a:schemeClr val="tx1"/>
                    </a:solidFill>
                  </a:rPr>
                  <a:t> </a:t>
                </a:r>
                <a14:m>
                  <m:oMath xmlns:m="http://schemas.openxmlformats.org/officeDocument/2006/math">
                    <m:r>
                      <a:rPr lang="it-IT" sz="1400" i="1" dirty="0" smtClean="0">
                        <a:solidFill>
                          <a:schemeClr val="tx1"/>
                        </a:solidFill>
                        <a:latin typeface="Cambria Math" panose="02040503050406030204" pitchFamily="18" charset="0"/>
                      </a:rPr>
                      <m:t>≃</m:t>
                    </m:r>
                    <m:r>
                      <a:rPr lang="it-IT" sz="1400" b="0" i="1" smtClean="0">
                        <a:solidFill>
                          <a:schemeClr val="tx1"/>
                        </a:solidFill>
                        <a:latin typeface="Cambria Math" panose="02040503050406030204" pitchFamily="18" charset="0"/>
                      </a:rPr>
                      <m:t>  150 </m:t>
                    </m:r>
                    <m:r>
                      <a:rPr lang="it-IT" sz="1400" b="0" i="1" smtClean="0">
                        <a:solidFill>
                          <a:schemeClr val="tx1"/>
                        </a:solidFill>
                        <a:latin typeface="Cambria Math" panose="02040503050406030204" pitchFamily="18" charset="0"/>
                      </a:rPr>
                      <m:t>𝑝𝐶</m:t>
                    </m:r>
                  </m:oMath>
                </a14:m>
                <a:endParaRPr lang="it-IT" sz="1400" dirty="0">
                  <a:latin typeface="Calibri" panose="020F0502020204030204" pitchFamily="34" charset="0"/>
                  <a:cs typeface="Calibri" panose="020F0502020204030204" pitchFamily="34" charset="0"/>
                </a:endParaRPr>
              </a:p>
              <a:p>
                <a:pPr algn="r"/>
                <a:r>
                  <a:rPr lang="it-IT" sz="1100" b="0" dirty="0">
                    <a:solidFill>
                      <a:srgbClr val="222222"/>
                    </a:solidFill>
                    <a:effectLst/>
                    <a:latin typeface="Calibri" panose="020F0502020204030204" pitchFamily="34" charset="0"/>
                    <a:cs typeface="Calibri" panose="020F0502020204030204" pitchFamily="34" charset="0"/>
                  </a:rPr>
                  <a:t>D. Gregocki Instruments </a:t>
                </a:r>
                <a:r>
                  <a:rPr lang="it-IT" sz="1100" b="1" dirty="0">
                    <a:solidFill>
                      <a:srgbClr val="222222"/>
                    </a:solidFill>
                    <a:effectLst/>
                    <a:latin typeface="Calibri" panose="020F0502020204030204" pitchFamily="34" charset="0"/>
                    <a:cs typeface="Calibri" panose="020F0502020204030204" pitchFamily="34" charset="0"/>
                  </a:rPr>
                  <a:t>2025</a:t>
                </a:r>
                <a:r>
                  <a:rPr lang="it-IT" sz="1100" b="0" dirty="0">
                    <a:solidFill>
                      <a:srgbClr val="222222"/>
                    </a:solidFill>
                    <a:effectLst/>
                    <a:latin typeface="Calibri" panose="020F0502020204030204" pitchFamily="34" charset="0"/>
                    <a:cs typeface="Calibri" panose="020F0502020204030204" pitchFamily="34" charset="0"/>
                  </a:rPr>
                  <a:t>, 9(4), 25</a:t>
                </a:r>
                <a:endParaRPr lang="it-IT" sz="1100" dirty="0">
                  <a:latin typeface="Calibri" panose="020F0502020204030204" pitchFamily="34" charset="0"/>
                  <a:cs typeface="Calibri" panose="020F0502020204030204" pitchFamily="34" charset="0"/>
                </a:endParaRPr>
              </a:p>
            </p:txBody>
          </p:sp>
        </mc:Choice>
        <mc:Fallback xmlns="">
          <p:sp>
            <p:nvSpPr>
              <p:cNvPr id="32" name="TextBox 31">
                <a:extLst>
                  <a:ext uri="{FF2B5EF4-FFF2-40B4-BE49-F238E27FC236}">
                    <a16:creationId xmlns:a16="http://schemas.microsoft.com/office/drawing/2014/main" id="{149152FA-0936-EE65-D68E-BC86A321B6AD}"/>
                  </a:ext>
                </a:extLst>
              </p:cNvPr>
              <p:cNvSpPr txBox="1">
                <a:spLocks noRot="1" noChangeAspect="1" noMove="1" noResize="1" noEditPoints="1" noAdjustHandles="1" noChangeArrowheads="1" noChangeShapeType="1" noTextEdit="1"/>
              </p:cNvSpPr>
              <p:nvPr/>
            </p:nvSpPr>
            <p:spPr>
              <a:xfrm>
                <a:off x="5198164" y="4235384"/>
                <a:ext cx="3706349" cy="477054"/>
              </a:xfrm>
              <a:prstGeom prst="rect">
                <a:avLst/>
              </a:prstGeom>
              <a:blipFill>
                <a:blip r:embed="rId5"/>
                <a:stretch>
                  <a:fillRect l="-493" t="-1282" b="-7692"/>
                </a:stretch>
              </a:blipFill>
            </p:spPr>
            <p:txBody>
              <a:bodyPr/>
              <a:lstStyle/>
              <a:p>
                <a:r>
                  <a:rPr lang="it-IT">
                    <a:noFill/>
                  </a:rPr>
                  <a:t> </a:t>
                </a:r>
              </a:p>
            </p:txBody>
          </p:sp>
        </mc:Fallback>
      </mc:AlternateContent>
      <p:sp>
        <p:nvSpPr>
          <p:cNvPr id="33" name="TextBox 32">
            <a:extLst>
              <a:ext uri="{FF2B5EF4-FFF2-40B4-BE49-F238E27FC236}">
                <a16:creationId xmlns:a16="http://schemas.microsoft.com/office/drawing/2014/main" id="{A01FA87F-8AFE-CE51-1F55-529E10DF6C0A}"/>
              </a:ext>
            </a:extLst>
          </p:cNvPr>
          <p:cNvSpPr txBox="1"/>
          <p:nvPr/>
        </p:nvSpPr>
        <p:spPr>
          <a:xfrm>
            <a:off x="428060" y="984959"/>
            <a:ext cx="4445044" cy="307777"/>
          </a:xfrm>
          <a:prstGeom prst="rect">
            <a:avLst/>
          </a:prstGeom>
          <a:solidFill>
            <a:schemeClr val="tx2">
              <a:lumMod val="75000"/>
              <a:lumOff val="25000"/>
            </a:schemeClr>
          </a:solidFill>
        </p:spPr>
        <p:txBody>
          <a:bodyPr wrap="square" rtlCol="0">
            <a:spAutoFit/>
          </a:bodyPr>
          <a:lstStyle/>
          <a:p>
            <a:r>
              <a:rPr lang="it-IT" sz="1400" b="1" dirty="0">
                <a:latin typeface="Calibri" panose="020F0502020204030204" pitchFamily="34" charset="0"/>
                <a:cs typeface="Calibri" panose="020F0502020204030204" pitchFamily="34" charset="0"/>
              </a:rPr>
              <a:t>Beam Spectra</a:t>
            </a:r>
          </a:p>
        </p:txBody>
      </p:sp>
      <p:sp>
        <p:nvSpPr>
          <p:cNvPr id="34" name="TextBox 33">
            <a:extLst>
              <a:ext uri="{FF2B5EF4-FFF2-40B4-BE49-F238E27FC236}">
                <a16:creationId xmlns:a16="http://schemas.microsoft.com/office/drawing/2014/main" id="{B43A2DBE-6B8A-4C83-D4D0-EA94D77F35ED}"/>
              </a:ext>
            </a:extLst>
          </p:cNvPr>
          <p:cNvSpPr txBox="1"/>
          <p:nvPr/>
        </p:nvSpPr>
        <p:spPr>
          <a:xfrm>
            <a:off x="5173120" y="987135"/>
            <a:ext cx="3653330" cy="307777"/>
          </a:xfrm>
          <a:prstGeom prst="rect">
            <a:avLst/>
          </a:prstGeom>
          <a:solidFill>
            <a:srgbClr val="FF7C80"/>
          </a:solidFill>
        </p:spPr>
        <p:txBody>
          <a:bodyPr wrap="square" rtlCol="0">
            <a:spAutoFit/>
          </a:bodyPr>
          <a:lstStyle/>
          <a:p>
            <a:r>
              <a:rPr lang="it-IT" sz="1400" b="1" dirty="0">
                <a:latin typeface="Calibri" panose="020F0502020204030204" pitchFamily="34" charset="0"/>
                <a:cs typeface="Calibri" panose="020F0502020204030204" pitchFamily="34" charset="0"/>
              </a:rPr>
              <a:t>Dose and DPP</a:t>
            </a:r>
          </a:p>
        </p:txBody>
      </p:sp>
      <p:pic>
        <p:nvPicPr>
          <p:cNvPr id="26" name="Picture 25" descr="A blue and yellow speckled background&#10;&#10;Description automatically generated">
            <a:extLst>
              <a:ext uri="{FF2B5EF4-FFF2-40B4-BE49-F238E27FC236}">
                <a16:creationId xmlns:a16="http://schemas.microsoft.com/office/drawing/2014/main" id="{86C99855-174D-ECAC-6683-83FE52AAE7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0200" y="1375119"/>
            <a:ext cx="2885885" cy="550051"/>
          </a:xfrm>
          <a:prstGeom prst="rect">
            <a:avLst/>
          </a:prstGeom>
        </p:spPr>
      </p:pic>
      <p:pic>
        <p:nvPicPr>
          <p:cNvPr id="37" name="Picture 36" descr="A green light in a circle&#10;&#10;Description automatically generated">
            <a:extLst>
              <a:ext uri="{FF2B5EF4-FFF2-40B4-BE49-F238E27FC236}">
                <a16:creationId xmlns:a16="http://schemas.microsoft.com/office/drawing/2014/main" id="{886BE4FC-E784-DAAE-CA6C-8EACA6C65B8E}"/>
              </a:ext>
            </a:extLst>
          </p:cNvPr>
          <p:cNvPicPr>
            <a:picLocks noChangeAspect="1"/>
          </p:cNvPicPr>
          <p:nvPr/>
        </p:nvPicPr>
        <p:blipFill>
          <a:blip r:embed="rId7" cstate="print">
            <a:extLst>
              <a:ext uri="{28A0092B-C50C-407E-A947-70E740481C1C}">
                <a14:useLocalDpi xmlns:a14="http://schemas.microsoft.com/office/drawing/2010/main" val="0"/>
              </a:ext>
            </a:extLst>
          </a:blip>
          <a:srcRect l="19385" t="15304" r="22477" b="11388"/>
          <a:stretch/>
        </p:blipFill>
        <p:spPr>
          <a:xfrm>
            <a:off x="1079553" y="1374652"/>
            <a:ext cx="575965" cy="550052"/>
          </a:xfrm>
          <a:prstGeom prst="rect">
            <a:avLst/>
          </a:prstGeom>
        </p:spPr>
      </p:pic>
      <p:sp>
        <p:nvSpPr>
          <p:cNvPr id="38" name="TextBox 37">
            <a:extLst>
              <a:ext uri="{FF2B5EF4-FFF2-40B4-BE49-F238E27FC236}">
                <a16:creationId xmlns:a16="http://schemas.microsoft.com/office/drawing/2014/main" id="{D47DFEE9-772F-F765-3A6A-3F020C3B29E4}"/>
              </a:ext>
            </a:extLst>
          </p:cNvPr>
          <p:cNvSpPr txBox="1"/>
          <p:nvPr/>
        </p:nvSpPr>
        <p:spPr>
          <a:xfrm>
            <a:off x="3028950" y="1046515"/>
            <a:ext cx="1904689" cy="246221"/>
          </a:xfrm>
          <a:prstGeom prst="rect">
            <a:avLst/>
          </a:prstGeom>
          <a:noFill/>
        </p:spPr>
        <p:txBody>
          <a:bodyPr wrap="none" rtlCol="0">
            <a:spAutoFit/>
          </a:bodyPr>
          <a:lstStyle/>
          <a:p>
            <a:r>
              <a:rPr lang="it-IT" sz="1000" dirty="0">
                <a:latin typeface="Calibri" panose="020F0502020204030204" pitchFamily="34" charset="0"/>
                <a:cs typeface="Calibri" panose="020F0502020204030204" pitchFamily="34" charset="0"/>
              </a:rPr>
              <a:t>S.G. Vlachos NIMA 1082:2 (2026)</a:t>
            </a:r>
          </a:p>
        </p:txBody>
      </p:sp>
      <p:pic>
        <p:nvPicPr>
          <p:cNvPr id="41" name="Picture 40">
            <a:extLst>
              <a:ext uri="{FF2B5EF4-FFF2-40B4-BE49-F238E27FC236}">
                <a16:creationId xmlns:a16="http://schemas.microsoft.com/office/drawing/2014/main" id="{A9522623-B309-7E81-3E6D-DDB0D828F216}"/>
              </a:ext>
            </a:extLst>
          </p:cNvPr>
          <p:cNvPicPr>
            <a:picLocks noChangeAspect="1"/>
          </p:cNvPicPr>
          <p:nvPr/>
        </p:nvPicPr>
        <p:blipFill>
          <a:blip r:embed="rId8"/>
          <a:stretch>
            <a:fillRect/>
          </a:stretch>
        </p:blipFill>
        <p:spPr>
          <a:xfrm>
            <a:off x="7427427" y="2280847"/>
            <a:ext cx="1132522" cy="743216"/>
          </a:xfrm>
          <a:prstGeom prst="rect">
            <a:avLst/>
          </a:prstGeom>
        </p:spPr>
      </p:pic>
      <p:sp>
        <p:nvSpPr>
          <p:cNvPr id="45" name="TextBox 44">
            <a:extLst>
              <a:ext uri="{FF2B5EF4-FFF2-40B4-BE49-F238E27FC236}">
                <a16:creationId xmlns:a16="http://schemas.microsoft.com/office/drawing/2014/main" id="{9F93735F-FD21-6B00-00F5-6078A4F499CB}"/>
              </a:ext>
            </a:extLst>
          </p:cNvPr>
          <p:cNvSpPr txBox="1"/>
          <p:nvPr/>
        </p:nvSpPr>
        <p:spPr>
          <a:xfrm>
            <a:off x="7034219" y="1837168"/>
            <a:ext cx="1766766"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Cumulating 120 shots</a:t>
            </a:r>
          </a:p>
        </p:txBody>
      </p:sp>
      <p:pic>
        <p:nvPicPr>
          <p:cNvPr id="57" name="Picture 5">
            <a:extLst>
              <a:ext uri="{FF2B5EF4-FFF2-40B4-BE49-F238E27FC236}">
                <a16:creationId xmlns:a16="http://schemas.microsoft.com/office/drawing/2014/main" id="{FB11020A-40E0-EB97-6613-2859E49A9CC9}"/>
              </a:ext>
            </a:extLst>
          </p:cNvPr>
          <p:cNvPicPr>
            <a:picLocks noChangeAspect="1"/>
          </p:cNvPicPr>
          <p:nvPr/>
        </p:nvPicPr>
        <p:blipFill>
          <a:blip r:embed="rId9"/>
          <a:srcRect/>
          <a:stretch/>
        </p:blipFill>
        <p:spPr>
          <a:xfrm>
            <a:off x="5182705" y="1377141"/>
            <a:ext cx="3642246" cy="361300"/>
          </a:xfrm>
          <a:prstGeom prst="rect">
            <a:avLst/>
          </a:prstGeom>
        </p:spPr>
      </p:pic>
      <p:pic>
        <p:nvPicPr>
          <p:cNvPr id="3" name="Graphic 2">
            <a:extLst>
              <a:ext uri="{FF2B5EF4-FFF2-40B4-BE49-F238E27FC236}">
                <a16:creationId xmlns:a16="http://schemas.microsoft.com/office/drawing/2014/main" id="{5042B971-6D68-7AD9-1AEC-B47F396B167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2560" y="2335482"/>
            <a:ext cx="1404888" cy="971605"/>
          </a:xfrm>
          <a:prstGeom prst="rect">
            <a:avLst/>
          </a:prstGeom>
        </p:spPr>
      </p:pic>
      <p:sp>
        <p:nvSpPr>
          <p:cNvPr id="5" name="TextBox 4">
            <a:extLst>
              <a:ext uri="{FF2B5EF4-FFF2-40B4-BE49-F238E27FC236}">
                <a16:creationId xmlns:a16="http://schemas.microsoft.com/office/drawing/2014/main" id="{922429B9-9903-6681-FE87-2CC480A36E6F}"/>
              </a:ext>
            </a:extLst>
          </p:cNvPr>
          <p:cNvSpPr txBox="1"/>
          <p:nvPr/>
        </p:nvSpPr>
        <p:spPr>
          <a:xfrm>
            <a:off x="1645010" y="2154309"/>
            <a:ext cx="606769" cy="307777"/>
          </a:xfrm>
          <a:prstGeom prst="rect">
            <a:avLst/>
          </a:prstGeom>
          <a:noFill/>
        </p:spPr>
        <p:txBody>
          <a:bodyPr wrap="none" rtlCol="0">
            <a:spAutoFit/>
          </a:bodyPr>
          <a:lstStyle/>
          <a:p>
            <a:r>
              <a:rPr lang="it-IT" sz="1400" dirty="0"/>
              <a:t>Lanex</a:t>
            </a:r>
          </a:p>
        </p:txBody>
      </p:sp>
      <p:sp>
        <p:nvSpPr>
          <p:cNvPr id="6" name="TextBox 5">
            <a:extLst>
              <a:ext uri="{FF2B5EF4-FFF2-40B4-BE49-F238E27FC236}">
                <a16:creationId xmlns:a16="http://schemas.microsoft.com/office/drawing/2014/main" id="{DD752AC4-5201-6FAB-CAFA-0CA2BE0C9186}"/>
              </a:ext>
            </a:extLst>
          </p:cNvPr>
          <p:cNvSpPr txBox="1"/>
          <p:nvPr/>
        </p:nvSpPr>
        <p:spPr>
          <a:xfrm>
            <a:off x="257336" y="2205231"/>
            <a:ext cx="659476" cy="307777"/>
          </a:xfrm>
          <a:prstGeom prst="rect">
            <a:avLst/>
          </a:prstGeom>
          <a:noFill/>
        </p:spPr>
        <p:txBody>
          <a:bodyPr wrap="none" rtlCol="0">
            <a:spAutoFit/>
          </a:bodyPr>
          <a:lstStyle/>
          <a:p>
            <a:r>
              <a:rPr lang="it-IT" sz="1400" dirty="0"/>
              <a:t>Mirror</a:t>
            </a:r>
          </a:p>
        </p:txBody>
      </p:sp>
      <p:sp>
        <p:nvSpPr>
          <p:cNvPr id="7" name="TextBox 6">
            <a:extLst>
              <a:ext uri="{FF2B5EF4-FFF2-40B4-BE49-F238E27FC236}">
                <a16:creationId xmlns:a16="http://schemas.microsoft.com/office/drawing/2014/main" id="{6ABBF861-E3E3-7A54-115C-7426D8D730A3}"/>
              </a:ext>
            </a:extLst>
          </p:cNvPr>
          <p:cNvSpPr txBox="1"/>
          <p:nvPr/>
        </p:nvSpPr>
        <p:spPr>
          <a:xfrm>
            <a:off x="298229" y="3088698"/>
            <a:ext cx="745269" cy="307777"/>
          </a:xfrm>
          <a:prstGeom prst="rect">
            <a:avLst/>
          </a:prstGeom>
          <a:noFill/>
        </p:spPr>
        <p:txBody>
          <a:bodyPr wrap="none" rtlCol="0">
            <a:spAutoFit/>
          </a:bodyPr>
          <a:lstStyle/>
          <a:p>
            <a:r>
              <a:rPr lang="it-IT" sz="1400" dirty="0"/>
              <a:t>Camera</a:t>
            </a:r>
          </a:p>
        </p:txBody>
      </p:sp>
      <p:sp>
        <p:nvSpPr>
          <p:cNvPr id="8" name="TextBox 7">
            <a:extLst>
              <a:ext uri="{FF2B5EF4-FFF2-40B4-BE49-F238E27FC236}">
                <a16:creationId xmlns:a16="http://schemas.microsoft.com/office/drawing/2014/main" id="{CF2A7F79-5A0E-E44A-A0DC-E31C8DF8131E}"/>
              </a:ext>
            </a:extLst>
          </p:cNvPr>
          <p:cNvSpPr txBox="1"/>
          <p:nvPr/>
        </p:nvSpPr>
        <p:spPr>
          <a:xfrm>
            <a:off x="1595378" y="2576795"/>
            <a:ext cx="805798" cy="461665"/>
          </a:xfrm>
          <a:prstGeom prst="rect">
            <a:avLst/>
          </a:prstGeom>
          <a:noFill/>
        </p:spPr>
        <p:txBody>
          <a:bodyPr wrap="none" rtlCol="0">
            <a:spAutoFit/>
          </a:bodyPr>
          <a:lstStyle/>
          <a:p>
            <a:r>
              <a:rPr lang="it-IT" sz="1200" dirty="0"/>
              <a:t>Magnetic </a:t>
            </a:r>
          </a:p>
          <a:p>
            <a:r>
              <a:rPr lang="it-IT" sz="1200" dirty="0"/>
              <a:t>dipole</a:t>
            </a:r>
          </a:p>
        </p:txBody>
      </p:sp>
      <p:sp>
        <p:nvSpPr>
          <p:cNvPr id="9" name="Arrow: Right 8">
            <a:extLst>
              <a:ext uri="{FF2B5EF4-FFF2-40B4-BE49-F238E27FC236}">
                <a16:creationId xmlns:a16="http://schemas.microsoft.com/office/drawing/2014/main" id="{A87EBC57-788E-8982-8E94-E3293B0983E2}"/>
              </a:ext>
            </a:extLst>
          </p:cNvPr>
          <p:cNvSpPr/>
          <p:nvPr/>
        </p:nvSpPr>
        <p:spPr>
          <a:xfrm rot="13229112">
            <a:off x="1899417" y="3403145"/>
            <a:ext cx="231001" cy="159861"/>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it-IT"/>
          </a:p>
        </p:txBody>
      </p:sp>
      <p:grpSp>
        <p:nvGrpSpPr>
          <p:cNvPr id="10" name="Group 9">
            <a:extLst>
              <a:ext uri="{FF2B5EF4-FFF2-40B4-BE49-F238E27FC236}">
                <a16:creationId xmlns:a16="http://schemas.microsoft.com/office/drawing/2014/main" id="{46C5D147-D7E3-4FBA-039E-6803520674A1}"/>
              </a:ext>
            </a:extLst>
          </p:cNvPr>
          <p:cNvGrpSpPr/>
          <p:nvPr/>
        </p:nvGrpSpPr>
        <p:grpSpPr>
          <a:xfrm rot="18695241">
            <a:off x="1700960" y="3166986"/>
            <a:ext cx="433670" cy="167613"/>
            <a:chOff x="1003299" y="2993191"/>
            <a:chExt cx="409575" cy="158300"/>
          </a:xfrm>
        </p:grpSpPr>
        <p:sp>
          <p:nvSpPr>
            <p:cNvPr id="11" name="Rectangle 10">
              <a:extLst>
                <a:ext uri="{FF2B5EF4-FFF2-40B4-BE49-F238E27FC236}">
                  <a16:creationId xmlns:a16="http://schemas.microsoft.com/office/drawing/2014/main" id="{F731D4DF-6970-193B-39C8-273E274BBE69}"/>
                </a:ext>
              </a:extLst>
            </p:cNvPr>
            <p:cNvSpPr/>
            <p:nvPr/>
          </p:nvSpPr>
          <p:spPr>
            <a:xfrm>
              <a:off x="1003299" y="2994025"/>
              <a:ext cx="409575" cy="15746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it-IT"/>
            </a:p>
          </p:txBody>
        </p:sp>
        <p:sp>
          <p:nvSpPr>
            <p:cNvPr id="12" name="Rectangle 11">
              <a:extLst>
                <a:ext uri="{FF2B5EF4-FFF2-40B4-BE49-F238E27FC236}">
                  <a16:creationId xmlns:a16="http://schemas.microsoft.com/office/drawing/2014/main" id="{584DC68A-5CEF-878D-E6C6-268BFC2734B1}"/>
                </a:ext>
              </a:extLst>
            </p:cNvPr>
            <p:cNvSpPr/>
            <p:nvPr/>
          </p:nvSpPr>
          <p:spPr>
            <a:xfrm>
              <a:off x="1078233" y="2993191"/>
              <a:ext cx="52862" cy="157466"/>
            </a:xfrm>
            <a:prstGeom prst="rect">
              <a:avLst/>
            </a:prstGeom>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grpSp>
      <p:sp>
        <p:nvSpPr>
          <p:cNvPr id="13" name="TextBox 12">
            <a:extLst>
              <a:ext uri="{FF2B5EF4-FFF2-40B4-BE49-F238E27FC236}">
                <a16:creationId xmlns:a16="http://schemas.microsoft.com/office/drawing/2014/main" id="{600AFF19-08BE-A3D0-68D1-4516C4C2FE78}"/>
              </a:ext>
            </a:extLst>
          </p:cNvPr>
          <p:cNvSpPr txBox="1"/>
          <p:nvPr/>
        </p:nvSpPr>
        <p:spPr>
          <a:xfrm>
            <a:off x="969884" y="3332562"/>
            <a:ext cx="921984" cy="307777"/>
          </a:xfrm>
          <a:prstGeom prst="rect">
            <a:avLst/>
          </a:prstGeom>
          <a:noFill/>
        </p:spPr>
        <p:txBody>
          <a:bodyPr wrap="none" rtlCol="0">
            <a:spAutoFit/>
          </a:bodyPr>
          <a:lstStyle/>
          <a:p>
            <a:r>
              <a:rPr lang="it-IT" sz="1400" dirty="0"/>
              <a:t>collimator</a:t>
            </a:r>
          </a:p>
        </p:txBody>
      </p:sp>
      <p:cxnSp>
        <p:nvCxnSpPr>
          <p:cNvPr id="14" name="Straight Arrow Connector 13">
            <a:extLst>
              <a:ext uri="{FF2B5EF4-FFF2-40B4-BE49-F238E27FC236}">
                <a16:creationId xmlns:a16="http://schemas.microsoft.com/office/drawing/2014/main" id="{C3404F3E-51B5-CEB3-DC92-A55DE441F6EA}"/>
              </a:ext>
            </a:extLst>
          </p:cNvPr>
          <p:cNvCxnSpPr>
            <a:cxnSpLocks/>
          </p:cNvCxnSpPr>
          <p:nvPr/>
        </p:nvCxnSpPr>
        <p:spPr>
          <a:xfrm flipH="1" flipV="1">
            <a:off x="940242" y="2428502"/>
            <a:ext cx="397229" cy="295265"/>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4E183A2-7DBC-DE07-618F-AEE313780D84}"/>
              </a:ext>
            </a:extLst>
          </p:cNvPr>
          <p:cNvCxnSpPr>
            <a:cxnSpLocks/>
          </p:cNvCxnSpPr>
          <p:nvPr/>
        </p:nvCxnSpPr>
        <p:spPr>
          <a:xfrm flipH="1" flipV="1">
            <a:off x="1191451" y="2417567"/>
            <a:ext cx="222890" cy="25189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00928DD-5ED2-E06F-78C4-1877B662F8B0}"/>
              </a:ext>
            </a:extLst>
          </p:cNvPr>
          <p:cNvCxnSpPr>
            <a:cxnSpLocks/>
          </p:cNvCxnSpPr>
          <p:nvPr/>
        </p:nvCxnSpPr>
        <p:spPr>
          <a:xfrm flipH="1" flipV="1">
            <a:off x="1369027" y="2417567"/>
            <a:ext cx="112347" cy="18839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3FC0189-93C6-7AD9-C5CE-293612D88440}"/>
              </a:ext>
            </a:extLst>
          </p:cNvPr>
          <p:cNvCxnSpPr>
            <a:cxnSpLocks/>
          </p:cNvCxnSpPr>
          <p:nvPr/>
        </p:nvCxnSpPr>
        <p:spPr>
          <a:xfrm flipH="1">
            <a:off x="815794" y="2588948"/>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8609B26-DAB1-A5F2-70F9-D8806DE5F0C5}"/>
              </a:ext>
            </a:extLst>
          </p:cNvPr>
          <p:cNvCxnSpPr>
            <a:cxnSpLocks/>
          </p:cNvCxnSpPr>
          <p:nvPr/>
        </p:nvCxnSpPr>
        <p:spPr>
          <a:xfrm flipH="1">
            <a:off x="892011" y="2646073"/>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C1D58E5-AE74-E033-6748-6EC0E1614532}"/>
              </a:ext>
            </a:extLst>
          </p:cNvPr>
          <p:cNvCxnSpPr>
            <a:cxnSpLocks/>
          </p:cNvCxnSpPr>
          <p:nvPr/>
        </p:nvCxnSpPr>
        <p:spPr>
          <a:xfrm flipH="1">
            <a:off x="965489" y="2710073"/>
            <a:ext cx="173007" cy="20633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7E900A4-AF9C-D9F5-22CE-EDB1A9F96263}"/>
              </a:ext>
            </a:extLst>
          </p:cNvPr>
          <p:cNvSpPr txBox="1"/>
          <p:nvPr/>
        </p:nvSpPr>
        <p:spPr>
          <a:xfrm>
            <a:off x="7248359" y="1046468"/>
            <a:ext cx="1578091" cy="276999"/>
          </a:xfrm>
          <a:prstGeom prst="rect">
            <a:avLst/>
          </a:prstGeom>
          <a:noFill/>
        </p:spPr>
        <p:txBody>
          <a:bodyPr wrap="square">
            <a:spAutoFit/>
          </a:bodyPr>
          <a:lstStyle/>
          <a:p>
            <a:r>
              <a:rPr lang="it-IT" sz="1200" dirty="0">
                <a:latin typeface="Calibri" panose="020F0502020204030204" pitchFamily="34" charset="0"/>
                <a:cs typeface="Calibri" panose="020F0502020204030204" pitchFamily="34" charset="0"/>
              </a:rPr>
              <a:t>Courtesy of S. Piccinini</a:t>
            </a:r>
          </a:p>
        </p:txBody>
      </p:sp>
      <p:sp>
        <p:nvSpPr>
          <p:cNvPr id="21" name="TextBox 20">
            <a:extLst>
              <a:ext uri="{FF2B5EF4-FFF2-40B4-BE49-F238E27FC236}">
                <a16:creationId xmlns:a16="http://schemas.microsoft.com/office/drawing/2014/main" id="{991DC68A-7ADD-7F2F-B751-7498E71FF8F3}"/>
              </a:ext>
            </a:extLst>
          </p:cNvPr>
          <p:cNvSpPr txBox="1"/>
          <p:nvPr/>
        </p:nvSpPr>
        <p:spPr>
          <a:xfrm>
            <a:off x="3249544" y="2541149"/>
            <a:ext cx="2641446" cy="954107"/>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Approaching regimes relevant for </a:t>
            </a:r>
            <a:r>
              <a:rPr lang="it-IT" sz="1400" b="1" dirty="0">
                <a:latin typeface="Calibri" panose="020F0502020204030204" pitchFamily="34" charset="0"/>
                <a:cs typeface="Calibri" panose="020F0502020204030204" pitchFamily="34" charset="0"/>
              </a:rPr>
              <a:t>radiotherapy</a:t>
            </a:r>
            <a:r>
              <a:rPr lang="it-IT" sz="1400" dirty="0">
                <a:latin typeface="Calibri" panose="020F0502020204030204" pitchFamily="34" charset="0"/>
                <a:cs typeface="Calibri" panose="020F0502020204030204" pitchFamily="34" charset="0"/>
              </a:rPr>
              <a:t> in </a:t>
            </a:r>
            <a:r>
              <a:rPr lang="it-IT" sz="1400" b="1" dirty="0">
                <a:latin typeface="Calibri" panose="020F0502020204030204" pitchFamily="34" charset="0"/>
                <a:cs typeface="Calibri" panose="020F0502020204030204" pitchFamily="34" charset="0"/>
              </a:rPr>
              <a:t>Ultra High dose Rate</a:t>
            </a:r>
            <a:r>
              <a:rPr lang="it-IT" sz="1400" dirty="0">
                <a:latin typeface="Calibri" panose="020F0502020204030204" pitchFamily="34" charset="0"/>
                <a:cs typeface="Calibri" panose="020F0502020204030204" pitchFamily="34" charset="0"/>
              </a:rPr>
              <a:t> and </a:t>
            </a:r>
            <a:r>
              <a:rPr lang="it-IT" sz="1400" b="1" dirty="0">
                <a:latin typeface="Calibri" panose="020F0502020204030204" pitchFamily="34" charset="0"/>
                <a:cs typeface="Calibri" panose="020F0502020204030204" pitchFamily="34" charset="0"/>
              </a:rPr>
              <a:t>FLASH</a:t>
            </a:r>
            <a:r>
              <a:rPr lang="it-IT" sz="1400" dirty="0">
                <a:latin typeface="Calibri" panose="020F0502020204030204" pitchFamily="34" charset="0"/>
                <a:cs typeface="Calibri" panose="020F0502020204030204" pitchFamily="34" charset="0"/>
              </a:rPr>
              <a:t> regime with </a:t>
            </a:r>
            <a:r>
              <a:rPr lang="it-IT" sz="1400" b="1" dirty="0">
                <a:latin typeface="Calibri" panose="020F0502020204030204" pitchFamily="34" charset="0"/>
                <a:cs typeface="Calibri" panose="020F0502020204030204" pitchFamily="34" charset="0"/>
              </a:rPr>
              <a:t>VHEE</a:t>
            </a:r>
          </a:p>
        </p:txBody>
      </p:sp>
      <p:sp>
        <p:nvSpPr>
          <p:cNvPr id="23" name="Arrow: Right 22">
            <a:extLst>
              <a:ext uri="{FF2B5EF4-FFF2-40B4-BE49-F238E27FC236}">
                <a16:creationId xmlns:a16="http://schemas.microsoft.com/office/drawing/2014/main" id="{7E730FB0-B26B-997E-0CCA-C2C4ED83CB3A}"/>
              </a:ext>
            </a:extLst>
          </p:cNvPr>
          <p:cNvSpPr/>
          <p:nvPr/>
        </p:nvSpPr>
        <p:spPr>
          <a:xfrm>
            <a:off x="2850399" y="2791375"/>
            <a:ext cx="358140" cy="191803"/>
          </a:xfrm>
          <a:prstGeom prst="righ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4" name="Arrow: Right 23">
            <a:extLst>
              <a:ext uri="{FF2B5EF4-FFF2-40B4-BE49-F238E27FC236}">
                <a16:creationId xmlns:a16="http://schemas.microsoft.com/office/drawing/2014/main" id="{87C3DB2C-D048-A2AE-3241-4641D49BDBCC}"/>
              </a:ext>
            </a:extLst>
          </p:cNvPr>
          <p:cNvSpPr/>
          <p:nvPr/>
        </p:nvSpPr>
        <p:spPr>
          <a:xfrm rot="10800000">
            <a:off x="5954405" y="2791376"/>
            <a:ext cx="358140" cy="191803"/>
          </a:xfrm>
          <a:prstGeom prst="righ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97657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D09B8-4F0F-5CDC-876F-5CC208B770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CD4F5-B876-4A7B-5154-A56D64243909}"/>
              </a:ext>
            </a:extLst>
          </p:cNvPr>
          <p:cNvSpPr>
            <a:spLocks noGrp="1"/>
          </p:cNvSpPr>
          <p:nvPr>
            <p:ph type="title"/>
          </p:nvPr>
        </p:nvSpPr>
        <p:spPr/>
        <p:txBody>
          <a:bodyPr/>
          <a:lstStyle/>
          <a:p>
            <a:pPr>
              <a:defRPr/>
            </a:pPr>
            <a:r>
              <a:rPr lang="it-IT" dirty="0"/>
              <a:t>LWFA VHEE for UHDR radiotherapy</a:t>
            </a:r>
          </a:p>
        </p:txBody>
      </p:sp>
      <p:sp>
        <p:nvSpPr>
          <p:cNvPr id="4" name="Footer Placeholder 3">
            <a:extLst>
              <a:ext uri="{FF2B5EF4-FFF2-40B4-BE49-F238E27FC236}">
                <a16:creationId xmlns:a16="http://schemas.microsoft.com/office/drawing/2014/main" id="{BF7F2FC3-C9B6-C5A5-0227-9A0CA1EEF72F}"/>
              </a:ext>
            </a:extLst>
          </p:cNvPr>
          <p:cNvSpPr>
            <a:spLocks noGrp="1"/>
          </p:cNvSpPr>
          <p:nvPr>
            <p:ph type="ftr" sz="quarter" idx="10"/>
          </p:nvPr>
        </p:nvSpPr>
        <p:spPr/>
        <p:txBody>
          <a:bodyPr/>
          <a:lstStyle/>
          <a:p>
            <a:pPr>
              <a:defRPr/>
            </a:pPr>
            <a:r>
              <a:rPr lang="it-IT" sz="1000"/>
              <a:t>CIP 2026</a:t>
            </a:r>
          </a:p>
        </p:txBody>
      </p:sp>
      <p:sp>
        <p:nvSpPr>
          <p:cNvPr id="14341" name="Slide Number Placeholder 4">
            <a:extLst>
              <a:ext uri="{FF2B5EF4-FFF2-40B4-BE49-F238E27FC236}">
                <a16:creationId xmlns:a16="http://schemas.microsoft.com/office/drawing/2014/main" id="{D3D2D167-585E-C592-C2F7-D00D4919699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3497F-7DC0-4D37-B8EA-8DCF5B78F632}" type="slidenum">
              <a:rPr lang="it-IT" altLang="it-IT" smtClean="0">
                <a:solidFill>
                  <a:schemeClr val="bg1"/>
                </a:solidFill>
              </a:rPr>
              <a:pPr/>
              <a:t>16</a:t>
            </a:fld>
            <a:endParaRPr lang="it-IT" altLang="it-IT">
              <a:solidFill>
                <a:schemeClr val="bg1"/>
              </a:solidFill>
            </a:endParaRPr>
          </a:p>
        </p:txBody>
      </p:sp>
      <p:pic>
        <p:nvPicPr>
          <p:cNvPr id="5" name="Picture 4">
            <a:extLst>
              <a:ext uri="{FF2B5EF4-FFF2-40B4-BE49-F238E27FC236}">
                <a16:creationId xmlns:a16="http://schemas.microsoft.com/office/drawing/2014/main" id="{A6A6BF38-A597-61DC-003E-C3740BC7D25E}"/>
              </a:ext>
            </a:extLst>
          </p:cNvPr>
          <p:cNvPicPr>
            <a:picLocks noChangeAspect="1"/>
          </p:cNvPicPr>
          <p:nvPr/>
        </p:nvPicPr>
        <p:blipFill>
          <a:blip r:embed="rId2"/>
          <a:stretch>
            <a:fillRect/>
          </a:stretch>
        </p:blipFill>
        <p:spPr>
          <a:xfrm>
            <a:off x="4263736" y="1025847"/>
            <a:ext cx="4713121" cy="3101016"/>
          </a:xfrm>
          <a:prstGeom prst="rect">
            <a:avLst/>
          </a:prstGeom>
        </p:spPr>
      </p:pic>
      <p:sp>
        <p:nvSpPr>
          <p:cNvPr id="26" name="TextBox 25">
            <a:extLst>
              <a:ext uri="{FF2B5EF4-FFF2-40B4-BE49-F238E27FC236}">
                <a16:creationId xmlns:a16="http://schemas.microsoft.com/office/drawing/2014/main" id="{F2A5EA6D-E8DB-C53A-35CF-B1BF735035B7}"/>
              </a:ext>
            </a:extLst>
          </p:cNvPr>
          <p:cNvSpPr txBox="1"/>
          <p:nvPr/>
        </p:nvSpPr>
        <p:spPr>
          <a:xfrm>
            <a:off x="1977736" y="4636845"/>
            <a:ext cx="4572000" cy="276999"/>
          </a:xfrm>
          <a:prstGeom prst="rect">
            <a:avLst/>
          </a:prstGeom>
          <a:noFill/>
        </p:spPr>
        <p:txBody>
          <a:bodyPr wrap="square">
            <a:spAutoFit/>
          </a:bodyPr>
          <a:lstStyle/>
          <a:p>
            <a:r>
              <a:rPr lang="it-IT" sz="1200" b="0" i="1" dirty="0">
                <a:solidFill>
                  <a:srgbClr val="222222"/>
                </a:solidFill>
                <a:effectLst/>
                <a:latin typeface="Calibri" panose="020F0502020204030204" pitchFamily="34" charset="0"/>
                <a:cs typeface="Calibri" panose="020F0502020204030204" pitchFamily="34" charset="0"/>
              </a:rPr>
              <a:t>L. Labate et al, Sci Rep</a:t>
            </a:r>
            <a:r>
              <a:rPr lang="it-IT" sz="1200" b="0" i="0" dirty="0">
                <a:solidFill>
                  <a:srgbClr val="222222"/>
                </a:solidFill>
                <a:effectLst/>
                <a:latin typeface="Calibri" panose="020F0502020204030204" pitchFamily="34" charset="0"/>
                <a:cs typeface="Calibri" panose="020F0502020204030204" pitchFamily="34" charset="0"/>
              </a:rPr>
              <a:t> </a:t>
            </a:r>
            <a:r>
              <a:rPr lang="it-IT" sz="1200" i="0" dirty="0">
                <a:solidFill>
                  <a:srgbClr val="222222"/>
                </a:solidFill>
                <a:effectLst/>
                <a:latin typeface="Calibri" panose="020F0502020204030204" pitchFamily="34" charset="0"/>
                <a:cs typeface="Calibri" panose="020F0502020204030204" pitchFamily="34" charset="0"/>
              </a:rPr>
              <a:t>10</a:t>
            </a:r>
            <a:r>
              <a:rPr lang="it-IT" sz="1200" b="0" i="0" dirty="0">
                <a:solidFill>
                  <a:srgbClr val="222222"/>
                </a:solidFill>
                <a:effectLst/>
                <a:latin typeface="Calibri" panose="020F0502020204030204" pitchFamily="34" charset="0"/>
                <a:cs typeface="Calibri" panose="020F0502020204030204" pitchFamily="34" charset="0"/>
              </a:rPr>
              <a:t>, 17307 (2020).</a:t>
            </a:r>
            <a:endParaRPr lang="it-IT" sz="12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300083E-0C6B-B51F-9EDA-CABA864E957A}"/>
              </a:ext>
            </a:extLst>
          </p:cNvPr>
          <p:cNvSpPr txBox="1"/>
          <p:nvPr/>
        </p:nvSpPr>
        <p:spPr>
          <a:xfrm>
            <a:off x="711114" y="1031509"/>
            <a:ext cx="3396066" cy="1169551"/>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VHEE (50 MeV &lt; E &lt; 250 MeV): </a:t>
            </a:r>
          </a:p>
          <a:p>
            <a:pPr algn="just"/>
            <a:r>
              <a:rPr lang="it-IT" sz="1400" dirty="0">
                <a:latin typeface="Calibri" panose="020F0502020204030204" pitchFamily="34" charset="0"/>
                <a:cs typeface="Calibri" panose="020F0502020204030204" pitchFamily="34" charset="0"/>
              </a:rPr>
              <a:t>+ Suitable for deep-seated tumors</a:t>
            </a:r>
          </a:p>
          <a:p>
            <a:pPr algn="just"/>
            <a:r>
              <a:rPr lang="it-IT" sz="1400" dirty="0">
                <a:latin typeface="Calibri" panose="020F0502020204030204" pitchFamily="34" charset="0"/>
                <a:cs typeface="Calibri" panose="020F0502020204030204" pitchFamily="34" charset="0"/>
              </a:rPr>
              <a:t>+ Sharp beam penumbra</a:t>
            </a:r>
          </a:p>
          <a:p>
            <a:pPr algn="just"/>
            <a:r>
              <a:rPr lang="it-IT" sz="1400" dirty="0">
                <a:latin typeface="Calibri" panose="020F0502020204030204" pitchFamily="34" charset="0"/>
                <a:cs typeface="Calibri" panose="020F0502020204030204" pitchFamily="34" charset="0"/>
              </a:rPr>
              <a:t>+ Low sensitivity to inhomogeneities</a:t>
            </a:r>
          </a:p>
          <a:p>
            <a:pPr algn="just"/>
            <a:r>
              <a:rPr lang="it-IT" sz="1400" dirty="0">
                <a:latin typeface="Calibri" panose="020F0502020204030204" pitchFamily="34" charset="0"/>
                <a:cs typeface="Calibri" panose="020F0502020204030204" pitchFamily="34" charset="0"/>
              </a:rPr>
              <a:t>-  High entrance and exit dose</a:t>
            </a:r>
          </a:p>
        </p:txBody>
      </p:sp>
      <p:sp>
        <p:nvSpPr>
          <p:cNvPr id="6" name="TextBox 5">
            <a:extLst>
              <a:ext uri="{FF2B5EF4-FFF2-40B4-BE49-F238E27FC236}">
                <a16:creationId xmlns:a16="http://schemas.microsoft.com/office/drawing/2014/main" id="{1660A20C-D5C4-90B0-1C31-A8BFF7128F18}"/>
              </a:ext>
            </a:extLst>
          </p:cNvPr>
          <p:cNvSpPr txBox="1"/>
          <p:nvPr/>
        </p:nvSpPr>
        <p:spPr>
          <a:xfrm>
            <a:off x="712540" y="2258542"/>
            <a:ext cx="3396066" cy="954107"/>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Main objective: damage enhancement to the targeted volume (cancer cells) while sparing the nearby tissues and OAR (organ at risk)  </a:t>
            </a:r>
          </a:p>
        </p:txBody>
      </p:sp>
      <p:sp>
        <p:nvSpPr>
          <p:cNvPr id="7" name="TextBox 6">
            <a:extLst>
              <a:ext uri="{FF2B5EF4-FFF2-40B4-BE49-F238E27FC236}">
                <a16:creationId xmlns:a16="http://schemas.microsoft.com/office/drawing/2014/main" id="{9172E5B0-4DCC-1FEE-C10F-DB028160C6CD}"/>
              </a:ext>
            </a:extLst>
          </p:cNvPr>
          <p:cNvSpPr txBox="1"/>
          <p:nvPr/>
        </p:nvSpPr>
        <p:spPr>
          <a:xfrm>
            <a:off x="711114" y="3271195"/>
            <a:ext cx="3396066" cy="307777"/>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 Need for dosimetric characterization </a:t>
            </a:r>
          </a:p>
        </p:txBody>
      </p:sp>
      <p:sp>
        <p:nvSpPr>
          <p:cNvPr id="8" name="TextBox 7">
            <a:extLst>
              <a:ext uri="{FF2B5EF4-FFF2-40B4-BE49-F238E27FC236}">
                <a16:creationId xmlns:a16="http://schemas.microsoft.com/office/drawing/2014/main" id="{0A6B3AC5-B0E5-C36A-878F-EC35EAD46D28}"/>
              </a:ext>
            </a:extLst>
          </p:cNvPr>
          <p:cNvSpPr txBox="1"/>
          <p:nvPr/>
        </p:nvSpPr>
        <p:spPr>
          <a:xfrm>
            <a:off x="711114" y="3649810"/>
            <a:ext cx="3396066" cy="954107"/>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Investigation of dose deposition in complex geometry such as Multi Field Irradiation (MFI) and Intensity Modulation (IM) schemes.</a:t>
            </a:r>
          </a:p>
        </p:txBody>
      </p:sp>
      <p:sp>
        <p:nvSpPr>
          <p:cNvPr id="9" name="TextBox 8">
            <a:extLst>
              <a:ext uri="{FF2B5EF4-FFF2-40B4-BE49-F238E27FC236}">
                <a16:creationId xmlns:a16="http://schemas.microsoft.com/office/drawing/2014/main" id="{4B4051F3-3C79-DF22-1D5A-B65E93DA53AC}"/>
              </a:ext>
            </a:extLst>
          </p:cNvPr>
          <p:cNvSpPr txBox="1"/>
          <p:nvPr/>
        </p:nvSpPr>
        <p:spPr>
          <a:xfrm>
            <a:off x="4572000" y="4152072"/>
            <a:ext cx="4572000" cy="523220"/>
          </a:xfrm>
          <a:prstGeom prst="rect">
            <a:avLst/>
          </a:prstGeom>
          <a:noFill/>
        </p:spPr>
        <p:txBody>
          <a:bodyPr wrap="square">
            <a:spAutoFit/>
          </a:bodyPr>
          <a:lstStyle/>
          <a:p>
            <a:r>
              <a:rPr lang="it-IT" sz="1400" b="1" dirty="0">
                <a:latin typeface="Calibri" panose="020F0502020204030204" pitchFamily="34" charset="0"/>
                <a:cs typeface="Calibri" panose="020F0502020204030204" pitchFamily="34" charset="0"/>
              </a:rPr>
              <a:t>120 pc/shot</a:t>
            </a:r>
          </a:p>
          <a:p>
            <a:r>
              <a:rPr lang="it-IT" sz="1400" b="1" dirty="0">
                <a:latin typeface="Calibri" panose="020F0502020204030204" pitchFamily="34" charset="0"/>
                <a:cs typeface="Calibri" panose="020F0502020204030204" pitchFamily="34" charset="0"/>
              </a:rPr>
              <a:t>Spectral energy distribution within 50-250 MeV</a:t>
            </a:r>
          </a:p>
        </p:txBody>
      </p:sp>
      <p:sp>
        <p:nvSpPr>
          <p:cNvPr id="10" name="TextBox 9">
            <a:extLst>
              <a:ext uri="{FF2B5EF4-FFF2-40B4-BE49-F238E27FC236}">
                <a16:creationId xmlns:a16="http://schemas.microsoft.com/office/drawing/2014/main" id="{FAE7AD24-ADF4-2ABA-70DD-61F0E297A2E6}"/>
              </a:ext>
            </a:extLst>
          </p:cNvPr>
          <p:cNvSpPr txBox="1"/>
          <p:nvPr/>
        </p:nvSpPr>
        <p:spPr>
          <a:xfrm>
            <a:off x="4505126" y="4636845"/>
            <a:ext cx="2777042" cy="276999"/>
          </a:xfrm>
          <a:prstGeom prst="rect">
            <a:avLst/>
          </a:prstGeom>
          <a:noFill/>
        </p:spPr>
        <p:txBody>
          <a:bodyPr wrap="none" rtlCol="0">
            <a:spAutoFit/>
          </a:bodyPr>
          <a:lstStyle/>
          <a:p>
            <a:r>
              <a:rPr lang="it-IT" sz="1200" i="1" dirty="0">
                <a:latin typeface="Calibri" panose="020F0502020204030204" pitchFamily="34" charset="0"/>
                <a:cs typeface="Calibri" panose="020F0502020204030204" pitchFamily="34" charset="0"/>
              </a:rPr>
              <a:t>C. M. V. Panaino Cancers</a:t>
            </a:r>
            <a:r>
              <a:rPr lang="it-IT" sz="1200" dirty="0">
                <a:latin typeface="Calibri" panose="020F0502020204030204" pitchFamily="34" charset="0"/>
                <a:cs typeface="Calibri" panose="020F0502020204030204" pitchFamily="34" charset="0"/>
              </a:rPr>
              <a:t> </a:t>
            </a:r>
            <a:r>
              <a:rPr lang="it-IT" sz="1200" b="1" dirty="0">
                <a:latin typeface="Calibri" panose="020F0502020204030204" pitchFamily="34" charset="0"/>
                <a:cs typeface="Calibri" panose="020F0502020204030204" pitchFamily="34" charset="0"/>
              </a:rPr>
              <a:t>2025</a:t>
            </a:r>
            <a:r>
              <a:rPr lang="it-IT" sz="1200" dirty="0">
                <a:latin typeface="Calibri" panose="020F0502020204030204" pitchFamily="34" charset="0"/>
                <a:cs typeface="Calibri" panose="020F0502020204030204" pitchFamily="34" charset="0"/>
              </a:rPr>
              <a:t>, </a:t>
            </a:r>
            <a:r>
              <a:rPr lang="it-IT" sz="1200" i="1" dirty="0">
                <a:latin typeface="Calibri" panose="020F0502020204030204" pitchFamily="34" charset="0"/>
                <a:cs typeface="Calibri" panose="020F0502020204030204" pitchFamily="34" charset="0"/>
              </a:rPr>
              <a:t>17</a:t>
            </a:r>
            <a:r>
              <a:rPr lang="it-IT" sz="1200" dirty="0">
                <a:latin typeface="Calibri" panose="020F0502020204030204" pitchFamily="34" charset="0"/>
                <a:cs typeface="Calibri" panose="020F0502020204030204" pitchFamily="34" charset="0"/>
              </a:rPr>
              <a:t>(2), 181</a:t>
            </a:r>
          </a:p>
        </p:txBody>
      </p:sp>
    </p:spTree>
    <p:extLst>
      <p:ext uri="{BB962C8B-B14F-4D97-AF65-F5344CB8AC3E}">
        <p14:creationId xmlns:p14="http://schemas.microsoft.com/office/powerpoint/2010/main" val="3866983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60BD2-FA34-86C6-CA1B-DB821CCB7A7C}"/>
              </a:ext>
            </a:extLst>
          </p:cNvPr>
          <p:cNvSpPr>
            <a:spLocks noGrp="1"/>
          </p:cNvSpPr>
          <p:nvPr>
            <p:ph type="title"/>
          </p:nvPr>
        </p:nvSpPr>
        <p:spPr/>
        <p:txBody>
          <a:bodyPr/>
          <a:lstStyle/>
          <a:p>
            <a:pPr>
              <a:defRPr/>
            </a:pPr>
            <a:r>
              <a:rPr lang="it-IT" dirty="0"/>
              <a:t>LWFA VHEE for UHDR radiotherapy</a:t>
            </a:r>
          </a:p>
        </p:txBody>
      </p:sp>
      <p:sp>
        <p:nvSpPr>
          <p:cNvPr id="4" name="Footer Placeholder 3">
            <a:extLst>
              <a:ext uri="{FF2B5EF4-FFF2-40B4-BE49-F238E27FC236}">
                <a16:creationId xmlns:a16="http://schemas.microsoft.com/office/drawing/2014/main" id="{9A2696F9-2595-9AB9-A0BC-9E5501E84608}"/>
              </a:ext>
            </a:extLst>
          </p:cNvPr>
          <p:cNvSpPr>
            <a:spLocks noGrp="1"/>
          </p:cNvSpPr>
          <p:nvPr>
            <p:ph type="ftr" sz="quarter" idx="10"/>
          </p:nvPr>
        </p:nvSpPr>
        <p:spPr/>
        <p:txBody>
          <a:bodyPr/>
          <a:lstStyle/>
          <a:p>
            <a:pPr>
              <a:defRPr/>
            </a:pPr>
            <a:r>
              <a:rPr lang="it-IT" sz="1000"/>
              <a:t>CIP 2026</a:t>
            </a:r>
          </a:p>
        </p:txBody>
      </p:sp>
      <p:sp>
        <p:nvSpPr>
          <p:cNvPr id="14341" name="Slide Number Placeholder 4">
            <a:extLst>
              <a:ext uri="{FF2B5EF4-FFF2-40B4-BE49-F238E27FC236}">
                <a16:creationId xmlns:a16="http://schemas.microsoft.com/office/drawing/2014/main" id="{923AA66E-C4D1-F6FD-FE0A-345439B9C75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3497F-7DC0-4D37-B8EA-8DCF5B78F632}" type="slidenum">
              <a:rPr lang="it-IT" altLang="it-IT" smtClean="0">
                <a:solidFill>
                  <a:schemeClr val="bg1"/>
                </a:solidFill>
              </a:rPr>
              <a:pPr/>
              <a:t>17</a:t>
            </a:fld>
            <a:endParaRPr lang="it-IT" altLang="it-IT">
              <a:solidFill>
                <a:schemeClr val="bg1"/>
              </a:solidFill>
            </a:endParaRPr>
          </a:p>
        </p:txBody>
      </p:sp>
      <p:pic>
        <p:nvPicPr>
          <p:cNvPr id="24" name="Picture 23">
            <a:extLst>
              <a:ext uri="{FF2B5EF4-FFF2-40B4-BE49-F238E27FC236}">
                <a16:creationId xmlns:a16="http://schemas.microsoft.com/office/drawing/2014/main" id="{BDCFC120-4C61-A10A-910D-8E03E78F37AF}"/>
              </a:ext>
            </a:extLst>
          </p:cNvPr>
          <p:cNvPicPr>
            <a:picLocks noChangeAspect="1"/>
          </p:cNvPicPr>
          <p:nvPr/>
        </p:nvPicPr>
        <p:blipFill>
          <a:blip r:embed="rId2"/>
          <a:stretch>
            <a:fillRect/>
          </a:stretch>
        </p:blipFill>
        <p:spPr>
          <a:xfrm>
            <a:off x="628650" y="1438700"/>
            <a:ext cx="4013200" cy="1762760"/>
          </a:xfrm>
          <a:prstGeom prst="rect">
            <a:avLst/>
          </a:prstGeom>
        </p:spPr>
      </p:pic>
      <p:sp>
        <p:nvSpPr>
          <p:cNvPr id="26" name="TextBox 25">
            <a:extLst>
              <a:ext uri="{FF2B5EF4-FFF2-40B4-BE49-F238E27FC236}">
                <a16:creationId xmlns:a16="http://schemas.microsoft.com/office/drawing/2014/main" id="{2AFC3E4A-F594-7B29-7AB7-462FAAAF9E24}"/>
              </a:ext>
            </a:extLst>
          </p:cNvPr>
          <p:cNvSpPr txBox="1"/>
          <p:nvPr/>
        </p:nvSpPr>
        <p:spPr>
          <a:xfrm>
            <a:off x="3345111" y="4629801"/>
            <a:ext cx="4572000" cy="276999"/>
          </a:xfrm>
          <a:prstGeom prst="rect">
            <a:avLst/>
          </a:prstGeom>
          <a:noFill/>
        </p:spPr>
        <p:txBody>
          <a:bodyPr wrap="square">
            <a:spAutoFit/>
          </a:bodyPr>
          <a:lstStyle/>
          <a:p>
            <a:r>
              <a:rPr lang="it-IT" sz="1200" b="0" i="1" dirty="0">
                <a:solidFill>
                  <a:srgbClr val="222222"/>
                </a:solidFill>
                <a:effectLst/>
                <a:latin typeface="Calibri" panose="020F0502020204030204" pitchFamily="34" charset="0"/>
                <a:cs typeface="Calibri" panose="020F0502020204030204" pitchFamily="34" charset="0"/>
              </a:rPr>
              <a:t>L. Labate et al, Sci Rep</a:t>
            </a:r>
            <a:r>
              <a:rPr lang="it-IT" sz="1200" b="0" i="0" dirty="0">
                <a:solidFill>
                  <a:srgbClr val="222222"/>
                </a:solidFill>
                <a:effectLst/>
                <a:latin typeface="Calibri" panose="020F0502020204030204" pitchFamily="34" charset="0"/>
                <a:cs typeface="Calibri" panose="020F0502020204030204" pitchFamily="34" charset="0"/>
              </a:rPr>
              <a:t> </a:t>
            </a:r>
            <a:r>
              <a:rPr lang="it-IT" sz="1200" b="1" i="0" dirty="0">
                <a:solidFill>
                  <a:srgbClr val="222222"/>
                </a:solidFill>
                <a:effectLst/>
                <a:latin typeface="Calibri" panose="020F0502020204030204" pitchFamily="34" charset="0"/>
                <a:cs typeface="Calibri" panose="020F0502020204030204" pitchFamily="34" charset="0"/>
              </a:rPr>
              <a:t>10</a:t>
            </a:r>
            <a:r>
              <a:rPr lang="it-IT" sz="1200" b="0" i="0" dirty="0">
                <a:solidFill>
                  <a:srgbClr val="222222"/>
                </a:solidFill>
                <a:effectLst/>
                <a:latin typeface="Calibri" panose="020F0502020204030204" pitchFamily="34" charset="0"/>
                <a:cs typeface="Calibri" panose="020F0502020204030204" pitchFamily="34" charset="0"/>
              </a:rPr>
              <a:t>, 17307 (2020).</a:t>
            </a:r>
            <a:endParaRPr lang="it-IT" sz="12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FD60689-D4B0-580E-A3A9-AF9752A29B8E}"/>
              </a:ext>
            </a:extLst>
          </p:cNvPr>
          <p:cNvSpPr txBox="1"/>
          <p:nvPr/>
        </p:nvSpPr>
        <p:spPr>
          <a:xfrm>
            <a:off x="742950" y="1048246"/>
            <a:ext cx="3396066" cy="307777"/>
          </a:xfrm>
          <a:prstGeom prst="rect">
            <a:avLst/>
          </a:prstGeom>
          <a:solidFill>
            <a:schemeClr val="accent1">
              <a:lumMod val="20000"/>
              <a:lumOff val="80000"/>
            </a:schemeClr>
          </a:solidFill>
          <a:ln w="28575">
            <a:solidFill>
              <a:srgbClr val="313A97"/>
            </a:solidFill>
          </a:ln>
        </p:spPr>
        <p:txBody>
          <a:bodyPr wrap="square" rtlCol="0">
            <a:spAutoFit/>
          </a:bodyPr>
          <a:lstStyle/>
          <a:p>
            <a:pPr algn="ctr"/>
            <a:r>
              <a:rPr lang="it-IT" sz="1400" dirty="0">
                <a:latin typeface="Calibri" panose="020F0502020204030204" pitchFamily="34" charset="0"/>
                <a:cs typeface="Calibri" panose="020F0502020204030204" pitchFamily="34" charset="0"/>
              </a:rPr>
              <a:t>Multi Field Irradiation</a:t>
            </a:r>
          </a:p>
        </p:txBody>
      </p:sp>
      <p:sp>
        <p:nvSpPr>
          <p:cNvPr id="6" name="TextBox 5">
            <a:extLst>
              <a:ext uri="{FF2B5EF4-FFF2-40B4-BE49-F238E27FC236}">
                <a16:creationId xmlns:a16="http://schemas.microsoft.com/office/drawing/2014/main" id="{D08279F8-E892-A812-A0A3-D7B4A1BEC78E}"/>
              </a:ext>
            </a:extLst>
          </p:cNvPr>
          <p:cNvSpPr txBox="1"/>
          <p:nvPr/>
        </p:nvSpPr>
        <p:spPr>
          <a:xfrm>
            <a:off x="5213972" y="1048246"/>
            <a:ext cx="3396066" cy="307777"/>
          </a:xfrm>
          <a:prstGeom prst="rect">
            <a:avLst/>
          </a:prstGeom>
          <a:solidFill>
            <a:schemeClr val="accent1">
              <a:lumMod val="20000"/>
              <a:lumOff val="80000"/>
            </a:schemeClr>
          </a:solidFill>
          <a:ln w="28575">
            <a:solidFill>
              <a:srgbClr val="313A97"/>
            </a:solidFill>
          </a:ln>
        </p:spPr>
        <p:txBody>
          <a:bodyPr wrap="square" rtlCol="0">
            <a:spAutoFit/>
          </a:bodyPr>
          <a:lstStyle/>
          <a:p>
            <a:pPr algn="ctr"/>
            <a:r>
              <a:rPr lang="it-IT" sz="1400" dirty="0">
                <a:latin typeface="Calibri" panose="020F0502020204030204" pitchFamily="34" charset="0"/>
                <a:cs typeface="Calibri" panose="020F0502020204030204" pitchFamily="34" charset="0"/>
              </a:rPr>
              <a:t>Intensity Modulation</a:t>
            </a:r>
          </a:p>
        </p:txBody>
      </p:sp>
      <p:sp>
        <p:nvSpPr>
          <p:cNvPr id="7" name="TextBox 6">
            <a:extLst>
              <a:ext uri="{FF2B5EF4-FFF2-40B4-BE49-F238E27FC236}">
                <a16:creationId xmlns:a16="http://schemas.microsoft.com/office/drawing/2014/main" id="{BD402059-0ACF-F048-427C-93F06F9507F3}"/>
              </a:ext>
            </a:extLst>
          </p:cNvPr>
          <p:cNvSpPr txBox="1"/>
          <p:nvPr/>
        </p:nvSpPr>
        <p:spPr>
          <a:xfrm>
            <a:off x="491281" y="3205749"/>
            <a:ext cx="4572000" cy="307777"/>
          </a:xfrm>
          <a:prstGeom prst="rect">
            <a:avLst/>
          </a:prstGeom>
          <a:noFill/>
        </p:spPr>
        <p:txBody>
          <a:bodyPr wrap="square">
            <a:spAutoFit/>
          </a:bodyPr>
          <a:lstStyle/>
          <a:p>
            <a:r>
              <a:rPr lang="it-IT" sz="1400" dirty="0">
                <a:latin typeface="Calibri" panose="020F0502020204030204" pitchFamily="34" charset="0"/>
                <a:cs typeface="Calibri" panose="020F0502020204030204" pitchFamily="34" charset="0"/>
              </a:rPr>
              <a:t>GAF chromic sandwiched in 2 mm Polycarbonate disks</a:t>
            </a:r>
          </a:p>
        </p:txBody>
      </p:sp>
      <p:sp>
        <p:nvSpPr>
          <p:cNvPr id="8" name="TextBox 7">
            <a:extLst>
              <a:ext uri="{FF2B5EF4-FFF2-40B4-BE49-F238E27FC236}">
                <a16:creationId xmlns:a16="http://schemas.microsoft.com/office/drawing/2014/main" id="{ACA66B90-E796-34DB-7F33-892F71270000}"/>
              </a:ext>
            </a:extLst>
          </p:cNvPr>
          <p:cNvSpPr txBox="1"/>
          <p:nvPr/>
        </p:nvSpPr>
        <p:spPr>
          <a:xfrm>
            <a:off x="491281" y="3496685"/>
            <a:ext cx="5901130" cy="523220"/>
          </a:xfrm>
          <a:prstGeom prst="rect">
            <a:avLst/>
          </a:prstGeom>
          <a:noFill/>
        </p:spPr>
        <p:txBody>
          <a:bodyPr wrap="square">
            <a:spAutoFit/>
          </a:bodyPr>
          <a:lstStyle/>
          <a:p>
            <a:r>
              <a:rPr lang="it-IT" sz="1400" dirty="0">
                <a:latin typeface="Calibri" panose="020F0502020204030204" pitchFamily="34" charset="0"/>
                <a:cs typeface="Calibri" panose="020F0502020204030204" pitchFamily="34" charset="0"/>
              </a:rPr>
              <a:t>Rotating Cylinder along the z-axis, </a:t>
            </a:r>
          </a:p>
          <a:p>
            <a:r>
              <a:rPr lang="it-IT" sz="1400" dirty="0">
                <a:latin typeface="Calibri" panose="020F0502020204030204" pitchFamily="34" charset="0"/>
                <a:cs typeface="Calibri" panose="020F0502020204030204" pitchFamily="34" charset="0"/>
              </a:rPr>
              <a:t>accumulating same number of shots every 40 rotation</a:t>
            </a:r>
          </a:p>
        </p:txBody>
      </p:sp>
      <p:sp>
        <p:nvSpPr>
          <p:cNvPr id="9" name="TextBox 8">
            <a:extLst>
              <a:ext uri="{FF2B5EF4-FFF2-40B4-BE49-F238E27FC236}">
                <a16:creationId xmlns:a16="http://schemas.microsoft.com/office/drawing/2014/main" id="{F7ADD3AA-D55C-A57A-7595-01CF572895A3}"/>
              </a:ext>
            </a:extLst>
          </p:cNvPr>
          <p:cNvSpPr txBox="1"/>
          <p:nvPr/>
        </p:nvSpPr>
        <p:spPr>
          <a:xfrm>
            <a:off x="491281" y="3941699"/>
            <a:ext cx="4572000" cy="954107"/>
          </a:xfrm>
          <a:prstGeom prst="rect">
            <a:avLst/>
          </a:prstGeom>
          <a:noFill/>
        </p:spPr>
        <p:txBody>
          <a:bodyPr wrap="square">
            <a:spAutoFit/>
          </a:bodyPr>
          <a:lstStyle/>
          <a:p>
            <a:r>
              <a:rPr lang="it-IT" sz="1400" dirty="0">
                <a:latin typeface="Calibri" panose="020F0502020204030204" pitchFamily="34" charset="0"/>
                <a:cs typeface="Calibri" panose="020F0502020204030204" pitchFamily="34" charset="0"/>
              </a:rPr>
              <a:t>Targeted volume received:</a:t>
            </a:r>
          </a:p>
          <a:p>
            <a:r>
              <a:rPr lang="it-IT" sz="1400" dirty="0">
                <a:latin typeface="Calibri" panose="020F0502020204030204" pitchFamily="34" charset="0"/>
                <a:cs typeface="Calibri" panose="020F0502020204030204" pitchFamily="34" charset="0"/>
              </a:rPr>
              <a:t>→ 2.5 times the entrance dose,</a:t>
            </a:r>
          </a:p>
          <a:p>
            <a:r>
              <a:rPr lang="it-IT" sz="1400" dirty="0">
                <a:latin typeface="Calibri" panose="020F0502020204030204" pitchFamily="34" charset="0"/>
                <a:cs typeface="Calibri" panose="020F0502020204030204" pitchFamily="34" charset="0"/>
              </a:rPr>
              <a:t>→ 3-4 times the dose in the surrounding volume,</a:t>
            </a:r>
          </a:p>
          <a:p>
            <a:r>
              <a:rPr lang="it-IT" sz="1400" dirty="0">
                <a:latin typeface="Calibri" panose="020F0502020204030204" pitchFamily="34" charset="0"/>
                <a:cs typeface="Calibri" panose="020F0502020204030204" pitchFamily="34" charset="0"/>
              </a:rPr>
              <a:t>→ 16 times the exit dose.	</a:t>
            </a:r>
          </a:p>
        </p:txBody>
      </p:sp>
      <p:sp>
        <p:nvSpPr>
          <p:cNvPr id="11" name="TextBox 10">
            <a:extLst>
              <a:ext uri="{FF2B5EF4-FFF2-40B4-BE49-F238E27FC236}">
                <a16:creationId xmlns:a16="http://schemas.microsoft.com/office/drawing/2014/main" id="{EA3F1D8D-5B59-542C-4DE4-164E14504C1B}"/>
              </a:ext>
            </a:extLst>
          </p:cNvPr>
          <p:cNvSpPr txBox="1"/>
          <p:nvPr/>
        </p:nvSpPr>
        <p:spPr>
          <a:xfrm>
            <a:off x="5130393" y="3086839"/>
            <a:ext cx="4572000" cy="738664"/>
          </a:xfrm>
          <a:prstGeom prst="rect">
            <a:avLst/>
          </a:prstGeom>
          <a:noFill/>
        </p:spPr>
        <p:txBody>
          <a:bodyPr wrap="square">
            <a:spAutoFit/>
          </a:bodyPr>
          <a:lstStyle/>
          <a:p>
            <a:endParaRPr lang="it-IT" sz="1400" dirty="0">
              <a:latin typeface="Calibri" panose="020F0502020204030204" pitchFamily="34" charset="0"/>
              <a:cs typeface="Calibri" panose="020F0502020204030204" pitchFamily="34" charset="0"/>
            </a:endParaRPr>
          </a:p>
          <a:p>
            <a:r>
              <a:rPr lang="it-IT" sz="1400" dirty="0">
                <a:latin typeface="Calibri" panose="020F0502020204030204" pitchFamily="34" charset="0"/>
                <a:cs typeface="Calibri" panose="020F0502020204030204" pitchFamily="34" charset="0"/>
              </a:rPr>
              <a:t>Irradiation Map → 3 mm x 4 mm matrix</a:t>
            </a:r>
          </a:p>
          <a:p>
            <a:r>
              <a:rPr lang="it-IT" sz="1400" dirty="0">
                <a:latin typeface="Calibri" panose="020F0502020204030204" pitchFamily="34" charset="0"/>
                <a:cs typeface="Calibri" panose="020F0502020204030204" pitchFamily="34" charset="0"/>
              </a:rPr>
              <a:t>Each slot received a different number of shots</a:t>
            </a:r>
          </a:p>
        </p:txBody>
      </p:sp>
      <p:sp>
        <p:nvSpPr>
          <p:cNvPr id="12" name="TextBox 11">
            <a:extLst>
              <a:ext uri="{FF2B5EF4-FFF2-40B4-BE49-F238E27FC236}">
                <a16:creationId xmlns:a16="http://schemas.microsoft.com/office/drawing/2014/main" id="{E9045212-5AF3-CD40-6B11-18285B37B181}"/>
              </a:ext>
            </a:extLst>
          </p:cNvPr>
          <p:cNvSpPr txBox="1"/>
          <p:nvPr/>
        </p:nvSpPr>
        <p:spPr>
          <a:xfrm>
            <a:off x="5130393" y="4212636"/>
            <a:ext cx="4572000" cy="307777"/>
          </a:xfrm>
          <a:prstGeom prst="rect">
            <a:avLst/>
          </a:prstGeom>
          <a:noFill/>
        </p:spPr>
        <p:txBody>
          <a:bodyPr wrap="square">
            <a:spAutoFit/>
          </a:bodyPr>
          <a:lstStyle/>
          <a:p>
            <a:r>
              <a:rPr lang="it-IT" sz="1400" dirty="0">
                <a:latin typeface="Calibri" panose="020F0502020204030204" pitchFamily="34" charset="0"/>
                <a:cs typeface="Calibri" panose="020F0502020204030204" pitchFamily="34" charset="0"/>
              </a:rPr>
              <a:t> → Possibility to have a localized dose deposition</a:t>
            </a:r>
          </a:p>
        </p:txBody>
      </p:sp>
      <p:sp>
        <p:nvSpPr>
          <p:cNvPr id="13" name="TextBox 12">
            <a:extLst>
              <a:ext uri="{FF2B5EF4-FFF2-40B4-BE49-F238E27FC236}">
                <a16:creationId xmlns:a16="http://schemas.microsoft.com/office/drawing/2014/main" id="{43D7C218-6796-8ABE-8EEA-16984FA68A40}"/>
              </a:ext>
            </a:extLst>
          </p:cNvPr>
          <p:cNvSpPr txBox="1"/>
          <p:nvPr/>
        </p:nvSpPr>
        <p:spPr>
          <a:xfrm>
            <a:off x="5111991" y="3813272"/>
            <a:ext cx="4572000" cy="307777"/>
          </a:xfrm>
          <a:prstGeom prst="rect">
            <a:avLst/>
          </a:prstGeom>
          <a:noFill/>
        </p:spPr>
        <p:txBody>
          <a:bodyPr wrap="square">
            <a:spAutoFit/>
          </a:bodyPr>
          <a:lstStyle/>
          <a:p>
            <a:r>
              <a:rPr lang="it-IT" sz="1400" dirty="0">
                <a:latin typeface="Calibri" panose="020F0502020204030204" pitchFamily="34" charset="0"/>
                <a:cs typeface="Calibri" panose="020F0502020204030204" pitchFamily="34" charset="0"/>
              </a:rPr>
              <a:t>Measured dose gradient both in the x and y direction </a:t>
            </a:r>
          </a:p>
        </p:txBody>
      </p:sp>
      <p:pic>
        <p:nvPicPr>
          <p:cNvPr id="1026" name="Picture 2" descr="Figure 5">
            <a:extLst>
              <a:ext uri="{FF2B5EF4-FFF2-40B4-BE49-F238E27FC236}">
                <a16:creationId xmlns:a16="http://schemas.microsoft.com/office/drawing/2014/main" id="{5ED7146A-E326-8310-4464-A84AB150E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2907" y="1405080"/>
            <a:ext cx="4116562" cy="16552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4E657-98DD-6425-945C-5443499D0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7A1BA-15EB-A70A-97AD-DEBDD608DFD2}"/>
              </a:ext>
            </a:extLst>
          </p:cNvPr>
          <p:cNvSpPr>
            <a:spLocks noGrp="1"/>
          </p:cNvSpPr>
          <p:nvPr>
            <p:ph type="title"/>
          </p:nvPr>
        </p:nvSpPr>
        <p:spPr/>
        <p:txBody>
          <a:bodyPr/>
          <a:lstStyle/>
          <a:p>
            <a:pPr>
              <a:defRPr/>
            </a:pPr>
            <a:r>
              <a:rPr lang="it-IT" dirty="0"/>
              <a:t>VHEE for FLASH radiotherapy</a:t>
            </a:r>
          </a:p>
        </p:txBody>
      </p:sp>
      <p:sp>
        <p:nvSpPr>
          <p:cNvPr id="4" name="Footer Placeholder 3">
            <a:extLst>
              <a:ext uri="{FF2B5EF4-FFF2-40B4-BE49-F238E27FC236}">
                <a16:creationId xmlns:a16="http://schemas.microsoft.com/office/drawing/2014/main" id="{97D2187E-DC35-23AC-5D57-A8885CC98C61}"/>
              </a:ext>
            </a:extLst>
          </p:cNvPr>
          <p:cNvSpPr>
            <a:spLocks noGrp="1"/>
          </p:cNvSpPr>
          <p:nvPr>
            <p:ph type="ftr" sz="quarter" idx="10"/>
          </p:nvPr>
        </p:nvSpPr>
        <p:spPr/>
        <p:txBody>
          <a:bodyPr/>
          <a:lstStyle/>
          <a:p>
            <a:pPr>
              <a:defRPr/>
            </a:pPr>
            <a:r>
              <a:rPr lang="it-IT" sz="1000"/>
              <a:t>CIP 2026</a:t>
            </a:r>
          </a:p>
        </p:txBody>
      </p:sp>
      <p:sp>
        <p:nvSpPr>
          <p:cNvPr id="14341" name="Slide Number Placeholder 4">
            <a:extLst>
              <a:ext uri="{FF2B5EF4-FFF2-40B4-BE49-F238E27FC236}">
                <a16:creationId xmlns:a16="http://schemas.microsoft.com/office/drawing/2014/main" id="{97226EAD-7959-F4B0-2906-9C78639AA0B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3497F-7DC0-4D37-B8EA-8DCF5B78F632}" type="slidenum">
              <a:rPr lang="it-IT" altLang="it-IT" smtClean="0">
                <a:solidFill>
                  <a:schemeClr val="bg1"/>
                </a:solidFill>
              </a:rPr>
              <a:pPr/>
              <a:t>18</a:t>
            </a:fld>
            <a:endParaRPr lang="it-IT" altLang="it-IT">
              <a:solidFill>
                <a:schemeClr val="bg1"/>
              </a:solidFill>
            </a:endParaRPr>
          </a:p>
        </p:txBody>
      </p:sp>
      <p:sp>
        <p:nvSpPr>
          <p:cNvPr id="7" name="TextBox 6">
            <a:extLst>
              <a:ext uri="{FF2B5EF4-FFF2-40B4-BE49-F238E27FC236}">
                <a16:creationId xmlns:a16="http://schemas.microsoft.com/office/drawing/2014/main" id="{C11B4EF3-6ECE-4268-0AB0-374500954765}"/>
              </a:ext>
            </a:extLst>
          </p:cNvPr>
          <p:cNvSpPr txBox="1"/>
          <p:nvPr/>
        </p:nvSpPr>
        <p:spPr>
          <a:xfrm>
            <a:off x="711114" y="1077233"/>
            <a:ext cx="3396066" cy="738664"/>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FLASH-RT: delivering </a:t>
            </a:r>
            <a:r>
              <a:rPr lang="it-IT" sz="1400" b="1" dirty="0">
                <a:latin typeface="Calibri" panose="020F0502020204030204" pitchFamily="34" charset="0"/>
                <a:cs typeface="Calibri" panose="020F0502020204030204" pitchFamily="34" charset="0"/>
              </a:rPr>
              <a:t>high doses </a:t>
            </a:r>
            <a:r>
              <a:rPr lang="it-IT" sz="1400" dirty="0">
                <a:latin typeface="Calibri" panose="020F0502020204030204" pitchFamily="34" charset="0"/>
                <a:cs typeface="Calibri" panose="020F0502020204030204" pitchFamily="34" charset="0"/>
              </a:rPr>
              <a:t>in an extremely </a:t>
            </a:r>
            <a:r>
              <a:rPr lang="it-IT" sz="1400" b="1" dirty="0">
                <a:latin typeface="Calibri" panose="020F0502020204030204" pitchFamily="34" charset="0"/>
                <a:cs typeface="Calibri" panose="020F0502020204030204" pitchFamily="34" charset="0"/>
              </a:rPr>
              <a:t>short irradiation time </a:t>
            </a:r>
            <a:r>
              <a:rPr lang="it-IT" sz="1400" dirty="0">
                <a:latin typeface="Calibri" panose="020F0502020204030204" pitchFamily="34" charset="0"/>
                <a:cs typeface="Calibri" panose="020F0502020204030204" pitchFamily="34" charset="0"/>
              </a:rPr>
              <a:t>(Dose rate &gt; 40 Gy/s)</a:t>
            </a:r>
          </a:p>
        </p:txBody>
      </p:sp>
      <p:sp>
        <p:nvSpPr>
          <p:cNvPr id="8" name="TextBox 7">
            <a:extLst>
              <a:ext uri="{FF2B5EF4-FFF2-40B4-BE49-F238E27FC236}">
                <a16:creationId xmlns:a16="http://schemas.microsoft.com/office/drawing/2014/main" id="{CDE6032E-BAA1-1305-5876-4EC6230A1787}"/>
              </a:ext>
            </a:extLst>
          </p:cNvPr>
          <p:cNvSpPr txBox="1"/>
          <p:nvPr/>
        </p:nvSpPr>
        <p:spPr>
          <a:xfrm>
            <a:off x="521136" y="3437242"/>
            <a:ext cx="4069171" cy="738664"/>
          </a:xfrm>
          <a:prstGeom prst="rect">
            <a:avLst/>
          </a:prstGeom>
          <a:noFill/>
        </p:spPr>
        <p:txBody>
          <a:bodyPr wrap="square" rtlCol="0">
            <a:spAutoFit/>
          </a:bodyPr>
          <a:lstStyle/>
          <a:p>
            <a:pPr algn="just"/>
            <a:r>
              <a:rPr lang="en-US" sz="1400" dirty="0">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Evaluation of the dose-response curve of Peripheral blood lymphocytes DNA damage due to laser-guided ultra-high dose rate VHEE pulses irradiation</a:t>
            </a:r>
          </a:p>
        </p:txBody>
      </p:sp>
      <p:sp>
        <p:nvSpPr>
          <p:cNvPr id="9" name="TextBox 8">
            <a:extLst>
              <a:ext uri="{FF2B5EF4-FFF2-40B4-BE49-F238E27FC236}">
                <a16:creationId xmlns:a16="http://schemas.microsoft.com/office/drawing/2014/main" id="{69A4C5DD-41A6-4172-FB8F-D661B1E05D27}"/>
              </a:ext>
            </a:extLst>
          </p:cNvPr>
          <p:cNvSpPr txBox="1"/>
          <p:nvPr/>
        </p:nvSpPr>
        <p:spPr>
          <a:xfrm>
            <a:off x="533656" y="4165123"/>
            <a:ext cx="2115194"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Radiobiological endpoints</a:t>
            </a:r>
          </a:p>
        </p:txBody>
      </p:sp>
      <p:sp>
        <p:nvSpPr>
          <p:cNvPr id="10" name="TextBox 9">
            <a:extLst>
              <a:ext uri="{FF2B5EF4-FFF2-40B4-BE49-F238E27FC236}">
                <a16:creationId xmlns:a16="http://schemas.microsoft.com/office/drawing/2014/main" id="{EC3DF25C-5FD7-4DCC-6317-0F61425F62B1}"/>
              </a:ext>
            </a:extLst>
          </p:cNvPr>
          <p:cNvSpPr txBox="1"/>
          <p:nvPr/>
        </p:nvSpPr>
        <p:spPr>
          <a:xfrm>
            <a:off x="2532019" y="4178935"/>
            <a:ext cx="1814471" cy="307777"/>
          </a:xfrm>
          <a:prstGeom prst="rect">
            <a:avLst/>
          </a:prstGeom>
          <a:noFill/>
        </p:spPr>
        <p:txBody>
          <a:bodyPr wrap="none" rtlCol="0">
            <a:spAutoFit/>
          </a:bodyPr>
          <a:lstStyle/>
          <a:p>
            <a:pPr marL="285750" indent="-285750">
              <a:buFont typeface="Arial" panose="020B0604020202020204" pitchFamily="34" charset="0"/>
              <a:buChar char="•"/>
            </a:pPr>
            <a:r>
              <a:rPr lang="it-IT" sz="1400" b="1" dirty="0">
                <a:latin typeface="Calibri" panose="020F0502020204030204" pitchFamily="34" charset="0"/>
                <a:cs typeface="Calibri" panose="020F0502020204030204" pitchFamily="34" charset="0"/>
              </a:rPr>
              <a:t>Micronucleus Test</a:t>
            </a:r>
          </a:p>
        </p:txBody>
      </p:sp>
      <p:sp>
        <p:nvSpPr>
          <p:cNvPr id="11" name="TextBox 10">
            <a:extLst>
              <a:ext uri="{FF2B5EF4-FFF2-40B4-BE49-F238E27FC236}">
                <a16:creationId xmlns:a16="http://schemas.microsoft.com/office/drawing/2014/main" id="{9DFFE42D-A5FC-4B21-CE8E-E7EDCD78E207}"/>
              </a:ext>
            </a:extLst>
          </p:cNvPr>
          <p:cNvSpPr txBox="1"/>
          <p:nvPr/>
        </p:nvSpPr>
        <p:spPr>
          <a:xfrm>
            <a:off x="2532019" y="4384412"/>
            <a:ext cx="2018053" cy="307777"/>
          </a:xfrm>
          <a:prstGeom prst="rect">
            <a:avLst/>
          </a:prstGeom>
          <a:noFill/>
        </p:spPr>
        <p:txBody>
          <a:bodyPr wrap="none" rtlCol="0">
            <a:spAutoFit/>
          </a:bodyPr>
          <a:lstStyle/>
          <a:p>
            <a:pPr marL="285750" indent="-285750">
              <a:buFont typeface="Arial" panose="020B0604020202020204" pitchFamily="34" charset="0"/>
              <a:buChar char="•"/>
            </a:pPr>
            <a:r>
              <a:rPr lang="it-IT" sz="1400" b="1" dirty="0">
                <a:latin typeface="Calibri" panose="020F0502020204030204" pitchFamily="34" charset="0"/>
                <a:cs typeface="Calibri" panose="020F0502020204030204" pitchFamily="34" charset="0"/>
              </a:rPr>
              <a:t>Telomere Shortening</a:t>
            </a:r>
          </a:p>
        </p:txBody>
      </p:sp>
      <p:pic>
        <p:nvPicPr>
          <p:cNvPr id="12" name="Picture 11">
            <a:extLst>
              <a:ext uri="{FF2B5EF4-FFF2-40B4-BE49-F238E27FC236}">
                <a16:creationId xmlns:a16="http://schemas.microsoft.com/office/drawing/2014/main" id="{2A186A0B-BBF5-66F2-25A7-946808058F8A}"/>
              </a:ext>
            </a:extLst>
          </p:cNvPr>
          <p:cNvPicPr>
            <a:picLocks noChangeAspect="1"/>
          </p:cNvPicPr>
          <p:nvPr/>
        </p:nvPicPr>
        <p:blipFill>
          <a:blip r:embed="rId2"/>
          <a:stretch>
            <a:fillRect/>
          </a:stretch>
        </p:blipFill>
        <p:spPr>
          <a:xfrm>
            <a:off x="5613621" y="581454"/>
            <a:ext cx="2681614" cy="1184905"/>
          </a:xfrm>
          <a:prstGeom prst="rect">
            <a:avLst/>
          </a:prstGeom>
        </p:spPr>
      </p:pic>
      <p:pic>
        <p:nvPicPr>
          <p:cNvPr id="13" name="Picture 12">
            <a:extLst>
              <a:ext uri="{FF2B5EF4-FFF2-40B4-BE49-F238E27FC236}">
                <a16:creationId xmlns:a16="http://schemas.microsoft.com/office/drawing/2014/main" id="{0F1B2C8E-280D-13A5-D162-95BD3B10D7AF}"/>
              </a:ext>
            </a:extLst>
          </p:cNvPr>
          <p:cNvPicPr>
            <a:picLocks noChangeAspect="1"/>
          </p:cNvPicPr>
          <p:nvPr/>
        </p:nvPicPr>
        <p:blipFill>
          <a:blip r:embed="rId3"/>
          <a:stretch>
            <a:fillRect/>
          </a:stretch>
        </p:blipFill>
        <p:spPr>
          <a:xfrm>
            <a:off x="7048678" y="1531904"/>
            <a:ext cx="1246557" cy="886659"/>
          </a:xfrm>
          <a:prstGeom prst="rect">
            <a:avLst/>
          </a:prstGeom>
        </p:spPr>
      </p:pic>
      <p:sp>
        <p:nvSpPr>
          <p:cNvPr id="14" name="TextBox 13">
            <a:extLst>
              <a:ext uri="{FF2B5EF4-FFF2-40B4-BE49-F238E27FC236}">
                <a16:creationId xmlns:a16="http://schemas.microsoft.com/office/drawing/2014/main" id="{17CA7346-9BFC-BFD7-736E-60FB59752554}"/>
              </a:ext>
            </a:extLst>
          </p:cNvPr>
          <p:cNvSpPr txBox="1"/>
          <p:nvPr/>
        </p:nvSpPr>
        <p:spPr>
          <a:xfrm>
            <a:off x="4504799" y="1274591"/>
            <a:ext cx="782587" cy="307777"/>
          </a:xfrm>
          <a:prstGeom prst="rect">
            <a:avLst/>
          </a:prstGeom>
          <a:noFill/>
          <a:ln>
            <a:solidFill>
              <a:schemeClr val="tx1"/>
            </a:solidFill>
          </a:ln>
        </p:spPr>
        <p:txBody>
          <a:bodyPr wrap="none" rtlCol="0">
            <a:spAutoFit/>
          </a:bodyPr>
          <a:lstStyle/>
          <a:p>
            <a:pPr algn="ctr"/>
            <a:r>
              <a:rPr lang="it-IT" sz="1400" dirty="0">
                <a:solidFill>
                  <a:schemeClr val="accent4"/>
                </a:solidFill>
                <a:latin typeface="Calibri" panose="020F0502020204030204" pitchFamily="34" charset="0"/>
                <a:cs typeface="Calibri" panose="020F0502020204030204" pitchFamily="34" charset="0"/>
              </a:rPr>
              <a:t>e- beam</a:t>
            </a:r>
          </a:p>
        </p:txBody>
      </p:sp>
      <p:sp>
        <p:nvSpPr>
          <p:cNvPr id="15" name="TextBox 14">
            <a:extLst>
              <a:ext uri="{FF2B5EF4-FFF2-40B4-BE49-F238E27FC236}">
                <a16:creationId xmlns:a16="http://schemas.microsoft.com/office/drawing/2014/main" id="{0B68500A-8854-6C43-A02D-97AB01F49C69}"/>
              </a:ext>
            </a:extLst>
          </p:cNvPr>
          <p:cNvSpPr txBox="1"/>
          <p:nvPr/>
        </p:nvSpPr>
        <p:spPr>
          <a:xfrm>
            <a:off x="5416682" y="417097"/>
            <a:ext cx="1594388" cy="307777"/>
          </a:xfrm>
          <a:prstGeom prst="rect">
            <a:avLst/>
          </a:prstGeom>
          <a:noFill/>
          <a:ln w="9525">
            <a:solidFill>
              <a:schemeClr val="tx1"/>
            </a:solidFill>
          </a:ln>
        </p:spPr>
        <p:txBody>
          <a:bodyPr wrap="square" rtlCol="0">
            <a:spAutoFit/>
          </a:bodyPr>
          <a:lstStyle/>
          <a:p>
            <a:pPr algn="ctr"/>
            <a:r>
              <a:rPr lang="it-IT" sz="1400" i="1" dirty="0">
                <a:solidFill>
                  <a:schemeClr val="accent6"/>
                </a:solidFill>
                <a:latin typeface="Calibri" panose="020F0502020204030204" pitchFamily="34" charset="0"/>
                <a:cs typeface="Calibri" panose="020F0502020204030204" pitchFamily="34" charset="0"/>
              </a:rPr>
              <a:t>Radiochromic Films</a:t>
            </a:r>
          </a:p>
        </p:txBody>
      </p:sp>
      <p:sp>
        <p:nvSpPr>
          <p:cNvPr id="16" name="TextBox 15">
            <a:extLst>
              <a:ext uri="{FF2B5EF4-FFF2-40B4-BE49-F238E27FC236}">
                <a16:creationId xmlns:a16="http://schemas.microsoft.com/office/drawing/2014/main" id="{BD0A94FF-A00C-74D1-B688-45634FC3D7A2}"/>
              </a:ext>
            </a:extLst>
          </p:cNvPr>
          <p:cNvSpPr txBox="1"/>
          <p:nvPr/>
        </p:nvSpPr>
        <p:spPr>
          <a:xfrm>
            <a:off x="5998555" y="1731057"/>
            <a:ext cx="721672" cy="307777"/>
          </a:xfrm>
          <a:prstGeom prst="rect">
            <a:avLst/>
          </a:prstGeom>
          <a:noFill/>
          <a:ln w="9525">
            <a:solidFill>
              <a:schemeClr val="tx1"/>
            </a:solidFill>
          </a:ln>
        </p:spPr>
        <p:txBody>
          <a:bodyPr wrap="none" rtlCol="0">
            <a:spAutoFit/>
          </a:bodyPr>
          <a:lstStyle/>
          <a:p>
            <a:pPr algn="ctr"/>
            <a:r>
              <a:rPr lang="it-IT" sz="1400" i="1" dirty="0">
                <a:solidFill>
                  <a:srgbClr val="C00000"/>
                </a:solidFill>
                <a:latin typeface="Calibri" panose="020F0502020204030204" pitchFamily="34" charset="0"/>
                <a:cs typeface="Calibri" panose="020F0502020204030204" pitchFamily="34" charset="0"/>
              </a:rPr>
              <a:t>Sample</a:t>
            </a:r>
          </a:p>
        </p:txBody>
      </p:sp>
      <p:cxnSp>
        <p:nvCxnSpPr>
          <p:cNvPr id="17" name="Straight Connector 16">
            <a:extLst>
              <a:ext uri="{FF2B5EF4-FFF2-40B4-BE49-F238E27FC236}">
                <a16:creationId xmlns:a16="http://schemas.microsoft.com/office/drawing/2014/main" id="{DF3DDE75-8701-643E-4541-31F389A5D2A9}"/>
              </a:ext>
            </a:extLst>
          </p:cNvPr>
          <p:cNvCxnSpPr/>
          <p:nvPr/>
        </p:nvCxnSpPr>
        <p:spPr>
          <a:xfrm flipV="1">
            <a:off x="5129259" y="798826"/>
            <a:ext cx="3331034" cy="875364"/>
          </a:xfrm>
          <a:prstGeom prst="line">
            <a:avLst/>
          </a:prstGeom>
          <a:ln w="19050">
            <a:prstDash val="dashDot"/>
          </a:ln>
        </p:spPr>
        <p:style>
          <a:lnRef idx="1">
            <a:schemeClr val="accent4"/>
          </a:lnRef>
          <a:fillRef idx="0">
            <a:schemeClr val="accent4"/>
          </a:fillRef>
          <a:effectRef idx="0">
            <a:schemeClr val="accent4"/>
          </a:effectRef>
          <a:fontRef idx="minor">
            <a:schemeClr val="tx1"/>
          </a:fontRef>
        </p:style>
      </p:cxnSp>
      <p:pic>
        <p:nvPicPr>
          <p:cNvPr id="18" name="Picture 17">
            <a:extLst>
              <a:ext uri="{FF2B5EF4-FFF2-40B4-BE49-F238E27FC236}">
                <a16:creationId xmlns:a16="http://schemas.microsoft.com/office/drawing/2014/main" id="{BAE39AFE-7D2A-BD52-40AC-467047397A16}"/>
              </a:ext>
            </a:extLst>
          </p:cNvPr>
          <p:cNvPicPr>
            <a:picLocks noChangeAspect="1"/>
          </p:cNvPicPr>
          <p:nvPr/>
        </p:nvPicPr>
        <p:blipFill>
          <a:blip r:embed="rId4"/>
          <a:srcRect t="9588" r="80899" b="64320"/>
          <a:stretch>
            <a:fillRect/>
          </a:stretch>
        </p:blipFill>
        <p:spPr>
          <a:xfrm>
            <a:off x="8174967" y="1281676"/>
            <a:ext cx="647700" cy="742436"/>
          </a:xfrm>
          <a:prstGeom prst="rect">
            <a:avLst/>
          </a:prstGeom>
        </p:spPr>
      </p:pic>
      <p:pic>
        <p:nvPicPr>
          <p:cNvPr id="19" name="Picture 18">
            <a:extLst>
              <a:ext uri="{FF2B5EF4-FFF2-40B4-BE49-F238E27FC236}">
                <a16:creationId xmlns:a16="http://schemas.microsoft.com/office/drawing/2014/main" id="{34515471-050A-19D5-FCED-5DCAC743B366}"/>
              </a:ext>
            </a:extLst>
          </p:cNvPr>
          <p:cNvPicPr>
            <a:picLocks noChangeAspect="1"/>
          </p:cNvPicPr>
          <p:nvPr/>
        </p:nvPicPr>
        <p:blipFill>
          <a:blip r:embed="rId4"/>
          <a:srcRect l="18958" t="9588" r="59760" b="64320"/>
          <a:stretch>
            <a:fillRect/>
          </a:stretch>
        </p:blipFill>
        <p:spPr>
          <a:xfrm>
            <a:off x="5112656" y="1891562"/>
            <a:ext cx="721673" cy="742436"/>
          </a:xfrm>
          <a:prstGeom prst="rect">
            <a:avLst/>
          </a:prstGeom>
        </p:spPr>
      </p:pic>
      <p:sp>
        <p:nvSpPr>
          <p:cNvPr id="20" name="Arrow: Down 19">
            <a:extLst>
              <a:ext uri="{FF2B5EF4-FFF2-40B4-BE49-F238E27FC236}">
                <a16:creationId xmlns:a16="http://schemas.microsoft.com/office/drawing/2014/main" id="{39785448-205A-EAC8-1891-F8EF695CDD65}"/>
              </a:ext>
            </a:extLst>
          </p:cNvPr>
          <p:cNvSpPr/>
          <p:nvPr/>
        </p:nvSpPr>
        <p:spPr>
          <a:xfrm rot="12679874">
            <a:off x="5578383" y="1645602"/>
            <a:ext cx="70476" cy="3077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Arrow: Down 20">
            <a:extLst>
              <a:ext uri="{FF2B5EF4-FFF2-40B4-BE49-F238E27FC236}">
                <a16:creationId xmlns:a16="http://schemas.microsoft.com/office/drawing/2014/main" id="{D92E3A4E-3289-04F0-C475-028D2DFD67A7}"/>
              </a:ext>
            </a:extLst>
          </p:cNvPr>
          <p:cNvSpPr/>
          <p:nvPr/>
        </p:nvSpPr>
        <p:spPr>
          <a:xfrm rot="6064627">
            <a:off x="7480033" y="850036"/>
            <a:ext cx="74600" cy="12855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369" name="TextBox 14368">
            <a:extLst>
              <a:ext uri="{FF2B5EF4-FFF2-40B4-BE49-F238E27FC236}">
                <a16:creationId xmlns:a16="http://schemas.microsoft.com/office/drawing/2014/main" id="{3E999368-FD6D-95B8-0EEA-6DE33AE7D365}"/>
              </a:ext>
            </a:extLst>
          </p:cNvPr>
          <p:cNvSpPr txBox="1"/>
          <p:nvPr/>
        </p:nvSpPr>
        <p:spPr>
          <a:xfrm>
            <a:off x="711114" y="2494056"/>
            <a:ext cx="3396066" cy="523220"/>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VHEE FLASH-RT → dosimetric characteristic combined to the sparing capability of FLASH</a:t>
            </a:r>
          </a:p>
        </p:txBody>
      </p:sp>
      <p:sp>
        <p:nvSpPr>
          <p:cNvPr id="14371" name="TextBox 14370">
            <a:extLst>
              <a:ext uri="{FF2B5EF4-FFF2-40B4-BE49-F238E27FC236}">
                <a16:creationId xmlns:a16="http://schemas.microsoft.com/office/drawing/2014/main" id="{4C1C3076-4A9D-E0BC-E468-56590907D204}"/>
              </a:ext>
            </a:extLst>
          </p:cNvPr>
          <p:cNvSpPr txBox="1"/>
          <p:nvPr/>
        </p:nvSpPr>
        <p:spPr>
          <a:xfrm>
            <a:off x="711114" y="1881936"/>
            <a:ext cx="3396066" cy="523220"/>
          </a:xfrm>
          <a:prstGeom prst="rect">
            <a:avLst/>
          </a:prstGeom>
          <a:solidFill>
            <a:schemeClr val="accent1">
              <a:lumMod val="20000"/>
              <a:lumOff val="80000"/>
            </a:schemeClr>
          </a:solidFill>
          <a:ln w="28575">
            <a:solidFill>
              <a:srgbClr val="313A97"/>
            </a:solidFill>
          </a:ln>
        </p:spPr>
        <p:txBody>
          <a:bodyPr wrap="square" rtlCol="0">
            <a:spAutoFit/>
          </a:bodyPr>
          <a:lstStyle/>
          <a:p>
            <a:pPr algn="just"/>
            <a:r>
              <a:rPr lang="it-IT" sz="1400" dirty="0">
                <a:latin typeface="Calibri" panose="020F0502020204030204" pitchFamily="34" charset="0"/>
                <a:cs typeface="Calibri" panose="020F0502020204030204" pitchFamily="34" charset="0"/>
              </a:rPr>
              <a:t>LWFA-VHEE → Extremely short bunch duration</a:t>
            </a:r>
          </a:p>
        </p:txBody>
      </p:sp>
      <p:sp>
        <p:nvSpPr>
          <p:cNvPr id="14373" name="TextBox 14372">
            <a:extLst>
              <a:ext uri="{FF2B5EF4-FFF2-40B4-BE49-F238E27FC236}">
                <a16:creationId xmlns:a16="http://schemas.microsoft.com/office/drawing/2014/main" id="{53B373C8-C0F9-E527-37B2-6E7720981510}"/>
              </a:ext>
            </a:extLst>
          </p:cNvPr>
          <p:cNvSpPr txBox="1"/>
          <p:nvPr/>
        </p:nvSpPr>
        <p:spPr>
          <a:xfrm>
            <a:off x="971049" y="3114624"/>
            <a:ext cx="4572000" cy="307777"/>
          </a:xfrm>
          <a:prstGeom prst="rect">
            <a:avLst/>
          </a:prstGeom>
          <a:noFill/>
        </p:spPr>
        <p:txBody>
          <a:bodyPr wrap="square">
            <a:spAutoFit/>
          </a:bodyPr>
          <a:lstStyle/>
          <a:p>
            <a:r>
              <a:rPr lang="it-IT" sz="1400" b="1" dirty="0">
                <a:latin typeface="Calibri" panose="020F0502020204030204" pitchFamily="34" charset="0"/>
                <a:cs typeface="Calibri" panose="020F0502020204030204" pitchFamily="34" charset="0"/>
              </a:rPr>
              <a:t>Human peripherical blood irradiation</a:t>
            </a:r>
          </a:p>
        </p:txBody>
      </p:sp>
      <p:sp>
        <p:nvSpPr>
          <p:cNvPr id="5" name="TextBox 4">
            <a:extLst>
              <a:ext uri="{FF2B5EF4-FFF2-40B4-BE49-F238E27FC236}">
                <a16:creationId xmlns:a16="http://schemas.microsoft.com/office/drawing/2014/main" id="{674F2409-044B-3CDC-8B00-06C428B432B5}"/>
              </a:ext>
            </a:extLst>
          </p:cNvPr>
          <p:cNvSpPr txBox="1"/>
          <p:nvPr/>
        </p:nvSpPr>
        <p:spPr>
          <a:xfrm>
            <a:off x="7387999" y="2419395"/>
            <a:ext cx="1793696" cy="307777"/>
          </a:xfrm>
          <a:prstGeom prst="rect">
            <a:avLst/>
          </a:prstGeom>
          <a:noFill/>
        </p:spPr>
        <p:txBody>
          <a:bodyPr wrap="none" rtlCol="0">
            <a:spAutoFit/>
          </a:bodyPr>
          <a:lstStyle/>
          <a:p>
            <a:r>
              <a:rPr lang="it-IT" sz="1400" i="1" dirty="0">
                <a:latin typeface="Calibri" panose="020F0502020204030204" pitchFamily="34" charset="0"/>
                <a:cs typeface="Calibri" panose="020F0502020204030204" pitchFamily="34" charset="0"/>
              </a:rPr>
              <a:t>Courtesy of G. Bandini</a:t>
            </a:r>
            <a:endParaRPr lang="it-IT" sz="14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2793907-4AAD-F738-31B5-8A517D4B86C6}"/>
              </a:ext>
            </a:extLst>
          </p:cNvPr>
          <p:cNvPicPr>
            <a:picLocks noChangeAspect="1"/>
          </p:cNvPicPr>
          <p:nvPr/>
        </p:nvPicPr>
        <p:blipFill>
          <a:blip r:embed="rId5"/>
          <a:srcRect t="26243" b="39587"/>
          <a:stretch/>
        </p:blipFill>
        <p:spPr>
          <a:xfrm>
            <a:off x="4988891" y="2871592"/>
            <a:ext cx="2059787" cy="1184906"/>
          </a:xfrm>
          <a:prstGeom prst="rect">
            <a:avLst/>
          </a:prstGeom>
        </p:spPr>
      </p:pic>
      <p:pic>
        <p:nvPicPr>
          <p:cNvPr id="22" name="Picture 21">
            <a:extLst>
              <a:ext uri="{FF2B5EF4-FFF2-40B4-BE49-F238E27FC236}">
                <a16:creationId xmlns:a16="http://schemas.microsoft.com/office/drawing/2014/main" id="{FC7C28DA-574C-7238-333F-9731840FBF26}"/>
              </a:ext>
            </a:extLst>
          </p:cNvPr>
          <p:cNvPicPr>
            <a:picLocks noChangeAspect="1"/>
          </p:cNvPicPr>
          <p:nvPr/>
        </p:nvPicPr>
        <p:blipFill>
          <a:blip r:embed="rId6"/>
          <a:stretch>
            <a:fillRect/>
          </a:stretch>
        </p:blipFill>
        <p:spPr>
          <a:xfrm>
            <a:off x="7221443" y="2870670"/>
            <a:ext cx="1386706" cy="1821519"/>
          </a:xfrm>
          <a:prstGeom prst="rect">
            <a:avLst/>
          </a:prstGeom>
        </p:spPr>
      </p:pic>
      <p:sp>
        <p:nvSpPr>
          <p:cNvPr id="23" name="TextBox 22">
            <a:extLst>
              <a:ext uri="{FF2B5EF4-FFF2-40B4-BE49-F238E27FC236}">
                <a16:creationId xmlns:a16="http://schemas.microsoft.com/office/drawing/2014/main" id="{E1D0B03E-CFC0-2A3C-41DB-D0F0794E6DAE}"/>
              </a:ext>
            </a:extLst>
          </p:cNvPr>
          <p:cNvSpPr txBox="1"/>
          <p:nvPr/>
        </p:nvSpPr>
        <p:spPr>
          <a:xfrm>
            <a:off x="7646244" y="3044834"/>
            <a:ext cx="1330108" cy="307777"/>
          </a:xfrm>
          <a:prstGeom prst="rect">
            <a:avLst/>
          </a:prstGeom>
          <a:solidFill>
            <a:schemeClr val="bg1"/>
          </a:solidFill>
          <a:ln>
            <a:solidFill>
              <a:schemeClr val="tx1"/>
            </a:solidFill>
          </a:ln>
        </p:spPr>
        <p:txBody>
          <a:bodyPr wrap="none" rtlCol="0">
            <a:spAutoFit/>
          </a:bodyPr>
          <a:lstStyle/>
          <a:p>
            <a:pPr algn="ctr"/>
            <a:r>
              <a:rPr lang="it-IT" sz="1400" dirty="0">
                <a:latin typeface="Calibri" panose="020F0502020204030204" pitchFamily="34" charset="0"/>
                <a:cs typeface="Calibri" panose="020F0502020204030204" pitchFamily="34" charset="0"/>
              </a:rPr>
              <a:t>Output window</a:t>
            </a:r>
          </a:p>
        </p:txBody>
      </p:sp>
      <p:sp>
        <p:nvSpPr>
          <p:cNvPr id="24" name="TextBox 23">
            <a:extLst>
              <a:ext uri="{FF2B5EF4-FFF2-40B4-BE49-F238E27FC236}">
                <a16:creationId xmlns:a16="http://schemas.microsoft.com/office/drawing/2014/main" id="{1213FEF0-0DA3-2BEC-4377-12DD3804B636}"/>
              </a:ext>
            </a:extLst>
          </p:cNvPr>
          <p:cNvSpPr txBox="1"/>
          <p:nvPr/>
        </p:nvSpPr>
        <p:spPr>
          <a:xfrm>
            <a:off x="6195564" y="4122802"/>
            <a:ext cx="1495515" cy="523220"/>
          </a:xfrm>
          <a:prstGeom prst="rect">
            <a:avLst/>
          </a:prstGeom>
          <a:solidFill>
            <a:schemeClr val="bg1"/>
          </a:solidFill>
          <a:ln>
            <a:solidFill>
              <a:schemeClr val="tx1"/>
            </a:solidFill>
          </a:ln>
        </p:spPr>
        <p:txBody>
          <a:bodyPr wrap="square" rtlCol="0">
            <a:spAutoFit/>
          </a:bodyPr>
          <a:lstStyle/>
          <a:p>
            <a:pPr algn="ctr"/>
            <a:r>
              <a:rPr lang="it-IT" sz="1400" dirty="0">
                <a:latin typeface="Calibri" panose="020F0502020204030204" pitchFamily="34" charset="0"/>
                <a:cs typeface="Calibri" panose="020F0502020204030204" pitchFamily="34" charset="0"/>
              </a:rPr>
              <a:t>Sample holder </a:t>
            </a:r>
          </a:p>
          <a:p>
            <a:pPr algn="ctr"/>
            <a:r>
              <a:rPr lang="it-IT" sz="1400" dirty="0">
                <a:latin typeface="Calibri" panose="020F0502020204030204" pitchFamily="34" charset="0"/>
                <a:cs typeface="Calibri" panose="020F0502020204030204" pitchFamily="34" charset="0"/>
              </a:rPr>
              <a:t>with lanex screen</a:t>
            </a:r>
          </a:p>
        </p:txBody>
      </p:sp>
    </p:spTree>
    <p:extLst>
      <p:ext uri="{BB962C8B-B14F-4D97-AF65-F5344CB8AC3E}">
        <p14:creationId xmlns:p14="http://schemas.microsoft.com/office/powerpoint/2010/main" val="1941113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F7A00-8C6E-B491-BAB6-EB6CABD55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2B6552-F763-FAAB-EA9F-8007F897A556}"/>
              </a:ext>
            </a:extLst>
          </p:cNvPr>
          <p:cNvSpPr>
            <a:spLocks noGrp="1"/>
          </p:cNvSpPr>
          <p:nvPr>
            <p:ph type="title"/>
          </p:nvPr>
        </p:nvSpPr>
        <p:spPr/>
        <p:txBody>
          <a:bodyPr/>
          <a:lstStyle/>
          <a:p>
            <a:pPr>
              <a:defRPr/>
            </a:pPr>
            <a:r>
              <a:rPr lang="it-IT" dirty="0"/>
              <a:t>LWFA for FLASH radiotherapy</a:t>
            </a:r>
          </a:p>
        </p:txBody>
      </p:sp>
      <p:sp>
        <p:nvSpPr>
          <p:cNvPr id="4" name="Footer Placeholder 3">
            <a:extLst>
              <a:ext uri="{FF2B5EF4-FFF2-40B4-BE49-F238E27FC236}">
                <a16:creationId xmlns:a16="http://schemas.microsoft.com/office/drawing/2014/main" id="{B6C2FC23-2C03-7139-4624-CFBC9A657B66}"/>
              </a:ext>
            </a:extLst>
          </p:cNvPr>
          <p:cNvSpPr>
            <a:spLocks noGrp="1"/>
          </p:cNvSpPr>
          <p:nvPr>
            <p:ph type="ftr" sz="quarter" idx="10"/>
          </p:nvPr>
        </p:nvSpPr>
        <p:spPr/>
        <p:txBody>
          <a:bodyPr/>
          <a:lstStyle/>
          <a:p>
            <a:pPr>
              <a:defRPr/>
            </a:pPr>
            <a:r>
              <a:rPr lang="it-IT" sz="1000"/>
              <a:t>CIP 2026</a:t>
            </a:r>
          </a:p>
        </p:txBody>
      </p:sp>
      <p:sp>
        <p:nvSpPr>
          <p:cNvPr id="14341" name="Slide Number Placeholder 4">
            <a:extLst>
              <a:ext uri="{FF2B5EF4-FFF2-40B4-BE49-F238E27FC236}">
                <a16:creationId xmlns:a16="http://schemas.microsoft.com/office/drawing/2014/main" id="{642EEC8E-4EFE-6D7A-4B20-007D28647F8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3497F-7DC0-4D37-B8EA-8DCF5B78F632}" type="slidenum">
              <a:rPr lang="it-IT" altLang="it-IT" smtClean="0">
                <a:solidFill>
                  <a:schemeClr val="bg1"/>
                </a:solidFill>
              </a:rPr>
              <a:pPr/>
              <a:t>19</a:t>
            </a:fld>
            <a:endParaRPr lang="it-IT" altLang="it-IT">
              <a:solidFill>
                <a:schemeClr val="bg1"/>
              </a:solidFill>
            </a:endParaRPr>
          </a:p>
        </p:txBody>
      </p:sp>
      <p:sp>
        <p:nvSpPr>
          <p:cNvPr id="3" name="TextBox 2">
            <a:extLst>
              <a:ext uri="{FF2B5EF4-FFF2-40B4-BE49-F238E27FC236}">
                <a16:creationId xmlns:a16="http://schemas.microsoft.com/office/drawing/2014/main" id="{BC27DA72-4285-D2EC-1625-5EBD4340493C}"/>
              </a:ext>
            </a:extLst>
          </p:cNvPr>
          <p:cNvSpPr txBox="1"/>
          <p:nvPr/>
        </p:nvSpPr>
        <p:spPr>
          <a:xfrm>
            <a:off x="669012" y="1032293"/>
            <a:ext cx="2665021" cy="1169551"/>
          </a:xfrm>
          <a:prstGeom prst="rect">
            <a:avLst/>
          </a:prstGeom>
          <a:noFill/>
        </p:spPr>
        <p:txBody>
          <a:bodyPr wrap="square" rtlCol="0">
            <a:spAutoFit/>
          </a:bodyPr>
          <a:lstStyle/>
          <a:p>
            <a:pPr algn="just"/>
            <a:r>
              <a:rPr lang="en-US" sz="1400" b="1" dirty="0">
                <a:latin typeface="Calibri" panose="020F0502020204030204" pitchFamily="34" charset="0"/>
                <a:cs typeface="Calibri" panose="020F0502020204030204" pitchFamily="34" charset="0"/>
              </a:rPr>
              <a:t>Micronucleus Test</a:t>
            </a:r>
            <a:r>
              <a:rPr lang="en-US" sz="1400" dirty="0">
                <a:latin typeface="Calibri" panose="020F0502020204030204" pitchFamily="34" charset="0"/>
                <a:cs typeface="Calibri" panose="020F0502020204030204" pitchFamily="34" charset="0"/>
              </a:rPr>
              <a:t>: gold standard for evaluating radiation-induced chromosomal damage. </a:t>
            </a:r>
          </a:p>
          <a:p>
            <a:pPr algn="just"/>
            <a:r>
              <a:rPr lang="en-US" sz="1400" dirty="0">
                <a:latin typeface="Calibri" panose="020F0502020204030204" pitchFamily="34" charset="0"/>
                <a:cs typeface="Calibri" panose="020F0502020204030204" pitchFamily="34" charset="0"/>
              </a:rPr>
              <a:t>The assessment cover both </a:t>
            </a:r>
            <a:r>
              <a:rPr lang="en-US" sz="1400" b="1" dirty="0">
                <a:latin typeface="Calibri" panose="020F0502020204030204" pitchFamily="34" charset="0"/>
                <a:cs typeface="Calibri" panose="020F0502020204030204" pitchFamily="34" charset="0"/>
              </a:rPr>
              <a:t>targeted</a:t>
            </a:r>
            <a:r>
              <a:rPr lang="en-US" sz="1400" dirty="0">
                <a:latin typeface="Calibri" panose="020F0502020204030204" pitchFamily="34" charset="0"/>
                <a:cs typeface="Calibri" panose="020F0502020204030204" pitchFamily="34" charset="0"/>
              </a:rPr>
              <a:t> and </a:t>
            </a:r>
            <a:r>
              <a:rPr lang="en-US" sz="1400" b="1" dirty="0">
                <a:latin typeface="Calibri" panose="020F0502020204030204" pitchFamily="34" charset="0"/>
                <a:cs typeface="Calibri" panose="020F0502020204030204" pitchFamily="34" charset="0"/>
              </a:rPr>
              <a:t>bystander</a:t>
            </a:r>
            <a:r>
              <a:rPr lang="en-US" sz="1400" dirty="0">
                <a:latin typeface="Calibri" panose="020F0502020204030204" pitchFamily="34" charset="0"/>
                <a:cs typeface="Calibri" panose="020F0502020204030204" pitchFamily="34" charset="0"/>
              </a:rPr>
              <a:t> effects.</a:t>
            </a:r>
          </a:p>
        </p:txBody>
      </p:sp>
      <p:sp>
        <p:nvSpPr>
          <p:cNvPr id="26" name="TextBox 25">
            <a:extLst>
              <a:ext uri="{FF2B5EF4-FFF2-40B4-BE49-F238E27FC236}">
                <a16:creationId xmlns:a16="http://schemas.microsoft.com/office/drawing/2014/main" id="{6F1FC5A6-D03D-A9B3-C217-95F9CC02D5E3}"/>
              </a:ext>
            </a:extLst>
          </p:cNvPr>
          <p:cNvSpPr txBox="1"/>
          <p:nvPr/>
        </p:nvSpPr>
        <p:spPr>
          <a:xfrm>
            <a:off x="5480844" y="1011617"/>
            <a:ext cx="3358356" cy="738664"/>
          </a:xfrm>
          <a:prstGeom prst="rect">
            <a:avLst/>
          </a:prstGeom>
          <a:noFill/>
        </p:spPr>
        <p:txBody>
          <a:bodyPr wrap="square" rtlCol="0">
            <a:spAutoFit/>
          </a:bodyPr>
          <a:lstStyle/>
          <a:p>
            <a:pPr algn="just"/>
            <a:r>
              <a:rPr lang="en-US" sz="1400" b="1" dirty="0">
                <a:latin typeface="Calibri" panose="020F0502020204030204" pitchFamily="34" charset="0"/>
                <a:cs typeface="Calibri" panose="020F0502020204030204" pitchFamily="34" charset="0"/>
              </a:rPr>
              <a:t>Telomere Shortening</a:t>
            </a:r>
            <a:r>
              <a:rPr lang="en-US" sz="1400" dirty="0">
                <a:latin typeface="Calibri" panose="020F0502020204030204" pitchFamily="34" charset="0"/>
                <a:cs typeface="Calibri" panose="020F0502020204030204" pitchFamily="34" charset="0"/>
              </a:rPr>
              <a:t>: Analysis of telomere length as an indicator of radiation-induced genomic instability.</a:t>
            </a:r>
          </a:p>
        </p:txBody>
      </p:sp>
      <p:pic>
        <p:nvPicPr>
          <p:cNvPr id="33" name="Immagine 1077">
            <a:extLst>
              <a:ext uri="{FF2B5EF4-FFF2-40B4-BE49-F238E27FC236}">
                <a16:creationId xmlns:a16="http://schemas.microsoft.com/office/drawing/2014/main" id="{090AF67E-B8EE-AB1A-4749-0652DFBAAEC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52915" y="1489498"/>
            <a:ext cx="1100472" cy="997762"/>
          </a:xfrm>
          <a:prstGeom prst="rect">
            <a:avLst/>
          </a:prstGeom>
        </p:spPr>
      </p:pic>
      <p:pic>
        <p:nvPicPr>
          <p:cNvPr id="14405" name="Picture 14404">
            <a:extLst>
              <a:ext uri="{FF2B5EF4-FFF2-40B4-BE49-F238E27FC236}">
                <a16:creationId xmlns:a16="http://schemas.microsoft.com/office/drawing/2014/main" id="{2E4DD385-2B76-5689-C60E-75685AB96E9E}"/>
              </a:ext>
            </a:extLst>
          </p:cNvPr>
          <p:cNvPicPr>
            <a:picLocks noChangeAspect="1"/>
          </p:cNvPicPr>
          <p:nvPr/>
        </p:nvPicPr>
        <p:blipFill>
          <a:blip r:embed="rId3"/>
          <a:stretch>
            <a:fillRect/>
          </a:stretch>
        </p:blipFill>
        <p:spPr>
          <a:xfrm>
            <a:off x="457263" y="2382260"/>
            <a:ext cx="4625214" cy="2246672"/>
          </a:xfrm>
          <a:prstGeom prst="rect">
            <a:avLst/>
          </a:prstGeom>
        </p:spPr>
      </p:pic>
      <p:pic>
        <p:nvPicPr>
          <p:cNvPr id="14406" name="Picture 118">
            <a:extLst>
              <a:ext uri="{FF2B5EF4-FFF2-40B4-BE49-F238E27FC236}">
                <a16:creationId xmlns:a16="http://schemas.microsoft.com/office/drawing/2014/main" id="{ECBA1D12-8E68-0049-5C6E-2D1DD572D2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43741" y="1141127"/>
            <a:ext cx="1432425" cy="1107738"/>
          </a:xfrm>
          <a:prstGeom prst="rect">
            <a:avLst/>
          </a:prstGeom>
          <a:ln w="9360">
            <a:noFill/>
          </a:ln>
          <a:effectLst/>
        </p:spPr>
      </p:pic>
      <p:pic>
        <p:nvPicPr>
          <p:cNvPr id="14409" name="Picture 14408">
            <a:extLst>
              <a:ext uri="{FF2B5EF4-FFF2-40B4-BE49-F238E27FC236}">
                <a16:creationId xmlns:a16="http://schemas.microsoft.com/office/drawing/2014/main" id="{51349587-2746-3837-4281-4B4F68A2496F}"/>
              </a:ext>
            </a:extLst>
          </p:cNvPr>
          <p:cNvPicPr>
            <a:picLocks noChangeAspect="1"/>
          </p:cNvPicPr>
          <p:nvPr/>
        </p:nvPicPr>
        <p:blipFill>
          <a:blip r:embed="rId5"/>
          <a:stretch>
            <a:fillRect/>
          </a:stretch>
        </p:blipFill>
        <p:spPr>
          <a:xfrm>
            <a:off x="5649203" y="2488200"/>
            <a:ext cx="2824174" cy="2034792"/>
          </a:xfrm>
          <a:prstGeom prst="rect">
            <a:avLst/>
          </a:prstGeom>
        </p:spPr>
      </p:pic>
      <p:sp>
        <p:nvSpPr>
          <p:cNvPr id="14410" name="TextBox 14409">
            <a:extLst>
              <a:ext uri="{FF2B5EF4-FFF2-40B4-BE49-F238E27FC236}">
                <a16:creationId xmlns:a16="http://schemas.microsoft.com/office/drawing/2014/main" id="{DBF78D3B-7D99-DE53-21C0-2C593CCD1F04}"/>
              </a:ext>
            </a:extLst>
          </p:cNvPr>
          <p:cNvSpPr txBox="1"/>
          <p:nvPr/>
        </p:nvSpPr>
        <p:spPr>
          <a:xfrm>
            <a:off x="3402330" y="4562673"/>
            <a:ext cx="2884170" cy="30777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Courtesy of S. Piccinini, A. Borghini</a:t>
            </a:r>
          </a:p>
        </p:txBody>
      </p:sp>
      <p:sp>
        <p:nvSpPr>
          <p:cNvPr id="14407" name="CasellaDiTesto 30">
            <a:extLst>
              <a:ext uri="{FF2B5EF4-FFF2-40B4-BE49-F238E27FC236}">
                <a16:creationId xmlns:a16="http://schemas.microsoft.com/office/drawing/2014/main" id="{1C4FD3E4-9D70-BCFE-10C8-58B8F190C9E7}"/>
              </a:ext>
            </a:extLst>
          </p:cNvPr>
          <p:cNvSpPr/>
          <p:nvPr/>
        </p:nvSpPr>
        <p:spPr>
          <a:xfrm>
            <a:off x="7160022" y="2965141"/>
            <a:ext cx="2227645" cy="27554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it-IT" sz="1200" u="none" strike="noStrike" dirty="0">
                <a:solidFill>
                  <a:schemeClr val="dk1"/>
                </a:solidFill>
                <a:effectLst/>
                <a:uFillTx/>
                <a:latin typeface="Calibri" panose="020F0502020204030204" pitchFamily="34" charset="0"/>
                <a:ea typeface="DejaVu Sans"/>
                <a:cs typeface="Calibri" panose="020F0502020204030204" pitchFamily="34" charset="0"/>
              </a:rPr>
              <a:t>* </a:t>
            </a:r>
            <a:r>
              <a:rPr lang="it-IT" sz="1200" u="none" strike="noStrike" dirty="0" err="1">
                <a:solidFill>
                  <a:schemeClr val="dk1"/>
                </a:solidFill>
                <a:effectLst/>
                <a:uFillTx/>
                <a:latin typeface="Calibri" panose="020F0502020204030204" pitchFamily="34" charset="0"/>
                <a:ea typeface="DejaVu Sans"/>
                <a:cs typeface="Calibri" panose="020F0502020204030204" pitchFamily="34" charset="0"/>
              </a:rPr>
              <a:t>All</a:t>
            </a:r>
            <a:r>
              <a:rPr lang="it-IT" sz="1200" u="none" strike="noStrike" dirty="0">
                <a:solidFill>
                  <a:schemeClr val="dk1"/>
                </a:solidFill>
                <a:effectLst/>
                <a:uFillTx/>
                <a:latin typeface="Calibri" panose="020F0502020204030204" pitchFamily="34" charset="0"/>
                <a:ea typeface="DejaVu Sans"/>
                <a:cs typeface="Calibri" panose="020F0502020204030204" pitchFamily="34" charset="0"/>
              </a:rPr>
              <a:t> p&lt;0.05 vs. control </a:t>
            </a:r>
            <a:r>
              <a:rPr lang="it-IT" sz="1200" u="none" strike="noStrike" dirty="0" err="1">
                <a:solidFill>
                  <a:schemeClr val="dk1"/>
                </a:solidFill>
                <a:effectLst/>
                <a:uFillTx/>
                <a:latin typeface="Calibri" panose="020F0502020204030204" pitchFamily="34" charset="0"/>
                <a:ea typeface="DejaVu Sans"/>
                <a:cs typeface="Calibri" panose="020F0502020204030204" pitchFamily="34" charset="0"/>
              </a:rPr>
              <a:t>value</a:t>
            </a:r>
            <a:endParaRPr lang="it-IT" sz="1200" u="none" strike="noStrike" dirty="0">
              <a:solidFill>
                <a:srgbClr val="000000"/>
              </a:solidFill>
              <a:effectLst/>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2561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3BD1D-B647-DA39-3AC1-8DFB0E6B2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1CF94-473F-8091-CB51-658400243C6A}"/>
              </a:ext>
            </a:extLst>
          </p:cNvPr>
          <p:cNvSpPr>
            <a:spLocks noGrp="1"/>
          </p:cNvSpPr>
          <p:nvPr>
            <p:ph type="title"/>
          </p:nvPr>
        </p:nvSpPr>
        <p:spPr/>
        <p:txBody>
          <a:bodyPr/>
          <a:lstStyle/>
          <a:p>
            <a:pPr>
              <a:defRPr/>
            </a:pPr>
            <a:r>
              <a:rPr lang="it-IT" dirty="0"/>
              <a:t>Many mechanisms investigated, many results obtained…</a:t>
            </a:r>
          </a:p>
        </p:txBody>
      </p:sp>
      <p:sp>
        <p:nvSpPr>
          <p:cNvPr id="4" name="Footer Placeholder 3">
            <a:extLst>
              <a:ext uri="{FF2B5EF4-FFF2-40B4-BE49-F238E27FC236}">
                <a16:creationId xmlns:a16="http://schemas.microsoft.com/office/drawing/2014/main" id="{1310E81F-28E5-DE36-1181-0577D9751A52}"/>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A2AABD74-700A-5AD1-F2A1-AADF9FACCEB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20</a:t>
            </a:fld>
            <a:endParaRPr lang="it-IT" altLang="it-IT">
              <a:solidFill>
                <a:schemeClr val="bg1"/>
              </a:solidFill>
            </a:endParaRPr>
          </a:p>
        </p:txBody>
      </p:sp>
      <p:pic>
        <p:nvPicPr>
          <p:cNvPr id="17" name="Picture 16">
            <a:extLst>
              <a:ext uri="{FF2B5EF4-FFF2-40B4-BE49-F238E27FC236}">
                <a16:creationId xmlns:a16="http://schemas.microsoft.com/office/drawing/2014/main" id="{76BBCBCD-6C76-8A35-9479-73A0D638B86D}"/>
              </a:ext>
            </a:extLst>
          </p:cNvPr>
          <p:cNvPicPr>
            <a:picLocks noChangeAspect="1"/>
          </p:cNvPicPr>
          <p:nvPr/>
        </p:nvPicPr>
        <p:blipFill>
          <a:blip r:embed="rId2"/>
          <a:stretch>
            <a:fillRect/>
          </a:stretch>
        </p:blipFill>
        <p:spPr>
          <a:xfrm>
            <a:off x="339728" y="955021"/>
            <a:ext cx="4140848" cy="161634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49C0929-180A-D604-E5E6-57E25D162963}"/>
              </a:ext>
            </a:extLst>
          </p:cNvPr>
          <p:cNvPicPr>
            <a:picLocks noChangeAspect="1"/>
          </p:cNvPicPr>
          <p:nvPr/>
        </p:nvPicPr>
        <p:blipFill>
          <a:blip r:embed="rId3"/>
          <a:stretch>
            <a:fillRect/>
          </a:stretch>
        </p:blipFill>
        <p:spPr>
          <a:xfrm>
            <a:off x="1146840" y="1674338"/>
            <a:ext cx="3602140" cy="14077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858851D4-65EC-8B40-4F92-527A1C94C143}"/>
              </a:ext>
            </a:extLst>
          </p:cNvPr>
          <p:cNvPicPr>
            <a:picLocks noChangeAspect="1"/>
          </p:cNvPicPr>
          <p:nvPr/>
        </p:nvPicPr>
        <p:blipFill>
          <a:blip r:embed="rId4"/>
          <a:srcRect l="11773"/>
          <a:stretch>
            <a:fillRect/>
          </a:stretch>
        </p:blipFill>
        <p:spPr>
          <a:xfrm>
            <a:off x="232965" y="2716155"/>
            <a:ext cx="3455986" cy="14400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7E0EC411-9136-F9B7-E745-4CAB5AE36420}"/>
              </a:ext>
            </a:extLst>
          </p:cNvPr>
          <p:cNvPicPr>
            <a:picLocks noChangeAspect="1"/>
          </p:cNvPicPr>
          <p:nvPr/>
        </p:nvPicPr>
        <p:blipFill>
          <a:blip r:embed="rId5"/>
          <a:stretch>
            <a:fillRect/>
          </a:stretch>
        </p:blipFill>
        <p:spPr>
          <a:xfrm>
            <a:off x="4314044" y="1011806"/>
            <a:ext cx="3021896" cy="1293991"/>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6D79354E-9B9A-4A72-A9C9-26DB6FEE480F}"/>
              </a:ext>
            </a:extLst>
          </p:cNvPr>
          <p:cNvPicPr>
            <a:picLocks noChangeAspect="1"/>
          </p:cNvPicPr>
          <p:nvPr/>
        </p:nvPicPr>
        <p:blipFill>
          <a:blip r:embed="rId6"/>
          <a:srcRect b="12901"/>
          <a:stretch>
            <a:fillRect/>
          </a:stretch>
        </p:blipFill>
        <p:spPr>
          <a:xfrm>
            <a:off x="5455050" y="1407994"/>
            <a:ext cx="3602140" cy="1488356"/>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7AF3A36E-4DF7-AD43-665C-8C8B4845F9AE}"/>
              </a:ext>
            </a:extLst>
          </p:cNvPr>
          <p:cNvPicPr>
            <a:picLocks noChangeAspect="1"/>
          </p:cNvPicPr>
          <p:nvPr/>
        </p:nvPicPr>
        <p:blipFill>
          <a:blip r:embed="rId7"/>
          <a:stretch>
            <a:fillRect/>
          </a:stretch>
        </p:blipFill>
        <p:spPr>
          <a:xfrm>
            <a:off x="4314044" y="2389795"/>
            <a:ext cx="4548292" cy="1611502"/>
          </a:xfrm>
          <a:prstGeom prst="rect">
            <a:avLst/>
          </a:prstGeom>
          <a:ln>
            <a:noFill/>
          </a:ln>
          <a:effectLst>
            <a:outerShdw blurRad="292100" dist="139700" dir="2700000" algn="tl" rotWithShape="0">
              <a:srgbClr val="333333">
                <a:alpha val="65000"/>
              </a:srgbClr>
            </a:outerShdw>
          </a:effectLst>
        </p:spPr>
      </p:pic>
      <p:pic>
        <p:nvPicPr>
          <p:cNvPr id="25" name="Picture 24">
            <a:extLst>
              <a:ext uri="{FF2B5EF4-FFF2-40B4-BE49-F238E27FC236}">
                <a16:creationId xmlns:a16="http://schemas.microsoft.com/office/drawing/2014/main" id="{DA206D5F-155E-09CA-3982-58E440230679}"/>
              </a:ext>
            </a:extLst>
          </p:cNvPr>
          <p:cNvPicPr>
            <a:picLocks noChangeAspect="1"/>
          </p:cNvPicPr>
          <p:nvPr/>
        </p:nvPicPr>
        <p:blipFill>
          <a:blip r:embed="rId8"/>
          <a:stretch>
            <a:fillRect/>
          </a:stretch>
        </p:blipFill>
        <p:spPr>
          <a:xfrm>
            <a:off x="5455050" y="3330927"/>
            <a:ext cx="3596640" cy="1340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5D6804EF-6601-53D6-93B5-886C6A5A658E}"/>
              </a:ext>
            </a:extLst>
          </p:cNvPr>
          <p:cNvPicPr>
            <a:picLocks noChangeAspect="1"/>
          </p:cNvPicPr>
          <p:nvPr/>
        </p:nvPicPr>
        <p:blipFill>
          <a:blip r:embed="rId9"/>
          <a:stretch>
            <a:fillRect/>
          </a:stretch>
        </p:blipFill>
        <p:spPr>
          <a:xfrm>
            <a:off x="2146097" y="3436184"/>
            <a:ext cx="2738450" cy="1384580"/>
          </a:xfrm>
          <a:prstGeom prst="rect">
            <a:avLst/>
          </a:prstGeom>
        </p:spPr>
      </p:pic>
    </p:spTree>
    <p:extLst>
      <p:ext uri="{BB962C8B-B14F-4D97-AF65-F5344CB8AC3E}">
        <p14:creationId xmlns:p14="http://schemas.microsoft.com/office/powerpoint/2010/main" val="788925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3BE62-4048-0730-AF5E-81387C084F25}"/>
              </a:ext>
            </a:extLst>
          </p:cNvPr>
          <p:cNvSpPr>
            <a:spLocks noGrp="1"/>
          </p:cNvSpPr>
          <p:nvPr>
            <p:ph type="title"/>
          </p:nvPr>
        </p:nvSpPr>
        <p:spPr/>
        <p:txBody>
          <a:bodyPr/>
          <a:lstStyle/>
          <a:p>
            <a:pPr>
              <a:defRPr/>
            </a:pPr>
            <a:r>
              <a:rPr lang="it-IT" dirty="0"/>
              <a:t>Laser Driven Ion Acceleration</a:t>
            </a:r>
          </a:p>
        </p:txBody>
      </p:sp>
      <p:sp>
        <p:nvSpPr>
          <p:cNvPr id="4" name="Footer Placeholder 3">
            <a:extLst>
              <a:ext uri="{FF2B5EF4-FFF2-40B4-BE49-F238E27FC236}">
                <a16:creationId xmlns:a16="http://schemas.microsoft.com/office/drawing/2014/main" id="{9535097F-6A66-6876-E3F5-A006443E6208}"/>
              </a:ext>
            </a:extLst>
          </p:cNvPr>
          <p:cNvSpPr>
            <a:spLocks noGrp="1"/>
          </p:cNvSpPr>
          <p:nvPr>
            <p:ph type="ftr" sz="quarter" idx="10"/>
          </p:nvPr>
        </p:nvSpPr>
        <p:spPr/>
        <p:txBody>
          <a:bodyPr/>
          <a:lstStyle/>
          <a:p>
            <a:pPr>
              <a:defRPr/>
            </a:pPr>
            <a:r>
              <a:rPr lang="it-IT" sz="1000"/>
              <a:t>CIP 2026</a:t>
            </a:r>
          </a:p>
        </p:txBody>
      </p:sp>
      <p:sp>
        <p:nvSpPr>
          <p:cNvPr id="18437" name="Slide Number Placeholder 4">
            <a:extLst>
              <a:ext uri="{FF2B5EF4-FFF2-40B4-BE49-F238E27FC236}">
                <a16:creationId xmlns:a16="http://schemas.microsoft.com/office/drawing/2014/main" id="{D5A5208A-30DF-83E0-FDDC-19EBC8D55E4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D79F5C-E59E-45B7-B983-DBEE1DBCD9F1}" type="slidenum">
              <a:rPr lang="it-IT" altLang="it-IT" smtClean="0">
                <a:solidFill>
                  <a:schemeClr val="bg1"/>
                </a:solidFill>
              </a:rPr>
              <a:pPr/>
              <a:t>21</a:t>
            </a:fld>
            <a:endParaRPr lang="it-IT" altLang="it-IT">
              <a:solidFill>
                <a:schemeClr val="bg1"/>
              </a:solidFill>
            </a:endParaRPr>
          </a:p>
        </p:txBody>
      </p:sp>
      <p:pic>
        <p:nvPicPr>
          <p:cNvPr id="7" name="Picture 6">
            <a:extLst>
              <a:ext uri="{FF2B5EF4-FFF2-40B4-BE49-F238E27FC236}">
                <a16:creationId xmlns:a16="http://schemas.microsoft.com/office/drawing/2014/main" id="{C7A702AD-1935-46A4-B6F3-A955F0F2C1C1}"/>
              </a:ext>
            </a:extLst>
          </p:cNvPr>
          <p:cNvPicPr>
            <a:picLocks noChangeAspect="1"/>
          </p:cNvPicPr>
          <p:nvPr/>
        </p:nvPicPr>
        <p:blipFill>
          <a:blip r:embed="rId2"/>
          <a:stretch>
            <a:fillRect/>
          </a:stretch>
        </p:blipFill>
        <p:spPr>
          <a:xfrm>
            <a:off x="4119716" y="1053938"/>
            <a:ext cx="4854678" cy="3103338"/>
          </a:xfrm>
          <a:prstGeom prst="rect">
            <a:avLst/>
          </a:prstGeom>
        </p:spPr>
      </p:pic>
      <p:sp>
        <p:nvSpPr>
          <p:cNvPr id="8" name="TextBox 7">
            <a:extLst>
              <a:ext uri="{FF2B5EF4-FFF2-40B4-BE49-F238E27FC236}">
                <a16:creationId xmlns:a16="http://schemas.microsoft.com/office/drawing/2014/main" id="{FB8B9F6B-BFD3-41CC-D10E-128BC52A7B43}"/>
              </a:ext>
            </a:extLst>
          </p:cNvPr>
          <p:cNvSpPr txBox="1"/>
          <p:nvPr/>
        </p:nvSpPr>
        <p:spPr>
          <a:xfrm>
            <a:off x="5106257" y="4344324"/>
            <a:ext cx="2723908" cy="261610"/>
          </a:xfrm>
          <a:prstGeom prst="rect">
            <a:avLst/>
          </a:prstGeom>
          <a:noFill/>
        </p:spPr>
        <p:txBody>
          <a:bodyPr wrap="square">
            <a:spAutoFit/>
          </a:bodyPr>
          <a:lstStyle/>
          <a:p>
            <a:r>
              <a:rPr lang="fr-FR" sz="1100" dirty="0">
                <a:latin typeface="Calibri" panose="020F0502020204030204" pitchFamily="34" charset="0"/>
                <a:cs typeface="Calibri" panose="020F0502020204030204" pitchFamily="34" charset="0"/>
              </a:rPr>
              <a:t>F. Albert et al 2021 New J. Phys. 23 031101</a:t>
            </a:r>
            <a:endParaRPr lang="it-IT" sz="11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4F018DA-7568-D2AD-5109-F28BDC4628E3}"/>
              </a:ext>
            </a:extLst>
          </p:cNvPr>
          <p:cNvSpPr txBox="1"/>
          <p:nvPr/>
        </p:nvSpPr>
        <p:spPr>
          <a:xfrm>
            <a:off x="538623" y="1806647"/>
            <a:ext cx="3311013" cy="738664"/>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Short, high power laser interacting with solid thin targets (flat foil, nanostructured, ultrathin foil…)</a:t>
            </a:r>
          </a:p>
        </p:txBody>
      </p:sp>
      <p:sp>
        <p:nvSpPr>
          <p:cNvPr id="5" name="TextBox 4">
            <a:extLst>
              <a:ext uri="{FF2B5EF4-FFF2-40B4-BE49-F238E27FC236}">
                <a16:creationId xmlns:a16="http://schemas.microsoft.com/office/drawing/2014/main" id="{46F88BEE-0BF4-60F1-2CA4-D0382B5DD780}"/>
              </a:ext>
            </a:extLst>
          </p:cNvPr>
          <p:cNvSpPr txBox="1"/>
          <p:nvPr/>
        </p:nvSpPr>
        <p:spPr>
          <a:xfrm>
            <a:off x="538622" y="2639444"/>
            <a:ext cx="3311013" cy="95410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Depending on the specific laser parameters and target characteristics different acceleration mechansim can prevail</a:t>
            </a:r>
          </a:p>
        </p:txBody>
      </p:sp>
      <p:sp>
        <p:nvSpPr>
          <p:cNvPr id="14" name="TextBox 13">
            <a:extLst>
              <a:ext uri="{FF2B5EF4-FFF2-40B4-BE49-F238E27FC236}">
                <a16:creationId xmlns:a16="http://schemas.microsoft.com/office/drawing/2014/main" id="{802EAFAF-5739-C410-B3D8-8CFC15828C37}"/>
              </a:ext>
            </a:extLst>
          </p:cNvPr>
          <p:cNvSpPr txBox="1"/>
          <p:nvPr/>
        </p:nvSpPr>
        <p:spPr>
          <a:xfrm>
            <a:off x="5361244" y="2564962"/>
            <a:ext cx="562975" cy="261610"/>
          </a:xfrm>
          <a:prstGeom prst="rect">
            <a:avLst/>
          </a:prstGeom>
          <a:noFill/>
        </p:spPr>
        <p:txBody>
          <a:bodyPr wrap="square" rtlCol="0">
            <a:spAutoFit/>
          </a:bodyPr>
          <a:lstStyle/>
          <a:p>
            <a:r>
              <a:rPr lang="it-IT" sz="1100" dirty="0"/>
              <a:t>TNSA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D4BA4-6216-993B-83F6-5BC8C3360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FF882-A60A-A651-3720-39F07D6CE676}"/>
              </a:ext>
            </a:extLst>
          </p:cNvPr>
          <p:cNvSpPr>
            <a:spLocks noGrp="1"/>
          </p:cNvSpPr>
          <p:nvPr>
            <p:ph type="title"/>
          </p:nvPr>
        </p:nvSpPr>
        <p:spPr/>
        <p:txBody>
          <a:bodyPr/>
          <a:lstStyle/>
          <a:p>
            <a:pPr>
              <a:defRPr/>
            </a:pPr>
            <a:r>
              <a:rPr lang="it-IT" dirty="0"/>
              <a:t>Laser Driven Ion Acceleration</a:t>
            </a:r>
          </a:p>
        </p:txBody>
      </p:sp>
      <p:sp>
        <p:nvSpPr>
          <p:cNvPr id="4" name="Footer Placeholder 3">
            <a:extLst>
              <a:ext uri="{FF2B5EF4-FFF2-40B4-BE49-F238E27FC236}">
                <a16:creationId xmlns:a16="http://schemas.microsoft.com/office/drawing/2014/main" id="{BD5494E2-B055-4A1E-88A8-D64FC3361063}"/>
              </a:ext>
            </a:extLst>
          </p:cNvPr>
          <p:cNvSpPr>
            <a:spLocks noGrp="1"/>
          </p:cNvSpPr>
          <p:nvPr>
            <p:ph type="ftr" sz="quarter" idx="10"/>
          </p:nvPr>
        </p:nvSpPr>
        <p:spPr/>
        <p:txBody>
          <a:bodyPr/>
          <a:lstStyle/>
          <a:p>
            <a:pPr>
              <a:defRPr/>
            </a:pPr>
            <a:r>
              <a:rPr lang="it-IT" sz="1000"/>
              <a:t>CIP 2026</a:t>
            </a:r>
          </a:p>
        </p:txBody>
      </p:sp>
      <p:sp>
        <p:nvSpPr>
          <p:cNvPr id="18437" name="Slide Number Placeholder 4">
            <a:extLst>
              <a:ext uri="{FF2B5EF4-FFF2-40B4-BE49-F238E27FC236}">
                <a16:creationId xmlns:a16="http://schemas.microsoft.com/office/drawing/2014/main" id="{16CCF815-5A06-189E-C13E-CB2F689521E5}"/>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D79F5C-E59E-45B7-B983-DBEE1DBCD9F1}" type="slidenum">
              <a:rPr lang="it-IT" altLang="it-IT" smtClean="0">
                <a:solidFill>
                  <a:schemeClr val="bg1"/>
                </a:solidFill>
              </a:rPr>
              <a:pPr/>
              <a:t>22</a:t>
            </a:fld>
            <a:endParaRPr lang="it-IT" altLang="it-IT">
              <a:solidFill>
                <a:schemeClr val="bg1"/>
              </a:solidFill>
            </a:endParaRPr>
          </a:p>
        </p:txBody>
      </p:sp>
      <p:sp>
        <p:nvSpPr>
          <p:cNvPr id="8" name="TextBox 7">
            <a:extLst>
              <a:ext uri="{FF2B5EF4-FFF2-40B4-BE49-F238E27FC236}">
                <a16:creationId xmlns:a16="http://schemas.microsoft.com/office/drawing/2014/main" id="{C6E61305-D582-96BF-CB10-D96210D62C9D}"/>
              </a:ext>
            </a:extLst>
          </p:cNvPr>
          <p:cNvSpPr txBox="1"/>
          <p:nvPr/>
        </p:nvSpPr>
        <p:spPr>
          <a:xfrm>
            <a:off x="930496" y="4390192"/>
            <a:ext cx="3086099" cy="261610"/>
          </a:xfrm>
          <a:prstGeom prst="rect">
            <a:avLst/>
          </a:prstGeom>
          <a:noFill/>
        </p:spPr>
        <p:txBody>
          <a:bodyPr wrap="square">
            <a:spAutoFit/>
          </a:bodyPr>
          <a:lstStyle/>
          <a:p>
            <a:r>
              <a:rPr lang="fr-FR" sz="1100" dirty="0">
                <a:latin typeface="Calibri" panose="020F0502020204030204" pitchFamily="34" charset="0"/>
                <a:cs typeface="Calibri" panose="020F0502020204030204" pitchFamily="34" charset="0"/>
              </a:rPr>
              <a:t> H. </a:t>
            </a:r>
            <a:r>
              <a:rPr lang="fr-FR" sz="1100" dirty="0" err="1">
                <a:latin typeface="Calibri" panose="020F0502020204030204" pitchFamily="34" charset="0"/>
                <a:cs typeface="Calibri" panose="020F0502020204030204" pitchFamily="34" charset="0"/>
              </a:rPr>
              <a:t>Daido</a:t>
            </a:r>
            <a:r>
              <a:rPr lang="fr-FR" sz="1100" dirty="0">
                <a:latin typeface="Calibri" panose="020F0502020204030204" pitchFamily="34" charset="0"/>
                <a:cs typeface="Calibri" panose="020F0502020204030204" pitchFamily="34" charset="0"/>
              </a:rPr>
              <a:t> et al Rep. Prog. Phys. 75 056401 (2012)</a:t>
            </a:r>
            <a:endParaRPr lang="it-IT" sz="11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A668C11B-B3FA-89CF-FC22-F29428C2460A}"/>
              </a:ext>
            </a:extLst>
          </p:cNvPr>
          <p:cNvPicPr>
            <a:picLocks noChangeAspect="1"/>
          </p:cNvPicPr>
          <p:nvPr/>
        </p:nvPicPr>
        <p:blipFill>
          <a:blip r:embed="rId2"/>
          <a:stretch>
            <a:fillRect/>
          </a:stretch>
        </p:blipFill>
        <p:spPr>
          <a:xfrm>
            <a:off x="496702" y="1195033"/>
            <a:ext cx="3441436" cy="3035624"/>
          </a:xfrm>
          <a:prstGeom prst="rect">
            <a:avLst/>
          </a:prstGeom>
        </p:spPr>
      </p:pic>
      <p:sp>
        <p:nvSpPr>
          <p:cNvPr id="16" name="TextBox 15">
            <a:extLst>
              <a:ext uri="{FF2B5EF4-FFF2-40B4-BE49-F238E27FC236}">
                <a16:creationId xmlns:a16="http://schemas.microsoft.com/office/drawing/2014/main" id="{34ABA857-F004-8706-5B90-FDC71AD8D8C0}"/>
              </a:ext>
            </a:extLst>
          </p:cNvPr>
          <p:cNvSpPr txBox="1"/>
          <p:nvPr/>
        </p:nvSpPr>
        <p:spPr>
          <a:xfrm>
            <a:off x="4743665" y="1066800"/>
            <a:ext cx="3252942" cy="95410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Broad energy spectra (exponential-like)</a:t>
            </a:r>
          </a:p>
          <a:p>
            <a:r>
              <a:rPr lang="it-IT" sz="1400" dirty="0">
                <a:latin typeface="Calibri" panose="020F0502020204030204" pitchFamily="34" charset="0"/>
                <a:cs typeface="Calibri" panose="020F0502020204030204" pitchFamily="34" charset="0"/>
              </a:rPr>
              <a:t>→ Ultrashort duration near the source</a:t>
            </a:r>
          </a:p>
          <a:p>
            <a:r>
              <a:rPr lang="it-IT" sz="1400" dirty="0">
                <a:latin typeface="Calibri" panose="020F0502020204030204" pitchFamily="34" charset="0"/>
                <a:cs typeface="Calibri" panose="020F0502020204030204" pitchFamily="34" charset="0"/>
              </a:rPr>
              <a:t>→ Up to 10</a:t>
            </a:r>
            <a:r>
              <a:rPr lang="it-IT" sz="1400" baseline="30000" dirty="0">
                <a:latin typeface="Calibri" panose="020F0502020204030204" pitchFamily="34" charset="0"/>
                <a:cs typeface="Calibri" panose="020F0502020204030204" pitchFamily="34" charset="0"/>
              </a:rPr>
              <a:t>13 </a:t>
            </a:r>
            <a:r>
              <a:rPr lang="it-IT" sz="1400" dirty="0">
                <a:latin typeface="Calibri" panose="020F0502020204030204" pitchFamily="34" charset="0"/>
                <a:cs typeface="Calibri" panose="020F0502020204030204" pitchFamily="34" charset="0"/>
              </a:rPr>
              <a:t>accelerated protons</a:t>
            </a:r>
            <a:endParaRPr lang="it-IT" sz="1400" baseline="30000" dirty="0">
              <a:latin typeface="Calibri" panose="020F0502020204030204" pitchFamily="34" charset="0"/>
              <a:cs typeface="Calibri" panose="020F0502020204030204" pitchFamily="34" charset="0"/>
            </a:endParaRPr>
          </a:p>
          <a:p>
            <a:r>
              <a:rPr lang="it-IT" sz="1400" dirty="0">
                <a:latin typeface="Calibri" panose="020F0502020204030204" pitchFamily="34" charset="0"/>
                <a:cs typeface="Calibri" panose="020F0502020204030204" pitchFamily="34" charset="0"/>
              </a:rPr>
              <a:t>→ Energy dependent beam divergence</a:t>
            </a:r>
          </a:p>
        </p:txBody>
      </p:sp>
      <p:sp>
        <p:nvSpPr>
          <p:cNvPr id="21" name="TextBox 20">
            <a:extLst>
              <a:ext uri="{FF2B5EF4-FFF2-40B4-BE49-F238E27FC236}">
                <a16:creationId xmlns:a16="http://schemas.microsoft.com/office/drawing/2014/main" id="{7D59C432-4471-A3FF-435D-5335D54DD6C9}"/>
              </a:ext>
            </a:extLst>
          </p:cNvPr>
          <p:cNvSpPr txBox="1"/>
          <p:nvPr/>
        </p:nvSpPr>
        <p:spPr>
          <a:xfrm>
            <a:off x="4703635" y="732445"/>
            <a:ext cx="4106637"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Most commn properties in Laser-accelerated protons:</a:t>
            </a:r>
          </a:p>
        </p:txBody>
      </p:sp>
      <p:sp>
        <p:nvSpPr>
          <p:cNvPr id="3" name="TextBox 2">
            <a:extLst>
              <a:ext uri="{FF2B5EF4-FFF2-40B4-BE49-F238E27FC236}">
                <a16:creationId xmlns:a16="http://schemas.microsoft.com/office/drawing/2014/main" id="{A8C1601F-CDD9-5F96-CD57-E7722DC9B700}"/>
              </a:ext>
            </a:extLst>
          </p:cNvPr>
          <p:cNvSpPr txBox="1"/>
          <p:nvPr/>
        </p:nvSpPr>
        <p:spPr>
          <a:xfrm>
            <a:off x="4809149" y="2058779"/>
            <a:ext cx="1844031"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Typical TNSA spectrum</a:t>
            </a:r>
          </a:p>
        </p:txBody>
      </p:sp>
      <p:pic>
        <p:nvPicPr>
          <p:cNvPr id="5" name="Immagine 83">
            <a:extLst>
              <a:ext uri="{FF2B5EF4-FFF2-40B4-BE49-F238E27FC236}">
                <a16:creationId xmlns:a16="http://schemas.microsoft.com/office/drawing/2014/main" id="{F7714552-F998-B55D-7728-C4651DDDD580}"/>
              </a:ext>
            </a:extLst>
          </p:cNvPr>
          <p:cNvPicPr>
            <a:picLocks noChangeAspect="1"/>
          </p:cNvPicPr>
          <p:nvPr/>
        </p:nvPicPr>
        <p:blipFill>
          <a:blip r:embed="rId3"/>
          <a:stretch>
            <a:fillRect/>
          </a:stretch>
        </p:blipFill>
        <p:spPr>
          <a:xfrm>
            <a:off x="4491995" y="2343892"/>
            <a:ext cx="2400322" cy="1648918"/>
          </a:xfrm>
          <a:prstGeom prst="rect">
            <a:avLst/>
          </a:prstGeom>
        </p:spPr>
      </p:pic>
    </p:spTree>
    <p:extLst>
      <p:ext uri="{BB962C8B-B14F-4D97-AF65-F5344CB8AC3E}">
        <p14:creationId xmlns:p14="http://schemas.microsoft.com/office/powerpoint/2010/main" val="2759787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E105C-5B7A-64DA-16FE-3338846F5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1CF76-64CB-746D-60E7-D150AD25AC45}"/>
              </a:ext>
            </a:extLst>
          </p:cNvPr>
          <p:cNvSpPr>
            <a:spLocks noGrp="1"/>
          </p:cNvSpPr>
          <p:nvPr>
            <p:ph type="title"/>
          </p:nvPr>
        </p:nvSpPr>
        <p:spPr/>
        <p:txBody>
          <a:bodyPr/>
          <a:lstStyle/>
          <a:p>
            <a:pPr>
              <a:defRPr/>
            </a:pPr>
            <a:r>
              <a:rPr lang="it-IT" dirty="0"/>
              <a:t>Laser Driven Ion Acceleration</a:t>
            </a:r>
          </a:p>
        </p:txBody>
      </p:sp>
      <p:sp>
        <p:nvSpPr>
          <p:cNvPr id="4" name="Footer Placeholder 3">
            <a:extLst>
              <a:ext uri="{FF2B5EF4-FFF2-40B4-BE49-F238E27FC236}">
                <a16:creationId xmlns:a16="http://schemas.microsoft.com/office/drawing/2014/main" id="{FA80AF02-9414-1673-F6FF-86DF3E2F2A60}"/>
              </a:ext>
            </a:extLst>
          </p:cNvPr>
          <p:cNvSpPr>
            <a:spLocks noGrp="1"/>
          </p:cNvSpPr>
          <p:nvPr>
            <p:ph type="ftr" sz="quarter" idx="10"/>
          </p:nvPr>
        </p:nvSpPr>
        <p:spPr/>
        <p:txBody>
          <a:bodyPr/>
          <a:lstStyle/>
          <a:p>
            <a:pPr>
              <a:defRPr/>
            </a:pPr>
            <a:r>
              <a:rPr lang="it-IT" sz="1000"/>
              <a:t>CIP 2026</a:t>
            </a:r>
          </a:p>
        </p:txBody>
      </p:sp>
      <p:sp>
        <p:nvSpPr>
          <p:cNvPr id="18437" name="Slide Number Placeholder 4">
            <a:extLst>
              <a:ext uri="{FF2B5EF4-FFF2-40B4-BE49-F238E27FC236}">
                <a16:creationId xmlns:a16="http://schemas.microsoft.com/office/drawing/2014/main" id="{68764089-6358-DF0A-0DDF-96310F211FDA}"/>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D79F5C-E59E-45B7-B983-DBEE1DBCD9F1}" type="slidenum">
              <a:rPr lang="it-IT" altLang="it-IT" smtClean="0">
                <a:solidFill>
                  <a:schemeClr val="bg1"/>
                </a:solidFill>
              </a:rPr>
              <a:pPr/>
              <a:t>23</a:t>
            </a:fld>
            <a:endParaRPr lang="it-IT" altLang="it-IT">
              <a:solidFill>
                <a:schemeClr val="bg1"/>
              </a:solidFill>
            </a:endParaRPr>
          </a:p>
        </p:txBody>
      </p:sp>
      <p:sp>
        <p:nvSpPr>
          <p:cNvPr id="8" name="TextBox 7">
            <a:extLst>
              <a:ext uri="{FF2B5EF4-FFF2-40B4-BE49-F238E27FC236}">
                <a16:creationId xmlns:a16="http://schemas.microsoft.com/office/drawing/2014/main" id="{99676532-90B6-1987-6862-EBA49A2AD8AF}"/>
              </a:ext>
            </a:extLst>
          </p:cNvPr>
          <p:cNvSpPr txBox="1"/>
          <p:nvPr/>
        </p:nvSpPr>
        <p:spPr>
          <a:xfrm>
            <a:off x="930496" y="4390192"/>
            <a:ext cx="3086099" cy="261610"/>
          </a:xfrm>
          <a:prstGeom prst="rect">
            <a:avLst/>
          </a:prstGeom>
          <a:noFill/>
        </p:spPr>
        <p:txBody>
          <a:bodyPr wrap="square">
            <a:spAutoFit/>
          </a:bodyPr>
          <a:lstStyle/>
          <a:p>
            <a:r>
              <a:rPr lang="fr-FR" sz="1100" dirty="0">
                <a:latin typeface="Calibri" panose="020F0502020204030204" pitchFamily="34" charset="0"/>
                <a:cs typeface="Calibri" panose="020F0502020204030204" pitchFamily="34" charset="0"/>
              </a:rPr>
              <a:t> H. </a:t>
            </a:r>
            <a:r>
              <a:rPr lang="fr-FR" sz="1100" dirty="0" err="1">
                <a:latin typeface="Calibri" panose="020F0502020204030204" pitchFamily="34" charset="0"/>
                <a:cs typeface="Calibri" panose="020F0502020204030204" pitchFamily="34" charset="0"/>
              </a:rPr>
              <a:t>Daido</a:t>
            </a:r>
            <a:r>
              <a:rPr lang="fr-FR" sz="1100" dirty="0">
                <a:latin typeface="Calibri" panose="020F0502020204030204" pitchFamily="34" charset="0"/>
                <a:cs typeface="Calibri" panose="020F0502020204030204" pitchFamily="34" charset="0"/>
              </a:rPr>
              <a:t> et al Rep. Prog. Phys. 75 056401 (2012)</a:t>
            </a:r>
            <a:endParaRPr lang="it-IT" sz="11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EB5FF91C-428E-3411-C831-76355369E6FB}"/>
              </a:ext>
            </a:extLst>
          </p:cNvPr>
          <p:cNvPicPr>
            <a:picLocks noChangeAspect="1"/>
          </p:cNvPicPr>
          <p:nvPr/>
        </p:nvPicPr>
        <p:blipFill>
          <a:blip r:embed="rId2"/>
          <a:stretch>
            <a:fillRect/>
          </a:stretch>
        </p:blipFill>
        <p:spPr>
          <a:xfrm>
            <a:off x="496702" y="1195033"/>
            <a:ext cx="3441436" cy="3035624"/>
          </a:xfrm>
          <a:prstGeom prst="rect">
            <a:avLst/>
          </a:prstGeom>
        </p:spPr>
      </p:pic>
      <p:sp>
        <p:nvSpPr>
          <p:cNvPr id="16" name="TextBox 15">
            <a:extLst>
              <a:ext uri="{FF2B5EF4-FFF2-40B4-BE49-F238E27FC236}">
                <a16:creationId xmlns:a16="http://schemas.microsoft.com/office/drawing/2014/main" id="{5CCB97E1-39DF-D997-176F-9546AD42C078}"/>
              </a:ext>
            </a:extLst>
          </p:cNvPr>
          <p:cNvSpPr txBox="1"/>
          <p:nvPr/>
        </p:nvSpPr>
        <p:spPr>
          <a:xfrm>
            <a:off x="4743665" y="1066800"/>
            <a:ext cx="3252942" cy="95410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Broad energy spectra (exponential-like)</a:t>
            </a:r>
          </a:p>
          <a:p>
            <a:r>
              <a:rPr lang="it-IT" sz="1400" dirty="0">
                <a:latin typeface="Calibri" panose="020F0502020204030204" pitchFamily="34" charset="0"/>
                <a:cs typeface="Calibri" panose="020F0502020204030204" pitchFamily="34" charset="0"/>
              </a:rPr>
              <a:t>→ Ultrashort duration near the source</a:t>
            </a:r>
          </a:p>
          <a:p>
            <a:r>
              <a:rPr lang="it-IT" sz="1400" dirty="0">
                <a:latin typeface="Calibri" panose="020F0502020204030204" pitchFamily="34" charset="0"/>
                <a:cs typeface="Calibri" panose="020F0502020204030204" pitchFamily="34" charset="0"/>
              </a:rPr>
              <a:t>→ Up to 10</a:t>
            </a:r>
            <a:r>
              <a:rPr lang="it-IT" sz="1400" baseline="30000" dirty="0">
                <a:latin typeface="Calibri" panose="020F0502020204030204" pitchFamily="34" charset="0"/>
                <a:cs typeface="Calibri" panose="020F0502020204030204" pitchFamily="34" charset="0"/>
              </a:rPr>
              <a:t>13 </a:t>
            </a:r>
            <a:r>
              <a:rPr lang="it-IT" sz="1400" dirty="0">
                <a:latin typeface="Calibri" panose="020F0502020204030204" pitchFamily="34" charset="0"/>
                <a:cs typeface="Calibri" panose="020F0502020204030204" pitchFamily="34" charset="0"/>
              </a:rPr>
              <a:t>accelerated protons</a:t>
            </a:r>
            <a:endParaRPr lang="it-IT" sz="1400" baseline="30000" dirty="0">
              <a:latin typeface="Calibri" panose="020F0502020204030204" pitchFamily="34" charset="0"/>
              <a:cs typeface="Calibri" panose="020F0502020204030204" pitchFamily="34" charset="0"/>
            </a:endParaRPr>
          </a:p>
          <a:p>
            <a:r>
              <a:rPr lang="it-IT" sz="1400" dirty="0">
                <a:latin typeface="Calibri" panose="020F0502020204030204" pitchFamily="34" charset="0"/>
                <a:cs typeface="Calibri" panose="020F0502020204030204" pitchFamily="34" charset="0"/>
              </a:rPr>
              <a:t>→ Energy dependent beam divergence</a:t>
            </a:r>
          </a:p>
        </p:txBody>
      </p:sp>
      <p:sp>
        <p:nvSpPr>
          <p:cNvPr id="19" name="TextBox 18">
            <a:extLst>
              <a:ext uri="{FF2B5EF4-FFF2-40B4-BE49-F238E27FC236}">
                <a16:creationId xmlns:a16="http://schemas.microsoft.com/office/drawing/2014/main" id="{CD98EEF0-6A6C-F6DA-FD04-5B7BE1CBB948}"/>
              </a:ext>
            </a:extLst>
          </p:cNvPr>
          <p:cNvSpPr txBox="1"/>
          <p:nvPr/>
        </p:nvSpPr>
        <p:spPr>
          <a:xfrm>
            <a:off x="4809149" y="2058779"/>
            <a:ext cx="1844031"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Typical TNSA spectrum</a:t>
            </a:r>
          </a:p>
        </p:txBody>
      </p:sp>
      <p:pic>
        <p:nvPicPr>
          <p:cNvPr id="20" name="Immagine 83">
            <a:extLst>
              <a:ext uri="{FF2B5EF4-FFF2-40B4-BE49-F238E27FC236}">
                <a16:creationId xmlns:a16="http://schemas.microsoft.com/office/drawing/2014/main" id="{9CDE2344-F676-304D-4733-F845A7955F55}"/>
              </a:ext>
            </a:extLst>
          </p:cNvPr>
          <p:cNvPicPr>
            <a:picLocks noChangeAspect="1"/>
          </p:cNvPicPr>
          <p:nvPr/>
        </p:nvPicPr>
        <p:blipFill>
          <a:blip r:embed="rId3"/>
          <a:stretch>
            <a:fillRect/>
          </a:stretch>
        </p:blipFill>
        <p:spPr>
          <a:xfrm>
            <a:off x="4491995" y="2343892"/>
            <a:ext cx="2400322" cy="1648918"/>
          </a:xfrm>
          <a:prstGeom prst="rect">
            <a:avLst/>
          </a:prstGeom>
        </p:spPr>
      </p:pic>
      <p:sp>
        <p:nvSpPr>
          <p:cNvPr id="21" name="TextBox 20">
            <a:extLst>
              <a:ext uri="{FF2B5EF4-FFF2-40B4-BE49-F238E27FC236}">
                <a16:creationId xmlns:a16="http://schemas.microsoft.com/office/drawing/2014/main" id="{48A17D6C-545A-C492-F61C-21E41729A952}"/>
              </a:ext>
            </a:extLst>
          </p:cNvPr>
          <p:cNvSpPr txBox="1"/>
          <p:nvPr/>
        </p:nvSpPr>
        <p:spPr>
          <a:xfrm>
            <a:off x="4703635" y="732445"/>
            <a:ext cx="4106637"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Most commn properties in Laser-accelerated protons:</a:t>
            </a:r>
          </a:p>
        </p:txBody>
      </p:sp>
      <p:sp>
        <p:nvSpPr>
          <p:cNvPr id="3" name="TextBox 2">
            <a:extLst>
              <a:ext uri="{FF2B5EF4-FFF2-40B4-BE49-F238E27FC236}">
                <a16:creationId xmlns:a16="http://schemas.microsoft.com/office/drawing/2014/main" id="{0DA9A676-F99F-3CDB-C197-9B2B4D918D11}"/>
              </a:ext>
            </a:extLst>
          </p:cNvPr>
          <p:cNvSpPr txBox="1"/>
          <p:nvPr/>
        </p:nvSpPr>
        <p:spPr>
          <a:xfrm>
            <a:off x="4494779" y="4469286"/>
            <a:ext cx="4649221"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But there are exception, RPA and CSA provide peaked spectra</a:t>
            </a:r>
          </a:p>
        </p:txBody>
      </p:sp>
      <p:sp>
        <p:nvSpPr>
          <p:cNvPr id="5" name="Arrow: Down 4">
            <a:extLst>
              <a:ext uri="{FF2B5EF4-FFF2-40B4-BE49-F238E27FC236}">
                <a16:creationId xmlns:a16="http://schemas.microsoft.com/office/drawing/2014/main" id="{771951B4-A50F-DE55-C510-D57E3DE7DAF7}"/>
              </a:ext>
            </a:extLst>
          </p:cNvPr>
          <p:cNvSpPr/>
          <p:nvPr/>
        </p:nvSpPr>
        <p:spPr>
          <a:xfrm rot="10800000">
            <a:off x="8033404" y="4144621"/>
            <a:ext cx="212974" cy="2936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Picture 9">
            <a:extLst>
              <a:ext uri="{FF2B5EF4-FFF2-40B4-BE49-F238E27FC236}">
                <a16:creationId xmlns:a16="http://schemas.microsoft.com/office/drawing/2014/main" id="{B5F3BACA-10E3-C693-A17D-CC90EFC6A321}"/>
              </a:ext>
            </a:extLst>
          </p:cNvPr>
          <p:cNvPicPr>
            <a:picLocks noChangeAspect="1"/>
          </p:cNvPicPr>
          <p:nvPr/>
        </p:nvPicPr>
        <p:blipFill>
          <a:blip r:embed="rId4"/>
          <a:stretch>
            <a:fillRect/>
          </a:stretch>
        </p:blipFill>
        <p:spPr>
          <a:xfrm>
            <a:off x="6951021" y="2190462"/>
            <a:ext cx="2091172" cy="1864263"/>
          </a:xfrm>
          <a:prstGeom prst="rect">
            <a:avLst/>
          </a:prstGeom>
        </p:spPr>
      </p:pic>
      <p:sp>
        <p:nvSpPr>
          <p:cNvPr id="11" name="TextBox 10">
            <a:extLst>
              <a:ext uri="{FF2B5EF4-FFF2-40B4-BE49-F238E27FC236}">
                <a16:creationId xmlns:a16="http://schemas.microsoft.com/office/drawing/2014/main" id="{5BD67C0B-F662-7AF4-3D22-3B3FAEE9B5B8}"/>
              </a:ext>
            </a:extLst>
          </p:cNvPr>
          <p:cNvSpPr txBox="1"/>
          <p:nvPr/>
        </p:nvSpPr>
        <p:spPr>
          <a:xfrm>
            <a:off x="7446174" y="2473368"/>
            <a:ext cx="1537315" cy="553998"/>
          </a:xfrm>
          <a:prstGeom prst="rect">
            <a:avLst/>
          </a:prstGeom>
          <a:noFill/>
        </p:spPr>
        <p:txBody>
          <a:bodyPr wrap="square" rtlCol="0">
            <a:spAutoFit/>
          </a:bodyPr>
          <a:lstStyle/>
          <a:p>
            <a:pPr algn="r"/>
            <a:r>
              <a:rPr lang="en-GB" sz="1000" dirty="0" err="1">
                <a:latin typeface="Calibri" panose="020F0502020204030204" pitchFamily="34" charset="0"/>
                <a:cs typeface="Calibri" panose="020F0502020204030204" pitchFamily="34" charset="0"/>
              </a:rPr>
              <a:t>M.Zepf</a:t>
            </a:r>
            <a:r>
              <a:rPr lang="en-GB" sz="1000" dirty="0">
                <a:latin typeface="Calibri" panose="020F0502020204030204" pitchFamily="34" charset="0"/>
                <a:cs typeface="Calibri" panose="020F0502020204030204" pitchFamily="34" charset="0"/>
              </a:rPr>
              <a:t> et al. 37th EPS Conference on Plasma Physics (2010)</a:t>
            </a:r>
          </a:p>
        </p:txBody>
      </p:sp>
    </p:spTree>
    <p:extLst>
      <p:ext uri="{BB962C8B-B14F-4D97-AF65-F5344CB8AC3E}">
        <p14:creationId xmlns:p14="http://schemas.microsoft.com/office/powerpoint/2010/main" val="2841550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B2A22-BE04-C47A-6A47-C492C4E58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3F5105-CB41-DE41-3011-90FC7298DE04}"/>
              </a:ext>
            </a:extLst>
          </p:cNvPr>
          <p:cNvSpPr>
            <a:spLocks noGrp="1"/>
          </p:cNvSpPr>
          <p:nvPr>
            <p:ph type="title"/>
          </p:nvPr>
        </p:nvSpPr>
        <p:spPr/>
        <p:txBody>
          <a:bodyPr/>
          <a:lstStyle/>
          <a:p>
            <a:pPr>
              <a:defRPr/>
            </a:pPr>
            <a:r>
              <a:rPr lang="it-IT" dirty="0"/>
              <a:t>Application of Laser-driven protons</a:t>
            </a:r>
          </a:p>
        </p:txBody>
      </p:sp>
      <p:sp>
        <p:nvSpPr>
          <p:cNvPr id="4" name="Footer Placeholder 3">
            <a:extLst>
              <a:ext uri="{FF2B5EF4-FFF2-40B4-BE49-F238E27FC236}">
                <a16:creationId xmlns:a16="http://schemas.microsoft.com/office/drawing/2014/main" id="{691954E4-6232-3C28-FEC4-6A5E830A175E}"/>
              </a:ext>
            </a:extLst>
          </p:cNvPr>
          <p:cNvSpPr>
            <a:spLocks noGrp="1"/>
          </p:cNvSpPr>
          <p:nvPr>
            <p:ph type="ftr" sz="quarter" idx="10"/>
          </p:nvPr>
        </p:nvSpPr>
        <p:spPr>
          <a:xfrm>
            <a:off x="3270881" y="7858181"/>
            <a:ext cx="3086100" cy="273050"/>
          </a:xfrm>
        </p:spPr>
        <p:txBody>
          <a:bodyPr/>
          <a:lstStyle/>
          <a:p>
            <a:pPr>
              <a:defRPr/>
            </a:pPr>
            <a:r>
              <a:rPr lang="it-IT" sz="1000">
                <a:latin typeface="Calibri" panose="020F0502020204030204" pitchFamily="34" charset="0"/>
                <a:cs typeface="Calibri" panose="020F0502020204030204" pitchFamily="34" charset="0"/>
              </a:rPr>
              <a:t>CIP 2026</a:t>
            </a:r>
          </a:p>
        </p:txBody>
      </p:sp>
      <p:sp>
        <p:nvSpPr>
          <p:cNvPr id="5" name="Rettangolo 9">
            <a:extLst>
              <a:ext uri="{FF2B5EF4-FFF2-40B4-BE49-F238E27FC236}">
                <a16:creationId xmlns:a16="http://schemas.microsoft.com/office/drawing/2014/main" id="{F6201A31-4ED0-C805-6848-DAA27D7A14CD}"/>
              </a:ext>
            </a:extLst>
          </p:cNvPr>
          <p:cNvSpPr/>
          <p:nvPr/>
        </p:nvSpPr>
        <p:spPr>
          <a:xfrm>
            <a:off x="461751" y="2320385"/>
            <a:ext cx="3829235" cy="857156"/>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6" name="Rettangolo 3">
            <a:extLst>
              <a:ext uri="{FF2B5EF4-FFF2-40B4-BE49-F238E27FC236}">
                <a16:creationId xmlns:a16="http://schemas.microsoft.com/office/drawing/2014/main" id="{F06ABABD-4722-F9B4-F3E4-A212E51ACE2E}"/>
              </a:ext>
            </a:extLst>
          </p:cNvPr>
          <p:cNvSpPr/>
          <p:nvPr/>
        </p:nvSpPr>
        <p:spPr>
          <a:xfrm>
            <a:off x="628650" y="2224972"/>
            <a:ext cx="1446416"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Medical</a:t>
            </a:r>
            <a:endPar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7" name="Rettangolo 14">
            <a:extLst>
              <a:ext uri="{FF2B5EF4-FFF2-40B4-BE49-F238E27FC236}">
                <a16:creationId xmlns:a16="http://schemas.microsoft.com/office/drawing/2014/main" id="{83250CF1-E7DF-1807-F50C-AEBF2CA6AC15}"/>
              </a:ext>
            </a:extLst>
          </p:cNvPr>
          <p:cNvSpPr/>
          <p:nvPr/>
        </p:nvSpPr>
        <p:spPr>
          <a:xfrm>
            <a:off x="461751" y="1188273"/>
            <a:ext cx="3829235" cy="993775"/>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 name="Rettangolo 15">
            <a:extLst>
              <a:ext uri="{FF2B5EF4-FFF2-40B4-BE49-F238E27FC236}">
                <a16:creationId xmlns:a16="http://schemas.microsoft.com/office/drawing/2014/main" id="{728F945F-BC1E-C565-9B38-D52509943A17}"/>
              </a:ext>
            </a:extLst>
          </p:cNvPr>
          <p:cNvSpPr/>
          <p:nvPr/>
        </p:nvSpPr>
        <p:spPr>
          <a:xfrm>
            <a:off x="602550" y="1048212"/>
            <a:ext cx="2117494"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Material</a:t>
            </a: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Science</a:t>
            </a:r>
          </a:p>
        </p:txBody>
      </p:sp>
      <p:sp>
        <p:nvSpPr>
          <p:cNvPr id="9" name="Rettangolo 16">
            <a:extLst>
              <a:ext uri="{FF2B5EF4-FFF2-40B4-BE49-F238E27FC236}">
                <a16:creationId xmlns:a16="http://schemas.microsoft.com/office/drawing/2014/main" id="{2D0D6141-2E1C-A3B9-7FAA-27934F26611E}"/>
              </a:ext>
            </a:extLst>
          </p:cNvPr>
          <p:cNvSpPr/>
          <p:nvPr/>
        </p:nvSpPr>
        <p:spPr>
          <a:xfrm>
            <a:off x="461752" y="4072808"/>
            <a:ext cx="3829234" cy="573240"/>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0" name="Rettangolo 17">
            <a:extLst>
              <a:ext uri="{FF2B5EF4-FFF2-40B4-BE49-F238E27FC236}">
                <a16:creationId xmlns:a16="http://schemas.microsoft.com/office/drawing/2014/main" id="{57F24C2F-580D-6656-1DEC-9E05C4547507}"/>
              </a:ext>
            </a:extLst>
          </p:cNvPr>
          <p:cNvSpPr/>
          <p:nvPr/>
        </p:nvSpPr>
        <p:spPr>
          <a:xfrm>
            <a:off x="602549" y="3949408"/>
            <a:ext cx="1253891" cy="244969"/>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Fusion</a:t>
            </a:r>
          </a:p>
        </p:txBody>
      </p:sp>
      <p:sp>
        <p:nvSpPr>
          <p:cNvPr id="11" name="CasellaDiTesto 4">
            <a:extLst>
              <a:ext uri="{FF2B5EF4-FFF2-40B4-BE49-F238E27FC236}">
                <a16:creationId xmlns:a16="http://schemas.microsoft.com/office/drawing/2014/main" id="{EA5C078A-D91F-3AB7-34FF-DA8D9ACC9CF9}"/>
              </a:ext>
            </a:extLst>
          </p:cNvPr>
          <p:cNvSpPr txBox="1"/>
          <p:nvPr/>
        </p:nvSpPr>
        <p:spPr>
          <a:xfrm>
            <a:off x="737193" y="1389040"/>
            <a:ext cx="3553793" cy="738664"/>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Damage study</a:t>
            </a:r>
          </a:p>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Ion Beam Analysis:</a:t>
            </a:r>
          </a:p>
          <a:p>
            <a:pPr lvl="2"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Particle Induced X-Ray Emission </a:t>
            </a:r>
          </a:p>
        </p:txBody>
      </p:sp>
      <p:sp>
        <p:nvSpPr>
          <p:cNvPr id="12" name="CasellaDiTesto 18">
            <a:extLst>
              <a:ext uri="{FF2B5EF4-FFF2-40B4-BE49-F238E27FC236}">
                <a16:creationId xmlns:a16="http://schemas.microsoft.com/office/drawing/2014/main" id="{2EB8EC49-2FD4-18C0-A2B8-1929DC968A9D}"/>
              </a:ext>
            </a:extLst>
          </p:cNvPr>
          <p:cNvSpPr txBox="1"/>
          <p:nvPr/>
        </p:nvSpPr>
        <p:spPr>
          <a:xfrm>
            <a:off x="742946" y="4170033"/>
            <a:ext cx="1980542" cy="523220"/>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Fast Ignition Scheme</a:t>
            </a:r>
          </a:p>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Proton-Boron scheme</a:t>
            </a:r>
          </a:p>
        </p:txBody>
      </p:sp>
      <p:sp>
        <p:nvSpPr>
          <p:cNvPr id="13" name="CasellaDiTesto 19">
            <a:extLst>
              <a:ext uri="{FF2B5EF4-FFF2-40B4-BE49-F238E27FC236}">
                <a16:creationId xmlns:a16="http://schemas.microsoft.com/office/drawing/2014/main" id="{1483B9E3-7B91-0EAC-9C39-3681D039BF1B}"/>
              </a:ext>
            </a:extLst>
          </p:cNvPr>
          <p:cNvSpPr txBox="1"/>
          <p:nvPr/>
        </p:nvSpPr>
        <p:spPr>
          <a:xfrm>
            <a:off x="742946" y="2548018"/>
            <a:ext cx="3168240" cy="523220"/>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Hadrontherapy</a:t>
            </a:r>
          </a:p>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Radioisotope production for PET scan</a:t>
            </a:r>
          </a:p>
        </p:txBody>
      </p:sp>
      <p:sp>
        <p:nvSpPr>
          <p:cNvPr id="14" name="CasellaDiTesto 20">
            <a:extLst>
              <a:ext uri="{FF2B5EF4-FFF2-40B4-BE49-F238E27FC236}">
                <a16:creationId xmlns:a16="http://schemas.microsoft.com/office/drawing/2014/main" id="{AE48E0BC-A752-63FB-D0C0-1729BDADB5C3}"/>
              </a:ext>
            </a:extLst>
          </p:cNvPr>
          <p:cNvSpPr txBox="1"/>
          <p:nvPr/>
        </p:nvSpPr>
        <p:spPr>
          <a:xfrm>
            <a:off x="3203269" y="4587809"/>
            <a:ext cx="2502808" cy="307777"/>
          </a:xfrm>
          <a:prstGeom prst="rect">
            <a:avLst/>
          </a:prstGeom>
          <a:noFill/>
        </p:spPr>
        <p:txBody>
          <a:bodyPr wrap="square" rtlCol="0">
            <a:spAutoFit/>
          </a:bodyPr>
          <a:lstStyle/>
          <a:p>
            <a:pPr defTabSz="457200" eaLnBrk="1" fontAlgn="auto" hangingPunct="1">
              <a:spcBef>
                <a:spcPts val="0"/>
              </a:spcBef>
              <a:spcAft>
                <a:spcPts val="0"/>
              </a:spcAft>
            </a:pPr>
            <a:r>
              <a:rPr lang="it-IT" sz="1400" i="1" dirty="0">
                <a:solidFill>
                  <a:prstClr val="black"/>
                </a:solidFill>
                <a:latin typeface="Calibri" panose="020F0502020204030204" pitchFamily="34" charset="0"/>
                <a:cs typeface="Calibri" panose="020F0502020204030204" pitchFamily="34" charset="0"/>
              </a:rPr>
              <a:t>And </a:t>
            </a:r>
            <a:r>
              <a:rPr lang="it-IT" sz="1400" i="1" dirty="0" err="1">
                <a:solidFill>
                  <a:prstClr val="black"/>
                </a:solidFill>
                <a:latin typeface="Calibri" panose="020F0502020204030204" pitchFamily="34" charset="0"/>
                <a:cs typeface="Calibri" panose="020F0502020204030204" pitchFamily="34" charset="0"/>
              </a:rPr>
              <a:t>many</a:t>
            </a:r>
            <a:r>
              <a:rPr lang="it-IT" sz="1400" i="1" dirty="0">
                <a:solidFill>
                  <a:prstClr val="black"/>
                </a:solidFill>
                <a:latin typeface="Calibri" panose="020F0502020204030204" pitchFamily="34" charset="0"/>
                <a:cs typeface="Calibri" panose="020F0502020204030204" pitchFamily="34" charset="0"/>
              </a:rPr>
              <a:t> </a:t>
            </a:r>
            <a:r>
              <a:rPr lang="it-IT" sz="1400" i="1" dirty="0" err="1">
                <a:solidFill>
                  <a:prstClr val="black"/>
                </a:solidFill>
                <a:latin typeface="Calibri" panose="020F0502020204030204" pitchFamily="34" charset="0"/>
                <a:cs typeface="Calibri" panose="020F0502020204030204" pitchFamily="34" charset="0"/>
              </a:rPr>
              <a:t>others</a:t>
            </a:r>
            <a:r>
              <a:rPr lang="it-IT" sz="1400" i="1" dirty="0">
                <a:solidFill>
                  <a:prstClr val="black"/>
                </a:solidFill>
                <a:latin typeface="Calibri" panose="020F0502020204030204" pitchFamily="34" charset="0"/>
                <a:cs typeface="Calibri" panose="020F0502020204030204" pitchFamily="34" charset="0"/>
              </a:rPr>
              <a:t>….</a:t>
            </a:r>
          </a:p>
        </p:txBody>
      </p:sp>
      <p:sp>
        <p:nvSpPr>
          <p:cNvPr id="15" name="Rettangolo 21">
            <a:extLst>
              <a:ext uri="{FF2B5EF4-FFF2-40B4-BE49-F238E27FC236}">
                <a16:creationId xmlns:a16="http://schemas.microsoft.com/office/drawing/2014/main" id="{313D2702-5654-2363-7834-B18F0D554916}"/>
              </a:ext>
            </a:extLst>
          </p:cNvPr>
          <p:cNvSpPr/>
          <p:nvPr/>
        </p:nvSpPr>
        <p:spPr>
          <a:xfrm>
            <a:off x="461752" y="3332763"/>
            <a:ext cx="3829234" cy="568369"/>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6" name="Rettangolo 22">
            <a:extLst>
              <a:ext uri="{FF2B5EF4-FFF2-40B4-BE49-F238E27FC236}">
                <a16:creationId xmlns:a16="http://schemas.microsoft.com/office/drawing/2014/main" id="{57DB08D6-4FC8-85DB-EE06-9F024E923AFB}"/>
              </a:ext>
            </a:extLst>
          </p:cNvPr>
          <p:cNvSpPr/>
          <p:nvPr/>
        </p:nvSpPr>
        <p:spPr>
          <a:xfrm>
            <a:off x="602548" y="3230277"/>
            <a:ext cx="1884099"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Neutron</a:t>
            </a: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science</a:t>
            </a:r>
          </a:p>
        </p:txBody>
      </p:sp>
      <p:sp>
        <p:nvSpPr>
          <p:cNvPr id="17" name="CasellaDiTesto 23">
            <a:extLst>
              <a:ext uri="{FF2B5EF4-FFF2-40B4-BE49-F238E27FC236}">
                <a16:creationId xmlns:a16="http://schemas.microsoft.com/office/drawing/2014/main" id="{2D5AA7F8-4FB8-A60B-7CBC-D16368136BBD}"/>
              </a:ext>
            </a:extLst>
          </p:cNvPr>
          <p:cNvSpPr txBox="1"/>
          <p:nvPr/>
        </p:nvSpPr>
        <p:spPr>
          <a:xfrm>
            <a:off x="742946" y="3527299"/>
            <a:ext cx="2230995" cy="307777"/>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Compact neutron source </a:t>
            </a:r>
          </a:p>
        </p:txBody>
      </p:sp>
    </p:spTree>
    <p:extLst>
      <p:ext uri="{BB962C8B-B14F-4D97-AF65-F5344CB8AC3E}">
        <p14:creationId xmlns:p14="http://schemas.microsoft.com/office/powerpoint/2010/main" val="537386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A989-5DCF-CA3D-47F0-B07126B51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DFC37-0324-C370-ED07-7C35D6D578C1}"/>
              </a:ext>
            </a:extLst>
          </p:cNvPr>
          <p:cNvSpPr>
            <a:spLocks noGrp="1"/>
          </p:cNvSpPr>
          <p:nvPr>
            <p:ph type="title"/>
          </p:nvPr>
        </p:nvSpPr>
        <p:spPr/>
        <p:txBody>
          <a:bodyPr/>
          <a:lstStyle/>
          <a:p>
            <a:pPr>
              <a:defRPr/>
            </a:pPr>
            <a:r>
              <a:rPr lang="it-IT" dirty="0"/>
              <a:t>Application of Laser-driven protons</a:t>
            </a:r>
          </a:p>
        </p:txBody>
      </p:sp>
      <p:sp>
        <p:nvSpPr>
          <p:cNvPr id="4" name="Footer Placeholder 3">
            <a:extLst>
              <a:ext uri="{FF2B5EF4-FFF2-40B4-BE49-F238E27FC236}">
                <a16:creationId xmlns:a16="http://schemas.microsoft.com/office/drawing/2014/main" id="{75E72784-781D-1B4D-00EE-B94D63FCD632}"/>
              </a:ext>
            </a:extLst>
          </p:cNvPr>
          <p:cNvSpPr>
            <a:spLocks noGrp="1"/>
          </p:cNvSpPr>
          <p:nvPr>
            <p:ph type="ftr" sz="quarter" idx="10"/>
          </p:nvPr>
        </p:nvSpPr>
        <p:spPr>
          <a:xfrm>
            <a:off x="3270881" y="7858181"/>
            <a:ext cx="3086100" cy="273050"/>
          </a:xfrm>
        </p:spPr>
        <p:txBody>
          <a:bodyPr/>
          <a:lstStyle/>
          <a:p>
            <a:pPr>
              <a:defRPr/>
            </a:pPr>
            <a:r>
              <a:rPr lang="it-IT" sz="1000">
                <a:latin typeface="Calibri" panose="020F0502020204030204" pitchFamily="34" charset="0"/>
                <a:cs typeface="Calibri" panose="020F0502020204030204" pitchFamily="34" charset="0"/>
              </a:rPr>
              <a:t>CIP 2026</a:t>
            </a:r>
          </a:p>
        </p:txBody>
      </p:sp>
      <p:sp>
        <p:nvSpPr>
          <p:cNvPr id="5" name="Rettangolo 9">
            <a:extLst>
              <a:ext uri="{FF2B5EF4-FFF2-40B4-BE49-F238E27FC236}">
                <a16:creationId xmlns:a16="http://schemas.microsoft.com/office/drawing/2014/main" id="{A67137C8-C360-6CE7-8342-A6F358AA7434}"/>
              </a:ext>
            </a:extLst>
          </p:cNvPr>
          <p:cNvSpPr/>
          <p:nvPr/>
        </p:nvSpPr>
        <p:spPr>
          <a:xfrm>
            <a:off x="461751" y="2320385"/>
            <a:ext cx="3829235" cy="857156"/>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6" name="Rettangolo 3">
            <a:extLst>
              <a:ext uri="{FF2B5EF4-FFF2-40B4-BE49-F238E27FC236}">
                <a16:creationId xmlns:a16="http://schemas.microsoft.com/office/drawing/2014/main" id="{8EE76192-6331-A4B4-B16D-D4D311244995}"/>
              </a:ext>
            </a:extLst>
          </p:cNvPr>
          <p:cNvSpPr/>
          <p:nvPr/>
        </p:nvSpPr>
        <p:spPr>
          <a:xfrm>
            <a:off x="628650" y="2224972"/>
            <a:ext cx="1446416"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Medical</a:t>
            </a:r>
            <a:endPar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7" name="Rettangolo 14">
            <a:extLst>
              <a:ext uri="{FF2B5EF4-FFF2-40B4-BE49-F238E27FC236}">
                <a16:creationId xmlns:a16="http://schemas.microsoft.com/office/drawing/2014/main" id="{665B3666-4606-99CD-C82C-2C9BBA5C09BD}"/>
              </a:ext>
            </a:extLst>
          </p:cNvPr>
          <p:cNvSpPr/>
          <p:nvPr/>
        </p:nvSpPr>
        <p:spPr>
          <a:xfrm>
            <a:off x="461751" y="1188273"/>
            <a:ext cx="3829235" cy="993775"/>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 name="Rettangolo 15">
            <a:extLst>
              <a:ext uri="{FF2B5EF4-FFF2-40B4-BE49-F238E27FC236}">
                <a16:creationId xmlns:a16="http://schemas.microsoft.com/office/drawing/2014/main" id="{71747CB0-482F-6BFC-87D9-68D4865FEB43}"/>
              </a:ext>
            </a:extLst>
          </p:cNvPr>
          <p:cNvSpPr/>
          <p:nvPr/>
        </p:nvSpPr>
        <p:spPr>
          <a:xfrm>
            <a:off x="602550" y="1048212"/>
            <a:ext cx="2117494"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Material</a:t>
            </a: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Science</a:t>
            </a:r>
          </a:p>
        </p:txBody>
      </p:sp>
      <p:sp>
        <p:nvSpPr>
          <p:cNvPr id="9" name="Rettangolo 16">
            <a:extLst>
              <a:ext uri="{FF2B5EF4-FFF2-40B4-BE49-F238E27FC236}">
                <a16:creationId xmlns:a16="http://schemas.microsoft.com/office/drawing/2014/main" id="{10FBECD9-F75D-55AE-E9D8-866415C146A4}"/>
              </a:ext>
            </a:extLst>
          </p:cNvPr>
          <p:cNvSpPr/>
          <p:nvPr/>
        </p:nvSpPr>
        <p:spPr>
          <a:xfrm>
            <a:off x="461752" y="4072808"/>
            <a:ext cx="3829234" cy="573240"/>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0" name="Rettangolo 17">
            <a:extLst>
              <a:ext uri="{FF2B5EF4-FFF2-40B4-BE49-F238E27FC236}">
                <a16:creationId xmlns:a16="http://schemas.microsoft.com/office/drawing/2014/main" id="{63805A39-3521-D933-2966-7D3E2FBB4ED0}"/>
              </a:ext>
            </a:extLst>
          </p:cNvPr>
          <p:cNvSpPr/>
          <p:nvPr/>
        </p:nvSpPr>
        <p:spPr>
          <a:xfrm>
            <a:off x="602549" y="3949408"/>
            <a:ext cx="1253891" cy="244969"/>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Fusion</a:t>
            </a:r>
          </a:p>
        </p:txBody>
      </p:sp>
      <p:sp>
        <p:nvSpPr>
          <p:cNvPr id="11" name="CasellaDiTesto 4">
            <a:extLst>
              <a:ext uri="{FF2B5EF4-FFF2-40B4-BE49-F238E27FC236}">
                <a16:creationId xmlns:a16="http://schemas.microsoft.com/office/drawing/2014/main" id="{B0166907-5175-E3B9-2378-5644F78778C9}"/>
              </a:ext>
            </a:extLst>
          </p:cNvPr>
          <p:cNvSpPr txBox="1"/>
          <p:nvPr/>
        </p:nvSpPr>
        <p:spPr>
          <a:xfrm>
            <a:off x="737193" y="1389040"/>
            <a:ext cx="3553793" cy="738664"/>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Damage study</a:t>
            </a:r>
          </a:p>
          <a:p>
            <a:pPr defTabSz="457200" eaLnBrk="1" fontAlgn="auto" hangingPunct="1">
              <a:spcBef>
                <a:spcPts val="0"/>
              </a:spcBef>
              <a:spcAft>
                <a:spcPts val="0"/>
              </a:spcAft>
            </a:pPr>
            <a:r>
              <a:rPr lang="it-IT" sz="1400" b="1" dirty="0">
                <a:solidFill>
                  <a:prstClr val="black"/>
                </a:solidFill>
                <a:latin typeface="Calibri" panose="020F0502020204030204" pitchFamily="34" charset="0"/>
                <a:cs typeface="Calibri" panose="020F0502020204030204" pitchFamily="34" charset="0"/>
              </a:rPr>
              <a:t>→ Ion Beam Analysis:</a:t>
            </a:r>
          </a:p>
          <a:p>
            <a:pPr lvl="2" defTabSz="457200" eaLnBrk="1" fontAlgn="auto" hangingPunct="1">
              <a:spcBef>
                <a:spcPts val="0"/>
              </a:spcBef>
              <a:spcAft>
                <a:spcPts val="0"/>
              </a:spcAft>
            </a:pPr>
            <a:r>
              <a:rPr lang="it-IT" sz="1400" b="1" dirty="0">
                <a:solidFill>
                  <a:prstClr val="black"/>
                </a:solidFill>
                <a:latin typeface="Calibri" panose="020F0502020204030204" pitchFamily="34" charset="0"/>
                <a:cs typeface="Calibri" panose="020F0502020204030204" pitchFamily="34" charset="0"/>
              </a:rPr>
              <a:t> Particle Induced X-Ray Emission </a:t>
            </a:r>
          </a:p>
        </p:txBody>
      </p:sp>
      <p:sp>
        <p:nvSpPr>
          <p:cNvPr id="12" name="CasellaDiTesto 18">
            <a:extLst>
              <a:ext uri="{FF2B5EF4-FFF2-40B4-BE49-F238E27FC236}">
                <a16:creationId xmlns:a16="http://schemas.microsoft.com/office/drawing/2014/main" id="{DE7023B2-3EBC-B1B0-CCCF-C62004597B25}"/>
              </a:ext>
            </a:extLst>
          </p:cNvPr>
          <p:cNvSpPr txBox="1"/>
          <p:nvPr/>
        </p:nvSpPr>
        <p:spPr>
          <a:xfrm>
            <a:off x="742946" y="4170033"/>
            <a:ext cx="1980542" cy="523220"/>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Fast Ignition Scheme</a:t>
            </a:r>
          </a:p>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Proton-Boron scheme</a:t>
            </a:r>
          </a:p>
        </p:txBody>
      </p:sp>
      <p:sp>
        <p:nvSpPr>
          <p:cNvPr id="13" name="CasellaDiTesto 19">
            <a:extLst>
              <a:ext uri="{FF2B5EF4-FFF2-40B4-BE49-F238E27FC236}">
                <a16:creationId xmlns:a16="http://schemas.microsoft.com/office/drawing/2014/main" id="{822EAC02-88CA-0C4F-8C2A-F206288E8CBF}"/>
              </a:ext>
            </a:extLst>
          </p:cNvPr>
          <p:cNvSpPr txBox="1"/>
          <p:nvPr/>
        </p:nvSpPr>
        <p:spPr>
          <a:xfrm>
            <a:off x="742946" y="2548018"/>
            <a:ext cx="3168240" cy="523220"/>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Hadrontherapy</a:t>
            </a:r>
          </a:p>
          <a:p>
            <a:pPr defTabSz="457200" eaLnBrk="1" fontAlgn="auto" hangingPunct="1">
              <a:spcBef>
                <a:spcPts val="0"/>
              </a:spcBef>
              <a:spcAft>
                <a:spcPts val="0"/>
              </a:spcAft>
            </a:pPr>
            <a:r>
              <a:rPr lang="it-IT" sz="1400" b="1" dirty="0">
                <a:solidFill>
                  <a:prstClr val="black"/>
                </a:solidFill>
                <a:latin typeface="Calibri" panose="020F0502020204030204" pitchFamily="34" charset="0"/>
                <a:cs typeface="Calibri" panose="020F0502020204030204" pitchFamily="34" charset="0"/>
              </a:rPr>
              <a:t>→ Radioisotope production for PET scan</a:t>
            </a:r>
          </a:p>
        </p:txBody>
      </p:sp>
      <p:sp>
        <p:nvSpPr>
          <p:cNvPr id="14" name="CasellaDiTesto 20">
            <a:extLst>
              <a:ext uri="{FF2B5EF4-FFF2-40B4-BE49-F238E27FC236}">
                <a16:creationId xmlns:a16="http://schemas.microsoft.com/office/drawing/2014/main" id="{B1827BCE-156F-E6C0-382D-B4400E19FB44}"/>
              </a:ext>
            </a:extLst>
          </p:cNvPr>
          <p:cNvSpPr txBox="1"/>
          <p:nvPr/>
        </p:nvSpPr>
        <p:spPr>
          <a:xfrm>
            <a:off x="3203269" y="4587809"/>
            <a:ext cx="2502808" cy="307777"/>
          </a:xfrm>
          <a:prstGeom prst="rect">
            <a:avLst/>
          </a:prstGeom>
          <a:noFill/>
        </p:spPr>
        <p:txBody>
          <a:bodyPr wrap="square" rtlCol="0">
            <a:spAutoFit/>
          </a:bodyPr>
          <a:lstStyle/>
          <a:p>
            <a:pPr defTabSz="457200" eaLnBrk="1" fontAlgn="auto" hangingPunct="1">
              <a:spcBef>
                <a:spcPts val="0"/>
              </a:spcBef>
              <a:spcAft>
                <a:spcPts val="0"/>
              </a:spcAft>
            </a:pPr>
            <a:r>
              <a:rPr lang="it-IT" sz="1400" i="1" dirty="0">
                <a:solidFill>
                  <a:prstClr val="black"/>
                </a:solidFill>
                <a:latin typeface="Calibri" panose="020F0502020204030204" pitchFamily="34" charset="0"/>
                <a:cs typeface="Calibri" panose="020F0502020204030204" pitchFamily="34" charset="0"/>
              </a:rPr>
              <a:t>And </a:t>
            </a:r>
            <a:r>
              <a:rPr lang="it-IT" sz="1400" i="1" dirty="0" err="1">
                <a:solidFill>
                  <a:prstClr val="black"/>
                </a:solidFill>
                <a:latin typeface="Calibri" panose="020F0502020204030204" pitchFamily="34" charset="0"/>
                <a:cs typeface="Calibri" panose="020F0502020204030204" pitchFamily="34" charset="0"/>
              </a:rPr>
              <a:t>many</a:t>
            </a:r>
            <a:r>
              <a:rPr lang="it-IT" sz="1400" i="1" dirty="0">
                <a:solidFill>
                  <a:prstClr val="black"/>
                </a:solidFill>
                <a:latin typeface="Calibri" panose="020F0502020204030204" pitchFamily="34" charset="0"/>
                <a:cs typeface="Calibri" panose="020F0502020204030204" pitchFamily="34" charset="0"/>
              </a:rPr>
              <a:t> </a:t>
            </a:r>
            <a:r>
              <a:rPr lang="it-IT" sz="1400" i="1" dirty="0" err="1">
                <a:solidFill>
                  <a:prstClr val="black"/>
                </a:solidFill>
                <a:latin typeface="Calibri" panose="020F0502020204030204" pitchFamily="34" charset="0"/>
                <a:cs typeface="Calibri" panose="020F0502020204030204" pitchFamily="34" charset="0"/>
              </a:rPr>
              <a:t>others</a:t>
            </a:r>
            <a:r>
              <a:rPr lang="it-IT" sz="1400" i="1" dirty="0">
                <a:solidFill>
                  <a:prstClr val="black"/>
                </a:solidFill>
                <a:latin typeface="Calibri" panose="020F0502020204030204" pitchFamily="34" charset="0"/>
                <a:cs typeface="Calibri" panose="020F0502020204030204" pitchFamily="34" charset="0"/>
              </a:rPr>
              <a:t>….</a:t>
            </a:r>
          </a:p>
        </p:txBody>
      </p:sp>
      <p:sp>
        <p:nvSpPr>
          <p:cNvPr id="15" name="Rettangolo 21">
            <a:extLst>
              <a:ext uri="{FF2B5EF4-FFF2-40B4-BE49-F238E27FC236}">
                <a16:creationId xmlns:a16="http://schemas.microsoft.com/office/drawing/2014/main" id="{E0409AE8-F14E-CD0F-25A5-C22B2C5376DE}"/>
              </a:ext>
            </a:extLst>
          </p:cNvPr>
          <p:cNvSpPr/>
          <p:nvPr/>
        </p:nvSpPr>
        <p:spPr>
          <a:xfrm>
            <a:off x="461752" y="3332763"/>
            <a:ext cx="3829234" cy="568369"/>
          </a:xfrm>
          <a:prstGeom prst="rect">
            <a:avLst/>
          </a:prstGeom>
          <a:noFill/>
          <a:ln w="28575"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6" name="Rettangolo 22">
            <a:extLst>
              <a:ext uri="{FF2B5EF4-FFF2-40B4-BE49-F238E27FC236}">
                <a16:creationId xmlns:a16="http://schemas.microsoft.com/office/drawing/2014/main" id="{D6FC9105-A7EC-033A-CF5C-38247B0E9921}"/>
              </a:ext>
            </a:extLst>
          </p:cNvPr>
          <p:cNvSpPr/>
          <p:nvPr/>
        </p:nvSpPr>
        <p:spPr>
          <a:xfrm>
            <a:off x="602548" y="3230277"/>
            <a:ext cx="1884099" cy="249382"/>
          </a:xfrm>
          <a:prstGeom prst="rect">
            <a:avLst/>
          </a:prstGeom>
          <a:solidFill>
            <a:srgbClr val="70AD47">
              <a:lumMod val="20000"/>
              <a:lumOff val="80000"/>
            </a:srgbClr>
          </a:solidFill>
          <a:ln w="12700" cap="flat" cmpd="sng" algn="ctr">
            <a:solidFill>
              <a:srgbClr val="70AD47">
                <a:lumMod val="7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Neutron</a:t>
            </a:r>
            <a:r>
              <a:rPr kumimoji="0" lang="it-IT"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science</a:t>
            </a:r>
          </a:p>
        </p:txBody>
      </p:sp>
      <p:sp>
        <p:nvSpPr>
          <p:cNvPr id="17" name="CasellaDiTesto 23">
            <a:extLst>
              <a:ext uri="{FF2B5EF4-FFF2-40B4-BE49-F238E27FC236}">
                <a16:creationId xmlns:a16="http://schemas.microsoft.com/office/drawing/2014/main" id="{115881C2-533C-00FF-F266-741267A3ECC2}"/>
              </a:ext>
            </a:extLst>
          </p:cNvPr>
          <p:cNvSpPr txBox="1"/>
          <p:nvPr/>
        </p:nvSpPr>
        <p:spPr>
          <a:xfrm>
            <a:off x="742946" y="3527299"/>
            <a:ext cx="2230995" cy="307777"/>
          </a:xfrm>
          <a:prstGeom prst="rect">
            <a:avLst/>
          </a:prstGeom>
          <a:noFill/>
        </p:spPr>
        <p:txBody>
          <a:bodyPr wrap="none" rtlCol="0">
            <a:spAutoFit/>
          </a:bodyPr>
          <a:lstStyle/>
          <a:p>
            <a:pPr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 Compact neutron source </a:t>
            </a:r>
          </a:p>
        </p:txBody>
      </p:sp>
      <p:cxnSp>
        <p:nvCxnSpPr>
          <p:cNvPr id="3" name="Connettore 2 10">
            <a:extLst>
              <a:ext uri="{FF2B5EF4-FFF2-40B4-BE49-F238E27FC236}">
                <a16:creationId xmlns:a16="http://schemas.microsoft.com/office/drawing/2014/main" id="{9768B7A5-3E76-CEA8-73B5-7AC24D1EFB33}"/>
              </a:ext>
            </a:extLst>
          </p:cNvPr>
          <p:cNvCxnSpPr>
            <a:cxnSpLocks/>
          </p:cNvCxnSpPr>
          <p:nvPr/>
        </p:nvCxnSpPr>
        <p:spPr>
          <a:xfrm>
            <a:off x="4195937" y="1993586"/>
            <a:ext cx="528463" cy="0"/>
          </a:xfrm>
          <a:prstGeom prst="straightConnector1">
            <a:avLst/>
          </a:prstGeom>
          <a:noFill/>
          <a:ln w="28575" cap="flat" cmpd="sng" algn="ctr">
            <a:solidFill>
              <a:srgbClr val="70AD47">
                <a:lumMod val="75000"/>
              </a:srgbClr>
            </a:solidFill>
            <a:prstDash val="solid"/>
            <a:miter lim="800000"/>
            <a:tailEnd type="triangle"/>
          </a:ln>
          <a:effectLst/>
        </p:spPr>
      </p:cxnSp>
      <p:cxnSp>
        <p:nvCxnSpPr>
          <p:cNvPr id="18" name="Connettore 2 24">
            <a:extLst>
              <a:ext uri="{FF2B5EF4-FFF2-40B4-BE49-F238E27FC236}">
                <a16:creationId xmlns:a16="http://schemas.microsoft.com/office/drawing/2014/main" id="{AEF036AA-2C96-93EF-6DDE-61F46AE1BD0B}"/>
              </a:ext>
            </a:extLst>
          </p:cNvPr>
          <p:cNvCxnSpPr>
            <a:cxnSpLocks/>
          </p:cNvCxnSpPr>
          <p:nvPr/>
        </p:nvCxnSpPr>
        <p:spPr>
          <a:xfrm>
            <a:off x="3862954" y="2935252"/>
            <a:ext cx="861446" cy="0"/>
          </a:xfrm>
          <a:prstGeom prst="straightConnector1">
            <a:avLst/>
          </a:prstGeom>
          <a:noFill/>
          <a:ln w="28575" cap="flat" cmpd="sng" algn="ctr">
            <a:solidFill>
              <a:srgbClr val="70AD47">
                <a:lumMod val="75000"/>
              </a:srgbClr>
            </a:solidFill>
            <a:prstDash val="solid"/>
            <a:miter lim="800000"/>
            <a:tailEnd type="triangle"/>
          </a:ln>
          <a:effectLst/>
        </p:spPr>
      </p:cxnSp>
      <p:sp>
        <p:nvSpPr>
          <p:cNvPr id="19" name="CasellaDiTesto 28">
            <a:extLst>
              <a:ext uri="{FF2B5EF4-FFF2-40B4-BE49-F238E27FC236}">
                <a16:creationId xmlns:a16="http://schemas.microsoft.com/office/drawing/2014/main" id="{71C8BE9A-A84E-1817-F8D3-03F9310E8766}"/>
              </a:ext>
            </a:extLst>
          </p:cNvPr>
          <p:cNvSpPr txBox="1"/>
          <p:nvPr/>
        </p:nvSpPr>
        <p:spPr>
          <a:xfrm>
            <a:off x="4724400" y="2565920"/>
            <a:ext cx="4110249" cy="738664"/>
          </a:xfrm>
          <a:prstGeom prst="rect">
            <a:avLst/>
          </a:prstGeom>
          <a:noFill/>
        </p:spPr>
        <p:txBody>
          <a:bodyPr wrap="square" rtlCol="0">
            <a:spAutoFit/>
          </a:bodyPr>
          <a:lstStyle/>
          <a:p>
            <a:pPr algn="just"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Laser-</a:t>
            </a:r>
            <a:r>
              <a:rPr lang="it-IT" sz="1400" dirty="0" err="1">
                <a:solidFill>
                  <a:prstClr val="black"/>
                </a:solidFill>
                <a:latin typeface="Calibri" panose="020F0502020204030204" pitchFamily="34" charset="0"/>
                <a:cs typeface="Calibri" panose="020F0502020204030204" pitchFamily="34" charset="0"/>
              </a:rPr>
              <a:t>driven</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proton</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beam</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is</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used</a:t>
            </a:r>
            <a:r>
              <a:rPr lang="it-IT" sz="1400" dirty="0">
                <a:solidFill>
                  <a:prstClr val="black"/>
                </a:solidFill>
                <a:latin typeface="Calibri" panose="020F0502020204030204" pitchFamily="34" charset="0"/>
                <a:cs typeface="Calibri" panose="020F0502020204030204" pitchFamily="34" charset="0"/>
              </a:rPr>
              <a:t> to irradiate a volume of </a:t>
            </a:r>
            <a:r>
              <a:rPr lang="it-IT" sz="1400" dirty="0" err="1">
                <a:solidFill>
                  <a:prstClr val="black"/>
                </a:solidFill>
                <a:latin typeface="Calibri" panose="020F0502020204030204" pitchFamily="34" charset="0"/>
                <a:cs typeface="Calibri" panose="020F0502020204030204" pitchFamily="34" charset="0"/>
              </a:rPr>
              <a:t>enriched</a:t>
            </a:r>
            <a:r>
              <a:rPr lang="it-IT" sz="1400" dirty="0">
                <a:solidFill>
                  <a:prstClr val="black"/>
                </a:solidFill>
                <a:latin typeface="Calibri" panose="020F0502020204030204" pitchFamily="34" charset="0"/>
                <a:cs typeface="Calibri" panose="020F0502020204030204" pitchFamily="34" charset="0"/>
              </a:rPr>
              <a:t> water </a:t>
            </a:r>
            <a:r>
              <a:rPr lang="it-IT" sz="1400" dirty="0" err="1">
                <a:solidFill>
                  <a:prstClr val="black"/>
                </a:solidFill>
                <a:latin typeface="Calibri" panose="020F0502020204030204" pitchFamily="34" charset="0"/>
                <a:cs typeface="Calibri" panose="020F0502020204030204" pitchFamily="34" charset="0"/>
              </a:rPr>
              <a:t>inducing</a:t>
            </a:r>
            <a:r>
              <a:rPr lang="it-IT" sz="1400" dirty="0">
                <a:solidFill>
                  <a:prstClr val="black"/>
                </a:solidFill>
                <a:latin typeface="Calibri" panose="020F0502020204030204" pitchFamily="34" charset="0"/>
                <a:cs typeface="Calibri" panose="020F0502020204030204" pitchFamily="34" charset="0"/>
              </a:rPr>
              <a:t> the </a:t>
            </a:r>
            <a:r>
              <a:rPr lang="it-IT" sz="1400" baseline="30000" dirty="0">
                <a:solidFill>
                  <a:prstClr val="black"/>
                </a:solidFill>
                <a:latin typeface="Calibri" panose="020F0502020204030204" pitchFamily="34" charset="0"/>
                <a:cs typeface="Calibri" panose="020F0502020204030204" pitchFamily="34" charset="0"/>
              </a:rPr>
              <a:t>18</a:t>
            </a:r>
            <a:r>
              <a:rPr lang="it-IT" sz="1400" dirty="0">
                <a:solidFill>
                  <a:prstClr val="black"/>
                </a:solidFill>
                <a:latin typeface="Calibri" panose="020F0502020204030204" pitchFamily="34" charset="0"/>
                <a:cs typeface="Calibri" panose="020F0502020204030204" pitchFamily="34" charset="0"/>
              </a:rPr>
              <a:t>O(</a:t>
            </a:r>
            <a:r>
              <a:rPr lang="it-IT" sz="1400" dirty="0" err="1">
                <a:solidFill>
                  <a:prstClr val="black"/>
                </a:solidFill>
                <a:latin typeface="Calibri" panose="020F0502020204030204" pitchFamily="34" charset="0"/>
                <a:cs typeface="Calibri" panose="020F0502020204030204" pitchFamily="34" charset="0"/>
              </a:rPr>
              <a:t>p,n</a:t>
            </a:r>
            <a:r>
              <a:rPr lang="it-IT" sz="1400" dirty="0">
                <a:solidFill>
                  <a:prstClr val="black"/>
                </a:solidFill>
                <a:latin typeface="Calibri" panose="020F0502020204030204" pitchFamily="34" charset="0"/>
                <a:cs typeface="Calibri" panose="020F0502020204030204" pitchFamily="34" charset="0"/>
              </a:rPr>
              <a:t>)</a:t>
            </a:r>
            <a:r>
              <a:rPr lang="it-IT" sz="1400" baseline="30000" dirty="0">
                <a:solidFill>
                  <a:prstClr val="black"/>
                </a:solidFill>
                <a:latin typeface="Calibri" panose="020F0502020204030204" pitchFamily="34" charset="0"/>
                <a:cs typeface="Calibri" panose="020F0502020204030204" pitchFamily="34" charset="0"/>
              </a:rPr>
              <a:t>18</a:t>
            </a:r>
            <a:r>
              <a:rPr lang="it-IT" sz="1400" dirty="0">
                <a:solidFill>
                  <a:prstClr val="black"/>
                </a:solidFill>
                <a:latin typeface="Calibri" panose="020F0502020204030204" pitchFamily="34" charset="0"/>
                <a:cs typeface="Calibri" panose="020F0502020204030204" pitchFamily="34" charset="0"/>
              </a:rPr>
              <a:t>F </a:t>
            </a:r>
            <a:r>
              <a:rPr lang="it-IT" sz="1400" dirty="0" err="1">
                <a:solidFill>
                  <a:prstClr val="black"/>
                </a:solidFill>
                <a:latin typeface="Calibri" panose="020F0502020204030204" pitchFamily="34" charset="0"/>
                <a:cs typeface="Calibri" panose="020F0502020204030204" pitchFamily="34" charset="0"/>
              </a:rPr>
              <a:t>reaction</a:t>
            </a:r>
            <a:r>
              <a:rPr lang="it-IT" sz="1400" dirty="0">
                <a:solidFill>
                  <a:prstClr val="black"/>
                </a:solidFill>
                <a:latin typeface="Calibri" panose="020F0502020204030204" pitchFamily="34" charset="0"/>
                <a:cs typeface="Calibri" panose="020F0502020204030204" pitchFamily="34" charset="0"/>
              </a:rPr>
              <a:t>.</a:t>
            </a:r>
          </a:p>
        </p:txBody>
      </p:sp>
      <p:sp>
        <p:nvSpPr>
          <p:cNvPr id="20" name="CasellaDiTesto 29">
            <a:extLst>
              <a:ext uri="{FF2B5EF4-FFF2-40B4-BE49-F238E27FC236}">
                <a16:creationId xmlns:a16="http://schemas.microsoft.com/office/drawing/2014/main" id="{A939C9BC-265F-8780-D651-973A6E53AE98}"/>
              </a:ext>
            </a:extLst>
          </p:cNvPr>
          <p:cNvSpPr txBox="1"/>
          <p:nvPr/>
        </p:nvSpPr>
        <p:spPr>
          <a:xfrm>
            <a:off x="4724400" y="1279255"/>
            <a:ext cx="4110249" cy="1169551"/>
          </a:xfrm>
          <a:prstGeom prst="rect">
            <a:avLst/>
          </a:prstGeom>
          <a:noFill/>
        </p:spPr>
        <p:txBody>
          <a:bodyPr wrap="square" rtlCol="0">
            <a:spAutoFit/>
          </a:bodyPr>
          <a:lstStyle/>
          <a:p>
            <a:pPr algn="just" defTabSz="457200" eaLnBrk="1" fontAlgn="auto" hangingPunct="1">
              <a:spcBef>
                <a:spcPts val="0"/>
              </a:spcBef>
              <a:spcAft>
                <a:spcPts val="0"/>
              </a:spcAft>
            </a:pPr>
            <a:r>
              <a:rPr lang="it-IT" sz="1400" dirty="0">
                <a:solidFill>
                  <a:prstClr val="black"/>
                </a:solidFill>
                <a:latin typeface="Calibri" panose="020F0502020204030204" pitchFamily="34" charset="0"/>
                <a:cs typeface="Calibri" panose="020F0502020204030204" pitchFamily="34" charset="0"/>
              </a:rPr>
              <a:t>Laser-</a:t>
            </a:r>
            <a:r>
              <a:rPr lang="it-IT" sz="1400" dirty="0" err="1">
                <a:solidFill>
                  <a:prstClr val="black"/>
                </a:solidFill>
                <a:latin typeface="Calibri" panose="020F0502020204030204" pitchFamily="34" charset="0"/>
                <a:cs typeface="Calibri" panose="020F0502020204030204" pitchFamily="34" charset="0"/>
              </a:rPr>
              <a:t>driven</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proton</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beam</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is</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used</a:t>
            </a:r>
            <a:r>
              <a:rPr lang="it-IT" sz="1400" dirty="0">
                <a:solidFill>
                  <a:prstClr val="black"/>
                </a:solidFill>
                <a:latin typeface="Calibri" panose="020F0502020204030204" pitchFamily="34" charset="0"/>
                <a:cs typeface="Calibri" panose="020F0502020204030204" pitchFamily="34" charset="0"/>
              </a:rPr>
              <a:t> to irradiate the sample to </a:t>
            </a:r>
            <a:r>
              <a:rPr lang="it-IT" sz="1400" dirty="0" err="1">
                <a:solidFill>
                  <a:prstClr val="black"/>
                </a:solidFill>
                <a:latin typeface="Calibri" panose="020F0502020204030204" pitchFamily="34" charset="0"/>
                <a:cs typeface="Calibri" panose="020F0502020204030204" pitchFamily="34" charset="0"/>
              </a:rPr>
              <a:t>characterize</a:t>
            </a:r>
            <a:r>
              <a:rPr lang="it-IT" sz="1400" dirty="0">
                <a:solidFill>
                  <a:prstClr val="black"/>
                </a:solidFill>
                <a:latin typeface="Calibri" panose="020F0502020204030204" pitchFamily="34" charset="0"/>
                <a:cs typeface="Calibri" panose="020F0502020204030204" pitchFamily="34" charset="0"/>
              </a:rPr>
              <a:t>. The </a:t>
            </a:r>
            <a:r>
              <a:rPr lang="it-IT" sz="1400" dirty="0" err="1">
                <a:solidFill>
                  <a:prstClr val="black"/>
                </a:solidFill>
                <a:latin typeface="Calibri" panose="020F0502020204030204" pitchFamily="34" charset="0"/>
                <a:cs typeface="Calibri" panose="020F0502020204030204" pitchFamily="34" charset="0"/>
              </a:rPr>
              <a:t>energetic</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particles</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generates</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inner-shell</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vacancies</a:t>
            </a:r>
            <a:r>
              <a:rPr lang="it-IT" sz="1400" dirty="0">
                <a:solidFill>
                  <a:prstClr val="black"/>
                </a:solidFill>
                <a:latin typeface="Calibri" panose="020F0502020204030204" pitchFamily="34" charset="0"/>
                <a:cs typeface="Calibri" panose="020F0502020204030204" pitchFamily="34" charset="0"/>
              </a:rPr>
              <a:t>  with </a:t>
            </a:r>
            <a:r>
              <a:rPr lang="it-IT" sz="1400" dirty="0" err="1">
                <a:solidFill>
                  <a:prstClr val="black"/>
                </a:solidFill>
                <a:latin typeface="Calibri" panose="020F0502020204030204" pitchFamily="34" charset="0"/>
                <a:cs typeface="Calibri" panose="020F0502020204030204" pitchFamily="34" charset="0"/>
              </a:rPr>
              <a:t>subsequent</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emission</a:t>
            </a:r>
            <a:r>
              <a:rPr lang="it-IT" sz="1400" dirty="0">
                <a:solidFill>
                  <a:prstClr val="black"/>
                </a:solidFill>
                <a:latin typeface="Calibri" panose="020F0502020204030204" pitchFamily="34" charset="0"/>
                <a:cs typeface="Calibri" panose="020F0502020204030204" pitchFamily="34" charset="0"/>
              </a:rPr>
              <a:t> of </a:t>
            </a:r>
            <a:r>
              <a:rPr lang="it-IT" sz="1400" dirty="0" err="1">
                <a:solidFill>
                  <a:prstClr val="black"/>
                </a:solidFill>
                <a:latin typeface="Calibri" panose="020F0502020204030204" pitchFamily="34" charset="0"/>
                <a:cs typeface="Calibri" panose="020F0502020204030204" pitchFamily="34" charset="0"/>
              </a:rPr>
              <a:t>characteristic</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radiation</a:t>
            </a:r>
            <a:r>
              <a:rPr lang="it-IT" sz="1400" dirty="0">
                <a:solidFill>
                  <a:prstClr val="black"/>
                </a:solidFill>
                <a:latin typeface="Calibri" panose="020F0502020204030204" pitchFamily="34" charset="0"/>
                <a:cs typeface="Calibri" panose="020F0502020204030204" pitchFamily="34" charset="0"/>
              </a:rPr>
              <a:t> </a:t>
            </a:r>
            <a:r>
              <a:rPr lang="it-IT" sz="1400" dirty="0" err="1">
                <a:solidFill>
                  <a:prstClr val="black"/>
                </a:solidFill>
                <a:latin typeface="Calibri" panose="020F0502020204030204" pitchFamily="34" charset="0"/>
                <a:cs typeface="Calibri" panose="020F0502020204030204" pitchFamily="34" charset="0"/>
              </a:rPr>
              <a:t>during</a:t>
            </a:r>
            <a:r>
              <a:rPr lang="it-IT" sz="1400" dirty="0">
                <a:solidFill>
                  <a:prstClr val="black"/>
                </a:solidFill>
                <a:latin typeface="Calibri" panose="020F0502020204030204" pitchFamily="34" charset="0"/>
                <a:cs typeface="Calibri" panose="020F0502020204030204" pitchFamily="34" charset="0"/>
              </a:rPr>
              <a:t> the de-</a:t>
            </a:r>
            <a:r>
              <a:rPr lang="it-IT" sz="1400" dirty="0" err="1">
                <a:solidFill>
                  <a:prstClr val="black"/>
                </a:solidFill>
                <a:latin typeface="Calibri" panose="020F0502020204030204" pitchFamily="34" charset="0"/>
                <a:cs typeface="Calibri" panose="020F0502020204030204" pitchFamily="34" charset="0"/>
              </a:rPr>
              <a:t>excitation</a:t>
            </a:r>
            <a:r>
              <a:rPr lang="it-IT" sz="1400" dirty="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757347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97B0-EF91-8852-C423-DD9C5CBFBA84}"/>
              </a:ext>
            </a:extLst>
          </p:cNvPr>
          <p:cNvSpPr>
            <a:spLocks noGrp="1"/>
          </p:cNvSpPr>
          <p:nvPr>
            <p:ph type="title"/>
          </p:nvPr>
        </p:nvSpPr>
        <p:spPr/>
        <p:txBody>
          <a:bodyPr/>
          <a:lstStyle/>
          <a:p>
            <a:pPr>
              <a:defRPr/>
            </a:pPr>
            <a:r>
              <a:rPr lang="it-IT" dirty="0"/>
              <a:t>Particle Induced X-ray Emission</a:t>
            </a:r>
          </a:p>
        </p:txBody>
      </p:sp>
      <p:sp>
        <p:nvSpPr>
          <p:cNvPr id="4" name="Footer Placeholder 3">
            <a:extLst>
              <a:ext uri="{FF2B5EF4-FFF2-40B4-BE49-F238E27FC236}">
                <a16:creationId xmlns:a16="http://schemas.microsoft.com/office/drawing/2014/main" id="{048A67D8-E3EE-64EB-F8E2-F20A63C54C1A}"/>
              </a:ext>
            </a:extLst>
          </p:cNvPr>
          <p:cNvSpPr>
            <a:spLocks noGrp="1"/>
          </p:cNvSpPr>
          <p:nvPr>
            <p:ph type="ftr" sz="quarter" idx="10"/>
          </p:nvPr>
        </p:nvSpPr>
        <p:spPr/>
        <p:txBody>
          <a:bodyPr/>
          <a:lstStyle/>
          <a:p>
            <a:pPr>
              <a:defRPr/>
            </a:pPr>
            <a:r>
              <a:rPr lang="it-IT" sz="1000"/>
              <a:t>CIP 2026</a:t>
            </a:r>
          </a:p>
        </p:txBody>
      </p:sp>
      <p:sp>
        <p:nvSpPr>
          <p:cNvPr id="23557" name="Slide Number Placeholder 4">
            <a:extLst>
              <a:ext uri="{FF2B5EF4-FFF2-40B4-BE49-F238E27FC236}">
                <a16:creationId xmlns:a16="http://schemas.microsoft.com/office/drawing/2014/main" id="{E6D75349-CB5C-0393-9982-14B8FC5C063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D5263C-897B-4E23-9AA5-BB6AB54E1415}" type="slidenum">
              <a:rPr lang="it-IT" altLang="it-IT" smtClean="0">
                <a:solidFill>
                  <a:schemeClr val="bg1"/>
                </a:solidFill>
              </a:rPr>
              <a:pPr/>
              <a:t>26</a:t>
            </a:fld>
            <a:endParaRPr lang="it-IT" altLang="it-IT">
              <a:solidFill>
                <a:schemeClr val="bg1"/>
              </a:solidFill>
            </a:endParaRPr>
          </a:p>
        </p:txBody>
      </p:sp>
      <p:sp>
        <p:nvSpPr>
          <p:cNvPr id="5" name="TextBox 4">
            <a:extLst>
              <a:ext uri="{FF2B5EF4-FFF2-40B4-BE49-F238E27FC236}">
                <a16:creationId xmlns:a16="http://schemas.microsoft.com/office/drawing/2014/main" id="{C838692D-22A3-7473-D98B-6703068FD60A}"/>
              </a:ext>
            </a:extLst>
          </p:cNvPr>
          <p:cNvSpPr txBox="1"/>
          <p:nvPr/>
        </p:nvSpPr>
        <p:spPr>
          <a:xfrm>
            <a:off x="647114" y="929173"/>
            <a:ext cx="7795846" cy="954107"/>
          </a:xfrm>
          <a:prstGeom prst="rect">
            <a:avLst/>
          </a:prstGeom>
          <a:noFill/>
        </p:spPr>
        <p:txBody>
          <a:bodyPr wrap="square">
            <a:spAutoFit/>
          </a:bodyPr>
          <a:lstStyle/>
          <a:p>
            <a:pPr algn="just"/>
            <a:r>
              <a:rPr lang="it-IT" sz="1400" dirty="0">
                <a:latin typeface="Calibri" panose="020F0502020204030204" pitchFamily="34" charset="0"/>
                <a:cs typeface="Calibri" panose="020F0502020204030204" pitchFamily="34" charset="0"/>
              </a:rPr>
              <a:t>Energetic particles are used to irradiate the sample to characterize. The impinging particles interacting with the material generate inner-shell vacancies as a consequence of the ejection of an electron. The vacancy is filled via the transition from an upper level with </a:t>
            </a:r>
            <a:r>
              <a:rPr lang="it-IT" sz="1400" b="1" dirty="0">
                <a:latin typeface="Calibri" panose="020F0502020204030204" pitchFamily="34" charset="0"/>
                <a:cs typeface="Calibri" panose="020F0502020204030204" pitchFamily="34" charset="0"/>
              </a:rPr>
              <a:t>subsequent emission of characteristic radiation </a:t>
            </a:r>
            <a:r>
              <a:rPr lang="it-IT" sz="1400" dirty="0">
                <a:latin typeface="Calibri" panose="020F0502020204030204" pitchFamily="34" charset="0"/>
                <a:cs typeface="Calibri" panose="020F0502020204030204" pitchFamily="34" charset="0"/>
              </a:rPr>
              <a:t>during the de-excitation.</a:t>
            </a:r>
          </a:p>
        </p:txBody>
      </p:sp>
      <p:sp>
        <p:nvSpPr>
          <p:cNvPr id="15" name="TextBox 14">
            <a:extLst>
              <a:ext uri="{FF2B5EF4-FFF2-40B4-BE49-F238E27FC236}">
                <a16:creationId xmlns:a16="http://schemas.microsoft.com/office/drawing/2014/main" id="{2818C40F-1B6F-5887-71C9-5C45E08826FA}"/>
              </a:ext>
            </a:extLst>
          </p:cNvPr>
          <p:cNvSpPr txBox="1"/>
          <p:nvPr/>
        </p:nvSpPr>
        <p:spPr>
          <a:xfrm>
            <a:off x="1524239" y="3211820"/>
            <a:ext cx="293670" cy="246221"/>
          </a:xfrm>
          <a:prstGeom prst="rect">
            <a:avLst/>
          </a:prstGeom>
          <a:noFill/>
        </p:spPr>
        <p:txBody>
          <a:bodyPr wrap="none" rtlCol="0">
            <a:spAutoFit/>
          </a:bodyPr>
          <a:lstStyle/>
          <a:p>
            <a:r>
              <a:rPr lang="it-IT" sz="1000" i="1" dirty="0">
                <a:latin typeface="Calibri" panose="020F0502020204030204" pitchFamily="34" charset="0"/>
                <a:cs typeface="Calibri" panose="020F0502020204030204" pitchFamily="34" charset="0"/>
              </a:rPr>
              <a:t>M</a:t>
            </a:r>
          </a:p>
        </p:txBody>
      </p:sp>
      <p:grpSp>
        <p:nvGrpSpPr>
          <p:cNvPr id="29" name="Group 28">
            <a:extLst>
              <a:ext uri="{FF2B5EF4-FFF2-40B4-BE49-F238E27FC236}">
                <a16:creationId xmlns:a16="http://schemas.microsoft.com/office/drawing/2014/main" id="{D5A005E9-D0DE-D6CA-8CD3-F89E2EC829BD}"/>
              </a:ext>
            </a:extLst>
          </p:cNvPr>
          <p:cNvGrpSpPr/>
          <p:nvPr/>
        </p:nvGrpSpPr>
        <p:grpSpPr>
          <a:xfrm>
            <a:off x="1246713" y="1995371"/>
            <a:ext cx="3159616" cy="1300318"/>
            <a:chOff x="1599010" y="2513073"/>
            <a:chExt cx="3159616" cy="1300318"/>
          </a:xfrm>
        </p:grpSpPr>
        <p:pic>
          <p:nvPicPr>
            <p:cNvPr id="11" name="Graphic 10">
              <a:extLst>
                <a:ext uri="{FF2B5EF4-FFF2-40B4-BE49-F238E27FC236}">
                  <a16:creationId xmlns:a16="http://schemas.microsoft.com/office/drawing/2014/main" id="{4CAC7004-4AA7-2128-930B-F265AC87EA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99010" y="2513073"/>
              <a:ext cx="1610774" cy="1300318"/>
            </a:xfrm>
            <a:prstGeom prst="rect">
              <a:avLst/>
            </a:prstGeom>
          </p:spPr>
        </p:pic>
        <p:pic>
          <p:nvPicPr>
            <p:cNvPr id="13" name="Graphic 12">
              <a:extLst>
                <a:ext uri="{FF2B5EF4-FFF2-40B4-BE49-F238E27FC236}">
                  <a16:creationId xmlns:a16="http://schemas.microsoft.com/office/drawing/2014/main" id="{9680BDE1-B508-757F-0E13-3CE34679AC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23144" y="2675757"/>
              <a:ext cx="1335482" cy="1137634"/>
            </a:xfrm>
            <a:prstGeom prst="rect">
              <a:avLst/>
            </a:prstGeom>
          </p:spPr>
        </p:pic>
        <p:sp>
          <p:nvSpPr>
            <p:cNvPr id="14" name="TextBox 13">
              <a:extLst>
                <a:ext uri="{FF2B5EF4-FFF2-40B4-BE49-F238E27FC236}">
                  <a16:creationId xmlns:a16="http://schemas.microsoft.com/office/drawing/2014/main" id="{5EFE19F7-2030-E62E-BE87-F787C79A8D6C}"/>
                </a:ext>
              </a:extLst>
            </p:cNvPr>
            <p:cNvSpPr txBox="1"/>
            <p:nvPr/>
          </p:nvSpPr>
          <p:spPr>
            <a:xfrm>
              <a:off x="2109121" y="3371124"/>
              <a:ext cx="524503" cy="246221"/>
            </a:xfrm>
            <a:prstGeom prst="rect">
              <a:avLst/>
            </a:prstGeom>
            <a:noFill/>
          </p:spPr>
          <p:txBody>
            <a:bodyPr wrap="none" rtlCol="0">
              <a:spAutoFit/>
            </a:bodyPr>
            <a:lstStyle/>
            <a:p>
              <a:r>
                <a:rPr lang="it-IT" sz="1000" i="1" dirty="0">
                  <a:latin typeface="Calibri" panose="020F0502020204030204" pitchFamily="34" charset="0"/>
                  <a:cs typeface="Calibri" panose="020F0502020204030204" pitchFamily="34" charset="0"/>
                </a:rPr>
                <a:t>K-shell</a:t>
              </a:r>
            </a:p>
          </p:txBody>
        </p:sp>
        <p:sp>
          <p:nvSpPr>
            <p:cNvPr id="16" name="TextBox 15">
              <a:extLst>
                <a:ext uri="{FF2B5EF4-FFF2-40B4-BE49-F238E27FC236}">
                  <a16:creationId xmlns:a16="http://schemas.microsoft.com/office/drawing/2014/main" id="{E257AA31-E1C1-64C7-567A-146932FB6701}"/>
                </a:ext>
              </a:extLst>
            </p:cNvPr>
            <p:cNvSpPr txBox="1"/>
            <p:nvPr/>
          </p:nvSpPr>
          <p:spPr>
            <a:xfrm>
              <a:off x="2054279" y="3547148"/>
              <a:ext cx="239168" cy="246221"/>
            </a:xfrm>
            <a:prstGeom prst="rect">
              <a:avLst/>
            </a:prstGeom>
            <a:noFill/>
          </p:spPr>
          <p:txBody>
            <a:bodyPr wrap="none" rtlCol="0">
              <a:spAutoFit/>
            </a:bodyPr>
            <a:lstStyle/>
            <a:p>
              <a:r>
                <a:rPr lang="it-IT" sz="1000" i="1" dirty="0">
                  <a:latin typeface="Calibri" panose="020F0502020204030204" pitchFamily="34" charset="0"/>
                  <a:cs typeface="Calibri" panose="020F0502020204030204" pitchFamily="34" charset="0"/>
                </a:rPr>
                <a:t>L</a:t>
              </a:r>
            </a:p>
          </p:txBody>
        </p:sp>
      </p:grpSp>
      <p:sp>
        <p:nvSpPr>
          <p:cNvPr id="24" name="Rectangle: Rounded Corners 23">
            <a:extLst>
              <a:ext uri="{FF2B5EF4-FFF2-40B4-BE49-F238E27FC236}">
                <a16:creationId xmlns:a16="http://schemas.microsoft.com/office/drawing/2014/main" id="{C81361BB-9996-A363-C864-03384DCDC99B}"/>
              </a:ext>
            </a:extLst>
          </p:cNvPr>
          <p:cNvSpPr/>
          <p:nvPr/>
        </p:nvSpPr>
        <p:spPr>
          <a:xfrm>
            <a:off x="5093841" y="2047369"/>
            <a:ext cx="3639322" cy="1037750"/>
          </a:xfrm>
          <a:prstGeom prst="roundRect">
            <a:avLst/>
          </a:prstGeom>
          <a:solidFill>
            <a:schemeClr val="bg2"/>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1400" dirty="0">
                <a:solidFill>
                  <a:schemeClr val="tx1"/>
                </a:solidFill>
                <a:latin typeface="Calibri" panose="020F0502020204030204" pitchFamily="34" charset="0"/>
                <a:cs typeface="Calibri" panose="020F0502020204030204" pitchFamily="34" charset="0"/>
              </a:rPr>
              <a:t>The Analysis of the emitted characteristic radiation allows to retrieve both the chemical elements in the sample and their concentrations.</a:t>
            </a:r>
          </a:p>
        </p:txBody>
      </p:sp>
      <p:grpSp>
        <p:nvGrpSpPr>
          <p:cNvPr id="30" name="Group 29">
            <a:extLst>
              <a:ext uri="{FF2B5EF4-FFF2-40B4-BE49-F238E27FC236}">
                <a16:creationId xmlns:a16="http://schemas.microsoft.com/office/drawing/2014/main" id="{8070323A-4BCD-43F2-2040-373D50470FF0}"/>
              </a:ext>
            </a:extLst>
          </p:cNvPr>
          <p:cNvGrpSpPr/>
          <p:nvPr/>
        </p:nvGrpSpPr>
        <p:grpSpPr>
          <a:xfrm>
            <a:off x="4072632" y="3233038"/>
            <a:ext cx="2042418" cy="266269"/>
            <a:chOff x="4758626" y="3285647"/>
            <a:chExt cx="2042418" cy="266269"/>
          </a:xfrm>
        </p:grpSpPr>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9BD92A0-9663-A086-9BC5-59A90F9B2063}"/>
                    </a:ext>
                  </a:extLst>
                </p:cNvPr>
                <p:cNvSpPr txBox="1"/>
                <p:nvPr/>
              </p:nvSpPr>
              <p:spPr>
                <a:xfrm>
                  <a:off x="4758626" y="3290612"/>
                  <a:ext cx="2042418" cy="2451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𝑋</m:t>
                            </m:r>
                          </m:sub>
                        </m:sSub>
                        <m:r>
                          <a:rPr lang="it-IT" sz="1400" b="0" i="1" smtClean="0">
                            <a:latin typeface="Cambria Math" panose="02040503050406030204" pitchFamily="18" charset="0"/>
                          </a:rPr>
                          <m:t>∝</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𝑒𝑙</m:t>
                            </m:r>
                          </m:sub>
                        </m:sSub>
                        <m:r>
                          <a:rPr lang="it-IT" sz="1400" b="0" i="1" smtClean="0">
                            <a:latin typeface="Cambria Math" panose="02040503050406030204" pitchFamily="18" charset="0"/>
                          </a:rPr>
                          <m:t>∫</m:t>
                        </m:r>
                        <m:r>
                          <a:rPr lang="it-IT" sz="1400" b="0" i="1" smtClean="0">
                            <a:latin typeface="Cambria Math" panose="02040503050406030204" pitchFamily="18" charset="0"/>
                          </a:rPr>
                          <m:t>𝑑𝐸</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𝑝</m:t>
                            </m:r>
                          </m:sub>
                        </m:sSub>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𝐸</m:t>
                            </m:r>
                          </m:e>
                        </m:d>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𝜎</m:t>
                            </m:r>
                          </m:e>
                          <m:sub>
                            <m:r>
                              <a:rPr lang="it-IT" sz="1400" b="0" i="1" smtClean="0">
                                <a:latin typeface="Cambria Math" panose="02040503050406030204" pitchFamily="18" charset="0"/>
                              </a:rPr>
                              <m:t>𝐾</m:t>
                            </m:r>
                          </m:sub>
                        </m:sSub>
                        <m:r>
                          <a:rPr lang="it-IT" sz="1400" b="0" i="1" smtClean="0">
                            <a:latin typeface="Cambria Math" panose="02040503050406030204" pitchFamily="18" charset="0"/>
                          </a:rPr>
                          <m:t>(</m:t>
                        </m:r>
                        <m:r>
                          <a:rPr lang="it-IT" sz="1400" b="0" i="1" smtClean="0">
                            <a:latin typeface="Cambria Math" panose="02040503050406030204" pitchFamily="18" charset="0"/>
                          </a:rPr>
                          <m:t>𝐸</m:t>
                        </m:r>
                        <m:r>
                          <a:rPr lang="it-IT" sz="1400" b="0" i="1" smtClean="0">
                            <a:latin typeface="Cambria Math" panose="02040503050406030204" pitchFamily="18" charset="0"/>
                          </a:rPr>
                          <m:t>)</m:t>
                        </m:r>
                      </m:oMath>
                    </m:oMathPara>
                  </a14:m>
                  <a:endParaRPr lang="it-IT" sz="1400" dirty="0"/>
                </a:p>
              </p:txBody>
            </p:sp>
          </mc:Choice>
          <mc:Fallback xmlns="">
            <p:sp>
              <p:nvSpPr>
                <p:cNvPr id="25" name="TextBox 24">
                  <a:extLst>
                    <a:ext uri="{FF2B5EF4-FFF2-40B4-BE49-F238E27FC236}">
                      <a16:creationId xmlns:a16="http://schemas.microsoft.com/office/drawing/2014/main" id="{59BD92A0-9663-A086-9BC5-59A90F9B2063}"/>
                    </a:ext>
                  </a:extLst>
                </p:cNvPr>
                <p:cNvSpPr txBox="1">
                  <a:spLocks noRot="1" noChangeAspect="1" noMove="1" noResize="1" noEditPoints="1" noAdjustHandles="1" noChangeArrowheads="1" noChangeShapeType="1" noTextEdit="1"/>
                </p:cNvSpPr>
                <p:nvPr/>
              </p:nvSpPr>
              <p:spPr>
                <a:xfrm>
                  <a:off x="4758626" y="3290612"/>
                  <a:ext cx="2042418" cy="245132"/>
                </a:xfrm>
                <a:prstGeom prst="rect">
                  <a:avLst/>
                </a:prstGeom>
                <a:blipFill>
                  <a:blip r:embed="rId7"/>
                  <a:stretch>
                    <a:fillRect l="-1194" t="-7500" r="-2388" b="-30000"/>
                  </a:stretch>
                </a:blipFill>
              </p:spPr>
              <p:txBody>
                <a:bodyPr/>
                <a:lstStyle/>
                <a:p>
                  <a:r>
                    <a:rPr lang="it-IT">
                      <a:noFill/>
                    </a:rPr>
                    <a:t> </a:t>
                  </a:r>
                </a:p>
              </p:txBody>
            </p:sp>
          </mc:Fallback>
        </mc:AlternateContent>
        <p:sp>
          <p:nvSpPr>
            <p:cNvPr id="26" name="Rectangle 25">
              <a:extLst>
                <a:ext uri="{FF2B5EF4-FFF2-40B4-BE49-F238E27FC236}">
                  <a16:creationId xmlns:a16="http://schemas.microsoft.com/office/drawing/2014/main" id="{E28898B5-64B5-8B8D-E235-90AF41540072}"/>
                </a:ext>
              </a:extLst>
            </p:cNvPr>
            <p:cNvSpPr/>
            <p:nvPr/>
          </p:nvSpPr>
          <p:spPr>
            <a:xfrm>
              <a:off x="5837746" y="3285647"/>
              <a:ext cx="469721" cy="261552"/>
            </a:xfrm>
            <a:prstGeom prst="rect">
              <a:avLst/>
            </a:prstGeom>
            <a:solidFill>
              <a:srgbClr val="0049ED">
                <a:alpha val="3882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7" name="Rectangle 26">
              <a:extLst>
                <a:ext uri="{FF2B5EF4-FFF2-40B4-BE49-F238E27FC236}">
                  <a16:creationId xmlns:a16="http://schemas.microsoft.com/office/drawing/2014/main" id="{6C9E5E03-B595-5120-D021-241A995D9071}"/>
                </a:ext>
              </a:extLst>
            </p:cNvPr>
            <p:cNvSpPr/>
            <p:nvPr/>
          </p:nvSpPr>
          <p:spPr>
            <a:xfrm>
              <a:off x="4786669" y="3302066"/>
              <a:ext cx="204153" cy="245133"/>
            </a:xfrm>
            <a:prstGeom prst="rect">
              <a:avLst/>
            </a:prstGeom>
            <a:solidFill>
              <a:schemeClr val="accent4">
                <a:alpha val="38824"/>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ctangle 27">
              <a:extLst>
                <a:ext uri="{FF2B5EF4-FFF2-40B4-BE49-F238E27FC236}">
                  <a16:creationId xmlns:a16="http://schemas.microsoft.com/office/drawing/2014/main" id="{2E32400D-E995-168D-5E11-B102210F4F60}"/>
                </a:ext>
              </a:extLst>
            </p:cNvPr>
            <p:cNvSpPr/>
            <p:nvPr/>
          </p:nvSpPr>
          <p:spPr>
            <a:xfrm>
              <a:off x="6307467" y="3285647"/>
              <a:ext cx="493577" cy="266269"/>
            </a:xfrm>
            <a:prstGeom prst="rect">
              <a:avLst/>
            </a:prstGeom>
            <a:solidFill>
              <a:schemeClr val="accent6">
                <a:lumMod val="60000"/>
                <a:lumOff val="40000"/>
                <a:alpha val="38824"/>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4" name="TextBox 33">
            <a:extLst>
              <a:ext uri="{FF2B5EF4-FFF2-40B4-BE49-F238E27FC236}">
                <a16:creationId xmlns:a16="http://schemas.microsoft.com/office/drawing/2014/main" id="{0198E8D0-5434-63BC-3DC1-2570BD0445F7}"/>
              </a:ext>
            </a:extLst>
          </p:cNvPr>
          <p:cNvSpPr txBox="1"/>
          <p:nvPr/>
        </p:nvSpPr>
        <p:spPr>
          <a:xfrm>
            <a:off x="86203" y="3781706"/>
            <a:ext cx="522008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Proton energies in the range 2-5 MeV are suitable for this application</a:t>
            </a:r>
          </a:p>
        </p:txBody>
      </p:sp>
      <p:sp>
        <p:nvSpPr>
          <p:cNvPr id="35" name="TextBox 34">
            <a:extLst>
              <a:ext uri="{FF2B5EF4-FFF2-40B4-BE49-F238E27FC236}">
                <a16:creationId xmlns:a16="http://schemas.microsoft.com/office/drawing/2014/main" id="{26305CF8-D64B-110A-E9B7-20986B214388}"/>
              </a:ext>
            </a:extLst>
          </p:cNvPr>
          <p:cNvSpPr txBox="1"/>
          <p:nvPr/>
        </p:nvSpPr>
        <p:spPr>
          <a:xfrm>
            <a:off x="964342" y="4050179"/>
            <a:ext cx="5745227"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Technique relevant for Cultural Heritage, Industry, biology, forensic analysis…</a:t>
            </a:r>
          </a:p>
        </p:txBody>
      </p:sp>
      <p:sp>
        <p:nvSpPr>
          <p:cNvPr id="36" name="TextBox 35">
            <a:extLst>
              <a:ext uri="{FF2B5EF4-FFF2-40B4-BE49-F238E27FC236}">
                <a16:creationId xmlns:a16="http://schemas.microsoft.com/office/drawing/2014/main" id="{571CEF70-C69A-8E22-F66B-14AEA79165CC}"/>
              </a:ext>
            </a:extLst>
          </p:cNvPr>
          <p:cNvSpPr txBox="1"/>
          <p:nvPr/>
        </p:nvSpPr>
        <p:spPr>
          <a:xfrm>
            <a:off x="1485464" y="4351408"/>
            <a:ext cx="7641644"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Several shots are needed to reach resolution comparable to existing technique → toward high rep rate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DB81-4C96-5DB9-9C8B-A18AAA1718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760E8-2FE8-4B98-C73F-13DFF3605D69}"/>
              </a:ext>
            </a:extLst>
          </p:cNvPr>
          <p:cNvSpPr>
            <a:spLocks noGrp="1"/>
          </p:cNvSpPr>
          <p:nvPr>
            <p:ph type="title"/>
          </p:nvPr>
        </p:nvSpPr>
        <p:spPr/>
        <p:txBody>
          <a:bodyPr/>
          <a:lstStyle/>
          <a:p>
            <a:pPr>
              <a:defRPr/>
            </a:pPr>
            <a:r>
              <a:rPr lang="it-IT" dirty="0"/>
              <a:t>Particle Induced X-ray Emission</a:t>
            </a:r>
          </a:p>
        </p:txBody>
      </p:sp>
      <p:sp>
        <p:nvSpPr>
          <p:cNvPr id="4" name="Footer Placeholder 3">
            <a:extLst>
              <a:ext uri="{FF2B5EF4-FFF2-40B4-BE49-F238E27FC236}">
                <a16:creationId xmlns:a16="http://schemas.microsoft.com/office/drawing/2014/main" id="{88CDF0BE-2217-D138-DBE1-B4D371D7174F}"/>
              </a:ext>
            </a:extLst>
          </p:cNvPr>
          <p:cNvSpPr>
            <a:spLocks noGrp="1"/>
          </p:cNvSpPr>
          <p:nvPr>
            <p:ph type="ftr" sz="quarter" idx="10"/>
          </p:nvPr>
        </p:nvSpPr>
        <p:spPr/>
        <p:txBody>
          <a:bodyPr/>
          <a:lstStyle/>
          <a:p>
            <a:pPr>
              <a:defRPr/>
            </a:pPr>
            <a:r>
              <a:rPr lang="it-IT" sz="1000"/>
              <a:t>CIP 2026</a:t>
            </a:r>
          </a:p>
        </p:txBody>
      </p:sp>
      <p:sp>
        <p:nvSpPr>
          <p:cNvPr id="23557" name="Slide Number Placeholder 4">
            <a:extLst>
              <a:ext uri="{FF2B5EF4-FFF2-40B4-BE49-F238E27FC236}">
                <a16:creationId xmlns:a16="http://schemas.microsoft.com/office/drawing/2014/main" id="{012E2179-8B95-0AB3-A359-6B78763152D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D5263C-897B-4E23-9AA5-BB6AB54E1415}" type="slidenum">
              <a:rPr lang="it-IT" altLang="it-IT" smtClean="0">
                <a:solidFill>
                  <a:schemeClr val="bg1"/>
                </a:solidFill>
              </a:rPr>
              <a:pPr/>
              <a:t>27</a:t>
            </a:fld>
            <a:endParaRPr lang="it-IT" altLang="it-IT">
              <a:solidFill>
                <a:schemeClr val="bg1"/>
              </a:solidFill>
            </a:endParaRPr>
          </a:p>
        </p:txBody>
      </p:sp>
      <p:pic>
        <p:nvPicPr>
          <p:cNvPr id="7" name="Picture 6">
            <a:extLst>
              <a:ext uri="{FF2B5EF4-FFF2-40B4-BE49-F238E27FC236}">
                <a16:creationId xmlns:a16="http://schemas.microsoft.com/office/drawing/2014/main" id="{86A88B0C-696E-CDC9-C33F-6F7E81443F1C}"/>
              </a:ext>
            </a:extLst>
          </p:cNvPr>
          <p:cNvPicPr>
            <a:picLocks noChangeAspect="1"/>
          </p:cNvPicPr>
          <p:nvPr/>
        </p:nvPicPr>
        <p:blipFill>
          <a:blip r:embed="rId3"/>
          <a:stretch>
            <a:fillRect/>
          </a:stretch>
        </p:blipFill>
        <p:spPr>
          <a:xfrm>
            <a:off x="3429000" y="997015"/>
            <a:ext cx="3225800" cy="2384151"/>
          </a:xfrm>
          <a:prstGeom prst="rect">
            <a:avLst/>
          </a:prstGeom>
        </p:spPr>
      </p:pic>
      <p:pic>
        <p:nvPicPr>
          <p:cNvPr id="8" name="Picture 7">
            <a:extLst>
              <a:ext uri="{FF2B5EF4-FFF2-40B4-BE49-F238E27FC236}">
                <a16:creationId xmlns:a16="http://schemas.microsoft.com/office/drawing/2014/main" id="{EA67383C-9604-BE6A-1910-53FB9B496269}"/>
              </a:ext>
            </a:extLst>
          </p:cNvPr>
          <p:cNvPicPr>
            <a:picLocks noChangeAspect="1"/>
          </p:cNvPicPr>
          <p:nvPr/>
        </p:nvPicPr>
        <p:blipFill>
          <a:blip r:embed="rId4"/>
          <a:stretch>
            <a:fillRect/>
          </a:stretch>
        </p:blipFill>
        <p:spPr>
          <a:xfrm>
            <a:off x="6654800" y="1822814"/>
            <a:ext cx="2290560" cy="1712240"/>
          </a:xfrm>
          <a:prstGeom prst="rect">
            <a:avLst/>
          </a:prstGeom>
        </p:spPr>
      </p:pic>
      <p:sp>
        <p:nvSpPr>
          <p:cNvPr id="12" name="TextBox 11">
            <a:extLst>
              <a:ext uri="{FF2B5EF4-FFF2-40B4-BE49-F238E27FC236}">
                <a16:creationId xmlns:a16="http://schemas.microsoft.com/office/drawing/2014/main" id="{E0135C12-7243-5EE3-8FC4-FF0F51E4E0C7}"/>
              </a:ext>
            </a:extLst>
          </p:cNvPr>
          <p:cNvSpPr txBox="1"/>
          <p:nvPr/>
        </p:nvSpPr>
        <p:spPr>
          <a:xfrm>
            <a:off x="2182812" y="4624229"/>
            <a:ext cx="6479595" cy="246221"/>
          </a:xfrm>
          <a:prstGeom prst="rect">
            <a:avLst/>
          </a:prstGeom>
          <a:noFill/>
        </p:spPr>
        <p:txBody>
          <a:bodyPr wrap="square">
            <a:spAutoFit/>
          </a:bodyPr>
          <a:lstStyle/>
          <a:p>
            <a:r>
              <a:rPr lang="it-IT" sz="1000" dirty="0">
                <a:latin typeface="Calibri" panose="020F0502020204030204" pitchFamily="34" charset="0"/>
                <a:cs typeface="Calibri" panose="020F0502020204030204" pitchFamily="34" charset="0"/>
              </a:rPr>
              <a:t>M. Salvadori et al, </a:t>
            </a:r>
            <a:r>
              <a:rPr lang="en-US" sz="1000" dirty="0">
                <a:latin typeface="Calibri" panose="020F0502020204030204" pitchFamily="34" charset="0"/>
                <a:cs typeface="Calibri" panose="020F0502020204030204" pitchFamily="34" charset="0"/>
              </a:rPr>
              <a:t>Phys. Rev. Applied 21, 064020 (2024)</a:t>
            </a:r>
            <a:r>
              <a:rPr lang="it-IT" sz="1000" dirty="0">
                <a:latin typeface="Calibri" panose="020F0502020204030204" pitchFamily="34" charset="0"/>
                <a:cs typeface="Calibri" panose="020F0502020204030204" pitchFamily="34" charset="0"/>
              </a:rPr>
              <a:t>, F. Brandi et al., Appl. Sci., 11(14), 6358 (2021)</a:t>
            </a:r>
          </a:p>
        </p:txBody>
      </p:sp>
      <p:pic>
        <p:nvPicPr>
          <p:cNvPr id="39" name="Picture 38" descr="A black circular object with a red laser&#10;&#10;AI-generated content may be incorrect.">
            <a:extLst>
              <a:ext uri="{FF2B5EF4-FFF2-40B4-BE49-F238E27FC236}">
                <a16:creationId xmlns:a16="http://schemas.microsoft.com/office/drawing/2014/main" id="{6569F58B-2C7F-A971-F118-FA2F0A587C75}"/>
              </a:ext>
            </a:extLst>
          </p:cNvPr>
          <p:cNvPicPr>
            <a:picLocks noChangeAspect="1"/>
          </p:cNvPicPr>
          <p:nvPr/>
        </p:nvPicPr>
        <p:blipFill>
          <a:blip r:embed="rId5"/>
          <a:srcRect l="21450" r="20151"/>
          <a:stretch>
            <a:fillRect/>
          </a:stretch>
        </p:blipFill>
        <p:spPr>
          <a:xfrm>
            <a:off x="163950" y="1052032"/>
            <a:ext cx="3280886" cy="3433736"/>
          </a:xfrm>
          <a:prstGeom prst="rect">
            <a:avLst/>
          </a:prstGeom>
        </p:spPr>
      </p:pic>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8F2320CF-116D-28FD-DB0B-ADCC6D6849A5}"/>
                  </a:ext>
                </a:extLst>
              </p:cNvPr>
              <p:cNvSpPr txBox="1"/>
              <p:nvPr/>
            </p:nvSpPr>
            <p:spPr>
              <a:xfrm>
                <a:off x="163949" y="3531661"/>
                <a:ext cx="1902637" cy="95410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LASER</a:t>
                </a:r>
              </a:p>
              <a:p>
                <a:r>
                  <a:rPr lang="it-IT" sz="1400" dirty="0">
                    <a:solidFill>
                      <a:schemeClr val="bg1"/>
                    </a:solidFill>
                    <a:latin typeface="Calibri" panose="020F0502020204030204" pitchFamily="34" charset="0"/>
                    <a:cs typeface="Calibri" panose="020F0502020204030204" pitchFamily="34" charset="0"/>
                  </a:rPr>
                  <a:t>400 mJ on target</a:t>
                </a:r>
              </a:p>
              <a:p>
                <a:r>
                  <a:rPr lang="it-IT" sz="1400" dirty="0">
                    <a:solidFill>
                      <a:schemeClr val="bg1"/>
                    </a:solidFill>
                    <a:latin typeface="Calibri" panose="020F0502020204030204" pitchFamily="34" charset="0"/>
                    <a:cs typeface="Calibri" panose="020F0502020204030204" pitchFamily="34" charset="0"/>
                  </a:rPr>
                  <a:t>27 fs temporal duration</a:t>
                </a:r>
              </a:p>
              <a:p>
                <a:r>
                  <a:rPr lang="it-IT" sz="1400" dirty="0">
                    <a:solidFill>
                      <a:schemeClr val="bg1"/>
                    </a:solidFill>
                    <a:latin typeface="Calibri" panose="020F0502020204030204" pitchFamily="34" charset="0"/>
                    <a:cs typeface="Calibri" panose="020F0502020204030204" pitchFamily="34" charset="0"/>
                  </a:rPr>
                  <a:t>I </a:t>
                </a:r>
                <a14:m>
                  <m:oMath xmlns:m="http://schemas.openxmlformats.org/officeDocument/2006/math">
                    <m:r>
                      <a:rPr lang="it-IT" sz="1400" b="0" i="1" smtClean="0">
                        <a:solidFill>
                          <a:schemeClr val="bg1"/>
                        </a:solidFill>
                        <a:latin typeface="Cambria Math" panose="02040503050406030204" pitchFamily="18" charset="0"/>
                      </a:rPr>
                      <m:t>≃</m:t>
                    </m:r>
                  </m:oMath>
                </a14:m>
                <a:r>
                  <a:rPr lang="it-IT" sz="1400" dirty="0">
                    <a:solidFill>
                      <a:schemeClr val="bg1"/>
                    </a:solidFill>
                    <a:latin typeface="Calibri" panose="020F0502020204030204" pitchFamily="34" charset="0"/>
                    <a:cs typeface="Calibri" panose="020F0502020204030204" pitchFamily="34" charset="0"/>
                  </a:rPr>
                  <a:t> 4 </a:t>
                </a:r>
                <a14:m>
                  <m:oMath xmlns:m="http://schemas.openxmlformats.org/officeDocument/2006/math">
                    <m:r>
                      <a:rPr lang="it-IT" sz="1400" b="0" i="1" smtClean="0">
                        <a:solidFill>
                          <a:schemeClr val="bg1"/>
                        </a:solidFill>
                        <a:latin typeface="Cambria Math" panose="02040503050406030204" pitchFamily="18" charset="0"/>
                      </a:rPr>
                      <m:t>×</m:t>
                    </m:r>
                  </m:oMath>
                </a14:m>
                <a:r>
                  <a:rPr lang="it-IT" sz="1400" dirty="0">
                    <a:solidFill>
                      <a:schemeClr val="bg1"/>
                    </a:solidFill>
                    <a:latin typeface="Calibri" panose="020F0502020204030204" pitchFamily="34" charset="0"/>
                    <a:cs typeface="Calibri" panose="020F0502020204030204" pitchFamily="34" charset="0"/>
                  </a:rPr>
                  <a:t> 10</a:t>
                </a:r>
                <a:r>
                  <a:rPr lang="it-IT" sz="1400" baseline="30000" dirty="0">
                    <a:solidFill>
                      <a:schemeClr val="bg1"/>
                    </a:solidFill>
                    <a:latin typeface="Calibri" panose="020F0502020204030204" pitchFamily="34" charset="0"/>
                    <a:cs typeface="Calibri" panose="020F0502020204030204" pitchFamily="34" charset="0"/>
                  </a:rPr>
                  <a:t>19 </a:t>
                </a:r>
                <a:r>
                  <a:rPr lang="it-IT" sz="1400" dirty="0">
                    <a:solidFill>
                      <a:schemeClr val="bg1"/>
                    </a:solidFill>
                    <a:latin typeface="Calibri" panose="020F0502020204030204" pitchFamily="34" charset="0"/>
                    <a:cs typeface="Calibri" panose="020F0502020204030204" pitchFamily="34" charset="0"/>
                  </a:rPr>
                  <a:t>Wcm</a:t>
                </a:r>
                <a:r>
                  <a:rPr lang="it-IT" sz="1400" baseline="30000" dirty="0">
                    <a:solidFill>
                      <a:schemeClr val="bg1"/>
                    </a:solidFill>
                    <a:latin typeface="Calibri" panose="020F0502020204030204" pitchFamily="34" charset="0"/>
                    <a:cs typeface="Calibri" panose="020F0502020204030204" pitchFamily="34" charset="0"/>
                  </a:rPr>
                  <a:t>-2</a:t>
                </a:r>
              </a:p>
            </p:txBody>
          </p:sp>
        </mc:Choice>
        <mc:Fallback xmlns="">
          <p:sp>
            <p:nvSpPr>
              <p:cNvPr id="50" name="TextBox 49">
                <a:extLst>
                  <a:ext uri="{FF2B5EF4-FFF2-40B4-BE49-F238E27FC236}">
                    <a16:creationId xmlns:a16="http://schemas.microsoft.com/office/drawing/2014/main" id="{8F2320CF-116D-28FD-DB0B-ADCC6D6849A5}"/>
                  </a:ext>
                </a:extLst>
              </p:cNvPr>
              <p:cNvSpPr txBox="1">
                <a:spLocks noRot="1" noChangeAspect="1" noMove="1" noResize="1" noEditPoints="1" noAdjustHandles="1" noChangeArrowheads="1" noChangeShapeType="1" noTextEdit="1"/>
              </p:cNvSpPr>
              <p:nvPr/>
            </p:nvSpPr>
            <p:spPr>
              <a:xfrm>
                <a:off x="163949" y="3531661"/>
                <a:ext cx="1902637" cy="954107"/>
              </a:xfrm>
              <a:prstGeom prst="rect">
                <a:avLst/>
              </a:prstGeom>
              <a:blipFill>
                <a:blip r:embed="rId6"/>
                <a:stretch>
                  <a:fillRect l="-962" t="-637" b="-5732"/>
                </a:stretch>
              </a:blipFill>
            </p:spPr>
            <p:txBody>
              <a:bodyPr/>
              <a:lstStyle/>
              <a:p>
                <a:r>
                  <a:rPr lang="it-IT">
                    <a:noFill/>
                  </a:rPr>
                  <a:t> </a:t>
                </a:r>
              </a:p>
            </p:txBody>
          </p:sp>
        </mc:Fallback>
      </mc:AlternateContent>
      <p:sp>
        <p:nvSpPr>
          <p:cNvPr id="51" name="TextBox 50">
            <a:extLst>
              <a:ext uri="{FF2B5EF4-FFF2-40B4-BE49-F238E27FC236}">
                <a16:creationId xmlns:a16="http://schemas.microsoft.com/office/drawing/2014/main" id="{36CF18CA-E8AF-B3CD-3CF5-998701A90836}"/>
              </a:ext>
            </a:extLst>
          </p:cNvPr>
          <p:cNvSpPr txBox="1"/>
          <p:nvPr/>
        </p:nvSpPr>
        <p:spPr>
          <a:xfrm>
            <a:off x="1917587" y="1676475"/>
            <a:ext cx="1333698" cy="369332"/>
          </a:xfrm>
          <a:prstGeom prst="rect">
            <a:avLst/>
          </a:prstGeom>
          <a:noFill/>
        </p:spPr>
        <p:txBody>
          <a:bodyPr wrap="none" rtlCol="0">
            <a:spAutoFit/>
          </a:bodyPr>
          <a:lstStyle/>
          <a:p>
            <a:r>
              <a:rPr lang="it-IT" dirty="0">
                <a:solidFill>
                  <a:schemeClr val="bg1"/>
                </a:solidFill>
                <a:latin typeface="Calibri" panose="020F0502020204030204" pitchFamily="34" charset="0"/>
                <a:cs typeface="Calibri" panose="020F0502020204030204" pitchFamily="34" charset="0"/>
              </a:rPr>
              <a:t>TNSA-Target</a:t>
            </a:r>
          </a:p>
        </p:txBody>
      </p:sp>
      <p:sp>
        <p:nvSpPr>
          <p:cNvPr id="52" name="TextBox 51">
            <a:extLst>
              <a:ext uri="{FF2B5EF4-FFF2-40B4-BE49-F238E27FC236}">
                <a16:creationId xmlns:a16="http://schemas.microsoft.com/office/drawing/2014/main" id="{F80796A5-C0AA-70BD-3B31-7C451AD843E2}"/>
              </a:ext>
            </a:extLst>
          </p:cNvPr>
          <p:cNvSpPr txBox="1"/>
          <p:nvPr/>
        </p:nvSpPr>
        <p:spPr>
          <a:xfrm>
            <a:off x="1331212" y="2045807"/>
            <a:ext cx="511679"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MBL</a:t>
            </a:r>
          </a:p>
        </p:txBody>
      </p:sp>
      <p:sp>
        <p:nvSpPr>
          <p:cNvPr id="53" name="TextBox 52">
            <a:extLst>
              <a:ext uri="{FF2B5EF4-FFF2-40B4-BE49-F238E27FC236}">
                <a16:creationId xmlns:a16="http://schemas.microsoft.com/office/drawing/2014/main" id="{9C2CA0AA-5C33-014A-DE1E-F2692095D62C}"/>
              </a:ext>
            </a:extLst>
          </p:cNvPr>
          <p:cNvSpPr txBox="1"/>
          <p:nvPr/>
        </p:nvSpPr>
        <p:spPr>
          <a:xfrm>
            <a:off x="733175" y="1029866"/>
            <a:ext cx="1146019"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Brass Sample</a:t>
            </a:r>
          </a:p>
        </p:txBody>
      </p:sp>
      <p:sp>
        <p:nvSpPr>
          <p:cNvPr id="54" name="TextBox 53">
            <a:extLst>
              <a:ext uri="{FF2B5EF4-FFF2-40B4-BE49-F238E27FC236}">
                <a16:creationId xmlns:a16="http://schemas.microsoft.com/office/drawing/2014/main" id="{513BAE37-9EF5-F959-27D0-3EDE2597B4E1}"/>
              </a:ext>
            </a:extLst>
          </p:cNvPr>
          <p:cNvSpPr txBox="1"/>
          <p:nvPr/>
        </p:nvSpPr>
        <p:spPr>
          <a:xfrm>
            <a:off x="98065" y="1268413"/>
            <a:ext cx="635110"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CCD-X</a:t>
            </a:r>
          </a:p>
        </p:txBody>
      </p:sp>
      <p:sp>
        <p:nvSpPr>
          <p:cNvPr id="55" name="TextBox 54">
            <a:extLst>
              <a:ext uri="{FF2B5EF4-FFF2-40B4-BE49-F238E27FC236}">
                <a16:creationId xmlns:a16="http://schemas.microsoft.com/office/drawing/2014/main" id="{119191CC-7F8F-B665-79D1-FB2AD4EDB14C}"/>
              </a:ext>
            </a:extLst>
          </p:cNvPr>
          <p:cNvSpPr txBox="1"/>
          <p:nvPr/>
        </p:nvSpPr>
        <p:spPr>
          <a:xfrm>
            <a:off x="2592438" y="2449883"/>
            <a:ext cx="498470"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OAP</a:t>
            </a:r>
          </a:p>
        </p:txBody>
      </p:sp>
      <p:sp>
        <p:nvSpPr>
          <p:cNvPr id="56" name="TextBox 55">
            <a:extLst>
              <a:ext uri="{FF2B5EF4-FFF2-40B4-BE49-F238E27FC236}">
                <a16:creationId xmlns:a16="http://schemas.microsoft.com/office/drawing/2014/main" id="{CDB0EC3B-7FDC-55EA-698C-A8D09069DC3B}"/>
              </a:ext>
            </a:extLst>
          </p:cNvPr>
          <p:cNvSpPr txBox="1"/>
          <p:nvPr/>
        </p:nvSpPr>
        <p:spPr>
          <a:xfrm>
            <a:off x="2375421" y="3227277"/>
            <a:ext cx="433132"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M1</a:t>
            </a:r>
          </a:p>
        </p:txBody>
      </p:sp>
      <p:sp>
        <p:nvSpPr>
          <p:cNvPr id="58" name="TextBox 57">
            <a:extLst>
              <a:ext uri="{FF2B5EF4-FFF2-40B4-BE49-F238E27FC236}">
                <a16:creationId xmlns:a16="http://schemas.microsoft.com/office/drawing/2014/main" id="{62A952C5-F3C2-B8CD-1E7A-BC4EABA09548}"/>
              </a:ext>
            </a:extLst>
          </p:cNvPr>
          <p:cNvSpPr txBox="1"/>
          <p:nvPr/>
        </p:nvSpPr>
        <p:spPr>
          <a:xfrm>
            <a:off x="1215461" y="2884709"/>
            <a:ext cx="433132" cy="307777"/>
          </a:xfrm>
          <a:prstGeom prst="rect">
            <a:avLst/>
          </a:prstGeom>
          <a:noFill/>
        </p:spPr>
        <p:txBody>
          <a:bodyPr wrap="none" rtlCol="0">
            <a:spAutoFit/>
          </a:bodyPr>
          <a:lstStyle/>
          <a:p>
            <a:r>
              <a:rPr lang="it-IT" sz="1400" dirty="0">
                <a:solidFill>
                  <a:schemeClr val="bg1"/>
                </a:solidFill>
                <a:latin typeface="Calibri" panose="020F0502020204030204" pitchFamily="34" charset="0"/>
                <a:cs typeface="Calibri" panose="020F0502020204030204" pitchFamily="34" charset="0"/>
              </a:rPr>
              <a:t>M2</a:t>
            </a:r>
          </a:p>
        </p:txBody>
      </p:sp>
      <p:pic>
        <p:nvPicPr>
          <p:cNvPr id="60" name="Immagine 32">
            <a:extLst>
              <a:ext uri="{FF2B5EF4-FFF2-40B4-BE49-F238E27FC236}">
                <a16:creationId xmlns:a16="http://schemas.microsoft.com/office/drawing/2014/main" id="{97253857-76E5-95A4-0FD2-9B01CF0596D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977" r="30111"/>
          <a:stretch/>
        </p:blipFill>
        <p:spPr>
          <a:xfrm rot="5400000">
            <a:off x="7154601" y="649946"/>
            <a:ext cx="1017782" cy="1404609"/>
          </a:xfrm>
          <a:prstGeom prst="rect">
            <a:avLst/>
          </a:prstGeom>
        </p:spPr>
      </p:pic>
      <p:pic>
        <p:nvPicPr>
          <p:cNvPr id="23559" name="Picture 23558">
            <a:extLst>
              <a:ext uri="{FF2B5EF4-FFF2-40B4-BE49-F238E27FC236}">
                <a16:creationId xmlns:a16="http://schemas.microsoft.com/office/drawing/2014/main" id="{1665E878-103E-48AD-8CCB-CD4854A851D7}"/>
              </a:ext>
            </a:extLst>
          </p:cNvPr>
          <p:cNvPicPr/>
          <p:nvPr/>
        </p:nvPicPr>
        <p:blipFill>
          <a:blip r:embed="rId8"/>
          <a:stretch/>
        </p:blipFill>
        <p:spPr>
          <a:xfrm>
            <a:off x="5699163" y="3602080"/>
            <a:ext cx="3123694" cy="857250"/>
          </a:xfrm>
          <a:prstGeom prst="rect">
            <a:avLst/>
          </a:prstGeom>
          <a:ln w="0">
            <a:noFill/>
          </a:ln>
        </p:spPr>
      </p:pic>
      <mc:AlternateContent xmlns:mc="http://schemas.openxmlformats.org/markup-compatibility/2006" xmlns:a14="http://schemas.microsoft.com/office/drawing/2010/main">
        <mc:Choice Requires="a14">
          <p:sp>
            <p:nvSpPr>
              <p:cNvPr id="23562" name="TextBox 23561">
                <a:extLst>
                  <a:ext uri="{FF2B5EF4-FFF2-40B4-BE49-F238E27FC236}">
                    <a16:creationId xmlns:a16="http://schemas.microsoft.com/office/drawing/2014/main" id="{5389669B-3A6C-8266-0F4A-4AA0364C2B98}"/>
                  </a:ext>
                </a:extLst>
              </p:cNvPr>
              <p:cNvSpPr txBox="1"/>
              <p:nvPr/>
            </p:nvSpPr>
            <p:spPr>
              <a:xfrm>
                <a:off x="3781753" y="3458913"/>
                <a:ext cx="1580496" cy="474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1400" b="0" i="1" smtClean="0">
                              <a:latin typeface="Cambria Math" panose="02040503050406030204" pitchFamily="18" charset="0"/>
                            </a:rPr>
                          </m:ctrlPr>
                        </m:fPr>
                        <m:num>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𝑃𝐼𝑋𝐸</m:t>
                              </m:r>
                              <m:r>
                                <a:rPr lang="it-IT" sz="1400" b="0" i="1" smtClean="0">
                                  <a:latin typeface="Cambria Math" panose="02040503050406030204" pitchFamily="18" charset="0"/>
                                </a:rPr>
                                <m:t>, </m:t>
                              </m:r>
                              <m:r>
                                <a:rPr lang="it-IT" sz="1400" b="0" i="1" smtClean="0">
                                  <a:latin typeface="Cambria Math" panose="02040503050406030204" pitchFamily="18" charset="0"/>
                                </a:rPr>
                                <m:t>𝐶𝑢</m:t>
                              </m:r>
                            </m:sub>
                          </m:sSub>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𝑃𝐼𝑋𝐸</m:t>
                              </m:r>
                              <m:r>
                                <a:rPr lang="it-IT" sz="1400" b="0" i="1" smtClean="0">
                                  <a:latin typeface="Cambria Math" panose="02040503050406030204" pitchFamily="18" charset="0"/>
                                </a:rPr>
                                <m:t>, </m:t>
                              </m:r>
                              <m:r>
                                <a:rPr lang="it-IT" sz="1400" b="0" i="1" smtClean="0">
                                  <a:latin typeface="Cambria Math" panose="02040503050406030204" pitchFamily="18" charset="0"/>
                                </a:rPr>
                                <m:t>𝑍𝑛</m:t>
                              </m:r>
                            </m:sub>
                          </m:sSub>
                        </m:den>
                      </m:f>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𝑌</m:t>
                              </m:r>
                            </m:e>
                            <m:sub>
                              <m:r>
                                <a:rPr lang="it-IT" sz="1400" b="0" i="1" smtClean="0">
                                  <a:latin typeface="Cambria Math" panose="02040503050406030204" pitchFamily="18" charset="0"/>
                                </a:rPr>
                                <m:t>𝐶𝑢</m:t>
                              </m:r>
                            </m:sub>
                          </m:sSub>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𝑌</m:t>
                              </m:r>
                            </m:e>
                            <m:sub>
                              <m:r>
                                <a:rPr lang="it-IT" sz="1400" b="0" i="1" smtClean="0">
                                  <a:latin typeface="Cambria Math" panose="02040503050406030204" pitchFamily="18" charset="0"/>
                                </a:rPr>
                                <m:t>𝑍𝑛</m:t>
                              </m:r>
                            </m:sub>
                          </m:sSub>
                        </m:den>
                      </m:f>
                      <m:f>
                        <m:fPr>
                          <m:ctrlPr>
                            <a:rPr lang="it-IT" sz="1400" b="0" i="1" smtClean="0">
                              <a:latin typeface="Cambria Math" panose="02040503050406030204" pitchFamily="18" charset="0"/>
                            </a:rPr>
                          </m:ctrlPr>
                        </m:fPr>
                        <m:num>
                          <m:acc>
                            <m:accPr>
                              <m:chr m:val="̅"/>
                              <m:ctrlPr>
                                <a:rPr lang="it-IT" sz="1400" b="0" i="1" smtClean="0">
                                  <a:latin typeface="Cambria Math" panose="02040503050406030204" pitchFamily="18" charset="0"/>
                                </a:rPr>
                              </m:ctrlPr>
                            </m:accPr>
                            <m:e>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𝜎</m:t>
                                  </m:r>
                                </m:e>
                                <m:sub>
                                  <m:r>
                                    <a:rPr lang="it-IT" sz="1400" b="0" i="1" smtClean="0">
                                      <a:latin typeface="Cambria Math" panose="02040503050406030204" pitchFamily="18" charset="0"/>
                                    </a:rPr>
                                    <m:t>𝑍𝑛</m:t>
                                  </m:r>
                                </m:sub>
                              </m:sSub>
                            </m:e>
                          </m:acc>
                        </m:num>
                        <m:den>
                          <m:r>
                            <a:rPr lang="it-IT" sz="1400" b="0" i="1" smtClean="0">
                              <a:latin typeface="Cambria Math" panose="02040503050406030204" pitchFamily="18" charset="0"/>
                            </a:rPr>
                            <m:t>  </m:t>
                          </m:r>
                          <m:acc>
                            <m:accPr>
                              <m:chr m:val="̅"/>
                              <m:ctrlPr>
                                <a:rPr lang="it-IT" sz="1400" i="1">
                                  <a:latin typeface="Cambria Math" panose="02040503050406030204" pitchFamily="18" charset="0"/>
                                </a:rPr>
                              </m:ctrlPr>
                            </m:accPr>
                            <m:e>
                              <m:sSub>
                                <m:sSubPr>
                                  <m:ctrlPr>
                                    <a:rPr lang="it-IT" sz="1400" i="1">
                                      <a:latin typeface="Cambria Math" panose="02040503050406030204" pitchFamily="18" charset="0"/>
                                    </a:rPr>
                                  </m:ctrlPr>
                                </m:sSubPr>
                                <m:e>
                                  <m:r>
                                    <a:rPr lang="it-IT" sz="1400" i="1">
                                      <a:latin typeface="Cambria Math" panose="02040503050406030204" pitchFamily="18" charset="0"/>
                                    </a:rPr>
                                    <m:t>𝜎</m:t>
                                  </m:r>
                                </m:e>
                                <m:sub>
                                  <m:r>
                                    <a:rPr lang="it-IT" sz="1400" b="0" i="1" smtClean="0">
                                      <a:latin typeface="Cambria Math" panose="02040503050406030204" pitchFamily="18" charset="0"/>
                                    </a:rPr>
                                    <m:t>𝐶𝑢</m:t>
                                  </m:r>
                                  <m:r>
                                    <a:rPr lang="it-IT" sz="1400" b="0" i="1" smtClean="0">
                                      <a:latin typeface="Cambria Math" panose="02040503050406030204" pitchFamily="18" charset="0"/>
                                    </a:rPr>
                                    <m:t> </m:t>
                                  </m:r>
                                </m:sub>
                              </m:sSub>
                            </m:e>
                          </m:acc>
                        </m:den>
                      </m:f>
                    </m:oMath>
                  </m:oMathPara>
                </a14:m>
                <a:endParaRPr lang="it-IT" sz="1400" dirty="0"/>
              </a:p>
            </p:txBody>
          </p:sp>
        </mc:Choice>
        <mc:Fallback xmlns="">
          <p:sp>
            <p:nvSpPr>
              <p:cNvPr id="23562" name="TextBox 23561">
                <a:extLst>
                  <a:ext uri="{FF2B5EF4-FFF2-40B4-BE49-F238E27FC236}">
                    <a16:creationId xmlns:a16="http://schemas.microsoft.com/office/drawing/2014/main" id="{5389669B-3A6C-8266-0F4A-4AA0364C2B98}"/>
                  </a:ext>
                </a:extLst>
              </p:cNvPr>
              <p:cNvSpPr txBox="1">
                <a:spLocks noRot="1" noChangeAspect="1" noMove="1" noResize="1" noEditPoints="1" noAdjustHandles="1" noChangeArrowheads="1" noChangeShapeType="1" noTextEdit="1"/>
              </p:cNvSpPr>
              <p:nvPr/>
            </p:nvSpPr>
            <p:spPr>
              <a:xfrm>
                <a:off x="3781753" y="3458913"/>
                <a:ext cx="1580496" cy="474553"/>
              </a:xfrm>
              <a:prstGeom prst="rect">
                <a:avLst/>
              </a:prstGeom>
              <a:blipFill>
                <a:blip r:embed="rId9"/>
                <a:stretch>
                  <a:fillRect l="-1923" b="-21795"/>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3563" name="TextBox 23562">
                <a:extLst>
                  <a:ext uri="{FF2B5EF4-FFF2-40B4-BE49-F238E27FC236}">
                    <a16:creationId xmlns:a16="http://schemas.microsoft.com/office/drawing/2014/main" id="{29951B8B-006A-009A-D452-324500B426D3}"/>
                  </a:ext>
                </a:extLst>
              </p:cNvPr>
              <p:cNvSpPr txBox="1"/>
              <p:nvPr/>
            </p:nvSpPr>
            <p:spPr>
              <a:xfrm>
                <a:off x="3765112" y="4030705"/>
                <a:ext cx="1613775" cy="5211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it-IT" sz="1400" b="0" i="1" smtClean="0">
                              <a:latin typeface="Cambria Math" panose="02040503050406030204" pitchFamily="18" charset="0"/>
                            </a:rPr>
                          </m:ctrlPr>
                        </m:accPr>
                        <m:e>
                          <m:r>
                            <a:rPr lang="it-IT" sz="1400" b="0" i="1" smtClean="0">
                              <a:latin typeface="Cambria Math" panose="02040503050406030204" pitchFamily="18" charset="0"/>
                            </a:rPr>
                            <m:t>𝜎</m:t>
                          </m:r>
                        </m:e>
                      </m:acc>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𝑝</m:t>
                              </m:r>
                            </m:sub>
                          </m:sSub>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𝐸</m:t>
                              </m:r>
                            </m:e>
                          </m:d>
                          <m:r>
                            <a:rPr lang="it-IT" sz="1400" b="0" i="1" smtClean="0">
                              <a:latin typeface="Cambria Math" panose="02040503050406030204" pitchFamily="18" charset="0"/>
                            </a:rPr>
                            <m:t>𝜎</m:t>
                          </m:r>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𝐸</m:t>
                              </m:r>
                            </m:e>
                          </m:d>
                          <m:r>
                            <a:rPr lang="it-IT" sz="1400" b="0" i="1" smtClean="0">
                              <a:latin typeface="Cambria Math" panose="02040503050406030204" pitchFamily="18" charset="0"/>
                            </a:rPr>
                            <m:t>𝑑𝐸</m:t>
                          </m:r>
                        </m:num>
                        <m:den>
                          <m:r>
                            <a:rPr lang="it-IT" sz="1400" b="0" i="1" smtClean="0">
                              <a:latin typeface="Cambria Math" panose="02040503050406030204" pitchFamily="18" charset="0"/>
                            </a:rPr>
                            <m:t>∫</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𝑝</m:t>
                              </m:r>
                            </m:sub>
                          </m:sSub>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𝐸</m:t>
                              </m:r>
                            </m:e>
                          </m:d>
                          <m:r>
                            <a:rPr lang="it-IT" sz="1400" b="0" i="1" smtClean="0">
                              <a:latin typeface="Cambria Math" panose="02040503050406030204" pitchFamily="18" charset="0"/>
                            </a:rPr>
                            <m:t>𝑑𝐸</m:t>
                          </m:r>
                        </m:den>
                      </m:f>
                    </m:oMath>
                  </m:oMathPara>
                </a14:m>
                <a:endParaRPr lang="it-IT" sz="1400" dirty="0"/>
              </a:p>
            </p:txBody>
          </p:sp>
        </mc:Choice>
        <mc:Fallback xmlns="">
          <p:sp>
            <p:nvSpPr>
              <p:cNvPr id="23563" name="TextBox 23562">
                <a:extLst>
                  <a:ext uri="{FF2B5EF4-FFF2-40B4-BE49-F238E27FC236}">
                    <a16:creationId xmlns:a16="http://schemas.microsoft.com/office/drawing/2014/main" id="{29951B8B-006A-009A-D452-324500B426D3}"/>
                  </a:ext>
                </a:extLst>
              </p:cNvPr>
              <p:cNvSpPr txBox="1">
                <a:spLocks noRot="1" noChangeAspect="1" noMove="1" noResize="1" noEditPoints="1" noAdjustHandles="1" noChangeArrowheads="1" noChangeShapeType="1" noTextEdit="1"/>
              </p:cNvSpPr>
              <p:nvPr/>
            </p:nvSpPr>
            <p:spPr>
              <a:xfrm>
                <a:off x="3765112" y="4030705"/>
                <a:ext cx="1613775" cy="521168"/>
              </a:xfrm>
              <a:prstGeom prst="rect">
                <a:avLst/>
              </a:prstGeom>
              <a:blipFill>
                <a:blip r:embed="rId10"/>
                <a:stretch>
                  <a:fillRect b="-1163"/>
                </a:stretch>
              </a:blipFill>
            </p:spPr>
            <p:txBody>
              <a:bodyPr/>
              <a:lstStyle/>
              <a:p>
                <a:r>
                  <a:rPr lang="it-IT">
                    <a:noFill/>
                  </a:rPr>
                  <a:t> </a:t>
                </a:r>
              </a:p>
            </p:txBody>
          </p:sp>
        </mc:Fallback>
      </mc:AlternateContent>
    </p:spTree>
    <p:extLst>
      <p:ext uri="{BB962C8B-B14F-4D97-AF65-F5344CB8AC3E}">
        <p14:creationId xmlns:p14="http://schemas.microsoft.com/office/powerpoint/2010/main" val="4206112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9FDD2-FCDB-FD4F-8411-6F16AD593FDA}"/>
              </a:ext>
            </a:extLst>
          </p:cNvPr>
          <p:cNvSpPr>
            <a:spLocks noGrp="1"/>
          </p:cNvSpPr>
          <p:nvPr>
            <p:ph type="title"/>
          </p:nvPr>
        </p:nvSpPr>
        <p:spPr/>
        <p:txBody>
          <a:bodyPr/>
          <a:lstStyle/>
          <a:p>
            <a:pPr>
              <a:defRPr/>
            </a:pPr>
            <a:r>
              <a:rPr lang="it-IT" dirty="0"/>
              <a:t>Radioisotope production for PET</a:t>
            </a:r>
          </a:p>
        </p:txBody>
      </p:sp>
      <p:sp>
        <p:nvSpPr>
          <p:cNvPr id="4" name="Footer Placeholder 3">
            <a:extLst>
              <a:ext uri="{FF2B5EF4-FFF2-40B4-BE49-F238E27FC236}">
                <a16:creationId xmlns:a16="http://schemas.microsoft.com/office/drawing/2014/main" id="{11F64962-5453-42ED-45E6-F8B02C764BAA}"/>
              </a:ext>
            </a:extLst>
          </p:cNvPr>
          <p:cNvSpPr>
            <a:spLocks noGrp="1"/>
          </p:cNvSpPr>
          <p:nvPr>
            <p:ph type="ftr" sz="quarter" idx="10"/>
          </p:nvPr>
        </p:nvSpPr>
        <p:spPr/>
        <p:txBody>
          <a:bodyPr/>
          <a:lstStyle/>
          <a:p>
            <a:pPr>
              <a:defRPr/>
            </a:pPr>
            <a:r>
              <a:rPr lang="it-IT" sz="1000"/>
              <a:t>CIP 2026</a:t>
            </a:r>
          </a:p>
        </p:txBody>
      </p:sp>
      <p:sp>
        <p:nvSpPr>
          <p:cNvPr id="21509" name="Slide Number Placeholder 4">
            <a:extLst>
              <a:ext uri="{FF2B5EF4-FFF2-40B4-BE49-F238E27FC236}">
                <a16:creationId xmlns:a16="http://schemas.microsoft.com/office/drawing/2014/main" id="{904F508A-33E8-4EEE-0092-0EB995931AB9}"/>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3B5964-0C71-4A28-B9A3-C3F28D2B8406}" type="slidenum">
              <a:rPr lang="it-IT" altLang="it-IT" smtClean="0">
                <a:solidFill>
                  <a:schemeClr val="bg1"/>
                </a:solidFill>
              </a:rPr>
              <a:pPr/>
              <a:t>28</a:t>
            </a:fld>
            <a:endParaRPr lang="it-IT" altLang="it-IT">
              <a:solidFill>
                <a:schemeClr val="bg1"/>
              </a:solidFill>
            </a:endParaRPr>
          </a:p>
        </p:txBody>
      </p:sp>
      <p:pic>
        <p:nvPicPr>
          <p:cNvPr id="26" name="Immagine 32">
            <a:extLst>
              <a:ext uri="{FF2B5EF4-FFF2-40B4-BE49-F238E27FC236}">
                <a16:creationId xmlns:a16="http://schemas.microsoft.com/office/drawing/2014/main" id="{E5C0B169-FDB0-83E9-3985-C8243631FA58}"/>
              </a:ext>
            </a:extLst>
          </p:cNvPr>
          <p:cNvPicPr>
            <a:picLocks noChangeAspect="1"/>
          </p:cNvPicPr>
          <p:nvPr/>
        </p:nvPicPr>
        <p:blipFill rotWithShape="1">
          <a:blip r:embed="rId3"/>
          <a:srcRect l="2096" t="3832" r="698" b="1825"/>
          <a:stretch/>
        </p:blipFill>
        <p:spPr>
          <a:xfrm>
            <a:off x="471034" y="1214561"/>
            <a:ext cx="4468586" cy="3319340"/>
          </a:xfrm>
          <a:prstGeom prst="rect">
            <a:avLst/>
          </a:prstGeom>
        </p:spPr>
      </p:pic>
      <p:sp>
        <p:nvSpPr>
          <p:cNvPr id="27" name="CasellaDiTesto 33">
            <a:extLst>
              <a:ext uri="{FF2B5EF4-FFF2-40B4-BE49-F238E27FC236}">
                <a16:creationId xmlns:a16="http://schemas.microsoft.com/office/drawing/2014/main" id="{5A994FB2-4CFF-3278-BC46-E0D495D3E397}"/>
              </a:ext>
            </a:extLst>
          </p:cNvPr>
          <p:cNvSpPr txBox="1"/>
          <p:nvPr/>
        </p:nvSpPr>
        <p:spPr>
          <a:xfrm>
            <a:off x="2889613" y="3147526"/>
            <a:ext cx="1941301" cy="461665"/>
          </a:xfrm>
          <a:prstGeom prst="rect">
            <a:avLst/>
          </a:prstGeom>
          <a:noFill/>
        </p:spPr>
        <p:txBody>
          <a:bodyPr wrap="none" rtlCol="0">
            <a:spAutoFit/>
          </a:bodyPr>
          <a:lstStyle/>
          <a:p>
            <a:pPr algn="r"/>
            <a:r>
              <a:rPr lang="it-IT" sz="1200" dirty="0">
                <a:latin typeface="Calibri" panose="020F0502020204030204" pitchFamily="34" charset="0"/>
                <a:cs typeface="Calibri" panose="020F0502020204030204" pitchFamily="34" charset="0"/>
              </a:rPr>
              <a:t>E. Hess </a:t>
            </a:r>
            <a:r>
              <a:rPr lang="it-IT" sz="1200" dirty="0" err="1">
                <a:latin typeface="Calibri" panose="020F0502020204030204" pitchFamily="34" charset="0"/>
                <a:cs typeface="Calibri" panose="020F0502020204030204" pitchFamily="34" charset="0"/>
              </a:rPr>
              <a:t>Radiochim</a:t>
            </a:r>
            <a:r>
              <a:rPr lang="it-IT" sz="1200" dirty="0">
                <a:latin typeface="Calibri" panose="020F0502020204030204" pitchFamily="34" charset="0"/>
                <a:cs typeface="Calibri" panose="020F0502020204030204" pitchFamily="34" charset="0"/>
              </a:rPr>
              <a:t>. Acta 89, </a:t>
            </a:r>
          </a:p>
          <a:p>
            <a:pPr algn="r"/>
            <a:r>
              <a:rPr lang="it-IT" sz="1200" dirty="0">
                <a:latin typeface="Calibri" panose="020F0502020204030204" pitchFamily="34" charset="0"/>
                <a:cs typeface="Calibri" panose="020F0502020204030204" pitchFamily="34" charset="0"/>
              </a:rPr>
              <a:t>357 (2001)</a:t>
            </a:r>
          </a:p>
        </p:txBody>
      </p:sp>
      <p:sp>
        <p:nvSpPr>
          <p:cNvPr id="29" name="CasellaDiTesto 1">
            <a:extLst>
              <a:ext uri="{FF2B5EF4-FFF2-40B4-BE49-F238E27FC236}">
                <a16:creationId xmlns:a16="http://schemas.microsoft.com/office/drawing/2014/main" id="{89A52A75-8151-EF50-9A96-54ACB9953661}"/>
              </a:ext>
            </a:extLst>
          </p:cNvPr>
          <p:cNvSpPr txBox="1"/>
          <p:nvPr/>
        </p:nvSpPr>
        <p:spPr>
          <a:xfrm>
            <a:off x="5097236" y="368676"/>
            <a:ext cx="3975677" cy="523220"/>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Short-lived radioisotope production for Positron Emission Tomography (PET)  </a:t>
            </a:r>
            <a:r>
              <a:rPr lang="it-IT" sz="1400" baseline="30000" dirty="0">
                <a:latin typeface="Calibri" panose="020F0502020204030204" pitchFamily="34" charset="0"/>
                <a:cs typeface="Calibri" panose="020F0502020204030204" pitchFamily="34" charset="0"/>
              </a:rPr>
              <a:t>11</a:t>
            </a:r>
            <a:r>
              <a:rPr lang="it-IT" sz="1400" dirty="0">
                <a:latin typeface="Calibri" panose="020F0502020204030204" pitchFamily="34" charset="0"/>
                <a:cs typeface="Calibri" panose="020F0502020204030204" pitchFamily="34" charset="0"/>
              </a:rPr>
              <a:t>C ,  </a:t>
            </a:r>
            <a:r>
              <a:rPr lang="it-IT" sz="1400" baseline="30000" dirty="0">
                <a:latin typeface="Calibri" panose="020F0502020204030204" pitchFamily="34" charset="0"/>
                <a:cs typeface="Calibri" panose="020F0502020204030204" pitchFamily="34" charset="0"/>
              </a:rPr>
              <a:t>18</a:t>
            </a:r>
            <a:r>
              <a:rPr lang="it-IT" sz="1400" dirty="0">
                <a:latin typeface="Calibri" panose="020F0502020204030204" pitchFamily="34" charset="0"/>
                <a:cs typeface="Calibri" panose="020F0502020204030204" pitchFamily="34" charset="0"/>
              </a:rPr>
              <a:t>F , </a:t>
            </a:r>
            <a:r>
              <a:rPr lang="it-IT" sz="1400" baseline="30000" dirty="0">
                <a:latin typeface="Calibri" panose="020F0502020204030204" pitchFamily="34" charset="0"/>
                <a:cs typeface="Calibri" panose="020F0502020204030204" pitchFamily="34" charset="0"/>
              </a:rPr>
              <a:t>13</a:t>
            </a:r>
            <a:r>
              <a:rPr lang="it-IT" sz="1400" dirty="0">
                <a:latin typeface="Calibri" panose="020F0502020204030204" pitchFamily="34" charset="0"/>
                <a:cs typeface="Calibri" panose="020F0502020204030204" pitchFamily="34" charset="0"/>
              </a:rPr>
              <a:t>N , </a:t>
            </a:r>
            <a:r>
              <a:rPr lang="it-IT" sz="1400" baseline="30000" dirty="0">
                <a:latin typeface="Calibri" panose="020F0502020204030204" pitchFamily="34" charset="0"/>
                <a:cs typeface="Calibri" panose="020F0502020204030204" pitchFamily="34" charset="0"/>
              </a:rPr>
              <a:t>15</a:t>
            </a:r>
            <a:r>
              <a:rPr lang="it-IT" sz="1400" dirty="0">
                <a:latin typeface="Calibri" panose="020F0502020204030204" pitchFamily="34" charset="0"/>
                <a:cs typeface="Calibri" panose="020F0502020204030204" pitchFamily="34" charset="0"/>
              </a:rPr>
              <a:t>O …</a:t>
            </a:r>
          </a:p>
        </p:txBody>
      </p:sp>
      <p:sp>
        <p:nvSpPr>
          <p:cNvPr id="32" name="CasellaDiTesto 10">
            <a:extLst>
              <a:ext uri="{FF2B5EF4-FFF2-40B4-BE49-F238E27FC236}">
                <a16:creationId xmlns:a16="http://schemas.microsoft.com/office/drawing/2014/main" id="{95B5EF8B-6EF5-E8E9-3BFD-CC418B62608F}"/>
              </a:ext>
            </a:extLst>
          </p:cNvPr>
          <p:cNvSpPr txBox="1"/>
          <p:nvPr/>
        </p:nvSpPr>
        <p:spPr>
          <a:xfrm>
            <a:off x="6889695" y="1481227"/>
            <a:ext cx="2060975" cy="95410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Fluorine-18 combined with 2-deoxyglucose: </a:t>
            </a:r>
            <a:r>
              <a:rPr lang="it-IT" sz="1400" b="1" dirty="0">
                <a:solidFill>
                  <a:srgbClr val="C00000"/>
                </a:solidFill>
                <a:latin typeface="Calibri" panose="020F0502020204030204" pitchFamily="34" charset="0"/>
                <a:cs typeface="Calibri" panose="020F0502020204030204" pitchFamily="34" charset="0"/>
              </a:rPr>
              <a:t>FDG → </a:t>
            </a:r>
            <a:r>
              <a:rPr lang="it-IT" sz="1400" dirty="0">
                <a:latin typeface="Calibri" panose="020F0502020204030204" pitchFamily="34" charset="0"/>
                <a:cs typeface="Calibri" panose="020F0502020204030204" pitchFamily="34" charset="0"/>
              </a:rPr>
              <a:t>FDG absorbed and 18F decays:</a:t>
            </a:r>
          </a:p>
        </p:txBody>
      </p:sp>
      <p:grpSp>
        <p:nvGrpSpPr>
          <p:cNvPr id="42" name="Group 41">
            <a:extLst>
              <a:ext uri="{FF2B5EF4-FFF2-40B4-BE49-F238E27FC236}">
                <a16:creationId xmlns:a16="http://schemas.microsoft.com/office/drawing/2014/main" id="{C091D467-1E5C-9F49-DDDF-76FC43D35BAC}"/>
              </a:ext>
            </a:extLst>
          </p:cNvPr>
          <p:cNvGrpSpPr/>
          <p:nvPr/>
        </p:nvGrpSpPr>
        <p:grpSpPr>
          <a:xfrm>
            <a:off x="5960660" y="1006486"/>
            <a:ext cx="2237222" cy="800485"/>
            <a:chOff x="5313639" y="1712835"/>
            <a:chExt cx="2237222" cy="800485"/>
          </a:xfrm>
        </p:grpSpPr>
        <mc:AlternateContent xmlns:mc="http://schemas.openxmlformats.org/markup-compatibility/2006" xmlns:a14="http://schemas.microsoft.com/office/drawing/2010/main">
          <mc:Choice Requires="a14">
            <p:sp>
              <p:nvSpPr>
                <p:cNvPr id="30" name="CasellaDiTesto 3">
                  <a:extLst>
                    <a:ext uri="{FF2B5EF4-FFF2-40B4-BE49-F238E27FC236}">
                      <a16:creationId xmlns:a16="http://schemas.microsoft.com/office/drawing/2014/main" id="{0FB6C1A1-F1EB-A9CD-FAEE-36570D7A9D4A}"/>
                    </a:ext>
                  </a:extLst>
                </p:cNvPr>
                <p:cNvSpPr txBox="1"/>
                <p:nvPr/>
              </p:nvSpPr>
              <p:spPr>
                <a:xfrm>
                  <a:off x="5536783" y="1793327"/>
                  <a:ext cx="2014078" cy="2212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8</m:t>
                            </m:r>
                          </m:sub>
                          <m:sup>
                            <m:r>
                              <a:rPr lang="it-IT" sz="1400" b="0" i="1" smtClean="0">
                                <a:latin typeface="Cambria Math" panose="02040503050406030204" pitchFamily="18" charset="0"/>
                              </a:rPr>
                              <m:t>18</m:t>
                            </m:r>
                          </m:sup>
                          <m:e>
                            <m:r>
                              <a:rPr lang="it-IT" sz="1400" b="0" i="1" smtClean="0">
                                <a:latin typeface="Cambria Math" panose="02040503050406030204" pitchFamily="18" charset="0"/>
                              </a:rPr>
                              <m:t>𝑂</m:t>
                            </m:r>
                            <m:r>
                              <a:rPr lang="it-IT" sz="1400" b="0" i="1" smtClean="0">
                                <a:latin typeface="Cambria Math" panose="02040503050406030204" pitchFamily="18" charset="0"/>
                              </a:rPr>
                              <m:t>+</m:t>
                            </m:r>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1</m:t>
                                </m:r>
                              </m:sub>
                              <m:sup>
                                <m:r>
                                  <a:rPr lang="it-IT" sz="1400" b="0" i="1" smtClean="0">
                                    <a:latin typeface="Cambria Math" panose="02040503050406030204" pitchFamily="18" charset="0"/>
                                  </a:rPr>
                                  <m:t>1</m:t>
                                </m:r>
                              </m:sup>
                              <m:e>
                                <m:r>
                                  <a:rPr lang="it-IT" sz="1400" b="0" i="1" smtClean="0">
                                    <a:latin typeface="Cambria Math" panose="02040503050406030204" pitchFamily="18" charset="0"/>
                                  </a:rPr>
                                  <m:t>𝑝</m:t>
                                </m:r>
                              </m:e>
                            </m:sPre>
                            <m:r>
                              <a:rPr lang="it-IT" sz="1400" b="0" i="1" smtClean="0">
                                <a:latin typeface="Cambria Math" panose="02040503050406030204" pitchFamily="18" charset="0"/>
                              </a:rPr>
                              <m:t>→ </m:t>
                            </m:r>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9</m:t>
                                </m:r>
                              </m:sub>
                              <m:sup>
                                <m:r>
                                  <a:rPr lang="it-IT" sz="1400" b="0" i="1" smtClean="0">
                                    <a:latin typeface="Cambria Math" panose="02040503050406030204" pitchFamily="18" charset="0"/>
                                  </a:rPr>
                                  <m:t>18</m:t>
                                </m:r>
                              </m:sup>
                              <m:e>
                                <m:r>
                                  <a:rPr lang="it-IT" sz="1400" b="0" i="1" smtClean="0">
                                    <a:latin typeface="Cambria Math" panose="02040503050406030204" pitchFamily="18" charset="0"/>
                                  </a:rPr>
                                  <m:t>𝐹</m:t>
                                </m:r>
                                <m:r>
                                  <a:rPr lang="it-IT" sz="1400" b="0" i="1" smtClean="0">
                                    <a:latin typeface="Cambria Math" panose="02040503050406030204" pitchFamily="18" charset="0"/>
                                  </a:rPr>
                                  <m:t>+</m:t>
                                </m:r>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0</m:t>
                                    </m:r>
                                  </m:sub>
                                  <m:sup>
                                    <m:r>
                                      <a:rPr lang="it-IT" sz="1400" b="0" i="1" smtClean="0">
                                        <a:latin typeface="Cambria Math" panose="02040503050406030204" pitchFamily="18" charset="0"/>
                                      </a:rPr>
                                      <m:t>1</m:t>
                                    </m:r>
                                  </m:sup>
                                  <m:e>
                                    <m:r>
                                      <a:rPr lang="it-IT" sz="1400" b="0" i="1" smtClean="0">
                                        <a:latin typeface="Cambria Math" panose="02040503050406030204" pitchFamily="18" charset="0"/>
                                      </a:rPr>
                                      <m:t>𝑛</m:t>
                                    </m:r>
                                  </m:e>
                                </m:sPre>
                                <m:r>
                                  <a:rPr lang="it-IT" sz="1400" b="0" i="1" smtClean="0">
                                    <a:latin typeface="Cambria Math" panose="02040503050406030204" pitchFamily="18" charset="0"/>
                                  </a:rPr>
                                  <m:t>+</m:t>
                                </m:r>
                                <m:r>
                                  <a:rPr lang="it-IT" sz="1400" b="0" i="1" smtClean="0">
                                    <a:latin typeface="Cambria Math" panose="02040503050406030204" pitchFamily="18" charset="0"/>
                                  </a:rPr>
                                  <m:t>𝛾</m:t>
                                </m:r>
                              </m:e>
                            </m:sPre>
                          </m:e>
                        </m:sPre>
                      </m:oMath>
                    </m:oMathPara>
                  </a14:m>
                  <a:endParaRPr lang="it-IT" sz="1400" b="0" dirty="0"/>
                </a:p>
              </p:txBody>
            </p:sp>
          </mc:Choice>
          <mc:Fallback xmlns="">
            <p:sp>
              <p:nvSpPr>
                <p:cNvPr id="30" name="CasellaDiTesto 3">
                  <a:extLst>
                    <a:ext uri="{FF2B5EF4-FFF2-40B4-BE49-F238E27FC236}">
                      <a16:creationId xmlns:a16="http://schemas.microsoft.com/office/drawing/2014/main" id="{0FB6C1A1-F1EB-A9CD-FAEE-36570D7A9D4A}"/>
                    </a:ext>
                  </a:extLst>
                </p:cNvPr>
                <p:cNvSpPr txBox="1">
                  <a:spLocks noRot="1" noChangeAspect="1" noMove="1" noResize="1" noEditPoints="1" noAdjustHandles="1" noChangeArrowheads="1" noChangeShapeType="1" noTextEdit="1"/>
                </p:cNvSpPr>
                <p:nvPr/>
              </p:nvSpPr>
              <p:spPr>
                <a:xfrm>
                  <a:off x="5536783" y="1793327"/>
                  <a:ext cx="2014078" cy="221214"/>
                </a:xfrm>
                <a:prstGeom prst="rect">
                  <a:avLst/>
                </a:prstGeom>
                <a:blipFill>
                  <a:blip r:embed="rId4"/>
                  <a:stretch>
                    <a:fillRect r="-1208" b="-24324"/>
                  </a:stretch>
                </a:blipFill>
              </p:spPr>
              <p:txBody>
                <a:bodyPr/>
                <a:lstStyle/>
                <a:p>
                  <a:r>
                    <a:rPr lang="it-IT">
                      <a:noFill/>
                    </a:rPr>
                    <a:t> </a:t>
                  </a:r>
                </a:p>
              </p:txBody>
            </p:sp>
          </mc:Fallback>
        </mc:AlternateContent>
        <p:sp>
          <p:nvSpPr>
            <p:cNvPr id="31" name="Ovale 4">
              <a:extLst>
                <a:ext uri="{FF2B5EF4-FFF2-40B4-BE49-F238E27FC236}">
                  <a16:creationId xmlns:a16="http://schemas.microsoft.com/office/drawing/2014/main" id="{93D13B06-0730-D60F-4405-EE4AAF60764B}"/>
                </a:ext>
              </a:extLst>
            </p:cNvPr>
            <p:cNvSpPr/>
            <p:nvPr/>
          </p:nvSpPr>
          <p:spPr>
            <a:xfrm>
              <a:off x="6466621" y="1734593"/>
              <a:ext cx="375504" cy="33868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Ovale 11">
              <a:extLst>
                <a:ext uri="{FF2B5EF4-FFF2-40B4-BE49-F238E27FC236}">
                  <a16:creationId xmlns:a16="http://schemas.microsoft.com/office/drawing/2014/main" id="{AA9AC505-4EE5-186D-3672-2F65988D4EA5}"/>
                </a:ext>
              </a:extLst>
            </p:cNvPr>
            <p:cNvSpPr/>
            <p:nvPr/>
          </p:nvSpPr>
          <p:spPr>
            <a:xfrm>
              <a:off x="6015268" y="1712835"/>
              <a:ext cx="287107" cy="408594"/>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Ovale 12">
              <a:extLst>
                <a:ext uri="{FF2B5EF4-FFF2-40B4-BE49-F238E27FC236}">
                  <a16:creationId xmlns:a16="http://schemas.microsoft.com/office/drawing/2014/main" id="{9C9717EB-49B7-05C2-28E4-C5374C2E349E}"/>
                </a:ext>
              </a:extLst>
            </p:cNvPr>
            <p:cNvSpPr/>
            <p:nvPr/>
          </p:nvSpPr>
          <p:spPr>
            <a:xfrm>
              <a:off x="5511800" y="1753571"/>
              <a:ext cx="385052" cy="319704"/>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5" name="Connettore 2 14">
              <a:extLst>
                <a:ext uri="{FF2B5EF4-FFF2-40B4-BE49-F238E27FC236}">
                  <a16:creationId xmlns:a16="http://schemas.microsoft.com/office/drawing/2014/main" id="{36EFF34F-3104-B6F7-47D3-94B778FBF29D}"/>
                </a:ext>
              </a:extLst>
            </p:cNvPr>
            <p:cNvCxnSpPr/>
            <p:nvPr/>
          </p:nvCxnSpPr>
          <p:spPr>
            <a:xfrm>
              <a:off x="6655516" y="2074794"/>
              <a:ext cx="4155" cy="1532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2 15">
              <a:extLst>
                <a:ext uri="{FF2B5EF4-FFF2-40B4-BE49-F238E27FC236}">
                  <a16:creationId xmlns:a16="http://schemas.microsoft.com/office/drawing/2014/main" id="{E7197DB4-F6B8-7075-9CEC-BDFD6F97FA5D}"/>
                </a:ext>
              </a:extLst>
            </p:cNvPr>
            <p:cNvCxnSpPr>
              <a:cxnSpLocks/>
            </p:cNvCxnSpPr>
            <p:nvPr/>
          </p:nvCxnSpPr>
          <p:spPr>
            <a:xfrm flipH="1">
              <a:off x="5511800" y="2088190"/>
              <a:ext cx="569349" cy="42513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ttore 2 17">
              <a:extLst>
                <a:ext uri="{FF2B5EF4-FFF2-40B4-BE49-F238E27FC236}">
                  <a16:creationId xmlns:a16="http://schemas.microsoft.com/office/drawing/2014/main" id="{24C8A353-47E0-0012-093D-41079211C1C6}"/>
                </a:ext>
              </a:extLst>
            </p:cNvPr>
            <p:cNvCxnSpPr>
              <a:cxnSpLocks/>
              <a:stCxn id="34" idx="2"/>
            </p:cNvCxnSpPr>
            <p:nvPr/>
          </p:nvCxnSpPr>
          <p:spPr>
            <a:xfrm flipH="1">
              <a:off x="5313639" y="1913423"/>
              <a:ext cx="198161"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0" name="CasellaDiTesto 24">
                <a:extLst>
                  <a:ext uri="{FF2B5EF4-FFF2-40B4-BE49-F238E27FC236}">
                    <a16:creationId xmlns:a16="http://schemas.microsoft.com/office/drawing/2014/main" id="{E6988586-D588-82E9-8623-CD7C6043C922}"/>
                  </a:ext>
                </a:extLst>
              </p:cNvPr>
              <p:cNvSpPr txBox="1"/>
              <p:nvPr/>
            </p:nvSpPr>
            <p:spPr>
              <a:xfrm>
                <a:off x="7235325" y="2423868"/>
                <a:ext cx="1369734" cy="2212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Pre>
                        <m:sPrePr>
                          <m:ctrlPr>
                            <a:rPr lang="it-IT" sz="1400" i="1" smtClean="0">
                              <a:latin typeface="Cambria Math" panose="02040503050406030204" pitchFamily="18" charset="0"/>
                            </a:rPr>
                          </m:ctrlPr>
                        </m:sPrePr>
                        <m:sub>
                          <m:r>
                            <a:rPr lang="it-IT" sz="1400" b="0" i="1" smtClean="0">
                              <a:latin typeface="Cambria Math" panose="02040503050406030204" pitchFamily="18" charset="0"/>
                            </a:rPr>
                            <m:t>9</m:t>
                          </m:r>
                        </m:sub>
                        <m:sup>
                          <m:r>
                            <a:rPr lang="it-IT" sz="1400" b="0" i="1" smtClean="0">
                              <a:latin typeface="Cambria Math" panose="02040503050406030204" pitchFamily="18" charset="0"/>
                            </a:rPr>
                            <m:t>18</m:t>
                          </m:r>
                        </m:sup>
                        <m:e>
                          <m:r>
                            <a:rPr lang="it-IT" sz="1400" b="0" i="1" smtClean="0">
                              <a:latin typeface="Cambria Math" panose="02040503050406030204" pitchFamily="18" charset="0"/>
                            </a:rPr>
                            <m:t>𝐹</m:t>
                          </m:r>
                          <m:r>
                            <a:rPr lang="it-IT" sz="1400" b="0" i="1" smtClean="0">
                              <a:latin typeface="Cambria Math" panose="02040503050406030204" pitchFamily="18" charset="0"/>
                            </a:rPr>
                            <m:t>→ </m:t>
                          </m:r>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1</m:t>
                              </m:r>
                            </m:sub>
                            <m:sup>
                              <m:r>
                                <a:rPr lang="it-IT" sz="1400" b="0" i="1" smtClean="0">
                                  <a:latin typeface="Cambria Math" panose="02040503050406030204" pitchFamily="18" charset="0"/>
                                </a:rPr>
                                <m:t>0</m:t>
                              </m:r>
                            </m:sup>
                            <m:e>
                              <m:r>
                                <a:rPr lang="it-IT" sz="1400" b="0" i="1" smtClean="0">
                                  <a:latin typeface="Cambria Math" panose="02040503050406030204" pitchFamily="18" charset="0"/>
                                </a:rPr>
                                <m:t>𝑒</m:t>
                              </m:r>
                            </m:e>
                          </m:sPre>
                          <m:r>
                            <a:rPr lang="it-IT" sz="1400" b="0" i="1" smtClean="0">
                              <a:latin typeface="Cambria Math" panose="02040503050406030204" pitchFamily="18" charset="0"/>
                            </a:rPr>
                            <m:t>+ </m:t>
                          </m:r>
                          <m:sPre>
                            <m:sPrePr>
                              <m:ctrlPr>
                                <a:rPr lang="it-IT" sz="1400" b="0" i="1" smtClean="0">
                                  <a:latin typeface="Cambria Math" panose="02040503050406030204" pitchFamily="18" charset="0"/>
                                </a:rPr>
                              </m:ctrlPr>
                            </m:sPrePr>
                            <m:sub>
                              <m:r>
                                <a:rPr lang="it-IT" sz="1400" b="0" i="1" smtClean="0">
                                  <a:latin typeface="Cambria Math" panose="02040503050406030204" pitchFamily="18" charset="0"/>
                                </a:rPr>
                                <m:t>8</m:t>
                              </m:r>
                            </m:sub>
                            <m:sup>
                              <m:r>
                                <a:rPr lang="it-IT" sz="1400" b="0" i="1" smtClean="0">
                                  <a:latin typeface="Cambria Math" panose="02040503050406030204" pitchFamily="18" charset="0"/>
                                </a:rPr>
                                <m:t>18</m:t>
                              </m:r>
                            </m:sup>
                            <m:e>
                              <m:r>
                                <a:rPr lang="it-IT" sz="1400" b="0" i="1" smtClean="0">
                                  <a:latin typeface="Cambria Math" panose="02040503050406030204" pitchFamily="18" charset="0"/>
                                </a:rPr>
                                <m:t>𝑂</m:t>
                              </m:r>
                            </m:e>
                          </m:sPre>
                          <m:r>
                            <a:rPr lang="it-IT" sz="1400" b="0" i="1" smtClean="0">
                              <a:latin typeface="Cambria Math" panose="02040503050406030204" pitchFamily="18" charset="0"/>
                            </a:rPr>
                            <m:t> </m:t>
                          </m:r>
                        </m:e>
                      </m:sPre>
                    </m:oMath>
                  </m:oMathPara>
                </a14:m>
                <a:endParaRPr lang="it-IT" sz="1400" dirty="0"/>
              </a:p>
            </p:txBody>
          </p:sp>
        </mc:Choice>
        <mc:Fallback xmlns="">
          <p:sp>
            <p:nvSpPr>
              <p:cNvPr id="40" name="CasellaDiTesto 24">
                <a:extLst>
                  <a:ext uri="{FF2B5EF4-FFF2-40B4-BE49-F238E27FC236}">
                    <a16:creationId xmlns:a16="http://schemas.microsoft.com/office/drawing/2014/main" id="{E6988586-D588-82E9-8623-CD7C6043C922}"/>
                  </a:ext>
                </a:extLst>
              </p:cNvPr>
              <p:cNvSpPr txBox="1">
                <a:spLocks noRot="1" noChangeAspect="1" noMove="1" noResize="1" noEditPoints="1" noAdjustHandles="1" noChangeArrowheads="1" noChangeShapeType="1" noTextEdit="1"/>
              </p:cNvSpPr>
              <p:nvPr/>
            </p:nvSpPr>
            <p:spPr>
              <a:xfrm>
                <a:off x="7235325" y="2423868"/>
                <a:ext cx="1369734" cy="221214"/>
              </a:xfrm>
              <a:prstGeom prst="rect">
                <a:avLst/>
              </a:prstGeom>
              <a:blipFill>
                <a:blip r:embed="rId5"/>
                <a:stretch>
                  <a:fillRect l="-444" b="-19444"/>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1" name="CasellaDiTesto 25">
                <a:extLst>
                  <a:ext uri="{FF2B5EF4-FFF2-40B4-BE49-F238E27FC236}">
                    <a16:creationId xmlns:a16="http://schemas.microsoft.com/office/drawing/2014/main" id="{0D49F4DB-1B4C-7473-5AF3-0E59836D01E6}"/>
                  </a:ext>
                </a:extLst>
              </p:cNvPr>
              <p:cNvSpPr txBox="1"/>
              <p:nvPr/>
            </p:nvSpPr>
            <p:spPr>
              <a:xfrm>
                <a:off x="6949395" y="2674570"/>
                <a:ext cx="2009923" cy="742383"/>
              </a:xfrm>
              <a:prstGeom prst="rect">
                <a:avLst/>
              </a:prstGeom>
              <a:noFill/>
            </p:spPr>
            <p:txBody>
              <a:bodyPr wrap="square" rtlCol="0">
                <a:spAutoFit/>
              </a:bodyPr>
              <a:lstStyle/>
              <a:p>
                <a:pPr algn="just"/>
                <a14:m>
                  <m:oMath xmlns:m="http://schemas.openxmlformats.org/officeDocument/2006/math">
                    <m:sPre>
                      <m:sPrePr>
                        <m:ctrlPr>
                          <a:rPr lang="it-IT" sz="1400" i="1" smtClean="0">
                            <a:latin typeface="Cambria Math" panose="02040503050406030204" pitchFamily="18" charset="0"/>
                          </a:rPr>
                        </m:ctrlPr>
                      </m:sPrePr>
                      <m:sub>
                        <m:r>
                          <a:rPr lang="it-IT" sz="1400" i="1">
                            <a:latin typeface="Cambria Math" panose="02040503050406030204" pitchFamily="18" charset="0"/>
                          </a:rPr>
                          <m:t>1</m:t>
                        </m:r>
                      </m:sub>
                      <m:sup>
                        <m:r>
                          <a:rPr lang="it-IT" sz="1400" i="1">
                            <a:latin typeface="Cambria Math" panose="02040503050406030204" pitchFamily="18" charset="0"/>
                          </a:rPr>
                          <m:t>0</m:t>
                        </m:r>
                      </m:sup>
                      <m:e>
                        <m:r>
                          <a:rPr lang="it-IT" sz="1400" i="1">
                            <a:latin typeface="Cambria Math" panose="02040503050406030204" pitchFamily="18" charset="0"/>
                          </a:rPr>
                          <m:t>𝑒</m:t>
                        </m:r>
                      </m:e>
                    </m:sPre>
                  </m:oMath>
                </a14:m>
                <a:r>
                  <a:rPr lang="it-IT" sz="1400" dirty="0"/>
                  <a:t> </a:t>
                </a:r>
                <a:r>
                  <a:rPr lang="it-IT" sz="1400" dirty="0">
                    <a:latin typeface="Calibri" panose="020F0502020204030204" pitchFamily="34" charset="0"/>
                    <a:cs typeface="Calibri" panose="020F0502020204030204" pitchFamily="34" charset="0"/>
                  </a:rPr>
                  <a:t>annihilates </a:t>
                </a:r>
                <a:r>
                  <a:rPr lang="it-IT" sz="1400" dirty="0" err="1">
                    <a:latin typeface="Calibri" panose="020F0502020204030204" pitchFamily="34" charset="0"/>
                    <a:cs typeface="Calibri" panose="020F0502020204030204" pitchFamily="34" charset="0"/>
                  </a:rPr>
                  <a:t>emitting</a:t>
                </a:r>
                <a:r>
                  <a:rPr lang="it-IT" sz="1400" dirty="0">
                    <a:latin typeface="Calibri" panose="020F0502020204030204" pitchFamily="34" charset="0"/>
                    <a:cs typeface="Calibri" panose="020F0502020204030204" pitchFamily="34" charset="0"/>
                  </a:rPr>
                  <a:t> </a:t>
                </a:r>
                <a14:m>
                  <m:oMath xmlns:m="http://schemas.openxmlformats.org/officeDocument/2006/math">
                    <m:r>
                      <a:rPr lang="it-IT" sz="1400" b="0" i="0" smtClean="0">
                        <a:latin typeface="Cambria Math" panose="02040503050406030204" pitchFamily="18" charset="0"/>
                      </a:rPr>
                      <m:t>2</m:t>
                    </m:r>
                    <m:r>
                      <a:rPr lang="it-IT" sz="1400" i="1">
                        <a:latin typeface="Cambria Math" panose="02040503050406030204" pitchFamily="18" charset="0"/>
                      </a:rPr>
                      <m:t>𝛾</m:t>
                    </m:r>
                  </m:oMath>
                </a14:m>
                <a:r>
                  <a:rPr lang="it-IT" sz="1400" dirty="0"/>
                  <a:t> with </a:t>
                </a:r>
                <a:r>
                  <a:rPr lang="it-IT" sz="1400" dirty="0">
                    <a:latin typeface="Calibri" panose="020F0502020204030204" pitchFamily="34" charset="0"/>
                    <a:cs typeface="Calibri" panose="020F0502020204030204" pitchFamily="34" charset="0"/>
                  </a:rPr>
                  <a:t>511 keV energy in opposite directions</a:t>
                </a:r>
              </a:p>
            </p:txBody>
          </p:sp>
        </mc:Choice>
        <mc:Fallback xmlns="">
          <p:sp>
            <p:nvSpPr>
              <p:cNvPr id="41" name="CasellaDiTesto 25">
                <a:extLst>
                  <a:ext uri="{FF2B5EF4-FFF2-40B4-BE49-F238E27FC236}">
                    <a16:creationId xmlns:a16="http://schemas.microsoft.com/office/drawing/2014/main" id="{0D49F4DB-1B4C-7473-5AF3-0E59836D01E6}"/>
                  </a:ext>
                </a:extLst>
              </p:cNvPr>
              <p:cNvSpPr txBox="1">
                <a:spLocks noRot="1" noChangeAspect="1" noMove="1" noResize="1" noEditPoints="1" noAdjustHandles="1" noChangeArrowheads="1" noChangeShapeType="1" noTextEdit="1"/>
              </p:cNvSpPr>
              <p:nvPr/>
            </p:nvSpPr>
            <p:spPr>
              <a:xfrm>
                <a:off x="6949395" y="2674570"/>
                <a:ext cx="2009923" cy="742383"/>
              </a:xfrm>
              <a:prstGeom prst="rect">
                <a:avLst/>
              </a:prstGeom>
              <a:blipFill>
                <a:blip r:embed="rId6"/>
                <a:stretch>
                  <a:fillRect l="-909" t="-820" r="-606" b="-7377"/>
                </a:stretch>
              </a:blipFill>
            </p:spPr>
            <p:txBody>
              <a:bodyPr/>
              <a:lstStyle/>
              <a:p>
                <a:r>
                  <a:rPr lang="it-IT">
                    <a:noFill/>
                  </a:rPr>
                  <a:t> </a:t>
                </a:r>
              </a:p>
            </p:txBody>
          </p:sp>
        </mc:Fallback>
      </mc:AlternateContent>
      <p:sp>
        <p:nvSpPr>
          <p:cNvPr id="44" name="TextBox 43">
            <a:extLst>
              <a:ext uri="{FF2B5EF4-FFF2-40B4-BE49-F238E27FC236}">
                <a16:creationId xmlns:a16="http://schemas.microsoft.com/office/drawing/2014/main" id="{4A18D8C0-5591-FB04-E7E5-CFF95F959F95}"/>
              </a:ext>
            </a:extLst>
          </p:cNvPr>
          <p:cNvSpPr txBox="1"/>
          <p:nvPr/>
        </p:nvSpPr>
        <p:spPr>
          <a:xfrm>
            <a:off x="5108159" y="953717"/>
            <a:ext cx="951582" cy="738664"/>
          </a:xfrm>
          <a:prstGeom prst="rect">
            <a:avLst/>
          </a:prstGeom>
          <a:noFill/>
        </p:spPr>
        <p:txBody>
          <a:bodyPr wrap="square" rtlCol="0">
            <a:spAutoFit/>
          </a:bodyPr>
          <a:lstStyle/>
          <a:p>
            <a:pPr algn="ctr"/>
            <a:r>
              <a:rPr lang="it-IT" sz="1400" dirty="0">
                <a:latin typeface="Calibri" panose="020F0502020204030204" pitchFamily="34" charset="0"/>
                <a:cs typeface="Calibri" panose="020F0502020204030204" pitchFamily="34" charset="0"/>
              </a:rPr>
              <a:t>Sample of enriched water</a:t>
            </a:r>
          </a:p>
        </p:txBody>
      </p:sp>
      <p:sp>
        <p:nvSpPr>
          <p:cNvPr id="49" name="TextBox 48">
            <a:extLst>
              <a:ext uri="{FF2B5EF4-FFF2-40B4-BE49-F238E27FC236}">
                <a16:creationId xmlns:a16="http://schemas.microsoft.com/office/drawing/2014/main" id="{60CC8399-353D-1714-D003-9104DB0229CE}"/>
              </a:ext>
            </a:extLst>
          </p:cNvPr>
          <p:cNvSpPr txBox="1"/>
          <p:nvPr/>
        </p:nvSpPr>
        <p:spPr>
          <a:xfrm>
            <a:off x="5334389" y="1751115"/>
            <a:ext cx="1209483" cy="523220"/>
          </a:xfrm>
          <a:prstGeom prst="rect">
            <a:avLst/>
          </a:prstGeom>
          <a:noFill/>
        </p:spPr>
        <p:txBody>
          <a:bodyPr wrap="square" rtlCol="0">
            <a:spAutoFit/>
          </a:bodyPr>
          <a:lstStyle/>
          <a:p>
            <a:pPr algn="ctr"/>
            <a:r>
              <a:rPr lang="it-IT" sz="1400" dirty="0">
                <a:latin typeface="Calibri" panose="020F0502020204030204" pitchFamily="34" charset="0"/>
                <a:cs typeface="Calibri" panose="020F0502020204030204" pitchFamily="34" charset="0"/>
              </a:rPr>
              <a:t>Laser-driven proton source</a:t>
            </a:r>
          </a:p>
        </p:txBody>
      </p:sp>
      <p:sp>
        <p:nvSpPr>
          <p:cNvPr id="50" name="CasellaDiTesto 9">
            <a:extLst>
              <a:ext uri="{FF2B5EF4-FFF2-40B4-BE49-F238E27FC236}">
                <a16:creationId xmlns:a16="http://schemas.microsoft.com/office/drawing/2014/main" id="{55134A01-1DB1-F5F3-EBC5-D1A583809784}"/>
              </a:ext>
            </a:extLst>
          </p:cNvPr>
          <p:cNvSpPr txBox="1"/>
          <p:nvPr/>
        </p:nvSpPr>
        <p:spPr>
          <a:xfrm>
            <a:off x="628650" y="4576184"/>
            <a:ext cx="7894284" cy="276999"/>
          </a:xfrm>
          <a:prstGeom prst="rect">
            <a:avLst/>
          </a:prstGeom>
          <a:noFill/>
        </p:spPr>
        <p:txBody>
          <a:bodyPr wrap="square" rtlCol="0">
            <a:spAutoFit/>
          </a:bodyPr>
          <a:lstStyle/>
          <a:p>
            <a:r>
              <a:rPr lang="it-IT" sz="1200" dirty="0">
                <a:latin typeface="Calibri" panose="020F0502020204030204" pitchFamily="34" charset="0"/>
                <a:cs typeface="Calibri" panose="020F0502020204030204" pitchFamily="34" charset="0"/>
              </a:rPr>
              <a:t>M. Conti  et al.  EJNMMI Physics  3, 8 (2016), M. </a:t>
            </a:r>
            <a:r>
              <a:rPr lang="it-IT" sz="1200" dirty="0" err="1">
                <a:latin typeface="Calibri" panose="020F0502020204030204" pitchFamily="34" charset="0"/>
                <a:cs typeface="Calibri" panose="020F0502020204030204" pitchFamily="34" charset="0"/>
              </a:rPr>
              <a:t>Seimetz</a:t>
            </a:r>
            <a:r>
              <a:rPr lang="it-IT" sz="1200" dirty="0">
                <a:latin typeface="Calibri" panose="020F0502020204030204" pitchFamily="34" charset="0"/>
                <a:cs typeface="Calibri" panose="020F0502020204030204" pitchFamily="34" charset="0"/>
              </a:rPr>
              <a:t> et al. IEEE –NSS/MIC (2015), Z. </a:t>
            </a:r>
            <a:r>
              <a:rPr lang="it-IT" sz="1200" dirty="0" err="1">
                <a:latin typeface="Calibri" panose="020F0502020204030204" pitchFamily="34" charset="0"/>
                <a:cs typeface="Calibri" panose="020F0502020204030204" pitchFamily="34" charset="0"/>
              </a:rPr>
              <a:t>Sun</a:t>
            </a:r>
            <a:r>
              <a:rPr lang="it-IT" sz="1200" dirty="0">
                <a:latin typeface="Calibri" panose="020F0502020204030204" pitchFamily="34" charset="0"/>
                <a:cs typeface="Calibri" panose="020F0502020204030204" pitchFamily="34" charset="0"/>
              </a:rPr>
              <a:t> AIP </a:t>
            </a:r>
            <a:r>
              <a:rPr lang="it-IT" sz="1200" dirty="0" err="1">
                <a:latin typeface="Calibri" panose="020F0502020204030204" pitchFamily="34" charset="0"/>
                <a:cs typeface="Calibri" panose="020F0502020204030204" pitchFamily="34" charset="0"/>
              </a:rPr>
              <a:t>Advances</a:t>
            </a:r>
            <a:r>
              <a:rPr lang="it-IT" sz="1200" dirty="0">
                <a:latin typeface="Calibri" panose="020F0502020204030204" pitchFamily="34" charset="0"/>
                <a:cs typeface="Calibri" panose="020F0502020204030204" pitchFamily="34" charset="0"/>
              </a:rPr>
              <a:t> 11, 040701(2021)</a:t>
            </a:r>
          </a:p>
        </p:txBody>
      </p:sp>
      <p:sp>
        <p:nvSpPr>
          <p:cNvPr id="54" name="TextBox 53">
            <a:extLst>
              <a:ext uri="{FF2B5EF4-FFF2-40B4-BE49-F238E27FC236}">
                <a16:creationId xmlns:a16="http://schemas.microsoft.com/office/drawing/2014/main" id="{46CC1480-E091-B14A-07A5-756A5E00F070}"/>
              </a:ext>
            </a:extLst>
          </p:cNvPr>
          <p:cNvSpPr txBox="1"/>
          <p:nvPr/>
        </p:nvSpPr>
        <p:spPr>
          <a:xfrm>
            <a:off x="5118210" y="2375935"/>
            <a:ext cx="1684899" cy="523220"/>
          </a:xfrm>
          <a:prstGeom prst="rect">
            <a:avLst/>
          </a:prstGeom>
          <a:noFill/>
        </p:spPr>
        <p:txBody>
          <a:bodyPr wrap="square">
            <a:spAutoFit/>
          </a:bodyPr>
          <a:lstStyle/>
          <a:p>
            <a:pPr algn="ctr"/>
            <a:r>
              <a:rPr lang="it-IT" sz="1400" b="1" dirty="0">
                <a:latin typeface="Calibri" panose="020F0502020204030204" pitchFamily="34" charset="0"/>
                <a:cs typeface="Calibri" panose="020F0502020204030204" pitchFamily="34" charset="0"/>
              </a:rPr>
              <a:t>on site </a:t>
            </a:r>
            <a:r>
              <a:rPr lang="it-IT" sz="1400" dirty="0">
                <a:latin typeface="Calibri" panose="020F0502020204030204" pitchFamily="34" charset="0"/>
                <a:cs typeface="Calibri" panose="020F0502020204030204" pitchFamily="34" charset="0"/>
              </a:rPr>
              <a:t>and </a:t>
            </a:r>
            <a:r>
              <a:rPr lang="it-IT" sz="1400" b="1" dirty="0">
                <a:latin typeface="Calibri" panose="020F0502020204030204" pitchFamily="34" charset="0"/>
                <a:cs typeface="Calibri" panose="020F0502020204030204" pitchFamily="34" charset="0"/>
              </a:rPr>
              <a:t>on demand</a:t>
            </a:r>
            <a:r>
              <a:rPr lang="it-IT" sz="1400" dirty="0">
                <a:latin typeface="Calibri" panose="020F0502020204030204" pitchFamily="34" charset="0"/>
                <a:cs typeface="Calibri" panose="020F0502020204030204" pitchFamily="34" charset="0"/>
              </a:rPr>
              <a:t> production</a:t>
            </a:r>
          </a:p>
        </p:txBody>
      </p:sp>
      <p:cxnSp>
        <p:nvCxnSpPr>
          <p:cNvPr id="56" name="Straight Arrow Connector 55">
            <a:extLst>
              <a:ext uri="{FF2B5EF4-FFF2-40B4-BE49-F238E27FC236}">
                <a16:creationId xmlns:a16="http://schemas.microsoft.com/office/drawing/2014/main" id="{B79A4223-5AAF-084F-CD96-D01E2DE8BB76}"/>
              </a:ext>
            </a:extLst>
          </p:cNvPr>
          <p:cNvCxnSpPr/>
          <p:nvPr/>
        </p:nvCxnSpPr>
        <p:spPr>
          <a:xfrm>
            <a:off x="5960659" y="2219434"/>
            <a:ext cx="0" cy="21590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58" name="Rectangle 57">
            <a:extLst>
              <a:ext uri="{FF2B5EF4-FFF2-40B4-BE49-F238E27FC236}">
                <a16:creationId xmlns:a16="http://schemas.microsoft.com/office/drawing/2014/main" id="{CF74294B-2EA3-9771-110F-591193181427}"/>
              </a:ext>
            </a:extLst>
          </p:cNvPr>
          <p:cNvSpPr/>
          <p:nvPr/>
        </p:nvSpPr>
        <p:spPr>
          <a:xfrm>
            <a:off x="1470660" y="1006486"/>
            <a:ext cx="1424940" cy="3130527"/>
          </a:xfrm>
          <a:prstGeom prst="rect">
            <a:avLst/>
          </a:prstGeom>
          <a:solidFill>
            <a:srgbClr val="92D050">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9" name="TextBox 58">
            <a:extLst>
              <a:ext uri="{FF2B5EF4-FFF2-40B4-BE49-F238E27FC236}">
                <a16:creationId xmlns:a16="http://schemas.microsoft.com/office/drawing/2014/main" id="{3A88310E-0C83-A360-5F12-4E482BBEFC79}"/>
              </a:ext>
            </a:extLst>
          </p:cNvPr>
          <p:cNvSpPr txBox="1"/>
          <p:nvPr/>
        </p:nvSpPr>
        <p:spPr>
          <a:xfrm>
            <a:off x="1592580" y="916362"/>
            <a:ext cx="1363980" cy="954107"/>
          </a:xfrm>
          <a:prstGeom prst="rect">
            <a:avLst/>
          </a:prstGeom>
          <a:noFill/>
        </p:spPr>
        <p:txBody>
          <a:bodyPr wrap="square" rtlCol="0">
            <a:spAutoFit/>
          </a:bodyPr>
          <a:lstStyle/>
          <a:p>
            <a:pPr algn="r"/>
            <a:r>
              <a:rPr lang="it-IT" sz="1400" dirty="0">
                <a:latin typeface="Calibri" panose="020F0502020204030204" pitchFamily="34" charset="0"/>
                <a:cs typeface="Calibri" panose="020F0502020204030204" pitchFamily="34" charset="0"/>
              </a:rPr>
              <a:t>Main proton Spectral range contributing to the reaction</a:t>
            </a:r>
          </a:p>
        </p:txBody>
      </p:sp>
      <p:sp>
        <p:nvSpPr>
          <p:cNvPr id="61" name="Star: 5 Points 60">
            <a:extLst>
              <a:ext uri="{FF2B5EF4-FFF2-40B4-BE49-F238E27FC236}">
                <a16:creationId xmlns:a16="http://schemas.microsoft.com/office/drawing/2014/main" id="{2176BBE9-6A0E-8DCE-F15D-462A8241E7C0}"/>
              </a:ext>
            </a:extLst>
          </p:cNvPr>
          <p:cNvSpPr/>
          <p:nvPr/>
        </p:nvSpPr>
        <p:spPr>
          <a:xfrm>
            <a:off x="1221802" y="4050330"/>
            <a:ext cx="133660" cy="173368"/>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grpSp>
        <p:nvGrpSpPr>
          <p:cNvPr id="63" name="Group 62">
            <a:extLst>
              <a:ext uri="{FF2B5EF4-FFF2-40B4-BE49-F238E27FC236}">
                <a16:creationId xmlns:a16="http://schemas.microsoft.com/office/drawing/2014/main" id="{2240CB8C-3CBE-9C1E-3B03-681EA078AB4F}"/>
              </a:ext>
            </a:extLst>
          </p:cNvPr>
          <p:cNvGrpSpPr/>
          <p:nvPr/>
        </p:nvGrpSpPr>
        <p:grpSpPr>
          <a:xfrm>
            <a:off x="3014402" y="1093908"/>
            <a:ext cx="1684961" cy="523220"/>
            <a:chOff x="3362238" y="1173450"/>
            <a:chExt cx="1684961" cy="523220"/>
          </a:xfrm>
        </p:grpSpPr>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F6C70D1E-E655-B763-94D5-B0E8A57E2F0C}"/>
                    </a:ext>
                  </a:extLst>
                </p:cNvPr>
                <p:cNvSpPr txBox="1"/>
                <p:nvPr/>
              </p:nvSpPr>
              <p:spPr>
                <a:xfrm>
                  <a:off x="3409751" y="1173450"/>
                  <a:ext cx="1637448" cy="523220"/>
                </a:xfrm>
                <a:prstGeom prst="rect">
                  <a:avLst/>
                </a:prstGeom>
                <a:noFill/>
              </p:spPr>
              <p:txBody>
                <a:bodyPr wrap="square" rtlCol="0">
                  <a:spAutoFit/>
                </a:bodyPr>
                <a:lstStyle/>
                <a:p>
                  <a14:m>
                    <m:oMath xmlns:m="http://schemas.openxmlformats.org/officeDocument/2006/math">
                      <m:r>
                        <a:rPr lang="it-IT" sz="1400" b="0" i="1" smtClean="0">
                          <a:latin typeface="Cambria Math" panose="02040503050406030204" pitchFamily="18" charset="0"/>
                          <a:cs typeface="Calibri" panose="020F0502020204030204" pitchFamily="34" charset="0"/>
                        </a:rPr>
                        <m:t>≃</m:t>
                      </m:r>
                    </m:oMath>
                  </a14:m>
                  <a:r>
                    <a:rPr lang="it-IT" sz="1400" dirty="0">
                      <a:latin typeface="Calibri" panose="020F0502020204030204" pitchFamily="34" charset="0"/>
                      <a:cs typeface="Calibri" panose="020F0502020204030204" pitchFamily="34" charset="0"/>
                    </a:rPr>
                    <a:t>2.5 MeV production treshold</a:t>
                  </a:r>
                </a:p>
              </p:txBody>
            </p:sp>
          </mc:Choice>
          <mc:Fallback xmlns="">
            <p:sp>
              <p:nvSpPr>
                <p:cNvPr id="60" name="TextBox 59">
                  <a:extLst>
                    <a:ext uri="{FF2B5EF4-FFF2-40B4-BE49-F238E27FC236}">
                      <a16:creationId xmlns:a16="http://schemas.microsoft.com/office/drawing/2014/main" id="{F6C70D1E-E655-B763-94D5-B0E8A57E2F0C}"/>
                    </a:ext>
                  </a:extLst>
                </p:cNvPr>
                <p:cNvSpPr txBox="1">
                  <a:spLocks noRot="1" noChangeAspect="1" noMove="1" noResize="1" noEditPoints="1" noAdjustHandles="1" noChangeArrowheads="1" noChangeShapeType="1" noTextEdit="1"/>
                </p:cNvSpPr>
                <p:nvPr/>
              </p:nvSpPr>
              <p:spPr>
                <a:xfrm>
                  <a:off x="3409751" y="1173450"/>
                  <a:ext cx="1637448" cy="523220"/>
                </a:xfrm>
                <a:prstGeom prst="rect">
                  <a:avLst/>
                </a:prstGeom>
                <a:blipFill>
                  <a:blip r:embed="rId7"/>
                  <a:stretch>
                    <a:fillRect l="-1115" t="-1163" b="-11628"/>
                  </a:stretch>
                </a:blipFill>
              </p:spPr>
              <p:txBody>
                <a:bodyPr/>
                <a:lstStyle/>
                <a:p>
                  <a:r>
                    <a:rPr lang="it-IT">
                      <a:noFill/>
                    </a:rPr>
                    <a:t> </a:t>
                  </a:r>
                </a:p>
              </p:txBody>
            </p:sp>
          </mc:Fallback>
        </mc:AlternateContent>
        <p:sp>
          <p:nvSpPr>
            <p:cNvPr id="62" name="Star: 5 Points 61">
              <a:extLst>
                <a:ext uri="{FF2B5EF4-FFF2-40B4-BE49-F238E27FC236}">
                  <a16:creationId xmlns:a16="http://schemas.microsoft.com/office/drawing/2014/main" id="{504D9A0C-FD55-5BAF-CCD8-D006F6181231}"/>
                </a:ext>
              </a:extLst>
            </p:cNvPr>
            <p:cNvSpPr/>
            <p:nvPr/>
          </p:nvSpPr>
          <p:spPr>
            <a:xfrm>
              <a:off x="3362238" y="1221508"/>
              <a:ext cx="133660" cy="173368"/>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grpSp>
      <p:grpSp>
        <p:nvGrpSpPr>
          <p:cNvPr id="21506" name="Group 21505">
            <a:extLst>
              <a:ext uri="{FF2B5EF4-FFF2-40B4-BE49-F238E27FC236}">
                <a16:creationId xmlns:a16="http://schemas.microsoft.com/office/drawing/2014/main" id="{B8876CCC-6FB8-12A7-B56E-121724286BA5}"/>
              </a:ext>
            </a:extLst>
          </p:cNvPr>
          <p:cNvGrpSpPr/>
          <p:nvPr/>
        </p:nvGrpSpPr>
        <p:grpSpPr>
          <a:xfrm>
            <a:off x="5181156" y="3416075"/>
            <a:ext cx="3542188" cy="1092810"/>
            <a:chOff x="5085906" y="3377975"/>
            <a:chExt cx="3542188" cy="1092810"/>
          </a:xfrm>
        </p:grpSpPr>
        <p:sp>
          <p:nvSpPr>
            <p:cNvPr id="21504" name="Rectangle 21503">
              <a:extLst>
                <a:ext uri="{FF2B5EF4-FFF2-40B4-BE49-F238E27FC236}">
                  <a16:creationId xmlns:a16="http://schemas.microsoft.com/office/drawing/2014/main" id="{D364AF55-BCA2-EE3C-9DDF-DE5B3773571B}"/>
                </a:ext>
              </a:extLst>
            </p:cNvPr>
            <p:cNvSpPr/>
            <p:nvPr/>
          </p:nvSpPr>
          <p:spPr>
            <a:xfrm>
              <a:off x="5118210" y="3377975"/>
              <a:ext cx="3486849" cy="10928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21505" name="TextBox 21504">
                  <a:extLst>
                    <a:ext uri="{FF2B5EF4-FFF2-40B4-BE49-F238E27FC236}">
                      <a16:creationId xmlns:a16="http://schemas.microsoft.com/office/drawing/2014/main" id="{15CD6A26-372E-989A-564A-6BCA8D7D7910}"/>
                    </a:ext>
                  </a:extLst>
                </p:cNvPr>
                <p:cNvSpPr txBox="1"/>
                <p:nvPr/>
              </p:nvSpPr>
              <p:spPr>
                <a:xfrm>
                  <a:off x="5085906" y="3397025"/>
                  <a:ext cx="3542188" cy="1049711"/>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No </a:t>
                  </a:r>
                  <a14:m>
                    <m:oMath xmlns:m="http://schemas.openxmlformats.org/officeDocument/2006/math">
                      <m:r>
                        <a:rPr lang="it-IT" sz="1400" b="0" i="1" smtClean="0">
                          <a:latin typeface="Cambria Math" panose="02040503050406030204" pitchFamily="18" charset="0"/>
                          <a:cs typeface="Calibri" panose="020F0502020204030204" pitchFamily="34" charset="0"/>
                        </a:rPr>
                        <m:t>𝛾</m:t>
                      </m:r>
                    </m:oMath>
                  </a14:m>
                  <a:r>
                    <a:rPr lang="it-IT" sz="1400" dirty="0">
                      <a:latin typeface="Calibri" panose="020F0502020204030204" pitchFamily="34" charset="0"/>
                      <a:cs typeface="Calibri" panose="020F0502020204030204" pitchFamily="34" charset="0"/>
                    </a:rPr>
                    <a:t> emission during the decay</a:t>
                  </a:r>
                </a:p>
                <a:p>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𝜏</m:t>
                          </m:r>
                        </m:e>
                        <m:sub>
                          <m:f>
                            <m:fPr>
                              <m:ctrlPr>
                                <a:rPr lang="it-IT"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1</m:t>
                              </m:r>
                            </m:num>
                            <m:den>
                              <m:r>
                                <a:rPr lang="it-IT" sz="1400" b="0" i="1" smtClean="0">
                                  <a:latin typeface="Cambria Math" panose="02040503050406030204" pitchFamily="18" charset="0"/>
                                  <a:cs typeface="Calibri" panose="020F0502020204030204" pitchFamily="34" charset="0"/>
                                </a:rPr>
                                <m:t>2</m:t>
                              </m:r>
                            </m:den>
                          </m:f>
                        </m:sub>
                      </m:sSub>
                      <m:r>
                        <a:rPr lang="it-IT" sz="1400" b="0" i="1" smtClean="0">
                          <a:latin typeface="Cambria Math" panose="02040503050406030204" pitchFamily="18" charset="0"/>
                          <a:cs typeface="Calibri" panose="020F0502020204030204" pitchFamily="34" charset="0"/>
                        </a:rPr>
                        <m:t>≃110</m:t>
                      </m:r>
                    </m:oMath>
                  </a14:m>
                  <a:r>
                    <a:rPr lang="it-IT" sz="1400" dirty="0">
                      <a:latin typeface="Calibri" panose="020F0502020204030204" pitchFamily="34" charset="0"/>
                      <a:cs typeface="Calibri" panose="020F0502020204030204" pitchFamily="34" charset="0"/>
                    </a:rPr>
                    <a:t> min: reduced patient exposition</a:t>
                  </a:r>
                </a:p>
                <a:p>
                  <a:r>
                    <a:rPr lang="it-IT" sz="1400" dirty="0">
                      <a:latin typeface="Calibri" panose="020F0502020204030204" pitchFamily="34" charset="0"/>
                      <a:cs typeface="Calibri" panose="020F0502020204030204" pitchFamily="34" charset="0"/>
                    </a:rPr>
                    <a:t>Non toxic</a:t>
                  </a:r>
                </a:p>
                <a:p>
                  <a14:m>
                    <m:oMath xmlns:m="http://schemas.openxmlformats.org/officeDocument/2006/math">
                      <m:sPre>
                        <m:sPrePr>
                          <m:ctrlPr>
                            <a:rPr lang="it-IT" sz="1100" i="1">
                              <a:latin typeface="Cambria Math" panose="02040503050406030204" pitchFamily="18" charset="0"/>
                            </a:rPr>
                          </m:ctrlPr>
                        </m:sPrePr>
                        <m:sub>
                          <m:r>
                            <a:rPr lang="it-IT" sz="1100" i="1">
                              <a:latin typeface="Cambria Math" panose="02040503050406030204" pitchFamily="18" charset="0"/>
                            </a:rPr>
                            <m:t>1</m:t>
                          </m:r>
                        </m:sub>
                        <m:sup>
                          <m:r>
                            <a:rPr lang="it-IT" sz="1400" i="1">
                              <a:latin typeface="Cambria Math" panose="02040503050406030204" pitchFamily="18" charset="0"/>
                            </a:rPr>
                            <m:t>0</m:t>
                          </m:r>
                        </m:sup>
                        <m:e>
                          <m:r>
                            <a:rPr lang="it-IT" sz="1400" i="1">
                              <a:latin typeface="Cambria Math" panose="02040503050406030204" pitchFamily="18" charset="0"/>
                            </a:rPr>
                            <m:t>𝑒</m:t>
                          </m:r>
                        </m:e>
                      </m:sPre>
                    </m:oMath>
                  </a14:m>
                  <a:r>
                    <a:rPr lang="it-IT" sz="1400" dirty="0">
                      <a:latin typeface="Calibri" panose="020F0502020204030204" pitchFamily="34" charset="0"/>
                      <a:cs typeface="Calibri" panose="020F0502020204030204" pitchFamily="34" charset="0"/>
                    </a:rPr>
                    <a:t> low energy, short range before annihilation</a:t>
                  </a:r>
                </a:p>
              </p:txBody>
            </p:sp>
          </mc:Choice>
          <mc:Fallback xmlns="">
            <p:sp>
              <p:nvSpPr>
                <p:cNvPr id="21505" name="TextBox 21504">
                  <a:extLst>
                    <a:ext uri="{FF2B5EF4-FFF2-40B4-BE49-F238E27FC236}">
                      <a16:creationId xmlns:a16="http://schemas.microsoft.com/office/drawing/2014/main" id="{15CD6A26-372E-989A-564A-6BCA8D7D7910}"/>
                    </a:ext>
                  </a:extLst>
                </p:cNvPr>
                <p:cNvSpPr txBox="1">
                  <a:spLocks noRot="1" noChangeAspect="1" noMove="1" noResize="1" noEditPoints="1" noAdjustHandles="1" noChangeArrowheads="1" noChangeShapeType="1" noTextEdit="1"/>
                </p:cNvSpPr>
                <p:nvPr/>
              </p:nvSpPr>
              <p:spPr>
                <a:xfrm>
                  <a:off x="5085906" y="3397025"/>
                  <a:ext cx="3542188" cy="1049711"/>
                </a:xfrm>
                <a:prstGeom prst="rect">
                  <a:avLst/>
                </a:prstGeom>
                <a:blipFill>
                  <a:blip r:embed="rId8"/>
                  <a:stretch>
                    <a:fillRect l="-516" t="-1163" b="-5233"/>
                  </a:stretch>
                </a:blipFill>
              </p:spPr>
              <p:txBody>
                <a:bodyPr/>
                <a:lstStyle/>
                <a:p>
                  <a:r>
                    <a:rPr lang="it-IT">
                      <a:noFill/>
                    </a:rPr>
                    <a:t> </a:t>
                  </a:r>
                </a:p>
              </p:txBody>
            </p:sp>
          </mc:Fallback>
        </mc:AlternateContent>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F21A-1997-DEB0-F6E8-35DAA4093FA1}"/>
              </a:ext>
            </a:extLst>
          </p:cNvPr>
          <p:cNvSpPr>
            <a:spLocks noGrp="1"/>
          </p:cNvSpPr>
          <p:nvPr>
            <p:ph type="title"/>
          </p:nvPr>
        </p:nvSpPr>
        <p:spPr/>
        <p:txBody>
          <a:bodyPr/>
          <a:lstStyle/>
          <a:p>
            <a:pPr>
              <a:defRPr/>
            </a:pPr>
            <a:r>
              <a:rPr lang="it-IT" dirty="0"/>
              <a:t>Radioisotope production for PET</a:t>
            </a:r>
          </a:p>
        </p:txBody>
      </p:sp>
      <p:sp>
        <p:nvSpPr>
          <p:cNvPr id="4" name="Footer Placeholder 3">
            <a:extLst>
              <a:ext uri="{FF2B5EF4-FFF2-40B4-BE49-F238E27FC236}">
                <a16:creationId xmlns:a16="http://schemas.microsoft.com/office/drawing/2014/main" id="{985168B0-6A74-5B82-C6CC-EF2D166C7068}"/>
              </a:ext>
            </a:extLst>
          </p:cNvPr>
          <p:cNvSpPr>
            <a:spLocks noGrp="1"/>
          </p:cNvSpPr>
          <p:nvPr>
            <p:ph type="ftr" sz="quarter" idx="10"/>
          </p:nvPr>
        </p:nvSpPr>
        <p:spPr/>
        <p:txBody>
          <a:bodyPr/>
          <a:lstStyle/>
          <a:p>
            <a:pPr>
              <a:defRPr/>
            </a:pPr>
            <a:r>
              <a:rPr lang="it-IT" sz="1000"/>
              <a:t>CIP 2026</a:t>
            </a:r>
          </a:p>
        </p:txBody>
      </p:sp>
      <p:sp>
        <p:nvSpPr>
          <p:cNvPr id="22533" name="Slide Number Placeholder 4">
            <a:extLst>
              <a:ext uri="{FF2B5EF4-FFF2-40B4-BE49-F238E27FC236}">
                <a16:creationId xmlns:a16="http://schemas.microsoft.com/office/drawing/2014/main" id="{B754355D-EC7B-2787-9CA5-3550999CDB3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3A9439-EAF7-49A8-8DFB-131174B35F5D}" type="slidenum">
              <a:rPr lang="it-IT" altLang="it-IT" smtClean="0">
                <a:solidFill>
                  <a:schemeClr val="bg1"/>
                </a:solidFill>
              </a:rPr>
              <a:pPr/>
              <a:t>29</a:t>
            </a:fld>
            <a:endParaRPr lang="it-IT" altLang="it-IT">
              <a:solidFill>
                <a:schemeClr val="bg1"/>
              </a:solidFill>
            </a:endParaRPr>
          </a:p>
        </p:txBody>
      </p:sp>
      <p:pic>
        <p:nvPicPr>
          <p:cNvPr id="12" name="Picture 11">
            <a:extLst>
              <a:ext uri="{FF2B5EF4-FFF2-40B4-BE49-F238E27FC236}">
                <a16:creationId xmlns:a16="http://schemas.microsoft.com/office/drawing/2014/main" id="{AD347DF0-7002-C1ED-1B60-5305C86B86F3}"/>
              </a:ext>
            </a:extLst>
          </p:cNvPr>
          <p:cNvPicPr>
            <a:picLocks noChangeAspect="1"/>
          </p:cNvPicPr>
          <p:nvPr/>
        </p:nvPicPr>
        <p:blipFill>
          <a:blip r:embed="rId3"/>
          <a:stretch>
            <a:fillRect/>
          </a:stretch>
        </p:blipFill>
        <p:spPr>
          <a:xfrm>
            <a:off x="116680" y="1006409"/>
            <a:ext cx="4392351" cy="254963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5A9F321-C0E6-4F69-E11F-33CEF5EA7339}"/>
                  </a:ext>
                </a:extLst>
              </p:cNvPr>
              <p:cNvSpPr txBox="1"/>
              <p:nvPr/>
            </p:nvSpPr>
            <p:spPr>
              <a:xfrm>
                <a:off x="132965" y="997649"/>
                <a:ext cx="1504836" cy="954107"/>
              </a:xfrm>
              <a:prstGeom prst="rect">
                <a:avLst/>
              </a:prstGeom>
              <a:noFill/>
            </p:spPr>
            <p:txBody>
              <a:bodyPr wrap="square">
                <a:spAutoFit/>
              </a:bodyPr>
              <a:lstStyle/>
              <a:p>
                <a:r>
                  <a:rPr lang="it-IT" sz="1400" b="1" dirty="0">
                    <a:solidFill>
                      <a:srgbClr val="FF0000"/>
                    </a:solidFill>
                    <a:latin typeface="Calibri" panose="020F0502020204030204" pitchFamily="34" charset="0"/>
                    <a:cs typeface="Calibri" panose="020F0502020204030204" pitchFamily="34" charset="0"/>
                  </a:rPr>
                  <a:t>3 J on target</a:t>
                </a:r>
              </a:p>
              <a:p>
                <a:r>
                  <a:rPr lang="it-IT" sz="1400" b="1" dirty="0">
                    <a:solidFill>
                      <a:srgbClr val="FF0000"/>
                    </a:solidFill>
                    <a:latin typeface="Calibri" panose="020F0502020204030204" pitchFamily="34" charset="0"/>
                    <a:cs typeface="Calibri" panose="020F0502020204030204" pitchFamily="34" charset="0"/>
                  </a:rPr>
                  <a:t>27 </a:t>
                </a:r>
                <a:r>
                  <a:rPr lang="it-IT" sz="1400" b="1" dirty="0" err="1">
                    <a:solidFill>
                      <a:srgbClr val="FF0000"/>
                    </a:solidFill>
                    <a:latin typeface="Calibri" panose="020F0502020204030204" pitchFamily="34" charset="0"/>
                    <a:cs typeface="Calibri" panose="020F0502020204030204" pitchFamily="34" charset="0"/>
                  </a:rPr>
                  <a:t>fs</a:t>
                </a:r>
                <a:r>
                  <a:rPr lang="it-IT" sz="1400" b="1" dirty="0">
                    <a:solidFill>
                      <a:srgbClr val="FF0000"/>
                    </a:solidFill>
                    <a:latin typeface="Calibri" panose="020F0502020204030204" pitchFamily="34" charset="0"/>
                    <a:cs typeface="Calibri" panose="020F0502020204030204" pitchFamily="34" charset="0"/>
                  </a:rPr>
                  <a:t> </a:t>
                </a:r>
                <a:r>
                  <a:rPr lang="it-IT" sz="1400" b="1" dirty="0" err="1">
                    <a:solidFill>
                      <a:srgbClr val="FF0000"/>
                    </a:solidFill>
                    <a:latin typeface="Calibri" panose="020F0502020204030204" pitchFamily="34" charset="0"/>
                    <a:cs typeface="Calibri" panose="020F0502020204030204" pitchFamily="34" charset="0"/>
                  </a:rPr>
                  <a:t>duration</a:t>
                </a:r>
                <a:endParaRPr lang="it-IT" sz="1400" b="1" dirty="0">
                  <a:solidFill>
                    <a:srgbClr val="FF0000"/>
                  </a:solidFill>
                  <a:latin typeface="Calibri" panose="020F0502020204030204" pitchFamily="34" charset="0"/>
                  <a:cs typeface="Calibri" panose="020F0502020204030204" pitchFamily="34" charset="0"/>
                </a:endParaRPr>
              </a:p>
              <a:p>
                <a14:m>
                  <m:oMath xmlns:m="http://schemas.openxmlformats.org/officeDocument/2006/math">
                    <m:r>
                      <a:rPr lang="it-IT" sz="1400" b="1" i="1" smtClean="0">
                        <a:solidFill>
                          <a:srgbClr val="FF0000"/>
                        </a:solidFill>
                        <a:latin typeface="Cambria Math" panose="02040503050406030204" pitchFamily="18" charset="0"/>
                      </a:rPr>
                      <m:t>∼</m:t>
                    </m:r>
                  </m:oMath>
                </a14:m>
                <a:r>
                  <a:rPr lang="it-IT" sz="1400" b="1" dirty="0">
                    <a:solidFill>
                      <a:srgbClr val="FF0000"/>
                    </a:solidFill>
                    <a:latin typeface="Calibri" panose="020F0502020204030204" pitchFamily="34" charset="0"/>
                    <a:cs typeface="Calibri" panose="020F0502020204030204" pitchFamily="34" charset="0"/>
                  </a:rPr>
                  <a:t> 2</a:t>
                </a:r>
                <a14:m>
                  <m:oMath xmlns:m="http://schemas.openxmlformats.org/officeDocument/2006/math">
                    <m:r>
                      <a:rPr lang="it-IT" sz="1400" b="1" i="1" dirty="0" smtClean="0">
                        <a:solidFill>
                          <a:srgbClr val="FF0000"/>
                        </a:solidFill>
                        <a:latin typeface="Cambria Math" panose="02040503050406030204" pitchFamily="18" charset="0"/>
                      </a:rPr>
                      <m:t>×</m:t>
                    </m:r>
                  </m:oMath>
                </a14:m>
                <a:r>
                  <a:rPr lang="it-IT" sz="1400" b="1" dirty="0">
                    <a:solidFill>
                      <a:srgbClr val="FF0000"/>
                    </a:solidFill>
                    <a:latin typeface="Calibri" panose="020F0502020204030204" pitchFamily="34" charset="0"/>
                    <a:cs typeface="Calibri" panose="020F0502020204030204" pitchFamily="34" charset="0"/>
                  </a:rPr>
                  <a:t>10</a:t>
                </a:r>
                <a:r>
                  <a:rPr lang="it-IT" sz="1400" b="1" baseline="30000" dirty="0">
                    <a:solidFill>
                      <a:srgbClr val="FF0000"/>
                    </a:solidFill>
                    <a:latin typeface="Calibri" panose="020F0502020204030204" pitchFamily="34" charset="0"/>
                    <a:cs typeface="Calibri" panose="020F0502020204030204" pitchFamily="34" charset="0"/>
                  </a:rPr>
                  <a:t>20 </a:t>
                </a:r>
                <a:r>
                  <a:rPr lang="it-IT" sz="1400" b="1" dirty="0">
                    <a:solidFill>
                      <a:srgbClr val="FF0000"/>
                    </a:solidFill>
                    <a:latin typeface="Calibri" panose="020F0502020204030204" pitchFamily="34" charset="0"/>
                    <a:cs typeface="Calibri" panose="020F0502020204030204" pitchFamily="34" charset="0"/>
                  </a:rPr>
                  <a:t>Wcm</a:t>
                </a:r>
                <a:r>
                  <a:rPr lang="it-IT" sz="1400" b="1" baseline="30000" dirty="0">
                    <a:solidFill>
                      <a:srgbClr val="FF0000"/>
                    </a:solidFill>
                    <a:latin typeface="Calibri" panose="020F0502020204030204" pitchFamily="34" charset="0"/>
                    <a:cs typeface="Calibri" panose="020F0502020204030204" pitchFamily="34" charset="0"/>
                  </a:rPr>
                  <a:t>-2</a:t>
                </a:r>
              </a:p>
              <a:p>
                <a:r>
                  <a:rPr lang="it-IT" sz="1400" b="1" dirty="0">
                    <a:solidFill>
                      <a:srgbClr val="FF0000"/>
                    </a:solidFill>
                    <a:latin typeface="Calibri" panose="020F0502020204030204" pitchFamily="34" charset="0"/>
                    <a:cs typeface="Calibri" panose="020F0502020204030204" pitchFamily="34" charset="0"/>
                  </a:rPr>
                  <a:t>@ 0.3 Hz</a:t>
                </a:r>
              </a:p>
            </p:txBody>
          </p:sp>
        </mc:Choice>
        <mc:Fallback xmlns="">
          <p:sp>
            <p:nvSpPr>
              <p:cNvPr id="6" name="TextBox 5">
                <a:extLst>
                  <a:ext uri="{FF2B5EF4-FFF2-40B4-BE49-F238E27FC236}">
                    <a16:creationId xmlns:a16="http://schemas.microsoft.com/office/drawing/2014/main" id="{C5A9F321-C0E6-4F69-E11F-33CEF5EA7339}"/>
                  </a:ext>
                </a:extLst>
              </p:cNvPr>
              <p:cNvSpPr txBox="1">
                <a:spLocks noRot="1" noChangeAspect="1" noMove="1" noResize="1" noEditPoints="1" noAdjustHandles="1" noChangeArrowheads="1" noChangeShapeType="1" noTextEdit="1"/>
              </p:cNvSpPr>
              <p:nvPr/>
            </p:nvSpPr>
            <p:spPr>
              <a:xfrm>
                <a:off x="132965" y="997649"/>
                <a:ext cx="1504836" cy="954107"/>
              </a:xfrm>
              <a:prstGeom prst="rect">
                <a:avLst/>
              </a:prstGeom>
              <a:blipFill>
                <a:blip r:embed="rId4"/>
                <a:stretch>
                  <a:fillRect l="-1215" t="-1282" b="-5769"/>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4CB8CA0D-F48D-009B-2546-626B0C894828}"/>
              </a:ext>
            </a:extLst>
          </p:cNvPr>
          <p:cNvSpPr/>
          <p:nvPr/>
        </p:nvSpPr>
        <p:spPr>
          <a:xfrm>
            <a:off x="3819451" y="3771460"/>
            <a:ext cx="1076476" cy="720149"/>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6CB5F63B-ABE7-38E8-0517-DA8CB6570F06}"/>
              </a:ext>
            </a:extLst>
          </p:cNvPr>
          <p:cNvSpPr/>
          <p:nvPr/>
        </p:nvSpPr>
        <p:spPr>
          <a:xfrm>
            <a:off x="2377476" y="4036331"/>
            <a:ext cx="1353232"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85 shots accum.</a:t>
            </a:r>
            <a:endParaRPr lang="en-US" sz="1400" b="0" strike="noStrike" spc="-1" dirty="0">
              <a:solidFill>
                <a:srgbClr val="000000"/>
              </a:solidFill>
              <a:latin typeface="Arial"/>
            </a:endParaRPr>
          </a:p>
        </p:txBody>
      </p:sp>
      <p:sp>
        <p:nvSpPr>
          <p:cNvPr id="11" name="Rectangle 10">
            <a:extLst>
              <a:ext uri="{FF2B5EF4-FFF2-40B4-BE49-F238E27FC236}">
                <a16:creationId xmlns:a16="http://schemas.microsoft.com/office/drawing/2014/main" id="{8EF26918-C28E-ACE8-CACA-3114E6B3A485}"/>
              </a:ext>
            </a:extLst>
          </p:cNvPr>
          <p:cNvSpPr/>
          <p:nvPr/>
        </p:nvSpPr>
        <p:spPr>
          <a:xfrm>
            <a:off x="2387088" y="4268952"/>
            <a:ext cx="996083"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45 minutes</a:t>
            </a:r>
            <a:endParaRPr lang="en-US" sz="1400" b="0" strike="noStrike" spc="-1" dirty="0">
              <a:solidFill>
                <a:srgbClr val="000000"/>
              </a:solidFill>
              <a:latin typeface="Arial"/>
            </a:endParaRPr>
          </a:p>
        </p:txBody>
      </p:sp>
      <p:grpSp>
        <p:nvGrpSpPr>
          <p:cNvPr id="16" name="Group 15">
            <a:extLst>
              <a:ext uri="{FF2B5EF4-FFF2-40B4-BE49-F238E27FC236}">
                <a16:creationId xmlns:a16="http://schemas.microsoft.com/office/drawing/2014/main" id="{0D1D6F92-CE43-6693-E181-71D168E24DDD}"/>
              </a:ext>
            </a:extLst>
          </p:cNvPr>
          <p:cNvGrpSpPr/>
          <p:nvPr/>
        </p:nvGrpSpPr>
        <p:grpSpPr>
          <a:xfrm>
            <a:off x="272016" y="3882701"/>
            <a:ext cx="2130175" cy="311105"/>
            <a:chOff x="7161480" y="2555640"/>
            <a:chExt cx="2130175" cy="311105"/>
          </a:xfrm>
        </p:grpSpPr>
        <p:sp>
          <p:nvSpPr>
            <p:cNvPr id="34" name="Rectangle 33">
              <a:extLst>
                <a:ext uri="{FF2B5EF4-FFF2-40B4-BE49-F238E27FC236}">
                  <a16:creationId xmlns:a16="http://schemas.microsoft.com/office/drawing/2014/main" id="{3C14DC4A-5D40-4918-5D03-B336C55DF851}"/>
                </a:ext>
              </a:extLst>
            </p:cNvPr>
            <p:cNvSpPr/>
            <p:nvPr/>
          </p:nvSpPr>
          <p:spPr>
            <a:xfrm>
              <a:off x="7161480" y="2555640"/>
              <a:ext cx="938568"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15.6 uL of </a:t>
              </a:r>
              <a:endParaRPr lang="en-US" sz="1400" b="0" strike="noStrike" spc="-1" dirty="0">
                <a:solidFill>
                  <a:srgbClr val="000000"/>
                </a:solidFill>
                <a:latin typeface="Arial"/>
              </a:endParaRPr>
            </a:p>
          </p:txBody>
        </p:sp>
        <p:sp>
          <p:nvSpPr>
            <p:cNvPr id="35" name="Rectangle 34">
              <a:extLst>
                <a:ext uri="{FF2B5EF4-FFF2-40B4-BE49-F238E27FC236}">
                  <a16:creationId xmlns:a16="http://schemas.microsoft.com/office/drawing/2014/main" id="{031B541C-5F18-465B-22FE-D49A0C087C20}"/>
                </a:ext>
              </a:extLst>
            </p:cNvPr>
            <p:cNvSpPr/>
            <p:nvPr/>
          </p:nvSpPr>
          <p:spPr>
            <a:xfrm>
              <a:off x="7904439" y="2560422"/>
              <a:ext cx="1387216"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a:t>
              </a:r>
              <a:r>
                <a:rPr lang="it-IT" sz="1400" b="0" strike="noStrike" spc="-1" baseline="30000" dirty="0">
                  <a:solidFill>
                    <a:srgbClr val="000000"/>
                  </a:solidFill>
                  <a:latin typeface="Calibri"/>
                  <a:ea typeface="DejaVu Sans"/>
                </a:rPr>
                <a:t>18</a:t>
              </a:r>
              <a:r>
                <a:rPr lang="it-IT" sz="1400" b="0" strike="noStrike" spc="-1" dirty="0">
                  <a:solidFill>
                    <a:srgbClr val="000000"/>
                  </a:solidFill>
                  <a:latin typeface="Calibri"/>
                  <a:ea typeface="DejaVu Sans"/>
                </a:rPr>
                <a:t>O]-H</a:t>
              </a:r>
              <a:r>
                <a:rPr lang="it-IT" sz="1400" b="0" strike="noStrike" spc="-1" baseline="-25000" dirty="0">
                  <a:solidFill>
                    <a:srgbClr val="000000"/>
                  </a:solidFill>
                  <a:latin typeface="Calibri"/>
                  <a:ea typeface="DejaVu Sans"/>
                </a:rPr>
                <a:t>2</a:t>
              </a:r>
              <a:r>
                <a:rPr lang="it-IT" sz="1400" b="0" strike="noStrike" spc="-1" dirty="0">
                  <a:solidFill>
                    <a:srgbClr val="000000"/>
                  </a:solidFill>
                  <a:latin typeface="Calibri"/>
                  <a:ea typeface="DejaVu Sans"/>
                </a:rPr>
                <a:t>O @98%</a:t>
              </a:r>
              <a:endParaRPr lang="en-US" sz="1400" b="0" strike="noStrike" spc="-1" dirty="0">
                <a:solidFill>
                  <a:srgbClr val="000000"/>
                </a:solidFill>
                <a:latin typeface="Arial"/>
              </a:endParaRPr>
            </a:p>
          </p:txBody>
        </p:sp>
      </p:grpSp>
      <p:pic>
        <p:nvPicPr>
          <p:cNvPr id="18" name="Picture 17">
            <a:extLst>
              <a:ext uri="{FF2B5EF4-FFF2-40B4-BE49-F238E27FC236}">
                <a16:creationId xmlns:a16="http://schemas.microsoft.com/office/drawing/2014/main" id="{F0209515-D4BF-8D50-8C4E-43E9C8B23336}"/>
              </a:ext>
            </a:extLst>
          </p:cNvPr>
          <p:cNvPicPr/>
          <p:nvPr/>
        </p:nvPicPr>
        <p:blipFill>
          <a:blip r:embed="rId5"/>
          <a:srcRect r="3621"/>
          <a:stretch/>
        </p:blipFill>
        <p:spPr>
          <a:xfrm>
            <a:off x="401507" y="4417806"/>
            <a:ext cx="1779855" cy="306323"/>
          </a:xfrm>
          <a:prstGeom prst="rect">
            <a:avLst/>
          </a:prstGeom>
          <a:ln w="0">
            <a:noFill/>
          </a:ln>
        </p:spPr>
      </p:pic>
      <p:sp>
        <p:nvSpPr>
          <p:cNvPr id="20" name="Rectangle 19">
            <a:extLst>
              <a:ext uri="{FF2B5EF4-FFF2-40B4-BE49-F238E27FC236}">
                <a16:creationId xmlns:a16="http://schemas.microsoft.com/office/drawing/2014/main" id="{E1623903-9A98-3378-1386-FFD81973CEA2}"/>
              </a:ext>
            </a:extLst>
          </p:cNvPr>
          <p:cNvSpPr/>
          <p:nvPr/>
        </p:nvSpPr>
        <p:spPr>
          <a:xfrm>
            <a:off x="270662" y="4125012"/>
            <a:ext cx="1727246"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50 um Mylar window</a:t>
            </a:r>
            <a:endParaRPr lang="en-US" sz="1400" b="0" strike="noStrike" spc="-1" dirty="0">
              <a:solidFill>
                <a:srgbClr val="000000"/>
              </a:solidFill>
              <a:latin typeface="Arial"/>
            </a:endParaRPr>
          </a:p>
        </p:txBody>
      </p:sp>
      <p:sp>
        <p:nvSpPr>
          <p:cNvPr id="21" name="Rectangle 20">
            <a:extLst>
              <a:ext uri="{FF2B5EF4-FFF2-40B4-BE49-F238E27FC236}">
                <a16:creationId xmlns:a16="http://schemas.microsoft.com/office/drawing/2014/main" id="{EE98CBB8-4980-0FDA-D1B8-ABE6527F23FD}"/>
              </a:ext>
            </a:extLst>
          </p:cNvPr>
          <p:cNvSpPr/>
          <p:nvPr/>
        </p:nvSpPr>
        <p:spPr>
          <a:xfrm>
            <a:off x="2402191" y="3771460"/>
            <a:ext cx="1371240" cy="1034461"/>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22" name="Rectangle 21">
            <a:extLst>
              <a:ext uri="{FF2B5EF4-FFF2-40B4-BE49-F238E27FC236}">
                <a16:creationId xmlns:a16="http://schemas.microsoft.com/office/drawing/2014/main" id="{920E0BB8-EA13-C358-8BE9-A888CCA599F3}"/>
              </a:ext>
            </a:extLst>
          </p:cNvPr>
          <p:cNvSpPr/>
          <p:nvPr/>
        </p:nvSpPr>
        <p:spPr>
          <a:xfrm>
            <a:off x="2559189" y="3631674"/>
            <a:ext cx="1047600"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Irradiation</a:t>
            </a:r>
            <a:endParaRPr lang="en-US" sz="1400" b="1" strike="noStrike" spc="-1" dirty="0">
              <a:solidFill>
                <a:srgbClr val="000000"/>
              </a:solidFill>
              <a:latin typeface="Arial"/>
            </a:endParaRPr>
          </a:p>
        </p:txBody>
      </p:sp>
      <p:sp>
        <p:nvSpPr>
          <p:cNvPr id="28" name="Rectangle 27">
            <a:extLst>
              <a:ext uri="{FF2B5EF4-FFF2-40B4-BE49-F238E27FC236}">
                <a16:creationId xmlns:a16="http://schemas.microsoft.com/office/drawing/2014/main" id="{26AB2A8D-F7E3-4981-0E27-031DEE5B47C9}"/>
              </a:ext>
            </a:extLst>
          </p:cNvPr>
          <p:cNvSpPr/>
          <p:nvPr/>
        </p:nvSpPr>
        <p:spPr>
          <a:xfrm>
            <a:off x="236736" y="3771460"/>
            <a:ext cx="2103120" cy="1018253"/>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29" name="Rectangle 28">
            <a:extLst>
              <a:ext uri="{FF2B5EF4-FFF2-40B4-BE49-F238E27FC236}">
                <a16:creationId xmlns:a16="http://schemas.microsoft.com/office/drawing/2014/main" id="{C5A422B9-9C33-EF5D-D8D6-77A3429D48FE}"/>
              </a:ext>
            </a:extLst>
          </p:cNvPr>
          <p:cNvSpPr/>
          <p:nvPr/>
        </p:nvSpPr>
        <p:spPr>
          <a:xfrm>
            <a:off x="491349" y="3601625"/>
            <a:ext cx="1623600"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sample</a:t>
            </a:r>
            <a:endParaRPr lang="en-US" sz="1400" b="1" strike="noStrike" spc="-1" dirty="0">
              <a:solidFill>
                <a:srgbClr val="000000"/>
              </a:solidFill>
              <a:latin typeface="Arial"/>
            </a:endParaRPr>
          </a:p>
        </p:txBody>
      </p:sp>
      <p:sp>
        <p:nvSpPr>
          <p:cNvPr id="30" name="Rectangle 29">
            <a:extLst>
              <a:ext uri="{FF2B5EF4-FFF2-40B4-BE49-F238E27FC236}">
                <a16:creationId xmlns:a16="http://schemas.microsoft.com/office/drawing/2014/main" id="{BBBE9DEC-16DE-3CF2-0875-847C5378DBA6}"/>
              </a:ext>
            </a:extLst>
          </p:cNvPr>
          <p:cNvSpPr/>
          <p:nvPr/>
        </p:nvSpPr>
        <p:spPr>
          <a:xfrm>
            <a:off x="3946921" y="3628558"/>
            <a:ext cx="849124"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Activity</a:t>
            </a:r>
            <a:endParaRPr lang="en-US" sz="1400" b="1" strike="noStrike" spc="-1" dirty="0">
              <a:solidFill>
                <a:srgbClr val="000000"/>
              </a:solidFill>
              <a:latin typeface="Arial"/>
            </a:endParaRPr>
          </a:p>
        </p:txBody>
      </p:sp>
      <p:sp>
        <p:nvSpPr>
          <p:cNvPr id="31" name="Rectangle 30">
            <a:extLst>
              <a:ext uri="{FF2B5EF4-FFF2-40B4-BE49-F238E27FC236}">
                <a16:creationId xmlns:a16="http://schemas.microsoft.com/office/drawing/2014/main" id="{83E808F7-1D8C-70DC-2BED-3EE7AC61770D}"/>
              </a:ext>
            </a:extLst>
          </p:cNvPr>
          <p:cNvSpPr/>
          <p:nvPr/>
        </p:nvSpPr>
        <p:spPr>
          <a:xfrm>
            <a:off x="3899627" y="4060083"/>
            <a:ext cx="920935"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 5 (0.6) Bq</a:t>
            </a:r>
            <a:endParaRPr lang="en-US" sz="1400" b="0" strike="noStrike" spc="-1" dirty="0">
              <a:solidFill>
                <a:srgbClr val="000000"/>
              </a:solidFill>
              <a:latin typeface="Arial"/>
            </a:endParaRPr>
          </a:p>
        </p:txBody>
      </p:sp>
      <p:sp>
        <p:nvSpPr>
          <p:cNvPr id="32" name="Rectangle 31">
            <a:extLst>
              <a:ext uri="{FF2B5EF4-FFF2-40B4-BE49-F238E27FC236}">
                <a16:creationId xmlns:a16="http://schemas.microsoft.com/office/drawing/2014/main" id="{11A76DE8-2F9B-6AA4-6335-47AFDFFA9DB8}"/>
              </a:ext>
            </a:extLst>
          </p:cNvPr>
          <p:cNvSpPr/>
          <p:nvPr/>
        </p:nvSpPr>
        <p:spPr>
          <a:xfrm>
            <a:off x="2397772" y="4481102"/>
            <a:ext cx="722675"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0.03 Hz</a:t>
            </a:r>
            <a:endParaRPr lang="en-US" sz="1400" b="0" strike="noStrike" spc="-1" dirty="0">
              <a:solidFill>
                <a:srgbClr val="000000"/>
              </a:solidFill>
              <a:latin typeface="Arial"/>
            </a:endParaRPr>
          </a:p>
        </p:txBody>
      </p:sp>
      <p:pic>
        <p:nvPicPr>
          <p:cNvPr id="37" name="Picture 36">
            <a:extLst>
              <a:ext uri="{FF2B5EF4-FFF2-40B4-BE49-F238E27FC236}">
                <a16:creationId xmlns:a16="http://schemas.microsoft.com/office/drawing/2014/main" id="{A22D803C-3593-EDE4-E995-D9E59200F902}"/>
              </a:ext>
            </a:extLst>
          </p:cNvPr>
          <p:cNvPicPr>
            <a:picLocks noChangeAspect="1"/>
          </p:cNvPicPr>
          <p:nvPr/>
        </p:nvPicPr>
        <p:blipFill>
          <a:blip r:embed="rId6"/>
          <a:stretch>
            <a:fillRect/>
          </a:stretch>
        </p:blipFill>
        <p:spPr>
          <a:xfrm>
            <a:off x="3961707" y="2556517"/>
            <a:ext cx="942724" cy="1009440"/>
          </a:xfrm>
          <a:prstGeom prst="rect">
            <a:avLst/>
          </a:prstGeom>
        </p:spPr>
      </p:pic>
      <p:sp>
        <p:nvSpPr>
          <p:cNvPr id="42" name="TextBox 41">
            <a:extLst>
              <a:ext uri="{FF2B5EF4-FFF2-40B4-BE49-F238E27FC236}">
                <a16:creationId xmlns:a16="http://schemas.microsoft.com/office/drawing/2014/main" id="{63FB43F9-2656-D65A-682F-727471948C03}"/>
              </a:ext>
            </a:extLst>
          </p:cNvPr>
          <p:cNvSpPr txBox="1"/>
          <p:nvPr/>
        </p:nvSpPr>
        <p:spPr>
          <a:xfrm>
            <a:off x="5264003" y="984178"/>
            <a:ext cx="3907820" cy="523220"/>
          </a:xfrm>
          <a:prstGeom prst="rect">
            <a:avLst/>
          </a:prstGeom>
          <a:noFill/>
        </p:spPr>
        <p:txBody>
          <a:bodyPr wrap="square">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pc="-1" dirty="0">
                <a:solidFill>
                  <a:schemeClr val="accent1"/>
                </a:solidFill>
                <a:latin typeface="Calibri" panose="020F0502020204030204" pitchFamily="34" charset="0"/>
                <a:cs typeface="Calibri" panose="020F0502020204030204" pitchFamily="34" charset="0"/>
              </a:rPr>
              <a:t>Production of small (single-patient), «on demand» doses using microfluidic chips</a:t>
            </a:r>
            <a:endParaRPr lang="en-US" sz="1400" b="1" strike="noStrike" spc="-1" dirty="0">
              <a:solidFill>
                <a:schemeClr val="accent1"/>
              </a:solidFill>
              <a:latin typeface="Calibri" panose="020F0502020204030204" pitchFamily="34" charset="0"/>
              <a:cs typeface="Calibri" panose="020F0502020204030204" pitchFamily="34" charset="0"/>
            </a:endParaRPr>
          </a:p>
        </p:txBody>
      </p:sp>
      <p:pic>
        <p:nvPicPr>
          <p:cNvPr id="51" name="Graphic 50" descr="Bullseye with solid fill">
            <a:extLst>
              <a:ext uri="{FF2B5EF4-FFF2-40B4-BE49-F238E27FC236}">
                <a16:creationId xmlns:a16="http://schemas.microsoft.com/office/drawing/2014/main" id="{80E55611-F3E7-46A8-52B6-163242BB98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58177" y="904926"/>
            <a:ext cx="692508" cy="69250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03A7C-486E-14E5-A9CF-3C2459598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6807E-9C94-A325-D6EA-77D42FDB9579}"/>
              </a:ext>
            </a:extLst>
          </p:cNvPr>
          <p:cNvSpPr>
            <a:spLocks noGrp="1"/>
          </p:cNvSpPr>
          <p:nvPr>
            <p:ph type="title"/>
          </p:nvPr>
        </p:nvSpPr>
        <p:spPr/>
        <p:txBody>
          <a:bodyPr/>
          <a:lstStyle/>
          <a:p>
            <a:pPr>
              <a:defRPr/>
            </a:pPr>
            <a:r>
              <a:rPr lang="it-IT" dirty="0"/>
              <a:t>Radioisotope production for PET</a:t>
            </a:r>
          </a:p>
        </p:txBody>
      </p:sp>
      <p:sp>
        <p:nvSpPr>
          <p:cNvPr id="4" name="Footer Placeholder 3">
            <a:extLst>
              <a:ext uri="{FF2B5EF4-FFF2-40B4-BE49-F238E27FC236}">
                <a16:creationId xmlns:a16="http://schemas.microsoft.com/office/drawing/2014/main" id="{121976B8-DB77-447C-FCD0-EABFB92A532B}"/>
              </a:ext>
            </a:extLst>
          </p:cNvPr>
          <p:cNvSpPr>
            <a:spLocks noGrp="1"/>
          </p:cNvSpPr>
          <p:nvPr>
            <p:ph type="ftr" sz="quarter" idx="10"/>
          </p:nvPr>
        </p:nvSpPr>
        <p:spPr/>
        <p:txBody>
          <a:bodyPr/>
          <a:lstStyle/>
          <a:p>
            <a:pPr>
              <a:defRPr/>
            </a:pPr>
            <a:r>
              <a:rPr lang="it-IT" sz="1000"/>
              <a:t>CIP 2026</a:t>
            </a:r>
          </a:p>
        </p:txBody>
      </p:sp>
      <p:sp>
        <p:nvSpPr>
          <p:cNvPr id="22533" name="Slide Number Placeholder 4">
            <a:extLst>
              <a:ext uri="{FF2B5EF4-FFF2-40B4-BE49-F238E27FC236}">
                <a16:creationId xmlns:a16="http://schemas.microsoft.com/office/drawing/2014/main" id="{40934410-306A-8B53-96A3-43C9B222B58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3A9439-EAF7-49A8-8DFB-131174B35F5D}" type="slidenum">
              <a:rPr lang="it-IT" altLang="it-IT" smtClean="0">
                <a:solidFill>
                  <a:schemeClr val="bg1"/>
                </a:solidFill>
              </a:rPr>
              <a:pPr/>
              <a:t>30</a:t>
            </a:fld>
            <a:endParaRPr lang="it-IT" altLang="it-IT">
              <a:solidFill>
                <a:schemeClr val="bg1"/>
              </a:solidFill>
            </a:endParaRPr>
          </a:p>
        </p:txBody>
      </p:sp>
      <p:pic>
        <p:nvPicPr>
          <p:cNvPr id="12" name="Picture 11">
            <a:extLst>
              <a:ext uri="{FF2B5EF4-FFF2-40B4-BE49-F238E27FC236}">
                <a16:creationId xmlns:a16="http://schemas.microsoft.com/office/drawing/2014/main" id="{70DE0FE1-B176-6DD7-5A8F-27CAE0E21E9E}"/>
              </a:ext>
            </a:extLst>
          </p:cNvPr>
          <p:cNvPicPr>
            <a:picLocks noChangeAspect="1"/>
          </p:cNvPicPr>
          <p:nvPr/>
        </p:nvPicPr>
        <p:blipFill>
          <a:blip r:embed="rId3"/>
          <a:stretch>
            <a:fillRect/>
          </a:stretch>
        </p:blipFill>
        <p:spPr>
          <a:xfrm>
            <a:off x="116680" y="1006409"/>
            <a:ext cx="4392351" cy="254963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A8F4928-FF04-B958-4282-B9540A41E902}"/>
                  </a:ext>
                </a:extLst>
              </p:cNvPr>
              <p:cNvSpPr txBox="1"/>
              <p:nvPr/>
            </p:nvSpPr>
            <p:spPr>
              <a:xfrm>
                <a:off x="132965" y="997649"/>
                <a:ext cx="1504836" cy="954107"/>
              </a:xfrm>
              <a:prstGeom prst="rect">
                <a:avLst/>
              </a:prstGeom>
              <a:noFill/>
            </p:spPr>
            <p:txBody>
              <a:bodyPr wrap="square">
                <a:spAutoFit/>
              </a:bodyPr>
              <a:lstStyle/>
              <a:p>
                <a:r>
                  <a:rPr lang="it-IT" sz="1400" b="1" dirty="0">
                    <a:solidFill>
                      <a:srgbClr val="FF0000"/>
                    </a:solidFill>
                    <a:latin typeface="Calibri" panose="020F0502020204030204" pitchFamily="34" charset="0"/>
                    <a:cs typeface="Calibri" panose="020F0502020204030204" pitchFamily="34" charset="0"/>
                  </a:rPr>
                  <a:t>3 J on target</a:t>
                </a:r>
              </a:p>
              <a:p>
                <a:r>
                  <a:rPr lang="it-IT" sz="1400" b="1" dirty="0">
                    <a:solidFill>
                      <a:srgbClr val="FF0000"/>
                    </a:solidFill>
                    <a:latin typeface="Calibri" panose="020F0502020204030204" pitchFamily="34" charset="0"/>
                    <a:cs typeface="Calibri" panose="020F0502020204030204" pitchFamily="34" charset="0"/>
                  </a:rPr>
                  <a:t>27 </a:t>
                </a:r>
                <a:r>
                  <a:rPr lang="it-IT" sz="1400" b="1" dirty="0" err="1">
                    <a:solidFill>
                      <a:srgbClr val="FF0000"/>
                    </a:solidFill>
                    <a:latin typeface="Calibri" panose="020F0502020204030204" pitchFamily="34" charset="0"/>
                    <a:cs typeface="Calibri" panose="020F0502020204030204" pitchFamily="34" charset="0"/>
                  </a:rPr>
                  <a:t>fs</a:t>
                </a:r>
                <a:r>
                  <a:rPr lang="it-IT" sz="1400" b="1" dirty="0">
                    <a:solidFill>
                      <a:srgbClr val="FF0000"/>
                    </a:solidFill>
                    <a:latin typeface="Calibri" panose="020F0502020204030204" pitchFamily="34" charset="0"/>
                    <a:cs typeface="Calibri" panose="020F0502020204030204" pitchFamily="34" charset="0"/>
                  </a:rPr>
                  <a:t> </a:t>
                </a:r>
                <a:r>
                  <a:rPr lang="it-IT" sz="1400" b="1" dirty="0" err="1">
                    <a:solidFill>
                      <a:srgbClr val="FF0000"/>
                    </a:solidFill>
                    <a:latin typeface="Calibri" panose="020F0502020204030204" pitchFamily="34" charset="0"/>
                    <a:cs typeface="Calibri" panose="020F0502020204030204" pitchFamily="34" charset="0"/>
                  </a:rPr>
                  <a:t>duration</a:t>
                </a:r>
                <a:endParaRPr lang="it-IT" sz="1400" b="1" dirty="0">
                  <a:solidFill>
                    <a:srgbClr val="FF0000"/>
                  </a:solidFill>
                  <a:latin typeface="Calibri" panose="020F0502020204030204" pitchFamily="34" charset="0"/>
                  <a:cs typeface="Calibri" panose="020F0502020204030204" pitchFamily="34" charset="0"/>
                </a:endParaRPr>
              </a:p>
              <a:p>
                <a14:m>
                  <m:oMath xmlns:m="http://schemas.openxmlformats.org/officeDocument/2006/math">
                    <m:r>
                      <a:rPr lang="it-IT" sz="1400" b="1" i="1" smtClean="0">
                        <a:solidFill>
                          <a:srgbClr val="FF0000"/>
                        </a:solidFill>
                        <a:latin typeface="Cambria Math" panose="02040503050406030204" pitchFamily="18" charset="0"/>
                      </a:rPr>
                      <m:t>∼</m:t>
                    </m:r>
                  </m:oMath>
                </a14:m>
                <a:r>
                  <a:rPr lang="it-IT" sz="1400" b="1" dirty="0">
                    <a:solidFill>
                      <a:srgbClr val="FF0000"/>
                    </a:solidFill>
                    <a:latin typeface="Calibri" panose="020F0502020204030204" pitchFamily="34" charset="0"/>
                    <a:cs typeface="Calibri" panose="020F0502020204030204" pitchFamily="34" charset="0"/>
                  </a:rPr>
                  <a:t> 2</a:t>
                </a:r>
                <a14:m>
                  <m:oMath xmlns:m="http://schemas.openxmlformats.org/officeDocument/2006/math">
                    <m:r>
                      <a:rPr lang="it-IT" sz="1400" b="1" i="1" dirty="0" smtClean="0">
                        <a:solidFill>
                          <a:srgbClr val="FF0000"/>
                        </a:solidFill>
                        <a:latin typeface="Cambria Math" panose="02040503050406030204" pitchFamily="18" charset="0"/>
                      </a:rPr>
                      <m:t>×</m:t>
                    </m:r>
                  </m:oMath>
                </a14:m>
                <a:r>
                  <a:rPr lang="it-IT" sz="1400" b="1" dirty="0">
                    <a:solidFill>
                      <a:srgbClr val="FF0000"/>
                    </a:solidFill>
                    <a:latin typeface="Calibri" panose="020F0502020204030204" pitchFamily="34" charset="0"/>
                    <a:cs typeface="Calibri" panose="020F0502020204030204" pitchFamily="34" charset="0"/>
                  </a:rPr>
                  <a:t>10</a:t>
                </a:r>
                <a:r>
                  <a:rPr lang="it-IT" sz="1400" b="1" baseline="30000" dirty="0">
                    <a:solidFill>
                      <a:srgbClr val="FF0000"/>
                    </a:solidFill>
                    <a:latin typeface="Calibri" panose="020F0502020204030204" pitchFamily="34" charset="0"/>
                    <a:cs typeface="Calibri" panose="020F0502020204030204" pitchFamily="34" charset="0"/>
                  </a:rPr>
                  <a:t>20 </a:t>
                </a:r>
                <a:r>
                  <a:rPr lang="it-IT" sz="1400" b="1" dirty="0">
                    <a:solidFill>
                      <a:srgbClr val="FF0000"/>
                    </a:solidFill>
                    <a:latin typeface="Calibri" panose="020F0502020204030204" pitchFamily="34" charset="0"/>
                    <a:cs typeface="Calibri" panose="020F0502020204030204" pitchFamily="34" charset="0"/>
                  </a:rPr>
                  <a:t>Wcm</a:t>
                </a:r>
                <a:r>
                  <a:rPr lang="it-IT" sz="1400" b="1" baseline="30000" dirty="0">
                    <a:solidFill>
                      <a:srgbClr val="FF0000"/>
                    </a:solidFill>
                    <a:latin typeface="Calibri" panose="020F0502020204030204" pitchFamily="34" charset="0"/>
                    <a:cs typeface="Calibri" panose="020F0502020204030204" pitchFamily="34" charset="0"/>
                  </a:rPr>
                  <a:t>-2</a:t>
                </a:r>
              </a:p>
              <a:p>
                <a:r>
                  <a:rPr lang="it-IT" sz="1400" b="1" dirty="0">
                    <a:solidFill>
                      <a:srgbClr val="FF0000"/>
                    </a:solidFill>
                    <a:latin typeface="Calibri" panose="020F0502020204030204" pitchFamily="34" charset="0"/>
                    <a:cs typeface="Calibri" panose="020F0502020204030204" pitchFamily="34" charset="0"/>
                  </a:rPr>
                  <a:t>@ 0.3 Hz</a:t>
                </a:r>
              </a:p>
            </p:txBody>
          </p:sp>
        </mc:Choice>
        <mc:Fallback xmlns="">
          <p:sp>
            <p:nvSpPr>
              <p:cNvPr id="6" name="TextBox 5">
                <a:extLst>
                  <a:ext uri="{FF2B5EF4-FFF2-40B4-BE49-F238E27FC236}">
                    <a16:creationId xmlns:a16="http://schemas.microsoft.com/office/drawing/2014/main" id="{CA8F4928-FF04-B958-4282-B9540A41E902}"/>
                  </a:ext>
                </a:extLst>
              </p:cNvPr>
              <p:cNvSpPr txBox="1">
                <a:spLocks noRot="1" noChangeAspect="1" noMove="1" noResize="1" noEditPoints="1" noAdjustHandles="1" noChangeArrowheads="1" noChangeShapeType="1" noTextEdit="1"/>
              </p:cNvSpPr>
              <p:nvPr/>
            </p:nvSpPr>
            <p:spPr>
              <a:xfrm>
                <a:off x="132965" y="997649"/>
                <a:ext cx="1504836" cy="954107"/>
              </a:xfrm>
              <a:prstGeom prst="rect">
                <a:avLst/>
              </a:prstGeom>
              <a:blipFill>
                <a:blip r:embed="rId4"/>
                <a:stretch>
                  <a:fillRect l="-1215" t="-1282" b="-5769"/>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EF06596C-33F0-D3C4-C6BB-1BEBFC2D5FD4}"/>
              </a:ext>
            </a:extLst>
          </p:cNvPr>
          <p:cNvSpPr/>
          <p:nvPr/>
        </p:nvSpPr>
        <p:spPr>
          <a:xfrm>
            <a:off x="3819451" y="3771460"/>
            <a:ext cx="1076476" cy="720149"/>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EA791787-7CBB-2DA9-6296-97319F3A69D8}"/>
              </a:ext>
            </a:extLst>
          </p:cNvPr>
          <p:cNvSpPr/>
          <p:nvPr/>
        </p:nvSpPr>
        <p:spPr>
          <a:xfrm>
            <a:off x="2377476" y="4036331"/>
            <a:ext cx="1353232"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85 shots accum.</a:t>
            </a:r>
            <a:endParaRPr lang="en-US" sz="1400" b="0" strike="noStrike" spc="-1" dirty="0">
              <a:solidFill>
                <a:srgbClr val="000000"/>
              </a:solidFill>
              <a:latin typeface="Arial"/>
            </a:endParaRPr>
          </a:p>
        </p:txBody>
      </p:sp>
      <p:sp>
        <p:nvSpPr>
          <p:cNvPr id="11" name="Rectangle 10">
            <a:extLst>
              <a:ext uri="{FF2B5EF4-FFF2-40B4-BE49-F238E27FC236}">
                <a16:creationId xmlns:a16="http://schemas.microsoft.com/office/drawing/2014/main" id="{05648420-4CF5-5700-61EB-81BA5688E4A3}"/>
              </a:ext>
            </a:extLst>
          </p:cNvPr>
          <p:cNvSpPr/>
          <p:nvPr/>
        </p:nvSpPr>
        <p:spPr>
          <a:xfrm>
            <a:off x="2387088" y="4268952"/>
            <a:ext cx="996083"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45 minutes</a:t>
            </a:r>
            <a:endParaRPr lang="en-US" sz="1400" b="0" strike="noStrike" spc="-1" dirty="0">
              <a:solidFill>
                <a:srgbClr val="000000"/>
              </a:solidFill>
              <a:latin typeface="Arial"/>
            </a:endParaRPr>
          </a:p>
        </p:txBody>
      </p:sp>
      <p:grpSp>
        <p:nvGrpSpPr>
          <p:cNvPr id="16" name="Group 15">
            <a:extLst>
              <a:ext uri="{FF2B5EF4-FFF2-40B4-BE49-F238E27FC236}">
                <a16:creationId xmlns:a16="http://schemas.microsoft.com/office/drawing/2014/main" id="{F4EB94CF-3F68-BC85-9AA6-3D33E56EC876}"/>
              </a:ext>
            </a:extLst>
          </p:cNvPr>
          <p:cNvGrpSpPr/>
          <p:nvPr/>
        </p:nvGrpSpPr>
        <p:grpSpPr>
          <a:xfrm>
            <a:off x="272016" y="3882701"/>
            <a:ext cx="2130175" cy="311105"/>
            <a:chOff x="7161480" y="2555640"/>
            <a:chExt cx="2130175" cy="311105"/>
          </a:xfrm>
        </p:grpSpPr>
        <p:sp>
          <p:nvSpPr>
            <p:cNvPr id="34" name="Rectangle 33">
              <a:extLst>
                <a:ext uri="{FF2B5EF4-FFF2-40B4-BE49-F238E27FC236}">
                  <a16:creationId xmlns:a16="http://schemas.microsoft.com/office/drawing/2014/main" id="{21D76A82-A610-A4A3-706A-3EA3E467D91D}"/>
                </a:ext>
              </a:extLst>
            </p:cNvPr>
            <p:cNvSpPr/>
            <p:nvPr/>
          </p:nvSpPr>
          <p:spPr>
            <a:xfrm>
              <a:off x="7161480" y="2555640"/>
              <a:ext cx="938568"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15.6 uL of </a:t>
              </a:r>
              <a:endParaRPr lang="en-US" sz="1400" b="0" strike="noStrike" spc="-1" dirty="0">
                <a:solidFill>
                  <a:srgbClr val="000000"/>
                </a:solidFill>
                <a:latin typeface="Arial"/>
              </a:endParaRPr>
            </a:p>
          </p:txBody>
        </p:sp>
        <p:sp>
          <p:nvSpPr>
            <p:cNvPr id="35" name="Rectangle 34">
              <a:extLst>
                <a:ext uri="{FF2B5EF4-FFF2-40B4-BE49-F238E27FC236}">
                  <a16:creationId xmlns:a16="http://schemas.microsoft.com/office/drawing/2014/main" id="{EFBD8EBD-0B3C-B672-A6E7-9B0C81B43C99}"/>
                </a:ext>
              </a:extLst>
            </p:cNvPr>
            <p:cNvSpPr/>
            <p:nvPr/>
          </p:nvSpPr>
          <p:spPr>
            <a:xfrm>
              <a:off x="7904439" y="2560422"/>
              <a:ext cx="1387216"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a:t>
              </a:r>
              <a:r>
                <a:rPr lang="it-IT" sz="1400" b="0" strike="noStrike" spc="-1" baseline="30000" dirty="0">
                  <a:solidFill>
                    <a:srgbClr val="000000"/>
                  </a:solidFill>
                  <a:latin typeface="Calibri"/>
                  <a:ea typeface="DejaVu Sans"/>
                </a:rPr>
                <a:t>18</a:t>
              </a:r>
              <a:r>
                <a:rPr lang="it-IT" sz="1400" b="0" strike="noStrike" spc="-1" dirty="0">
                  <a:solidFill>
                    <a:srgbClr val="000000"/>
                  </a:solidFill>
                  <a:latin typeface="Calibri"/>
                  <a:ea typeface="DejaVu Sans"/>
                </a:rPr>
                <a:t>O]-H</a:t>
              </a:r>
              <a:r>
                <a:rPr lang="it-IT" sz="1400" b="0" strike="noStrike" spc="-1" baseline="-25000" dirty="0">
                  <a:solidFill>
                    <a:srgbClr val="000000"/>
                  </a:solidFill>
                  <a:latin typeface="Calibri"/>
                  <a:ea typeface="DejaVu Sans"/>
                </a:rPr>
                <a:t>2</a:t>
              </a:r>
              <a:r>
                <a:rPr lang="it-IT" sz="1400" b="0" strike="noStrike" spc="-1" dirty="0">
                  <a:solidFill>
                    <a:srgbClr val="000000"/>
                  </a:solidFill>
                  <a:latin typeface="Calibri"/>
                  <a:ea typeface="DejaVu Sans"/>
                </a:rPr>
                <a:t>O @98%</a:t>
              </a:r>
              <a:endParaRPr lang="en-US" sz="1400" b="0" strike="noStrike" spc="-1" dirty="0">
                <a:solidFill>
                  <a:srgbClr val="000000"/>
                </a:solidFill>
                <a:latin typeface="Arial"/>
              </a:endParaRPr>
            </a:p>
          </p:txBody>
        </p:sp>
      </p:grpSp>
      <p:pic>
        <p:nvPicPr>
          <p:cNvPr id="18" name="Picture 17">
            <a:extLst>
              <a:ext uri="{FF2B5EF4-FFF2-40B4-BE49-F238E27FC236}">
                <a16:creationId xmlns:a16="http://schemas.microsoft.com/office/drawing/2014/main" id="{8CE8BC4C-C450-B6DE-CEE7-84D3CDB30E41}"/>
              </a:ext>
            </a:extLst>
          </p:cNvPr>
          <p:cNvPicPr/>
          <p:nvPr/>
        </p:nvPicPr>
        <p:blipFill>
          <a:blip r:embed="rId5"/>
          <a:srcRect r="3621"/>
          <a:stretch/>
        </p:blipFill>
        <p:spPr>
          <a:xfrm>
            <a:off x="401507" y="4417806"/>
            <a:ext cx="1779855" cy="306323"/>
          </a:xfrm>
          <a:prstGeom prst="rect">
            <a:avLst/>
          </a:prstGeom>
          <a:ln w="0">
            <a:noFill/>
          </a:ln>
        </p:spPr>
      </p:pic>
      <p:sp>
        <p:nvSpPr>
          <p:cNvPr id="20" name="Rectangle 19">
            <a:extLst>
              <a:ext uri="{FF2B5EF4-FFF2-40B4-BE49-F238E27FC236}">
                <a16:creationId xmlns:a16="http://schemas.microsoft.com/office/drawing/2014/main" id="{30605305-7BDB-F114-720B-E4C0F0293B6A}"/>
              </a:ext>
            </a:extLst>
          </p:cNvPr>
          <p:cNvSpPr/>
          <p:nvPr/>
        </p:nvSpPr>
        <p:spPr>
          <a:xfrm>
            <a:off x="270662" y="4125012"/>
            <a:ext cx="1727246"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50 um Mylar window</a:t>
            </a:r>
            <a:endParaRPr lang="en-US" sz="1400" b="0" strike="noStrike" spc="-1" dirty="0">
              <a:solidFill>
                <a:srgbClr val="000000"/>
              </a:solidFill>
              <a:latin typeface="Arial"/>
            </a:endParaRPr>
          </a:p>
        </p:txBody>
      </p:sp>
      <p:sp>
        <p:nvSpPr>
          <p:cNvPr id="21" name="Rectangle 20">
            <a:extLst>
              <a:ext uri="{FF2B5EF4-FFF2-40B4-BE49-F238E27FC236}">
                <a16:creationId xmlns:a16="http://schemas.microsoft.com/office/drawing/2014/main" id="{84475AC8-AE9E-8263-1DBE-0106CFEC232C}"/>
              </a:ext>
            </a:extLst>
          </p:cNvPr>
          <p:cNvSpPr/>
          <p:nvPr/>
        </p:nvSpPr>
        <p:spPr>
          <a:xfrm>
            <a:off x="2402191" y="3771460"/>
            <a:ext cx="1371240" cy="1034461"/>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22" name="Rectangle 21">
            <a:extLst>
              <a:ext uri="{FF2B5EF4-FFF2-40B4-BE49-F238E27FC236}">
                <a16:creationId xmlns:a16="http://schemas.microsoft.com/office/drawing/2014/main" id="{B0B9B76D-3B4F-C8B1-676B-AF3C2C1931F2}"/>
              </a:ext>
            </a:extLst>
          </p:cNvPr>
          <p:cNvSpPr/>
          <p:nvPr/>
        </p:nvSpPr>
        <p:spPr>
          <a:xfrm>
            <a:off x="2559189" y="3631674"/>
            <a:ext cx="1047600"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Irradiation</a:t>
            </a:r>
            <a:endParaRPr lang="en-US" sz="1400" b="1" strike="noStrike" spc="-1" dirty="0">
              <a:solidFill>
                <a:srgbClr val="000000"/>
              </a:solidFill>
              <a:latin typeface="Arial"/>
            </a:endParaRPr>
          </a:p>
        </p:txBody>
      </p:sp>
      <p:sp>
        <p:nvSpPr>
          <p:cNvPr id="28" name="Rectangle 27">
            <a:extLst>
              <a:ext uri="{FF2B5EF4-FFF2-40B4-BE49-F238E27FC236}">
                <a16:creationId xmlns:a16="http://schemas.microsoft.com/office/drawing/2014/main" id="{6CF1272A-CC4D-9EA4-260F-B91E6F723CFD}"/>
              </a:ext>
            </a:extLst>
          </p:cNvPr>
          <p:cNvSpPr/>
          <p:nvPr/>
        </p:nvSpPr>
        <p:spPr>
          <a:xfrm>
            <a:off x="236736" y="3771460"/>
            <a:ext cx="2103120" cy="1018253"/>
          </a:xfrm>
          <a:prstGeom prst="rect">
            <a:avLst/>
          </a:prstGeom>
          <a:noFill/>
          <a:ln w="12600">
            <a:solidFill>
              <a:srgbClr val="43729D"/>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en-US" sz="1800" b="0" strike="noStrike" spc="-1">
              <a:solidFill>
                <a:srgbClr val="000000"/>
              </a:solidFill>
              <a:latin typeface="Arial"/>
              <a:ea typeface="DejaVu Sans"/>
            </a:endParaRPr>
          </a:p>
        </p:txBody>
      </p:sp>
      <p:sp>
        <p:nvSpPr>
          <p:cNvPr id="29" name="Rectangle 28">
            <a:extLst>
              <a:ext uri="{FF2B5EF4-FFF2-40B4-BE49-F238E27FC236}">
                <a16:creationId xmlns:a16="http://schemas.microsoft.com/office/drawing/2014/main" id="{4DFB9E84-A7DB-46DB-0C7F-C90B5B3A78C2}"/>
              </a:ext>
            </a:extLst>
          </p:cNvPr>
          <p:cNvSpPr/>
          <p:nvPr/>
        </p:nvSpPr>
        <p:spPr>
          <a:xfrm>
            <a:off x="491349" y="3601625"/>
            <a:ext cx="1623600"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sample</a:t>
            </a:r>
            <a:endParaRPr lang="en-US" sz="1400" b="1" strike="noStrike" spc="-1" dirty="0">
              <a:solidFill>
                <a:srgbClr val="000000"/>
              </a:solidFill>
              <a:latin typeface="Arial"/>
            </a:endParaRPr>
          </a:p>
        </p:txBody>
      </p:sp>
      <p:sp>
        <p:nvSpPr>
          <p:cNvPr id="30" name="Rectangle 29">
            <a:extLst>
              <a:ext uri="{FF2B5EF4-FFF2-40B4-BE49-F238E27FC236}">
                <a16:creationId xmlns:a16="http://schemas.microsoft.com/office/drawing/2014/main" id="{5D1EC162-B193-224D-5BD6-A118EFA4E68B}"/>
              </a:ext>
            </a:extLst>
          </p:cNvPr>
          <p:cNvSpPr/>
          <p:nvPr/>
        </p:nvSpPr>
        <p:spPr>
          <a:xfrm>
            <a:off x="3946921" y="3628558"/>
            <a:ext cx="849124" cy="306323"/>
          </a:xfrm>
          <a:prstGeom prst="rect">
            <a:avLst/>
          </a:prstGeom>
          <a:solidFill>
            <a:srgbClr val="DEEBF7"/>
          </a:solidFill>
          <a:ln w="9360">
            <a:solidFill>
              <a:srgbClr val="5B9BD5"/>
            </a:solidFill>
            <a:round/>
          </a:ln>
        </p:spPr>
        <p:style>
          <a:lnRef idx="0">
            <a:scrgbClr r="0" g="0" b="0"/>
          </a:lnRef>
          <a:fillRef idx="0">
            <a:scrgbClr r="0" g="0" b="0"/>
          </a:fillRef>
          <a:effectRef idx="0">
            <a:scrgbClr r="0" g="0" b="0"/>
          </a:effectRef>
          <a:fontRef idx="minor"/>
        </p:style>
        <p:txBody>
          <a:bodyPr wrap="squar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trike="noStrike" spc="-1" dirty="0">
                <a:solidFill>
                  <a:srgbClr val="000000"/>
                </a:solidFill>
                <a:latin typeface="Calibri"/>
                <a:ea typeface="DejaVu Sans"/>
              </a:rPr>
              <a:t>Activity</a:t>
            </a:r>
            <a:endParaRPr lang="en-US" sz="1400" b="1" strike="noStrike" spc="-1" dirty="0">
              <a:solidFill>
                <a:srgbClr val="000000"/>
              </a:solidFill>
              <a:latin typeface="Arial"/>
            </a:endParaRPr>
          </a:p>
        </p:txBody>
      </p:sp>
      <p:sp>
        <p:nvSpPr>
          <p:cNvPr id="31" name="Rectangle 30">
            <a:extLst>
              <a:ext uri="{FF2B5EF4-FFF2-40B4-BE49-F238E27FC236}">
                <a16:creationId xmlns:a16="http://schemas.microsoft.com/office/drawing/2014/main" id="{753D3939-C2E6-87C7-E1FA-500909C2CFC1}"/>
              </a:ext>
            </a:extLst>
          </p:cNvPr>
          <p:cNvSpPr/>
          <p:nvPr/>
        </p:nvSpPr>
        <p:spPr>
          <a:xfrm>
            <a:off x="3899627" y="4060083"/>
            <a:ext cx="920935"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 5 (0.6) Bq</a:t>
            </a:r>
            <a:endParaRPr lang="en-US" sz="1400" b="0" strike="noStrike" spc="-1" dirty="0">
              <a:solidFill>
                <a:srgbClr val="000000"/>
              </a:solidFill>
              <a:latin typeface="Arial"/>
            </a:endParaRPr>
          </a:p>
        </p:txBody>
      </p:sp>
      <p:sp>
        <p:nvSpPr>
          <p:cNvPr id="32" name="Rectangle 31">
            <a:extLst>
              <a:ext uri="{FF2B5EF4-FFF2-40B4-BE49-F238E27FC236}">
                <a16:creationId xmlns:a16="http://schemas.microsoft.com/office/drawing/2014/main" id="{A0785F8B-5412-215C-9B33-030A3510F2AC}"/>
              </a:ext>
            </a:extLst>
          </p:cNvPr>
          <p:cNvSpPr/>
          <p:nvPr/>
        </p:nvSpPr>
        <p:spPr>
          <a:xfrm>
            <a:off x="2397772" y="4481102"/>
            <a:ext cx="722675"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0" strike="noStrike" spc="-1" dirty="0">
                <a:solidFill>
                  <a:srgbClr val="000000"/>
                </a:solidFill>
                <a:latin typeface="Calibri"/>
                <a:ea typeface="DejaVu Sans"/>
              </a:rPr>
              <a:t>0.03 Hz</a:t>
            </a:r>
            <a:endParaRPr lang="en-US" sz="1400" b="0" strike="noStrike" spc="-1" dirty="0">
              <a:solidFill>
                <a:srgbClr val="000000"/>
              </a:solidFill>
              <a:latin typeface="Arial"/>
            </a:endParaRPr>
          </a:p>
        </p:txBody>
      </p:sp>
      <p:pic>
        <p:nvPicPr>
          <p:cNvPr id="37" name="Picture 36">
            <a:extLst>
              <a:ext uri="{FF2B5EF4-FFF2-40B4-BE49-F238E27FC236}">
                <a16:creationId xmlns:a16="http://schemas.microsoft.com/office/drawing/2014/main" id="{B740828B-B17E-3BEE-9BC1-09682264DBE1}"/>
              </a:ext>
            </a:extLst>
          </p:cNvPr>
          <p:cNvPicPr>
            <a:picLocks noChangeAspect="1"/>
          </p:cNvPicPr>
          <p:nvPr/>
        </p:nvPicPr>
        <p:blipFill>
          <a:blip r:embed="rId6"/>
          <a:stretch>
            <a:fillRect/>
          </a:stretch>
        </p:blipFill>
        <p:spPr>
          <a:xfrm>
            <a:off x="3961707" y="2556517"/>
            <a:ext cx="942724" cy="1009440"/>
          </a:xfrm>
          <a:prstGeom prst="rect">
            <a:avLst/>
          </a:prstGeom>
        </p:spPr>
      </p:pic>
      <p:sp>
        <p:nvSpPr>
          <p:cNvPr id="42" name="TextBox 41">
            <a:extLst>
              <a:ext uri="{FF2B5EF4-FFF2-40B4-BE49-F238E27FC236}">
                <a16:creationId xmlns:a16="http://schemas.microsoft.com/office/drawing/2014/main" id="{83858D9D-C9A0-06B9-D3B7-D6CB8C84D2EF}"/>
              </a:ext>
            </a:extLst>
          </p:cNvPr>
          <p:cNvSpPr txBox="1"/>
          <p:nvPr/>
        </p:nvSpPr>
        <p:spPr>
          <a:xfrm>
            <a:off x="5264003" y="984178"/>
            <a:ext cx="3907820" cy="523220"/>
          </a:xfrm>
          <a:prstGeom prst="rect">
            <a:avLst/>
          </a:prstGeom>
          <a:noFill/>
        </p:spPr>
        <p:txBody>
          <a:bodyPr wrap="square">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it-IT" sz="1400" b="1" spc="-1" dirty="0">
                <a:solidFill>
                  <a:schemeClr val="accent1"/>
                </a:solidFill>
                <a:latin typeface="Calibri" panose="020F0502020204030204" pitchFamily="34" charset="0"/>
                <a:cs typeface="Calibri" panose="020F0502020204030204" pitchFamily="34" charset="0"/>
              </a:rPr>
              <a:t>Production of small (single-patient), «on demand» doses using microfluidic chips</a:t>
            </a:r>
            <a:endParaRPr lang="en-US" sz="1400" b="1" strike="noStrike" spc="-1" dirty="0">
              <a:solidFill>
                <a:schemeClr val="accent1"/>
              </a:solidFill>
              <a:latin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998D82A8-C909-3CF9-BF0F-FE2F93327EA6}"/>
              </a:ext>
            </a:extLst>
          </p:cNvPr>
          <p:cNvSpPr txBox="1"/>
          <p:nvPr/>
        </p:nvSpPr>
        <p:spPr>
          <a:xfrm>
            <a:off x="5132190" y="1450083"/>
            <a:ext cx="3955929" cy="954107"/>
          </a:xfrm>
          <a:prstGeom prst="rect">
            <a:avLst/>
          </a:prstGeom>
          <a:noFill/>
        </p:spPr>
        <p:txBody>
          <a:bodyPr wrap="square" rtlCol="0">
            <a:spAutoFit/>
          </a:bodyPr>
          <a:lstStyle/>
          <a:p>
            <a:pPr algn="just"/>
            <a:r>
              <a:rPr lang="en-GB" sz="1400" dirty="0">
                <a:latin typeface="Calibri" panose="020F0502020204030204" pitchFamily="34" charset="0"/>
                <a:cs typeface="Calibri" panose="020F0502020204030204" pitchFamily="34" charset="0"/>
              </a:rPr>
              <a:t>Results used as benchmark for Montecarlo Simulation to evaluate the capabilities in terms of sample activation employing the 1J, 25 fs laser operating at 100 Hz (currently under procurement)</a:t>
            </a:r>
          </a:p>
        </p:txBody>
      </p:sp>
      <p:pic>
        <p:nvPicPr>
          <p:cNvPr id="51" name="Graphic 50" descr="Bullseye with solid fill">
            <a:extLst>
              <a:ext uri="{FF2B5EF4-FFF2-40B4-BE49-F238E27FC236}">
                <a16:creationId xmlns:a16="http://schemas.microsoft.com/office/drawing/2014/main" id="{F70E343C-5DED-90AB-92EA-038FDCC9913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58177" y="904926"/>
            <a:ext cx="692508" cy="692508"/>
          </a:xfrm>
          <a:prstGeom prst="rect">
            <a:avLst/>
          </a:prstGeom>
        </p:spPr>
      </p:pic>
      <p:pic>
        <p:nvPicPr>
          <p:cNvPr id="53" name="Picture 52">
            <a:extLst>
              <a:ext uri="{FF2B5EF4-FFF2-40B4-BE49-F238E27FC236}">
                <a16:creationId xmlns:a16="http://schemas.microsoft.com/office/drawing/2014/main" id="{2C23BBFE-8335-0393-1FFE-898791457E86}"/>
              </a:ext>
            </a:extLst>
          </p:cNvPr>
          <p:cNvPicPr>
            <a:picLocks noChangeAspect="1"/>
          </p:cNvPicPr>
          <p:nvPr/>
        </p:nvPicPr>
        <p:blipFill>
          <a:blip r:embed="rId9"/>
          <a:stretch>
            <a:fillRect/>
          </a:stretch>
        </p:blipFill>
        <p:spPr>
          <a:xfrm>
            <a:off x="5071206" y="2344920"/>
            <a:ext cx="2833453" cy="2433037"/>
          </a:xfrm>
          <a:prstGeom prst="rect">
            <a:avLst/>
          </a:prstGeom>
        </p:spPr>
      </p:pic>
      <p:pic>
        <p:nvPicPr>
          <p:cNvPr id="54" name="Immagine 13">
            <a:extLst>
              <a:ext uri="{FF2B5EF4-FFF2-40B4-BE49-F238E27FC236}">
                <a16:creationId xmlns:a16="http://schemas.microsoft.com/office/drawing/2014/main" id="{AAF4EA83-673F-6C75-9F20-E2509A1BC2C5}"/>
              </a:ext>
            </a:extLst>
          </p:cNvPr>
          <p:cNvPicPr>
            <a:picLocks noChangeAspect="1"/>
          </p:cNvPicPr>
          <p:nvPr/>
        </p:nvPicPr>
        <p:blipFill>
          <a:blip r:embed="rId10"/>
          <a:stretch>
            <a:fillRect/>
          </a:stretch>
        </p:blipFill>
        <p:spPr>
          <a:xfrm flipH="1">
            <a:off x="8004625" y="2531128"/>
            <a:ext cx="756652" cy="677934"/>
          </a:xfrm>
          <a:prstGeom prst="rect">
            <a:avLst/>
          </a:prstGeom>
        </p:spPr>
      </p:pic>
      <p:sp>
        <p:nvSpPr>
          <p:cNvPr id="7" name="TextBox 6">
            <a:extLst>
              <a:ext uri="{FF2B5EF4-FFF2-40B4-BE49-F238E27FC236}">
                <a16:creationId xmlns:a16="http://schemas.microsoft.com/office/drawing/2014/main" id="{D8A17941-9ABA-7AB5-3982-C57ADAFC22DD}"/>
              </a:ext>
            </a:extLst>
          </p:cNvPr>
          <p:cNvSpPr txBox="1"/>
          <p:nvPr/>
        </p:nvSpPr>
        <p:spPr>
          <a:xfrm>
            <a:off x="7878421" y="3153832"/>
            <a:ext cx="1409838" cy="738664"/>
          </a:xfrm>
          <a:prstGeom prst="rect">
            <a:avLst/>
          </a:prstGeom>
          <a:noFill/>
        </p:spPr>
        <p:txBody>
          <a:bodyPr wrap="square">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1400" spc="-1" dirty="0">
                <a:latin typeface="Calibri" panose="020F0502020204030204" pitchFamily="34" charset="0"/>
                <a:cs typeface="Calibri" panose="020F0502020204030204" pitchFamily="34" charset="0"/>
              </a:rPr>
              <a:t>Tens of MBq activities are foreseen</a:t>
            </a:r>
          </a:p>
        </p:txBody>
      </p:sp>
      <p:sp>
        <p:nvSpPr>
          <p:cNvPr id="13" name="TextBox 12">
            <a:extLst>
              <a:ext uri="{FF2B5EF4-FFF2-40B4-BE49-F238E27FC236}">
                <a16:creationId xmlns:a16="http://schemas.microsoft.com/office/drawing/2014/main" id="{ED938998-2291-8237-A951-9AD9582C7417}"/>
              </a:ext>
            </a:extLst>
          </p:cNvPr>
          <p:cNvSpPr txBox="1"/>
          <p:nvPr/>
        </p:nvSpPr>
        <p:spPr>
          <a:xfrm>
            <a:off x="7853020" y="3846317"/>
            <a:ext cx="1409838" cy="954107"/>
          </a:xfrm>
          <a:prstGeom prst="rect">
            <a:avLst/>
          </a:prstGeom>
          <a:noFill/>
        </p:spPr>
        <p:txBody>
          <a:bodyPr wrap="square">
            <a:spAutoFit/>
          </a:bodyPr>
          <a:lstStyle/>
          <a:p>
            <a:pP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sz="1400" spc="-1" dirty="0">
                <a:latin typeface="Calibri" panose="020F0502020204030204" pitchFamily="34" charset="0"/>
                <a:cs typeface="Calibri" panose="020F0502020204030204" pitchFamily="34" charset="0"/>
              </a:rPr>
              <a:t>Suitable to be used with novel Total Body PET machine</a:t>
            </a:r>
          </a:p>
        </p:txBody>
      </p:sp>
    </p:spTree>
    <p:extLst>
      <p:ext uri="{BB962C8B-B14F-4D97-AF65-F5344CB8AC3E}">
        <p14:creationId xmlns:p14="http://schemas.microsoft.com/office/powerpoint/2010/main" val="1211620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8FCB-4629-7649-FF80-F244FB5D6C11}"/>
              </a:ext>
            </a:extLst>
          </p:cNvPr>
          <p:cNvSpPr>
            <a:spLocks noGrp="1"/>
          </p:cNvSpPr>
          <p:nvPr>
            <p:ph type="title"/>
          </p:nvPr>
        </p:nvSpPr>
        <p:spPr/>
        <p:txBody>
          <a:bodyPr/>
          <a:lstStyle/>
          <a:p>
            <a:pPr algn="just">
              <a:defRPr/>
            </a:pPr>
            <a:r>
              <a:rPr lang="it-IT" sz="1600" dirty="0">
                <a:latin typeface="Calibri" panose="020F0502020204030204" pitchFamily="34" charset="0"/>
                <a:cs typeface="Calibri" panose="020F0502020204030204" pitchFamily="34" charset="0"/>
              </a:rPr>
              <a:t>CONCLUSION</a:t>
            </a:r>
          </a:p>
        </p:txBody>
      </p:sp>
      <p:sp>
        <p:nvSpPr>
          <p:cNvPr id="3" name="Content Placeholder 2">
            <a:extLst>
              <a:ext uri="{FF2B5EF4-FFF2-40B4-BE49-F238E27FC236}">
                <a16:creationId xmlns:a16="http://schemas.microsoft.com/office/drawing/2014/main" id="{484F4338-D07C-9CCA-9DB9-DF02847F3821}"/>
              </a:ext>
            </a:extLst>
          </p:cNvPr>
          <p:cNvSpPr>
            <a:spLocks noGrp="1"/>
          </p:cNvSpPr>
          <p:nvPr>
            <p:ph idx="1"/>
          </p:nvPr>
        </p:nvSpPr>
        <p:spPr/>
        <p:txBody>
          <a:bodyPr/>
          <a:lstStyle/>
          <a:p>
            <a:pPr marL="0" indent="0" algn="just">
              <a:buNone/>
              <a:defRPr/>
            </a:pPr>
            <a:endParaRPr lang="it-IT" sz="1600" dirty="0">
              <a:latin typeface="Calibri" panose="020F0502020204030204" pitchFamily="34" charset="0"/>
              <a:cs typeface="Calibri" panose="020F0502020204030204" pitchFamily="34" charset="0"/>
            </a:endParaRPr>
          </a:p>
          <a:p>
            <a:pPr algn="just">
              <a:defRPr/>
            </a:pPr>
            <a:endParaRPr lang="it-IT" sz="16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009DB255-F04B-D41D-5750-1594EAC5C521}"/>
              </a:ext>
            </a:extLst>
          </p:cNvPr>
          <p:cNvSpPr>
            <a:spLocks noGrp="1"/>
          </p:cNvSpPr>
          <p:nvPr>
            <p:ph type="ftr" sz="quarter" idx="10"/>
          </p:nvPr>
        </p:nvSpPr>
        <p:spPr/>
        <p:txBody>
          <a:bodyPr/>
          <a:lstStyle/>
          <a:p>
            <a:pPr algn="just">
              <a:defRPr/>
            </a:pPr>
            <a:r>
              <a:rPr lang="it-IT" sz="1600">
                <a:latin typeface="Calibri" panose="020F0502020204030204" pitchFamily="34" charset="0"/>
                <a:cs typeface="Calibri" panose="020F0502020204030204" pitchFamily="34" charset="0"/>
              </a:rPr>
              <a:t>CIP 2026</a:t>
            </a:r>
          </a:p>
        </p:txBody>
      </p:sp>
      <p:sp>
        <p:nvSpPr>
          <p:cNvPr id="28677" name="Slide Number Placeholder 4">
            <a:extLst>
              <a:ext uri="{FF2B5EF4-FFF2-40B4-BE49-F238E27FC236}">
                <a16:creationId xmlns:a16="http://schemas.microsoft.com/office/drawing/2014/main" id="{8B8B288E-3233-BDF8-EC23-DC897BDE557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fld id="{17E61C2D-80C7-4206-A069-9E3D456087DE}" type="slidenum">
              <a:rPr lang="it-IT" altLang="it-IT" sz="1600" smtClean="0">
                <a:solidFill>
                  <a:schemeClr val="bg1"/>
                </a:solidFill>
                <a:latin typeface="Calibri" panose="020F0502020204030204" pitchFamily="34" charset="0"/>
                <a:cs typeface="Calibri" panose="020F0502020204030204" pitchFamily="34" charset="0"/>
              </a:rPr>
              <a:pPr algn="just"/>
              <a:t>31</a:t>
            </a:fld>
            <a:endParaRPr lang="it-IT" altLang="it-IT" sz="1600">
              <a:solidFill>
                <a:schemeClr val="bg1"/>
              </a:solidFill>
              <a:latin typeface="Calibri" panose="020F0502020204030204" pitchFamily="34" charset="0"/>
              <a:cs typeface="Calibri" panose="020F0502020204030204" pitchFamily="34" charset="0"/>
            </a:endParaRPr>
          </a:p>
        </p:txBody>
      </p:sp>
      <p:sp>
        <p:nvSpPr>
          <p:cNvPr id="5" name="TextShape 15">
            <a:extLst>
              <a:ext uri="{FF2B5EF4-FFF2-40B4-BE49-F238E27FC236}">
                <a16:creationId xmlns:a16="http://schemas.microsoft.com/office/drawing/2014/main" id="{18D9DAB7-98C3-A35E-B488-E97E8451A6B8}"/>
              </a:ext>
            </a:extLst>
          </p:cNvPr>
          <p:cNvSpPr/>
          <p:nvPr/>
        </p:nvSpPr>
        <p:spPr>
          <a:xfrm>
            <a:off x="202320" y="1110696"/>
            <a:ext cx="8731955" cy="61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en-US" sz="1600" b="0" strike="noStrike" spc="-1" dirty="0">
                <a:solidFill>
                  <a:srgbClr val="000000"/>
                </a:solidFill>
                <a:latin typeface="Calibri" panose="020F0502020204030204" pitchFamily="34" charset="0"/>
                <a:ea typeface="DejaVu Sans"/>
                <a:cs typeface="Calibri" panose="020F0502020204030204" pitchFamily="34" charset="0"/>
              </a:rPr>
              <a:t>A (very) brief description of the main mechanisms underlying particle acceleration driven by laser has been given. For electrons we focus on Laser-</a:t>
            </a:r>
            <a:r>
              <a:rPr lang="en-US" sz="1600" b="0" strike="noStrike" spc="-1" dirty="0" err="1">
                <a:solidFill>
                  <a:srgbClr val="000000"/>
                </a:solidFill>
                <a:latin typeface="Calibri" panose="020F0502020204030204" pitchFamily="34" charset="0"/>
                <a:ea typeface="DejaVu Sans"/>
                <a:cs typeface="Calibri" panose="020F0502020204030204" pitchFamily="34" charset="0"/>
              </a:rPr>
              <a:t>wakefield</a:t>
            </a:r>
            <a:r>
              <a:rPr lang="en-US" sz="1600" b="0" strike="noStrike" spc="-1" dirty="0">
                <a:solidFill>
                  <a:srgbClr val="000000"/>
                </a:solidFill>
                <a:latin typeface="Calibri" panose="020F0502020204030204" pitchFamily="34" charset="0"/>
                <a:ea typeface="DejaVu Sans"/>
                <a:cs typeface="Calibri" panose="020F0502020204030204" pitchFamily="34" charset="0"/>
              </a:rPr>
              <a:t> acceleration in the bubble regime exploiting self and ionization injection. For protons, Target Normal Sheath Acceleration has been taken as reference, bein</a:t>
            </a:r>
            <a:r>
              <a:rPr lang="en-US" sz="1600" spc="-1" dirty="0">
                <a:solidFill>
                  <a:srgbClr val="000000"/>
                </a:solidFill>
                <a:latin typeface="Calibri" panose="020F0502020204030204" pitchFamily="34" charset="0"/>
                <a:ea typeface="DejaVu Sans"/>
                <a:cs typeface="Calibri" panose="020F0502020204030204" pitchFamily="34" charset="0"/>
              </a:rPr>
              <a:t>g the most studied and robust technique, since routinely achievable in laboratories.</a:t>
            </a:r>
          </a:p>
          <a:p>
            <a:pPr algn="just" defTabSz="914400">
              <a:lnSpc>
                <a:spcPct val="100000"/>
              </a:lnSpc>
            </a:pPr>
            <a:endParaRPr lang="en-US" sz="1600" b="0" strike="noStrike"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r>
              <a:rPr lang="en-US" sz="1600" b="0" strike="noStrike" spc="-1" dirty="0">
                <a:solidFill>
                  <a:srgbClr val="000000"/>
                </a:solidFill>
                <a:latin typeface="Calibri" panose="020F0502020204030204" pitchFamily="34" charset="0"/>
                <a:ea typeface="DejaVu Sans"/>
                <a:cs typeface="Calibri" panose="020F0502020204030204" pitchFamily="34" charset="0"/>
              </a:rPr>
              <a:t>Laser-driven particle accelerators can be fruitfully used for diverse applications ranging from material studies for cultural heritage to medicine.  </a:t>
            </a:r>
            <a:r>
              <a:rPr lang="en-US" sz="1600" spc="-1" dirty="0">
                <a:solidFill>
                  <a:srgbClr val="000000"/>
                </a:solidFill>
                <a:latin typeface="Calibri" panose="020F0502020204030204" pitchFamily="34" charset="0"/>
                <a:ea typeface="DejaVu Sans"/>
                <a:cs typeface="Calibri" panose="020F0502020204030204" pitchFamily="34" charset="0"/>
              </a:rPr>
              <a:t>In this talk a brief overview of those that </a:t>
            </a:r>
            <a:r>
              <a:rPr lang="en-US" sz="1600" b="0" strike="noStrike" spc="-1" dirty="0">
                <a:solidFill>
                  <a:srgbClr val="000000"/>
                </a:solidFill>
                <a:latin typeface="Calibri" panose="020F0502020204030204" pitchFamily="34" charset="0"/>
                <a:ea typeface="DejaVu Sans"/>
                <a:cs typeface="Calibri" panose="020F0502020204030204" pitchFamily="34" charset="0"/>
              </a:rPr>
              <a:t>are being explored at the Intense Laser Irradiation Laboratory of the CNR-INO in Pisa was given.</a:t>
            </a:r>
          </a:p>
          <a:p>
            <a:pPr algn="just" defTabSz="914400">
              <a:lnSpc>
                <a:spcPct val="100000"/>
              </a:lnSpc>
            </a:pPr>
            <a:endParaRPr lang="en-US" sz="1600"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r>
              <a:rPr lang="en-US" sz="1600" b="0" strike="noStrike" spc="-1" dirty="0">
                <a:solidFill>
                  <a:srgbClr val="000000"/>
                </a:solidFill>
                <a:latin typeface="Calibri" panose="020F0502020204030204" pitchFamily="34" charset="0"/>
                <a:ea typeface="DejaVu Sans"/>
                <a:cs typeface="Calibri" panose="020F0502020204030204" pitchFamily="34" charset="0"/>
              </a:rPr>
              <a:t>Ongoing laser systems and laboratory major upgrade aims primarily at enabling applications requiring a high average flux of particles exploiting high repetition rate systems.</a:t>
            </a:r>
          </a:p>
          <a:p>
            <a:pPr algn="just" defTabSz="914400">
              <a:lnSpc>
                <a:spcPct val="100000"/>
              </a:lnSpc>
            </a:pPr>
            <a:endParaRPr lang="en-US" sz="1600"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endParaRPr lang="en-US" sz="1600"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endParaRPr lang="en-US" sz="1600" b="0" strike="noStrike"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endParaRPr lang="en-US" sz="1600"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endParaRPr lang="en-US" sz="1600" b="0" strike="noStrike" spc="-1" dirty="0">
              <a:solidFill>
                <a:srgbClr val="000000"/>
              </a:solidFill>
              <a:latin typeface="Calibri" panose="020F0502020204030204" pitchFamily="34" charset="0"/>
              <a:ea typeface="DejaVu Sans"/>
              <a:cs typeface="Calibri" panose="020F0502020204030204" pitchFamily="34" charset="0"/>
            </a:endParaRPr>
          </a:p>
          <a:p>
            <a:pPr algn="just" defTabSz="914400">
              <a:lnSpc>
                <a:spcPct val="100000"/>
              </a:lnSpc>
            </a:pPr>
            <a:endParaRPr lang="en-US" sz="1600" spc="-1" dirty="0">
              <a:solidFill>
                <a:srgbClr val="000000"/>
              </a:solidFill>
              <a:latin typeface="Calibri" panose="020F0502020204030204" pitchFamily="34" charset="0"/>
              <a:cs typeface="Calibri" panose="020F0502020204030204" pitchFamily="34" charset="0"/>
            </a:endParaRPr>
          </a:p>
          <a:p>
            <a:pPr algn="just" defTabSz="914400">
              <a:lnSpc>
                <a:spcPct val="100000"/>
              </a:lnSpc>
            </a:pPr>
            <a:endParaRPr lang="en-US" sz="1600" b="0" strike="noStrike" spc="-1" dirty="0">
              <a:solidFill>
                <a:srgbClr val="000000"/>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7B669-3E1A-DCED-36DF-4657A433656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39195882-E534-D1BF-CC65-C21A1ADC9C9E}"/>
              </a:ext>
            </a:extLst>
          </p:cNvPr>
          <p:cNvSpPr>
            <a:spLocks noGrp="1"/>
          </p:cNvSpPr>
          <p:nvPr>
            <p:ph type="ftr" sz="quarter" idx="10"/>
          </p:nvPr>
        </p:nvSpPr>
        <p:spPr/>
        <p:txBody>
          <a:bodyPr/>
          <a:lstStyle/>
          <a:p>
            <a:pPr>
              <a:defRPr/>
            </a:pPr>
            <a:r>
              <a:rPr lang="it-IT" sz="1000"/>
              <a:t>CIP 2026</a:t>
            </a:r>
          </a:p>
        </p:txBody>
      </p:sp>
      <p:sp>
        <p:nvSpPr>
          <p:cNvPr id="28677" name="Slide Number Placeholder 4">
            <a:extLst>
              <a:ext uri="{FF2B5EF4-FFF2-40B4-BE49-F238E27FC236}">
                <a16:creationId xmlns:a16="http://schemas.microsoft.com/office/drawing/2014/main" id="{9FED4544-1738-A8F1-753F-C450F6CDD5F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E61C2D-80C7-4206-A069-9E3D456087DE}" type="slidenum">
              <a:rPr lang="it-IT" altLang="it-IT" smtClean="0">
                <a:solidFill>
                  <a:schemeClr val="bg1"/>
                </a:solidFill>
              </a:rPr>
              <a:pPr/>
              <a:t>32</a:t>
            </a:fld>
            <a:endParaRPr lang="it-IT" altLang="it-IT">
              <a:solidFill>
                <a:schemeClr val="bg1"/>
              </a:solidFill>
            </a:endParaRPr>
          </a:p>
        </p:txBody>
      </p:sp>
      <p:pic>
        <p:nvPicPr>
          <p:cNvPr id="2050" name="Picture 2" descr="A group of people posing for a photo&#10;&#10;Description automatically generated">
            <a:extLst>
              <a:ext uri="{FF2B5EF4-FFF2-40B4-BE49-F238E27FC236}">
                <a16:creationId xmlns:a16="http://schemas.microsoft.com/office/drawing/2014/main" id="{EA22A901-2BB5-973E-E575-36573948D3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36" y="-96252"/>
            <a:ext cx="9685775" cy="49763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98B2299-D27B-7C04-BA12-5AE4604FA506}"/>
              </a:ext>
            </a:extLst>
          </p:cNvPr>
          <p:cNvSpPr txBox="1"/>
          <p:nvPr/>
        </p:nvSpPr>
        <p:spPr>
          <a:xfrm>
            <a:off x="300991" y="782198"/>
            <a:ext cx="4131537" cy="830997"/>
          </a:xfrm>
          <a:prstGeom prst="rect">
            <a:avLst/>
          </a:prstGeom>
          <a:noFill/>
        </p:spPr>
        <p:txBody>
          <a:bodyPr wrap="square" rtlCol="0">
            <a:spAutoFit/>
          </a:bodyPr>
          <a:lstStyle/>
          <a:p>
            <a:pPr algn="ctr"/>
            <a:r>
              <a:rPr lang="en-US" sz="1600" b="0" i="0" dirty="0">
                <a:solidFill>
                  <a:srgbClr val="1D1E27"/>
                </a:solidFill>
                <a:effectLst/>
                <a:latin typeface="Calibri" panose="020F0502020204030204" pitchFamily="34" charset="0"/>
                <a:cs typeface="Calibri" panose="020F0502020204030204" pitchFamily="34" charset="0"/>
              </a:rPr>
              <a:t>This work was supported by the PNRR MUR project IR0000016-I-PHOQS, funded by the European Union –Next Generation EU.</a:t>
            </a:r>
            <a:endParaRPr lang="it-IT" sz="1600" dirty="0">
              <a:latin typeface="Calibri" panose="020F0502020204030204" pitchFamily="34" charset="0"/>
              <a:cs typeface="Calibri" panose="020F0502020204030204" pitchFamily="34" charset="0"/>
            </a:endParaRPr>
          </a:p>
        </p:txBody>
      </p:sp>
      <p:pic>
        <p:nvPicPr>
          <p:cNvPr id="9" name="Picture 8" descr="A black and red logo&#10;&#10;Description automatically generated">
            <a:extLst>
              <a:ext uri="{FF2B5EF4-FFF2-40B4-BE49-F238E27FC236}">
                <a16:creationId xmlns:a16="http://schemas.microsoft.com/office/drawing/2014/main" id="{F8204529-D352-D0AC-765A-8F7A4EC16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497" y="1701540"/>
            <a:ext cx="2563073" cy="733421"/>
          </a:xfrm>
          <a:prstGeom prst="rect">
            <a:avLst/>
          </a:prstGeom>
        </p:spPr>
      </p:pic>
      <p:sp>
        <p:nvSpPr>
          <p:cNvPr id="10" name="TextBox 9">
            <a:extLst>
              <a:ext uri="{FF2B5EF4-FFF2-40B4-BE49-F238E27FC236}">
                <a16:creationId xmlns:a16="http://schemas.microsoft.com/office/drawing/2014/main" id="{ED8A1BB8-E64A-36AC-D49D-CC52E5551E1B}"/>
              </a:ext>
            </a:extLst>
          </p:cNvPr>
          <p:cNvSpPr txBox="1"/>
          <p:nvPr/>
        </p:nvSpPr>
        <p:spPr>
          <a:xfrm>
            <a:off x="376760" y="2596881"/>
            <a:ext cx="4322573" cy="584775"/>
          </a:xfrm>
          <a:prstGeom prst="rect">
            <a:avLst/>
          </a:prstGeom>
          <a:noFill/>
        </p:spPr>
        <p:txBody>
          <a:bodyPr wrap="square" rtlCol="0">
            <a:spAutoFit/>
          </a:bodyPr>
          <a:lstStyle/>
          <a:p>
            <a:pPr algn="ctr"/>
            <a:r>
              <a:rPr lang="en-US" sz="1600" b="0" i="0" dirty="0">
                <a:solidFill>
                  <a:srgbClr val="1D1E27"/>
                </a:solidFill>
                <a:effectLst/>
                <a:latin typeface="Calibri" panose="020F0502020204030204" pitchFamily="34" charset="0"/>
                <a:cs typeface="Calibri" panose="020F0502020204030204" pitchFamily="34" charset="0"/>
              </a:rPr>
              <a:t>And </a:t>
            </a:r>
            <a:r>
              <a:rPr lang="en-US" sz="1600" b="0" i="0" dirty="0" err="1">
                <a:solidFill>
                  <a:srgbClr val="1D1E27"/>
                </a:solidFill>
                <a:effectLst/>
                <a:latin typeface="Calibri" panose="020F0502020204030204" pitchFamily="34" charset="0"/>
                <a:cs typeface="Calibri" panose="020F0502020204030204" pitchFamily="34" charset="0"/>
              </a:rPr>
              <a:t>EuPRAXIA</a:t>
            </a:r>
            <a:r>
              <a:rPr lang="en-US" sz="1600" b="0" i="0" dirty="0">
                <a:solidFill>
                  <a:srgbClr val="1D1E27"/>
                </a:solidFill>
                <a:effectLst/>
                <a:latin typeface="Calibri" panose="020F0502020204030204" pitchFamily="34" charset="0"/>
                <a:cs typeface="Calibri" panose="020F0502020204030204" pitchFamily="34" charset="0"/>
              </a:rPr>
              <a:t> Advanced Photon Sources - </a:t>
            </a:r>
            <a:r>
              <a:rPr lang="en-US" sz="1600" b="0" i="0" dirty="0" err="1">
                <a:solidFill>
                  <a:srgbClr val="1D1E27"/>
                </a:solidFill>
                <a:effectLst/>
                <a:latin typeface="Calibri" panose="020F0502020204030204" pitchFamily="34" charset="0"/>
                <a:cs typeface="Calibri" panose="020F0502020204030204" pitchFamily="34" charset="0"/>
              </a:rPr>
              <a:t>EuAps</a:t>
            </a:r>
            <a:r>
              <a:rPr lang="en-US" sz="1600" b="0" i="0" dirty="0">
                <a:solidFill>
                  <a:srgbClr val="1D1E27"/>
                </a:solidFill>
                <a:effectLst/>
                <a:latin typeface="Calibri" panose="020F0502020204030204" pitchFamily="34" charset="0"/>
                <a:cs typeface="Calibri" panose="020F0502020204030204" pitchFamily="34" charset="0"/>
              </a:rPr>
              <a:t> (IR0000030, CUP I93C21000160006).</a:t>
            </a:r>
            <a:endParaRPr lang="it-IT" sz="16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150CC31-162E-E6B8-AAD0-72165CCFB4C6}"/>
              </a:ext>
            </a:extLst>
          </p:cNvPr>
          <p:cNvSpPr txBox="1"/>
          <p:nvPr/>
        </p:nvSpPr>
        <p:spPr>
          <a:xfrm>
            <a:off x="1305620" y="349075"/>
            <a:ext cx="2556469" cy="338554"/>
          </a:xfrm>
          <a:prstGeom prst="rect">
            <a:avLst/>
          </a:prstGeom>
          <a:noFill/>
        </p:spPr>
        <p:txBody>
          <a:bodyPr wrap="none" rtlCol="0">
            <a:spAutoFit/>
          </a:bodyPr>
          <a:lstStyle/>
          <a:p>
            <a:r>
              <a:rPr lang="it-IT" sz="1600" b="1" dirty="0">
                <a:latin typeface="Calibri" panose="020F0502020204030204" pitchFamily="34" charset="0"/>
                <a:ea typeface="Noto Sans" panose="020B0502040504020204" pitchFamily="34"/>
                <a:cs typeface="Calibri" panose="020F0502020204030204" pitchFamily="34" charset="0"/>
              </a:rPr>
              <a:t>Infrastructure Development</a:t>
            </a:r>
          </a:p>
        </p:txBody>
      </p:sp>
      <p:pic>
        <p:nvPicPr>
          <p:cNvPr id="12" name="Picture 11" descr="A blue and purple circle with a black background&#10;&#10;Description automatically generated">
            <a:extLst>
              <a:ext uri="{FF2B5EF4-FFF2-40B4-BE49-F238E27FC236}">
                <a16:creationId xmlns:a16="http://schemas.microsoft.com/office/drawing/2014/main" id="{BEE35CD3-F3F1-7191-EBFF-AEB8C3925A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050" y="1463515"/>
            <a:ext cx="1401033" cy="797658"/>
          </a:xfrm>
          <a:prstGeom prst="rect">
            <a:avLst/>
          </a:prstGeom>
        </p:spPr>
      </p:pic>
      <p:sp>
        <p:nvSpPr>
          <p:cNvPr id="13" name="TextBox 12">
            <a:extLst>
              <a:ext uri="{FF2B5EF4-FFF2-40B4-BE49-F238E27FC236}">
                <a16:creationId xmlns:a16="http://schemas.microsoft.com/office/drawing/2014/main" id="{60E61FE9-9F92-DC21-EF5E-DACC90F09AA2}"/>
              </a:ext>
            </a:extLst>
          </p:cNvPr>
          <p:cNvSpPr txBox="1"/>
          <p:nvPr/>
        </p:nvSpPr>
        <p:spPr>
          <a:xfrm>
            <a:off x="5796530" y="349075"/>
            <a:ext cx="1826077" cy="338554"/>
          </a:xfrm>
          <a:prstGeom prst="rect">
            <a:avLst/>
          </a:prstGeom>
          <a:noFill/>
        </p:spPr>
        <p:txBody>
          <a:bodyPr wrap="none" rtlCol="0">
            <a:spAutoFit/>
          </a:bodyPr>
          <a:lstStyle/>
          <a:p>
            <a:r>
              <a:rPr lang="it-IT" sz="1600" b="1" dirty="0">
                <a:latin typeface="Calibri" panose="020F0502020204030204" pitchFamily="34" charset="0"/>
                <a:ea typeface="Noto Sans" panose="020B0502040504020204" pitchFamily="34"/>
                <a:cs typeface="Calibri" panose="020F0502020204030204" pitchFamily="34" charset="0"/>
              </a:rPr>
              <a:t>Laser Development</a:t>
            </a:r>
          </a:p>
        </p:txBody>
      </p:sp>
      <p:grpSp>
        <p:nvGrpSpPr>
          <p:cNvPr id="14" name="Group 13">
            <a:extLst>
              <a:ext uri="{FF2B5EF4-FFF2-40B4-BE49-F238E27FC236}">
                <a16:creationId xmlns:a16="http://schemas.microsoft.com/office/drawing/2014/main" id="{85C40811-F4C0-E45E-0809-B2875064817F}"/>
              </a:ext>
            </a:extLst>
          </p:cNvPr>
          <p:cNvGrpSpPr/>
          <p:nvPr/>
        </p:nvGrpSpPr>
        <p:grpSpPr>
          <a:xfrm>
            <a:off x="4766708" y="2386302"/>
            <a:ext cx="4408764" cy="2202922"/>
            <a:chOff x="5538171" y="3314316"/>
            <a:chExt cx="4408764" cy="2202922"/>
          </a:xfrm>
        </p:grpSpPr>
        <p:sp>
          <p:nvSpPr>
            <p:cNvPr id="15" name="TextBox 14">
              <a:extLst>
                <a:ext uri="{FF2B5EF4-FFF2-40B4-BE49-F238E27FC236}">
                  <a16:creationId xmlns:a16="http://schemas.microsoft.com/office/drawing/2014/main" id="{673CFCD7-80E9-A65D-766A-C173EBD366FD}"/>
                </a:ext>
              </a:extLst>
            </p:cNvPr>
            <p:cNvSpPr txBox="1"/>
            <p:nvPr/>
          </p:nvSpPr>
          <p:spPr>
            <a:xfrm>
              <a:off x="5538171" y="3628571"/>
              <a:ext cx="4408764" cy="830997"/>
            </a:xfrm>
            <a:prstGeom prst="rect">
              <a:avLst/>
            </a:prstGeom>
            <a:noFill/>
          </p:spPr>
          <p:txBody>
            <a:bodyPr wrap="square" rtlCol="0">
              <a:spAutoFit/>
            </a:bodyPr>
            <a:lstStyle/>
            <a:p>
              <a:pPr algn="ctr"/>
              <a:r>
                <a:rPr lang="en-US" sz="1600" b="0" i="0" dirty="0">
                  <a:solidFill>
                    <a:srgbClr val="1D1E27"/>
                  </a:solidFill>
                  <a:effectLst/>
                  <a:latin typeface="Calibri" panose="020F0502020204030204" pitchFamily="34" charset="0"/>
                  <a:cs typeface="Calibri" panose="020F0502020204030204" pitchFamily="34" charset="0"/>
                </a:rPr>
                <a:t>This work was supported by the PNRR MUR project IR0000016-I-PHOQS, funded by the European Union –Next Generation EU.</a:t>
              </a:r>
              <a:endParaRPr lang="it-IT" sz="1600" dirty="0">
                <a:latin typeface="Calibri" panose="020F0502020204030204" pitchFamily="34" charset="0"/>
                <a:cs typeface="Calibri" panose="020F0502020204030204" pitchFamily="34" charset="0"/>
              </a:endParaRPr>
            </a:p>
          </p:txBody>
        </p:sp>
        <p:pic>
          <p:nvPicPr>
            <p:cNvPr id="16" name="Picture 15" descr="A black and blue text&#10;&#10;Description automatically generated">
              <a:extLst>
                <a:ext uri="{FF2B5EF4-FFF2-40B4-BE49-F238E27FC236}">
                  <a16:creationId xmlns:a16="http://schemas.microsoft.com/office/drawing/2014/main" id="{7C5346FC-8C9D-8ADF-72AC-64AD9FCB8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243" y="4482725"/>
              <a:ext cx="3551975" cy="1034513"/>
            </a:xfrm>
            <a:prstGeom prst="rect">
              <a:avLst/>
            </a:prstGeom>
          </p:spPr>
        </p:pic>
        <p:sp>
          <p:nvSpPr>
            <p:cNvPr id="17" name="TextBox 16">
              <a:extLst>
                <a:ext uri="{FF2B5EF4-FFF2-40B4-BE49-F238E27FC236}">
                  <a16:creationId xmlns:a16="http://schemas.microsoft.com/office/drawing/2014/main" id="{05D68489-55B7-6C06-5E29-60AFEB5E4800}"/>
                </a:ext>
              </a:extLst>
            </p:cNvPr>
            <p:cNvSpPr txBox="1"/>
            <p:nvPr/>
          </p:nvSpPr>
          <p:spPr>
            <a:xfrm>
              <a:off x="5901786" y="3314316"/>
              <a:ext cx="3813416" cy="338554"/>
            </a:xfrm>
            <a:prstGeom prst="rect">
              <a:avLst/>
            </a:prstGeom>
            <a:noFill/>
          </p:spPr>
          <p:txBody>
            <a:bodyPr wrap="none" rtlCol="0">
              <a:spAutoFit/>
            </a:bodyPr>
            <a:lstStyle/>
            <a:p>
              <a:r>
                <a:rPr lang="it-IT" sz="1600" b="1" dirty="0">
                  <a:latin typeface="Calibri" panose="020F0502020204030204" pitchFamily="34" charset="0"/>
                  <a:ea typeface="Noto Sans" panose="020B0502040504020204" pitchFamily="34"/>
                  <a:cs typeface="Calibri" panose="020F0502020204030204" pitchFamily="34" charset="0"/>
                </a:rPr>
                <a:t>Experimental investigation on biomedicine</a:t>
              </a:r>
            </a:p>
          </p:txBody>
        </p:sp>
      </p:grpSp>
      <p:sp>
        <p:nvSpPr>
          <p:cNvPr id="18" name="TextBox 17">
            <a:extLst>
              <a:ext uri="{FF2B5EF4-FFF2-40B4-BE49-F238E27FC236}">
                <a16:creationId xmlns:a16="http://schemas.microsoft.com/office/drawing/2014/main" id="{A43A0AFF-A454-BF98-9069-C64EE3E2BBAA}"/>
              </a:ext>
            </a:extLst>
          </p:cNvPr>
          <p:cNvSpPr txBox="1"/>
          <p:nvPr/>
        </p:nvSpPr>
        <p:spPr>
          <a:xfrm>
            <a:off x="4835869" y="806092"/>
            <a:ext cx="4038886" cy="584775"/>
          </a:xfrm>
          <a:prstGeom prst="rect">
            <a:avLst/>
          </a:prstGeom>
          <a:noFill/>
        </p:spPr>
        <p:txBody>
          <a:bodyPr wrap="square" rtlCol="0">
            <a:spAutoFit/>
          </a:bodyPr>
          <a:lstStyle/>
          <a:p>
            <a:pPr algn="ctr"/>
            <a:r>
              <a:rPr lang="en-US" sz="1600" b="0" i="0" dirty="0">
                <a:solidFill>
                  <a:srgbClr val="1D1E27"/>
                </a:solidFill>
                <a:effectLst/>
                <a:latin typeface="Calibri" panose="020F0502020204030204" pitchFamily="34" charset="0"/>
                <a:cs typeface="Calibri" panose="020F0502020204030204" pitchFamily="34" charset="0"/>
              </a:rPr>
              <a:t>This work was supported by the EU Horizon IFAST, under Grant Agreement No.101004730</a:t>
            </a:r>
            <a:endParaRPr lang="it-IT" sz="1600" dirty="0">
              <a:latin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43283074-F55F-EBCF-48E6-CE60E2A37CF6}"/>
              </a:ext>
            </a:extLst>
          </p:cNvPr>
          <p:cNvGrpSpPr/>
          <p:nvPr/>
        </p:nvGrpSpPr>
        <p:grpSpPr>
          <a:xfrm>
            <a:off x="1254774" y="3106718"/>
            <a:ext cx="2292982" cy="1045903"/>
            <a:chOff x="1213929" y="5365506"/>
            <a:chExt cx="2957127" cy="1557135"/>
          </a:xfrm>
        </p:grpSpPr>
        <p:pic>
          <p:nvPicPr>
            <p:cNvPr id="20" name="Picture 19" descr="A blue and yellow text with stars&#10;&#10;Description automatically generated">
              <a:extLst>
                <a:ext uri="{FF2B5EF4-FFF2-40B4-BE49-F238E27FC236}">
                  <a16:creationId xmlns:a16="http://schemas.microsoft.com/office/drawing/2014/main" id="{4779AA4D-D0DE-629D-06B5-F5EF5769A0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1886" y="5365506"/>
              <a:ext cx="2849170" cy="1223343"/>
            </a:xfrm>
            <a:prstGeom prst="rect">
              <a:avLst/>
            </a:prstGeom>
          </p:spPr>
        </p:pic>
        <p:sp>
          <p:nvSpPr>
            <p:cNvPr id="21" name="TextBox 20">
              <a:extLst>
                <a:ext uri="{FF2B5EF4-FFF2-40B4-BE49-F238E27FC236}">
                  <a16:creationId xmlns:a16="http://schemas.microsoft.com/office/drawing/2014/main" id="{5E0FE5EF-1071-45D0-5D79-2AADBB185F97}"/>
                </a:ext>
              </a:extLst>
            </p:cNvPr>
            <p:cNvSpPr txBox="1"/>
            <p:nvPr/>
          </p:nvSpPr>
          <p:spPr>
            <a:xfrm>
              <a:off x="1213929" y="6522531"/>
              <a:ext cx="2949525" cy="400110"/>
            </a:xfrm>
            <a:prstGeom prst="rect">
              <a:avLst/>
            </a:prstGeom>
            <a:noFill/>
          </p:spPr>
          <p:txBody>
            <a:bodyPr wrap="none" rtlCol="0">
              <a:spAutoFit/>
            </a:bodyPr>
            <a:lstStyle/>
            <a:p>
              <a:r>
                <a:rPr lang="it-IT" sz="2000" b="1" dirty="0">
                  <a:solidFill>
                    <a:srgbClr val="FFB519"/>
                  </a:solidFill>
                </a:rPr>
                <a:t>A</a:t>
              </a:r>
              <a:r>
                <a:rPr lang="it-IT" sz="2000" b="1" dirty="0">
                  <a:solidFill>
                    <a:srgbClr val="2C3981"/>
                  </a:solidFill>
                </a:rPr>
                <a:t>dvanced</a:t>
              </a:r>
              <a:r>
                <a:rPr lang="it-IT" sz="2000" b="1" dirty="0"/>
                <a:t> </a:t>
              </a:r>
              <a:r>
                <a:rPr lang="it-IT" sz="2000" b="1" dirty="0">
                  <a:solidFill>
                    <a:srgbClr val="FFB519"/>
                  </a:solidFill>
                </a:rPr>
                <a:t>P</a:t>
              </a:r>
              <a:r>
                <a:rPr lang="it-IT" sz="2000" b="1" dirty="0">
                  <a:solidFill>
                    <a:srgbClr val="2C3981"/>
                  </a:solidFill>
                </a:rPr>
                <a:t>hoton</a:t>
              </a:r>
              <a:r>
                <a:rPr lang="it-IT" sz="2000" b="1" dirty="0"/>
                <a:t> </a:t>
              </a:r>
              <a:r>
                <a:rPr lang="it-IT" sz="2000" b="1" dirty="0">
                  <a:solidFill>
                    <a:srgbClr val="FFB519"/>
                  </a:solidFill>
                </a:rPr>
                <a:t>S</a:t>
              </a:r>
              <a:r>
                <a:rPr lang="it-IT" sz="2000" b="1" dirty="0">
                  <a:solidFill>
                    <a:srgbClr val="2C3981"/>
                  </a:solidFill>
                </a:rPr>
                <a:t>ources</a:t>
              </a:r>
            </a:p>
          </p:txBody>
        </p:sp>
      </p:grpSp>
    </p:spTree>
    <p:extLst>
      <p:ext uri="{BB962C8B-B14F-4D97-AF65-F5344CB8AC3E}">
        <p14:creationId xmlns:p14="http://schemas.microsoft.com/office/powerpoint/2010/main" val="3642030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F6597-0C59-D9A7-0188-923712C5D944}"/>
              </a:ext>
            </a:extLst>
          </p:cNvPr>
          <p:cNvSpPr>
            <a:spLocks noGrp="1"/>
          </p:cNvSpPr>
          <p:nvPr>
            <p:ph type="title"/>
          </p:nvPr>
        </p:nvSpPr>
        <p:spPr/>
        <p:txBody>
          <a:bodyPr/>
          <a:lstStyle/>
          <a:p>
            <a:pPr>
              <a:defRPr/>
            </a:pPr>
            <a:r>
              <a:rPr lang="it-IT" dirty="0"/>
              <a:t>Laser-Driven electron Acceleration: wakefield generation</a:t>
            </a:r>
          </a:p>
        </p:txBody>
      </p:sp>
      <p:sp>
        <p:nvSpPr>
          <p:cNvPr id="4" name="Footer Placeholder 3">
            <a:extLst>
              <a:ext uri="{FF2B5EF4-FFF2-40B4-BE49-F238E27FC236}">
                <a16:creationId xmlns:a16="http://schemas.microsoft.com/office/drawing/2014/main" id="{41852971-48A3-77E5-E115-E370FEFFBD8D}"/>
              </a:ext>
            </a:extLst>
          </p:cNvPr>
          <p:cNvSpPr>
            <a:spLocks noGrp="1"/>
          </p:cNvSpPr>
          <p:nvPr>
            <p:ph type="ftr" sz="quarter" idx="10"/>
          </p:nvPr>
        </p:nvSpPr>
        <p:spPr/>
        <p:txBody>
          <a:bodyPr/>
          <a:lstStyle/>
          <a:p>
            <a:pPr>
              <a:defRPr/>
            </a:pPr>
            <a:r>
              <a:rPr lang="it-IT" sz="1000"/>
              <a:t>CIP 2026</a:t>
            </a:r>
          </a:p>
        </p:txBody>
      </p:sp>
      <p:sp>
        <p:nvSpPr>
          <p:cNvPr id="9220" name="Slide Number Placeholder 4">
            <a:extLst>
              <a:ext uri="{FF2B5EF4-FFF2-40B4-BE49-F238E27FC236}">
                <a16:creationId xmlns:a16="http://schemas.microsoft.com/office/drawing/2014/main" id="{4EE25865-8AD7-844D-3F73-FA75B80EE09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C51527-973F-4D4E-B2F6-40DC96668DF7}" type="slidenum">
              <a:rPr lang="it-IT" altLang="it-IT" smtClean="0">
                <a:solidFill>
                  <a:schemeClr val="bg1"/>
                </a:solidFill>
              </a:rPr>
              <a:pPr/>
              <a:t>33</a:t>
            </a:fld>
            <a:endParaRPr lang="it-IT" altLang="it-IT">
              <a:solidFill>
                <a:schemeClr val="bg1"/>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E5B2856-DF0E-019B-17A5-A1BAE7D7AE52}"/>
                  </a:ext>
                </a:extLst>
              </p:cNvPr>
              <p:cNvSpPr txBox="1"/>
              <p:nvPr/>
            </p:nvSpPr>
            <p:spPr>
              <a:xfrm>
                <a:off x="659381" y="1593302"/>
                <a:ext cx="2692147" cy="424860"/>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 </m:t>
                    </m:r>
                    <m:f>
                      <m:fPr>
                        <m:ctrlPr>
                          <a:rPr lang="pt-BR"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𝑒</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𝐿</m:t>
                            </m:r>
                          </m:sub>
                        </m:sSub>
                      </m:num>
                      <m:den>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𝑚</m:t>
                            </m:r>
                          </m:e>
                          <m:sub>
                            <m:r>
                              <a:rPr lang="it-IT" sz="1400" b="0" i="1" smtClean="0">
                                <a:latin typeface="Cambria Math" panose="02040503050406030204" pitchFamily="18" charset="0"/>
                                <a:cs typeface="Calibri" panose="020F0502020204030204" pitchFamily="34" charset="0"/>
                              </a:rPr>
                              <m:t>𝑒</m:t>
                            </m:r>
                          </m:sub>
                        </m:sSub>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𝜔</m:t>
                            </m:r>
                          </m:e>
                          <m:sub>
                            <m:r>
                              <a:rPr lang="it-IT" sz="1400" b="0" i="1" smtClean="0">
                                <a:latin typeface="Cambria Math" panose="02040503050406030204" pitchFamily="18" charset="0"/>
                                <a:cs typeface="Calibri" panose="020F0502020204030204" pitchFamily="34" charset="0"/>
                              </a:rPr>
                              <m:t>𝐿</m:t>
                            </m:r>
                          </m:sub>
                        </m:sSub>
                        <m:r>
                          <a:rPr lang="it-IT" sz="1400" b="0" i="1" smtClean="0">
                            <a:latin typeface="Cambria Math" panose="02040503050406030204" pitchFamily="18" charset="0"/>
                            <a:cs typeface="Calibri" panose="020F0502020204030204" pitchFamily="34" charset="0"/>
                          </a:rPr>
                          <m:t>𝑐</m:t>
                        </m:r>
                        <m:r>
                          <a:rPr lang="it-IT" sz="1400" b="0" i="1" smtClean="0">
                            <a:latin typeface="Cambria Math" panose="02040503050406030204" pitchFamily="18" charset="0"/>
                            <a:cs typeface="Calibri" panose="020F0502020204030204" pitchFamily="34" charset="0"/>
                          </a:rPr>
                          <m:t> </m:t>
                        </m:r>
                      </m:den>
                    </m:f>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5" name="TextBox 4">
                <a:extLst>
                  <a:ext uri="{FF2B5EF4-FFF2-40B4-BE49-F238E27FC236}">
                    <a16:creationId xmlns:a16="http://schemas.microsoft.com/office/drawing/2014/main" id="{6E5B2856-DF0E-019B-17A5-A1BAE7D7AE52}"/>
                  </a:ext>
                </a:extLst>
              </p:cNvPr>
              <p:cNvSpPr txBox="1">
                <a:spLocks noRot="1" noChangeAspect="1" noMove="1" noResize="1" noEditPoints="1" noAdjustHandles="1" noChangeArrowheads="1" noChangeShapeType="1" noTextEdit="1"/>
              </p:cNvSpPr>
              <p:nvPr/>
            </p:nvSpPr>
            <p:spPr>
              <a:xfrm>
                <a:off x="659381" y="1593302"/>
                <a:ext cx="2692147" cy="424860"/>
              </a:xfrm>
              <a:prstGeom prst="rect">
                <a:avLst/>
              </a:prstGeom>
              <a:blipFill>
                <a:blip r:embed="rId2"/>
                <a:stretch>
                  <a:fillRect l="-679"/>
                </a:stretch>
              </a:blipFill>
            </p:spPr>
            <p:txBody>
              <a:bodyPr/>
              <a:lstStyle/>
              <a:p>
                <a:r>
                  <a:rPr lang="it-IT">
                    <a:noFill/>
                  </a:rPr>
                  <a:t> </a:t>
                </a:r>
              </a:p>
            </p:txBody>
          </p:sp>
        </mc:Fallback>
      </mc:AlternateContent>
      <p:pic>
        <p:nvPicPr>
          <p:cNvPr id="10" name="Picture 9">
            <a:extLst>
              <a:ext uri="{FF2B5EF4-FFF2-40B4-BE49-F238E27FC236}">
                <a16:creationId xmlns:a16="http://schemas.microsoft.com/office/drawing/2014/main" id="{49455A23-04C8-1921-8516-480CD1323C54}"/>
              </a:ext>
            </a:extLst>
          </p:cNvPr>
          <p:cNvPicPr>
            <a:picLocks noChangeAspect="1"/>
          </p:cNvPicPr>
          <p:nvPr/>
        </p:nvPicPr>
        <p:blipFill>
          <a:blip r:embed="rId3"/>
          <a:stretch>
            <a:fillRect/>
          </a:stretch>
        </p:blipFill>
        <p:spPr>
          <a:xfrm>
            <a:off x="903986" y="1971712"/>
            <a:ext cx="3493646" cy="2252564"/>
          </a:xfrm>
          <a:prstGeom prst="rect">
            <a:avLst/>
          </a:prstGeom>
        </p:spPr>
      </p:pic>
      <p:pic>
        <p:nvPicPr>
          <p:cNvPr id="14" name="Picture 13">
            <a:extLst>
              <a:ext uri="{FF2B5EF4-FFF2-40B4-BE49-F238E27FC236}">
                <a16:creationId xmlns:a16="http://schemas.microsoft.com/office/drawing/2014/main" id="{158888B6-2E86-ACE2-43B7-67720206171A}"/>
              </a:ext>
            </a:extLst>
          </p:cNvPr>
          <p:cNvPicPr>
            <a:picLocks noChangeAspect="1"/>
          </p:cNvPicPr>
          <p:nvPr/>
        </p:nvPicPr>
        <p:blipFill>
          <a:blip r:embed="rId4"/>
          <a:stretch>
            <a:fillRect/>
          </a:stretch>
        </p:blipFill>
        <p:spPr>
          <a:xfrm>
            <a:off x="2539022" y="4136926"/>
            <a:ext cx="467703" cy="300168"/>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AA71C95-6FCF-9AF8-1766-BDFBDFE592E8}"/>
                  </a:ext>
                </a:extLst>
              </p:cNvPr>
              <p:cNvSpPr txBox="1"/>
              <p:nvPr/>
            </p:nvSpPr>
            <p:spPr>
              <a:xfrm>
                <a:off x="3481755" y="3637412"/>
                <a:ext cx="70192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=0.5</m:t>
                      </m:r>
                    </m:oMath>
                  </m:oMathPara>
                </a14:m>
                <a:endParaRPr lang="it-IT" sz="1400" dirty="0"/>
              </a:p>
            </p:txBody>
          </p:sp>
        </mc:Choice>
        <mc:Fallback xmlns="">
          <p:sp>
            <p:nvSpPr>
              <p:cNvPr id="16" name="TextBox 15">
                <a:extLst>
                  <a:ext uri="{FF2B5EF4-FFF2-40B4-BE49-F238E27FC236}">
                    <a16:creationId xmlns:a16="http://schemas.microsoft.com/office/drawing/2014/main" id="{9AA71C95-6FCF-9AF8-1766-BDFBDFE592E8}"/>
                  </a:ext>
                </a:extLst>
              </p:cNvPr>
              <p:cNvSpPr txBox="1">
                <a:spLocks noRot="1" noChangeAspect="1" noMove="1" noResize="1" noEditPoints="1" noAdjustHandles="1" noChangeArrowheads="1" noChangeShapeType="1" noTextEdit="1"/>
              </p:cNvSpPr>
              <p:nvPr/>
            </p:nvSpPr>
            <p:spPr>
              <a:xfrm>
                <a:off x="3481755" y="3637412"/>
                <a:ext cx="701923" cy="215444"/>
              </a:xfrm>
              <a:prstGeom prst="rect">
                <a:avLst/>
              </a:prstGeom>
              <a:blipFill>
                <a:blip r:embed="rId5"/>
                <a:stretch>
                  <a:fillRect l="-1739" r="-5217" b="-17143"/>
                </a:stretch>
              </a:blipFill>
            </p:spPr>
            <p:txBody>
              <a:bodyPr/>
              <a:lstStyle/>
              <a:p>
                <a:r>
                  <a:rPr lang="it-IT">
                    <a:noFill/>
                  </a:rPr>
                  <a:t> </a:t>
                </a:r>
              </a:p>
            </p:txBody>
          </p:sp>
        </mc:Fallback>
      </mc:AlternateContent>
      <p:pic>
        <p:nvPicPr>
          <p:cNvPr id="18" name="Picture 17">
            <a:extLst>
              <a:ext uri="{FF2B5EF4-FFF2-40B4-BE49-F238E27FC236}">
                <a16:creationId xmlns:a16="http://schemas.microsoft.com/office/drawing/2014/main" id="{7456A65E-2899-F0BB-EAEC-A9549FA307A4}"/>
              </a:ext>
            </a:extLst>
          </p:cNvPr>
          <p:cNvPicPr>
            <a:picLocks noChangeAspect="1"/>
          </p:cNvPicPr>
          <p:nvPr/>
        </p:nvPicPr>
        <p:blipFill>
          <a:blip r:embed="rId6"/>
          <a:srcRect l="6107" t="11051" b="4633"/>
          <a:stretch>
            <a:fillRect/>
          </a:stretch>
        </p:blipFill>
        <p:spPr>
          <a:xfrm>
            <a:off x="3490119" y="1510621"/>
            <a:ext cx="1405270" cy="922182"/>
          </a:xfrm>
          <a:prstGeom prst="rect">
            <a:avLst/>
          </a:prstGeom>
        </p:spPr>
      </p:pic>
      <p:sp>
        <p:nvSpPr>
          <p:cNvPr id="19" name="TextBox 18">
            <a:extLst>
              <a:ext uri="{FF2B5EF4-FFF2-40B4-BE49-F238E27FC236}">
                <a16:creationId xmlns:a16="http://schemas.microsoft.com/office/drawing/2014/main" id="{059DD5E8-3461-8F3D-4C8C-6BCA634272DD}"/>
              </a:ext>
            </a:extLst>
          </p:cNvPr>
          <p:cNvSpPr txBox="1"/>
          <p:nvPr/>
        </p:nvSpPr>
        <p:spPr>
          <a:xfrm>
            <a:off x="3611721" y="4578062"/>
            <a:ext cx="2668936" cy="276999"/>
          </a:xfrm>
          <a:prstGeom prst="rect">
            <a:avLst/>
          </a:prstGeom>
          <a:noFill/>
        </p:spPr>
        <p:txBody>
          <a:bodyPr wrap="none" rtlCol="0">
            <a:spAutoFit/>
          </a:bodyPr>
          <a:lstStyle/>
          <a:p>
            <a:r>
              <a:rPr lang="it-IT" sz="1200" dirty="0">
                <a:latin typeface="Calibri" panose="020F0502020204030204" pitchFamily="34" charset="0"/>
                <a:cs typeface="Calibri" panose="020F0502020204030204" pitchFamily="34" charset="0"/>
              </a:rPr>
              <a:t>E. Esarey et al., RevModPhys 81 (2009)</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41A0C80-FE0B-0EDE-E26B-ED54FF36BEA1}"/>
                  </a:ext>
                </a:extLst>
              </p:cNvPr>
              <p:cNvSpPr txBox="1"/>
              <p:nvPr/>
            </p:nvSpPr>
            <p:spPr>
              <a:xfrm>
                <a:off x="4986564" y="1515831"/>
                <a:ext cx="3839671" cy="2674002"/>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The density perturbation, as well as the axial wakefield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𝑧</m:t>
                        </m:r>
                      </m:sub>
                    </m:sSub>
                  </m:oMath>
                </a14:m>
                <a:r>
                  <a:rPr lang="it-IT" sz="1400" dirty="0">
                    <a:latin typeface="Calibri" panose="020F0502020204030204" pitchFamily="34" charset="0"/>
                    <a:cs typeface="Calibri" panose="020F0502020204030204" pitchFamily="34" charset="0"/>
                  </a:rPr>
                  <a:t> (accelerating field), have a sinusoidal form characterized by the plasma wavelength</a:t>
                </a:r>
              </a:p>
              <a:p>
                <a:endParaRPr lang="it-IT" sz="1400" dirty="0">
                  <a:latin typeface="Calibri" panose="020F0502020204030204" pitchFamily="34" charset="0"/>
                  <a:cs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𝜆</m:t>
                          </m:r>
                        </m:e>
                        <m:sub>
                          <m:r>
                            <a:rPr lang="it-IT" sz="1400" b="0" i="1" smtClean="0">
                              <a:latin typeface="Cambria Math" panose="02040503050406030204" pitchFamily="18" charset="0"/>
                              <a:cs typeface="Calibri" panose="020F0502020204030204" pitchFamily="34" charset="0"/>
                            </a:rPr>
                            <m:t>𝑝</m:t>
                          </m:r>
                        </m:sub>
                      </m:sSub>
                      <m:d>
                        <m:dPr>
                          <m:begChr m:val="["/>
                          <m:endChr m:val="]"/>
                          <m:ctrlPr>
                            <a:rPr lang="it-IT" sz="1400" b="0" i="1" smtClean="0">
                              <a:latin typeface="Cambria Math" panose="02040503050406030204" pitchFamily="18" charset="0"/>
                              <a:cs typeface="Calibri" panose="020F0502020204030204" pitchFamily="34" charset="0"/>
                            </a:rPr>
                          </m:ctrlPr>
                        </m:dPr>
                        <m:e>
                          <m:r>
                            <a:rPr lang="it-IT" sz="1400" b="0" i="1" smtClean="0">
                              <a:latin typeface="Cambria Math" panose="02040503050406030204" pitchFamily="18" charset="0"/>
                              <a:cs typeface="Calibri" panose="020F0502020204030204" pitchFamily="34" charset="0"/>
                            </a:rPr>
                            <m:t>𝜇</m:t>
                          </m:r>
                          <m:r>
                            <a:rPr lang="it-IT" sz="1400" b="0" i="1" smtClean="0">
                              <a:latin typeface="Cambria Math" panose="02040503050406030204" pitchFamily="18" charset="0"/>
                              <a:cs typeface="Calibri" panose="020F0502020204030204" pitchFamily="34" charset="0"/>
                            </a:rPr>
                            <m:t>𝑚</m:t>
                          </m:r>
                        </m:e>
                      </m:d>
                      <m:r>
                        <a:rPr lang="it-IT" sz="1400" b="0" i="1" smtClean="0">
                          <a:latin typeface="Cambria Math" panose="02040503050406030204" pitchFamily="18" charset="0"/>
                          <a:cs typeface="Calibri" panose="020F0502020204030204" pitchFamily="34" charset="0"/>
                        </a:rPr>
                        <m:t>≃33×</m:t>
                      </m:r>
                      <m:sSup>
                        <m:sSupPr>
                          <m:ctrlPr>
                            <a:rPr lang="it-IT" sz="1400" b="0" i="1" smtClean="0">
                              <a:latin typeface="Cambria Math" panose="02040503050406030204" pitchFamily="18" charset="0"/>
                              <a:cs typeface="Calibri" panose="020F0502020204030204" pitchFamily="34" charset="0"/>
                            </a:rPr>
                          </m:ctrlPr>
                        </m:sSupPr>
                        <m:e>
                          <m:d>
                            <m:dPr>
                              <m:ctrlPr>
                                <a:rPr lang="it-IT" sz="1400" b="0" i="1" smtClean="0">
                                  <a:latin typeface="Cambria Math" panose="02040503050406030204" pitchFamily="18" charset="0"/>
                                  <a:cs typeface="Calibri" panose="020F0502020204030204" pitchFamily="34" charset="0"/>
                                </a:rPr>
                              </m:ctrlPr>
                            </m:dPr>
                            <m:e>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𝑛</m:t>
                                  </m:r>
                                </m:e>
                                <m:sub>
                                  <m:r>
                                    <a:rPr lang="it-IT" sz="1400" b="0" i="1" smtClean="0">
                                      <a:latin typeface="Cambria Math" panose="02040503050406030204" pitchFamily="18" charset="0"/>
                                      <a:cs typeface="Calibri" panose="020F0502020204030204" pitchFamily="34" charset="0"/>
                                    </a:rPr>
                                    <m:t>𝑒</m:t>
                                  </m:r>
                                </m:sub>
                              </m:sSub>
                              <m:d>
                                <m:dPr>
                                  <m:begChr m:val="["/>
                                  <m:endChr m:val="]"/>
                                  <m:ctrlPr>
                                    <a:rPr lang="it-IT" sz="1400" b="0" i="1" smtClean="0">
                                      <a:latin typeface="Cambria Math" panose="02040503050406030204" pitchFamily="18" charset="0"/>
                                      <a:cs typeface="Calibri" panose="020F0502020204030204" pitchFamily="34" charset="0"/>
                                    </a:rPr>
                                  </m:ctrlPr>
                                </m:dPr>
                                <m:e>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10</m:t>
                                      </m:r>
                                    </m:e>
                                    <m:sup>
                                      <m:r>
                                        <a:rPr lang="it-IT" sz="1400" b="0" i="1" smtClean="0">
                                          <a:latin typeface="Cambria Math" panose="02040503050406030204" pitchFamily="18" charset="0"/>
                                          <a:cs typeface="Calibri" panose="020F0502020204030204" pitchFamily="34" charset="0"/>
                                        </a:rPr>
                                        <m:t>18</m:t>
                                      </m:r>
                                    </m:sup>
                                  </m:sSup>
                                  <m:r>
                                    <a:rPr lang="it-IT" sz="1400" b="0" i="1" smtClean="0">
                                      <a:latin typeface="Cambria Math" panose="02040503050406030204" pitchFamily="18" charset="0"/>
                                      <a:cs typeface="Calibri" panose="020F0502020204030204" pitchFamily="34" charset="0"/>
                                    </a:rPr>
                                    <m:t>𝑐</m:t>
                                  </m:r>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𝑚</m:t>
                                      </m:r>
                                    </m:e>
                                    <m:sup>
                                      <m:r>
                                        <a:rPr lang="it-IT" sz="1400" b="0" i="1" smtClean="0">
                                          <a:latin typeface="Cambria Math" panose="02040503050406030204" pitchFamily="18" charset="0"/>
                                          <a:cs typeface="Calibri" panose="020F0502020204030204" pitchFamily="34" charset="0"/>
                                        </a:rPr>
                                        <m:t>−3</m:t>
                                      </m:r>
                                    </m:sup>
                                  </m:sSup>
                                </m:e>
                              </m:d>
                            </m:e>
                          </m:d>
                        </m:e>
                        <m:sup>
                          <m:r>
                            <a:rPr lang="it-IT" sz="1400" b="0" i="1" smtClean="0">
                              <a:latin typeface="Cambria Math" panose="02040503050406030204" pitchFamily="18" charset="0"/>
                              <a:cs typeface="Calibri" panose="020F0502020204030204" pitchFamily="34" charset="0"/>
                            </a:rPr>
                            <m:t>−</m:t>
                          </m:r>
                          <m:f>
                            <m:fPr>
                              <m:ctrlPr>
                                <a:rPr lang="it-IT"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1</m:t>
                              </m:r>
                            </m:num>
                            <m:den>
                              <m:r>
                                <a:rPr lang="it-IT" sz="1400" b="0" i="1" smtClean="0">
                                  <a:latin typeface="Cambria Math" panose="02040503050406030204" pitchFamily="18" charset="0"/>
                                  <a:cs typeface="Calibri" panose="020F0502020204030204" pitchFamily="34" charset="0"/>
                                </a:rPr>
                                <m:t>2</m:t>
                              </m:r>
                            </m:den>
                          </m:f>
                        </m:sup>
                      </m:sSup>
                    </m:oMath>
                  </m:oMathPara>
                </a14:m>
                <a:endParaRPr lang="it-IT" sz="1400" dirty="0">
                  <a:latin typeface="Calibri" panose="020F0502020204030204" pitchFamily="34" charset="0"/>
                  <a:cs typeface="Calibri" panose="020F0502020204030204" pitchFamily="34" charset="0"/>
                </a:endParaRPr>
              </a:p>
              <a:p>
                <a:endParaRPr lang="it-IT" sz="1400" dirty="0">
                  <a:latin typeface="Calibri" panose="020F0502020204030204" pitchFamily="34" charset="0"/>
                  <a:cs typeface="Calibri" panose="020F0502020204030204" pitchFamily="34" charset="0"/>
                </a:endParaRPr>
              </a:p>
              <a:p>
                <a:r>
                  <a:rPr lang="it-IT" sz="1400" dirty="0">
                    <a:latin typeface="Calibri" panose="020F0502020204030204" pitchFamily="34" charset="0"/>
                    <a:cs typeface="Calibri" panose="020F0502020204030204" pitchFamily="34" charset="0"/>
                  </a:rPr>
                  <a:t>The amplitude of the accelerating field:</a:t>
                </a:r>
              </a:p>
              <a:p>
                <a:endParaRPr lang="it-IT" sz="1400" dirty="0">
                  <a:latin typeface="Calibri" panose="020F0502020204030204" pitchFamily="34" charset="0"/>
                  <a:cs typeface="Calibri" panose="020F0502020204030204" pitchFamily="34" charset="0"/>
                </a:endParaRPr>
              </a:p>
              <a:p>
                <a:pPr/>
                <a14:m>
                  <m:oMathPara xmlns:m="http://schemas.openxmlformats.org/officeDocument/2006/math">
                    <m:oMathParaPr>
                      <m:jc m:val="centerGroup"/>
                    </m:oMathParaPr>
                    <m:oMath xmlns:m="http://schemas.openxmlformats.org/officeDocument/2006/math">
                      <m:r>
                        <a:rPr lang="it-IT" sz="1400" b="0" i="1" smtClean="0">
                          <a:latin typeface="Cambria Math" panose="02040503050406030204" pitchFamily="18" charset="0"/>
                          <a:cs typeface="Calibri" panose="020F0502020204030204" pitchFamily="34" charset="0"/>
                        </a:rPr>
                        <m:t>𝐸</m:t>
                      </m:r>
                      <m:d>
                        <m:dPr>
                          <m:begChr m:val="["/>
                          <m:endChr m:val="]"/>
                          <m:ctrlPr>
                            <a:rPr lang="it-IT" sz="1400" b="0" i="1" smtClean="0">
                              <a:latin typeface="Cambria Math" panose="02040503050406030204" pitchFamily="18" charset="0"/>
                              <a:cs typeface="Calibri" panose="020F0502020204030204" pitchFamily="34" charset="0"/>
                            </a:rPr>
                          </m:ctrlPr>
                        </m:dPr>
                        <m:e>
                          <m:r>
                            <a:rPr lang="it-IT" sz="1400" b="0" i="1" smtClean="0">
                              <a:latin typeface="Cambria Math" panose="02040503050406030204" pitchFamily="18" charset="0"/>
                              <a:cs typeface="Calibri" panose="020F0502020204030204" pitchFamily="34" charset="0"/>
                            </a:rPr>
                            <m:t>𝑉</m:t>
                          </m:r>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𝑚</m:t>
                              </m:r>
                            </m:e>
                            <m:sup>
                              <m:r>
                                <a:rPr lang="it-IT" sz="1400" b="0" i="1" smtClean="0">
                                  <a:latin typeface="Cambria Math" panose="02040503050406030204" pitchFamily="18" charset="0"/>
                                  <a:cs typeface="Calibri" panose="020F0502020204030204" pitchFamily="34" charset="0"/>
                                </a:rPr>
                                <m:t>−1</m:t>
                              </m:r>
                            </m:sup>
                          </m:sSup>
                        </m:e>
                      </m:d>
                      <m:r>
                        <a:rPr lang="it-IT" sz="1400" b="0" i="1" smtClean="0">
                          <a:latin typeface="Cambria Math" panose="02040503050406030204" pitchFamily="18" charset="0"/>
                          <a:cs typeface="Calibri" panose="020F0502020204030204" pitchFamily="34" charset="0"/>
                        </a:rPr>
                        <m:t>≃96</m:t>
                      </m:r>
                      <m:sSup>
                        <m:sSupPr>
                          <m:ctrlPr>
                            <a:rPr lang="it-IT" sz="1400" b="0" i="1" smtClean="0">
                              <a:latin typeface="Cambria Math" panose="02040503050406030204" pitchFamily="18" charset="0"/>
                              <a:cs typeface="Calibri" panose="020F0502020204030204" pitchFamily="34" charset="0"/>
                            </a:rPr>
                          </m:ctrlPr>
                        </m:sSupPr>
                        <m:e>
                          <m:d>
                            <m:dPr>
                              <m:ctrlPr>
                                <a:rPr lang="it-IT" sz="1400" b="0" i="1" smtClean="0">
                                  <a:latin typeface="Cambria Math" panose="02040503050406030204" pitchFamily="18" charset="0"/>
                                  <a:cs typeface="Calibri" panose="020F0502020204030204" pitchFamily="34" charset="0"/>
                                </a:rPr>
                              </m:ctrlPr>
                            </m:dPr>
                            <m:e>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𝑛</m:t>
                                  </m:r>
                                </m:e>
                                <m:sub>
                                  <m:r>
                                    <a:rPr lang="it-IT" sz="1400" b="0" i="1" smtClean="0">
                                      <a:latin typeface="Cambria Math" panose="02040503050406030204" pitchFamily="18" charset="0"/>
                                      <a:cs typeface="Calibri" panose="020F0502020204030204" pitchFamily="34" charset="0"/>
                                    </a:rPr>
                                    <m:t>𝑒</m:t>
                                  </m:r>
                                </m:sub>
                              </m:sSub>
                              <m:d>
                                <m:dPr>
                                  <m:begChr m:val="["/>
                                  <m:endChr m:val="]"/>
                                  <m:ctrlPr>
                                    <a:rPr lang="it-IT" sz="1400" b="0" i="1" smtClean="0">
                                      <a:latin typeface="Cambria Math" panose="02040503050406030204" pitchFamily="18" charset="0"/>
                                      <a:cs typeface="Calibri" panose="020F0502020204030204" pitchFamily="34" charset="0"/>
                                    </a:rPr>
                                  </m:ctrlPr>
                                </m:dPr>
                                <m:e>
                                  <m:r>
                                    <a:rPr lang="it-IT" sz="1400" b="0" i="1" smtClean="0">
                                      <a:latin typeface="Cambria Math" panose="02040503050406030204" pitchFamily="18" charset="0"/>
                                      <a:cs typeface="Calibri" panose="020F0502020204030204" pitchFamily="34" charset="0"/>
                                    </a:rPr>
                                    <m:t>𝑐</m:t>
                                  </m:r>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𝑚</m:t>
                                      </m:r>
                                    </m:e>
                                    <m:sup>
                                      <m:r>
                                        <a:rPr lang="it-IT" sz="1400" b="0" i="1" smtClean="0">
                                          <a:latin typeface="Cambria Math" panose="02040503050406030204" pitchFamily="18" charset="0"/>
                                          <a:cs typeface="Calibri" panose="020F0502020204030204" pitchFamily="34" charset="0"/>
                                        </a:rPr>
                                        <m:t>−3</m:t>
                                      </m:r>
                                    </m:sup>
                                  </m:sSup>
                                </m:e>
                              </m:d>
                            </m:e>
                          </m:d>
                        </m:e>
                        <m:sup>
                          <m:f>
                            <m:fPr>
                              <m:ctrlPr>
                                <a:rPr lang="it-IT"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1</m:t>
                              </m:r>
                            </m:num>
                            <m:den>
                              <m:r>
                                <a:rPr lang="it-IT" sz="1400" b="0" i="1" smtClean="0">
                                  <a:latin typeface="Cambria Math" panose="02040503050406030204" pitchFamily="18" charset="0"/>
                                  <a:cs typeface="Calibri" panose="020F0502020204030204" pitchFamily="34" charset="0"/>
                                </a:rPr>
                                <m:t>2</m:t>
                              </m:r>
                            </m:den>
                          </m:f>
                        </m:sup>
                      </m:sSup>
                      <m:f>
                        <m:fPr>
                          <m:ctrlPr>
                            <a:rPr lang="it-IT"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𝛿</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𝑛</m:t>
                              </m:r>
                            </m:e>
                            <m:sub>
                              <m:r>
                                <a:rPr lang="it-IT" sz="1400" b="0" i="1" smtClean="0">
                                  <a:latin typeface="Cambria Math" panose="02040503050406030204" pitchFamily="18" charset="0"/>
                                  <a:cs typeface="Calibri" panose="020F0502020204030204" pitchFamily="34" charset="0"/>
                                </a:rPr>
                                <m:t>𝑒</m:t>
                              </m:r>
                            </m:sub>
                          </m:sSub>
                        </m:num>
                        <m:den>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𝑛</m:t>
                              </m:r>
                            </m:e>
                            <m:sub>
                              <m:r>
                                <a:rPr lang="it-IT" sz="1400" b="0" i="1" smtClean="0">
                                  <a:latin typeface="Cambria Math" panose="02040503050406030204" pitchFamily="18" charset="0"/>
                                  <a:cs typeface="Calibri" panose="020F0502020204030204" pitchFamily="34" charset="0"/>
                                </a:rPr>
                                <m:t>𝑒</m:t>
                              </m:r>
                            </m:sub>
                          </m:sSub>
                        </m:den>
                      </m:f>
                    </m:oMath>
                  </m:oMathPara>
                </a14:m>
                <a:endParaRPr lang="it-IT" sz="1400" dirty="0">
                  <a:latin typeface="Calibri" panose="020F0502020204030204" pitchFamily="34" charset="0"/>
                  <a:cs typeface="Calibri" panose="020F0502020204030204" pitchFamily="34" charset="0"/>
                </a:endParaRPr>
              </a:p>
              <a:p>
                <a:r>
                  <a:rPr lang="it-IT" sz="1400" dirty="0">
                    <a:latin typeface="Calibri" panose="020F0502020204030204" pitchFamily="34" charset="0"/>
                    <a:cs typeface="Calibri" panose="020F0502020204030204" pitchFamily="34" charset="0"/>
                  </a:rPr>
                  <a:t>→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0</m:t>
                        </m:r>
                      </m:sub>
                    </m:sSub>
                    <m:r>
                      <a:rPr lang="it-IT" sz="1400" b="0" i="1" smtClean="0">
                        <a:latin typeface="Cambria Math" panose="02040503050406030204" pitchFamily="18" charset="0"/>
                        <a:cs typeface="Calibri" panose="020F0502020204030204" pitchFamily="34" charset="0"/>
                      </a:rPr>
                      <m:t>[</m:t>
                    </m:r>
                    <m:r>
                      <a:rPr lang="it-IT" sz="1400" b="0" i="1" smtClean="0">
                        <a:latin typeface="Cambria Math" panose="02040503050406030204" pitchFamily="18" charset="0"/>
                        <a:cs typeface="Calibri" panose="020F0502020204030204" pitchFamily="34" charset="0"/>
                      </a:rPr>
                      <m:t>𝑉</m:t>
                    </m:r>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𝑚</m:t>
                        </m:r>
                      </m:e>
                      <m:sup>
                        <m:r>
                          <a:rPr lang="it-IT" sz="1400" b="0" i="1" smtClean="0">
                            <a:latin typeface="Cambria Math" panose="02040503050406030204" pitchFamily="18" charset="0"/>
                            <a:cs typeface="Calibri" panose="020F0502020204030204" pitchFamily="34" charset="0"/>
                          </a:rPr>
                          <m:t>−1</m:t>
                        </m:r>
                      </m:sup>
                    </m:sSup>
                    <m:r>
                      <a:rPr lang="it-IT" sz="1400" b="0" i="1" smtClean="0">
                        <a:latin typeface="Cambria Math" panose="02040503050406030204" pitchFamily="18" charset="0"/>
                        <a:cs typeface="Calibri" panose="020F0502020204030204" pitchFamily="34" charset="0"/>
                      </a:rPr>
                      <m:t>]</m:t>
                    </m:r>
                  </m:oMath>
                </a14:m>
                <a:r>
                  <a:rPr lang="it-IT" sz="1400" b="0" dirty="0">
                    <a:cs typeface="Calibri" panose="020F0502020204030204" pitchFamily="34" charset="0"/>
                  </a:rPr>
                  <a:t> </a:t>
                </a:r>
                <a14:m>
                  <m:oMath xmlns:m="http://schemas.openxmlformats.org/officeDocument/2006/math">
                    <m:r>
                      <a:rPr lang="it-IT" sz="1400" b="0" i="1" smtClean="0">
                        <a:latin typeface="Cambria Math" panose="02040503050406030204" pitchFamily="18" charset="0"/>
                        <a:cs typeface="Calibri" panose="020F0502020204030204" pitchFamily="34" charset="0"/>
                      </a:rPr>
                      <m:t>≃96</m:t>
                    </m:r>
                    <m:sSup>
                      <m:sSupPr>
                        <m:ctrlPr>
                          <a:rPr lang="it-IT" sz="1400" b="0" i="1" smtClean="0">
                            <a:latin typeface="Cambria Math" panose="02040503050406030204" pitchFamily="18" charset="0"/>
                            <a:cs typeface="Calibri" panose="020F0502020204030204" pitchFamily="34" charset="0"/>
                          </a:rPr>
                        </m:ctrlPr>
                      </m:sSupPr>
                      <m:e>
                        <m:d>
                          <m:dPr>
                            <m:ctrlPr>
                              <a:rPr lang="it-IT" sz="1400" b="0" i="1" smtClean="0">
                                <a:latin typeface="Cambria Math" panose="02040503050406030204" pitchFamily="18" charset="0"/>
                                <a:cs typeface="Calibri" panose="020F0502020204030204" pitchFamily="34" charset="0"/>
                              </a:rPr>
                            </m:ctrlPr>
                          </m:dPr>
                          <m:e>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𝑛</m:t>
                                </m:r>
                              </m:e>
                              <m:sub>
                                <m:r>
                                  <a:rPr lang="it-IT" sz="1400" b="0" i="1" smtClean="0">
                                    <a:latin typeface="Cambria Math" panose="02040503050406030204" pitchFamily="18" charset="0"/>
                                    <a:cs typeface="Calibri" panose="020F0502020204030204" pitchFamily="34" charset="0"/>
                                  </a:rPr>
                                  <m:t>𝑒</m:t>
                                </m:r>
                              </m:sub>
                            </m:sSub>
                            <m:d>
                              <m:dPr>
                                <m:begChr m:val="["/>
                                <m:endChr m:val="]"/>
                                <m:ctrlPr>
                                  <a:rPr lang="it-IT" sz="1400" b="0" i="1" smtClean="0">
                                    <a:latin typeface="Cambria Math" panose="02040503050406030204" pitchFamily="18" charset="0"/>
                                    <a:cs typeface="Calibri" panose="020F0502020204030204" pitchFamily="34" charset="0"/>
                                  </a:rPr>
                                </m:ctrlPr>
                              </m:dPr>
                              <m:e>
                                <m:r>
                                  <a:rPr lang="it-IT" sz="1400" b="0" i="1" smtClean="0">
                                    <a:latin typeface="Cambria Math" panose="02040503050406030204" pitchFamily="18" charset="0"/>
                                    <a:cs typeface="Calibri" panose="020F0502020204030204" pitchFamily="34" charset="0"/>
                                  </a:rPr>
                                  <m:t>𝑐</m:t>
                                </m:r>
                                <m:sSup>
                                  <m:sSupPr>
                                    <m:ctrlPr>
                                      <a:rPr lang="it-IT" sz="1400" b="0" i="1" smtClean="0">
                                        <a:latin typeface="Cambria Math" panose="02040503050406030204" pitchFamily="18" charset="0"/>
                                        <a:cs typeface="Calibri" panose="020F0502020204030204" pitchFamily="34" charset="0"/>
                                      </a:rPr>
                                    </m:ctrlPr>
                                  </m:sSupPr>
                                  <m:e>
                                    <m:r>
                                      <a:rPr lang="it-IT" sz="1400" b="0" i="1" smtClean="0">
                                        <a:latin typeface="Cambria Math" panose="02040503050406030204" pitchFamily="18" charset="0"/>
                                        <a:cs typeface="Calibri" panose="020F0502020204030204" pitchFamily="34" charset="0"/>
                                      </a:rPr>
                                      <m:t>𝑚</m:t>
                                    </m:r>
                                  </m:e>
                                  <m:sup>
                                    <m:r>
                                      <a:rPr lang="it-IT" sz="1400" b="0" i="1" smtClean="0">
                                        <a:latin typeface="Cambria Math" panose="02040503050406030204" pitchFamily="18" charset="0"/>
                                        <a:cs typeface="Calibri" panose="020F0502020204030204" pitchFamily="34" charset="0"/>
                                      </a:rPr>
                                      <m:t>−3</m:t>
                                    </m:r>
                                  </m:sup>
                                </m:sSup>
                              </m:e>
                            </m:d>
                          </m:e>
                        </m:d>
                      </m:e>
                      <m:sup>
                        <m:f>
                          <m:fPr>
                            <m:ctrlPr>
                              <a:rPr lang="it-IT"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1</m:t>
                            </m:r>
                          </m:num>
                          <m:den>
                            <m:r>
                              <a:rPr lang="it-IT" sz="1400" b="0" i="1" smtClean="0">
                                <a:latin typeface="Cambria Math" panose="02040503050406030204" pitchFamily="18" charset="0"/>
                                <a:cs typeface="Calibri" panose="020F0502020204030204" pitchFamily="34" charset="0"/>
                              </a:rPr>
                              <m:t>2</m:t>
                            </m:r>
                          </m:den>
                        </m:f>
                      </m:sup>
                    </m:sSup>
                  </m:oMath>
                </a14:m>
                <a:endParaRPr lang="it-IT" sz="1400" dirty="0">
                  <a:latin typeface="Calibri" panose="020F0502020204030204" pitchFamily="34" charset="0"/>
                  <a:cs typeface="Calibri" panose="020F0502020204030204" pitchFamily="34" charset="0"/>
                </a:endParaRPr>
              </a:p>
            </p:txBody>
          </p:sp>
        </mc:Choice>
        <mc:Fallback xmlns="">
          <p:sp>
            <p:nvSpPr>
              <p:cNvPr id="24" name="TextBox 23">
                <a:extLst>
                  <a:ext uri="{FF2B5EF4-FFF2-40B4-BE49-F238E27FC236}">
                    <a16:creationId xmlns:a16="http://schemas.microsoft.com/office/drawing/2014/main" id="{C41A0C80-FE0B-0EDE-E26B-ED54FF36BEA1}"/>
                  </a:ext>
                </a:extLst>
              </p:cNvPr>
              <p:cNvSpPr txBox="1">
                <a:spLocks noRot="1" noChangeAspect="1" noMove="1" noResize="1" noEditPoints="1" noAdjustHandles="1" noChangeArrowheads="1" noChangeShapeType="1" noTextEdit="1"/>
              </p:cNvSpPr>
              <p:nvPr/>
            </p:nvSpPr>
            <p:spPr>
              <a:xfrm>
                <a:off x="4986564" y="1515831"/>
                <a:ext cx="3839671" cy="2674002"/>
              </a:xfrm>
              <a:prstGeom prst="rect">
                <a:avLst/>
              </a:prstGeom>
              <a:blipFill>
                <a:blip r:embed="rId7"/>
                <a:stretch>
                  <a:fillRect l="-476" t="-457" r="-476" b="-1598"/>
                </a:stretch>
              </a:blipFill>
            </p:spPr>
            <p:txBody>
              <a:bodyPr/>
              <a:lstStyle/>
              <a:p>
                <a:r>
                  <a:rPr lang="it-IT">
                    <a:noFill/>
                  </a:rPr>
                  <a:t> </a:t>
                </a:r>
              </a:p>
            </p:txBody>
          </p:sp>
        </mc:Fallback>
      </mc:AlternateContent>
      <p:sp>
        <p:nvSpPr>
          <p:cNvPr id="26" name="TextBox 25">
            <a:extLst>
              <a:ext uri="{FF2B5EF4-FFF2-40B4-BE49-F238E27FC236}">
                <a16:creationId xmlns:a16="http://schemas.microsoft.com/office/drawing/2014/main" id="{4CC416D1-1CE8-5DF7-AA39-29392E4C582A}"/>
              </a:ext>
            </a:extLst>
          </p:cNvPr>
          <p:cNvSpPr txBox="1"/>
          <p:nvPr/>
        </p:nvSpPr>
        <p:spPr>
          <a:xfrm>
            <a:off x="5772322" y="4232506"/>
            <a:ext cx="305391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Cold non-relativistic wakebreaking field</a:t>
            </a:r>
          </a:p>
        </p:txBody>
      </p:sp>
      <p:sp>
        <p:nvSpPr>
          <p:cNvPr id="27" name="TextBox 26">
            <a:extLst>
              <a:ext uri="{FF2B5EF4-FFF2-40B4-BE49-F238E27FC236}">
                <a16:creationId xmlns:a16="http://schemas.microsoft.com/office/drawing/2014/main" id="{5D23A7D8-E92E-2ED4-2079-654880A217B5}"/>
              </a:ext>
            </a:extLst>
          </p:cNvPr>
          <p:cNvSpPr txBox="1"/>
          <p:nvPr/>
        </p:nvSpPr>
        <p:spPr>
          <a:xfrm>
            <a:off x="662781" y="1019274"/>
            <a:ext cx="757130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According to the laser intensity it is possible to distinguish among two different regimes:		</a:t>
            </a:r>
          </a:p>
        </p:txBody>
      </p:sp>
    </p:spTree>
    <p:extLst>
      <p:ext uri="{BB962C8B-B14F-4D97-AF65-F5344CB8AC3E}">
        <p14:creationId xmlns:p14="http://schemas.microsoft.com/office/powerpoint/2010/main" val="3782641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BFA5-F3DF-4AB5-12C2-E1CDFB043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BBC66-02E8-2079-8AE8-ABC20EF6D611}"/>
              </a:ext>
            </a:extLst>
          </p:cNvPr>
          <p:cNvSpPr>
            <a:spLocks noGrp="1"/>
          </p:cNvSpPr>
          <p:nvPr>
            <p:ph type="title"/>
          </p:nvPr>
        </p:nvSpPr>
        <p:spPr/>
        <p:txBody>
          <a:bodyPr/>
          <a:lstStyle/>
          <a:p>
            <a:pPr>
              <a:defRPr/>
            </a:pPr>
            <a:r>
              <a:rPr lang="it-IT" dirty="0"/>
              <a:t>Laser-Driven electron Acceleration: wakefield generation</a:t>
            </a:r>
          </a:p>
        </p:txBody>
      </p:sp>
      <p:sp>
        <p:nvSpPr>
          <p:cNvPr id="4" name="Footer Placeholder 3">
            <a:extLst>
              <a:ext uri="{FF2B5EF4-FFF2-40B4-BE49-F238E27FC236}">
                <a16:creationId xmlns:a16="http://schemas.microsoft.com/office/drawing/2014/main" id="{43A4BB0B-8FB4-E1F1-C87A-EF475A9485A9}"/>
              </a:ext>
            </a:extLst>
          </p:cNvPr>
          <p:cNvSpPr>
            <a:spLocks noGrp="1"/>
          </p:cNvSpPr>
          <p:nvPr>
            <p:ph type="ftr" sz="quarter" idx="10"/>
          </p:nvPr>
        </p:nvSpPr>
        <p:spPr/>
        <p:txBody>
          <a:bodyPr/>
          <a:lstStyle/>
          <a:p>
            <a:pPr>
              <a:defRPr/>
            </a:pPr>
            <a:r>
              <a:rPr lang="it-IT" sz="1000"/>
              <a:t>CIP 2026</a:t>
            </a:r>
          </a:p>
        </p:txBody>
      </p:sp>
      <p:sp>
        <p:nvSpPr>
          <p:cNvPr id="9220" name="Slide Number Placeholder 4">
            <a:extLst>
              <a:ext uri="{FF2B5EF4-FFF2-40B4-BE49-F238E27FC236}">
                <a16:creationId xmlns:a16="http://schemas.microsoft.com/office/drawing/2014/main" id="{9F3E401F-AEFC-4144-60C4-E416AEF4E320}"/>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C51527-973F-4D4E-B2F6-40DC96668DF7}" type="slidenum">
              <a:rPr lang="it-IT" altLang="it-IT" smtClean="0">
                <a:solidFill>
                  <a:schemeClr val="bg1"/>
                </a:solidFill>
              </a:rPr>
              <a:pPr/>
              <a:t>34</a:t>
            </a:fld>
            <a:endParaRPr lang="it-IT" altLang="it-IT">
              <a:solidFill>
                <a:schemeClr val="bg1"/>
              </a:solidFill>
            </a:endParaRPr>
          </a:p>
        </p:txBody>
      </p:sp>
      <p:sp>
        <p:nvSpPr>
          <p:cNvPr id="3" name="TextBox 2">
            <a:extLst>
              <a:ext uri="{FF2B5EF4-FFF2-40B4-BE49-F238E27FC236}">
                <a16:creationId xmlns:a16="http://schemas.microsoft.com/office/drawing/2014/main" id="{888A5185-2B2D-6948-93F9-15C05CDCF19E}"/>
              </a:ext>
            </a:extLst>
          </p:cNvPr>
          <p:cNvSpPr txBox="1"/>
          <p:nvPr/>
        </p:nvSpPr>
        <p:spPr>
          <a:xfrm>
            <a:off x="662781" y="1019274"/>
            <a:ext cx="757130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According to the laser intensity it is possible to distinguish among two different regimes: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47A50AB-9490-9F21-E9B0-A3A837CF6D53}"/>
                  </a:ext>
                </a:extLst>
              </p:cNvPr>
              <p:cNvSpPr txBox="1"/>
              <p:nvPr/>
            </p:nvSpPr>
            <p:spPr>
              <a:xfrm>
                <a:off x="659381" y="1593302"/>
                <a:ext cx="2692147" cy="424860"/>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 </m:t>
                    </m:r>
                    <m:f>
                      <m:fPr>
                        <m:ctrlPr>
                          <a:rPr lang="pt-BR" sz="1400" b="0" i="1" smtClean="0">
                            <a:latin typeface="Cambria Math" panose="02040503050406030204" pitchFamily="18" charset="0"/>
                            <a:cs typeface="Calibri" panose="020F0502020204030204" pitchFamily="34" charset="0"/>
                          </a:rPr>
                        </m:ctrlPr>
                      </m:fPr>
                      <m:num>
                        <m:r>
                          <a:rPr lang="it-IT" sz="1400" b="0" i="1" smtClean="0">
                            <a:latin typeface="Cambria Math" panose="02040503050406030204" pitchFamily="18" charset="0"/>
                            <a:cs typeface="Calibri" panose="020F0502020204030204" pitchFamily="34" charset="0"/>
                          </a:rPr>
                          <m:t>𝑒</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𝐿</m:t>
                            </m:r>
                          </m:sub>
                        </m:sSub>
                      </m:num>
                      <m:den>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𝑚</m:t>
                            </m:r>
                          </m:e>
                          <m:sub>
                            <m:r>
                              <a:rPr lang="it-IT" sz="1400" b="0" i="1" smtClean="0">
                                <a:latin typeface="Cambria Math" panose="02040503050406030204" pitchFamily="18" charset="0"/>
                                <a:cs typeface="Calibri" panose="020F0502020204030204" pitchFamily="34" charset="0"/>
                              </a:rPr>
                              <m:t>𝑒</m:t>
                            </m:r>
                          </m:sub>
                        </m:sSub>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𝜔</m:t>
                            </m:r>
                          </m:e>
                          <m:sub>
                            <m:r>
                              <a:rPr lang="it-IT" sz="1400" b="0" i="1" smtClean="0">
                                <a:latin typeface="Cambria Math" panose="02040503050406030204" pitchFamily="18" charset="0"/>
                                <a:cs typeface="Calibri" panose="020F0502020204030204" pitchFamily="34" charset="0"/>
                              </a:rPr>
                              <m:t>𝐿</m:t>
                            </m:r>
                          </m:sub>
                        </m:sSub>
                        <m:r>
                          <a:rPr lang="it-IT" sz="1400" b="0" i="1" smtClean="0">
                            <a:latin typeface="Cambria Math" panose="02040503050406030204" pitchFamily="18" charset="0"/>
                            <a:cs typeface="Calibri" panose="020F0502020204030204" pitchFamily="34" charset="0"/>
                          </a:rPr>
                          <m:t>𝑐</m:t>
                        </m:r>
                        <m:r>
                          <a:rPr lang="it-IT" sz="1400" b="0" i="1" smtClean="0">
                            <a:latin typeface="Cambria Math" panose="02040503050406030204" pitchFamily="18" charset="0"/>
                            <a:cs typeface="Calibri" panose="020F0502020204030204" pitchFamily="34" charset="0"/>
                          </a:rPr>
                          <m:t> </m:t>
                        </m:r>
                      </m:den>
                    </m:f>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5" name="TextBox 4">
                <a:extLst>
                  <a:ext uri="{FF2B5EF4-FFF2-40B4-BE49-F238E27FC236}">
                    <a16:creationId xmlns:a16="http://schemas.microsoft.com/office/drawing/2014/main" id="{B47A50AB-9490-9F21-E9B0-A3A837CF6D53}"/>
                  </a:ext>
                </a:extLst>
              </p:cNvPr>
              <p:cNvSpPr txBox="1">
                <a:spLocks noRot="1" noChangeAspect="1" noMove="1" noResize="1" noEditPoints="1" noAdjustHandles="1" noChangeArrowheads="1" noChangeShapeType="1" noTextEdit="1"/>
              </p:cNvSpPr>
              <p:nvPr/>
            </p:nvSpPr>
            <p:spPr>
              <a:xfrm>
                <a:off x="659381" y="1593302"/>
                <a:ext cx="2692147" cy="424860"/>
              </a:xfrm>
              <a:prstGeom prst="rect">
                <a:avLst/>
              </a:prstGeom>
              <a:blipFill>
                <a:blip r:embed="rId2"/>
                <a:stretch>
                  <a:fillRect l="-679"/>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02E25F-77E6-A033-9BF8-EA89AF0740E3}"/>
                  </a:ext>
                </a:extLst>
              </p:cNvPr>
              <p:cNvSpPr txBox="1"/>
              <p:nvPr/>
            </p:nvSpPr>
            <p:spPr>
              <a:xfrm>
                <a:off x="5193988" y="1631693"/>
                <a:ext cx="2273699"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Non-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6" name="TextBox 5">
                <a:extLst>
                  <a:ext uri="{FF2B5EF4-FFF2-40B4-BE49-F238E27FC236}">
                    <a16:creationId xmlns:a16="http://schemas.microsoft.com/office/drawing/2014/main" id="{2902E25F-77E6-A033-9BF8-EA89AF0740E3}"/>
                  </a:ext>
                </a:extLst>
              </p:cNvPr>
              <p:cNvSpPr txBox="1">
                <a:spLocks noRot="1" noChangeAspect="1" noMove="1" noResize="1" noEditPoints="1" noAdjustHandles="1" noChangeArrowheads="1" noChangeShapeType="1" noTextEdit="1"/>
              </p:cNvSpPr>
              <p:nvPr/>
            </p:nvSpPr>
            <p:spPr>
              <a:xfrm>
                <a:off x="5193988" y="1631693"/>
                <a:ext cx="2273699" cy="307777"/>
              </a:xfrm>
              <a:prstGeom prst="rect">
                <a:avLst/>
              </a:prstGeom>
              <a:blipFill>
                <a:blip r:embed="rId3"/>
                <a:stretch>
                  <a:fillRect l="-804" t="-4000" b="-20000"/>
                </a:stretch>
              </a:blipFill>
            </p:spPr>
            <p:txBody>
              <a:bodyPr/>
              <a:lstStyle/>
              <a:p>
                <a:r>
                  <a:rPr lang="it-IT">
                    <a:noFill/>
                  </a:rPr>
                  <a:t> </a:t>
                </a:r>
              </a:p>
            </p:txBody>
          </p:sp>
        </mc:Fallback>
      </mc:AlternateContent>
      <p:pic>
        <p:nvPicPr>
          <p:cNvPr id="10" name="Picture 9">
            <a:extLst>
              <a:ext uri="{FF2B5EF4-FFF2-40B4-BE49-F238E27FC236}">
                <a16:creationId xmlns:a16="http://schemas.microsoft.com/office/drawing/2014/main" id="{6ADABBE1-2B50-8272-E40C-45C67B76745A}"/>
              </a:ext>
            </a:extLst>
          </p:cNvPr>
          <p:cNvPicPr>
            <a:picLocks noChangeAspect="1"/>
          </p:cNvPicPr>
          <p:nvPr/>
        </p:nvPicPr>
        <p:blipFill>
          <a:blip r:embed="rId4"/>
          <a:stretch>
            <a:fillRect/>
          </a:stretch>
        </p:blipFill>
        <p:spPr>
          <a:xfrm>
            <a:off x="903986" y="1971712"/>
            <a:ext cx="3493646" cy="2252564"/>
          </a:xfrm>
          <a:prstGeom prst="rect">
            <a:avLst/>
          </a:prstGeom>
        </p:spPr>
      </p:pic>
      <p:pic>
        <p:nvPicPr>
          <p:cNvPr id="12" name="Picture 11">
            <a:extLst>
              <a:ext uri="{FF2B5EF4-FFF2-40B4-BE49-F238E27FC236}">
                <a16:creationId xmlns:a16="http://schemas.microsoft.com/office/drawing/2014/main" id="{6435899C-A208-9D9C-EBBE-00EEA82B74F5}"/>
              </a:ext>
            </a:extLst>
          </p:cNvPr>
          <p:cNvPicPr>
            <a:picLocks noChangeAspect="1"/>
          </p:cNvPicPr>
          <p:nvPr/>
        </p:nvPicPr>
        <p:blipFill>
          <a:blip r:embed="rId5"/>
          <a:srcRect r="7292"/>
          <a:stretch>
            <a:fillRect/>
          </a:stretch>
        </p:blipFill>
        <p:spPr>
          <a:xfrm>
            <a:off x="4895389" y="2092387"/>
            <a:ext cx="3526759" cy="2397063"/>
          </a:xfrm>
          <a:prstGeom prst="rect">
            <a:avLst/>
          </a:prstGeom>
        </p:spPr>
      </p:pic>
      <p:pic>
        <p:nvPicPr>
          <p:cNvPr id="9224" name="Picture 8" descr="75,300+ Ocean Waves Crashing Stock Photos, Pictures &amp; Royalty-Free Images -  iStock | Ocean waves crashing on rocks">
            <a:extLst>
              <a:ext uri="{FF2B5EF4-FFF2-40B4-BE49-F238E27FC236}">
                <a16:creationId xmlns:a16="http://schemas.microsoft.com/office/drawing/2014/main" id="{4CA8EA96-BC3A-D1BF-D1A6-00AB989168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148" y="1488178"/>
            <a:ext cx="1324534" cy="8830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EF06CFF-3CC3-7E59-58D5-EBDE1982F046}"/>
              </a:ext>
            </a:extLst>
          </p:cNvPr>
          <p:cNvPicPr>
            <a:picLocks noChangeAspect="1"/>
          </p:cNvPicPr>
          <p:nvPr/>
        </p:nvPicPr>
        <p:blipFill>
          <a:blip r:embed="rId7"/>
          <a:stretch>
            <a:fillRect/>
          </a:stretch>
        </p:blipFill>
        <p:spPr>
          <a:xfrm>
            <a:off x="2539022" y="4136926"/>
            <a:ext cx="467703" cy="300168"/>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04EC29D-08B6-E88C-F736-77F852BFCAD5}"/>
                  </a:ext>
                </a:extLst>
              </p:cNvPr>
              <p:cNvSpPr txBox="1"/>
              <p:nvPr/>
            </p:nvSpPr>
            <p:spPr>
              <a:xfrm>
                <a:off x="7651747" y="3638993"/>
                <a:ext cx="56566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=2</m:t>
                      </m:r>
                    </m:oMath>
                  </m:oMathPara>
                </a14:m>
                <a:endParaRPr lang="it-IT" sz="1400" dirty="0"/>
              </a:p>
            </p:txBody>
          </p:sp>
        </mc:Choice>
        <mc:Fallback xmlns="">
          <p:sp>
            <p:nvSpPr>
              <p:cNvPr id="15" name="TextBox 14">
                <a:extLst>
                  <a:ext uri="{FF2B5EF4-FFF2-40B4-BE49-F238E27FC236}">
                    <a16:creationId xmlns:a16="http://schemas.microsoft.com/office/drawing/2014/main" id="{E04EC29D-08B6-E88C-F736-77F852BFCAD5}"/>
                  </a:ext>
                </a:extLst>
              </p:cNvPr>
              <p:cNvSpPr txBox="1">
                <a:spLocks noRot="1" noChangeAspect="1" noMove="1" noResize="1" noEditPoints="1" noAdjustHandles="1" noChangeArrowheads="1" noChangeShapeType="1" noTextEdit="1"/>
              </p:cNvSpPr>
              <p:nvPr/>
            </p:nvSpPr>
            <p:spPr>
              <a:xfrm>
                <a:off x="7651747" y="3638993"/>
                <a:ext cx="565668" cy="215444"/>
              </a:xfrm>
              <a:prstGeom prst="rect">
                <a:avLst/>
              </a:prstGeom>
              <a:blipFill>
                <a:blip r:embed="rId8"/>
                <a:stretch>
                  <a:fillRect l="-3226" r="-5376" b="-17143"/>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7500105-EF96-971A-6B8D-D96D258B472F}"/>
                  </a:ext>
                </a:extLst>
              </p:cNvPr>
              <p:cNvSpPr txBox="1"/>
              <p:nvPr/>
            </p:nvSpPr>
            <p:spPr>
              <a:xfrm>
                <a:off x="3481755" y="3637412"/>
                <a:ext cx="70192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=0.5</m:t>
                      </m:r>
                    </m:oMath>
                  </m:oMathPara>
                </a14:m>
                <a:endParaRPr lang="it-IT" sz="1400" dirty="0"/>
              </a:p>
            </p:txBody>
          </p:sp>
        </mc:Choice>
        <mc:Fallback xmlns="">
          <p:sp>
            <p:nvSpPr>
              <p:cNvPr id="16" name="TextBox 15">
                <a:extLst>
                  <a:ext uri="{FF2B5EF4-FFF2-40B4-BE49-F238E27FC236}">
                    <a16:creationId xmlns:a16="http://schemas.microsoft.com/office/drawing/2014/main" id="{F7500105-EF96-971A-6B8D-D96D258B472F}"/>
                  </a:ext>
                </a:extLst>
              </p:cNvPr>
              <p:cNvSpPr txBox="1">
                <a:spLocks noRot="1" noChangeAspect="1" noMove="1" noResize="1" noEditPoints="1" noAdjustHandles="1" noChangeArrowheads="1" noChangeShapeType="1" noTextEdit="1"/>
              </p:cNvSpPr>
              <p:nvPr/>
            </p:nvSpPr>
            <p:spPr>
              <a:xfrm>
                <a:off x="3481755" y="3637412"/>
                <a:ext cx="701923" cy="215444"/>
              </a:xfrm>
              <a:prstGeom prst="rect">
                <a:avLst/>
              </a:prstGeom>
              <a:blipFill>
                <a:blip r:embed="rId9"/>
                <a:stretch>
                  <a:fillRect l="-1739" r="-5217" b="-17143"/>
                </a:stretch>
              </a:blipFill>
            </p:spPr>
            <p:txBody>
              <a:bodyPr/>
              <a:lstStyle/>
              <a:p>
                <a:r>
                  <a:rPr lang="it-IT">
                    <a:noFill/>
                  </a:rPr>
                  <a:t> </a:t>
                </a:r>
              </a:p>
            </p:txBody>
          </p:sp>
        </mc:Fallback>
      </mc:AlternateContent>
      <p:pic>
        <p:nvPicPr>
          <p:cNvPr id="18" name="Picture 17">
            <a:extLst>
              <a:ext uri="{FF2B5EF4-FFF2-40B4-BE49-F238E27FC236}">
                <a16:creationId xmlns:a16="http://schemas.microsoft.com/office/drawing/2014/main" id="{485B5D7F-1652-6BDB-A83D-9DD364F3B031}"/>
              </a:ext>
            </a:extLst>
          </p:cNvPr>
          <p:cNvPicPr>
            <a:picLocks noChangeAspect="1"/>
          </p:cNvPicPr>
          <p:nvPr/>
        </p:nvPicPr>
        <p:blipFill>
          <a:blip r:embed="rId10"/>
          <a:srcRect l="6107" t="11051" b="4633"/>
          <a:stretch>
            <a:fillRect/>
          </a:stretch>
        </p:blipFill>
        <p:spPr>
          <a:xfrm>
            <a:off x="3490119" y="1510621"/>
            <a:ext cx="1405270" cy="922182"/>
          </a:xfrm>
          <a:prstGeom prst="rect">
            <a:avLst/>
          </a:prstGeom>
        </p:spPr>
      </p:pic>
      <p:sp>
        <p:nvSpPr>
          <p:cNvPr id="19" name="TextBox 18">
            <a:extLst>
              <a:ext uri="{FF2B5EF4-FFF2-40B4-BE49-F238E27FC236}">
                <a16:creationId xmlns:a16="http://schemas.microsoft.com/office/drawing/2014/main" id="{7B30EC6F-EB70-67AD-8382-FF233D80DF63}"/>
              </a:ext>
            </a:extLst>
          </p:cNvPr>
          <p:cNvSpPr txBox="1"/>
          <p:nvPr/>
        </p:nvSpPr>
        <p:spPr>
          <a:xfrm>
            <a:off x="3611721" y="4578062"/>
            <a:ext cx="2668936" cy="276999"/>
          </a:xfrm>
          <a:prstGeom prst="rect">
            <a:avLst/>
          </a:prstGeom>
          <a:noFill/>
        </p:spPr>
        <p:txBody>
          <a:bodyPr wrap="none" rtlCol="0">
            <a:spAutoFit/>
          </a:bodyPr>
          <a:lstStyle/>
          <a:p>
            <a:r>
              <a:rPr lang="it-IT" sz="1200" dirty="0">
                <a:latin typeface="Calibri" panose="020F0502020204030204" pitchFamily="34" charset="0"/>
                <a:cs typeface="Calibri" panose="020F0502020204030204" pitchFamily="34" charset="0"/>
              </a:rPr>
              <a:t>E. Esarey et al., RevModPhys 81 (2009)</a:t>
            </a:r>
          </a:p>
        </p:txBody>
      </p:sp>
    </p:spTree>
    <p:extLst>
      <p:ext uri="{BB962C8B-B14F-4D97-AF65-F5344CB8AC3E}">
        <p14:creationId xmlns:p14="http://schemas.microsoft.com/office/powerpoint/2010/main" val="951552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36619-B3FE-A0BD-F809-A00935E3C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906C3F-3A30-C38D-9130-327E11D7C27B}"/>
              </a:ext>
            </a:extLst>
          </p:cNvPr>
          <p:cNvSpPr>
            <a:spLocks noGrp="1"/>
          </p:cNvSpPr>
          <p:nvPr>
            <p:ph type="title"/>
          </p:nvPr>
        </p:nvSpPr>
        <p:spPr/>
        <p:txBody>
          <a:bodyPr/>
          <a:lstStyle/>
          <a:p>
            <a:pPr>
              <a:defRPr/>
            </a:pPr>
            <a:r>
              <a:rPr lang="it-IT" dirty="0"/>
              <a:t>Laser-Driven electron Acceleration: wakefield generation</a:t>
            </a:r>
          </a:p>
        </p:txBody>
      </p:sp>
      <p:sp>
        <p:nvSpPr>
          <p:cNvPr id="4" name="Footer Placeholder 3">
            <a:extLst>
              <a:ext uri="{FF2B5EF4-FFF2-40B4-BE49-F238E27FC236}">
                <a16:creationId xmlns:a16="http://schemas.microsoft.com/office/drawing/2014/main" id="{2E8AF055-CE4E-8EF2-5C33-5434E4DE5EBB}"/>
              </a:ext>
            </a:extLst>
          </p:cNvPr>
          <p:cNvSpPr>
            <a:spLocks noGrp="1"/>
          </p:cNvSpPr>
          <p:nvPr>
            <p:ph type="ftr" sz="quarter" idx="10"/>
          </p:nvPr>
        </p:nvSpPr>
        <p:spPr/>
        <p:txBody>
          <a:bodyPr/>
          <a:lstStyle/>
          <a:p>
            <a:pPr>
              <a:defRPr/>
            </a:pPr>
            <a:r>
              <a:rPr lang="it-IT" sz="1000"/>
              <a:t>CIP 2026</a:t>
            </a:r>
          </a:p>
        </p:txBody>
      </p:sp>
      <p:sp>
        <p:nvSpPr>
          <p:cNvPr id="9220" name="Slide Number Placeholder 4">
            <a:extLst>
              <a:ext uri="{FF2B5EF4-FFF2-40B4-BE49-F238E27FC236}">
                <a16:creationId xmlns:a16="http://schemas.microsoft.com/office/drawing/2014/main" id="{04F1F909-6BC2-4A10-339D-69397E0368C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C51527-973F-4D4E-B2F6-40DC96668DF7}" type="slidenum">
              <a:rPr lang="it-IT" altLang="it-IT" smtClean="0">
                <a:solidFill>
                  <a:schemeClr val="bg1"/>
                </a:solidFill>
              </a:rPr>
              <a:pPr/>
              <a:t>35</a:t>
            </a:fld>
            <a:endParaRPr lang="it-IT" altLang="it-IT">
              <a:solidFill>
                <a:schemeClr val="bg1"/>
              </a:solidFill>
            </a:endParaRPr>
          </a:p>
        </p:txBody>
      </p:sp>
      <p:sp>
        <p:nvSpPr>
          <p:cNvPr id="3" name="TextBox 2">
            <a:extLst>
              <a:ext uri="{FF2B5EF4-FFF2-40B4-BE49-F238E27FC236}">
                <a16:creationId xmlns:a16="http://schemas.microsoft.com/office/drawing/2014/main" id="{0044120A-FE25-2545-EDB5-3FEF7A96BBA2}"/>
              </a:ext>
            </a:extLst>
          </p:cNvPr>
          <p:cNvSpPr txBox="1"/>
          <p:nvPr/>
        </p:nvSpPr>
        <p:spPr>
          <a:xfrm>
            <a:off x="662781" y="1019274"/>
            <a:ext cx="7571303"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According to the laser intensity it is possible to distinguish among two different regimes:		</a:t>
            </a:r>
          </a:p>
        </p:txBody>
      </p:sp>
      <p:sp>
        <p:nvSpPr>
          <p:cNvPr id="19" name="TextBox 18">
            <a:extLst>
              <a:ext uri="{FF2B5EF4-FFF2-40B4-BE49-F238E27FC236}">
                <a16:creationId xmlns:a16="http://schemas.microsoft.com/office/drawing/2014/main" id="{47050AFD-873C-AAC2-183A-BA166B0C3606}"/>
              </a:ext>
            </a:extLst>
          </p:cNvPr>
          <p:cNvSpPr txBox="1"/>
          <p:nvPr/>
        </p:nvSpPr>
        <p:spPr>
          <a:xfrm>
            <a:off x="3611721" y="4578062"/>
            <a:ext cx="2668936" cy="276999"/>
          </a:xfrm>
          <a:prstGeom prst="rect">
            <a:avLst/>
          </a:prstGeom>
          <a:noFill/>
        </p:spPr>
        <p:txBody>
          <a:bodyPr wrap="none" rtlCol="0">
            <a:spAutoFit/>
          </a:bodyPr>
          <a:lstStyle/>
          <a:p>
            <a:r>
              <a:rPr lang="it-IT" sz="1200" dirty="0">
                <a:latin typeface="Calibri" panose="020F0502020204030204" pitchFamily="34" charset="0"/>
                <a:cs typeface="Calibri" panose="020F0502020204030204" pitchFamily="34" charset="0"/>
              </a:rPr>
              <a:t>E. Esarey et al., RevModPhys 81 (2009)</a:t>
            </a:r>
          </a:p>
        </p:txBody>
      </p:sp>
      <p:grpSp>
        <p:nvGrpSpPr>
          <p:cNvPr id="11" name="Group 10">
            <a:extLst>
              <a:ext uri="{FF2B5EF4-FFF2-40B4-BE49-F238E27FC236}">
                <a16:creationId xmlns:a16="http://schemas.microsoft.com/office/drawing/2014/main" id="{6DF7E0C7-7903-C922-146B-3AB647F2AAF7}"/>
              </a:ext>
            </a:extLst>
          </p:cNvPr>
          <p:cNvGrpSpPr/>
          <p:nvPr/>
        </p:nvGrpSpPr>
        <p:grpSpPr>
          <a:xfrm>
            <a:off x="4895389" y="1488178"/>
            <a:ext cx="8088282" cy="3001272"/>
            <a:chOff x="4895389" y="1488178"/>
            <a:chExt cx="8088282" cy="3001272"/>
          </a:xfrm>
        </p:grpSpPr>
        <p:grpSp>
          <p:nvGrpSpPr>
            <p:cNvPr id="7" name="Group 6">
              <a:extLst>
                <a:ext uri="{FF2B5EF4-FFF2-40B4-BE49-F238E27FC236}">
                  <a16:creationId xmlns:a16="http://schemas.microsoft.com/office/drawing/2014/main" id="{72588E3B-AD82-2136-1035-69C27209F6DF}"/>
                </a:ext>
              </a:extLst>
            </p:cNvPr>
            <p:cNvGrpSpPr/>
            <p:nvPr/>
          </p:nvGrpSpPr>
          <p:grpSpPr>
            <a:xfrm>
              <a:off x="4895389" y="1488178"/>
              <a:ext cx="3984293" cy="3001272"/>
              <a:chOff x="4895389" y="1488178"/>
              <a:chExt cx="3984293" cy="3001272"/>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FD973CE-82E7-F89F-607B-03671FCDC0FF}"/>
                      </a:ext>
                    </a:extLst>
                  </p:cNvPr>
                  <p:cNvSpPr txBox="1"/>
                  <p:nvPr/>
                </p:nvSpPr>
                <p:spPr>
                  <a:xfrm>
                    <a:off x="5193988" y="1631693"/>
                    <a:ext cx="2273699"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 Non- Linear regime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𝑜</m:t>
                            </m:r>
                          </m:sub>
                        </m:sSub>
                        <m:r>
                          <a:rPr lang="it-IT" sz="1400" b="0" i="1" smtClean="0">
                            <a:latin typeface="Cambria Math" panose="02040503050406030204" pitchFamily="18" charset="0"/>
                            <a:cs typeface="Calibri" panose="020F0502020204030204" pitchFamily="34" charset="0"/>
                          </a:rPr>
                          <m:t>≥1</m:t>
                        </m:r>
                      </m:oMath>
                    </a14:m>
                    <a:endParaRPr lang="it-IT" sz="1400" b="0" dirty="0">
                      <a:latin typeface="Calibri" panose="020F0502020204030204" pitchFamily="34" charset="0"/>
                      <a:cs typeface="Calibri" panose="020F0502020204030204" pitchFamily="34" charset="0"/>
                    </a:endParaRPr>
                  </a:p>
                </p:txBody>
              </p:sp>
            </mc:Choice>
            <mc:Fallback xmlns="">
              <p:sp>
                <p:nvSpPr>
                  <p:cNvPr id="6" name="TextBox 5">
                    <a:extLst>
                      <a:ext uri="{FF2B5EF4-FFF2-40B4-BE49-F238E27FC236}">
                        <a16:creationId xmlns:a16="http://schemas.microsoft.com/office/drawing/2014/main" id="{7FD973CE-82E7-F89F-607B-03671FCDC0FF}"/>
                      </a:ext>
                    </a:extLst>
                  </p:cNvPr>
                  <p:cNvSpPr txBox="1">
                    <a:spLocks noRot="1" noChangeAspect="1" noMove="1" noResize="1" noEditPoints="1" noAdjustHandles="1" noChangeArrowheads="1" noChangeShapeType="1" noTextEdit="1"/>
                  </p:cNvSpPr>
                  <p:nvPr/>
                </p:nvSpPr>
                <p:spPr>
                  <a:xfrm>
                    <a:off x="5193988" y="1631693"/>
                    <a:ext cx="2273699" cy="307777"/>
                  </a:xfrm>
                  <a:prstGeom prst="rect">
                    <a:avLst/>
                  </a:prstGeom>
                  <a:blipFill>
                    <a:blip r:embed="rId2"/>
                    <a:stretch>
                      <a:fillRect l="-804" t="-4000" b="-20000"/>
                    </a:stretch>
                  </a:blipFill>
                </p:spPr>
                <p:txBody>
                  <a:bodyPr/>
                  <a:lstStyle/>
                  <a:p>
                    <a:r>
                      <a:rPr lang="it-IT">
                        <a:noFill/>
                      </a:rPr>
                      <a:t> </a:t>
                    </a:r>
                  </a:p>
                </p:txBody>
              </p:sp>
            </mc:Fallback>
          </mc:AlternateContent>
          <p:pic>
            <p:nvPicPr>
              <p:cNvPr id="12" name="Picture 11">
                <a:extLst>
                  <a:ext uri="{FF2B5EF4-FFF2-40B4-BE49-F238E27FC236}">
                    <a16:creationId xmlns:a16="http://schemas.microsoft.com/office/drawing/2014/main" id="{2E24F70D-4873-1414-995A-AE2D0B9098CB}"/>
                  </a:ext>
                </a:extLst>
              </p:cNvPr>
              <p:cNvPicPr>
                <a:picLocks noChangeAspect="1"/>
              </p:cNvPicPr>
              <p:nvPr/>
            </p:nvPicPr>
            <p:blipFill>
              <a:blip r:embed="rId3"/>
              <a:srcRect r="7292"/>
              <a:stretch>
                <a:fillRect/>
              </a:stretch>
            </p:blipFill>
            <p:spPr>
              <a:xfrm>
                <a:off x="4895389" y="2092387"/>
                <a:ext cx="3526759" cy="2397063"/>
              </a:xfrm>
              <a:prstGeom prst="rect">
                <a:avLst/>
              </a:prstGeom>
            </p:spPr>
          </p:pic>
          <p:pic>
            <p:nvPicPr>
              <p:cNvPr id="9224" name="Picture 8" descr="75,300+ Ocean Waves Crashing Stock Photos, Pictures &amp; Royalty-Free Images -  iStock | Ocean waves crashing on rocks">
                <a:extLst>
                  <a:ext uri="{FF2B5EF4-FFF2-40B4-BE49-F238E27FC236}">
                    <a16:creationId xmlns:a16="http://schemas.microsoft.com/office/drawing/2014/main" id="{F1D09085-5E14-549F-6890-7FA5DDA44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148" y="1488178"/>
                <a:ext cx="1324534" cy="88302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40D5501-FD0C-39D7-57EF-5DE5F9F3E2BE}"/>
                      </a:ext>
                    </a:extLst>
                  </p:cNvPr>
                  <p:cNvSpPr txBox="1"/>
                  <p:nvPr/>
                </p:nvSpPr>
                <p:spPr>
                  <a:xfrm>
                    <a:off x="7651747" y="3638993"/>
                    <a:ext cx="56566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r>
                            <a:rPr lang="it-IT" sz="1400" b="0" i="1" smtClean="0">
                              <a:latin typeface="Cambria Math" panose="02040503050406030204" pitchFamily="18" charset="0"/>
                            </a:rPr>
                            <m:t>=2</m:t>
                          </m:r>
                        </m:oMath>
                      </m:oMathPara>
                    </a14:m>
                    <a:endParaRPr lang="it-IT" sz="1400" dirty="0"/>
                  </a:p>
                </p:txBody>
              </p:sp>
            </mc:Choice>
            <mc:Fallback xmlns="">
              <p:sp>
                <p:nvSpPr>
                  <p:cNvPr id="15" name="TextBox 14">
                    <a:extLst>
                      <a:ext uri="{FF2B5EF4-FFF2-40B4-BE49-F238E27FC236}">
                        <a16:creationId xmlns:a16="http://schemas.microsoft.com/office/drawing/2014/main" id="{D40D5501-FD0C-39D7-57EF-5DE5F9F3E2BE}"/>
                      </a:ext>
                    </a:extLst>
                  </p:cNvPr>
                  <p:cNvSpPr txBox="1">
                    <a:spLocks noRot="1" noChangeAspect="1" noMove="1" noResize="1" noEditPoints="1" noAdjustHandles="1" noChangeArrowheads="1" noChangeShapeType="1" noTextEdit="1"/>
                  </p:cNvSpPr>
                  <p:nvPr/>
                </p:nvSpPr>
                <p:spPr>
                  <a:xfrm>
                    <a:off x="7651747" y="3638993"/>
                    <a:ext cx="565668" cy="215444"/>
                  </a:xfrm>
                  <a:prstGeom prst="rect">
                    <a:avLst/>
                  </a:prstGeom>
                  <a:blipFill>
                    <a:blip r:embed="rId5"/>
                    <a:stretch>
                      <a:fillRect l="-3226" r="-5376" b="-17143"/>
                    </a:stretch>
                  </a:blipFill>
                </p:spPr>
                <p:txBody>
                  <a:bodyPr/>
                  <a:lstStyle/>
                  <a:p>
                    <a:r>
                      <a:rPr lang="it-IT">
                        <a:noFill/>
                      </a:rPr>
                      <a:t> </a:t>
                    </a:r>
                  </a:p>
                </p:txBody>
              </p:sp>
            </mc:Fallback>
          </mc:AlternateContent>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18443CD-8A55-EB6D-2391-A4C7EC41EB2B}"/>
                    </a:ext>
                  </a:extLst>
                </p:cNvPr>
                <p:cNvSpPr txBox="1"/>
                <p:nvPr/>
              </p:nvSpPr>
              <p:spPr>
                <a:xfrm>
                  <a:off x="9144000" y="2135339"/>
                  <a:ext cx="3839671" cy="1933030"/>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The density profile steepens  becoming highly peaked → The axial electric field approaches  a «sawtooth» profile</a:t>
                  </a:r>
                </a:p>
                <a:p>
                  <a:endParaRPr lang="it-IT" sz="1400" dirty="0">
                    <a:latin typeface="Calibri" panose="020F0502020204030204" pitchFamily="34" charset="0"/>
                    <a:cs typeface="Calibri" panose="020F0502020204030204" pitchFamily="34" charset="0"/>
                  </a:endParaRPr>
                </a:p>
                <a:p>
                  <a:pPr algn="just"/>
                  <a:r>
                    <a:rPr lang="it-IT" sz="1400" dirty="0">
                      <a:latin typeface="Calibri" panose="020F0502020204030204" pitchFamily="34" charset="0"/>
                      <a:cs typeface="Calibri" panose="020F0502020204030204" pitchFamily="34" charset="0"/>
                    </a:rPr>
                    <a:t>In this regime </a:t>
                  </a:r>
                  <a14:m>
                    <m:oMath xmlns:m="http://schemas.openxmlformats.org/officeDocument/2006/math">
                      <m:f>
                        <m:fPr>
                          <m:ctrlPr>
                            <a:rPr lang="it-IT" sz="1400" b="0" i="1" smtClean="0">
                              <a:latin typeface="Cambria Math" panose="02040503050406030204" pitchFamily="18" charset="0"/>
                              <a:cs typeface="Calibri" panose="020F0502020204030204" pitchFamily="34" charset="0"/>
                            </a:rPr>
                          </m:ctrlPr>
                        </m:fPr>
                        <m:num>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𝑧</m:t>
                              </m:r>
                            </m:sub>
                          </m:sSub>
                        </m:num>
                        <m:den>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𝐸</m:t>
                              </m:r>
                            </m:e>
                            <m:sub>
                              <m:r>
                                <a:rPr lang="it-IT" sz="1400" b="0" i="1" smtClean="0">
                                  <a:latin typeface="Cambria Math" panose="02040503050406030204" pitchFamily="18" charset="0"/>
                                  <a:cs typeface="Calibri" panose="020F0502020204030204" pitchFamily="34" charset="0"/>
                                </a:rPr>
                                <m:t>0</m:t>
                              </m:r>
                            </m:sub>
                          </m:sSub>
                        </m:den>
                      </m:f>
                      <m:r>
                        <a:rPr lang="it-IT" sz="1400" b="0" i="1" smtClean="0">
                          <a:latin typeface="Cambria Math" panose="02040503050406030204" pitchFamily="18" charset="0"/>
                          <a:cs typeface="Calibri" panose="020F0502020204030204" pitchFamily="34" charset="0"/>
                        </a:rPr>
                        <m:t>≥1</m:t>
                      </m:r>
                    </m:oMath>
                  </a14:m>
                  <a:r>
                    <a:rPr lang="it-IT" sz="1400" dirty="0">
                      <a:latin typeface="Calibri" panose="020F0502020204030204" pitchFamily="34" charset="0"/>
                      <a:cs typeface="Calibri" panose="020F0502020204030204" pitchFamily="34" charset="0"/>
                    </a:rPr>
                    <a:t> → electrons oscillation become so large that electrons can escape the collective motion (wavebreaking)</a:t>
                  </a:r>
                </a:p>
                <a:p>
                  <a:endParaRPr lang="it-IT" sz="1400" dirty="0">
                    <a:latin typeface="Calibri" panose="020F0502020204030204" pitchFamily="34" charset="0"/>
                    <a:cs typeface="Calibri" panose="020F0502020204030204" pitchFamily="34" charset="0"/>
                  </a:endParaRPr>
                </a:p>
              </p:txBody>
            </p:sp>
          </mc:Choice>
          <mc:Fallback xmlns="">
            <p:sp>
              <p:nvSpPr>
                <p:cNvPr id="9" name="TextBox 8">
                  <a:extLst>
                    <a:ext uri="{FF2B5EF4-FFF2-40B4-BE49-F238E27FC236}">
                      <a16:creationId xmlns:a16="http://schemas.microsoft.com/office/drawing/2014/main" id="{B18443CD-8A55-EB6D-2391-A4C7EC41EB2B}"/>
                    </a:ext>
                  </a:extLst>
                </p:cNvPr>
                <p:cNvSpPr txBox="1">
                  <a:spLocks noRot="1" noChangeAspect="1" noMove="1" noResize="1" noEditPoints="1" noAdjustHandles="1" noChangeArrowheads="1" noChangeShapeType="1" noTextEdit="1"/>
                </p:cNvSpPr>
                <p:nvPr/>
              </p:nvSpPr>
              <p:spPr>
                <a:xfrm>
                  <a:off x="9144000" y="2135339"/>
                  <a:ext cx="3839671" cy="1933030"/>
                </a:xfrm>
                <a:prstGeom prst="rect">
                  <a:avLst/>
                </a:prstGeom>
                <a:blipFill>
                  <a:blip r:embed="rId6"/>
                  <a:stretch>
                    <a:fillRect l="-476" t="-315" r="-476"/>
                  </a:stretch>
                </a:blipFill>
              </p:spPr>
              <p:txBody>
                <a:bodyPr/>
                <a:lstStyle/>
                <a:p>
                  <a:r>
                    <a:rPr lang="it-IT">
                      <a:noFill/>
                    </a:rPr>
                    <a:t> </a:t>
                  </a:r>
                </a:p>
              </p:txBody>
            </p:sp>
          </mc:Fallback>
        </mc:AlternateContent>
      </p:grpSp>
    </p:spTree>
    <p:extLst>
      <p:ext uri="{BB962C8B-B14F-4D97-AF65-F5344CB8AC3E}">
        <p14:creationId xmlns:p14="http://schemas.microsoft.com/office/powerpoint/2010/main" val="395773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16667E-6 -4.19753E-6 L -0.4776 -0.00246 " pathEditMode="relative" rAng="0" ptsTypes="AA">
                                      <p:cBhvr>
                                        <p:cTn id="6" dur="2000" fill="hold"/>
                                        <p:tgtEl>
                                          <p:spTgt spid="11"/>
                                        </p:tgtEl>
                                        <p:attrNameLst>
                                          <p:attrName>ppt_x</p:attrName>
                                          <p:attrName>ppt_y</p:attrName>
                                        </p:attrNameLst>
                                      </p:cBhvr>
                                      <p:rCtr x="-23889" y="-1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4FE9-2962-2E5B-225E-B7CA28DF9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94E38-D42B-FD4B-FE43-FC93928BE3AC}"/>
              </a:ext>
            </a:extLst>
          </p:cNvPr>
          <p:cNvSpPr>
            <a:spLocks noGrp="1"/>
          </p:cNvSpPr>
          <p:nvPr>
            <p:ph type="title"/>
          </p:nvPr>
        </p:nvSpPr>
        <p:spPr/>
        <p:txBody>
          <a:bodyPr/>
          <a:lstStyle/>
          <a:p>
            <a:pPr>
              <a:defRPr/>
            </a:pPr>
            <a:r>
              <a:rPr lang="it-IT" dirty="0"/>
              <a:t>LWFA: main limitations and maximum energy gain</a:t>
            </a:r>
          </a:p>
        </p:txBody>
      </p:sp>
      <p:sp>
        <p:nvSpPr>
          <p:cNvPr id="4" name="Footer Placeholder 3">
            <a:extLst>
              <a:ext uri="{FF2B5EF4-FFF2-40B4-BE49-F238E27FC236}">
                <a16:creationId xmlns:a16="http://schemas.microsoft.com/office/drawing/2014/main" id="{7E0B0438-9F01-8A3B-6917-AA8A61621B99}"/>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37BF1CE4-A12E-2EF1-B363-C04C5CC9535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36</a:t>
            </a:fld>
            <a:endParaRPr lang="it-IT" altLang="it-IT">
              <a:solidFill>
                <a:schemeClr val="bg1"/>
              </a:solidFill>
            </a:endParaRPr>
          </a:p>
        </p:txBody>
      </p:sp>
      <p:sp>
        <p:nvSpPr>
          <p:cNvPr id="6" name="TextBox 5">
            <a:extLst>
              <a:ext uri="{FF2B5EF4-FFF2-40B4-BE49-F238E27FC236}">
                <a16:creationId xmlns:a16="http://schemas.microsoft.com/office/drawing/2014/main" id="{C2988EF9-FFB0-94DB-0883-0317689CEFDB}"/>
              </a:ext>
            </a:extLst>
          </p:cNvPr>
          <p:cNvSpPr txBox="1"/>
          <p:nvPr/>
        </p:nvSpPr>
        <p:spPr>
          <a:xfrm>
            <a:off x="628650" y="1119649"/>
            <a:ext cx="978986"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Diffraction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1FB697-BD45-7AF0-874D-443E35E68821}"/>
                  </a:ext>
                </a:extLst>
              </p:cNvPr>
              <p:cNvSpPr txBox="1"/>
              <p:nvPr/>
            </p:nvSpPr>
            <p:spPr>
              <a:xfrm>
                <a:off x="1875335" y="1022678"/>
                <a:ext cx="1783180" cy="438390"/>
              </a:xfrm>
              <a:prstGeom prst="rect">
                <a:avLst/>
              </a:prstGeom>
              <a:noFill/>
            </p:spPr>
            <p:txBody>
              <a:bodyPr wrap="none" lIns="0" tIns="0" rIns="0" bIns="0" rtlCol="0">
                <a:spAutoFit/>
              </a:bodyPr>
              <a:lstStyle/>
              <a:p>
                <a14:m>
                  <m:oMath xmlns:m="http://schemas.openxmlformats.org/officeDocument/2006/math">
                    <m:r>
                      <a:rPr lang="it-IT" sz="1400" b="0" i="1" smtClean="0">
                        <a:latin typeface="Cambria Math" panose="02040503050406030204" pitchFamily="18" charset="0"/>
                      </a:rPr>
                      <m:t>𝑤</m:t>
                    </m:r>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𝑧</m:t>
                        </m:r>
                      </m:e>
                    </m:d>
                    <m:r>
                      <a:rPr lang="it-IT" sz="1400" b="0" i="1" smtClean="0">
                        <a:latin typeface="Cambria Math" panose="02040503050406030204" pitchFamily="18" charset="0"/>
                      </a:rPr>
                      <m:t>=</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𝑤</m:t>
                        </m:r>
                      </m:e>
                      <m:sub>
                        <m:r>
                          <a:rPr lang="it-IT" sz="1400" b="0" i="1" smtClean="0">
                            <a:latin typeface="Cambria Math" panose="02040503050406030204" pitchFamily="18" charset="0"/>
                          </a:rPr>
                          <m:t>𝑜</m:t>
                        </m:r>
                      </m:sub>
                    </m:sSub>
                    <m:rad>
                      <m:radPr>
                        <m:degHide m:val="on"/>
                        <m:ctrlPr>
                          <a:rPr lang="it-IT" sz="1400" b="0" i="1" smtClean="0">
                            <a:latin typeface="Cambria Math" panose="02040503050406030204" pitchFamily="18" charset="0"/>
                          </a:rPr>
                        </m:ctrlPr>
                      </m:radPr>
                      <m:deg/>
                      <m:e>
                        <m:r>
                          <a:rPr lang="it-IT" sz="1400" b="0" i="1" smtClean="0">
                            <a:latin typeface="Cambria Math" panose="02040503050406030204" pitchFamily="18" charset="0"/>
                          </a:rPr>
                          <m:t>1+</m:t>
                        </m:r>
                        <m:sSup>
                          <m:sSupPr>
                            <m:ctrlPr>
                              <a:rPr lang="it-IT" sz="1400" b="0" i="1" smtClean="0">
                                <a:latin typeface="Cambria Math" panose="02040503050406030204" pitchFamily="18" charset="0"/>
                              </a:rPr>
                            </m:ctrlPr>
                          </m:sSupPr>
                          <m:e>
                            <m:d>
                              <m:dPr>
                                <m:ctrlPr>
                                  <a:rPr lang="it-IT" sz="1400" b="0" i="1" smtClean="0">
                                    <a:latin typeface="Cambria Math" panose="02040503050406030204" pitchFamily="18" charset="0"/>
                                  </a:rPr>
                                </m:ctrlPr>
                              </m:dPr>
                              <m:e>
                                <m:f>
                                  <m:fPr>
                                    <m:ctrlPr>
                                      <a:rPr lang="it-IT" sz="1400" b="0" i="1" smtClean="0">
                                        <a:latin typeface="Cambria Math" panose="02040503050406030204" pitchFamily="18" charset="0"/>
                                      </a:rPr>
                                    </m:ctrlPr>
                                  </m:fPr>
                                  <m:num>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𝑍</m:t>
                                        </m:r>
                                      </m:e>
                                      <m:sub>
                                        <m:r>
                                          <a:rPr lang="it-IT" sz="1400" b="0" i="1" smtClean="0">
                                            <a:latin typeface="Cambria Math" panose="02040503050406030204" pitchFamily="18" charset="0"/>
                                          </a:rPr>
                                          <m:t>𝑅</m:t>
                                        </m:r>
                                      </m:sub>
                                    </m:sSub>
                                  </m:num>
                                  <m:den>
                                    <m:r>
                                      <a:rPr lang="it-IT" sz="1400" b="0" i="1" smtClean="0">
                                        <a:latin typeface="Cambria Math" panose="02040503050406030204" pitchFamily="18" charset="0"/>
                                      </a:rPr>
                                      <m:t>𝑧</m:t>
                                    </m:r>
                                  </m:den>
                                </m:f>
                              </m:e>
                            </m:d>
                          </m:e>
                          <m:sup>
                            <m:r>
                              <a:rPr lang="it-IT" sz="1400" b="0" i="1" smtClean="0">
                                <a:latin typeface="Cambria Math" panose="02040503050406030204" pitchFamily="18" charset="0"/>
                              </a:rPr>
                              <m:t>2</m:t>
                            </m:r>
                          </m:sup>
                        </m:sSup>
                      </m:e>
                    </m:rad>
                    <m:r>
                      <a:rPr lang="it-IT" sz="1400" b="0" i="1" smtClean="0">
                        <a:latin typeface="Cambria Math" panose="02040503050406030204" pitchFamily="18" charset="0"/>
                      </a:rPr>
                      <m:t> </m:t>
                    </m:r>
                  </m:oMath>
                </a14:m>
                <a:r>
                  <a:rPr lang="it-IT" sz="1400" dirty="0"/>
                  <a:t> </a:t>
                </a:r>
              </a:p>
            </p:txBody>
          </p:sp>
        </mc:Choice>
        <mc:Fallback xmlns="">
          <p:sp>
            <p:nvSpPr>
              <p:cNvPr id="8" name="TextBox 7">
                <a:extLst>
                  <a:ext uri="{FF2B5EF4-FFF2-40B4-BE49-F238E27FC236}">
                    <a16:creationId xmlns:a16="http://schemas.microsoft.com/office/drawing/2014/main" id="{881FB697-BD45-7AF0-874D-443E35E68821}"/>
                  </a:ext>
                </a:extLst>
              </p:cNvPr>
              <p:cNvSpPr txBox="1">
                <a:spLocks noRot="1" noChangeAspect="1" noMove="1" noResize="1" noEditPoints="1" noAdjustHandles="1" noChangeArrowheads="1" noChangeShapeType="1" noTextEdit="1"/>
              </p:cNvSpPr>
              <p:nvPr/>
            </p:nvSpPr>
            <p:spPr>
              <a:xfrm>
                <a:off x="1875335" y="1022678"/>
                <a:ext cx="1783180" cy="438390"/>
              </a:xfrm>
              <a:prstGeom prst="rect">
                <a:avLst/>
              </a:prstGeom>
              <a:blipFill>
                <a:blip r:embed="rId3"/>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85B285C-B519-B219-CE8F-F22A07E5E5B1}"/>
                  </a:ext>
                </a:extLst>
              </p:cNvPr>
              <p:cNvSpPr txBox="1"/>
              <p:nvPr/>
            </p:nvSpPr>
            <p:spPr>
              <a:xfrm>
                <a:off x="3884960" y="1146521"/>
                <a:ext cx="787460" cy="288284"/>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𝑍</m:t>
                        </m:r>
                      </m:e>
                      <m:sub>
                        <m:r>
                          <a:rPr lang="it-IT" sz="1400" b="0" i="1" smtClean="0">
                            <a:latin typeface="Cambria Math" panose="02040503050406030204" pitchFamily="18" charset="0"/>
                          </a:rPr>
                          <m:t>𝑅</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𝜋</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𝜔</m:t>
                            </m:r>
                          </m:e>
                          <m:sub>
                            <m:r>
                              <a:rPr lang="it-IT" sz="1400" b="0" i="1" smtClean="0">
                                <a:latin typeface="Cambria Math" panose="02040503050406030204" pitchFamily="18" charset="0"/>
                              </a:rPr>
                              <m:t>0</m:t>
                            </m:r>
                          </m:sub>
                        </m:sSub>
                      </m:num>
                      <m:den>
                        <m:r>
                          <a:rPr lang="it-IT" sz="1400" b="0" i="1" smtClean="0">
                            <a:latin typeface="Cambria Math" panose="02040503050406030204" pitchFamily="18" charset="0"/>
                          </a:rPr>
                          <m:t>𝜆</m:t>
                        </m:r>
                      </m:den>
                    </m:f>
                    <m:r>
                      <a:rPr lang="it-IT" sz="1400" b="0" i="1" smtClean="0">
                        <a:latin typeface="Cambria Math" panose="02040503050406030204" pitchFamily="18" charset="0"/>
                      </a:rPr>
                      <m:t> </m:t>
                    </m:r>
                  </m:oMath>
                </a14:m>
                <a:r>
                  <a:rPr lang="it-IT" sz="1400" dirty="0"/>
                  <a:t> </a:t>
                </a:r>
              </a:p>
            </p:txBody>
          </p:sp>
        </mc:Choice>
        <mc:Fallback xmlns="">
          <p:sp>
            <p:nvSpPr>
              <p:cNvPr id="11" name="TextBox 10">
                <a:extLst>
                  <a:ext uri="{FF2B5EF4-FFF2-40B4-BE49-F238E27FC236}">
                    <a16:creationId xmlns:a16="http://schemas.microsoft.com/office/drawing/2014/main" id="{C85B285C-B519-B219-CE8F-F22A07E5E5B1}"/>
                  </a:ext>
                </a:extLst>
              </p:cNvPr>
              <p:cNvSpPr txBox="1">
                <a:spLocks noRot="1" noChangeAspect="1" noMove="1" noResize="1" noEditPoints="1" noAdjustHandles="1" noChangeArrowheads="1" noChangeShapeType="1" noTextEdit="1"/>
              </p:cNvSpPr>
              <p:nvPr/>
            </p:nvSpPr>
            <p:spPr>
              <a:xfrm>
                <a:off x="3884960" y="1146521"/>
                <a:ext cx="787460" cy="288284"/>
              </a:xfrm>
              <a:prstGeom prst="rect">
                <a:avLst/>
              </a:prstGeom>
              <a:blipFill>
                <a:blip r:embed="rId4"/>
                <a:stretch>
                  <a:fillRect l="-7752" b="-17021"/>
                </a:stretch>
              </a:blipFill>
            </p:spPr>
            <p:txBody>
              <a:bodyPr/>
              <a:lstStyle/>
              <a:p>
                <a:r>
                  <a:rPr lang="it-IT">
                    <a:noFill/>
                  </a:rPr>
                  <a:t> </a:t>
                </a:r>
              </a:p>
            </p:txBody>
          </p:sp>
        </mc:Fallback>
      </mc:AlternateContent>
      <p:pic>
        <p:nvPicPr>
          <p:cNvPr id="23" name="Picture 22">
            <a:extLst>
              <a:ext uri="{FF2B5EF4-FFF2-40B4-BE49-F238E27FC236}">
                <a16:creationId xmlns:a16="http://schemas.microsoft.com/office/drawing/2014/main" id="{8F0843AB-B99C-4115-1A3B-C8BCCBE9736F}"/>
              </a:ext>
            </a:extLst>
          </p:cNvPr>
          <p:cNvPicPr>
            <a:picLocks noChangeAspect="1"/>
          </p:cNvPicPr>
          <p:nvPr/>
        </p:nvPicPr>
        <p:blipFill>
          <a:blip r:embed="rId5"/>
          <a:stretch>
            <a:fillRect/>
          </a:stretch>
        </p:blipFill>
        <p:spPr>
          <a:xfrm>
            <a:off x="440714" y="1573204"/>
            <a:ext cx="5009124" cy="2450647"/>
          </a:xfrm>
          <a:prstGeom prst="rect">
            <a:avLst/>
          </a:prstGeom>
        </p:spPr>
      </p:pic>
    </p:spTree>
    <p:extLst>
      <p:ext uri="{BB962C8B-B14F-4D97-AF65-F5344CB8AC3E}">
        <p14:creationId xmlns:p14="http://schemas.microsoft.com/office/powerpoint/2010/main" val="515187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8D9C-554E-F06F-30B1-B913C770E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AC459-AC5B-8205-622B-13CB4EDDB840}"/>
              </a:ext>
            </a:extLst>
          </p:cNvPr>
          <p:cNvSpPr>
            <a:spLocks noGrp="1"/>
          </p:cNvSpPr>
          <p:nvPr>
            <p:ph type="title"/>
          </p:nvPr>
        </p:nvSpPr>
        <p:spPr/>
        <p:txBody>
          <a:bodyPr/>
          <a:lstStyle/>
          <a:p>
            <a:pPr>
              <a:defRPr/>
            </a:pPr>
            <a:r>
              <a:rPr lang="it-IT" dirty="0"/>
              <a:t>LWFA: main limitations and maximum energy gain</a:t>
            </a:r>
          </a:p>
        </p:txBody>
      </p:sp>
      <p:sp>
        <p:nvSpPr>
          <p:cNvPr id="4" name="Footer Placeholder 3">
            <a:extLst>
              <a:ext uri="{FF2B5EF4-FFF2-40B4-BE49-F238E27FC236}">
                <a16:creationId xmlns:a16="http://schemas.microsoft.com/office/drawing/2014/main" id="{EDEF47BE-5F78-BBD2-E4D6-F0E98A85EBE7}"/>
              </a:ext>
            </a:extLst>
          </p:cNvPr>
          <p:cNvSpPr>
            <a:spLocks noGrp="1"/>
          </p:cNvSpPr>
          <p:nvPr>
            <p:ph type="ftr" sz="quarter" idx="10"/>
          </p:nvPr>
        </p:nvSpPr>
        <p:spPr/>
        <p:txBody>
          <a:bodyPr/>
          <a:lstStyle/>
          <a:p>
            <a:pPr>
              <a:defRPr/>
            </a:pPr>
            <a:r>
              <a:rPr lang="it-IT" sz="1000"/>
              <a:t>CIP 2026</a:t>
            </a:r>
          </a:p>
        </p:txBody>
      </p:sp>
      <p:sp>
        <p:nvSpPr>
          <p:cNvPr id="10244" name="Slide Number Placeholder 4">
            <a:extLst>
              <a:ext uri="{FF2B5EF4-FFF2-40B4-BE49-F238E27FC236}">
                <a16:creationId xmlns:a16="http://schemas.microsoft.com/office/drawing/2014/main" id="{5AF1EA5C-0D18-E9AC-B3EC-FDB494F7DDF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CE5A95-1DF2-440E-96EA-2033D1CF52B7}" type="slidenum">
              <a:rPr lang="it-IT" altLang="it-IT" smtClean="0">
                <a:solidFill>
                  <a:schemeClr val="bg1"/>
                </a:solidFill>
              </a:rPr>
              <a:pPr/>
              <a:t>37</a:t>
            </a:fld>
            <a:endParaRPr lang="it-IT" altLang="it-IT">
              <a:solidFill>
                <a:schemeClr val="bg1"/>
              </a:solidFill>
            </a:endParaRPr>
          </a:p>
        </p:txBody>
      </p:sp>
      <p:sp>
        <p:nvSpPr>
          <p:cNvPr id="6" name="TextBox 5">
            <a:extLst>
              <a:ext uri="{FF2B5EF4-FFF2-40B4-BE49-F238E27FC236}">
                <a16:creationId xmlns:a16="http://schemas.microsoft.com/office/drawing/2014/main" id="{E1968461-AF86-471D-8D12-B4481C389148}"/>
              </a:ext>
            </a:extLst>
          </p:cNvPr>
          <p:cNvSpPr txBox="1"/>
          <p:nvPr/>
        </p:nvSpPr>
        <p:spPr>
          <a:xfrm>
            <a:off x="628650" y="1119649"/>
            <a:ext cx="978986"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Diffraction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4924D38-25B0-4290-0022-0B020AA6A0F9}"/>
                  </a:ext>
                </a:extLst>
              </p:cNvPr>
              <p:cNvSpPr txBox="1"/>
              <p:nvPr/>
            </p:nvSpPr>
            <p:spPr>
              <a:xfrm>
                <a:off x="1875335" y="1022678"/>
                <a:ext cx="1783180" cy="438390"/>
              </a:xfrm>
              <a:prstGeom prst="rect">
                <a:avLst/>
              </a:prstGeom>
              <a:noFill/>
            </p:spPr>
            <p:txBody>
              <a:bodyPr wrap="none" lIns="0" tIns="0" rIns="0" bIns="0" rtlCol="0">
                <a:spAutoFit/>
              </a:bodyPr>
              <a:lstStyle/>
              <a:p>
                <a14:m>
                  <m:oMath xmlns:m="http://schemas.openxmlformats.org/officeDocument/2006/math">
                    <m:r>
                      <a:rPr lang="it-IT" sz="1400" b="0" i="1" smtClean="0">
                        <a:latin typeface="Cambria Math" panose="02040503050406030204" pitchFamily="18" charset="0"/>
                      </a:rPr>
                      <m:t>𝑤</m:t>
                    </m:r>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𝑧</m:t>
                        </m:r>
                      </m:e>
                    </m:d>
                    <m:r>
                      <a:rPr lang="it-IT" sz="1400" b="0" i="1" smtClean="0">
                        <a:latin typeface="Cambria Math" panose="02040503050406030204" pitchFamily="18" charset="0"/>
                      </a:rPr>
                      <m:t>=</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𝑤</m:t>
                        </m:r>
                      </m:e>
                      <m:sub>
                        <m:r>
                          <a:rPr lang="it-IT" sz="1400" b="0" i="1" smtClean="0">
                            <a:latin typeface="Cambria Math" panose="02040503050406030204" pitchFamily="18" charset="0"/>
                          </a:rPr>
                          <m:t>𝑜</m:t>
                        </m:r>
                      </m:sub>
                    </m:sSub>
                    <m:rad>
                      <m:radPr>
                        <m:degHide m:val="on"/>
                        <m:ctrlPr>
                          <a:rPr lang="it-IT" sz="1400" b="0" i="1" smtClean="0">
                            <a:latin typeface="Cambria Math" panose="02040503050406030204" pitchFamily="18" charset="0"/>
                          </a:rPr>
                        </m:ctrlPr>
                      </m:radPr>
                      <m:deg/>
                      <m:e>
                        <m:r>
                          <a:rPr lang="it-IT" sz="1400" b="0" i="1" smtClean="0">
                            <a:latin typeface="Cambria Math" panose="02040503050406030204" pitchFamily="18" charset="0"/>
                          </a:rPr>
                          <m:t>1+</m:t>
                        </m:r>
                        <m:sSup>
                          <m:sSupPr>
                            <m:ctrlPr>
                              <a:rPr lang="it-IT" sz="1400" b="0" i="1" smtClean="0">
                                <a:latin typeface="Cambria Math" panose="02040503050406030204" pitchFamily="18" charset="0"/>
                              </a:rPr>
                            </m:ctrlPr>
                          </m:sSupPr>
                          <m:e>
                            <m:d>
                              <m:dPr>
                                <m:ctrlPr>
                                  <a:rPr lang="it-IT" sz="1400" b="0" i="1" smtClean="0">
                                    <a:latin typeface="Cambria Math" panose="02040503050406030204" pitchFamily="18" charset="0"/>
                                  </a:rPr>
                                </m:ctrlPr>
                              </m:dPr>
                              <m:e>
                                <m:f>
                                  <m:fPr>
                                    <m:ctrlPr>
                                      <a:rPr lang="it-IT" sz="1400" b="0" i="1" smtClean="0">
                                        <a:latin typeface="Cambria Math" panose="02040503050406030204" pitchFamily="18" charset="0"/>
                                      </a:rPr>
                                    </m:ctrlPr>
                                  </m:fPr>
                                  <m:num>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𝑍</m:t>
                                        </m:r>
                                      </m:e>
                                      <m:sub>
                                        <m:r>
                                          <a:rPr lang="it-IT" sz="1400" b="0" i="1" smtClean="0">
                                            <a:latin typeface="Cambria Math" panose="02040503050406030204" pitchFamily="18" charset="0"/>
                                          </a:rPr>
                                          <m:t>𝑅</m:t>
                                        </m:r>
                                      </m:sub>
                                    </m:sSub>
                                  </m:num>
                                  <m:den>
                                    <m:r>
                                      <a:rPr lang="it-IT" sz="1400" b="0" i="1" smtClean="0">
                                        <a:latin typeface="Cambria Math" panose="02040503050406030204" pitchFamily="18" charset="0"/>
                                      </a:rPr>
                                      <m:t>𝑧</m:t>
                                    </m:r>
                                  </m:den>
                                </m:f>
                              </m:e>
                            </m:d>
                          </m:e>
                          <m:sup>
                            <m:r>
                              <a:rPr lang="it-IT" sz="1400" b="0" i="1" smtClean="0">
                                <a:latin typeface="Cambria Math" panose="02040503050406030204" pitchFamily="18" charset="0"/>
                              </a:rPr>
                              <m:t>2</m:t>
                            </m:r>
                          </m:sup>
                        </m:sSup>
                      </m:e>
                    </m:rad>
                    <m:r>
                      <a:rPr lang="it-IT" sz="1400" b="0" i="1" smtClean="0">
                        <a:latin typeface="Cambria Math" panose="02040503050406030204" pitchFamily="18" charset="0"/>
                      </a:rPr>
                      <m:t> </m:t>
                    </m:r>
                  </m:oMath>
                </a14:m>
                <a:r>
                  <a:rPr lang="it-IT" sz="1400" dirty="0"/>
                  <a:t> </a:t>
                </a:r>
              </a:p>
            </p:txBody>
          </p:sp>
        </mc:Choice>
        <mc:Fallback xmlns="">
          <p:sp>
            <p:nvSpPr>
              <p:cNvPr id="8" name="TextBox 7">
                <a:extLst>
                  <a:ext uri="{FF2B5EF4-FFF2-40B4-BE49-F238E27FC236}">
                    <a16:creationId xmlns:a16="http://schemas.microsoft.com/office/drawing/2014/main" id="{44924D38-25B0-4290-0022-0B020AA6A0F9}"/>
                  </a:ext>
                </a:extLst>
              </p:cNvPr>
              <p:cNvSpPr txBox="1">
                <a:spLocks noRot="1" noChangeAspect="1" noMove="1" noResize="1" noEditPoints="1" noAdjustHandles="1" noChangeArrowheads="1" noChangeShapeType="1" noTextEdit="1"/>
              </p:cNvSpPr>
              <p:nvPr/>
            </p:nvSpPr>
            <p:spPr>
              <a:xfrm>
                <a:off x="1875335" y="1022678"/>
                <a:ext cx="1783180" cy="438390"/>
              </a:xfrm>
              <a:prstGeom prst="rect">
                <a:avLst/>
              </a:prstGeom>
              <a:blipFill>
                <a:blip r:embed="rId3"/>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425567A-D700-185D-F3E9-68B920574118}"/>
                  </a:ext>
                </a:extLst>
              </p:cNvPr>
              <p:cNvSpPr txBox="1"/>
              <p:nvPr/>
            </p:nvSpPr>
            <p:spPr>
              <a:xfrm>
                <a:off x="3884960" y="1146521"/>
                <a:ext cx="787460" cy="288284"/>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𝑍</m:t>
                        </m:r>
                      </m:e>
                      <m:sub>
                        <m:r>
                          <a:rPr lang="it-IT" sz="1400" b="0" i="1" smtClean="0">
                            <a:latin typeface="Cambria Math" panose="02040503050406030204" pitchFamily="18" charset="0"/>
                          </a:rPr>
                          <m:t>𝑅</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𝜋</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𝜔</m:t>
                            </m:r>
                          </m:e>
                          <m:sub>
                            <m:r>
                              <a:rPr lang="it-IT" sz="1400" b="0" i="1" smtClean="0">
                                <a:latin typeface="Cambria Math" panose="02040503050406030204" pitchFamily="18" charset="0"/>
                              </a:rPr>
                              <m:t>0</m:t>
                            </m:r>
                          </m:sub>
                        </m:sSub>
                      </m:num>
                      <m:den>
                        <m:r>
                          <a:rPr lang="it-IT" sz="1400" b="0" i="1" smtClean="0">
                            <a:latin typeface="Cambria Math" panose="02040503050406030204" pitchFamily="18" charset="0"/>
                          </a:rPr>
                          <m:t>𝜆</m:t>
                        </m:r>
                      </m:den>
                    </m:f>
                    <m:r>
                      <a:rPr lang="it-IT" sz="1400" b="0" i="1" smtClean="0">
                        <a:latin typeface="Cambria Math" panose="02040503050406030204" pitchFamily="18" charset="0"/>
                      </a:rPr>
                      <m:t> </m:t>
                    </m:r>
                  </m:oMath>
                </a14:m>
                <a:r>
                  <a:rPr lang="it-IT" sz="1400" dirty="0"/>
                  <a:t> </a:t>
                </a:r>
              </a:p>
            </p:txBody>
          </p:sp>
        </mc:Choice>
        <mc:Fallback xmlns="">
          <p:sp>
            <p:nvSpPr>
              <p:cNvPr id="11" name="TextBox 10">
                <a:extLst>
                  <a:ext uri="{FF2B5EF4-FFF2-40B4-BE49-F238E27FC236}">
                    <a16:creationId xmlns:a16="http://schemas.microsoft.com/office/drawing/2014/main" id="{A425567A-D700-185D-F3E9-68B920574118}"/>
                  </a:ext>
                </a:extLst>
              </p:cNvPr>
              <p:cNvSpPr txBox="1">
                <a:spLocks noRot="1" noChangeAspect="1" noMove="1" noResize="1" noEditPoints="1" noAdjustHandles="1" noChangeArrowheads="1" noChangeShapeType="1" noTextEdit="1"/>
              </p:cNvSpPr>
              <p:nvPr/>
            </p:nvSpPr>
            <p:spPr>
              <a:xfrm>
                <a:off x="3884960" y="1146521"/>
                <a:ext cx="787460" cy="288284"/>
              </a:xfrm>
              <a:prstGeom prst="rect">
                <a:avLst/>
              </a:prstGeom>
              <a:blipFill>
                <a:blip r:embed="rId4"/>
                <a:stretch>
                  <a:fillRect l="-7752" b="-17021"/>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18BD471-10B7-CCC9-9ECC-7C7C0D550B67}"/>
                  </a:ext>
                </a:extLst>
              </p:cNvPr>
              <p:cNvSpPr txBox="1"/>
              <p:nvPr/>
            </p:nvSpPr>
            <p:spPr>
              <a:xfrm>
                <a:off x="621295" y="1524915"/>
                <a:ext cx="1743747"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Dephasing Lenght </a:t>
                </a:r>
                <a14:m>
                  <m:oMath xmlns:m="http://schemas.openxmlformats.org/officeDocument/2006/math">
                    <m:sSub>
                      <m:sSubPr>
                        <m:ctrlPr>
                          <a:rPr lang="it-IT" sz="1400" b="1" i="1" smtClean="0">
                            <a:latin typeface="Cambria Math" panose="02040503050406030204" pitchFamily="18" charset="0"/>
                            <a:cs typeface="Calibri" panose="020F0502020204030204" pitchFamily="34" charset="0"/>
                          </a:rPr>
                        </m:ctrlPr>
                      </m:sSubPr>
                      <m:e>
                        <m:r>
                          <a:rPr lang="it-IT" sz="1400" b="1" i="1" smtClean="0">
                            <a:latin typeface="Cambria Math" panose="02040503050406030204" pitchFamily="18" charset="0"/>
                            <a:cs typeface="Calibri" panose="020F0502020204030204" pitchFamily="34" charset="0"/>
                          </a:rPr>
                          <m:t>𝑳</m:t>
                        </m:r>
                      </m:e>
                      <m:sub>
                        <m:r>
                          <a:rPr lang="it-IT" sz="1400" b="1" i="1" smtClean="0">
                            <a:latin typeface="Cambria Math" panose="02040503050406030204" pitchFamily="18" charset="0"/>
                            <a:cs typeface="Calibri" panose="020F0502020204030204" pitchFamily="34" charset="0"/>
                          </a:rPr>
                          <m:t>𝒅</m:t>
                        </m:r>
                      </m:sub>
                    </m:sSub>
                  </m:oMath>
                </a14:m>
                <a:endParaRPr lang="it-IT" sz="1400" b="1" dirty="0">
                  <a:latin typeface="Calibri" panose="020F0502020204030204" pitchFamily="34" charset="0"/>
                  <a:cs typeface="Calibri" panose="020F0502020204030204" pitchFamily="34" charset="0"/>
                </a:endParaRPr>
              </a:p>
            </p:txBody>
          </p:sp>
        </mc:Choice>
        <mc:Fallback xmlns="">
          <p:sp>
            <p:nvSpPr>
              <p:cNvPr id="15" name="TextBox 14">
                <a:extLst>
                  <a:ext uri="{FF2B5EF4-FFF2-40B4-BE49-F238E27FC236}">
                    <a16:creationId xmlns:a16="http://schemas.microsoft.com/office/drawing/2014/main" id="{818BD471-10B7-CCC9-9ECC-7C7C0D550B67}"/>
                  </a:ext>
                </a:extLst>
              </p:cNvPr>
              <p:cNvSpPr txBox="1">
                <a:spLocks noRot="1" noChangeAspect="1" noMove="1" noResize="1" noEditPoints="1" noAdjustHandles="1" noChangeArrowheads="1" noChangeShapeType="1" noTextEdit="1"/>
              </p:cNvSpPr>
              <p:nvPr/>
            </p:nvSpPr>
            <p:spPr>
              <a:xfrm>
                <a:off x="621295" y="1524915"/>
                <a:ext cx="1743747" cy="307777"/>
              </a:xfrm>
              <a:prstGeom prst="rect">
                <a:avLst/>
              </a:prstGeom>
              <a:blipFill>
                <a:blip r:embed="rId5"/>
                <a:stretch>
                  <a:fillRect l="-1049" t="-3922" b="-1960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7ADC8E6-34F4-F3B7-8940-B9BC6E2F45A6}"/>
                  </a:ext>
                </a:extLst>
              </p:cNvPr>
              <p:cNvSpPr txBox="1"/>
              <p:nvPr/>
            </p:nvSpPr>
            <p:spPr>
              <a:xfrm>
                <a:off x="586135" y="1820436"/>
                <a:ext cx="3916011" cy="95410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As the electron gain energy it will approach the limit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𝑣</m:t>
                        </m:r>
                      </m:e>
                      <m:sub>
                        <m:r>
                          <a:rPr lang="it-IT" sz="1400" b="0" i="1" smtClean="0">
                            <a:latin typeface="Cambria Math" panose="02040503050406030204" pitchFamily="18" charset="0"/>
                            <a:cs typeface="Calibri" panose="020F0502020204030204" pitchFamily="34" charset="0"/>
                          </a:rPr>
                          <m:t>𝑧</m:t>
                        </m:r>
                      </m:sub>
                    </m:sSub>
                    <m:r>
                      <a:rPr lang="it-IT" sz="1400" b="0" i="1" smtClean="0">
                        <a:latin typeface="Cambria Math" panose="02040503050406030204" pitchFamily="18" charset="0"/>
                        <a:cs typeface="Calibri" panose="020F0502020204030204" pitchFamily="34" charset="0"/>
                      </a:rPr>
                      <m:t>→</m:t>
                    </m:r>
                    <m:r>
                      <a:rPr lang="it-IT" sz="1400" b="0" i="1" smtClean="0">
                        <a:latin typeface="Cambria Math" panose="02040503050406030204" pitchFamily="18" charset="0"/>
                        <a:cs typeface="Calibri" panose="020F0502020204030204" pitchFamily="34" charset="0"/>
                      </a:rPr>
                      <m:t>𝑐</m:t>
                    </m:r>
                    <m:r>
                      <a:rPr lang="it-IT" sz="1400" b="0" i="1" smtClean="0">
                        <a:latin typeface="Cambria Math" panose="02040503050406030204" pitchFamily="18" charset="0"/>
                        <a:cs typeface="Calibri" panose="020F0502020204030204" pitchFamily="34" charset="0"/>
                      </a:rPr>
                      <m:t>.</m:t>
                    </m:r>
                  </m:oMath>
                </a14:m>
                <a:r>
                  <a:rPr lang="it-IT" sz="1400" dirty="0">
                    <a:latin typeface="Calibri" panose="020F0502020204030204" pitchFamily="34" charset="0"/>
                    <a:cs typeface="Calibri" panose="020F0502020204030204" pitchFamily="34" charset="0"/>
                  </a:rPr>
                  <a:t> Since the phase velocity of the plasma wave is lower than the speed of light, the electrons will reach a decelerating region of the plasma wave</a:t>
                </a:r>
              </a:p>
            </p:txBody>
          </p:sp>
        </mc:Choice>
        <mc:Fallback xmlns="">
          <p:sp>
            <p:nvSpPr>
              <p:cNvPr id="16" name="TextBox 15">
                <a:extLst>
                  <a:ext uri="{FF2B5EF4-FFF2-40B4-BE49-F238E27FC236}">
                    <a16:creationId xmlns:a16="http://schemas.microsoft.com/office/drawing/2014/main" id="{17ADC8E6-34F4-F3B7-8940-B9BC6E2F45A6}"/>
                  </a:ext>
                </a:extLst>
              </p:cNvPr>
              <p:cNvSpPr txBox="1">
                <a:spLocks noRot="1" noChangeAspect="1" noMove="1" noResize="1" noEditPoints="1" noAdjustHandles="1" noChangeArrowheads="1" noChangeShapeType="1" noTextEdit="1"/>
              </p:cNvSpPr>
              <p:nvPr/>
            </p:nvSpPr>
            <p:spPr>
              <a:xfrm>
                <a:off x="586135" y="1820436"/>
                <a:ext cx="3916011" cy="954107"/>
              </a:xfrm>
              <a:prstGeom prst="rect">
                <a:avLst/>
              </a:prstGeom>
              <a:blipFill>
                <a:blip r:embed="rId6"/>
                <a:stretch>
                  <a:fillRect l="-467" t="-1282" r="-311" b="-5769"/>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83FB2D5-E21D-B049-A16F-D0CC24888E7B}"/>
                  </a:ext>
                </a:extLst>
              </p:cNvPr>
              <p:cNvSpPr txBox="1"/>
              <p:nvPr/>
            </p:nvSpPr>
            <p:spPr>
              <a:xfrm>
                <a:off x="628650" y="2810501"/>
                <a:ext cx="1517660" cy="389017"/>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𝐿</m:t>
                        </m:r>
                      </m:e>
                      <m:sub>
                        <m:r>
                          <a:rPr lang="it-IT" sz="1400" b="0" i="1" smtClean="0">
                            <a:latin typeface="Cambria Math" panose="02040503050406030204" pitchFamily="18" charset="0"/>
                          </a:rPr>
                          <m:t>𝑑</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𝑝</m:t>
                            </m:r>
                          </m:sub>
                          <m:sup>
                            <m:r>
                              <a:rPr lang="it-IT" sz="1400" b="0" i="1" smtClean="0">
                                <a:latin typeface="Cambria Math" panose="02040503050406030204" pitchFamily="18" charset="0"/>
                              </a:rPr>
                              <m:t>3</m:t>
                            </m:r>
                          </m:sup>
                        </m:sSubSup>
                      </m:num>
                      <m:den>
                        <m:r>
                          <a:rPr lang="it-IT" sz="1400" b="0" i="1" smtClean="0">
                            <a:latin typeface="Cambria Math" panose="02040503050406030204" pitchFamily="18" charset="0"/>
                          </a:rPr>
                          <m:t>2</m:t>
                        </m:r>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𝐿</m:t>
                            </m:r>
                          </m:sub>
                          <m:sup>
                            <m:r>
                              <a:rPr lang="it-IT" sz="1400" b="0" i="1" smtClean="0">
                                <a:latin typeface="Cambria Math" panose="02040503050406030204" pitchFamily="18" charset="0"/>
                              </a:rPr>
                              <m:t>2</m:t>
                            </m:r>
                          </m:sup>
                        </m:sSubSup>
                      </m:den>
                    </m:f>
                  </m:oMath>
                </a14:m>
                <a:r>
                  <a:rPr lang="it-IT" sz="1400" dirty="0">
                    <a:latin typeface="Calibri" panose="020F0502020204030204" pitchFamily="34" charset="0"/>
                    <a:cs typeface="Calibri" panose="020F0502020204030204" pitchFamily="34" charset="0"/>
                  </a:rPr>
                  <a:t> per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0</m:t>
                        </m:r>
                      </m:sub>
                    </m:sSub>
                    <m:r>
                      <a:rPr lang="it-IT" sz="1400" b="0" i="1" smtClean="0">
                        <a:latin typeface="Cambria Math" panose="02040503050406030204" pitchFamily="18" charset="0"/>
                        <a:cs typeface="Calibri" panose="020F0502020204030204" pitchFamily="34" charset="0"/>
                      </a:rPr>
                      <m:t>≪1</m:t>
                    </m:r>
                  </m:oMath>
                </a14:m>
                <a:endParaRPr lang="it-IT" sz="1400" dirty="0">
                  <a:latin typeface="Calibri" panose="020F0502020204030204" pitchFamily="34" charset="0"/>
                  <a:cs typeface="Calibri" panose="020F0502020204030204" pitchFamily="34" charset="0"/>
                </a:endParaRPr>
              </a:p>
            </p:txBody>
          </p:sp>
        </mc:Choice>
        <mc:Fallback xmlns="">
          <p:sp>
            <p:nvSpPr>
              <p:cNvPr id="17" name="TextBox 16">
                <a:extLst>
                  <a:ext uri="{FF2B5EF4-FFF2-40B4-BE49-F238E27FC236}">
                    <a16:creationId xmlns:a16="http://schemas.microsoft.com/office/drawing/2014/main" id="{483FB2D5-E21D-B049-A16F-D0CC24888E7B}"/>
                  </a:ext>
                </a:extLst>
              </p:cNvPr>
              <p:cNvSpPr txBox="1">
                <a:spLocks noRot="1" noChangeAspect="1" noMove="1" noResize="1" noEditPoints="1" noAdjustHandles="1" noChangeArrowheads="1" noChangeShapeType="1" noTextEdit="1"/>
              </p:cNvSpPr>
              <p:nvPr/>
            </p:nvSpPr>
            <p:spPr>
              <a:xfrm>
                <a:off x="628650" y="2810501"/>
                <a:ext cx="1517660" cy="389017"/>
              </a:xfrm>
              <a:prstGeom prst="rect">
                <a:avLst/>
              </a:prstGeom>
              <a:blipFill>
                <a:blip r:embed="rId7"/>
                <a:stretch>
                  <a:fillRect l="-4016" r="-2410" b="-1093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5835360-5DC1-E754-D91B-3247CDA2ED07}"/>
                  </a:ext>
                </a:extLst>
              </p:cNvPr>
              <p:cNvSpPr txBox="1"/>
              <p:nvPr/>
            </p:nvSpPr>
            <p:spPr>
              <a:xfrm>
                <a:off x="2419869" y="2813853"/>
                <a:ext cx="1922321" cy="389017"/>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𝐿</m:t>
                        </m:r>
                      </m:e>
                      <m:sub>
                        <m:r>
                          <a:rPr lang="it-IT" sz="1400" b="0" i="1" smtClean="0">
                            <a:latin typeface="Cambria Math" panose="02040503050406030204" pitchFamily="18" charset="0"/>
                          </a:rPr>
                          <m:t>𝑑</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𝑝</m:t>
                            </m:r>
                          </m:sub>
                          <m:sup>
                            <m:r>
                              <a:rPr lang="it-IT" sz="1400" b="0" i="1" smtClean="0">
                                <a:latin typeface="Cambria Math" panose="02040503050406030204" pitchFamily="18" charset="0"/>
                              </a:rPr>
                              <m:t>3</m:t>
                            </m:r>
                          </m:sup>
                        </m:sSubSup>
                      </m:num>
                      <m:den>
                        <m:r>
                          <a:rPr lang="it-IT" sz="1400" b="0" i="1" smtClean="0">
                            <a:latin typeface="Cambria Math" panose="02040503050406030204" pitchFamily="18" charset="0"/>
                          </a:rPr>
                          <m:t>2</m:t>
                        </m:r>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𝐿</m:t>
                            </m:r>
                          </m:sub>
                          <m:sup>
                            <m:r>
                              <a:rPr lang="it-IT" sz="1400" b="0" i="1" smtClean="0">
                                <a:latin typeface="Cambria Math" panose="02040503050406030204" pitchFamily="18" charset="0"/>
                              </a:rPr>
                              <m:t>2</m:t>
                            </m:r>
                          </m:sup>
                        </m:sSubSup>
                      </m:den>
                    </m:f>
                    <m:f>
                      <m:fPr>
                        <m:ctrlPr>
                          <a:rPr lang="it-IT" sz="1400" b="0" i="1" smtClean="0">
                            <a:latin typeface="Cambria Math" panose="02040503050406030204" pitchFamily="18" charset="0"/>
                          </a:rPr>
                        </m:ctrlPr>
                      </m:fPr>
                      <m:num>
                        <m:rad>
                          <m:radPr>
                            <m:degHide m:val="on"/>
                            <m:ctrlPr>
                              <a:rPr lang="it-IT" sz="1400" b="0" i="1" smtClean="0">
                                <a:latin typeface="Cambria Math" panose="02040503050406030204" pitchFamily="18" charset="0"/>
                              </a:rPr>
                            </m:ctrlPr>
                          </m:radPr>
                          <m:deg/>
                          <m:e>
                            <m:r>
                              <a:rPr lang="it-IT" sz="1400" b="0" i="1" smtClean="0">
                                <a:latin typeface="Cambria Math" panose="02040503050406030204" pitchFamily="18" charset="0"/>
                              </a:rPr>
                              <m:t>2</m:t>
                            </m:r>
                          </m:e>
                        </m:rad>
                      </m:num>
                      <m:den>
                        <m:r>
                          <a:rPr lang="it-IT" sz="1400" b="0" i="1" smtClean="0">
                            <a:latin typeface="Cambria Math" panose="02040503050406030204" pitchFamily="18" charset="0"/>
                          </a:rPr>
                          <m:t>𝜋</m:t>
                        </m:r>
                      </m:den>
                    </m:f>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𝑎</m:t>
                        </m:r>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𝑁</m:t>
                            </m:r>
                          </m:e>
                          <m:sub>
                            <m:r>
                              <a:rPr lang="it-IT" sz="1400" b="0" i="1" smtClean="0">
                                <a:latin typeface="Cambria Math" panose="02040503050406030204" pitchFamily="18" charset="0"/>
                              </a:rPr>
                              <m:t>𝑃</m:t>
                            </m:r>
                          </m:sub>
                        </m:sSub>
                      </m:den>
                    </m:f>
                  </m:oMath>
                </a14:m>
                <a:r>
                  <a:rPr lang="it-IT" sz="1400" dirty="0">
                    <a:latin typeface="Calibri" panose="020F0502020204030204" pitchFamily="34" charset="0"/>
                    <a:cs typeface="Calibri" panose="020F0502020204030204" pitchFamily="34" charset="0"/>
                  </a:rPr>
                  <a:t> per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0</m:t>
                        </m:r>
                      </m:sub>
                    </m:sSub>
                    <m:r>
                      <a:rPr lang="it-IT" sz="1400" b="0" i="1" smtClean="0">
                        <a:latin typeface="Cambria Math" panose="02040503050406030204" pitchFamily="18" charset="0"/>
                        <a:cs typeface="Calibri" panose="020F0502020204030204" pitchFamily="34" charset="0"/>
                      </a:rPr>
                      <m:t>≫1</m:t>
                    </m:r>
                  </m:oMath>
                </a14:m>
                <a:endParaRPr lang="it-IT" sz="1400" dirty="0">
                  <a:latin typeface="Calibri" panose="020F0502020204030204" pitchFamily="34" charset="0"/>
                  <a:cs typeface="Calibri" panose="020F0502020204030204" pitchFamily="34" charset="0"/>
                </a:endParaRPr>
              </a:p>
            </p:txBody>
          </p:sp>
        </mc:Choice>
        <mc:Fallback xmlns="">
          <p:sp>
            <p:nvSpPr>
              <p:cNvPr id="18" name="TextBox 17">
                <a:extLst>
                  <a:ext uri="{FF2B5EF4-FFF2-40B4-BE49-F238E27FC236}">
                    <a16:creationId xmlns:a16="http://schemas.microsoft.com/office/drawing/2014/main" id="{A5835360-5DC1-E754-D91B-3247CDA2ED07}"/>
                  </a:ext>
                </a:extLst>
              </p:cNvPr>
              <p:cNvSpPr txBox="1">
                <a:spLocks noRot="1" noChangeAspect="1" noMove="1" noResize="1" noEditPoints="1" noAdjustHandles="1" noChangeArrowheads="1" noChangeShapeType="1" noTextEdit="1"/>
              </p:cNvSpPr>
              <p:nvPr/>
            </p:nvSpPr>
            <p:spPr>
              <a:xfrm>
                <a:off x="2419869" y="2813853"/>
                <a:ext cx="1922321" cy="389017"/>
              </a:xfrm>
              <a:prstGeom prst="rect">
                <a:avLst/>
              </a:prstGeom>
              <a:blipFill>
                <a:blip r:embed="rId8"/>
                <a:stretch>
                  <a:fillRect l="-3175" r="-2222" b="-11111"/>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8D97456-DFCD-42F2-5577-BBCB69B90D3C}"/>
                  </a:ext>
                </a:extLst>
              </p:cNvPr>
              <p:cNvSpPr txBox="1"/>
              <p:nvPr/>
            </p:nvSpPr>
            <p:spPr>
              <a:xfrm>
                <a:off x="2591563" y="4445479"/>
                <a:ext cx="1932965" cy="389017"/>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𝐿</m:t>
                        </m:r>
                      </m:e>
                      <m:sub>
                        <m:r>
                          <a:rPr lang="it-IT" sz="1400" b="0" i="1" smtClean="0">
                            <a:latin typeface="Cambria Math" panose="02040503050406030204" pitchFamily="18" charset="0"/>
                          </a:rPr>
                          <m:t>𝑑𝑝</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𝑝</m:t>
                            </m:r>
                          </m:sub>
                          <m:sup>
                            <m:r>
                              <a:rPr lang="it-IT" sz="1400" b="0" i="1" smtClean="0">
                                <a:latin typeface="Cambria Math" panose="02040503050406030204" pitchFamily="18" charset="0"/>
                              </a:rPr>
                              <m:t>3</m:t>
                            </m:r>
                          </m:sup>
                        </m:sSubSup>
                      </m:num>
                      <m:den>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𝐿</m:t>
                            </m:r>
                          </m:sub>
                          <m:sup>
                            <m:r>
                              <a:rPr lang="it-IT" sz="1400" b="0" i="1" smtClean="0">
                                <a:latin typeface="Cambria Math" panose="02040503050406030204" pitchFamily="18" charset="0"/>
                              </a:rPr>
                              <m:t>2</m:t>
                            </m:r>
                          </m:sup>
                        </m:sSubSup>
                      </m:den>
                    </m:f>
                    <m:f>
                      <m:fPr>
                        <m:ctrlPr>
                          <a:rPr lang="it-IT" sz="1400" b="0" i="1" smtClean="0">
                            <a:latin typeface="Cambria Math" panose="02040503050406030204" pitchFamily="18" charset="0"/>
                          </a:rPr>
                        </m:ctrlPr>
                      </m:fPr>
                      <m:num>
                        <m:rad>
                          <m:radPr>
                            <m:degHide m:val="on"/>
                            <m:ctrlPr>
                              <a:rPr lang="it-IT" sz="1400" b="0" i="1" smtClean="0">
                                <a:latin typeface="Cambria Math" panose="02040503050406030204" pitchFamily="18" charset="0"/>
                              </a:rPr>
                            </m:ctrlPr>
                          </m:radPr>
                          <m:deg/>
                          <m:e>
                            <m:r>
                              <a:rPr lang="it-IT" sz="1400" b="0" i="1" smtClean="0">
                                <a:latin typeface="Cambria Math" panose="02040503050406030204" pitchFamily="18" charset="0"/>
                              </a:rPr>
                              <m:t>2</m:t>
                            </m:r>
                          </m:e>
                        </m:rad>
                      </m:num>
                      <m:den>
                        <m:r>
                          <a:rPr lang="it-IT" sz="1400" b="0" i="1" smtClean="0">
                            <a:latin typeface="Cambria Math" panose="02040503050406030204" pitchFamily="18" charset="0"/>
                          </a:rPr>
                          <m:t>𝜋</m:t>
                        </m:r>
                      </m:den>
                    </m:f>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oMath>
                </a14:m>
                <a:r>
                  <a:rPr lang="it-IT" sz="1400" dirty="0">
                    <a:latin typeface="Calibri" panose="020F0502020204030204" pitchFamily="34" charset="0"/>
                    <a:cs typeface="Calibri" panose="020F0502020204030204" pitchFamily="34" charset="0"/>
                  </a:rPr>
                  <a:t> per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0</m:t>
                        </m:r>
                      </m:sub>
                    </m:sSub>
                    <m:r>
                      <a:rPr lang="it-IT" sz="1400" b="0" i="1" smtClean="0">
                        <a:latin typeface="Cambria Math" panose="02040503050406030204" pitchFamily="18" charset="0"/>
                        <a:cs typeface="Calibri" panose="020F0502020204030204" pitchFamily="34" charset="0"/>
                      </a:rPr>
                      <m:t>≫1</m:t>
                    </m:r>
                  </m:oMath>
                </a14:m>
                <a:endParaRPr lang="it-IT" sz="1400" dirty="0">
                  <a:latin typeface="Calibri" panose="020F0502020204030204" pitchFamily="34" charset="0"/>
                  <a:cs typeface="Calibri" panose="020F0502020204030204" pitchFamily="34" charset="0"/>
                </a:endParaRPr>
              </a:p>
            </p:txBody>
          </p:sp>
        </mc:Choice>
        <mc:Fallback xmlns="">
          <p:sp>
            <p:nvSpPr>
              <p:cNvPr id="19" name="TextBox 18">
                <a:extLst>
                  <a:ext uri="{FF2B5EF4-FFF2-40B4-BE49-F238E27FC236}">
                    <a16:creationId xmlns:a16="http://schemas.microsoft.com/office/drawing/2014/main" id="{68D97456-DFCD-42F2-5577-BBCB69B90D3C}"/>
                  </a:ext>
                </a:extLst>
              </p:cNvPr>
              <p:cNvSpPr txBox="1">
                <a:spLocks noRot="1" noChangeAspect="1" noMove="1" noResize="1" noEditPoints="1" noAdjustHandles="1" noChangeArrowheads="1" noChangeShapeType="1" noTextEdit="1"/>
              </p:cNvSpPr>
              <p:nvPr/>
            </p:nvSpPr>
            <p:spPr>
              <a:xfrm>
                <a:off x="2591563" y="4445479"/>
                <a:ext cx="1932965" cy="389017"/>
              </a:xfrm>
              <a:prstGeom prst="rect">
                <a:avLst/>
              </a:prstGeom>
              <a:blipFill>
                <a:blip r:embed="rId9"/>
                <a:stretch>
                  <a:fillRect l="-3155" r="-2208" b="-1093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9615DF5-DAD2-E1BA-94E1-4507EA3BBB6C}"/>
                  </a:ext>
                </a:extLst>
              </p:cNvPr>
              <p:cNvSpPr txBox="1"/>
              <p:nvPr/>
            </p:nvSpPr>
            <p:spPr>
              <a:xfrm>
                <a:off x="519529" y="3215193"/>
                <a:ext cx="1707327" cy="3270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Pump Depletion </a:t>
                </a:r>
                <a14:m>
                  <m:oMath xmlns:m="http://schemas.openxmlformats.org/officeDocument/2006/math">
                    <m:sSub>
                      <m:sSubPr>
                        <m:ctrlPr>
                          <a:rPr lang="it-IT" sz="1400" b="1" i="1" smtClean="0">
                            <a:latin typeface="Cambria Math" panose="02040503050406030204" pitchFamily="18" charset="0"/>
                            <a:cs typeface="Calibri" panose="020F0502020204030204" pitchFamily="34" charset="0"/>
                          </a:rPr>
                        </m:ctrlPr>
                      </m:sSubPr>
                      <m:e>
                        <m:r>
                          <a:rPr lang="it-IT" sz="1400" b="1" i="1" smtClean="0">
                            <a:latin typeface="Cambria Math" panose="02040503050406030204" pitchFamily="18" charset="0"/>
                            <a:cs typeface="Calibri" panose="020F0502020204030204" pitchFamily="34" charset="0"/>
                          </a:rPr>
                          <m:t>𝑳</m:t>
                        </m:r>
                      </m:e>
                      <m:sub>
                        <m:r>
                          <a:rPr lang="it-IT" sz="1400" b="1" i="1" smtClean="0">
                            <a:latin typeface="Cambria Math" panose="02040503050406030204" pitchFamily="18" charset="0"/>
                            <a:cs typeface="Calibri" panose="020F0502020204030204" pitchFamily="34" charset="0"/>
                          </a:rPr>
                          <m:t>𝒅𝒑</m:t>
                        </m:r>
                      </m:sub>
                    </m:sSub>
                  </m:oMath>
                </a14:m>
                <a:endParaRPr lang="it-IT" sz="1400" b="1" dirty="0">
                  <a:latin typeface="Calibri" panose="020F0502020204030204" pitchFamily="34" charset="0"/>
                  <a:cs typeface="Calibri" panose="020F0502020204030204" pitchFamily="34" charset="0"/>
                </a:endParaRPr>
              </a:p>
            </p:txBody>
          </p:sp>
        </mc:Choice>
        <mc:Fallback xmlns="">
          <p:sp>
            <p:nvSpPr>
              <p:cNvPr id="20" name="TextBox 19">
                <a:extLst>
                  <a:ext uri="{FF2B5EF4-FFF2-40B4-BE49-F238E27FC236}">
                    <a16:creationId xmlns:a16="http://schemas.microsoft.com/office/drawing/2014/main" id="{89615DF5-DAD2-E1BA-94E1-4507EA3BBB6C}"/>
                  </a:ext>
                </a:extLst>
              </p:cNvPr>
              <p:cNvSpPr txBox="1">
                <a:spLocks noRot="1" noChangeAspect="1" noMove="1" noResize="1" noEditPoints="1" noAdjustHandles="1" noChangeArrowheads="1" noChangeShapeType="1" noTextEdit="1"/>
              </p:cNvSpPr>
              <p:nvPr/>
            </p:nvSpPr>
            <p:spPr>
              <a:xfrm>
                <a:off x="519529" y="3215193"/>
                <a:ext cx="1707327" cy="327077"/>
              </a:xfrm>
              <a:prstGeom prst="rect">
                <a:avLst/>
              </a:prstGeom>
              <a:blipFill>
                <a:blip r:embed="rId10"/>
                <a:stretch>
                  <a:fillRect l="-1071" b="-14815"/>
                </a:stretch>
              </a:blipFill>
            </p:spPr>
            <p:txBody>
              <a:bodyPr/>
              <a:lstStyle/>
              <a:p>
                <a:r>
                  <a:rPr lang="it-IT">
                    <a:noFill/>
                  </a:rPr>
                  <a:t> </a:t>
                </a:r>
              </a:p>
            </p:txBody>
          </p:sp>
        </mc:Fallback>
      </mc:AlternateContent>
      <p:sp>
        <p:nvSpPr>
          <p:cNvPr id="21" name="TextBox 20">
            <a:extLst>
              <a:ext uri="{FF2B5EF4-FFF2-40B4-BE49-F238E27FC236}">
                <a16:creationId xmlns:a16="http://schemas.microsoft.com/office/drawing/2014/main" id="{8098E6AB-8441-97FB-93A5-44F169E417AB}"/>
              </a:ext>
            </a:extLst>
          </p:cNvPr>
          <p:cNvSpPr txBox="1"/>
          <p:nvPr/>
        </p:nvSpPr>
        <p:spPr>
          <a:xfrm>
            <a:off x="519529" y="3473836"/>
            <a:ext cx="4029313" cy="95410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As the laser propagates in the plasma, it transfers its energy to the plasma wave. The pump depletion length is defined as the distance over which the laser has lost its power</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E0A0208-C159-53D3-8DEE-392D531F8532}"/>
                  </a:ext>
                </a:extLst>
              </p:cNvPr>
              <p:cNvSpPr txBox="1"/>
              <p:nvPr/>
            </p:nvSpPr>
            <p:spPr>
              <a:xfrm>
                <a:off x="658085" y="4456829"/>
                <a:ext cx="1710789" cy="377667"/>
              </a:xfrm>
              <a:prstGeom prst="rect">
                <a:avLst/>
              </a:prstGeom>
              <a:noFill/>
            </p:spPr>
            <p:txBody>
              <a:bodyPr wrap="none" lIns="0" tIns="0" rIns="0" bIns="0" rtlCol="0">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𝐿</m:t>
                        </m:r>
                      </m:e>
                      <m:sub>
                        <m:r>
                          <a:rPr lang="it-IT" sz="1400" b="0" i="1" smtClean="0">
                            <a:latin typeface="Cambria Math" panose="02040503050406030204" pitchFamily="18" charset="0"/>
                          </a:rPr>
                          <m:t>𝑑𝑝</m:t>
                        </m:r>
                      </m:sub>
                    </m:sSub>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𝜆</m:t>
                            </m:r>
                          </m:e>
                          <m:sub>
                            <m:r>
                              <a:rPr lang="it-IT" sz="1400" b="0" i="1" smtClean="0">
                                <a:latin typeface="Cambria Math" panose="02040503050406030204" pitchFamily="18" charset="0"/>
                              </a:rPr>
                              <m:t>𝑝</m:t>
                            </m:r>
                          </m:sub>
                          <m:sup>
                            <m:r>
                              <a:rPr lang="it-IT" sz="1400" b="0" i="1" smtClean="0">
                                <a:latin typeface="Cambria Math" panose="02040503050406030204" pitchFamily="18" charset="0"/>
                              </a:rPr>
                              <m:t>3</m:t>
                            </m:r>
                          </m:sup>
                        </m:sSubSup>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𝜆</m:t>
                            </m:r>
                          </m:e>
                          <m:sub>
                            <m:r>
                              <a:rPr lang="it-IT" sz="1400" b="0" i="1" smtClean="0">
                                <a:latin typeface="Cambria Math" panose="02040503050406030204" pitchFamily="18" charset="0"/>
                              </a:rPr>
                              <m:t>𝐿</m:t>
                            </m:r>
                          </m:sub>
                        </m:sSub>
                      </m:den>
                    </m:f>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2</m:t>
                        </m:r>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Sub>
                      </m:den>
                    </m:f>
                  </m:oMath>
                </a14:m>
                <a:r>
                  <a:rPr lang="it-IT" sz="1400" dirty="0">
                    <a:latin typeface="Calibri" panose="020F0502020204030204" pitchFamily="34" charset="0"/>
                    <a:cs typeface="Calibri" panose="020F0502020204030204" pitchFamily="34" charset="0"/>
                  </a:rPr>
                  <a:t> per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𝑎</m:t>
                        </m:r>
                      </m:e>
                      <m:sub>
                        <m:r>
                          <a:rPr lang="it-IT" sz="1400" b="0" i="1" smtClean="0">
                            <a:latin typeface="Cambria Math" panose="02040503050406030204" pitchFamily="18" charset="0"/>
                            <a:cs typeface="Calibri" panose="020F0502020204030204" pitchFamily="34" charset="0"/>
                          </a:rPr>
                          <m:t>0</m:t>
                        </m:r>
                      </m:sub>
                    </m:sSub>
                    <m:r>
                      <a:rPr lang="it-IT" sz="1400" b="0" i="1" smtClean="0">
                        <a:latin typeface="Cambria Math" panose="02040503050406030204" pitchFamily="18" charset="0"/>
                        <a:cs typeface="Calibri" panose="020F0502020204030204" pitchFamily="34" charset="0"/>
                      </a:rPr>
                      <m:t>≪1</m:t>
                    </m:r>
                  </m:oMath>
                </a14:m>
                <a:endParaRPr lang="it-IT" sz="1400" dirty="0">
                  <a:latin typeface="Calibri" panose="020F0502020204030204" pitchFamily="34" charset="0"/>
                  <a:cs typeface="Calibri" panose="020F0502020204030204" pitchFamily="34" charset="0"/>
                </a:endParaRPr>
              </a:p>
            </p:txBody>
          </p:sp>
        </mc:Choice>
        <mc:Fallback xmlns="">
          <p:sp>
            <p:nvSpPr>
              <p:cNvPr id="22" name="TextBox 21">
                <a:extLst>
                  <a:ext uri="{FF2B5EF4-FFF2-40B4-BE49-F238E27FC236}">
                    <a16:creationId xmlns:a16="http://schemas.microsoft.com/office/drawing/2014/main" id="{8E0A0208-C159-53D3-8DEE-392D531F8532}"/>
                  </a:ext>
                </a:extLst>
              </p:cNvPr>
              <p:cNvSpPr txBox="1">
                <a:spLocks noRot="1" noChangeAspect="1" noMove="1" noResize="1" noEditPoints="1" noAdjustHandles="1" noChangeArrowheads="1" noChangeShapeType="1" noTextEdit="1"/>
              </p:cNvSpPr>
              <p:nvPr/>
            </p:nvSpPr>
            <p:spPr>
              <a:xfrm>
                <a:off x="658085" y="4456829"/>
                <a:ext cx="1710789" cy="377667"/>
              </a:xfrm>
              <a:prstGeom prst="rect">
                <a:avLst/>
              </a:prstGeom>
              <a:blipFill>
                <a:blip r:embed="rId11"/>
                <a:stretch>
                  <a:fillRect l="-3559" r="-2491" b="-9677"/>
                </a:stretch>
              </a:blipFill>
            </p:spPr>
            <p:txBody>
              <a:bodyPr/>
              <a:lstStyle/>
              <a:p>
                <a:r>
                  <a:rPr lang="it-IT">
                    <a:noFill/>
                  </a:rPr>
                  <a:t> </a:t>
                </a:r>
              </a:p>
            </p:txBody>
          </p:sp>
        </mc:Fallback>
      </mc:AlternateContent>
      <p:sp>
        <p:nvSpPr>
          <p:cNvPr id="26" name="TextBox 25">
            <a:extLst>
              <a:ext uri="{FF2B5EF4-FFF2-40B4-BE49-F238E27FC236}">
                <a16:creationId xmlns:a16="http://schemas.microsoft.com/office/drawing/2014/main" id="{B59B3C3F-5C58-3EAF-0851-67AC8086BF23}"/>
              </a:ext>
            </a:extLst>
          </p:cNvPr>
          <p:cNvSpPr txBox="1"/>
          <p:nvPr/>
        </p:nvSpPr>
        <p:spPr>
          <a:xfrm>
            <a:off x="4814681" y="3611740"/>
            <a:ext cx="1231427"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Beam Loading</a:t>
            </a:r>
          </a:p>
        </p:txBody>
      </p:sp>
      <p:grpSp>
        <p:nvGrpSpPr>
          <p:cNvPr id="7" name="Group 6">
            <a:extLst>
              <a:ext uri="{FF2B5EF4-FFF2-40B4-BE49-F238E27FC236}">
                <a16:creationId xmlns:a16="http://schemas.microsoft.com/office/drawing/2014/main" id="{8A5730AB-3415-A3A5-6A51-658C86BAA50B}"/>
              </a:ext>
            </a:extLst>
          </p:cNvPr>
          <p:cNvGrpSpPr/>
          <p:nvPr/>
        </p:nvGrpSpPr>
        <p:grpSpPr>
          <a:xfrm>
            <a:off x="4840632" y="1038948"/>
            <a:ext cx="4130656" cy="1785639"/>
            <a:chOff x="4891742" y="2735479"/>
            <a:chExt cx="4130656" cy="1785639"/>
          </a:xfrm>
        </p:grpSpPr>
        <p:sp>
          <p:nvSpPr>
            <p:cNvPr id="32" name="Rectangle 31">
              <a:extLst>
                <a:ext uri="{FF2B5EF4-FFF2-40B4-BE49-F238E27FC236}">
                  <a16:creationId xmlns:a16="http://schemas.microsoft.com/office/drawing/2014/main" id="{955221F0-40F0-B2F3-066E-E1DECD73C7D1}"/>
                </a:ext>
              </a:extLst>
            </p:cNvPr>
            <p:cNvSpPr/>
            <p:nvPr/>
          </p:nvSpPr>
          <p:spPr>
            <a:xfrm>
              <a:off x="4916303" y="2735479"/>
              <a:ext cx="4106095" cy="178563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7" name="TextBox 26">
              <a:extLst>
                <a:ext uri="{FF2B5EF4-FFF2-40B4-BE49-F238E27FC236}">
                  <a16:creationId xmlns:a16="http://schemas.microsoft.com/office/drawing/2014/main" id="{A144B5CA-AC34-1C00-1942-5746D231BD3B}"/>
                </a:ext>
              </a:extLst>
            </p:cNvPr>
            <p:cNvSpPr txBox="1"/>
            <p:nvPr/>
          </p:nvSpPr>
          <p:spPr>
            <a:xfrm>
              <a:off x="4916303" y="2735479"/>
              <a:ext cx="3209661"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Maximum energy gain: an ideal estimate</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4F8ACD4-D36B-0471-D60B-94DE6B80410F}"/>
                    </a:ext>
                  </a:extLst>
                </p:cNvPr>
                <p:cNvSpPr txBox="1"/>
                <p:nvPr/>
              </p:nvSpPr>
              <p:spPr>
                <a:xfrm>
                  <a:off x="4916303" y="3016834"/>
                  <a:ext cx="4029313" cy="970715"/>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 Can be obtained multiplying the accelerating field with the maximum accelerating length, i.e. the shorter between </a:t>
                  </a:r>
                  <a14:m>
                    <m:oMath xmlns:m="http://schemas.openxmlformats.org/officeDocument/2006/math">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𝐿</m:t>
                          </m:r>
                        </m:e>
                        <m:sub>
                          <m:r>
                            <a:rPr lang="it-IT" sz="1400" b="0" i="1" smtClean="0">
                              <a:latin typeface="Cambria Math" panose="02040503050406030204" pitchFamily="18" charset="0"/>
                              <a:cs typeface="Calibri" panose="020F0502020204030204" pitchFamily="34" charset="0"/>
                            </a:rPr>
                            <m:t>𝑑</m:t>
                          </m:r>
                        </m:sub>
                      </m:sSub>
                      <m:r>
                        <a:rPr lang="it-IT" sz="1400" b="0" i="1" smtClean="0">
                          <a:latin typeface="Cambria Math" panose="02040503050406030204" pitchFamily="18" charset="0"/>
                          <a:cs typeface="Calibri" panose="020F0502020204030204" pitchFamily="34" charset="0"/>
                        </a:rPr>
                        <m:t>, </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𝐿</m:t>
                          </m:r>
                        </m:e>
                        <m:sub>
                          <m:r>
                            <a:rPr lang="it-IT" sz="1400" b="0" i="1" smtClean="0">
                              <a:latin typeface="Cambria Math" panose="02040503050406030204" pitchFamily="18" charset="0"/>
                              <a:cs typeface="Calibri" panose="020F0502020204030204" pitchFamily="34" charset="0"/>
                            </a:rPr>
                            <m:t>𝑑𝑝</m:t>
                          </m:r>
                        </m:sub>
                      </m:sSub>
                    </m:oMath>
                  </a14:m>
                  <a:r>
                    <a:rPr lang="it-IT" sz="1400" dirty="0">
                      <a:latin typeface="Calibri" panose="020F0502020204030204" pitchFamily="34" charset="0"/>
                      <a:cs typeface="Calibri" panose="020F0502020204030204" pitchFamily="34" charset="0"/>
                    </a:rPr>
                    <a:t> and </a:t>
                  </a:r>
                  <a14:m>
                    <m:oMath xmlns:m="http://schemas.openxmlformats.org/officeDocument/2006/math">
                      <m:r>
                        <a:rPr lang="it-IT" sz="1400" b="0" i="1" smtClean="0">
                          <a:latin typeface="Cambria Math" panose="02040503050406030204" pitchFamily="18" charset="0"/>
                          <a:cs typeface="Calibri" panose="020F0502020204030204" pitchFamily="34" charset="0"/>
                        </a:rPr>
                        <m:t> </m:t>
                      </m:r>
                      <m:sSub>
                        <m:sSubPr>
                          <m:ctrlPr>
                            <a:rPr lang="it-IT" sz="1400" b="0" i="1" smtClean="0">
                              <a:latin typeface="Cambria Math" panose="02040503050406030204" pitchFamily="18" charset="0"/>
                              <a:cs typeface="Calibri" panose="020F0502020204030204" pitchFamily="34" charset="0"/>
                            </a:rPr>
                          </m:ctrlPr>
                        </m:sSubPr>
                        <m:e>
                          <m:r>
                            <a:rPr lang="it-IT" sz="1400" b="0" i="1" smtClean="0">
                              <a:latin typeface="Cambria Math" panose="02040503050406030204" pitchFamily="18" charset="0"/>
                              <a:cs typeface="Calibri" panose="020F0502020204030204" pitchFamily="34" charset="0"/>
                            </a:rPr>
                            <m:t>𝑍</m:t>
                          </m:r>
                        </m:e>
                        <m:sub>
                          <m:r>
                            <a:rPr lang="it-IT" sz="1400" b="0" i="1" smtClean="0">
                              <a:latin typeface="Cambria Math" panose="02040503050406030204" pitchFamily="18" charset="0"/>
                              <a:cs typeface="Calibri" panose="020F0502020204030204" pitchFamily="34" charset="0"/>
                            </a:rPr>
                            <m:t>𝑅</m:t>
                          </m:r>
                        </m:sub>
                      </m:sSub>
                    </m:oMath>
                  </a14:m>
                  <a:r>
                    <a:rPr lang="it-IT" sz="1400" dirty="0">
                      <a:latin typeface="Calibri" panose="020F0502020204030204" pitchFamily="34" charset="0"/>
                      <a:cs typeface="Calibri" panose="020F0502020204030204" pitchFamily="34" charset="0"/>
                    </a:rPr>
                    <a:t> → </a:t>
                  </a:r>
                  <a14:m>
                    <m:oMath xmlns:m="http://schemas.openxmlformats.org/officeDocument/2006/math">
                      <m:r>
                        <m:rPr>
                          <m:sty m:val="p"/>
                        </m:rPr>
                        <a:rPr lang="it-IT" sz="1400" b="0" i="0" smtClean="0">
                          <a:latin typeface="Cambria Math" panose="02040503050406030204" pitchFamily="18" charset="0"/>
                        </a:rPr>
                        <m:t>Δ</m:t>
                      </m:r>
                      <m:r>
                        <a:rPr lang="it-IT" sz="1400" b="0" i="1" smtClean="0">
                          <a:latin typeface="Cambria Math" panose="02040503050406030204" pitchFamily="18" charset="0"/>
                        </a:rPr>
                        <m:t>𝑊</m:t>
                      </m:r>
                      <m:r>
                        <a:rPr lang="it-IT" sz="1400" b="0" i="1" smtClean="0">
                          <a:latin typeface="Cambria Math" panose="02040503050406030204" pitchFamily="18" charset="0"/>
                        </a:rPr>
                        <m:t>=</m:t>
                      </m:r>
                      <m:r>
                        <a:rPr lang="it-IT" sz="1400" b="0" i="1" smtClean="0">
                          <a:latin typeface="Cambria Math" panose="02040503050406030204" pitchFamily="18" charset="0"/>
                        </a:rPr>
                        <m:t>𝑒</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𝐸</m:t>
                          </m:r>
                        </m:e>
                        <m:sub>
                          <m:r>
                            <a:rPr lang="it-IT" sz="1400" b="0" i="1" smtClean="0">
                              <a:latin typeface="Cambria Math" panose="02040503050406030204" pitchFamily="18" charset="0"/>
                            </a:rPr>
                            <m:t>𝑍</m:t>
                          </m:r>
                        </m:sub>
                      </m:sSub>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𝐿</m:t>
                          </m:r>
                        </m:e>
                        <m:sub>
                          <m:r>
                            <a:rPr lang="it-IT" sz="1400" b="0" i="1" smtClean="0">
                              <a:latin typeface="Cambria Math" panose="02040503050406030204" pitchFamily="18" charset="0"/>
                            </a:rPr>
                            <m:t>𝑎𝑐𝑐</m:t>
                          </m:r>
                        </m:sub>
                      </m:sSub>
                    </m:oMath>
                  </a14:m>
                  <a:endParaRPr lang="it-IT" sz="1400" dirty="0"/>
                </a:p>
                <a:p>
                  <a:pPr algn="just"/>
                  <a:endParaRPr lang="it-IT" sz="1400" dirty="0">
                    <a:latin typeface="Calibri" panose="020F0502020204030204" pitchFamily="34" charset="0"/>
                    <a:cs typeface="Calibri" panose="020F0502020204030204" pitchFamily="34" charset="0"/>
                  </a:endParaRPr>
                </a:p>
              </p:txBody>
            </p:sp>
          </mc:Choice>
          <mc:Fallback xmlns="">
            <p:sp>
              <p:nvSpPr>
                <p:cNvPr id="28" name="TextBox 27">
                  <a:extLst>
                    <a:ext uri="{FF2B5EF4-FFF2-40B4-BE49-F238E27FC236}">
                      <a16:creationId xmlns:a16="http://schemas.microsoft.com/office/drawing/2014/main" id="{04F8ACD4-D36B-0471-D60B-94DE6B80410F}"/>
                    </a:ext>
                  </a:extLst>
                </p:cNvPr>
                <p:cNvSpPr txBox="1">
                  <a:spLocks noRot="1" noChangeAspect="1" noMove="1" noResize="1" noEditPoints="1" noAdjustHandles="1" noChangeArrowheads="1" noChangeShapeType="1" noTextEdit="1"/>
                </p:cNvSpPr>
                <p:nvPr/>
              </p:nvSpPr>
              <p:spPr>
                <a:xfrm>
                  <a:off x="4916303" y="3016834"/>
                  <a:ext cx="4029313" cy="970715"/>
                </a:xfrm>
                <a:prstGeom prst="rect">
                  <a:avLst/>
                </a:prstGeom>
                <a:blipFill>
                  <a:blip r:embed="rId12"/>
                  <a:stretch>
                    <a:fillRect l="-454" t="-1258" r="-454"/>
                  </a:stretch>
                </a:blipFill>
              </p:spPr>
              <p:txBody>
                <a:bodyPr/>
                <a:lstStyle/>
                <a:p>
                  <a:r>
                    <a:rPr lang="it-IT">
                      <a:noFill/>
                    </a:rPr>
                    <a:t> </a:t>
                  </a:r>
                </a:p>
              </p:txBody>
            </p:sp>
          </mc:Fallback>
        </mc:AlternateContent>
        <p:sp>
          <p:nvSpPr>
            <p:cNvPr id="30" name="TextBox 29">
              <a:extLst>
                <a:ext uri="{FF2B5EF4-FFF2-40B4-BE49-F238E27FC236}">
                  <a16:creationId xmlns:a16="http://schemas.microsoft.com/office/drawing/2014/main" id="{E31E3F36-1E30-9A98-B674-17BCB410621D}"/>
                </a:ext>
              </a:extLst>
            </p:cNvPr>
            <p:cNvSpPr txBox="1"/>
            <p:nvPr/>
          </p:nvSpPr>
          <p:spPr>
            <a:xfrm>
              <a:off x="4891742" y="3997898"/>
              <a:ext cx="956737" cy="523220"/>
            </a:xfrm>
            <a:prstGeom prst="rect">
              <a:avLst/>
            </a:prstGeom>
            <a:noFill/>
          </p:spPr>
          <p:txBody>
            <a:bodyPr wrap="none" rtlCol="0">
              <a:spAutoFit/>
            </a:bodyPr>
            <a:lstStyle/>
            <a:p>
              <a:pPr algn="ctr"/>
              <a:r>
                <a:rPr lang="it-IT" sz="1400" dirty="0">
                  <a:latin typeface="Calibri" panose="020F0502020204030204" pitchFamily="34" charset="0"/>
                  <a:cs typeface="Calibri" panose="020F0502020204030204" pitchFamily="34" charset="0"/>
                </a:rPr>
                <a:t>Diffraction</a:t>
              </a:r>
            </a:p>
            <a:p>
              <a:pPr algn="ctr"/>
              <a:r>
                <a:rPr lang="it-IT" sz="1400" dirty="0">
                  <a:latin typeface="Calibri" panose="020F0502020204030204" pitchFamily="34" charset="0"/>
                  <a:cs typeface="Calibri" panose="020F0502020204030204" pitchFamily="34" charset="0"/>
                </a:rPr>
                <a:t> limited</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450A2F4-EC1A-046C-574C-595EEB539841}"/>
                    </a:ext>
                  </a:extLst>
                </p:cNvPr>
                <p:cNvSpPr txBox="1"/>
                <p:nvPr/>
              </p:nvSpPr>
              <p:spPr>
                <a:xfrm>
                  <a:off x="5823483" y="3842452"/>
                  <a:ext cx="3146694" cy="6143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it-IT" sz="1400" b="0" i="0" smtClean="0">
                            <a:latin typeface="Cambria Math" panose="02040503050406030204" pitchFamily="18" charset="0"/>
                          </a:rPr>
                          <m:t>Δ</m:t>
                        </m:r>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𝑊</m:t>
                            </m:r>
                          </m:e>
                          <m:sub>
                            <m:r>
                              <a:rPr lang="it-IT" sz="1400" b="0" i="1" smtClean="0">
                                <a:latin typeface="Cambria Math" panose="02040503050406030204" pitchFamily="18" charset="0"/>
                              </a:rPr>
                              <m:t>𝑅</m:t>
                            </m:r>
                          </m:sub>
                        </m:sSub>
                        <m:d>
                          <m:dPr>
                            <m:ctrlPr>
                              <a:rPr lang="it-IT" sz="1400" b="0" i="1" smtClean="0">
                                <a:latin typeface="Cambria Math" panose="02040503050406030204" pitchFamily="18" charset="0"/>
                              </a:rPr>
                            </m:ctrlPr>
                          </m:dPr>
                          <m:e>
                            <m:r>
                              <a:rPr lang="it-IT" sz="1400" b="0" i="1" smtClean="0">
                                <a:latin typeface="Cambria Math" panose="02040503050406030204" pitchFamily="18" charset="0"/>
                              </a:rPr>
                              <m:t>𝑀𝑒𝑉</m:t>
                            </m:r>
                          </m:e>
                        </m:d>
                        <m:r>
                          <a:rPr lang="it-IT" sz="1400" b="0" i="1" smtClean="0">
                            <a:latin typeface="Cambria Math" panose="02040503050406030204" pitchFamily="18" charset="0"/>
                          </a:rPr>
                          <m:t>≃740</m:t>
                        </m:r>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𝜆</m:t>
                            </m:r>
                          </m:num>
                          <m:den>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𝜆</m:t>
                                </m:r>
                              </m:e>
                              <m:sub>
                                <m:r>
                                  <a:rPr lang="it-IT" sz="1400" b="0" i="1" smtClean="0">
                                    <a:latin typeface="Cambria Math" panose="02040503050406030204" pitchFamily="18" charset="0"/>
                                  </a:rPr>
                                  <m:t>𝑝</m:t>
                                </m:r>
                              </m:sub>
                            </m:sSub>
                          </m:den>
                        </m:f>
                        <m:sSup>
                          <m:sSupPr>
                            <m:ctrlPr>
                              <a:rPr lang="it-IT" sz="1400" b="0" i="1" smtClean="0">
                                <a:latin typeface="Cambria Math" panose="02040503050406030204" pitchFamily="18" charset="0"/>
                              </a:rPr>
                            </m:ctrlPr>
                          </m:sSupPr>
                          <m:e>
                            <m:d>
                              <m:dPr>
                                <m:ctrlPr>
                                  <a:rPr lang="it-IT" sz="1400" b="0" i="1" smtClean="0">
                                    <a:latin typeface="Cambria Math" panose="02040503050406030204" pitchFamily="18" charset="0"/>
                                  </a:rPr>
                                </m:ctrlPr>
                              </m:dPr>
                              <m:e>
                                <m:r>
                                  <a:rPr lang="it-IT" sz="1400" b="0" i="1" smtClean="0">
                                    <a:latin typeface="Cambria Math" panose="02040503050406030204" pitchFamily="18" charset="0"/>
                                  </a:rPr>
                                  <m:t>1+</m:t>
                                </m:r>
                                <m:f>
                                  <m:fPr>
                                    <m:ctrlPr>
                                      <a:rPr lang="it-IT" sz="1400" b="0" i="1" smtClean="0">
                                        <a:latin typeface="Cambria Math" panose="02040503050406030204" pitchFamily="18" charset="0"/>
                                      </a:rPr>
                                    </m:ctrlPr>
                                  </m:fPr>
                                  <m:num>
                                    <m:sSubSup>
                                      <m:sSubSupPr>
                                        <m:ctrlPr>
                                          <a:rPr lang="it-IT" sz="1400" b="0" i="1" smtClean="0">
                                            <a:latin typeface="Cambria Math" panose="02040503050406030204" pitchFamily="18" charset="0"/>
                                          </a:rPr>
                                        </m:ctrlPr>
                                      </m:sSubSupPr>
                                      <m:e>
                                        <m:r>
                                          <a:rPr lang="it-IT" sz="1400" b="0" i="1" smtClean="0">
                                            <a:latin typeface="Cambria Math" panose="02040503050406030204" pitchFamily="18" charset="0"/>
                                          </a:rPr>
                                          <m:t>𝑎</m:t>
                                        </m:r>
                                      </m:e>
                                      <m:sub>
                                        <m:r>
                                          <a:rPr lang="it-IT" sz="1400" b="0" i="1" smtClean="0">
                                            <a:latin typeface="Cambria Math" panose="02040503050406030204" pitchFamily="18" charset="0"/>
                                          </a:rPr>
                                          <m:t>0</m:t>
                                        </m:r>
                                      </m:sub>
                                      <m:sup>
                                        <m:r>
                                          <a:rPr lang="it-IT" sz="1400" b="0" i="1" smtClean="0">
                                            <a:latin typeface="Cambria Math" panose="02040503050406030204" pitchFamily="18" charset="0"/>
                                          </a:rPr>
                                          <m:t>2</m:t>
                                        </m:r>
                                      </m:sup>
                                    </m:sSubSup>
                                  </m:num>
                                  <m:den>
                                    <m:r>
                                      <a:rPr lang="it-IT" sz="1400" b="0" i="1" smtClean="0">
                                        <a:latin typeface="Cambria Math" panose="02040503050406030204" pitchFamily="18" charset="0"/>
                                      </a:rPr>
                                      <m:t>2</m:t>
                                    </m:r>
                                  </m:den>
                                </m:f>
                              </m:e>
                            </m:d>
                          </m:e>
                          <m:sup>
                            <m:r>
                              <a:rPr lang="it-IT" sz="1400" b="0" i="1" smtClean="0">
                                <a:latin typeface="Cambria Math" panose="02040503050406030204" pitchFamily="18" charset="0"/>
                              </a:rPr>
                              <m:t>−</m:t>
                            </m:r>
                            <m:f>
                              <m:fPr>
                                <m:ctrlPr>
                                  <a:rPr lang="it-IT" sz="1400" b="0" i="1" smtClean="0">
                                    <a:latin typeface="Cambria Math" panose="02040503050406030204" pitchFamily="18" charset="0"/>
                                  </a:rPr>
                                </m:ctrlPr>
                              </m:fPr>
                              <m:num>
                                <m:r>
                                  <a:rPr lang="it-IT" sz="1400" b="0" i="1" smtClean="0">
                                    <a:latin typeface="Cambria Math" panose="02040503050406030204" pitchFamily="18" charset="0"/>
                                  </a:rPr>
                                  <m:t>1</m:t>
                                </m:r>
                              </m:num>
                              <m:den>
                                <m:r>
                                  <a:rPr lang="it-IT" sz="1400" b="0" i="1" smtClean="0">
                                    <a:latin typeface="Cambria Math" panose="02040503050406030204" pitchFamily="18" charset="0"/>
                                  </a:rPr>
                                  <m:t>2</m:t>
                                </m:r>
                              </m:den>
                            </m:f>
                          </m:sup>
                        </m:sSup>
                        <m:r>
                          <a:rPr lang="it-IT" sz="1400" b="0" i="1" smtClean="0">
                            <a:latin typeface="Cambria Math" panose="02040503050406030204" pitchFamily="18" charset="0"/>
                          </a:rPr>
                          <m:t>𝑃</m:t>
                        </m:r>
                        <m:r>
                          <a:rPr lang="it-IT" sz="1400" b="0" i="1" smtClean="0">
                            <a:latin typeface="Cambria Math" panose="02040503050406030204" pitchFamily="18" charset="0"/>
                          </a:rPr>
                          <m:t>(</m:t>
                        </m:r>
                        <m:r>
                          <a:rPr lang="it-IT" sz="1400" b="0" i="1" smtClean="0">
                            <a:latin typeface="Cambria Math" panose="02040503050406030204" pitchFamily="18" charset="0"/>
                          </a:rPr>
                          <m:t>𝑇𝑊</m:t>
                        </m:r>
                        <m:r>
                          <a:rPr lang="it-IT" sz="1400" b="0" i="1" smtClean="0">
                            <a:latin typeface="Cambria Math" panose="02040503050406030204" pitchFamily="18" charset="0"/>
                          </a:rPr>
                          <m:t>)</m:t>
                        </m:r>
                      </m:oMath>
                    </m:oMathPara>
                  </a14:m>
                  <a:endParaRPr lang="it-IT" sz="1400" dirty="0"/>
                </a:p>
              </p:txBody>
            </p:sp>
          </mc:Choice>
          <mc:Fallback xmlns="">
            <p:sp>
              <p:nvSpPr>
                <p:cNvPr id="3" name="TextBox 2">
                  <a:extLst>
                    <a:ext uri="{FF2B5EF4-FFF2-40B4-BE49-F238E27FC236}">
                      <a16:creationId xmlns:a16="http://schemas.microsoft.com/office/drawing/2014/main" id="{E450A2F4-EC1A-046C-574C-595EEB539841}"/>
                    </a:ext>
                  </a:extLst>
                </p:cNvPr>
                <p:cNvSpPr txBox="1">
                  <a:spLocks noRot="1" noChangeAspect="1" noMove="1" noResize="1" noEditPoints="1" noAdjustHandles="1" noChangeArrowheads="1" noChangeShapeType="1" noTextEdit="1"/>
                </p:cNvSpPr>
                <p:nvPr/>
              </p:nvSpPr>
              <p:spPr>
                <a:xfrm>
                  <a:off x="5823483" y="3842452"/>
                  <a:ext cx="3146694" cy="614335"/>
                </a:xfrm>
                <a:prstGeom prst="rect">
                  <a:avLst/>
                </a:prstGeom>
                <a:blipFill>
                  <a:blip r:embed="rId13"/>
                  <a:stretch>
                    <a:fillRect/>
                  </a:stretch>
                </a:blipFill>
              </p:spPr>
              <p:txBody>
                <a:bodyPr/>
                <a:lstStyle/>
                <a:p>
                  <a:r>
                    <a:rPr lang="it-IT">
                      <a:noFill/>
                    </a:rPr>
                    <a:t> </a:t>
                  </a:r>
                </a:p>
              </p:txBody>
            </p:sp>
          </mc:Fallback>
        </mc:AlternateContent>
      </p:grpSp>
      <p:sp>
        <p:nvSpPr>
          <p:cNvPr id="10" name="TextBox 9">
            <a:extLst>
              <a:ext uri="{FF2B5EF4-FFF2-40B4-BE49-F238E27FC236}">
                <a16:creationId xmlns:a16="http://schemas.microsoft.com/office/drawing/2014/main" id="{197752B8-A0C7-781F-024F-1B03072CE5E5}"/>
              </a:ext>
            </a:extLst>
          </p:cNvPr>
          <p:cNvSpPr txBox="1"/>
          <p:nvPr/>
        </p:nvSpPr>
        <p:spPr>
          <a:xfrm>
            <a:off x="4791523" y="3849289"/>
            <a:ext cx="4029313" cy="954107"/>
          </a:xfrm>
          <a:prstGeom prst="rect">
            <a:avLst/>
          </a:prstGeom>
          <a:noFill/>
        </p:spPr>
        <p:txBody>
          <a:bodyPr wrap="square" rtlCol="0">
            <a:spAutoFit/>
          </a:bodyPr>
          <a:lstStyle/>
          <a:p>
            <a:pPr algn="just"/>
            <a:r>
              <a:rPr lang="it-IT" sz="1400" dirty="0">
                <a:latin typeface="Calibri" panose="020F0502020204030204" pitchFamily="34" charset="0"/>
                <a:cs typeface="Calibri" panose="020F0502020204030204" pitchFamily="34" charset="0"/>
              </a:rPr>
              <a:t>The accelerated electron bunch will, in turn, generate a wake. This will be out of phase with respect to the laser-driven wake → limitation on beam current and bunch quality</a:t>
            </a:r>
          </a:p>
        </p:txBody>
      </p:sp>
      <p:sp>
        <p:nvSpPr>
          <p:cNvPr id="12" name="TextBox 11">
            <a:extLst>
              <a:ext uri="{FF2B5EF4-FFF2-40B4-BE49-F238E27FC236}">
                <a16:creationId xmlns:a16="http://schemas.microsoft.com/office/drawing/2014/main" id="{CF9A002C-3BB0-FE01-4385-761BD8941B41}"/>
              </a:ext>
            </a:extLst>
          </p:cNvPr>
          <p:cNvSpPr txBox="1"/>
          <p:nvPr/>
        </p:nvSpPr>
        <p:spPr>
          <a:xfrm>
            <a:off x="6605212" y="3260138"/>
            <a:ext cx="2179186"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Preformed plasma channel</a:t>
            </a:r>
          </a:p>
        </p:txBody>
      </p:sp>
      <p:sp>
        <p:nvSpPr>
          <p:cNvPr id="13" name="TextBox 12">
            <a:extLst>
              <a:ext uri="{FF2B5EF4-FFF2-40B4-BE49-F238E27FC236}">
                <a16:creationId xmlns:a16="http://schemas.microsoft.com/office/drawing/2014/main" id="{B71007A4-EAA5-DCA5-1AF1-CB09D5479C6C}"/>
              </a:ext>
            </a:extLst>
          </p:cNvPr>
          <p:cNvSpPr txBox="1"/>
          <p:nvPr/>
        </p:nvSpPr>
        <p:spPr>
          <a:xfrm>
            <a:off x="6618081" y="2934384"/>
            <a:ext cx="2035685"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Relativistic Self Focusing</a:t>
            </a:r>
          </a:p>
        </p:txBody>
      </p:sp>
      <p:sp>
        <p:nvSpPr>
          <p:cNvPr id="14" name="TextBox 13">
            <a:extLst>
              <a:ext uri="{FF2B5EF4-FFF2-40B4-BE49-F238E27FC236}">
                <a16:creationId xmlns:a16="http://schemas.microsoft.com/office/drawing/2014/main" id="{085E1C9D-ED10-D037-8CEA-B1058099BD9B}"/>
              </a:ext>
            </a:extLst>
          </p:cNvPr>
          <p:cNvSpPr txBox="1"/>
          <p:nvPr/>
        </p:nvSpPr>
        <p:spPr>
          <a:xfrm>
            <a:off x="4892789" y="3096870"/>
            <a:ext cx="1571328" cy="307777"/>
          </a:xfrm>
          <a:prstGeom prst="rect">
            <a:avLst/>
          </a:prstGeom>
          <a:noFill/>
        </p:spPr>
        <p:txBody>
          <a:bodyPr wrap="none" rtlCol="0">
            <a:spAutoFit/>
          </a:bodyPr>
          <a:lstStyle/>
          <a:p>
            <a:r>
              <a:rPr lang="it-IT" sz="1400" b="1" dirty="0">
                <a:latin typeface="Calibri" panose="020F0502020204030204" pitchFamily="34" charset="0"/>
                <a:cs typeface="Calibri" panose="020F0502020204030204" pitchFamily="34" charset="0"/>
              </a:rPr>
              <a:t>Issue mitigation →</a:t>
            </a:r>
          </a:p>
        </p:txBody>
      </p:sp>
    </p:spTree>
    <p:extLst>
      <p:ext uri="{BB962C8B-B14F-4D97-AF65-F5344CB8AC3E}">
        <p14:creationId xmlns:p14="http://schemas.microsoft.com/office/powerpoint/2010/main" val="1708838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3DA0A-CE50-A859-B0E4-3AA1BDBCD253}"/>
              </a:ext>
            </a:extLst>
          </p:cNvPr>
          <p:cNvSpPr>
            <a:spLocks noGrp="1"/>
          </p:cNvSpPr>
          <p:nvPr>
            <p:ph type="title"/>
          </p:nvPr>
        </p:nvSpPr>
        <p:spPr/>
        <p:txBody>
          <a:bodyPr/>
          <a:lstStyle/>
          <a:p>
            <a:r>
              <a:rPr lang="en-GB" dirty="0"/>
              <a:t>VHEE spectrum UHDR</a:t>
            </a:r>
          </a:p>
        </p:txBody>
      </p:sp>
      <p:sp>
        <p:nvSpPr>
          <p:cNvPr id="4" name="Footer Placeholder 3">
            <a:extLst>
              <a:ext uri="{FF2B5EF4-FFF2-40B4-BE49-F238E27FC236}">
                <a16:creationId xmlns:a16="http://schemas.microsoft.com/office/drawing/2014/main" id="{2D508255-3722-A8AD-90B0-F87BDB10A06A}"/>
              </a:ext>
            </a:extLst>
          </p:cNvPr>
          <p:cNvSpPr>
            <a:spLocks noGrp="1"/>
          </p:cNvSpPr>
          <p:nvPr>
            <p:ph type="ftr" sz="quarter" idx="10"/>
          </p:nvPr>
        </p:nvSpPr>
        <p:spPr/>
        <p:txBody>
          <a:bodyPr/>
          <a:lstStyle/>
          <a:p>
            <a:pPr>
              <a:defRPr/>
            </a:pPr>
            <a:r>
              <a:rPr lang="it-IT"/>
              <a:t>CIP 2026</a:t>
            </a:r>
          </a:p>
        </p:txBody>
      </p:sp>
      <p:sp>
        <p:nvSpPr>
          <p:cNvPr id="5" name="Slide Number Placeholder 4">
            <a:extLst>
              <a:ext uri="{FF2B5EF4-FFF2-40B4-BE49-F238E27FC236}">
                <a16:creationId xmlns:a16="http://schemas.microsoft.com/office/drawing/2014/main" id="{7B989972-6115-7048-88F4-68D523078725}"/>
              </a:ext>
            </a:extLst>
          </p:cNvPr>
          <p:cNvSpPr>
            <a:spLocks noGrp="1"/>
          </p:cNvSpPr>
          <p:nvPr>
            <p:ph type="sldNum" sz="quarter" idx="11"/>
          </p:nvPr>
        </p:nvSpPr>
        <p:spPr/>
        <p:txBody>
          <a:bodyPr/>
          <a:lstStyle/>
          <a:p>
            <a:pPr>
              <a:defRPr/>
            </a:pPr>
            <a:fld id="{8DE6D849-5F8F-4EB9-9172-5D7742F54033}" type="slidenum">
              <a:rPr lang="it-IT" altLang="it-IT" smtClean="0"/>
              <a:pPr>
                <a:defRPr/>
              </a:pPr>
              <a:t>38</a:t>
            </a:fld>
            <a:endParaRPr lang="it-IT" altLang="it-IT"/>
          </a:p>
        </p:txBody>
      </p:sp>
      <p:pic>
        <p:nvPicPr>
          <p:cNvPr id="6" name="Content Placeholder 5">
            <a:extLst>
              <a:ext uri="{FF2B5EF4-FFF2-40B4-BE49-F238E27FC236}">
                <a16:creationId xmlns:a16="http://schemas.microsoft.com/office/drawing/2014/main" id="{E25FD66E-3A97-710D-25F0-ED9FFDF4C090}"/>
              </a:ext>
            </a:extLst>
          </p:cNvPr>
          <p:cNvPicPr>
            <a:picLocks noGrp="1"/>
          </p:cNvPicPr>
          <p:nvPr>
            <p:ph idx="1"/>
          </p:nvPr>
        </p:nvPicPr>
        <p:blipFill>
          <a:blip r:embed="rId2"/>
          <a:stretch/>
        </p:blipFill>
        <p:spPr>
          <a:xfrm>
            <a:off x="1988213" y="1370013"/>
            <a:ext cx="5167574" cy="3262312"/>
          </a:xfrm>
          <a:prstGeom prst="rect">
            <a:avLst/>
          </a:prstGeom>
          <a:ln w="0">
            <a:noFill/>
          </a:ln>
        </p:spPr>
      </p:pic>
    </p:spTree>
    <p:extLst>
      <p:ext uri="{BB962C8B-B14F-4D97-AF65-F5344CB8AC3E}">
        <p14:creationId xmlns:p14="http://schemas.microsoft.com/office/powerpoint/2010/main" val="4218790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3AA08-57D5-0F80-23CB-5C1BF4D065EE}"/>
              </a:ext>
            </a:extLst>
          </p:cNvPr>
          <p:cNvSpPr>
            <a:spLocks noGrp="1"/>
          </p:cNvSpPr>
          <p:nvPr>
            <p:ph type="title"/>
          </p:nvPr>
        </p:nvSpPr>
        <p:spPr/>
        <p:txBody>
          <a:bodyPr/>
          <a:lstStyle/>
          <a:p>
            <a:r>
              <a:rPr lang="it-IT" dirty="0"/>
              <a:t>Electron Beam manipulation: Magnetic Beamline</a:t>
            </a:r>
          </a:p>
        </p:txBody>
      </p:sp>
      <p:sp>
        <p:nvSpPr>
          <p:cNvPr id="4" name="Footer Placeholder 3">
            <a:extLst>
              <a:ext uri="{FF2B5EF4-FFF2-40B4-BE49-F238E27FC236}">
                <a16:creationId xmlns:a16="http://schemas.microsoft.com/office/drawing/2014/main" id="{F62248EE-6C0D-1494-BB67-99D415BC09AE}"/>
              </a:ext>
            </a:extLst>
          </p:cNvPr>
          <p:cNvSpPr>
            <a:spLocks noGrp="1"/>
          </p:cNvSpPr>
          <p:nvPr>
            <p:ph type="ftr" sz="quarter" idx="10"/>
          </p:nvPr>
        </p:nvSpPr>
        <p:spPr/>
        <p:txBody>
          <a:bodyPr/>
          <a:lstStyle/>
          <a:p>
            <a:pPr>
              <a:defRPr/>
            </a:pPr>
            <a:r>
              <a:rPr lang="it-IT"/>
              <a:t>CIP 2026</a:t>
            </a:r>
          </a:p>
        </p:txBody>
      </p:sp>
      <p:sp>
        <p:nvSpPr>
          <p:cNvPr id="5" name="Slide Number Placeholder 4">
            <a:extLst>
              <a:ext uri="{FF2B5EF4-FFF2-40B4-BE49-F238E27FC236}">
                <a16:creationId xmlns:a16="http://schemas.microsoft.com/office/drawing/2014/main" id="{20D0E5AD-A67A-4521-939A-57203DA3F3F7}"/>
              </a:ext>
            </a:extLst>
          </p:cNvPr>
          <p:cNvSpPr>
            <a:spLocks noGrp="1"/>
          </p:cNvSpPr>
          <p:nvPr>
            <p:ph type="sldNum" sz="quarter" idx="11"/>
          </p:nvPr>
        </p:nvSpPr>
        <p:spPr/>
        <p:txBody>
          <a:bodyPr/>
          <a:lstStyle/>
          <a:p>
            <a:pPr>
              <a:defRPr/>
            </a:pPr>
            <a:fld id="{8DE6D849-5F8F-4EB9-9172-5D7742F54033}" type="slidenum">
              <a:rPr lang="it-IT" altLang="it-IT" smtClean="0"/>
              <a:pPr>
                <a:defRPr/>
              </a:pPr>
              <a:t>39</a:t>
            </a:fld>
            <a:endParaRPr lang="it-IT" altLang="it-IT"/>
          </a:p>
        </p:txBody>
      </p:sp>
      <p:sp>
        <p:nvSpPr>
          <p:cNvPr id="6" name="Rectangle 5">
            <a:extLst>
              <a:ext uri="{FF2B5EF4-FFF2-40B4-BE49-F238E27FC236}">
                <a16:creationId xmlns:a16="http://schemas.microsoft.com/office/drawing/2014/main" id="{29DEE6E0-43C3-12A1-1C20-388528A278AD}"/>
              </a:ext>
            </a:extLst>
          </p:cNvPr>
          <p:cNvSpPr/>
          <p:nvPr/>
        </p:nvSpPr>
        <p:spPr>
          <a:xfrm>
            <a:off x="394967" y="3780295"/>
            <a:ext cx="2538734" cy="96444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it-IT" dirty="0"/>
          </a:p>
        </p:txBody>
      </p:sp>
      <p:sp>
        <p:nvSpPr>
          <p:cNvPr id="8" name="TextBox 7">
            <a:extLst>
              <a:ext uri="{FF2B5EF4-FFF2-40B4-BE49-F238E27FC236}">
                <a16:creationId xmlns:a16="http://schemas.microsoft.com/office/drawing/2014/main" id="{C0E07C39-1735-6F70-2AD2-39E24AF09A01}"/>
              </a:ext>
            </a:extLst>
          </p:cNvPr>
          <p:cNvSpPr txBox="1"/>
          <p:nvPr/>
        </p:nvSpPr>
        <p:spPr>
          <a:xfrm>
            <a:off x="432869" y="3792241"/>
            <a:ext cx="3251146" cy="954107"/>
          </a:xfrm>
          <a:prstGeom prst="rect">
            <a:avLst/>
          </a:prstGeom>
          <a:noFill/>
        </p:spPr>
        <p:txBody>
          <a:bodyPr wrap="square" rtlCol="0">
            <a:spAutoFit/>
          </a:bodyPr>
          <a:lstStyle/>
          <a:p>
            <a:r>
              <a:rPr lang="it-IT" sz="1400" dirty="0">
                <a:latin typeface="Calibri" panose="020F0502020204030204" pitchFamily="34" charset="0"/>
                <a:cs typeface="Calibri" panose="020F0502020204030204" pitchFamily="34" charset="0"/>
              </a:rPr>
              <a:t>Magnetic Beamline main effects:</a:t>
            </a:r>
          </a:p>
          <a:p>
            <a:pPr marL="285750" indent="-285750">
              <a:buFont typeface="Arial" panose="020B0604020202020204" pitchFamily="34" charset="0"/>
              <a:buChar char="•"/>
            </a:pPr>
            <a:r>
              <a:rPr lang="it-IT" sz="1400" dirty="0">
                <a:latin typeface="Calibri" panose="020F0502020204030204" pitchFamily="34" charset="0"/>
                <a:cs typeface="Calibri" panose="020F0502020204030204" pitchFamily="34" charset="0"/>
              </a:rPr>
              <a:t>Enhance pointing stability</a:t>
            </a:r>
          </a:p>
          <a:p>
            <a:pPr marL="285750" indent="-285750">
              <a:buFont typeface="Arial" panose="020B0604020202020204" pitchFamily="34" charset="0"/>
              <a:buChar char="•"/>
            </a:pPr>
            <a:r>
              <a:rPr lang="it-IT" sz="1400" dirty="0">
                <a:latin typeface="Calibri" panose="020F0502020204030204" pitchFamily="34" charset="0"/>
                <a:cs typeface="Calibri" panose="020F0502020204030204" pitchFamily="34" charset="0"/>
              </a:rPr>
              <a:t>Energy selector</a:t>
            </a:r>
          </a:p>
          <a:p>
            <a:pPr marL="285750" indent="-285750">
              <a:buFont typeface="Arial" panose="020B0604020202020204" pitchFamily="34" charset="0"/>
              <a:buChar char="•"/>
            </a:pPr>
            <a:r>
              <a:rPr lang="it-IT" sz="1400" dirty="0">
                <a:latin typeface="Calibri" panose="020F0502020204030204" pitchFamily="34" charset="0"/>
                <a:cs typeface="Calibri" panose="020F0502020204030204" pitchFamily="34" charset="0"/>
              </a:rPr>
              <a:t>Reducing beam size</a:t>
            </a:r>
          </a:p>
        </p:txBody>
      </p:sp>
      <p:pic>
        <p:nvPicPr>
          <p:cNvPr id="9" name="Picture 8">
            <a:extLst>
              <a:ext uri="{FF2B5EF4-FFF2-40B4-BE49-F238E27FC236}">
                <a16:creationId xmlns:a16="http://schemas.microsoft.com/office/drawing/2014/main" id="{F58D4764-F3ED-7162-FAC1-8E886D515570}"/>
              </a:ext>
            </a:extLst>
          </p:cNvPr>
          <p:cNvPicPr>
            <a:picLocks noChangeAspect="1"/>
          </p:cNvPicPr>
          <p:nvPr/>
        </p:nvPicPr>
        <p:blipFill>
          <a:blip r:embed="rId3"/>
          <a:srcRect r="50000" b="50000"/>
          <a:stretch/>
        </p:blipFill>
        <p:spPr>
          <a:xfrm>
            <a:off x="6989451" y="2335249"/>
            <a:ext cx="2058968" cy="1644343"/>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FBD2CD5-81C9-1372-53C8-C78911DFE6AF}"/>
                  </a:ext>
                </a:extLst>
              </p:cNvPr>
              <p:cNvSpPr txBox="1"/>
              <p:nvPr/>
            </p:nvSpPr>
            <p:spPr>
              <a:xfrm>
                <a:off x="7204104" y="3977638"/>
                <a:ext cx="1834740" cy="523220"/>
              </a:xfrm>
              <a:prstGeom prst="rect">
                <a:avLst/>
              </a:prstGeom>
              <a:noFill/>
            </p:spPr>
            <p:txBody>
              <a:bodyPr wrap="square" rtlCol="0">
                <a:spAutoFit/>
              </a:bodyPr>
              <a:lstStyle/>
              <a:p>
                <a:pPr algn="ctr"/>
                <a:r>
                  <a:rPr lang="it-IT" sz="1400" dirty="0">
                    <a:latin typeface="Calibri" panose="020F0502020204030204" pitchFamily="34" charset="0"/>
                    <a:cs typeface="Calibri" panose="020F0502020204030204" pitchFamily="34" charset="0"/>
                  </a:rPr>
                  <a:t>Average beam size:</a:t>
                </a:r>
              </a:p>
              <a:p>
                <a:pPr algn="ctr"/>
                <a:r>
                  <a:rPr lang="it-IT" sz="1400" dirty="0">
                    <a:latin typeface="Calibri" panose="020F0502020204030204" pitchFamily="34" charset="0"/>
                    <a:cs typeface="Calibri" panose="020F0502020204030204" pitchFamily="34" charset="0"/>
                  </a:rPr>
                  <a:t> 0.60 </a:t>
                </a:r>
                <a14:m>
                  <m:oMath xmlns:m="http://schemas.openxmlformats.org/officeDocument/2006/math">
                    <m:r>
                      <a:rPr lang="it-IT" sz="1400" b="0" i="1" smtClean="0">
                        <a:latin typeface="Cambria Math" panose="02040503050406030204" pitchFamily="18" charset="0"/>
                      </a:rPr>
                      <m:t>×</m:t>
                    </m:r>
                  </m:oMath>
                </a14:m>
                <a:r>
                  <a:rPr lang="it-IT" sz="1400" dirty="0">
                    <a:latin typeface="Calibri" panose="020F0502020204030204" pitchFamily="34" charset="0"/>
                    <a:cs typeface="Calibri" panose="020F0502020204030204" pitchFamily="34" charset="0"/>
                  </a:rPr>
                  <a:t> 0.44 cm</a:t>
                </a:r>
              </a:p>
            </p:txBody>
          </p:sp>
        </mc:Choice>
        <mc:Fallback xmlns="">
          <p:sp>
            <p:nvSpPr>
              <p:cNvPr id="11" name="TextBox 10">
                <a:extLst>
                  <a:ext uri="{FF2B5EF4-FFF2-40B4-BE49-F238E27FC236}">
                    <a16:creationId xmlns:a16="http://schemas.microsoft.com/office/drawing/2014/main" id="{8FBD2CD5-81C9-1372-53C8-C78911DFE6AF}"/>
                  </a:ext>
                </a:extLst>
              </p:cNvPr>
              <p:cNvSpPr txBox="1">
                <a:spLocks noRot="1" noChangeAspect="1" noMove="1" noResize="1" noEditPoints="1" noAdjustHandles="1" noChangeArrowheads="1" noChangeShapeType="1" noTextEdit="1"/>
              </p:cNvSpPr>
              <p:nvPr/>
            </p:nvSpPr>
            <p:spPr>
              <a:xfrm>
                <a:off x="7204104" y="3977638"/>
                <a:ext cx="1834740" cy="523220"/>
              </a:xfrm>
              <a:prstGeom prst="rect">
                <a:avLst/>
              </a:prstGeom>
              <a:blipFill>
                <a:blip r:embed="rId4"/>
                <a:stretch>
                  <a:fillRect t="-1163" b="-11628"/>
                </a:stretch>
              </a:blipFill>
            </p:spPr>
            <p:txBody>
              <a:bodyPr/>
              <a:lstStyle/>
              <a:p>
                <a:r>
                  <a:rPr lang="it-IT">
                    <a:noFill/>
                  </a:rPr>
                  <a:t> </a:t>
                </a:r>
              </a:p>
            </p:txBody>
          </p:sp>
        </mc:Fallback>
      </mc:AlternateContent>
      <p:sp>
        <p:nvSpPr>
          <p:cNvPr id="12" name="TextBox 11">
            <a:extLst>
              <a:ext uri="{FF2B5EF4-FFF2-40B4-BE49-F238E27FC236}">
                <a16:creationId xmlns:a16="http://schemas.microsoft.com/office/drawing/2014/main" id="{3E181215-EA6D-8626-267F-C649B70EBE94}"/>
              </a:ext>
            </a:extLst>
          </p:cNvPr>
          <p:cNvSpPr txBox="1"/>
          <p:nvPr/>
        </p:nvSpPr>
        <p:spPr>
          <a:xfrm>
            <a:off x="4491042" y="3940952"/>
            <a:ext cx="2243756" cy="307777"/>
          </a:xfrm>
          <a:prstGeom prst="rect">
            <a:avLst/>
          </a:prstGeom>
          <a:noFill/>
        </p:spPr>
        <p:txBody>
          <a:bodyPr wrap="none" rtlCol="0">
            <a:spAutoFit/>
          </a:bodyPr>
          <a:lstStyle/>
          <a:p>
            <a:r>
              <a:rPr lang="it-IT" sz="1400" dirty="0">
                <a:latin typeface="Calibri" panose="020F0502020204030204" pitchFamily="34" charset="0"/>
                <a:cs typeface="Calibri" panose="020F0502020204030204" pitchFamily="34" charset="0"/>
              </a:rPr>
              <a:t>Pointing stability deviations:</a:t>
            </a:r>
          </a:p>
        </p:txBody>
      </p:sp>
      <p:pic>
        <p:nvPicPr>
          <p:cNvPr id="13" name="Picture 12">
            <a:extLst>
              <a:ext uri="{FF2B5EF4-FFF2-40B4-BE49-F238E27FC236}">
                <a16:creationId xmlns:a16="http://schemas.microsoft.com/office/drawing/2014/main" id="{2DF6A531-59DA-9A18-2B3F-D7B41EBB8366}"/>
              </a:ext>
            </a:extLst>
          </p:cNvPr>
          <p:cNvPicPr>
            <a:picLocks noChangeAspect="1"/>
          </p:cNvPicPr>
          <p:nvPr/>
        </p:nvPicPr>
        <p:blipFill>
          <a:blip r:embed="rId5"/>
          <a:srcRect r="60688"/>
          <a:stretch>
            <a:fillRect/>
          </a:stretch>
        </p:blipFill>
        <p:spPr>
          <a:xfrm>
            <a:off x="4391613" y="2234428"/>
            <a:ext cx="2279600" cy="862826"/>
          </a:xfrm>
          <a:prstGeom prst="rect">
            <a:avLst/>
          </a:prstGeom>
        </p:spPr>
      </p:pic>
      <p:pic>
        <p:nvPicPr>
          <p:cNvPr id="14" name="Picture 13">
            <a:extLst>
              <a:ext uri="{FF2B5EF4-FFF2-40B4-BE49-F238E27FC236}">
                <a16:creationId xmlns:a16="http://schemas.microsoft.com/office/drawing/2014/main" id="{D8B060C0-BA4A-A794-64BD-33FA624FDA0E}"/>
              </a:ext>
            </a:extLst>
          </p:cNvPr>
          <p:cNvPicPr>
            <a:picLocks noChangeAspect="1"/>
          </p:cNvPicPr>
          <p:nvPr/>
        </p:nvPicPr>
        <p:blipFill>
          <a:blip r:embed="rId5"/>
          <a:srcRect l="60070" r="20781"/>
          <a:stretch>
            <a:fillRect/>
          </a:stretch>
        </p:blipFill>
        <p:spPr>
          <a:xfrm>
            <a:off x="4407624" y="3106354"/>
            <a:ext cx="1123789" cy="873238"/>
          </a:xfrm>
          <a:prstGeom prst="rect">
            <a:avLst/>
          </a:prstGeom>
        </p:spPr>
      </p:pic>
      <p:pic>
        <p:nvPicPr>
          <p:cNvPr id="15" name="Picture 14" descr="A screenshot of a video game&#10;&#10;Description automatically generated">
            <a:extLst>
              <a:ext uri="{FF2B5EF4-FFF2-40B4-BE49-F238E27FC236}">
                <a16:creationId xmlns:a16="http://schemas.microsoft.com/office/drawing/2014/main" id="{3E5F9FBA-3719-4E28-85A0-462CFB841D9E}"/>
              </a:ext>
            </a:extLst>
          </p:cNvPr>
          <p:cNvPicPr>
            <a:picLocks noChangeAspect="1"/>
          </p:cNvPicPr>
          <p:nvPr/>
        </p:nvPicPr>
        <p:blipFill>
          <a:blip r:embed="rId6">
            <a:extLst>
              <a:ext uri="{28A0092B-C50C-407E-A947-70E740481C1C}">
                <a14:useLocalDpi xmlns:a14="http://schemas.microsoft.com/office/drawing/2010/main" val="0"/>
              </a:ext>
            </a:extLst>
          </a:blip>
          <a:srcRect l="8489" t="35859" r="4518" b="38820"/>
          <a:stretch/>
        </p:blipFill>
        <p:spPr>
          <a:xfrm>
            <a:off x="434596" y="949606"/>
            <a:ext cx="8501709" cy="1125987"/>
          </a:xfrm>
          <a:prstGeom prst="rect">
            <a:avLst/>
          </a:prstGeom>
        </p:spPr>
      </p:pic>
      <p:pic>
        <p:nvPicPr>
          <p:cNvPr id="16" name="Picture 15" descr="A group of grey squares with different colored squares&#10;&#10;Description automatically generated">
            <a:extLst>
              <a:ext uri="{FF2B5EF4-FFF2-40B4-BE49-F238E27FC236}">
                <a16:creationId xmlns:a16="http://schemas.microsoft.com/office/drawing/2014/main" id="{6D5004C6-31CB-65E2-A3B5-CAA25D446358}"/>
              </a:ext>
            </a:extLst>
          </p:cNvPr>
          <p:cNvPicPr>
            <a:picLocks noChangeAspect="1"/>
          </p:cNvPicPr>
          <p:nvPr/>
        </p:nvPicPr>
        <p:blipFill>
          <a:blip r:embed="rId7">
            <a:extLst>
              <a:ext uri="{28A0092B-C50C-407E-A947-70E740481C1C}">
                <a14:useLocalDpi xmlns:a14="http://schemas.microsoft.com/office/drawing/2010/main" val="0"/>
              </a:ext>
            </a:extLst>
          </a:blip>
          <a:srcRect l="9858" t="18334" r="27457" b="26174"/>
          <a:stretch/>
        </p:blipFill>
        <p:spPr>
          <a:xfrm>
            <a:off x="415767" y="2120553"/>
            <a:ext cx="2517933" cy="1531143"/>
          </a:xfrm>
          <a:prstGeom prst="rect">
            <a:avLst/>
          </a:prstGeom>
        </p:spPr>
      </p:pic>
      <p:sp>
        <p:nvSpPr>
          <p:cNvPr id="19" name="TextBox 18">
            <a:extLst>
              <a:ext uri="{FF2B5EF4-FFF2-40B4-BE49-F238E27FC236}">
                <a16:creationId xmlns:a16="http://schemas.microsoft.com/office/drawing/2014/main" id="{8276A400-BCE2-7B00-6467-24DB66D2A789}"/>
              </a:ext>
            </a:extLst>
          </p:cNvPr>
          <p:cNvSpPr txBox="1"/>
          <p:nvPr/>
        </p:nvSpPr>
        <p:spPr>
          <a:xfrm>
            <a:off x="8960920" y="5451155"/>
            <a:ext cx="923138" cy="369332"/>
          </a:xfrm>
          <a:prstGeom prst="rect">
            <a:avLst/>
          </a:prstGeom>
          <a:noFill/>
        </p:spPr>
        <p:txBody>
          <a:bodyPr wrap="none" rtlCol="0">
            <a:spAutoFit/>
          </a:bodyPr>
          <a:lstStyle/>
          <a:p>
            <a:r>
              <a:rPr lang="it-IT" dirty="0">
                <a:solidFill>
                  <a:schemeClr val="bg1"/>
                </a:solidFill>
              </a:rPr>
              <a:t>Geant4 </a:t>
            </a:r>
          </a:p>
        </p:txBody>
      </p:sp>
      <p:pic>
        <p:nvPicPr>
          <p:cNvPr id="22" name="Picture 21">
            <a:extLst>
              <a:ext uri="{FF2B5EF4-FFF2-40B4-BE49-F238E27FC236}">
                <a16:creationId xmlns:a16="http://schemas.microsoft.com/office/drawing/2014/main" id="{9FA7EE5B-B795-33DC-2CF2-C4623907088D}"/>
              </a:ext>
            </a:extLst>
          </p:cNvPr>
          <p:cNvPicPr>
            <a:picLocks noChangeAspect="1"/>
          </p:cNvPicPr>
          <p:nvPr/>
        </p:nvPicPr>
        <p:blipFill>
          <a:blip r:embed="rId8"/>
          <a:srcRect l="10144" r="23707"/>
          <a:stretch/>
        </p:blipFill>
        <p:spPr>
          <a:xfrm>
            <a:off x="3049015" y="2146788"/>
            <a:ext cx="1123789" cy="2599560"/>
          </a:xfrm>
          <a:prstGeom prst="rect">
            <a:avLst/>
          </a:prstGeom>
        </p:spPr>
      </p:pic>
      <p:pic>
        <p:nvPicPr>
          <p:cNvPr id="49" name="Picture 48">
            <a:extLst>
              <a:ext uri="{FF2B5EF4-FFF2-40B4-BE49-F238E27FC236}">
                <a16:creationId xmlns:a16="http://schemas.microsoft.com/office/drawing/2014/main" id="{C593AE45-5400-D098-1D63-A7C19081F667}"/>
              </a:ext>
            </a:extLst>
          </p:cNvPr>
          <p:cNvPicPr>
            <a:picLocks noChangeAspect="1"/>
          </p:cNvPicPr>
          <p:nvPr/>
        </p:nvPicPr>
        <p:blipFill>
          <a:blip r:embed="rId5"/>
          <a:srcRect l="80426" r="425"/>
          <a:stretch>
            <a:fillRect/>
          </a:stretch>
        </p:blipFill>
        <p:spPr>
          <a:xfrm>
            <a:off x="5547424" y="3106354"/>
            <a:ext cx="1123789" cy="873238"/>
          </a:xfrm>
          <a:prstGeom prst="rect">
            <a:avLst/>
          </a:prstGeom>
        </p:spPr>
      </p:pic>
      <p:sp>
        <p:nvSpPr>
          <p:cNvPr id="7" name="TextBox 6">
            <a:extLst>
              <a:ext uri="{FF2B5EF4-FFF2-40B4-BE49-F238E27FC236}">
                <a16:creationId xmlns:a16="http://schemas.microsoft.com/office/drawing/2014/main" id="{DF783B2B-BE90-BB3F-D19C-35D3E8A09249}"/>
              </a:ext>
            </a:extLst>
          </p:cNvPr>
          <p:cNvSpPr txBox="1"/>
          <p:nvPr/>
        </p:nvSpPr>
        <p:spPr>
          <a:xfrm>
            <a:off x="7788235" y="947721"/>
            <a:ext cx="1148070" cy="400110"/>
          </a:xfrm>
          <a:prstGeom prst="rect">
            <a:avLst/>
          </a:prstGeom>
          <a:noFill/>
        </p:spPr>
        <p:txBody>
          <a:bodyPr wrap="none" rtlCol="0">
            <a:spAutoFit/>
          </a:bodyPr>
          <a:lstStyle/>
          <a:p>
            <a:r>
              <a:rPr lang="it-IT" sz="1000" dirty="0">
                <a:solidFill>
                  <a:schemeClr val="bg1"/>
                </a:solidFill>
              </a:rPr>
              <a:t>C. M. V. Panaino</a:t>
            </a:r>
            <a:br>
              <a:rPr lang="it-IT" sz="1000" dirty="0">
                <a:solidFill>
                  <a:schemeClr val="bg1"/>
                </a:solidFill>
              </a:rPr>
            </a:br>
            <a:r>
              <a:rPr lang="it-IT" sz="1000" dirty="0">
                <a:solidFill>
                  <a:schemeClr val="bg1"/>
                </a:solidFill>
              </a:rPr>
              <a:t>L. Labate</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4F7FDFA-51AD-95D7-ECFB-8C5FD90A8AA0}"/>
                  </a:ext>
                </a:extLst>
              </p:cNvPr>
              <p:cNvSpPr txBox="1"/>
              <p:nvPr/>
            </p:nvSpPr>
            <p:spPr>
              <a:xfrm>
                <a:off x="4322282" y="4193894"/>
                <a:ext cx="2581276" cy="324769"/>
              </a:xfrm>
              <a:prstGeom prst="rect">
                <a:avLst/>
              </a:prstGeom>
              <a:noFill/>
            </p:spPr>
            <p:txBody>
              <a:bodyPr wrap="square">
                <a:spAutoFit/>
              </a:bodyPr>
              <a:lstStyle/>
              <a:p>
                <a14:m>
                  <m:oMath xmlns:m="http://schemas.openxmlformats.org/officeDocument/2006/math">
                    <m:sSub>
                      <m:sSubPr>
                        <m:ctrlPr>
                          <a:rPr lang="it-IT" sz="1400" b="0" i="1" smtClean="0">
                            <a:latin typeface="Cambria Math" panose="02040503050406030204" pitchFamily="18" charset="0"/>
                          </a:rPr>
                        </m:ctrlPr>
                      </m:sSubPr>
                      <m:e>
                        <m:r>
                          <a:rPr lang="it-IT" sz="1400" b="0" i="1" smtClean="0">
                            <a:latin typeface="Cambria Math" panose="02040503050406030204" pitchFamily="18" charset="0"/>
                          </a:rPr>
                          <m:t>𝜎</m:t>
                        </m:r>
                      </m:e>
                      <m:sub>
                        <m:r>
                          <a:rPr lang="it-IT" sz="1400" b="0" i="1" smtClean="0">
                            <a:latin typeface="Cambria Math" panose="02040503050406030204" pitchFamily="18" charset="0"/>
                          </a:rPr>
                          <m:t>𝑥</m:t>
                        </m:r>
                      </m:sub>
                    </m:sSub>
                    <m:r>
                      <a:rPr lang="it-IT" sz="1400" b="0" i="1" smtClean="0">
                        <a:latin typeface="Cambria Math" panose="02040503050406030204" pitchFamily="18" charset="0"/>
                      </a:rPr>
                      <m:t>=0.55</m:t>
                    </m:r>
                  </m:oMath>
                </a14:m>
                <a:r>
                  <a:rPr lang="it-IT" sz="1400" dirty="0">
                    <a:latin typeface="Calibri" panose="020F0502020204030204" pitchFamily="34" charset="0"/>
                    <a:cs typeface="Calibri" panose="020F0502020204030204" pitchFamily="34" charset="0"/>
                  </a:rPr>
                  <a:t> mm, </a:t>
                </a:r>
                <a14:m>
                  <m:oMath xmlns:m="http://schemas.openxmlformats.org/officeDocument/2006/math">
                    <m:sSub>
                      <m:sSubPr>
                        <m:ctrlPr>
                          <a:rPr lang="it-IT" sz="1400" i="1">
                            <a:latin typeface="Cambria Math" panose="02040503050406030204" pitchFamily="18" charset="0"/>
                          </a:rPr>
                        </m:ctrlPr>
                      </m:sSubPr>
                      <m:e>
                        <m:r>
                          <a:rPr lang="it-IT" sz="1400" i="1">
                            <a:latin typeface="Cambria Math" panose="02040503050406030204" pitchFamily="18" charset="0"/>
                          </a:rPr>
                          <m:t>𝜎</m:t>
                        </m:r>
                      </m:e>
                      <m:sub>
                        <m:r>
                          <a:rPr lang="it-IT" sz="1400" b="0" i="1" smtClean="0">
                            <a:latin typeface="Cambria Math" panose="02040503050406030204" pitchFamily="18" charset="0"/>
                          </a:rPr>
                          <m:t>𝑦</m:t>
                        </m:r>
                      </m:sub>
                    </m:sSub>
                    <m:r>
                      <a:rPr lang="it-IT" sz="1400" i="1">
                        <a:latin typeface="Cambria Math" panose="02040503050406030204" pitchFamily="18" charset="0"/>
                      </a:rPr>
                      <m:t>= </m:t>
                    </m:r>
                  </m:oMath>
                </a14:m>
                <a:r>
                  <a:rPr lang="it-IT" sz="1400" dirty="0">
                    <a:latin typeface="Calibri" panose="020F0502020204030204" pitchFamily="34" charset="0"/>
                    <a:cs typeface="Calibri" panose="020F0502020204030204" pitchFamily="34" charset="0"/>
                  </a:rPr>
                  <a:t> 0.46 mm</a:t>
                </a:r>
              </a:p>
            </p:txBody>
          </p:sp>
        </mc:Choice>
        <mc:Fallback xmlns="">
          <p:sp>
            <p:nvSpPr>
              <p:cNvPr id="50" name="TextBox 49">
                <a:extLst>
                  <a:ext uri="{FF2B5EF4-FFF2-40B4-BE49-F238E27FC236}">
                    <a16:creationId xmlns:a16="http://schemas.microsoft.com/office/drawing/2014/main" id="{74F7FDFA-51AD-95D7-ECFB-8C5FD90A8AA0}"/>
                  </a:ext>
                </a:extLst>
              </p:cNvPr>
              <p:cNvSpPr txBox="1">
                <a:spLocks noRot="1" noChangeAspect="1" noMove="1" noResize="1" noEditPoints="1" noAdjustHandles="1" noChangeArrowheads="1" noChangeShapeType="1" noTextEdit="1"/>
              </p:cNvSpPr>
              <p:nvPr/>
            </p:nvSpPr>
            <p:spPr>
              <a:xfrm>
                <a:off x="4322282" y="4193894"/>
                <a:ext cx="2581276" cy="324769"/>
              </a:xfrm>
              <a:prstGeom prst="rect">
                <a:avLst/>
              </a:prstGeom>
              <a:blipFill>
                <a:blip r:embed="rId9"/>
                <a:stretch>
                  <a:fillRect t="-1887" b="-15094"/>
                </a:stretch>
              </a:blipFill>
            </p:spPr>
            <p:txBody>
              <a:bodyPr/>
              <a:lstStyle/>
              <a:p>
                <a:r>
                  <a:rPr lang="it-IT">
                    <a:noFill/>
                  </a:rPr>
                  <a:t> </a:t>
                </a:r>
              </a:p>
            </p:txBody>
          </p:sp>
        </mc:Fallback>
      </mc:AlternateContent>
    </p:spTree>
    <p:extLst>
      <p:ext uri="{BB962C8B-B14F-4D97-AF65-F5344CB8AC3E}">
        <p14:creationId xmlns:p14="http://schemas.microsoft.com/office/powerpoint/2010/main" val="57602967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O CNR template 16-9" id="{AC5319F8-D312-B945-A35E-169CF3531D63}" vid="{D7AB5B03-63B5-F34E-BD81-1B2C10121AA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8539</TotalTime>
  <Words>3389</Words>
  <Application>Microsoft Office PowerPoint</Application>
  <PresentationFormat>On-screen Show (16:9)</PresentationFormat>
  <Paragraphs>534</Paragraphs>
  <Slides>38</Slides>
  <Notes>9</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Cambria Math</vt:lpstr>
      <vt:lpstr>Open Sans</vt:lpstr>
      <vt:lpstr>Tema di Office</vt:lpstr>
      <vt:lpstr>PowerPoint Presentation</vt:lpstr>
      <vt:lpstr>Intense Laser Irradiation Laboratory (ILIL)</vt:lpstr>
      <vt:lpstr>ILIL: Group Members and Activities</vt:lpstr>
      <vt:lpstr>ILIL: Group Members and Activities</vt:lpstr>
      <vt:lpstr>In this Talk:</vt:lpstr>
      <vt:lpstr>Laser-Driven electron Acceleration: wake field generation</vt:lpstr>
      <vt:lpstr>Laser-Driven electron Acceleration: wakefield generation</vt:lpstr>
      <vt:lpstr>Laser wakefield acceleration: Blow-out Regime and Self Injection</vt:lpstr>
      <vt:lpstr>Laser wakefield acceleration: Blow-out Regime</vt:lpstr>
      <vt:lpstr>Laser wakefield acceleration: Blow-out Regime</vt:lpstr>
      <vt:lpstr>Laser wakefield acceleration: Ionization Injection</vt:lpstr>
      <vt:lpstr>Laser Wakefield Acceleration at ILIL</vt:lpstr>
      <vt:lpstr>Laser Wakefield Acceleration at ILIL</vt:lpstr>
      <vt:lpstr>Laser Wakefield Acceleration at ILIL</vt:lpstr>
      <vt:lpstr>LWFA VHEE for UHDR radiotherapy</vt:lpstr>
      <vt:lpstr>LWFA VHEE for UHDR radiotherapy</vt:lpstr>
      <vt:lpstr>VHEE for FLASH radiotherapy</vt:lpstr>
      <vt:lpstr>LWFA for FLASH radiotherapy</vt:lpstr>
      <vt:lpstr>Many mechanisms investigated, many results obtained…</vt:lpstr>
      <vt:lpstr>Laser Driven Ion Acceleration</vt:lpstr>
      <vt:lpstr>Laser Driven Ion Acceleration</vt:lpstr>
      <vt:lpstr>Laser Driven Ion Acceleration</vt:lpstr>
      <vt:lpstr>Application of Laser-driven protons</vt:lpstr>
      <vt:lpstr>Application of Laser-driven protons</vt:lpstr>
      <vt:lpstr>Particle Induced X-ray Emission</vt:lpstr>
      <vt:lpstr>Particle Induced X-ray Emission</vt:lpstr>
      <vt:lpstr>Radioisotope production for PET</vt:lpstr>
      <vt:lpstr>Radioisotope production for PET</vt:lpstr>
      <vt:lpstr>Radioisotope production for PET</vt:lpstr>
      <vt:lpstr>CONCLUSION</vt:lpstr>
      <vt:lpstr>PowerPoint Presentation</vt:lpstr>
      <vt:lpstr>Laser-Driven electron Acceleration: wakefield generation</vt:lpstr>
      <vt:lpstr>Laser-Driven electron Acceleration: wakefield generation</vt:lpstr>
      <vt:lpstr>Laser-Driven electron Acceleration: wakefield generation</vt:lpstr>
      <vt:lpstr>LWFA: main limitations and maximum energy gain</vt:lpstr>
      <vt:lpstr>LWFA: main limitations and maximum energy gain</vt:lpstr>
      <vt:lpstr>VHEE spectrum UHDR</vt:lpstr>
      <vt:lpstr>Electron Beam manipulation: Magnetic Beamline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Laura Benassi</dc:creator>
  <cp:lastModifiedBy>MARTINA SALVADORI</cp:lastModifiedBy>
  <cp:revision>95</cp:revision>
  <dcterms:created xsi:type="dcterms:W3CDTF">2021-06-16T15:17:32Z</dcterms:created>
  <dcterms:modified xsi:type="dcterms:W3CDTF">2026-02-04T07:20:05Z</dcterms:modified>
</cp:coreProperties>
</file>