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301" r:id="rId2"/>
  </p:sldIdLst>
  <p:sldSz cx="9144000" cy="6858000" type="screen4x3"/>
  <p:notesSz cx="6400800" cy="86868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B3E9FF"/>
    <a:srgbClr val="CCFFCC"/>
    <a:srgbClr val="FFCC66"/>
    <a:srgbClr val="FF9999"/>
    <a:srgbClr val="FF7C80"/>
    <a:srgbClr val="1041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howGuides="1">
      <p:cViewPr varScale="1">
        <p:scale>
          <a:sx n="55" d="100"/>
          <a:sy n="55" d="100"/>
        </p:scale>
        <p:origin x="-1572" y="-84"/>
      </p:cViewPr>
      <p:guideLst>
        <p:guide orient="horz" pos="1026"/>
        <p:guide pos="2245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736"/>
        <p:guide pos="20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3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3414375" y="-11204575"/>
            <a:ext cx="15813088" cy="1186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40084" y="4126230"/>
            <a:ext cx="5113233" cy="390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3797241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D495E0-5C9A-4A9B-9F1D-24AF3241B13F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334966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432AD0-2797-4EA8-90F9-78B3126471B4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078736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4225" cy="59896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896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5148E-722D-4917-8EDE-169EAA94313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97261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914400" indent="-457200">
              <a:buFont typeface="Wingdings" panose="05000000000000000000" pitchFamily="2" charset="2"/>
              <a:buChar char="Ø"/>
              <a:defRPr/>
            </a:lvl2pPr>
            <a:lvl3pPr marL="1257300" indent="-342900">
              <a:buFont typeface="Wingdings" panose="05000000000000000000" pitchFamily="2" charset="2"/>
              <a:buChar char="§"/>
              <a:defRPr/>
            </a:lvl3pPr>
            <a:lvl4pPr marL="1714500" indent="-342900">
              <a:buFont typeface="Courier New" panose="02070309020205020404" pitchFamily="49" charset="0"/>
              <a:buChar char="o"/>
              <a:defRPr/>
            </a:lvl4pPr>
            <a:lvl5pPr marL="2171700" indent="-342900">
              <a:buFont typeface="Wingdings" panose="05000000000000000000" pitchFamily="2" charset="2"/>
              <a:buChar char="ü"/>
              <a:defRPr/>
            </a:lvl5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4B53EC-8547-4F69-B9FC-B2FC9791546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3773971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80A375-58A1-4CAA-8291-47A122B1844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649692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C45453-8535-4F25-90F4-446DA06A5723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042851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16D307-9D46-4E21-B30E-D6352CDA0076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53354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B2C12-BDC6-449F-892C-79C33A678A4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253271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081D5-1805-4480-A793-4BBA6F453BFF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35921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058634-5800-4B83-8D6D-3B2B9ED64AB3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255923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916496-C828-4560-8BEF-D597082251EC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327878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upload.wikimedia.org/wikipedia/eml/thumb/0/0c/Bandiera_italiana.svg/800px-Bandiera_italiana.svg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1663" cy="708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dirty="0" smtClean="0"/>
              <a:t>Cliccate per modificare il formato del testo del titolo</a:t>
            </a:r>
            <a:endParaRPr lang="it-IT" noProof="0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052735"/>
            <a:ext cx="8640960" cy="551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dirty="0" smtClean="0"/>
              <a:t>Cliccate per modificare il formato del testo della struttura</a:t>
            </a:r>
          </a:p>
          <a:p>
            <a:pPr lvl="1"/>
            <a:r>
              <a:rPr lang="it-IT" noProof="0" dirty="0" smtClean="0"/>
              <a:t>Secondo livello struttura</a:t>
            </a:r>
          </a:p>
          <a:p>
            <a:pPr lvl="2"/>
            <a:r>
              <a:rPr lang="it-IT" noProof="0" dirty="0" smtClean="0"/>
              <a:t>Terzo livello struttura</a:t>
            </a:r>
          </a:p>
          <a:p>
            <a:pPr lvl="3"/>
            <a:r>
              <a:rPr lang="it-IT" noProof="0" dirty="0" smtClean="0"/>
              <a:t>Quarto livello struttura</a:t>
            </a:r>
          </a:p>
          <a:p>
            <a:pPr lvl="4"/>
            <a:r>
              <a:rPr lang="it-IT" noProof="0" dirty="0" smtClean="0"/>
              <a:t>Quinto livello struttura</a:t>
            </a:r>
          </a:p>
          <a:p>
            <a:pPr lvl="4"/>
            <a:r>
              <a:rPr lang="it-IT" noProof="0" dirty="0" smtClean="0"/>
              <a:t>Sesto livello struttura</a:t>
            </a:r>
          </a:p>
          <a:p>
            <a:pPr lvl="4"/>
            <a:r>
              <a:rPr lang="it-IT" noProof="0" dirty="0" smtClean="0"/>
              <a:t>Settimo livello struttura</a:t>
            </a:r>
          </a:p>
          <a:p>
            <a:pPr lvl="4"/>
            <a:r>
              <a:rPr lang="it-IT" noProof="0" dirty="0" smtClean="0"/>
              <a:t>Ottavo livello struttura</a:t>
            </a:r>
          </a:p>
          <a:p>
            <a:pPr lvl="4"/>
            <a:r>
              <a:rPr lang="it-IT" noProof="0" dirty="0" smtClean="0"/>
              <a:t>Nono livello struttura</a:t>
            </a:r>
            <a:endParaRPr lang="it-IT" noProof="0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  <a:latin typeface="Calibri" charset="0"/>
                <a:ea typeface="ＭＳ Ｐゴシック" charset="0"/>
                <a:cs typeface="Tahoma" charset="0"/>
              </a:defRPr>
            </a:lvl1pPr>
          </a:lstStyle>
          <a:p>
            <a:pPr>
              <a:defRPr/>
            </a:pPr>
            <a:endParaRPr lang="it-IT" noProof="0" dirty="0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08725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it-IT" noProof="0" dirty="0">
              <a:latin typeface="Calibri" charset="0"/>
              <a:ea typeface="ＭＳ Ｐゴシック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</a:defRPr>
            </a:lvl1pPr>
          </a:lstStyle>
          <a:p>
            <a:fld id="{B82A014A-5BA0-4D84-B6F3-D5FA56DFDB71}" type="slidenum">
              <a:rPr lang="it-IT" altLang="it-IT" noProof="0" smtClean="0"/>
              <a:pPr/>
              <a:t>‹N›</a:t>
            </a:fld>
            <a:endParaRPr lang="it-IT" altLang="it-IT" noProof="0" dirty="0"/>
          </a:p>
        </p:txBody>
      </p:sp>
      <p:grpSp>
        <p:nvGrpSpPr>
          <p:cNvPr id="1031" name="Gruppo 10"/>
          <p:cNvGrpSpPr>
            <a:grpSpLocks/>
          </p:cNvGrpSpPr>
          <p:nvPr/>
        </p:nvGrpSpPr>
        <p:grpSpPr bwMode="auto">
          <a:xfrm>
            <a:off x="5942013" y="6570663"/>
            <a:ext cx="3209925" cy="287337"/>
            <a:chOff x="3995936" y="3140968"/>
            <a:chExt cx="3209925" cy="288000"/>
          </a:xfrm>
        </p:grpSpPr>
        <p:sp>
          <p:nvSpPr>
            <p:cNvPr id="1032" name="CasellaDiTesto 11"/>
            <p:cNvSpPr txBox="1">
              <a:spLocks/>
            </p:cNvSpPr>
            <p:nvPr/>
          </p:nvSpPr>
          <p:spPr bwMode="auto">
            <a:xfrm>
              <a:off x="3995936" y="3140968"/>
              <a:ext cx="2806700" cy="2880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>
                <a:buClrTx/>
                <a:buSzTx/>
                <a:buFontTx/>
                <a:buNone/>
                <a:defRPr/>
              </a:pPr>
              <a:r>
                <a:rPr lang="it-IT" sz="1200" noProof="0" dirty="0" smtClean="0">
                  <a:solidFill>
                    <a:srgbClr val="1F497D"/>
                  </a:solidFill>
                </a:rPr>
                <a:t>Consorzio</a:t>
              </a:r>
              <a:r>
                <a:rPr lang="it-IT" sz="1200" dirty="0" smtClean="0">
                  <a:solidFill>
                    <a:srgbClr val="1F497D"/>
                  </a:solidFill>
                </a:rPr>
                <a:t> EUROFUSION, ENEA</a:t>
              </a:r>
            </a:p>
          </p:txBody>
        </p:sp>
        <p:grpSp>
          <p:nvGrpSpPr>
            <p:cNvPr id="1033" name="Gruppo 20"/>
            <p:cNvGrpSpPr>
              <a:grpSpLocks noChangeAspect="1"/>
            </p:cNvGrpSpPr>
            <p:nvPr/>
          </p:nvGrpSpPr>
          <p:grpSpPr bwMode="auto">
            <a:xfrm>
              <a:off x="6804001" y="3140968"/>
              <a:ext cx="401860" cy="288000"/>
              <a:chOff x="3275856" y="1916832"/>
              <a:chExt cx="1440160" cy="1032116"/>
            </a:xfrm>
          </p:grpSpPr>
          <p:pic>
            <p:nvPicPr>
              <p:cNvPr id="1034" name="Picture 2" descr="Mostra immagine a dimensione intera">
                <a:hlinkClick r:id="rId14"/>
              </p:cNvPr>
              <p:cNvPicPr>
                <a:picLocks noChangeAspect="1" noChangeArrowheads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1988840"/>
                <a:ext cx="1440160" cy="960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5" name="Picture 4" descr="http://www.dmgbandiere.com/img/europa.gif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1916832"/>
                <a:ext cx="1440160" cy="960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aseline="0">
          <a:solidFill>
            <a:srgbClr val="104176"/>
          </a:solidFill>
          <a:latin typeface="Verdana" panose="020B0604030504040204" pitchFamily="34" charset="0"/>
          <a:ea typeface="MS PGothic" pitchFamily="34" charset="-128"/>
          <a:cs typeface="+mj-cs"/>
        </a:defRPr>
      </a:lvl1pPr>
      <a:lvl2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2pPr>
      <a:lvl3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3pPr>
      <a:lvl4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4pPr>
      <a:lvl5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5pPr>
      <a:lvl6pPr marL="25146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6pPr>
      <a:lvl7pPr marL="29718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7pPr>
      <a:lvl8pPr marL="34290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8pPr>
      <a:lvl9pPr marL="38862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9pPr>
    </p:titleStyle>
    <p:bodyStyle>
      <a:lvl1pPr marL="457200" indent="-457200" algn="l" defTabSz="449263" rtl="0" eaLnBrk="1" fontAlgn="base" hangingPunct="1">
        <a:spcBef>
          <a:spcPts val="8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914400" indent="-457200" algn="l" defTabSz="449263" rtl="0" eaLnBrk="1" fontAlgn="base" hangingPunct="1">
        <a:spcBef>
          <a:spcPts val="7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257300" indent="-342900" algn="l" defTabSz="449263" rtl="0" eaLnBrk="1" fontAlgn="base" hangingPunct="1">
        <a:spcBef>
          <a:spcPts val="6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7145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717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8221663" cy="708124"/>
          </a:xfrm>
        </p:spPr>
        <p:txBody>
          <a:bodyPr/>
          <a:lstStyle/>
          <a:p>
            <a:pPr algn="ctr"/>
            <a:r>
              <a:rPr lang="en-US" sz="3200" dirty="0" smtClean="0"/>
              <a:t>Python Environments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 smtClean="0"/>
              <a:t>The following is specific for </a:t>
            </a:r>
            <a:r>
              <a:rPr lang="en-US" sz="1600" b="1" dirty="0" err="1" smtClean="0">
                <a:solidFill>
                  <a:schemeClr val="accent2"/>
                </a:solidFill>
              </a:rPr>
              <a:t>conda</a:t>
            </a:r>
            <a:r>
              <a:rPr lang="en-US" sz="1600" b="1" dirty="0" smtClean="0">
                <a:solidFill>
                  <a:schemeClr val="accent2"/>
                </a:solidFill>
              </a:rPr>
              <a:t> </a:t>
            </a:r>
            <a:r>
              <a:rPr lang="en-US" sz="1600" dirty="0" smtClean="0"/>
              <a:t>installation, but with small variations applies to everything</a:t>
            </a:r>
            <a:endParaRPr lang="en-US" sz="1600" dirty="0"/>
          </a:p>
          <a:p>
            <a:r>
              <a:rPr lang="en-US" sz="1600" dirty="0" smtClean="0">
                <a:solidFill>
                  <a:srgbClr val="3333CC"/>
                </a:solidFill>
              </a:rPr>
              <a:t>http</a:t>
            </a:r>
            <a:r>
              <a:rPr lang="en-US" sz="1600" dirty="0">
                <a:solidFill>
                  <a:srgbClr val="3333CC"/>
                </a:solidFill>
              </a:rPr>
              <a:t>://</a:t>
            </a:r>
            <a:r>
              <a:rPr lang="en-US" sz="1600" dirty="0" err="1">
                <a:solidFill>
                  <a:srgbClr val="3333CC"/>
                </a:solidFill>
              </a:rPr>
              <a:t>conda.pydata.org</a:t>
            </a:r>
            <a:r>
              <a:rPr lang="en-US" sz="1600" dirty="0">
                <a:solidFill>
                  <a:srgbClr val="3333CC"/>
                </a:solidFill>
              </a:rPr>
              <a:t>/docs/</a:t>
            </a:r>
            <a:r>
              <a:rPr lang="en-US" sz="1600" dirty="0" err="1">
                <a:solidFill>
                  <a:srgbClr val="3333CC"/>
                </a:solidFill>
              </a:rPr>
              <a:t>faq.html#managing-environments</a:t>
            </a:r>
            <a:endParaRPr lang="en-US" sz="1600" dirty="0">
              <a:solidFill>
                <a:srgbClr val="3333CC"/>
              </a:solidFill>
            </a:endParaRPr>
          </a:p>
          <a:p>
            <a:r>
              <a:rPr lang="en-US" sz="1600" dirty="0"/>
              <a:t>With </a:t>
            </a:r>
            <a:r>
              <a:rPr lang="en-US" sz="1600" dirty="0" err="1"/>
              <a:t>conda</a:t>
            </a:r>
            <a:r>
              <a:rPr lang="en-US" sz="1600" dirty="0"/>
              <a:t>, you can </a:t>
            </a:r>
            <a:r>
              <a:rPr lang="en-US" sz="1600" u="sng" dirty="0"/>
              <a:t>create</a:t>
            </a:r>
            <a:r>
              <a:rPr lang="en-US" sz="1600" dirty="0"/>
              <a:t>, </a:t>
            </a:r>
            <a:r>
              <a:rPr lang="en-US" sz="1600" u="sng" dirty="0"/>
              <a:t>export</a:t>
            </a:r>
            <a:r>
              <a:rPr lang="en-US" sz="1600" dirty="0"/>
              <a:t>, list, </a:t>
            </a:r>
            <a:r>
              <a:rPr lang="en-US" sz="1600" u="sng" dirty="0" smtClean="0"/>
              <a:t>remove</a:t>
            </a:r>
            <a:r>
              <a:rPr lang="en-US" sz="1600" dirty="0" smtClean="0"/>
              <a:t> </a:t>
            </a:r>
            <a:r>
              <a:rPr lang="en-US" sz="1600" dirty="0"/>
              <a:t>and </a:t>
            </a:r>
            <a:r>
              <a:rPr lang="en-US" sz="1600" u="sng" dirty="0"/>
              <a:t>update</a:t>
            </a:r>
            <a:r>
              <a:rPr lang="en-US" sz="1600" dirty="0"/>
              <a:t> </a:t>
            </a:r>
            <a:r>
              <a:rPr lang="en-US" sz="1600" dirty="0" smtClean="0"/>
              <a:t>environments, i.e. operational areas with different </a:t>
            </a:r>
            <a:r>
              <a:rPr lang="en-US" sz="1600" dirty="0"/>
              <a:t>versions of Python and/or packages installed in </a:t>
            </a:r>
            <a:r>
              <a:rPr lang="en-US" sz="1600" dirty="0" smtClean="0"/>
              <a:t>them.</a:t>
            </a:r>
          </a:p>
          <a:p>
            <a:r>
              <a:rPr lang="en-US" sz="1600" dirty="0" smtClean="0"/>
              <a:t>It is useful when working with packages or data sets which can slow down or even corrupt Python installation or to test “unstable” updates.</a:t>
            </a:r>
          </a:p>
          <a:p>
            <a:r>
              <a:rPr lang="en-US" sz="1600" dirty="0" smtClean="0"/>
              <a:t>To start create a clone environment of the main one, called </a:t>
            </a:r>
            <a:r>
              <a:rPr lang="en-US" sz="1600" b="1" i="1" dirty="0" smtClean="0">
                <a:solidFill>
                  <a:srgbClr val="3333CC"/>
                </a:solidFill>
              </a:rPr>
              <a:t>root</a:t>
            </a:r>
            <a:r>
              <a:rPr lang="en-US" sz="1600" dirty="0" smtClean="0"/>
              <a:t>. In a Terminal session:</a:t>
            </a:r>
            <a:endParaRPr lang="en-US" sz="1600" dirty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1400" dirty="0">
                <a:solidFill>
                  <a:srgbClr val="FF0000"/>
                </a:solidFill>
              </a:rPr>
              <a:t>&gt;&gt; </a:t>
            </a:r>
            <a:r>
              <a:rPr lang="en-US" sz="1400" dirty="0" err="1">
                <a:solidFill>
                  <a:srgbClr val="FF0000"/>
                </a:solidFill>
              </a:rPr>
              <a:t>conda</a:t>
            </a:r>
            <a:r>
              <a:rPr lang="en-US" sz="1400" dirty="0">
                <a:solidFill>
                  <a:srgbClr val="FF0000"/>
                </a:solidFill>
              </a:rPr>
              <a:t> create --name </a:t>
            </a:r>
            <a:r>
              <a:rPr lang="en-US" sz="1400" dirty="0" smtClean="0">
                <a:solidFill>
                  <a:srgbClr val="FF0000"/>
                </a:solidFill>
              </a:rPr>
              <a:t>workspace -</a:t>
            </a:r>
            <a:r>
              <a:rPr lang="en-US" sz="1400" dirty="0">
                <a:solidFill>
                  <a:srgbClr val="FF0000"/>
                </a:solidFill>
              </a:rPr>
              <a:t>-clone </a:t>
            </a:r>
            <a:r>
              <a:rPr lang="en-US" sz="1400" dirty="0" smtClean="0">
                <a:solidFill>
                  <a:srgbClr val="FF0000"/>
                </a:solidFill>
              </a:rPr>
              <a:t>root     creation of an environment named </a:t>
            </a:r>
            <a:r>
              <a:rPr lang="en-US" sz="1400" b="1" dirty="0" smtClean="0">
                <a:solidFill>
                  <a:srgbClr val="FF0000"/>
                </a:solidFill>
              </a:rPr>
              <a:t>workspace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400" dirty="0" smtClean="0">
                <a:solidFill>
                  <a:srgbClr val="FF0000"/>
                </a:solidFill>
              </a:rPr>
              <a:t>&gt;</a:t>
            </a:r>
            <a:r>
              <a:rPr lang="en-US" sz="1400" dirty="0">
                <a:solidFill>
                  <a:srgbClr val="FF0000"/>
                </a:solidFill>
              </a:rPr>
              <a:t>&gt; source activate </a:t>
            </a:r>
            <a:r>
              <a:rPr lang="en-US" sz="1400" dirty="0" smtClean="0">
                <a:solidFill>
                  <a:srgbClr val="FF0000"/>
                </a:solidFill>
              </a:rPr>
              <a:t>workspace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400" dirty="0">
                <a:solidFill>
                  <a:srgbClr val="FF0000"/>
                </a:solidFill>
              </a:rPr>
              <a:t>&gt;&gt; </a:t>
            </a:r>
            <a:r>
              <a:rPr lang="en-US" sz="1400" dirty="0" err="1">
                <a:solidFill>
                  <a:srgbClr val="FF0000"/>
                </a:solidFill>
              </a:rPr>
              <a:t>conda</a:t>
            </a:r>
            <a:r>
              <a:rPr lang="en-US" sz="1400" dirty="0">
                <a:solidFill>
                  <a:srgbClr val="FF0000"/>
                </a:solidFill>
              </a:rPr>
              <a:t> info --</a:t>
            </a:r>
            <a:r>
              <a:rPr lang="en-US" sz="1400" dirty="0" err="1">
                <a:solidFill>
                  <a:srgbClr val="FF0000"/>
                </a:solidFill>
              </a:rPr>
              <a:t>envs</a:t>
            </a:r>
            <a:r>
              <a:rPr lang="en-US" sz="1400" dirty="0">
                <a:solidFill>
                  <a:srgbClr val="FF0000"/>
                </a:solidFill>
              </a:rPr>
              <a:t>     list of all environments, with current one highlighted with an ‘*’ </a:t>
            </a:r>
            <a:r>
              <a:rPr lang="en-US" sz="1400" dirty="0" smtClean="0">
                <a:solidFill>
                  <a:srgbClr val="FF0000"/>
                </a:solidFill>
              </a:rPr>
              <a:t>character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400" dirty="0" smtClean="0">
                <a:solidFill>
                  <a:srgbClr val="FF0000"/>
                </a:solidFill>
              </a:rPr>
              <a:t>&gt;&gt; </a:t>
            </a:r>
            <a:r>
              <a:rPr lang="en-US" sz="1400" dirty="0" err="1" smtClean="0">
                <a:solidFill>
                  <a:srgbClr val="FF0000"/>
                </a:solidFill>
              </a:rPr>
              <a:t>Spyder</a:t>
            </a:r>
            <a:r>
              <a:rPr lang="en-US" sz="1400" dirty="0" smtClean="0">
                <a:solidFill>
                  <a:srgbClr val="FF0000"/>
                </a:solidFill>
              </a:rPr>
              <a:t>	LAUNCH SPYDER in “workspace”</a:t>
            </a:r>
            <a:endParaRPr lang="en-US" sz="1400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US" sz="1600" dirty="0"/>
              <a:t>Then back in Terminal mode: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400" dirty="0">
                <a:solidFill>
                  <a:srgbClr val="FF0000"/>
                </a:solidFill>
              </a:rPr>
              <a:t>&gt;&gt; source deactivate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400" dirty="0" smtClean="0">
                <a:solidFill>
                  <a:srgbClr val="FF0000"/>
                </a:solidFill>
              </a:rPr>
              <a:t>&gt;</a:t>
            </a:r>
            <a:r>
              <a:rPr lang="en-US" sz="1400" dirty="0">
                <a:solidFill>
                  <a:srgbClr val="FF0000"/>
                </a:solidFill>
              </a:rPr>
              <a:t>&gt; </a:t>
            </a:r>
            <a:r>
              <a:rPr lang="en-US" sz="1400" dirty="0" err="1">
                <a:solidFill>
                  <a:srgbClr val="FF0000"/>
                </a:solidFill>
              </a:rPr>
              <a:t>conda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env</a:t>
            </a:r>
            <a:r>
              <a:rPr lang="en-US" sz="1400" dirty="0">
                <a:solidFill>
                  <a:srgbClr val="FF0000"/>
                </a:solidFill>
              </a:rPr>
              <a:t> –</a:t>
            </a:r>
            <a:r>
              <a:rPr lang="en-US" sz="1400" dirty="0" smtClean="0">
                <a:solidFill>
                  <a:srgbClr val="FF0000"/>
                </a:solidFill>
              </a:rPr>
              <a:t>help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400" dirty="0">
                <a:solidFill>
                  <a:srgbClr val="FF0000"/>
                </a:solidFill>
              </a:rPr>
              <a:t>&gt;&gt; </a:t>
            </a:r>
            <a:r>
              <a:rPr lang="en-US" sz="1400" dirty="0" err="1">
                <a:solidFill>
                  <a:srgbClr val="FF0000"/>
                </a:solidFill>
              </a:rPr>
              <a:t>conda</a:t>
            </a:r>
            <a:r>
              <a:rPr lang="en-US" sz="1400" dirty="0">
                <a:solidFill>
                  <a:srgbClr val="FF0000"/>
                </a:solidFill>
              </a:rPr>
              <a:t> remove --name </a:t>
            </a:r>
            <a:r>
              <a:rPr lang="en-US" sz="1400" dirty="0" smtClean="0">
                <a:solidFill>
                  <a:srgbClr val="FF0000"/>
                </a:solidFill>
              </a:rPr>
              <a:t>workspace -</a:t>
            </a:r>
            <a:r>
              <a:rPr lang="en-US" sz="1400" dirty="0">
                <a:solidFill>
                  <a:srgbClr val="FF0000"/>
                </a:solidFill>
              </a:rPr>
              <a:t>-all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3928" y="4437112"/>
            <a:ext cx="4968552" cy="17543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 good example is the package </a:t>
            </a:r>
            <a:r>
              <a:rPr lang="en-US" dirty="0" err="1" smtClean="0">
                <a:solidFill>
                  <a:schemeClr val="accent2"/>
                </a:solidFill>
              </a:rPr>
              <a:t>opencv</a:t>
            </a:r>
            <a:r>
              <a:rPr lang="en-US" dirty="0" smtClean="0">
                <a:solidFill>
                  <a:srgbClr val="FF0000"/>
                </a:solidFill>
              </a:rPr>
              <a:t> for camera and microscope management and image processing. It requires downgrade of other packages (like </a:t>
            </a:r>
            <a:r>
              <a:rPr lang="en-US" dirty="0" err="1" smtClean="0">
                <a:solidFill>
                  <a:srgbClr val="FF0000"/>
                </a:solidFill>
              </a:rPr>
              <a:t>numpy</a:t>
            </a:r>
            <a:r>
              <a:rPr lang="en-US" dirty="0" smtClean="0">
                <a:solidFill>
                  <a:srgbClr val="FF0000"/>
                </a:solidFill>
              </a:rPr>
              <a:t>) and has the habit of corrupting and slowing down Python after a while: then it </a:t>
            </a:r>
            <a:r>
              <a:rPr lang="en-US" smtClean="0">
                <a:solidFill>
                  <a:srgbClr val="FF0000"/>
                </a:solidFill>
              </a:rPr>
              <a:t>is time </a:t>
            </a:r>
            <a:r>
              <a:rPr lang="en-US" dirty="0" smtClean="0">
                <a:solidFill>
                  <a:srgbClr val="FF0000"/>
                </a:solidFill>
              </a:rPr>
              <a:t>to kill (remove) it.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41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te prima">
  <a:themeElements>
    <a:clrScheme name="Personalizza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2060"/>
      </a:hlink>
      <a:folHlink>
        <a:srgbClr val="FF0000"/>
      </a:folHlink>
    </a:clrScheme>
    <a:fontScheme name="Office Theme">
      <a:majorFont>
        <a:latin typeface="Calibri"/>
        <a:ea typeface="ＭＳ Ｐゴシック"/>
        <a:cs typeface="MS Gothic"/>
      </a:majorFont>
      <a:minorFont>
        <a:latin typeface="Calibri"/>
        <a:ea typeface="ＭＳ Ｐゴシック"/>
        <a:cs typeface="MS 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alibri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alibri" charset="0"/>
            <a:ea typeface="ＭＳ Ｐゴシック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Parte prima</Template>
  <TotalTime>6161</TotalTime>
  <Words>187</Words>
  <Application>Microsoft Office PowerPoint</Application>
  <PresentationFormat>Presentazione su schermo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Parte prima</vt:lpstr>
      <vt:lpstr>Python Environments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Linguaggi di programmazione nella fusione</dc:title>
  <dc:creator>Edmondo Giovannozzi</dc:creator>
  <cp:lastModifiedBy>Edmondo Giovannozzi</cp:lastModifiedBy>
  <cp:revision>514</cp:revision>
  <cp:lastPrinted>2014-05-26T16:00:06Z</cp:lastPrinted>
  <dcterms:created xsi:type="dcterms:W3CDTF">2014-04-24T14:06:00Z</dcterms:created>
  <dcterms:modified xsi:type="dcterms:W3CDTF">2016-01-21T12:51:04Z</dcterms:modified>
</cp:coreProperties>
</file>