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4"/>
  </p:notesMasterIdLst>
  <p:sldIdLst>
    <p:sldId id="256" r:id="rId2"/>
    <p:sldId id="257" r:id="rId3"/>
    <p:sldId id="332" r:id="rId4"/>
    <p:sldId id="258" r:id="rId5"/>
    <p:sldId id="331" r:id="rId6"/>
    <p:sldId id="259" r:id="rId7"/>
    <p:sldId id="308" r:id="rId8"/>
    <p:sldId id="309" r:id="rId9"/>
    <p:sldId id="333" r:id="rId10"/>
    <p:sldId id="302" r:id="rId11"/>
    <p:sldId id="267" r:id="rId12"/>
    <p:sldId id="271" r:id="rId13"/>
    <p:sldId id="324" r:id="rId14"/>
    <p:sldId id="303" r:id="rId15"/>
    <p:sldId id="325" r:id="rId16"/>
    <p:sldId id="272" r:id="rId17"/>
    <p:sldId id="260" r:id="rId18"/>
    <p:sldId id="293" r:id="rId19"/>
    <p:sldId id="294" r:id="rId20"/>
    <p:sldId id="262" r:id="rId21"/>
    <p:sldId id="295" r:id="rId22"/>
    <p:sldId id="296" r:id="rId23"/>
    <p:sldId id="297" r:id="rId24"/>
    <p:sldId id="300" r:id="rId25"/>
    <p:sldId id="298" r:id="rId26"/>
    <p:sldId id="299" r:id="rId27"/>
    <p:sldId id="301" r:id="rId28"/>
    <p:sldId id="261" r:id="rId29"/>
    <p:sldId id="266" r:id="rId30"/>
    <p:sldId id="263" r:id="rId31"/>
    <p:sldId id="310" r:id="rId32"/>
    <p:sldId id="320" r:id="rId33"/>
    <p:sldId id="283" r:id="rId34"/>
    <p:sldId id="264" r:id="rId35"/>
    <p:sldId id="305" r:id="rId36"/>
    <p:sldId id="306" r:id="rId37"/>
    <p:sldId id="265" r:id="rId38"/>
    <p:sldId id="334" r:id="rId39"/>
    <p:sldId id="335" r:id="rId40"/>
    <p:sldId id="268" r:id="rId41"/>
    <p:sldId id="304" r:id="rId42"/>
    <p:sldId id="269" r:id="rId43"/>
    <p:sldId id="270" r:id="rId44"/>
    <p:sldId id="273" r:id="rId45"/>
    <p:sldId id="282" r:id="rId46"/>
    <p:sldId id="284" r:id="rId47"/>
    <p:sldId id="285" r:id="rId48"/>
    <p:sldId id="291" r:id="rId49"/>
    <p:sldId id="330" r:id="rId50"/>
    <p:sldId id="275" r:id="rId51"/>
    <p:sldId id="278" r:id="rId52"/>
    <p:sldId id="336" r:id="rId53"/>
    <p:sldId id="277" r:id="rId54"/>
    <p:sldId id="276" r:id="rId55"/>
    <p:sldId id="274" r:id="rId56"/>
    <p:sldId id="279" r:id="rId57"/>
    <p:sldId id="307" r:id="rId58"/>
    <p:sldId id="319" r:id="rId59"/>
    <p:sldId id="281" r:id="rId60"/>
    <p:sldId id="292" r:id="rId61"/>
    <p:sldId id="290" r:id="rId62"/>
    <p:sldId id="289" r:id="rId63"/>
    <p:sldId id="311" r:id="rId64"/>
    <p:sldId id="312" r:id="rId65"/>
    <p:sldId id="280" r:id="rId66"/>
    <p:sldId id="286" r:id="rId67"/>
    <p:sldId id="329" r:id="rId68"/>
    <p:sldId id="287" r:id="rId69"/>
    <p:sldId id="337" r:id="rId70"/>
    <p:sldId id="328" r:id="rId71"/>
    <p:sldId id="317" r:id="rId72"/>
    <p:sldId id="318" r:id="rId73"/>
    <p:sldId id="313" r:id="rId74"/>
    <p:sldId id="321" r:id="rId75"/>
    <p:sldId id="322" r:id="rId76"/>
    <p:sldId id="316" r:id="rId77"/>
    <p:sldId id="323" r:id="rId78"/>
    <p:sldId id="314" r:id="rId79"/>
    <p:sldId id="315" r:id="rId80"/>
    <p:sldId id="326" r:id="rId81"/>
    <p:sldId id="327" r:id="rId82"/>
    <p:sldId id="288" r:id="rId83"/>
  </p:sldIdLst>
  <p:sldSz cx="9144000" cy="6858000" type="screen4x3"/>
  <p:notesSz cx="6400800" cy="86868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DF5FF"/>
    <a:srgbClr val="CCFFCC"/>
    <a:srgbClr val="FFFF99"/>
    <a:srgbClr val="B3E9FF"/>
    <a:srgbClr val="FFCC66"/>
    <a:srgbClr val="FF9999"/>
    <a:srgbClr val="FF7C80"/>
    <a:srgbClr val="104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 varScale="1">
        <p:scale>
          <a:sx n="58" d="100"/>
          <a:sy n="58" d="100"/>
        </p:scale>
        <p:origin x="-1386" y="-84"/>
      </p:cViewPr>
      <p:guideLst>
        <p:guide orient="horz" pos="1026"/>
        <p:guide pos="2245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736"/>
        <p:guide pos="20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3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3414375" y="-11204575"/>
            <a:ext cx="15813088" cy="1186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40084" y="4126230"/>
            <a:ext cx="5113233" cy="390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797241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6957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327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327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327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4610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8261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04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662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98166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96198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4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3551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680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894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468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4371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50463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222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6404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468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468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237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542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468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6747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9003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1983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0509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2383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62899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57512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5327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963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291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5421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1676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788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432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432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327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327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495E0-5C9A-4A9B-9F1D-24AF3241B13F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33496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432AD0-2797-4EA8-90F9-78B3126471B4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078736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4225" cy="59896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896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5148E-722D-4917-8EDE-169EAA94313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97261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914400" indent="-457200">
              <a:buFont typeface="Wingdings" panose="05000000000000000000" pitchFamily="2" charset="2"/>
              <a:buChar char="Ø"/>
              <a:defRPr/>
            </a:lvl2pPr>
            <a:lvl3pPr marL="1257300" indent="-342900">
              <a:buFont typeface="Wingdings" panose="05000000000000000000" pitchFamily="2" charset="2"/>
              <a:buChar char="§"/>
              <a:defRPr/>
            </a:lvl3pPr>
            <a:lvl4pPr marL="1714500" indent="-342900">
              <a:buFont typeface="Courier New" panose="02070309020205020404" pitchFamily="49" charset="0"/>
              <a:buChar char="o"/>
              <a:defRPr/>
            </a:lvl4pPr>
            <a:lvl5pPr marL="2171700" indent="-342900"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4B53EC-8547-4F69-B9FC-B2FC9791546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377397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80A375-58A1-4CAA-8291-47A122B1844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64969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C45453-8535-4F25-90F4-446DA06A5723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04285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6D307-9D46-4E21-B30E-D6352CDA0076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53354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B2C12-BDC6-449F-892C-79C33A678A4E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253271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081D5-1805-4480-A793-4BBA6F453BFF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35921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058634-5800-4B83-8D6D-3B2B9ED64AB3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25592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16496-C828-4560-8BEF-D597082251EC}" type="slidenum">
              <a:rPr lang="fr-CA" altLang="it-IT"/>
              <a:pPr/>
              <a:t>‹N›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327878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upload.wikimedia.org/wikipedia/eml/thumb/0/0c/Bandiera_italiana.svg/800px-Bandiera_italiana.svg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1663" cy="70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 titolo</a:t>
            </a:r>
            <a:endParaRPr lang="it-IT" noProof="0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052735"/>
            <a:ext cx="8640960" cy="55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della struttura</a:t>
            </a:r>
          </a:p>
          <a:p>
            <a:pPr lvl="1"/>
            <a:r>
              <a:rPr lang="it-IT" noProof="0" dirty="0" smtClean="0"/>
              <a:t>Secondo livello struttura</a:t>
            </a:r>
          </a:p>
          <a:p>
            <a:pPr lvl="2"/>
            <a:r>
              <a:rPr lang="it-IT" noProof="0" dirty="0" smtClean="0"/>
              <a:t>Terzo livello struttura</a:t>
            </a:r>
          </a:p>
          <a:p>
            <a:pPr lvl="3"/>
            <a:r>
              <a:rPr lang="it-IT" noProof="0" dirty="0" smtClean="0"/>
              <a:t>Quarto livello struttura</a:t>
            </a:r>
          </a:p>
          <a:p>
            <a:pPr lvl="4"/>
            <a:r>
              <a:rPr lang="it-IT" noProof="0" dirty="0" smtClean="0"/>
              <a:t>Quinto livello struttura</a:t>
            </a:r>
          </a:p>
          <a:p>
            <a:pPr lvl="4"/>
            <a:r>
              <a:rPr lang="it-IT" noProof="0" dirty="0" smtClean="0"/>
              <a:t>Sesto livello struttura</a:t>
            </a:r>
          </a:p>
          <a:p>
            <a:pPr lvl="4"/>
            <a:r>
              <a:rPr lang="it-IT" noProof="0" dirty="0" smtClean="0"/>
              <a:t>Settimo livello struttura</a:t>
            </a:r>
          </a:p>
          <a:p>
            <a:pPr lvl="4"/>
            <a:r>
              <a:rPr lang="it-IT" noProof="0" dirty="0" smtClean="0"/>
              <a:t>Ottavo livello struttura</a:t>
            </a:r>
          </a:p>
          <a:p>
            <a:pPr lvl="4"/>
            <a:r>
              <a:rPr lang="it-IT" noProof="0" dirty="0" smtClean="0"/>
              <a:t>Nono livello struttura</a:t>
            </a:r>
            <a:endParaRPr lang="it-IT" noProof="0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Tahoma" charset="0"/>
              </a:defRPr>
            </a:lvl1pPr>
          </a:lstStyle>
          <a:p>
            <a:pPr>
              <a:defRPr/>
            </a:pPr>
            <a:endParaRPr lang="it-IT" noProof="0" dirty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 noProof="0" dirty="0">
              <a:latin typeface="Calibri" charset="0"/>
              <a:ea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</a:defRPr>
            </a:lvl1pPr>
          </a:lstStyle>
          <a:p>
            <a:fld id="{B82A014A-5BA0-4D84-B6F3-D5FA56DFDB71}" type="slidenum">
              <a:rPr lang="it-IT" altLang="it-IT" noProof="0" smtClean="0"/>
              <a:pPr/>
              <a:t>‹N›</a:t>
            </a:fld>
            <a:endParaRPr lang="it-IT" altLang="it-IT" noProof="0" dirty="0"/>
          </a:p>
        </p:txBody>
      </p:sp>
      <p:grpSp>
        <p:nvGrpSpPr>
          <p:cNvPr id="1031" name="Gruppo 10"/>
          <p:cNvGrpSpPr>
            <a:grpSpLocks/>
          </p:cNvGrpSpPr>
          <p:nvPr/>
        </p:nvGrpSpPr>
        <p:grpSpPr bwMode="auto">
          <a:xfrm>
            <a:off x="5942013" y="6570663"/>
            <a:ext cx="3209925" cy="287337"/>
            <a:chOff x="3995936" y="3140968"/>
            <a:chExt cx="3209925" cy="288000"/>
          </a:xfrm>
        </p:grpSpPr>
        <p:sp>
          <p:nvSpPr>
            <p:cNvPr id="1032" name="CasellaDiTesto 11"/>
            <p:cNvSpPr txBox="1">
              <a:spLocks/>
            </p:cNvSpPr>
            <p:nvPr/>
          </p:nvSpPr>
          <p:spPr bwMode="auto">
            <a:xfrm>
              <a:off x="3995936" y="3140968"/>
              <a:ext cx="2806700" cy="2880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>
                <a:buClrTx/>
                <a:buSzTx/>
                <a:buFontTx/>
                <a:buNone/>
                <a:defRPr/>
              </a:pPr>
              <a:r>
                <a:rPr lang="it-IT" sz="1200" noProof="0" dirty="0" smtClean="0">
                  <a:solidFill>
                    <a:srgbClr val="1F497D"/>
                  </a:solidFill>
                </a:rPr>
                <a:t>Consorzio</a:t>
              </a:r>
              <a:r>
                <a:rPr lang="it-IT" sz="1200" dirty="0" smtClean="0">
                  <a:solidFill>
                    <a:srgbClr val="1F497D"/>
                  </a:solidFill>
                </a:rPr>
                <a:t> EUROFUSION, ENEA</a:t>
              </a:r>
            </a:p>
          </p:txBody>
        </p:sp>
        <p:grpSp>
          <p:nvGrpSpPr>
            <p:cNvPr id="1033" name="Gruppo 20"/>
            <p:cNvGrpSpPr>
              <a:grpSpLocks noChangeAspect="1"/>
            </p:cNvGrpSpPr>
            <p:nvPr/>
          </p:nvGrpSpPr>
          <p:grpSpPr bwMode="auto">
            <a:xfrm>
              <a:off x="6804001" y="3140968"/>
              <a:ext cx="401860" cy="288000"/>
              <a:chOff x="3275856" y="1916832"/>
              <a:chExt cx="1440160" cy="1032116"/>
            </a:xfrm>
          </p:grpSpPr>
          <p:pic>
            <p:nvPicPr>
              <p:cNvPr id="1034" name="Picture 2" descr="Mostra immagine a dimensione intera">
                <a:hlinkClick r:id="rId14"/>
              </p:cNvPr>
              <p:cNvPicPr>
                <a:picLocks noChangeAspect="1" noChangeArrowheads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88840"/>
                <a:ext cx="1440160" cy="960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5" name="Picture 4" descr="http://www.dmgbandiere.com/img/europa.gif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16832"/>
                <a:ext cx="1440160" cy="960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aseline="0">
          <a:solidFill>
            <a:srgbClr val="104176"/>
          </a:solidFill>
          <a:latin typeface="Verdana" panose="020B0604030504040204" pitchFamily="34" charset="0"/>
          <a:ea typeface="MS PGothic" pitchFamily="34" charset="-128"/>
          <a:cs typeface="+mj-cs"/>
        </a:defRPr>
      </a:lvl1pPr>
      <a:lvl2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2pPr>
      <a:lvl3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3pPr>
      <a:lvl4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4pPr>
      <a:lvl5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5pPr>
      <a:lvl6pPr marL="25146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6pPr>
      <a:lvl7pPr marL="29718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7pPr>
      <a:lvl8pPr marL="34290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8pPr>
      <a:lvl9pPr marL="38862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9pPr>
    </p:titleStyle>
    <p:bodyStyle>
      <a:lvl1pPr marL="457200" indent="-457200" algn="l" defTabSz="449263" rtl="0" eaLnBrk="1" fontAlgn="base" hangingPunct="1">
        <a:spcBef>
          <a:spcPts val="8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914400" indent="-457200" algn="l" defTabSz="449263" rtl="0" eaLnBrk="1" fontAlgn="base" hangingPunct="1">
        <a:spcBef>
          <a:spcPts val="7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257300" indent="-342900" algn="l" defTabSz="449263" rtl="0" eaLnBrk="1" fontAlgn="base" hangingPunct="1">
        <a:spcBef>
          <a:spcPts val="6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7145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717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ython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cipy.org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nsorflow.org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inpython.github.io/" TargetMode="External"/><Relationship Id="rId7" Type="http://schemas.openxmlformats.org/officeDocument/2006/relationships/hyperlink" Target="http://www.activestate.com/activepyth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nthought.com/" TargetMode="External"/><Relationship Id="rId5" Type="http://schemas.openxmlformats.org/officeDocument/2006/relationships/hyperlink" Target="http://continuum.io/" TargetMode="External"/><Relationship Id="rId4" Type="http://schemas.openxmlformats.org/officeDocument/2006/relationships/hyperlink" Target="http://python-xy.github.io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5py.org/" TargetMode="External"/><Relationship Id="rId2" Type="http://schemas.openxmlformats.org/officeDocument/2006/relationships/hyperlink" Target="http://www.python-excel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ytables.org/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esign_Patterns_(book)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pypi.python.org/pypi/MDSplu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py.org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pyserial.readthedocs.org/en/latest/index.html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11760" y="836713"/>
            <a:ext cx="6480720" cy="1008112"/>
          </a:xfrm>
        </p:spPr>
        <p:txBody>
          <a:bodyPr/>
          <a:lstStyle/>
          <a:p>
            <a:r>
              <a:rPr lang="it-IT" sz="3200" dirty="0" smtClean="0">
                <a:solidFill>
                  <a:schemeClr val="bg1"/>
                </a:solidFill>
              </a:rPr>
              <a:t>Linguaggi di programmazione nella fusione</a:t>
            </a:r>
            <a:endParaRPr lang="it-IT" sz="3200" dirty="0">
              <a:solidFill>
                <a:schemeClr val="bg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6400800" cy="1752600"/>
          </a:xfrm>
        </p:spPr>
        <p:txBody>
          <a:bodyPr/>
          <a:lstStyle/>
          <a:p>
            <a:pPr algn="l"/>
            <a:r>
              <a:rPr lang="it-IT" sz="3600" dirty="0"/>
              <a:t>E</a:t>
            </a:r>
            <a:r>
              <a:rPr lang="it-IT" sz="3600" dirty="0" smtClean="0"/>
              <a:t>dmondo Giovannozzi</a:t>
            </a:r>
          </a:p>
          <a:p>
            <a:pPr algn="l"/>
            <a:r>
              <a:rPr lang="it-IT" sz="3600" dirty="0" smtClean="0">
                <a:solidFill>
                  <a:srgbClr val="7030A0"/>
                </a:solidFill>
              </a:rPr>
              <a:t>Introduzione a </a:t>
            </a:r>
            <a:r>
              <a:rPr lang="it-IT" sz="3600" dirty="0" err="1" smtClean="0">
                <a:solidFill>
                  <a:srgbClr val="7030A0"/>
                </a:solidFill>
              </a:rPr>
              <a:t>Python</a:t>
            </a:r>
            <a:r>
              <a:rPr lang="it-IT" sz="3600" smtClean="0">
                <a:solidFill>
                  <a:srgbClr val="7030A0"/>
                </a:solidFill>
              </a:rPr>
              <a:t>.</a:t>
            </a:r>
            <a:endParaRPr lang="it-IT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72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Python</a:t>
            </a:r>
            <a:r>
              <a:rPr lang="it-IT" dirty="0" smtClean="0"/>
              <a:t> 2 vs </a:t>
            </a:r>
            <a:r>
              <a:rPr lang="it-IT" dirty="0" err="1" smtClean="0"/>
              <a:t>Python</a:t>
            </a:r>
            <a:r>
              <a:rPr lang="it-IT" dirty="0" smtClean="0"/>
              <a:t> 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Principali differenze (utente normale)</a:t>
            </a:r>
          </a:p>
          <a:p>
            <a:r>
              <a:rPr lang="it-IT" dirty="0" err="1" smtClean="0"/>
              <a:t>print</a:t>
            </a:r>
            <a:r>
              <a:rPr lang="it-IT" dirty="0"/>
              <a:t> </a:t>
            </a:r>
            <a:r>
              <a:rPr lang="it-IT" dirty="0" smtClean="0"/>
              <a:t>è una funzione in Py3:</a:t>
            </a:r>
          </a:p>
          <a:p>
            <a:pPr lvl="1"/>
            <a:r>
              <a:rPr lang="it-IT" dirty="0" smtClean="0"/>
              <a:t>Py2: &gt;&gt;&gt; </a:t>
            </a:r>
            <a:r>
              <a:rPr lang="it-IT" dirty="0" err="1" smtClean="0"/>
              <a:t>print</a:t>
            </a:r>
            <a:r>
              <a:rPr lang="it-IT" dirty="0" smtClean="0"/>
              <a:t> 'Ciao: ', 34</a:t>
            </a:r>
          </a:p>
          <a:p>
            <a:pPr lvl="1"/>
            <a:r>
              <a:rPr lang="it-IT" dirty="0" smtClean="0"/>
              <a:t>Py3: &gt;&gt;&gt; </a:t>
            </a:r>
            <a:r>
              <a:rPr lang="it-IT" dirty="0" err="1" smtClean="0"/>
              <a:t>print</a:t>
            </a:r>
            <a:r>
              <a:rPr lang="it-IT" dirty="0" smtClean="0"/>
              <a:t>('Ciao: ', 34)</a:t>
            </a:r>
          </a:p>
          <a:p>
            <a:r>
              <a:rPr lang="it-IT" dirty="0" smtClean="0"/>
              <a:t>Divisione tra interi:</a:t>
            </a:r>
          </a:p>
          <a:p>
            <a:pPr lvl="1"/>
            <a:r>
              <a:rPr lang="it-IT" dirty="0" smtClean="0"/>
              <a:t>Py2: &gt;&gt;&gt; 3/2 </a:t>
            </a:r>
            <a:r>
              <a:rPr lang="it-IT" dirty="0" smtClean="0">
                <a:sym typeface="Wingdings" panose="05000000000000000000" pitchFamily="2" charset="2"/>
              </a:rPr>
              <a:t> 1</a:t>
            </a:r>
          </a:p>
          <a:p>
            <a:pPr lvl="1"/>
            <a:r>
              <a:rPr lang="it-IT" dirty="0" smtClean="0">
                <a:sym typeface="Wingdings" panose="05000000000000000000" pitchFamily="2" charset="2"/>
              </a:rPr>
              <a:t>Py3: &gt;&gt;&gt; 3/2  1.5</a:t>
            </a:r>
            <a:r>
              <a:rPr lang="it-IT" dirty="0" smtClean="0"/>
              <a:t> </a:t>
            </a:r>
          </a:p>
          <a:p>
            <a:r>
              <a:rPr lang="it-IT" dirty="0" smtClean="0"/>
              <a:t>In Py3 </a:t>
            </a:r>
            <a:r>
              <a:rPr lang="it-IT" dirty="0" err="1" smtClean="0"/>
              <a:t>range</a:t>
            </a:r>
            <a:r>
              <a:rPr lang="it-IT" dirty="0" smtClean="0"/>
              <a:t>, </a:t>
            </a:r>
            <a:r>
              <a:rPr lang="it-IT" dirty="0" err="1" smtClean="0"/>
              <a:t>map</a:t>
            </a:r>
            <a:r>
              <a:rPr lang="it-IT" dirty="0" smtClean="0"/>
              <a:t>, zip, etc. vengono espansi quando servono:</a:t>
            </a:r>
          </a:p>
          <a:p>
            <a:pPr lvl="1"/>
            <a:r>
              <a:rPr lang="it-IT" dirty="0" smtClean="0"/>
              <a:t>Py2: &gt;&gt;&gt; </a:t>
            </a:r>
            <a:r>
              <a:rPr lang="it-IT" dirty="0" err="1" smtClean="0"/>
              <a:t>range</a:t>
            </a:r>
            <a:r>
              <a:rPr lang="it-IT" dirty="0" smtClean="0"/>
              <a:t>(5) </a:t>
            </a:r>
            <a:r>
              <a:rPr lang="it-IT" dirty="0" smtClean="0">
                <a:sym typeface="Wingdings" panose="05000000000000000000" pitchFamily="2" charset="2"/>
              </a:rPr>
              <a:t> [0, 1, 2, 3, 4]</a:t>
            </a:r>
          </a:p>
          <a:p>
            <a:pPr lvl="1"/>
            <a:r>
              <a:rPr lang="it-IT" dirty="0" smtClean="0">
                <a:sym typeface="Wingdings" panose="05000000000000000000" pitchFamily="2" charset="2"/>
              </a:rPr>
              <a:t>Py3: &gt;&gt;&gt; </a:t>
            </a:r>
            <a:r>
              <a:rPr lang="it-IT" dirty="0" err="1" smtClean="0">
                <a:sym typeface="Wingdings" panose="05000000000000000000" pitchFamily="2" charset="2"/>
              </a:rPr>
              <a:t>range</a:t>
            </a:r>
            <a:r>
              <a:rPr lang="it-IT" dirty="0" smtClean="0">
                <a:sym typeface="Wingdings" panose="05000000000000000000" pitchFamily="2" charset="2"/>
              </a:rPr>
              <a:t>(5)  </a:t>
            </a:r>
            <a:r>
              <a:rPr lang="it-IT" dirty="0" err="1" smtClean="0">
                <a:sym typeface="Wingdings" panose="05000000000000000000" pitchFamily="2" charset="2"/>
              </a:rPr>
              <a:t>range</a:t>
            </a:r>
            <a:r>
              <a:rPr lang="it-IT" dirty="0" smtClean="0">
                <a:sym typeface="Wingdings" panose="05000000000000000000" pitchFamily="2" charset="2"/>
              </a:rPr>
              <a:t>(0, 5)</a:t>
            </a:r>
          </a:p>
          <a:p>
            <a:pPr lvl="1"/>
            <a:r>
              <a:rPr lang="it-IT" dirty="0" smtClean="0"/>
              <a:t>Py3: &gt;&gt;&gt; </a:t>
            </a:r>
            <a:r>
              <a:rPr lang="it-IT" dirty="0" err="1" smtClean="0"/>
              <a:t>range</a:t>
            </a:r>
            <a:r>
              <a:rPr lang="it-IT" dirty="0" smtClean="0"/>
              <a:t>(0,50,10</a:t>
            </a:r>
            <a:r>
              <a:rPr lang="it-IT" dirty="0"/>
              <a:t>)[3</a:t>
            </a:r>
            <a:r>
              <a:rPr lang="it-IT" dirty="0" smtClean="0"/>
              <a:t>] </a:t>
            </a:r>
            <a:r>
              <a:rPr lang="it-IT" dirty="0" smtClean="0">
                <a:sym typeface="Wingdings" panose="05000000000000000000" pitchFamily="2" charset="2"/>
              </a:rPr>
              <a:t> 30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203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950" y="116632"/>
            <a:ext cx="8221663" cy="708124"/>
          </a:xfrm>
        </p:spPr>
        <p:txBody>
          <a:bodyPr/>
          <a:lstStyle/>
          <a:p>
            <a:r>
              <a:rPr lang="it-IT" sz="3600" dirty="0" smtClean="0"/>
              <a:t>Esecuzione di un programma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All’interno di </a:t>
            </a:r>
            <a:r>
              <a:rPr lang="it-IT" dirty="0" err="1" smtClean="0"/>
              <a:t>IPython</a:t>
            </a:r>
            <a:endParaRPr lang="it-IT" dirty="0" smtClean="0"/>
          </a:p>
          <a:p>
            <a:pPr marL="457200" lvl="1" indent="0">
              <a:buNone/>
            </a:pPr>
            <a:r>
              <a:rPr lang="it-IT" dirty="0" smtClean="0"/>
              <a:t>In </a:t>
            </a:r>
            <a:r>
              <a:rPr lang="it-IT" dirty="0"/>
              <a:t>[1</a:t>
            </a:r>
            <a:r>
              <a:rPr lang="it-IT" dirty="0" smtClean="0"/>
              <a:t>]: %</a:t>
            </a:r>
            <a:r>
              <a:rPr lang="it-IT" dirty="0" err="1" smtClean="0"/>
              <a:t>run</a:t>
            </a:r>
            <a:r>
              <a:rPr lang="it-IT" dirty="0" smtClean="0"/>
              <a:t> </a:t>
            </a:r>
            <a:r>
              <a:rPr lang="it-IT" dirty="0" err="1" smtClean="0"/>
              <a:t>nomeprogramma</a:t>
            </a:r>
            <a:endParaRPr lang="it-IT" dirty="0" smtClean="0"/>
          </a:p>
          <a:p>
            <a:r>
              <a:rPr lang="it-IT" dirty="0" smtClean="0"/>
              <a:t> all’interno di qualsiasi interprete </a:t>
            </a:r>
            <a:r>
              <a:rPr lang="it-IT" dirty="0" err="1" smtClean="0"/>
              <a:t>Python</a:t>
            </a:r>
            <a:endParaRPr lang="it-IT" dirty="0" smtClean="0"/>
          </a:p>
          <a:p>
            <a:pPr marL="457200" lvl="1" indent="0">
              <a:buNone/>
            </a:pPr>
            <a:r>
              <a:rPr lang="it-IT" dirty="0" smtClean="0"/>
              <a:t>&gt;&gt;&gt; import </a:t>
            </a:r>
            <a:r>
              <a:rPr lang="it-IT" dirty="0" err="1" smtClean="0"/>
              <a:t>nomeprogramma</a:t>
            </a:r>
            <a:endParaRPr lang="it-IT" dirty="0" smtClean="0"/>
          </a:p>
          <a:p>
            <a:r>
              <a:rPr lang="it-IT" dirty="0" smtClean="0"/>
              <a:t>Dalla </a:t>
            </a:r>
            <a:r>
              <a:rPr lang="it-IT" dirty="0" err="1" smtClean="0"/>
              <a:t>shell</a:t>
            </a:r>
            <a:r>
              <a:rPr lang="it-IT" dirty="0" smtClean="0"/>
              <a:t> del sistema operativo</a:t>
            </a:r>
          </a:p>
          <a:p>
            <a:pPr marL="457200" lvl="1" indent="0">
              <a:buNone/>
            </a:pPr>
            <a:r>
              <a:rPr lang="it-IT" dirty="0" err="1" smtClean="0"/>
              <a:t>python</a:t>
            </a:r>
            <a:r>
              <a:rPr lang="it-IT" dirty="0" smtClean="0"/>
              <a:t> nomeprogramma.py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Nel seguito lanceremo i programmi con %</a:t>
            </a:r>
            <a:r>
              <a:rPr lang="it-IT" dirty="0" err="1" smtClean="0"/>
              <a:t>run</a:t>
            </a:r>
            <a:r>
              <a:rPr lang="it-IT" dirty="0" smtClean="0"/>
              <a:t> all’interno di </a:t>
            </a:r>
            <a:r>
              <a:rPr lang="it-IT" dirty="0" err="1" smtClean="0"/>
              <a:t>IPython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00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950" y="116632"/>
            <a:ext cx="8221663" cy="708124"/>
          </a:xfrm>
        </p:spPr>
        <p:txBody>
          <a:bodyPr/>
          <a:lstStyle/>
          <a:p>
            <a:r>
              <a:rPr lang="it-IT" dirty="0" smtClean="0"/>
              <a:t>Primo programma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3068960"/>
            <a:ext cx="8640960" cy="3024336"/>
          </a:xfrm>
        </p:spPr>
        <p:txBody>
          <a:bodyPr/>
          <a:lstStyle/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saluto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ciao('a tutti')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Ciao a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tutti</a:t>
            </a:r>
          </a:p>
          <a:p>
            <a:pPr marL="0" indent="0">
              <a:buNone/>
            </a:pP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saluto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saluto.ciao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('anche a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te'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Ciao anche a te</a:t>
            </a:r>
          </a:p>
          <a:p>
            <a:pPr marL="0" indent="0">
              <a:buNone/>
            </a:pP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19580" y="980728"/>
            <a:ext cx="4248472" cy="1800200"/>
            <a:chOff x="2843808" y="3140968"/>
            <a:chExt cx="4248472" cy="1800200"/>
          </a:xfrm>
        </p:grpSpPr>
        <p:sp>
          <p:nvSpPr>
            <p:cNvPr id="4" name="Rettangolo 3"/>
            <p:cNvSpPr/>
            <p:nvPr/>
          </p:nvSpPr>
          <p:spPr bwMode="auto">
            <a:xfrm>
              <a:off x="2843808" y="3645024"/>
              <a:ext cx="4248472" cy="1296144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ciao(cosa):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'Ciao ' + cosa) </a:t>
              </a:r>
              <a:endParaRPr kumimoji="0" lang="it-I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5" name="Rettangolo 4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rPr>
                <a:t>saluto.py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5220072" y="1064936"/>
            <a:ext cx="3744416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Definizione di una funzione.</a:t>
            </a:r>
          </a:p>
          <a:p>
            <a:r>
              <a:rPr lang="it-IT" sz="2400" b="1" dirty="0" smtClean="0">
                <a:solidFill>
                  <a:schemeClr val="tx1"/>
                </a:solidFill>
              </a:rPr>
              <a:t>cosa </a:t>
            </a:r>
            <a:r>
              <a:rPr lang="it-IT" sz="2400" dirty="0" smtClean="0">
                <a:solidFill>
                  <a:schemeClr val="tx1"/>
                </a:solidFill>
              </a:rPr>
              <a:t>è un argomento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9" name="Connettore 2 8"/>
          <p:cNvCxnSpPr/>
          <p:nvPr/>
        </p:nvCxnSpPr>
        <p:spPr bwMode="auto">
          <a:xfrm flipH="1">
            <a:off x="2915816" y="1295768"/>
            <a:ext cx="2304256" cy="40504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4259626" y="3429000"/>
            <a:ext cx="4884374" cy="156966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Con </a:t>
            </a:r>
            <a:r>
              <a:rPr lang="it-IT" sz="2400" b="1" dirty="0" smtClean="0">
                <a:solidFill>
                  <a:schemeClr val="tx1"/>
                </a:solidFill>
              </a:rPr>
              <a:t>%</a:t>
            </a:r>
            <a:r>
              <a:rPr lang="it-IT" sz="2400" b="1" dirty="0" err="1" smtClean="0">
                <a:solidFill>
                  <a:schemeClr val="tx1"/>
                </a:solidFill>
              </a:rPr>
              <a:t>run</a:t>
            </a:r>
            <a:r>
              <a:rPr lang="it-IT" sz="2400" dirty="0" smtClean="0">
                <a:solidFill>
                  <a:schemeClr val="tx1"/>
                </a:solidFill>
              </a:rPr>
              <a:t> le definizioni sono direttamente accessibili, con </a:t>
            </a:r>
            <a:r>
              <a:rPr lang="it-IT" sz="2400" b="1" dirty="0" smtClean="0">
                <a:solidFill>
                  <a:schemeClr val="tx1"/>
                </a:solidFill>
              </a:rPr>
              <a:t>import</a:t>
            </a:r>
            <a:r>
              <a:rPr lang="it-IT" sz="2400" dirty="0" smtClean="0">
                <a:solidFill>
                  <a:schemeClr val="tx1"/>
                </a:solidFill>
              </a:rPr>
              <a:t> sono qualificate dal nome del </a:t>
            </a:r>
            <a:r>
              <a:rPr lang="it-IT" sz="2400" b="1" dirty="0" smtClean="0">
                <a:solidFill>
                  <a:schemeClr val="tx1"/>
                </a:solidFill>
              </a:rPr>
              <a:t>modulo</a:t>
            </a:r>
            <a:r>
              <a:rPr lang="it-IT" sz="2400" dirty="0" smtClean="0">
                <a:solidFill>
                  <a:schemeClr val="tx1"/>
                </a:solidFill>
              </a:rPr>
              <a:t> importato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3" name="Connettore 2 12"/>
          <p:cNvCxnSpPr>
            <a:stCxn id="11" idx="1"/>
          </p:cNvCxnSpPr>
          <p:nvPr/>
        </p:nvCxnSpPr>
        <p:spPr bwMode="auto">
          <a:xfrm flipH="1" flipV="1">
            <a:off x="3131840" y="4005064"/>
            <a:ext cx="1127786" cy="20876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Connettore 2 14"/>
          <p:cNvCxnSpPr>
            <a:stCxn id="11" idx="1"/>
          </p:cNvCxnSpPr>
          <p:nvPr/>
        </p:nvCxnSpPr>
        <p:spPr bwMode="auto">
          <a:xfrm flipH="1">
            <a:off x="3059832" y="4213830"/>
            <a:ext cx="1199794" cy="78483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7230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spyder</a:t>
            </a:r>
            <a:endParaRPr lang="it-IT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31903"/>
            <a:ext cx="8642350" cy="5159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ttore 2 5"/>
          <p:cNvCxnSpPr/>
          <p:nvPr/>
        </p:nvCxnSpPr>
        <p:spPr bwMode="auto">
          <a:xfrm flipH="1">
            <a:off x="2843808" y="3165068"/>
            <a:ext cx="576064" cy="1272044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  <a:extLst/>
        </p:spPr>
      </p:cxnSp>
      <p:sp>
        <p:nvSpPr>
          <p:cNvPr id="4" name="CasellaDiTesto 3"/>
          <p:cNvSpPr txBox="1"/>
          <p:nvPr/>
        </p:nvSpPr>
        <p:spPr>
          <a:xfrm>
            <a:off x="3419872" y="2564904"/>
            <a:ext cx="3600400" cy="92333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Con </a:t>
            </a:r>
            <a:r>
              <a:rPr lang="it-IT" dirty="0" err="1" smtClean="0">
                <a:solidFill>
                  <a:schemeClr val="tx1"/>
                </a:solidFill>
              </a:rPr>
              <a:t>Ctrl</a:t>
            </a:r>
            <a:r>
              <a:rPr lang="it-IT" dirty="0" smtClean="0">
                <a:solidFill>
                  <a:schemeClr val="tx1"/>
                </a:solidFill>
              </a:rPr>
              <a:t>-Invio, si invia il contenuto della cella alla console dove viene eseguito.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35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ipython</a:t>
            </a:r>
            <a:r>
              <a:rPr lang="it-IT" dirty="0" smtClean="0"/>
              <a:t> notebook</a:t>
            </a:r>
            <a:endParaRPr lang="it-I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28" y="1041758"/>
            <a:ext cx="6237980" cy="550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228184" y="1340768"/>
            <a:ext cx="2808312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All'interno di un browser.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580112" y="2082545"/>
            <a:ext cx="3240360" cy="101566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Si possono inserire celle di testo anche con delle formule scritte in </a:t>
            </a:r>
            <a:r>
              <a:rPr lang="it-IT" sz="2000" dirty="0" err="1" smtClean="0">
                <a:solidFill>
                  <a:schemeClr val="tx1"/>
                </a:solidFill>
              </a:rPr>
              <a:t>LaTex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5" idx="1"/>
          </p:cNvCxnSpPr>
          <p:nvPr/>
        </p:nvCxnSpPr>
        <p:spPr bwMode="auto">
          <a:xfrm flipH="1">
            <a:off x="4283968" y="2590377"/>
            <a:ext cx="1296144" cy="76661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5399584" y="3717032"/>
            <a:ext cx="3744416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Le figure sono inserite nel testo.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9" name="Connettore 2 8"/>
          <p:cNvCxnSpPr/>
          <p:nvPr/>
        </p:nvCxnSpPr>
        <p:spPr bwMode="auto">
          <a:xfrm flipH="1">
            <a:off x="4499992" y="3917087"/>
            <a:ext cx="899592" cy="59203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5094312" y="4869160"/>
            <a:ext cx="3744416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 file in formato .</a:t>
            </a:r>
            <a:r>
              <a:rPr lang="it-IT" sz="2000" dirty="0" err="1" smtClean="0">
                <a:solidFill>
                  <a:schemeClr val="tx1"/>
                </a:solidFill>
              </a:rPr>
              <a:t>ipynb</a:t>
            </a:r>
            <a:r>
              <a:rPr lang="it-IT" sz="2000" dirty="0" smtClean="0">
                <a:solidFill>
                  <a:schemeClr val="tx1"/>
                </a:solidFill>
              </a:rPr>
              <a:t>  possono essere scambiati.</a:t>
            </a:r>
            <a:endParaRPr lang="it-IT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46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Moduli e package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from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linalg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from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numpy.linalg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lstsq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dirty="0" err="1" smtClean="0">
                <a:cs typeface="Courier New" panose="02070309020205020404" pitchFamily="49" charset="0"/>
              </a:rPr>
              <a:t>Python</a:t>
            </a:r>
            <a:r>
              <a:rPr lang="it-IT" sz="2400" dirty="0" smtClean="0">
                <a:cs typeface="Courier New" panose="02070309020205020404" pitchFamily="49" charset="0"/>
              </a:rPr>
              <a:t> è organizzato con moduli e package, ogni funzionalità aggiuntiva si ottiene importando il relativo modulo:</a:t>
            </a:r>
            <a:endParaRPr lang="it-IT" sz="2000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re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os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argparse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Etc.  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980728"/>
            <a:ext cx="3240360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Importa il package </a:t>
            </a:r>
            <a:r>
              <a:rPr lang="it-IT" sz="2000" b="1" dirty="0" err="1" smtClean="0">
                <a:solidFill>
                  <a:schemeClr val="tx1"/>
                </a:solidFill>
              </a:rPr>
              <a:t>numpy</a:t>
            </a:r>
            <a:endParaRPr lang="it-IT" sz="2000" b="1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>
            <a:off x="2843808" y="1180783"/>
            <a:ext cx="2880320" cy="8797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5580112" y="1533238"/>
            <a:ext cx="3240360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Importa il package </a:t>
            </a:r>
            <a:r>
              <a:rPr lang="it-IT" sz="2000" b="1" dirty="0" err="1" smtClean="0">
                <a:solidFill>
                  <a:schemeClr val="tx1"/>
                </a:solidFill>
              </a:rPr>
              <a:t>numpy</a:t>
            </a:r>
            <a:r>
              <a:rPr lang="it-IT" sz="2000" dirty="0" smtClean="0">
                <a:solidFill>
                  <a:schemeClr val="tx1"/>
                </a:solidFill>
              </a:rPr>
              <a:t> cambiandogli il nome </a:t>
            </a:r>
            <a:endParaRPr lang="it-IT" sz="2000" b="1" dirty="0">
              <a:solidFill>
                <a:schemeClr val="tx1"/>
              </a:solidFill>
            </a:endParaRPr>
          </a:p>
        </p:txBody>
      </p:sp>
      <p:cxnSp>
        <p:nvCxnSpPr>
          <p:cNvPr id="10" name="Connettore 2 9"/>
          <p:cNvCxnSpPr>
            <a:stCxn id="8" idx="1"/>
          </p:cNvCxnSpPr>
          <p:nvPr/>
        </p:nvCxnSpPr>
        <p:spPr bwMode="auto">
          <a:xfrm flipH="1">
            <a:off x="3851920" y="1887181"/>
            <a:ext cx="1728192" cy="8683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5578946" y="2420888"/>
            <a:ext cx="3384376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Importa il modulo </a:t>
            </a:r>
            <a:r>
              <a:rPr lang="it-IT" sz="2000" b="1" dirty="0" err="1" smtClean="0">
                <a:solidFill>
                  <a:schemeClr val="tx1"/>
                </a:solidFill>
              </a:rPr>
              <a:t>linalg</a:t>
            </a:r>
            <a:r>
              <a:rPr lang="it-IT" sz="2000" dirty="0" smtClean="0">
                <a:solidFill>
                  <a:schemeClr val="tx1"/>
                </a:solidFill>
              </a:rPr>
              <a:t> del package </a:t>
            </a:r>
            <a:r>
              <a:rPr lang="it-IT" sz="2000" b="1" dirty="0" err="1" smtClean="0">
                <a:solidFill>
                  <a:schemeClr val="tx1"/>
                </a:solidFill>
              </a:rPr>
              <a:t>numpy</a:t>
            </a:r>
            <a:r>
              <a:rPr lang="it-IT" sz="2000" dirty="0" smtClean="0">
                <a:solidFill>
                  <a:schemeClr val="tx1"/>
                </a:solidFill>
              </a:rPr>
              <a:t> </a:t>
            </a:r>
            <a:endParaRPr lang="it-IT" sz="2000" b="1" dirty="0">
              <a:solidFill>
                <a:schemeClr val="tx1"/>
              </a:solidFill>
            </a:endParaRPr>
          </a:p>
        </p:txBody>
      </p:sp>
      <p:cxnSp>
        <p:nvCxnSpPr>
          <p:cNvPr id="13" name="Connettore 2 12"/>
          <p:cNvCxnSpPr>
            <a:stCxn id="11" idx="1"/>
          </p:cNvCxnSpPr>
          <p:nvPr/>
        </p:nvCxnSpPr>
        <p:spPr bwMode="auto">
          <a:xfrm flipH="1">
            <a:off x="4716016" y="2774831"/>
            <a:ext cx="862930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CasellaDiTesto 13"/>
          <p:cNvSpPr txBox="1"/>
          <p:nvPr/>
        </p:nvSpPr>
        <p:spPr>
          <a:xfrm>
            <a:off x="5657810" y="3212976"/>
            <a:ext cx="3384376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Importa la funzione </a:t>
            </a:r>
            <a:r>
              <a:rPr lang="it-IT" sz="2000" b="1" dirty="0" err="1" smtClean="0">
                <a:solidFill>
                  <a:schemeClr val="tx1"/>
                </a:solidFill>
              </a:rPr>
              <a:t>lstsq</a:t>
            </a:r>
            <a:r>
              <a:rPr lang="it-IT" sz="2000" dirty="0" smtClean="0">
                <a:solidFill>
                  <a:schemeClr val="tx1"/>
                </a:solidFill>
              </a:rPr>
              <a:t> del modulo </a:t>
            </a:r>
            <a:r>
              <a:rPr lang="it-IT" sz="2000" b="1" dirty="0" err="1" smtClean="0">
                <a:solidFill>
                  <a:schemeClr val="tx1"/>
                </a:solidFill>
              </a:rPr>
              <a:t>numpy.linalg</a:t>
            </a:r>
            <a:r>
              <a:rPr lang="it-IT" sz="2000" dirty="0" smtClean="0">
                <a:solidFill>
                  <a:schemeClr val="tx1"/>
                </a:solidFill>
              </a:rPr>
              <a:t> </a:t>
            </a:r>
            <a:endParaRPr lang="it-IT" sz="2000" b="1" dirty="0">
              <a:solidFill>
                <a:schemeClr val="tx1"/>
              </a:solidFill>
            </a:endParaRPr>
          </a:p>
        </p:txBody>
      </p:sp>
      <p:cxnSp>
        <p:nvCxnSpPr>
          <p:cNvPr id="16" name="Connettore 2 15"/>
          <p:cNvCxnSpPr>
            <a:stCxn id="14" idx="1"/>
          </p:cNvCxnSpPr>
          <p:nvPr/>
        </p:nvCxnSpPr>
        <p:spPr bwMode="auto">
          <a:xfrm flipH="1">
            <a:off x="5147481" y="3566919"/>
            <a:ext cx="510329" cy="17697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0" name="CasellaDiTesto 19"/>
          <p:cNvSpPr txBox="1"/>
          <p:nvPr/>
        </p:nvSpPr>
        <p:spPr>
          <a:xfrm>
            <a:off x="4932040" y="4941168"/>
            <a:ext cx="3816424" cy="380480"/>
          </a:xfrm>
          <a:prstGeom prst="rect">
            <a:avLst/>
          </a:prstGeom>
          <a:solidFill>
            <a:srgbClr val="CCFFCC"/>
          </a:solidFill>
        </p:spPr>
        <p:txBody>
          <a:bodyPr wrap="square" tIns="36000" bIns="36000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Espressioni regolari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4928592" y="5283808"/>
            <a:ext cx="3816424" cy="380480"/>
          </a:xfrm>
          <a:prstGeom prst="rect">
            <a:avLst/>
          </a:prstGeom>
          <a:solidFill>
            <a:srgbClr val="CCFFCC"/>
          </a:solidFill>
        </p:spPr>
        <p:txBody>
          <a:bodyPr wrap="square" tIns="36000" bIns="36000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Accesso al sistema operativo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4928592" y="5589240"/>
            <a:ext cx="3819872" cy="380480"/>
          </a:xfrm>
          <a:prstGeom prst="rect">
            <a:avLst/>
          </a:prstGeom>
          <a:solidFill>
            <a:srgbClr val="CCFFCC"/>
          </a:solidFill>
        </p:spPr>
        <p:txBody>
          <a:bodyPr wrap="square" tIns="36000" bIns="36000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Informazioni sul sistema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4963184" y="5969720"/>
            <a:ext cx="3819872" cy="380480"/>
          </a:xfrm>
          <a:prstGeom prst="rect">
            <a:avLst/>
          </a:prstGeom>
          <a:solidFill>
            <a:srgbClr val="CCFFCC"/>
          </a:solidFill>
        </p:spPr>
        <p:txBody>
          <a:bodyPr wrap="square" tIns="36000" bIns="36000" rtlCol="0">
            <a:spAutoFit/>
          </a:bodyPr>
          <a:lstStyle/>
          <a:p>
            <a:r>
              <a:rPr lang="it-IT" sz="2000" dirty="0" err="1" smtClean="0">
                <a:solidFill>
                  <a:schemeClr val="tx1"/>
                </a:solidFill>
              </a:rPr>
              <a:t>Parsing</a:t>
            </a:r>
            <a:r>
              <a:rPr lang="it-IT" sz="2000" dirty="0" smtClean="0">
                <a:solidFill>
                  <a:schemeClr val="tx1"/>
                </a:solidFill>
              </a:rPr>
              <a:t> degli argomenti</a:t>
            </a:r>
            <a:endParaRPr lang="it-IT" sz="2000" b="1" dirty="0">
              <a:solidFill>
                <a:schemeClr val="tx1"/>
              </a:solidFill>
            </a:endParaRPr>
          </a:p>
        </p:txBody>
      </p:sp>
      <p:cxnSp>
        <p:nvCxnSpPr>
          <p:cNvPr id="25" name="Connettore 2 24"/>
          <p:cNvCxnSpPr/>
          <p:nvPr/>
        </p:nvCxnSpPr>
        <p:spPr bwMode="auto">
          <a:xfrm flipH="1">
            <a:off x="2483768" y="5131408"/>
            <a:ext cx="2444824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Connettore 2 26"/>
          <p:cNvCxnSpPr/>
          <p:nvPr/>
        </p:nvCxnSpPr>
        <p:spPr bwMode="auto">
          <a:xfrm flipH="1">
            <a:off x="2483768" y="5474048"/>
            <a:ext cx="2444824" cy="11519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9" name="Connettore 2 28"/>
          <p:cNvCxnSpPr/>
          <p:nvPr/>
        </p:nvCxnSpPr>
        <p:spPr bwMode="auto">
          <a:xfrm flipH="1">
            <a:off x="2699792" y="5779480"/>
            <a:ext cx="2228800" cy="19024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" name="Connettore 2 30"/>
          <p:cNvCxnSpPr>
            <a:stCxn id="23" idx="1"/>
          </p:cNvCxnSpPr>
          <p:nvPr/>
        </p:nvCxnSpPr>
        <p:spPr bwMode="auto">
          <a:xfrm flipH="1">
            <a:off x="3347864" y="6159960"/>
            <a:ext cx="1615320" cy="19024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054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950" y="116632"/>
            <a:ext cx="8221663" cy="708124"/>
          </a:xfrm>
        </p:spPr>
        <p:txBody>
          <a:bodyPr/>
          <a:lstStyle/>
          <a:p>
            <a:r>
              <a:rPr lang="it-IT" dirty="0" smtClean="0"/>
              <a:t>Primo programma</a:t>
            </a:r>
            <a:endParaRPr lang="it-IT" dirty="0"/>
          </a:p>
        </p:txBody>
      </p:sp>
      <p:grpSp>
        <p:nvGrpSpPr>
          <p:cNvPr id="6" name="Gruppo 5"/>
          <p:cNvGrpSpPr/>
          <p:nvPr/>
        </p:nvGrpSpPr>
        <p:grpSpPr>
          <a:xfrm>
            <a:off x="119580" y="980728"/>
            <a:ext cx="4248472" cy="1800200"/>
            <a:chOff x="2843808" y="3140968"/>
            <a:chExt cx="4248472" cy="1800200"/>
          </a:xfrm>
        </p:grpSpPr>
        <p:sp>
          <p:nvSpPr>
            <p:cNvPr id="4" name="Rettangolo 3"/>
            <p:cNvSpPr/>
            <p:nvPr/>
          </p:nvSpPr>
          <p:spPr bwMode="auto">
            <a:xfrm>
              <a:off x="2843808" y="3645024"/>
              <a:ext cx="4248472" cy="1296144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kumimoji="0" lang="it-IT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ciao(cosa):</a:t>
              </a:r>
            </a:p>
            <a:p>
              <a:r>
                <a:rPr lang="it-IT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completo = </a:t>
              </a:r>
              <a:r>
                <a:rPr lang="it-IT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Ciao </a:t>
              </a:r>
              <a:r>
                <a:rPr lang="it-IT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+cosa </a:t>
              </a:r>
              <a:endPara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(completo)</a:t>
              </a:r>
              <a:endPara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5" name="Rettangolo 4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rPr>
                <a:t>saluto.py</a:t>
              </a:r>
              <a:endParaRPr kumimoji="0" lang="it-I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5220072" y="1064936"/>
            <a:ext cx="3744416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I blocchi iniziano con «:» nella istruzione che precede il blocco.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9" name="Connettore 2 8"/>
          <p:cNvCxnSpPr/>
          <p:nvPr/>
        </p:nvCxnSpPr>
        <p:spPr bwMode="auto">
          <a:xfrm flipH="1">
            <a:off x="2915816" y="1295768"/>
            <a:ext cx="2304256" cy="40504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14" name="Gruppo 13"/>
          <p:cNvGrpSpPr/>
          <p:nvPr/>
        </p:nvGrpSpPr>
        <p:grpSpPr>
          <a:xfrm>
            <a:off x="123907" y="3212976"/>
            <a:ext cx="4248472" cy="2160240"/>
            <a:chOff x="2843808" y="3140968"/>
            <a:chExt cx="4248472" cy="1800200"/>
          </a:xfrm>
        </p:grpSpPr>
        <p:sp>
          <p:nvSpPr>
            <p:cNvPr id="16" name="Rettangolo 15"/>
            <p:cNvSpPr/>
            <p:nvPr/>
          </p:nvSpPr>
          <p:spPr bwMode="auto">
            <a:xfrm>
              <a:off x="2843808" y="3645024"/>
              <a:ext cx="4248472" cy="1296144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kumimoji="0" lang="it-IT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ciao(cosa):</a:t>
              </a:r>
            </a:p>
            <a:p>
              <a:r>
                <a:rPr lang="it-IT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␢␢␢</a:t>
              </a:r>
              <a:r>
                <a:rPr lang="it-IT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␢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completo </a:t>
              </a:r>
              <a:r>
                <a:rPr lang="it-IT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= 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'Ciao '+</a:t>
              </a:r>
              <a:r>
                <a:rPr lang="it-IT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cosa </a:t>
              </a:r>
            </a:p>
            <a:p>
              <a:r>
                <a:rPr lang="it-IT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␢␢␢␢</a:t>
              </a:r>
              <a:r>
                <a:rPr lang="it-IT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(completo)</a:t>
              </a:r>
            </a:p>
            <a:p>
              <a:endParaRPr lang="it-IT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it-IT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…</a:t>
              </a:r>
              <a:endParaRPr lang="it-IT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17" name="Rettangolo 16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rPr>
                <a:t>saluto.py</a:t>
              </a:r>
              <a:endParaRPr kumimoji="0" lang="it-I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4617166" y="2287612"/>
            <a:ext cx="4320480" cy="4154984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Il blocco di istruzioni termina quando l’indentazione ritorna al livello precedente. </a:t>
            </a:r>
          </a:p>
          <a:p>
            <a:endParaRPr lang="it-IT" sz="2400" dirty="0">
              <a:solidFill>
                <a:schemeClr val="tx1"/>
              </a:solidFill>
            </a:endParaRPr>
          </a:p>
          <a:p>
            <a:r>
              <a:rPr lang="it-IT" sz="2400" dirty="0" smtClean="0">
                <a:solidFill>
                  <a:schemeClr val="tx1"/>
                </a:solidFill>
              </a:rPr>
              <a:t>Non ci sono rispetto agli altri linguaggi dei terminatori del blocco (come } in C/C++).</a:t>
            </a:r>
          </a:p>
          <a:p>
            <a:endParaRPr lang="it-IT" sz="2400" dirty="0">
              <a:solidFill>
                <a:schemeClr val="tx1"/>
              </a:solidFill>
            </a:endParaRPr>
          </a:p>
          <a:p>
            <a:r>
              <a:rPr lang="it-IT" sz="2400" dirty="0" smtClean="0">
                <a:solidFill>
                  <a:schemeClr val="tx1"/>
                </a:solidFill>
              </a:rPr>
              <a:t>Un programma così è automaticamente scritto in maniera ordinata.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4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Assegnazione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Il segno di = associa ad un nome un riferimento ad una variabile che diventa raggiungibile.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sonounastringa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'Ciao come stai'</a:t>
            </a:r>
          </a:p>
          <a:p>
            <a:pPr marL="0" indent="0">
              <a:buNone/>
            </a:pP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quelladiprima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sonounastringa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Parentesi graffa chiusa 3"/>
          <p:cNvSpPr/>
          <p:nvPr/>
        </p:nvSpPr>
        <p:spPr bwMode="auto">
          <a:xfrm rot="5400000">
            <a:off x="5688124" y="1340768"/>
            <a:ext cx="216024" cy="2592288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5" name="Parentesi graffa chiusa 4"/>
          <p:cNvSpPr/>
          <p:nvPr/>
        </p:nvSpPr>
        <p:spPr bwMode="auto">
          <a:xfrm rot="5400000">
            <a:off x="2447764" y="1340768"/>
            <a:ext cx="216024" cy="2592288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071803" y="2750677"/>
            <a:ext cx="1448666" cy="523220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Variabile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020212" y="2752401"/>
            <a:ext cx="1071127" cy="523220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Nome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013537" y="4263013"/>
            <a:ext cx="4115101" cy="523220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Variabile puntata dal nome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9" name="Parentesi graffa chiusa 8"/>
          <p:cNvSpPr/>
          <p:nvPr/>
        </p:nvSpPr>
        <p:spPr bwMode="auto">
          <a:xfrm rot="5400000">
            <a:off x="5194917" y="2744924"/>
            <a:ext cx="216024" cy="2592288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0" name="Parentesi graffa chiusa 9"/>
          <p:cNvSpPr/>
          <p:nvPr/>
        </p:nvSpPr>
        <p:spPr bwMode="auto">
          <a:xfrm rot="5400000">
            <a:off x="2159732" y="2750093"/>
            <a:ext cx="216024" cy="2592288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353551" y="4182414"/>
            <a:ext cx="1828386" cy="523220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Altro nome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19900" y="5348564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Per le variabili come le stringhe ed i numeri, che sono immutabili, nessuna differenza rispetto alla interpretazione consueta.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0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Assegnazione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8640960" cy="2448273"/>
          </a:xfrm>
        </p:spPr>
        <p:txBody>
          <a:bodyPr/>
          <a:lstStyle/>
          <a:p>
            <a:pPr marL="0" indent="0">
              <a:buNone/>
            </a:pP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 </a:t>
            </a:r>
            <a:r>
              <a:rPr lang="it-IT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sonounastringa</a:t>
            </a: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'Ciao </a:t>
            </a: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come </a:t>
            </a: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stai'</a:t>
            </a:r>
            <a:endParaRPr lang="it-IT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it-IT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quelladiprima</a:t>
            </a: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sonounastringa</a:t>
            </a:r>
            <a:endParaRPr lang="it-IT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/>
          <p:cNvSpPr/>
          <p:nvPr/>
        </p:nvSpPr>
        <p:spPr bwMode="auto">
          <a:xfrm>
            <a:off x="5580112" y="4941168"/>
            <a:ext cx="2736304" cy="432048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‘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rPr>
              <a:t>Ciao come stai’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467544" y="4689140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ＭＳ Ｐゴシック" charset="0"/>
              </a:rPr>
              <a:t>sonounastringa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467544" y="5445224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ＭＳ Ｐゴシック" charset="0"/>
              </a:rPr>
              <a:t>quelladiprima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8" name="Connettore 7 7"/>
          <p:cNvCxnSpPr>
            <a:stCxn id="5" idx="3"/>
            <a:endCxn id="4" idx="1"/>
          </p:cNvCxnSpPr>
          <p:nvPr/>
        </p:nvCxnSpPr>
        <p:spPr bwMode="auto">
          <a:xfrm>
            <a:off x="3419872" y="4941168"/>
            <a:ext cx="2160240" cy="216024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Connettore 7 9"/>
          <p:cNvCxnSpPr>
            <a:stCxn id="6" idx="3"/>
            <a:endCxn id="4" idx="1"/>
          </p:cNvCxnSpPr>
          <p:nvPr/>
        </p:nvCxnSpPr>
        <p:spPr bwMode="auto">
          <a:xfrm flipV="1">
            <a:off x="3419872" y="5157192"/>
            <a:ext cx="2160240" cy="540060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7947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Assegnazione (3)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8640960" cy="2448273"/>
          </a:xfrm>
        </p:spPr>
        <p:txBody>
          <a:bodyPr/>
          <a:lstStyle/>
          <a:p>
            <a:pPr marL="0" indent="0">
              <a:buNone/>
            </a:pP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sonounastringa</a:t>
            </a: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'Ciao </a:t>
            </a: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come </a:t>
            </a: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stai'</a:t>
            </a:r>
            <a:endParaRPr lang="it-IT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it-IT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quelladiprima</a:t>
            </a:r>
            <a:r>
              <a:rPr lang="it-IT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sonounastringa</a:t>
            </a:r>
            <a:endParaRPr lang="it-IT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sonounastringa</a:t>
            </a:r>
            <a:r>
              <a:rPr lang="it-IT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'Bene Bene'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/>
          <p:cNvSpPr/>
          <p:nvPr/>
        </p:nvSpPr>
        <p:spPr bwMode="auto">
          <a:xfrm>
            <a:off x="5580112" y="4941168"/>
            <a:ext cx="2736304" cy="432048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‘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rPr>
              <a:t>Ciao come stai’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467544" y="4689140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ＭＳ Ｐゴシック" charset="0"/>
              </a:rPr>
              <a:t>sonounastringa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467544" y="5445224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ＭＳ Ｐゴシック" charset="0"/>
              </a:rPr>
              <a:t>quelladiprima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8" name="Connettore 7 7"/>
          <p:cNvCxnSpPr>
            <a:stCxn id="5" idx="3"/>
            <a:endCxn id="9" idx="1"/>
          </p:cNvCxnSpPr>
          <p:nvPr/>
        </p:nvCxnSpPr>
        <p:spPr bwMode="auto">
          <a:xfrm flipV="1">
            <a:off x="3419872" y="4293096"/>
            <a:ext cx="2160240" cy="648072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Connettore 7 9"/>
          <p:cNvCxnSpPr>
            <a:stCxn id="6" idx="3"/>
            <a:endCxn id="4" idx="1"/>
          </p:cNvCxnSpPr>
          <p:nvPr/>
        </p:nvCxnSpPr>
        <p:spPr bwMode="auto">
          <a:xfrm flipV="1">
            <a:off x="3419872" y="5157192"/>
            <a:ext cx="2160240" cy="540060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9" name="Rettangolo 8"/>
          <p:cNvSpPr/>
          <p:nvPr/>
        </p:nvSpPr>
        <p:spPr bwMode="auto">
          <a:xfrm>
            <a:off x="5580112" y="4077072"/>
            <a:ext cx="2736304" cy="432048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‘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rPr>
              <a:t>Bene Bene’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11" name="Connettore 7 10"/>
          <p:cNvCxnSpPr>
            <a:stCxn id="5" idx="3"/>
            <a:endCxn id="4" idx="1"/>
          </p:cNvCxnSpPr>
          <p:nvPr/>
        </p:nvCxnSpPr>
        <p:spPr bwMode="auto">
          <a:xfrm>
            <a:off x="3419872" y="4941168"/>
            <a:ext cx="2160240" cy="216024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21" name="Gruppo 20"/>
          <p:cNvGrpSpPr/>
          <p:nvPr/>
        </p:nvGrpSpPr>
        <p:grpSpPr>
          <a:xfrm>
            <a:off x="4211960" y="4876508"/>
            <a:ext cx="288032" cy="288032"/>
            <a:chOff x="3419872" y="3933056"/>
            <a:chExt cx="288032" cy="288032"/>
          </a:xfrm>
        </p:grpSpPr>
        <p:cxnSp>
          <p:nvCxnSpPr>
            <p:cNvPr id="15" name="Connettore 1 14"/>
            <p:cNvCxnSpPr/>
            <p:nvPr/>
          </p:nvCxnSpPr>
          <p:spPr bwMode="auto">
            <a:xfrm flipH="1">
              <a:off x="3419872" y="3933056"/>
              <a:ext cx="288032" cy="288032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6" name="Connettore 1 15"/>
            <p:cNvCxnSpPr/>
            <p:nvPr/>
          </p:nvCxnSpPr>
          <p:spPr bwMode="auto">
            <a:xfrm flipH="1" flipV="1">
              <a:off x="3419872" y="3933056"/>
              <a:ext cx="288032" cy="288032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75084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Introduzione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Interpretato</a:t>
            </a:r>
          </a:p>
          <a:p>
            <a:r>
              <a:rPr lang="it-IT" dirty="0" smtClean="0"/>
              <a:t>Orientato agli Oggetti</a:t>
            </a:r>
          </a:p>
          <a:p>
            <a:r>
              <a:rPr lang="it-IT" dirty="0" smtClean="0"/>
              <a:t>Vasta Libreria</a:t>
            </a:r>
          </a:p>
          <a:p>
            <a:r>
              <a:rPr lang="it-IT" dirty="0" smtClean="0"/>
              <a:t>Molto usato nella analisi dei dati</a:t>
            </a:r>
          </a:p>
          <a:p>
            <a:r>
              <a:rPr lang="it-IT" dirty="0" smtClean="0"/>
              <a:t>Specifiche del linguaggio:</a:t>
            </a:r>
          </a:p>
          <a:p>
            <a:pPr lvl="1"/>
            <a:r>
              <a:rPr lang="it-IT" dirty="0" smtClean="0"/>
              <a:t>2.x  compatibile con il passato.</a:t>
            </a:r>
          </a:p>
          <a:p>
            <a:pPr lvl="1"/>
            <a:r>
              <a:rPr lang="it-IT" dirty="0" smtClean="0"/>
              <a:t>3.x  ha alcune incompatibilità con la 2.x (in particolare l’istruzione </a:t>
            </a:r>
            <a:r>
              <a:rPr lang="it-IT" dirty="0" err="1" smtClean="0"/>
              <a:t>print</a:t>
            </a:r>
            <a:r>
              <a:rPr lang="it-IT" dirty="0" smtClean="0"/>
              <a:t> è diventata una funzione).</a:t>
            </a:r>
          </a:p>
          <a:p>
            <a:r>
              <a:rPr lang="it-IT" dirty="0">
                <a:hlinkClick r:id="rId3"/>
              </a:rPr>
              <a:t>https://www.python.org</a:t>
            </a:r>
            <a:r>
              <a:rPr lang="it-IT" dirty="0" smtClean="0">
                <a:hlinkClick r:id="rId3"/>
              </a:rPr>
              <a:t>/</a:t>
            </a:r>
            <a:endParaRPr lang="it-IT" dirty="0" smtClean="0"/>
          </a:p>
          <a:p>
            <a:r>
              <a:rPr lang="it-IT" dirty="0">
                <a:hlinkClick r:id="rId4"/>
              </a:rPr>
              <a:t>http://www.scipy.org</a:t>
            </a:r>
            <a:r>
              <a:rPr lang="it-IT" dirty="0" smtClean="0">
                <a:hlinkClick r:id="rId4"/>
              </a:rPr>
              <a:t>/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151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Le liste sono un primo esempio di variabili mutabili.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lista_b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lista_a.append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(7)</a:t>
            </a: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lista_b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[1, 2, 3, 7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0" name="Parentesi graffa chiusa 9"/>
          <p:cNvSpPr/>
          <p:nvPr/>
        </p:nvSpPr>
        <p:spPr bwMode="auto">
          <a:xfrm rot="5400000">
            <a:off x="1529360" y="2330576"/>
            <a:ext cx="216025" cy="1548775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11561" y="3244072"/>
            <a:ext cx="8352928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i due nomi </a:t>
            </a:r>
            <a:r>
              <a:rPr lang="it-IT" sz="24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r>
              <a:rPr lang="it-IT" sz="2800" dirty="0" smtClean="0">
                <a:solidFill>
                  <a:schemeClr val="tx1"/>
                </a:solidFill>
              </a:rPr>
              <a:t>, e </a:t>
            </a:r>
            <a:r>
              <a:rPr lang="it-IT" sz="24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lista_b</a:t>
            </a:r>
            <a:r>
              <a:rPr lang="it-IT" sz="2800" dirty="0" smtClean="0">
                <a:solidFill>
                  <a:schemeClr val="tx1"/>
                </a:solidFill>
              </a:rPr>
              <a:t> puntano alla stessa lista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42515" y="5445224"/>
            <a:ext cx="8821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Diversi tipi di variabili sono mutabili: liste, dizionari, set, oggetti (tra cui i </a:t>
            </a:r>
            <a:r>
              <a:rPr lang="it-IT" sz="2000" dirty="0" err="1" smtClean="0">
                <a:solidFill>
                  <a:schemeClr val="tx1"/>
                </a:solidFill>
              </a:rPr>
              <a:t>numpy</a:t>
            </a:r>
            <a:r>
              <a:rPr lang="it-IT" sz="2000" dirty="0" smtClean="0">
                <a:solidFill>
                  <a:schemeClr val="tx1"/>
                </a:solidFill>
              </a:rPr>
              <a:t> array).</a:t>
            </a:r>
          </a:p>
          <a:p>
            <a:r>
              <a:rPr lang="it-IT" sz="2000" dirty="0" smtClean="0">
                <a:solidFill>
                  <a:schemeClr val="tx1"/>
                </a:solidFill>
              </a:rPr>
              <a:t>Tra i tipi immutabili abbiamo: numeri, stringhe e </a:t>
            </a:r>
            <a:r>
              <a:rPr lang="it-IT" sz="2000" dirty="0" err="1" smtClean="0">
                <a:solidFill>
                  <a:schemeClr val="tx1"/>
                </a:solidFill>
              </a:rPr>
              <a:t>tuple</a:t>
            </a:r>
            <a:r>
              <a:rPr lang="it-IT" sz="2000" dirty="0" smtClean="0">
                <a:solidFill>
                  <a:schemeClr val="tx1"/>
                </a:solidFill>
              </a:rPr>
              <a:t>  (ed i </a:t>
            </a:r>
            <a:r>
              <a:rPr lang="it-IT" sz="2000" dirty="0" err="1" smtClean="0">
                <a:solidFill>
                  <a:schemeClr val="tx1"/>
                </a:solidFill>
              </a:rPr>
              <a:t>frozen_set</a:t>
            </a:r>
            <a:r>
              <a:rPr lang="it-IT" sz="2000" dirty="0" smtClean="0">
                <a:solidFill>
                  <a:schemeClr val="tx1"/>
                </a:solidFill>
              </a:rPr>
              <a:t>)  </a:t>
            </a:r>
          </a:p>
        </p:txBody>
      </p:sp>
      <p:sp>
        <p:nvSpPr>
          <p:cNvPr id="13" name="Parentesi graffa chiusa 12"/>
          <p:cNvSpPr/>
          <p:nvPr/>
        </p:nvSpPr>
        <p:spPr bwMode="auto">
          <a:xfrm rot="5400000">
            <a:off x="3449968" y="2356863"/>
            <a:ext cx="216025" cy="1548775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65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Liste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lista_b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5580112" y="4941168"/>
            <a:ext cx="1871613" cy="576064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467544" y="4653136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lista_a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467544" y="5589240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lista_b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15" name="Connettore 7 14"/>
          <p:cNvCxnSpPr>
            <a:stCxn id="9" idx="3"/>
            <a:endCxn id="8" idx="1"/>
          </p:cNvCxnSpPr>
          <p:nvPr/>
        </p:nvCxnSpPr>
        <p:spPr bwMode="auto">
          <a:xfrm>
            <a:off x="3419872" y="4905164"/>
            <a:ext cx="2160240" cy="324036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Connettore 7 15"/>
          <p:cNvCxnSpPr>
            <a:stCxn id="14" idx="3"/>
            <a:endCxn id="8" idx="1"/>
          </p:cNvCxnSpPr>
          <p:nvPr/>
        </p:nvCxnSpPr>
        <p:spPr bwMode="auto">
          <a:xfrm flipV="1">
            <a:off x="3419872" y="5229200"/>
            <a:ext cx="2160240" cy="612068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4711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Liste (3)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lista_b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lista_a.append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(7)</a:t>
            </a: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5580112" y="4941168"/>
            <a:ext cx="1871613" cy="576064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3, 7]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467544" y="4653136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lista_a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467544" y="5589240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lista_b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15" name="Connettore 7 14"/>
          <p:cNvCxnSpPr>
            <a:stCxn id="9" idx="3"/>
            <a:endCxn id="8" idx="1"/>
          </p:cNvCxnSpPr>
          <p:nvPr/>
        </p:nvCxnSpPr>
        <p:spPr bwMode="auto">
          <a:xfrm>
            <a:off x="3419872" y="4905164"/>
            <a:ext cx="2160240" cy="324036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Connettore 7 15"/>
          <p:cNvCxnSpPr>
            <a:stCxn id="14" idx="3"/>
            <a:endCxn id="8" idx="1"/>
          </p:cNvCxnSpPr>
          <p:nvPr/>
        </p:nvCxnSpPr>
        <p:spPr bwMode="auto">
          <a:xfrm flipV="1">
            <a:off x="3419872" y="5229200"/>
            <a:ext cx="2160240" cy="612068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413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in su 11"/>
          <p:cNvSpPr/>
          <p:nvPr/>
        </p:nvSpPr>
        <p:spPr bwMode="auto">
          <a:xfrm>
            <a:off x="7342439" y="3861048"/>
            <a:ext cx="219762" cy="468052"/>
          </a:xfrm>
          <a:prstGeom prst="upArrow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Liste (4)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lista_b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lista_a.append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(7)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lista_a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[10, 11]</a:t>
            </a: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5580112" y="4941168"/>
            <a:ext cx="1872208" cy="576064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3, 7]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467544" y="4653136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lista_a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467544" y="5589240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lista_b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15" name="Connettore 7 14"/>
          <p:cNvCxnSpPr>
            <a:stCxn id="9" idx="3"/>
            <a:endCxn id="8" idx="1"/>
          </p:cNvCxnSpPr>
          <p:nvPr/>
        </p:nvCxnSpPr>
        <p:spPr bwMode="auto">
          <a:xfrm>
            <a:off x="3419872" y="4905164"/>
            <a:ext cx="2160240" cy="324036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Connettore 7 15"/>
          <p:cNvCxnSpPr>
            <a:stCxn id="14" idx="3"/>
            <a:endCxn id="8" idx="1"/>
          </p:cNvCxnSpPr>
          <p:nvPr/>
        </p:nvCxnSpPr>
        <p:spPr bwMode="auto">
          <a:xfrm flipV="1">
            <a:off x="3419872" y="5229200"/>
            <a:ext cx="2160240" cy="612068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Rettangolo 9"/>
          <p:cNvSpPr/>
          <p:nvPr/>
        </p:nvSpPr>
        <p:spPr bwMode="auto">
          <a:xfrm>
            <a:off x="6044426" y="3284984"/>
            <a:ext cx="2808312" cy="576064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3, 7, 10, 11]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1" name="Rettangolo 10"/>
          <p:cNvSpPr/>
          <p:nvPr/>
        </p:nvSpPr>
        <p:spPr bwMode="auto">
          <a:xfrm>
            <a:off x="7668798" y="4941168"/>
            <a:ext cx="1327207" cy="576064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[10,11]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6" name="Rettangolo arrotondato 5"/>
          <p:cNvSpPr/>
          <p:nvPr/>
        </p:nvSpPr>
        <p:spPr bwMode="auto">
          <a:xfrm>
            <a:off x="7228820" y="4293096"/>
            <a:ext cx="439524" cy="360040"/>
          </a:xfrm>
          <a:prstGeom prst="round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anose="020B0A04020102020204" pitchFamily="34" charset="0"/>
                <a:ea typeface="ＭＳ Ｐゴシック" charset="0"/>
              </a:rPr>
              <a:t>+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7" name="Freccia curva 6"/>
          <p:cNvSpPr/>
          <p:nvPr/>
        </p:nvSpPr>
        <p:spPr bwMode="auto">
          <a:xfrm>
            <a:off x="6516216" y="4293096"/>
            <a:ext cx="712604" cy="648072"/>
          </a:xfrm>
          <a:prstGeom prst="bentArrow">
            <a:avLst/>
          </a:prstGeom>
          <a:solidFill>
            <a:schemeClr val="bg2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7" name="Freccia curva 16"/>
          <p:cNvSpPr/>
          <p:nvPr/>
        </p:nvSpPr>
        <p:spPr bwMode="auto">
          <a:xfrm flipH="1">
            <a:off x="7668798" y="4329100"/>
            <a:ext cx="807392" cy="612068"/>
          </a:xfrm>
          <a:prstGeom prst="bentArrow">
            <a:avLst/>
          </a:prstGeom>
          <a:solidFill>
            <a:schemeClr val="bg2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18" name="Connettore 7 17"/>
          <p:cNvCxnSpPr>
            <a:stCxn id="9" idx="3"/>
            <a:endCxn id="10" idx="1"/>
          </p:cNvCxnSpPr>
          <p:nvPr/>
        </p:nvCxnSpPr>
        <p:spPr bwMode="auto">
          <a:xfrm flipV="1">
            <a:off x="3419872" y="3573016"/>
            <a:ext cx="2624554" cy="1332148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20" name="Gruppo 19"/>
          <p:cNvGrpSpPr/>
          <p:nvPr/>
        </p:nvGrpSpPr>
        <p:grpSpPr>
          <a:xfrm>
            <a:off x="4211960" y="4876508"/>
            <a:ext cx="288032" cy="288032"/>
            <a:chOff x="3419872" y="3933056"/>
            <a:chExt cx="288032" cy="288032"/>
          </a:xfrm>
        </p:grpSpPr>
        <p:cxnSp>
          <p:nvCxnSpPr>
            <p:cNvPr id="21" name="Connettore 1 20"/>
            <p:cNvCxnSpPr/>
            <p:nvPr/>
          </p:nvCxnSpPr>
          <p:spPr bwMode="auto">
            <a:xfrm flipH="1">
              <a:off x="3419872" y="3933056"/>
              <a:ext cx="288032" cy="288032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2" name="Connettore 1 21"/>
            <p:cNvCxnSpPr/>
            <p:nvPr/>
          </p:nvCxnSpPr>
          <p:spPr bwMode="auto">
            <a:xfrm flipH="1" flipV="1">
              <a:off x="3419872" y="3933056"/>
              <a:ext cx="288032" cy="288032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6939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 bwMode="auto">
          <a:xfrm>
            <a:off x="4796786" y="1127892"/>
            <a:ext cx="3735654" cy="8609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4" name="Rettangolo 3"/>
          <p:cNvSpPr/>
          <p:nvPr/>
        </p:nvSpPr>
        <p:spPr bwMode="auto">
          <a:xfrm>
            <a:off x="251520" y="1124744"/>
            <a:ext cx="3456384" cy="8640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argomenti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3816424" cy="3600401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it-IT" sz="2400" dirty="0" smtClean="0">
                <a:cs typeface="Courier New" panose="02070309020205020404" pitchFamily="49" charset="0"/>
              </a:rPr>
              <a:t>&gt;&gt;&gt; </a:t>
            </a:r>
            <a:r>
              <a:rPr lang="it-IT" sz="2400" dirty="0" err="1" smtClean="0">
                <a:cs typeface="Courier New" panose="02070309020205020404" pitchFamily="49" charset="0"/>
              </a:rPr>
              <a:t>def</a:t>
            </a:r>
            <a:r>
              <a:rPr lang="it-IT" sz="2400" dirty="0" smtClean="0">
                <a:cs typeface="Courier New" panose="02070309020205020404" pitchFamily="49" charset="0"/>
              </a:rPr>
              <a:t> </a:t>
            </a:r>
            <a:r>
              <a:rPr lang="it-IT" sz="2400" dirty="0" err="1" smtClean="0">
                <a:cs typeface="Courier New" panose="02070309020205020404" pitchFamily="49" charset="0"/>
              </a:rPr>
              <a:t>funza</a:t>
            </a:r>
            <a:r>
              <a:rPr lang="it-IT" sz="2400" dirty="0" smtClean="0">
                <a:cs typeface="Courier New" panose="02070309020205020404" pitchFamily="49" charset="0"/>
              </a:rPr>
              <a:t>(</a:t>
            </a:r>
            <a:r>
              <a:rPr lang="it-IT" sz="2400" dirty="0" err="1" smtClean="0">
                <a:cs typeface="Courier New" panose="02070309020205020404" pitchFamily="49" charset="0"/>
              </a:rPr>
              <a:t>aloc</a:t>
            </a:r>
            <a:r>
              <a:rPr lang="it-IT" sz="2400" dirty="0" smtClean="0"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it-IT" sz="2400" dirty="0">
                <a:cs typeface="Courier New" panose="02070309020205020404" pitchFamily="49" charset="0"/>
              </a:rPr>
              <a:t>	</a:t>
            </a:r>
            <a:r>
              <a:rPr lang="it-IT" sz="2400" dirty="0" smtClean="0">
                <a:cs typeface="Courier New" panose="02070309020205020404" pitchFamily="49" charset="0"/>
              </a:rPr>
              <a:t>	</a:t>
            </a:r>
            <a:r>
              <a:rPr lang="it-IT" sz="2400" b="1" dirty="0" err="1" smtClean="0">
                <a:solidFill>
                  <a:srgbClr val="FF0000"/>
                </a:solidFill>
                <a:cs typeface="Courier New" panose="02070309020205020404" pitchFamily="49" charset="0"/>
              </a:rPr>
              <a:t>aloc.append</a:t>
            </a:r>
            <a:r>
              <a:rPr lang="it-IT" sz="2400" b="1" dirty="0" smtClean="0">
                <a:solidFill>
                  <a:srgbClr val="FF0000"/>
                </a:solidFill>
                <a:cs typeface="Courier New" panose="02070309020205020404" pitchFamily="49" charset="0"/>
              </a:rPr>
              <a:t>(9)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it-IT" sz="2400" dirty="0" smtClean="0">
                <a:cs typeface="Courier New" panose="02070309020205020404" pitchFamily="49" charset="0"/>
              </a:rPr>
              <a:t>&gt;&gt;&gt; a = [1,2,3]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it-IT" sz="2400" dirty="0" smtClean="0">
                <a:cs typeface="Courier New" panose="02070309020205020404" pitchFamily="49" charset="0"/>
              </a:rPr>
              <a:t>&gt;&gt;&gt; </a:t>
            </a:r>
            <a:r>
              <a:rPr lang="it-IT" sz="2400" dirty="0" err="1" smtClean="0">
                <a:cs typeface="Courier New" panose="02070309020205020404" pitchFamily="49" charset="0"/>
              </a:rPr>
              <a:t>funza</a:t>
            </a:r>
            <a:r>
              <a:rPr lang="it-IT" sz="2400" dirty="0" smtClean="0">
                <a:cs typeface="Courier New" panose="02070309020205020404" pitchFamily="49" charset="0"/>
              </a:rPr>
              <a:t>(a)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it-IT" sz="2400" dirty="0" smtClean="0">
                <a:cs typeface="Courier New" panose="02070309020205020404" pitchFamily="49" charset="0"/>
              </a:rPr>
              <a:t>&gt;&gt;&gt; 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dirty="0">
                <a:cs typeface="Courier New" panose="02070309020205020404" pitchFamily="49" charset="0"/>
              </a:rPr>
              <a:t>	</a:t>
            </a:r>
            <a:r>
              <a:rPr lang="it-IT" sz="2400" dirty="0" smtClean="0">
                <a:cs typeface="Courier New" panose="02070309020205020404" pitchFamily="49" charset="0"/>
              </a:rPr>
              <a:t>[1,2,3,9]</a:t>
            </a:r>
          </a:p>
          <a:p>
            <a:pPr marL="0" indent="0">
              <a:buNone/>
            </a:pPr>
            <a:r>
              <a:rPr lang="it-IT" sz="2400" dirty="0" smtClean="0"/>
              <a:t> </a:t>
            </a:r>
            <a:endParaRPr lang="it-IT" sz="2400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 bwMode="auto">
          <a:xfrm>
            <a:off x="4788024" y="1052736"/>
            <a:ext cx="4176464" cy="36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457200" indent="-457200" algn="l" defTabSz="449263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104176"/>
              </a:buClr>
              <a:buSzPct val="100000"/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914400" indent="-457200" algn="l" defTabSz="449263" rtl="0" eaLnBrk="1" fontAlgn="base" hangingPunct="1">
              <a:spcBef>
                <a:spcPts val="700"/>
              </a:spcBef>
              <a:spcAft>
                <a:spcPct val="0"/>
              </a:spcAft>
              <a:buClr>
                <a:srgbClr val="104176"/>
              </a:buClr>
              <a:buSzPct val="100000"/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257300" indent="-342900" algn="l" defTabSz="449263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104176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714500" indent="-342900" algn="l" defTabSz="449263" rtl="0" eaLnBrk="1" fontAlgn="base" hangingPunct="1">
              <a:spcBef>
                <a:spcPts val="500"/>
              </a:spcBef>
              <a:spcAft>
                <a:spcPct val="0"/>
              </a:spcAft>
              <a:buClr>
                <a:srgbClr val="104176"/>
              </a:buClr>
              <a:buSzPct val="100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71700" indent="-342900" algn="l" defTabSz="449263" rtl="0" eaLnBrk="1" fontAlgn="base" hangingPunct="1">
              <a:spcBef>
                <a:spcPts val="500"/>
              </a:spcBef>
              <a:spcAft>
                <a:spcPct val="0"/>
              </a:spcAft>
              <a:buClr>
                <a:srgbClr val="104176"/>
              </a:buClr>
              <a:buSzPct val="10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49263" rtl="0" eaLnBrk="1" fontAlgn="base" hangingPunct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1" fontAlgn="base" hangingPunct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1" fontAlgn="base" hangingPunct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1" fontAlgn="base" hangingPunct="1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t-IT" sz="2400" kern="0" dirty="0" smtClean="0">
                <a:cs typeface="Courier New" panose="02070309020205020404" pitchFamily="49" charset="0"/>
              </a:rPr>
              <a:t>&gt;&gt;&gt; </a:t>
            </a:r>
            <a:r>
              <a:rPr lang="it-IT" sz="2400" kern="0" dirty="0" err="1" smtClean="0">
                <a:cs typeface="Courier New" panose="02070309020205020404" pitchFamily="49" charset="0"/>
              </a:rPr>
              <a:t>def</a:t>
            </a:r>
            <a:r>
              <a:rPr lang="it-IT" sz="2400" kern="0" dirty="0" smtClean="0">
                <a:cs typeface="Courier New" panose="02070309020205020404" pitchFamily="49" charset="0"/>
              </a:rPr>
              <a:t> </a:t>
            </a:r>
            <a:r>
              <a:rPr lang="it-IT" sz="2400" kern="0" dirty="0" err="1" smtClean="0">
                <a:cs typeface="Courier New" panose="02070309020205020404" pitchFamily="49" charset="0"/>
              </a:rPr>
              <a:t>funzb</a:t>
            </a:r>
            <a:r>
              <a:rPr lang="it-IT" sz="2400" kern="0" dirty="0" smtClean="0">
                <a:cs typeface="Courier New" panose="02070309020205020404" pitchFamily="49" charset="0"/>
              </a:rPr>
              <a:t>(</a:t>
            </a:r>
            <a:r>
              <a:rPr lang="it-IT" sz="2400" kern="0" dirty="0" err="1" smtClean="0">
                <a:cs typeface="Courier New" panose="02070309020205020404" pitchFamily="49" charset="0"/>
              </a:rPr>
              <a:t>aloc</a:t>
            </a:r>
            <a:r>
              <a:rPr lang="it-IT" sz="2400" kern="0" dirty="0" smtClean="0"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t-IT" sz="2400" kern="0" dirty="0" smtClean="0">
                <a:cs typeface="Courier New" panose="02070309020205020404" pitchFamily="49" charset="0"/>
              </a:rPr>
              <a:t>		</a:t>
            </a:r>
            <a:r>
              <a:rPr lang="it-IT" sz="2400" b="1" kern="0" dirty="0" err="1" smtClean="0">
                <a:solidFill>
                  <a:srgbClr val="FF0000"/>
                </a:solidFill>
                <a:cs typeface="Courier New" panose="02070309020205020404" pitchFamily="49" charset="0"/>
              </a:rPr>
              <a:t>aloc</a:t>
            </a:r>
            <a:r>
              <a:rPr lang="it-IT" sz="2400" b="1" kern="0" dirty="0" smtClean="0">
                <a:solidFill>
                  <a:srgbClr val="FF0000"/>
                </a:solidFill>
                <a:cs typeface="Courier New" panose="02070309020205020404" pitchFamily="49" charset="0"/>
              </a:rPr>
              <a:t> = </a:t>
            </a:r>
            <a:r>
              <a:rPr lang="it-IT" sz="2400" b="1" kern="0" dirty="0" err="1" smtClean="0">
                <a:solidFill>
                  <a:srgbClr val="FF0000"/>
                </a:solidFill>
                <a:cs typeface="Courier New" panose="02070309020205020404" pitchFamily="49" charset="0"/>
              </a:rPr>
              <a:t>aloc</a:t>
            </a:r>
            <a:r>
              <a:rPr lang="it-IT" sz="2400" b="1" kern="0" dirty="0" smtClean="0">
                <a:solidFill>
                  <a:srgbClr val="FF0000"/>
                </a:solidFill>
                <a:cs typeface="Courier New" panose="02070309020205020404" pitchFamily="49" charset="0"/>
              </a:rPr>
              <a:t> + [11,12]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t-IT" sz="2400" kern="0" dirty="0" smtClean="0">
                <a:cs typeface="Courier New" panose="02070309020205020404" pitchFamily="49" charset="0"/>
              </a:rPr>
              <a:t>&gt;&gt;&gt; a = [1,2,3]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t-IT" sz="2400" kern="0" dirty="0" smtClean="0">
                <a:cs typeface="Courier New" panose="02070309020205020404" pitchFamily="49" charset="0"/>
              </a:rPr>
              <a:t>&gt;&gt;&gt; </a:t>
            </a:r>
            <a:r>
              <a:rPr lang="it-IT" sz="2400" kern="0" dirty="0" err="1" smtClean="0">
                <a:cs typeface="Courier New" panose="02070309020205020404" pitchFamily="49" charset="0"/>
              </a:rPr>
              <a:t>funzb</a:t>
            </a:r>
            <a:r>
              <a:rPr lang="it-IT" sz="2400" kern="0" dirty="0" smtClean="0">
                <a:cs typeface="Courier New" panose="02070309020205020404" pitchFamily="49" charset="0"/>
              </a:rPr>
              <a:t>(a)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t-IT" sz="2400" kern="0" dirty="0" smtClean="0">
                <a:cs typeface="Courier New" panose="02070309020205020404" pitchFamily="49" charset="0"/>
              </a:rPr>
              <a:t>&gt;&gt;&gt; a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t-IT" sz="2400" kern="0" dirty="0" smtClean="0">
                <a:cs typeface="Courier New" panose="02070309020205020404" pitchFamily="49" charset="0"/>
              </a:rPr>
              <a:t>	[1,2,3]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it-IT" sz="2400" kern="0" dirty="0" smtClean="0"/>
              <a:t> </a:t>
            </a:r>
            <a:endParaRPr lang="it-IT" sz="2400" kern="0" dirty="0"/>
          </a:p>
        </p:txBody>
      </p:sp>
      <p:sp>
        <p:nvSpPr>
          <p:cNvPr id="7" name="Rettangolo 6"/>
          <p:cNvSpPr/>
          <p:nvPr/>
        </p:nvSpPr>
        <p:spPr bwMode="auto">
          <a:xfrm>
            <a:off x="2195736" y="4005707"/>
            <a:ext cx="1368152" cy="473195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213246" y="3789040"/>
            <a:ext cx="1044116" cy="41404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213246" y="4471383"/>
            <a:ext cx="1044116" cy="41404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aloc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10" name="Connettore 7 9"/>
          <p:cNvCxnSpPr>
            <a:stCxn id="8" idx="3"/>
            <a:endCxn id="7" idx="1"/>
          </p:cNvCxnSpPr>
          <p:nvPr/>
        </p:nvCxnSpPr>
        <p:spPr bwMode="auto">
          <a:xfrm>
            <a:off x="1257362" y="3996063"/>
            <a:ext cx="938374" cy="246242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Connettore 7 10"/>
          <p:cNvCxnSpPr>
            <a:stCxn id="9" idx="3"/>
            <a:endCxn id="7" idx="1"/>
          </p:cNvCxnSpPr>
          <p:nvPr/>
        </p:nvCxnSpPr>
        <p:spPr bwMode="auto">
          <a:xfrm flipV="1">
            <a:off x="1257362" y="4242305"/>
            <a:ext cx="938374" cy="436101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7" name="Rettangolo 26"/>
          <p:cNvSpPr/>
          <p:nvPr/>
        </p:nvSpPr>
        <p:spPr bwMode="auto">
          <a:xfrm>
            <a:off x="2234010" y="5501606"/>
            <a:ext cx="1617910" cy="473195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3, 9]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8" name="Rettangolo 27"/>
          <p:cNvSpPr/>
          <p:nvPr/>
        </p:nvSpPr>
        <p:spPr bwMode="auto">
          <a:xfrm>
            <a:off x="251520" y="5284939"/>
            <a:ext cx="1044116" cy="41404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29" name="Rettangolo 28"/>
          <p:cNvSpPr/>
          <p:nvPr/>
        </p:nvSpPr>
        <p:spPr bwMode="auto">
          <a:xfrm>
            <a:off x="251520" y="5967282"/>
            <a:ext cx="1044116" cy="41404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aloc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30" name="Connettore 7 29"/>
          <p:cNvCxnSpPr>
            <a:stCxn id="28" idx="3"/>
            <a:endCxn id="27" idx="1"/>
          </p:cNvCxnSpPr>
          <p:nvPr/>
        </p:nvCxnSpPr>
        <p:spPr bwMode="auto">
          <a:xfrm>
            <a:off x="1295636" y="5491962"/>
            <a:ext cx="938374" cy="246242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" name="Connettore 7 30"/>
          <p:cNvCxnSpPr>
            <a:stCxn id="29" idx="3"/>
            <a:endCxn id="27" idx="1"/>
          </p:cNvCxnSpPr>
          <p:nvPr/>
        </p:nvCxnSpPr>
        <p:spPr bwMode="auto">
          <a:xfrm flipV="1">
            <a:off x="1295636" y="5738204"/>
            <a:ext cx="938374" cy="436101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9" name="Connettore 1 38"/>
          <p:cNvCxnSpPr/>
          <p:nvPr/>
        </p:nvCxnSpPr>
        <p:spPr bwMode="auto">
          <a:xfrm>
            <a:off x="0" y="5085184"/>
            <a:ext cx="9144000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0" name="Rettangolo 39"/>
          <p:cNvSpPr/>
          <p:nvPr/>
        </p:nvSpPr>
        <p:spPr bwMode="auto">
          <a:xfrm>
            <a:off x="6588224" y="4005707"/>
            <a:ext cx="1368152" cy="473195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41" name="Rettangolo 40"/>
          <p:cNvSpPr/>
          <p:nvPr/>
        </p:nvSpPr>
        <p:spPr bwMode="auto">
          <a:xfrm>
            <a:off x="4605734" y="3789040"/>
            <a:ext cx="1044116" cy="41404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42" name="Rettangolo 41"/>
          <p:cNvSpPr/>
          <p:nvPr/>
        </p:nvSpPr>
        <p:spPr bwMode="auto">
          <a:xfrm>
            <a:off x="4605734" y="4471383"/>
            <a:ext cx="1044116" cy="41404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aloc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43" name="Connettore 7 42"/>
          <p:cNvCxnSpPr>
            <a:stCxn id="41" idx="3"/>
            <a:endCxn id="40" idx="1"/>
          </p:cNvCxnSpPr>
          <p:nvPr/>
        </p:nvCxnSpPr>
        <p:spPr bwMode="auto">
          <a:xfrm>
            <a:off x="5649850" y="3996063"/>
            <a:ext cx="938374" cy="246242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4" name="Connettore 7 43"/>
          <p:cNvCxnSpPr>
            <a:stCxn id="42" idx="3"/>
            <a:endCxn id="40" idx="1"/>
          </p:cNvCxnSpPr>
          <p:nvPr/>
        </p:nvCxnSpPr>
        <p:spPr bwMode="auto">
          <a:xfrm flipV="1">
            <a:off x="5649850" y="4242305"/>
            <a:ext cx="938374" cy="436101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5" name="Rettangolo 44"/>
          <p:cNvSpPr/>
          <p:nvPr/>
        </p:nvSpPr>
        <p:spPr bwMode="auto">
          <a:xfrm>
            <a:off x="6588224" y="5301208"/>
            <a:ext cx="1368152" cy="473195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46" name="Rettangolo 45"/>
          <p:cNvSpPr/>
          <p:nvPr/>
        </p:nvSpPr>
        <p:spPr bwMode="auto">
          <a:xfrm>
            <a:off x="4605734" y="5284939"/>
            <a:ext cx="1044116" cy="41404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47" name="Rettangolo 46"/>
          <p:cNvSpPr/>
          <p:nvPr/>
        </p:nvSpPr>
        <p:spPr bwMode="auto">
          <a:xfrm>
            <a:off x="4605734" y="5967282"/>
            <a:ext cx="1044116" cy="41404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aloc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48" name="Connettore 7 47"/>
          <p:cNvCxnSpPr>
            <a:stCxn id="46" idx="3"/>
            <a:endCxn id="45" idx="1"/>
          </p:cNvCxnSpPr>
          <p:nvPr/>
        </p:nvCxnSpPr>
        <p:spPr bwMode="auto">
          <a:xfrm>
            <a:off x="5649850" y="5491962"/>
            <a:ext cx="938374" cy="45844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9" name="Connettore 7 48"/>
          <p:cNvCxnSpPr>
            <a:stCxn id="47" idx="3"/>
            <a:endCxn id="45" idx="1"/>
          </p:cNvCxnSpPr>
          <p:nvPr/>
        </p:nvCxnSpPr>
        <p:spPr bwMode="auto">
          <a:xfrm flipV="1">
            <a:off x="5649850" y="5537806"/>
            <a:ext cx="938374" cy="636499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0" name="Rettangolo 49"/>
          <p:cNvSpPr/>
          <p:nvPr/>
        </p:nvSpPr>
        <p:spPr bwMode="auto">
          <a:xfrm>
            <a:off x="6588224" y="5908133"/>
            <a:ext cx="2376264" cy="473195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3, 11, 12]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51" name="Connettore 7 50"/>
          <p:cNvCxnSpPr>
            <a:stCxn id="47" idx="3"/>
            <a:endCxn id="50" idx="1"/>
          </p:cNvCxnSpPr>
          <p:nvPr/>
        </p:nvCxnSpPr>
        <p:spPr bwMode="auto">
          <a:xfrm flipV="1">
            <a:off x="5649850" y="6144731"/>
            <a:ext cx="938374" cy="29574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2317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contengono le liste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&gt;&gt;&gt; </a:t>
            </a:r>
            <a:r>
              <a:rPr lang="it-IT" b="1" dirty="0" smtClean="0"/>
              <a:t>a</a:t>
            </a:r>
            <a:r>
              <a:rPr lang="it-IT" dirty="0" smtClean="0"/>
              <a:t> = [1, 2, 3]</a:t>
            </a:r>
          </a:p>
          <a:p>
            <a:pPr marL="0" indent="0">
              <a:buNone/>
            </a:pPr>
            <a:r>
              <a:rPr lang="it-IT" dirty="0" smtClean="0"/>
              <a:t>&gt;&gt;&gt; </a:t>
            </a:r>
            <a:r>
              <a:rPr lang="it-IT" b="1" dirty="0" smtClean="0"/>
              <a:t>b</a:t>
            </a:r>
            <a:r>
              <a:rPr lang="it-IT" dirty="0" smtClean="0"/>
              <a:t> = [10, a, 20]</a:t>
            </a:r>
          </a:p>
          <a:p>
            <a:pPr marL="0" indent="0">
              <a:buNone/>
            </a:pPr>
            <a:r>
              <a:rPr lang="it-IT" dirty="0" smtClean="0"/>
              <a:t>&gt;&gt;&gt; </a:t>
            </a:r>
            <a:r>
              <a:rPr lang="it-IT" b="1" dirty="0" smtClean="0"/>
              <a:t>b</a:t>
            </a:r>
          </a:p>
          <a:p>
            <a:pPr marL="0" indent="0">
              <a:buNone/>
            </a:pPr>
            <a:r>
              <a:rPr lang="it-IT" dirty="0" smtClean="0"/>
              <a:t>    [</a:t>
            </a:r>
            <a:r>
              <a:rPr lang="it-IT" dirty="0"/>
              <a:t>10, </a:t>
            </a:r>
            <a:r>
              <a:rPr lang="it-IT" dirty="0" smtClean="0"/>
              <a:t>[1</a:t>
            </a:r>
            <a:r>
              <a:rPr lang="it-IT" dirty="0"/>
              <a:t>, 2, 3], </a:t>
            </a:r>
            <a:r>
              <a:rPr lang="it-IT" dirty="0" smtClean="0"/>
              <a:t>20]</a:t>
            </a:r>
          </a:p>
          <a:p>
            <a:pPr marL="0" indent="0">
              <a:buNone/>
            </a:pPr>
            <a:r>
              <a:rPr lang="it-IT" dirty="0" smtClean="0"/>
              <a:t>&gt;&gt;&gt; </a:t>
            </a:r>
            <a:r>
              <a:rPr lang="it-IT" b="1" dirty="0" err="1" smtClean="0"/>
              <a:t>a</a:t>
            </a:r>
            <a:r>
              <a:rPr lang="it-IT" dirty="0" err="1" smtClean="0"/>
              <a:t>.append</a:t>
            </a:r>
            <a:r>
              <a:rPr lang="it-IT" dirty="0" smtClean="0"/>
              <a:t>(</a:t>
            </a:r>
            <a:r>
              <a:rPr lang="it-IT" b="1" dirty="0" smtClean="0"/>
              <a:t>8</a:t>
            </a:r>
            <a:r>
              <a:rPr lang="it-IT" dirty="0" smtClean="0"/>
              <a:t>)</a:t>
            </a:r>
          </a:p>
          <a:p>
            <a:pPr marL="0" indent="0">
              <a:buNone/>
            </a:pPr>
            <a:r>
              <a:rPr lang="it-IT" dirty="0" smtClean="0"/>
              <a:t>&gt;&gt;&gt; </a:t>
            </a:r>
            <a:r>
              <a:rPr lang="it-IT" b="1" dirty="0" smtClean="0"/>
              <a:t>b</a:t>
            </a:r>
          </a:p>
          <a:p>
            <a:pPr marL="0" indent="0">
              <a:buNone/>
            </a:pPr>
            <a:r>
              <a:rPr lang="it-IT" dirty="0"/>
              <a:t>	[10, [1, 2, </a:t>
            </a:r>
            <a:r>
              <a:rPr lang="it-IT" dirty="0" smtClean="0"/>
              <a:t>3, </a:t>
            </a:r>
            <a:r>
              <a:rPr lang="it-IT" b="1" dirty="0" smtClean="0"/>
              <a:t>8</a:t>
            </a:r>
            <a:r>
              <a:rPr lang="it-IT" dirty="0" smtClean="0"/>
              <a:t>], </a:t>
            </a:r>
            <a:r>
              <a:rPr lang="it-IT" dirty="0"/>
              <a:t>20]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932040" y="2236538"/>
            <a:ext cx="3867370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La lista </a:t>
            </a:r>
            <a:r>
              <a:rPr lang="it-IT" sz="2400" b="1" dirty="0" smtClean="0">
                <a:solidFill>
                  <a:schemeClr val="tx1"/>
                </a:solidFill>
              </a:rPr>
              <a:t>b</a:t>
            </a:r>
            <a:r>
              <a:rPr lang="it-IT" sz="2400" dirty="0" smtClean="0">
                <a:solidFill>
                  <a:schemeClr val="tx1"/>
                </a:solidFill>
              </a:rPr>
              <a:t> contiene un riferimento alla lista </a:t>
            </a:r>
            <a:r>
              <a:rPr lang="it-IT" sz="2400" b="1" dirty="0" smtClean="0">
                <a:solidFill>
                  <a:schemeClr val="tx1"/>
                </a:solidFill>
              </a:rPr>
              <a:t>a</a:t>
            </a:r>
            <a:r>
              <a:rPr lang="it-IT" sz="2400" dirty="0" smtClean="0">
                <a:solidFill>
                  <a:schemeClr val="tx1"/>
                </a:solidFill>
              </a:rPr>
              <a:t>.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5" name="Connettore 2 4"/>
          <p:cNvCxnSpPr>
            <a:stCxn id="4" idx="1"/>
          </p:cNvCxnSpPr>
          <p:nvPr/>
        </p:nvCxnSpPr>
        <p:spPr bwMode="auto">
          <a:xfrm flipH="1" flipV="1">
            <a:off x="2555776" y="2236538"/>
            <a:ext cx="2376264" cy="41549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4863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contengono le liste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&gt;&gt;&gt; </a:t>
            </a:r>
            <a:r>
              <a:rPr lang="it-IT" b="1" dirty="0"/>
              <a:t>a</a:t>
            </a:r>
            <a:r>
              <a:rPr lang="it-IT" dirty="0"/>
              <a:t> = [1, 2, 3]</a:t>
            </a:r>
          </a:p>
          <a:p>
            <a:pPr marL="0" indent="0">
              <a:buNone/>
            </a:pPr>
            <a:r>
              <a:rPr lang="it-IT" dirty="0"/>
              <a:t>&gt;&gt;&gt; </a:t>
            </a:r>
            <a:r>
              <a:rPr lang="it-IT" b="1" dirty="0"/>
              <a:t>b</a:t>
            </a:r>
            <a:r>
              <a:rPr lang="it-IT" dirty="0"/>
              <a:t> = [10, a, 20</a:t>
            </a:r>
            <a:r>
              <a:rPr lang="it-IT" dirty="0" smtClean="0"/>
              <a:t>]</a:t>
            </a:r>
          </a:p>
          <a:p>
            <a:pPr marL="0" indent="0">
              <a:buNone/>
            </a:pPr>
            <a:r>
              <a:rPr lang="it-IT" dirty="0" smtClean="0"/>
              <a:t>&gt;&gt;&gt; </a:t>
            </a:r>
            <a:r>
              <a:rPr lang="it-IT" b="1" dirty="0" err="1" smtClean="0"/>
              <a:t>a</a:t>
            </a:r>
            <a:r>
              <a:rPr lang="it-IT" dirty="0" err="1" smtClean="0"/>
              <a:t>.append</a:t>
            </a:r>
            <a:r>
              <a:rPr lang="it-IT" dirty="0" smtClean="0"/>
              <a:t>(4)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&gt;&gt;&gt; </a:t>
            </a:r>
            <a:r>
              <a:rPr lang="it-IT" b="1" dirty="0"/>
              <a:t>b</a:t>
            </a:r>
          </a:p>
          <a:p>
            <a:pPr marL="0" indent="0">
              <a:buNone/>
            </a:pPr>
            <a:r>
              <a:rPr lang="it-IT" dirty="0"/>
              <a:t>    [10, [1, 2, </a:t>
            </a:r>
            <a:r>
              <a:rPr lang="it-IT" dirty="0" smtClean="0"/>
              <a:t>3, 4], </a:t>
            </a:r>
            <a:r>
              <a:rPr lang="it-IT" dirty="0"/>
              <a:t>20]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Rettangolo 4"/>
          <p:cNvSpPr/>
          <p:nvPr/>
        </p:nvSpPr>
        <p:spPr bwMode="auto">
          <a:xfrm>
            <a:off x="467544" y="4653136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467544" y="5589240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b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7" name="Connettore 7 6"/>
          <p:cNvCxnSpPr>
            <a:stCxn id="5" idx="3"/>
            <a:endCxn id="11" idx="1"/>
          </p:cNvCxnSpPr>
          <p:nvPr/>
        </p:nvCxnSpPr>
        <p:spPr bwMode="auto">
          <a:xfrm flipV="1">
            <a:off x="3419872" y="3694640"/>
            <a:ext cx="2514452" cy="1210524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" name="Connettore 7 7"/>
          <p:cNvCxnSpPr>
            <a:stCxn id="6" idx="3"/>
            <a:endCxn id="24" idx="1"/>
          </p:cNvCxnSpPr>
          <p:nvPr/>
        </p:nvCxnSpPr>
        <p:spPr bwMode="auto">
          <a:xfrm flipV="1">
            <a:off x="3419872" y="5481228"/>
            <a:ext cx="2520280" cy="360040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Rettangolo 10"/>
          <p:cNvSpPr/>
          <p:nvPr/>
        </p:nvSpPr>
        <p:spPr bwMode="auto">
          <a:xfrm>
            <a:off x="5934324" y="3442612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6450332" y="3442612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3" name="Rettangolo 12"/>
          <p:cNvSpPr/>
          <p:nvPr/>
        </p:nvSpPr>
        <p:spPr bwMode="auto">
          <a:xfrm>
            <a:off x="6966340" y="3442612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5634042" y="2492896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rPr>
              <a:t>1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5" name="Rettangolo 14"/>
          <p:cNvSpPr/>
          <p:nvPr/>
        </p:nvSpPr>
        <p:spPr bwMode="auto">
          <a:xfrm>
            <a:off x="6450332" y="2506508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2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6" name="Rettangolo 15"/>
          <p:cNvSpPr/>
          <p:nvPr/>
        </p:nvSpPr>
        <p:spPr bwMode="auto">
          <a:xfrm>
            <a:off x="7224344" y="2506508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3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18" name="Connettore 2 17"/>
          <p:cNvCxnSpPr>
            <a:stCxn id="11" idx="0"/>
            <a:endCxn id="14" idx="2"/>
          </p:cNvCxnSpPr>
          <p:nvPr/>
        </p:nvCxnSpPr>
        <p:spPr bwMode="auto">
          <a:xfrm flipH="1" flipV="1">
            <a:off x="5892046" y="2996952"/>
            <a:ext cx="300282" cy="44566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Connettore 2 19"/>
          <p:cNvCxnSpPr>
            <a:stCxn id="12" idx="0"/>
            <a:endCxn id="15" idx="2"/>
          </p:cNvCxnSpPr>
          <p:nvPr/>
        </p:nvCxnSpPr>
        <p:spPr bwMode="auto">
          <a:xfrm flipV="1">
            <a:off x="6708336" y="3010564"/>
            <a:ext cx="0" cy="43204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Connettore 2 21"/>
          <p:cNvCxnSpPr>
            <a:stCxn id="13" idx="0"/>
            <a:endCxn id="16" idx="2"/>
          </p:cNvCxnSpPr>
          <p:nvPr/>
        </p:nvCxnSpPr>
        <p:spPr bwMode="auto">
          <a:xfrm flipV="1">
            <a:off x="7224344" y="3010564"/>
            <a:ext cx="258004" cy="43204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4" name="Rettangolo 23"/>
          <p:cNvSpPr/>
          <p:nvPr/>
        </p:nvSpPr>
        <p:spPr bwMode="auto">
          <a:xfrm>
            <a:off x="5940152" y="5229200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5" name="Rettangolo 24"/>
          <p:cNvSpPr/>
          <p:nvPr/>
        </p:nvSpPr>
        <p:spPr bwMode="auto">
          <a:xfrm>
            <a:off x="6456160" y="5229200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6" name="Rettangolo 25"/>
          <p:cNvSpPr/>
          <p:nvPr/>
        </p:nvSpPr>
        <p:spPr bwMode="auto">
          <a:xfrm>
            <a:off x="6972168" y="5229200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8" name="Rettangolo 27"/>
          <p:cNvSpPr/>
          <p:nvPr/>
        </p:nvSpPr>
        <p:spPr bwMode="auto">
          <a:xfrm>
            <a:off x="5784183" y="4292783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10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9" name="Rettangolo 28"/>
          <p:cNvSpPr/>
          <p:nvPr/>
        </p:nvSpPr>
        <p:spPr bwMode="auto">
          <a:xfrm>
            <a:off x="7230172" y="4292783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20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31" name="Connettore 2 30"/>
          <p:cNvCxnSpPr>
            <a:stCxn id="24" idx="0"/>
            <a:endCxn id="28" idx="2"/>
          </p:cNvCxnSpPr>
          <p:nvPr/>
        </p:nvCxnSpPr>
        <p:spPr bwMode="auto">
          <a:xfrm flipH="1" flipV="1">
            <a:off x="6042187" y="4796839"/>
            <a:ext cx="155969" cy="43236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3" name="Connettore 2 32"/>
          <p:cNvCxnSpPr>
            <a:stCxn id="26" idx="0"/>
            <a:endCxn id="29" idx="2"/>
          </p:cNvCxnSpPr>
          <p:nvPr/>
        </p:nvCxnSpPr>
        <p:spPr bwMode="auto">
          <a:xfrm flipV="1">
            <a:off x="7230172" y="4796839"/>
            <a:ext cx="258004" cy="43236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5" name="Connettore 2 34"/>
          <p:cNvCxnSpPr>
            <a:stCxn id="25" idx="0"/>
            <a:endCxn id="12" idx="2"/>
          </p:cNvCxnSpPr>
          <p:nvPr/>
        </p:nvCxnSpPr>
        <p:spPr bwMode="auto">
          <a:xfrm flipH="1" flipV="1">
            <a:off x="6708336" y="3946668"/>
            <a:ext cx="5828" cy="128253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7" name="Rettangolo 26"/>
          <p:cNvSpPr/>
          <p:nvPr/>
        </p:nvSpPr>
        <p:spPr bwMode="auto">
          <a:xfrm>
            <a:off x="7494791" y="3442612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30" name="Rettangolo 29"/>
          <p:cNvSpPr/>
          <p:nvPr/>
        </p:nvSpPr>
        <p:spPr bwMode="auto">
          <a:xfrm>
            <a:off x="8060012" y="2506508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4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32" name="Connettore 2 31"/>
          <p:cNvCxnSpPr>
            <a:stCxn id="27" idx="0"/>
            <a:endCxn id="30" idx="2"/>
          </p:cNvCxnSpPr>
          <p:nvPr/>
        </p:nvCxnSpPr>
        <p:spPr bwMode="auto">
          <a:xfrm flipV="1">
            <a:off x="7752795" y="3010564"/>
            <a:ext cx="565221" cy="43204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584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contengono le liste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&gt;&gt;&gt; </a:t>
            </a:r>
            <a:r>
              <a:rPr lang="it-IT" b="1" dirty="0"/>
              <a:t>a</a:t>
            </a:r>
            <a:r>
              <a:rPr lang="it-IT" dirty="0"/>
              <a:t> = [1, 2, 3]</a:t>
            </a:r>
          </a:p>
          <a:p>
            <a:pPr marL="0" indent="0">
              <a:buNone/>
            </a:pPr>
            <a:r>
              <a:rPr lang="it-IT" dirty="0"/>
              <a:t>&gt;&gt;&gt; </a:t>
            </a:r>
            <a:r>
              <a:rPr lang="it-IT" b="1" dirty="0" err="1" smtClean="0"/>
              <a:t>a</a:t>
            </a:r>
            <a:r>
              <a:rPr lang="it-IT" dirty="0" err="1" smtClean="0"/>
              <a:t>.append</a:t>
            </a:r>
            <a:r>
              <a:rPr lang="it-IT" dirty="0" smtClean="0"/>
              <a:t>(</a:t>
            </a:r>
            <a:r>
              <a:rPr lang="it-IT" b="1" dirty="0" smtClean="0"/>
              <a:t>a</a:t>
            </a:r>
            <a:r>
              <a:rPr lang="it-IT" dirty="0" smtClean="0"/>
              <a:t>)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&gt;&gt;&gt; </a:t>
            </a:r>
            <a:r>
              <a:rPr lang="it-IT" b="1" dirty="0"/>
              <a:t>a</a:t>
            </a:r>
          </a:p>
          <a:p>
            <a:pPr marL="0" indent="0">
              <a:buNone/>
            </a:pPr>
            <a:r>
              <a:rPr lang="it-IT" dirty="0"/>
              <a:t>    </a:t>
            </a:r>
            <a:r>
              <a:rPr lang="it-IT" dirty="0" smtClean="0"/>
              <a:t>[1</a:t>
            </a:r>
            <a:r>
              <a:rPr lang="it-IT" dirty="0"/>
              <a:t>, 2, </a:t>
            </a:r>
            <a:r>
              <a:rPr lang="it-IT" dirty="0" smtClean="0"/>
              <a:t>3</a:t>
            </a:r>
            <a:r>
              <a:rPr lang="it-IT" dirty="0"/>
              <a:t>,</a:t>
            </a:r>
            <a:r>
              <a:rPr lang="it-IT" dirty="0" smtClean="0"/>
              <a:t> […]]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Rettangolo 4"/>
          <p:cNvSpPr/>
          <p:nvPr/>
        </p:nvSpPr>
        <p:spPr bwMode="auto">
          <a:xfrm>
            <a:off x="467544" y="4653136"/>
            <a:ext cx="2952328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7" name="Connettore 7 6"/>
          <p:cNvCxnSpPr>
            <a:stCxn id="5" idx="3"/>
            <a:endCxn id="11" idx="1"/>
          </p:cNvCxnSpPr>
          <p:nvPr/>
        </p:nvCxnSpPr>
        <p:spPr bwMode="auto">
          <a:xfrm flipV="1">
            <a:off x="3419872" y="4833156"/>
            <a:ext cx="1596426" cy="72008"/>
          </a:xfrm>
          <a:prstGeom prst="curvedConnector3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Rettangolo 10"/>
          <p:cNvSpPr/>
          <p:nvPr/>
        </p:nvSpPr>
        <p:spPr bwMode="auto">
          <a:xfrm>
            <a:off x="5016298" y="4581128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5532306" y="4581128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3" name="Rettangolo 12"/>
          <p:cNvSpPr/>
          <p:nvPr/>
        </p:nvSpPr>
        <p:spPr bwMode="auto">
          <a:xfrm>
            <a:off x="6048314" y="4581128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4716016" y="3631412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rPr>
              <a:t>1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5" name="Rettangolo 14"/>
          <p:cNvSpPr/>
          <p:nvPr/>
        </p:nvSpPr>
        <p:spPr bwMode="auto">
          <a:xfrm>
            <a:off x="5532306" y="3645024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2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6" name="Rettangolo 15"/>
          <p:cNvSpPr/>
          <p:nvPr/>
        </p:nvSpPr>
        <p:spPr bwMode="auto">
          <a:xfrm>
            <a:off x="6306318" y="3645024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3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18" name="Connettore 2 17"/>
          <p:cNvCxnSpPr>
            <a:stCxn id="11" idx="0"/>
            <a:endCxn id="14" idx="2"/>
          </p:cNvCxnSpPr>
          <p:nvPr/>
        </p:nvCxnSpPr>
        <p:spPr bwMode="auto">
          <a:xfrm flipH="1" flipV="1">
            <a:off x="4974020" y="4135468"/>
            <a:ext cx="300282" cy="44566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Connettore 2 19"/>
          <p:cNvCxnSpPr>
            <a:stCxn id="12" idx="0"/>
            <a:endCxn id="15" idx="2"/>
          </p:cNvCxnSpPr>
          <p:nvPr/>
        </p:nvCxnSpPr>
        <p:spPr bwMode="auto">
          <a:xfrm flipV="1">
            <a:off x="5790310" y="4149080"/>
            <a:ext cx="0" cy="43204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Connettore 2 21"/>
          <p:cNvCxnSpPr>
            <a:stCxn id="13" idx="0"/>
            <a:endCxn id="16" idx="2"/>
          </p:cNvCxnSpPr>
          <p:nvPr/>
        </p:nvCxnSpPr>
        <p:spPr bwMode="auto">
          <a:xfrm flipV="1">
            <a:off x="6306318" y="4149080"/>
            <a:ext cx="258004" cy="43204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7" name="Rettangolo 26"/>
          <p:cNvSpPr/>
          <p:nvPr/>
        </p:nvSpPr>
        <p:spPr bwMode="auto">
          <a:xfrm>
            <a:off x="6564322" y="4581128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9" name="Connettore 7 8"/>
          <p:cNvCxnSpPr>
            <a:stCxn id="27" idx="0"/>
            <a:endCxn id="27" idx="3"/>
          </p:cNvCxnSpPr>
          <p:nvPr/>
        </p:nvCxnSpPr>
        <p:spPr bwMode="auto">
          <a:xfrm rot="16200000" flipH="1">
            <a:off x="6825314" y="4578140"/>
            <a:ext cx="252028" cy="258004"/>
          </a:xfrm>
          <a:prstGeom prst="curvedConnector4">
            <a:avLst>
              <a:gd name="adj1" fmla="val -184535"/>
              <a:gd name="adj2" fmla="val 255819"/>
            </a:avLst>
          </a:prstGeom>
          <a:solidFill>
            <a:srgbClr val="00B8FF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4273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Liste, e </a:t>
            </a:r>
            <a:r>
              <a:rPr lang="it-IT" dirty="0" err="1" smtClean="0"/>
              <a:t>tuple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[1, 2, 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Ciao', 3.4]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a_singola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[3.4]</a:t>
            </a:r>
          </a:p>
          <a:p>
            <a:pPr marL="0" indent="0">
              <a:buNone/>
            </a:pP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(1,2, 'ciao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b_singola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(3.4, )</a:t>
            </a:r>
          </a:p>
          <a:p>
            <a:pPr marL="0" indent="0">
              <a:buNone/>
            </a:pP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a[0]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1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b[-1]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ciao'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a[0:2]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[1,  2]</a:t>
            </a: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372200" y="1007150"/>
            <a:ext cx="841512" cy="523220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Lista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7" name="Connettore 2 6"/>
          <p:cNvCxnSpPr>
            <a:stCxn id="5" idx="1"/>
          </p:cNvCxnSpPr>
          <p:nvPr/>
        </p:nvCxnSpPr>
        <p:spPr bwMode="auto">
          <a:xfrm flipH="1" flipV="1">
            <a:off x="5364088" y="1209963"/>
            <a:ext cx="1008112" cy="5879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4758072" y="1658355"/>
            <a:ext cx="4069768" cy="523220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Lista con un solo elemento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11" name="Connettore 2 10"/>
          <p:cNvCxnSpPr>
            <a:stCxn id="8" idx="1"/>
          </p:cNvCxnSpPr>
          <p:nvPr/>
        </p:nvCxnSpPr>
        <p:spPr bwMode="auto">
          <a:xfrm flipH="1" flipV="1">
            <a:off x="4139952" y="1772816"/>
            <a:ext cx="618120" cy="14714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CasellaDiTesto 11"/>
          <p:cNvSpPr txBox="1"/>
          <p:nvPr/>
        </p:nvSpPr>
        <p:spPr>
          <a:xfrm>
            <a:off x="5887836" y="2229181"/>
            <a:ext cx="968727" cy="523220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it-IT" sz="2800" dirty="0" err="1" smtClean="0">
                <a:solidFill>
                  <a:schemeClr val="tx1"/>
                </a:solidFill>
              </a:rPr>
              <a:t>Tupla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14" name="Connettore 2 13"/>
          <p:cNvCxnSpPr>
            <a:stCxn id="12" idx="1"/>
          </p:cNvCxnSpPr>
          <p:nvPr/>
        </p:nvCxnSpPr>
        <p:spPr bwMode="auto">
          <a:xfrm flipH="1">
            <a:off x="4139952" y="2490791"/>
            <a:ext cx="1747884" cy="14612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CasellaDiTesto 14"/>
          <p:cNvSpPr txBox="1"/>
          <p:nvPr/>
        </p:nvSpPr>
        <p:spPr>
          <a:xfrm>
            <a:off x="5106106" y="2852936"/>
            <a:ext cx="3858381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chemeClr val="tx1"/>
                </a:solidFill>
              </a:rPr>
              <a:t>Tupla</a:t>
            </a:r>
            <a:r>
              <a:rPr lang="it-IT" sz="2400" dirty="0" smtClean="0">
                <a:solidFill>
                  <a:schemeClr val="tx1"/>
                </a:solidFill>
              </a:rPr>
              <a:t> con un solo elemento notare la virgola finale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7" name="Connettore 2 16"/>
          <p:cNvCxnSpPr/>
          <p:nvPr/>
        </p:nvCxnSpPr>
        <p:spPr bwMode="auto">
          <a:xfrm flipH="1" flipV="1">
            <a:off x="4644008" y="3140968"/>
            <a:ext cx="462098" cy="12746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" name="CasellaDiTesto 17"/>
          <p:cNvSpPr txBox="1"/>
          <p:nvPr/>
        </p:nvSpPr>
        <p:spPr>
          <a:xfrm>
            <a:off x="3318718" y="3743454"/>
            <a:ext cx="3390352" cy="523220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Gli indici partono da 0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20" name="Connettore 2 19"/>
          <p:cNvCxnSpPr>
            <a:stCxn id="18" idx="1"/>
          </p:cNvCxnSpPr>
          <p:nvPr/>
        </p:nvCxnSpPr>
        <p:spPr bwMode="auto">
          <a:xfrm flipH="1">
            <a:off x="1763688" y="4005064"/>
            <a:ext cx="1555030" cy="7200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" name="CasellaDiTesto 20"/>
          <p:cNvSpPr txBox="1"/>
          <p:nvPr/>
        </p:nvSpPr>
        <p:spPr>
          <a:xfrm>
            <a:off x="2843808" y="4558335"/>
            <a:ext cx="5297981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Gli indici negativi partono dalla fine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23" name="Connettore 2 22"/>
          <p:cNvCxnSpPr>
            <a:stCxn id="21" idx="1"/>
          </p:cNvCxnSpPr>
          <p:nvPr/>
        </p:nvCxnSpPr>
        <p:spPr bwMode="auto">
          <a:xfrm flipH="1">
            <a:off x="1979712" y="4819945"/>
            <a:ext cx="864096" cy="26161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6" name="CasellaDiTesto 25"/>
          <p:cNvSpPr txBox="1"/>
          <p:nvPr/>
        </p:nvSpPr>
        <p:spPr>
          <a:xfrm>
            <a:off x="3104966" y="5514194"/>
            <a:ext cx="5526356" cy="95410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In una sezione l’ultimo indice viene escluso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29" name="Connettore 2 28"/>
          <p:cNvCxnSpPr>
            <a:stCxn id="26" idx="1"/>
          </p:cNvCxnSpPr>
          <p:nvPr/>
        </p:nvCxnSpPr>
        <p:spPr bwMode="auto">
          <a:xfrm flipH="1" flipV="1">
            <a:off x="2267744" y="5991247"/>
            <a:ext cx="837222" cy="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7484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 bwMode="auto">
          <a:xfrm>
            <a:off x="107950" y="1049302"/>
            <a:ext cx="3887986" cy="1659617"/>
          </a:xfrm>
          <a:prstGeom prst="rect">
            <a:avLst/>
          </a:prstGeom>
          <a:solidFill>
            <a:srgbClr val="B3E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5" name="Rettangolo 14"/>
          <p:cNvSpPr/>
          <p:nvPr/>
        </p:nvSpPr>
        <p:spPr bwMode="auto">
          <a:xfrm>
            <a:off x="107950" y="2852936"/>
            <a:ext cx="3887986" cy="1584176"/>
          </a:xfrm>
          <a:prstGeom prst="rect">
            <a:avLst/>
          </a:prstGeom>
          <a:solidFill>
            <a:srgbClr val="B3E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107950" y="4509120"/>
            <a:ext cx="3887986" cy="1872208"/>
          </a:xfrm>
          <a:prstGeom prst="rect">
            <a:avLst/>
          </a:prstGeom>
          <a:solidFill>
            <a:srgbClr val="B3E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spacchettamento </a:t>
            </a:r>
            <a:r>
              <a:rPr lang="it-IT" dirty="0" err="1" smtClean="0"/>
              <a:t>tuple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(a, b) = (1, 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2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aa,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bb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3, 4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bb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4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aa,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bb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bb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4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bb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3</a:t>
            </a:r>
          </a:p>
          <a:p>
            <a:pPr marL="0" indent="0">
              <a:buNone/>
            </a:pP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076056" y="1049303"/>
            <a:ext cx="3795362" cy="95410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spacchettamento della </a:t>
            </a:r>
            <a:r>
              <a:rPr lang="it-IT" sz="2800" dirty="0" err="1" smtClean="0">
                <a:solidFill>
                  <a:schemeClr val="tx1"/>
                </a:solidFill>
              </a:rPr>
              <a:t>tupla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 flipV="1">
            <a:off x="3851920" y="1340768"/>
            <a:ext cx="1224136" cy="18558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4932040" y="2564904"/>
            <a:ext cx="3795362" cy="95410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Le parentesi non sono necessarie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9" name="Connettore 2 8"/>
          <p:cNvCxnSpPr>
            <a:stCxn id="7" idx="1"/>
          </p:cNvCxnSpPr>
          <p:nvPr/>
        </p:nvCxnSpPr>
        <p:spPr bwMode="auto">
          <a:xfrm flipH="1" flipV="1">
            <a:off x="3563888" y="3041957"/>
            <a:ext cx="1368152" cy="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CasellaDiTesto 9"/>
          <p:cNvSpPr txBox="1"/>
          <p:nvPr/>
        </p:nvSpPr>
        <p:spPr>
          <a:xfrm>
            <a:off x="4463988" y="4005064"/>
            <a:ext cx="4263414" cy="181588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Usato per scambiare i valori di due variabili e per spacchettare i valori tornati dalle funzioni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12" name="Connettore 2 11"/>
          <p:cNvCxnSpPr>
            <a:stCxn id="10" idx="1"/>
          </p:cNvCxnSpPr>
          <p:nvPr/>
        </p:nvCxnSpPr>
        <p:spPr bwMode="auto">
          <a:xfrm flipH="1" flipV="1">
            <a:off x="3995936" y="4797152"/>
            <a:ext cx="468052" cy="11585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1439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python</a:t>
            </a:r>
            <a:r>
              <a:rPr lang="it-IT" dirty="0" smtClean="0"/>
              <a:t> vs </a:t>
            </a:r>
            <a:r>
              <a:rPr lang="it-IT" dirty="0" err="1" smtClean="0"/>
              <a:t>Matlab</a:t>
            </a:r>
            <a:r>
              <a:rPr lang="it-IT" dirty="0" smtClean="0"/>
              <a:t>, IDL, etc.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Open source.</a:t>
            </a:r>
          </a:p>
          <a:p>
            <a:pPr lvl="1"/>
            <a:r>
              <a:rPr lang="it-IT" dirty="0" err="1" smtClean="0"/>
              <a:t>Matlab</a:t>
            </a:r>
            <a:r>
              <a:rPr lang="it-IT" dirty="0" smtClean="0"/>
              <a:t>, IDL, etc. sono a pagamento</a:t>
            </a:r>
          </a:p>
          <a:p>
            <a:r>
              <a:rPr lang="it-IT" dirty="0" smtClean="0"/>
              <a:t>Interpretato.</a:t>
            </a:r>
          </a:p>
          <a:p>
            <a:pPr lvl="1"/>
            <a:r>
              <a:rPr lang="it-IT" dirty="0" smtClean="0"/>
              <a:t>Ma si può facilmente chiamare funzioni esterne scritte in linguaggio compilato (Fortran, C, etc.)</a:t>
            </a:r>
          </a:p>
          <a:p>
            <a:pPr lvl="1"/>
            <a:r>
              <a:rPr lang="it-IT" dirty="0" smtClean="0"/>
              <a:t>disponibili compilatori JIT, o interpreti con all'interno dei JIT (</a:t>
            </a:r>
            <a:r>
              <a:rPr lang="it-IT" dirty="0" err="1" smtClean="0"/>
              <a:t>PyPy</a:t>
            </a:r>
            <a:r>
              <a:rPr lang="it-IT" smtClean="0"/>
              <a:t>). </a:t>
            </a:r>
            <a:endParaRPr lang="it-IT" dirty="0" smtClean="0"/>
          </a:p>
          <a:p>
            <a:r>
              <a:rPr lang="it-IT" dirty="0" smtClean="0"/>
              <a:t>Orientato agli oggetti fin dall'inizio.</a:t>
            </a:r>
          </a:p>
          <a:p>
            <a:r>
              <a:rPr lang="it-IT" dirty="0" smtClean="0"/>
              <a:t>Vastità delle librerie disponibili.</a:t>
            </a:r>
          </a:p>
          <a:p>
            <a:pPr lvl="1"/>
            <a:r>
              <a:rPr lang="it-IT" dirty="0" smtClean="0"/>
              <a:t>Attualmente </a:t>
            </a:r>
            <a:r>
              <a:rPr lang="it-IT" dirty="0" err="1" smtClean="0"/>
              <a:t>google</a:t>
            </a:r>
            <a:r>
              <a:rPr lang="it-IT" dirty="0" smtClean="0"/>
              <a:t> ha rilasciato la sua libreria per l'intelligenza artificiale con interfaccia per </a:t>
            </a:r>
            <a:r>
              <a:rPr lang="it-IT" dirty="0" err="1" smtClean="0"/>
              <a:t>python</a:t>
            </a:r>
            <a:r>
              <a:rPr lang="it-IT" dirty="0"/>
              <a:t> (</a:t>
            </a:r>
            <a:r>
              <a:rPr lang="it-IT" dirty="0">
                <a:hlinkClick r:id="rId2"/>
              </a:rPr>
              <a:t>https://www.tensorflow.org</a:t>
            </a:r>
            <a:r>
              <a:rPr lang="it-IT" dirty="0" smtClean="0">
                <a:hlinkClick r:id="rId2"/>
              </a:rPr>
              <a:t>/</a:t>
            </a:r>
            <a:r>
              <a:rPr lang="it-IT" dirty="0" smtClean="0"/>
              <a:t>)</a:t>
            </a:r>
          </a:p>
          <a:p>
            <a:r>
              <a:rPr lang="it-IT" dirty="0" smtClean="0"/>
              <a:t>La grafica è simile a quella di </a:t>
            </a:r>
            <a:r>
              <a:rPr lang="it-IT" dirty="0" err="1" smtClean="0"/>
              <a:t>Matlab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7640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Sezioni (</a:t>
            </a:r>
            <a:r>
              <a:rPr lang="it-IT" dirty="0" err="1" smtClean="0"/>
              <a:t>slice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8640960" cy="58052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[1,2,3,4,5]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a[:3]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[1, 2, 3]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a[2:]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[3, 4, 5]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a[2:-1]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[3, 4]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a[::-1]</a:t>
            </a: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[5, 4, 3, 2, 1]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[:0:-1]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[5, 4, 3, 2]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5</a:t>
            </a: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553238" y="1266012"/>
            <a:ext cx="2763178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I primi 3 elementi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7" name="Connettore 2 6"/>
          <p:cNvCxnSpPr>
            <a:stCxn id="5" idx="1"/>
          </p:cNvCxnSpPr>
          <p:nvPr/>
        </p:nvCxnSpPr>
        <p:spPr bwMode="auto">
          <a:xfrm flipH="1">
            <a:off x="2195736" y="1527622"/>
            <a:ext cx="3357502" cy="10117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3747810" y="2185700"/>
            <a:ext cx="4698772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a partire dal terzo fino alla fine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10" name="Connettore 2 9"/>
          <p:cNvCxnSpPr>
            <a:stCxn id="8" idx="1"/>
          </p:cNvCxnSpPr>
          <p:nvPr/>
        </p:nvCxnSpPr>
        <p:spPr bwMode="auto">
          <a:xfrm flipH="1">
            <a:off x="2123728" y="2447310"/>
            <a:ext cx="1624082" cy="13080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3202845" y="3212976"/>
            <a:ext cx="5688632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a partire dal terzo escludendo l’ultimo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13" name="Connettore 2 12"/>
          <p:cNvCxnSpPr>
            <a:stCxn id="11" idx="1"/>
          </p:cNvCxnSpPr>
          <p:nvPr/>
        </p:nvCxnSpPr>
        <p:spPr bwMode="auto">
          <a:xfrm flipH="1">
            <a:off x="2411761" y="3474586"/>
            <a:ext cx="791084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CasellaDiTesto 13"/>
          <p:cNvSpPr txBox="1"/>
          <p:nvPr/>
        </p:nvSpPr>
        <p:spPr>
          <a:xfrm>
            <a:off x="4751017" y="4015051"/>
            <a:ext cx="2592288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in ordine inverso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16" name="Connettore 2 15"/>
          <p:cNvCxnSpPr>
            <a:stCxn id="14" idx="1"/>
          </p:cNvCxnSpPr>
          <p:nvPr/>
        </p:nvCxnSpPr>
        <p:spPr bwMode="auto">
          <a:xfrm flipH="1">
            <a:off x="2672846" y="4276661"/>
            <a:ext cx="2078171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CasellaDiTesto 16"/>
          <p:cNvSpPr txBox="1"/>
          <p:nvPr/>
        </p:nvSpPr>
        <p:spPr>
          <a:xfrm>
            <a:off x="3465011" y="5039598"/>
            <a:ext cx="5693155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in ordine inverso escludendo il primo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19" name="Connettore 2 18"/>
          <p:cNvCxnSpPr>
            <a:stCxn id="17" idx="1"/>
          </p:cNvCxnSpPr>
          <p:nvPr/>
        </p:nvCxnSpPr>
        <p:spPr bwMode="auto">
          <a:xfrm flipH="1" flipV="1">
            <a:off x="2627785" y="5229200"/>
            <a:ext cx="837226" cy="7200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8" name="CasellaDiTesto 27"/>
          <p:cNvSpPr txBox="1"/>
          <p:nvPr/>
        </p:nvSpPr>
        <p:spPr>
          <a:xfrm>
            <a:off x="3518060" y="5733256"/>
            <a:ext cx="4222291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numero di elementi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30" name="Connettore 2 29"/>
          <p:cNvCxnSpPr/>
          <p:nvPr/>
        </p:nvCxnSpPr>
        <p:spPr bwMode="auto">
          <a:xfrm flipH="1">
            <a:off x="2195736" y="5994866"/>
            <a:ext cx="1322324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619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Sezioni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8496944" cy="5517927"/>
          </a:xfrm>
        </p:spPr>
        <p:txBody>
          <a:bodyPr/>
          <a:lstStyle/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 = "ABCDEF"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s[1:3]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'BC'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s[-2:-5:-1]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'EDC'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s[4:1:-1]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'EDC'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s[3:]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'DEF'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s[3::-1]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'DCBA'</a:t>
            </a: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5" name="Gruppo 24"/>
          <p:cNvGrpSpPr/>
          <p:nvPr/>
        </p:nvGrpSpPr>
        <p:grpSpPr>
          <a:xfrm>
            <a:off x="4980599" y="1477299"/>
            <a:ext cx="3086316" cy="1252012"/>
            <a:chOff x="4980599" y="1043444"/>
            <a:chExt cx="3086316" cy="1252012"/>
          </a:xfrm>
        </p:grpSpPr>
        <p:grpSp>
          <p:nvGrpSpPr>
            <p:cNvPr id="24" name="Gruppo 23"/>
            <p:cNvGrpSpPr/>
            <p:nvPr/>
          </p:nvGrpSpPr>
          <p:grpSpPr>
            <a:xfrm>
              <a:off x="4980599" y="1412776"/>
              <a:ext cx="3086316" cy="504056"/>
              <a:chOff x="4980599" y="1412776"/>
              <a:chExt cx="3086316" cy="504056"/>
            </a:xfrm>
          </p:grpSpPr>
          <p:sp>
            <p:nvSpPr>
              <p:cNvPr id="4" name="Rettangolo 3"/>
              <p:cNvSpPr/>
              <p:nvPr/>
            </p:nvSpPr>
            <p:spPr bwMode="auto">
              <a:xfrm>
                <a:off x="4980599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A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5" name="Rettangolo 4"/>
              <p:cNvSpPr/>
              <p:nvPr/>
            </p:nvSpPr>
            <p:spPr bwMode="auto">
              <a:xfrm>
                <a:off x="5496607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B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6" name="Rettangolo 5"/>
              <p:cNvSpPr/>
              <p:nvPr/>
            </p:nvSpPr>
            <p:spPr bwMode="auto">
              <a:xfrm>
                <a:off x="6012615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C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7" name="Rettangolo 6"/>
              <p:cNvSpPr/>
              <p:nvPr/>
            </p:nvSpPr>
            <p:spPr bwMode="auto">
              <a:xfrm>
                <a:off x="6528623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D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8" name="Rettangolo 7"/>
              <p:cNvSpPr/>
              <p:nvPr/>
            </p:nvSpPr>
            <p:spPr bwMode="auto">
              <a:xfrm>
                <a:off x="7044424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 smtClean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E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9" name="Rettangolo 8"/>
              <p:cNvSpPr/>
              <p:nvPr/>
            </p:nvSpPr>
            <p:spPr bwMode="auto">
              <a:xfrm>
                <a:off x="7550907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F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</p:grpSp>
        <p:sp>
          <p:nvSpPr>
            <p:cNvPr id="10" name="CasellaDiTesto 9"/>
            <p:cNvSpPr txBox="1"/>
            <p:nvPr/>
          </p:nvSpPr>
          <p:spPr>
            <a:xfrm>
              <a:off x="5149592" y="1043444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0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5671359" y="1043444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6185354" y="1043444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6700886" y="1052736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7225718" y="1052736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7729774" y="1052736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5094142" y="1916832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-6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5598198" y="1916832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-5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6102254" y="1916832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-4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6606310" y="1926124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-3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7148330" y="1926124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-</a:t>
              </a:r>
              <a:r>
                <a:rPr lang="it-IT" sz="2400" dirty="0" smtClean="0">
                  <a:solidFill>
                    <a:schemeClr val="tx1"/>
                  </a:solidFill>
                </a:rPr>
                <a:t>2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7634300" y="1926124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-1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CasellaDiTesto 25"/>
          <p:cNvSpPr txBox="1"/>
          <p:nvPr/>
        </p:nvSpPr>
        <p:spPr>
          <a:xfrm>
            <a:off x="5981918" y="836712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1:3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27" name="Rettangolo 26"/>
          <p:cNvSpPr/>
          <p:nvPr/>
        </p:nvSpPr>
        <p:spPr bwMode="auto">
          <a:xfrm>
            <a:off x="5496607" y="1289250"/>
            <a:ext cx="1547817" cy="18804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30" name="Rettangolo 29"/>
          <p:cNvSpPr/>
          <p:nvPr/>
        </p:nvSpPr>
        <p:spPr bwMode="auto">
          <a:xfrm>
            <a:off x="6528624" y="1279958"/>
            <a:ext cx="516008" cy="206633"/>
          </a:xfrm>
          <a:prstGeom prst="rect">
            <a:avLst/>
          </a:prstGeom>
          <a:pattFill prst="wdDnDiag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29" name="Connettore 2 28"/>
          <p:cNvCxnSpPr>
            <a:stCxn id="27" idx="1"/>
            <a:endCxn id="27" idx="3"/>
          </p:cNvCxnSpPr>
          <p:nvPr/>
        </p:nvCxnSpPr>
        <p:spPr bwMode="auto">
          <a:xfrm>
            <a:off x="5496607" y="1383275"/>
            <a:ext cx="1547817" cy="0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2" name="Rettangolo 31"/>
          <p:cNvSpPr/>
          <p:nvPr/>
        </p:nvSpPr>
        <p:spPr bwMode="auto">
          <a:xfrm>
            <a:off x="5496607" y="2708920"/>
            <a:ext cx="2054300" cy="1973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33" name="Rettangolo 32"/>
          <p:cNvSpPr/>
          <p:nvPr/>
        </p:nvSpPr>
        <p:spPr bwMode="auto">
          <a:xfrm>
            <a:off x="5496607" y="2708920"/>
            <a:ext cx="527505" cy="197341"/>
          </a:xfrm>
          <a:prstGeom prst="rect">
            <a:avLst/>
          </a:prstGeom>
          <a:pattFill prst="wdDnDiag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34" name="Connettore 2 33"/>
          <p:cNvCxnSpPr>
            <a:stCxn id="32" idx="3"/>
            <a:endCxn id="32" idx="1"/>
          </p:cNvCxnSpPr>
          <p:nvPr/>
        </p:nvCxnSpPr>
        <p:spPr bwMode="auto">
          <a:xfrm flipH="1">
            <a:off x="5496607" y="2807591"/>
            <a:ext cx="2054300" cy="0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0" name="CasellaDiTesto 39"/>
          <p:cNvSpPr txBox="1"/>
          <p:nvPr/>
        </p:nvSpPr>
        <p:spPr>
          <a:xfrm>
            <a:off x="5849876" y="2906261"/>
            <a:ext cx="1257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-2:-5:-1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41" name="CasellaDiTesto 40"/>
          <p:cNvSpPr txBox="1"/>
          <p:nvPr/>
        </p:nvSpPr>
        <p:spPr>
          <a:xfrm>
            <a:off x="5984411" y="3275593"/>
            <a:ext cx="1035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4:1:-1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7497980" y="3933056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3: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43" name="Rettangolo 42"/>
          <p:cNvSpPr/>
          <p:nvPr/>
        </p:nvSpPr>
        <p:spPr bwMode="auto">
          <a:xfrm>
            <a:off x="6552072" y="4375030"/>
            <a:ext cx="2124384" cy="1973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44" name="Rettangolo 43"/>
          <p:cNvSpPr/>
          <p:nvPr/>
        </p:nvSpPr>
        <p:spPr bwMode="auto">
          <a:xfrm>
            <a:off x="8090364" y="4365739"/>
            <a:ext cx="586091" cy="206632"/>
          </a:xfrm>
          <a:prstGeom prst="rect">
            <a:avLst/>
          </a:prstGeom>
          <a:pattFill prst="wdDnDiag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45" name="Connettore 2 44"/>
          <p:cNvCxnSpPr>
            <a:stCxn id="43" idx="1"/>
            <a:endCxn id="43" idx="3"/>
          </p:cNvCxnSpPr>
          <p:nvPr/>
        </p:nvCxnSpPr>
        <p:spPr bwMode="auto">
          <a:xfrm>
            <a:off x="6552072" y="4473701"/>
            <a:ext cx="2124384" cy="0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49" name="Gruppo 48"/>
          <p:cNvGrpSpPr/>
          <p:nvPr/>
        </p:nvGrpSpPr>
        <p:grpSpPr>
          <a:xfrm>
            <a:off x="5004048" y="4521898"/>
            <a:ext cx="3086316" cy="1252012"/>
            <a:chOff x="4980599" y="1043444"/>
            <a:chExt cx="3086316" cy="1252012"/>
          </a:xfrm>
        </p:grpSpPr>
        <p:grpSp>
          <p:nvGrpSpPr>
            <p:cNvPr id="50" name="Gruppo 49"/>
            <p:cNvGrpSpPr/>
            <p:nvPr/>
          </p:nvGrpSpPr>
          <p:grpSpPr>
            <a:xfrm>
              <a:off x="4980599" y="1412776"/>
              <a:ext cx="3086316" cy="504056"/>
              <a:chOff x="4980599" y="1412776"/>
              <a:chExt cx="3086316" cy="504056"/>
            </a:xfrm>
          </p:grpSpPr>
          <p:sp>
            <p:nvSpPr>
              <p:cNvPr id="63" name="Rettangolo 62"/>
              <p:cNvSpPr/>
              <p:nvPr/>
            </p:nvSpPr>
            <p:spPr bwMode="auto">
              <a:xfrm>
                <a:off x="4980599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A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64" name="Rettangolo 63"/>
              <p:cNvSpPr/>
              <p:nvPr/>
            </p:nvSpPr>
            <p:spPr bwMode="auto">
              <a:xfrm>
                <a:off x="5496607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B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65" name="Rettangolo 64"/>
              <p:cNvSpPr/>
              <p:nvPr/>
            </p:nvSpPr>
            <p:spPr bwMode="auto">
              <a:xfrm>
                <a:off x="6012615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C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66" name="Rettangolo 65"/>
              <p:cNvSpPr/>
              <p:nvPr/>
            </p:nvSpPr>
            <p:spPr bwMode="auto">
              <a:xfrm>
                <a:off x="6528623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D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67" name="Rettangolo 66"/>
              <p:cNvSpPr/>
              <p:nvPr/>
            </p:nvSpPr>
            <p:spPr bwMode="auto">
              <a:xfrm>
                <a:off x="7044424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 smtClean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E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  <p:sp>
            <p:nvSpPr>
              <p:cNvPr id="68" name="Rettangolo 67"/>
              <p:cNvSpPr/>
              <p:nvPr/>
            </p:nvSpPr>
            <p:spPr bwMode="auto">
              <a:xfrm>
                <a:off x="7550907" y="1412776"/>
                <a:ext cx="516008" cy="504056"/>
              </a:xfrm>
              <a:prstGeom prst="rect">
                <a:avLst/>
              </a:prstGeom>
              <a:solidFill>
                <a:srgbClr val="FFFF9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it-IT" sz="2800" dirty="0">
                    <a:solidFill>
                      <a:schemeClr val="tx1"/>
                    </a:solidFill>
                    <a:latin typeface="Calibri" charset="0"/>
                    <a:ea typeface="ＭＳ Ｐゴシック" charset="0"/>
                  </a:rPr>
                  <a:t>F</a:t>
                </a:r>
                <a:endParaRPr kumimoji="0" lang="it-IT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charset="0"/>
                  <a:ea typeface="ＭＳ Ｐゴシック" charset="0"/>
                </a:endParaRPr>
              </a:p>
            </p:txBody>
          </p:sp>
        </p:grpSp>
        <p:sp>
          <p:nvSpPr>
            <p:cNvPr id="51" name="CasellaDiTesto 50"/>
            <p:cNvSpPr txBox="1"/>
            <p:nvPr/>
          </p:nvSpPr>
          <p:spPr>
            <a:xfrm>
              <a:off x="5149592" y="1043444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0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52" name="CasellaDiTesto 51"/>
            <p:cNvSpPr txBox="1"/>
            <p:nvPr/>
          </p:nvSpPr>
          <p:spPr>
            <a:xfrm>
              <a:off x="5671359" y="1043444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53" name="CasellaDiTesto 52"/>
            <p:cNvSpPr txBox="1"/>
            <p:nvPr/>
          </p:nvSpPr>
          <p:spPr>
            <a:xfrm>
              <a:off x="6185354" y="1043444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54" name="CasellaDiTesto 53"/>
            <p:cNvSpPr txBox="1"/>
            <p:nvPr/>
          </p:nvSpPr>
          <p:spPr>
            <a:xfrm>
              <a:off x="6700886" y="1052736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55" name="CasellaDiTesto 54"/>
            <p:cNvSpPr txBox="1"/>
            <p:nvPr/>
          </p:nvSpPr>
          <p:spPr>
            <a:xfrm>
              <a:off x="7225718" y="1052736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56" name="CasellaDiTesto 55"/>
            <p:cNvSpPr txBox="1"/>
            <p:nvPr/>
          </p:nvSpPr>
          <p:spPr>
            <a:xfrm>
              <a:off x="7729774" y="1052736"/>
              <a:ext cx="155492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57" name="CasellaDiTesto 56"/>
            <p:cNvSpPr txBox="1"/>
            <p:nvPr/>
          </p:nvSpPr>
          <p:spPr>
            <a:xfrm>
              <a:off x="5094142" y="1916832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-6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58" name="CasellaDiTesto 57"/>
            <p:cNvSpPr txBox="1"/>
            <p:nvPr/>
          </p:nvSpPr>
          <p:spPr>
            <a:xfrm>
              <a:off x="5598198" y="1916832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-5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59" name="CasellaDiTesto 58"/>
            <p:cNvSpPr txBox="1"/>
            <p:nvPr/>
          </p:nvSpPr>
          <p:spPr>
            <a:xfrm>
              <a:off x="6102254" y="1916832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-4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60" name="CasellaDiTesto 59"/>
            <p:cNvSpPr txBox="1"/>
            <p:nvPr/>
          </p:nvSpPr>
          <p:spPr>
            <a:xfrm>
              <a:off x="6606310" y="1926124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-3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61" name="CasellaDiTesto 60"/>
            <p:cNvSpPr txBox="1"/>
            <p:nvPr/>
          </p:nvSpPr>
          <p:spPr>
            <a:xfrm>
              <a:off x="7148330" y="1926124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>
                  <a:solidFill>
                    <a:schemeClr val="tx1"/>
                  </a:solidFill>
                </a:rPr>
                <a:t>-</a:t>
              </a:r>
              <a:r>
                <a:rPr lang="it-IT" sz="2400" dirty="0" smtClean="0">
                  <a:solidFill>
                    <a:schemeClr val="tx1"/>
                  </a:solidFill>
                </a:rPr>
                <a:t>2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  <p:sp>
          <p:nvSpPr>
            <p:cNvPr id="62" name="CasellaDiTesto 61"/>
            <p:cNvSpPr txBox="1"/>
            <p:nvPr/>
          </p:nvSpPr>
          <p:spPr>
            <a:xfrm>
              <a:off x="7634300" y="1926124"/>
              <a:ext cx="250068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lang="it-IT" sz="2400" dirty="0" smtClean="0">
                  <a:solidFill>
                    <a:schemeClr val="tx1"/>
                  </a:solidFill>
                </a:rPr>
                <a:t>-1</a:t>
              </a:r>
              <a:endParaRPr lang="it-IT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71" name="Rettangolo 70"/>
          <p:cNvSpPr/>
          <p:nvPr/>
        </p:nvSpPr>
        <p:spPr bwMode="auto">
          <a:xfrm>
            <a:off x="4355977" y="5732775"/>
            <a:ext cx="2711896" cy="1973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72" name="Rettangolo 71"/>
          <p:cNvSpPr/>
          <p:nvPr/>
        </p:nvSpPr>
        <p:spPr bwMode="auto">
          <a:xfrm>
            <a:off x="4355976" y="5732775"/>
            <a:ext cx="648072" cy="197341"/>
          </a:xfrm>
          <a:prstGeom prst="rect">
            <a:avLst/>
          </a:prstGeom>
          <a:pattFill prst="wdDnDiag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73" name="Connettore 2 72"/>
          <p:cNvCxnSpPr>
            <a:stCxn id="71" idx="3"/>
            <a:endCxn id="71" idx="1"/>
          </p:cNvCxnSpPr>
          <p:nvPr/>
        </p:nvCxnSpPr>
        <p:spPr bwMode="auto">
          <a:xfrm flipH="1">
            <a:off x="4355977" y="5831446"/>
            <a:ext cx="2711896" cy="0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4" name="CasellaDiTesto 73"/>
          <p:cNvSpPr txBox="1"/>
          <p:nvPr/>
        </p:nvSpPr>
        <p:spPr>
          <a:xfrm>
            <a:off x="5357317" y="5930116"/>
            <a:ext cx="853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chemeClr val="tx1"/>
                </a:solidFill>
              </a:rPr>
              <a:t>3</a:t>
            </a:r>
            <a:r>
              <a:rPr lang="it-IT" sz="2800" dirty="0" smtClean="0">
                <a:solidFill>
                  <a:schemeClr val="tx1"/>
                </a:solidFill>
              </a:rPr>
              <a:t>::-1</a:t>
            </a:r>
            <a:endParaRPr lang="it-I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29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Liste altre operazioni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[1,2,3,4]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a[2:2]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[10,20,30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[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1, 2, 10, 20, 30,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3, 4]</a:t>
            </a: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a[2:3]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[1, 2, 20, 30, 3, 4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NameError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name 'a' is not defined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553238" y="1266012"/>
            <a:ext cx="3339242" cy="95410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inserire elementi in una lista. 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 flipV="1">
            <a:off x="3851920" y="1628775"/>
            <a:ext cx="1701318" cy="11429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5364088" y="2780928"/>
            <a:ext cx="3339242" cy="95410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cancellare elementi da una lista. 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9" name="Connettore 2 8"/>
          <p:cNvCxnSpPr>
            <a:stCxn id="7" idx="1"/>
          </p:cNvCxnSpPr>
          <p:nvPr/>
        </p:nvCxnSpPr>
        <p:spPr bwMode="auto">
          <a:xfrm flipH="1" flipV="1">
            <a:off x="2627784" y="2924944"/>
            <a:ext cx="2736304" cy="33303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CasellaDiTesto 9"/>
          <p:cNvSpPr txBox="1"/>
          <p:nvPr/>
        </p:nvSpPr>
        <p:spPr>
          <a:xfrm>
            <a:off x="3563938" y="4233465"/>
            <a:ext cx="4995376" cy="95410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L'istruzione del si può usare per cancellare una variabile.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12" name="Connettore 2 11"/>
          <p:cNvCxnSpPr/>
          <p:nvPr/>
        </p:nvCxnSpPr>
        <p:spPr bwMode="auto">
          <a:xfrm flipH="1">
            <a:off x="1835696" y="4710518"/>
            <a:ext cx="1728242" cy="23065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602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comprehension</a:t>
            </a:r>
            <a:r>
              <a:rPr lang="it-IT" dirty="0" smtClean="0"/>
              <a:t> et al.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[1, 2, 3, 4, 5]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[ </a:t>
            </a:r>
            <a:r>
              <a:rPr lang="it-IT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**2 for </a:t>
            </a:r>
            <a:r>
              <a:rPr lang="it-IT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it-IT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&gt;2]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[9, 16, 25]</a:t>
            </a: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bb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[10, 20, 30]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cc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list(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zip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(aa, bb))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[(1, 10), (2, 20), (3, 30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zip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(*cc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dd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1, 2, 3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ee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(10, 20, 30)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076056" y="1844824"/>
            <a:ext cx="3867370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List </a:t>
            </a:r>
            <a:r>
              <a:rPr lang="it-IT" sz="2400" dirty="0" err="1" smtClean="0">
                <a:solidFill>
                  <a:schemeClr val="tx1"/>
                </a:solidFill>
              </a:rPr>
              <a:t>comprehension</a:t>
            </a:r>
            <a:r>
              <a:rPr lang="it-IT" sz="2400" dirty="0" smtClean="0">
                <a:solidFill>
                  <a:schemeClr val="tx1"/>
                </a:solidFill>
              </a:rPr>
              <a:t>, per generare una lista a partire da un’altra. 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 flipV="1">
            <a:off x="3563888" y="1988840"/>
            <a:ext cx="1512168" cy="45614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5261282" y="3356992"/>
            <a:ext cx="3867370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zip, per accoppiare elementi di più liste. </a:t>
            </a:r>
          </a:p>
          <a:p>
            <a:r>
              <a:rPr lang="it-IT" sz="2400" dirty="0" smtClean="0">
                <a:solidFill>
                  <a:schemeClr val="tx1"/>
                </a:solidFill>
              </a:rPr>
              <a:t>In Py3 ritorna un iteratore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0" name="Connettore 2 9"/>
          <p:cNvCxnSpPr>
            <a:stCxn id="7" idx="1"/>
          </p:cNvCxnSpPr>
          <p:nvPr/>
        </p:nvCxnSpPr>
        <p:spPr bwMode="auto">
          <a:xfrm flipH="1" flipV="1">
            <a:off x="3419872" y="3708757"/>
            <a:ext cx="1841410" cy="24840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4499992" y="4941168"/>
            <a:ext cx="3867370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Può anche essere usato per l’operazione inversa. 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3" name="Connettore 2 12"/>
          <p:cNvCxnSpPr>
            <a:stCxn id="11" idx="1"/>
          </p:cNvCxnSpPr>
          <p:nvPr/>
        </p:nvCxnSpPr>
        <p:spPr bwMode="auto">
          <a:xfrm flipH="1" flipV="1">
            <a:off x="2627784" y="4869160"/>
            <a:ext cx="1872208" cy="48750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7438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array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it-IT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</a:t>
            </a:r>
            <a:r>
              <a:rPr lang="en-US" sz="2400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linspace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(0, 2, 5)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array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([ 0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0.5,  1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1.5,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2.])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</a:t>
            </a:r>
            <a:r>
              <a:rPr lang="en-US" sz="2400" b="1" dirty="0" err="1" smtClean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endParaRPr lang="en-US" sz="2400" b="1" dirty="0" smtClean="0">
              <a:solidFill>
                <a:schemeClr val="accent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5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</a:t>
            </a:r>
            <a:r>
              <a:rPr lang="en-US" sz="2400" b="1" dirty="0" err="1" smtClean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zeros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((2,4))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array([[ 0.,  0.,  0.,  0.],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[ 0.,  0.,  0.,  0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.]])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b.</a:t>
            </a:r>
            <a:r>
              <a:rPr lang="en-US" sz="2400" b="1" dirty="0" err="1" smtClean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endParaRPr lang="en-US" sz="2400" b="1" dirty="0" smtClean="0">
              <a:solidFill>
                <a:schemeClr val="accent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(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2, 4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c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</a:t>
            </a:r>
            <a:r>
              <a:rPr lang="en-US" sz="2400" b="1" dirty="0" err="1" smtClean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([1.0, 2.0, 3.0])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c.</a:t>
            </a:r>
            <a:r>
              <a:rPr lang="it-IT" sz="2400" b="1" dirty="0" err="1" smtClean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dtype</a:t>
            </a:r>
            <a:endParaRPr lang="it-IT" sz="2400" b="1" dirty="0">
              <a:solidFill>
                <a:schemeClr val="accent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it-IT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dtype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('float64')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532176" y="1049303"/>
            <a:ext cx="3339242" cy="52322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spaziati linearmente</a:t>
            </a:r>
            <a:endParaRPr lang="it-IT" sz="28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/>
          <p:nvPr/>
        </p:nvCxnSpPr>
        <p:spPr bwMode="auto">
          <a:xfrm flipH="1">
            <a:off x="4572000" y="1310913"/>
            <a:ext cx="960176" cy="26161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5816162" y="2210960"/>
            <a:ext cx="3055256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il numero totale di elementi dell’array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9" name="Connettore 2 8"/>
          <p:cNvCxnSpPr>
            <a:stCxn id="7" idx="1"/>
          </p:cNvCxnSpPr>
          <p:nvPr/>
        </p:nvCxnSpPr>
        <p:spPr bwMode="auto">
          <a:xfrm flipH="1">
            <a:off x="2051720" y="2626459"/>
            <a:ext cx="3764442" cy="1045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5532176" y="3196654"/>
            <a:ext cx="3339242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Notare che le dimensioni sono passate con una </a:t>
            </a:r>
            <a:r>
              <a:rPr lang="it-IT" sz="2400" dirty="0" err="1" smtClean="0">
                <a:solidFill>
                  <a:schemeClr val="tx1"/>
                </a:solidFill>
              </a:rPr>
              <a:t>tuple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3" name="Connettore 2 12"/>
          <p:cNvCxnSpPr>
            <a:stCxn id="11" idx="1"/>
          </p:cNvCxnSpPr>
          <p:nvPr/>
        </p:nvCxnSpPr>
        <p:spPr bwMode="auto">
          <a:xfrm flipH="1" flipV="1">
            <a:off x="3933941" y="3356992"/>
            <a:ext cx="1598235" cy="43982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CasellaDiTesto 13"/>
          <p:cNvSpPr txBox="1"/>
          <p:nvPr/>
        </p:nvSpPr>
        <p:spPr>
          <a:xfrm>
            <a:off x="5960195" y="4902861"/>
            <a:ext cx="2739355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a partire da una lista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6" name="Connettore 2 15"/>
          <p:cNvCxnSpPr>
            <a:stCxn id="14" idx="1"/>
          </p:cNvCxnSpPr>
          <p:nvPr/>
        </p:nvCxnSpPr>
        <p:spPr bwMode="auto">
          <a:xfrm flipH="1">
            <a:off x="5436096" y="5133694"/>
            <a:ext cx="524099" cy="9550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CasellaDiTesto 16"/>
          <p:cNvSpPr txBox="1"/>
          <p:nvPr/>
        </p:nvSpPr>
        <p:spPr>
          <a:xfrm>
            <a:off x="5060269" y="5820071"/>
            <a:ext cx="3666872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il tipo numerico sottostante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9" name="Connettore 2 18"/>
          <p:cNvCxnSpPr>
            <a:stCxn id="17" idx="1"/>
          </p:cNvCxnSpPr>
          <p:nvPr/>
        </p:nvCxnSpPr>
        <p:spPr bwMode="auto">
          <a:xfrm flipH="1" flipV="1">
            <a:off x="3275856" y="5949280"/>
            <a:ext cx="1784413" cy="10162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8328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Sezioni e viste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[1,2,3,4]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a[1:3]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b[0] =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[1, 2, 3, 4]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([1,2,3,4])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a[1:3]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b[0] =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array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([1, 5, 3, 4])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644008" y="1124744"/>
            <a:ext cx="4104456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una sezione di una lista, genera una lista indipendente 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5" name="Connettore 2 4"/>
          <p:cNvCxnSpPr>
            <a:stCxn id="4" idx="1"/>
          </p:cNvCxnSpPr>
          <p:nvPr/>
        </p:nvCxnSpPr>
        <p:spPr bwMode="auto">
          <a:xfrm flipH="1">
            <a:off x="2771800" y="1540243"/>
            <a:ext cx="1872208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9" name="CasellaDiTesto 8"/>
          <p:cNvSpPr txBox="1"/>
          <p:nvPr/>
        </p:nvSpPr>
        <p:spPr>
          <a:xfrm>
            <a:off x="4804454" y="3428853"/>
            <a:ext cx="4104456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una sezione di un array, genera una vista sullo stesso array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0" name="Connettore 2 9"/>
          <p:cNvCxnSpPr>
            <a:stCxn id="9" idx="1"/>
          </p:cNvCxnSpPr>
          <p:nvPr/>
        </p:nvCxnSpPr>
        <p:spPr bwMode="auto">
          <a:xfrm flipH="1" flipV="1">
            <a:off x="2699792" y="3836948"/>
            <a:ext cx="2104662" cy="740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Rettangolo 14"/>
          <p:cNvSpPr/>
          <p:nvPr/>
        </p:nvSpPr>
        <p:spPr bwMode="auto">
          <a:xfrm>
            <a:off x="899592" y="5861568"/>
            <a:ext cx="2016224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a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16" name="Connettore 7 15"/>
          <p:cNvCxnSpPr>
            <a:stCxn id="15" idx="3"/>
            <a:endCxn id="17" idx="1"/>
          </p:cNvCxnSpPr>
          <p:nvPr/>
        </p:nvCxnSpPr>
        <p:spPr bwMode="auto">
          <a:xfrm flipV="1">
            <a:off x="2915816" y="6057292"/>
            <a:ext cx="2064783" cy="56304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Rettangolo 16"/>
          <p:cNvSpPr/>
          <p:nvPr/>
        </p:nvSpPr>
        <p:spPr bwMode="auto">
          <a:xfrm>
            <a:off x="4980599" y="5805264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rPr>
              <a:t>1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8" name="Rettangolo 17"/>
          <p:cNvSpPr/>
          <p:nvPr/>
        </p:nvSpPr>
        <p:spPr bwMode="auto">
          <a:xfrm>
            <a:off x="5496607" y="5805264"/>
            <a:ext cx="516008" cy="504056"/>
          </a:xfrm>
          <a:prstGeom prst="rect">
            <a:avLst/>
          </a:prstGeom>
          <a:pattFill prst="pct75">
            <a:fgClr>
              <a:srgbClr val="FFFF99"/>
            </a:fgClr>
            <a:bgClr>
              <a:schemeClr val="tx1"/>
            </a:bgClr>
          </a:patt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5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9" name="Rettangolo 18"/>
          <p:cNvSpPr/>
          <p:nvPr/>
        </p:nvSpPr>
        <p:spPr bwMode="auto">
          <a:xfrm>
            <a:off x="6012615" y="5805264"/>
            <a:ext cx="516008" cy="504056"/>
          </a:xfrm>
          <a:prstGeom prst="rect">
            <a:avLst/>
          </a:prstGeom>
          <a:pattFill prst="pct75">
            <a:fgClr>
              <a:srgbClr val="FFFF99"/>
            </a:fgClr>
            <a:bgClr>
              <a:schemeClr val="tx1"/>
            </a:bgClr>
          </a:patt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rPr>
              <a:t>3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6" name="Rettangolo 25"/>
          <p:cNvSpPr/>
          <p:nvPr/>
        </p:nvSpPr>
        <p:spPr bwMode="auto">
          <a:xfrm>
            <a:off x="6528623" y="5805264"/>
            <a:ext cx="516008" cy="50405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rPr>
              <a:t>4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35" name="Rettangolo 34"/>
          <p:cNvSpPr/>
          <p:nvPr/>
        </p:nvSpPr>
        <p:spPr bwMode="auto">
          <a:xfrm>
            <a:off x="908517" y="5095917"/>
            <a:ext cx="2016224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b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36" name="Connettore 7 35"/>
          <p:cNvCxnSpPr>
            <a:stCxn id="35" idx="3"/>
            <a:endCxn id="18" idx="0"/>
          </p:cNvCxnSpPr>
          <p:nvPr/>
        </p:nvCxnSpPr>
        <p:spPr bwMode="auto">
          <a:xfrm>
            <a:off x="2924741" y="5347945"/>
            <a:ext cx="2829870" cy="457319"/>
          </a:xfrm>
          <a:prstGeom prst="curvedConnector2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5016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sellaDiTesto 22"/>
          <p:cNvSpPr txBox="1"/>
          <p:nvPr/>
        </p:nvSpPr>
        <p:spPr>
          <a:xfrm>
            <a:off x="6228184" y="1279793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0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7119276" y="1279793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7839356" y="1285528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4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Sezioni (</a:t>
            </a:r>
            <a:r>
              <a:rPr lang="it-IT" dirty="0" err="1" smtClean="0"/>
              <a:t>slice</a:t>
            </a:r>
            <a:r>
              <a:rPr lang="it-IT" dirty="0" smtClean="0"/>
              <a:t>) di un array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np.arange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(25).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reshape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(5,5)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a[1:4:2,0:5:2]</a:t>
            </a: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800" dirty="0" err="1" smtClean="0">
                <a:cs typeface="Courier New" panose="02070309020205020404" pitchFamily="49" charset="0"/>
              </a:rPr>
              <a:t>Indexing</a:t>
            </a:r>
            <a:r>
              <a:rPr lang="it-IT" sz="2800" dirty="0" smtClean="0">
                <a:cs typeface="Courier New" panose="02070309020205020404" pitchFamily="49" charset="0"/>
              </a:rPr>
              <a:t> Avanzato: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c = a[ [1,3,4], [0,2,4] ]</a:t>
            </a: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743939"/>
              </p:ext>
            </p:extLst>
          </p:nvPr>
        </p:nvGraphicFramePr>
        <p:xfrm>
          <a:off x="6084168" y="1556792"/>
          <a:ext cx="201622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049"/>
                <a:gridCol w="441049"/>
                <a:gridCol w="378042"/>
                <a:gridCol w="378042"/>
                <a:gridCol w="378042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661913"/>
              </p:ext>
            </p:extLst>
          </p:nvPr>
        </p:nvGraphicFramePr>
        <p:xfrm>
          <a:off x="4283968" y="2420888"/>
          <a:ext cx="1008112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288032"/>
                <a:gridCol w="360040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</a:tr>
            </a:tbl>
          </a:graphicData>
        </a:graphic>
      </p:graphicFrame>
      <p:cxnSp>
        <p:nvCxnSpPr>
          <p:cNvPr id="8" name="Connettore 1 7"/>
          <p:cNvCxnSpPr/>
          <p:nvPr/>
        </p:nvCxnSpPr>
        <p:spPr bwMode="auto">
          <a:xfrm flipV="1">
            <a:off x="4283968" y="1556792"/>
            <a:ext cx="1800200" cy="864096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Connettore 1 9"/>
          <p:cNvCxnSpPr/>
          <p:nvPr/>
        </p:nvCxnSpPr>
        <p:spPr bwMode="auto">
          <a:xfrm flipV="1">
            <a:off x="5292080" y="2924944"/>
            <a:ext cx="792088" cy="3600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CasellaDiTesto 11"/>
          <p:cNvSpPr txBox="1"/>
          <p:nvPr/>
        </p:nvSpPr>
        <p:spPr>
          <a:xfrm>
            <a:off x="1844824" y="2044815"/>
            <a:ext cx="494927" cy="380480"/>
          </a:xfrm>
          <a:prstGeom prst="rect">
            <a:avLst/>
          </a:prstGeom>
          <a:solidFill>
            <a:srgbClr val="CCFFCC"/>
          </a:solidFill>
        </p:spPr>
        <p:txBody>
          <a:bodyPr wrap="square" lIns="0" tIns="36000" rIns="0" bIns="36000" rtlCol="0" anchor="ctr" anchorCtr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 1, 3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14" name="Connettore 2 13"/>
          <p:cNvCxnSpPr>
            <a:stCxn id="12" idx="0"/>
          </p:cNvCxnSpPr>
          <p:nvPr/>
        </p:nvCxnSpPr>
        <p:spPr bwMode="auto">
          <a:xfrm flipH="1" flipV="1">
            <a:off x="2092287" y="1844824"/>
            <a:ext cx="1" cy="19999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CasellaDiTesto 14"/>
          <p:cNvSpPr txBox="1"/>
          <p:nvPr/>
        </p:nvSpPr>
        <p:spPr>
          <a:xfrm>
            <a:off x="2852937" y="2044815"/>
            <a:ext cx="710951" cy="380480"/>
          </a:xfrm>
          <a:prstGeom prst="rect">
            <a:avLst/>
          </a:prstGeom>
          <a:solidFill>
            <a:srgbClr val="CCFFCC"/>
          </a:solidFill>
        </p:spPr>
        <p:txBody>
          <a:bodyPr wrap="square" lIns="0" tIns="36000" rIns="0" bIns="36000" rtlCol="0" anchor="ctr" anchorCtr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 0, 2, 4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16" name="Connettore 2 15"/>
          <p:cNvCxnSpPr>
            <a:stCxn id="15" idx="0"/>
          </p:cNvCxnSpPr>
          <p:nvPr/>
        </p:nvCxnSpPr>
        <p:spPr bwMode="auto">
          <a:xfrm flipH="1" flipV="1">
            <a:off x="3154407" y="1772816"/>
            <a:ext cx="54006" cy="27199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" name="CasellaDiTesto 18"/>
          <p:cNvSpPr txBox="1"/>
          <p:nvPr/>
        </p:nvSpPr>
        <p:spPr>
          <a:xfrm>
            <a:off x="203736" y="2960948"/>
            <a:ext cx="3004676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E' una vista, cambiare </a:t>
            </a:r>
            <a:r>
              <a:rPr lang="it-IT" sz="2400" b="1" dirty="0" smtClean="0">
                <a:solidFill>
                  <a:schemeClr val="tx1"/>
                </a:solidFill>
              </a:rPr>
              <a:t>b</a:t>
            </a:r>
            <a:r>
              <a:rPr lang="it-IT" sz="2400" dirty="0" smtClean="0">
                <a:solidFill>
                  <a:schemeClr val="tx1"/>
                </a:solidFill>
              </a:rPr>
              <a:t> cambia </a:t>
            </a:r>
            <a:r>
              <a:rPr lang="it-IT" sz="2400" b="1" dirty="0" smtClean="0">
                <a:solidFill>
                  <a:schemeClr val="tx1"/>
                </a:solidFill>
              </a:rPr>
              <a:t>a</a:t>
            </a:r>
            <a:endParaRPr lang="it-IT" sz="2400" b="1" dirty="0">
              <a:solidFill>
                <a:schemeClr val="tx1"/>
              </a:solidFill>
            </a:endParaRPr>
          </a:p>
        </p:txBody>
      </p:sp>
      <p:cxnSp>
        <p:nvCxnSpPr>
          <p:cNvPr id="21" name="Connettore 2 20"/>
          <p:cNvCxnSpPr>
            <a:stCxn id="19" idx="0"/>
          </p:cNvCxnSpPr>
          <p:nvPr/>
        </p:nvCxnSpPr>
        <p:spPr bwMode="auto">
          <a:xfrm flipH="1" flipV="1">
            <a:off x="1043608" y="1844824"/>
            <a:ext cx="662466" cy="111612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6" name="CasellaDiTesto 25"/>
          <p:cNvSpPr txBox="1"/>
          <p:nvPr/>
        </p:nvSpPr>
        <p:spPr>
          <a:xfrm>
            <a:off x="5895140" y="2348880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3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5895140" y="1783849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6380584" y="4444697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0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7271676" y="4444697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7991756" y="4450432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4</a:t>
            </a:r>
            <a:endParaRPr lang="it-IT" dirty="0">
              <a:solidFill>
                <a:schemeClr val="tx1"/>
              </a:solidFill>
            </a:endParaRPr>
          </a:p>
        </p:txBody>
      </p:sp>
      <p:graphicFrame>
        <p:nvGraphicFramePr>
          <p:cNvPr id="31" name="Tabel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368150"/>
              </p:ext>
            </p:extLst>
          </p:nvPr>
        </p:nvGraphicFramePr>
        <p:xfrm>
          <a:off x="6236568" y="4721696"/>
          <a:ext cx="201622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049"/>
                <a:gridCol w="441049"/>
                <a:gridCol w="378042"/>
                <a:gridCol w="378042"/>
                <a:gridCol w="378042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046889"/>
              </p:ext>
            </p:extLst>
          </p:nvPr>
        </p:nvGraphicFramePr>
        <p:xfrm>
          <a:off x="4436368" y="5585792"/>
          <a:ext cx="1008112" cy="338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656"/>
                <a:gridCol w="296416"/>
                <a:gridCol w="360040"/>
              </a:tblGrid>
              <a:tr h="338132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9FF"/>
                    </a:solidFill>
                  </a:tcPr>
                </a:tc>
              </a:tr>
            </a:tbl>
          </a:graphicData>
        </a:graphic>
      </p:graphicFrame>
      <p:cxnSp>
        <p:nvCxnSpPr>
          <p:cNvPr id="33" name="Connettore 1 32"/>
          <p:cNvCxnSpPr/>
          <p:nvPr/>
        </p:nvCxnSpPr>
        <p:spPr bwMode="auto">
          <a:xfrm flipV="1">
            <a:off x="4436368" y="4721696"/>
            <a:ext cx="1800200" cy="864096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Connettore 1 33"/>
          <p:cNvCxnSpPr/>
          <p:nvPr/>
        </p:nvCxnSpPr>
        <p:spPr bwMode="auto">
          <a:xfrm>
            <a:off x="5444480" y="5923924"/>
            <a:ext cx="792088" cy="16592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5" name="CasellaDiTesto 34"/>
          <p:cNvSpPr txBox="1"/>
          <p:nvPr/>
        </p:nvSpPr>
        <p:spPr>
          <a:xfrm>
            <a:off x="6047540" y="5513784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3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6047540" y="4948753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6039156" y="5785425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4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225345" y="5673442"/>
            <a:ext cx="3004676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 dati vengono copiati.</a:t>
            </a:r>
          </a:p>
          <a:p>
            <a:r>
              <a:rPr lang="it-IT" sz="2000" dirty="0" smtClean="0">
                <a:solidFill>
                  <a:schemeClr val="tx1"/>
                </a:solidFill>
              </a:rPr>
              <a:t>Modificare </a:t>
            </a:r>
            <a:r>
              <a:rPr lang="it-IT" sz="2000" b="1" dirty="0" smtClean="0">
                <a:solidFill>
                  <a:schemeClr val="tx1"/>
                </a:solidFill>
              </a:rPr>
              <a:t>c</a:t>
            </a:r>
            <a:r>
              <a:rPr lang="it-IT" sz="2000" dirty="0" smtClean="0">
                <a:solidFill>
                  <a:schemeClr val="tx1"/>
                </a:solidFill>
              </a:rPr>
              <a:t> non cambia </a:t>
            </a:r>
            <a:r>
              <a:rPr lang="it-IT" sz="2000" b="1" dirty="0" smtClean="0">
                <a:solidFill>
                  <a:schemeClr val="tx1"/>
                </a:solidFill>
              </a:rPr>
              <a:t>a</a:t>
            </a:r>
            <a:r>
              <a:rPr lang="it-IT" sz="2000" dirty="0" smtClean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42" name="Connettore 2 41"/>
          <p:cNvCxnSpPr>
            <a:stCxn id="40" idx="0"/>
          </p:cNvCxnSpPr>
          <p:nvPr/>
        </p:nvCxnSpPr>
        <p:spPr bwMode="auto">
          <a:xfrm flipH="1" flipV="1">
            <a:off x="1115615" y="5279881"/>
            <a:ext cx="612068" cy="39356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0071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operazioni tra array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3528392"/>
          </a:xfrm>
        </p:spPr>
        <p:txBody>
          <a:bodyPr/>
          <a:lstStyle/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r 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np.random.random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((2,3))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array([[ 0.90895715,  0.27791328,  0.08318425],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[ 0.643648  ,  0.83921606,  0.32521858]])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([1, 2, 3])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r*a 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array([[ 0.90895715,  0.55582656,  0.24955276],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[ 0.643648  ,  1.67843213,  0.97565575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([10,100])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r*b[:,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np.newaxis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array([[  9.08957148,   2.77913282,   0.83184253],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[ 64.36480046,  83.92160635,  32.52185839]])</a:t>
            </a: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398876"/>
              </p:ext>
            </p:extLst>
          </p:nvPr>
        </p:nvGraphicFramePr>
        <p:xfrm>
          <a:off x="528596" y="4964303"/>
          <a:ext cx="144016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  <a:gridCol w="432048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0.90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0.27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smtClean="0">
                          <a:solidFill>
                            <a:schemeClr val="tx1"/>
                          </a:solidFill>
                        </a:rPr>
                        <a:t>0.08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0.64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0.83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0.32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71055" y="5029170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</a:rPr>
              <a:t>r 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041942" y="503856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</a:rPr>
              <a:t>*</a:t>
            </a:r>
            <a:endParaRPr lang="it-IT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294056"/>
              </p:ext>
            </p:extLst>
          </p:nvPr>
        </p:nvGraphicFramePr>
        <p:xfrm>
          <a:off x="2728077" y="4954875"/>
          <a:ext cx="144016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  <a:gridCol w="432048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2</a:t>
                      </a:r>
                      <a:endParaRPr lang="it-IT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3</a:t>
                      </a:r>
                      <a:endParaRPr lang="it-IT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2359065" y="5029140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chemeClr val="tx1"/>
                </a:solidFill>
              </a:rPr>
              <a:t>a</a:t>
            </a:r>
            <a:r>
              <a:rPr lang="it-IT" sz="2000" b="1" dirty="0" smtClean="0">
                <a:solidFill>
                  <a:schemeClr val="tx1"/>
                </a:solidFill>
              </a:rPr>
              <a:t> </a:t>
            </a:r>
            <a:endParaRPr lang="it-IT" sz="2000" b="1" dirty="0">
              <a:solidFill>
                <a:schemeClr val="tx1"/>
              </a:solidFill>
            </a:endParaRPr>
          </a:p>
        </p:txBody>
      </p:sp>
      <p:cxnSp>
        <p:nvCxnSpPr>
          <p:cNvPr id="11" name="Connettore 2 10"/>
          <p:cNvCxnSpPr/>
          <p:nvPr/>
        </p:nvCxnSpPr>
        <p:spPr bwMode="auto">
          <a:xfrm>
            <a:off x="4283968" y="4994577"/>
            <a:ext cx="0" cy="48809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CasellaDiTesto 11"/>
          <p:cNvSpPr txBox="1"/>
          <p:nvPr/>
        </p:nvSpPr>
        <p:spPr>
          <a:xfrm>
            <a:off x="4406747" y="5050206"/>
            <a:ext cx="4206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>
                <a:solidFill>
                  <a:schemeClr val="tx1"/>
                </a:solidFill>
              </a:rPr>
              <a:t>Esteso automaticamente sulle dimensioni iniziali</a:t>
            </a:r>
            <a:endParaRPr lang="it-IT" sz="1600" dirty="0">
              <a:solidFill>
                <a:schemeClr val="tx1"/>
              </a:solidFill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185856"/>
              </p:ext>
            </p:extLst>
          </p:nvPr>
        </p:nvGraphicFramePr>
        <p:xfrm>
          <a:off x="558217" y="5791369"/>
          <a:ext cx="144016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  <a:gridCol w="432048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0.90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0.27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smtClean="0">
                          <a:solidFill>
                            <a:schemeClr val="tx1"/>
                          </a:solidFill>
                        </a:rPr>
                        <a:t>0.08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0.64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0.83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smtClean="0">
                          <a:solidFill>
                            <a:schemeClr val="tx1"/>
                          </a:solidFill>
                        </a:rPr>
                        <a:t>0.32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200676" y="585623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</a:rPr>
              <a:t>r 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071563" y="586563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</a:rPr>
              <a:t>*</a:t>
            </a:r>
            <a:endParaRPr lang="it-IT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16" name="Tabel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502093"/>
              </p:ext>
            </p:extLst>
          </p:nvPr>
        </p:nvGraphicFramePr>
        <p:xfrm>
          <a:off x="2757698" y="5781941"/>
          <a:ext cx="144016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  <a:gridCol w="432048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10</a:t>
                      </a:r>
                      <a:endParaRPr lang="it-IT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10</a:t>
                      </a:r>
                      <a:endParaRPr lang="it-IT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100</a:t>
                      </a:r>
                      <a:endParaRPr lang="it-IT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100</a:t>
                      </a:r>
                      <a:endParaRPr lang="it-IT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7" name="CasellaDiTesto 16"/>
          <p:cNvSpPr txBox="1"/>
          <p:nvPr/>
        </p:nvSpPr>
        <p:spPr>
          <a:xfrm>
            <a:off x="2388686" y="5856206"/>
            <a:ext cx="380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</a:rPr>
              <a:t>b </a:t>
            </a:r>
            <a:endParaRPr lang="it-IT" sz="2000" b="1" dirty="0">
              <a:solidFill>
                <a:schemeClr val="tx1"/>
              </a:solidFill>
            </a:endParaRPr>
          </a:p>
        </p:txBody>
      </p:sp>
      <p:cxnSp>
        <p:nvCxnSpPr>
          <p:cNvPr id="18" name="Connettore 2 17"/>
          <p:cNvCxnSpPr/>
          <p:nvPr/>
        </p:nvCxnSpPr>
        <p:spPr bwMode="auto">
          <a:xfrm>
            <a:off x="2728077" y="6500362"/>
            <a:ext cx="1545130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" name="CasellaDiTesto 18"/>
          <p:cNvSpPr txBox="1"/>
          <p:nvPr/>
        </p:nvSpPr>
        <p:spPr>
          <a:xfrm>
            <a:off x="4283968" y="5877272"/>
            <a:ext cx="4860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chemeClr val="tx1"/>
                </a:solidFill>
              </a:rPr>
              <a:t>Esteso tramite </a:t>
            </a:r>
            <a:r>
              <a:rPr lang="it-IT" sz="1600" b="1" dirty="0" err="1" smtClean="0">
                <a:solidFill>
                  <a:schemeClr val="tx1"/>
                </a:solidFill>
              </a:rPr>
              <a:t>newaxis</a:t>
            </a:r>
            <a:r>
              <a:rPr lang="it-IT" sz="1600" b="1" dirty="0" smtClean="0">
                <a:solidFill>
                  <a:schemeClr val="tx1"/>
                </a:solidFill>
              </a:rPr>
              <a:t>.</a:t>
            </a:r>
            <a:r>
              <a:rPr lang="it-IT" sz="1600" dirty="0" smtClean="0">
                <a:solidFill>
                  <a:schemeClr val="tx1"/>
                </a:solidFill>
              </a:rPr>
              <a:t> Aggiunge un asse di dimensioni unitarie, che poi si estende automaticamente</a:t>
            </a:r>
            <a:endParaRPr lang="it-IT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2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{'Ciao', 'b', 1, 2}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{'Bene', 2, 'b', 3}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| b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1,2,'b',3,'Ciao','Bene'}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&amp; b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2, 'b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– b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'Ciao'}</a:t>
            </a: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{1,2} &lt; a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'Bene' in b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True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644008" y="3645024"/>
            <a:ext cx="4176464" cy="258532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I </a:t>
            </a:r>
            <a:r>
              <a:rPr lang="it-IT" b="1" dirty="0" smtClean="0">
                <a:solidFill>
                  <a:schemeClr val="tx1"/>
                </a:solidFill>
              </a:rPr>
              <a:t>set</a:t>
            </a:r>
            <a:r>
              <a:rPr lang="it-IT" dirty="0" smtClean="0">
                <a:solidFill>
                  <a:schemeClr val="tx1"/>
                </a:solidFill>
              </a:rPr>
              <a:t> sono mutabili, i </a:t>
            </a:r>
            <a:r>
              <a:rPr lang="it-IT" b="1" dirty="0" err="1" smtClean="0">
                <a:solidFill>
                  <a:schemeClr val="tx1"/>
                </a:solidFill>
              </a:rPr>
              <a:t>frozenset</a:t>
            </a:r>
            <a:r>
              <a:rPr lang="it-IT" dirty="0" smtClean="0">
                <a:solidFill>
                  <a:schemeClr val="tx1"/>
                </a:solidFill>
              </a:rPr>
              <a:t> immutabili.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Gli elementi di un set devono  essere </a:t>
            </a:r>
            <a:r>
              <a:rPr lang="it-IT" b="1" dirty="0" err="1" smtClean="0">
                <a:solidFill>
                  <a:schemeClr val="tx1"/>
                </a:solidFill>
              </a:rPr>
              <a:t>hashable</a:t>
            </a:r>
            <a:r>
              <a:rPr lang="it-IT" dirty="0" smtClean="0">
                <a:solidFill>
                  <a:schemeClr val="tx1"/>
                </a:solidFill>
              </a:rPr>
              <a:t>, ovvero: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/>
                </a:solidFill>
              </a:rPr>
              <a:t> Immutabili,  e se contenitori contenere solo elementi </a:t>
            </a:r>
            <a:r>
              <a:rPr lang="it-IT" dirty="0" err="1" smtClean="0">
                <a:solidFill>
                  <a:schemeClr val="tx1"/>
                </a:solidFill>
              </a:rPr>
              <a:t>hashable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/>
                </a:solidFill>
              </a:rPr>
              <a:t>Oggetti definiti dall'utente (salvo alcuni casi), ogni oggetto è diverso da chiunque altro (anche se della stessa classe)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004048" y="1652290"/>
            <a:ext cx="1224136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tx1"/>
                </a:solidFill>
              </a:rPr>
              <a:t>Unione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7" name="Connettore 2 6"/>
          <p:cNvCxnSpPr>
            <a:stCxn id="5" idx="1"/>
          </p:cNvCxnSpPr>
          <p:nvPr/>
        </p:nvCxnSpPr>
        <p:spPr bwMode="auto">
          <a:xfrm flipH="1">
            <a:off x="1763688" y="1852345"/>
            <a:ext cx="3240360" cy="20005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5382115" y="2305010"/>
            <a:ext cx="1692138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tx1"/>
                </a:solidFill>
              </a:rPr>
              <a:t>Intersezione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13" name="Connettore 2 12"/>
          <p:cNvCxnSpPr>
            <a:stCxn id="8" idx="1"/>
          </p:cNvCxnSpPr>
          <p:nvPr/>
        </p:nvCxnSpPr>
        <p:spPr bwMode="auto">
          <a:xfrm flipH="1">
            <a:off x="2069697" y="2505065"/>
            <a:ext cx="3312418" cy="34787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CasellaDiTesto 16"/>
          <p:cNvSpPr txBox="1"/>
          <p:nvPr/>
        </p:nvSpPr>
        <p:spPr>
          <a:xfrm>
            <a:off x="3725906" y="2860576"/>
            <a:ext cx="2862293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tx1"/>
                </a:solidFill>
              </a:rPr>
              <a:t>Differenza fra set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19" name="Connettore 2 18"/>
          <p:cNvCxnSpPr>
            <a:stCxn id="17" idx="1"/>
          </p:cNvCxnSpPr>
          <p:nvPr/>
        </p:nvCxnSpPr>
        <p:spPr bwMode="auto">
          <a:xfrm flipH="1">
            <a:off x="1763688" y="3060631"/>
            <a:ext cx="1962218" cy="58439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0" name="CasellaDiTesto 19"/>
          <p:cNvSpPr txBox="1"/>
          <p:nvPr/>
        </p:nvSpPr>
        <p:spPr>
          <a:xfrm>
            <a:off x="2618838" y="4170217"/>
            <a:ext cx="1890197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tx1"/>
                </a:solidFill>
              </a:rPr>
              <a:t>sottoinsieme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22" name="Connettore 2 21"/>
          <p:cNvCxnSpPr>
            <a:stCxn id="20" idx="1"/>
          </p:cNvCxnSpPr>
          <p:nvPr/>
        </p:nvCxnSpPr>
        <p:spPr bwMode="auto">
          <a:xfrm flipH="1">
            <a:off x="2069697" y="4370272"/>
            <a:ext cx="549141" cy="71491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6" name="CasellaDiTesto 25"/>
          <p:cNvSpPr txBox="1"/>
          <p:nvPr/>
        </p:nvSpPr>
        <p:spPr>
          <a:xfrm>
            <a:off x="2744797" y="5370105"/>
            <a:ext cx="1611214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tx1"/>
                </a:solidFill>
              </a:rPr>
              <a:t>appartenenza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28" name="Connettore 2 27"/>
          <p:cNvCxnSpPr>
            <a:stCxn id="26" idx="1"/>
          </p:cNvCxnSpPr>
          <p:nvPr/>
        </p:nvCxnSpPr>
        <p:spPr bwMode="auto">
          <a:xfrm flipH="1">
            <a:off x="2344267" y="5570160"/>
            <a:ext cx="400530" cy="30711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083561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Dizionari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Associa a delle variabili chiave (a parità di valore) altre variabili (riferimenti ovviamente). </a:t>
            </a:r>
          </a:p>
          <a:p>
            <a:r>
              <a:rPr lang="it-IT" sz="2800" dirty="0" smtClean="0"/>
              <a:t>Usati in molte parti di </a:t>
            </a:r>
            <a:r>
              <a:rPr lang="it-IT" sz="2800" dirty="0" err="1" smtClean="0"/>
              <a:t>Python</a:t>
            </a:r>
            <a:r>
              <a:rPr lang="it-IT" sz="2800" dirty="0" smtClean="0"/>
              <a:t> per il funzionamento interno.</a:t>
            </a:r>
          </a:p>
          <a:p>
            <a:r>
              <a:rPr lang="it-IT" sz="2800" dirty="0" smtClean="0"/>
              <a:t>Le chiavi devono essere </a:t>
            </a:r>
            <a:r>
              <a:rPr lang="it-IT" sz="2800" dirty="0" err="1" smtClean="0"/>
              <a:t>hashable</a:t>
            </a:r>
            <a:r>
              <a:rPr lang="it-IT" sz="2800" dirty="0" smtClean="0"/>
              <a:t>.</a:t>
            </a:r>
            <a:endParaRPr lang="it-IT" sz="2800" dirty="0"/>
          </a:p>
        </p:txBody>
      </p:sp>
      <p:sp>
        <p:nvSpPr>
          <p:cNvPr id="4" name="Rettangolo 3"/>
          <p:cNvSpPr/>
          <p:nvPr/>
        </p:nvSpPr>
        <p:spPr bwMode="auto">
          <a:xfrm>
            <a:off x="6084168" y="4149080"/>
            <a:ext cx="1871613" cy="576064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[1, 2, 3, 7]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2627784" y="4437112"/>
            <a:ext cx="2232248" cy="504056"/>
          </a:xfrm>
          <a:prstGeom prst="rect">
            <a:avLst/>
          </a:prstGeom>
          <a:solidFill>
            <a:srgbClr val="DDF5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'Ciao'</a:t>
            </a:r>
            <a:endParaRPr kumimoji="0" lang="it-IT" sz="240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2627784" y="4941168"/>
            <a:ext cx="2232248" cy="504056"/>
          </a:xfrm>
          <a:prstGeom prst="rect">
            <a:avLst/>
          </a:prstGeom>
          <a:solidFill>
            <a:srgbClr val="DDF5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1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2627784" y="5445224"/>
            <a:ext cx="2232248" cy="504056"/>
          </a:xfrm>
          <a:prstGeom prst="rect">
            <a:avLst/>
          </a:prstGeom>
          <a:solidFill>
            <a:srgbClr val="DDF5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(2, 'Minnie')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11" name="Connettore 7 10"/>
          <p:cNvCxnSpPr>
            <a:stCxn id="5" idx="3"/>
            <a:endCxn id="4" idx="1"/>
          </p:cNvCxnSpPr>
          <p:nvPr/>
        </p:nvCxnSpPr>
        <p:spPr bwMode="auto">
          <a:xfrm flipV="1">
            <a:off x="4860032" y="4437112"/>
            <a:ext cx="1224136" cy="252028"/>
          </a:xfrm>
          <a:prstGeom prst="curvedConnector3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Rettangolo 11"/>
          <p:cNvSpPr/>
          <p:nvPr/>
        </p:nvSpPr>
        <p:spPr bwMode="auto">
          <a:xfrm>
            <a:off x="6084168" y="4957152"/>
            <a:ext cx="1871613" cy="576064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56.7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14" name="Connettore 7 13"/>
          <p:cNvCxnSpPr>
            <a:stCxn id="6" idx="3"/>
            <a:endCxn id="12" idx="1"/>
          </p:cNvCxnSpPr>
          <p:nvPr/>
        </p:nvCxnSpPr>
        <p:spPr bwMode="auto">
          <a:xfrm>
            <a:off x="4860032" y="5193196"/>
            <a:ext cx="1224136" cy="51988"/>
          </a:xfrm>
          <a:prstGeom prst="curvedConnector3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Rettangolo 14"/>
          <p:cNvSpPr/>
          <p:nvPr/>
        </p:nvSpPr>
        <p:spPr bwMode="auto">
          <a:xfrm>
            <a:off x="6084167" y="5805264"/>
            <a:ext cx="2232249" cy="576064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800" dirty="0" smtClean="0">
                <a:solidFill>
                  <a:schemeClr val="tx1"/>
                </a:solidFill>
                <a:latin typeface="Calibri" charset="0"/>
                <a:ea typeface="ＭＳ Ｐゴシック" charset="0"/>
              </a:rPr>
              <a:t>"Bene, bene!"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charset="0"/>
              <a:ea typeface="ＭＳ Ｐゴシック" charset="0"/>
            </a:endParaRPr>
          </a:p>
        </p:txBody>
      </p:sp>
      <p:cxnSp>
        <p:nvCxnSpPr>
          <p:cNvPr id="17" name="Connettore 7 16"/>
          <p:cNvCxnSpPr>
            <a:stCxn id="9" idx="3"/>
            <a:endCxn id="15" idx="1"/>
          </p:cNvCxnSpPr>
          <p:nvPr/>
        </p:nvCxnSpPr>
        <p:spPr bwMode="auto">
          <a:xfrm>
            <a:off x="4860032" y="5697252"/>
            <a:ext cx="1224135" cy="396044"/>
          </a:xfrm>
          <a:prstGeom prst="curvedConnector3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" name="Rettangolo 17"/>
          <p:cNvSpPr/>
          <p:nvPr/>
        </p:nvSpPr>
        <p:spPr bwMode="auto">
          <a:xfrm>
            <a:off x="467544" y="3645024"/>
            <a:ext cx="1944216" cy="504056"/>
          </a:xfrm>
          <a:prstGeom prst="rect">
            <a:avLst/>
          </a:prstGeom>
          <a:solidFill>
            <a:srgbClr val="B3E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it-IT" sz="2400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ＭＳ Ｐゴシック" charset="0"/>
              </a:rPr>
              <a:t>mydict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  <a:ea typeface="ＭＳ Ｐゴシック" charset="0"/>
            </a:endParaRPr>
          </a:p>
        </p:txBody>
      </p:sp>
      <p:cxnSp>
        <p:nvCxnSpPr>
          <p:cNvPr id="20" name="Connettore 7 19"/>
          <p:cNvCxnSpPr>
            <a:stCxn id="18" idx="3"/>
            <a:endCxn id="5" idx="0"/>
          </p:cNvCxnSpPr>
          <p:nvPr/>
        </p:nvCxnSpPr>
        <p:spPr bwMode="auto">
          <a:xfrm>
            <a:off x="2411760" y="3897052"/>
            <a:ext cx="1332148" cy="540060"/>
          </a:xfrm>
          <a:prstGeom prst="curvedConnector2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87609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 iniziare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Installare Versione(3.x):</a:t>
            </a:r>
          </a:p>
          <a:p>
            <a:pPr marL="457200" lvl="1" indent="0">
              <a:buNone/>
            </a:pPr>
            <a:r>
              <a:rPr lang="it-IT" dirty="0" err="1" smtClean="0"/>
              <a:t>ipython</a:t>
            </a:r>
            <a:r>
              <a:rPr lang="it-IT" dirty="0" smtClean="0"/>
              <a:t>, </a:t>
            </a:r>
            <a:r>
              <a:rPr lang="it-IT" dirty="0" err="1" smtClean="0"/>
              <a:t>matplotlib</a:t>
            </a:r>
            <a:r>
              <a:rPr lang="it-IT" dirty="0" smtClean="0"/>
              <a:t>,</a:t>
            </a:r>
            <a:r>
              <a:rPr lang="it-IT" dirty="0"/>
              <a:t> </a:t>
            </a:r>
            <a:r>
              <a:rPr lang="it-IT" dirty="0" err="1" smtClean="0"/>
              <a:t>numpy</a:t>
            </a:r>
            <a:r>
              <a:rPr lang="it-IT" dirty="0" smtClean="0"/>
              <a:t>, </a:t>
            </a:r>
            <a:r>
              <a:rPr lang="it-IT" dirty="0" err="1" smtClean="0"/>
              <a:t>scipy</a:t>
            </a:r>
            <a:endParaRPr lang="it-IT" dirty="0" smtClean="0"/>
          </a:p>
          <a:p>
            <a:r>
              <a:rPr lang="it-IT" dirty="0" smtClean="0"/>
              <a:t>Su  </a:t>
            </a:r>
            <a:r>
              <a:rPr lang="it-IT" dirty="0" err="1" smtClean="0"/>
              <a:t>linux</a:t>
            </a:r>
            <a:r>
              <a:rPr lang="it-IT" dirty="0" smtClean="0"/>
              <a:t>:</a:t>
            </a:r>
          </a:p>
          <a:p>
            <a:pPr marL="457200" lvl="1" indent="0">
              <a:buNone/>
            </a:pPr>
            <a:r>
              <a:rPr lang="it-IT" dirty="0" err="1" smtClean="0"/>
              <a:t>ipython</a:t>
            </a:r>
            <a:r>
              <a:rPr lang="it-IT" dirty="0" smtClean="0"/>
              <a:t> --</a:t>
            </a:r>
            <a:r>
              <a:rPr lang="it-IT" dirty="0" err="1" smtClean="0"/>
              <a:t>pylab</a:t>
            </a:r>
            <a:endParaRPr lang="it-IT" dirty="0" smtClean="0"/>
          </a:p>
          <a:p>
            <a:pPr marL="457200" lvl="1" indent="0">
              <a:buNone/>
            </a:pPr>
            <a:r>
              <a:rPr lang="it-IT" dirty="0" err="1" smtClean="0"/>
              <a:t>matplotlib</a:t>
            </a:r>
            <a:r>
              <a:rPr lang="it-IT" dirty="0" smtClean="0"/>
              <a:t>, </a:t>
            </a:r>
            <a:r>
              <a:rPr lang="it-IT" dirty="0" err="1" smtClean="0"/>
              <a:t>numpy</a:t>
            </a:r>
            <a:r>
              <a:rPr lang="it-IT" dirty="0" smtClean="0"/>
              <a:t>, </a:t>
            </a:r>
            <a:r>
              <a:rPr lang="it-IT" dirty="0" err="1" smtClean="0"/>
              <a:t>scipy</a:t>
            </a:r>
            <a:r>
              <a:rPr lang="it-IT" dirty="0" smtClean="0"/>
              <a:t> importati automaticamente</a:t>
            </a:r>
          </a:p>
          <a:p>
            <a:pPr lvl="1"/>
            <a:r>
              <a:rPr lang="it-IT" dirty="0" smtClean="0"/>
              <a:t>l’opzione --</a:t>
            </a:r>
            <a:r>
              <a:rPr lang="it-IT" dirty="0" err="1" smtClean="0"/>
              <a:t>pylab</a:t>
            </a:r>
            <a:r>
              <a:rPr lang="it-IT" dirty="0" smtClean="0"/>
              <a:t> è equivalente ad eseguire:</a:t>
            </a:r>
          </a:p>
          <a:p>
            <a:pPr marL="914400" lvl="2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matplotlib.pylab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*</a:t>
            </a:r>
          </a:p>
          <a:p>
            <a:r>
              <a:rPr lang="it-IT" dirty="0" smtClean="0"/>
              <a:t>Su </a:t>
            </a:r>
            <a:r>
              <a:rPr lang="it-IT" dirty="0" err="1" smtClean="0"/>
              <a:t>windows</a:t>
            </a:r>
            <a:r>
              <a:rPr lang="it-IT" dirty="0" smtClean="0"/>
              <a:t> installare </a:t>
            </a:r>
            <a:r>
              <a:rPr lang="it-IT" dirty="0" err="1" smtClean="0"/>
              <a:t>winpython</a:t>
            </a:r>
            <a:r>
              <a:rPr lang="it-IT" dirty="0" smtClean="0"/>
              <a:t> o equivalente e laniare </a:t>
            </a:r>
            <a:r>
              <a:rPr lang="it-IT" b="1" dirty="0" err="1" smtClean="0"/>
              <a:t>spyder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>
                <a:hlinkClick r:id="rId3"/>
              </a:rPr>
              <a:t>http://winpython.github.io/</a:t>
            </a:r>
            <a:r>
              <a:rPr lang="it-IT" dirty="0" smtClean="0"/>
              <a:t> </a:t>
            </a:r>
          </a:p>
          <a:p>
            <a:pPr lvl="1"/>
            <a:r>
              <a:rPr lang="it-IT" dirty="0" smtClean="0">
                <a:hlinkClick r:id="rId4"/>
              </a:rPr>
              <a:t>http</a:t>
            </a:r>
            <a:r>
              <a:rPr lang="it-IT" dirty="0">
                <a:hlinkClick r:id="rId4"/>
              </a:rPr>
              <a:t>://</a:t>
            </a:r>
            <a:r>
              <a:rPr lang="it-IT" dirty="0" smtClean="0">
                <a:hlinkClick r:id="rId4"/>
              </a:rPr>
              <a:t>python-xy.github.io</a:t>
            </a:r>
            <a:r>
              <a:rPr lang="it-IT" dirty="0"/>
              <a:t> </a:t>
            </a:r>
            <a:endParaRPr lang="it-IT" dirty="0" smtClean="0"/>
          </a:p>
          <a:p>
            <a:pPr lvl="1"/>
            <a:r>
              <a:rPr lang="it-IT" dirty="0">
                <a:hlinkClick r:id="rId5"/>
              </a:rPr>
              <a:t>http://continuum.io</a:t>
            </a:r>
            <a:r>
              <a:rPr lang="it-IT" dirty="0" smtClean="0">
                <a:hlinkClick r:id="rId5"/>
              </a:rPr>
              <a:t>/</a:t>
            </a:r>
            <a:endParaRPr lang="it-IT" dirty="0" smtClean="0"/>
          </a:p>
          <a:p>
            <a:pPr lvl="1"/>
            <a:r>
              <a:rPr lang="it-IT" dirty="0">
                <a:hlinkClick r:id="rId6"/>
              </a:rPr>
              <a:t>https://www.enthought.com</a:t>
            </a:r>
            <a:r>
              <a:rPr lang="it-IT" dirty="0" smtClean="0">
                <a:hlinkClick r:id="rId6"/>
              </a:rPr>
              <a:t>/</a:t>
            </a:r>
            <a:endParaRPr lang="it-IT" dirty="0" smtClean="0"/>
          </a:p>
          <a:p>
            <a:pPr lvl="1"/>
            <a:r>
              <a:rPr lang="it-IT" dirty="0">
                <a:hlinkClick r:id="rId7"/>
              </a:rPr>
              <a:t>http://</a:t>
            </a:r>
            <a:r>
              <a:rPr lang="it-IT" dirty="0" smtClean="0">
                <a:hlinkClick r:id="rId7"/>
              </a:rPr>
              <a:t>www.activestate.com/activepython</a:t>
            </a:r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20086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Dizionari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 = {}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aa['ciao'] = 56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aa['test'] =  3.46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{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'ciao': 56, 'test': 3.46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aa['test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3.46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aa.</a:t>
            </a:r>
            <a:r>
              <a:rPr lang="it-IT" sz="20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keys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dict_keys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(['ciao', 'test'])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aa.</a:t>
            </a:r>
            <a:r>
              <a:rPr lang="it-IT" sz="20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dict_values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([56, 3.46])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aa.</a:t>
            </a:r>
            <a:r>
              <a:rPr lang="it-IT" sz="20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dict_items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([('ciao', 56), ('test', 3.46)])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2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'ciao' in aa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572000" y="1049303"/>
            <a:ext cx="4464496" cy="101566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Mutabili. Gli elementi si accedono tramite una chiave, che deve essere </a:t>
            </a:r>
            <a:r>
              <a:rPr lang="it-IT" sz="2000" b="1" dirty="0" err="1" smtClean="0">
                <a:solidFill>
                  <a:schemeClr val="tx1"/>
                </a:solidFill>
              </a:rPr>
              <a:t>hashable</a:t>
            </a:r>
            <a:r>
              <a:rPr lang="it-IT" sz="2000" dirty="0" smtClean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/>
          <p:nvPr/>
        </p:nvCxnSpPr>
        <p:spPr bwMode="auto">
          <a:xfrm flipH="1">
            <a:off x="3995936" y="1464801"/>
            <a:ext cx="576064" cy="9199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4572000" y="3036778"/>
            <a:ext cx="4299418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Elenco delle chiavi e dei valori.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9" name="Connettore 2 8"/>
          <p:cNvCxnSpPr>
            <a:stCxn id="7" idx="1"/>
          </p:cNvCxnSpPr>
          <p:nvPr/>
        </p:nvCxnSpPr>
        <p:spPr bwMode="auto">
          <a:xfrm flipH="1">
            <a:off x="2699792" y="3267611"/>
            <a:ext cx="1872208" cy="15270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Connettore 2 10"/>
          <p:cNvCxnSpPr/>
          <p:nvPr/>
        </p:nvCxnSpPr>
        <p:spPr bwMode="auto">
          <a:xfrm flipH="1">
            <a:off x="2699792" y="3267611"/>
            <a:ext cx="1941794" cy="66544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CasellaDiTesto 9"/>
          <p:cNvSpPr txBox="1"/>
          <p:nvPr/>
        </p:nvSpPr>
        <p:spPr>
          <a:xfrm>
            <a:off x="5238050" y="4047455"/>
            <a:ext cx="3795362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In </a:t>
            </a:r>
            <a:r>
              <a:rPr lang="it-IT" sz="2400" dirty="0" err="1" smtClean="0">
                <a:solidFill>
                  <a:schemeClr val="tx1"/>
                </a:solidFill>
              </a:rPr>
              <a:t>Python</a:t>
            </a:r>
            <a:r>
              <a:rPr lang="it-IT" sz="2400" dirty="0" smtClean="0">
                <a:solidFill>
                  <a:schemeClr val="tx1"/>
                </a:solidFill>
              </a:rPr>
              <a:t> 2.x sono delle liste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2" name="Connettore 2 11"/>
          <p:cNvCxnSpPr>
            <a:stCxn id="10" idx="1"/>
          </p:cNvCxnSpPr>
          <p:nvPr/>
        </p:nvCxnSpPr>
        <p:spPr bwMode="auto">
          <a:xfrm flipH="1" flipV="1">
            <a:off x="4045121" y="3789040"/>
            <a:ext cx="1192929" cy="48924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Connettore 2 13"/>
          <p:cNvCxnSpPr>
            <a:stCxn id="10" idx="1"/>
          </p:cNvCxnSpPr>
          <p:nvPr/>
        </p:nvCxnSpPr>
        <p:spPr bwMode="auto">
          <a:xfrm flipH="1">
            <a:off x="4788024" y="4278288"/>
            <a:ext cx="450026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" name="Connettore 2 16"/>
          <p:cNvCxnSpPr>
            <a:stCxn id="10" idx="1"/>
          </p:cNvCxnSpPr>
          <p:nvPr/>
        </p:nvCxnSpPr>
        <p:spPr bwMode="auto">
          <a:xfrm flipH="1">
            <a:off x="3995936" y="4278288"/>
            <a:ext cx="1242114" cy="36744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" name="CasellaDiTesto 20"/>
          <p:cNvSpPr txBox="1"/>
          <p:nvPr/>
        </p:nvSpPr>
        <p:spPr>
          <a:xfrm>
            <a:off x="4649186" y="5582304"/>
            <a:ext cx="3795362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Esistenza di una chiave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23" name="Connettore 2 22"/>
          <p:cNvCxnSpPr>
            <a:stCxn id="21" idx="1"/>
          </p:cNvCxnSpPr>
          <p:nvPr/>
        </p:nvCxnSpPr>
        <p:spPr bwMode="auto">
          <a:xfrm flipH="1">
            <a:off x="2987824" y="5813137"/>
            <a:ext cx="1661362" cy="13614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4408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 bwMode="auto">
          <a:xfrm>
            <a:off x="395536" y="1685999"/>
            <a:ext cx="2304256" cy="110799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 (</a:t>
            </a:r>
            <a:r>
              <a:rPr lang="it-IT" dirty="0" err="1" smtClean="0"/>
              <a:t>unicode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200" dirty="0" smtClean="0"/>
              <a:t>In </a:t>
            </a:r>
            <a:r>
              <a:rPr lang="it-IT" sz="2200" dirty="0" err="1" smtClean="0"/>
              <a:t>Python</a:t>
            </a:r>
            <a:r>
              <a:rPr lang="it-IT" sz="2200" dirty="0" smtClean="0"/>
              <a:t> 3.x le stringhe sono formate  da caratteri </a:t>
            </a:r>
            <a:r>
              <a:rPr lang="it-IT" sz="2200" dirty="0" err="1" smtClean="0"/>
              <a:t>unicode</a:t>
            </a:r>
            <a:r>
              <a:rPr lang="it-IT" sz="2200" dirty="0" smtClean="0"/>
              <a:t>.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stranicaratteri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 "Alcuni caratteri: β, θ, Ϡ, ԗ"</a:t>
            </a:r>
          </a:p>
          <a:p>
            <a:pPr marL="0" indent="0">
              <a:buNone/>
            </a:pPr>
            <a:r>
              <a:rPr lang="it-IT" sz="2200" dirty="0" smtClean="0"/>
              <a:t>Per trasformarla in una sequenza di byte (ad esempio usando la codifica ASCII):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stranicaratteri.encode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ascii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errors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='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replace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 </a:t>
            </a:r>
          </a:p>
          <a:p>
            <a:pPr marL="0" indent="0">
              <a:buNone/>
            </a:pPr>
            <a:r>
              <a:rPr lang="it-IT" sz="2200" dirty="0" smtClean="0"/>
              <a:t>   </a:t>
            </a:r>
            <a:r>
              <a:rPr lang="it-IT" sz="2200" dirty="0" err="1" smtClean="0"/>
              <a:t>b'Alcuni</a:t>
            </a:r>
            <a:r>
              <a:rPr lang="it-IT" sz="2200" dirty="0" smtClean="0"/>
              <a:t> </a:t>
            </a:r>
            <a:r>
              <a:rPr lang="it-IT" sz="2200" dirty="0"/>
              <a:t>caratteri: ?, ?, ?, ?'</a:t>
            </a:r>
            <a:endParaRPr lang="it-IT" sz="2200" dirty="0" smtClean="0"/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inbytes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stranicaratteri.encode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it-IT" sz="2200" dirty="0"/>
              <a:t> </a:t>
            </a:r>
            <a:r>
              <a:rPr lang="it-IT" sz="2200" dirty="0" err="1"/>
              <a:t>b'Alcuni</a:t>
            </a:r>
            <a:r>
              <a:rPr lang="it-IT" sz="2200" dirty="0"/>
              <a:t> caratteri: \</a:t>
            </a:r>
            <a:r>
              <a:rPr lang="it-IT" sz="2200" dirty="0" err="1"/>
              <a:t>xce</a:t>
            </a:r>
            <a:r>
              <a:rPr lang="it-IT" sz="2200" dirty="0"/>
              <a:t>\xb2, \</a:t>
            </a:r>
            <a:r>
              <a:rPr lang="it-IT" sz="2200" dirty="0" err="1"/>
              <a:t>xce</a:t>
            </a:r>
            <a:r>
              <a:rPr lang="it-IT" sz="2200" dirty="0"/>
              <a:t>\xb8, \</a:t>
            </a:r>
            <a:r>
              <a:rPr lang="it-IT" sz="2200" dirty="0" err="1"/>
              <a:t>xcf</a:t>
            </a:r>
            <a:r>
              <a:rPr lang="it-IT" sz="2200" dirty="0"/>
              <a:t>\xa0, \xd4\x97</a:t>
            </a:r>
            <a:r>
              <a:rPr lang="it-IT" sz="2200" dirty="0" smtClean="0"/>
              <a:t>'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inbytes.decode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it-IT" sz="2200" dirty="0"/>
              <a:t>'Alcuni caratteri: β, θ, Ϡ, ԗ'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11560" y="1916832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>
                <a:solidFill>
                  <a:schemeClr val="tx1"/>
                </a:solidFill>
              </a:rPr>
              <a:t>θ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187624" y="1624444"/>
            <a:ext cx="32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>
                <a:solidFill>
                  <a:schemeClr val="tx1"/>
                </a:solidFill>
              </a:rPr>
              <a:t>β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511660" y="2209219"/>
            <a:ext cx="504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solidFill>
                  <a:schemeClr val="tx1"/>
                </a:solidFill>
              </a:rPr>
              <a:t>Ϡ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11556" y="1685999"/>
            <a:ext cx="356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a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9" name="Freccia a destra 8"/>
          <p:cNvSpPr/>
          <p:nvPr/>
        </p:nvSpPr>
        <p:spPr bwMode="auto">
          <a:xfrm>
            <a:off x="2915816" y="2022078"/>
            <a:ext cx="1152128" cy="292387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089650" y="2081778"/>
            <a:ext cx="463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chemeClr val="tx1"/>
                </a:solidFill>
              </a:rPr>
              <a:t>ԗ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283968" y="1916832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"Alcuni caratteri: </a:t>
            </a:r>
            <a:r>
              <a:rPr lang="el-GR" sz="2800" dirty="0" smtClean="0">
                <a:solidFill>
                  <a:schemeClr val="tx1"/>
                </a:solidFill>
              </a:rPr>
              <a:t>β</a:t>
            </a:r>
            <a:r>
              <a:rPr lang="it-IT" sz="2800" dirty="0" smtClean="0">
                <a:solidFill>
                  <a:schemeClr val="tx1"/>
                </a:solidFill>
              </a:rPr>
              <a:t>,</a:t>
            </a:r>
            <a:r>
              <a:rPr lang="el-GR" sz="2800" dirty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θ</a:t>
            </a:r>
            <a:r>
              <a:rPr lang="it-IT" sz="2800" dirty="0" smtClean="0">
                <a:solidFill>
                  <a:schemeClr val="tx1"/>
                </a:solidFill>
              </a:rPr>
              <a:t>, </a:t>
            </a:r>
            <a:r>
              <a:rPr lang="el-GR" sz="2800" dirty="0" smtClean="0">
                <a:solidFill>
                  <a:schemeClr val="tx1"/>
                </a:solidFill>
              </a:rPr>
              <a:t>Ϡ</a:t>
            </a:r>
            <a:r>
              <a:rPr lang="it-IT" sz="2800" dirty="0" smtClean="0">
                <a:solidFill>
                  <a:schemeClr val="tx1"/>
                </a:solidFill>
              </a:rPr>
              <a:t>, ԗ"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406004" y="4509120"/>
            <a:ext cx="2119152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Di default: UTF8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14" name="Connettore 2 13"/>
          <p:cNvCxnSpPr>
            <a:stCxn id="12" idx="1"/>
          </p:cNvCxnSpPr>
          <p:nvPr/>
        </p:nvCxnSpPr>
        <p:spPr bwMode="auto">
          <a:xfrm flipH="1">
            <a:off x="4716016" y="4709175"/>
            <a:ext cx="1689988" cy="30400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CasellaDiTesto 14"/>
          <p:cNvSpPr txBox="1"/>
          <p:nvPr/>
        </p:nvSpPr>
        <p:spPr>
          <a:xfrm>
            <a:off x="4716017" y="5733256"/>
            <a:ext cx="3960440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('a'), </a:t>
            </a:r>
            <a:r>
              <a:rPr lang="en-US" sz="20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(9782)</a:t>
            </a:r>
          </a:p>
          <a:p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(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97, '☶')</a:t>
            </a:r>
            <a:endParaRPr lang="it-IT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7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Grafica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it-IT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matplotlib.pyplot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endParaRPr lang="it-IT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 =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it-IT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linspace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6*</a:t>
            </a:r>
            <a:r>
              <a:rPr lang="it-IT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y =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(t, y, </a:t>
            </a: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-o',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='Seno</a:t>
            </a: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(t,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cos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(t),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='Coseno</a:t>
            </a: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legend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it-IT" dirty="0" smtClean="0"/>
              <a:t>Con l’opzione </a:t>
            </a:r>
            <a:r>
              <a:rPr lang="it-IT" b="1" dirty="0" smtClean="0"/>
              <a:t>--</a:t>
            </a:r>
            <a:r>
              <a:rPr lang="it-IT" b="1" dirty="0" err="1" smtClean="0"/>
              <a:t>pylab</a:t>
            </a:r>
            <a:r>
              <a:rPr lang="it-IT" b="1" dirty="0" smtClean="0"/>
              <a:t> </a:t>
            </a:r>
            <a:r>
              <a:rPr lang="it-IT" dirty="0" smtClean="0"/>
              <a:t>gli import non sono necessari come non è necessario qualificare le funzioni con </a:t>
            </a:r>
            <a:r>
              <a:rPr lang="it-IT" b="1" dirty="0" err="1" smtClean="0"/>
              <a:t>np</a:t>
            </a:r>
            <a:r>
              <a:rPr lang="it-IT" dirty="0" smtClean="0"/>
              <a:t> o </a:t>
            </a:r>
            <a:r>
              <a:rPr lang="it-IT" b="1" dirty="0" err="1" smtClean="0"/>
              <a:t>plt</a:t>
            </a:r>
            <a:r>
              <a:rPr lang="it-IT" dirty="0" smtClean="0"/>
              <a:t>. Il comando </a:t>
            </a:r>
            <a:r>
              <a:rPr lang="it-IT" b="1" dirty="0" smtClean="0"/>
              <a:t>show</a:t>
            </a:r>
            <a:r>
              <a:rPr lang="it-IT" dirty="0" smtClean="0"/>
              <a:t>() finale è anche superfluo, </a:t>
            </a:r>
            <a:r>
              <a:rPr lang="it-IT" dirty="0"/>
              <a:t>n</a:t>
            </a:r>
            <a:r>
              <a:rPr lang="it-IT" dirty="0" smtClean="0"/>
              <a:t>on però all’interno di script.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In[1]: t = 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linspace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6*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In[2]: </a:t>
            </a:r>
            <a:r>
              <a:rPr lang="it-IT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(t, </a:t>
            </a:r>
            <a:r>
              <a:rPr lang="it-IT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(t),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=‘Seno’)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In[3]: </a:t>
            </a:r>
            <a:r>
              <a:rPr lang="it-IT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(t, </a:t>
            </a:r>
            <a:r>
              <a:rPr lang="it-IT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cos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(t), </a:t>
            </a:r>
            <a:r>
              <a:rPr lang="it-IT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=‘Coseno’)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In[4]: 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legend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In[5]: </a:t>
            </a:r>
            <a:r>
              <a:rPr lang="it-IT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clf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# Cancella la figura</a:t>
            </a:r>
            <a:endParaRPr lang="it-IT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9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Figure</a:t>
            </a:r>
            <a:endParaRPr lang="it-I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980728"/>
            <a:ext cx="5112568" cy="413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136077" y="3868470"/>
            <a:ext cx="3055256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1"/>
                </a:solidFill>
              </a:rPr>
              <a:t>R</a:t>
            </a:r>
            <a:r>
              <a:rPr lang="it-IT" sz="2400" dirty="0" smtClean="0">
                <a:solidFill>
                  <a:schemeClr val="tx1"/>
                </a:solidFill>
              </a:rPr>
              <a:t>iporta la figura alle dimensioni originarie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5" name="Connettore 2 4"/>
          <p:cNvCxnSpPr>
            <a:stCxn id="6" idx="3"/>
          </p:cNvCxnSpPr>
          <p:nvPr/>
        </p:nvCxnSpPr>
        <p:spPr bwMode="auto">
          <a:xfrm>
            <a:off x="3191333" y="4283969"/>
            <a:ext cx="550225" cy="58519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9" name="CasellaDiTesto 8"/>
          <p:cNvSpPr txBox="1"/>
          <p:nvPr/>
        </p:nvSpPr>
        <p:spPr>
          <a:xfrm>
            <a:off x="107950" y="1488332"/>
            <a:ext cx="3055256" cy="156966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Ci si muove avanti ed indietro lungo la storia degli zoom o spostamenti effettuati.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8" name="Connettore 2 7"/>
          <p:cNvCxnSpPr>
            <a:stCxn id="9" idx="3"/>
          </p:cNvCxnSpPr>
          <p:nvPr/>
        </p:nvCxnSpPr>
        <p:spPr bwMode="auto">
          <a:xfrm>
            <a:off x="3163206" y="2273162"/>
            <a:ext cx="1156704" cy="259599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CasellaDiTesto 13"/>
          <p:cNvSpPr txBox="1"/>
          <p:nvPr/>
        </p:nvSpPr>
        <p:spPr>
          <a:xfrm>
            <a:off x="107950" y="5454218"/>
            <a:ext cx="6043588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Zoom spostamento dinamico. Spostamento se si muove il mouse con il tasto sinistro abbassato. Zoom se si spinge il tasto destro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3" name="Connettore 2 12"/>
          <p:cNvCxnSpPr/>
          <p:nvPr/>
        </p:nvCxnSpPr>
        <p:spPr bwMode="auto">
          <a:xfrm flipV="1">
            <a:off x="4644008" y="5013176"/>
            <a:ext cx="0" cy="43204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" name="CasellaDiTesto 17"/>
          <p:cNvSpPr txBox="1"/>
          <p:nvPr/>
        </p:nvSpPr>
        <p:spPr>
          <a:xfrm>
            <a:off x="6516216" y="5592717"/>
            <a:ext cx="2500254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1"/>
                </a:solidFill>
              </a:rPr>
              <a:t>z</a:t>
            </a:r>
            <a:r>
              <a:rPr lang="it-IT" sz="2400" dirty="0" smtClean="0">
                <a:solidFill>
                  <a:schemeClr val="tx1"/>
                </a:solidFill>
              </a:rPr>
              <a:t>oom rettangolare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7" name="Connettore 2 16"/>
          <p:cNvCxnSpPr/>
          <p:nvPr/>
        </p:nvCxnSpPr>
        <p:spPr bwMode="auto">
          <a:xfrm flipH="1" flipV="1">
            <a:off x="5076056" y="5013176"/>
            <a:ext cx="1440160" cy="57954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1155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Principali strutture (</a:t>
            </a:r>
            <a:r>
              <a:rPr lang="it-IT" dirty="0" err="1" smtClean="0"/>
              <a:t>if</a:t>
            </a:r>
            <a:r>
              <a:rPr lang="it-IT" dirty="0" smtClean="0"/>
              <a:t>)</a:t>
            </a:r>
            <a:endParaRPr lang="it-IT" dirty="0"/>
          </a:p>
        </p:txBody>
      </p:sp>
      <p:grpSp>
        <p:nvGrpSpPr>
          <p:cNvPr id="4" name="Gruppo 3"/>
          <p:cNvGrpSpPr/>
          <p:nvPr/>
        </p:nvGrpSpPr>
        <p:grpSpPr>
          <a:xfrm>
            <a:off x="4716016" y="980728"/>
            <a:ext cx="4248472" cy="2520280"/>
            <a:chOff x="2843808" y="3140968"/>
            <a:chExt cx="4248472" cy="2520280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4"/>
              <a:ext cx="4248472" cy="2016224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if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&lt;condizione1&gt;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i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&lt;istruzioni1&gt;</a:t>
              </a:r>
              <a:endPara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elif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&lt;condizione2&gt;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:</a:t>
              </a:r>
            </a:p>
            <a:p>
              <a:r>
                <a:rPr kumimoji="0" lang="it-IT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&lt;istruzioni2&gt;</a:t>
              </a:r>
              <a:endParaRPr lang="it-IT" sz="2000" i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else: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i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&lt;istruzioni3&gt;</a:t>
              </a: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err="1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If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148653" y="980728"/>
            <a:ext cx="4248472" cy="3096344"/>
            <a:chOff x="2843808" y="3140968"/>
            <a:chExt cx="4248472" cy="3096344"/>
          </a:xfrm>
        </p:grpSpPr>
        <p:sp>
          <p:nvSpPr>
            <p:cNvPr id="8" name="Rettangolo 7"/>
            <p:cNvSpPr/>
            <p:nvPr/>
          </p:nvSpPr>
          <p:spPr bwMode="auto">
            <a:xfrm>
              <a:off x="2843808" y="3645024"/>
              <a:ext cx="4248472" cy="2592288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controlla(val):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if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val&gt;0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'val &gt; 0')</a:t>
              </a:r>
              <a:endPara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elif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val == 0:</a:t>
              </a:r>
            </a:p>
            <a:p>
              <a:r>
                <a:rPr kumimoji="0" lang="it-IT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i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i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cosa = val + 5</a:t>
              </a:r>
            </a:p>
            <a:p>
              <a:r>
                <a:rPr lang="it-IT" sz="2000" b="1" i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i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cosa)</a:t>
              </a:r>
            </a:p>
            <a:p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else: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'val &lt; 0')</a:t>
              </a:r>
              <a:endParaRPr lang="it-IT" sz="2000" i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ttangolo 8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e</a:t>
              </a: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sempio.py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107950" y="4293096"/>
            <a:ext cx="88158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24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esempio</a:t>
            </a:r>
          </a:p>
          <a:p>
            <a:r>
              <a:rPr lang="it-IT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controlla(7)</a:t>
            </a:r>
          </a:p>
          <a:p>
            <a:r>
              <a:rPr lang="it-IT" sz="2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 &gt; </a:t>
            </a:r>
            <a:r>
              <a:rPr lang="it-IT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r>
              <a:rPr lang="it-IT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controlla(0)</a:t>
            </a:r>
          </a:p>
          <a:p>
            <a:r>
              <a:rPr lang="it-IT" sz="2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9513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espressioni logiche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8640960" cy="5688633"/>
          </a:xfrm>
        </p:spPr>
        <p:txBody>
          <a:bodyPr>
            <a:normAutofit fontScale="5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(3 &gt; 2 </a:t>
            </a:r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&lt; 3) </a:t>
            </a:r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7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[1, 2, 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2 </a:t>
            </a:r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[1, 2, 3]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False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[1, 2, 3]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True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a[:]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</a:t>
            </a:r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a, b == 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(False, True)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1 &lt; 2 &lt;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True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1 &lt; 4 &lt;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False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'Grande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 if 5 &gt; 3 else 'piccolo'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'Grande'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'Grande' if 5 &gt; 8 else 'piccolo'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'piccolo'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089665" y="1223624"/>
            <a:ext cx="2520279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 classici operatori</a:t>
            </a: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 flipV="1">
            <a:off x="3779913" y="1340769"/>
            <a:ext cx="2309752" cy="8291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4283968" y="1988840"/>
            <a:ext cx="4680519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Controlla se un elemento appartiene ad una sequenza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 flipH="1" flipV="1">
            <a:off x="3419872" y="2060848"/>
            <a:ext cx="864096" cy="28193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CasellaDiTesto 9"/>
          <p:cNvSpPr txBox="1"/>
          <p:nvPr/>
        </p:nvSpPr>
        <p:spPr>
          <a:xfrm>
            <a:off x="4139952" y="2972254"/>
            <a:ext cx="4680519" cy="132343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Controlla se due nomi si riferiscono allo stesso oggetto. Vedere la differenza con == che controlla se due oggetti hanno lo stesso valore </a:t>
            </a:r>
          </a:p>
        </p:txBody>
      </p:sp>
      <p:cxnSp>
        <p:nvCxnSpPr>
          <p:cNvPr id="12" name="Connettore 2 11"/>
          <p:cNvCxnSpPr>
            <a:stCxn id="10" idx="1"/>
          </p:cNvCxnSpPr>
          <p:nvPr/>
        </p:nvCxnSpPr>
        <p:spPr bwMode="auto">
          <a:xfrm flipH="1" flipV="1">
            <a:off x="1835696" y="3429000"/>
            <a:ext cx="2304256" cy="20497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CasellaDiTesto 13"/>
          <p:cNvSpPr txBox="1"/>
          <p:nvPr/>
        </p:nvSpPr>
        <p:spPr>
          <a:xfrm>
            <a:off x="4139951" y="4521339"/>
            <a:ext cx="4680519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Operatori di comparazione possono essere messi uno dopo l’altro, il significato è ovvio.</a:t>
            </a:r>
          </a:p>
        </p:txBody>
      </p:sp>
      <p:cxnSp>
        <p:nvCxnSpPr>
          <p:cNvPr id="16" name="Connettore 2 15"/>
          <p:cNvCxnSpPr>
            <a:stCxn id="14" idx="1"/>
          </p:cNvCxnSpPr>
          <p:nvPr/>
        </p:nvCxnSpPr>
        <p:spPr bwMode="auto">
          <a:xfrm flipH="1" flipV="1">
            <a:off x="2195736" y="4725144"/>
            <a:ext cx="1944215" cy="15013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CasellaDiTesto 16"/>
          <p:cNvSpPr txBox="1"/>
          <p:nvPr/>
        </p:nvSpPr>
        <p:spPr>
          <a:xfrm>
            <a:off x="5874664" y="5745988"/>
            <a:ext cx="2952327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espressione con </a:t>
            </a:r>
            <a:r>
              <a:rPr lang="it-IT" sz="2000" dirty="0" err="1" smtClean="0">
                <a:solidFill>
                  <a:srgbClr val="7030A0"/>
                </a:solidFill>
              </a:rPr>
              <a:t>if</a:t>
            </a:r>
            <a:r>
              <a:rPr lang="it-IT" sz="2000" dirty="0" smtClean="0">
                <a:solidFill>
                  <a:schemeClr val="tx1"/>
                </a:solidFill>
              </a:rPr>
              <a:t> in linea</a:t>
            </a:r>
          </a:p>
        </p:txBody>
      </p:sp>
      <p:cxnSp>
        <p:nvCxnSpPr>
          <p:cNvPr id="19" name="Connettore 2 18"/>
          <p:cNvCxnSpPr>
            <a:stCxn id="17" idx="1"/>
          </p:cNvCxnSpPr>
          <p:nvPr/>
        </p:nvCxnSpPr>
        <p:spPr bwMode="auto">
          <a:xfrm flipH="1" flipV="1">
            <a:off x="5292080" y="5805264"/>
            <a:ext cx="582584" cy="14077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" name="Connettore 2 20"/>
          <p:cNvCxnSpPr>
            <a:stCxn id="17" idx="1"/>
          </p:cNvCxnSpPr>
          <p:nvPr/>
        </p:nvCxnSpPr>
        <p:spPr bwMode="auto">
          <a:xfrm flipH="1">
            <a:off x="5292080" y="5946043"/>
            <a:ext cx="582584" cy="29126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5979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bitwise</a:t>
            </a:r>
            <a:r>
              <a:rPr lang="it-IT" dirty="0" smtClean="0"/>
              <a:t> «or» «and» «</a:t>
            </a:r>
            <a:r>
              <a:rPr lang="it-IT" dirty="0" err="1" smtClean="0"/>
              <a:t>not</a:t>
            </a:r>
            <a:r>
              <a:rPr lang="it-IT" dirty="0" smtClean="0"/>
              <a:t>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4176490"/>
          </a:xfrm>
        </p:spPr>
        <p:txBody>
          <a:bodyPr/>
          <a:lstStyle/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([1,2,3,4])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([8,0,3,7])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(b == a) | (b &gt; a)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 True,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True,  True],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dtype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~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(b == a)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array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 True,  True,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True],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dtype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(b &gt;= a)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 (b == a)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array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True,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dtype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(b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a) ^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array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 True,  True,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True],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dtype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2" y="5221649"/>
            <a:ext cx="8733862" cy="101566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Gli operatori </a:t>
            </a:r>
            <a:r>
              <a:rPr lang="it-IT" sz="2000" dirty="0" err="1" smtClean="0">
                <a:solidFill>
                  <a:schemeClr val="tx1"/>
                </a:solidFill>
              </a:rPr>
              <a:t>bitwise</a:t>
            </a:r>
            <a:r>
              <a:rPr lang="it-IT" sz="2000" dirty="0" smtClean="0">
                <a:solidFill>
                  <a:schemeClr val="tx1"/>
                </a:solidFill>
              </a:rPr>
              <a:t> possono essere usati per creare dei vettori logici. </a:t>
            </a:r>
          </a:p>
          <a:p>
            <a:r>
              <a:rPr lang="it-IT" sz="2000" dirty="0" smtClean="0">
                <a:solidFill>
                  <a:schemeClr val="tx1"/>
                </a:solidFill>
              </a:rPr>
              <a:t>Hanno una precedenza superiore agli operatori di comparazione, perciò devono essere protetti con delle parentesi.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06755" y="1772815"/>
            <a:ext cx="1169300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|  OR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06755" y="2492896"/>
            <a:ext cx="1169300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1"/>
                </a:solidFill>
              </a:rPr>
              <a:t>~</a:t>
            </a:r>
            <a:r>
              <a:rPr lang="it-IT" sz="2400" dirty="0" smtClean="0">
                <a:solidFill>
                  <a:schemeClr val="tx1"/>
                </a:solidFill>
              </a:rPr>
              <a:t>  NOT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906752" y="3284984"/>
            <a:ext cx="1169301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tx1"/>
                </a:solidFill>
              </a:rPr>
              <a:t>&amp;</a:t>
            </a:r>
            <a:r>
              <a:rPr lang="it-IT" sz="2400" dirty="0" smtClean="0">
                <a:solidFill>
                  <a:schemeClr val="tx1"/>
                </a:solidFill>
              </a:rPr>
              <a:t>  AND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906755" y="4005064"/>
            <a:ext cx="1169301" cy="461665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^  XOR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6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vettori logici et al.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(6)*10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array([ 0, 10, 20, 30, 40, 50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a[a&lt;20] = -2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array([-2, -2, 20, 30, 40, 50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flatnonzero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(a&gt;20)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array([3, 4, 5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[3:7, 21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array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([ 3,  4,  5,  6, 21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(0,30,10)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it-IT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hstack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a,b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array([ 0, 10, 20,  0,  1,  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c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vstack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a,b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array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([[ 0, 10, 20],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[ 0,  1,  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c.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ravel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array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([ 0, 10, 20,  0,  1,  2])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076056" y="980728"/>
            <a:ext cx="3744416" cy="224676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Un vettore logico può essere usato al posto degli indici per selezionare degli elementi.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dirty="0" smtClean="0">
                <a:solidFill>
                  <a:schemeClr val="tx1"/>
                </a:solidFill>
              </a:rPr>
              <a:t>La funzione </a:t>
            </a:r>
            <a:r>
              <a:rPr lang="it-IT" sz="2000" dirty="0" err="1" smtClean="0">
                <a:solidFill>
                  <a:srgbClr val="002060"/>
                </a:solidFill>
              </a:rPr>
              <a:t>flatnonzero</a:t>
            </a:r>
            <a:r>
              <a:rPr lang="it-IT" sz="2000" dirty="0" smtClean="0">
                <a:solidFill>
                  <a:schemeClr val="tx1"/>
                </a:solidFill>
              </a:rPr>
              <a:t> ritorna gli indici stessi (del vettore considerato 1D).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074000" y="3645024"/>
            <a:ext cx="3744416" cy="193899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b="1" dirty="0" err="1" smtClean="0">
                <a:solidFill>
                  <a:schemeClr val="tx1"/>
                </a:solidFill>
              </a:rPr>
              <a:t>hstack</a:t>
            </a:r>
            <a:r>
              <a:rPr lang="it-IT" sz="2000" dirty="0" smtClean="0">
                <a:solidFill>
                  <a:schemeClr val="tx1"/>
                </a:solidFill>
              </a:rPr>
              <a:t>, </a:t>
            </a:r>
            <a:r>
              <a:rPr lang="it-IT" sz="2000" b="1" dirty="0" err="1" smtClean="0">
                <a:solidFill>
                  <a:schemeClr val="tx1"/>
                </a:solidFill>
              </a:rPr>
              <a:t>vstack</a:t>
            </a:r>
            <a:r>
              <a:rPr lang="it-IT" sz="2000" dirty="0" smtClean="0">
                <a:solidFill>
                  <a:schemeClr val="tx1"/>
                </a:solidFill>
              </a:rPr>
              <a:t> per concatenare i vettori (Attenzione in ingresso una </a:t>
            </a:r>
            <a:r>
              <a:rPr lang="it-IT" sz="2000" dirty="0" err="1" smtClean="0">
                <a:solidFill>
                  <a:schemeClr val="tx1"/>
                </a:solidFill>
              </a:rPr>
              <a:t>tupla</a:t>
            </a:r>
            <a:r>
              <a:rPr lang="it-IT" sz="2000" dirty="0" smtClean="0">
                <a:solidFill>
                  <a:schemeClr val="tx1"/>
                </a:solidFill>
              </a:rPr>
              <a:t> di vettori).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b="1" dirty="0" err="1" smtClean="0">
                <a:solidFill>
                  <a:schemeClr val="tx1"/>
                </a:solidFill>
              </a:rPr>
              <a:t>ravel</a:t>
            </a:r>
            <a:r>
              <a:rPr lang="it-IT" sz="2000" dirty="0" smtClean="0">
                <a:solidFill>
                  <a:schemeClr val="tx1"/>
                </a:solidFill>
              </a:rPr>
              <a:t> per renderlo monodimensionale (C </a:t>
            </a:r>
            <a:r>
              <a:rPr lang="it-IT" sz="2000" dirty="0" err="1" smtClean="0">
                <a:solidFill>
                  <a:schemeClr val="tx1"/>
                </a:solidFill>
              </a:rPr>
              <a:t>like</a:t>
            </a:r>
            <a:r>
              <a:rPr lang="it-IT" sz="2000" dirty="0" smtClean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3012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argmin</a:t>
            </a:r>
            <a:r>
              <a:rPr lang="it-IT" dirty="0" smtClean="0"/>
              <a:t>, </a:t>
            </a:r>
            <a:r>
              <a:rPr lang="it-IT" dirty="0" err="1" smtClean="0"/>
              <a:t>argmax</a:t>
            </a:r>
            <a:r>
              <a:rPr lang="it-IT" dirty="0" smtClean="0"/>
              <a:t>, etc.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np.random.random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((5,6))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np.random.random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((5,6))</a:t>
            </a: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idm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a.argmax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axis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=0)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i2,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np.indices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idm.shape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a.max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axis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=0))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a[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idm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i2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b[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idm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i2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151747" y="980728"/>
            <a:ext cx="3909527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Genero due matrici di numeri random.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124537" y="1988840"/>
            <a:ext cx="3909527" cy="224676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Cerco, con </a:t>
            </a:r>
            <a:r>
              <a:rPr lang="it-IT" sz="2000" b="1" dirty="0" err="1" smtClean="0">
                <a:solidFill>
                  <a:schemeClr val="tx1"/>
                </a:solidFill>
              </a:rPr>
              <a:t>argmax</a:t>
            </a:r>
            <a:r>
              <a:rPr lang="it-IT" sz="2000" b="1" dirty="0" smtClean="0">
                <a:solidFill>
                  <a:schemeClr val="tx1"/>
                </a:solidFill>
              </a:rPr>
              <a:t>()</a:t>
            </a:r>
            <a:r>
              <a:rPr lang="it-IT" sz="2000" dirty="0" smtClean="0">
                <a:solidFill>
                  <a:schemeClr val="tx1"/>
                </a:solidFill>
              </a:rPr>
              <a:t>, la posizione del massimo in ogni colonna della matrice </a:t>
            </a:r>
            <a:r>
              <a:rPr lang="it-IT" sz="2000" b="1" dirty="0" smtClean="0">
                <a:solidFill>
                  <a:schemeClr val="tx1"/>
                </a:solidFill>
              </a:rPr>
              <a:t>a</a:t>
            </a:r>
            <a:r>
              <a:rPr lang="it-IT" sz="2000" dirty="0" smtClean="0">
                <a:solidFill>
                  <a:schemeClr val="tx1"/>
                </a:solidFill>
              </a:rPr>
              <a:t>.</a:t>
            </a:r>
            <a:r>
              <a:rPr lang="it-IT" sz="2000" dirty="0">
                <a:solidFill>
                  <a:schemeClr val="tx1"/>
                </a:solidFill>
              </a:rPr>
              <a:t> </a:t>
            </a:r>
            <a:r>
              <a:rPr lang="it-IT" sz="2000" dirty="0" smtClean="0">
                <a:solidFill>
                  <a:schemeClr val="tx1"/>
                </a:solidFill>
              </a:rPr>
              <a:t>Non posso usare direttamente l’uscita di </a:t>
            </a:r>
            <a:r>
              <a:rPr lang="it-IT" sz="2000" b="1" dirty="0" err="1" smtClean="0">
                <a:solidFill>
                  <a:schemeClr val="tx1"/>
                </a:solidFill>
              </a:rPr>
              <a:t>argmax</a:t>
            </a:r>
            <a:r>
              <a:rPr lang="it-IT" sz="2000" dirty="0" smtClean="0">
                <a:solidFill>
                  <a:schemeClr val="tx1"/>
                </a:solidFill>
              </a:rPr>
              <a:t> per trovare il massimo, devo usare </a:t>
            </a:r>
            <a:r>
              <a:rPr lang="it-IT" sz="2000" b="1" dirty="0" err="1" smtClean="0">
                <a:solidFill>
                  <a:schemeClr val="tx1"/>
                </a:solidFill>
              </a:rPr>
              <a:t>indices</a:t>
            </a:r>
            <a:r>
              <a:rPr lang="it-IT" sz="2000" dirty="0" smtClean="0">
                <a:solidFill>
                  <a:schemeClr val="tx1"/>
                </a:solidFill>
              </a:rPr>
              <a:t> che mi restituisce il valore degli altri indici.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124536" y="4365104"/>
            <a:ext cx="3909527" cy="101566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Il metodo </a:t>
            </a:r>
            <a:r>
              <a:rPr lang="it-IT" sz="2000" b="1" dirty="0" err="1" smtClean="0">
                <a:solidFill>
                  <a:schemeClr val="tx1"/>
                </a:solidFill>
              </a:rPr>
              <a:t>max</a:t>
            </a:r>
            <a:r>
              <a:rPr lang="it-IT" sz="2000" b="1" dirty="0" smtClean="0">
                <a:solidFill>
                  <a:schemeClr val="tx1"/>
                </a:solidFill>
              </a:rPr>
              <a:t>(</a:t>
            </a:r>
            <a:r>
              <a:rPr lang="it-IT" sz="2000" b="1" dirty="0" err="1" smtClean="0">
                <a:solidFill>
                  <a:schemeClr val="tx1"/>
                </a:solidFill>
              </a:rPr>
              <a:t>axis</a:t>
            </a:r>
            <a:r>
              <a:rPr lang="it-IT" sz="2000" b="1" dirty="0" smtClean="0">
                <a:solidFill>
                  <a:schemeClr val="tx1"/>
                </a:solidFill>
              </a:rPr>
              <a:t>=0)</a:t>
            </a:r>
            <a:r>
              <a:rPr lang="it-IT" sz="2000" dirty="0" smtClean="0">
                <a:solidFill>
                  <a:schemeClr val="tx1"/>
                </a:solidFill>
              </a:rPr>
              <a:t> mi dà direttamente il massimo lungo le colonne.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283968" y="5517232"/>
            <a:ext cx="4680520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Ma l’uso di </a:t>
            </a:r>
            <a:r>
              <a:rPr lang="it-IT" sz="2000" b="1" dirty="0" err="1" smtClean="0">
                <a:solidFill>
                  <a:schemeClr val="tx1"/>
                </a:solidFill>
              </a:rPr>
              <a:t>indices</a:t>
            </a:r>
            <a:r>
              <a:rPr lang="it-IT" sz="2000" dirty="0" smtClean="0">
                <a:solidFill>
                  <a:schemeClr val="tx1"/>
                </a:solidFill>
              </a:rPr>
              <a:t> mi permette di trovare i valori in </a:t>
            </a:r>
            <a:r>
              <a:rPr lang="it-IT" sz="2000" b="1" dirty="0" smtClean="0">
                <a:solidFill>
                  <a:schemeClr val="tx1"/>
                </a:solidFill>
              </a:rPr>
              <a:t>b</a:t>
            </a:r>
            <a:r>
              <a:rPr lang="it-IT" sz="2000" dirty="0" smtClean="0">
                <a:solidFill>
                  <a:schemeClr val="tx1"/>
                </a:solidFill>
              </a:rPr>
              <a:t> corrispondenti ai massimi di </a:t>
            </a:r>
            <a:r>
              <a:rPr lang="it-IT" sz="2000" b="1" dirty="0" smtClean="0">
                <a:solidFill>
                  <a:schemeClr val="tx1"/>
                </a:solidFill>
              </a:rPr>
              <a:t>a</a:t>
            </a:r>
            <a:r>
              <a:rPr lang="it-IT" sz="20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54713" y="3549579"/>
            <a:ext cx="2448272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tx1"/>
                </a:solidFill>
              </a:rPr>
              <a:t>Unpacking</a:t>
            </a:r>
            <a:r>
              <a:rPr lang="it-IT" dirty="0" smtClean="0">
                <a:solidFill>
                  <a:schemeClr val="tx1"/>
                </a:solidFill>
              </a:rPr>
              <a:t> di una </a:t>
            </a:r>
            <a:r>
              <a:rPr lang="it-IT" dirty="0" err="1" smtClean="0">
                <a:solidFill>
                  <a:schemeClr val="tx1"/>
                </a:solidFill>
              </a:rPr>
              <a:t>tupla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5" name="Connettore 2 4"/>
          <p:cNvCxnSpPr>
            <a:stCxn id="8" idx="0"/>
          </p:cNvCxnSpPr>
          <p:nvPr/>
        </p:nvCxnSpPr>
        <p:spPr bwMode="auto">
          <a:xfrm flipH="1" flipV="1">
            <a:off x="1403648" y="3112224"/>
            <a:ext cx="275201" cy="43735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5680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Altro sugli Array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np.c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_[0:2,2:4,4:6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[[0  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   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[1  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  5]]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a.ravel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c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a.flatten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a.copy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d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a.T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a.reshape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((3,2))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a[0,0] = 100</a:t>
            </a: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932040" y="1637953"/>
            <a:ext cx="3456384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se possibile non crea una copia </a:t>
            </a: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>
            <a:off x="2915816" y="1838008"/>
            <a:ext cx="2016224" cy="51087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5109553" y="2348880"/>
            <a:ext cx="1694696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crea una copia</a:t>
            </a:r>
          </a:p>
        </p:txBody>
      </p:sp>
      <p:cxnSp>
        <p:nvCxnSpPr>
          <p:cNvPr id="11" name="Connettore 2 10"/>
          <p:cNvCxnSpPr>
            <a:stCxn id="7" idx="1"/>
          </p:cNvCxnSpPr>
          <p:nvPr/>
        </p:nvCxnSpPr>
        <p:spPr bwMode="auto">
          <a:xfrm flipH="1">
            <a:off x="3275856" y="2548935"/>
            <a:ext cx="1833697" cy="20005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CasellaDiTesto 11"/>
          <p:cNvSpPr txBox="1"/>
          <p:nvPr/>
        </p:nvSpPr>
        <p:spPr>
          <a:xfrm>
            <a:off x="5086652" y="2912893"/>
            <a:ext cx="2128271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crea una copia</a:t>
            </a:r>
          </a:p>
        </p:txBody>
      </p:sp>
      <p:cxnSp>
        <p:nvCxnSpPr>
          <p:cNvPr id="14" name="Connettore 2 13"/>
          <p:cNvCxnSpPr>
            <a:stCxn id="12" idx="1"/>
          </p:cNvCxnSpPr>
          <p:nvPr/>
        </p:nvCxnSpPr>
        <p:spPr bwMode="auto">
          <a:xfrm flipH="1">
            <a:off x="2915816" y="3112948"/>
            <a:ext cx="2170836" cy="20005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CasellaDiTesto 14"/>
          <p:cNvSpPr txBox="1"/>
          <p:nvPr/>
        </p:nvSpPr>
        <p:spPr>
          <a:xfrm>
            <a:off x="5086652" y="3504926"/>
            <a:ext cx="3301772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ritorna una vista della trasposta</a:t>
            </a:r>
          </a:p>
        </p:txBody>
      </p:sp>
      <p:cxnSp>
        <p:nvCxnSpPr>
          <p:cNvPr id="17" name="Connettore 2 16"/>
          <p:cNvCxnSpPr>
            <a:stCxn id="15" idx="1"/>
          </p:cNvCxnSpPr>
          <p:nvPr/>
        </p:nvCxnSpPr>
        <p:spPr bwMode="auto">
          <a:xfrm flipH="1">
            <a:off x="2179712" y="3858869"/>
            <a:ext cx="2906940" cy="14619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" name="CasellaDiTesto 21"/>
          <p:cNvSpPr txBox="1"/>
          <p:nvPr/>
        </p:nvSpPr>
        <p:spPr>
          <a:xfrm>
            <a:off x="5076057" y="4423877"/>
            <a:ext cx="3456384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se possibile non crea una copia </a:t>
            </a:r>
          </a:p>
        </p:txBody>
      </p:sp>
      <p:cxnSp>
        <p:nvCxnSpPr>
          <p:cNvPr id="24" name="Connettore 2 23"/>
          <p:cNvCxnSpPr>
            <a:stCxn id="22" idx="1"/>
          </p:cNvCxnSpPr>
          <p:nvPr/>
        </p:nvCxnSpPr>
        <p:spPr bwMode="auto">
          <a:xfrm flipH="1" flipV="1">
            <a:off x="4001234" y="4365104"/>
            <a:ext cx="1074823" cy="25882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7" name="CasellaDiTesto 26"/>
          <p:cNvSpPr txBox="1"/>
          <p:nvPr/>
        </p:nvSpPr>
        <p:spPr>
          <a:xfrm>
            <a:off x="1907704" y="5517232"/>
            <a:ext cx="5560640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Controllare che effettivamente in alcuni casi è stata creata una copia</a:t>
            </a:r>
          </a:p>
        </p:txBody>
      </p:sp>
    </p:spTree>
    <p:extLst>
      <p:ext uri="{BB962C8B-B14F-4D97-AF65-F5344CB8AC3E}">
        <p14:creationId xmlns:p14="http://schemas.microsoft.com/office/powerpoint/2010/main" val="2544878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eseguire </a:t>
            </a:r>
            <a:r>
              <a:rPr lang="it-IT" dirty="0" err="1" smtClean="0"/>
              <a:t>Python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 smtClean="0"/>
              <a:t>Spyder</a:t>
            </a:r>
            <a:r>
              <a:rPr lang="it-IT" dirty="0" smtClean="0"/>
              <a:t> (IDE)</a:t>
            </a:r>
          </a:p>
          <a:p>
            <a:pPr lvl="1"/>
            <a:r>
              <a:rPr lang="it-IT" dirty="0" smtClean="0"/>
              <a:t>Console, editor dei programmi, varie viste (variabili, </a:t>
            </a:r>
            <a:r>
              <a:rPr lang="it-IT" dirty="0" err="1" smtClean="0"/>
              <a:t>outline</a:t>
            </a:r>
            <a:r>
              <a:rPr lang="it-IT" dirty="0" smtClean="0"/>
              <a:t>, etc.)</a:t>
            </a:r>
          </a:p>
          <a:p>
            <a:r>
              <a:rPr lang="it-IT" dirty="0" err="1" smtClean="0"/>
              <a:t>Ipython</a:t>
            </a:r>
            <a:r>
              <a:rPr lang="it-IT" dirty="0" smtClean="0"/>
              <a:t> (</a:t>
            </a:r>
            <a:r>
              <a:rPr lang="it-IT" dirty="0" err="1" smtClean="0"/>
              <a:t>Jupiter</a:t>
            </a:r>
            <a:r>
              <a:rPr lang="it-IT" dirty="0" smtClean="0"/>
              <a:t>) notebook</a:t>
            </a:r>
          </a:p>
          <a:p>
            <a:pPr lvl="1"/>
            <a:r>
              <a:rPr lang="it-IT" dirty="0" smtClean="0"/>
              <a:t>All'interno di un browser, celle </a:t>
            </a:r>
            <a:r>
              <a:rPr lang="it-IT" dirty="0" err="1" smtClean="0"/>
              <a:t>esegibili</a:t>
            </a:r>
            <a:r>
              <a:rPr lang="it-IT" dirty="0" smtClean="0"/>
              <a:t> e di testo (supporta </a:t>
            </a:r>
            <a:r>
              <a:rPr lang="it-IT" dirty="0" err="1" smtClean="0"/>
              <a:t>LaTex</a:t>
            </a:r>
            <a:r>
              <a:rPr lang="it-IT" dirty="0" smtClean="0"/>
              <a:t> per le formule)</a:t>
            </a:r>
          </a:p>
          <a:p>
            <a:r>
              <a:rPr lang="it-IT" dirty="0" err="1" smtClean="0"/>
              <a:t>IPython</a:t>
            </a:r>
            <a:r>
              <a:rPr lang="it-IT" dirty="0" smtClean="0"/>
              <a:t> + editor esterni (</a:t>
            </a:r>
            <a:r>
              <a:rPr lang="it-IT" dirty="0" err="1" smtClean="0"/>
              <a:t>geany</a:t>
            </a:r>
            <a:r>
              <a:rPr lang="it-IT" dirty="0" smtClean="0"/>
              <a:t>, etc.)</a:t>
            </a:r>
          </a:p>
          <a:p>
            <a:r>
              <a:rPr lang="it-IT" dirty="0" smtClean="0"/>
              <a:t>Su </a:t>
            </a:r>
            <a:r>
              <a:rPr lang="it-IT" dirty="0" err="1" smtClean="0"/>
              <a:t>linux</a:t>
            </a:r>
            <a:r>
              <a:rPr lang="it-IT" dirty="0" smtClean="0"/>
              <a:t> la prima riga di un file se contiene "#!/</a:t>
            </a:r>
            <a:r>
              <a:rPr lang="it-IT" i="1" dirty="0" err="1" smtClean="0"/>
              <a:t>path</a:t>
            </a:r>
            <a:r>
              <a:rPr lang="it-IT" dirty="0" smtClean="0"/>
              <a:t>/</a:t>
            </a:r>
            <a:r>
              <a:rPr lang="it-IT" dirty="0" err="1" smtClean="0"/>
              <a:t>python</a:t>
            </a:r>
            <a:r>
              <a:rPr lang="it-IT" dirty="0" smtClean="0"/>
              <a:t>" permette di eseguire il file con </a:t>
            </a:r>
            <a:r>
              <a:rPr lang="it-IT" dirty="0" err="1" smtClean="0"/>
              <a:t>python</a:t>
            </a:r>
            <a:r>
              <a:rPr lang="it-IT" dirty="0" smtClean="0"/>
              <a:t>. </a:t>
            </a:r>
          </a:p>
          <a:p>
            <a:pPr lvl="1"/>
            <a:r>
              <a:rPr lang="it-IT" dirty="0" smtClean="0"/>
              <a:t>gli argomenti della linea di comando sono disponibili in </a:t>
            </a:r>
            <a:r>
              <a:rPr lang="it-IT" b="1" dirty="0" err="1" smtClean="0"/>
              <a:t>sys.argv</a:t>
            </a:r>
            <a:r>
              <a:rPr lang="it-IT" dirty="0" smtClean="0"/>
              <a:t>, ma è meglio usare il modulo </a:t>
            </a:r>
            <a:r>
              <a:rPr lang="it-IT" b="1" dirty="0" err="1" smtClean="0"/>
              <a:t>argparse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0539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Principali strutture (for)</a:t>
            </a:r>
            <a:endParaRPr lang="it-IT" dirty="0"/>
          </a:p>
        </p:txBody>
      </p:sp>
      <p:grpSp>
        <p:nvGrpSpPr>
          <p:cNvPr id="4" name="Gruppo 3"/>
          <p:cNvGrpSpPr/>
          <p:nvPr/>
        </p:nvGrpSpPr>
        <p:grpSpPr>
          <a:xfrm>
            <a:off x="5138801" y="980728"/>
            <a:ext cx="3981535" cy="2520280"/>
            <a:chOff x="2843808" y="3140968"/>
            <a:chExt cx="4248472" cy="2520280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4"/>
              <a:ext cx="4248472" cy="2016224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for 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</a:t>
              </a:r>
              <a:r>
                <a:rPr kumimoji="0" lang="it-IT" sz="200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var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&gt;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in 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</a:t>
              </a:r>
              <a:r>
                <a:rPr kumimoji="0" lang="it-IT" sz="200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iterable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&gt;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&lt;istruzioni&gt;</a:t>
              </a:r>
              <a:endParaRPr lang="it-IT" sz="2000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… break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baseline="0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baseline="0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… continue</a:t>
              </a:r>
              <a:endPara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else: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i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&lt;istruzioni else&gt;</a:t>
              </a: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for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148652" y="980728"/>
            <a:ext cx="4855396" cy="2520280"/>
            <a:chOff x="2843808" y="3140968"/>
            <a:chExt cx="4248472" cy="2520280"/>
          </a:xfrm>
        </p:grpSpPr>
        <p:sp>
          <p:nvSpPr>
            <p:cNvPr id="8" name="Rettangolo 7"/>
            <p:cNvSpPr/>
            <p:nvPr/>
          </p:nvSpPr>
          <p:spPr bwMode="auto">
            <a:xfrm>
              <a:off x="2843808" y="3645024"/>
              <a:ext cx="4248472" cy="2016224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3600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controlla(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vals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for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v in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vals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'v: {0}'.format(v))</a:t>
              </a:r>
            </a:p>
            <a:p>
              <a:r>
                <a:rPr kumimoji="0" lang="it-IT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if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v&lt;0: break</a:t>
              </a:r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else: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'tutti &gt; 0')</a:t>
              </a:r>
              <a:endParaRPr lang="it-IT" sz="2000" i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ttangolo 8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esempiocicli.py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97740" y="3717032"/>
            <a:ext cx="88158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esempiocicli</a:t>
            </a:r>
            <a:endParaRPr lang="it-IT" sz="20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controlla([1,2])</a:t>
            </a:r>
          </a:p>
          <a:p>
            <a:r>
              <a:rPr lang="it-IT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v: 1</a:t>
            </a:r>
          </a:p>
          <a:p>
            <a:r>
              <a:rPr lang="it-IT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v: 2</a:t>
            </a:r>
          </a:p>
          <a:p>
            <a:r>
              <a:rPr lang="it-IT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tutti &gt; 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controlla([1,-2,3])</a:t>
            </a:r>
          </a:p>
          <a:p>
            <a:r>
              <a:rPr lang="it-IT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v: 1</a:t>
            </a:r>
          </a:p>
          <a:p>
            <a:r>
              <a:rPr lang="it-IT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v: -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it-IT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51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Principali strutture (for)</a:t>
            </a:r>
            <a:endParaRPr lang="it-IT" dirty="0"/>
          </a:p>
        </p:txBody>
      </p:sp>
      <p:grpSp>
        <p:nvGrpSpPr>
          <p:cNvPr id="7" name="Gruppo 6"/>
          <p:cNvGrpSpPr/>
          <p:nvPr/>
        </p:nvGrpSpPr>
        <p:grpSpPr>
          <a:xfrm>
            <a:off x="148652" y="980728"/>
            <a:ext cx="4639371" cy="2520280"/>
            <a:chOff x="2843808" y="3140968"/>
            <a:chExt cx="4248472" cy="2520280"/>
          </a:xfrm>
        </p:grpSpPr>
        <p:sp>
          <p:nvSpPr>
            <p:cNvPr id="8" name="Rettangolo 7"/>
            <p:cNvSpPr/>
            <p:nvPr/>
          </p:nvSpPr>
          <p:spPr bwMode="auto">
            <a:xfrm>
              <a:off x="2843808" y="3645024"/>
              <a:ext cx="4248472" cy="2016224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finoa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(n):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for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 in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range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(n)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'i: {}'.format(i))</a:t>
              </a:r>
            </a:p>
          </p:txBody>
        </p:sp>
        <p:sp>
          <p:nvSpPr>
            <p:cNvPr id="9" name="Rettangolo 8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esempiocicli2.py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97740" y="3717032"/>
            <a:ext cx="88158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esempiocicli2</a:t>
            </a:r>
          </a:p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finoa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  <a:p>
            <a:r>
              <a:rPr lang="nn-NO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i: 0</a:t>
            </a:r>
          </a:p>
          <a:p>
            <a:r>
              <a:rPr lang="nn-NO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i: 1</a:t>
            </a:r>
          </a:p>
          <a:p>
            <a:r>
              <a:rPr lang="nn-NO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i: </a:t>
            </a:r>
            <a:r>
              <a:rPr lang="nn-NO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r>
              <a:rPr lang="nn-NO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list(range(3))</a:t>
            </a:r>
          </a:p>
          <a:p>
            <a:r>
              <a:rPr lang="it-IT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[0, 1, 2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list(range(2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8, 3</a:t>
            </a:r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[2, 5]</a:t>
            </a:r>
            <a:endParaRPr lang="it-IT" sz="20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004048" y="980728"/>
            <a:ext cx="3909527" cy="477053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la funzione:</a:t>
            </a:r>
          </a:p>
          <a:p>
            <a:endParaRPr lang="it-IT" sz="20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stop, </a:t>
            </a:r>
            <a:r>
              <a:rPr lang="it-IT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it-IT" sz="2400" dirty="0" smtClean="0">
              <a:solidFill>
                <a:schemeClr val="tx1"/>
              </a:solidFill>
            </a:endParaRPr>
          </a:p>
          <a:p>
            <a:r>
              <a:rPr lang="it-IT" sz="2400" dirty="0" smtClean="0">
                <a:solidFill>
                  <a:schemeClr val="tx1"/>
                </a:solidFill>
              </a:rPr>
              <a:t>ritorna un iteratore che genera una lista di interi:</a:t>
            </a:r>
          </a:p>
          <a:p>
            <a:endParaRPr lang="it-IT" sz="2400" dirty="0">
              <a:solidFill>
                <a:schemeClr val="tx1"/>
              </a:solidFill>
            </a:endParaRPr>
          </a:p>
          <a:p>
            <a:r>
              <a:rPr lang="it-IT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it-IT" sz="2400" dirty="0" smtClean="0">
                <a:solidFill>
                  <a:schemeClr val="tx1"/>
                </a:solidFill>
              </a:rPr>
              <a:t>  :0 se non specificato</a:t>
            </a:r>
          </a:p>
          <a:p>
            <a:r>
              <a:rPr lang="it-IT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it-IT" sz="2400" dirty="0" smtClean="0">
                <a:solidFill>
                  <a:schemeClr val="tx1"/>
                </a:solidFill>
              </a:rPr>
              <a:t>     : escluso</a:t>
            </a:r>
          </a:p>
          <a:p>
            <a:r>
              <a:rPr lang="it-IT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it-IT" sz="2400" dirty="0" smtClean="0">
                <a:solidFill>
                  <a:schemeClr val="tx1"/>
                </a:solidFill>
              </a:rPr>
              <a:t>     :1 se non specificato</a:t>
            </a:r>
          </a:p>
          <a:p>
            <a:endParaRPr lang="it-IT" sz="2400" dirty="0" smtClean="0">
              <a:solidFill>
                <a:schemeClr val="tx1"/>
              </a:solidFill>
            </a:endParaRPr>
          </a:p>
          <a:p>
            <a:r>
              <a:rPr lang="it-IT" sz="2400" dirty="0" smtClean="0">
                <a:solidFill>
                  <a:schemeClr val="tx1"/>
                </a:solidFill>
              </a:rPr>
              <a:t>In Py2 ritorna direttamente una lista di interi.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Principali strutture (altro)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ipl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ipl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ipl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pt-BR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pt-BR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pt-BR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lambda</a:t>
            </a:r>
            <a:r>
              <a:rPr lang="pt-BR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x: x**2 + 2</a:t>
            </a:r>
            <a:r>
              <a:rPr lang="pt-BR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[</a:t>
            </a:r>
            <a:r>
              <a:rPr lang="pt-BR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1,2,3,4] </a:t>
            </a:r>
            <a:r>
              <a:rPr lang="pt-BR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0x8d40a20&gt;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list(a)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[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3, 6, 11, 18]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076056" y="980728"/>
            <a:ext cx="3744416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Ciclo </a:t>
            </a:r>
            <a:r>
              <a:rPr lang="it-IT" sz="2000" dirty="0" err="1" smtClean="0">
                <a:solidFill>
                  <a:schemeClr val="tx1"/>
                </a:solidFill>
              </a:rPr>
              <a:t>while</a:t>
            </a:r>
            <a:r>
              <a:rPr lang="it-IT" sz="2000" dirty="0" smtClean="0">
                <a:solidFill>
                  <a:schemeClr val="tx1"/>
                </a:solidFill>
              </a:rPr>
              <a:t>: </a:t>
            </a:r>
            <a:r>
              <a:rPr lang="it-IT" sz="2000" dirty="0" err="1" smtClean="0">
                <a:solidFill>
                  <a:schemeClr val="tx1"/>
                </a:solidFill>
              </a:rPr>
              <a:t>cicla</a:t>
            </a:r>
            <a:r>
              <a:rPr lang="it-IT" sz="2000" dirty="0" smtClean="0">
                <a:solidFill>
                  <a:schemeClr val="tx1"/>
                </a:solidFill>
              </a:rPr>
              <a:t> finche l'espressione è vera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788024" y="3140968"/>
            <a:ext cx="3744416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Funzioni anonime</a:t>
            </a:r>
          </a:p>
        </p:txBody>
      </p:sp>
      <p:cxnSp>
        <p:nvCxnSpPr>
          <p:cNvPr id="7" name="Connettore 2 6"/>
          <p:cNvCxnSpPr>
            <a:stCxn id="4" idx="1"/>
          </p:cNvCxnSpPr>
          <p:nvPr/>
        </p:nvCxnSpPr>
        <p:spPr bwMode="auto">
          <a:xfrm flipH="1">
            <a:off x="2987824" y="1334671"/>
            <a:ext cx="2088232" cy="15011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Connettore 2 8"/>
          <p:cNvCxnSpPr>
            <a:stCxn id="5" idx="1"/>
          </p:cNvCxnSpPr>
          <p:nvPr/>
        </p:nvCxnSpPr>
        <p:spPr bwMode="auto">
          <a:xfrm flipH="1">
            <a:off x="3275856" y="3341023"/>
            <a:ext cx="1512168" cy="80805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CasellaDiTesto 9"/>
          <p:cNvSpPr txBox="1"/>
          <p:nvPr/>
        </p:nvSpPr>
        <p:spPr>
          <a:xfrm>
            <a:off x="2985646" y="2479831"/>
            <a:ext cx="5112568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Funzione </a:t>
            </a:r>
            <a:r>
              <a:rPr lang="it-IT" sz="2000" dirty="0" err="1" smtClean="0">
                <a:solidFill>
                  <a:schemeClr val="tx1"/>
                </a:solidFill>
              </a:rPr>
              <a:t>map</a:t>
            </a:r>
            <a:r>
              <a:rPr lang="it-IT" sz="2000" dirty="0" smtClean="0">
                <a:solidFill>
                  <a:schemeClr val="tx1"/>
                </a:solidFill>
              </a:rPr>
              <a:t>, ritorna un iteratore in Py3.</a:t>
            </a:r>
          </a:p>
        </p:txBody>
      </p:sp>
      <p:cxnSp>
        <p:nvCxnSpPr>
          <p:cNvPr id="12" name="Connettore 2 11"/>
          <p:cNvCxnSpPr>
            <a:stCxn id="10" idx="1"/>
          </p:cNvCxnSpPr>
          <p:nvPr/>
        </p:nvCxnSpPr>
        <p:spPr bwMode="auto">
          <a:xfrm flipH="1">
            <a:off x="1907704" y="2679886"/>
            <a:ext cx="1077942" cy="146919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420113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Iteratori e Generatori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 smtClean="0"/>
              <a:t>Le liste, le </a:t>
            </a:r>
            <a:r>
              <a:rPr lang="it-IT" sz="2400" dirty="0" err="1" smtClean="0"/>
              <a:t>tuple</a:t>
            </a:r>
            <a:r>
              <a:rPr lang="it-IT" sz="2400" dirty="0" smtClean="0"/>
              <a:t> gli array possono essere trasformate in un iteratore ed usate nei cicli for. </a:t>
            </a:r>
          </a:p>
          <a:p>
            <a:pPr marL="0" indent="0">
              <a:buNone/>
            </a:pPr>
            <a:r>
              <a:rPr lang="it-IT" sz="2400" dirty="0" smtClean="0"/>
              <a:t>Un particolare tipo di iteratori si ottengono tramite i generatori, funzioni che contengono l’istruzione </a:t>
            </a:r>
            <a:r>
              <a:rPr lang="it-IT" sz="2400" b="1" dirty="0" err="1" smtClean="0"/>
              <a:t>yield</a:t>
            </a:r>
            <a:r>
              <a:rPr lang="it-IT" sz="2400" dirty="0" smtClean="0"/>
              <a:t>.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generatore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13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list(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fibonacci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[2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3, 5, 8, 13, 21, 34]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dirty="0"/>
          </a:p>
        </p:txBody>
      </p:sp>
      <p:grpSp>
        <p:nvGrpSpPr>
          <p:cNvPr id="4" name="Gruppo 3"/>
          <p:cNvGrpSpPr/>
          <p:nvPr/>
        </p:nvGrpSpPr>
        <p:grpSpPr>
          <a:xfrm>
            <a:off x="4283968" y="2711379"/>
            <a:ext cx="4639371" cy="3237901"/>
            <a:chOff x="2843808" y="3140968"/>
            <a:chExt cx="4248472" cy="3237901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3"/>
              <a:ext cx="4248472" cy="2733846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fibonacci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(n):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a, b = 1, 1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for i in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range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(n):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a, b = b,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a+b</a:t>
              </a:r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yield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b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for i in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fibonacci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(5):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(i)</a:t>
              </a:r>
              <a:endParaRPr lang="it-IT" sz="2000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generatore.py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211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</a:t>
            </a:r>
            <a:r>
              <a:rPr lang="it-IT" dirty="0" smtClean="0"/>
              <a:t>ccezioni (</a:t>
            </a:r>
            <a:r>
              <a:rPr lang="it-IT" dirty="0" err="1" smtClean="0"/>
              <a:t>try</a:t>
            </a:r>
            <a:r>
              <a:rPr lang="it-IT" dirty="0" smtClean="0"/>
              <a:t>..</a:t>
            </a:r>
            <a:r>
              <a:rPr lang="it-IT" dirty="0" err="1" smtClean="0"/>
              <a:t>except</a:t>
            </a:r>
            <a:r>
              <a:rPr lang="it-IT" dirty="0" smtClean="0"/>
              <a:t>)</a:t>
            </a:r>
            <a:endParaRPr lang="it-IT" dirty="0"/>
          </a:p>
        </p:txBody>
      </p:sp>
      <p:grpSp>
        <p:nvGrpSpPr>
          <p:cNvPr id="4" name="Gruppo 3"/>
          <p:cNvGrpSpPr/>
          <p:nvPr/>
        </p:nvGrpSpPr>
        <p:grpSpPr>
          <a:xfrm>
            <a:off x="4932040" y="980728"/>
            <a:ext cx="4088581" cy="1944216"/>
            <a:chOff x="2843808" y="3140968"/>
            <a:chExt cx="4248472" cy="1944216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4"/>
              <a:ext cx="4248472" cy="1440160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try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&lt;istruzioni1&gt;</a:t>
              </a:r>
              <a:endParaRPr lang="it-IT" sz="2000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except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&lt;eccezioni&gt;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i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&lt;istruzioni2&gt;</a:t>
              </a: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err="1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try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148652" y="980728"/>
            <a:ext cx="4639371" cy="2736304"/>
            <a:chOff x="2843808" y="3140968"/>
            <a:chExt cx="4248472" cy="2736304"/>
          </a:xfrm>
        </p:grpSpPr>
        <p:sp>
          <p:nvSpPr>
            <p:cNvPr id="8" name="Rettangolo 7"/>
            <p:cNvSpPr/>
            <p:nvPr/>
          </p:nvSpPr>
          <p:spPr bwMode="auto">
            <a:xfrm>
              <a:off x="2843808" y="3645024"/>
              <a:ext cx="4248472" cy="2232248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testtry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(n):</a:t>
              </a: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a = [1,2,3]</a:t>
              </a:r>
              <a:endPara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try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'a = ', a)</a:t>
              </a:r>
            </a:p>
            <a:p>
              <a:r>
                <a:rPr kumimoji="0" lang="it-IT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kumimoji="0" lang="it-IT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kumimoji="0" lang="it-IT" sz="20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'a[n] = 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</a:t>
              </a:r>
              <a:r>
                <a:rPr kumimoji="0" lang="it-IT" sz="20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, a[n])</a:t>
              </a:r>
              <a:endPara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except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IndexError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'Non ci siamo')</a:t>
              </a:r>
              <a:endParaRPr lang="it-IT" sz="2000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ttangolo 8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esempiotry.py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107951" y="3933056"/>
            <a:ext cx="4536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esempiotry</a:t>
            </a:r>
            <a:endParaRPr lang="it-IT" sz="20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testtry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r>
              <a:rPr lang="pt-BR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 [1, 2, 3]</a:t>
            </a:r>
          </a:p>
          <a:p>
            <a:r>
              <a:rPr lang="pt-BR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a[n] =  3</a:t>
            </a:r>
          </a:p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testtry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(7)</a:t>
            </a:r>
          </a:p>
          <a:p>
            <a:r>
              <a:rPr lang="it-IT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 [1, 2, 3]</a:t>
            </a:r>
          </a:p>
          <a:p>
            <a:r>
              <a:rPr lang="it-IT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a[n] =  Non ci siamo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it-IT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083441" y="3664327"/>
            <a:ext cx="3909527" cy="193899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Ci sono altre possibilità, tipo la clausola </a:t>
            </a:r>
            <a:r>
              <a:rPr lang="it-IT" sz="2400" b="1" dirty="0" err="1" smtClean="0">
                <a:solidFill>
                  <a:schemeClr val="tx1"/>
                </a:solidFill>
              </a:rPr>
              <a:t>finally</a:t>
            </a:r>
            <a:r>
              <a:rPr lang="it-IT" sz="2400" b="1" dirty="0" smtClean="0">
                <a:solidFill>
                  <a:schemeClr val="tx1"/>
                </a:solidFill>
              </a:rPr>
              <a:t>:</a:t>
            </a:r>
            <a:r>
              <a:rPr lang="it-IT" sz="2400" dirty="0" smtClean="0">
                <a:solidFill>
                  <a:schemeClr val="tx1"/>
                </a:solidFill>
              </a:rPr>
              <a:t>, </a:t>
            </a:r>
            <a:r>
              <a:rPr lang="it-IT" sz="2400" b="1" dirty="0" smtClean="0">
                <a:solidFill>
                  <a:schemeClr val="tx1"/>
                </a:solidFill>
              </a:rPr>
              <a:t>else:</a:t>
            </a:r>
            <a:r>
              <a:rPr lang="it-IT" sz="2400" dirty="0" smtClean="0">
                <a:solidFill>
                  <a:schemeClr val="tx1"/>
                </a:solidFill>
              </a:rPr>
              <a:t>, etc.</a:t>
            </a:r>
          </a:p>
          <a:p>
            <a:endParaRPr lang="it-IT" sz="2400" dirty="0" smtClean="0">
              <a:solidFill>
                <a:schemeClr val="tx1"/>
              </a:solidFill>
            </a:endParaRPr>
          </a:p>
          <a:p>
            <a:r>
              <a:rPr lang="it-IT" sz="2400" dirty="0" smtClean="0">
                <a:solidFill>
                  <a:schemeClr val="tx1"/>
                </a:solidFill>
              </a:rPr>
              <a:t>Che non mostriamo per semplicità.</a:t>
            </a:r>
          </a:p>
        </p:txBody>
      </p:sp>
    </p:spTree>
    <p:extLst>
      <p:ext uri="{BB962C8B-B14F-4D97-AF65-F5344CB8AC3E}">
        <p14:creationId xmlns:p14="http://schemas.microsoft.com/office/powerpoint/2010/main" val="78172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675" y="116632"/>
            <a:ext cx="8221663" cy="708124"/>
          </a:xfrm>
        </p:spPr>
        <p:txBody>
          <a:bodyPr/>
          <a:lstStyle/>
          <a:p>
            <a:r>
              <a:rPr lang="it-IT" dirty="0"/>
              <a:t>L</a:t>
            </a:r>
            <a:r>
              <a:rPr lang="it-IT" dirty="0" smtClean="0"/>
              <a:t>ettura file e </a:t>
            </a:r>
            <a:r>
              <a:rPr lang="it-IT" b="1" dirty="0" smtClean="0"/>
              <a:t>with:</a:t>
            </a:r>
            <a:endParaRPr lang="it-IT" b="1" dirty="0"/>
          </a:p>
        </p:txBody>
      </p:sp>
      <p:grpSp>
        <p:nvGrpSpPr>
          <p:cNvPr id="4" name="Gruppo 3"/>
          <p:cNvGrpSpPr/>
          <p:nvPr/>
        </p:nvGrpSpPr>
        <p:grpSpPr>
          <a:xfrm>
            <a:off x="148652" y="980728"/>
            <a:ext cx="6223548" cy="1944216"/>
            <a:chOff x="2843808" y="3140968"/>
            <a:chExt cx="4248472" cy="1944216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4"/>
              <a:ext cx="4248472" cy="1440160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en-US" sz="2000" b="1" dirty="0" err="1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leggimi</a:t>
              </a:r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():</a:t>
              </a:r>
            </a:p>
            <a:p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with open('letturafile.py') as f:</a:t>
              </a:r>
            </a:p>
            <a:p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   for </a:t>
              </a:r>
              <a:r>
                <a:rPr lang="en-US" sz="2000" b="1" dirty="0" err="1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</a:t>
              </a:r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, line in </a:t>
              </a:r>
              <a:r>
                <a:rPr lang="en-US" sz="2000" b="1" dirty="0">
                  <a:solidFill>
                    <a:srgbClr val="C00000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enumerate</a:t>
              </a:r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(f):</a:t>
              </a:r>
            </a:p>
            <a:p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       </a:t>
              </a:r>
              <a:r>
                <a:rPr lang="en-US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print(</a:t>
              </a:r>
              <a:r>
                <a:rPr lang="en-US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</a:t>
              </a:r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, line</a:t>
              </a:r>
              <a:r>
                <a:rPr lang="en-US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, end='')</a:t>
              </a:r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letturafile.py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87057" y="2997155"/>
            <a:ext cx="88565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letturafile.py</a:t>
            </a:r>
          </a:p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leggimi()</a:t>
            </a:r>
          </a:p>
          <a:p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</a:t>
            </a:r>
            <a:r>
              <a:rPr lang="en-US" sz="20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leggimi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    with 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open('letturafile.py')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as f:</a:t>
            </a:r>
          </a:p>
          <a:p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        for </a:t>
            </a:r>
            <a:r>
              <a:rPr lang="en-US" sz="20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line in enumerate(f):</a:t>
            </a:r>
          </a:p>
          <a:p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            </a:t>
            </a:r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line</a:t>
            </a:r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end='')</a:t>
            </a:r>
            <a:endParaRPr lang="en-US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it-IT" sz="20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list(</a:t>
            </a:r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(['</a:t>
            </a:r>
            <a:r>
              <a:rPr lang="en-US" sz="20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a','b','c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']))</a:t>
            </a:r>
          </a:p>
          <a:p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[(0, 'a'), (1, 'b'), (2, 'c')]</a:t>
            </a:r>
          </a:p>
          <a:p>
            <a:endParaRPr lang="it-IT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645628" y="4869160"/>
            <a:ext cx="3297967" cy="1200329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Si può usare </a:t>
            </a:r>
            <a:r>
              <a:rPr lang="it-IT" sz="2400" b="1" dirty="0" smtClean="0">
                <a:solidFill>
                  <a:schemeClr val="tx1"/>
                </a:solidFill>
              </a:rPr>
              <a:t>enumerate</a:t>
            </a:r>
            <a:r>
              <a:rPr lang="it-IT" sz="2400" dirty="0" smtClean="0">
                <a:solidFill>
                  <a:schemeClr val="tx1"/>
                </a:solidFill>
              </a:rPr>
              <a:t> per avere anche l’indice di un iterabile.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471592" y="2997155"/>
            <a:ext cx="3672408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Aperto di default in sola lettura e come file di testo.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10" name="Connettore 2 9"/>
          <p:cNvCxnSpPr>
            <a:stCxn id="9" idx="1"/>
          </p:cNvCxnSpPr>
          <p:nvPr/>
        </p:nvCxnSpPr>
        <p:spPr bwMode="auto">
          <a:xfrm flipH="1">
            <a:off x="4067944" y="3351098"/>
            <a:ext cx="1403648" cy="58195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708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Lettura matrici da file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 smtClean="0">
                <a:cs typeface="Courier New" panose="02070309020205020404" pitchFamily="49" charset="0"/>
              </a:rPr>
              <a:t>Il modulo </a:t>
            </a:r>
            <a:r>
              <a:rPr lang="it-IT" sz="2400" dirty="0" err="1" smtClean="0">
                <a:cs typeface="Courier New" panose="02070309020205020404" pitchFamily="49" charset="0"/>
              </a:rPr>
              <a:t>numpy</a:t>
            </a:r>
            <a:r>
              <a:rPr lang="it-IT" sz="2400" dirty="0" smtClean="0">
                <a:cs typeface="Courier New" panose="02070309020205020404" pitchFamily="49" charset="0"/>
              </a:rPr>
              <a:t> provvede funzioni per la lettura di matrici o tabelle di numeri. Esistono anche funzioni per la scrittura o lettura di file </a:t>
            </a:r>
            <a:r>
              <a:rPr lang="it-IT" sz="2400" dirty="0" err="1" smtClean="0">
                <a:cs typeface="Courier New" panose="02070309020205020404" pitchFamily="49" charset="0"/>
              </a:rPr>
              <a:t>matlab</a:t>
            </a:r>
            <a:endParaRPr lang="it-IT" sz="24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np.genfromtxt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('tabella.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txt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=True)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a['t']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array([ 1. ,  2.3,  3.1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a['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array([ 10.,  35.,  21.])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['ne']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array([ 100.,  118.,  250.])</a:t>
            </a:r>
          </a:p>
          <a:p>
            <a:pPr marL="0" indent="0"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6601274" y="4047728"/>
            <a:ext cx="2044290" cy="1944216"/>
            <a:chOff x="2843808" y="3140968"/>
            <a:chExt cx="4248472" cy="1944216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4"/>
              <a:ext cx="4248472" cy="1440160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it-IT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t   te  ne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1   10  100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2.3 35  118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3.1 21  250</a:t>
              </a:r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tabella.txt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436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Lettura di un file </a:t>
            </a:r>
            <a:r>
              <a:rPr lang="it-IT" dirty="0" err="1" smtClean="0"/>
              <a:t>Matlab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from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scipy.io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loadmat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loadmat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test.mat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  <a:endParaRPr lang="it-IT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a.keys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dict_keys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it-IT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't'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'co'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'__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globals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header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__',</a:t>
            </a: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'__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version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</a:t>
            </a:r>
            <a:r>
              <a:rPr lang="it-IT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'info'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'cella'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'si'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['t'].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(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1, 100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dirty="0" smtClean="0">
                <a:cs typeface="Courier New" panose="02070309020205020404" pitchFamily="49" charset="0"/>
              </a:rPr>
              <a:t>Provate a fare un plot di </a:t>
            </a:r>
            <a:r>
              <a:rPr lang="it-IT" sz="2400" b="1" dirty="0" smtClean="0">
                <a:cs typeface="Courier New" panose="02070309020205020404" pitchFamily="49" charset="0"/>
              </a:rPr>
              <a:t>si</a:t>
            </a:r>
            <a:r>
              <a:rPr lang="it-IT" sz="2400" dirty="0" smtClean="0">
                <a:cs typeface="Courier New" panose="02070309020205020404" pitchFamily="49" charset="0"/>
              </a:rPr>
              <a:t> vs </a:t>
            </a:r>
            <a:r>
              <a:rPr lang="it-IT" sz="2400" b="1" dirty="0" smtClean="0">
                <a:cs typeface="Courier New" panose="02070309020205020404" pitchFamily="49" charset="0"/>
              </a:rPr>
              <a:t>t</a:t>
            </a:r>
            <a:r>
              <a:rPr lang="it-IT" sz="2400" dirty="0" smtClean="0">
                <a:cs typeface="Courier New" panose="02070309020205020404" pitchFamily="49" charset="0"/>
              </a:rPr>
              <a:t> e </a:t>
            </a:r>
            <a:r>
              <a:rPr lang="it-IT" sz="2400" b="1" dirty="0" smtClean="0">
                <a:cs typeface="Courier New" panose="02070309020205020404" pitchFamily="49" charset="0"/>
              </a:rPr>
              <a:t>co</a:t>
            </a:r>
            <a:r>
              <a:rPr lang="it-IT" sz="2400" dirty="0" smtClean="0">
                <a:cs typeface="Courier New" panose="02070309020205020404" pitchFamily="49" charset="0"/>
              </a:rPr>
              <a:t> vs </a:t>
            </a:r>
            <a:r>
              <a:rPr lang="it-IT" sz="2400" b="1" dirty="0" smtClean="0">
                <a:cs typeface="Courier New" panose="02070309020205020404" pitchFamily="49" charset="0"/>
              </a:rPr>
              <a:t>t</a:t>
            </a:r>
            <a:r>
              <a:rPr lang="it-IT" sz="2400" dirty="0" smtClean="0"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931446" y="1700808"/>
            <a:ext cx="2520279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Ritorna un dizionario</a:t>
            </a:r>
          </a:p>
        </p:txBody>
      </p:sp>
      <p:cxnSp>
        <p:nvCxnSpPr>
          <p:cNvPr id="6" name="Connettore 2 5"/>
          <p:cNvCxnSpPr/>
          <p:nvPr/>
        </p:nvCxnSpPr>
        <p:spPr bwMode="auto">
          <a:xfrm flipH="1">
            <a:off x="4067944" y="1900863"/>
            <a:ext cx="863502" cy="8797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4499695" y="4581128"/>
            <a:ext cx="3312664" cy="101566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tx1"/>
                </a:solidFill>
              </a:rPr>
              <a:t>T</a:t>
            </a:r>
            <a:r>
              <a:rPr lang="it-IT" sz="2000" dirty="0" smtClean="0">
                <a:solidFill>
                  <a:schemeClr val="tx1"/>
                </a:solidFill>
              </a:rPr>
              <a:t>utte le variabili in </a:t>
            </a:r>
            <a:r>
              <a:rPr lang="it-IT" sz="2000" dirty="0" err="1" smtClean="0">
                <a:solidFill>
                  <a:schemeClr val="tx1"/>
                </a:solidFill>
              </a:rPr>
              <a:t>Matlab</a:t>
            </a:r>
            <a:r>
              <a:rPr lang="it-IT" sz="2000" dirty="0" smtClean="0">
                <a:solidFill>
                  <a:schemeClr val="tx1"/>
                </a:solidFill>
              </a:rPr>
              <a:t> sono almeno matrici con 2 dimensioni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 flipH="1" flipV="1">
            <a:off x="3563888" y="4725144"/>
            <a:ext cx="935807" cy="36381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CasellaDiTesto 9"/>
          <p:cNvSpPr txBox="1"/>
          <p:nvPr/>
        </p:nvSpPr>
        <p:spPr>
          <a:xfrm>
            <a:off x="4030372" y="3645024"/>
            <a:ext cx="3815253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In blu le variabili presenti nel file.</a:t>
            </a:r>
          </a:p>
        </p:txBody>
      </p:sp>
      <p:cxnSp>
        <p:nvCxnSpPr>
          <p:cNvPr id="12" name="Connettore 2 11"/>
          <p:cNvCxnSpPr/>
          <p:nvPr/>
        </p:nvCxnSpPr>
        <p:spPr bwMode="auto">
          <a:xfrm flipH="1" flipV="1">
            <a:off x="4716016" y="3284985"/>
            <a:ext cx="1221982" cy="36004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3852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Lettura file altri formati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Si possono leggere </a:t>
            </a:r>
            <a:r>
              <a:rPr lang="it-IT" dirty="0" err="1" smtClean="0"/>
              <a:t>files</a:t>
            </a:r>
            <a:r>
              <a:rPr lang="it-IT" dirty="0" smtClean="0"/>
              <a:t> di altri formati:</a:t>
            </a:r>
          </a:p>
          <a:p>
            <a:r>
              <a:rPr lang="it-IT" dirty="0" smtClean="0"/>
              <a:t>Excel</a:t>
            </a:r>
          </a:p>
          <a:p>
            <a:pPr lvl="1"/>
            <a:r>
              <a:rPr lang="it-IT" dirty="0">
                <a:hlinkClick r:id="rId2"/>
              </a:rPr>
              <a:t>http://www.python-excel.org</a:t>
            </a:r>
            <a:r>
              <a:rPr lang="it-IT" dirty="0" smtClean="0">
                <a:hlinkClick r:id="rId2"/>
              </a:rPr>
              <a:t>/</a:t>
            </a:r>
            <a:r>
              <a:rPr lang="it-IT" dirty="0" smtClean="0"/>
              <a:t> </a:t>
            </a:r>
          </a:p>
          <a:p>
            <a:pPr lvl="1"/>
            <a:r>
              <a:rPr lang="it-IT" dirty="0" err="1" smtClean="0"/>
              <a:t>XlsxWriter</a:t>
            </a:r>
            <a:r>
              <a:rPr lang="it-IT" dirty="0" smtClean="0"/>
              <a:t>, </a:t>
            </a:r>
            <a:r>
              <a:rPr lang="it-IT" dirty="0" err="1" smtClean="0"/>
              <a:t>xlrd,xlwt</a:t>
            </a:r>
            <a:endParaRPr lang="it-IT" dirty="0" smtClean="0"/>
          </a:p>
          <a:p>
            <a:r>
              <a:rPr lang="it-IT" dirty="0" err="1" smtClean="0"/>
              <a:t>Kaleidagraph</a:t>
            </a:r>
            <a:r>
              <a:rPr lang="it-IT" dirty="0" smtClean="0"/>
              <a:t> (con una routine a parte)</a:t>
            </a:r>
          </a:p>
          <a:p>
            <a:r>
              <a:rPr lang="it-IT" dirty="0" smtClean="0"/>
              <a:t>HDF5</a:t>
            </a:r>
          </a:p>
          <a:p>
            <a:pPr lvl="1"/>
            <a:r>
              <a:rPr lang="it-IT" dirty="0">
                <a:hlinkClick r:id="rId3"/>
              </a:rPr>
              <a:t>http://www.h5py.org</a:t>
            </a:r>
            <a:r>
              <a:rPr lang="it-IT" dirty="0" smtClean="0">
                <a:hlinkClick r:id="rId3"/>
              </a:rPr>
              <a:t>/</a:t>
            </a:r>
            <a:r>
              <a:rPr lang="it-IT" dirty="0" smtClean="0"/>
              <a:t>: </a:t>
            </a:r>
            <a:r>
              <a:rPr lang="it-IT" b="1" dirty="0" smtClean="0"/>
              <a:t>import h5py</a:t>
            </a:r>
          </a:p>
          <a:p>
            <a:pPr lvl="1"/>
            <a:r>
              <a:rPr lang="it-IT" dirty="0">
                <a:hlinkClick r:id="rId4"/>
              </a:rPr>
              <a:t>http://www.pytables.org</a:t>
            </a:r>
            <a:r>
              <a:rPr lang="it-IT" dirty="0" smtClean="0">
                <a:hlinkClick r:id="rId4"/>
              </a:rPr>
              <a:t>/</a:t>
            </a:r>
            <a:r>
              <a:rPr lang="it-IT" dirty="0" smtClean="0"/>
              <a:t> : </a:t>
            </a:r>
            <a:r>
              <a:rPr lang="it-IT" b="1" dirty="0" smtClean="0"/>
              <a:t>import </a:t>
            </a:r>
            <a:r>
              <a:rPr lang="it-IT" b="1" dirty="0" err="1" smtClean="0"/>
              <a:t>tables</a:t>
            </a:r>
            <a:endParaRPr lang="it-IT" b="1" dirty="0" smtClean="0"/>
          </a:p>
          <a:p>
            <a:r>
              <a:rPr lang="it-IT" dirty="0" err="1" smtClean="0"/>
              <a:t>Netcdf</a:t>
            </a:r>
            <a:endParaRPr lang="it-IT" dirty="0" smtClean="0"/>
          </a:p>
          <a:p>
            <a:pPr lvl="1"/>
            <a:r>
              <a:rPr lang="it-IT" i="1" dirty="0"/>
              <a:t> </a:t>
            </a:r>
            <a:r>
              <a:rPr lang="it-IT" b="1" dirty="0" err="1" smtClean="0"/>
              <a:t>scipy.io.netcdf.netcdf_file</a:t>
            </a:r>
            <a:endParaRPr lang="it-IT" b="1" dirty="0" smtClean="0"/>
          </a:p>
          <a:p>
            <a:r>
              <a:rPr lang="it-IT" dirty="0" err="1" smtClean="0"/>
              <a:t>Mdsplus</a:t>
            </a:r>
            <a:endParaRPr lang="it-IT" dirty="0" smtClean="0"/>
          </a:p>
          <a:p>
            <a:pPr lvl="1"/>
            <a:r>
              <a:rPr lang="it-IT" dirty="0" smtClean="0"/>
              <a:t>Per accedere ai dati della fusione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056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Funzioni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950" y="994284"/>
            <a:ext cx="8784530" cy="557637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funzioni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pluto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 3.0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 [3.0]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(2,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3.0, [3.0])</a:t>
            </a: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pluto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(1,c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=[5, 6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 [5, 6,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3.0]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(1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3.0,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[5, 6,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3.0])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aa, </a:t>
            </a:r>
            <a:r>
              <a:rPr lang="it-IT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bb</a:t>
            </a:r>
            <a:r>
              <a:rPr lang="it-IT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cc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pluto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aa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2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bb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3.0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cc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[3.0]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4139952" y="950182"/>
            <a:ext cx="4536504" cy="4378932"/>
            <a:chOff x="2843808" y="3140968"/>
            <a:chExt cx="4248472" cy="4378932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3"/>
              <a:ext cx="4248472" cy="3874877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en-US" sz="2000" b="1" dirty="0" err="1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pluto</a:t>
              </a:r>
              <a:r>
                <a:rPr lang="en-US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(a, b=3.0, c=None):</a:t>
              </a:r>
              <a:endParaRPr lang="en-US" sz="2000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endParaRPr lang="en-US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en-US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print('a = ', a)</a:t>
              </a: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'b = ', b)</a:t>
              </a:r>
            </a:p>
            <a:p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if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c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is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None: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c = []</a:t>
              </a: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c.append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(b)</a:t>
              </a:r>
            </a:p>
            <a:p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'c =', c)</a:t>
              </a:r>
            </a:p>
            <a:p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return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a, b, c</a:t>
              </a: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funzioni.py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246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calcolatore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3+5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8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3.5 * 6.7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23.4499999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7/3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2.33  </a:t>
            </a:r>
            <a:r>
              <a:rPr lang="it-IT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7.0/3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2.33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7.0 // 3.0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2.0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3**2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9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8 % 3</a:t>
            </a:r>
          </a:p>
          <a:p>
            <a:pPr marL="0" indent="0">
              <a:buNone/>
            </a:pP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2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1 + 5j</a:t>
            </a:r>
          </a:p>
          <a:p>
            <a:pPr marL="0" indent="0">
              <a:buNone/>
            </a:pPr>
            <a:r>
              <a:rPr lang="it-IT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(</a:t>
            </a:r>
            <a:r>
              <a:rPr lang="it-IT" b="1" dirty="0">
                <a:latin typeface="Courier New" panose="02070309020205020404" pitchFamily="49" charset="0"/>
                <a:cs typeface="Courier New" panose="02070309020205020404" pitchFamily="49" charset="0"/>
              </a:rPr>
              <a:t>1+5j)</a:t>
            </a:r>
            <a:endParaRPr lang="it-IT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508104" y="3140968"/>
            <a:ext cx="2123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Divisione intera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>
            <a:off x="2411760" y="3371801"/>
            <a:ext cx="3096344" cy="34523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4695020" y="2099131"/>
            <a:ext cx="4176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Divisione intera in </a:t>
            </a:r>
            <a:r>
              <a:rPr lang="it-IT" sz="2400" dirty="0" err="1" smtClean="0">
                <a:solidFill>
                  <a:srgbClr val="FF0000"/>
                </a:solidFill>
              </a:rPr>
              <a:t>Python</a:t>
            </a:r>
            <a:r>
              <a:rPr lang="it-IT" sz="2400" dirty="0" smtClean="0">
                <a:solidFill>
                  <a:srgbClr val="FF0000"/>
                </a:solidFill>
              </a:rPr>
              <a:t> 2.x</a:t>
            </a:r>
            <a:endParaRPr lang="it-IT" sz="2400" dirty="0">
              <a:solidFill>
                <a:srgbClr val="FF0000"/>
              </a:solidFill>
            </a:endParaRPr>
          </a:p>
        </p:txBody>
      </p:sp>
      <p:cxnSp>
        <p:nvCxnSpPr>
          <p:cNvPr id="10" name="Connettore 2 9"/>
          <p:cNvCxnSpPr>
            <a:stCxn id="8" idx="1"/>
          </p:cNvCxnSpPr>
          <p:nvPr/>
        </p:nvCxnSpPr>
        <p:spPr bwMode="auto">
          <a:xfrm flipH="1">
            <a:off x="2123728" y="2329964"/>
            <a:ext cx="2571292" cy="37895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5017543" y="4293096"/>
            <a:ext cx="3531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Resto della divisione intera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2" name="Connettore 2 11"/>
          <p:cNvCxnSpPr>
            <a:stCxn id="11" idx="1"/>
          </p:cNvCxnSpPr>
          <p:nvPr/>
        </p:nvCxnSpPr>
        <p:spPr bwMode="auto">
          <a:xfrm flipH="1">
            <a:off x="1740555" y="4523929"/>
            <a:ext cx="3276988" cy="48924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CasellaDiTesto 14"/>
          <p:cNvSpPr txBox="1"/>
          <p:nvPr/>
        </p:nvSpPr>
        <p:spPr>
          <a:xfrm>
            <a:off x="4499992" y="5373216"/>
            <a:ext cx="2600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Numero complesso</a:t>
            </a:r>
            <a:endParaRPr lang="it-IT" sz="2400" dirty="0">
              <a:solidFill>
                <a:schemeClr val="tx1"/>
              </a:solidFill>
            </a:endParaRPr>
          </a:p>
        </p:txBody>
      </p:sp>
      <p:cxnSp>
        <p:nvCxnSpPr>
          <p:cNvPr id="17" name="Connettore 2 16"/>
          <p:cNvCxnSpPr>
            <a:stCxn id="15" idx="1"/>
          </p:cNvCxnSpPr>
          <p:nvPr/>
        </p:nvCxnSpPr>
        <p:spPr bwMode="auto">
          <a:xfrm flipH="1">
            <a:off x="1835696" y="5604049"/>
            <a:ext cx="2664296" cy="5719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056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</a:t>
            </a:r>
            <a:r>
              <a:rPr lang="it-IT" dirty="0" err="1" smtClean="0"/>
              <a:t>ocstring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3816424" cy="5517927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 smtClean="0"/>
              <a:t>Una </a:t>
            </a:r>
            <a:r>
              <a:rPr lang="it-IT" sz="2400" dirty="0" err="1" smtClean="0"/>
              <a:t>Docstring</a:t>
            </a:r>
            <a:r>
              <a:rPr lang="it-IT" sz="2400" dirty="0" smtClean="0"/>
              <a:t> è una stringa che documenta il codice. Deve essere la prima istruzione dopo la definizione di una funzione, classe, etc.</a:t>
            </a:r>
          </a:p>
          <a:p>
            <a:pPr marL="0" indent="0">
              <a:buNone/>
            </a:pPr>
            <a:r>
              <a:rPr lang="it-IT" sz="2400" dirty="0" smtClean="0"/>
              <a:t>Tipicamente si usano le stringhe </a:t>
            </a:r>
            <a:r>
              <a:rPr lang="it-IT" sz="2400" dirty="0" err="1" smtClean="0"/>
              <a:t>multiline</a:t>
            </a:r>
            <a:r>
              <a:rPr lang="it-IT" sz="2400" dirty="0" smtClean="0"/>
              <a:t> che iniziano e terminano con: """</a:t>
            </a:r>
            <a:endParaRPr lang="it-IT" sz="2400" dirty="0"/>
          </a:p>
          <a:p>
            <a:endParaRPr lang="it-IT" sz="2400" dirty="0"/>
          </a:p>
        </p:txBody>
      </p:sp>
      <p:grpSp>
        <p:nvGrpSpPr>
          <p:cNvPr id="4" name="Gruppo 3"/>
          <p:cNvGrpSpPr/>
          <p:nvPr/>
        </p:nvGrpSpPr>
        <p:grpSpPr>
          <a:xfrm>
            <a:off x="4067944" y="994284"/>
            <a:ext cx="4968552" cy="4954996"/>
            <a:chOff x="2843808" y="3140968"/>
            <a:chExt cx="4248472" cy="4954996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3"/>
              <a:ext cx="4248472" cy="4450941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en-US" sz="2000" b="1" dirty="0" err="1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pluto</a:t>
              </a:r>
              <a:r>
                <a:rPr lang="en-US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(a, b=3.0, c=None):</a:t>
              </a:r>
              <a:endParaRPr lang="en-US" sz="2000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en-US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en-US" sz="2000" b="1" dirty="0" smtClean="0">
                  <a:solidFill>
                    <a:srgbClr val="002060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""" Test optional argument</a:t>
              </a:r>
            </a:p>
            <a:p>
              <a:r>
                <a:rPr lang="en-US" sz="2000" b="1" dirty="0" smtClean="0">
                  <a:solidFill>
                    <a:srgbClr val="002060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b and c are optional</a:t>
              </a:r>
            </a:p>
            <a:p>
              <a:r>
                <a:rPr lang="en-US" sz="2000" b="1" dirty="0">
                  <a:solidFill>
                    <a:srgbClr val="002060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en-US" sz="2000" b="1" dirty="0" smtClean="0">
                  <a:solidFill>
                    <a:srgbClr val="002060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""" 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print('a = ', a)</a:t>
              </a: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'b = ', b)</a:t>
              </a:r>
            </a:p>
            <a:p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if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c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is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None:</a:t>
              </a:r>
            </a:p>
            <a:p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c = []</a:t>
              </a: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c.append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(b)</a:t>
              </a:r>
            </a:p>
            <a:p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print</a:t>
              </a:r>
              <a:r>
                <a:rPr lang="it-IT" sz="20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'c =', c)</a:t>
              </a:r>
            </a:p>
            <a:p>
              <a:endParaRPr lang="it-IT" sz="20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it-IT" sz="20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return</a:t>
              </a:r>
              <a:r>
                <a:rPr lang="it-IT" sz="20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a, b, c</a:t>
              </a: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24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funzioni.py</a:t>
              </a:r>
              <a:endParaRPr kumimoji="0" 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080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5"/>
            <a:ext cx="8640960" cy="5616625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Usato per indicare la mancanza di qualche cosa</a:t>
            </a:r>
          </a:p>
          <a:p>
            <a:r>
              <a:rPr lang="it-IT" dirty="0" smtClean="0"/>
              <a:t>E’ un tipo a se stante </a:t>
            </a:r>
            <a:r>
              <a:rPr lang="it-IT" b="1" dirty="0" err="1" smtClean="0"/>
              <a:t>NoneType</a:t>
            </a:r>
            <a:r>
              <a:rPr lang="it-IT" dirty="0" smtClean="0"/>
              <a:t> che ha una sola variabile di quel tipo ovvero </a:t>
            </a:r>
            <a:r>
              <a:rPr lang="it-IT" b="1" dirty="0" smtClean="0"/>
              <a:t>None</a:t>
            </a:r>
            <a:r>
              <a:rPr lang="it-IT" dirty="0" smtClean="0"/>
              <a:t>.</a:t>
            </a:r>
          </a:p>
          <a:p>
            <a:r>
              <a:rPr lang="it-IT" dirty="0" smtClean="0"/>
              <a:t>Una funzione che non ritorna nulla (ovvero che non ha un istruzione </a:t>
            </a:r>
            <a:r>
              <a:rPr lang="it-IT" b="1" dirty="0" err="1" smtClean="0"/>
              <a:t>return</a:t>
            </a:r>
            <a:r>
              <a:rPr lang="it-IT" dirty="0" smtClean="0"/>
              <a:t>) in realtà ritorna </a:t>
            </a:r>
            <a:r>
              <a:rPr lang="it-IT" b="1" dirty="0" smtClean="0"/>
              <a:t>None</a:t>
            </a:r>
            <a:r>
              <a:rPr lang="it-IT" dirty="0" smtClean="0"/>
              <a:t>.</a:t>
            </a:r>
          </a:p>
          <a:p>
            <a:r>
              <a:rPr lang="it-IT" dirty="0" smtClean="0"/>
              <a:t>Si controlla l’uguaglianza di un oggetto con None tramite: </a:t>
            </a:r>
            <a:r>
              <a:rPr lang="it-IT" i="1" dirty="0" err="1" smtClean="0"/>
              <a:t>nomeoggetto</a:t>
            </a:r>
            <a:r>
              <a:rPr lang="it-IT" dirty="0" smtClean="0"/>
              <a:t> </a:t>
            </a:r>
            <a:r>
              <a:rPr lang="it-IT" b="1" dirty="0" err="1" smtClean="0"/>
              <a:t>is</a:t>
            </a:r>
            <a:r>
              <a:rPr lang="it-IT" b="1" dirty="0" smtClean="0"/>
              <a:t> None</a:t>
            </a:r>
            <a:r>
              <a:rPr lang="it-IT" dirty="0" smtClean="0"/>
              <a:t>. </a:t>
            </a:r>
          </a:p>
          <a:p>
            <a:r>
              <a:rPr lang="it-IT" dirty="0" smtClean="0"/>
              <a:t>Si usa tipicamente se abbiamo un argomento di default di tipo mutabile:</a:t>
            </a:r>
          </a:p>
          <a:p>
            <a:pPr marL="457200" lvl="1" indent="0">
              <a:buNone/>
            </a:pPr>
            <a:r>
              <a:rPr lang="it-IT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pluto</a:t>
            </a: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=None)</a:t>
            </a:r>
          </a:p>
          <a:p>
            <a:pPr marL="457200" lvl="1" indent="0">
              <a:buNone/>
            </a:pPr>
            <a:r>
              <a:rPr lang="it-IT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it-IT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None:</a:t>
            </a:r>
          </a:p>
          <a:p>
            <a:pPr marL="457200" lvl="1" indent="0">
              <a:buNone/>
            </a:pP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it-IT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it-IT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r>
              <a:rPr lang="it-IT" sz="3000" dirty="0" smtClean="0">
                <a:cs typeface="Courier New" panose="02070309020205020404" pitchFamily="49" charset="0"/>
              </a:rPr>
              <a:t>Attenzione diverso dal float NAN:</a:t>
            </a:r>
          </a:p>
          <a:p>
            <a:pPr marL="457200" lvl="1" indent="0">
              <a:buNone/>
            </a:pP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np.sqrt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([1.0, 2.0, -2.0, 3.0]))</a:t>
            </a:r>
          </a:p>
          <a:p>
            <a:pPr marL="457200" lvl="1" indent="0">
              <a:buNone/>
            </a:pPr>
            <a:r>
              <a:rPr lang="it-IT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np.isnan</a:t>
            </a:r>
            <a:r>
              <a:rPr lang="it-IT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457200" lvl="1" indent="0">
              <a:buNone/>
            </a:pPr>
            <a:r>
              <a:rPr lang="it-IT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array</a:t>
            </a:r>
            <a:r>
              <a:rPr lang="it-IT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([False, False,  True, False], </a:t>
            </a:r>
            <a:r>
              <a:rPr lang="it-IT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dtype</a:t>
            </a:r>
            <a:r>
              <a:rPr lang="it-IT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it-IT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it-IT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7000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Lista di argomenti variabile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positionalarg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(4, 5, 'Ciao')</a:t>
            </a: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(4, 5, 'Ciao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[4, 5, 'Ciao']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positionalarg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(*a)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(4, 5, 'Ciao')</a:t>
            </a: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keywordarg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pippo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=5,pluto=6,topo='Ciao')</a:t>
            </a: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{'topo': 'Ciao', '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pippo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 5, '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pluto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 6}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{'primo':3.4, 'sec':7.8}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keywordarg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(**b)</a:t>
            </a:r>
          </a:p>
          <a:p>
            <a:pPr marL="0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{'primo': 3.4, 'sec': 7.8}</a:t>
            </a: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5580112" y="980728"/>
            <a:ext cx="3384376" cy="2016224"/>
            <a:chOff x="2843808" y="3140968"/>
            <a:chExt cx="4248472" cy="2016224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4"/>
              <a:ext cx="4248472" cy="1512168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positionalarg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(*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arg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):</a:t>
              </a:r>
            </a:p>
            <a:p>
              <a:r>
                <a:rPr lang="en-US" sz="16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print(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arg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</a:t>
              </a:r>
            </a:p>
            <a:p>
              <a:endParaRPr lang="en-US" sz="1600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keywordarg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(**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kwarg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):</a:t>
              </a:r>
            </a:p>
            <a:p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print(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kwarg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 </a:t>
              </a: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argumentlist.py</a:t>
              </a:r>
              <a:endPara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231208" y="3140968"/>
            <a:ext cx="8733280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Gli argomenti sono inseriti in una </a:t>
            </a:r>
            <a:r>
              <a:rPr lang="it-IT" sz="2000" dirty="0" err="1" smtClean="0">
                <a:solidFill>
                  <a:schemeClr val="tx1"/>
                </a:solidFill>
              </a:rPr>
              <a:t>tupla</a:t>
            </a:r>
            <a:r>
              <a:rPr lang="it-IT" sz="2000" dirty="0" smtClean="0">
                <a:solidFill>
                  <a:schemeClr val="tx1"/>
                </a:solidFill>
              </a:rPr>
              <a:t>. Una lista od una </a:t>
            </a:r>
            <a:r>
              <a:rPr lang="it-IT" sz="2000" dirty="0" err="1" smtClean="0">
                <a:solidFill>
                  <a:schemeClr val="tx1"/>
                </a:solidFill>
              </a:rPr>
              <a:t>tupla</a:t>
            </a:r>
            <a:r>
              <a:rPr lang="it-IT" sz="2000" dirty="0" smtClean="0">
                <a:solidFill>
                  <a:schemeClr val="tx1"/>
                </a:solidFill>
              </a:rPr>
              <a:t> con lo * davanti vengono spacchettate negli argomenti.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9654" y="6077327"/>
            <a:ext cx="8733280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Gli argomenti passati tramite keyword diventano dizionari (e viceversa). </a:t>
            </a:r>
          </a:p>
        </p:txBody>
      </p:sp>
    </p:spTree>
    <p:extLst>
      <p:ext uri="{BB962C8B-B14F-4D97-AF65-F5344CB8AC3E}">
        <p14:creationId xmlns:p14="http://schemas.microsoft.com/office/powerpoint/2010/main" val="85989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Programmazione </a:t>
            </a:r>
            <a:r>
              <a:rPr lang="it-IT" dirty="0" err="1" smtClean="0"/>
              <a:t>Obj</a:t>
            </a:r>
            <a:r>
              <a:rPr lang="it-IT" dirty="0" smtClean="0"/>
              <a:t>. Or.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E’ più </a:t>
            </a:r>
            <a:r>
              <a:rPr lang="it-IT" dirty="0" smtClean="0"/>
              <a:t>naturale, </a:t>
            </a:r>
            <a:r>
              <a:rPr lang="it-IT" dirty="0"/>
              <a:t>siamo abituati ad interagire nel mondo reale con </a:t>
            </a:r>
            <a:r>
              <a:rPr lang="it-IT" dirty="0" smtClean="0"/>
              <a:t>oggetti.</a:t>
            </a:r>
          </a:p>
          <a:p>
            <a:pPr lvl="1"/>
            <a:r>
              <a:rPr lang="it-IT" dirty="0" smtClean="0"/>
              <a:t>Attributi. Dati contenuti nell'oggetto.</a:t>
            </a:r>
          </a:p>
          <a:p>
            <a:pPr lvl="1"/>
            <a:r>
              <a:rPr lang="it-IT" dirty="0" smtClean="0"/>
              <a:t>Metodi. Procedure che interagiscono con l'oggetto.</a:t>
            </a:r>
          </a:p>
          <a:p>
            <a:r>
              <a:rPr lang="it-IT" dirty="0"/>
              <a:t>Permette di separare meglio le </a:t>
            </a:r>
            <a:r>
              <a:rPr lang="it-IT" dirty="0" smtClean="0"/>
              <a:t>responsabilità.</a:t>
            </a:r>
          </a:p>
          <a:p>
            <a:pPr lvl="1"/>
            <a:r>
              <a:rPr lang="it-IT" dirty="0" smtClean="0"/>
              <a:t>Se scrivo su un foglio, lo posso fare nello stesso modo con una penna, una matita od un pennarello.</a:t>
            </a:r>
          </a:p>
          <a:p>
            <a:pPr lvl="1"/>
            <a:r>
              <a:rPr lang="it-IT" dirty="0" smtClean="0"/>
              <a:t>Ereditarietà</a:t>
            </a:r>
          </a:p>
          <a:p>
            <a:r>
              <a:rPr lang="it-IT" dirty="0"/>
              <a:t>Schemi di disegno del software (Design Pattern</a:t>
            </a:r>
            <a:r>
              <a:rPr lang="it-IT" dirty="0" smtClean="0"/>
              <a:t>).</a:t>
            </a:r>
          </a:p>
          <a:p>
            <a:pPr lvl="1"/>
            <a:r>
              <a:rPr lang="it-IT" dirty="0"/>
              <a:t>se ne parla dal 1987, ma diventati famosi dal 1994 a partire dal libro  </a:t>
            </a:r>
            <a:r>
              <a:rPr lang="it-IT" i="1" dirty="0">
                <a:hlinkClick r:id="rId2"/>
              </a:rPr>
              <a:t>Design </a:t>
            </a:r>
            <a:r>
              <a:rPr lang="it-IT" i="1" dirty="0" err="1">
                <a:hlinkClick r:id="rId2"/>
              </a:rPr>
              <a:t>Patterns</a:t>
            </a:r>
            <a:r>
              <a:rPr lang="it-IT" i="1" dirty="0">
                <a:hlinkClick r:id="rId2"/>
              </a:rPr>
              <a:t>: </a:t>
            </a:r>
            <a:r>
              <a:rPr lang="it-IT" i="1" dirty="0" err="1">
                <a:hlinkClick r:id="rId2"/>
              </a:rPr>
              <a:t>Elements</a:t>
            </a:r>
            <a:r>
              <a:rPr lang="it-IT" i="1" dirty="0">
                <a:hlinkClick r:id="rId2"/>
              </a:rPr>
              <a:t> of </a:t>
            </a:r>
            <a:r>
              <a:rPr lang="it-IT" i="1" dirty="0" err="1">
                <a:hlinkClick r:id="rId2"/>
              </a:rPr>
              <a:t>Reusable</a:t>
            </a:r>
            <a:r>
              <a:rPr lang="it-IT" i="1" dirty="0">
                <a:hlinkClick r:id="rId2"/>
              </a:rPr>
              <a:t> Object-</a:t>
            </a:r>
            <a:r>
              <a:rPr lang="it-IT" i="1" dirty="0" err="1">
                <a:hlinkClick r:id="rId2"/>
              </a:rPr>
              <a:t>Oriented</a:t>
            </a:r>
            <a:r>
              <a:rPr lang="it-IT" i="1" dirty="0">
                <a:hlinkClick r:id="rId2"/>
              </a:rPr>
              <a:t> Software</a:t>
            </a:r>
            <a:r>
              <a:rPr lang="it-IT" dirty="0"/>
              <a:t> gli autori sono spesso citati con l’acronimo </a:t>
            </a:r>
            <a:r>
              <a:rPr lang="it-IT" dirty="0" err="1"/>
              <a:t>GoF</a:t>
            </a:r>
            <a:r>
              <a:rPr lang="it-IT" dirty="0"/>
              <a:t> (Gang of </a:t>
            </a:r>
            <a:r>
              <a:rPr lang="it-IT" dirty="0" err="1"/>
              <a:t>Four</a:t>
            </a:r>
            <a:r>
              <a:rPr lang="it-IT" dirty="0" smtClean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168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Vita di un oggetto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Creazione.</a:t>
            </a:r>
          </a:p>
          <a:p>
            <a:pPr lvl="1"/>
            <a:r>
              <a:rPr lang="it-IT" dirty="0" smtClean="0"/>
              <a:t>In </a:t>
            </a:r>
            <a:r>
              <a:rPr lang="it-IT" dirty="0" err="1" smtClean="0"/>
              <a:t>Python</a:t>
            </a:r>
            <a:r>
              <a:rPr lang="it-IT" dirty="0" smtClean="0"/>
              <a:t> il metodo </a:t>
            </a:r>
            <a:r>
              <a:rPr lang="it-IT" b="1" dirty="0" smtClean="0"/>
              <a:t>__</a:t>
            </a:r>
            <a:r>
              <a:rPr lang="it-IT" b="1" dirty="0" err="1" smtClean="0"/>
              <a:t>init</a:t>
            </a:r>
            <a:r>
              <a:rPr lang="it-IT" b="1" dirty="0" smtClean="0"/>
              <a:t>__</a:t>
            </a:r>
          </a:p>
          <a:p>
            <a:pPr lvl="1"/>
            <a:r>
              <a:rPr lang="it-IT" dirty="0" smtClean="0"/>
              <a:t>Dopo la creazione un oggetto deve essere completo.</a:t>
            </a:r>
          </a:p>
          <a:p>
            <a:r>
              <a:rPr lang="it-IT" dirty="0" smtClean="0"/>
              <a:t>Vita.</a:t>
            </a:r>
          </a:p>
          <a:p>
            <a:pPr lvl="1"/>
            <a:r>
              <a:rPr lang="it-IT" dirty="0" smtClean="0"/>
              <a:t>Vari metodi possono modificare lo stato di un oggetto o farlo interagire con altri oggetti.</a:t>
            </a:r>
          </a:p>
          <a:p>
            <a:r>
              <a:rPr lang="it-IT" dirty="0" smtClean="0"/>
              <a:t>Distruzione.</a:t>
            </a:r>
          </a:p>
          <a:p>
            <a:pPr lvl="1"/>
            <a:r>
              <a:rPr lang="it-IT" dirty="0" smtClean="0"/>
              <a:t> In C++ si parla di distruttore, in Fortran di routine "</a:t>
            </a:r>
            <a:r>
              <a:rPr lang="it-IT" dirty="0" err="1" smtClean="0"/>
              <a:t>final</a:t>
            </a:r>
            <a:r>
              <a:rPr lang="it-IT" dirty="0" smtClean="0"/>
              <a:t>".</a:t>
            </a:r>
          </a:p>
          <a:p>
            <a:pPr lvl="1"/>
            <a:r>
              <a:rPr lang="it-IT" dirty="0" smtClean="0"/>
              <a:t>In </a:t>
            </a:r>
            <a:r>
              <a:rPr lang="it-IT" dirty="0" err="1" smtClean="0"/>
              <a:t>Python</a:t>
            </a:r>
            <a:r>
              <a:rPr lang="it-IT" dirty="0" smtClean="0"/>
              <a:t> la </a:t>
            </a:r>
            <a:r>
              <a:rPr lang="it-IT" dirty="0" err="1" smtClean="0"/>
              <a:t>deallocazione</a:t>
            </a:r>
            <a:r>
              <a:rPr lang="it-IT" dirty="0" smtClean="0"/>
              <a:t> della memoria è automatica.</a:t>
            </a:r>
          </a:p>
          <a:p>
            <a:pPr lvl="1"/>
            <a:r>
              <a:rPr lang="it-IT" dirty="0" smtClean="0"/>
              <a:t>Se si devono fare delle operazioni "finali",  meglio usare i </a:t>
            </a:r>
            <a:r>
              <a:rPr lang="it-IT" dirty="0" err="1" smtClean="0"/>
              <a:t>Context</a:t>
            </a:r>
            <a:r>
              <a:rPr lang="it-IT" dirty="0" smtClean="0"/>
              <a:t> Manager con l'istruzione </a:t>
            </a:r>
            <a:r>
              <a:rPr lang="it-IT" b="1" dirty="0" smtClean="0"/>
              <a:t>with</a:t>
            </a:r>
            <a:r>
              <a:rPr lang="it-IT" dirty="0"/>
              <a:t> </a:t>
            </a:r>
            <a:r>
              <a:rPr lang="it-IT" dirty="0" smtClean="0"/>
              <a:t>(come accade con i file).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367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</a:t>
            </a:r>
            <a:r>
              <a:rPr lang="it-IT" dirty="0" smtClean="0"/>
              <a:t>lassi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7950" y="980728"/>
            <a:ext cx="87845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16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6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myclass</a:t>
            </a:r>
            <a:endParaRPr lang="it-IT" sz="16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16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MyClass</a:t>
            </a:r>
            <a:r>
              <a:rPr lang="it-IT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('Pluto</a:t>
            </a:r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a</a:t>
            </a:r>
          </a:p>
          <a:p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Nome</a:t>
            </a:r>
            <a:r>
              <a:rPr lang="it-IT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Pluto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a.add</a:t>
            </a:r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 e Clara')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Nome: Pluto e 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Clara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pt-BR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['__class__',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....</a:t>
            </a:r>
          </a:p>
          <a:p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'__init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__',</a:t>
            </a:r>
          </a:p>
          <a:p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....</a:t>
            </a:r>
            <a:endParaRPr lang="pt-BR" sz="1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'add',</a:t>
            </a:r>
          </a:p>
          <a:p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'nome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endParaRPr lang="it-IT" sz="1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6516" y="4581128"/>
            <a:ext cx="8887398" cy="193899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err="1" smtClean="0">
                <a:solidFill>
                  <a:schemeClr val="tx1"/>
                </a:solidFill>
              </a:rPr>
              <a:t>MyClass</a:t>
            </a:r>
            <a:r>
              <a:rPr lang="it-IT" sz="2000" dirty="0" smtClean="0">
                <a:solidFill>
                  <a:schemeClr val="tx1"/>
                </a:solidFill>
              </a:rPr>
              <a:t> discende da </a:t>
            </a:r>
            <a:r>
              <a:rPr lang="it-IT" sz="2000" dirty="0" err="1" smtClean="0">
                <a:solidFill>
                  <a:schemeClr val="tx1"/>
                </a:solidFill>
              </a:rPr>
              <a:t>object</a:t>
            </a:r>
            <a:r>
              <a:rPr lang="it-IT" sz="2000" dirty="0" smtClean="0">
                <a:solidFill>
                  <a:schemeClr val="tx1"/>
                </a:solidFill>
              </a:rPr>
              <a:t> (sempre consigliabile in Py2, non necessario in Py3).</a:t>
            </a:r>
          </a:p>
          <a:p>
            <a:r>
              <a:rPr lang="it-IT" sz="2000" dirty="0" smtClean="0">
                <a:solidFill>
                  <a:schemeClr val="tx1"/>
                </a:solidFill>
              </a:rPr>
              <a:t>Ha tre metodi:</a:t>
            </a:r>
          </a:p>
          <a:p>
            <a:r>
              <a:rPr lang="it-IT" sz="2000" b="1" dirty="0" smtClean="0">
                <a:solidFill>
                  <a:schemeClr val="tx1"/>
                </a:solidFill>
              </a:rPr>
              <a:t>__</a:t>
            </a:r>
            <a:r>
              <a:rPr lang="it-IT" sz="2000" b="1" dirty="0" err="1" smtClean="0">
                <a:solidFill>
                  <a:schemeClr val="tx1"/>
                </a:solidFill>
              </a:rPr>
              <a:t>init</a:t>
            </a:r>
            <a:r>
              <a:rPr lang="it-IT" sz="2000" b="1" dirty="0" smtClean="0">
                <a:solidFill>
                  <a:schemeClr val="tx1"/>
                </a:solidFill>
              </a:rPr>
              <a:t>__</a:t>
            </a:r>
            <a:r>
              <a:rPr lang="it-IT" sz="2000" dirty="0" smtClean="0">
                <a:solidFill>
                  <a:schemeClr val="tx1"/>
                </a:solidFill>
              </a:rPr>
              <a:t>    il costruttore.</a:t>
            </a:r>
          </a:p>
          <a:p>
            <a:r>
              <a:rPr lang="it-IT" sz="2000" dirty="0" smtClean="0">
                <a:solidFill>
                  <a:schemeClr val="tx1"/>
                </a:solidFill>
              </a:rPr>
              <a:t>__</a:t>
            </a:r>
            <a:r>
              <a:rPr lang="it-IT" sz="2000" dirty="0" err="1" smtClean="0">
                <a:solidFill>
                  <a:schemeClr val="tx1"/>
                </a:solidFill>
              </a:rPr>
              <a:t>repr</a:t>
            </a:r>
            <a:r>
              <a:rPr lang="it-IT" sz="2000" dirty="0" smtClean="0">
                <a:solidFill>
                  <a:schemeClr val="tx1"/>
                </a:solidFill>
              </a:rPr>
              <a:t>__  viene invocato quando </a:t>
            </a:r>
            <a:r>
              <a:rPr lang="it-IT" sz="2000" dirty="0" err="1" smtClean="0">
                <a:solidFill>
                  <a:schemeClr val="tx1"/>
                </a:solidFill>
              </a:rPr>
              <a:t>Python</a:t>
            </a:r>
            <a:r>
              <a:rPr lang="it-IT" sz="2000" dirty="0" smtClean="0">
                <a:solidFill>
                  <a:schemeClr val="tx1"/>
                </a:solidFill>
              </a:rPr>
              <a:t> vuole rappresentarlo. ritorna una stringa.</a:t>
            </a:r>
          </a:p>
          <a:p>
            <a:r>
              <a:rPr lang="it-IT" sz="2000" dirty="0" err="1" smtClean="0">
                <a:solidFill>
                  <a:schemeClr val="tx1"/>
                </a:solidFill>
              </a:rPr>
              <a:t>add</a:t>
            </a:r>
            <a:r>
              <a:rPr lang="it-IT" sz="2000" dirty="0" smtClean="0">
                <a:solidFill>
                  <a:schemeClr val="tx1"/>
                </a:solidFill>
              </a:rPr>
              <a:t>            che aggiunge un suffisso al nome.</a:t>
            </a:r>
          </a:p>
          <a:p>
            <a:r>
              <a:rPr lang="it-IT" sz="2000" dirty="0" smtClean="0">
                <a:solidFill>
                  <a:schemeClr val="tx1"/>
                </a:solidFill>
              </a:rPr>
              <a:t>Il primo argomento di ogni metodo è </a:t>
            </a:r>
            <a:r>
              <a:rPr lang="it-IT" sz="2000" b="1" dirty="0" smtClean="0">
                <a:solidFill>
                  <a:schemeClr val="tx1"/>
                </a:solidFill>
              </a:rPr>
              <a:t>self</a:t>
            </a:r>
            <a:r>
              <a:rPr lang="it-IT" sz="2000" dirty="0" smtClean="0">
                <a:solidFill>
                  <a:schemeClr val="tx1"/>
                </a:solidFill>
              </a:rPr>
              <a:t> corrispondente all’oggetto stesso.</a:t>
            </a:r>
            <a:endParaRPr lang="it-IT" sz="2000" dirty="0">
              <a:solidFill>
                <a:schemeClr val="tx1"/>
              </a:solidFill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3347864" y="980728"/>
            <a:ext cx="5647484" cy="3024336"/>
            <a:chOff x="2843808" y="3140968"/>
            <a:chExt cx="4248472" cy="3024336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4"/>
              <a:ext cx="4248472" cy="2520280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class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MyClass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(object):</a:t>
              </a:r>
            </a:p>
            <a:p>
              <a:r>
                <a:rPr lang="en-US" sz="16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__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init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__(self,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nome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):</a:t>
              </a:r>
            </a:p>
            <a:p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self.nome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=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nome</a:t>
              </a:r>
              <a:endParaRPr lang="en-US" sz="16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endParaRPr lang="en-US" sz="1600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__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repr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__(self):</a:t>
              </a:r>
            </a:p>
            <a:p>
              <a:r>
                <a:rPr lang="en-US" sz="16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rstr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= ['Nome: ' +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str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self.nome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)]</a:t>
              </a:r>
            </a:p>
            <a:p>
              <a:r>
                <a:rPr lang="en-US" sz="16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return "\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n".join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rstr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</a:t>
              </a:r>
            </a:p>
            <a:p>
              <a:endParaRPr lang="en-US" sz="16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add(self,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suff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):</a:t>
              </a:r>
            </a:p>
            <a:p>
              <a:r>
                <a:rPr lang="en-US" sz="16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self.nome</a:t>
              </a:r>
              <a:r>
                <a:rPr lang="en-US" sz="16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+= </a:t>
              </a:r>
              <a:r>
                <a:rPr lang="en-US" sz="16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suff</a:t>
              </a:r>
              <a:endPara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140968"/>
              <a:ext cx="4248472" cy="504056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myclass.py</a:t>
              </a:r>
              <a:endParaRPr kumimoji="0" 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716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Classe Ereditarietà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7950" y="980728"/>
            <a:ext cx="87845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%</a:t>
            </a:r>
            <a:r>
              <a:rPr lang="it-IT" sz="16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</a:t>
            </a:r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myclass2</a:t>
            </a:r>
          </a:p>
          <a:p>
            <a:endParaRPr lang="it-IT" sz="16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a = Point(2,3)</a:t>
            </a:r>
          </a:p>
          <a:p>
            <a:r>
              <a:rPr lang="it-IT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a</a:t>
            </a:r>
          </a:p>
          <a:p>
            <a:r>
              <a:rPr lang="it-IT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x=2, y=3</a:t>
            </a:r>
            <a:endParaRPr lang="it-IT" sz="16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t-BR" sz="16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b = Square(2,3,5)</a:t>
            </a:r>
            <a:endParaRPr lang="pt-BR" sz="1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b</a:t>
            </a:r>
            <a:endParaRPr lang="pt-BR" sz="1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x=2, y=3 w=5</a:t>
            </a:r>
            <a:endParaRPr lang="pt-BR" sz="16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t-BR" sz="16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pt-BR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(b, </a:t>
            </a:r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True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pt-BR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(b, 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Point)</a:t>
            </a:r>
          </a:p>
          <a:p>
            <a:r>
              <a:rPr lang="pt-BR" sz="16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1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True</a:t>
            </a:r>
          </a:p>
          <a:p>
            <a:endParaRPr lang="it-IT" sz="1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3347864" y="989446"/>
            <a:ext cx="5647484" cy="3816424"/>
            <a:chOff x="2843808" y="3284984"/>
            <a:chExt cx="4248472" cy="3816424"/>
          </a:xfrm>
        </p:grpSpPr>
        <p:sp>
          <p:nvSpPr>
            <p:cNvPr id="5" name="Rettangolo 4"/>
            <p:cNvSpPr/>
            <p:nvPr/>
          </p:nvSpPr>
          <p:spPr bwMode="auto">
            <a:xfrm>
              <a:off x="2843808" y="3645024"/>
              <a:ext cx="4248472" cy="3456384"/>
            </a:xfrm>
            <a:prstGeom prst="rect">
              <a:avLst/>
            </a:prstGeom>
            <a:solidFill>
              <a:srgbClr val="B3E9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class Point(object):</a:t>
              </a:r>
            </a:p>
            <a:p>
              <a:r>
                <a:rPr 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__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init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__(self, x, y):</a:t>
              </a:r>
            </a:p>
            <a:p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self.x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,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self.y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= x, y</a:t>
              </a:r>
            </a:p>
            <a:p>
              <a:endParaRPr lang="en-US" sz="1400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__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repr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__(self):</a:t>
              </a:r>
            </a:p>
            <a:p>
              <a:r>
                <a:rPr 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return 'x={0}, y={1}'.format(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self.x,self.y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</a:t>
              </a:r>
            </a:p>
            <a:p>
              <a:endParaRPr lang="en-US" sz="14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class Square(Point):</a:t>
              </a:r>
            </a:p>
            <a:p>
              <a:r>
                <a:rPr 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__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init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__(self, x, y, width=1.0):</a:t>
              </a:r>
            </a:p>
            <a:p>
              <a:r>
                <a:rPr 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super(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Square,self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).__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init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__(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x,y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</a:t>
              </a:r>
            </a:p>
            <a:p>
              <a:r>
                <a:rPr 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self.width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= width</a:t>
              </a:r>
            </a:p>
            <a:p>
              <a:endParaRPr lang="en-US" sz="1400" b="1" dirty="0" smtClean="0">
                <a:solidFill>
                  <a:schemeClr val="tx1"/>
                </a:solidFill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endParaRPr>
            </a:p>
            <a:p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def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__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repr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__(self):</a:t>
              </a:r>
            </a:p>
            <a:p>
              <a:r>
                <a:rPr 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rst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= super(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Square,self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).__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repr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__()</a:t>
              </a:r>
            </a:p>
            <a:p>
              <a:r>
                <a:rPr lang="en-US" sz="1400" b="1" dirty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    return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rst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 + ', w='+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str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(</a:t>
              </a:r>
              <a:r>
                <a:rPr lang="en-US" sz="1400" b="1" dirty="0" err="1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self.width</a:t>
              </a:r>
              <a:r>
                <a:rPr lang="en-US" sz="1400" b="1" dirty="0" smtClean="0">
                  <a:solidFill>
                    <a:schemeClr val="tx1"/>
                  </a:solidFill>
                  <a:latin typeface="Courier New" panose="02070309020205020404" pitchFamily="49" charset="0"/>
                  <a:ea typeface="ＭＳ Ｐゴシック" charset="0"/>
                  <a:cs typeface="Courier New" panose="02070309020205020404" pitchFamily="49" charset="0"/>
                </a:rPr>
                <a:t>)   </a:t>
              </a:r>
            </a:p>
          </p:txBody>
        </p:sp>
        <p:sp>
          <p:nvSpPr>
            <p:cNvPr id="6" name="Rettangolo 5"/>
            <p:cNvSpPr/>
            <p:nvPr/>
          </p:nvSpPr>
          <p:spPr bwMode="auto">
            <a:xfrm>
              <a:off x="2843808" y="3284984"/>
              <a:ext cx="4248472" cy="360040"/>
            </a:xfrm>
            <a:prstGeom prst="rect">
              <a:avLst/>
            </a:prstGeom>
            <a:solidFill>
              <a:srgbClr val="CC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it-IT" sz="1600" b="1" dirty="0" smtClean="0">
                  <a:solidFill>
                    <a:schemeClr val="tx1"/>
                  </a:solidFill>
                  <a:latin typeface="Calibri" charset="0"/>
                  <a:ea typeface="ＭＳ Ｐゴシック" charset="0"/>
                </a:rPr>
                <a:t>myclass2.py</a:t>
              </a:r>
              <a:endParaRPr kumimoji="0" lang="it-IT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charset="0"/>
                <a:ea typeface="ＭＳ Ｐゴシック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107950" y="5029170"/>
            <a:ext cx="8887398" cy="163121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err="1" smtClean="0">
                <a:solidFill>
                  <a:srgbClr val="FF0000"/>
                </a:solidFill>
              </a:rPr>
              <a:t>Square</a:t>
            </a:r>
            <a:r>
              <a:rPr lang="it-IT" sz="2000" dirty="0" smtClean="0">
                <a:solidFill>
                  <a:srgbClr val="FF0000"/>
                </a:solidFill>
              </a:rPr>
              <a:t> </a:t>
            </a:r>
            <a:r>
              <a:rPr lang="it-IT" sz="2000" dirty="0" smtClean="0">
                <a:solidFill>
                  <a:schemeClr val="tx1"/>
                </a:solidFill>
              </a:rPr>
              <a:t>discende da </a:t>
            </a:r>
            <a:r>
              <a:rPr lang="it-IT" sz="2000" dirty="0" smtClean="0">
                <a:solidFill>
                  <a:srgbClr val="FF0000"/>
                </a:solidFill>
              </a:rPr>
              <a:t>Point</a:t>
            </a:r>
            <a:r>
              <a:rPr lang="it-IT" sz="2000" dirty="0" smtClean="0">
                <a:solidFill>
                  <a:schemeClr val="tx1"/>
                </a:solidFill>
              </a:rPr>
              <a:t> che discende da </a:t>
            </a:r>
            <a:r>
              <a:rPr lang="it-IT" sz="2000" dirty="0" err="1" smtClean="0">
                <a:solidFill>
                  <a:srgbClr val="FF0000"/>
                </a:solidFill>
              </a:rPr>
              <a:t>object</a:t>
            </a:r>
            <a:r>
              <a:rPr lang="it-IT" sz="2000" dirty="0" smtClean="0">
                <a:solidFill>
                  <a:schemeClr val="tx1"/>
                </a:solidFill>
              </a:rPr>
              <a:t>.</a:t>
            </a:r>
          </a:p>
          <a:p>
            <a:r>
              <a:rPr lang="it-IT" sz="2000" dirty="0" smtClean="0">
                <a:solidFill>
                  <a:schemeClr val="tx1"/>
                </a:solidFill>
              </a:rPr>
              <a:t>I metodi della classe genitore si accedono tramite </a:t>
            </a:r>
            <a:r>
              <a:rPr lang="it-IT" sz="2000" b="1" dirty="0" smtClean="0">
                <a:solidFill>
                  <a:schemeClr val="tx1"/>
                </a:solidFill>
              </a:rPr>
              <a:t>super</a:t>
            </a:r>
            <a:r>
              <a:rPr lang="it-IT" sz="2000" dirty="0" smtClean="0">
                <a:solidFill>
                  <a:schemeClr val="tx1"/>
                </a:solidFill>
              </a:rPr>
              <a:t>.</a:t>
            </a:r>
          </a:p>
          <a:p>
            <a:r>
              <a:rPr lang="it-IT" sz="2000" dirty="0" smtClean="0">
                <a:solidFill>
                  <a:schemeClr val="tx1"/>
                </a:solidFill>
              </a:rPr>
              <a:t>Per controllare se un oggetto appartiene ad una </a:t>
            </a:r>
            <a:r>
              <a:rPr lang="it-IT" sz="2000" dirty="0" err="1" smtClean="0">
                <a:solidFill>
                  <a:schemeClr val="tx1"/>
                </a:solidFill>
              </a:rPr>
              <a:t>clase</a:t>
            </a:r>
            <a:r>
              <a:rPr lang="it-IT" sz="2000" dirty="0" smtClean="0">
                <a:solidFill>
                  <a:schemeClr val="tx1"/>
                </a:solidFill>
              </a:rPr>
              <a:t> che discende da quella data si usa </a:t>
            </a:r>
            <a:r>
              <a:rPr lang="it-IT" sz="2000" b="1" dirty="0" err="1" smtClean="0">
                <a:solidFill>
                  <a:schemeClr val="tx1"/>
                </a:solidFill>
              </a:rPr>
              <a:t>isinstance</a:t>
            </a:r>
            <a:r>
              <a:rPr lang="it-IT" sz="2000" dirty="0" smtClean="0">
                <a:solidFill>
                  <a:schemeClr val="tx1"/>
                </a:solidFill>
              </a:rPr>
              <a:t>. Anche se si preferisce il </a:t>
            </a:r>
            <a:r>
              <a:rPr lang="it-IT" sz="2000" dirty="0" err="1" smtClean="0">
                <a:solidFill>
                  <a:schemeClr val="tx1"/>
                </a:solidFill>
              </a:rPr>
              <a:t>duck</a:t>
            </a:r>
            <a:r>
              <a:rPr lang="it-IT" sz="2000" dirty="0" smtClean="0">
                <a:solidFill>
                  <a:schemeClr val="tx1"/>
                </a:solidFill>
              </a:rPr>
              <a:t> </a:t>
            </a:r>
            <a:r>
              <a:rPr lang="it-IT" sz="2000" dirty="0" err="1" smtClean="0">
                <a:solidFill>
                  <a:schemeClr val="tx1"/>
                </a:solidFill>
              </a:rPr>
              <a:t>typing</a:t>
            </a:r>
            <a:r>
              <a:rPr lang="it-IT" sz="2000" dirty="0" smtClean="0">
                <a:solidFill>
                  <a:schemeClr val="tx1"/>
                </a:solidFill>
              </a:rPr>
              <a:t>, provare ad accedere ai metodi, al massimo darà un errore che si intercetta con </a:t>
            </a:r>
            <a:r>
              <a:rPr lang="it-IT" sz="2000" b="1" dirty="0" err="1" smtClean="0">
                <a:solidFill>
                  <a:schemeClr val="tx1"/>
                </a:solidFill>
              </a:rPr>
              <a:t>try</a:t>
            </a:r>
            <a:r>
              <a:rPr lang="it-IT" sz="2000" b="1" dirty="0" smtClean="0">
                <a:solidFill>
                  <a:schemeClr val="tx1"/>
                </a:solidFill>
              </a:rPr>
              <a:t>…</a:t>
            </a:r>
            <a:r>
              <a:rPr lang="it-IT" sz="2000" b="1" dirty="0" err="1" smtClean="0">
                <a:solidFill>
                  <a:schemeClr val="tx1"/>
                </a:solidFill>
              </a:rPr>
              <a:t>except</a:t>
            </a:r>
            <a:r>
              <a:rPr lang="it-IT" sz="20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94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auto">
          <a:xfrm>
            <a:off x="827584" y="1124744"/>
            <a:ext cx="3744416" cy="1080120"/>
          </a:xfrm>
          <a:prstGeom prst="rect">
            <a:avLst/>
          </a:prstGeom>
          <a:solidFill>
            <a:srgbClr val="CC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alibri" charset="0"/>
              <a:ea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Classi altro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DueListe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object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comune = []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self.personale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DueListe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DueListe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a.numero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32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a.comune.append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('A tutti')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a.personale.append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('A me')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b.comune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['A tutti']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b.personale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[]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a.numero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32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b.comune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'E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cambio'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a.comune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['A tutti']</a:t>
            </a: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292080" y="1835532"/>
            <a:ext cx="3168352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due oggetti di classe </a:t>
            </a:r>
            <a:r>
              <a:rPr lang="it-IT" dirty="0" err="1" smtClean="0">
                <a:solidFill>
                  <a:schemeClr val="tx1"/>
                </a:solidFill>
              </a:rPr>
              <a:t>DueListe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7" name="Connettore 2 6"/>
          <p:cNvCxnSpPr>
            <a:stCxn id="5" idx="1"/>
          </p:cNvCxnSpPr>
          <p:nvPr/>
        </p:nvCxnSpPr>
        <p:spPr bwMode="auto">
          <a:xfrm flipH="1">
            <a:off x="2843808" y="2020198"/>
            <a:ext cx="2448272" cy="6167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4572000" y="2329711"/>
            <a:ext cx="3888432" cy="646331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posso sempre aggiungere un attributo ad un particolare oggetto. 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10" name="Connettore 2 9"/>
          <p:cNvCxnSpPr>
            <a:stCxn id="8" idx="1"/>
          </p:cNvCxnSpPr>
          <p:nvPr/>
        </p:nvCxnSpPr>
        <p:spPr bwMode="auto">
          <a:xfrm flipH="1">
            <a:off x="2841496" y="2652877"/>
            <a:ext cx="1730504" cy="32316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5220072" y="3141673"/>
            <a:ext cx="3672408" cy="646331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la lista </a:t>
            </a:r>
            <a:r>
              <a:rPr lang="it-IT" b="1" dirty="0" smtClean="0">
                <a:solidFill>
                  <a:schemeClr val="tx1"/>
                </a:solidFill>
              </a:rPr>
              <a:t>comune</a:t>
            </a:r>
            <a:r>
              <a:rPr lang="it-IT" dirty="0" smtClean="0">
                <a:solidFill>
                  <a:schemeClr val="tx1"/>
                </a:solidFill>
              </a:rPr>
              <a:t> è condivisa da tutti gli oggetti della classe </a:t>
            </a:r>
            <a:r>
              <a:rPr lang="it-IT" dirty="0" err="1" smtClean="0">
                <a:solidFill>
                  <a:schemeClr val="tx1"/>
                </a:solidFill>
              </a:rPr>
              <a:t>DueListe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18" name="Connettore 2 17"/>
          <p:cNvCxnSpPr>
            <a:stCxn id="11" idx="1"/>
          </p:cNvCxnSpPr>
          <p:nvPr/>
        </p:nvCxnSpPr>
        <p:spPr bwMode="auto">
          <a:xfrm flipH="1" flipV="1">
            <a:off x="4499992" y="3284984"/>
            <a:ext cx="720080" cy="17985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Connettore 2 19"/>
          <p:cNvCxnSpPr>
            <a:stCxn id="11" idx="1"/>
          </p:cNvCxnSpPr>
          <p:nvPr/>
        </p:nvCxnSpPr>
        <p:spPr bwMode="auto">
          <a:xfrm flipH="1">
            <a:off x="3059832" y="3464839"/>
            <a:ext cx="2160240" cy="46821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" name="CasellaDiTesto 20"/>
          <p:cNvSpPr txBox="1"/>
          <p:nvPr/>
        </p:nvSpPr>
        <p:spPr>
          <a:xfrm>
            <a:off x="4299364" y="4221088"/>
            <a:ext cx="4608512" cy="646331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ridefinisco l'attributo </a:t>
            </a:r>
            <a:r>
              <a:rPr lang="it-IT" b="1" dirty="0" smtClean="0">
                <a:solidFill>
                  <a:schemeClr val="tx1"/>
                </a:solidFill>
              </a:rPr>
              <a:t>comune</a:t>
            </a:r>
            <a:r>
              <a:rPr lang="it-IT" dirty="0" smtClean="0">
                <a:solidFill>
                  <a:schemeClr val="tx1"/>
                </a:solidFill>
              </a:rPr>
              <a:t> nell'oggetto </a:t>
            </a:r>
            <a:r>
              <a:rPr lang="it-IT" b="1" dirty="0" smtClean="0">
                <a:solidFill>
                  <a:schemeClr val="tx1"/>
                </a:solidFill>
              </a:rPr>
              <a:t>b</a:t>
            </a:r>
            <a:r>
              <a:rPr lang="it-IT" dirty="0" smtClean="0">
                <a:solidFill>
                  <a:schemeClr val="tx1"/>
                </a:solidFill>
              </a:rPr>
              <a:t>, che non punta più alla lista condivisa.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23" name="Connettore 2 22"/>
          <p:cNvCxnSpPr/>
          <p:nvPr/>
        </p:nvCxnSpPr>
        <p:spPr bwMode="auto">
          <a:xfrm flipH="1">
            <a:off x="2843808" y="4544253"/>
            <a:ext cx="1455556" cy="104498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4" name="CasellaDiTesto 23"/>
          <p:cNvSpPr txBox="1"/>
          <p:nvPr/>
        </p:nvSpPr>
        <p:spPr>
          <a:xfrm>
            <a:off x="4860032" y="5066746"/>
            <a:ext cx="4056228" cy="1477328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Ma c'è un modo per raggiungere la lista condivisa a partire dall'oggetto </a:t>
            </a:r>
            <a:r>
              <a:rPr lang="it-IT" b="1" dirty="0" smtClean="0">
                <a:solidFill>
                  <a:schemeClr val="tx1"/>
                </a:solidFill>
              </a:rPr>
              <a:t>b</a:t>
            </a:r>
            <a:r>
              <a:rPr lang="it-IT" dirty="0" smtClean="0">
                <a:solidFill>
                  <a:schemeClr val="tx1"/>
                </a:solidFill>
              </a:rPr>
              <a:t>. Fate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&gt;&gt;&gt; </a:t>
            </a:r>
            <a:r>
              <a:rPr lang="it-IT" b="1" dirty="0" smtClean="0">
                <a:solidFill>
                  <a:schemeClr val="tx1"/>
                </a:solidFill>
              </a:rPr>
              <a:t>dir(b)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e pensate che la lista condivisa appartiene alla classe di </a:t>
            </a:r>
            <a:r>
              <a:rPr lang="it-IT" b="1" dirty="0" smtClean="0">
                <a:solidFill>
                  <a:schemeClr val="tx1"/>
                </a:solidFill>
              </a:rPr>
              <a:t>b</a:t>
            </a:r>
            <a:r>
              <a:rPr lang="it-IT" dirty="0" smtClean="0">
                <a:solidFill>
                  <a:schemeClr val="tx1"/>
                </a:solidFill>
              </a:rPr>
              <a:t>. 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143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0006" y="116632"/>
            <a:ext cx="8221663" cy="708124"/>
          </a:xfrm>
        </p:spPr>
        <p:txBody>
          <a:bodyPr/>
          <a:lstStyle/>
          <a:p>
            <a:r>
              <a:rPr lang="it-IT" sz="3600" dirty="0" smtClean="0"/>
              <a:t>Convenzioni e metodi standard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 smtClean="0"/>
              <a:t>In </a:t>
            </a:r>
            <a:r>
              <a:rPr lang="it-IT" sz="2000" dirty="0" err="1"/>
              <a:t>P</a:t>
            </a:r>
            <a:r>
              <a:rPr lang="it-IT" sz="2000" dirty="0" err="1" smtClean="0"/>
              <a:t>ython</a:t>
            </a:r>
            <a:r>
              <a:rPr lang="it-IT" sz="2000" dirty="0" smtClean="0"/>
              <a:t> nulla è realmente protetto, anche se il linguaggio definisce delle convenzioni che forzano  una sorta di protezione.</a:t>
            </a:r>
          </a:p>
          <a:p>
            <a:r>
              <a:rPr lang="it-IT" sz="2000" dirty="0" smtClean="0"/>
              <a:t>In genere metodi o routine che iniziano con un underscore sono considerati privati (ma non c’è nulla che li protegga realmente).</a:t>
            </a:r>
          </a:p>
          <a:p>
            <a:r>
              <a:rPr lang="it-IT" sz="2000" dirty="0" smtClean="0"/>
              <a:t>Metodi che iniziano con due underscore sono privati e parzialmente protetti quando la classe viene estesa.</a:t>
            </a:r>
          </a:p>
          <a:p>
            <a:r>
              <a:rPr lang="it-IT" sz="2000" dirty="0" smtClean="0"/>
              <a:t>I metodi speciali iniziano e terminano con due underscore:</a:t>
            </a:r>
          </a:p>
          <a:p>
            <a:pPr lvl="1"/>
            <a:r>
              <a:rPr lang="it-IT" sz="2000" b="1" dirty="0" smtClean="0"/>
              <a:t>__</a:t>
            </a:r>
            <a:r>
              <a:rPr lang="it-IT" sz="2000" b="1" dirty="0" err="1" smtClean="0"/>
              <a:t>init</a:t>
            </a:r>
            <a:r>
              <a:rPr lang="it-IT" sz="2000" b="1" dirty="0" smtClean="0"/>
              <a:t>__  </a:t>
            </a:r>
            <a:r>
              <a:rPr lang="it-IT" sz="2000" dirty="0" smtClean="0"/>
              <a:t>costruttore</a:t>
            </a:r>
          </a:p>
          <a:p>
            <a:pPr lvl="1"/>
            <a:r>
              <a:rPr lang="it-IT" sz="2000" b="1" dirty="0" smtClean="0"/>
              <a:t>__</a:t>
            </a:r>
            <a:r>
              <a:rPr lang="it-IT" sz="2000" b="1" dirty="0" err="1" smtClean="0"/>
              <a:t>repr</a:t>
            </a:r>
            <a:r>
              <a:rPr lang="it-IT" sz="2000" b="1" dirty="0" smtClean="0"/>
              <a:t>__  </a:t>
            </a:r>
            <a:r>
              <a:rPr lang="it-IT" sz="2000" dirty="0" smtClean="0"/>
              <a:t>rappresentazione</a:t>
            </a:r>
          </a:p>
          <a:p>
            <a:pPr lvl="1"/>
            <a:r>
              <a:rPr lang="it-IT" sz="2000" b="1" dirty="0" smtClean="0"/>
              <a:t>__</a:t>
            </a:r>
            <a:r>
              <a:rPr lang="it-IT" sz="2000" b="1" dirty="0" err="1" smtClean="0"/>
              <a:t>getattr</a:t>
            </a:r>
            <a:r>
              <a:rPr lang="it-IT" sz="2000" b="1" dirty="0" smtClean="0"/>
              <a:t>__  </a:t>
            </a:r>
            <a:r>
              <a:rPr lang="it-IT" sz="2000" dirty="0" smtClean="0"/>
              <a:t>per emulare l’accesso ad una attributo:</a:t>
            </a:r>
          </a:p>
          <a:p>
            <a:pPr lvl="2"/>
            <a:r>
              <a:rPr lang="it-IT" sz="1600" dirty="0" err="1" smtClean="0"/>
              <a:t>a.x</a:t>
            </a:r>
            <a:r>
              <a:rPr lang="it-IT" sz="1600" dirty="0" smtClean="0"/>
              <a:t> --&gt; a.__</a:t>
            </a:r>
            <a:r>
              <a:rPr lang="it-IT" sz="1600" dirty="0" err="1" smtClean="0"/>
              <a:t>getattr</a:t>
            </a:r>
            <a:r>
              <a:rPr lang="it-IT" sz="1600" dirty="0" smtClean="0"/>
              <a:t>(‘x’)</a:t>
            </a:r>
          </a:p>
          <a:p>
            <a:pPr lvl="1"/>
            <a:r>
              <a:rPr lang="it-IT" sz="2000" b="1" dirty="0" smtClean="0"/>
              <a:t>__</a:t>
            </a:r>
            <a:r>
              <a:rPr lang="it-IT" sz="2000" b="1" dirty="0" err="1" smtClean="0"/>
              <a:t>getitem</a:t>
            </a:r>
            <a:r>
              <a:rPr lang="it-IT" sz="2000" b="1" dirty="0" smtClean="0"/>
              <a:t>__  </a:t>
            </a:r>
            <a:r>
              <a:rPr lang="it-IT" sz="2000" dirty="0" smtClean="0"/>
              <a:t>per emulare un tipo contenitore (tipo le liste):</a:t>
            </a:r>
          </a:p>
          <a:p>
            <a:pPr lvl="2"/>
            <a:r>
              <a:rPr lang="it-IT" sz="1600" dirty="0" smtClean="0"/>
              <a:t>a[x] --&gt; a.__</a:t>
            </a:r>
            <a:r>
              <a:rPr lang="it-IT" sz="1600" dirty="0" err="1" smtClean="0"/>
              <a:t>getitem</a:t>
            </a:r>
            <a:r>
              <a:rPr lang="it-IT" sz="1600" dirty="0" smtClean="0"/>
              <a:t>__(‘x’)</a:t>
            </a:r>
            <a:endParaRPr lang="it-IT" sz="1600" b="1" dirty="0" smtClean="0"/>
          </a:p>
          <a:p>
            <a:pPr lvl="1"/>
            <a:r>
              <a:rPr lang="it-IT" sz="2000" b="1" dirty="0" smtClean="0"/>
              <a:t>__</a:t>
            </a:r>
            <a:r>
              <a:rPr lang="it-IT" sz="2000" b="1" dirty="0" err="1" smtClean="0"/>
              <a:t>add</a:t>
            </a:r>
            <a:r>
              <a:rPr lang="it-IT" sz="2000" b="1" dirty="0" smtClean="0"/>
              <a:t>__</a:t>
            </a:r>
            <a:r>
              <a:rPr lang="it-IT" sz="2000" dirty="0" smtClean="0"/>
              <a:t>, </a:t>
            </a:r>
            <a:r>
              <a:rPr lang="it-IT" sz="2000" b="1" dirty="0" smtClean="0"/>
              <a:t>__</a:t>
            </a:r>
            <a:r>
              <a:rPr lang="it-IT" sz="2000" b="1" dirty="0" err="1" smtClean="0"/>
              <a:t>mul</a:t>
            </a:r>
            <a:r>
              <a:rPr lang="it-IT" sz="2000" b="1" dirty="0" smtClean="0"/>
              <a:t>__</a:t>
            </a:r>
            <a:r>
              <a:rPr lang="it-IT" sz="2000" dirty="0" smtClean="0"/>
              <a:t>, etc. per emulare somme, moltiplicazioni etc.</a:t>
            </a:r>
          </a:p>
          <a:p>
            <a:pPr lvl="1"/>
            <a:r>
              <a:rPr lang="it-IT" sz="2000" b="1" dirty="0" smtClean="0"/>
              <a:t>__call__ </a:t>
            </a:r>
            <a:r>
              <a:rPr lang="it-IT" sz="2000" dirty="0" smtClean="0"/>
              <a:t>l'oggetto può essere chiamato come una funzione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712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Installazione </a:t>
            </a:r>
            <a:r>
              <a:rPr lang="it-IT" dirty="0" err="1" smtClean="0"/>
              <a:t>MDSplus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Cliccare sull'ultima versione di </a:t>
            </a:r>
            <a:r>
              <a:rPr lang="it-IT" dirty="0" err="1" smtClean="0"/>
              <a:t>MDSplus</a:t>
            </a:r>
            <a:r>
              <a:rPr lang="it-IT" dirty="0" smtClean="0"/>
              <a:t> </a:t>
            </a:r>
            <a:r>
              <a:rPr lang="it-IT" dirty="0">
                <a:hlinkClick r:id="rId2"/>
              </a:rPr>
              <a:t>https://</a:t>
            </a:r>
            <a:r>
              <a:rPr lang="it-IT" dirty="0" smtClean="0">
                <a:hlinkClick r:id="rId2"/>
              </a:rPr>
              <a:t>pypi.python.org/pypi/MDSplus</a:t>
            </a:r>
            <a:endParaRPr lang="it-IT" dirty="0" smtClean="0"/>
          </a:p>
          <a:p>
            <a:r>
              <a:rPr lang="it-IT" dirty="0" smtClean="0"/>
              <a:t>Scaricare l'uovo "</a:t>
            </a:r>
            <a:r>
              <a:rPr lang="it-IT" dirty="0" err="1" smtClean="0"/>
              <a:t>egg</a:t>
            </a:r>
            <a:r>
              <a:rPr lang="it-IT" dirty="0" smtClean="0"/>
              <a:t>" corrispondente al </a:t>
            </a:r>
            <a:r>
              <a:rPr lang="it-IT" dirty="0" err="1" smtClean="0"/>
              <a:t>python</a:t>
            </a:r>
            <a:r>
              <a:rPr lang="it-IT" dirty="0" smtClean="0"/>
              <a:t> richiesto e metterlo nella stessa cartella dell'eseguibile.</a:t>
            </a:r>
          </a:p>
          <a:p>
            <a:r>
              <a:rPr lang="it-IT" dirty="0" smtClean="0"/>
              <a:t>Aprire una finestra terminale dalla propria installazione di </a:t>
            </a:r>
            <a:r>
              <a:rPr lang="it-IT" dirty="0" err="1" smtClean="0"/>
              <a:t>winpython</a:t>
            </a:r>
            <a:r>
              <a:rPr lang="it-IT" dirty="0" smtClean="0"/>
              <a:t> cliccando su "</a:t>
            </a:r>
            <a:r>
              <a:rPr lang="it-IT" dirty="0" err="1" smtClean="0"/>
              <a:t>winpython</a:t>
            </a:r>
            <a:r>
              <a:rPr lang="it-IT" dirty="0" smtClean="0"/>
              <a:t> </a:t>
            </a:r>
            <a:r>
              <a:rPr lang="it-IT" dirty="0" err="1" smtClean="0"/>
              <a:t>command</a:t>
            </a:r>
            <a:r>
              <a:rPr lang="it-IT" dirty="0" smtClean="0"/>
              <a:t> </a:t>
            </a:r>
            <a:r>
              <a:rPr lang="it-IT" dirty="0" err="1" smtClean="0"/>
              <a:t>prompt</a:t>
            </a:r>
            <a:r>
              <a:rPr lang="it-IT" dirty="0" smtClean="0"/>
              <a:t>"</a:t>
            </a:r>
          </a:p>
          <a:p>
            <a:r>
              <a:rPr lang="it-IT" dirty="0" smtClean="0"/>
              <a:t>Lanciare il comando:</a:t>
            </a:r>
          </a:p>
          <a:p>
            <a:pPr lvl="1"/>
            <a:r>
              <a:rPr lang="it-IT" dirty="0" err="1" smtClean="0"/>
              <a:t>easy_install</a:t>
            </a:r>
            <a:r>
              <a:rPr lang="it-IT" dirty="0" smtClean="0"/>
              <a:t> </a:t>
            </a:r>
            <a:r>
              <a:rPr lang="it-IT" dirty="0" err="1" smtClean="0"/>
              <a:t>nomedell.egg</a:t>
            </a:r>
            <a:r>
              <a:rPr lang="it-IT" dirty="0" smtClean="0"/>
              <a:t> (usare &lt;</a:t>
            </a:r>
            <a:r>
              <a:rPr lang="it-IT" dirty="0" err="1" smtClean="0"/>
              <a:t>tab</a:t>
            </a:r>
            <a:r>
              <a:rPr lang="it-IT" dirty="0" smtClean="0"/>
              <a:t>&gt; per completare il nome del file, se non si completa da solo probabilmente non si è nella directory giusta)</a:t>
            </a:r>
          </a:p>
          <a:p>
            <a:r>
              <a:rPr lang="it-IT" dirty="0" smtClean="0"/>
              <a:t>nel menù di </a:t>
            </a:r>
            <a:r>
              <a:rPr lang="it-IT" dirty="0" err="1" smtClean="0"/>
              <a:t>spyder</a:t>
            </a:r>
            <a:r>
              <a:rPr lang="it-IT" dirty="0" smtClean="0"/>
              <a:t> "Tools", "PYTHONPATH Manager" aggiungere la cartella "</a:t>
            </a:r>
            <a:r>
              <a:rPr lang="it-IT" dirty="0" err="1" smtClean="0"/>
              <a:t>ownCloud</a:t>
            </a:r>
            <a:r>
              <a:rPr lang="it-IT" dirty="0" smtClean="0"/>
              <a:t>\CorsoPython2016/</a:t>
            </a:r>
            <a:r>
              <a:rPr lang="it-IT" dirty="0" err="1" smtClean="0"/>
              <a:t>FTUData</a:t>
            </a:r>
            <a:r>
              <a:rPr lang="it-IT" dirty="0" smtClean="0"/>
              <a:t>" e </a:t>
            </a:r>
            <a:r>
              <a:rPr lang="it-IT" dirty="0" err="1" smtClean="0"/>
              <a:t>Synchronize</a:t>
            </a:r>
            <a:endParaRPr lang="it-IT" dirty="0" smtClean="0"/>
          </a:p>
          <a:p>
            <a:r>
              <a:rPr lang="it-IT" dirty="0" smtClean="0"/>
              <a:t>Test: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it-IT" dirty="0" smtClean="0">
                <a:latin typeface="Lucida Console" panose="020B0609040504020204" pitchFamily="49" charset="0"/>
              </a:rPr>
              <a:t>&gt;&gt;&gt; import </a:t>
            </a:r>
            <a:r>
              <a:rPr lang="it-IT" dirty="0" err="1" smtClean="0">
                <a:latin typeface="Lucida Console" panose="020B0609040504020204" pitchFamily="49" charset="0"/>
              </a:rPr>
              <a:t>tokdata</a:t>
            </a:r>
            <a:endParaRPr lang="it-IT" dirty="0" smtClean="0">
              <a:latin typeface="Lucida Console" panose="020B06090405040202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it-IT" dirty="0" smtClean="0">
                <a:latin typeface="Lucida Console" panose="020B0609040504020204" pitchFamily="49" charset="0"/>
              </a:rPr>
              <a:t>&gt;&gt;&gt; </a:t>
            </a:r>
            <a:r>
              <a:rPr lang="it-IT" dirty="0" err="1" smtClean="0">
                <a:latin typeface="Lucida Console" panose="020B0609040504020204" pitchFamily="49" charset="0"/>
              </a:rPr>
              <a:t>ipla</a:t>
            </a:r>
            <a:r>
              <a:rPr lang="it-IT" dirty="0" smtClean="0">
                <a:latin typeface="Lucida Console" panose="020B0609040504020204" pitchFamily="49" charset="0"/>
              </a:rPr>
              <a:t> = </a:t>
            </a:r>
            <a:r>
              <a:rPr lang="it-IT" dirty="0" err="1" smtClean="0">
                <a:latin typeface="Lucida Console" panose="020B0609040504020204" pitchFamily="49" charset="0"/>
              </a:rPr>
              <a:t>tokdata.ftudata</a:t>
            </a:r>
            <a:r>
              <a:rPr lang="it-IT" dirty="0" smtClean="0">
                <a:latin typeface="Lucida Console" panose="020B0609040504020204" pitchFamily="49" charset="0"/>
              </a:rPr>
              <a:t>(25255,'zzzzed.ipl')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it-IT" dirty="0" smtClean="0">
                <a:latin typeface="Lucida Console" panose="020B0609040504020204" pitchFamily="49" charset="0"/>
              </a:rPr>
              <a:t>&gt;&gt;&gt; </a:t>
            </a:r>
            <a:r>
              <a:rPr lang="it-IT" dirty="0" err="1" smtClean="0">
                <a:latin typeface="Lucida Console" panose="020B0609040504020204" pitchFamily="49" charset="0"/>
              </a:rPr>
              <a:t>ipla.plot</a:t>
            </a:r>
            <a:r>
              <a:rPr lang="it-IT" dirty="0" smtClean="0">
                <a:latin typeface="Lucida Console" panose="020B0609040504020204" pitchFamily="49" charset="0"/>
              </a:rPr>
              <a:t>()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208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stringhe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"Ciao come stai"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'Ciao come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stai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'Bene e tu?'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'Bene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 tu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 Bene! \n Bene!')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Bene!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Bene!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smtClean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Bene! \n Bene!')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Bene!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Bene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"Ciao, ciao".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upper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'CIAO,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CIAO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"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NON Mi dire".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'non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mi dire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"ma che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dici".split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'ma', 'che', 'dici']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220072" y="1196752"/>
            <a:ext cx="3096344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Singole o doppie quote equivalenti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 flipV="1">
            <a:off x="3419872" y="1268761"/>
            <a:ext cx="1800200" cy="28193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" name="Connettore 2 7"/>
          <p:cNvCxnSpPr>
            <a:stCxn id="4" idx="1"/>
          </p:cNvCxnSpPr>
          <p:nvPr/>
        </p:nvCxnSpPr>
        <p:spPr bwMode="auto">
          <a:xfrm flipH="1">
            <a:off x="2843808" y="1550695"/>
            <a:ext cx="2376264" cy="36613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CasellaDiTesto 11"/>
          <p:cNvSpPr txBox="1"/>
          <p:nvPr/>
        </p:nvSpPr>
        <p:spPr>
          <a:xfrm>
            <a:off x="5363750" y="2276872"/>
            <a:ext cx="3456722" cy="101566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Come in C "\n" viene interpretato come un carattere di line-</a:t>
            </a:r>
            <a:r>
              <a:rPr lang="it-IT" sz="2000" dirty="0" err="1" smtClean="0">
                <a:solidFill>
                  <a:schemeClr val="tx1"/>
                </a:solidFill>
              </a:rPr>
              <a:t>feed</a:t>
            </a:r>
            <a:r>
              <a:rPr lang="it-IT" sz="2000" dirty="0" smtClean="0">
                <a:solidFill>
                  <a:schemeClr val="tx1"/>
                </a:solidFill>
              </a:rPr>
              <a:t> (a capo su </a:t>
            </a:r>
            <a:r>
              <a:rPr lang="it-IT" sz="2000" dirty="0" err="1" smtClean="0">
                <a:solidFill>
                  <a:schemeClr val="tx1"/>
                </a:solidFill>
              </a:rPr>
              <a:t>unix</a:t>
            </a:r>
            <a:r>
              <a:rPr lang="it-IT" sz="2000" dirty="0" smtClean="0">
                <a:solidFill>
                  <a:schemeClr val="tx1"/>
                </a:solidFill>
              </a:rPr>
              <a:t>).  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14" name="Connettore 2 13"/>
          <p:cNvCxnSpPr>
            <a:stCxn id="12" idx="1"/>
          </p:cNvCxnSpPr>
          <p:nvPr/>
        </p:nvCxnSpPr>
        <p:spPr bwMode="auto">
          <a:xfrm flipH="1" flipV="1">
            <a:off x="4716016" y="2780929"/>
            <a:ext cx="647734" cy="377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" name="CasellaDiTesto 14"/>
          <p:cNvSpPr txBox="1"/>
          <p:nvPr/>
        </p:nvSpPr>
        <p:spPr>
          <a:xfrm>
            <a:off x="5248470" y="3717032"/>
            <a:ext cx="3456722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La </a:t>
            </a:r>
            <a:r>
              <a:rPr lang="it-IT" sz="2000" dirty="0" smtClean="0">
                <a:solidFill>
                  <a:schemeClr val="accent2"/>
                </a:solidFill>
              </a:rPr>
              <a:t>r</a:t>
            </a:r>
            <a:r>
              <a:rPr lang="it-IT" sz="2000" dirty="0" smtClean="0">
                <a:solidFill>
                  <a:schemeClr val="tx1"/>
                </a:solidFill>
              </a:rPr>
              <a:t> disabilita l'interpretazione della barra inversa.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17" name="Connettore 2 16"/>
          <p:cNvCxnSpPr>
            <a:stCxn id="15" idx="1"/>
          </p:cNvCxnSpPr>
          <p:nvPr/>
        </p:nvCxnSpPr>
        <p:spPr bwMode="auto">
          <a:xfrm flipH="1" flipV="1">
            <a:off x="3563888" y="3789040"/>
            <a:ext cx="1684582" cy="28193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8" name="CasellaDiTesto 17"/>
          <p:cNvSpPr txBox="1"/>
          <p:nvPr/>
        </p:nvSpPr>
        <p:spPr>
          <a:xfrm>
            <a:off x="5259018" y="4725144"/>
            <a:ext cx="3096344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Maiuscolo minuscolo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20" name="Connettore 2 19"/>
          <p:cNvCxnSpPr>
            <a:stCxn id="18" idx="1"/>
          </p:cNvCxnSpPr>
          <p:nvPr/>
        </p:nvCxnSpPr>
        <p:spPr bwMode="auto">
          <a:xfrm flipH="1" flipV="1">
            <a:off x="4139952" y="4581128"/>
            <a:ext cx="1119066" cy="34407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Connettore 2 21"/>
          <p:cNvCxnSpPr>
            <a:stCxn id="18" idx="1"/>
          </p:cNvCxnSpPr>
          <p:nvPr/>
        </p:nvCxnSpPr>
        <p:spPr bwMode="auto">
          <a:xfrm flipH="1">
            <a:off x="4319972" y="4925199"/>
            <a:ext cx="939046" cy="30400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3" name="CasellaDiTesto 22"/>
          <p:cNvSpPr txBox="1"/>
          <p:nvPr/>
        </p:nvSpPr>
        <p:spPr>
          <a:xfrm>
            <a:off x="5190864" y="5676870"/>
            <a:ext cx="3096344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Spezzetta in parole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25" name="Connettore 2 24"/>
          <p:cNvCxnSpPr>
            <a:stCxn id="23" idx="1"/>
          </p:cNvCxnSpPr>
          <p:nvPr/>
        </p:nvCxnSpPr>
        <p:spPr bwMode="auto">
          <a:xfrm flipH="1">
            <a:off x="4211960" y="5876925"/>
            <a:ext cx="978904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3171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Alcune note di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Si trovano sul PEP 8</a:t>
            </a:r>
          </a:p>
          <a:p>
            <a:r>
              <a:rPr lang="it-IT" dirty="0" smtClean="0"/>
              <a:t>Indentare usando 4 spazi (non usare </a:t>
            </a:r>
            <a:r>
              <a:rPr lang="it-IT" dirty="0" err="1" smtClean="0"/>
              <a:t>tab</a:t>
            </a:r>
            <a:r>
              <a:rPr lang="it-IT" dirty="0" smtClean="0"/>
              <a:t>).</a:t>
            </a:r>
          </a:p>
          <a:p>
            <a:r>
              <a:rPr lang="it-IT" dirty="0" smtClean="0"/>
              <a:t>Rimanere entro gli 80 caratteri (o comunque una lunghezza ragionevole).</a:t>
            </a:r>
          </a:p>
          <a:p>
            <a:r>
              <a:rPr lang="it-IT" dirty="0" smtClean="0"/>
              <a:t>Nomi dei moduli in minuscolo.</a:t>
            </a:r>
          </a:p>
          <a:p>
            <a:r>
              <a:rPr lang="it-IT" dirty="0" smtClean="0"/>
              <a:t>Nomi delle classi in </a:t>
            </a:r>
            <a:r>
              <a:rPr lang="it-IT" dirty="0" err="1" smtClean="0"/>
              <a:t>CamelCase</a:t>
            </a:r>
            <a:r>
              <a:rPr lang="it-IT" dirty="0" smtClean="0"/>
              <a:t>.</a:t>
            </a:r>
          </a:p>
          <a:p>
            <a:r>
              <a:rPr lang="it-IT" dirty="0" smtClean="0"/>
              <a:t>Nomi delle funzioni in </a:t>
            </a:r>
            <a:r>
              <a:rPr lang="it-IT" dirty="0" err="1" smtClean="0"/>
              <a:t>minuscolo_con_underscore</a:t>
            </a:r>
            <a:r>
              <a:rPr lang="it-IT" dirty="0" smtClean="0"/>
              <a:t> (se necessario).</a:t>
            </a:r>
          </a:p>
          <a:p>
            <a:r>
              <a:rPr lang="it-IT" dirty="0" smtClean="0"/>
              <a:t>Costanti in MAIUSCOLO.</a:t>
            </a:r>
          </a:p>
          <a:p>
            <a:r>
              <a:rPr lang="it-IT" dirty="0" smtClean="0"/>
              <a:t>Nomi dei metodi come quelli delle funzioni</a:t>
            </a:r>
          </a:p>
          <a:p>
            <a:r>
              <a:rPr lang="it-IT" dirty="0" smtClean="0"/>
              <a:t>Attributi e metodi privati iniziano con uno o due underscore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22440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Librerie Scientifiche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Sito web di riferimento: </a:t>
            </a:r>
            <a:r>
              <a:rPr lang="it-IT" dirty="0" smtClean="0">
                <a:hlinkClick r:id="rId2"/>
              </a:rPr>
              <a:t>www.scipy.org</a:t>
            </a:r>
            <a:endParaRPr lang="it-IT" dirty="0" smtClean="0"/>
          </a:p>
          <a:p>
            <a:r>
              <a:rPr lang="it-IT" dirty="0" err="1" smtClean="0"/>
              <a:t>numpy</a:t>
            </a:r>
            <a:r>
              <a:rPr lang="it-IT" dirty="0" smtClean="0"/>
              <a:t>:   package di base per array multidimensionali</a:t>
            </a:r>
          </a:p>
          <a:p>
            <a:r>
              <a:rPr lang="it-IT" dirty="0" err="1" smtClean="0"/>
              <a:t>scipy</a:t>
            </a:r>
            <a:r>
              <a:rPr lang="it-IT" dirty="0" smtClean="0"/>
              <a:t>: libreria fondamentale per il calcolo scientifico</a:t>
            </a:r>
          </a:p>
          <a:p>
            <a:r>
              <a:rPr lang="it-IT" dirty="0" err="1" smtClean="0"/>
              <a:t>sympy</a:t>
            </a:r>
            <a:r>
              <a:rPr lang="it-IT" dirty="0" smtClean="0"/>
              <a:t>: analisi simbolica (non potente come </a:t>
            </a:r>
            <a:r>
              <a:rPr lang="it-IT" dirty="0" err="1" smtClean="0"/>
              <a:t>Mathematica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pandas</a:t>
            </a:r>
            <a:r>
              <a:rPr lang="it-IT" dirty="0" smtClean="0"/>
              <a:t>: statistica di base</a:t>
            </a:r>
          </a:p>
          <a:p>
            <a:r>
              <a:rPr lang="it-IT" dirty="0" err="1" smtClean="0"/>
              <a:t>matplotlib</a:t>
            </a:r>
            <a:r>
              <a:rPr lang="it-IT" dirty="0" smtClean="0"/>
              <a:t>: Grafica 2D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046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numeri random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matplotlib.pyplot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np.random.rand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(1000)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plt.figure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figsize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=(4.3,3.35),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facecolor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='w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plt.hist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plt.grid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('on')</a:t>
            </a: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np.random.randn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(1000)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plt.hist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38225"/>
            <a:ext cx="31242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253" y="4005064"/>
            <a:ext cx="30384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2 4"/>
          <p:cNvCxnSpPr/>
          <p:nvPr/>
        </p:nvCxnSpPr>
        <p:spPr bwMode="auto">
          <a:xfrm flipV="1">
            <a:off x="4355976" y="2492896"/>
            <a:ext cx="1512168" cy="86409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Connettore 2 6"/>
          <p:cNvCxnSpPr/>
          <p:nvPr/>
        </p:nvCxnSpPr>
        <p:spPr bwMode="auto">
          <a:xfrm flipV="1">
            <a:off x="4499992" y="5301208"/>
            <a:ext cx="1368152" cy="7200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3447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Algebra lineare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([[3,1], [1,2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([9,8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x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np.linalg.</a:t>
            </a:r>
            <a:r>
              <a:rPr lang="it-IT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solve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(a, b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array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([ 2.,  3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np.dot(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a,x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([ 9.,  8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.])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([[3,1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],[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1,2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],[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np.array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9,8,11])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x,res,rank,s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np.linalg.</a:t>
            </a:r>
            <a:r>
              <a:rPr lang="it-IT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lstsq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(a, b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[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2.,  4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.], 30.,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[3.8729, 1.4142]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U, s, V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np.linalg.svd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(a,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full_matrices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=False)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642184"/>
              </p:ext>
            </p:extLst>
          </p:nvPr>
        </p:nvGraphicFramePr>
        <p:xfrm>
          <a:off x="6076969" y="1354455"/>
          <a:ext cx="1008112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086734"/>
              </p:ext>
            </p:extLst>
          </p:nvPr>
        </p:nvGraphicFramePr>
        <p:xfrm>
          <a:off x="7668344" y="1354455"/>
          <a:ext cx="504056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482629"/>
              </p:ext>
            </p:extLst>
          </p:nvPr>
        </p:nvGraphicFramePr>
        <p:xfrm>
          <a:off x="8532440" y="1354455"/>
          <a:ext cx="504056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7232134" y="1397942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×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193886" y="139249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=</a:t>
            </a:r>
            <a:endParaRPr lang="it-IT" sz="2400" dirty="0">
              <a:solidFill>
                <a:schemeClr val="tx1"/>
              </a:solidFill>
            </a:endParaRP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089255"/>
              </p:ext>
            </p:extLst>
          </p:nvPr>
        </p:nvGraphicFramePr>
        <p:xfrm>
          <a:off x="6588224" y="3284984"/>
          <a:ext cx="100811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504056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536637"/>
              </p:ext>
            </p:extLst>
          </p:nvPr>
        </p:nvGraphicFramePr>
        <p:xfrm>
          <a:off x="7812360" y="3288432"/>
          <a:ext cx="504056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097532"/>
              </p:ext>
            </p:extLst>
          </p:nvPr>
        </p:nvGraphicFramePr>
        <p:xfrm>
          <a:off x="8532440" y="3288432"/>
          <a:ext cx="50405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</a:tblGrid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828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7520166" y="3360440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×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8265894" y="336044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tx1"/>
                </a:solidFill>
              </a:rPr>
              <a:t>~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3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Fit</a:t>
            </a:r>
            <a:r>
              <a:rPr lang="it-IT" dirty="0" smtClean="0"/>
              <a:t> lineare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n = 50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np.linspace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(0,10,n)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y =   </a:t>
            </a:r>
            <a:r>
              <a:rPr lang="it-IT" sz="2000" b="1" dirty="0" smtClean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+  </a:t>
            </a: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np.sin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(t) +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np.random.randn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 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np.c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_[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np.ones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(n),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np.sin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x,res,rank,s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np.linalg.lstsq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y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plt.plot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(t, y, 'o')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plt.plot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(t, np.dot(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a,x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x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array([ </a:t>
            </a:r>
            <a:r>
              <a:rPr lang="it-IT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3.03484206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it-IT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2.1113669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])</a:t>
            </a:r>
          </a:p>
        </p:txBody>
      </p:sp>
      <p:cxnSp>
        <p:nvCxnSpPr>
          <p:cNvPr id="5" name="Connettore 2 4"/>
          <p:cNvCxnSpPr/>
          <p:nvPr/>
        </p:nvCxnSpPr>
        <p:spPr bwMode="auto">
          <a:xfrm>
            <a:off x="2303748" y="2060848"/>
            <a:ext cx="540060" cy="28803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Connettore 2 8"/>
          <p:cNvCxnSpPr/>
          <p:nvPr/>
        </p:nvCxnSpPr>
        <p:spPr bwMode="auto">
          <a:xfrm>
            <a:off x="3707904" y="2060848"/>
            <a:ext cx="432048" cy="28803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677" y="3012936"/>
            <a:ext cx="340042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2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Fit</a:t>
            </a:r>
            <a:r>
              <a:rPr lang="it-IT" dirty="0" smtClean="0"/>
              <a:t> non lineare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from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scipy.optimize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curve_fit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funfit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(t, a, b, omega):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   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 + b*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np.sin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(omega*t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fr-FR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popt</a:t>
            </a:r>
            <a:r>
              <a:rPr lang="fr-FR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fr-FR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pcov</a:t>
            </a:r>
            <a:r>
              <a:rPr lang="fr-FR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fr-FR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curve_fit</a:t>
            </a:r>
            <a:r>
              <a:rPr lang="fr-FR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funfit</a:t>
            </a:r>
            <a:r>
              <a:rPr lang="fr-FR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t, y</a:t>
            </a:r>
            <a:r>
              <a:rPr lang="fr-FR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array([ 3.05010557,  2.10975173,  1.00864033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plt.plot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(t,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funfit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(t, *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popt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56992"/>
            <a:ext cx="33528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50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02462"/>
            <a:ext cx="3220998" cy="261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Fourier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n=500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np.linspace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(0,30,n)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t[1] - t[0]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x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np.sin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(2*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np.pi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*t*(1+t/20.))</a:t>
            </a: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xfourier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np.fft.</a:t>
            </a:r>
            <a:r>
              <a:rPr lang="it-IT" sz="18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rfft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xfreq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np.fft.</a:t>
            </a:r>
            <a:r>
              <a:rPr lang="it-IT" sz="18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rfftfreq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(n,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plt.plot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xfreq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np.abs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xfourier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xfourier</a:t>
            </a: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array([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19.879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0.000e+00j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19.909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5.013e-02j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19.995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1.011e-01j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...,  -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0.047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9.495e-05j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-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0.047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4.747e-05j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-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0.047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0.000e+00j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xori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np.fft.</a:t>
            </a:r>
            <a:r>
              <a:rPr lang="it-IT" sz="18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irfft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xfourier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np.angle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xfourier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xfourier.real</a:t>
            </a:r>
            <a:endParaRPr lang="it-IT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xfourier.imag</a:t>
            </a: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786968" y="4857710"/>
            <a:ext cx="1008112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l'inversa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139952" y="5390892"/>
            <a:ext cx="1008112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la fase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7" name="Connettore 2 6"/>
          <p:cNvCxnSpPr>
            <a:stCxn id="5" idx="1"/>
          </p:cNvCxnSpPr>
          <p:nvPr/>
        </p:nvCxnSpPr>
        <p:spPr bwMode="auto">
          <a:xfrm flipH="1">
            <a:off x="5004048" y="5042376"/>
            <a:ext cx="782920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Connettore 2 8"/>
          <p:cNvCxnSpPr/>
          <p:nvPr/>
        </p:nvCxnSpPr>
        <p:spPr bwMode="auto">
          <a:xfrm flipH="1" flipV="1">
            <a:off x="3419872" y="5390892"/>
            <a:ext cx="720080" cy="18466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3598218" y="5872370"/>
            <a:ext cx="3744417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la parte reale e quella immaginaria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12" name="Connettore 2 11"/>
          <p:cNvCxnSpPr/>
          <p:nvPr/>
        </p:nvCxnSpPr>
        <p:spPr bwMode="auto">
          <a:xfrm flipH="1">
            <a:off x="2915816" y="6057036"/>
            <a:ext cx="682402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4992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339" y="1546845"/>
            <a:ext cx="366712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Power</a:t>
            </a:r>
            <a:r>
              <a:rPr lang="it-IT" dirty="0" smtClean="0"/>
              <a:t> </a:t>
            </a:r>
            <a:r>
              <a:rPr lang="it-IT" dirty="0" err="1" smtClean="0"/>
              <a:t>Spectrum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plt.psd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(x,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=1.0/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dt,NFFT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=64,noverlap=32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plt.specgram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Fs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=1.0/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dt,NFFT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=64,noverlap=32)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plt.xlabel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('t')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plt.ylabel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Freq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.')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2780928"/>
            <a:ext cx="362902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0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Interpolazione e </a:t>
            </a:r>
            <a:r>
              <a:rPr lang="it-IT" dirty="0" err="1" smtClean="0"/>
              <a:t>spline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from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scipy.interpolate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interp1d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from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scipy.interpolate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UnivariateSpline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x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np.linspace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(0,2*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np.pi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np.linspace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(0,2*np.pi,10)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np.sin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y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np.interp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(x,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xp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 = interp1d(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xp,yp,kind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='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cubic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fu =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UnivariateSpline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xp,yp,s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=0.1)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plt.plot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(xp,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yp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,'o',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x,y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,'.', x, f(x), x, fu(x))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08920"/>
            <a:ext cx="40386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67544" y="3573016"/>
            <a:ext cx="4176464" cy="92333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Le </a:t>
            </a:r>
            <a:r>
              <a:rPr lang="it-IT" dirty="0" err="1" smtClean="0">
                <a:solidFill>
                  <a:schemeClr val="tx1"/>
                </a:solidFill>
              </a:rPr>
              <a:t>spline</a:t>
            </a:r>
            <a:r>
              <a:rPr lang="it-IT" dirty="0" smtClean="0">
                <a:solidFill>
                  <a:schemeClr val="tx1"/>
                </a:solidFill>
              </a:rPr>
              <a:t> tipicamente usano le librerie DIERCKX, ma non solo.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Interpolazioni anche in due dimensioni.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78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Soluzione di ODE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scipy.integrate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ode</a:t>
            </a:r>
          </a:p>
          <a:p>
            <a:pPr marL="0" indent="0">
              <a:spcBef>
                <a:spcPts val="0"/>
              </a:spcBef>
              <a:buNone/>
            </a:pPr>
            <a:endParaRPr lang="it-IT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forzavel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(t, y, massa):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vel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y[0:2);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y[2:4]</a:t>
            </a:r>
            <a:endParaRPr lang="it-IT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r 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np.hypot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acc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- massa/r**3 *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np.r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_[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it-IT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r 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ode(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forzavel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set_integrator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vode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='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adams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r.set_f_params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(3.0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r.set_initial_value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([1.0,0.0,0.0,1.0])</a:t>
            </a:r>
            <a:endParaRPr lang="it-IT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t1 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1.7;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0.01</a:t>
            </a:r>
          </a:p>
          <a:p>
            <a:pPr marL="0" indent="0">
              <a:spcBef>
                <a:spcPts val="0"/>
              </a:spcBef>
              <a:buNone/>
            </a:pPr>
            <a:endParaRPr lang="it-IT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sols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r.successful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and r.t &lt; t1: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sols.append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((r.t, 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r.integrate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r.t+dt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</a:p>
          <a:p>
            <a:pPr marL="0" indent="0">
              <a:spcBef>
                <a:spcPts val="0"/>
              </a:spcBef>
              <a:buNone/>
            </a:pPr>
            <a:endParaRPr lang="it-IT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t,yy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zip(*</a:t>
            </a:r>
            <a:r>
              <a:rPr lang="it-IT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sols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y=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np.c</a:t>
            </a:r>
            <a:r>
              <a:rPr lang="it-IT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_[</a:t>
            </a:r>
            <a:r>
              <a:rPr lang="it-IT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yy</a:t>
            </a:r>
            <a:r>
              <a:rPr lang="it-IT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it-IT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445004"/>
            <a:ext cx="236220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4938986" y="1340768"/>
            <a:ext cx="4176464" cy="1477328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Le librerie usate sono la </a:t>
            </a:r>
            <a:r>
              <a:rPr lang="it-IT" b="1" dirty="0" err="1" smtClean="0">
                <a:solidFill>
                  <a:schemeClr val="tx1"/>
                </a:solidFill>
              </a:rPr>
              <a:t>voda.f</a:t>
            </a:r>
            <a:r>
              <a:rPr lang="it-IT" b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, e simili scritte in Fortran, purtroppo usano dei common internamente e questo implica che solo una integrazione alla volta è possibile</a:t>
            </a:r>
          </a:p>
        </p:txBody>
      </p:sp>
    </p:spTree>
    <p:extLst>
      <p:ext uri="{BB962C8B-B14F-4D97-AF65-F5344CB8AC3E}">
        <p14:creationId xmlns:p14="http://schemas.microsoft.com/office/powerpoint/2010/main" val="124597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Stringhe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it-IT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Ciao,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come va?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Bene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it-IT" sz="2000" b="1" dirty="0" smtClean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Ciao,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come va?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Bene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3 </a:t>
            </a:r>
            <a:r>
              <a:rPr lang="it-IT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Ciao,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it-IT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"Roma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'Ciao, Ciao, Ciao, Roma!'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 = "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abcdef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s[3]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'd'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s[3:5]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'de'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s[3] = 'K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object does not support item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assignment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6</a:t>
            </a:r>
            <a:endParaRPr lang="it-IT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563888" y="1196751"/>
            <a:ext cx="5400600" cy="101566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Le tre doppie virgolette iniziano e terminano delle stringhe che si sviluppano su più linee (mantenendo gli a capo correttamente) 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 flipV="1">
            <a:off x="2411760" y="1412776"/>
            <a:ext cx="1152128" cy="29180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CasellaDiTesto 6"/>
          <p:cNvSpPr txBox="1"/>
          <p:nvPr/>
        </p:nvSpPr>
        <p:spPr>
          <a:xfrm>
            <a:off x="5508104" y="2583195"/>
            <a:ext cx="3096344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Si ripetono con </a:t>
            </a:r>
            <a:r>
              <a:rPr lang="it-IT" sz="2000" b="1" dirty="0" smtClean="0">
                <a:solidFill>
                  <a:schemeClr val="accent2"/>
                </a:solidFill>
              </a:rPr>
              <a:t>*</a:t>
            </a:r>
            <a:r>
              <a:rPr lang="it-IT" sz="2000" dirty="0" smtClean="0">
                <a:solidFill>
                  <a:schemeClr val="tx1"/>
                </a:solidFill>
              </a:rPr>
              <a:t> e si concatenano con </a:t>
            </a:r>
            <a:r>
              <a:rPr lang="it-IT" sz="2000" b="1" dirty="0" smtClean="0">
                <a:solidFill>
                  <a:schemeClr val="accent2"/>
                </a:solidFill>
              </a:rPr>
              <a:t>+</a:t>
            </a:r>
            <a:endParaRPr lang="it-IT" sz="2000" b="1" dirty="0">
              <a:solidFill>
                <a:schemeClr val="accent2"/>
              </a:solidFill>
            </a:endParaRPr>
          </a:p>
        </p:txBody>
      </p:sp>
      <p:cxnSp>
        <p:nvCxnSpPr>
          <p:cNvPr id="9" name="Connettore 2 8"/>
          <p:cNvCxnSpPr>
            <a:stCxn id="7" idx="1"/>
          </p:cNvCxnSpPr>
          <p:nvPr/>
        </p:nvCxnSpPr>
        <p:spPr bwMode="auto">
          <a:xfrm flipH="1">
            <a:off x="4283968" y="2937138"/>
            <a:ext cx="1224136" cy="29412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CasellaDiTesto 10"/>
          <p:cNvSpPr txBox="1"/>
          <p:nvPr/>
        </p:nvSpPr>
        <p:spPr>
          <a:xfrm>
            <a:off x="4208792" y="3872306"/>
            <a:ext cx="4554506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Si estrae un carattere od una sottostringa (a partire da zero)</a:t>
            </a:r>
            <a:endParaRPr lang="it-IT" sz="2000" b="1" dirty="0">
              <a:solidFill>
                <a:schemeClr val="accent2"/>
              </a:solidFill>
            </a:endParaRPr>
          </a:p>
        </p:txBody>
      </p:sp>
      <p:cxnSp>
        <p:nvCxnSpPr>
          <p:cNvPr id="13" name="Connettore 2 12"/>
          <p:cNvCxnSpPr>
            <a:stCxn id="11" idx="1"/>
          </p:cNvCxnSpPr>
          <p:nvPr/>
        </p:nvCxnSpPr>
        <p:spPr bwMode="auto">
          <a:xfrm flipH="1" flipV="1">
            <a:off x="1547664" y="4005064"/>
            <a:ext cx="2661128" cy="22118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Connettore 2 14"/>
          <p:cNvCxnSpPr>
            <a:stCxn id="11" idx="1"/>
          </p:cNvCxnSpPr>
          <p:nvPr/>
        </p:nvCxnSpPr>
        <p:spPr bwMode="auto">
          <a:xfrm flipH="1">
            <a:off x="1763688" y="4226249"/>
            <a:ext cx="2445104" cy="353943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6" name="CasellaDiTesto 15"/>
          <p:cNvSpPr txBox="1"/>
          <p:nvPr/>
        </p:nvSpPr>
        <p:spPr>
          <a:xfrm>
            <a:off x="3866754" y="4851146"/>
            <a:ext cx="4896544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Sono immutabili, non possono essere cambiate</a:t>
            </a:r>
            <a:endParaRPr lang="it-IT" b="1" dirty="0">
              <a:solidFill>
                <a:schemeClr val="accent2"/>
              </a:solidFill>
            </a:endParaRPr>
          </a:p>
        </p:txBody>
      </p:sp>
      <p:cxnSp>
        <p:nvCxnSpPr>
          <p:cNvPr id="18" name="Connettore 2 17"/>
          <p:cNvCxnSpPr>
            <a:stCxn id="16" idx="1"/>
          </p:cNvCxnSpPr>
          <p:nvPr/>
        </p:nvCxnSpPr>
        <p:spPr bwMode="auto">
          <a:xfrm flipH="1">
            <a:off x="2411760" y="5035812"/>
            <a:ext cx="1454994" cy="18466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6" name="CasellaDiTesto 25"/>
          <p:cNvSpPr txBox="1"/>
          <p:nvPr/>
        </p:nvSpPr>
        <p:spPr>
          <a:xfrm>
            <a:off x="3866754" y="5871149"/>
            <a:ext cx="4896544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Con </a:t>
            </a:r>
            <a:r>
              <a:rPr lang="it-IT" dirty="0" err="1" smtClean="0">
                <a:solidFill>
                  <a:schemeClr val="accent2"/>
                </a:solidFill>
              </a:rPr>
              <a:t>len</a:t>
            </a:r>
            <a:r>
              <a:rPr lang="it-IT" dirty="0" smtClean="0">
                <a:solidFill>
                  <a:schemeClr val="tx1"/>
                </a:solidFill>
              </a:rPr>
              <a:t> la lunghezza</a:t>
            </a:r>
            <a:endParaRPr lang="it-IT" b="1" dirty="0">
              <a:solidFill>
                <a:schemeClr val="accent2"/>
              </a:solidFill>
            </a:endParaRPr>
          </a:p>
        </p:txBody>
      </p:sp>
      <p:cxnSp>
        <p:nvCxnSpPr>
          <p:cNvPr id="28" name="Connettore 2 27"/>
          <p:cNvCxnSpPr>
            <a:stCxn id="26" idx="1"/>
          </p:cNvCxnSpPr>
          <p:nvPr/>
        </p:nvCxnSpPr>
        <p:spPr bwMode="auto">
          <a:xfrm flipH="1" flipV="1">
            <a:off x="1763688" y="5871149"/>
            <a:ext cx="2103066" cy="18466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0102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1663" cy="708124"/>
          </a:xfrm>
        </p:spPr>
        <p:txBody>
          <a:bodyPr/>
          <a:lstStyle/>
          <a:p>
            <a:r>
              <a:rPr lang="it-IT" dirty="0" smtClean="0"/>
              <a:t>Serial </a:t>
            </a:r>
            <a:r>
              <a:rPr lang="it-IT" dirty="0" err="1" smtClean="0"/>
              <a:t>port</a:t>
            </a:r>
            <a:r>
              <a:rPr lang="it-IT" dirty="0" smtClean="0"/>
              <a:t> </a:t>
            </a:r>
            <a:r>
              <a:rPr lang="it-IT" dirty="0" err="1" smtClean="0"/>
              <a:t>Com</a:t>
            </a:r>
            <a:r>
              <a:rPr lang="it-IT" dirty="0" smtClean="0"/>
              <a:t> with </a:t>
            </a:r>
            <a:r>
              <a:rPr lang="it-IT" dirty="0" err="1" smtClean="0"/>
              <a:t>Python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63525" indent="-263525">
              <a:spcBef>
                <a:spcPts val="0"/>
              </a:spcBef>
            </a:pPr>
            <a:r>
              <a:rPr lang="en-US" sz="2000" dirty="0" smtClean="0"/>
              <a:t>Amongst the many possibilities of Python, communication with </a:t>
            </a:r>
            <a:r>
              <a:rPr lang="en-US" sz="2000" dirty="0"/>
              <a:t>the Serial </a:t>
            </a:r>
            <a:r>
              <a:rPr lang="en-US" sz="2000" dirty="0" smtClean="0"/>
              <a:t>(COM) port </a:t>
            </a:r>
            <a:r>
              <a:rPr lang="en-US" sz="2000" dirty="0"/>
              <a:t>of the computer where </a:t>
            </a:r>
            <a:r>
              <a:rPr lang="en-US" sz="2000" dirty="0" smtClean="0"/>
              <a:t>it is running ranks very high. </a:t>
            </a:r>
          </a:p>
          <a:p>
            <a:pPr marL="263525" indent="-263525">
              <a:spcBef>
                <a:spcPts val="0"/>
              </a:spcBef>
            </a:pPr>
            <a:r>
              <a:rPr lang="en-US" sz="2000" dirty="0" smtClean="0"/>
              <a:t>The </a:t>
            </a:r>
            <a:r>
              <a:rPr lang="en-US" sz="2000" dirty="0"/>
              <a:t>key library is </a:t>
            </a:r>
            <a:r>
              <a:rPr lang="en-US" sz="2000" dirty="0" err="1"/>
              <a:t>pySerial</a:t>
            </a:r>
            <a:r>
              <a:rPr lang="en-US" sz="2000" dirty="0"/>
              <a:t>, see for </a:t>
            </a:r>
            <a:r>
              <a:rPr lang="en-US" sz="2000" dirty="0" smtClean="0"/>
              <a:t>details:</a:t>
            </a:r>
          </a:p>
          <a:p>
            <a:pPr marL="263525" lvl="1" indent="-263525"/>
            <a:r>
              <a:rPr lang="en-US" sz="1800" dirty="0">
                <a:hlinkClick r:id="rId3"/>
              </a:rPr>
              <a:t>https://</a:t>
            </a:r>
            <a:r>
              <a:rPr lang="en-US" sz="1800" dirty="0" smtClean="0">
                <a:hlinkClick r:id="rId3"/>
              </a:rPr>
              <a:t>pyserial.readthedocs.org/en/latest/index.html</a:t>
            </a:r>
            <a:endParaRPr lang="en-US" sz="1800" dirty="0"/>
          </a:p>
          <a:p>
            <a:pPr marL="263525" indent="-263525">
              <a:spcBef>
                <a:spcPts val="0"/>
              </a:spcBef>
            </a:pPr>
            <a:r>
              <a:rPr lang="en-US" sz="2000" dirty="0" smtClean="0"/>
              <a:t>An important introductory example is </a:t>
            </a:r>
            <a:r>
              <a:rPr lang="en-US" sz="2000" dirty="0"/>
              <a:t>to detect the </a:t>
            </a:r>
            <a:r>
              <a:rPr lang="en-US" sz="2000" dirty="0" smtClean="0"/>
              <a:t>available serial ports, on Python prompt enter: (</a:t>
            </a:r>
            <a:r>
              <a:rPr lang="en-US" sz="2000" dirty="0" err="1" smtClean="0"/>
              <a:t>pySerial</a:t>
            </a:r>
            <a:r>
              <a:rPr lang="en-US" sz="2000" dirty="0" smtClean="0"/>
              <a:t> needs to be installed)</a:t>
            </a:r>
          </a:p>
          <a:p>
            <a:pPr marL="457200" lvl="1" indent="0">
              <a:buNone/>
            </a:pP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 from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serial.tools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list_ports</a:t>
            </a:r>
            <a:endParaRPr lang="en-US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list_ports.comports</a:t>
            </a:r>
            <a:r>
              <a:rPr lang="en-US" sz="14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6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Python OUT &gt;&gt;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16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[</a:t>
            </a:r>
            <a:r>
              <a:rPr lang="tr-T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['/dev/cu.Nokia206-COM1', 'n/a', 'n/a'],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16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[</a:t>
            </a:r>
            <a:r>
              <a:rPr lang="tr-T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'/dev/</a:t>
            </a:r>
            <a:r>
              <a:rPr lang="tr-TR" sz="16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cu.Bluetooth</a:t>
            </a:r>
            <a:r>
              <a:rPr lang="tr-T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-Modem', 'n/a', 'n/a'],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	[</a:t>
            </a:r>
            <a:r>
              <a:rPr lang="fr-F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'/</a:t>
            </a:r>
            <a:r>
              <a:rPr lang="fr-FR" sz="16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dev</a:t>
            </a:r>
            <a:r>
              <a:rPr lang="fr-F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/cu.usbmodem411', '</a:t>
            </a:r>
            <a:r>
              <a:rPr lang="fr-FR" sz="16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Arduino</a:t>
            </a:r>
            <a:r>
              <a:rPr lang="fr-F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Due </a:t>
            </a:r>
            <a:r>
              <a:rPr lang="fr-FR" sz="16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Prog</a:t>
            </a:r>
            <a:r>
              <a:rPr lang="fr-FR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Port', 'USB </a:t>
            </a:r>
            <a:r>
              <a:rPr lang="fr-FR" sz="1600" dirty="0">
                <a:solidFill>
                  <a:srgbClr val="0F720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VID:PID=2341:3d SNR=95238343334351C02112</a:t>
            </a:r>
            <a:r>
              <a:rPr lang="fr-FR" sz="1600" dirty="0" smtClean="0">
                <a:solidFill>
                  <a:srgbClr val="0F720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']]</a:t>
            </a:r>
            <a:endParaRPr lang="en-US" sz="2400" dirty="0"/>
          </a:p>
          <a:p>
            <a:pPr marL="0" indent="0">
              <a:buNone/>
            </a:pPr>
            <a:r>
              <a:rPr lang="en-US" sz="2000" dirty="0" smtClean="0"/>
              <a:t>In </a:t>
            </a:r>
            <a:r>
              <a:rPr lang="en-US" sz="2000" dirty="0"/>
              <a:t>the </a:t>
            </a:r>
            <a:r>
              <a:rPr lang="en-US" sz="2000" dirty="0" smtClean="0"/>
              <a:t>example </a:t>
            </a:r>
            <a:r>
              <a:rPr lang="en-US" sz="2000" dirty="0"/>
              <a:t>an </a:t>
            </a:r>
            <a:r>
              <a:rPr lang="en-US" sz="2000" dirty="0" err="1"/>
              <a:t>Arduino</a:t>
            </a:r>
            <a:r>
              <a:rPr lang="en-US" sz="2000" dirty="0"/>
              <a:t> DUE is connected to port </a:t>
            </a:r>
            <a:r>
              <a:rPr lang="en-US" sz="2000" dirty="0" smtClean="0"/>
              <a:t>411. The example is described in: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FF"/>
                </a:solidFill>
              </a:rPr>
              <a:t>http://</a:t>
            </a:r>
            <a:r>
              <a:rPr lang="en-US" sz="2000" dirty="0" err="1">
                <a:solidFill>
                  <a:srgbClr val="0000FF"/>
                </a:solidFill>
              </a:rPr>
              <a:t>stackoverflow.com</a:t>
            </a:r>
            <a:r>
              <a:rPr lang="en-US" sz="2000" dirty="0">
                <a:solidFill>
                  <a:srgbClr val="0000FF"/>
                </a:solidFill>
              </a:rPr>
              <a:t>/questions/12254378/how-to-find-the-serial-port-number-on-mac-</a:t>
            </a:r>
            <a:r>
              <a:rPr lang="en-US" sz="2000" dirty="0" err="1">
                <a:solidFill>
                  <a:srgbClr val="0000FF"/>
                </a:solidFill>
              </a:rPr>
              <a:t>os</a:t>
            </a:r>
            <a:r>
              <a:rPr lang="en-US" sz="2000" dirty="0">
                <a:solidFill>
                  <a:srgbClr val="0000FF"/>
                </a:solidFill>
              </a:rPr>
              <a:t>-</a:t>
            </a:r>
            <a:r>
              <a:rPr lang="en-US" sz="2000" dirty="0" err="1">
                <a:solidFill>
                  <a:srgbClr val="0000FF"/>
                </a:solidFill>
              </a:rPr>
              <a:t>x</a:t>
            </a:r>
            <a:r>
              <a:rPr lang="en-US" sz="2000" dirty="0" err="1" smtClean="0">
                <a:solidFill>
                  <a:srgbClr val="0000FF"/>
                </a:solidFill>
              </a:rPr>
              <a:t>http</a:t>
            </a:r>
            <a:r>
              <a:rPr lang="en-US" sz="2000" dirty="0">
                <a:solidFill>
                  <a:srgbClr val="0000FF"/>
                </a:solidFill>
              </a:rPr>
              <a:t>://</a:t>
            </a:r>
            <a:r>
              <a:rPr lang="en-US" sz="2000" dirty="0" err="1">
                <a:solidFill>
                  <a:srgbClr val="0000FF"/>
                </a:solidFill>
              </a:rPr>
              <a:t>stackoverflow.com</a:t>
            </a:r>
            <a:r>
              <a:rPr lang="en-US" sz="2000" dirty="0">
                <a:solidFill>
                  <a:srgbClr val="0000FF"/>
                </a:solidFill>
              </a:rPr>
              <a:t>/questions/12254378/how-to-find-the-serial-port-number-on-mac-</a:t>
            </a:r>
            <a:r>
              <a:rPr lang="en-US" sz="2000" dirty="0" err="1">
                <a:solidFill>
                  <a:srgbClr val="0000FF"/>
                </a:solidFill>
              </a:rPr>
              <a:t>os</a:t>
            </a:r>
            <a:r>
              <a:rPr lang="en-US" sz="2000" dirty="0">
                <a:solidFill>
                  <a:srgbClr val="0000FF"/>
                </a:solidFill>
              </a:rPr>
              <a:t>-x</a:t>
            </a:r>
            <a:endParaRPr lang="it-IT" sz="2000" dirty="0" smtClean="0">
              <a:solidFill>
                <a:srgbClr val="0000FF"/>
              </a:solidFill>
            </a:endParaRPr>
          </a:p>
          <a:p>
            <a:pPr lvl="1"/>
            <a:endParaRPr lang="it-IT" sz="2000" dirty="0" smtClean="0"/>
          </a:p>
          <a:p>
            <a:pPr lvl="1"/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149826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8221663" cy="708124"/>
          </a:xfrm>
        </p:spPr>
        <p:txBody>
          <a:bodyPr/>
          <a:lstStyle/>
          <a:p>
            <a:r>
              <a:rPr lang="en-US" sz="3200" dirty="0" smtClean="0"/>
              <a:t>Python Serial communication,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3525" indent="-263525"/>
            <a:r>
              <a:rPr lang="en-US" sz="1800" dirty="0" smtClean="0"/>
              <a:t>Next step is to use Python to control a device, see: </a:t>
            </a:r>
            <a:r>
              <a:rPr lang="en-US" sz="1800" dirty="0" err="1" smtClean="0">
                <a:solidFill>
                  <a:srgbClr val="0000FF"/>
                </a:solidFill>
              </a:rPr>
              <a:t>www.akeric.com</a:t>
            </a:r>
            <a:r>
              <a:rPr lang="en-US" sz="1800" dirty="0">
                <a:solidFill>
                  <a:srgbClr val="0000FF"/>
                </a:solidFill>
              </a:rPr>
              <a:t>/blog/?p=</a:t>
            </a:r>
            <a:r>
              <a:rPr lang="en-US" sz="1800" dirty="0" smtClean="0">
                <a:solidFill>
                  <a:srgbClr val="0000FF"/>
                </a:solidFill>
              </a:rPr>
              <a:t>1140</a:t>
            </a:r>
            <a:endParaRPr lang="en-US" sz="1800" dirty="0">
              <a:solidFill>
                <a:srgbClr val="0000FF"/>
              </a:solidFill>
            </a:endParaRPr>
          </a:p>
          <a:p>
            <a:pPr marL="263525" indent="-263525">
              <a:spcBef>
                <a:spcPts val="0"/>
              </a:spcBef>
            </a:pPr>
            <a:r>
              <a:rPr lang="en-US" sz="1800" dirty="0"/>
              <a:t>Create and upload the </a:t>
            </a:r>
            <a:r>
              <a:rPr lang="en-US" sz="1800" dirty="0" err="1"/>
              <a:t>Arduino</a:t>
            </a:r>
            <a:r>
              <a:rPr lang="en-US" sz="1800" dirty="0"/>
              <a:t> Module </a:t>
            </a:r>
            <a:r>
              <a:rPr lang="en-US" sz="1800" dirty="0" err="1"/>
              <a:t>SerialPythonRX</a:t>
            </a:r>
            <a:r>
              <a:rPr lang="en-US" sz="1800" dirty="0"/>
              <a:t>, as in the webpage. </a:t>
            </a:r>
          </a:p>
          <a:p>
            <a:pPr marL="263525" indent="-263525">
              <a:spcBef>
                <a:spcPts val="0"/>
              </a:spcBef>
            </a:pPr>
            <a:r>
              <a:rPr lang="en-US" sz="1800" dirty="0"/>
              <a:t>Connect </a:t>
            </a:r>
            <a:r>
              <a:rPr lang="en-US" sz="1800" dirty="0" err="1" smtClean="0"/>
              <a:t>Arduino</a:t>
            </a:r>
            <a:r>
              <a:rPr lang="en-US" sz="1800" dirty="0" smtClean="0"/>
              <a:t> ™ </a:t>
            </a:r>
            <a:r>
              <a:rPr lang="en-US" sz="1800" dirty="0"/>
              <a:t>to the computer via </a:t>
            </a:r>
            <a:r>
              <a:rPr lang="en-US" sz="1800" dirty="0" smtClean="0"/>
              <a:t>USB and Detect </a:t>
            </a:r>
            <a:r>
              <a:rPr lang="en-US" sz="1800" dirty="0"/>
              <a:t>the name of serial </a:t>
            </a:r>
            <a:r>
              <a:rPr lang="en-US" sz="1800" dirty="0" smtClean="0"/>
              <a:t>port</a:t>
            </a:r>
          </a:p>
          <a:p>
            <a:pPr marL="263525" indent="-263525">
              <a:spcBef>
                <a:spcPts val="0"/>
              </a:spcBef>
            </a:pPr>
            <a:r>
              <a:rPr lang="en-US" sz="1800" dirty="0" smtClean="0"/>
              <a:t>Open </a:t>
            </a:r>
            <a:r>
              <a:rPr lang="en-US" sz="1800" dirty="0"/>
              <a:t>a Python session </a:t>
            </a:r>
            <a:r>
              <a:rPr lang="en-US" sz="1800" dirty="0" smtClean="0"/>
              <a:t>and enter:</a:t>
            </a:r>
            <a:endParaRPr lang="en-US" sz="1800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&gt;&gt; import serial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&gt;&gt; </a:t>
            </a:r>
            <a:r>
              <a:rPr lang="en-US" sz="1800" dirty="0" err="1" smtClean="0">
                <a:solidFill>
                  <a:srgbClr val="002060"/>
                </a:solidFill>
              </a:rPr>
              <a:t>ser</a:t>
            </a:r>
            <a:r>
              <a:rPr lang="en-US" sz="1800" dirty="0" smtClean="0">
                <a:solidFill>
                  <a:srgbClr val="002060"/>
                </a:solidFill>
              </a:rPr>
              <a:t> = </a:t>
            </a:r>
            <a:r>
              <a:rPr lang="en-US" sz="1800" dirty="0" err="1" smtClean="0">
                <a:solidFill>
                  <a:srgbClr val="002060"/>
                </a:solidFill>
              </a:rPr>
              <a:t>serial.Serial</a:t>
            </a:r>
            <a:r>
              <a:rPr lang="en-US" sz="1800" dirty="0" smtClean="0">
                <a:solidFill>
                  <a:srgbClr val="002060"/>
                </a:solidFill>
              </a:rPr>
              <a:t>('/</a:t>
            </a:r>
            <a:r>
              <a:rPr lang="en-US" sz="1800" dirty="0" err="1" smtClean="0">
                <a:solidFill>
                  <a:srgbClr val="002060"/>
                </a:solidFill>
              </a:rPr>
              <a:t>dev</a:t>
            </a:r>
            <a:r>
              <a:rPr lang="en-US" sz="1800" dirty="0" smtClean="0">
                <a:solidFill>
                  <a:srgbClr val="002060"/>
                </a:solidFill>
              </a:rPr>
              <a:t>/tty.usbmodem411', 9600)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&gt;&gt; </a:t>
            </a:r>
            <a:r>
              <a:rPr lang="en-US" sz="1800" dirty="0" err="1" smtClean="0">
                <a:solidFill>
                  <a:srgbClr val="002060"/>
                </a:solidFill>
              </a:rPr>
              <a:t>ser.write</a:t>
            </a:r>
            <a:r>
              <a:rPr lang="en-US" sz="1800" dirty="0" smtClean="0">
                <a:solidFill>
                  <a:srgbClr val="002060"/>
                </a:solidFill>
              </a:rPr>
              <a:t>(</a:t>
            </a:r>
            <a:r>
              <a:rPr lang="en-US" sz="1800" dirty="0">
                <a:solidFill>
                  <a:srgbClr val="002060"/>
                </a:solidFill>
              </a:rPr>
              <a:t>'</a:t>
            </a:r>
            <a:r>
              <a:rPr lang="en-US" sz="1800" dirty="0" smtClean="0">
                <a:solidFill>
                  <a:srgbClr val="002060"/>
                </a:solidFill>
              </a:rPr>
              <a:t>5')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the </a:t>
            </a:r>
            <a:r>
              <a:rPr lang="en-US" sz="1800" dirty="0"/>
              <a:t>LED connected to pin 13 will blink 5 times. Make sure </a:t>
            </a:r>
            <a:r>
              <a:rPr lang="en-US" sz="1800" dirty="0" smtClean="0"/>
              <a:t>to use correct Serial port name.</a:t>
            </a:r>
            <a:endParaRPr lang="en-US" sz="1800" dirty="0"/>
          </a:p>
        </p:txBody>
      </p:sp>
      <p:pic>
        <p:nvPicPr>
          <p:cNvPr id="4" name="Picture 3" descr="100_385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7032"/>
            <a:ext cx="4195316" cy="27955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2080" y="5013176"/>
            <a:ext cx="3312368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Arduino</a:t>
            </a:r>
            <a:r>
              <a:rPr lang="en-US" dirty="0" smtClean="0"/>
              <a:t> is a programmable  prototyping board based on a </a:t>
            </a:r>
            <a:r>
              <a:rPr lang="en-US" dirty="0" err="1" smtClean="0"/>
              <a:t>ATMega</a:t>
            </a:r>
            <a:r>
              <a:rPr lang="en-US" dirty="0" smtClean="0"/>
              <a:t> processor, connected via USB to the control computer.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1619672" y="5229200"/>
            <a:ext cx="3672408" cy="432048"/>
          </a:xfrm>
          <a:prstGeom prst="straightConnector1">
            <a:avLst/>
          </a:prstGeom>
          <a:ln>
            <a:solidFill>
              <a:srgbClr val="FF6600"/>
            </a:solidFill>
            <a:headEnd type="none" w="med" len="med"/>
            <a:tailEnd type="arrow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44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Python</a:t>
            </a:r>
            <a:r>
              <a:rPr lang="it-IT" dirty="0" smtClean="0"/>
              <a:t> è un linguaggio molto esteso. Questa è stata solo una introduzione.</a:t>
            </a:r>
          </a:p>
          <a:p>
            <a:r>
              <a:rPr lang="it-IT" dirty="0" err="1" smtClean="0"/>
              <a:t>Scipy</a:t>
            </a:r>
            <a:r>
              <a:rPr lang="it-IT" dirty="0" smtClean="0"/>
              <a:t> è una libreria che permette</a:t>
            </a:r>
            <a:r>
              <a:rPr lang="it-IT" dirty="0"/>
              <a:t> </a:t>
            </a:r>
            <a:r>
              <a:rPr lang="it-IT" dirty="0" smtClean="0"/>
              <a:t>molte altre cose. </a:t>
            </a:r>
          </a:p>
          <a:p>
            <a:r>
              <a:rPr lang="it-IT" dirty="0" smtClean="0"/>
              <a:t>Moltissime librerie sono disponibili su internet.</a:t>
            </a:r>
          </a:p>
          <a:p>
            <a:r>
              <a:rPr lang="it-IT" dirty="0" smtClean="0"/>
              <a:t>Grazie per il vostro tempo!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54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</a:t>
            </a:r>
            <a:r>
              <a:rPr lang="it-IT" dirty="0" smtClean="0"/>
              <a:t>onversioni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3.2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float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'3.2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it-IT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(b)</a:t>
            </a:r>
          </a:p>
          <a:p>
            <a:pPr marL="0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invalid literal 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with base 10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'3.2'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float(b)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3.2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it-IT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('54')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54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%d  %5.2f" % (5, 6.7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5   6.70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{1:02d} {0} {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pluto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}".format(5.3, 2, </a:t>
            </a:r>
            <a:r>
              <a:rPr lang="it-IT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pluto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=6.7</a:t>
            </a: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it-IT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 </a:t>
            </a:r>
            <a:r>
              <a:rPr lang="it-IT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02 5.3 6.7'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788024" y="2276872"/>
            <a:ext cx="3528392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tx1"/>
                </a:solidFill>
              </a:rPr>
              <a:t>non è trasformabile in n intero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>
            <a:stCxn id="4" idx="1"/>
          </p:cNvCxnSpPr>
          <p:nvPr/>
        </p:nvCxnSpPr>
        <p:spPr bwMode="auto">
          <a:xfrm flipH="1">
            <a:off x="1907704" y="2476927"/>
            <a:ext cx="2880320" cy="73604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56035605"/>
      </p:ext>
    </p:extLst>
  </p:cSld>
  <p:clrMapOvr>
    <a:masterClrMapping/>
  </p:clrMapOvr>
</p:sld>
</file>

<file path=ppt/theme/theme1.xml><?xml version="1.0" encoding="utf-8"?>
<a:theme xmlns:a="http://schemas.openxmlformats.org/drawingml/2006/main" name="Parte prima">
  <a:themeElements>
    <a:clrScheme name="Personalizza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2060"/>
      </a:hlink>
      <a:folHlink>
        <a:srgbClr val="FF0000"/>
      </a:folHlink>
    </a:clrScheme>
    <a:fontScheme name="Office Theme">
      <a:majorFont>
        <a:latin typeface="Calibri"/>
        <a:ea typeface="ＭＳ Ｐゴシック"/>
        <a:cs typeface="MS Gothic"/>
      </a:majorFont>
      <a:minorFont>
        <a:latin typeface="Calibri"/>
        <a:ea typeface="ＭＳ Ｐゴシック"/>
        <a:cs typeface="MS 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Parte prima</Template>
  <TotalTime>5962</TotalTime>
  <Words>7430</Words>
  <Application>Microsoft Office PowerPoint</Application>
  <PresentationFormat>Presentazione su schermo (4:3)</PresentationFormat>
  <Paragraphs>1500</Paragraphs>
  <Slides>82</Slides>
  <Notes>41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82</vt:i4>
      </vt:variant>
    </vt:vector>
  </HeadingPairs>
  <TitlesOfParts>
    <vt:vector size="83" baseType="lpstr">
      <vt:lpstr>Parte prima</vt:lpstr>
      <vt:lpstr>Linguaggi di programmazione nella fusione</vt:lpstr>
      <vt:lpstr>Introduzione</vt:lpstr>
      <vt:lpstr>python vs Matlab, IDL, etc.</vt:lpstr>
      <vt:lpstr>Per iniziare</vt:lpstr>
      <vt:lpstr>Come eseguire Python</vt:lpstr>
      <vt:lpstr>come calcolatore</vt:lpstr>
      <vt:lpstr>stringhe</vt:lpstr>
      <vt:lpstr>Stringhe (2)</vt:lpstr>
      <vt:lpstr>Conversioni</vt:lpstr>
      <vt:lpstr>Python 2 vs Python 3</vt:lpstr>
      <vt:lpstr>Esecuzione di un programma</vt:lpstr>
      <vt:lpstr>Primo programma</vt:lpstr>
      <vt:lpstr>spyder</vt:lpstr>
      <vt:lpstr>ipython notebook</vt:lpstr>
      <vt:lpstr>Moduli e package</vt:lpstr>
      <vt:lpstr>Primo programma</vt:lpstr>
      <vt:lpstr>Assegnazione</vt:lpstr>
      <vt:lpstr>Assegnazione (2)</vt:lpstr>
      <vt:lpstr>Assegnazione (3)</vt:lpstr>
      <vt:lpstr>Liste</vt:lpstr>
      <vt:lpstr>Liste (2)</vt:lpstr>
      <vt:lpstr>Liste (3)</vt:lpstr>
      <vt:lpstr>Liste (4)</vt:lpstr>
      <vt:lpstr>Come argomenti</vt:lpstr>
      <vt:lpstr>Cosa contengono le liste</vt:lpstr>
      <vt:lpstr>Cosa contengono le liste</vt:lpstr>
      <vt:lpstr>Cosa contengono le liste</vt:lpstr>
      <vt:lpstr>Liste, e tuple</vt:lpstr>
      <vt:lpstr>spacchettamento tuple</vt:lpstr>
      <vt:lpstr>Sezioni (slice)</vt:lpstr>
      <vt:lpstr>Sezioni (2)</vt:lpstr>
      <vt:lpstr>Liste altre operazioni</vt:lpstr>
      <vt:lpstr>comprehension et al.</vt:lpstr>
      <vt:lpstr>array</vt:lpstr>
      <vt:lpstr>Sezioni e viste</vt:lpstr>
      <vt:lpstr>Sezioni (slice) di un array</vt:lpstr>
      <vt:lpstr>operazioni tra array</vt:lpstr>
      <vt:lpstr>set</vt:lpstr>
      <vt:lpstr>Dizionari</vt:lpstr>
      <vt:lpstr>Dizionari</vt:lpstr>
      <vt:lpstr>Caratteri (unicode)</vt:lpstr>
      <vt:lpstr>Grafica</vt:lpstr>
      <vt:lpstr>Figure</vt:lpstr>
      <vt:lpstr>Principali strutture (if)</vt:lpstr>
      <vt:lpstr>espressioni logiche</vt:lpstr>
      <vt:lpstr>bitwise «or» «and» «not»</vt:lpstr>
      <vt:lpstr>vettori logici et al.</vt:lpstr>
      <vt:lpstr>argmin, argmax, etc.</vt:lpstr>
      <vt:lpstr>Altro sugli Array</vt:lpstr>
      <vt:lpstr>Principali strutture (for)</vt:lpstr>
      <vt:lpstr>Principali strutture (for)</vt:lpstr>
      <vt:lpstr>Principali strutture (altro)</vt:lpstr>
      <vt:lpstr>Iteratori e Generatori</vt:lpstr>
      <vt:lpstr>Eccezioni (try..except)</vt:lpstr>
      <vt:lpstr>Lettura file e with:</vt:lpstr>
      <vt:lpstr>Lettura matrici da file </vt:lpstr>
      <vt:lpstr>Lettura di un file Matlab</vt:lpstr>
      <vt:lpstr>Lettura file altri formati</vt:lpstr>
      <vt:lpstr>Funzioni</vt:lpstr>
      <vt:lpstr>Docstring</vt:lpstr>
      <vt:lpstr>None</vt:lpstr>
      <vt:lpstr>Lista di argomenti variabile</vt:lpstr>
      <vt:lpstr>Programmazione Obj. Or.</vt:lpstr>
      <vt:lpstr>Vita di un oggetto</vt:lpstr>
      <vt:lpstr>Classi</vt:lpstr>
      <vt:lpstr>Classe Ereditarietà</vt:lpstr>
      <vt:lpstr>Classi altro</vt:lpstr>
      <vt:lpstr>Convenzioni e metodi standard</vt:lpstr>
      <vt:lpstr>Installazione MDSplus</vt:lpstr>
      <vt:lpstr>Alcune note di stile</vt:lpstr>
      <vt:lpstr>Librerie Scientifiche</vt:lpstr>
      <vt:lpstr>numeri random</vt:lpstr>
      <vt:lpstr>Algebra lineare</vt:lpstr>
      <vt:lpstr>Fit lineare</vt:lpstr>
      <vt:lpstr>Fit non lineare</vt:lpstr>
      <vt:lpstr>Fourier</vt:lpstr>
      <vt:lpstr>Power Spectrum</vt:lpstr>
      <vt:lpstr>Interpolazione e spline</vt:lpstr>
      <vt:lpstr>Soluzione di ODE</vt:lpstr>
      <vt:lpstr>Serial port Com with Python</vt:lpstr>
      <vt:lpstr>Python Serial communication, cont.</vt:lpstr>
      <vt:lpstr>Conclusioni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Linguaggi di programmazione nella fusione</dc:title>
  <dc:creator>Edmondo Giovannozzi</dc:creator>
  <cp:lastModifiedBy>Edmondo Giovannozzi</cp:lastModifiedBy>
  <cp:revision>576</cp:revision>
  <cp:lastPrinted>2014-05-26T16:00:06Z</cp:lastPrinted>
  <dcterms:created xsi:type="dcterms:W3CDTF">2014-04-24T14:06:00Z</dcterms:created>
  <dcterms:modified xsi:type="dcterms:W3CDTF">2016-01-21T13:00:22Z</dcterms:modified>
</cp:coreProperties>
</file>