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sldIdLst>
    <p:sldId id="258" r:id="rId2"/>
    <p:sldId id="301" r:id="rId3"/>
  </p:sldIdLst>
  <p:sldSz cx="9144000" cy="6858000" type="screen4x3"/>
  <p:notesSz cx="6400800" cy="86868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B3E9FF"/>
    <a:srgbClr val="CCFFCC"/>
    <a:srgbClr val="FFCC66"/>
    <a:srgbClr val="FF9999"/>
    <a:srgbClr val="FF7C80"/>
    <a:srgbClr val="1041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Stile medio 1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7853C-536D-4A76-A0AE-DD22124D55A5}" styleName="Stile con tema 1 - Color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 showGuides="1">
      <p:cViewPr varScale="1">
        <p:scale>
          <a:sx n="132" d="100"/>
          <a:sy n="132" d="100"/>
        </p:scale>
        <p:origin x="-1328" y="-104"/>
      </p:cViewPr>
      <p:guideLst>
        <p:guide orient="horz" pos="1026"/>
        <p:guide pos="2245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 showGuides="1">
      <p:cViewPr varScale="1">
        <p:scale>
          <a:sx n="59" d="100"/>
          <a:sy n="59" d="100"/>
        </p:scale>
        <p:origin x="-1752" y="-72"/>
      </p:cViewPr>
      <p:guideLst>
        <p:guide orient="horz" pos="2736"/>
        <p:guide pos="201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6400800" cy="86868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6183" tIns="43092" rIns="86183" bIns="43092" anchor="ctr"/>
          <a:lstStyle/>
          <a:p>
            <a:pPr>
              <a:buFont typeface="Times New Roman" charset="0"/>
              <a:buNone/>
              <a:defRPr/>
            </a:pPr>
            <a:endParaRPr lang="en-US">
              <a:latin typeface="Calibri" charset="0"/>
              <a:ea typeface="ＭＳ Ｐゴシック" charset="0"/>
            </a:endParaRPr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0" y="0"/>
            <a:ext cx="6400800" cy="86868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6183" tIns="43092" rIns="86183" bIns="43092" anchor="ctr"/>
          <a:lstStyle/>
          <a:p>
            <a:pPr>
              <a:buFont typeface="Times New Roman" charset="0"/>
              <a:buNone/>
              <a:defRPr/>
            </a:pPr>
            <a:endParaRPr lang="en-US">
              <a:latin typeface="Calibri" charset="0"/>
              <a:ea typeface="ＭＳ Ｐゴシック" charset="0"/>
            </a:endParaRPr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0" y="0"/>
            <a:ext cx="6400800" cy="86868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6183" tIns="43092" rIns="86183" bIns="43092" anchor="ctr"/>
          <a:lstStyle/>
          <a:p>
            <a:pPr>
              <a:buFont typeface="Times New Roman" charset="0"/>
              <a:buNone/>
              <a:defRPr/>
            </a:pPr>
            <a:endParaRPr lang="en-US">
              <a:latin typeface="Calibri" charset="0"/>
              <a:ea typeface="ＭＳ Ｐゴシック" charset="0"/>
            </a:endParaRPr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0" y="0"/>
            <a:ext cx="6400800" cy="86868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6183" tIns="43092" rIns="86183" bIns="43092" anchor="ctr"/>
          <a:lstStyle/>
          <a:p>
            <a:pPr>
              <a:buFont typeface="Times New Roman" charset="0"/>
              <a:buNone/>
              <a:defRPr/>
            </a:pPr>
            <a:endParaRPr lang="en-US">
              <a:latin typeface="Calibri" charset="0"/>
              <a:ea typeface="ＭＳ Ｐゴシック" charset="0"/>
            </a:endParaRPr>
          </a:p>
        </p:txBody>
      </p:sp>
      <p:sp>
        <p:nvSpPr>
          <p:cNvPr id="2053" name="Rectangle 5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-13414375" y="-11204575"/>
            <a:ext cx="15813088" cy="1186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054" name="Rectangle 6"/>
          <p:cNvSpPr>
            <a:spLocks noGrp="1" noChangeArrowheads="1"/>
          </p:cNvSpPr>
          <p:nvPr>
            <p:ph type="body"/>
          </p:nvPr>
        </p:nvSpPr>
        <p:spPr bwMode="auto">
          <a:xfrm>
            <a:off x="640084" y="4126230"/>
            <a:ext cx="5113233" cy="3901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7972419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charset="0"/>
        <a:ea typeface="MS PGothic" pitchFamily="34" charset="-128"/>
        <a:cs typeface="ＭＳ Ｐゴシック" charset="0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charset="0"/>
        <a:ea typeface="MS PGothic" pitchFamily="34" charset="-128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charset="0"/>
        <a:ea typeface="MS PGothic" pitchFamily="34" charset="-128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charset="0"/>
        <a:ea typeface="MS PGothic" pitchFamily="34" charset="-128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charset="0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3542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D495E0-5C9A-4A9B-9F1D-24AF3241B13F}" type="slidenum">
              <a:rPr lang="fr-CA" altLang="it-IT"/>
              <a:pPr/>
              <a:t>‹#›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334966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432AD0-2797-4EA8-90F9-78B3126471B4}" type="slidenum">
              <a:rPr lang="fr-CA" altLang="it-IT"/>
              <a:pPr/>
              <a:t>‹#›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1078736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128588"/>
            <a:ext cx="2054225" cy="5989637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5038" cy="5989637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C5148E-722D-4917-8EDE-169EAA94313E}" type="slidenum">
              <a:rPr lang="fr-CA" altLang="it-IT"/>
              <a:pPr/>
              <a:t>‹#›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972618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914400" indent="-457200">
              <a:buFont typeface="Wingdings" panose="05000000000000000000" pitchFamily="2" charset="2"/>
              <a:buChar char="Ø"/>
              <a:defRPr/>
            </a:lvl2pPr>
            <a:lvl3pPr marL="1257300" indent="-342900">
              <a:buFont typeface="Wingdings" panose="05000000000000000000" pitchFamily="2" charset="2"/>
              <a:buChar char="§"/>
              <a:defRPr/>
            </a:lvl3pPr>
            <a:lvl4pPr marL="1714500" indent="-342900">
              <a:buFont typeface="Courier New" panose="02070309020205020404" pitchFamily="49" charset="0"/>
              <a:buChar char="o"/>
              <a:defRPr/>
            </a:lvl4pPr>
            <a:lvl5pPr marL="2171700" indent="-342900">
              <a:buFont typeface="Wingdings" panose="05000000000000000000" pitchFamily="2" charset="2"/>
              <a:buChar char="ü"/>
              <a:defRPr/>
            </a:lvl5pPr>
          </a:lstStyle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4B53EC-8547-4F69-B9FC-B2FC9791546E}" type="slidenum">
              <a:rPr lang="fr-CA" altLang="it-IT"/>
              <a:pPr/>
              <a:t>‹#›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3773971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80A375-58A1-4CAA-8291-47A122B1844E}" type="slidenum">
              <a:rPr lang="fr-CA" altLang="it-IT"/>
              <a:pPr/>
              <a:t>‹#›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1649692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3838" cy="4518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600200"/>
            <a:ext cx="4035425" cy="4518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C45453-8535-4F25-90F4-446DA06A5723}" type="slidenum">
              <a:rPr lang="fr-CA" altLang="it-IT"/>
              <a:pPr/>
              <a:t>‹#›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2042851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16D307-9D46-4E21-B30E-D6352CDA0076}" type="slidenum">
              <a:rPr lang="fr-CA" altLang="it-IT"/>
              <a:pPr/>
              <a:t>‹#›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253354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8B2C12-BDC6-449F-892C-79C33A678A4E}" type="slidenum">
              <a:rPr lang="fr-CA" altLang="it-IT"/>
              <a:pPr/>
              <a:t>‹#›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2253271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3081D5-1805-4480-A793-4BBA6F453BFF}" type="slidenum">
              <a:rPr lang="fr-CA" altLang="it-IT"/>
              <a:pPr/>
              <a:t>‹#›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2359211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058634-5800-4B83-8D6D-3B2B9ED64AB3}" type="slidenum">
              <a:rPr lang="fr-CA" altLang="it-IT"/>
              <a:pPr/>
              <a:t>‹#›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1255923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it-IT" noProof="0" smtClean="0"/>
              <a:t>Fare clic sull'icona per inserire un'immagine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916496-C828-4560-8BEF-D597082251EC}" type="slidenum">
              <a:rPr lang="fr-CA" altLang="it-IT"/>
              <a:pPr/>
              <a:t>‹#›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1327878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hyperlink" Target="http://upload.wikimedia.org/wikipedia/eml/thumb/0/0c/Bandiera_italiana.svg/800px-Bandiera_italiana.svg.png" TargetMode="External"/><Relationship Id="rId15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1663" cy="708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dirty="0" smtClean="0"/>
              <a:t>Cliccate per modificare il formato del testo del titolo</a:t>
            </a:r>
            <a:endParaRPr lang="it-IT" noProof="0" dirty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1520" y="1052735"/>
            <a:ext cx="8640960" cy="5517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dirty="0" smtClean="0"/>
              <a:t>Cliccate per modificare il formato del testo della struttura</a:t>
            </a:r>
          </a:p>
          <a:p>
            <a:pPr lvl="1"/>
            <a:r>
              <a:rPr lang="it-IT" noProof="0" dirty="0" smtClean="0"/>
              <a:t>Secondo livello struttura</a:t>
            </a:r>
          </a:p>
          <a:p>
            <a:pPr lvl="2"/>
            <a:r>
              <a:rPr lang="it-IT" noProof="0" dirty="0" smtClean="0"/>
              <a:t>Terzo livello struttura</a:t>
            </a:r>
          </a:p>
          <a:p>
            <a:pPr lvl="3"/>
            <a:r>
              <a:rPr lang="it-IT" noProof="0" dirty="0" smtClean="0"/>
              <a:t>Quarto livello struttura</a:t>
            </a:r>
          </a:p>
          <a:p>
            <a:pPr lvl="4"/>
            <a:r>
              <a:rPr lang="it-IT" noProof="0" dirty="0" smtClean="0"/>
              <a:t>Quinto livello struttura</a:t>
            </a:r>
          </a:p>
          <a:p>
            <a:pPr lvl="4"/>
            <a:r>
              <a:rPr lang="it-IT" noProof="0" dirty="0" smtClean="0"/>
              <a:t>Sesto livello struttura</a:t>
            </a:r>
          </a:p>
          <a:p>
            <a:pPr lvl="4"/>
            <a:r>
              <a:rPr lang="it-IT" noProof="0" dirty="0" smtClean="0"/>
              <a:t>Settimo livello struttura</a:t>
            </a:r>
          </a:p>
          <a:p>
            <a:pPr lvl="4"/>
            <a:r>
              <a:rPr lang="it-IT" noProof="0" dirty="0" smtClean="0"/>
              <a:t>Ottavo livello struttura</a:t>
            </a:r>
          </a:p>
          <a:p>
            <a:pPr lvl="4"/>
            <a:r>
              <a:rPr lang="it-IT" noProof="0" dirty="0" smtClean="0"/>
              <a:t>Nono livello struttura</a:t>
            </a:r>
            <a:endParaRPr lang="it-IT" noProof="0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5663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Font typeface="Times New Roman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898989"/>
                </a:solidFill>
                <a:latin typeface="Calibri" charset="0"/>
                <a:ea typeface="ＭＳ Ｐゴシック" charset="0"/>
                <a:cs typeface="Tahoma" charset="0"/>
              </a:defRPr>
            </a:lvl1pPr>
          </a:lstStyle>
          <a:p>
            <a:pPr>
              <a:defRPr/>
            </a:pPr>
            <a:endParaRPr lang="it-IT" noProof="0" dirty="0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124200" y="6308725"/>
            <a:ext cx="28956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Times New Roman" charset="0"/>
              <a:buNone/>
              <a:defRPr/>
            </a:pPr>
            <a:endParaRPr lang="it-IT" noProof="0" dirty="0">
              <a:latin typeface="Calibri" charset="0"/>
              <a:ea typeface="ＭＳ Ｐゴシック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5663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898989"/>
                </a:solidFill>
              </a:defRPr>
            </a:lvl1pPr>
          </a:lstStyle>
          <a:p>
            <a:fld id="{B82A014A-5BA0-4D84-B6F3-D5FA56DFDB71}" type="slidenum">
              <a:rPr lang="it-IT" altLang="it-IT" noProof="0" smtClean="0"/>
              <a:pPr/>
              <a:t>‹#›</a:t>
            </a:fld>
            <a:endParaRPr lang="it-IT" altLang="it-IT" noProof="0" dirty="0"/>
          </a:p>
        </p:txBody>
      </p:sp>
      <p:grpSp>
        <p:nvGrpSpPr>
          <p:cNvPr id="1031" name="Gruppo 10"/>
          <p:cNvGrpSpPr>
            <a:grpSpLocks/>
          </p:cNvGrpSpPr>
          <p:nvPr/>
        </p:nvGrpSpPr>
        <p:grpSpPr bwMode="auto">
          <a:xfrm>
            <a:off x="5942013" y="6570663"/>
            <a:ext cx="3209925" cy="287337"/>
            <a:chOff x="3995936" y="3140968"/>
            <a:chExt cx="3209925" cy="288000"/>
          </a:xfrm>
        </p:grpSpPr>
        <p:sp>
          <p:nvSpPr>
            <p:cNvPr id="1032" name="CasellaDiTesto 11"/>
            <p:cNvSpPr txBox="1">
              <a:spLocks/>
            </p:cNvSpPr>
            <p:nvPr/>
          </p:nvSpPr>
          <p:spPr bwMode="auto">
            <a:xfrm>
              <a:off x="3995936" y="3140968"/>
              <a:ext cx="2806700" cy="288000"/>
            </a:xfrm>
            <a:prstGeom prst="rect">
              <a:avLst/>
            </a:prstGeom>
            <a:solidFill>
              <a:srgbClr val="DCE6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2pPr>
              <a:lvl3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3pPr>
              <a:lvl4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4pPr>
              <a:lvl5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defTabSz="914400" eaLnBrk="1" hangingPunct="1">
                <a:buClrTx/>
                <a:buSzTx/>
                <a:buFontTx/>
                <a:buNone/>
                <a:defRPr/>
              </a:pPr>
              <a:r>
                <a:rPr lang="it-IT" sz="1200" noProof="0" dirty="0" smtClean="0">
                  <a:solidFill>
                    <a:srgbClr val="1F497D"/>
                  </a:solidFill>
                </a:rPr>
                <a:t>Consorzio</a:t>
              </a:r>
              <a:r>
                <a:rPr lang="it-IT" sz="1200" dirty="0" smtClean="0">
                  <a:solidFill>
                    <a:srgbClr val="1F497D"/>
                  </a:solidFill>
                </a:rPr>
                <a:t> EUROFUSION, ENEA</a:t>
              </a:r>
            </a:p>
          </p:txBody>
        </p:sp>
        <p:grpSp>
          <p:nvGrpSpPr>
            <p:cNvPr id="1033" name="Gruppo 20"/>
            <p:cNvGrpSpPr>
              <a:grpSpLocks noChangeAspect="1"/>
            </p:cNvGrpSpPr>
            <p:nvPr/>
          </p:nvGrpSpPr>
          <p:grpSpPr bwMode="auto">
            <a:xfrm>
              <a:off x="6804001" y="3140968"/>
              <a:ext cx="401860" cy="288000"/>
              <a:chOff x="3275856" y="1916832"/>
              <a:chExt cx="1440160" cy="1032116"/>
            </a:xfrm>
          </p:grpSpPr>
          <p:pic>
            <p:nvPicPr>
              <p:cNvPr id="1034" name="Picture 2" descr="Mostra immagine a dimensione intera">
                <a:hlinkClick r:id="rId14"/>
              </p:cNvPr>
              <p:cNvPicPr>
                <a:picLocks noChangeAspect="1" noChangeArrowheads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5856" y="1988840"/>
                <a:ext cx="1440160" cy="960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5" name="Picture 4" descr="http://www.dmgbandiere.com/img/europa.gif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5856" y="1916832"/>
                <a:ext cx="1440160" cy="960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 baseline="0">
          <a:solidFill>
            <a:srgbClr val="104176"/>
          </a:solidFill>
          <a:latin typeface="Verdana" panose="020B0604030504040204" pitchFamily="34" charset="0"/>
          <a:ea typeface="MS PGothic" pitchFamily="34" charset="-128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MS PGothic" pitchFamily="34" charset="-128"/>
          <a:cs typeface="MS Gothic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MS PGothic" pitchFamily="34" charset="-128"/>
          <a:cs typeface="MS Gothic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MS PGothic" pitchFamily="34" charset="-128"/>
          <a:cs typeface="MS Gothic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MS PGothic" pitchFamily="34" charset="-128"/>
          <a:cs typeface="MS Gothic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Calibri" charset="0"/>
          <a:ea typeface="ＭＳ Ｐゴシック" charset="0"/>
          <a:cs typeface="MS Gothic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Calibri" charset="0"/>
          <a:ea typeface="ＭＳ Ｐゴシック" charset="0"/>
          <a:cs typeface="MS Gothic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Calibri" charset="0"/>
          <a:ea typeface="ＭＳ Ｐゴシック" charset="0"/>
          <a:cs typeface="MS Gothic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Calibri" charset="0"/>
          <a:ea typeface="ＭＳ Ｐゴシック" charset="0"/>
          <a:cs typeface="MS Gothic" charset="0"/>
        </a:defRPr>
      </a:lvl9pPr>
    </p:titleStyle>
    <p:bodyStyle>
      <a:lvl1pPr marL="457200" indent="-457200" algn="l" defTabSz="449263" rtl="0" eaLnBrk="1" fontAlgn="base" hangingPunct="1">
        <a:spcBef>
          <a:spcPts val="8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914400" indent="-457200" algn="l" defTabSz="449263" rtl="0" eaLnBrk="1" fontAlgn="base" hangingPunct="1">
        <a:spcBef>
          <a:spcPts val="7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257300" indent="-342900" algn="l" defTabSz="449263" rtl="0" eaLnBrk="1" fontAlgn="base" hangingPunct="1">
        <a:spcBef>
          <a:spcPts val="6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714500" indent="-342900" algn="l" defTabSz="449263" rtl="0" eaLnBrk="1" fontAlgn="base" hangingPunct="1">
        <a:spcBef>
          <a:spcPts val="5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171700" indent="-342900" algn="l" defTabSz="449263" rtl="0" eaLnBrk="1" fontAlgn="base" hangingPunct="1">
        <a:spcBef>
          <a:spcPts val="5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pyserial.readthedocs.org/en/latest/index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221663" cy="708124"/>
          </a:xfrm>
        </p:spPr>
        <p:txBody>
          <a:bodyPr/>
          <a:lstStyle/>
          <a:p>
            <a:r>
              <a:rPr lang="it-IT" dirty="0" smtClean="0"/>
              <a:t>Serial </a:t>
            </a:r>
            <a:r>
              <a:rPr lang="it-IT" dirty="0" err="1" smtClean="0"/>
              <a:t>port</a:t>
            </a:r>
            <a:r>
              <a:rPr lang="it-IT" dirty="0" smtClean="0"/>
              <a:t> </a:t>
            </a:r>
            <a:r>
              <a:rPr lang="it-IT" dirty="0" err="1" smtClean="0"/>
              <a:t>Com</a:t>
            </a:r>
            <a:r>
              <a:rPr lang="it-IT" dirty="0" smtClean="0"/>
              <a:t> with </a:t>
            </a:r>
            <a:r>
              <a:rPr lang="it-IT" dirty="0" err="1" smtClean="0"/>
              <a:t>Python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 smtClean="0"/>
              <a:t>Amongst the many possibilities of Python, communication with </a:t>
            </a:r>
            <a:r>
              <a:rPr lang="en-US" dirty="0"/>
              <a:t>the Serial </a:t>
            </a:r>
            <a:r>
              <a:rPr lang="en-US" dirty="0" smtClean="0"/>
              <a:t>(COM) port </a:t>
            </a:r>
            <a:r>
              <a:rPr lang="en-US" dirty="0"/>
              <a:t>of the computer where </a:t>
            </a:r>
            <a:r>
              <a:rPr lang="en-US" dirty="0" smtClean="0"/>
              <a:t>it is running ranks very high. </a:t>
            </a:r>
          </a:p>
          <a:p>
            <a:r>
              <a:rPr lang="en-US" dirty="0" smtClean="0"/>
              <a:t>The </a:t>
            </a:r>
            <a:r>
              <a:rPr lang="en-US" dirty="0"/>
              <a:t>key library is </a:t>
            </a:r>
            <a:r>
              <a:rPr lang="en-US" dirty="0" err="1"/>
              <a:t>pySerial</a:t>
            </a:r>
            <a:r>
              <a:rPr lang="en-US" dirty="0"/>
              <a:t>, see for </a:t>
            </a:r>
            <a:r>
              <a:rPr lang="en-US" dirty="0" smtClean="0"/>
              <a:t>details:</a:t>
            </a:r>
          </a:p>
          <a:p>
            <a:pPr lvl="1"/>
            <a:r>
              <a:rPr lang="en-US" dirty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>
                <a:hlinkClick r:id="rId3"/>
              </a:rPr>
              <a:t>pyserial.readthedocs.org/en/latest/</a:t>
            </a:r>
            <a:r>
              <a:rPr lang="en-US" dirty="0" smtClean="0">
                <a:hlinkClick r:id="rId3"/>
              </a:rPr>
              <a:t>index.html</a:t>
            </a:r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 smtClean="0"/>
              <a:t>An important introductory example is </a:t>
            </a:r>
            <a:r>
              <a:rPr lang="en-US" dirty="0"/>
              <a:t>to detect the </a:t>
            </a:r>
            <a:r>
              <a:rPr lang="en-US" dirty="0" smtClean="0"/>
              <a:t>available serial ports, on Python prompt enter: (</a:t>
            </a:r>
            <a:r>
              <a:rPr lang="en-US" dirty="0" err="1" smtClean="0"/>
              <a:t>pySerial</a:t>
            </a:r>
            <a:r>
              <a:rPr lang="en-US" dirty="0" smtClean="0"/>
              <a:t> needs to be installed)</a:t>
            </a:r>
          </a:p>
          <a:p>
            <a:pPr lvl="1"/>
            <a:r>
              <a:rPr lang="en-US" dirty="0">
                <a:solidFill>
                  <a:srgbClr val="0F7201"/>
                </a:solidFill>
                <a:latin typeface="Consolas"/>
              </a:rPr>
              <a:t>&gt;&gt; from </a:t>
            </a:r>
            <a:r>
              <a:rPr lang="en-US" dirty="0" err="1">
                <a:solidFill>
                  <a:srgbClr val="0F7201"/>
                </a:solidFill>
                <a:latin typeface="Consolas"/>
              </a:rPr>
              <a:t>serial.tools</a:t>
            </a:r>
            <a:r>
              <a:rPr lang="en-US" dirty="0">
                <a:solidFill>
                  <a:srgbClr val="0F7201"/>
                </a:solidFill>
                <a:latin typeface="Consolas"/>
              </a:rPr>
              <a:t> import </a:t>
            </a:r>
            <a:r>
              <a:rPr lang="en-US" dirty="0" err="1">
                <a:solidFill>
                  <a:srgbClr val="0F7201"/>
                </a:solidFill>
                <a:latin typeface="Consolas"/>
              </a:rPr>
              <a:t>list_ports</a:t>
            </a:r>
            <a:endParaRPr lang="en-US" dirty="0">
              <a:solidFill>
                <a:srgbClr val="0F7201"/>
              </a:solidFill>
              <a:latin typeface="Consolas"/>
            </a:endParaRPr>
          </a:p>
          <a:p>
            <a:pPr lvl="1"/>
            <a:r>
              <a:rPr lang="en-US" dirty="0">
                <a:solidFill>
                  <a:srgbClr val="0F7201"/>
                </a:solidFill>
                <a:latin typeface="Consolas"/>
              </a:rPr>
              <a:t>&gt;&gt; </a:t>
            </a:r>
            <a:r>
              <a:rPr lang="en-US" dirty="0" err="1">
                <a:solidFill>
                  <a:srgbClr val="0F7201"/>
                </a:solidFill>
                <a:latin typeface="Consolas"/>
              </a:rPr>
              <a:t>list_ports.comports</a:t>
            </a:r>
            <a:r>
              <a:rPr lang="en-US" dirty="0">
                <a:solidFill>
                  <a:srgbClr val="0F7201"/>
                </a:solidFill>
                <a:latin typeface="Consolas"/>
              </a:rPr>
              <a:t>()</a:t>
            </a:r>
            <a:endParaRPr lang="en-US" dirty="0">
              <a:solidFill>
                <a:prstClr val="black"/>
              </a:solidFill>
              <a:latin typeface="Helvetica"/>
            </a:endParaRPr>
          </a:p>
          <a:p>
            <a:endParaRPr lang="en-US" dirty="0">
              <a:solidFill>
                <a:prstClr val="black"/>
              </a:solidFill>
              <a:latin typeface="Helvetica"/>
            </a:endParaRPr>
          </a:p>
          <a:p>
            <a:pPr lvl="1"/>
            <a:r>
              <a:rPr lang="en-US" dirty="0">
                <a:solidFill>
                  <a:srgbClr val="0F7201"/>
                </a:solidFill>
                <a:latin typeface="Consolas"/>
              </a:rPr>
              <a:t>Python OUT &gt;&gt;</a:t>
            </a:r>
          </a:p>
          <a:p>
            <a:r>
              <a:rPr lang="tr-TR" dirty="0">
                <a:solidFill>
                  <a:srgbClr val="0F7201"/>
                </a:solidFill>
                <a:latin typeface="Consolas"/>
              </a:rPr>
              <a:t> </a:t>
            </a:r>
            <a:r>
              <a:rPr lang="tr-TR" dirty="0" smtClean="0">
                <a:solidFill>
                  <a:srgbClr val="0F7201"/>
                </a:solidFill>
                <a:latin typeface="Consolas"/>
              </a:rPr>
              <a:t>	[</a:t>
            </a:r>
            <a:r>
              <a:rPr lang="tr-TR" dirty="0">
                <a:solidFill>
                  <a:srgbClr val="0F7201"/>
                </a:solidFill>
                <a:latin typeface="Consolas"/>
              </a:rPr>
              <a:t>['/dev/cu.Nokia206-COM1', 'n/a', 'n/a'],</a:t>
            </a:r>
          </a:p>
          <a:p>
            <a:r>
              <a:rPr lang="tr-TR" dirty="0">
                <a:solidFill>
                  <a:srgbClr val="0F7201"/>
                </a:solidFill>
                <a:latin typeface="Consolas"/>
              </a:rPr>
              <a:t> </a:t>
            </a:r>
            <a:r>
              <a:rPr lang="tr-TR" dirty="0" smtClean="0">
                <a:solidFill>
                  <a:srgbClr val="0F7201"/>
                </a:solidFill>
                <a:latin typeface="Consolas"/>
              </a:rPr>
              <a:t>	[</a:t>
            </a:r>
            <a:r>
              <a:rPr lang="tr-TR" dirty="0">
                <a:solidFill>
                  <a:srgbClr val="0F7201"/>
                </a:solidFill>
                <a:latin typeface="Consolas"/>
              </a:rPr>
              <a:t>'/dev/</a:t>
            </a:r>
            <a:r>
              <a:rPr lang="tr-TR" dirty="0" err="1">
                <a:solidFill>
                  <a:srgbClr val="0F7201"/>
                </a:solidFill>
                <a:latin typeface="Consolas"/>
              </a:rPr>
              <a:t>cu.Bluetooth</a:t>
            </a:r>
            <a:r>
              <a:rPr lang="tr-TR" dirty="0">
                <a:solidFill>
                  <a:srgbClr val="0F7201"/>
                </a:solidFill>
                <a:latin typeface="Consolas"/>
              </a:rPr>
              <a:t>-Modem', 'n/a', 'n/a'],</a:t>
            </a:r>
          </a:p>
          <a:p>
            <a:r>
              <a:rPr lang="fr-FR" dirty="0" smtClean="0">
                <a:solidFill>
                  <a:srgbClr val="0F7201"/>
                </a:solidFill>
                <a:latin typeface="Consolas"/>
              </a:rPr>
              <a:t> 	[</a:t>
            </a:r>
            <a:r>
              <a:rPr lang="fr-FR" dirty="0">
                <a:solidFill>
                  <a:srgbClr val="0F7201"/>
                </a:solidFill>
                <a:latin typeface="Consolas"/>
              </a:rPr>
              <a:t>'/</a:t>
            </a:r>
            <a:r>
              <a:rPr lang="fr-FR" dirty="0" err="1">
                <a:solidFill>
                  <a:srgbClr val="0F7201"/>
                </a:solidFill>
                <a:latin typeface="Consolas"/>
              </a:rPr>
              <a:t>dev</a:t>
            </a:r>
            <a:r>
              <a:rPr lang="fr-FR" dirty="0">
                <a:solidFill>
                  <a:srgbClr val="0F7201"/>
                </a:solidFill>
                <a:latin typeface="Consolas"/>
              </a:rPr>
              <a:t>/cu.usbmodem411', '</a:t>
            </a:r>
            <a:r>
              <a:rPr lang="fr-FR" dirty="0" err="1">
                <a:solidFill>
                  <a:srgbClr val="0F7201"/>
                </a:solidFill>
                <a:latin typeface="Consolas"/>
              </a:rPr>
              <a:t>Arduino</a:t>
            </a:r>
            <a:r>
              <a:rPr lang="fr-FR" dirty="0">
                <a:solidFill>
                  <a:srgbClr val="0F7201"/>
                </a:solidFill>
                <a:latin typeface="Consolas"/>
              </a:rPr>
              <a:t> Due </a:t>
            </a:r>
            <a:r>
              <a:rPr lang="fr-FR" dirty="0" err="1">
                <a:solidFill>
                  <a:srgbClr val="0F7201"/>
                </a:solidFill>
                <a:latin typeface="Consolas"/>
              </a:rPr>
              <a:t>Prog</a:t>
            </a:r>
            <a:r>
              <a:rPr lang="fr-FR" dirty="0">
                <a:solidFill>
                  <a:srgbClr val="0F7201"/>
                </a:solidFill>
                <a:latin typeface="Consolas"/>
              </a:rPr>
              <a:t>. Port', 'USB VID:PID=2341:3d SNR=95238343334351C02112']]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In </a:t>
            </a:r>
            <a:r>
              <a:rPr lang="en-US" dirty="0"/>
              <a:t>the </a:t>
            </a:r>
            <a:r>
              <a:rPr lang="en-US" dirty="0" smtClean="0"/>
              <a:t>example </a:t>
            </a:r>
            <a:r>
              <a:rPr lang="en-US" dirty="0"/>
              <a:t>an </a:t>
            </a:r>
            <a:r>
              <a:rPr lang="en-US" dirty="0" err="1"/>
              <a:t>Arduino</a:t>
            </a:r>
            <a:r>
              <a:rPr lang="en-US" dirty="0"/>
              <a:t> DUE is connected to port </a:t>
            </a:r>
            <a:r>
              <a:rPr lang="en-US" dirty="0" smtClean="0"/>
              <a:t>411. The example is described in:</a:t>
            </a:r>
          </a:p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</a:rPr>
              <a:t>http://</a:t>
            </a:r>
            <a:r>
              <a:rPr lang="en-US" dirty="0" err="1">
                <a:solidFill>
                  <a:srgbClr val="0000FF"/>
                </a:solidFill>
              </a:rPr>
              <a:t>stackoverflow.com</a:t>
            </a:r>
            <a:r>
              <a:rPr lang="en-US" dirty="0">
                <a:solidFill>
                  <a:srgbClr val="0000FF"/>
                </a:solidFill>
              </a:rPr>
              <a:t>/questions/12254378/how-to-find-the-serial-port-number-on-mac-</a:t>
            </a:r>
            <a:r>
              <a:rPr lang="en-US" dirty="0" err="1">
                <a:solidFill>
                  <a:srgbClr val="0000FF"/>
                </a:solidFill>
              </a:rPr>
              <a:t>os</a:t>
            </a:r>
            <a:r>
              <a:rPr lang="en-US" dirty="0">
                <a:solidFill>
                  <a:srgbClr val="0000FF"/>
                </a:solidFill>
              </a:rPr>
              <a:t>-</a:t>
            </a:r>
            <a:r>
              <a:rPr lang="en-US" dirty="0" err="1">
                <a:solidFill>
                  <a:srgbClr val="0000FF"/>
                </a:solidFill>
              </a:rPr>
              <a:t>x</a:t>
            </a:r>
            <a:r>
              <a:rPr lang="en-US" dirty="0" err="1" smtClean="0">
                <a:solidFill>
                  <a:srgbClr val="0000FF"/>
                </a:solidFill>
              </a:rPr>
              <a:t>http</a:t>
            </a:r>
            <a:r>
              <a:rPr lang="en-US" dirty="0">
                <a:solidFill>
                  <a:srgbClr val="0000FF"/>
                </a:solidFill>
              </a:rPr>
              <a:t>://</a:t>
            </a:r>
            <a:r>
              <a:rPr lang="en-US" dirty="0" err="1">
                <a:solidFill>
                  <a:srgbClr val="0000FF"/>
                </a:solidFill>
              </a:rPr>
              <a:t>stackoverflow.com</a:t>
            </a:r>
            <a:r>
              <a:rPr lang="en-US" dirty="0">
                <a:solidFill>
                  <a:srgbClr val="0000FF"/>
                </a:solidFill>
              </a:rPr>
              <a:t>/questions/12254378/how-to-find-the-serial-port-number-on-mac-</a:t>
            </a:r>
            <a:r>
              <a:rPr lang="en-US" dirty="0" err="1">
                <a:solidFill>
                  <a:srgbClr val="0000FF"/>
                </a:solidFill>
              </a:rPr>
              <a:t>os</a:t>
            </a:r>
            <a:r>
              <a:rPr lang="en-US" dirty="0">
                <a:solidFill>
                  <a:srgbClr val="0000FF"/>
                </a:solidFill>
              </a:rPr>
              <a:t>-x</a:t>
            </a:r>
            <a:endParaRPr lang="it-IT" dirty="0" smtClean="0">
              <a:solidFill>
                <a:srgbClr val="0000FF"/>
              </a:solidFill>
            </a:endParaRPr>
          </a:p>
          <a:p>
            <a:pPr lvl="1"/>
            <a:endParaRPr lang="it-IT" dirty="0" smtClean="0"/>
          </a:p>
          <a:p>
            <a:pPr lvl="1"/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3200860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8221663" cy="708124"/>
          </a:xfrm>
        </p:spPr>
        <p:txBody>
          <a:bodyPr/>
          <a:lstStyle/>
          <a:p>
            <a:r>
              <a:rPr lang="en-US" sz="3200" dirty="0" smtClean="0"/>
              <a:t>Python Serial communication, cont.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 smtClean="0"/>
              <a:t>Next step is to use Python to control a device, see: </a:t>
            </a:r>
            <a:r>
              <a:rPr lang="en-US" sz="1600" dirty="0" err="1" smtClean="0">
                <a:solidFill>
                  <a:srgbClr val="0000FF"/>
                </a:solidFill>
              </a:rPr>
              <a:t>www.akeric.com</a:t>
            </a:r>
            <a:r>
              <a:rPr lang="en-US" sz="1600" dirty="0">
                <a:solidFill>
                  <a:srgbClr val="0000FF"/>
                </a:solidFill>
              </a:rPr>
              <a:t>/blog/?p=</a:t>
            </a:r>
            <a:r>
              <a:rPr lang="en-US" sz="1600" dirty="0" smtClean="0">
                <a:solidFill>
                  <a:srgbClr val="0000FF"/>
                </a:solidFill>
              </a:rPr>
              <a:t>1140</a:t>
            </a:r>
            <a:endParaRPr lang="en-US" sz="1600" dirty="0">
              <a:solidFill>
                <a:srgbClr val="0000FF"/>
              </a:solidFill>
            </a:endParaRPr>
          </a:p>
          <a:p>
            <a:r>
              <a:rPr lang="en-US" sz="1600" dirty="0"/>
              <a:t>Create and upload the </a:t>
            </a:r>
            <a:r>
              <a:rPr lang="en-US" sz="1600" dirty="0" err="1"/>
              <a:t>Arduino</a:t>
            </a:r>
            <a:r>
              <a:rPr lang="en-US" sz="1600" dirty="0"/>
              <a:t> Module </a:t>
            </a:r>
            <a:r>
              <a:rPr lang="en-US" sz="1600" dirty="0" err="1"/>
              <a:t>SerialPythonRX</a:t>
            </a:r>
            <a:r>
              <a:rPr lang="en-US" sz="1600" dirty="0"/>
              <a:t>, as in the webpage. </a:t>
            </a:r>
          </a:p>
          <a:p>
            <a:r>
              <a:rPr lang="en-US" sz="1600" dirty="0"/>
              <a:t>Connect </a:t>
            </a:r>
            <a:r>
              <a:rPr lang="en-US" sz="1600" dirty="0" err="1" smtClean="0"/>
              <a:t>Arduino</a:t>
            </a:r>
            <a:r>
              <a:rPr lang="en-US" sz="1600" dirty="0" smtClean="0"/>
              <a:t> ™ </a:t>
            </a:r>
            <a:r>
              <a:rPr lang="en-US" sz="1600" dirty="0"/>
              <a:t>to the computer via </a:t>
            </a:r>
            <a:r>
              <a:rPr lang="en-US" sz="1600" dirty="0" smtClean="0"/>
              <a:t>USB and Detect </a:t>
            </a:r>
            <a:r>
              <a:rPr lang="en-US" sz="1600" dirty="0"/>
              <a:t>the name of serial </a:t>
            </a:r>
            <a:r>
              <a:rPr lang="en-US" sz="1600" dirty="0" smtClean="0"/>
              <a:t>port</a:t>
            </a:r>
          </a:p>
          <a:p>
            <a:r>
              <a:rPr lang="en-US" sz="1600" dirty="0" smtClean="0"/>
              <a:t>Open </a:t>
            </a:r>
            <a:r>
              <a:rPr lang="en-US" sz="1600" dirty="0"/>
              <a:t>a Python session </a:t>
            </a:r>
            <a:r>
              <a:rPr lang="en-US" sz="1600" dirty="0" smtClean="0"/>
              <a:t>and enter:</a:t>
            </a:r>
            <a:endParaRPr lang="en-US" sz="1600" dirty="0"/>
          </a:p>
          <a:p>
            <a:pPr lvl="1"/>
            <a:r>
              <a:rPr lang="en-US" sz="1200" dirty="0" smtClean="0">
                <a:solidFill>
                  <a:srgbClr val="008000"/>
                </a:solidFill>
              </a:rPr>
              <a:t>&gt;&gt; import serial</a:t>
            </a:r>
          </a:p>
          <a:p>
            <a:pPr lvl="1"/>
            <a:r>
              <a:rPr lang="en-US" sz="1200" dirty="0" smtClean="0">
                <a:solidFill>
                  <a:srgbClr val="008000"/>
                </a:solidFill>
              </a:rPr>
              <a:t>&gt;&gt; </a:t>
            </a:r>
            <a:r>
              <a:rPr lang="en-US" sz="1200" dirty="0" err="1" smtClean="0">
                <a:solidFill>
                  <a:srgbClr val="008000"/>
                </a:solidFill>
              </a:rPr>
              <a:t>ser</a:t>
            </a:r>
            <a:r>
              <a:rPr lang="en-US" sz="1200" dirty="0" smtClean="0">
                <a:solidFill>
                  <a:srgbClr val="008000"/>
                </a:solidFill>
              </a:rPr>
              <a:t> = </a:t>
            </a:r>
            <a:r>
              <a:rPr lang="en-US" sz="1200" dirty="0" err="1" smtClean="0">
                <a:solidFill>
                  <a:srgbClr val="008000"/>
                </a:solidFill>
              </a:rPr>
              <a:t>serial.Serial</a:t>
            </a:r>
            <a:r>
              <a:rPr lang="en-US" sz="1200" dirty="0" smtClean="0">
                <a:solidFill>
                  <a:srgbClr val="008000"/>
                </a:solidFill>
              </a:rPr>
              <a:t>('/</a:t>
            </a:r>
            <a:r>
              <a:rPr lang="en-US" sz="1200" dirty="0" err="1" smtClean="0">
                <a:solidFill>
                  <a:srgbClr val="008000"/>
                </a:solidFill>
              </a:rPr>
              <a:t>dev</a:t>
            </a:r>
            <a:r>
              <a:rPr lang="en-US" sz="1200" dirty="0" smtClean="0">
                <a:solidFill>
                  <a:srgbClr val="008000"/>
                </a:solidFill>
              </a:rPr>
              <a:t>/tty.usbmodem411', 9600)</a:t>
            </a:r>
          </a:p>
          <a:p>
            <a:pPr lvl="1"/>
            <a:r>
              <a:rPr lang="en-US" sz="1200" dirty="0" smtClean="0">
                <a:solidFill>
                  <a:srgbClr val="008000"/>
                </a:solidFill>
              </a:rPr>
              <a:t>&gt;&gt; </a:t>
            </a:r>
            <a:r>
              <a:rPr lang="en-US" sz="1200" dirty="0" err="1" smtClean="0">
                <a:solidFill>
                  <a:srgbClr val="008000"/>
                </a:solidFill>
              </a:rPr>
              <a:t>ser.write</a:t>
            </a:r>
            <a:r>
              <a:rPr lang="en-US" sz="1200" dirty="0" smtClean="0">
                <a:solidFill>
                  <a:srgbClr val="008000"/>
                </a:solidFill>
              </a:rPr>
              <a:t>('5’)</a:t>
            </a:r>
            <a:endParaRPr lang="en-US" sz="1600" dirty="0" smtClean="0"/>
          </a:p>
          <a:p>
            <a:r>
              <a:rPr lang="en-US" sz="1600" dirty="0" smtClean="0"/>
              <a:t>the </a:t>
            </a:r>
            <a:r>
              <a:rPr lang="en-US" sz="1600" dirty="0"/>
              <a:t>LED connected to pin 13 will blink 5 times. Make sure </a:t>
            </a:r>
            <a:r>
              <a:rPr lang="en-US" sz="1600" dirty="0" smtClean="0"/>
              <a:t>to use correct Serial port name.</a:t>
            </a:r>
            <a:endParaRPr lang="en-US" sz="1600" dirty="0"/>
          </a:p>
        </p:txBody>
      </p:sp>
      <p:pic>
        <p:nvPicPr>
          <p:cNvPr id="4" name="Picture 3" descr="100_385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717032"/>
            <a:ext cx="4195316" cy="27955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92080" y="5013176"/>
            <a:ext cx="3312368" cy="12003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err="1" smtClean="0"/>
              <a:t>Arduino</a:t>
            </a:r>
            <a:r>
              <a:rPr lang="en-US" dirty="0" smtClean="0"/>
              <a:t> is a programmable  prototyping board based on a </a:t>
            </a:r>
            <a:r>
              <a:rPr lang="en-US" dirty="0" err="1" smtClean="0"/>
              <a:t>ATMega</a:t>
            </a:r>
            <a:r>
              <a:rPr lang="en-US" dirty="0" smtClean="0"/>
              <a:t> processor, connected via USB to the control computer.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 bwMode="auto">
          <a:xfrm flipH="1">
            <a:off x="1619672" y="5229200"/>
            <a:ext cx="3672408" cy="432048"/>
          </a:xfrm>
          <a:prstGeom prst="straightConnector1">
            <a:avLst/>
          </a:prstGeom>
          <a:ln>
            <a:solidFill>
              <a:srgbClr val="FF6600"/>
            </a:solidFill>
            <a:headEnd type="none" w="med" len="med"/>
            <a:tailEnd type="arrow"/>
          </a:ln>
          <a:extLst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3414970"/>
      </p:ext>
    </p:extLst>
  </p:cSld>
  <p:clrMapOvr>
    <a:masterClrMapping/>
  </p:clrMapOvr>
</p:sld>
</file>

<file path=ppt/theme/theme1.xml><?xml version="1.0" encoding="utf-8"?>
<a:theme xmlns:a="http://schemas.openxmlformats.org/drawingml/2006/main" name="Parte prima">
  <a:themeElements>
    <a:clrScheme name="Personalizzat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2060"/>
      </a:hlink>
      <a:folHlink>
        <a:srgbClr val="FF0000"/>
      </a:folHlink>
    </a:clrScheme>
    <a:fontScheme name="Office Theme">
      <a:majorFont>
        <a:latin typeface="Calibri"/>
        <a:ea typeface="ＭＳ Ｐゴシック"/>
        <a:cs typeface="MS Gothic"/>
      </a:majorFont>
      <a:minorFont>
        <a:latin typeface="Calibri"/>
        <a:ea typeface="ＭＳ Ｐゴシック"/>
        <a:cs typeface="MS Gothic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Calibri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Calibri" charset="0"/>
            <a:ea typeface="ＭＳ Ｐゴシック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Parte prima</Template>
  <TotalTime>5324</TotalTime>
  <Words>221</Words>
  <Application>Microsoft Macintosh PowerPoint</Application>
  <PresentationFormat>On-screen Show (4:3)</PresentationFormat>
  <Paragraphs>27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Parte prima</vt:lpstr>
      <vt:lpstr>Serial port Com with Python</vt:lpstr>
      <vt:lpstr>Python Serial communication, cont.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Linguaggi di programmazione nella fusione</dc:title>
  <dc:creator>Edmondo Giovannozzi</dc:creator>
  <cp:lastModifiedBy>Marco Zerbini</cp:lastModifiedBy>
  <cp:revision>506</cp:revision>
  <cp:lastPrinted>2014-05-26T16:00:06Z</cp:lastPrinted>
  <dcterms:created xsi:type="dcterms:W3CDTF">2014-04-24T14:06:00Z</dcterms:created>
  <dcterms:modified xsi:type="dcterms:W3CDTF">2016-01-14T15:06:26Z</dcterms:modified>
</cp:coreProperties>
</file>