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8" r:id="rId3"/>
    <p:sldId id="259" r:id="rId4"/>
    <p:sldId id="268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2F2BA4-7A63-4352-8C29-43E417C182AC}" type="datetimeFigureOut">
              <a:rPr lang="it-IT" smtClean="0"/>
              <a:t>13/01/2016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EAB61E-A58A-458A-885B-34FFC3678C7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259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6957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5351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8865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6597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7690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49738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1059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2113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605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AB61E-A58A-458A-885B-34FFC3678C73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7787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495E0-5C9A-4A9B-9F1D-24AF3241B13F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21195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32AD0-2797-4EA8-90F9-78B3126471B4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3222297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4225" cy="5989637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8963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C5148E-722D-4917-8EDE-169EAA94313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649864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495E0-5C9A-4A9B-9F1D-24AF3241B13F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847899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914400" indent="-457200">
              <a:buFont typeface="Wingdings" panose="05000000000000000000" pitchFamily="2" charset="2"/>
              <a:buChar char="Ø"/>
              <a:defRPr/>
            </a:lvl2pPr>
            <a:lvl3pPr marL="1257300" indent="-342900">
              <a:buFont typeface="Wingdings" panose="05000000000000000000" pitchFamily="2" charset="2"/>
              <a:buChar char="§"/>
              <a:defRPr/>
            </a:lvl3pPr>
            <a:lvl4pPr marL="1714500" indent="-342900">
              <a:buFont typeface="Courier New" panose="02070309020205020404" pitchFamily="49" charset="0"/>
              <a:buChar char="o"/>
              <a:defRPr/>
            </a:lvl4pPr>
            <a:lvl5pPr marL="2171700" indent="-342900">
              <a:buFont typeface="Wingdings" panose="05000000000000000000" pitchFamily="2" charset="2"/>
              <a:buChar char="ü"/>
              <a:defRPr/>
            </a:lvl5pPr>
          </a:lstStyle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4B53EC-8547-4F69-B9FC-B2FC9791546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275058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0A375-58A1-4CAA-8291-47A122B1844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4212674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C45453-8535-4F25-90F4-446DA06A5723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069486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16D307-9D46-4E21-B30E-D6352CDA0076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4268299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B2C12-BDC6-449F-892C-79C33A678A4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833754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3081D5-1805-4480-A793-4BBA6F453BFF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892218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058634-5800-4B83-8D6D-3B2B9ED64AB3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727207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914400" indent="-457200">
              <a:buFont typeface="Wingdings" panose="05000000000000000000" pitchFamily="2" charset="2"/>
              <a:buChar char="Ø"/>
              <a:defRPr/>
            </a:lvl2pPr>
            <a:lvl3pPr marL="1257300" indent="-342900">
              <a:buFont typeface="Wingdings" panose="05000000000000000000" pitchFamily="2" charset="2"/>
              <a:buChar char="§"/>
              <a:defRPr/>
            </a:lvl3pPr>
            <a:lvl4pPr marL="1714500" indent="-342900">
              <a:buFont typeface="Courier New" panose="02070309020205020404" pitchFamily="49" charset="0"/>
              <a:buChar char="o"/>
              <a:defRPr/>
            </a:lvl4pPr>
            <a:lvl5pPr marL="2171700" indent="-342900">
              <a:buFont typeface="Wingdings" panose="05000000000000000000" pitchFamily="2" charset="2"/>
              <a:buChar char="ü"/>
              <a:defRPr/>
            </a:lvl5pPr>
          </a:lstStyle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4B53EC-8547-4F69-B9FC-B2FC9791546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773589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16496-C828-4560-8BEF-D597082251EC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42945721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32AD0-2797-4EA8-90F9-78B3126471B4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558882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4225" cy="5989637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8963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C5148E-722D-4917-8EDE-169EAA94313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256938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0A375-58A1-4CAA-8291-47A122B1844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570732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C45453-8535-4F25-90F4-446DA06A5723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444935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16D307-9D46-4E21-B30E-D6352CDA0076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3988558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B2C12-BDC6-449F-892C-79C33A678A4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658097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3081D5-1805-4480-A793-4BBA6F453BFF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844510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058634-5800-4B83-8D6D-3B2B9ED64AB3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694673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16496-C828-4560-8BEF-D597082251EC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4171964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upload.wikimedia.org/wikipedia/eml/thumb/0/0c/Bandiera_italiana.svg/800px-Bandiera_italiana.svg.png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hyperlink" Target="http://upload.wikimedia.org/wikipedia/eml/thumb/0/0c/Bandiera_italiana.svg/800px-Bandiera_italiana.svg.pn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1663" cy="70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 titolo</a:t>
            </a:r>
            <a:endParaRPr lang="it-IT" noProof="0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1520" y="1052735"/>
            <a:ext cx="8640960" cy="551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della struttura</a:t>
            </a:r>
          </a:p>
          <a:p>
            <a:pPr lvl="1"/>
            <a:r>
              <a:rPr lang="it-IT" noProof="0" dirty="0" smtClean="0"/>
              <a:t>Secondo livello struttura</a:t>
            </a:r>
          </a:p>
          <a:p>
            <a:pPr lvl="2"/>
            <a:r>
              <a:rPr lang="it-IT" noProof="0" dirty="0" smtClean="0"/>
              <a:t>Terzo livello struttura</a:t>
            </a:r>
          </a:p>
          <a:p>
            <a:pPr lvl="3"/>
            <a:r>
              <a:rPr lang="it-IT" noProof="0" dirty="0" smtClean="0"/>
              <a:t>Quarto livello struttura</a:t>
            </a:r>
          </a:p>
          <a:p>
            <a:pPr lvl="4"/>
            <a:r>
              <a:rPr lang="it-IT" noProof="0" dirty="0" smtClean="0"/>
              <a:t>Quinto livello struttura</a:t>
            </a:r>
          </a:p>
          <a:p>
            <a:pPr lvl="4"/>
            <a:r>
              <a:rPr lang="it-IT" noProof="0" dirty="0" smtClean="0"/>
              <a:t>Sesto livello struttura</a:t>
            </a:r>
          </a:p>
          <a:p>
            <a:pPr lvl="4"/>
            <a:r>
              <a:rPr lang="it-IT" noProof="0" dirty="0" smtClean="0"/>
              <a:t>Settimo livello struttura</a:t>
            </a:r>
          </a:p>
          <a:p>
            <a:pPr lvl="4"/>
            <a:r>
              <a:rPr lang="it-IT" noProof="0" dirty="0" smtClean="0"/>
              <a:t>Ottavo livello struttura</a:t>
            </a:r>
          </a:p>
          <a:p>
            <a:pPr lvl="4"/>
            <a:r>
              <a:rPr lang="it-IT" noProof="0" dirty="0" smtClean="0"/>
              <a:t>Nono livello struttura</a:t>
            </a:r>
            <a:endParaRPr lang="it-IT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Font typeface="Times New Roman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Tahoma" charset="0"/>
              </a:defRPr>
            </a:lvl1pPr>
          </a:lstStyle>
          <a:p>
            <a:pPr>
              <a:defRPr/>
            </a:pPr>
            <a:endParaRPr lang="it-IT" noProof="0" dirty="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it-IT" noProof="0" dirty="0">
              <a:latin typeface="Calibri" charset="0"/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B82A014A-5BA0-4D84-B6F3-D5FA56DFDB71}" type="slidenum">
              <a:rPr lang="it-IT" altLang="it-IT" noProof="0" smtClean="0"/>
              <a:pPr/>
              <a:t>‹N›</a:t>
            </a:fld>
            <a:endParaRPr lang="it-IT" altLang="it-IT" noProof="0" dirty="0"/>
          </a:p>
        </p:txBody>
      </p:sp>
      <p:grpSp>
        <p:nvGrpSpPr>
          <p:cNvPr id="1031" name="Gruppo 10"/>
          <p:cNvGrpSpPr>
            <a:grpSpLocks/>
          </p:cNvGrpSpPr>
          <p:nvPr/>
        </p:nvGrpSpPr>
        <p:grpSpPr bwMode="auto">
          <a:xfrm>
            <a:off x="5942013" y="6570663"/>
            <a:ext cx="3209925" cy="287337"/>
            <a:chOff x="3995936" y="3140968"/>
            <a:chExt cx="3209925" cy="288000"/>
          </a:xfrm>
        </p:grpSpPr>
        <p:sp>
          <p:nvSpPr>
            <p:cNvPr id="1032" name="CasellaDiTesto 11"/>
            <p:cNvSpPr txBox="1">
              <a:spLocks/>
            </p:cNvSpPr>
            <p:nvPr/>
          </p:nvSpPr>
          <p:spPr bwMode="auto">
            <a:xfrm>
              <a:off x="3995936" y="3140968"/>
              <a:ext cx="2806700" cy="288000"/>
            </a:xfrm>
            <a:prstGeom prst="rect">
              <a:avLst/>
            </a:prstGeom>
            <a:solidFill>
              <a:srgbClr val="DCE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defTabSz="914400" eaLnBrk="1" hangingPunct="1">
                <a:buClrTx/>
                <a:buSzTx/>
                <a:buFontTx/>
                <a:buNone/>
                <a:defRPr/>
              </a:pPr>
              <a:r>
                <a:rPr lang="it-IT" sz="1200" noProof="0" dirty="0" smtClean="0">
                  <a:solidFill>
                    <a:srgbClr val="1F497D"/>
                  </a:solidFill>
                </a:rPr>
                <a:t>Consorzio</a:t>
              </a:r>
              <a:r>
                <a:rPr lang="it-IT" sz="1200" dirty="0" smtClean="0">
                  <a:solidFill>
                    <a:srgbClr val="1F497D"/>
                  </a:solidFill>
                </a:rPr>
                <a:t> EUROFUSION, ENEA</a:t>
              </a:r>
            </a:p>
          </p:txBody>
        </p:sp>
        <p:grpSp>
          <p:nvGrpSpPr>
            <p:cNvPr id="1033" name="Gruppo 20"/>
            <p:cNvGrpSpPr>
              <a:grpSpLocks noChangeAspect="1"/>
            </p:cNvGrpSpPr>
            <p:nvPr/>
          </p:nvGrpSpPr>
          <p:grpSpPr bwMode="auto">
            <a:xfrm>
              <a:off x="6804001" y="3140968"/>
              <a:ext cx="401860" cy="288000"/>
              <a:chOff x="3275856" y="1916832"/>
              <a:chExt cx="1440160" cy="1032116"/>
            </a:xfrm>
          </p:grpSpPr>
          <p:pic>
            <p:nvPicPr>
              <p:cNvPr id="1034" name="Picture 2" descr="Mostra immagine a dimensione intera">
                <a:hlinkClick r:id="rId14"/>
              </p:cNvPr>
              <p:cNvPicPr>
                <a:picLocks noChangeAspect="1" noChangeArrowheads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88840"/>
                <a:ext cx="1440160" cy="960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5" name="Picture 4" descr="http://www.dmgbandiere.com/img/europa.gif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16832"/>
                <a:ext cx="1440160" cy="960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4183858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 baseline="0">
          <a:solidFill>
            <a:srgbClr val="104176"/>
          </a:solidFill>
          <a:latin typeface="Verdana" panose="020B0604030504040204" pitchFamily="34" charset="0"/>
          <a:ea typeface="MS PGothic" pitchFamily="34" charset="-128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9pPr>
    </p:titleStyle>
    <p:bodyStyle>
      <a:lvl1pPr marL="457200" indent="-457200" algn="l" defTabSz="449263" rtl="0" eaLnBrk="1" fontAlgn="base" hangingPunct="1">
        <a:spcBef>
          <a:spcPts val="8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914400" indent="-457200" algn="l" defTabSz="449263" rtl="0" eaLnBrk="1" fontAlgn="base" hangingPunct="1">
        <a:spcBef>
          <a:spcPts val="7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257300" indent="-342900" algn="l" defTabSz="449263" rtl="0" eaLnBrk="1" fontAlgn="base" hangingPunct="1">
        <a:spcBef>
          <a:spcPts val="6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7145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1717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1663" cy="70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 titolo</a:t>
            </a:r>
            <a:endParaRPr lang="it-IT" noProof="0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1520" y="1052735"/>
            <a:ext cx="8640960" cy="551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della struttura</a:t>
            </a:r>
          </a:p>
          <a:p>
            <a:pPr lvl="1"/>
            <a:r>
              <a:rPr lang="it-IT" noProof="0" dirty="0" smtClean="0"/>
              <a:t>Secondo livello struttura</a:t>
            </a:r>
          </a:p>
          <a:p>
            <a:pPr lvl="2"/>
            <a:r>
              <a:rPr lang="it-IT" noProof="0" dirty="0" smtClean="0"/>
              <a:t>Terzo livello struttura</a:t>
            </a:r>
          </a:p>
          <a:p>
            <a:pPr lvl="3"/>
            <a:r>
              <a:rPr lang="it-IT" noProof="0" dirty="0" smtClean="0"/>
              <a:t>Quarto livello struttura</a:t>
            </a:r>
          </a:p>
          <a:p>
            <a:pPr lvl="4"/>
            <a:r>
              <a:rPr lang="it-IT" noProof="0" dirty="0" smtClean="0"/>
              <a:t>Quinto livello struttura</a:t>
            </a:r>
          </a:p>
          <a:p>
            <a:pPr lvl="4"/>
            <a:r>
              <a:rPr lang="it-IT" noProof="0" dirty="0" smtClean="0"/>
              <a:t>Sesto livello struttura</a:t>
            </a:r>
          </a:p>
          <a:p>
            <a:pPr lvl="4"/>
            <a:r>
              <a:rPr lang="it-IT" noProof="0" dirty="0" smtClean="0"/>
              <a:t>Settimo livello struttura</a:t>
            </a:r>
          </a:p>
          <a:p>
            <a:pPr lvl="4"/>
            <a:r>
              <a:rPr lang="it-IT" noProof="0" dirty="0" smtClean="0"/>
              <a:t>Ottavo livello struttura</a:t>
            </a:r>
          </a:p>
          <a:p>
            <a:pPr lvl="4"/>
            <a:r>
              <a:rPr lang="it-IT" noProof="0" dirty="0" smtClean="0"/>
              <a:t>Nono livello struttura</a:t>
            </a:r>
            <a:endParaRPr lang="it-IT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Font typeface="Times New Roman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Tahoma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it-IT" dirty="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B82A014A-5BA0-4D84-B6F3-D5FA56DFDB71}" type="slidenum">
              <a:rPr lang="it-IT" altLang="it-IT" smtClean="0"/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‹N›</a:t>
            </a:fld>
            <a:endParaRPr lang="it-IT" altLang="it-IT" dirty="0"/>
          </a:p>
        </p:txBody>
      </p:sp>
      <p:grpSp>
        <p:nvGrpSpPr>
          <p:cNvPr id="1031" name="Gruppo 10"/>
          <p:cNvGrpSpPr>
            <a:grpSpLocks/>
          </p:cNvGrpSpPr>
          <p:nvPr/>
        </p:nvGrpSpPr>
        <p:grpSpPr bwMode="auto">
          <a:xfrm>
            <a:off x="5942013" y="6570663"/>
            <a:ext cx="3209925" cy="287337"/>
            <a:chOff x="3995936" y="3140968"/>
            <a:chExt cx="3209925" cy="288000"/>
          </a:xfrm>
        </p:grpSpPr>
        <p:sp>
          <p:nvSpPr>
            <p:cNvPr id="1032" name="CasellaDiTesto 11"/>
            <p:cNvSpPr txBox="1">
              <a:spLocks/>
            </p:cNvSpPr>
            <p:nvPr/>
          </p:nvSpPr>
          <p:spPr bwMode="auto">
            <a:xfrm>
              <a:off x="3995936" y="3140968"/>
              <a:ext cx="2806700" cy="288000"/>
            </a:xfrm>
            <a:prstGeom prst="rect">
              <a:avLst/>
            </a:prstGeom>
            <a:solidFill>
              <a:srgbClr val="DCE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200" dirty="0" smtClean="0">
                  <a:solidFill>
                    <a:srgbClr val="1F497D"/>
                  </a:solidFill>
                </a:rPr>
                <a:t>Consorzio EUROFUSION, ENEA</a:t>
              </a:r>
            </a:p>
          </p:txBody>
        </p:sp>
        <p:grpSp>
          <p:nvGrpSpPr>
            <p:cNvPr id="1033" name="Gruppo 20"/>
            <p:cNvGrpSpPr>
              <a:grpSpLocks noChangeAspect="1"/>
            </p:cNvGrpSpPr>
            <p:nvPr/>
          </p:nvGrpSpPr>
          <p:grpSpPr bwMode="auto">
            <a:xfrm>
              <a:off x="6804001" y="3140968"/>
              <a:ext cx="401860" cy="288000"/>
              <a:chOff x="3275856" y="1916832"/>
              <a:chExt cx="1440160" cy="1032116"/>
            </a:xfrm>
          </p:grpSpPr>
          <p:pic>
            <p:nvPicPr>
              <p:cNvPr id="1034" name="Picture 2" descr="Mostra immagine a dimensione intera">
                <a:hlinkClick r:id="rId14"/>
              </p:cNvPr>
              <p:cNvPicPr>
                <a:picLocks noChangeAspect="1" noChangeArrowheads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88840"/>
                <a:ext cx="1440160" cy="960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5" name="Picture 4" descr="http://www.dmgbandiere.com/img/europa.gif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16832"/>
                <a:ext cx="1440160" cy="960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533004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 baseline="0">
          <a:solidFill>
            <a:srgbClr val="104176"/>
          </a:solidFill>
          <a:latin typeface="Verdana" panose="020B0604030504040204" pitchFamily="34" charset="0"/>
          <a:ea typeface="MS PGothic" pitchFamily="34" charset="-128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9pPr>
    </p:titleStyle>
    <p:bodyStyle>
      <a:lvl1pPr marL="457200" indent="-457200" algn="l" defTabSz="449263" rtl="0" eaLnBrk="1" fontAlgn="base" hangingPunct="1">
        <a:spcBef>
          <a:spcPts val="8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914400" indent="-457200" algn="l" defTabSz="449263" rtl="0" eaLnBrk="1" fontAlgn="base" hangingPunct="1">
        <a:spcBef>
          <a:spcPts val="7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257300" indent="-342900" algn="l" defTabSz="449263" rtl="0" eaLnBrk="1" fontAlgn="base" hangingPunct="1">
        <a:spcBef>
          <a:spcPts val="6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7145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1717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411760" y="836713"/>
            <a:ext cx="6480720" cy="1008112"/>
          </a:xfrm>
        </p:spPr>
        <p:txBody>
          <a:bodyPr/>
          <a:lstStyle/>
          <a:p>
            <a:r>
              <a:rPr lang="it-IT" sz="3200" dirty="0" smtClean="0">
                <a:solidFill>
                  <a:schemeClr val="bg1"/>
                </a:solidFill>
              </a:rPr>
              <a:t>Plot dei dati di FTU con </a:t>
            </a:r>
            <a:r>
              <a:rPr lang="it-IT" sz="3200" dirty="0" err="1" smtClean="0">
                <a:solidFill>
                  <a:schemeClr val="bg1"/>
                </a:solidFill>
              </a:rPr>
              <a:t>Python</a:t>
            </a:r>
            <a:endParaRPr lang="it-IT" sz="3200" dirty="0">
              <a:solidFill>
                <a:schemeClr val="bg1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23528" y="2204864"/>
            <a:ext cx="6400800" cy="1752600"/>
          </a:xfrm>
        </p:spPr>
        <p:txBody>
          <a:bodyPr/>
          <a:lstStyle/>
          <a:p>
            <a:pPr algn="l"/>
            <a:r>
              <a:rPr lang="it-IT" sz="3600" dirty="0"/>
              <a:t>E</a:t>
            </a:r>
            <a:r>
              <a:rPr lang="it-IT" sz="3600" dirty="0" smtClean="0"/>
              <a:t>dmondo Giovannozzi</a:t>
            </a:r>
          </a:p>
          <a:p>
            <a:pPr algn="l"/>
            <a:r>
              <a:rPr lang="it-IT" sz="3600" dirty="0" smtClean="0">
                <a:solidFill>
                  <a:srgbClr val="7030A0"/>
                </a:solidFill>
              </a:rPr>
              <a:t>Interfaccia semplificata</a:t>
            </a:r>
            <a:endParaRPr lang="it-IT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57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altri metodi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517927"/>
          </a:xfrm>
        </p:spPr>
        <p:txBody>
          <a:bodyPr/>
          <a:lstStyle/>
          <a:p>
            <a:pPr marL="720725" indent="-720725">
              <a:buNone/>
            </a:pP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w.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adddata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ipanel</a:t>
            </a: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it-IT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xd</a:t>
            </a: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it-IT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yd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,…,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ylabel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label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,…)</a:t>
            </a:r>
          </a:p>
          <a:p>
            <a:pPr marL="720725" indent="-720725">
              <a:spcBef>
                <a:spcPts val="600"/>
              </a:spcBef>
              <a:buNone/>
            </a:pPr>
            <a:r>
              <a:rPr lang="it-IT" sz="2400" dirty="0">
                <a:cs typeface="Courier New" panose="02070309020205020404" pitchFamily="49" charset="0"/>
              </a:rPr>
              <a:t>	</a:t>
            </a:r>
            <a:r>
              <a:rPr lang="it-IT" sz="2400" dirty="0" smtClean="0">
                <a:cs typeface="Courier New" panose="02070309020205020404" pitchFamily="49" charset="0"/>
              </a:rPr>
              <a:t>aggiunge al pannello specificato dei dati presenti nei vettori </a:t>
            </a:r>
            <a:r>
              <a:rPr lang="it-IT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xd</a:t>
            </a:r>
            <a:r>
              <a:rPr lang="it-IT" sz="2400" dirty="0" smtClean="0">
                <a:cs typeface="Courier New" panose="02070309020205020404" pitchFamily="49" charset="0"/>
              </a:rPr>
              <a:t>, </a:t>
            </a:r>
            <a:r>
              <a:rPr lang="it-IT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yd</a:t>
            </a:r>
            <a:r>
              <a:rPr lang="it-IT" sz="2400" dirty="0" smtClean="0">
                <a:cs typeface="Courier New" panose="02070309020205020404" pitchFamily="49" charset="0"/>
              </a:rPr>
              <a:t>.</a:t>
            </a:r>
            <a:endParaRPr lang="it-IT" sz="2400" dirty="0">
              <a:cs typeface="Courier New" panose="02070309020205020404" pitchFamily="49" charset="0"/>
            </a:endParaRPr>
          </a:p>
          <a:p>
            <a:pPr marL="720725" indent="-720725">
              <a:buNone/>
            </a:pP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w.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text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ipanel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…)</a:t>
            </a:r>
          </a:p>
          <a:p>
            <a:pPr marL="720725" indent="-720725">
              <a:spcBef>
                <a:spcPts val="600"/>
              </a:spcBef>
              <a:buNone/>
            </a:pPr>
            <a:r>
              <a:rPr lang="it-IT" sz="2400" dirty="0"/>
              <a:t>	</a:t>
            </a:r>
            <a:r>
              <a:rPr lang="it-IT" sz="2400" dirty="0" smtClean="0"/>
              <a:t>mette una stringa nella posizione specificata in coordinate relativa al pannello</a:t>
            </a:r>
          </a:p>
          <a:p>
            <a:pPr marL="720725" indent="-720725">
              <a:buNone/>
            </a:pP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w.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vlines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…) </a:t>
            </a:r>
          </a:p>
          <a:p>
            <a:pPr marL="720725" indent="-720725">
              <a:spcBef>
                <a:spcPts val="600"/>
              </a:spcBef>
              <a:buNone/>
            </a:pPr>
            <a:r>
              <a:rPr lang="it-IT" sz="2400" dirty="0"/>
              <a:t>	</a:t>
            </a:r>
            <a:r>
              <a:rPr lang="it-IT" sz="2400" dirty="0" smtClean="0"/>
              <a:t>mette delle linee verticali su tutti i pannelli</a:t>
            </a:r>
          </a:p>
          <a:p>
            <a:pPr marL="720725" indent="-720725">
              <a:buNone/>
            </a:pP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w.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plot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show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720725" indent="-720725">
              <a:spcBef>
                <a:spcPts val="600"/>
              </a:spcBef>
              <a:buNone/>
            </a:pPr>
            <a:r>
              <a:rPr lang="it-IT" sz="2400" dirty="0"/>
              <a:t>	</a:t>
            </a:r>
            <a:r>
              <a:rPr lang="it-IT" sz="2400" dirty="0" smtClean="0"/>
              <a:t>grafica la figura. Se show è falso la figura viene generata in memoria ma non mostrata a schermo.</a:t>
            </a:r>
          </a:p>
          <a:p>
            <a:pPr marL="720725" indent="-720725">
              <a:buNone/>
            </a:pP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.save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filename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…)</a:t>
            </a:r>
          </a:p>
          <a:p>
            <a:pPr marL="720725" indent="-720725">
              <a:spcBef>
                <a:spcPts val="600"/>
              </a:spcBef>
              <a:buNone/>
            </a:pPr>
            <a:r>
              <a:rPr lang="it-IT" sz="2400" dirty="0"/>
              <a:t>	</a:t>
            </a:r>
            <a:r>
              <a:rPr lang="it-IT" sz="2400" dirty="0" smtClean="0"/>
              <a:t>salva la figura su di un file grafico (.</a:t>
            </a:r>
            <a:r>
              <a:rPr lang="it-IT" sz="2400" dirty="0" err="1" smtClean="0"/>
              <a:t>eps</a:t>
            </a:r>
            <a:r>
              <a:rPr lang="it-IT" sz="2400" dirty="0" smtClean="0"/>
              <a:t>, .</a:t>
            </a:r>
            <a:r>
              <a:rPr lang="it-IT" sz="2400" dirty="0" err="1" smtClean="0"/>
              <a:t>png</a:t>
            </a:r>
            <a:r>
              <a:rPr lang="it-IT" sz="2400" dirty="0" smtClean="0"/>
              <a:t>, etc.)</a:t>
            </a:r>
          </a:p>
          <a:p>
            <a:pPr marL="720725" indent="-720725">
              <a:buNone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303746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Conclusioni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Provatelo.</a:t>
            </a:r>
          </a:p>
          <a:p>
            <a:r>
              <a:rPr lang="it-IT" dirty="0" smtClean="0"/>
              <a:t>Fate domande.</a:t>
            </a:r>
          </a:p>
          <a:p>
            <a:r>
              <a:rPr lang="it-IT" dirty="0" smtClean="0"/>
              <a:t>Fate richieste (forse, ma non sempre, potrebbero essere esaudite…).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9354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Obbiettivi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Semplici script che producono figure pronte per la pubblicazione.</a:t>
            </a:r>
          </a:p>
          <a:p>
            <a:r>
              <a:rPr lang="it-IT" dirty="0" smtClean="0"/>
              <a:t>focalizzati sui plot dei dati di FTU.</a:t>
            </a:r>
          </a:p>
          <a:p>
            <a:r>
              <a:rPr lang="it-IT" dirty="0" smtClean="0"/>
              <a:t>Figure che seguono lo standard del JET.</a:t>
            </a:r>
          </a:p>
          <a:p>
            <a:r>
              <a:rPr lang="it-IT" dirty="0" smtClean="0"/>
              <a:t>File .</a:t>
            </a:r>
            <a:r>
              <a:rPr lang="it-IT" dirty="0" err="1" smtClean="0"/>
              <a:t>eps</a:t>
            </a:r>
            <a:r>
              <a:rPr lang="it-IT" dirty="0" smtClean="0"/>
              <a:t> o .</a:t>
            </a:r>
            <a:r>
              <a:rPr lang="it-IT" dirty="0" err="1" smtClean="0"/>
              <a:t>png</a:t>
            </a:r>
            <a:r>
              <a:rPr lang="it-IT" dirty="0" smtClean="0"/>
              <a:t> facilmente salvabili.</a:t>
            </a:r>
          </a:p>
          <a:p>
            <a:r>
              <a:rPr lang="it-IT" dirty="0" smtClean="0"/>
              <a:t>Il più (spero) intuitivi possibile.</a:t>
            </a:r>
          </a:p>
          <a:p>
            <a:r>
              <a:rPr lang="it-IT" dirty="0" smtClean="0"/>
              <a:t>Al disotto c’è sempre </a:t>
            </a:r>
            <a:r>
              <a:rPr lang="it-IT" dirty="0" err="1" smtClean="0"/>
              <a:t>Python</a:t>
            </a:r>
            <a:r>
              <a:rPr lang="it-IT" dirty="0" smtClean="0"/>
              <a:t> con tutta la sua potenza.</a:t>
            </a:r>
          </a:p>
          <a:p>
            <a:r>
              <a:rPr lang="it-IT" dirty="0" smtClean="0"/>
              <a:t>Prima versione (segnalatemi i problemi).</a:t>
            </a:r>
          </a:p>
          <a:p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67313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Per iniziare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400" dirty="0" smtClean="0"/>
              <a:t>Salvate gli esempi in un file di testo terminante con </a:t>
            </a:r>
            <a:r>
              <a:rPr lang="it-IT" sz="2400" b="1" dirty="0" smtClean="0"/>
              <a:t>.</a:t>
            </a:r>
            <a:r>
              <a:rPr lang="it-IT" sz="2400" b="1" dirty="0" err="1" smtClean="0"/>
              <a:t>py</a:t>
            </a:r>
            <a:r>
              <a:rPr lang="it-IT" sz="2400" dirty="0" smtClean="0"/>
              <a:t>.</a:t>
            </a:r>
          </a:p>
          <a:p>
            <a:pPr marL="0" indent="0">
              <a:buNone/>
            </a:pPr>
            <a:r>
              <a:rPr lang="it-IT" sz="2400" dirty="0" smtClean="0"/>
              <a:t>Dal </a:t>
            </a:r>
            <a:r>
              <a:rPr lang="it-IT" sz="2400" dirty="0" err="1" smtClean="0"/>
              <a:t>prompt</a:t>
            </a:r>
            <a:r>
              <a:rPr lang="it-IT" sz="2400" dirty="0" smtClean="0"/>
              <a:t> di </a:t>
            </a:r>
            <a:r>
              <a:rPr lang="it-IT" sz="2400" dirty="0" err="1" smtClean="0"/>
              <a:t>linux</a:t>
            </a:r>
            <a:r>
              <a:rPr lang="it-IT" sz="2400" dirty="0" smtClean="0"/>
              <a:t>:</a:t>
            </a:r>
          </a:p>
          <a:p>
            <a:pPr marL="0" indent="0">
              <a:buNone/>
            </a:pP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giovan@fusc10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~&gt;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ipython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–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pylab</a:t>
            </a: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In [1]: %</a:t>
            </a:r>
            <a:r>
              <a:rPr lang="it-IT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esempy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.py</a:t>
            </a:r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r>
              <a:rPr lang="it-IT" sz="2400" dirty="0" smtClean="0"/>
              <a:t>Oppure direttamente:</a:t>
            </a:r>
          </a:p>
          <a:p>
            <a:pPr marL="0" indent="0">
              <a:buNone/>
            </a:pPr>
            <a:endParaRPr lang="it-IT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giovan@fusc10 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~&gt;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python</a:t>
            </a:r>
            <a:r>
              <a:rPr lang="it-IT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esempy</a:t>
            </a:r>
            <a:r>
              <a:rPr lang="it-IT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.py</a:t>
            </a:r>
          </a:p>
          <a:p>
            <a:pPr marL="0" indent="0">
              <a:buNone/>
            </a:pPr>
            <a:endParaRPr lang="it-IT" sz="2400" dirty="0" smtClean="0"/>
          </a:p>
          <a:p>
            <a:pPr marL="0" indent="0">
              <a:buNone/>
            </a:pPr>
            <a:r>
              <a:rPr lang="it-IT" sz="2400" dirty="0" smtClean="0"/>
              <a:t>in questo caso se la figura viene mostrata potrebbe essere necessario chiuderla per proseguire. 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251394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</a:t>
            </a:r>
            <a:endParaRPr lang="it-IT" dirty="0"/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517927"/>
          </a:xfrm>
        </p:spPr>
        <p:txBody>
          <a:bodyPr/>
          <a:lstStyle/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import </a:t>
            </a:r>
            <a:r>
              <a:rPr lang="it-IT" sz="1800" b="1" dirty="0" err="1" smtClean="0">
                <a:solidFill>
                  <a:srgbClr val="00206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ftuplot</a:t>
            </a:r>
            <a:endParaRPr lang="it-IT" sz="1800" b="1" dirty="0">
              <a:solidFill>
                <a:srgbClr val="00206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34769</a:t>
            </a: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it-IT" sz="18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 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ftuplot.FtuFigure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('Test v01',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xlim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=[0,1.5],</a:t>
            </a:r>
          </a:p>
          <a:p>
            <a:pPr marL="0" indent="0">
              <a:buNone/>
            </a:pP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	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legend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=True,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legendshot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=False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loc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=3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a.addftudata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(1,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'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zzzzed.ipl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',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factor</a:t>
            </a:r>
            <a:r>
              <a:rPr lang="it-IT" sz="1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=1e6, </a:t>
            </a:r>
            <a:r>
              <a:rPr lang="it-IT" sz="1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ylabel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='MA')</a:t>
            </a:r>
          </a:p>
          <a:p>
            <a:pPr marL="0" indent="0">
              <a:buNone/>
            </a:pP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a.addftudata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(2,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'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zzzzed.vpl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</a:p>
          <a:p>
            <a:pPr marL="0" indent="0">
              <a:buNone/>
            </a:pP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a.addftudata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(3,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'%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e.ecmtmax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')</a:t>
            </a:r>
          </a:p>
          <a:p>
            <a:pPr marL="0" indent="0">
              <a:buNone/>
            </a:pP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a.addftudata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(3, 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'%</a:t>
            </a: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e.tsctvt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(0.0)')</a:t>
            </a:r>
          </a:p>
          <a:p>
            <a:pPr marL="0" indent="0">
              <a:buNone/>
            </a:pPr>
            <a:r>
              <a:rPr lang="it-IT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a.plot</a:t>
            </a:r>
            <a:r>
              <a:rPr lang="it-IT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endParaRPr lang="it-IT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752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import </a:t>
            </a:r>
            <a:r>
              <a:rPr lang="it-IT" sz="2000" b="1" dirty="0" err="1" smtClean="0">
                <a:latin typeface="Arial Narrow" panose="020B0606020202030204" pitchFamily="34" charset="0"/>
                <a:cs typeface="Courier New" panose="02070309020205020404" pitchFamily="49" charset="0"/>
              </a:rPr>
              <a:t>ftuplot</a:t>
            </a:r>
            <a:endParaRPr lang="it-IT" sz="2000" b="1" dirty="0">
              <a:latin typeface="Arial Narrow" panose="020B0606020202030204" pitchFamily="34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shot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 = </a:t>
            </a:r>
            <a:r>
              <a:rPr lang="it-IT" sz="2000" b="1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34769</a:t>
            </a:r>
            <a:endParaRPr lang="it-IT" sz="2000" b="1" dirty="0">
              <a:latin typeface="Arial Narrow" panose="020B0606020202030204" pitchFamily="34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a =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ftuplot.FtuFigure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('Test v01', </a:t>
            </a:r>
            <a:endParaRPr lang="it-IT" sz="2000" b="1" dirty="0" smtClean="0">
              <a:latin typeface="Arial Narrow" panose="020B0606020202030204" pitchFamily="34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	</a:t>
            </a:r>
            <a:r>
              <a:rPr lang="it-IT" sz="2000" b="1" dirty="0" err="1" smtClean="0">
                <a:latin typeface="Arial Narrow" panose="020B0606020202030204" pitchFamily="34" charset="0"/>
                <a:cs typeface="Courier New" panose="02070309020205020404" pitchFamily="49" charset="0"/>
              </a:rPr>
              <a:t>xlim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=[0,1.5],</a:t>
            </a:r>
          </a:p>
          <a:p>
            <a:pPr marL="0" indent="0">
              <a:buNone/>
            </a:pP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    </a:t>
            </a:r>
            <a:r>
              <a:rPr lang="it-IT" sz="2000" b="1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  	</a:t>
            </a:r>
            <a:r>
              <a:rPr lang="it-IT" sz="2000" b="1" dirty="0" err="1" smtClean="0">
                <a:latin typeface="Arial Narrow" panose="020B0606020202030204" pitchFamily="34" charset="0"/>
                <a:cs typeface="Courier New" panose="02070309020205020404" pitchFamily="49" charset="0"/>
              </a:rPr>
              <a:t>legend</a:t>
            </a:r>
            <a:r>
              <a:rPr lang="it-IT" sz="2000" b="1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=True,</a:t>
            </a:r>
          </a:p>
          <a:p>
            <a:pPr marL="0" indent="0">
              <a:buNone/>
            </a:pP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	</a:t>
            </a:r>
            <a:r>
              <a:rPr lang="it-IT" sz="2000" b="1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legendshot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=False,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loc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=3)</a:t>
            </a:r>
          </a:p>
          <a:p>
            <a:pPr marL="0" indent="0">
              <a:buNone/>
            </a:pP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a.addftudata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(1,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shot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, '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zzzzed.ipl</a:t>
            </a:r>
            <a:r>
              <a:rPr lang="it-IT" sz="2000" b="1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',</a:t>
            </a:r>
          </a:p>
          <a:p>
            <a:pPr marL="0" indent="0">
              <a:buNone/>
            </a:pP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	</a:t>
            </a:r>
            <a:r>
              <a:rPr lang="it-IT" sz="2000" b="1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factor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=1e6,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ylabel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='MA')</a:t>
            </a:r>
          </a:p>
          <a:p>
            <a:pPr marL="0" indent="0">
              <a:buNone/>
            </a:pP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a.addftudata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(2,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shot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, '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zzzzed.vpl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')</a:t>
            </a:r>
          </a:p>
          <a:p>
            <a:pPr marL="0" indent="0">
              <a:buNone/>
            </a:pP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a.addftudata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(3,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shot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, '%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e.ecmtmax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')</a:t>
            </a:r>
          </a:p>
          <a:p>
            <a:pPr marL="0" indent="0">
              <a:buNone/>
            </a:pP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a.addftudata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(3, 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shot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, '%</a:t>
            </a: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e.tsctvt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(0.0)')</a:t>
            </a:r>
          </a:p>
          <a:p>
            <a:pPr marL="0" indent="0">
              <a:buNone/>
            </a:pPr>
            <a:r>
              <a:rPr lang="it-IT" sz="20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a.plot</a:t>
            </a:r>
            <a:r>
              <a:rPr lang="it-IT" sz="2000" b="1" dirty="0">
                <a:latin typeface="Arial Narrow" panose="020B0606020202030204" pitchFamily="34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endParaRPr lang="it-IT" sz="2000" b="1" dirty="0">
              <a:latin typeface="Arial Narrow" panose="020B0606020202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76327"/>
            <a:ext cx="5048250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367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Esempio 2</a:t>
            </a:r>
            <a:endParaRPr lang="it-I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1124744"/>
            <a:ext cx="5114925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0" y="1052735"/>
            <a:ext cx="8892480" cy="5517927"/>
          </a:xfrm>
        </p:spPr>
        <p:txBody>
          <a:bodyPr/>
          <a:lstStyle/>
          <a:p>
            <a:pPr marL="0" indent="0">
              <a:buNone/>
            </a:pPr>
            <a:r>
              <a:rPr lang="it-IT" sz="2200" b="1" dirty="0">
                <a:latin typeface="Arial Narrow" panose="020B0606020202030204" pitchFamily="34" charset="0"/>
                <a:cs typeface="Courier New" panose="02070309020205020404" pitchFamily="49" charset="0"/>
              </a:rPr>
              <a:t>import </a:t>
            </a:r>
            <a:r>
              <a:rPr lang="it-IT" sz="2200" b="1" dirty="0" err="1" smtClean="0">
                <a:latin typeface="Arial Narrow" panose="020B0606020202030204" pitchFamily="34" charset="0"/>
                <a:cs typeface="Courier New" panose="02070309020205020404" pitchFamily="49" charset="0"/>
              </a:rPr>
              <a:t>ftuplot</a:t>
            </a:r>
            <a:endParaRPr lang="it-IT" sz="2200" b="1" dirty="0">
              <a:latin typeface="Arial Narrow" panose="020B0606020202030204" pitchFamily="34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200" dirty="0" err="1" smtClean="0">
                <a:latin typeface="Arial Narrow" panose="020B0606020202030204" pitchFamily="34" charset="0"/>
                <a:cs typeface="Courier New" panose="02070309020205020404" pitchFamily="49" charset="0"/>
              </a:rPr>
              <a:t>shots</a:t>
            </a:r>
            <a:r>
              <a:rPr lang="it-IT" sz="2200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 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= [34769, 34766]</a:t>
            </a:r>
          </a:p>
          <a:p>
            <a:pPr marL="0" indent="0">
              <a:buNone/>
            </a:pP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a = </a:t>
            </a:r>
            <a:r>
              <a:rPr lang="it-IT" sz="22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ftuplot.FtuFigure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('Test 2', </a:t>
            </a:r>
            <a:endParaRPr lang="it-IT" sz="2200" dirty="0" smtClean="0">
              <a:latin typeface="Arial Narrow" panose="020B0606020202030204" pitchFamily="34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	</a:t>
            </a:r>
            <a:r>
              <a:rPr lang="it-IT" sz="2200" b="1" dirty="0" err="1" smtClean="0">
                <a:latin typeface="Arial Narrow" panose="020B0606020202030204" pitchFamily="34" charset="0"/>
                <a:cs typeface="Courier New" panose="02070309020205020404" pitchFamily="49" charset="0"/>
              </a:rPr>
              <a:t>legend</a:t>
            </a:r>
            <a:r>
              <a:rPr lang="it-IT" sz="2200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=True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sz="2200" dirty="0" err="1">
                <a:latin typeface="Arial Narrow" panose="020B0606020202030204" pitchFamily="34" charset="0"/>
                <a:cs typeface="Courier New" panose="02070309020205020404" pitchFamily="49" charset="0"/>
              </a:rPr>
              <a:t>a</a:t>
            </a:r>
            <a:r>
              <a:rPr lang="it-IT" sz="22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.addftudata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(1, </a:t>
            </a:r>
            <a:r>
              <a:rPr lang="it-IT" sz="2200" dirty="0" err="1">
                <a:latin typeface="Arial Narrow" panose="020B0606020202030204" pitchFamily="34" charset="0"/>
                <a:cs typeface="Courier New" panose="02070309020205020404" pitchFamily="49" charset="0"/>
              </a:rPr>
              <a:t>shots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, '%</a:t>
            </a:r>
            <a:r>
              <a:rPr lang="it-IT" sz="2200" dirty="0" err="1">
                <a:latin typeface="Arial Narrow" panose="020B0606020202030204" pitchFamily="34" charset="0"/>
                <a:cs typeface="Courier New" panose="02070309020205020404" pitchFamily="49" charset="0"/>
              </a:rPr>
              <a:t>e.sidens</a:t>
            </a:r>
            <a:r>
              <a:rPr lang="it-IT" sz="2200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',</a:t>
            </a:r>
          </a:p>
          <a:p>
            <a:pPr marL="0" indent="0">
              <a:buNone/>
            </a:pP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	</a:t>
            </a:r>
            <a:r>
              <a:rPr lang="it-IT" sz="2200" b="1" dirty="0" err="1" smtClean="0">
                <a:latin typeface="Arial Narrow" panose="020B0606020202030204" pitchFamily="34" charset="0"/>
                <a:cs typeface="Courier New" panose="02070309020205020404" pitchFamily="49" charset="0"/>
              </a:rPr>
              <a:t>factor</a:t>
            </a:r>
            <a:r>
              <a:rPr lang="it-IT" sz="2200" dirty="0" smtClean="0">
                <a:latin typeface="Arial Narrow" panose="020B0606020202030204" pitchFamily="34" charset="0"/>
                <a:cs typeface="Courier New" panose="02070309020205020404" pitchFamily="49" charset="0"/>
              </a:rPr>
              <a:t>=1e20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r>
              <a:rPr lang="it-IT" sz="2200" dirty="0" err="1">
                <a:latin typeface="Arial Narrow" panose="020B0606020202030204" pitchFamily="34" charset="0"/>
                <a:cs typeface="Courier New" panose="02070309020205020404" pitchFamily="49" charset="0"/>
              </a:rPr>
              <a:t>a</a:t>
            </a:r>
            <a:r>
              <a:rPr lang="it-IT" sz="22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.addftudata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(2, </a:t>
            </a:r>
            <a:r>
              <a:rPr lang="it-IT" sz="2200" dirty="0" err="1">
                <a:latin typeface="Arial Narrow" panose="020B0606020202030204" pitchFamily="34" charset="0"/>
                <a:cs typeface="Courier New" panose="02070309020205020404" pitchFamily="49" charset="0"/>
              </a:rPr>
              <a:t>shots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, '%</a:t>
            </a:r>
            <a:r>
              <a:rPr lang="it-IT" sz="2200" dirty="0" err="1">
                <a:latin typeface="Arial Narrow" panose="020B0606020202030204" pitchFamily="34" charset="0"/>
                <a:cs typeface="Courier New" panose="02070309020205020404" pitchFamily="49" charset="0"/>
              </a:rPr>
              <a:t>e.ecmtmax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')</a:t>
            </a:r>
          </a:p>
          <a:p>
            <a:pPr marL="0" indent="0">
              <a:buNone/>
            </a:pPr>
            <a:r>
              <a:rPr lang="it-IT" sz="2200" dirty="0" err="1">
                <a:latin typeface="Arial Narrow" panose="020B0606020202030204" pitchFamily="34" charset="0"/>
                <a:cs typeface="Courier New" panose="02070309020205020404" pitchFamily="49" charset="0"/>
              </a:rPr>
              <a:t>a</a:t>
            </a:r>
            <a:r>
              <a:rPr lang="it-IT" sz="2200" b="1" dirty="0" err="1">
                <a:latin typeface="Arial Narrow" panose="020B0606020202030204" pitchFamily="34" charset="0"/>
                <a:cs typeface="Courier New" panose="02070309020205020404" pitchFamily="49" charset="0"/>
              </a:rPr>
              <a:t>.plot</a:t>
            </a:r>
            <a:r>
              <a:rPr lang="it-IT" sz="2200" dirty="0">
                <a:latin typeface="Arial Narrow" panose="020B0606020202030204" pitchFamily="34" charset="0"/>
                <a:cs typeface="Courier New" panose="02070309020205020404" pitchFamily="49" charset="0"/>
              </a:rPr>
              <a:t>()</a:t>
            </a:r>
          </a:p>
          <a:p>
            <a:pPr marL="0" indent="0">
              <a:buNone/>
            </a:pPr>
            <a:endParaRPr lang="it-IT" sz="22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2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Riassumendo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import </a:t>
            </a:r>
            <a:r>
              <a:rPr lang="it-IT" dirty="0" err="1" smtClean="0"/>
              <a:t>ftuplot</a:t>
            </a: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a = </a:t>
            </a:r>
            <a:r>
              <a:rPr lang="it-IT" dirty="0" err="1" smtClean="0"/>
              <a:t>ftuplot.FtuFigure</a:t>
            </a:r>
            <a:r>
              <a:rPr lang="it-IT" dirty="0" smtClean="0"/>
              <a:t>(</a:t>
            </a:r>
            <a:r>
              <a:rPr lang="it-I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titolo</a:t>
            </a:r>
            <a:r>
              <a:rPr lang="it-IT" dirty="0" smtClean="0"/>
              <a:t>, …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err="1" smtClean="0"/>
              <a:t>a.addftudata</a:t>
            </a:r>
            <a:r>
              <a:rPr lang="it-IT" dirty="0" smtClean="0"/>
              <a:t>(</a:t>
            </a:r>
            <a:r>
              <a:rPr lang="it-I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pannello</a:t>
            </a:r>
            <a:r>
              <a:rPr lang="it-IT" dirty="0" smtClean="0"/>
              <a:t>, </a:t>
            </a:r>
            <a:r>
              <a:rPr lang="it-IT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shots</a:t>
            </a:r>
            <a:r>
              <a:rPr lang="it-IT" dirty="0" smtClean="0"/>
              <a:t>, </a:t>
            </a:r>
            <a:r>
              <a:rPr lang="it-IT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canale</a:t>
            </a:r>
            <a:r>
              <a:rPr lang="it-IT" dirty="0" smtClean="0"/>
              <a:t>, …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err="1" smtClean="0"/>
              <a:t>a.plot</a:t>
            </a:r>
            <a:r>
              <a:rPr lang="it-IT" dirty="0" smtClean="0"/>
              <a:t>(….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err="1" smtClean="0"/>
              <a:t>a.save</a:t>
            </a:r>
            <a:r>
              <a:rPr lang="it-IT" dirty="0" smtClean="0"/>
              <a:t>(</a:t>
            </a:r>
            <a:r>
              <a:rPr lang="it-IT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filename</a:t>
            </a:r>
            <a:r>
              <a:rPr lang="it-IT" dirty="0" smtClean="0"/>
              <a:t>, …)</a:t>
            </a:r>
            <a:endParaRPr lang="it-IT" dirty="0"/>
          </a:p>
        </p:txBody>
      </p:sp>
      <p:sp>
        <p:nvSpPr>
          <p:cNvPr id="4" name="Callout 2 3"/>
          <p:cNvSpPr/>
          <p:nvPr/>
        </p:nvSpPr>
        <p:spPr bwMode="auto">
          <a:xfrm>
            <a:off x="5004048" y="999844"/>
            <a:ext cx="3672408" cy="83099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1047"/>
              <a:gd name="adj6" fmla="val -60900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Il modulo deve</a:t>
            </a:r>
            <a:r>
              <a:rPr kumimoji="0" lang="it-IT" sz="2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 essere importato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omic Sans MS" panose="030F0702030302020204" pitchFamily="66" charset="0"/>
              <a:ea typeface="ＭＳ Ｐゴシック" charset="0"/>
            </a:endParaRPr>
          </a:p>
        </p:txBody>
      </p:sp>
      <p:sp>
        <p:nvSpPr>
          <p:cNvPr id="5" name="Callout 2 4"/>
          <p:cNvSpPr/>
          <p:nvPr/>
        </p:nvSpPr>
        <p:spPr bwMode="auto">
          <a:xfrm>
            <a:off x="6012160" y="1988840"/>
            <a:ext cx="2960712" cy="120032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813"/>
              <a:gd name="adj6" fmla="val -38907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Un oggetto di tipo </a:t>
            </a:r>
            <a:r>
              <a:rPr kumimoji="0" lang="it-IT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FtuFigure</a:t>
            </a: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 deve</a:t>
            </a:r>
            <a:r>
              <a:rPr kumimoji="0" lang="it-IT" sz="2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 essere creato.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omic Sans MS" panose="030F0702030302020204" pitchFamily="66" charset="0"/>
              <a:ea typeface="ＭＳ Ｐゴシック" charset="0"/>
            </a:endParaRPr>
          </a:p>
        </p:txBody>
      </p:sp>
      <p:sp>
        <p:nvSpPr>
          <p:cNvPr id="6" name="Callout 2 5"/>
          <p:cNvSpPr/>
          <p:nvPr/>
        </p:nvSpPr>
        <p:spPr bwMode="auto">
          <a:xfrm>
            <a:off x="5149908" y="4221088"/>
            <a:ext cx="3672408" cy="83099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3975"/>
              <a:gd name="adj6" fmla="val -59013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Aggiungo dati</a:t>
            </a:r>
            <a:r>
              <a:rPr kumimoji="0" lang="it-IT" sz="2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 di FTU da </a:t>
            </a:r>
            <a:r>
              <a:rPr kumimoji="0" lang="it-IT" sz="2400" b="0" i="0" u="none" strike="noStrike" cap="none" normalizeH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graficare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omic Sans MS" panose="030F0702030302020204" pitchFamily="66" charset="0"/>
              <a:ea typeface="ＭＳ Ｐゴシック" charset="0"/>
            </a:endParaRPr>
          </a:p>
        </p:txBody>
      </p:sp>
      <p:sp>
        <p:nvSpPr>
          <p:cNvPr id="7" name="Callout 2 6"/>
          <p:cNvSpPr/>
          <p:nvPr/>
        </p:nvSpPr>
        <p:spPr bwMode="auto">
          <a:xfrm>
            <a:off x="3203848" y="5157192"/>
            <a:ext cx="5472608" cy="46166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3975"/>
              <a:gd name="adj6" fmla="val -24444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Creo e mostro a schermo la figura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omic Sans MS" panose="030F0702030302020204" pitchFamily="66" charset="0"/>
              <a:ea typeface="ＭＳ Ｐゴシック" charset="0"/>
            </a:endParaRPr>
          </a:p>
        </p:txBody>
      </p:sp>
      <p:sp>
        <p:nvSpPr>
          <p:cNvPr id="8" name="Callout 2 7"/>
          <p:cNvSpPr/>
          <p:nvPr/>
        </p:nvSpPr>
        <p:spPr bwMode="auto">
          <a:xfrm>
            <a:off x="5056437" y="5790779"/>
            <a:ext cx="3968824" cy="46166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8046"/>
              <a:gd name="adj6" fmla="val -37162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buNone/>
              <a:tabLst/>
            </a:pPr>
            <a:r>
              <a:rPr kumimoji="0" lang="it-IT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ＭＳ Ｐゴシック" charset="0"/>
              </a:rPr>
              <a:t>salvo la figura su di un file</a:t>
            </a:r>
            <a:endParaRPr kumimoji="0" lang="it-IT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Comic Sans MS" panose="030F0702030302020204" pitchFamily="66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945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FtuFigure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 =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FtuFigure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(title=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xlim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xlabel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legend=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False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legendshot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loc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title			Il </a:t>
            </a:r>
            <a:r>
              <a:rPr lang="en-US" sz="2400" dirty="0" err="1" smtClean="0"/>
              <a:t>titolo</a:t>
            </a:r>
            <a:r>
              <a:rPr lang="en-US" sz="2400" dirty="0" smtClean="0"/>
              <a:t> </a:t>
            </a:r>
            <a:r>
              <a:rPr lang="en-US" sz="2400" dirty="0" err="1" smtClean="0"/>
              <a:t>della</a:t>
            </a:r>
            <a:r>
              <a:rPr lang="en-US" sz="2400" dirty="0" smtClean="0"/>
              <a:t> </a:t>
            </a:r>
            <a:r>
              <a:rPr lang="en-US" sz="2400" dirty="0" err="1" smtClean="0"/>
              <a:t>figura</a:t>
            </a:r>
            <a:endParaRPr lang="en-US" sz="2400" dirty="0"/>
          </a:p>
          <a:p>
            <a:pPr marL="0" indent="0">
              <a:buNone/>
            </a:pPr>
            <a:r>
              <a:rPr lang="en-US" sz="2400" dirty="0" err="1" smtClean="0"/>
              <a:t>xlim</a:t>
            </a:r>
            <a:r>
              <a:rPr lang="en-US" sz="2400" dirty="0" smtClean="0"/>
              <a:t>			I </a:t>
            </a:r>
            <a:r>
              <a:rPr lang="en-US" sz="2400" dirty="0" err="1" smtClean="0"/>
              <a:t>limiti</a:t>
            </a:r>
            <a:r>
              <a:rPr lang="en-US" sz="2400" dirty="0" smtClean="0"/>
              <a:t> </a:t>
            </a:r>
            <a:r>
              <a:rPr lang="en-US" sz="2400" dirty="0" err="1" smtClean="0"/>
              <a:t>sulle</a:t>
            </a:r>
            <a:r>
              <a:rPr lang="en-US" sz="2400" dirty="0" smtClean="0"/>
              <a:t> x, </a:t>
            </a:r>
            <a:r>
              <a:rPr lang="en-US" sz="2400" dirty="0" err="1" smtClean="0"/>
              <a:t>una</a:t>
            </a:r>
            <a:r>
              <a:rPr lang="en-US" sz="2400" dirty="0" smtClean="0"/>
              <a:t> </a:t>
            </a:r>
            <a:r>
              <a:rPr lang="en-US" sz="2400" dirty="0" err="1" smtClean="0"/>
              <a:t>lista</a:t>
            </a:r>
            <a:r>
              <a:rPr lang="en-US" sz="2400" dirty="0" smtClean="0"/>
              <a:t> </a:t>
            </a:r>
            <a:r>
              <a:rPr lang="en-US" sz="2400" dirty="0" err="1" smtClean="0"/>
              <a:t>tipo</a:t>
            </a:r>
            <a:r>
              <a:rPr lang="en-US" sz="2400" dirty="0" smtClean="0"/>
              <a:t> : [0.5, 1.5]</a:t>
            </a:r>
            <a:endParaRPr lang="en-US" sz="2400" dirty="0"/>
          </a:p>
          <a:p>
            <a:pPr marL="0" indent="0">
              <a:buNone/>
            </a:pPr>
            <a:r>
              <a:rPr lang="en-US" sz="2400" dirty="0" err="1" smtClean="0"/>
              <a:t>xlabel</a:t>
            </a:r>
            <a:r>
              <a:rPr lang="en-US" sz="2400" dirty="0" smtClean="0"/>
              <a:t>      		Label </a:t>
            </a:r>
            <a:r>
              <a:rPr lang="en-US" sz="2400" dirty="0" err="1" smtClean="0"/>
              <a:t>sull’asse</a:t>
            </a:r>
            <a:r>
              <a:rPr lang="en-US" sz="2400" dirty="0" smtClean="0"/>
              <a:t> x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legend 		se la </a:t>
            </a:r>
            <a:r>
              <a:rPr lang="en-US" sz="2400" dirty="0" err="1" smtClean="0"/>
              <a:t>leggenda</a:t>
            </a:r>
            <a:r>
              <a:rPr lang="en-US" sz="2400" dirty="0" smtClean="0"/>
              <a:t> </a:t>
            </a:r>
            <a:r>
              <a:rPr lang="en-US" sz="2400" dirty="0" err="1" smtClean="0"/>
              <a:t>viene</a:t>
            </a:r>
            <a:r>
              <a:rPr lang="en-US" sz="2400" dirty="0" smtClean="0"/>
              <a:t> </a:t>
            </a:r>
            <a:r>
              <a:rPr lang="en-US" sz="2400" dirty="0" err="1" smtClean="0"/>
              <a:t>mostrata</a:t>
            </a:r>
            <a:r>
              <a:rPr lang="en-US" sz="2400" dirty="0" smtClean="0"/>
              <a:t> </a:t>
            </a:r>
            <a:r>
              <a:rPr lang="en-US" sz="2400" dirty="0" err="1" smtClean="0"/>
              <a:t>oppure</a:t>
            </a:r>
            <a:r>
              <a:rPr lang="en-US" sz="2400" dirty="0" smtClean="0"/>
              <a:t> no</a:t>
            </a:r>
            <a:endParaRPr lang="en-US" sz="2400" dirty="0"/>
          </a:p>
          <a:p>
            <a:pPr marL="0" indent="0">
              <a:buNone/>
            </a:pPr>
            <a:r>
              <a:rPr lang="en-US" sz="2400" dirty="0" err="1" smtClean="0"/>
              <a:t>legendshot</a:t>
            </a:r>
            <a:r>
              <a:rPr lang="en-US" sz="2400" dirty="0" smtClean="0"/>
              <a:t> 	Se </a:t>
            </a:r>
            <a:r>
              <a:rPr lang="en-US" sz="2400" dirty="0" err="1" smtClean="0"/>
              <a:t>si</a:t>
            </a:r>
            <a:r>
              <a:rPr lang="en-US" sz="2400" dirty="0" smtClean="0"/>
              <a:t> </a:t>
            </a:r>
            <a:r>
              <a:rPr lang="en-US" sz="2400" dirty="0" err="1" smtClean="0"/>
              <a:t>aggiunge</a:t>
            </a:r>
            <a:r>
              <a:rPr lang="en-US" sz="2400" dirty="0" smtClean="0"/>
              <a:t> </a:t>
            </a:r>
            <a:r>
              <a:rPr lang="en-US" sz="2400" dirty="0" err="1" smtClean="0"/>
              <a:t>il</a:t>
            </a:r>
            <a:r>
              <a:rPr lang="en-US" sz="2400" dirty="0" smtClean="0"/>
              <a:t> </a:t>
            </a:r>
            <a:r>
              <a:rPr lang="en-US" sz="2400" dirty="0" err="1" smtClean="0"/>
              <a:t>numero</a:t>
            </a:r>
            <a:r>
              <a:rPr lang="en-US" sz="2400" dirty="0" smtClean="0"/>
              <a:t> di </a:t>
            </a:r>
            <a:r>
              <a:rPr lang="en-US" sz="2400" dirty="0" err="1" smtClean="0"/>
              <a:t>sparo</a:t>
            </a:r>
            <a:r>
              <a:rPr lang="en-US" sz="2400" dirty="0" smtClean="0"/>
              <a:t> </a:t>
            </a:r>
            <a:r>
              <a:rPr lang="en-US" sz="2400" dirty="0" err="1" smtClean="0"/>
              <a:t>alla</a:t>
            </a:r>
            <a:r>
              <a:rPr lang="en-US" sz="2400" dirty="0" smtClean="0"/>
              <a:t> </a:t>
            </a:r>
            <a:r>
              <a:rPr lang="en-US" sz="2400" dirty="0" err="1" smtClean="0"/>
              <a:t>leggenda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err="1" smtClean="0"/>
              <a:t>loc</a:t>
            </a:r>
            <a:r>
              <a:rPr lang="en-US" sz="2400" dirty="0" smtClean="0"/>
              <a:t>         		</a:t>
            </a:r>
            <a:r>
              <a:rPr lang="en-US" sz="2400" dirty="0" err="1" smtClean="0"/>
              <a:t>posizione</a:t>
            </a:r>
            <a:r>
              <a:rPr lang="en-US" sz="2400" dirty="0" smtClean="0"/>
              <a:t> </a:t>
            </a:r>
            <a:r>
              <a:rPr lang="en-US" sz="2400" dirty="0" err="1" smtClean="0"/>
              <a:t>della</a:t>
            </a:r>
            <a:r>
              <a:rPr lang="en-US" sz="2400" dirty="0" smtClean="0"/>
              <a:t> </a:t>
            </a:r>
            <a:r>
              <a:rPr lang="en-US" sz="2400" dirty="0" err="1" smtClean="0"/>
              <a:t>leggenda</a:t>
            </a:r>
            <a:r>
              <a:rPr lang="en-US" sz="2400" dirty="0" smtClean="0"/>
              <a:t>: 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	1-right-top</a:t>
            </a:r>
            <a:r>
              <a:rPr lang="en-US" sz="2400" dirty="0"/>
              <a:t>, 2-left-top (default), </a:t>
            </a:r>
          </a:p>
          <a:p>
            <a:pPr marL="0" indent="0">
              <a:buNone/>
            </a:pPr>
            <a:r>
              <a:rPr lang="en-US" sz="2400" dirty="0"/>
              <a:t>                   </a:t>
            </a:r>
            <a:r>
              <a:rPr lang="en-US" sz="2400" dirty="0" smtClean="0"/>
              <a:t>	3-left-bottom</a:t>
            </a:r>
            <a:r>
              <a:rPr lang="en-US" sz="2400" dirty="0"/>
              <a:t>, 4-right-bottom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007363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addftudata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052735"/>
            <a:ext cx="8640960" cy="1440161"/>
          </a:xfrm>
        </p:spPr>
        <p:txBody>
          <a:bodyPr/>
          <a:lstStyle/>
          <a:p>
            <a:pPr marL="0" indent="0">
              <a:buNone/>
            </a:pPr>
            <a:r>
              <a:rPr lang="it-IT" sz="2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w.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addftudata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ipanel</a:t>
            </a:r>
            <a:r>
              <a:rPr lang="it-IT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shots</a:t>
            </a:r>
            <a:r>
              <a:rPr lang="it-IT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channel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…,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shift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factor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1.0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ylabel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	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label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 </a:t>
            </a:r>
            <a:r>
              <a:rPr lang="it-IT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legendshot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it-IT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it-IT" sz="2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endParaRPr lang="it-IT" sz="2400" dirty="0" smtClean="0"/>
          </a:p>
          <a:p>
            <a:pPr marL="0" indent="0">
              <a:buNone/>
            </a:pPr>
            <a:endParaRPr lang="it-IT" sz="2400" dirty="0"/>
          </a:p>
          <a:p>
            <a:pPr marL="0" indent="0">
              <a:buNone/>
            </a:pPr>
            <a:endParaRPr lang="it-IT" sz="2400" dirty="0" smtClean="0"/>
          </a:p>
          <a:p>
            <a:pPr marL="0" indent="0">
              <a:buNone/>
            </a:pPr>
            <a:endParaRPr lang="it-IT" sz="2400" dirty="0"/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802024"/>
              </p:ext>
            </p:extLst>
          </p:nvPr>
        </p:nvGraphicFramePr>
        <p:xfrm>
          <a:off x="179512" y="2348880"/>
          <a:ext cx="8784976" cy="438912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656184"/>
                <a:gridCol w="7128792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ipanel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Indice del pannello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shots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numero</a:t>
                      </a:r>
                      <a:r>
                        <a:rPr lang="it-IT" sz="2400" baseline="0" dirty="0" smtClean="0">
                          <a:solidFill>
                            <a:schemeClr val="tx1"/>
                          </a:solidFill>
                        </a:rPr>
                        <a:t> di sparo o lista di numeri di sparo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channel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canale di misura di FTU. Sono supportati tutti</a:t>
                      </a:r>
                      <a:r>
                        <a:rPr lang="it-IT" sz="2400" baseline="0" dirty="0" smtClean="0">
                          <a:solidFill>
                            <a:schemeClr val="tx1"/>
                          </a:solidFill>
                        </a:rPr>
                        <a:t> i canali, di acquisizione %, $ e sezioni di canali $ bidimensionali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Viene </a:t>
                      </a:r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graficato</a:t>
                      </a:r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plot( </a:t>
                      </a:r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 + </a:t>
                      </a:r>
                      <a:r>
                        <a:rPr lang="it-IT" sz="2400" b="1" dirty="0" err="1" smtClean="0">
                          <a:solidFill>
                            <a:schemeClr val="tx1"/>
                          </a:solidFill>
                        </a:rPr>
                        <a:t>shift</a:t>
                      </a:r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,  </a:t>
                      </a:r>
                      <a:r>
                        <a:rPr lang="it-IT" sz="2400" b="1" dirty="0" smtClean="0">
                          <a:solidFill>
                            <a:schemeClr val="tx1"/>
                          </a:solidFill>
                        </a:rPr>
                        <a:t>y </a:t>
                      </a:r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/ </a:t>
                      </a:r>
                      <a:r>
                        <a:rPr lang="it-IT" sz="2400" b="1" dirty="0" err="1" smtClean="0">
                          <a:solidFill>
                            <a:schemeClr val="tx1"/>
                          </a:solidFill>
                        </a:rPr>
                        <a:t>factor</a:t>
                      </a:r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factor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ylabel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label</a:t>
                      </a:r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 sull’asse delle Y. Di default</a:t>
                      </a:r>
                      <a:r>
                        <a:rPr lang="it-IT" sz="2400" baseline="0" dirty="0" smtClean="0">
                          <a:solidFill>
                            <a:schemeClr val="tx1"/>
                          </a:solidFill>
                        </a:rPr>
                        <a:t> la YUNIT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label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label</a:t>
                      </a:r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 nella legenda. Di</a:t>
                      </a:r>
                      <a:r>
                        <a:rPr lang="it-IT" sz="2400" baseline="0" dirty="0" smtClean="0">
                          <a:solidFill>
                            <a:schemeClr val="tx1"/>
                          </a:solidFill>
                        </a:rPr>
                        <a:t> default la YLABEL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400" dirty="0" err="1" smtClean="0">
                          <a:solidFill>
                            <a:schemeClr val="tx1"/>
                          </a:solidFill>
                        </a:rPr>
                        <a:t>legendshot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t-IT" sz="2400" dirty="0" smtClean="0">
                          <a:solidFill>
                            <a:schemeClr val="tx1"/>
                          </a:solidFill>
                        </a:rPr>
                        <a:t>se</a:t>
                      </a:r>
                      <a:r>
                        <a:rPr lang="it-IT" sz="2400" baseline="0" dirty="0" smtClean="0">
                          <a:solidFill>
                            <a:schemeClr val="tx1"/>
                          </a:solidFill>
                        </a:rPr>
                        <a:t> True (default) si aggiunge il numero di sparo alla legenda.</a:t>
                      </a:r>
                      <a:endParaRPr lang="it-IT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1876766"/>
      </p:ext>
    </p:extLst>
  </p:cSld>
  <p:clrMapOvr>
    <a:masterClrMapping/>
  </p:clrMapOvr>
</p:sld>
</file>

<file path=ppt/theme/theme1.xml><?xml version="1.0" encoding="utf-8"?>
<a:theme xmlns:a="http://schemas.openxmlformats.org/drawingml/2006/main" name="Parte prima">
  <a:themeElements>
    <a:clrScheme name="Personalizza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2060"/>
      </a:hlink>
      <a:folHlink>
        <a:srgbClr val="FF0000"/>
      </a:folHlink>
    </a:clrScheme>
    <a:fontScheme name="Office Theme">
      <a:majorFont>
        <a:latin typeface="Calibri"/>
        <a:ea typeface="ＭＳ Ｐゴシック"/>
        <a:cs typeface="MS Gothic"/>
      </a:majorFont>
      <a:minorFont>
        <a:latin typeface="Calibri"/>
        <a:ea typeface="ＭＳ Ｐゴシック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arte prima">
  <a:themeElements>
    <a:clrScheme name="Personalizza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2060"/>
      </a:hlink>
      <a:folHlink>
        <a:srgbClr val="FF0000"/>
      </a:folHlink>
    </a:clrScheme>
    <a:fontScheme name="Office Theme">
      <a:majorFont>
        <a:latin typeface="Calibri"/>
        <a:ea typeface="ＭＳ Ｐゴシック"/>
        <a:cs typeface="MS Gothic"/>
      </a:majorFont>
      <a:minorFont>
        <a:latin typeface="Calibri"/>
        <a:ea typeface="ＭＳ Ｐゴシック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378</Words>
  <Application>Microsoft Office PowerPoint</Application>
  <PresentationFormat>Presentazione su schermo (4:3)</PresentationFormat>
  <Paragraphs>133</Paragraphs>
  <Slides>11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11</vt:i4>
      </vt:variant>
    </vt:vector>
  </HeadingPairs>
  <TitlesOfParts>
    <vt:vector size="13" baseType="lpstr">
      <vt:lpstr>Parte prima</vt:lpstr>
      <vt:lpstr>1_Parte prima</vt:lpstr>
      <vt:lpstr>Plot dei dati di FTU con Python</vt:lpstr>
      <vt:lpstr>Obbiettivi</vt:lpstr>
      <vt:lpstr>Per iniziare</vt:lpstr>
      <vt:lpstr>Esempio</vt:lpstr>
      <vt:lpstr>Esempio</vt:lpstr>
      <vt:lpstr>Esempio 2</vt:lpstr>
      <vt:lpstr>Riassumendo</vt:lpstr>
      <vt:lpstr>FtuFigure</vt:lpstr>
      <vt:lpstr>addftudata</vt:lpstr>
      <vt:lpstr>altri metodi</vt:lpstr>
      <vt:lpstr>Conclusioni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Plot dei dati di FTU con Python</dc:title>
  <dc:creator>Edmondo</dc:creator>
  <cp:lastModifiedBy>UTFISST-MEPING</cp:lastModifiedBy>
  <cp:revision>39</cp:revision>
  <dcterms:created xsi:type="dcterms:W3CDTF">2014-10-16T12:47:53Z</dcterms:created>
  <dcterms:modified xsi:type="dcterms:W3CDTF">2016-01-13T08:45:16Z</dcterms:modified>
</cp:coreProperties>
</file>