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84"/>
  </p:notesMasterIdLst>
  <p:sldIdLst>
    <p:sldId id="256" r:id="rId2"/>
    <p:sldId id="257" r:id="rId3"/>
    <p:sldId id="332" r:id="rId4"/>
    <p:sldId id="258" r:id="rId5"/>
    <p:sldId id="331" r:id="rId6"/>
    <p:sldId id="259" r:id="rId7"/>
    <p:sldId id="308" r:id="rId8"/>
    <p:sldId id="309" r:id="rId9"/>
    <p:sldId id="333" r:id="rId10"/>
    <p:sldId id="302" r:id="rId11"/>
    <p:sldId id="267" r:id="rId12"/>
    <p:sldId id="271" r:id="rId13"/>
    <p:sldId id="324" r:id="rId14"/>
    <p:sldId id="303" r:id="rId15"/>
    <p:sldId id="325" r:id="rId16"/>
    <p:sldId id="272" r:id="rId17"/>
    <p:sldId id="260" r:id="rId18"/>
    <p:sldId id="293" r:id="rId19"/>
    <p:sldId id="294" r:id="rId20"/>
    <p:sldId id="262" r:id="rId21"/>
    <p:sldId id="295" r:id="rId22"/>
    <p:sldId id="296" r:id="rId23"/>
    <p:sldId id="297" r:id="rId24"/>
    <p:sldId id="300" r:id="rId25"/>
    <p:sldId id="298" r:id="rId26"/>
    <p:sldId id="299" r:id="rId27"/>
    <p:sldId id="301" r:id="rId28"/>
    <p:sldId id="261" r:id="rId29"/>
    <p:sldId id="266" r:id="rId30"/>
    <p:sldId id="263" r:id="rId31"/>
    <p:sldId id="310" r:id="rId32"/>
    <p:sldId id="320" r:id="rId33"/>
    <p:sldId id="283" r:id="rId34"/>
    <p:sldId id="264" r:id="rId35"/>
    <p:sldId id="305" r:id="rId36"/>
    <p:sldId id="306" r:id="rId37"/>
    <p:sldId id="265" r:id="rId38"/>
    <p:sldId id="334" r:id="rId39"/>
    <p:sldId id="335" r:id="rId40"/>
    <p:sldId id="268" r:id="rId41"/>
    <p:sldId id="304" r:id="rId42"/>
    <p:sldId id="269" r:id="rId43"/>
    <p:sldId id="270" r:id="rId44"/>
    <p:sldId id="273" r:id="rId45"/>
    <p:sldId id="282" r:id="rId46"/>
    <p:sldId id="284" r:id="rId47"/>
    <p:sldId id="285" r:id="rId48"/>
    <p:sldId id="291" r:id="rId49"/>
    <p:sldId id="330" r:id="rId50"/>
    <p:sldId id="275" r:id="rId51"/>
    <p:sldId id="278" r:id="rId52"/>
    <p:sldId id="336" r:id="rId53"/>
    <p:sldId id="277" r:id="rId54"/>
    <p:sldId id="276" r:id="rId55"/>
    <p:sldId id="274" r:id="rId56"/>
    <p:sldId id="279" r:id="rId57"/>
    <p:sldId id="307" r:id="rId58"/>
    <p:sldId id="319" r:id="rId59"/>
    <p:sldId id="281" r:id="rId60"/>
    <p:sldId id="292" r:id="rId61"/>
    <p:sldId id="290" r:id="rId62"/>
    <p:sldId id="289" r:id="rId63"/>
    <p:sldId id="311" r:id="rId64"/>
    <p:sldId id="312" r:id="rId65"/>
    <p:sldId id="280" r:id="rId66"/>
    <p:sldId id="286" r:id="rId67"/>
    <p:sldId id="329" r:id="rId68"/>
    <p:sldId id="287" r:id="rId69"/>
    <p:sldId id="337" r:id="rId70"/>
    <p:sldId id="328" r:id="rId71"/>
    <p:sldId id="317" r:id="rId72"/>
    <p:sldId id="318" r:id="rId73"/>
    <p:sldId id="313" r:id="rId74"/>
    <p:sldId id="321" r:id="rId75"/>
    <p:sldId id="322" r:id="rId76"/>
    <p:sldId id="316" r:id="rId77"/>
    <p:sldId id="323" r:id="rId78"/>
    <p:sldId id="314" r:id="rId79"/>
    <p:sldId id="315" r:id="rId80"/>
    <p:sldId id="326" r:id="rId81"/>
    <p:sldId id="327" r:id="rId82"/>
    <p:sldId id="288" r:id="rId83"/>
  </p:sldIdLst>
  <p:sldSz cx="9144000" cy="6858000" type="screen4x3"/>
  <p:notesSz cx="6400800" cy="8686800"/>
  <p:defaultTextStyle>
    <a:defPPr>
      <a:defRPr lang="en-GB"/>
    </a:defPPr>
    <a:lvl1pPr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bg1"/>
        </a:solidFill>
        <a:latin typeface="Calibri" pitchFamily="34" charset="0"/>
        <a:ea typeface="MS PGothic" pitchFamily="34" charset="-128"/>
        <a:cs typeface="+mn-cs"/>
      </a:defRPr>
    </a:lvl1pPr>
    <a:lvl2pPr marL="742950" indent="-28575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bg1"/>
        </a:solidFill>
        <a:latin typeface="Calibri" pitchFamily="34" charset="0"/>
        <a:ea typeface="MS PGothic" pitchFamily="34" charset="-128"/>
        <a:cs typeface="+mn-cs"/>
      </a:defRPr>
    </a:lvl2pPr>
    <a:lvl3pPr marL="11430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bg1"/>
        </a:solidFill>
        <a:latin typeface="Calibri" pitchFamily="34" charset="0"/>
        <a:ea typeface="MS PGothic" pitchFamily="34" charset="-128"/>
        <a:cs typeface="+mn-cs"/>
      </a:defRPr>
    </a:lvl3pPr>
    <a:lvl4pPr marL="16002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bg1"/>
        </a:solidFill>
        <a:latin typeface="Calibri" pitchFamily="34" charset="0"/>
        <a:ea typeface="MS PGothic" pitchFamily="34" charset="-128"/>
        <a:cs typeface="+mn-cs"/>
      </a:defRPr>
    </a:lvl4pPr>
    <a:lvl5pPr marL="20574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bg1"/>
        </a:solidFill>
        <a:latin typeface="Calibri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Calibri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Calibri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Calibri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Calibri" pitchFamily="34" charset="0"/>
        <a:ea typeface="MS PGothic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DF5FF"/>
    <a:srgbClr val="CCFFCC"/>
    <a:srgbClr val="FFFF99"/>
    <a:srgbClr val="B3E9FF"/>
    <a:srgbClr val="FFCC66"/>
    <a:srgbClr val="FF9999"/>
    <a:srgbClr val="FF7C80"/>
    <a:srgbClr val="1041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ile medio 2 - Color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ile medio 2 - Colore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Stile medio 2 - Colore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Nessuno stile, nessuna grigli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3296810-A885-4BE3-A3E7-6D5BEEA58F35}" styleName="Stile medio 2 - Colore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DCAF9ED-07DC-4A11-8D7F-57B35C25682E}" styleName="Stile medio 1 - Colore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69C7853C-536D-4A76-A0AE-DD22124D55A5}" styleName="Stile con tema 1 - Colore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 showGuides="1">
      <p:cViewPr varScale="1">
        <p:scale>
          <a:sx n="58" d="100"/>
          <a:sy n="58" d="100"/>
        </p:scale>
        <p:origin x="-1386" y="-84"/>
      </p:cViewPr>
      <p:guideLst>
        <p:guide orient="horz" pos="1026"/>
        <p:guide pos="2245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10" d="100"/>
        <a:sy n="110" d="100"/>
      </p:scale>
      <p:origin x="0" y="0"/>
    </p:cViewPr>
  </p:sorterViewPr>
  <p:notesViewPr>
    <p:cSldViewPr showGuides="1">
      <p:cViewPr varScale="1">
        <p:scale>
          <a:sx n="59" d="100"/>
          <a:sy n="59" d="100"/>
        </p:scale>
        <p:origin x="-1752" y="-72"/>
      </p:cViewPr>
      <p:guideLst>
        <p:guide orient="horz" pos="2736"/>
        <p:guide pos="201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AutoShape 1"/>
          <p:cNvSpPr>
            <a:spLocks noChangeArrowheads="1"/>
          </p:cNvSpPr>
          <p:nvPr/>
        </p:nvSpPr>
        <p:spPr bwMode="auto">
          <a:xfrm>
            <a:off x="0" y="0"/>
            <a:ext cx="6400800" cy="86868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6183" tIns="43092" rIns="86183" bIns="43092" anchor="ctr"/>
          <a:lstStyle/>
          <a:p>
            <a:pPr>
              <a:buFont typeface="Times New Roman" charset="0"/>
              <a:buNone/>
              <a:defRPr/>
            </a:pPr>
            <a:endParaRPr lang="en-US">
              <a:latin typeface="Calibri" charset="0"/>
              <a:ea typeface="ＭＳ Ｐゴシック" charset="0"/>
            </a:endParaRPr>
          </a:p>
        </p:txBody>
      </p:sp>
      <p:sp>
        <p:nvSpPr>
          <p:cNvPr id="2050" name="AutoShape 2"/>
          <p:cNvSpPr>
            <a:spLocks noChangeArrowheads="1"/>
          </p:cNvSpPr>
          <p:nvPr/>
        </p:nvSpPr>
        <p:spPr bwMode="auto">
          <a:xfrm>
            <a:off x="0" y="0"/>
            <a:ext cx="6400800" cy="86868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6183" tIns="43092" rIns="86183" bIns="43092" anchor="ctr"/>
          <a:lstStyle/>
          <a:p>
            <a:pPr>
              <a:buFont typeface="Times New Roman" charset="0"/>
              <a:buNone/>
              <a:defRPr/>
            </a:pPr>
            <a:endParaRPr lang="en-US">
              <a:latin typeface="Calibri" charset="0"/>
              <a:ea typeface="ＭＳ Ｐゴシック" charset="0"/>
            </a:endParaRPr>
          </a:p>
        </p:txBody>
      </p:sp>
      <p:sp>
        <p:nvSpPr>
          <p:cNvPr id="2051" name="AutoShape 3"/>
          <p:cNvSpPr>
            <a:spLocks noChangeArrowheads="1"/>
          </p:cNvSpPr>
          <p:nvPr/>
        </p:nvSpPr>
        <p:spPr bwMode="auto">
          <a:xfrm>
            <a:off x="0" y="0"/>
            <a:ext cx="6400800" cy="86868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6183" tIns="43092" rIns="86183" bIns="43092" anchor="ctr"/>
          <a:lstStyle/>
          <a:p>
            <a:pPr>
              <a:buFont typeface="Times New Roman" charset="0"/>
              <a:buNone/>
              <a:defRPr/>
            </a:pPr>
            <a:endParaRPr lang="en-US">
              <a:latin typeface="Calibri" charset="0"/>
              <a:ea typeface="ＭＳ Ｐゴシック" charset="0"/>
            </a:endParaRPr>
          </a:p>
        </p:txBody>
      </p:sp>
      <p:sp>
        <p:nvSpPr>
          <p:cNvPr id="2052" name="AutoShape 4"/>
          <p:cNvSpPr>
            <a:spLocks noChangeArrowheads="1"/>
          </p:cNvSpPr>
          <p:nvPr/>
        </p:nvSpPr>
        <p:spPr bwMode="auto">
          <a:xfrm>
            <a:off x="0" y="0"/>
            <a:ext cx="6400800" cy="86868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6183" tIns="43092" rIns="86183" bIns="43092" anchor="ctr"/>
          <a:lstStyle/>
          <a:p>
            <a:pPr>
              <a:buFont typeface="Times New Roman" charset="0"/>
              <a:buNone/>
              <a:defRPr/>
            </a:pPr>
            <a:endParaRPr lang="en-US">
              <a:latin typeface="Calibri" charset="0"/>
              <a:ea typeface="ＭＳ Ｐゴシック" charset="0"/>
            </a:endParaRPr>
          </a:p>
        </p:txBody>
      </p:sp>
      <p:sp>
        <p:nvSpPr>
          <p:cNvPr id="2053" name="Rectangle 5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-13414375" y="-11204575"/>
            <a:ext cx="15813088" cy="11860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054" name="Rectangle 6"/>
          <p:cNvSpPr>
            <a:spLocks noGrp="1" noChangeArrowheads="1"/>
          </p:cNvSpPr>
          <p:nvPr>
            <p:ph type="body"/>
          </p:nvPr>
        </p:nvSpPr>
        <p:spPr bwMode="auto">
          <a:xfrm>
            <a:off x="640084" y="4126230"/>
            <a:ext cx="5113233" cy="3901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noProof="0" smtClean="0"/>
          </a:p>
        </p:txBody>
      </p:sp>
    </p:spTree>
    <p:extLst>
      <p:ext uri="{BB962C8B-B14F-4D97-AF65-F5344CB8AC3E}">
        <p14:creationId xmlns:p14="http://schemas.microsoft.com/office/powerpoint/2010/main" val="379724199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charset="0"/>
        <a:ea typeface="MS PGothic" pitchFamily="34" charset="-128"/>
        <a:cs typeface="ＭＳ Ｐゴシック" charset="0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charset="0"/>
        <a:ea typeface="MS PGothic" pitchFamily="34" charset="-128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charset="0"/>
        <a:ea typeface="MS PGothic" pitchFamily="34" charset="-128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charset="0"/>
        <a:ea typeface="MS PGothic" pitchFamily="34" charset="-128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charset="0"/>
        <a:ea typeface="MS PGothic" pitchFamily="34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369574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143274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1432740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143274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7461076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382618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110492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2366249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6981662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1961984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68464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1355115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4536802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0089497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844680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4643717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0504633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1922290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0064047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844680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844680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082375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7354213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844680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9567479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7790037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719836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3505091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5923835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8628991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9575121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8753271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649635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502918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73542137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416766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777882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624323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624323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143274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143274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noProof="0" smtClean="0"/>
              <a:t>Fare clic per modificare lo stile del titolo</a:t>
            </a:r>
            <a:endParaRPr lang="it-IT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it-IT" smtClean="0"/>
              <a:t>Fare clic per modificare lo stile del sottotitolo dello schema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D495E0-5C9A-4A9B-9F1D-24AF3241B13F}" type="slidenum">
              <a:rPr lang="fr-CA" altLang="it-IT"/>
              <a:pPr/>
              <a:t>‹N›</a:t>
            </a:fld>
            <a:endParaRPr lang="fr-CA" altLang="it-IT"/>
          </a:p>
        </p:txBody>
      </p:sp>
    </p:spTree>
    <p:extLst>
      <p:ext uri="{BB962C8B-B14F-4D97-AF65-F5344CB8AC3E}">
        <p14:creationId xmlns:p14="http://schemas.microsoft.com/office/powerpoint/2010/main" val="3349667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1432AD0-2797-4EA8-90F9-78B3126471B4}" type="slidenum">
              <a:rPr lang="fr-CA" altLang="it-IT"/>
              <a:pPr/>
              <a:t>‹N›</a:t>
            </a:fld>
            <a:endParaRPr lang="fr-CA" altLang="it-IT"/>
          </a:p>
        </p:txBody>
      </p:sp>
    </p:spTree>
    <p:extLst>
      <p:ext uri="{BB962C8B-B14F-4D97-AF65-F5344CB8AC3E}">
        <p14:creationId xmlns:p14="http://schemas.microsoft.com/office/powerpoint/2010/main" val="10787368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4638" y="128588"/>
            <a:ext cx="2054225" cy="5989637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8588"/>
            <a:ext cx="6015038" cy="5989637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4C5148E-722D-4917-8EDE-169EAA94313E}" type="slidenum">
              <a:rPr lang="fr-CA" altLang="it-IT"/>
              <a:pPr/>
              <a:t>‹N›</a:t>
            </a:fld>
            <a:endParaRPr lang="fr-CA" altLang="it-IT"/>
          </a:p>
        </p:txBody>
      </p:sp>
    </p:spTree>
    <p:extLst>
      <p:ext uri="{BB962C8B-B14F-4D97-AF65-F5344CB8AC3E}">
        <p14:creationId xmlns:p14="http://schemas.microsoft.com/office/powerpoint/2010/main" val="9726186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noProof="0" smtClean="0"/>
              <a:t>Fare clic per modificare lo stile del titolo</a:t>
            </a:r>
            <a:endParaRPr lang="it-IT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 marL="914400" indent="-457200">
              <a:buFont typeface="Wingdings" panose="05000000000000000000" pitchFamily="2" charset="2"/>
              <a:buChar char="Ø"/>
              <a:defRPr/>
            </a:lvl2pPr>
            <a:lvl3pPr marL="1257300" indent="-342900">
              <a:buFont typeface="Wingdings" panose="05000000000000000000" pitchFamily="2" charset="2"/>
              <a:buChar char="§"/>
              <a:defRPr/>
            </a:lvl3pPr>
            <a:lvl4pPr marL="1714500" indent="-342900">
              <a:buFont typeface="Courier New" panose="02070309020205020404" pitchFamily="49" charset="0"/>
              <a:buChar char="o"/>
              <a:defRPr/>
            </a:lvl4pPr>
            <a:lvl5pPr marL="2171700" indent="-342900">
              <a:buFont typeface="Wingdings" panose="05000000000000000000" pitchFamily="2" charset="2"/>
              <a:buChar char="ü"/>
              <a:defRPr/>
            </a:lvl5pPr>
          </a:lstStyle>
          <a:p>
            <a:pPr lvl="0"/>
            <a:r>
              <a:rPr lang="it-IT" noProof="0" smtClean="0"/>
              <a:t>Fare clic per modificare stili del testo dello schema</a:t>
            </a:r>
          </a:p>
          <a:p>
            <a:pPr lvl="1"/>
            <a:r>
              <a:rPr lang="it-IT" noProof="0" smtClean="0"/>
              <a:t>Secondo livello</a:t>
            </a:r>
          </a:p>
          <a:p>
            <a:pPr lvl="2"/>
            <a:r>
              <a:rPr lang="it-IT" noProof="0" smtClean="0"/>
              <a:t>Terzo livello</a:t>
            </a:r>
          </a:p>
          <a:p>
            <a:pPr lvl="3"/>
            <a:r>
              <a:rPr lang="it-IT" noProof="0" smtClean="0"/>
              <a:t>Quarto livello</a:t>
            </a:r>
          </a:p>
          <a:p>
            <a:pPr lvl="4"/>
            <a:r>
              <a:rPr lang="it-IT" noProof="0" smtClean="0"/>
              <a:t>Quinto livello</a:t>
            </a:r>
            <a:endParaRPr lang="it-IT" noProof="0" dirty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B4B53EC-8547-4F69-B9FC-B2FC9791546E}" type="slidenum">
              <a:rPr lang="fr-CA" altLang="it-IT"/>
              <a:pPr/>
              <a:t>‹N›</a:t>
            </a:fld>
            <a:endParaRPr lang="fr-CA" altLang="it-IT"/>
          </a:p>
        </p:txBody>
      </p:sp>
    </p:spTree>
    <p:extLst>
      <p:ext uri="{BB962C8B-B14F-4D97-AF65-F5344CB8AC3E}">
        <p14:creationId xmlns:p14="http://schemas.microsoft.com/office/powerpoint/2010/main" val="37739716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noProof="0" smtClean="0"/>
              <a:t>Fare clic per modificare lo stile del titolo</a:t>
            </a:r>
            <a:endParaRPr lang="it-IT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E80A375-58A1-4CAA-8291-47A122B1844E}" type="slidenum">
              <a:rPr lang="fr-CA" altLang="it-IT"/>
              <a:pPr/>
              <a:t>‹N›</a:t>
            </a:fld>
            <a:endParaRPr lang="fr-CA" altLang="it-IT"/>
          </a:p>
        </p:txBody>
      </p:sp>
    </p:spTree>
    <p:extLst>
      <p:ext uri="{BB962C8B-B14F-4D97-AF65-F5344CB8AC3E}">
        <p14:creationId xmlns:p14="http://schemas.microsoft.com/office/powerpoint/2010/main" val="16496927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3838" cy="4518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3438" y="1600200"/>
            <a:ext cx="4035425" cy="4518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1C45453-8535-4F25-90F4-446DA06A5723}" type="slidenum">
              <a:rPr lang="fr-CA" altLang="it-IT"/>
              <a:pPr/>
              <a:t>‹N›</a:t>
            </a:fld>
            <a:endParaRPr lang="fr-CA" altLang="it-IT"/>
          </a:p>
        </p:txBody>
      </p:sp>
    </p:spTree>
    <p:extLst>
      <p:ext uri="{BB962C8B-B14F-4D97-AF65-F5344CB8AC3E}">
        <p14:creationId xmlns:p14="http://schemas.microsoft.com/office/powerpoint/2010/main" val="20428511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F16D307-9D46-4E21-B30E-D6352CDA0076}" type="slidenum">
              <a:rPr lang="fr-CA" altLang="it-IT"/>
              <a:pPr/>
              <a:t>‹N›</a:t>
            </a:fld>
            <a:endParaRPr lang="fr-CA" altLang="it-IT"/>
          </a:p>
        </p:txBody>
      </p:sp>
    </p:spTree>
    <p:extLst>
      <p:ext uri="{BB962C8B-B14F-4D97-AF65-F5344CB8AC3E}">
        <p14:creationId xmlns:p14="http://schemas.microsoft.com/office/powerpoint/2010/main" val="2533540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8B2C12-BDC6-449F-892C-79C33A678A4E}" type="slidenum">
              <a:rPr lang="fr-CA" altLang="it-IT"/>
              <a:pPr/>
              <a:t>‹N›</a:t>
            </a:fld>
            <a:endParaRPr lang="fr-CA" altLang="it-IT"/>
          </a:p>
        </p:txBody>
      </p:sp>
    </p:spTree>
    <p:extLst>
      <p:ext uri="{BB962C8B-B14F-4D97-AF65-F5344CB8AC3E}">
        <p14:creationId xmlns:p14="http://schemas.microsoft.com/office/powerpoint/2010/main" val="22532714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63081D5-1805-4480-A793-4BBA6F453BFF}" type="slidenum">
              <a:rPr lang="fr-CA" altLang="it-IT"/>
              <a:pPr/>
              <a:t>‹N›</a:t>
            </a:fld>
            <a:endParaRPr lang="fr-CA" altLang="it-IT"/>
          </a:p>
        </p:txBody>
      </p:sp>
    </p:spTree>
    <p:extLst>
      <p:ext uri="{BB962C8B-B14F-4D97-AF65-F5344CB8AC3E}">
        <p14:creationId xmlns:p14="http://schemas.microsoft.com/office/powerpoint/2010/main" val="23592117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E058634-5800-4B83-8D6D-3B2B9ED64AB3}" type="slidenum">
              <a:rPr lang="fr-CA" altLang="it-IT"/>
              <a:pPr/>
              <a:t>‹N›</a:t>
            </a:fld>
            <a:endParaRPr lang="fr-CA" altLang="it-IT"/>
          </a:p>
        </p:txBody>
      </p:sp>
    </p:spTree>
    <p:extLst>
      <p:ext uri="{BB962C8B-B14F-4D97-AF65-F5344CB8AC3E}">
        <p14:creationId xmlns:p14="http://schemas.microsoft.com/office/powerpoint/2010/main" val="12559232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it-IT" noProof="0" smtClean="0"/>
              <a:t>Fare clic sull'icona per inserire un'immagine</a:t>
            </a:r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C916496-C828-4560-8BEF-D597082251EC}" type="slidenum">
              <a:rPr lang="fr-CA" altLang="it-IT"/>
              <a:pPr/>
              <a:t>‹N›</a:t>
            </a:fld>
            <a:endParaRPr lang="fr-CA" altLang="it-IT"/>
          </a:p>
        </p:txBody>
      </p:sp>
    </p:spTree>
    <p:extLst>
      <p:ext uri="{BB962C8B-B14F-4D97-AF65-F5344CB8AC3E}">
        <p14:creationId xmlns:p14="http://schemas.microsoft.com/office/powerpoint/2010/main" val="1327878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://upload.wikimedia.org/wikipedia/eml/thumb/0/0c/Bandiera_italiana.svg/800px-Bandiera_italiana.svg.png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8588"/>
            <a:ext cx="8221663" cy="7081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noProof="0" dirty="0" smtClean="0"/>
              <a:t>Cliccate per modificare il formato del testo del titolo</a:t>
            </a:r>
            <a:endParaRPr lang="it-IT" noProof="0" dirty="0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1520" y="1052735"/>
            <a:ext cx="8640960" cy="55179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noProof="0" dirty="0" smtClean="0"/>
              <a:t>Cliccate per modificare il formato del testo della struttura</a:t>
            </a:r>
          </a:p>
          <a:p>
            <a:pPr lvl="1"/>
            <a:r>
              <a:rPr lang="it-IT" noProof="0" dirty="0" smtClean="0"/>
              <a:t>Secondo livello struttura</a:t>
            </a:r>
          </a:p>
          <a:p>
            <a:pPr lvl="2"/>
            <a:r>
              <a:rPr lang="it-IT" noProof="0" dirty="0" smtClean="0"/>
              <a:t>Terzo livello struttura</a:t>
            </a:r>
          </a:p>
          <a:p>
            <a:pPr lvl="3"/>
            <a:r>
              <a:rPr lang="it-IT" noProof="0" dirty="0" smtClean="0"/>
              <a:t>Quarto livello struttura</a:t>
            </a:r>
          </a:p>
          <a:p>
            <a:pPr lvl="4"/>
            <a:r>
              <a:rPr lang="it-IT" noProof="0" dirty="0" smtClean="0"/>
              <a:t>Quinto livello struttura</a:t>
            </a:r>
          </a:p>
          <a:p>
            <a:pPr lvl="4"/>
            <a:r>
              <a:rPr lang="it-IT" noProof="0" dirty="0" smtClean="0"/>
              <a:t>Sesto livello struttura</a:t>
            </a:r>
          </a:p>
          <a:p>
            <a:pPr lvl="4"/>
            <a:r>
              <a:rPr lang="it-IT" noProof="0" dirty="0" smtClean="0"/>
              <a:t>Settimo livello struttura</a:t>
            </a:r>
          </a:p>
          <a:p>
            <a:pPr lvl="4"/>
            <a:r>
              <a:rPr lang="it-IT" noProof="0" dirty="0" smtClean="0"/>
              <a:t>Ottavo livello struttura</a:t>
            </a:r>
          </a:p>
          <a:p>
            <a:pPr lvl="4"/>
            <a:r>
              <a:rPr lang="it-IT" noProof="0" dirty="0" smtClean="0"/>
              <a:t>Nono livello struttura</a:t>
            </a:r>
            <a:endParaRPr lang="it-IT" noProof="0" dirty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356350"/>
            <a:ext cx="2125663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>
              <a:buFont typeface="Times New Roman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898989"/>
                </a:solidFill>
                <a:latin typeface="Calibri" charset="0"/>
                <a:ea typeface="ＭＳ Ｐゴシック" charset="0"/>
                <a:cs typeface="Tahoma" charset="0"/>
              </a:defRPr>
            </a:lvl1pPr>
          </a:lstStyle>
          <a:p>
            <a:pPr>
              <a:defRPr/>
            </a:pPr>
            <a:endParaRPr lang="it-IT" noProof="0" dirty="0"/>
          </a:p>
        </p:txBody>
      </p:sp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3124200" y="6308725"/>
            <a:ext cx="289560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Font typeface="Times New Roman" charset="0"/>
              <a:buNone/>
              <a:defRPr/>
            </a:pPr>
            <a:endParaRPr lang="it-IT" noProof="0" dirty="0">
              <a:latin typeface="Calibri" charset="0"/>
              <a:ea typeface="ＭＳ Ｐゴシック" charset="0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356350"/>
            <a:ext cx="2125663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algn="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898989"/>
                </a:solidFill>
              </a:defRPr>
            </a:lvl1pPr>
          </a:lstStyle>
          <a:p>
            <a:fld id="{B82A014A-5BA0-4D84-B6F3-D5FA56DFDB71}" type="slidenum">
              <a:rPr lang="it-IT" altLang="it-IT" noProof="0" smtClean="0"/>
              <a:pPr/>
              <a:t>‹N›</a:t>
            </a:fld>
            <a:endParaRPr lang="it-IT" altLang="it-IT" noProof="0" dirty="0"/>
          </a:p>
        </p:txBody>
      </p:sp>
      <p:grpSp>
        <p:nvGrpSpPr>
          <p:cNvPr id="1031" name="Gruppo 10"/>
          <p:cNvGrpSpPr>
            <a:grpSpLocks/>
          </p:cNvGrpSpPr>
          <p:nvPr/>
        </p:nvGrpSpPr>
        <p:grpSpPr bwMode="auto">
          <a:xfrm>
            <a:off x="5942013" y="6570663"/>
            <a:ext cx="3209925" cy="287337"/>
            <a:chOff x="3995936" y="3140968"/>
            <a:chExt cx="3209925" cy="288000"/>
          </a:xfrm>
        </p:grpSpPr>
        <p:sp>
          <p:nvSpPr>
            <p:cNvPr id="1032" name="CasellaDiTesto 11"/>
            <p:cNvSpPr txBox="1">
              <a:spLocks/>
            </p:cNvSpPr>
            <p:nvPr/>
          </p:nvSpPr>
          <p:spPr bwMode="auto">
            <a:xfrm>
              <a:off x="3995936" y="3140968"/>
              <a:ext cx="2806700" cy="288000"/>
            </a:xfrm>
            <a:prstGeom prst="rect">
              <a:avLst/>
            </a:prstGeom>
            <a:solidFill>
              <a:srgbClr val="DCE6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bg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eaLnBrk="0" hangingPunct="0">
                <a:defRPr sz="2400">
                  <a:solidFill>
                    <a:schemeClr val="bg1"/>
                  </a:solidFill>
                  <a:latin typeface="Calibri" charset="0"/>
                  <a:ea typeface="ＭＳ Ｐゴシック" charset="0"/>
                </a:defRPr>
              </a:lvl2pPr>
              <a:lvl3pPr eaLnBrk="0" hangingPunct="0">
                <a:defRPr sz="2400">
                  <a:solidFill>
                    <a:schemeClr val="bg1"/>
                  </a:solidFill>
                  <a:latin typeface="Calibri" charset="0"/>
                  <a:ea typeface="ＭＳ Ｐゴシック" charset="0"/>
                </a:defRPr>
              </a:lvl3pPr>
              <a:lvl4pPr eaLnBrk="0" hangingPunct="0">
                <a:defRPr sz="2400">
                  <a:solidFill>
                    <a:schemeClr val="bg1"/>
                  </a:solidFill>
                  <a:latin typeface="Calibri" charset="0"/>
                  <a:ea typeface="ＭＳ Ｐゴシック" charset="0"/>
                </a:defRPr>
              </a:lvl4pPr>
              <a:lvl5pPr eaLnBrk="0" hangingPunct="0">
                <a:defRPr sz="2400">
                  <a:solidFill>
                    <a:schemeClr val="bg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defRPr sz="2400">
                  <a:solidFill>
                    <a:schemeClr val="bg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defRPr sz="2400">
                  <a:solidFill>
                    <a:schemeClr val="bg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defRPr sz="2400">
                  <a:solidFill>
                    <a:schemeClr val="bg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defRPr sz="2400">
                  <a:solidFill>
                    <a:schemeClr val="bg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defTabSz="914400" eaLnBrk="1" hangingPunct="1">
                <a:buClrTx/>
                <a:buSzTx/>
                <a:buFontTx/>
                <a:buNone/>
                <a:defRPr/>
              </a:pPr>
              <a:r>
                <a:rPr lang="it-IT" sz="1200" noProof="0" dirty="0" smtClean="0">
                  <a:solidFill>
                    <a:srgbClr val="1F497D"/>
                  </a:solidFill>
                </a:rPr>
                <a:t>Consorzio</a:t>
              </a:r>
              <a:r>
                <a:rPr lang="it-IT" sz="1200" dirty="0" smtClean="0">
                  <a:solidFill>
                    <a:srgbClr val="1F497D"/>
                  </a:solidFill>
                </a:rPr>
                <a:t> EUROFUSION, ENEA</a:t>
              </a:r>
            </a:p>
          </p:txBody>
        </p:sp>
        <p:grpSp>
          <p:nvGrpSpPr>
            <p:cNvPr id="1033" name="Gruppo 20"/>
            <p:cNvGrpSpPr>
              <a:grpSpLocks noChangeAspect="1"/>
            </p:cNvGrpSpPr>
            <p:nvPr/>
          </p:nvGrpSpPr>
          <p:grpSpPr bwMode="auto">
            <a:xfrm>
              <a:off x="6804001" y="3140968"/>
              <a:ext cx="401860" cy="288000"/>
              <a:chOff x="3275856" y="1916832"/>
              <a:chExt cx="1440160" cy="1032116"/>
            </a:xfrm>
          </p:grpSpPr>
          <p:pic>
            <p:nvPicPr>
              <p:cNvPr id="1034" name="Picture 2" descr="Mostra immagine a dimensione intera">
                <a:hlinkClick r:id="rId14"/>
              </p:cNvPr>
              <p:cNvPicPr>
                <a:picLocks noChangeAspect="1" noChangeArrowheads="1"/>
              </p:cNvPicPr>
              <p:nvPr/>
            </p:nvPicPr>
            <p:blipFill>
              <a:blip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75856" y="1988840"/>
                <a:ext cx="1440160" cy="9601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35" name="Picture 4" descr="http://www.dmgbandiere.com/img/europa.gif"/>
              <p:cNvPicPr>
                <a:picLocks noChangeAspect="1" noChangeArrowheads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75856" y="1916832"/>
                <a:ext cx="1440160" cy="960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000" baseline="0">
          <a:solidFill>
            <a:srgbClr val="104176"/>
          </a:solidFill>
          <a:latin typeface="Verdana" panose="020B0604030504040204" pitchFamily="34" charset="0"/>
          <a:ea typeface="MS PGothic" pitchFamily="34" charset="-128"/>
          <a:cs typeface="+mj-cs"/>
        </a:defRPr>
      </a:lvl1pPr>
      <a:lvl2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charset="0"/>
          <a:ea typeface="MS PGothic" pitchFamily="34" charset="-128"/>
          <a:cs typeface="MS Gothic" charset="0"/>
        </a:defRPr>
      </a:lvl2pPr>
      <a:lvl3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charset="0"/>
          <a:ea typeface="MS PGothic" pitchFamily="34" charset="-128"/>
          <a:cs typeface="MS Gothic" charset="0"/>
        </a:defRPr>
      </a:lvl3pPr>
      <a:lvl4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charset="0"/>
          <a:ea typeface="MS PGothic" pitchFamily="34" charset="-128"/>
          <a:cs typeface="MS Gothic" charset="0"/>
        </a:defRPr>
      </a:lvl4pPr>
      <a:lvl5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charset="0"/>
          <a:ea typeface="MS PGothic" pitchFamily="34" charset="-128"/>
          <a:cs typeface="MS Gothic" charset="0"/>
        </a:defRPr>
      </a:lvl5pPr>
      <a:lvl6pPr marL="25146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4400">
          <a:solidFill>
            <a:srgbClr val="000000"/>
          </a:solidFill>
          <a:latin typeface="Calibri" charset="0"/>
          <a:ea typeface="ＭＳ Ｐゴシック" charset="0"/>
          <a:cs typeface="MS Gothic" charset="0"/>
        </a:defRPr>
      </a:lvl6pPr>
      <a:lvl7pPr marL="29718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4400">
          <a:solidFill>
            <a:srgbClr val="000000"/>
          </a:solidFill>
          <a:latin typeface="Calibri" charset="0"/>
          <a:ea typeface="ＭＳ Ｐゴシック" charset="0"/>
          <a:cs typeface="MS Gothic" charset="0"/>
        </a:defRPr>
      </a:lvl7pPr>
      <a:lvl8pPr marL="34290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4400">
          <a:solidFill>
            <a:srgbClr val="000000"/>
          </a:solidFill>
          <a:latin typeface="Calibri" charset="0"/>
          <a:ea typeface="ＭＳ Ｐゴシック" charset="0"/>
          <a:cs typeface="MS Gothic" charset="0"/>
        </a:defRPr>
      </a:lvl8pPr>
      <a:lvl9pPr marL="38862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4400">
          <a:solidFill>
            <a:srgbClr val="000000"/>
          </a:solidFill>
          <a:latin typeface="Calibri" charset="0"/>
          <a:ea typeface="ＭＳ Ｐゴシック" charset="0"/>
          <a:cs typeface="MS Gothic" charset="0"/>
        </a:defRPr>
      </a:lvl9pPr>
    </p:titleStyle>
    <p:bodyStyle>
      <a:lvl1pPr marL="457200" indent="-457200" algn="l" defTabSz="449263" rtl="0" eaLnBrk="1" fontAlgn="base" hangingPunct="1">
        <a:spcBef>
          <a:spcPts val="800"/>
        </a:spcBef>
        <a:spcAft>
          <a:spcPct val="0"/>
        </a:spcAft>
        <a:buClr>
          <a:srgbClr val="104176"/>
        </a:buClr>
        <a:buSzPct val="100000"/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MS PGothic" pitchFamily="34" charset="-128"/>
          <a:cs typeface="+mn-cs"/>
        </a:defRPr>
      </a:lvl1pPr>
      <a:lvl2pPr marL="914400" indent="-457200" algn="l" defTabSz="449263" rtl="0" eaLnBrk="1" fontAlgn="base" hangingPunct="1">
        <a:spcBef>
          <a:spcPts val="700"/>
        </a:spcBef>
        <a:spcAft>
          <a:spcPct val="0"/>
        </a:spcAft>
        <a:buClr>
          <a:srgbClr val="104176"/>
        </a:buClr>
        <a:buSzPct val="100000"/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257300" indent="-342900" algn="l" defTabSz="449263" rtl="0" eaLnBrk="1" fontAlgn="base" hangingPunct="1">
        <a:spcBef>
          <a:spcPts val="600"/>
        </a:spcBef>
        <a:spcAft>
          <a:spcPct val="0"/>
        </a:spcAft>
        <a:buClr>
          <a:srgbClr val="104176"/>
        </a:buClr>
        <a:buSzPct val="100000"/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714500" indent="-342900" algn="l" defTabSz="449263" rtl="0" eaLnBrk="1" fontAlgn="base" hangingPunct="1">
        <a:spcBef>
          <a:spcPts val="500"/>
        </a:spcBef>
        <a:spcAft>
          <a:spcPct val="0"/>
        </a:spcAft>
        <a:buClr>
          <a:srgbClr val="104176"/>
        </a:buClr>
        <a:buSzPct val="100000"/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171700" indent="-342900" algn="l" defTabSz="449263" rtl="0" eaLnBrk="1" fontAlgn="base" hangingPunct="1">
        <a:spcBef>
          <a:spcPts val="500"/>
        </a:spcBef>
        <a:spcAft>
          <a:spcPct val="0"/>
        </a:spcAft>
        <a:buClr>
          <a:srgbClr val="104176"/>
        </a:buClr>
        <a:buSzPct val="100000"/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2000"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2000"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2000"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20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ython.org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scipy.org/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tensorflow.org/" TargetMode="Externa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inpython.github.io/" TargetMode="External"/><Relationship Id="rId7" Type="http://schemas.openxmlformats.org/officeDocument/2006/relationships/hyperlink" Target="http://www.activestate.com/activepython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enthought.com/" TargetMode="External"/><Relationship Id="rId5" Type="http://schemas.openxmlformats.org/officeDocument/2006/relationships/hyperlink" Target="http://continuum.io/" TargetMode="External"/><Relationship Id="rId4" Type="http://schemas.openxmlformats.org/officeDocument/2006/relationships/hyperlink" Target="http://python-xy.github.io/" TargetMode="Externa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h5py.org/" TargetMode="External"/><Relationship Id="rId2" Type="http://schemas.openxmlformats.org/officeDocument/2006/relationships/hyperlink" Target="http://www.python-excel.org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pytables.org/" TargetMode="Externa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hyperlink" Target="https://en.wikipedia.org/wiki/Design_Patterns_(book)" TargetMode="Externa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6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6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hyperlink" Target="https://pypi.python.org/pypi/MDSplus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cipy.org/" TargetMode="Externa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hyperlink" Target="https://pyserial.readthedocs.org/en/latest/index.html" TargetMode="Externa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2411760" y="836713"/>
            <a:ext cx="6480720" cy="1008112"/>
          </a:xfrm>
        </p:spPr>
        <p:txBody>
          <a:bodyPr/>
          <a:lstStyle/>
          <a:p>
            <a:r>
              <a:rPr lang="it-IT" sz="3200" dirty="0" smtClean="0">
                <a:solidFill>
                  <a:schemeClr val="bg1"/>
                </a:solidFill>
              </a:rPr>
              <a:t>Linguaggi di programmazione nella fusione</a:t>
            </a:r>
            <a:endParaRPr lang="it-IT" sz="3200" dirty="0">
              <a:solidFill>
                <a:schemeClr val="bg1"/>
              </a:solidFill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323528" y="2204864"/>
            <a:ext cx="6400800" cy="1752600"/>
          </a:xfrm>
        </p:spPr>
        <p:txBody>
          <a:bodyPr/>
          <a:lstStyle/>
          <a:p>
            <a:pPr algn="l"/>
            <a:r>
              <a:rPr lang="it-IT" sz="3600" dirty="0"/>
              <a:t>E</a:t>
            </a:r>
            <a:r>
              <a:rPr lang="it-IT" sz="3600" dirty="0" smtClean="0"/>
              <a:t>dmondo Giovannozzi</a:t>
            </a:r>
          </a:p>
          <a:p>
            <a:pPr algn="l"/>
            <a:r>
              <a:rPr lang="it-IT" sz="3600" dirty="0" smtClean="0">
                <a:solidFill>
                  <a:srgbClr val="7030A0"/>
                </a:solidFill>
              </a:rPr>
              <a:t>Introduzione a </a:t>
            </a:r>
            <a:r>
              <a:rPr lang="it-IT" sz="3600" dirty="0" err="1" smtClean="0">
                <a:solidFill>
                  <a:srgbClr val="7030A0"/>
                </a:solidFill>
              </a:rPr>
              <a:t>Python</a:t>
            </a:r>
            <a:r>
              <a:rPr lang="it-IT" sz="3600" smtClean="0">
                <a:solidFill>
                  <a:srgbClr val="7030A0"/>
                </a:solidFill>
              </a:rPr>
              <a:t>.</a:t>
            </a:r>
            <a:endParaRPr lang="it-IT" sz="36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8726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 smtClean="0"/>
              <a:t>Python</a:t>
            </a:r>
            <a:r>
              <a:rPr lang="it-IT" dirty="0" smtClean="0"/>
              <a:t> 2 vs </a:t>
            </a:r>
            <a:r>
              <a:rPr lang="it-IT" dirty="0" err="1" smtClean="0"/>
              <a:t>Python</a:t>
            </a:r>
            <a:r>
              <a:rPr lang="it-IT" dirty="0" smtClean="0"/>
              <a:t> 3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it-IT" dirty="0" smtClean="0"/>
              <a:t>Principali differenze (utente normale)</a:t>
            </a:r>
          </a:p>
          <a:p>
            <a:r>
              <a:rPr lang="it-IT" dirty="0" err="1" smtClean="0"/>
              <a:t>print</a:t>
            </a:r>
            <a:r>
              <a:rPr lang="it-IT" dirty="0"/>
              <a:t> </a:t>
            </a:r>
            <a:r>
              <a:rPr lang="it-IT" dirty="0" smtClean="0"/>
              <a:t>è una funzione in Py3:</a:t>
            </a:r>
          </a:p>
          <a:p>
            <a:pPr lvl="1"/>
            <a:r>
              <a:rPr lang="it-IT" dirty="0" smtClean="0"/>
              <a:t>Py2: &gt;&gt;&gt; </a:t>
            </a:r>
            <a:r>
              <a:rPr lang="it-IT" dirty="0" err="1" smtClean="0"/>
              <a:t>print</a:t>
            </a:r>
            <a:r>
              <a:rPr lang="it-IT" dirty="0" smtClean="0"/>
              <a:t> 'Ciao: ', 34</a:t>
            </a:r>
          </a:p>
          <a:p>
            <a:pPr lvl="1"/>
            <a:r>
              <a:rPr lang="it-IT" dirty="0" smtClean="0"/>
              <a:t>Py3: &gt;&gt;&gt; </a:t>
            </a:r>
            <a:r>
              <a:rPr lang="it-IT" dirty="0" err="1" smtClean="0"/>
              <a:t>print</a:t>
            </a:r>
            <a:r>
              <a:rPr lang="it-IT" dirty="0" smtClean="0"/>
              <a:t>('Ciao: ', 34)</a:t>
            </a:r>
          </a:p>
          <a:p>
            <a:r>
              <a:rPr lang="it-IT" dirty="0" smtClean="0"/>
              <a:t>Divisione tra interi:</a:t>
            </a:r>
          </a:p>
          <a:p>
            <a:pPr lvl="1"/>
            <a:r>
              <a:rPr lang="it-IT" dirty="0" smtClean="0"/>
              <a:t>Py2: &gt;&gt;&gt; 3/2 </a:t>
            </a:r>
            <a:r>
              <a:rPr lang="it-IT" dirty="0" smtClean="0">
                <a:sym typeface="Wingdings" panose="05000000000000000000" pitchFamily="2" charset="2"/>
              </a:rPr>
              <a:t> 1</a:t>
            </a:r>
          </a:p>
          <a:p>
            <a:pPr lvl="1"/>
            <a:r>
              <a:rPr lang="it-IT" dirty="0" smtClean="0">
                <a:sym typeface="Wingdings" panose="05000000000000000000" pitchFamily="2" charset="2"/>
              </a:rPr>
              <a:t>Py3: &gt;&gt;&gt; 3/2  1.5</a:t>
            </a:r>
            <a:r>
              <a:rPr lang="it-IT" dirty="0" smtClean="0"/>
              <a:t> </a:t>
            </a:r>
          </a:p>
          <a:p>
            <a:r>
              <a:rPr lang="it-IT" dirty="0" smtClean="0"/>
              <a:t>In Py3 </a:t>
            </a:r>
            <a:r>
              <a:rPr lang="it-IT" dirty="0" err="1" smtClean="0"/>
              <a:t>range</a:t>
            </a:r>
            <a:r>
              <a:rPr lang="it-IT" dirty="0" smtClean="0"/>
              <a:t>, </a:t>
            </a:r>
            <a:r>
              <a:rPr lang="it-IT" dirty="0" err="1" smtClean="0"/>
              <a:t>map</a:t>
            </a:r>
            <a:r>
              <a:rPr lang="it-IT" dirty="0" smtClean="0"/>
              <a:t>, zip, etc. vengono espansi quando servono:</a:t>
            </a:r>
          </a:p>
          <a:p>
            <a:pPr lvl="1"/>
            <a:r>
              <a:rPr lang="it-IT" dirty="0" smtClean="0"/>
              <a:t>Py2: &gt;&gt;&gt; </a:t>
            </a:r>
            <a:r>
              <a:rPr lang="it-IT" dirty="0" err="1" smtClean="0"/>
              <a:t>range</a:t>
            </a:r>
            <a:r>
              <a:rPr lang="it-IT" dirty="0" smtClean="0"/>
              <a:t>(5) </a:t>
            </a:r>
            <a:r>
              <a:rPr lang="it-IT" dirty="0" smtClean="0">
                <a:sym typeface="Wingdings" panose="05000000000000000000" pitchFamily="2" charset="2"/>
              </a:rPr>
              <a:t> [0, 1, 2, 3, 4]</a:t>
            </a:r>
          </a:p>
          <a:p>
            <a:pPr lvl="1"/>
            <a:r>
              <a:rPr lang="it-IT" dirty="0" smtClean="0">
                <a:sym typeface="Wingdings" panose="05000000000000000000" pitchFamily="2" charset="2"/>
              </a:rPr>
              <a:t>Py3: &gt;&gt;&gt; </a:t>
            </a:r>
            <a:r>
              <a:rPr lang="it-IT" dirty="0" err="1" smtClean="0">
                <a:sym typeface="Wingdings" panose="05000000000000000000" pitchFamily="2" charset="2"/>
              </a:rPr>
              <a:t>range</a:t>
            </a:r>
            <a:r>
              <a:rPr lang="it-IT" dirty="0" smtClean="0">
                <a:sym typeface="Wingdings" panose="05000000000000000000" pitchFamily="2" charset="2"/>
              </a:rPr>
              <a:t>(5)  </a:t>
            </a:r>
            <a:r>
              <a:rPr lang="it-IT" dirty="0" err="1" smtClean="0">
                <a:sym typeface="Wingdings" panose="05000000000000000000" pitchFamily="2" charset="2"/>
              </a:rPr>
              <a:t>range</a:t>
            </a:r>
            <a:r>
              <a:rPr lang="it-IT" dirty="0" smtClean="0">
                <a:sym typeface="Wingdings" panose="05000000000000000000" pitchFamily="2" charset="2"/>
              </a:rPr>
              <a:t>(0, 5)</a:t>
            </a:r>
          </a:p>
          <a:p>
            <a:pPr lvl="1"/>
            <a:r>
              <a:rPr lang="it-IT" dirty="0" smtClean="0"/>
              <a:t>Py3: &gt;&gt;&gt; </a:t>
            </a:r>
            <a:r>
              <a:rPr lang="it-IT" dirty="0" err="1" smtClean="0"/>
              <a:t>range</a:t>
            </a:r>
            <a:r>
              <a:rPr lang="it-IT" dirty="0" smtClean="0"/>
              <a:t>(0,50,10</a:t>
            </a:r>
            <a:r>
              <a:rPr lang="it-IT" dirty="0"/>
              <a:t>)[3</a:t>
            </a:r>
            <a:r>
              <a:rPr lang="it-IT" dirty="0" smtClean="0"/>
              <a:t>] </a:t>
            </a:r>
            <a:r>
              <a:rPr lang="it-IT" dirty="0" smtClean="0">
                <a:sym typeface="Wingdings" panose="05000000000000000000" pitchFamily="2" charset="2"/>
              </a:rPr>
              <a:t> 30</a:t>
            </a:r>
            <a:endParaRPr lang="it-IT" dirty="0" smtClean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642032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07950" y="116632"/>
            <a:ext cx="8221663" cy="708124"/>
          </a:xfrm>
        </p:spPr>
        <p:txBody>
          <a:bodyPr/>
          <a:lstStyle/>
          <a:p>
            <a:r>
              <a:rPr lang="it-IT" sz="3600" dirty="0" smtClean="0"/>
              <a:t>Esecuzione di un programma</a:t>
            </a:r>
            <a:endParaRPr lang="it-IT" sz="36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All’interno di </a:t>
            </a:r>
            <a:r>
              <a:rPr lang="it-IT" dirty="0" err="1" smtClean="0"/>
              <a:t>IPython</a:t>
            </a:r>
            <a:endParaRPr lang="it-IT" dirty="0" smtClean="0"/>
          </a:p>
          <a:p>
            <a:pPr marL="457200" lvl="1" indent="0">
              <a:buNone/>
            </a:pPr>
            <a:r>
              <a:rPr lang="it-IT" dirty="0" smtClean="0"/>
              <a:t>In </a:t>
            </a:r>
            <a:r>
              <a:rPr lang="it-IT" dirty="0"/>
              <a:t>[1</a:t>
            </a:r>
            <a:r>
              <a:rPr lang="it-IT" dirty="0" smtClean="0"/>
              <a:t>]: %</a:t>
            </a:r>
            <a:r>
              <a:rPr lang="it-IT" dirty="0" err="1" smtClean="0"/>
              <a:t>run</a:t>
            </a:r>
            <a:r>
              <a:rPr lang="it-IT" dirty="0" smtClean="0"/>
              <a:t> </a:t>
            </a:r>
            <a:r>
              <a:rPr lang="it-IT" dirty="0" err="1" smtClean="0"/>
              <a:t>nomeprogramma</a:t>
            </a:r>
            <a:endParaRPr lang="it-IT" dirty="0" smtClean="0"/>
          </a:p>
          <a:p>
            <a:r>
              <a:rPr lang="it-IT" dirty="0" smtClean="0"/>
              <a:t> all’interno di qualsiasi interprete </a:t>
            </a:r>
            <a:r>
              <a:rPr lang="it-IT" dirty="0" err="1" smtClean="0"/>
              <a:t>Python</a:t>
            </a:r>
            <a:endParaRPr lang="it-IT" dirty="0" smtClean="0"/>
          </a:p>
          <a:p>
            <a:pPr marL="457200" lvl="1" indent="0">
              <a:buNone/>
            </a:pPr>
            <a:r>
              <a:rPr lang="it-IT" dirty="0" smtClean="0"/>
              <a:t>&gt;&gt;&gt; import </a:t>
            </a:r>
            <a:r>
              <a:rPr lang="it-IT" dirty="0" err="1" smtClean="0"/>
              <a:t>nomeprogramma</a:t>
            </a:r>
            <a:endParaRPr lang="it-IT" dirty="0" smtClean="0"/>
          </a:p>
          <a:p>
            <a:r>
              <a:rPr lang="it-IT" dirty="0" smtClean="0"/>
              <a:t>Dalla </a:t>
            </a:r>
            <a:r>
              <a:rPr lang="it-IT" dirty="0" err="1" smtClean="0"/>
              <a:t>shell</a:t>
            </a:r>
            <a:r>
              <a:rPr lang="it-IT" dirty="0" smtClean="0"/>
              <a:t> del sistema operativo</a:t>
            </a:r>
          </a:p>
          <a:p>
            <a:pPr marL="457200" lvl="1" indent="0">
              <a:buNone/>
            </a:pPr>
            <a:r>
              <a:rPr lang="it-IT" dirty="0" err="1" smtClean="0"/>
              <a:t>python</a:t>
            </a:r>
            <a:r>
              <a:rPr lang="it-IT" dirty="0" smtClean="0"/>
              <a:t> nomeprogramma.py</a:t>
            </a:r>
          </a:p>
          <a:p>
            <a:endParaRPr lang="it-IT" dirty="0"/>
          </a:p>
          <a:p>
            <a:pPr marL="0" indent="0">
              <a:buNone/>
            </a:pPr>
            <a:r>
              <a:rPr lang="it-IT" dirty="0" smtClean="0"/>
              <a:t>Nel seguito lanceremo i programmi con %</a:t>
            </a:r>
            <a:r>
              <a:rPr lang="it-IT" dirty="0" err="1" smtClean="0"/>
              <a:t>run</a:t>
            </a:r>
            <a:r>
              <a:rPr lang="it-IT" dirty="0" smtClean="0"/>
              <a:t> all’interno di </a:t>
            </a:r>
            <a:r>
              <a:rPr lang="it-IT" dirty="0" err="1" smtClean="0"/>
              <a:t>IPython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233006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07950" y="116632"/>
            <a:ext cx="8221663" cy="708124"/>
          </a:xfrm>
        </p:spPr>
        <p:txBody>
          <a:bodyPr/>
          <a:lstStyle/>
          <a:p>
            <a:r>
              <a:rPr lang="it-IT" dirty="0" smtClean="0"/>
              <a:t>Primo programma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51520" y="3068960"/>
            <a:ext cx="8640960" cy="3024336"/>
          </a:xfrm>
        </p:spPr>
        <p:txBody>
          <a:bodyPr/>
          <a:lstStyle/>
          <a:p>
            <a:pPr marL="0" indent="0">
              <a:buNone/>
            </a:pP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%</a:t>
            </a:r>
            <a:r>
              <a:rPr lang="it-IT" sz="2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run</a:t>
            </a: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saluto</a:t>
            </a:r>
          </a:p>
          <a:p>
            <a:pPr marL="0" indent="0">
              <a:buNone/>
            </a:pPr>
            <a:r>
              <a:rPr lang="it-IT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&gt;&gt;&gt; ciao('a tutti')</a:t>
            </a:r>
          </a:p>
          <a:p>
            <a:pPr marL="0" indent="0">
              <a:buNone/>
            </a:pPr>
            <a:r>
              <a:rPr lang="it-IT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Ciao a </a:t>
            </a: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tutti</a:t>
            </a:r>
          </a:p>
          <a:p>
            <a:pPr marL="0" indent="0">
              <a:buNone/>
            </a:pPr>
            <a:endParaRPr lang="it-IT" sz="24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import saluto</a:t>
            </a:r>
          </a:p>
          <a:p>
            <a:pPr marL="0" indent="0">
              <a:buNone/>
            </a:pP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sz="2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saluto.ciao</a:t>
            </a: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('anche a </a:t>
            </a:r>
            <a:r>
              <a:rPr lang="it-IT" sz="2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te'</a:t>
            </a: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marL="0" indent="0">
              <a:buNone/>
            </a:pPr>
            <a:r>
              <a:rPr lang="it-IT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Ciao anche a te</a:t>
            </a:r>
          </a:p>
          <a:p>
            <a:pPr marL="0" indent="0">
              <a:buNone/>
            </a:pPr>
            <a:endParaRPr lang="it-IT" sz="24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grpSp>
        <p:nvGrpSpPr>
          <p:cNvPr id="6" name="Gruppo 5"/>
          <p:cNvGrpSpPr/>
          <p:nvPr/>
        </p:nvGrpSpPr>
        <p:grpSpPr>
          <a:xfrm>
            <a:off x="119580" y="980728"/>
            <a:ext cx="4248472" cy="1800200"/>
            <a:chOff x="2843808" y="3140968"/>
            <a:chExt cx="4248472" cy="1800200"/>
          </a:xfrm>
        </p:grpSpPr>
        <p:sp>
          <p:nvSpPr>
            <p:cNvPr id="4" name="Rettangolo 3"/>
            <p:cNvSpPr/>
            <p:nvPr/>
          </p:nvSpPr>
          <p:spPr bwMode="auto">
            <a:xfrm>
              <a:off x="2843808" y="3645024"/>
              <a:ext cx="4248472" cy="1296144"/>
            </a:xfrm>
            <a:prstGeom prst="rect">
              <a:avLst/>
            </a:prstGeom>
            <a:solidFill>
              <a:srgbClr val="B3E9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buNone/>
                <a:tabLst/>
              </a:pPr>
              <a:r>
                <a:rPr kumimoji="0" lang="it-IT" sz="2000" b="1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def</a:t>
              </a:r>
              <a:r>
                <a:rPr kumimoji="0" lang="it-IT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ciao(cosa):</a:t>
              </a:r>
            </a:p>
            <a:p>
              <a:pPr marL="0" marR="0" indent="0" algn="l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buNone/>
                <a:tabLst/>
              </a:pPr>
              <a:r>
                <a:rPr lang="it-IT" sz="2000" b="1" dirty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</a:t>
              </a:r>
              <a:r>
                <a:rPr lang="it-IT" sz="20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 </a:t>
              </a:r>
              <a:r>
                <a:rPr lang="it-IT" sz="2000" b="1" dirty="0" err="1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print</a:t>
              </a:r>
              <a:r>
                <a:rPr lang="it-IT" sz="2000" b="1" dirty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(</a:t>
              </a:r>
              <a:r>
                <a:rPr lang="it-IT" sz="20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'Ciao ' + cosa) </a:t>
              </a:r>
              <a:endParaRPr kumimoji="0" lang="it-IT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urier New" panose="02070309020205020404" pitchFamily="49" charset="0"/>
                <a:ea typeface="ＭＳ Ｐゴシック" charset="0"/>
                <a:cs typeface="Courier New" panose="02070309020205020404" pitchFamily="49" charset="0"/>
              </a:endParaRPr>
            </a:p>
          </p:txBody>
        </p:sp>
        <p:sp>
          <p:nvSpPr>
            <p:cNvPr id="5" name="Rettangolo 4"/>
            <p:cNvSpPr/>
            <p:nvPr/>
          </p:nvSpPr>
          <p:spPr bwMode="auto">
            <a:xfrm>
              <a:off x="2843808" y="3140968"/>
              <a:ext cx="4248472" cy="504056"/>
            </a:xfrm>
            <a:prstGeom prst="rect">
              <a:avLst/>
            </a:prstGeom>
            <a:solidFill>
              <a:srgbClr val="CCFF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buNone/>
                <a:tabLst/>
              </a:pPr>
              <a:r>
                <a:rPr kumimoji="0" lang="it-IT" sz="2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charset="0"/>
                  <a:ea typeface="ＭＳ Ｐゴシック" charset="0"/>
                </a:rPr>
                <a:t>saluto.py</a:t>
              </a:r>
              <a:endParaRPr kumimoji="0" lang="it-IT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charset="0"/>
                <a:ea typeface="ＭＳ Ｐゴシック" charset="0"/>
              </a:endParaRPr>
            </a:p>
          </p:txBody>
        </p:sp>
      </p:grpSp>
      <p:sp>
        <p:nvSpPr>
          <p:cNvPr id="7" name="CasellaDiTesto 6"/>
          <p:cNvSpPr txBox="1"/>
          <p:nvPr/>
        </p:nvSpPr>
        <p:spPr>
          <a:xfrm>
            <a:off x="5220072" y="1064936"/>
            <a:ext cx="3744416" cy="830997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chemeClr val="tx1"/>
                </a:solidFill>
              </a:rPr>
              <a:t>Definizione di una funzione.</a:t>
            </a:r>
          </a:p>
          <a:p>
            <a:r>
              <a:rPr lang="it-IT" sz="2400" b="1" dirty="0" smtClean="0">
                <a:solidFill>
                  <a:schemeClr val="tx1"/>
                </a:solidFill>
              </a:rPr>
              <a:t>cosa </a:t>
            </a:r>
            <a:r>
              <a:rPr lang="it-IT" sz="2400" dirty="0" smtClean="0">
                <a:solidFill>
                  <a:schemeClr val="tx1"/>
                </a:solidFill>
              </a:rPr>
              <a:t>è un argomento</a:t>
            </a:r>
            <a:endParaRPr lang="it-IT" sz="2400" dirty="0">
              <a:solidFill>
                <a:schemeClr val="tx1"/>
              </a:solidFill>
            </a:endParaRPr>
          </a:p>
        </p:txBody>
      </p:sp>
      <p:cxnSp>
        <p:nvCxnSpPr>
          <p:cNvPr id="9" name="Connettore 2 8"/>
          <p:cNvCxnSpPr/>
          <p:nvPr/>
        </p:nvCxnSpPr>
        <p:spPr bwMode="auto">
          <a:xfrm flipH="1">
            <a:off x="2915816" y="1295768"/>
            <a:ext cx="2304256" cy="405040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1" name="CasellaDiTesto 10"/>
          <p:cNvSpPr txBox="1"/>
          <p:nvPr/>
        </p:nvSpPr>
        <p:spPr>
          <a:xfrm>
            <a:off x="4259626" y="3429000"/>
            <a:ext cx="4884374" cy="1569660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chemeClr val="tx1"/>
                </a:solidFill>
              </a:rPr>
              <a:t>Con </a:t>
            </a:r>
            <a:r>
              <a:rPr lang="it-IT" sz="2400" b="1" dirty="0" smtClean="0">
                <a:solidFill>
                  <a:schemeClr val="tx1"/>
                </a:solidFill>
              </a:rPr>
              <a:t>%</a:t>
            </a:r>
            <a:r>
              <a:rPr lang="it-IT" sz="2400" b="1" dirty="0" err="1" smtClean="0">
                <a:solidFill>
                  <a:schemeClr val="tx1"/>
                </a:solidFill>
              </a:rPr>
              <a:t>run</a:t>
            </a:r>
            <a:r>
              <a:rPr lang="it-IT" sz="2400" dirty="0" smtClean="0">
                <a:solidFill>
                  <a:schemeClr val="tx1"/>
                </a:solidFill>
              </a:rPr>
              <a:t> le definizioni sono direttamente accessibili, con </a:t>
            </a:r>
            <a:r>
              <a:rPr lang="it-IT" sz="2400" b="1" dirty="0" smtClean="0">
                <a:solidFill>
                  <a:schemeClr val="tx1"/>
                </a:solidFill>
              </a:rPr>
              <a:t>import</a:t>
            </a:r>
            <a:r>
              <a:rPr lang="it-IT" sz="2400" dirty="0" smtClean="0">
                <a:solidFill>
                  <a:schemeClr val="tx1"/>
                </a:solidFill>
              </a:rPr>
              <a:t> sono qualificate dal nome del </a:t>
            </a:r>
            <a:r>
              <a:rPr lang="it-IT" sz="2400" b="1" dirty="0" smtClean="0">
                <a:solidFill>
                  <a:schemeClr val="tx1"/>
                </a:solidFill>
              </a:rPr>
              <a:t>modulo</a:t>
            </a:r>
            <a:r>
              <a:rPr lang="it-IT" sz="2400" dirty="0" smtClean="0">
                <a:solidFill>
                  <a:schemeClr val="tx1"/>
                </a:solidFill>
              </a:rPr>
              <a:t> importato</a:t>
            </a:r>
            <a:endParaRPr lang="it-IT" sz="2400" dirty="0">
              <a:solidFill>
                <a:schemeClr val="tx1"/>
              </a:solidFill>
            </a:endParaRPr>
          </a:p>
        </p:txBody>
      </p:sp>
      <p:cxnSp>
        <p:nvCxnSpPr>
          <p:cNvPr id="13" name="Connettore 2 12"/>
          <p:cNvCxnSpPr>
            <a:stCxn id="11" idx="1"/>
          </p:cNvCxnSpPr>
          <p:nvPr/>
        </p:nvCxnSpPr>
        <p:spPr bwMode="auto">
          <a:xfrm flipH="1" flipV="1">
            <a:off x="3131840" y="4005064"/>
            <a:ext cx="1127786" cy="208766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5" name="Connettore 2 14"/>
          <p:cNvCxnSpPr>
            <a:stCxn id="11" idx="1"/>
          </p:cNvCxnSpPr>
          <p:nvPr/>
        </p:nvCxnSpPr>
        <p:spPr bwMode="auto">
          <a:xfrm flipH="1">
            <a:off x="3059832" y="4213830"/>
            <a:ext cx="1199794" cy="784830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3772306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 smtClean="0"/>
              <a:t>spyder</a:t>
            </a:r>
            <a:endParaRPr lang="it-IT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231903"/>
            <a:ext cx="8642350" cy="5159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Connettore 2 5"/>
          <p:cNvCxnSpPr/>
          <p:nvPr/>
        </p:nvCxnSpPr>
        <p:spPr bwMode="auto">
          <a:xfrm flipH="1">
            <a:off x="2843808" y="3165068"/>
            <a:ext cx="576064" cy="1272044"/>
          </a:xfrm>
          <a:prstGeom prst="straightConnector1">
            <a:avLst/>
          </a:prstGeom>
          <a:solidFill>
            <a:srgbClr val="00B8FF"/>
          </a:solidFill>
          <a:ln w="50800" cap="flat" cmpd="sng" algn="ctr">
            <a:solidFill>
              <a:srgbClr val="FFFF00"/>
            </a:solidFill>
            <a:prstDash val="solid"/>
            <a:round/>
            <a:headEnd type="none" w="med" len="med"/>
            <a:tailEnd type="arrow"/>
          </a:ln>
          <a:effectLst>
            <a:outerShdw blurRad="63500" dist="38099" dir="2700000" algn="ctr" rotWithShape="0">
              <a:schemeClr val="bg2">
                <a:alpha val="74998"/>
              </a:schemeClr>
            </a:outerShdw>
          </a:effectLst>
          <a:extLst/>
        </p:spPr>
      </p:cxnSp>
      <p:sp>
        <p:nvSpPr>
          <p:cNvPr id="4" name="CasellaDiTesto 3"/>
          <p:cNvSpPr txBox="1"/>
          <p:nvPr/>
        </p:nvSpPr>
        <p:spPr>
          <a:xfrm>
            <a:off x="3419872" y="2564904"/>
            <a:ext cx="3600400" cy="92333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schemeClr val="tx1"/>
                </a:solidFill>
              </a:rPr>
              <a:t>Con </a:t>
            </a:r>
            <a:r>
              <a:rPr lang="it-IT" dirty="0" err="1" smtClean="0">
                <a:solidFill>
                  <a:schemeClr val="tx1"/>
                </a:solidFill>
              </a:rPr>
              <a:t>Ctrl</a:t>
            </a:r>
            <a:r>
              <a:rPr lang="it-IT" dirty="0" smtClean="0">
                <a:solidFill>
                  <a:schemeClr val="tx1"/>
                </a:solidFill>
              </a:rPr>
              <a:t>-Invio, si invia il contenuto della cella alla console dove viene eseguito.</a:t>
            </a:r>
            <a:endParaRPr lang="it-IT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0350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 smtClean="0"/>
              <a:t>ipython</a:t>
            </a:r>
            <a:r>
              <a:rPr lang="it-IT" dirty="0" smtClean="0"/>
              <a:t> notebook</a:t>
            </a:r>
            <a:endParaRPr lang="it-IT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228" y="1041758"/>
            <a:ext cx="6237980" cy="5500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CasellaDiTesto 3"/>
          <p:cNvSpPr txBox="1"/>
          <p:nvPr/>
        </p:nvSpPr>
        <p:spPr>
          <a:xfrm>
            <a:off x="6228184" y="1340768"/>
            <a:ext cx="2808312" cy="400110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sz="2000" dirty="0" smtClean="0">
                <a:solidFill>
                  <a:schemeClr val="tx1"/>
                </a:solidFill>
              </a:rPr>
              <a:t>All'interno di un browser.</a:t>
            </a:r>
            <a:endParaRPr lang="it-IT" sz="2000" dirty="0">
              <a:solidFill>
                <a:schemeClr val="tx1"/>
              </a:solidFill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5580112" y="2082545"/>
            <a:ext cx="3240360" cy="1015663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sz="2000" dirty="0" smtClean="0">
                <a:solidFill>
                  <a:schemeClr val="tx1"/>
                </a:solidFill>
              </a:rPr>
              <a:t>Si possono inserire celle di testo anche con delle formule scritte in </a:t>
            </a:r>
            <a:r>
              <a:rPr lang="it-IT" sz="2000" dirty="0" err="1" smtClean="0">
                <a:solidFill>
                  <a:schemeClr val="tx1"/>
                </a:solidFill>
              </a:rPr>
              <a:t>LaTex</a:t>
            </a:r>
            <a:endParaRPr lang="it-IT" sz="2000" dirty="0">
              <a:solidFill>
                <a:schemeClr val="tx1"/>
              </a:solidFill>
            </a:endParaRPr>
          </a:p>
        </p:txBody>
      </p:sp>
      <p:cxnSp>
        <p:nvCxnSpPr>
          <p:cNvPr id="6" name="Connettore 2 5"/>
          <p:cNvCxnSpPr>
            <a:stCxn id="5" idx="1"/>
          </p:cNvCxnSpPr>
          <p:nvPr/>
        </p:nvCxnSpPr>
        <p:spPr bwMode="auto">
          <a:xfrm flipH="1">
            <a:off x="4283968" y="2590377"/>
            <a:ext cx="1296144" cy="766615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8" name="CasellaDiTesto 7"/>
          <p:cNvSpPr txBox="1"/>
          <p:nvPr/>
        </p:nvSpPr>
        <p:spPr>
          <a:xfrm>
            <a:off x="5399584" y="3717032"/>
            <a:ext cx="3744416" cy="400110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sz="2000" dirty="0" smtClean="0">
                <a:solidFill>
                  <a:schemeClr val="tx1"/>
                </a:solidFill>
              </a:rPr>
              <a:t>Le figure sono inserite nel testo.</a:t>
            </a:r>
            <a:endParaRPr lang="it-IT" sz="2000" dirty="0">
              <a:solidFill>
                <a:schemeClr val="tx1"/>
              </a:solidFill>
            </a:endParaRPr>
          </a:p>
        </p:txBody>
      </p:sp>
      <p:cxnSp>
        <p:nvCxnSpPr>
          <p:cNvPr id="9" name="Connettore 2 8"/>
          <p:cNvCxnSpPr/>
          <p:nvPr/>
        </p:nvCxnSpPr>
        <p:spPr bwMode="auto">
          <a:xfrm flipH="1">
            <a:off x="4499992" y="3917087"/>
            <a:ext cx="899592" cy="592033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1" name="CasellaDiTesto 10"/>
          <p:cNvSpPr txBox="1"/>
          <p:nvPr/>
        </p:nvSpPr>
        <p:spPr>
          <a:xfrm>
            <a:off x="5094312" y="4869160"/>
            <a:ext cx="3744416" cy="707886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sz="2000" dirty="0" smtClean="0">
                <a:solidFill>
                  <a:schemeClr val="tx1"/>
                </a:solidFill>
              </a:rPr>
              <a:t>I file in formato .</a:t>
            </a:r>
            <a:r>
              <a:rPr lang="it-IT" sz="2000" dirty="0" err="1" smtClean="0">
                <a:solidFill>
                  <a:schemeClr val="tx1"/>
                </a:solidFill>
              </a:rPr>
              <a:t>ipynb</a:t>
            </a:r>
            <a:r>
              <a:rPr lang="it-IT" sz="2000" dirty="0" smtClean="0">
                <a:solidFill>
                  <a:schemeClr val="tx1"/>
                </a:solidFill>
              </a:rPr>
              <a:t>  possono essere scambiati.</a:t>
            </a:r>
            <a:endParaRPr lang="it-IT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0467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Moduli e package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import </a:t>
            </a:r>
            <a:r>
              <a:rPr lang="it-IT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numpy</a:t>
            </a:r>
            <a:endParaRPr lang="it-IT" sz="20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it-IT" sz="20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import </a:t>
            </a:r>
            <a:r>
              <a:rPr lang="it-IT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numpy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it-IT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as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it-IT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np</a:t>
            </a:r>
            <a:endParaRPr lang="it-IT" sz="20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it-IT" sz="20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from </a:t>
            </a:r>
            <a:r>
              <a:rPr lang="it-IT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numpy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import </a:t>
            </a:r>
            <a:r>
              <a:rPr lang="it-IT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linalg</a:t>
            </a:r>
            <a:endParaRPr lang="it-IT" sz="20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it-IT" sz="20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it-IT" sz="20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from </a:t>
            </a:r>
            <a:r>
              <a:rPr lang="it-IT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numpy.linalg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import </a:t>
            </a:r>
            <a:r>
              <a:rPr lang="it-IT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lstsq</a:t>
            </a:r>
            <a:endParaRPr lang="it-IT" sz="20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it-IT" sz="2400" dirty="0" err="1" smtClean="0">
                <a:cs typeface="Courier New" panose="02070309020205020404" pitchFamily="49" charset="0"/>
              </a:rPr>
              <a:t>Python</a:t>
            </a:r>
            <a:r>
              <a:rPr lang="it-IT" sz="2400" dirty="0" smtClean="0">
                <a:cs typeface="Courier New" panose="02070309020205020404" pitchFamily="49" charset="0"/>
              </a:rPr>
              <a:t> è organizzato con moduli e package, ogni funzionalità aggiuntiva si ottiene importando il relativo modulo:</a:t>
            </a:r>
            <a:endParaRPr lang="it-IT" sz="2000" dirty="0" smtClean="0"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import re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import </a:t>
            </a:r>
            <a:r>
              <a:rPr lang="it-IT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os</a:t>
            </a:r>
            <a:endParaRPr lang="it-IT" sz="20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600"/>
              </a:spcBef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import </a:t>
            </a:r>
            <a:r>
              <a:rPr lang="it-IT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sys</a:t>
            </a:r>
            <a:endParaRPr lang="it-IT" sz="20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600"/>
              </a:spcBef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import </a:t>
            </a:r>
            <a:r>
              <a:rPr lang="it-IT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argparse</a:t>
            </a:r>
            <a:endParaRPr lang="it-IT" sz="20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Etc.  </a:t>
            </a:r>
            <a:endParaRPr lang="it-IT" sz="20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5724128" y="980728"/>
            <a:ext cx="3240360" cy="400110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sz="2000" dirty="0" smtClean="0">
                <a:solidFill>
                  <a:schemeClr val="tx1"/>
                </a:solidFill>
              </a:rPr>
              <a:t>Importa il package </a:t>
            </a:r>
            <a:r>
              <a:rPr lang="it-IT" sz="2000" b="1" dirty="0" err="1" smtClean="0">
                <a:solidFill>
                  <a:schemeClr val="tx1"/>
                </a:solidFill>
              </a:rPr>
              <a:t>numpy</a:t>
            </a:r>
            <a:endParaRPr lang="it-IT" sz="2000" b="1" dirty="0">
              <a:solidFill>
                <a:schemeClr val="tx1"/>
              </a:solidFill>
            </a:endParaRPr>
          </a:p>
        </p:txBody>
      </p:sp>
      <p:cxnSp>
        <p:nvCxnSpPr>
          <p:cNvPr id="6" name="Connettore 2 5"/>
          <p:cNvCxnSpPr>
            <a:stCxn id="4" idx="1"/>
          </p:cNvCxnSpPr>
          <p:nvPr/>
        </p:nvCxnSpPr>
        <p:spPr bwMode="auto">
          <a:xfrm flipH="1">
            <a:off x="2843808" y="1180783"/>
            <a:ext cx="2880320" cy="87977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8" name="CasellaDiTesto 7"/>
          <p:cNvSpPr txBox="1"/>
          <p:nvPr/>
        </p:nvSpPr>
        <p:spPr>
          <a:xfrm>
            <a:off x="5580112" y="1533238"/>
            <a:ext cx="3240360" cy="707886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sz="2000" dirty="0" smtClean="0">
                <a:solidFill>
                  <a:schemeClr val="tx1"/>
                </a:solidFill>
              </a:rPr>
              <a:t>Importa il package </a:t>
            </a:r>
            <a:r>
              <a:rPr lang="it-IT" sz="2000" b="1" dirty="0" err="1" smtClean="0">
                <a:solidFill>
                  <a:schemeClr val="tx1"/>
                </a:solidFill>
              </a:rPr>
              <a:t>numpy</a:t>
            </a:r>
            <a:r>
              <a:rPr lang="it-IT" sz="2000" dirty="0" smtClean="0">
                <a:solidFill>
                  <a:schemeClr val="tx1"/>
                </a:solidFill>
              </a:rPr>
              <a:t> cambiandogli il nome </a:t>
            </a:r>
            <a:endParaRPr lang="it-IT" sz="2000" b="1" dirty="0">
              <a:solidFill>
                <a:schemeClr val="tx1"/>
              </a:solidFill>
            </a:endParaRPr>
          </a:p>
        </p:txBody>
      </p:sp>
      <p:cxnSp>
        <p:nvCxnSpPr>
          <p:cNvPr id="10" name="Connettore 2 9"/>
          <p:cNvCxnSpPr>
            <a:stCxn id="8" idx="1"/>
          </p:cNvCxnSpPr>
          <p:nvPr/>
        </p:nvCxnSpPr>
        <p:spPr bwMode="auto">
          <a:xfrm flipH="1">
            <a:off x="3851920" y="1887181"/>
            <a:ext cx="1728192" cy="86833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1" name="CasellaDiTesto 10"/>
          <p:cNvSpPr txBox="1"/>
          <p:nvPr/>
        </p:nvSpPr>
        <p:spPr>
          <a:xfrm>
            <a:off x="5578946" y="2420888"/>
            <a:ext cx="3384376" cy="707886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sz="2000" dirty="0" smtClean="0">
                <a:solidFill>
                  <a:schemeClr val="tx1"/>
                </a:solidFill>
              </a:rPr>
              <a:t>Importa il modulo </a:t>
            </a:r>
            <a:r>
              <a:rPr lang="it-IT" sz="2000" b="1" dirty="0" err="1" smtClean="0">
                <a:solidFill>
                  <a:schemeClr val="tx1"/>
                </a:solidFill>
              </a:rPr>
              <a:t>linalg</a:t>
            </a:r>
            <a:r>
              <a:rPr lang="it-IT" sz="2000" dirty="0" smtClean="0">
                <a:solidFill>
                  <a:schemeClr val="tx1"/>
                </a:solidFill>
              </a:rPr>
              <a:t> del package </a:t>
            </a:r>
            <a:r>
              <a:rPr lang="it-IT" sz="2000" b="1" dirty="0" err="1" smtClean="0">
                <a:solidFill>
                  <a:schemeClr val="tx1"/>
                </a:solidFill>
              </a:rPr>
              <a:t>numpy</a:t>
            </a:r>
            <a:r>
              <a:rPr lang="it-IT" sz="2000" dirty="0" smtClean="0">
                <a:solidFill>
                  <a:schemeClr val="tx1"/>
                </a:solidFill>
              </a:rPr>
              <a:t> </a:t>
            </a:r>
            <a:endParaRPr lang="it-IT" sz="2000" b="1" dirty="0">
              <a:solidFill>
                <a:schemeClr val="tx1"/>
              </a:solidFill>
            </a:endParaRPr>
          </a:p>
        </p:txBody>
      </p:sp>
      <p:cxnSp>
        <p:nvCxnSpPr>
          <p:cNvPr id="13" name="Connettore 2 12"/>
          <p:cNvCxnSpPr>
            <a:stCxn id="11" idx="1"/>
          </p:cNvCxnSpPr>
          <p:nvPr/>
        </p:nvCxnSpPr>
        <p:spPr bwMode="auto">
          <a:xfrm flipH="1">
            <a:off x="4716016" y="2774831"/>
            <a:ext cx="862930" cy="0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4" name="CasellaDiTesto 13"/>
          <p:cNvSpPr txBox="1"/>
          <p:nvPr/>
        </p:nvSpPr>
        <p:spPr>
          <a:xfrm>
            <a:off x="5657810" y="3212976"/>
            <a:ext cx="3384376" cy="707886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sz="2000" dirty="0" smtClean="0">
                <a:solidFill>
                  <a:schemeClr val="tx1"/>
                </a:solidFill>
              </a:rPr>
              <a:t>Importa la funzione </a:t>
            </a:r>
            <a:r>
              <a:rPr lang="it-IT" sz="2000" b="1" dirty="0" err="1" smtClean="0">
                <a:solidFill>
                  <a:schemeClr val="tx1"/>
                </a:solidFill>
              </a:rPr>
              <a:t>lstsq</a:t>
            </a:r>
            <a:r>
              <a:rPr lang="it-IT" sz="2000" dirty="0" smtClean="0">
                <a:solidFill>
                  <a:schemeClr val="tx1"/>
                </a:solidFill>
              </a:rPr>
              <a:t> del modulo </a:t>
            </a:r>
            <a:r>
              <a:rPr lang="it-IT" sz="2000" b="1" dirty="0" err="1" smtClean="0">
                <a:solidFill>
                  <a:schemeClr val="tx1"/>
                </a:solidFill>
              </a:rPr>
              <a:t>numpy.linalg</a:t>
            </a:r>
            <a:r>
              <a:rPr lang="it-IT" sz="2000" dirty="0" smtClean="0">
                <a:solidFill>
                  <a:schemeClr val="tx1"/>
                </a:solidFill>
              </a:rPr>
              <a:t> </a:t>
            </a:r>
            <a:endParaRPr lang="it-IT" sz="2000" b="1" dirty="0">
              <a:solidFill>
                <a:schemeClr val="tx1"/>
              </a:solidFill>
            </a:endParaRPr>
          </a:p>
        </p:txBody>
      </p:sp>
      <p:cxnSp>
        <p:nvCxnSpPr>
          <p:cNvPr id="16" name="Connettore 2 15"/>
          <p:cNvCxnSpPr>
            <a:stCxn id="14" idx="1"/>
          </p:cNvCxnSpPr>
          <p:nvPr/>
        </p:nvCxnSpPr>
        <p:spPr bwMode="auto">
          <a:xfrm flipH="1">
            <a:off x="5147481" y="3566919"/>
            <a:ext cx="510329" cy="176971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0" name="CasellaDiTesto 19"/>
          <p:cNvSpPr txBox="1"/>
          <p:nvPr/>
        </p:nvSpPr>
        <p:spPr>
          <a:xfrm>
            <a:off x="4932040" y="4941168"/>
            <a:ext cx="3816424" cy="380480"/>
          </a:xfrm>
          <a:prstGeom prst="rect">
            <a:avLst/>
          </a:prstGeom>
          <a:solidFill>
            <a:srgbClr val="CCFFCC"/>
          </a:solidFill>
        </p:spPr>
        <p:txBody>
          <a:bodyPr wrap="square" tIns="36000" bIns="36000" rtlCol="0">
            <a:spAutoFit/>
          </a:bodyPr>
          <a:lstStyle/>
          <a:p>
            <a:r>
              <a:rPr lang="it-IT" sz="2000" dirty="0" smtClean="0">
                <a:solidFill>
                  <a:schemeClr val="tx1"/>
                </a:solidFill>
              </a:rPr>
              <a:t>Espressioni regolari</a:t>
            </a:r>
            <a:endParaRPr lang="it-IT" sz="2000" b="1" dirty="0">
              <a:solidFill>
                <a:schemeClr val="tx1"/>
              </a:solidFill>
            </a:endParaRPr>
          </a:p>
        </p:txBody>
      </p:sp>
      <p:sp>
        <p:nvSpPr>
          <p:cNvPr id="21" name="CasellaDiTesto 20"/>
          <p:cNvSpPr txBox="1"/>
          <p:nvPr/>
        </p:nvSpPr>
        <p:spPr>
          <a:xfrm>
            <a:off x="4928592" y="5283808"/>
            <a:ext cx="3816424" cy="380480"/>
          </a:xfrm>
          <a:prstGeom prst="rect">
            <a:avLst/>
          </a:prstGeom>
          <a:solidFill>
            <a:srgbClr val="CCFFCC"/>
          </a:solidFill>
        </p:spPr>
        <p:txBody>
          <a:bodyPr wrap="square" tIns="36000" bIns="36000" rtlCol="0">
            <a:spAutoFit/>
          </a:bodyPr>
          <a:lstStyle/>
          <a:p>
            <a:r>
              <a:rPr lang="it-IT" sz="2000" dirty="0" smtClean="0">
                <a:solidFill>
                  <a:schemeClr val="tx1"/>
                </a:solidFill>
              </a:rPr>
              <a:t>Accesso al sistema operativo</a:t>
            </a:r>
            <a:endParaRPr lang="it-IT" sz="2000" b="1" dirty="0">
              <a:solidFill>
                <a:schemeClr val="tx1"/>
              </a:solidFill>
            </a:endParaRPr>
          </a:p>
        </p:txBody>
      </p:sp>
      <p:sp>
        <p:nvSpPr>
          <p:cNvPr id="22" name="CasellaDiTesto 21"/>
          <p:cNvSpPr txBox="1"/>
          <p:nvPr/>
        </p:nvSpPr>
        <p:spPr>
          <a:xfrm>
            <a:off x="4928592" y="5589240"/>
            <a:ext cx="3819872" cy="380480"/>
          </a:xfrm>
          <a:prstGeom prst="rect">
            <a:avLst/>
          </a:prstGeom>
          <a:solidFill>
            <a:srgbClr val="CCFFCC"/>
          </a:solidFill>
        </p:spPr>
        <p:txBody>
          <a:bodyPr wrap="square" tIns="36000" bIns="36000" rtlCol="0">
            <a:spAutoFit/>
          </a:bodyPr>
          <a:lstStyle/>
          <a:p>
            <a:r>
              <a:rPr lang="it-IT" sz="2000" dirty="0" smtClean="0">
                <a:solidFill>
                  <a:schemeClr val="tx1"/>
                </a:solidFill>
              </a:rPr>
              <a:t>Informazioni sul sistema</a:t>
            </a:r>
            <a:endParaRPr lang="it-IT" sz="2000" b="1" dirty="0">
              <a:solidFill>
                <a:schemeClr val="tx1"/>
              </a:solidFill>
            </a:endParaRPr>
          </a:p>
        </p:txBody>
      </p:sp>
      <p:sp>
        <p:nvSpPr>
          <p:cNvPr id="23" name="CasellaDiTesto 22"/>
          <p:cNvSpPr txBox="1"/>
          <p:nvPr/>
        </p:nvSpPr>
        <p:spPr>
          <a:xfrm>
            <a:off x="4963184" y="5969720"/>
            <a:ext cx="3819872" cy="380480"/>
          </a:xfrm>
          <a:prstGeom prst="rect">
            <a:avLst/>
          </a:prstGeom>
          <a:solidFill>
            <a:srgbClr val="CCFFCC"/>
          </a:solidFill>
        </p:spPr>
        <p:txBody>
          <a:bodyPr wrap="square" tIns="36000" bIns="36000" rtlCol="0">
            <a:spAutoFit/>
          </a:bodyPr>
          <a:lstStyle/>
          <a:p>
            <a:r>
              <a:rPr lang="it-IT" sz="2000" dirty="0" err="1" smtClean="0">
                <a:solidFill>
                  <a:schemeClr val="tx1"/>
                </a:solidFill>
              </a:rPr>
              <a:t>Parsing</a:t>
            </a:r>
            <a:r>
              <a:rPr lang="it-IT" sz="2000" dirty="0" smtClean="0">
                <a:solidFill>
                  <a:schemeClr val="tx1"/>
                </a:solidFill>
              </a:rPr>
              <a:t> degli argomenti</a:t>
            </a:r>
            <a:endParaRPr lang="it-IT" sz="2000" b="1" dirty="0">
              <a:solidFill>
                <a:schemeClr val="tx1"/>
              </a:solidFill>
            </a:endParaRPr>
          </a:p>
        </p:txBody>
      </p:sp>
      <p:cxnSp>
        <p:nvCxnSpPr>
          <p:cNvPr id="25" name="Connettore 2 24"/>
          <p:cNvCxnSpPr/>
          <p:nvPr/>
        </p:nvCxnSpPr>
        <p:spPr bwMode="auto">
          <a:xfrm flipH="1">
            <a:off x="2483768" y="5131408"/>
            <a:ext cx="2444824" cy="0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7" name="Connettore 2 26"/>
          <p:cNvCxnSpPr/>
          <p:nvPr/>
        </p:nvCxnSpPr>
        <p:spPr bwMode="auto">
          <a:xfrm flipH="1">
            <a:off x="2483768" y="5474048"/>
            <a:ext cx="2444824" cy="115192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9" name="Connettore 2 28"/>
          <p:cNvCxnSpPr/>
          <p:nvPr/>
        </p:nvCxnSpPr>
        <p:spPr bwMode="auto">
          <a:xfrm flipH="1">
            <a:off x="2699792" y="5779480"/>
            <a:ext cx="2228800" cy="190240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31" name="Connettore 2 30"/>
          <p:cNvCxnSpPr>
            <a:stCxn id="23" idx="1"/>
          </p:cNvCxnSpPr>
          <p:nvPr/>
        </p:nvCxnSpPr>
        <p:spPr bwMode="auto">
          <a:xfrm flipH="1">
            <a:off x="3347864" y="6159960"/>
            <a:ext cx="1615320" cy="190240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970545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07950" y="116632"/>
            <a:ext cx="8221663" cy="708124"/>
          </a:xfrm>
        </p:spPr>
        <p:txBody>
          <a:bodyPr/>
          <a:lstStyle/>
          <a:p>
            <a:r>
              <a:rPr lang="it-IT" dirty="0" smtClean="0"/>
              <a:t>Primo programma</a:t>
            </a:r>
            <a:endParaRPr lang="it-IT" dirty="0"/>
          </a:p>
        </p:txBody>
      </p:sp>
      <p:grpSp>
        <p:nvGrpSpPr>
          <p:cNvPr id="6" name="Gruppo 5"/>
          <p:cNvGrpSpPr/>
          <p:nvPr/>
        </p:nvGrpSpPr>
        <p:grpSpPr>
          <a:xfrm>
            <a:off x="119580" y="980728"/>
            <a:ext cx="4248472" cy="1800200"/>
            <a:chOff x="2843808" y="3140968"/>
            <a:chExt cx="4248472" cy="1800200"/>
          </a:xfrm>
        </p:grpSpPr>
        <p:sp>
          <p:nvSpPr>
            <p:cNvPr id="4" name="Rettangolo 3"/>
            <p:cNvSpPr/>
            <p:nvPr/>
          </p:nvSpPr>
          <p:spPr bwMode="auto">
            <a:xfrm>
              <a:off x="2843808" y="3645024"/>
              <a:ext cx="4248472" cy="1296144"/>
            </a:xfrm>
            <a:prstGeom prst="rect">
              <a:avLst/>
            </a:prstGeom>
            <a:solidFill>
              <a:srgbClr val="B3E9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buNone/>
                <a:tabLst/>
              </a:pPr>
              <a:r>
                <a:rPr kumimoji="0" lang="it-IT" b="1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def</a:t>
              </a:r>
              <a:r>
                <a:rPr kumimoji="0" lang="it-IT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ciao(cosa):</a:t>
              </a:r>
            </a:p>
            <a:p>
              <a:r>
                <a:rPr lang="it-IT" b="1" dirty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</a:t>
              </a:r>
              <a:r>
                <a:rPr lang="it-IT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  completo = </a:t>
              </a:r>
              <a:r>
                <a:rPr lang="it-IT" b="1" dirty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'</a:t>
              </a:r>
              <a:r>
                <a:rPr lang="it-IT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Ciao </a:t>
              </a:r>
              <a:r>
                <a:rPr lang="it-IT" b="1" dirty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'</a:t>
              </a:r>
              <a:r>
                <a:rPr lang="it-IT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+cosa </a:t>
              </a:r>
              <a:endParaRPr kumimoji="0" lang="it-IT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anose="02070309020205020404" pitchFamily="49" charset="0"/>
                <a:ea typeface="ＭＳ Ｐゴシック" charset="0"/>
                <a:cs typeface="Courier New" panose="02070309020205020404" pitchFamily="49" charset="0"/>
              </a:endParaRPr>
            </a:p>
            <a:p>
              <a:pPr marL="0" marR="0" indent="0" algn="l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buNone/>
                <a:tabLst/>
              </a:pPr>
              <a:r>
                <a:rPr lang="it-IT" b="1" dirty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</a:t>
              </a:r>
              <a:r>
                <a:rPr lang="it-IT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  </a:t>
              </a:r>
              <a:r>
                <a:rPr lang="it-IT" b="1" dirty="0" err="1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print</a:t>
              </a:r>
              <a:r>
                <a:rPr lang="it-IT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(completo)</a:t>
              </a:r>
              <a:endParaRPr kumimoji="0" lang="it-IT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urier New" panose="02070309020205020404" pitchFamily="49" charset="0"/>
                <a:ea typeface="ＭＳ Ｐゴシック" charset="0"/>
                <a:cs typeface="Courier New" panose="02070309020205020404" pitchFamily="49" charset="0"/>
              </a:endParaRPr>
            </a:p>
          </p:txBody>
        </p:sp>
        <p:sp>
          <p:nvSpPr>
            <p:cNvPr id="5" name="Rettangolo 4"/>
            <p:cNvSpPr/>
            <p:nvPr/>
          </p:nvSpPr>
          <p:spPr bwMode="auto">
            <a:xfrm>
              <a:off x="2843808" y="3140968"/>
              <a:ext cx="4248472" cy="504056"/>
            </a:xfrm>
            <a:prstGeom prst="rect">
              <a:avLst/>
            </a:prstGeom>
            <a:solidFill>
              <a:srgbClr val="CCFF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buNone/>
                <a:tabLst/>
              </a:pPr>
              <a:r>
                <a:rPr kumimoji="0" lang="it-IT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charset="0"/>
                  <a:ea typeface="ＭＳ Ｐゴシック" charset="0"/>
                </a:rPr>
                <a:t>saluto.py</a:t>
              </a:r>
              <a:endParaRPr kumimoji="0" lang="it-IT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charset="0"/>
                <a:ea typeface="ＭＳ Ｐゴシック" charset="0"/>
              </a:endParaRPr>
            </a:p>
          </p:txBody>
        </p:sp>
      </p:grpSp>
      <p:sp>
        <p:nvSpPr>
          <p:cNvPr id="7" name="CasellaDiTesto 6"/>
          <p:cNvSpPr txBox="1"/>
          <p:nvPr/>
        </p:nvSpPr>
        <p:spPr>
          <a:xfrm>
            <a:off x="5220072" y="1064936"/>
            <a:ext cx="3744416" cy="1200329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chemeClr val="tx1"/>
                </a:solidFill>
              </a:rPr>
              <a:t>I blocchi iniziano con «:» nella istruzione che precede il blocco.</a:t>
            </a:r>
            <a:endParaRPr lang="it-IT" sz="2400" dirty="0">
              <a:solidFill>
                <a:schemeClr val="tx1"/>
              </a:solidFill>
            </a:endParaRPr>
          </a:p>
        </p:txBody>
      </p:sp>
      <p:cxnSp>
        <p:nvCxnSpPr>
          <p:cNvPr id="9" name="Connettore 2 8"/>
          <p:cNvCxnSpPr/>
          <p:nvPr/>
        </p:nvCxnSpPr>
        <p:spPr bwMode="auto">
          <a:xfrm flipH="1">
            <a:off x="2915816" y="1295768"/>
            <a:ext cx="2304256" cy="405040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grpSp>
        <p:nvGrpSpPr>
          <p:cNvPr id="14" name="Gruppo 13"/>
          <p:cNvGrpSpPr/>
          <p:nvPr/>
        </p:nvGrpSpPr>
        <p:grpSpPr>
          <a:xfrm>
            <a:off x="123907" y="3212976"/>
            <a:ext cx="4248472" cy="2160240"/>
            <a:chOff x="2843808" y="3140968"/>
            <a:chExt cx="4248472" cy="1800200"/>
          </a:xfrm>
        </p:grpSpPr>
        <p:sp>
          <p:nvSpPr>
            <p:cNvPr id="16" name="Rettangolo 15"/>
            <p:cNvSpPr/>
            <p:nvPr/>
          </p:nvSpPr>
          <p:spPr bwMode="auto">
            <a:xfrm>
              <a:off x="2843808" y="3645024"/>
              <a:ext cx="4248472" cy="1296144"/>
            </a:xfrm>
            <a:prstGeom prst="rect">
              <a:avLst/>
            </a:prstGeom>
            <a:solidFill>
              <a:srgbClr val="B3E9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buNone/>
                <a:tabLst/>
              </a:pPr>
              <a:r>
                <a:rPr kumimoji="0" lang="it-IT" b="1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def</a:t>
              </a:r>
              <a:r>
                <a:rPr kumimoji="0" lang="it-IT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ciao(cosa):</a:t>
              </a:r>
            </a:p>
            <a:p>
              <a:r>
                <a:rPr lang="it-IT" i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␢␢␢</a:t>
              </a:r>
              <a:r>
                <a:rPr lang="it-IT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␢</a:t>
              </a:r>
              <a:r>
                <a:rPr lang="it-IT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completo </a:t>
              </a:r>
              <a:r>
                <a:rPr lang="it-IT" b="1" dirty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= </a:t>
              </a:r>
              <a:r>
                <a:rPr lang="it-IT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'Ciao '+</a:t>
              </a:r>
              <a:r>
                <a:rPr lang="it-IT" b="1" dirty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cosa </a:t>
              </a:r>
            </a:p>
            <a:p>
              <a:r>
                <a:rPr lang="it-IT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␢␢␢␢</a:t>
              </a:r>
              <a:r>
                <a:rPr lang="it-IT" b="1" dirty="0" err="1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print</a:t>
              </a:r>
              <a:r>
                <a:rPr lang="it-IT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(completo)</a:t>
              </a:r>
            </a:p>
            <a:p>
              <a:endParaRPr lang="it-IT" b="1" dirty="0" smtClean="0">
                <a:solidFill>
                  <a:schemeClr val="tx1"/>
                </a:solidFill>
                <a:latin typeface="Courier New" panose="02070309020205020404" pitchFamily="49" charset="0"/>
                <a:ea typeface="ＭＳ Ｐゴシック" charset="0"/>
                <a:cs typeface="Courier New" panose="02070309020205020404" pitchFamily="49" charset="0"/>
              </a:endParaRPr>
            </a:p>
            <a:p>
              <a:r>
                <a:rPr lang="it-IT" b="1" dirty="0" err="1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def</a:t>
              </a:r>
              <a:r>
                <a:rPr lang="it-IT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…</a:t>
              </a:r>
              <a:endParaRPr lang="it-IT" b="1" dirty="0">
                <a:solidFill>
                  <a:schemeClr val="tx1"/>
                </a:solidFill>
                <a:latin typeface="Courier New" panose="02070309020205020404" pitchFamily="49" charset="0"/>
                <a:ea typeface="ＭＳ Ｐゴシック" charset="0"/>
                <a:cs typeface="Courier New" panose="02070309020205020404" pitchFamily="49" charset="0"/>
              </a:endParaRPr>
            </a:p>
          </p:txBody>
        </p:sp>
        <p:sp>
          <p:nvSpPr>
            <p:cNvPr id="17" name="Rettangolo 16"/>
            <p:cNvSpPr/>
            <p:nvPr/>
          </p:nvSpPr>
          <p:spPr bwMode="auto">
            <a:xfrm>
              <a:off x="2843808" y="3140968"/>
              <a:ext cx="4248472" cy="504056"/>
            </a:xfrm>
            <a:prstGeom prst="rect">
              <a:avLst/>
            </a:prstGeom>
            <a:solidFill>
              <a:srgbClr val="CCFF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buNone/>
                <a:tabLst/>
              </a:pPr>
              <a:r>
                <a:rPr kumimoji="0" lang="it-IT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charset="0"/>
                  <a:ea typeface="ＭＳ Ｐゴシック" charset="0"/>
                </a:rPr>
                <a:t>saluto.py</a:t>
              </a:r>
              <a:endParaRPr kumimoji="0" lang="it-IT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charset="0"/>
                <a:ea typeface="ＭＳ Ｐゴシック" charset="0"/>
              </a:endParaRPr>
            </a:p>
          </p:txBody>
        </p:sp>
      </p:grpSp>
      <p:sp>
        <p:nvSpPr>
          <p:cNvPr id="18" name="CasellaDiTesto 17"/>
          <p:cNvSpPr txBox="1"/>
          <p:nvPr/>
        </p:nvSpPr>
        <p:spPr>
          <a:xfrm>
            <a:off x="4617166" y="2287612"/>
            <a:ext cx="4320480" cy="4154984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chemeClr val="tx1"/>
                </a:solidFill>
              </a:rPr>
              <a:t>Il blocco di istruzioni termina quando l’indentazione ritorna al livello precedente. </a:t>
            </a:r>
          </a:p>
          <a:p>
            <a:endParaRPr lang="it-IT" sz="2400" dirty="0">
              <a:solidFill>
                <a:schemeClr val="tx1"/>
              </a:solidFill>
            </a:endParaRPr>
          </a:p>
          <a:p>
            <a:r>
              <a:rPr lang="it-IT" sz="2400" dirty="0" smtClean="0">
                <a:solidFill>
                  <a:schemeClr val="tx1"/>
                </a:solidFill>
              </a:rPr>
              <a:t>Non ci sono rispetto agli altri linguaggi dei terminatori del blocco (come } in C/C++).</a:t>
            </a:r>
          </a:p>
          <a:p>
            <a:endParaRPr lang="it-IT" sz="2400" dirty="0">
              <a:solidFill>
                <a:schemeClr val="tx1"/>
              </a:solidFill>
            </a:endParaRPr>
          </a:p>
          <a:p>
            <a:r>
              <a:rPr lang="it-IT" sz="2400" dirty="0" smtClean="0">
                <a:solidFill>
                  <a:schemeClr val="tx1"/>
                </a:solidFill>
              </a:rPr>
              <a:t>Un programma così è automaticamente scritto in maniera ordinata.</a:t>
            </a:r>
            <a:endParaRPr lang="it-IT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4740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Assegnazione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dirty="0" smtClean="0"/>
              <a:t>Il segno di = associa ad un nome un riferimento ad una variabile che diventa raggiungibile.</a:t>
            </a:r>
          </a:p>
          <a:p>
            <a:pPr marL="0" indent="0">
              <a:buNone/>
            </a:pP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 </a:t>
            </a:r>
            <a:r>
              <a:rPr lang="it-IT" sz="2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sonounastringa</a:t>
            </a: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= 'Ciao come stai'</a:t>
            </a:r>
          </a:p>
          <a:p>
            <a:pPr marL="0" indent="0">
              <a:buNone/>
            </a:pPr>
            <a:endParaRPr lang="it-IT" sz="24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it-IT" sz="24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sz="2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quelladiprima</a:t>
            </a: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it-IT" sz="2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sonounastringa</a:t>
            </a:r>
            <a:endParaRPr lang="it-IT" sz="24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it-IT" dirty="0"/>
          </a:p>
        </p:txBody>
      </p:sp>
      <p:sp>
        <p:nvSpPr>
          <p:cNvPr id="4" name="Parentesi graffa chiusa 3"/>
          <p:cNvSpPr/>
          <p:nvPr/>
        </p:nvSpPr>
        <p:spPr bwMode="auto">
          <a:xfrm rot="5400000">
            <a:off x="5688124" y="1340768"/>
            <a:ext cx="216024" cy="2592288"/>
          </a:xfrm>
          <a:prstGeom prst="righ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endParaRPr kumimoji="0" lang="it-IT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Calibri" charset="0"/>
              <a:ea typeface="ＭＳ Ｐゴシック" charset="0"/>
            </a:endParaRPr>
          </a:p>
        </p:txBody>
      </p:sp>
      <p:sp>
        <p:nvSpPr>
          <p:cNvPr id="5" name="Parentesi graffa chiusa 4"/>
          <p:cNvSpPr/>
          <p:nvPr/>
        </p:nvSpPr>
        <p:spPr bwMode="auto">
          <a:xfrm rot="5400000">
            <a:off x="2447764" y="1340768"/>
            <a:ext cx="216024" cy="2592288"/>
          </a:xfrm>
          <a:prstGeom prst="righ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endParaRPr kumimoji="0" lang="it-IT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Calibri" charset="0"/>
              <a:ea typeface="ＭＳ Ｐゴシック" charset="0"/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5071803" y="2750677"/>
            <a:ext cx="1448666" cy="523220"/>
          </a:xfrm>
          <a:prstGeom prst="rect">
            <a:avLst/>
          </a:prstGeom>
          <a:solidFill>
            <a:srgbClr val="CCFFCC"/>
          </a:solidFill>
        </p:spPr>
        <p:txBody>
          <a:bodyPr wrap="none" rtlCol="0">
            <a:spAutoFit/>
          </a:bodyPr>
          <a:lstStyle/>
          <a:p>
            <a:r>
              <a:rPr lang="it-IT" sz="2800" dirty="0" smtClean="0">
                <a:solidFill>
                  <a:schemeClr val="tx1"/>
                </a:solidFill>
              </a:rPr>
              <a:t>Variabile</a:t>
            </a:r>
            <a:endParaRPr lang="it-IT" sz="2800" dirty="0">
              <a:solidFill>
                <a:schemeClr val="tx1"/>
              </a:solidFill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2020212" y="2752401"/>
            <a:ext cx="1071127" cy="523220"/>
          </a:xfrm>
          <a:prstGeom prst="rect">
            <a:avLst/>
          </a:prstGeom>
          <a:solidFill>
            <a:srgbClr val="CCFFCC"/>
          </a:solidFill>
        </p:spPr>
        <p:txBody>
          <a:bodyPr wrap="none" rtlCol="0">
            <a:spAutoFit/>
          </a:bodyPr>
          <a:lstStyle/>
          <a:p>
            <a:r>
              <a:rPr lang="it-IT" sz="2800" dirty="0" smtClean="0">
                <a:solidFill>
                  <a:schemeClr val="tx1"/>
                </a:solidFill>
              </a:rPr>
              <a:t>Nome</a:t>
            </a:r>
            <a:endParaRPr lang="it-IT" sz="2800" dirty="0">
              <a:solidFill>
                <a:schemeClr val="tx1"/>
              </a:solidFill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4013537" y="4263013"/>
            <a:ext cx="4115101" cy="523220"/>
          </a:xfrm>
          <a:prstGeom prst="rect">
            <a:avLst/>
          </a:prstGeom>
          <a:solidFill>
            <a:srgbClr val="CCFFCC"/>
          </a:solidFill>
        </p:spPr>
        <p:txBody>
          <a:bodyPr wrap="none" rtlCol="0">
            <a:spAutoFit/>
          </a:bodyPr>
          <a:lstStyle/>
          <a:p>
            <a:r>
              <a:rPr lang="it-IT" sz="2800" dirty="0" smtClean="0">
                <a:solidFill>
                  <a:schemeClr val="tx1"/>
                </a:solidFill>
              </a:rPr>
              <a:t>Variabile puntata dal nome</a:t>
            </a:r>
            <a:endParaRPr lang="it-IT" sz="2800" dirty="0">
              <a:solidFill>
                <a:schemeClr val="tx1"/>
              </a:solidFill>
            </a:endParaRPr>
          </a:p>
        </p:txBody>
      </p:sp>
      <p:sp>
        <p:nvSpPr>
          <p:cNvPr id="9" name="Parentesi graffa chiusa 8"/>
          <p:cNvSpPr/>
          <p:nvPr/>
        </p:nvSpPr>
        <p:spPr bwMode="auto">
          <a:xfrm rot="5400000">
            <a:off x="5194917" y="2744924"/>
            <a:ext cx="216024" cy="2592288"/>
          </a:xfrm>
          <a:prstGeom prst="righ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endParaRPr kumimoji="0" lang="it-IT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Calibri" charset="0"/>
              <a:ea typeface="ＭＳ Ｐゴシック" charset="0"/>
            </a:endParaRPr>
          </a:p>
        </p:txBody>
      </p:sp>
      <p:sp>
        <p:nvSpPr>
          <p:cNvPr id="10" name="Parentesi graffa chiusa 9"/>
          <p:cNvSpPr/>
          <p:nvPr/>
        </p:nvSpPr>
        <p:spPr bwMode="auto">
          <a:xfrm rot="5400000">
            <a:off x="2159732" y="2750093"/>
            <a:ext cx="216024" cy="2592288"/>
          </a:xfrm>
          <a:prstGeom prst="righ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endParaRPr kumimoji="0" lang="it-IT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Calibri" charset="0"/>
              <a:ea typeface="ＭＳ Ｐゴシック" charset="0"/>
            </a:endParaRPr>
          </a:p>
        </p:txBody>
      </p:sp>
      <p:sp>
        <p:nvSpPr>
          <p:cNvPr id="11" name="CasellaDiTesto 10"/>
          <p:cNvSpPr txBox="1"/>
          <p:nvPr/>
        </p:nvSpPr>
        <p:spPr>
          <a:xfrm>
            <a:off x="1353551" y="4182414"/>
            <a:ext cx="1828386" cy="523220"/>
          </a:xfrm>
          <a:prstGeom prst="rect">
            <a:avLst/>
          </a:prstGeom>
          <a:solidFill>
            <a:srgbClr val="CCFFCC"/>
          </a:solidFill>
        </p:spPr>
        <p:txBody>
          <a:bodyPr wrap="none" rtlCol="0">
            <a:spAutoFit/>
          </a:bodyPr>
          <a:lstStyle/>
          <a:p>
            <a:r>
              <a:rPr lang="it-IT" sz="2800" dirty="0" smtClean="0">
                <a:solidFill>
                  <a:schemeClr val="tx1"/>
                </a:solidFill>
              </a:rPr>
              <a:t>Altro nome</a:t>
            </a:r>
            <a:endParaRPr lang="it-IT" sz="2800" dirty="0">
              <a:solidFill>
                <a:schemeClr val="tx1"/>
              </a:solidFill>
            </a:endParaRPr>
          </a:p>
        </p:txBody>
      </p:sp>
      <p:sp>
        <p:nvSpPr>
          <p:cNvPr id="12" name="CasellaDiTesto 11"/>
          <p:cNvSpPr txBox="1"/>
          <p:nvPr/>
        </p:nvSpPr>
        <p:spPr>
          <a:xfrm>
            <a:off x="119900" y="5348564"/>
            <a:ext cx="84249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chemeClr val="tx1"/>
                </a:solidFill>
              </a:rPr>
              <a:t>Per le variabili come le stringhe ed i numeri, che sono immutabili, nessuna differenza rispetto alla interpretazione consueta.</a:t>
            </a:r>
            <a:endParaRPr lang="it-IT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1401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Assegnazione (2)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51520" y="1052735"/>
            <a:ext cx="8640960" cy="2448273"/>
          </a:xfrm>
        </p:spPr>
        <p:txBody>
          <a:bodyPr/>
          <a:lstStyle/>
          <a:p>
            <a:pPr marL="0" indent="0">
              <a:buNone/>
            </a:pPr>
            <a:r>
              <a:rPr lang="it-IT" sz="2800" b="1" dirty="0">
                <a:latin typeface="Courier New" panose="02070309020205020404" pitchFamily="49" charset="0"/>
                <a:cs typeface="Courier New" panose="02070309020205020404" pitchFamily="49" charset="0"/>
              </a:rPr>
              <a:t>&gt;&gt;&gt;  </a:t>
            </a:r>
            <a:r>
              <a:rPr lang="it-IT" sz="28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sonounastringa</a:t>
            </a:r>
            <a:r>
              <a:rPr lang="it-IT" sz="2800" b="1" dirty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it-IT" sz="2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'Ciao </a:t>
            </a:r>
            <a:r>
              <a:rPr lang="it-IT" sz="2800" b="1" dirty="0">
                <a:latin typeface="Courier New" panose="02070309020205020404" pitchFamily="49" charset="0"/>
                <a:cs typeface="Courier New" panose="02070309020205020404" pitchFamily="49" charset="0"/>
              </a:rPr>
              <a:t>come </a:t>
            </a:r>
            <a:r>
              <a:rPr lang="it-IT" sz="2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stai'</a:t>
            </a:r>
            <a:endParaRPr lang="it-IT" sz="28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it-IT" sz="2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…</a:t>
            </a:r>
            <a:endParaRPr lang="it-IT" sz="28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it-IT" sz="2800" b="1" dirty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sz="28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quelladiprima</a:t>
            </a:r>
            <a:r>
              <a:rPr lang="it-IT" sz="2800" b="1" dirty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it-IT" sz="28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sonounastringa</a:t>
            </a:r>
            <a:endParaRPr lang="it-IT" sz="28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it-IT" dirty="0" smtClean="0"/>
          </a:p>
          <a:p>
            <a:pPr marL="0" indent="0">
              <a:buNone/>
            </a:pPr>
            <a:endParaRPr lang="it-IT" dirty="0"/>
          </a:p>
        </p:txBody>
      </p:sp>
      <p:sp>
        <p:nvSpPr>
          <p:cNvPr id="4" name="Rettangolo 3"/>
          <p:cNvSpPr/>
          <p:nvPr/>
        </p:nvSpPr>
        <p:spPr bwMode="auto">
          <a:xfrm>
            <a:off x="5580112" y="4941168"/>
            <a:ext cx="2736304" cy="432048"/>
          </a:xfrm>
          <a:prstGeom prst="rect">
            <a:avLst/>
          </a:prstGeom>
          <a:solidFill>
            <a:srgbClr val="FFFF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r>
              <a:rPr lang="it-IT" sz="2400" dirty="0" smtClean="0">
                <a:solidFill>
                  <a:schemeClr val="tx1"/>
                </a:solidFill>
                <a:latin typeface="Calibri" charset="0"/>
                <a:ea typeface="ＭＳ Ｐゴシック" charset="0"/>
              </a:rPr>
              <a:t>‘</a:t>
            </a:r>
            <a:r>
              <a:rPr kumimoji="0" lang="it-IT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charset="0"/>
                <a:ea typeface="ＭＳ Ｐゴシック" charset="0"/>
              </a:rPr>
              <a:t>Ciao come stai’</a:t>
            </a:r>
            <a:endParaRPr kumimoji="0" lang="it-IT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charset="0"/>
              <a:ea typeface="ＭＳ Ｐゴシック" charset="0"/>
            </a:endParaRPr>
          </a:p>
        </p:txBody>
      </p:sp>
      <p:sp>
        <p:nvSpPr>
          <p:cNvPr id="5" name="Rettangolo 4"/>
          <p:cNvSpPr/>
          <p:nvPr/>
        </p:nvSpPr>
        <p:spPr bwMode="auto">
          <a:xfrm>
            <a:off x="467544" y="4689140"/>
            <a:ext cx="2952328" cy="504056"/>
          </a:xfrm>
          <a:prstGeom prst="rect">
            <a:avLst/>
          </a:prstGeom>
          <a:solidFill>
            <a:srgbClr val="B3E9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r>
              <a:rPr kumimoji="0" lang="it-IT" sz="2400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 Black" panose="020B0A04020102020204" pitchFamily="34" charset="0"/>
                <a:ea typeface="ＭＳ Ｐゴシック" charset="0"/>
              </a:rPr>
              <a:t>sonounastringa</a:t>
            </a:r>
            <a:endParaRPr kumimoji="0" lang="it-IT" sz="2400" b="0" i="0" u="none" strike="noStrike" cap="none" normalizeH="0" baseline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 Black" panose="020B0A04020102020204" pitchFamily="34" charset="0"/>
              <a:ea typeface="ＭＳ Ｐゴシック" charset="0"/>
            </a:endParaRPr>
          </a:p>
        </p:txBody>
      </p:sp>
      <p:sp>
        <p:nvSpPr>
          <p:cNvPr id="6" name="Rettangolo 5"/>
          <p:cNvSpPr/>
          <p:nvPr/>
        </p:nvSpPr>
        <p:spPr bwMode="auto">
          <a:xfrm>
            <a:off x="467544" y="5445224"/>
            <a:ext cx="2952328" cy="504056"/>
          </a:xfrm>
          <a:prstGeom prst="rect">
            <a:avLst/>
          </a:prstGeom>
          <a:solidFill>
            <a:srgbClr val="B3E9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r>
              <a:rPr kumimoji="0" lang="it-IT" sz="2400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 Black" panose="020B0A04020102020204" pitchFamily="34" charset="0"/>
                <a:ea typeface="ＭＳ Ｐゴシック" charset="0"/>
              </a:rPr>
              <a:t>quelladiprima</a:t>
            </a:r>
            <a:endParaRPr kumimoji="0" lang="it-IT" sz="2400" b="0" i="0" u="none" strike="noStrike" cap="none" normalizeH="0" baseline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 Black" panose="020B0A04020102020204" pitchFamily="34" charset="0"/>
              <a:ea typeface="ＭＳ Ｐゴシック" charset="0"/>
            </a:endParaRPr>
          </a:p>
        </p:txBody>
      </p:sp>
      <p:cxnSp>
        <p:nvCxnSpPr>
          <p:cNvPr id="8" name="Connettore 7 7"/>
          <p:cNvCxnSpPr>
            <a:stCxn id="5" idx="3"/>
            <a:endCxn id="4" idx="1"/>
          </p:cNvCxnSpPr>
          <p:nvPr/>
        </p:nvCxnSpPr>
        <p:spPr bwMode="auto">
          <a:xfrm>
            <a:off x="3419872" y="4941168"/>
            <a:ext cx="2160240" cy="216024"/>
          </a:xfrm>
          <a:prstGeom prst="curvedConnector3">
            <a:avLst/>
          </a:prstGeom>
          <a:solidFill>
            <a:srgbClr val="00B8FF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stealth" w="lg" len="lg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0" name="Connettore 7 9"/>
          <p:cNvCxnSpPr>
            <a:stCxn id="6" idx="3"/>
            <a:endCxn id="4" idx="1"/>
          </p:cNvCxnSpPr>
          <p:nvPr/>
        </p:nvCxnSpPr>
        <p:spPr bwMode="auto">
          <a:xfrm flipV="1">
            <a:off x="3419872" y="5157192"/>
            <a:ext cx="2160240" cy="540060"/>
          </a:xfrm>
          <a:prstGeom prst="curvedConnector3">
            <a:avLst/>
          </a:prstGeom>
          <a:solidFill>
            <a:srgbClr val="00B8FF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stealth" w="lg" len="lg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379470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Assegnazione (3)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51520" y="1052735"/>
            <a:ext cx="8640960" cy="2448273"/>
          </a:xfrm>
        </p:spPr>
        <p:txBody>
          <a:bodyPr/>
          <a:lstStyle/>
          <a:p>
            <a:pPr marL="0" indent="0">
              <a:buNone/>
            </a:pPr>
            <a:r>
              <a:rPr lang="it-IT" sz="2800" b="1" dirty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sz="28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sonounastringa</a:t>
            </a:r>
            <a:r>
              <a:rPr lang="it-IT" sz="2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it-IT" sz="2800" b="1" dirty="0">
                <a:latin typeface="Courier New" panose="02070309020205020404" pitchFamily="49" charset="0"/>
                <a:cs typeface="Courier New" panose="02070309020205020404" pitchFamily="49" charset="0"/>
              </a:rPr>
              <a:t>= </a:t>
            </a:r>
            <a:r>
              <a:rPr lang="it-IT" sz="2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'Ciao </a:t>
            </a:r>
            <a:r>
              <a:rPr lang="it-IT" sz="2800" b="1" dirty="0">
                <a:latin typeface="Courier New" panose="02070309020205020404" pitchFamily="49" charset="0"/>
                <a:cs typeface="Courier New" panose="02070309020205020404" pitchFamily="49" charset="0"/>
              </a:rPr>
              <a:t>come </a:t>
            </a:r>
            <a:r>
              <a:rPr lang="it-IT" sz="2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stai'</a:t>
            </a:r>
            <a:endParaRPr lang="it-IT" sz="28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it-IT" sz="2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…</a:t>
            </a:r>
            <a:endParaRPr lang="it-IT" sz="28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it-IT" sz="2800" b="1" dirty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sz="28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quelladiprima</a:t>
            </a:r>
            <a:r>
              <a:rPr lang="it-IT" sz="2800" b="1" dirty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it-IT" sz="28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sonounastringa</a:t>
            </a:r>
            <a:endParaRPr lang="it-IT" sz="28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it-IT" sz="2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...</a:t>
            </a:r>
          </a:p>
          <a:p>
            <a:pPr marL="0" indent="0">
              <a:buNone/>
            </a:pPr>
            <a:r>
              <a:rPr lang="it-IT" sz="2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sz="28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sonounastringa</a:t>
            </a:r>
            <a:r>
              <a:rPr lang="it-IT" sz="2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= 'Bene Bene'</a:t>
            </a:r>
            <a:endParaRPr lang="it-IT" dirty="0" smtClean="0"/>
          </a:p>
          <a:p>
            <a:pPr marL="0" indent="0">
              <a:buNone/>
            </a:pPr>
            <a:endParaRPr lang="it-IT" dirty="0"/>
          </a:p>
        </p:txBody>
      </p:sp>
      <p:sp>
        <p:nvSpPr>
          <p:cNvPr id="4" name="Rettangolo 3"/>
          <p:cNvSpPr/>
          <p:nvPr/>
        </p:nvSpPr>
        <p:spPr bwMode="auto">
          <a:xfrm>
            <a:off x="5580112" y="4941168"/>
            <a:ext cx="2736304" cy="432048"/>
          </a:xfrm>
          <a:prstGeom prst="rect">
            <a:avLst/>
          </a:prstGeom>
          <a:solidFill>
            <a:srgbClr val="FFFF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r>
              <a:rPr lang="it-IT" sz="2400" dirty="0" smtClean="0">
                <a:solidFill>
                  <a:schemeClr val="tx1"/>
                </a:solidFill>
                <a:latin typeface="Calibri" charset="0"/>
                <a:ea typeface="ＭＳ Ｐゴシック" charset="0"/>
              </a:rPr>
              <a:t>‘</a:t>
            </a:r>
            <a:r>
              <a:rPr kumimoji="0" lang="it-IT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charset="0"/>
                <a:ea typeface="ＭＳ Ｐゴシック" charset="0"/>
              </a:rPr>
              <a:t>Ciao come stai’</a:t>
            </a:r>
            <a:endParaRPr kumimoji="0" lang="it-IT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charset="0"/>
              <a:ea typeface="ＭＳ Ｐゴシック" charset="0"/>
            </a:endParaRPr>
          </a:p>
        </p:txBody>
      </p:sp>
      <p:sp>
        <p:nvSpPr>
          <p:cNvPr id="5" name="Rettangolo 4"/>
          <p:cNvSpPr/>
          <p:nvPr/>
        </p:nvSpPr>
        <p:spPr bwMode="auto">
          <a:xfrm>
            <a:off x="467544" y="4689140"/>
            <a:ext cx="2952328" cy="504056"/>
          </a:xfrm>
          <a:prstGeom prst="rect">
            <a:avLst/>
          </a:prstGeom>
          <a:solidFill>
            <a:srgbClr val="B3E9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r>
              <a:rPr kumimoji="0" lang="it-IT" sz="2400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 Black" panose="020B0A04020102020204" pitchFamily="34" charset="0"/>
                <a:ea typeface="ＭＳ Ｐゴシック" charset="0"/>
              </a:rPr>
              <a:t>sonounastringa</a:t>
            </a:r>
            <a:endParaRPr kumimoji="0" lang="it-IT" sz="2400" b="0" i="0" u="none" strike="noStrike" cap="none" normalizeH="0" baseline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 Black" panose="020B0A04020102020204" pitchFamily="34" charset="0"/>
              <a:ea typeface="ＭＳ Ｐゴシック" charset="0"/>
            </a:endParaRPr>
          </a:p>
        </p:txBody>
      </p:sp>
      <p:sp>
        <p:nvSpPr>
          <p:cNvPr id="6" name="Rettangolo 5"/>
          <p:cNvSpPr/>
          <p:nvPr/>
        </p:nvSpPr>
        <p:spPr bwMode="auto">
          <a:xfrm>
            <a:off x="467544" y="5445224"/>
            <a:ext cx="2952328" cy="504056"/>
          </a:xfrm>
          <a:prstGeom prst="rect">
            <a:avLst/>
          </a:prstGeom>
          <a:solidFill>
            <a:srgbClr val="B3E9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r>
              <a:rPr kumimoji="0" lang="it-IT" sz="2400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 Black" panose="020B0A04020102020204" pitchFamily="34" charset="0"/>
                <a:ea typeface="ＭＳ Ｐゴシック" charset="0"/>
              </a:rPr>
              <a:t>quelladiprima</a:t>
            </a:r>
            <a:endParaRPr kumimoji="0" lang="it-IT" sz="2400" b="0" i="0" u="none" strike="noStrike" cap="none" normalizeH="0" baseline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 Black" panose="020B0A04020102020204" pitchFamily="34" charset="0"/>
              <a:ea typeface="ＭＳ Ｐゴシック" charset="0"/>
            </a:endParaRPr>
          </a:p>
        </p:txBody>
      </p:sp>
      <p:cxnSp>
        <p:nvCxnSpPr>
          <p:cNvPr id="8" name="Connettore 7 7"/>
          <p:cNvCxnSpPr>
            <a:stCxn id="5" idx="3"/>
            <a:endCxn id="9" idx="1"/>
          </p:cNvCxnSpPr>
          <p:nvPr/>
        </p:nvCxnSpPr>
        <p:spPr bwMode="auto">
          <a:xfrm flipV="1">
            <a:off x="3419872" y="4293096"/>
            <a:ext cx="2160240" cy="648072"/>
          </a:xfrm>
          <a:prstGeom prst="curvedConnector3">
            <a:avLst/>
          </a:prstGeom>
          <a:solidFill>
            <a:srgbClr val="00B8FF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stealth" w="lg" len="lg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0" name="Connettore 7 9"/>
          <p:cNvCxnSpPr>
            <a:stCxn id="6" idx="3"/>
            <a:endCxn id="4" idx="1"/>
          </p:cNvCxnSpPr>
          <p:nvPr/>
        </p:nvCxnSpPr>
        <p:spPr bwMode="auto">
          <a:xfrm flipV="1">
            <a:off x="3419872" y="5157192"/>
            <a:ext cx="2160240" cy="540060"/>
          </a:xfrm>
          <a:prstGeom prst="curvedConnector3">
            <a:avLst/>
          </a:prstGeom>
          <a:solidFill>
            <a:srgbClr val="00B8FF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stealth" w="lg" len="lg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9" name="Rettangolo 8"/>
          <p:cNvSpPr/>
          <p:nvPr/>
        </p:nvSpPr>
        <p:spPr bwMode="auto">
          <a:xfrm>
            <a:off x="5580112" y="4077072"/>
            <a:ext cx="2736304" cy="432048"/>
          </a:xfrm>
          <a:prstGeom prst="rect">
            <a:avLst/>
          </a:prstGeom>
          <a:solidFill>
            <a:srgbClr val="FFFF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r>
              <a:rPr lang="it-IT" sz="2400" dirty="0" smtClean="0">
                <a:solidFill>
                  <a:schemeClr val="tx1"/>
                </a:solidFill>
                <a:latin typeface="Calibri" charset="0"/>
                <a:ea typeface="ＭＳ Ｐゴシック" charset="0"/>
              </a:rPr>
              <a:t>‘</a:t>
            </a:r>
            <a:r>
              <a:rPr kumimoji="0" lang="it-IT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charset="0"/>
                <a:ea typeface="ＭＳ Ｐゴシック" charset="0"/>
              </a:rPr>
              <a:t>Bene Bene’</a:t>
            </a:r>
            <a:endParaRPr kumimoji="0" lang="it-IT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charset="0"/>
              <a:ea typeface="ＭＳ Ｐゴシック" charset="0"/>
            </a:endParaRPr>
          </a:p>
        </p:txBody>
      </p:sp>
      <p:cxnSp>
        <p:nvCxnSpPr>
          <p:cNvPr id="11" name="Connettore 7 10"/>
          <p:cNvCxnSpPr>
            <a:stCxn id="5" idx="3"/>
            <a:endCxn id="4" idx="1"/>
          </p:cNvCxnSpPr>
          <p:nvPr/>
        </p:nvCxnSpPr>
        <p:spPr bwMode="auto">
          <a:xfrm>
            <a:off x="3419872" y="4941168"/>
            <a:ext cx="2160240" cy="216024"/>
          </a:xfrm>
          <a:prstGeom prst="curvedConnector3">
            <a:avLst/>
          </a:prstGeom>
          <a:solidFill>
            <a:srgbClr val="00B8FF"/>
          </a:solidFill>
          <a:ln w="25400" cap="flat" cmpd="sng" algn="ctr">
            <a:solidFill>
              <a:schemeClr val="tx1"/>
            </a:solidFill>
            <a:prstDash val="dash"/>
            <a:round/>
            <a:headEnd type="none" w="med" len="med"/>
            <a:tailEnd type="stealth" w="lg" len="lg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grpSp>
        <p:nvGrpSpPr>
          <p:cNvPr id="21" name="Gruppo 20"/>
          <p:cNvGrpSpPr/>
          <p:nvPr/>
        </p:nvGrpSpPr>
        <p:grpSpPr>
          <a:xfrm>
            <a:off x="4211960" y="4876508"/>
            <a:ext cx="288032" cy="288032"/>
            <a:chOff x="3419872" y="3933056"/>
            <a:chExt cx="288032" cy="288032"/>
          </a:xfrm>
        </p:grpSpPr>
        <p:cxnSp>
          <p:nvCxnSpPr>
            <p:cNvPr id="15" name="Connettore 1 14"/>
            <p:cNvCxnSpPr/>
            <p:nvPr/>
          </p:nvCxnSpPr>
          <p:spPr bwMode="auto">
            <a:xfrm flipH="1">
              <a:off x="3419872" y="3933056"/>
              <a:ext cx="288032" cy="288032"/>
            </a:xfrm>
            <a:prstGeom prst="lin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16" name="Connettore 1 15"/>
            <p:cNvCxnSpPr/>
            <p:nvPr/>
          </p:nvCxnSpPr>
          <p:spPr bwMode="auto">
            <a:xfrm flipH="1" flipV="1">
              <a:off x="3419872" y="3933056"/>
              <a:ext cx="288032" cy="288032"/>
            </a:xfrm>
            <a:prstGeom prst="lin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1750842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Introduzione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it-IT" dirty="0" smtClean="0"/>
              <a:t>Interpretato</a:t>
            </a:r>
          </a:p>
          <a:p>
            <a:r>
              <a:rPr lang="it-IT" dirty="0" smtClean="0"/>
              <a:t>Orientato agli Oggetti</a:t>
            </a:r>
          </a:p>
          <a:p>
            <a:r>
              <a:rPr lang="it-IT" dirty="0" smtClean="0"/>
              <a:t>Vasta Libreria</a:t>
            </a:r>
          </a:p>
          <a:p>
            <a:r>
              <a:rPr lang="it-IT" dirty="0" smtClean="0"/>
              <a:t>Molto usato nella analisi dei dati</a:t>
            </a:r>
          </a:p>
          <a:p>
            <a:r>
              <a:rPr lang="it-IT" dirty="0" smtClean="0"/>
              <a:t>Specifiche del linguaggio:</a:t>
            </a:r>
          </a:p>
          <a:p>
            <a:pPr lvl="1"/>
            <a:r>
              <a:rPr lang="it-IT" dirty="0" smtClean="0"/>
              <a:t>2.x  compatibile con il passato.</a:t>
            </a:r>
          </a:p>
          <a:p>
            <a:pPr lvl="1"/>
            <a:r>
              <a:rPr lang="it-IT" dirty="0" smtClean="0"/>
              <a:t>3.x  ha alcune incompatibilità con la 2.x (in particolare l’istruzione </a:t>
            </a:r>
            <a:r>
              <a:rPr lang="it-IT" dirty="0" err="1" smtClean="0"/>
              <a:t>print</a:t>
            </a:r>
            <a:r>
              <a:rPr lang="it-IT" dirty="0" smtClean="0"/>
              <a:t> è diventata una funzione).</a:t>
            </a:r>
          </a:p>
          <a:p>
            <a:r>
              <a:rPr lang="it-IT" dirty="0">
                <a:hlinkClick r:id="rId3"/>
              </a:rPr>
              <a:t>https://www.python.org</a:t>
            </a:r>
            <a:r>
              <a:rPr lang="it-IT" dirty="0" smtClean="0">
                <a:hlinkClick r:id="rId3"/>
              </a:rPr>
              <a:t>/</a:t>
            </a:r>
            <a:endParaRPr lang="it-IT" dirty="0" smtClean="0"/>
          </a:p>
          <a:p>
            <a:r>
              <a:rPr lang="it-IT" dirty="0">
                <a:hlinkClick r:id="rId4"/>
              </a:rPr>
              <a:t>http://www.scipy.org</a:t>
            </a:r>
            <a:r>
              <a:rPr lang="it-IT" dirty="0" smtClean="0">
                <a:hlinkClick r:id="rId4"/>
              </a:rPr>
              <a:t>/</a:t>
            </a:r>
            <a:endParaRPr lang="it-IT" dirty="0" smtClean="0"/>
          </a:p>
          <a:p>
            <a:endParaRPr lang="it-IT" dirty="0" smtClean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451510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Liste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dirty="0" smtClean="0"/>
              <a:t>Le liste sono un primo esempio di variabili mutabili.</a:t>
            </a:r>
          </a:p>
          <a:p>
            <a:pPr marL="0" indent="0">
              <a:buNone/>
            </a:pP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sz="2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lista_a</a:t>
            </a: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= [1, 2, 3]</a:t>
            </a:r>
          </a:p>
          <a:p>
            <a:pPr marL="0" indent="0">
              <a:buNone/>
            </a:pP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sz="2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lista_b</a:t>
            </a: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it-IT" sz="2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lista_a</a:t>
            </a:r>
            <a:endParaRPr lang="it-IT" sz="24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it-IT" sz="24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it-IT" sz="24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sz="2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lista_a.append</a:t>
            </a: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(7)</a:t>
            </a:r>
            <a:endParaRPr lang="it-IT" sz="24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sz="2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lista_b</a:t>
            </a:r>
            <a:endParaRPr lang="it-IT" sz="24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it-IT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[1, 2, 3, 7</a:t>
            </a: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]</a:t>
            </a:r>
          </a:p>
        </p:txBody>
      </p:sp>
      <p:sp>
        <p:nvSpPr>
          <p:cNvPr id="10" name="Parentesi graffa chiusa 9"/>
          <p:cNvSpPr/>
          <p:nvPr/>
        </p:nvSpPr>
        <p:spPr bwMode="auto">
          <a:xfrm rot="5400000">
            <a:off x="1529360" y="2330576"/>
            <a:ext cx="216025" cy="1548775"/>
          </a:xfrm>
          <a:prstGeom prst="righ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endParaRPr kumimoji="0" lang="it-IT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Calibri" charset="0"/>
              <a:ea typeface="ＭＳ Ｐゴシック" charset="0"/>
            </a:endParaRPr>
          </a:p>
        </p:txBody>
      </p:sp>
      <p:sp>
        <p:nvSpPr>
          <p:cNvPr id="11" name="CasellaDiTesto 10"/>
          <p:cNvSpPr txBox="1"/>
          <p:nvPr/>
        </p:nvSpPr>
        <p:spPr>
          <a:xfrm>
            <a:off x="611561" y="3244072"/>
            <a:ext cx="8352928" cy="523220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sz="2800" dirty="0" smtClean="0">
                <a:solidFill>
                  <a:schemeClr val="tx1"/>
                </a:solidFill>
              </a:rPr>
              <a:t>i due nomi </a:t>
            </a:r>
            <a:r>
              <a:rPr lang="it-IT" sz="24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lista_a</a:t>
            </a:r>
            <a:r>
              <a:rPr lang="it-IT" sz="2800" dirty="0" smtClean="0">
                <a:solidFill>
                  <a:schemeClr val="tx1"/>
                </a:solidFill>
              </a:rPr>
              <a:t>, e </a:t>
            </a:r>
            <a:r>
              <a:rPr lang="it-IT" sz="24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lista_b</a:t>
            </a:r>
            <a:r>
              <a:rPr lang="it-IT" sz="2800" dirty="0" smtClean="0">
                <a:solidFill>
                  <a:schemeClr val="tx1"/>
                </a:solidFill>
              </a:rPr>
              <a:t> puntano alla stessa lista</a:t>
            </a:r>
            <a:endParaRPr lang="it-IT" sz="2800" dirty="0">
              <a:solidFill>
                <a:schemeClr val="tx1"/>
              </a:solidFill>
            </a:endParaRPr>
          </a:p>
        </p:txBody>
      </p:sp>
      <p:sp>
        <p:nvSpPr>
          <p:cNvPr id="12" name="CasellaDiTesto 11"/>
          <p:cNvSpPr txBox="1"/>
          <p:nvPr/>
        </p:nvSpPr>
        <p:spPr>
          <a:xfrm>
            <a:off x="142515" y="5445224"/>
            <a:ext cx="88219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 smtClean="0">
                <a:solidFill>
                  <a:schemeClr val="tx1"/>
                </a:solidFill>
              </a:rPr>
              <a:t>Diversi tipi di variabili sono mutabili: liste, dizionari, set, oggetti (tra cui i </a:t>
            </a:r>
            <a:r>
              <a:rPr lang="it-IT" sz="2000" dirty="0" err="1" smtClean="0">
                <a:solidFill>
                  <a:schemeClr val="tx1"/>
                </a:solidFill>
              </a:rPr>
              <a:t>numpy</a:t>
            </a:r>
            <a:r>
              <a:rPr lang="it-IT" sz="2000" dirty="0" smtClean="0">
                <a:solidFill>
                  <a:schemeClr val="tx1"/>
                </a:solidFill>
              </a:rPr>
              <a:t> array).</a:t>
            </a:r>
          </a:p>
          <a:p>
            <a:r>
              <a:rPr lang="it-IT" sz="2000" dirty="0" smtClean="0">
                <a:solidFill>
                  <a:schemeClr val="tx1"/>
                </a:solidFill>
              </a:rPr>
              <a:t>Tra i tipi immutabili abbiamo: numeri, stringhe e </a:t>
            </a:r>
            <a:r>
              <a:rPr lang="it-IT" sz="2000" dirty="0" err="1" smtClean="0">
                <a:solidFill>
                  <a:schemeClr val="tx1"/>
                </a:solidFill>
              </a:rPr>
              <a:t>tuple</a:t>
            </a:r>
            <a:r>
              <a:rPr lang="it-IT" sz="2000" dirty="0" smtClean="0">
                <a:solidFill>
                  <a:schemeClr val="tx1"/>
                </a:solidFill>
              </a:rPr>
              <a:t>  (ed i </a:t>
            </a:r>
            <a:r>
              <a:rPr lang="it-IT" sz="2000" dirty="0" err="1" smtClean="0">
                <a:solidFill>
                  <a:schemeClr val="tx1"/>
                </a:solidFill>
              </a:rPr>
              <a:t>frozen_set</a:t>
            </a:r>
            <a:r>
              <a:rPr lang="it-IT" sz="2000" dirty="0" smtClean="0">
                <a:solidFill>
                  <a:schemeClr val="tx1"/>
                </a:solidFill>
              </a:rPr>
              <a:t>)  </a:t>
            </a:r>
          </a:p>
        </p:txBody>
      </p:sp>
      <p:sp>
        <p:nvSpPr>
          <p:cNvPr id="13" name="Parentesi graffa chiusa 12"/>
          <p:cNvSpPr/>
          <p:nvPr/>
        </p:nvSpPr>
        <p:spPr bwMode="auto">
          <a:xfrm rot="5400000">
            <a:off x="3449968" y="2356863"/>
            <a:ext cx="216025" cy="1548775"/>
          </a:xfrm>
          <a:prstGeom prst="righ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endParaRPr kumimoji="0" lang="it-IT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Calibri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7658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Liste (2)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sz="2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lista_a</a:t>
            </a: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= [1, 2, 3]</a:t>
            </a:r>
          </a:p>
          <a:p>
            <a:pPr marL="0" indent="0">
              <a:buNone/>
            </a:pP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sz="2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lista_b</a:t>
            </a: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it-IT" sz="2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lista_a</a:t>
            </a:r>
            <a:endParaRPr lang="it-IT" sz="24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8" name="Rettangolo 7"/>
          <p:cNvSpPr/>
          <p:nvPr/>
        </p:nvSpPr>
        <p:spPr bwMode="auto">
          <a:xfrm>
            <a:off x="5580112" y="4941168"/>
            <a:ext cx="1871613" cy="576064"/>
          </a:xfrm>
          <a:prstGeom prst="rect">
            <a:avLst/>
          </a:prstGeom>
          <a:solidFill>
            <a:srgbClr val="FFFF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r>
              <a:rPr lang="it-IT" sz="2800" dirty="0" smtClean="0">
                <a:solidFill>
                  <a:schemeClr val="tx1"/>
                </a:solidFill>
                <a:latin typeface="Calibri" charset="0"/>
                <a:ea typeface="ＭＳ Ｐゴシック" charset="0"/>
              </a:rPr>
              <a:t>[1, 2, 3]</a:t>
            </a:r>
            <a:endParaRPr kumimoji="0" lang="it-IT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charset="0"/>
              <a:ea typeface="ＭＳ Ｐゴシック" charset="0"/>
            </a:endParaRPr>
          </a:p>
        </p:txBody>
      </p:sp>
      <p:sp>
        <p:nvSpPr>
          <p:cNvPr id="9" name="Rettangolo 8"/>
          <p:cNvSpPr/>
          <p:nvPr/>
        </p:nvSpPr>
        <p:spPr bwMode="auto">
          <a:xfrm>
            <a:off x="467544" y="4653136"/>
            <a:ext cx="2952328" cy="504056"/>
          </a:xfrm>
          <a:prstGeom prst="rect">
            <a:avLst/>
          </a:prstGeom>
          <a:solidFill>
            <a:srgbClr val="B3E9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r>
              <a:rPr lang="it-IT" sz="2400" dirty="0" err="1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  <a:ea typeface="ＭＳ Ｐゴシック" charset="0"/>
              </a:rPr>
              <a:t>lista_a</a:t>
            </a:r>
            <a:endParaRPr kumimoji="0" lang="it-IT" sz="2400" b="0" i="0" u="none" strike="noStrike" cap="none" normalizeH="0" baseline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 Black" panose="020B0A04020102020204" pitchFamily="34" charset="0"/>
              <a:ea typeface="ＭＳ Ｐゴシック" charset="0"/>
            </a:endParaRPr>
          </a:p>
        </p:txBody>
      </p:sp>
      <p:sp>
        <p:nvSpPr>
          <p:cNvPr id="14" name="Rettangolo 13"/>
          <p:cNvSpPr/>
          <p:nvPr/>
        </p:nvSpPr>
        <p:spPr bwMode="auto">
          <a:xfrm>
            <a:off x="467544" y="5589240"/>
            <a:ext cx="2952328" cy="504056"/>
          </a:xfrm>
          <a:prstGeom prst="rect">
            <a:avLst/>
          </a:prstGeom>
          <a:solidFill>
            <a:srgbClr val="B3E9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r>
              <a:rPr lang="it-IT" sz="2400" dirty="0" err="1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  <a:ea typeface="ＭＳ Ｐゴシック" charset="0"/>
              </a:rPr>
              <a:t>lista_b</a:t>
            </a:r>
            <a:endParaRPr kumimoji="0" lang="it-IT" sz="2400" b="0" i="0" u="none" strike="noStrike" cap="none" normalizeH="0" baseline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 Black" panose="020B0A04020102020204" pitchFamily="34" charset="0"/>
              <a:ea typeface="ＭＳ Ｐゴシック" charset="0"/>
            </a:endParaRPr>
          </a:p>
        </p:txBody>
      </p:sp>
      <p:cxnSp>
        <p:nvCxnSpPr>
          <p:cNvPr id="15" name="Connettore 7 14"/>
          <p:cNvCxnSpPr>
            <a:stCxn id="9" idx="3"/>
            <a:endCxn id="8" idx="1"/>
          </p:cNvCxnSpPr>
          <p:nvPr/>
        </p:nvCxnSpPr>
        <p:spPr bwMode="auto">
          <a:xfrm>
            <a:off x="3419872" y="4905164"/>
            <a:ext cx="2160240" cy="324036"/>
          </a:xfrm>
          <a:prstGeom prst="curvedConnector3">
            <a:avLst/>
          </a:prstGeom>
          <a:solidFill>
            <a:srgbClr val="00B8FF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stealth" w="lg" len="lg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6" name="Connettore 7 15"/>
          <p:cNvCxnSpPr>
            <a:stCxn id="14" idx="3"/>
            <a:endCxn id="8" idx="1"/>
          </p:cNvCxnSpPr>
          <p:nvPr/>
        </p:nvCxnSpPr>
        <p:spPr bwMode="auto">
          <a:xfrm flipV="1">
            <a:off x="3419872" y="5229200"/>
            <a:ext cx="2160240" cy="612068"/>
          </a:xfrm>
          <a:prstGeom prst="curvedConnector3">
            <a:avLst/>
          </a:prstGeom>
          <a:solidFill>
            <a:srgbClr val="00B8FF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stealth" w="lg" len="lg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547118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Liste (3)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sz="2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lista_a</a:t>
            </a: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= [1, 2, 3]</a:t>
            </a:r>
          </a:p>
          <a:p>
            <a:pPr marL="0" indent="0">
              <a:buNone/>
            </a:pP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sz="2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lista_b</a:t>
            </a: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it-IT" sz="2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lista_a</a:t>
            </a:r>
            <a:endParaRPr lang="it-IT" sz="24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sz="2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lista_a.append</a:t>
            </a: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(7)</a:t>
            </a:r>
            <a:endParaRPr lang="it-IT" sz="24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8" name="Rettangolo 7"/>
          <p:cNvSpPr/>
          <p:nvPr/>
        </p:nvSpPr>
        <p:spPr bwMode="auto">
          <a:xfrm>
            <a:off x="5580112" y="4941168"/>
            <a:ext cx="1871613" cy="576064"/>
          </a:xfrm>
          <a:prstGeom prst="rect">
            <a:avLst/>
          </a:prstGeom>
          <a:solidFill>
            <a:srgbClr val="FFFF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r>
              <a:rPr lang="it-IT" sz="2800" dirty="0" smtClean="0">
                <a:solidFill>
                  <a:schemeClr val="tx1"/>
                </a:solidFill>
                <a:latin typeface="Calibri" charset="0"/>
                <a:ea typeface="ＭＳ Ｐゴシック" charset="0"/>
              </a:rPr>
              <a:t>[1, 2, 3, 7]</a:t>
            </a:r>
            <a:endParaRPr kumimoji="0" lang="it-IT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charset="0"/>
              <a:ea typeface="ＭＳ Ｐゴシック" charset="0"/>
            </a:endParaRPr>
          </a:p>
        </p:txBody>
      </p:sp>
      <p:sp>
        <p:nvSpPr>
          <p:cNvPr id="9" name="Rettangolo 8"/>
          <p:cNvSpPr/>
          <p:nvPr/>
        </p:nvSpPr>
        <p:spPr bwMode="auto">
          <a:xfrm>
            <a:off x="467544" y="4653136"/>
            <a:ext cx="2952328" cy="504056"/>
          </a:xfrm>
          <a:prstGeom prst="rect">
            <a:avLst/>
          </a:prstGeom>
          <a:solidFill>
            <a:srgbClr val="B3E9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r>
              <a:rPr lang="it-IT" sz="2400" dirty="0" err="1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  <a:ea typeface="ＭＳ Ｐゴシック" charset="0"/>
              </a:rPr>
              <a:t>lista_a</a:t>
            </a:r>
            <a:endParaRPr kumimoji="0" lang="it-IT" sz="2400" b="0" i="0" u="none" strike="noStrike" cap="none" normalizeH="0" baseline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 Black" panose="020B0A04020102020204" pitchFamily="34" charset="0"/>
              <a:ea typeface="ＭＳ Ｐゴシック" charset="0"/>
            </a:endParaRPr>
          </a:p>
        </p:txBody>
      </p:sp>
      <p:sp>
        <p:nvSpPr>
          <p:cNvPr id="14" name="Rettangolo 13"/>
          <p:cNvSpPr/>
          <p:nvPr/>
        </p:nvSpPr>
        <p:spPr bwMode="auto">
          <a:xfrm>
            <a:off x="467544" y="5589240"/>
            <a:ext cx="2952328" cy="504056"/>
          </a:xfrm>
          <a:prstGeom prst="rect">
            <a:avLst/>
          </a:prstGeom>
          <a:solidFill>
            <a:srgbClr val="B3E9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r>
              <a:rPr lang="it-IT" sz="2400" dirty="0" err="1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  <a:ea typeface="ＭＳ Ｐゴシック" charset="0"/>
              </a:rPr>
              <a:t>lista_b</a:t>
            </a:r>
            <a:endParaRPr kumimoji="0" lang="it-IT" sz="2400" b="0" i="0" u="none" strike="noStrike" cap="none" normalizeH="0" baseline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 Black" panose="020B0A04020102020204" pitchFamily="34" charset="0"/>
              <a:ea typeface="ＭＳ Ｐゴシック" charset="0"/>
            </a:endParaRPr>
          </a:p>
        </p:txBody>
      </p:sp>
      <p:cxnSp>
        <p:nvCxnSpPr>
          <p:cNvPr id="15" name="Connettore 7 14"/>
          <p:cNvCxnSpPr>
            <a:stCxn id="9" idx="3"/>
            <a:endCxn id="8" idx="1"/>
          </p:cNvCxnSpPr>
          <p:nvPr/>
        </p:nvCxnSpPr>
        <p:spPr bwMode="auto">
          <a:xfrm>
            <a:off x="3419872" y="4905164"/>
            <a:ext cx="2160240" cy="324036"/>
          </a:xfrm>
          <a:prstGeom prst="curvedConnector3">
            <a:avLst/>
          </a:prstGeom>
          <a:solidFill>
            <a:srgbClr val="00B8FF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stealth" w="lg" len="lg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6" name="Connettore 7 15"/>
          <p:cNvCxnSpPr>
            <a:stCxn id="14" idx="3"/>
            <a:endCxn id="8" idx="1"/>
          </p:cNvCxnSpPr>
          <p:nvPr/>
        </p:nvCxnSpPr>
        <p:spPr bwMode="auto">
          <a:xfrm flipV="1">
            <a:off x="3419872" y="5229200"/>
            <a:ext cx="2160240" cy="612068"/>
          </a:xfrm>
          <a:prstGeom prst="curvedConnector3">
            <a:avLst/>
          </a:prstGeom>
          <a:solidFill>
            <a:srgbClr val="00B8FF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stealth" w="lg" len="lg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541367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ccia in su 11"/>
          <p:cNvSpPr/>
          <p:nvPr/>
        </p:nvSpPr>
        <p:spPr bwMode="auto">
          <a:xfrm>
            <a:off x="7342439" y="3861048"/>
            <a:ext cx="219762" cy="468052"/>
          </a:xfrm>
          <a:prstGeom prst="upArrow">
            <a:avLst/>
          </a:prstGeom>
          <a:solidFill>
            <a:schemeClr val="bg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endParaRPr kumimoji="0" lang="it-IT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Calibri" charset="0"/>
              <a:ea typeface="ＭＳ Ｐゴシック" charset="0"/>
            </a:endParaRPr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Liste (4)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sz="2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lista_a</a:t>
            </a: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= [1, 2, 3]</a:t>
            </a:r>
          </a:p>
          <a:p>
            <a:pPr marL="0" indent="0">
              <a:buNone/>
            </a:pP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sz="2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lista_b</a:t>
            </a: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it-IT" sz="2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lista_a</a:t>
            </a:r>
            <a:endParaRPr lang="it-IT" sz="24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sz="2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lista_a.append</a:t>
            </a: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(7)</a:t>
            </a:r>
          </a:p>
          <a:p>
            <a:pPr marL="0" indent="0">
              <a:buNone/>
            </a:pP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sz="2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lista_a</a:t>
            </a: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it-IT" sz="2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lista_a</a:t>
            </a: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+ [10, 11]</a:t>
            </a:r>
            <a:endParaRPr lang="it-IT" sz="24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8" name="Rettangolo 7"/>
          <p:cNvSpPr/>
          <p:nvPr/>
        </p:nvSpPr>
        <p:spPr bwMode="auto">
          <a:xfrm>
            <a:off x="5580112" y="4941168"/>
            <a:ext cx="1872208" cy="576064"/>
          </a:xfrm>
          <a:prstGeom prst="rect">
            <a:avLst/>
          </a:prstGeom>
          <a:solidFill>
            <a:srgbClr val="FFFF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r>
              <a:rPr lang="it-IT" sz="2800" dirty="0" smtClean="0">
                <a:solidFill>
                  <a:schemeClr val="tx1"/>
                </a:solidFill>
                <a:latin typeface="Calibri" charset="0"/>
                <a:ea typeface="ＭＳ Ｐゴシック" charset="0"/>
              </a:rPr>
              <a:t>[1, 2, 3, 7]</a:t>
            </a:r>
            <a:endParaRPr kumimoji="0" lang="it-IT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charset="0"/>
              <a:ea typeface="ＭＳ Ｐゴシック" charset="0"/>
            </a:endParaRPr>
          </a:p>
        </p:txBody>
      </p:sp>
      <p:sp>
        <p:nvSpPr>
          <p:cNvPr id="9" name="Rettangolo 8"/>
          <p:cNvSpPr/>
          <p:nvPr/>
        </p:nvSpPr>
        <p:spPr bwMode="auto">
          <a:xfrm>
            <a:off x="467544" y="4653136"/>
            <a:ext cx="2952328" cy="504056"/>
          </a:xfrm>
          <a:prstGeom prst="rect">
            <a:avLst/>
          </a:prstGeom>
          <a:solidFill>
            <a:srgbClr val="B3E9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r>
              <a:rPr lang="it-IT" sz="2400" dirty="0" err="1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  <a:ea typeface="ＭＳ Ｐゴシック" charset="0"/>
              </a:rPr>
              <a:t>lista_a</a:t>
            </a:r>
            <a:endParaRPr kumimoji="0" lang="it-IT" sz="2400" b="0" i="0" u="none" strike="noStrike" cap="none" normalizeH="0" baseline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 Black" panose="020B0A04020102020204" pitchFamily="34" charset="0"/>
              <a:ea typeface="ＭＳ Ｐゴシック" charset="0"/>
            </a:endParaRPr>
          </a:p>
        </p:txBody>
      </p:sp>
      <p:sp>
        <p:nvSpPr>
          <p:cNvPr id="14" name="Rettangolo 13"/>
          <p:cNvSpPr/>
          <p:nvPr/>
        </p:nvSpPr>
        <p:spPr bwMode="auto">
          <a:xfrm>
            <a:off x="467544" y="5589240"/>
            <a:ext cx="2952328" cy="504056"/>
          </a:xfrm>
          <a:prstGeom prst="rect">
            <a:avLst/>
          </a:prstGeom>
          <a:solidFill>
            <a:srgbClr val="B3E9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r>
              <a:rPr lang="it-IT" sz="2400" dirty="0" err="1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  <a:ea typeface="ＭＳ Ｐゴシック" charset="0"/>
              </a:rPr>
              <a:t>lista_b</a:t>
            </a:r>
            <a:endParaRPr kumimoji="0" lang="it-IT" sz="2400" b="0" i="0" u="none" strike="noStrike" cap="none" normalizeH="0" baseline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 Black" panose="020B0A04020102020204" pitchFamily="34" charset="0"/>
              <a:ea typeface="ＭＳ Ｐゴシック" charset="0"/>
            </a:endParaRPr>
          </a:p>
        </p:txBody>
      </p:sp>
      <p:cxnSp>
        <p:nvCxnSpPr>
          <p:cNvPr id="15" name="Connettore 7 14"/>
          <p:cNvCxnSpPr>
            <a:stCxn id="9" idx="3"/>
            <a:endCxn id="8" idx="1"/>
          </p:cNvCxnSpPr>
          <p:nvPr/>
        </p:nvCxnSpPr>
        <p:spPr bwMode="auto">
          <a:xfrm>
            <a:off x="3419872" y="4905164"/>
            <a:ext cx="2160240" cy="324036"/>
          </a:xfrm>
          <a:prstGeom prst="curvedConnector3">
            <a:avLst/>
          </a:prstGeom>
          <a:solidFill>
            <a:srgbClr val="00B8FF"/>
          </a:solidFill>
          <a:ln w="25400" cap="flat" cmpd="sng" algn="ctr">
            <a:solidFill>
              <a:schemeClr val="tx1"/>
            </a:solidFill>
            <a:prstDash val="dash"/>
            <a:round/>
            <a:headEnd type="none" w="med" len="med"/>
            <a:tailEnd type="stealth" w="lg" len="lg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6" name="Connettore 7 15"/>
          <p:cNvCxnSpPr>
            <a:stCxn id="14" idx="3"/>
            <a:endCxn id="8" idx="1"/>
          </p:cNvCxnSpPr>
          <p:nvPr/>
        </p:nvCxnSpPr>
        <p:spPr bwMode="auto">
          <a:xfrm flipV="1">
            <a:off x="3419872" y="5229200"/>
            <a:ext cx="2160240" cy="612068"/>
          </a:xfrm>
          <a:prstGeom prst="curvedConnector3">
            <a:avLst/>
          </a:prstGeom>
          <a:solidFill>
            <a:srgbClr val="00B8FF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stealth" w="lg" len="lg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0" name="Rettangolo 9"/>
          <p:cNvSpPr/>
          <p:nvPr/>
        </p:nvSpPr>
        <p:spPr bwMode="auto">
          <a:xfrm>
            <a:off x="6044426" y="3284984"/>
            <a:ext cx="2808312" cy="576064"/>
          </a:xfrm>
          <a:prstGeom prst="rect">
            <a:avLst/>
          </a:prstGeom>
          <a:solidFill>
            <a:srgbClr val="FFFF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r>
              <a:rPr lang="it-IT" sz="2800" dirty="0" smtClean="0">
                <a:solidFill>
                  <a:schemeClr val="tx1"/>
                </a:solidFill>
                <a:latin typeface="Calibri" charset="0"/>
                <a:ea typeface="ＭＳ Ｐゴシック" charset="0"/>
              </a:rPr>
              <a:t>[1, 2, 3, 7, 10, 11]</a:t>
            </a:r>
            <a:endParaRPr kumimoji="0" lang="it-IT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charset="0"/>
              <a:ea typeface="ＭＳ Ｐゴシック" charset="0"/>
            </a:endParaRPr>
          </a:p>
        </p:txBody>
      </p:sp>
      <p:sp>
        <p:nvSpPr>
          <p:cNvPr id="11" name="Rettangolo 10"/>
          <p:cNvSpPr/>
          <p:nvPr/>
        </p:nvSpPr>
        <p:spPr bwMode="auto">
          <a:xfrm>
            <a:off x="7668798" y="4941168"/>
            <a:ext cx="1327207" cy="576064"/>
          </a:xfrm>
          <a:prstGeom prst="rect">
            <a:avLst/>
          </a:prstGeom>
          <a:solidFill>
            <a:srgbClr val="FFFF99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r>
              <a:rPr lang="it-IT" sz="2800" dirty="0" smtClean="0">
                <a:solidFill>
                  <a:schemeClr val="tx1"/>
                </a:solidFill>
                <a:latin typeface="Calibri" charset="0"/>
                <a:ea typeface="ＭＳ Ｐゴシック" charset="0"/>
              </a:rPr>
              <a:t>[10,11]</a:t>
            </a:r>
            <a:endParaRPr kumimoji="0" lang="it-IT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charset="0"/>
              <a:ea typeface="ＭＳ Ｐゴシック" charset="0"/>
            </a:endParaRPr>
          </a:p>
        </p:txBody>
      </p:sp>
      <p:sp>
        <p:nvSpPr>
          <p:cNvPr id="6" name="Rettangolo arrotondato 5"/>
          <p:cNvSpPr/>
          <p:nvPr/>
        </p:nvSpPr>
        <p:spPr bwMode="auto">
          <a:xfrm>
            <a:off x="7228820" y="4293096"/>
            <a:ext cx="439524" cy="360040"/>
          </a:xfrm>
          <a:prstGeom prst="roundRect">
            <a:avLst/>
          </a:prstGeom>
          <a:solidFill>
            <a:srgbClr val="CC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r>
              <a:rPr kumimoji="0" lang="it-IT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Black" panose="020B0A04020102020204" pitchFamily="34" charset="0"/>
                <a:ea typeface="ＭＳ Ｐゴシック" charset="0"/>
              </a:rPr>
              <a:t>+</a:t>
            </a:r>
            <a:endParaRPr kumimoji="0" lang="it-IT" sz="28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 Black" panose="020B0A04020102020204" pitchFamily="34" charset="0"/>
              <a:ea typeface="ＭＳ Ｐゴシック" charset="0"/>
            </a:endParaRPr>
          </a:p>
        </p:txBody>
      </p:sp>
      <p:sp>
        <p:nvSpPr>
          <p:cNvPr id="7" name="Freccia curva 6"/>
          <p:cNvSpPr/>
          <p:nvPr/>
        </p:nvSpPr>
        <p:spPr bwMode="auto">
          <a:xfrm>
            <a:off x="6516216" y="4293096"/>
            <a:ext cx="712604" cy="648072"/>
          </a:xfrm>
          <a:prstGeom prst="bentArrow">
            <a:avLst/>
          </a:prstGeom>
          <a:solidFill>
            <a:schemeClr val="bg2">
              <a:lumMod val="20000"/>
              <a:lumOff val="80000"/>
            </a:schemeClr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endParaRPr kumimoji="0" lang="it-IT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Calibri" charset="0"/>
              <a:ea typeface="ＭＳ Ｐゴシック" charset="0"/>
            </a:endParaRPr>
          </a:p>
        </p:txBody>
      </p:sp>
      <p:sp>
        <p:nvSpPr>
          <p:cNvPr id="17" name="Freccia curva 16"/>
          <p:cNvSpPr/>
          <p:nvPr/>
        </p:nvSpPr>
        <p:spPr bwMode="auto">
          <a:xfrm flipH="1">
            <a:off x="7668798" y="4329100"/>
            <a:ext cx="807392" cy="612068"/>
          </a:xfrm>
          <a:prstGeom prst="bentArrow">
            <a:avLst/>
          </a:prstGeom>
          <a:solidFill>
            <a:schemeClr val="bg2">
              <a:lumMod val="20000"/>
              <a:lumOff val="80000"/>
            </a:schemeClr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endParaRPr kumimoji="0" lang="it-IT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Calibri" charset="0"/>
              <a:ea typeface="ＭＳ Ｐゴシック" charset="0"/>
            </a:endParaRPr>
          </a:p>
        </p:txBody>
      </p:sp>
      <p:cxnSp>
        <p:nvCxnSpPr>
          <p:cNvPr id="18" name="Connettore 7 17"/>
          <p:cNvCxnSpPr>
            <a:stCxn id="9" idx="3"/>
            <a:endCxn id="10" idx="1"/>
          </p:cNvCxnSpPr>
          <p:nvPr/>
        </p:nvCxnSpPr>
        <p:spPr bwMode="auto">
          <a:xfrm flipV="1">
            <a:off x="3419872" y="3573016"/>
            <a:ext cx="2624554" cy="1332148"/>
          </a:xfrm>
          <a:prstGeom prst="curvedConnector3">
            <a:avLst/>
          </a:prstGeom>
          <a:solidFill>
            <a:srgbClr val="00B8FF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stealth" w="lg" len="lg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grpSp>
        <p:nvGrpSpPr>
          <p:cNvPr id="20" name="Gruppo 19"/>
          <p:cNvGrpSpPr/>
          <p:nvPr/>
        </p:nvGrpSpPr>
        <p:grpSpPr>
          <a:xfrm>
            <a:off x="4211960" y="4876508"/>
            <a:ext cx="288032" cy="288032"/>
            <a:chOff x="3419872" y="3933056"/>
            <a:chExt cx="288032" cy="288032"/>
          </a:xfrm>
        </p:grpSpPr>
        <p:cxnSp>
          <p:nvCxnSpPr>
            <p:cNvPr id="21" name="Connettore 1 20"/>
            <p:cNvCxnSpPr/>
            <p:nvPr/>
          </p:nvCxnSpPr>
          <p:spPr bwMode="auto">
            <a:xfrm flipH="1">
              <a:off x="3419872" y="3933056"/>
              <a:ext cx="288032" cy="288032"/>
            </a:xfrm>
            <a:prstGeom prst="lin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22" name="Connettore 1 21"/>
            <p:cNvCxnSpPr/>
            <p:nvPr/>
          </p:nvCxnSpPr>
          <p:spPr bwMode="auto">
            <a:xfrm flipH="1" flipV="1">
              <a:off x="3419872" y="3933056"/>
              <a:ext cx="288032" cy="288032"/>
            </a:xfrm>
            <a:prstGeom prst="lin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169391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tangolo 5"/>
          <p:cNvSpPr/>
          <p:nvPr/>
        </p:nvSpPr>
        <p:spPr bwMode="auto">
          <a:xfrm>
            <a:off x="4796786" y="1127892"/>
            <a:ext cx="3735654" cy="86094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endParaRPr kumimoji="0" lang="it-IT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Calibri" charset="0"/>
              <a:ea typeface="ＭＳ Ｐゴシック" charset="0"/>
            </a:endParaRPr>
          </a:p>
        </p:txBody>
      </p:sp>
      <p:sp>
        <p:nvSpPr>
          <p:cNvPr id="4" name="Rettangolo 3"/>
          <p:cNvSpPr/>
          <p:nvPr/>
        </p:nvSpPr>
        <p:spPr bwMode="auto">
          <a:xfrm>
            <a:off x="251520" y="1124744"/>
            <a:ext cx="3456384" cy="86409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endParaRPr kumimoji="0" lang="it-IT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Calibri" charset="0"/>
              <a:ea typeface="ＭＳ Ｐゴシック" charset="0"/>
            </a:endParaRPr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Come argomenti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51520" y="1052735"/>
            <a:ext cx="3816424" cy="3600401"/>
          </a:xfrm>
        </p:spPr>
        <p:txBody>
          <a:bodyPr/>
          <a:lstStyle/>
          <a:p>
            <a:pPr marL="0" indent="0">
              <a:spcBef>
                <a:spcPts val="600"/>
              </a:spcBef>
              <a:buNone/>
            </a:pPr>
            <a:r>
              <a:rPr lang="it-IT" sz="2400" dirty="0" smtClean="0">
                <a:cs typeface="Courier New" panose="02070309020205020404" pitchFamily="49" charset="0"/>
              </a:rPr>
              <a:t>&gt;&gt;&gt; </a:t>
            </a:r>
            <a:r>
              <a:rPr lang="it-IT" sz="2400" dirty="0" err="1" smtClean="0">
                <a:cs typeface="Courier New" panose="02070309020205020404" pitchFamily="49" charset="0"/>
              </a:rPr>
              <a:t>def</a:t>
            </a:r>
            <a:r>
              <a:rPr lang="it-IT" sz="2400" dirty="0" smtClean="0">
                <a:cs typeface="Courier New" panose="02070309020205020404" pitchFamily="49" charset="0"/>
              </a:rPr>
              <a:t> </a:t>
            </a:r>
            <a:r>
              <a:rPr lang="it-IT" sz="2400" dirty="0" err="1" smtClean="0">
                <a:cs typeface="Courier New" panose="02070309020205020404" pitchFamily="49" charset="0"/>
              </a:rPr>
              <a:t>funza</a:t>
            </a:r>
            <a:r>
              <a:rPr lang="it-IT" sz="2400" dirty="0" smtClean="0">
                <a:cs typeface="Courier New" panose="02070309020205020404" pitchFamily="49" charset="0"/>
              </a:rPr>
              <a:t>(</a:t>
            </a:r>
            <a:r>
              <a:rPr lang="it-IT" sz="2400" dirty="0" err="1" smtClean="0">
                <a:cs typeface="Courier New" panose="02070309020205020404" pitchFamily="49" charset="0"/>
              </a:rPr>
              <a:t>aloc</a:t>
            </a:r>
            <a:r>
              <a:rPr lang="it-IT" sz="2400" dirty="0" smtClean="0">
                <a:cs typeface="Courier New" panose="02070309020205020404" pitchFamily="49" charset="0"/>
              </a:rPr>
              <a:t>):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it-IT" sz="2400" dirty="0">
                <a:cs typeface="Courier New" panose="02070309020205020404" pitchFamily="49" charset="0"/>
              </a:rPr>
              <a:t>	</a:t>
            </a:r>
            <a:r>
              <a:rPr lang="it-IT" sz="2400" dirty="0" smtClean="0">
                <a:cs typeface="Courier New" panose="02070309020205020404" pitchFamily="49" charset="0"/>
              </a:rPr>
              <a:t>	</a:t>
            </a:r>
            <a:r>
              <a:rPr lang="it-IT" sz="2400" b="1" dirty="0" err="1" smtClean="0">
                <a:solidFill>
                  <a:srgbClr val="FF0000"/>
                </a:solidFill>
                <a:cs typeface="Courier New" panose="02070309020205020404" pitchFamily="49" charset="0"/>
              </a:rPr>
              <a:t>aloc.append</a:t>
            </a:r>
            <a:r>
              <a:rPr lang="it-IT" sz="2400" b="1" dirty="0" smtClean="0">
                <a:solidFill>
                  <a:srgbClr val="FF0000"/>
                </a:solidFill>
                <a:cs typeface="Courier New" panose="02070309020205020404" pitchFamily="49" charset="0"/>
              </a:rPr>
              <a:t>(9)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it-IT" sz="2400" dirty="0" smtClean="0">
                <a:cs typeface="Courier New" panose="02070309020205020404" pitchFamily="49" charset="0"/>
              </a:rPr>
              <a:t>&gt;&gt;&gt; a = [1,2,3]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it-IT" sz="2400" dirty="0" smtClean="0">
                <a:cs typeface="Courier New" panose="02070309020205020404" pitchFamily="49" charset="0"/>
              </a:rPr>
              <a:t>&gt;&gt;&gt; </a:t>
            </a:r>
            <a:r>
              <a:rPr lang="it-IT" sz="2400" dirty="0" err="1" smtClean="0">
                <a:cs typeface="Courier New" panose="02070309020205020404" pitchFamily="49" charset="0"/>
              </a:rPr>
              <a:t>funza</a:t>
            </a:r>
            <a:r>
              <a:rPr lang="it-IT" sz="2400" dirty="0" smtClean="0">
                <a:cs typeface="Courier New" panose="02070309020205020404" pitchFamily="49" charset="0"/>
              </a:rPr>
              <a:t>(a)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it-IT" sz="2400" dirty="0" smtClean="0">
                <a:cs typeface="Courier New" panose="02070309020205020404" pitchFamily="49" charset="0"/>
              </a:rPr>
              <a:t>&gt;&gt;&gt; a 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2400" dirty="0">
                <a:cs typeface="Courier New" panose="02070309020205020404" pitchFamily="49" charset="0"/>
              </a:rPr>
              <a:t>	</a:t>
            </a:r>
            <a:r>
              <a:rPr lang="it-IT" sz="2400" dirty="0" smtClean="0">
                <a:cs typeface="Courier New" panose="02070309020205020404" pitchFamily="49" charset="0"/>
              </a:rPr>
              <a:t>[1,2,3,9]</a:t>
            </a:r>
          </a:p>
          <a:p>
            <a:pPr marL="0" indent="0">
              <a:buNone/>
            </a:pPr>
            <a:r>
              <a:rPr lang="it-IT" sz="2400" dirty="0" smtClean="0"/>
              <a:t> </a:t>
            </a:r>
            <a:endParaRPr lang="it-IT" sz="2400" dirty="0"/>
          </a:p>
        </p:txBody>
      </p:sp>
      <p:sp>
        <p:nvSpPr>
          <p:cNvPr id="5" name="Segnaposto contenuto 2"/>
          <p:cNvSpPr txBox="1">
            <a:spLocks/>
          </p:cNvSpPr>
          <p:nvPr/>
        </p:nvSpPr>
        <p:spPr bwMode="auto">
          <a:xfrm>
            <a:off x="4788024" y="1052736"/>
            <a:ext cx="4176464" cy="3600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marL="457200" indent="-457200" algn="l" defTabSz="449263" rtl="0" eaLnBrk="1" fontAlgn="base" hangingPunct="1">
              <a:spcBef>
                <a:spcPts val="800"/>
              </a:spcBef>
              <a:spcAft>
                <a:spcPct val="0"/>
              </a:spcAft>
              <a:buClr>
                <a:srgbClr val="104176"/>
              </a:buClr>
              <a:buSzPct val="100000"/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1pPr>
            <a:lvl2pPr marL="914400" indent="-457200" algn="l" defTabSz="449263" rtl="0" eaLnBrk="1" fontAlgn="base" hangingPunct="1">
              <a:spcBef>
                <a:spcPts val="700"/>
              </a:spcBef>
              <a:spcAft>
                <a:spcPct val="0"/>
              </a:spcAft>
              <a:buClr>
                <a:srgbClr val="104176"/>
              </a:buClr>
              <a:buSzPct val="100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2pPr>
            <a:lvl3pPr marL="1257300" indent="-342900" algn="l" defTabSz="449263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104176"/>
              </a:buClr>
              <a:buSzPct val="100000"/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3pPr>
            <a:lvl4pPr marL="1714500" indent="-342900" algn="l" defTabSz="449263" rtl="0" eaLnBrk="1" fontAlgn="base" hangingPunct="1">
              <a:spcBef>
                <a:spcPts val="500"/>
              </a:spcBef>
              <a:spcAft>
                <a:spcPct val="0"/>
              </a:spcAft>
              <a:buClr>
                <a:srgbClr val="104176"/>
              </a:buClr>
              <a:buSzPct val="100000"/>
              <a:buFont typeface="Courier New" panose="02070309020205020404" pitchFamily="49" charset="0"/>
              <a:buChar char="o"/>
              <a:defRPr sz="20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4pPr>
            <a:lvl5pPr marL="2171700" indent="-342900" algn="l" defTabSz="449263" rtl="0" eaLnBrk="1" fontAlgn="base" hangingPunct="1">
              <a:spcBef>
                <a:spcPts val="500"/>
              </a:spcBef>
              <a:spcAft>
                <a:spcPct val="0"/>
              </a:spcAft>
              <a:buClr>
                <a:srgbClr val="104176"/>
              </a:buClr>
              <a:buSzPct val="100000"/>
              <a:buFont typeface="Wingdings" panose="05000000000000000000" pitchFamily="2" charset="2"/>
              <a:buChar char="ü"/>
              <a:defRPr sz="20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5pPr>
            <a:lvl6pPr marL="2514600" indent="-228600" algn="l" defTabSz="449263" rtl="0" eaLnBrk="1" fontAlgn="base" hangingPunct="1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49263" rtl="0" eaLnBrk="1" fontAlgn="base" hangingPunct="1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49263" rtl="0" eaLnBrk="1" fontAlgn="base" hangingPunct="1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49263" rtl="0" eaLnBrk="1" fontAlgn="base" hangingPunct="1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defRPr sz="20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it-IT" sz="2400" kern="0" dirty="0" smtClean="0">
                <a:cs typeface="Courier New" panose="02070309020205020404" pitchFamily="49" charset="0"/>
              </a:rPr>
              <a:t>&gt;&gt;&gt; </a:t>
            </a:r>
            <a:r>
              <a:rPr lang="it-IT" sz="2400" kern="0" dirty="0" err="1" smtClean="0">
                <a:cs typeface="Courier New" panose="02070309020205020404" pitchFamily="49" charset="0"/>
              </a:rPr>
              <a:t>def</a:t>
            </a:r>
            <a:r>
              <a:rPr lang="it-IT" sz="2400" kern="0" dirty="0" smtClean="0">
                <a:cs typeface="Courier New" panose="02070309020205020404" pitchFamily="49" charset="0"/>
              </a:rPr>
              <a:t> </a:t>
            </a:r>
            <a:r>
              <a:rPr lang="it-IT" sz="2400" kern="0" dirty="0" err="1" smtClean="0">
                <a:cs typeface="Courier New" panose="02070309020205020404" pitchFamily="49" charset="0"/>
              </a:rPr>
              <a:t>funzb</a:t>
            </a:r>
            <a:r>
              <a:rPr lang="it-IT" sz="2400" kern="0" dirty="0" smtClean="0">
                <a:cs typeface="Courier New" panose="02070309020205020404" pitchFamily="49" charset="0"/>
              </a:rPr>
              <a:t>(</a:t>
            </a:r>
            <a:r>
              <a:rPr lang="it-IT" sz="2400" kern="0" dirty="0" err="1" smtClean="0">
                <a:cs typeface="Courier New" panose="02070309020205020404" pitchFamily="49" charset="0"/>
              </a:rPr>
              <a:t>aloc</a:t>
            </a:r>
            <a:r>
              <a:rPr lang="it-IT" sz="2400" kern="0" dirty="0" smtClean="0">
                <a:cs typeface="Courier New" panose="02070309020205020404" pitchFamily="49" charset="0"/>
              </a:rPr>
              <a:t>):</a:t>
            </a:r>
          </a:p>
          <a:p>
            <a:pPr marL="0" indent="0"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it-IT" sz="2400" kern="0" dirty="0" smtClean="0">
                <a:cs typeface="Courier New" panose="02070309020205020404" pitchFamily="49" charset="0"/>
              </a:rPr>
              <a:t>		</a:t>
            </a:r>
            <a:r>
              <a:rPr lang="it-IT" sz="2400" b="1" kern="0" dirty="0" err="1" smtClean="0">
                <a:solidFill>
                  <a:srgbClr val="FF0000"/>
                </a:solidFill>
                <a:cs typeface="Courier New" panose="02070309020205020404" pitchFamily="49" charset="0"/>
              </a:rPr>
              <a:t>aloc</a:t>
            </a:r>
            <a:r>
              <a:rPr lang="it-IT" sz="2400" b="1" kern="0" dirty="0" smtClean="0">
                <a:solidFill>
                  <a:srgbClr val="FF0000"/>
                </a:solidFill>
                <a:cs typeface="Courier New" panose="02070309020205020404" pitchFamily="49" charset="0"/>
              </a:rPr>
              <a:t> = </a:t>
            </a:r>
            <a:r>
              <a:rPr lang="it-IT" sz="2400" b="1" kern="0" dirty="0" err="1" smtClean="0">
                <a:solidFill>
                  <a:srgbClr val="FF0000"/>
                </a:solidFill>
                <a:cs typeface="Courier New" panose="02070309020205020404" pitchFamily="49" charset="0"/>
              </a:rPr>
              <a:t>aloc</a:t>
            </a:r>
            <a:r>
              <a:rPr lang="it-IT" sz="2400" b="1" kern="0" dirty="0" smtClean="0">
                <a:solidFill>
                  <a:srgbClr val="FF0000"/>
                </a:solidFill>
                <a:cs typeface="Courier New" panose="02070309020205020404" pitchFamily="49" charset="0"/>
              </a:rPr>
              <a:t> + [11,12]</a:t>
            </a:r>
          </a:p>
          <a:p>
            <a:pPr marL="0" indent="0"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it-IT" sz="2400" kern="0" dirty="0" smtClean="0">
                <a:cs typeface="Courier New" panose="02070309020205020404" pitchFamily="49" charset="0"/>
              </a:rPr>
              <a:t>&gt;&gt;&gt; a = [1,2,3]</a:t>
            </a:r>
          </a:p>
          <a:p>
            <a:pPr marL="0" indent="0"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it-IT" sz="2400" kern="0" dirty="0" smtClean="0">
                <a:cs typeface="Courier New" panose="02070309020205020404" pitchFamily="49" charset="0"/>
              </a:rPr>
              <a:t>&gt;&gt;&gt; </a:t>
            </a:r>
            <a:r>
              <a:rPr lang="it-IT" sz="2400" kern="0" dirty="0" err="1" smtClean="0">
                <a:cs typeface="Courier New" panose="02070309020205020404" pitchFamily="49" charset="0"/>
              </a:rPr>
              <a:t>funzb</a:t>
            </a:r>
            <a:r>
              <a:rPr lang="it-IT" sz="2400" kern="0" dirty="0" smtClean="0">
                <a:cs typeface="Courier New" panose="02070309020205020404" pitchFamily="49" charset="0"/>
              </a:rPr>
              <a:t>(a)</a:t>
            </a:r>
          </a:p>
          <a:p>
            <a:pPr marL="0" indent="0"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it-IT" sz="2400" kern="0" dirty="0" smtClean="0">
                <a:cs typeface="Courier New" panose="02070309020205020404" pitchFamily="49" charset="0"/>
              </a:rPr>
              <a:t>&gt;&gt;&gt; a </a:t>
            </a:r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it-IT" sz="2400" kern="0" dirty="0" smtClean="0">
                <a:cs typeface="Courier New" panose="02070309020205020404" pitchFamily="49" charset="0"/>
              </a:rPr>
              <a:t>	[1,2,3]</a:t>
            </a:r>
          </a:p>
          <a:p>
            <a:pPr marL="0" indent="0"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it-IT" sz="2400" kern="0" dirty="0" smtClean="0"/>
              <a:t> </a:t>
            </a:r>
            <a:endParaRPr lang="it-IT" sz="2400" kern="0" dirty="0"/>
          </a:p>
        </p:txBody>
      </p:sp>
      <p:sp>
        <p:nvSpPr>
          <p:cNvPr id="7" name="Rettangolo 6"/>
          <p:cNvSpPr/>
          <p:nvPr/>
        </p:nvSpPr>
        <p:spPr bwMode="auto">
          <a:xfrm>
            <a:off x="2195736" y="4005707"/>
            <a:ext cx="1368152" cy="473195"/>
          </a:xfrm>
          <a:prstGeom prst="rect">
            <a:avLst/>
          </a:prstGeom>
          <a:solidFill>
            <a:srgbClr val="FFFF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r>
              <a:rPr lang="it-IT" sz="2800" dirty="0" smtClean="0">
                <a:solidFill>
                  <a:schemeClr val="tx1"/>
                </a:solidFill>
                <a:latin typeface="Calibri" charset="0"/>
                <a:ea typeface="ＭＳ Ｐゴシック" charset="0"/>
              </a:rPr>
              <a:t>[1, 2, 3]</a:t>
            </a:r>
            <a:endParaRPr kumimoji="0" lang="it-IT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charset="0"/>
              <a:ea typeface="ＭＳ Ｐゴシック" charset="0"/>
            </a:endParaRPr>
          </a:p>
        </p:txBody>
      </p:sp>
      <p:sp>
        <p:nvSpPr>
          <p:cNvPr id="8" name="Rettangolo 7"/>
          <p:cNvSpPr/>
          <p:nvPr/>
        </p:nvSpPr>
        <p:spPr bwMode="auto">
          <a:xfrm>
            <a:off x="213246" y="3789040"/>
            <a:ext cx="1044116" cy="414046"/>
          </a:xfrm>
          <a:prstGeom prst="rect">
            <a:avLst/>
          </a:prstGeom>
          <a:solidFill>
            <a:srgbClr val="B3E9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r>
              <a:rPr lang="it-IT" sz="24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  <a:ea typeface="ＭＳ Ｐゴシック" charset="0"/>
              </a:rPr>
              <a:t>a</a:t>
            </a:r>
            <a:endParaRPr kumimoji="0" lang="it-IT" sz="2400" b="0" i="0" u="none" strike="noStrike" cap="none" normalizeH="0" baseline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 Black" panose="020B0A04020102020204" pitchFamily="34" charset="0"/>
              <a:ea typeface="ＭＳ Ｐゴシック" charset="0"/>
            </a:endParaRPr>
          </a:p>
        </p:txBody>
      </p:sp>
      <p:sp>
        <p:nvSpPr>
          <p:cNvPr id="9" name="Rettangolo 8"/>
          <p:cNvSpPr/>
          <p:nvPr/>
        </p:nvSpPr>
        <p:spPr bwMode="auto">
          <a:xfrm>
            <a:off x="213246" y="4471383"/>
            <a:ext cx="1044116" cy="414046"/>
          </a:xfrm>
          <a:prstGeom prst="rect">
            <a:avLst/>
          </a:prstGeom>
          <a:solidFill>
            <a:srgbClr val="B3E9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r>
              <a:rPr lang="it-IT" sz="2400" dirty="0" err="1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  <a:ea typeface="ＭＳ Ｐゴシック" charset="0"/>
              </a:rPr>
              <a:t>aloc</a:t>
            </a:r>
            <a:endParaRPr kumimoji="0" lang="it-IT" sz="2400" b="0" i="0" u="none" strike="noStrike" cap="none" normalizeH="0" baseline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 Black" panose="020B0A04020102020204" pitchFamily="34" charset="0"/>
              <a:ea typeface="ＭＳ Ｐゴシック" charset="0"/>
            </a:endParaRPr>
          </a:p>
        </p:txBody>
      </p:sp>
      <p:cxnSp>
        <p:nvCxnSpPr>
          <p:cNvPr id="10" name="Connettore 7 9"/>
          <p:cNvCxnSpPr>
            <a:stCxn id="8" idx="3"/>
            <a:endCxn id="7" idx="1"/>
          </p:cNvCxnSpPr>
          <p:nvPr/>
        </p:nvCxnSpPr>
        <p:spPr bwMode="auto">
          <a:xfrm>
            <a:off x="1257362" y="3996063"/>
            <a:ext cx="938374" cy="246242"/>
          </a:xfrm>
          <a:prstGeom prst="curvedConnector3">
            <a:avLst>
              <a:gd name="adj1" fmla="val 50000"/>
            </a:avLst>
          </a:prstGeom>
          <a:solidFill>
            <a:srgbClr val="00B8FF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stealth" w="lg" len="lg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1" name="Connettore 7 10"/>
          <p:cNvCxnSpPr>
            <a:stCxn id="9" idx="3"/>
            <a:endCxn id="7" idx="1"/>
          </p:cNvCxnSpPr>
          <p:nvPr/>
        </p:nvCxnSpPr>
        <p:spPr bwMode="auto">
          <a:xfrm flipV="1">
            <a:off x="1257362" y="4242305"/>
            <a:ext cx="938374" cy="436101"/>
          </a:xfrm>
          <a:prstGeom prst="curvedConnector3">
            <a:avLst>
              <a:gd name="adj1" fmla="val 50000"/>
            </a:avLst>
          </a:prstGeom>
          <a:solidFill>
            <a:srgbClr val="00B8FF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stealth" w="lg" len="lg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7" name="Rettangolo 26"/>
          <p:cNvSpPr/>
          <p:nvPr/>
        </p:nvSpPr>
        <p:spPr bwMode="auto">
          <a:xfrm>
            <a:off x="2234010" y="5501606"/>
            <a:ext cx="1617910" cy="473195"/>
          </a:xfrm>
          <a:prstGeom prst="rect">
            <a:avLst/>
          </a:prstGeom>
          <a:solidFill>
            <a:srgbClr val="FFFF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r>
              <a:rPr lang="it-IT" sz="2800" dirty="0" smtClean="0">
                <a:solidFill>
                  <a:schemeClr val="tx1"/>
                </a:solidFill>
                <a:latin typeface="Calibri" charset="0"/>
                <a:ea typeface="ＭＳ Ｐゴシック" charset="0"/>
              </a:rPr>
              <a:t>[1, 2, 3, 9]</a:t>
            </a:r>
            <a:endParaRPr kumimoji="0" lang="it-IT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charset="0"/>
              <a:ea typeface="ＭＳ Ｐゴシック" charset="0"/>
            </a:endParaRPr>
          </a:p>
        </p:txBody>
      </p:sp>
      <p:sp>
        <p:nvSpPr>
          <p:cNvPr id="28" name="Rettangolo 27"/>
          <p:cNvSpPr/>
          <p:nvPr/>
        </p:nvSpPr>
        <p:spPr bwMode="auto">
          <a:xfrm>
            <a:off x="251520" y="5284939"/>
            <a:ext cx="1044116" cy="414046"/>
          </a:xfrm>
          <a:prstGeom prst="rect">
            <a:avLst/>
          </a:prstGeom>
          <a:solidFill>
            <a:srgbClr val="B3E9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r>
              <a:rPr lang="it-IT" sz="24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  <a:ea typeface="ＭＳ Ｐゴシック" charset="0"/>
              </a:rPr>
              <a:t>a</a:t>
            </a:r>
            <a:endParaRPr kumimoji="0" lang="it-IT" sz="2400" b="0" i="0" u="none" strike="noStrike" cap="none" normalizeH="0" baseline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 Black" panose="020B0A04020102020204" pitchFamily="34" charset="0"/>
              <a:ea typeface="ＭＳ Ｐゴシック" charset="0"/>
            </a:endParaRPr>
          </a:p>
        </p:txBody>
      </p:sp>
      <p:sp>
        <p:nvSpPr>
          <p:cNvPr id="29" name="Rettangolo 28"/>
          <p:cNvSpPr/>
          <p:nvPr/>
        </p:nvSpPr>
        <p:spPr bwMode="auto">
          <a:xfrm>
            <a:off x="251520" y="5967282"/>
            <a:ext cx="1044116" cy="414046"/>
          </a:xfrm>
          <a:prstGeom prst="rect">
            <a:avLst/>
          </a:prstGeom>
          <a:solidFill>
            <a:srgbClr val="B3E9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r>
              <a:rPr lang="it-IT" sz="2400" dirty="0" err="1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  <a:ea typeface="ＭＳ Ｐゴシック" charset="0"/>
              </a:rPr>
              <a:t>aloc</a:t>
            </a:r>
            <a:endParaRPr kumimoji="0" lang="it-IT" sz="2400" b="0" i="0" u="none" strike="noStrike" cap="none" normalizeH="0" baseline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 Black" panose="020B0A04020102020204" pitchFamily="34" charset="0"/>
              <a:ea typeface="ＭＳ Ｐゴシック" charset="0"/>
            </a:endParaRPr>
          </a:p>
        </p:txBody>
      </p:sp>
      <p:cxnSp>
        <p:nvCxnSpPr>
          <p:cNvPr id="30" name="Connettore 7 29"/>
          <p:cNvCxnSpPr>
            <a:stCxn id="28" idx="3"/>
            <a:endCxn id="27" idx="1"/>
          </p:cNvCxnSpPr>
          <p:nvPr/>
        </p:nvCxnSpPr>
        <p:spPr bwMode="auto">
          <a:xfrm>
            <a:off x="1295636" y="5491962"/>
            <a:ext cx="938374" cy="246242"/>
          </a:xfrm>
          <a:prstGeom prst="curvedConnector3">
            <a:avLst>
              <a:gd name="adj1" fmla="val 50000"/>
            </a:avLst>
          </a:prstGeom>
          <a:solidFill>
            <a:srgbClr val="00B8FF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stealth" w="lg" len="lg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31" name="Connettore 7 30"/>
          <p:cNvCxnSpPr>
            <a:stCxn id="29" idx="3"/>
            <a:endCxn id="27" idx="1"/>
          </p:cNvCxnSpPr>
          <p:nvPr/>
        </p:nvCxnSpPr>
        <p:spPr bwMode="auto">
          <a:xfrm flipV="1">
            <a:off x="1295636" y="5738204"/>
            <a:ext cx="938374" cy="436101"/>
          </a:xfrm>
          <a:prstGeom prst="curvedConnector3">
            <a:avLst>
              <a:gd name="adj1" fmla="val 50000"/>
            </a:avLst>
          </a:prstGeom>
          <a:solidFill>
            <a:srgbClr val="00B8FF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stealth" w="lg" len="lg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39" name="Connettore 1 38"/>
          <p:cNvCxnSpPr/>
          <p:nvPr/>
        </p:nvCxnSpPr>
        <p:spPr bwMode="auto">
          <a:xfrm>
            <a:off x="0" y="5085184"/>
            <a:ext cx="9144000" cy="0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40" name="Rettangolo 39"/>
          <p:cNvSpPr/>
          <p:nvPr/>
        </p:nvSpPr>
        <p:spPr bwMode="auto">
          <a:xfrm>
            <a:off x="6588224" y="4005707"/>
            <a:ext cx="1368152" cy="473195"/>
          </a:xfrm>
          <a:prstGeom prst="rect">
            <a:avLst/>
          </a:prstGeom>
          <a:solidFill>
            <a:srgbClr val="FFFF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r>
              <a:rPr lang="it-IT" sz="2800" dirty="0" smtClean="0">
                <a:solidFill>
                  <a:schemeClr val="tx1"/>
                </a:solidFill>
                <a:latin typeface="Calibri" charset="0"/>
                <a:ea typeface="ＭＳ Ｐゴシック" charset="0"/>
              </a:rPr>
              <a:t>[1, 2, 3]</a:t>
            </a:r>
            <a:endParaRPr kumimoji="0" lang="it-IT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charset="0"/>
              <a:ea typeface="ＭＳ Ｐゴシック" charset="0"/>
            </a:endParaRPr>
          </a:p>
        </p:txBody>
      </p:sp>
      <p:sp>
        <p:nvSpPr>
          <p:cNvPr id="41" name="Rettangolo 40"/>
          <p:cNvSpPr/>
          <p:nvPr/>
        </p:nvSpPr>
        <p:spPr bwMode="auto">
          <a:xfrm>
            <a:off x="4605734" y="3789040"/>
            <a:ext cx="1044116" cy="414046"/>
          </a:xfrm>
          <a:prstGeom prst="rect">
            <a:avLst/>
          </a:prstGeom>
          <a:solidFill>
            <a:srgbClr val="B3E9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r>
              <a:rPr lang="it-IT" sz="24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  <a:ea typeface="ＭＳ Ｐゴシック" charset="0"/>
              </a:rPr>
              <a:t>a</a:t>
            </a:r>
            <a:endParaRPr kumimoji="0" lang="it-IT" sz="2400" b="0" i="0" u="none" strike="noStrike" cap="none" normalizeH="0" baseline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 Black" panose="020B0A04020102020204" pitchFamily="34" charset="0"/>
              <a:ea typeface="ＭＳ Ｐゴシック" charset="0"/>
            </a:endParaRPr>
          </a:p>
        </p:txBody>
      </p:sp>
      <p:sp>
        <p:nvSpPr>
          <p:cNvPr id="42" name="Rettangolo 41"/>
          <p:cNvSpPr/>
          <p:nvPr/>
        </p:nvSpPr>
        <p:spPr bwMode="auto">
          <a:xfrm>
            <a:off x="4605734" y="4471383"/>
            <a:ext cx="1044116" cy="414046"/>
          </a:xfrm>
          <a:prstGeom prst="rect">
            <a:avLst/>
          </a:prstGeom>
          <a:solidFill>
            <a:srgbClr val="B3E9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r>
              <a:rPr lang="it-IT" sz="2400" dirty="0" err="1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  <a:ea typeface="ＭＳ Ｐゴシック" charset="0"/>
              </a:rPr>
              <a:t>aloc</a:t>
            </a:r>
            <a:endParaRPr kumimoji="0" lang="it-IT" sz="2400" b="0" i="0" u="none" strike="noStrike" cap="none" normalizeH="0" baseline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 Black" panose="020B0A04020102020204" pitchFamily="34" charset="0"/>
              <a:ea typeface="ＭＳ Ｐゴシック" charset="0"/>
            </a:endParaRPr>
          </a:p>
        </p:txBody>
      </p:sp>
      <p:cxnSp>
        <p:nvCxnSpPr>
          <p:cNvPr id="43" name="Connettore 7 42"/>
          <p:cNvCxnSpPr>
            <a:stCxn id="41" idx="3"/>
            <a:endCxn id="40" idx="1"/>
          </p:cNvCxnSpPr>
          <p:nvPr/>
        </p:nvCxnSpPr>
        <p:spPr bwMode="auto">
          <a:xfrm>
            <a:off x="5649850" y="3996063"/>
            <a:ext cx="938374" cy="246242"/>
          </a:xfrm>
          <a:prstGeom prst="curvedConnector3">
            <a:avLst>
              <a:gd name="adj1" fmla="val 50000"/>
            </a:avLst>
          </a:prstGeom>
          <a:solidFill>
            <a:srgbClr val="00B8FF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stealth" w="lg" len="lg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44" name="Connettore 7 43"/>
          <p:cNvCxnSpPr>
            <a:stCxn id="42" idx="3"/>
            <a:endCxn id="40" idx="1"/>
          </p:cNvCxnSpPr>
          <p:nvPr/>
        </p:nvCxnSpPr>
        <p:spPr bwMode="auto">
          <a:xfrm flipV="1">
            <a:off x="5649850" y="4242305"/>
            <a:ext cx="938374" cy="436101"/>
          </a:xfrm>
          <a:prstGeom prst="curvedConnector3">
            <a:avLst>
              <a:gd name="adj1" fmla="val 50000"/>
            </a:avLst>
          </a:prstGeom>
          <a:solidFill>
            <a:srgbClr val="00B8FF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stealth" w="lg" len="lg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45" name="Rettangolo 44"/>
          <p:cNvSpPr/>
          <p:nvPr/>
        </p:nvSpPr>
        <p:spPr bwMode="auto">
          <a:xfrm>
            <a:off x="6588224" y="5301208"/>
            <a:ext cx="1368152" cy="473195"/>
          </a:xfrm>
          <a:prstGeom prst="rect">
            <a:avLst/>
          </a:prstGeom>
          <a:solidFill>
            <a:srgbClr val="FFFF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r>
              <a:rPr lang="it-IT" sz="2800" dirty="0" smtClean="0">
                <a:solidFill>
                  <a:schemeClr val="tx1"/>
                </a:solidFill>
                <a:latin typeface="Calibri" charset="0"/>
                <a:ea typeface="ＭＳ Ｐゴシック" charset="0"/>
              </a:rPr>
              <a:t>[1, 2, 3]</a:t>
            </a:r>
            <a:endParaRPr kumimoji="0" lang="it-IT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charset="0"/>
              <a:ea typeface="ＭＳ Ｐゴシック" charset="0"/>
            </a:endParaRPr>
          </a:p>
        </p:txBody>
      </p:sp>
      <p:sp>
        <p:nvSpPr>
          <p:cNvPr id="46" name="Rettangolo 45"/>
          <p:cNvSpPr/>
          <p:nvPr/>
        </p:nvSpPr>
        <p:spPr bwMode="auto">
          <a:xfrm>
            <a:off x="4605734" y="5284939"/>
            <a:ext cx="1044116" cy="414046"/>
          </a:xfrm>
          <a:prstGeom prst="rect">
            <a:avLst/>
          </a:prstGeom>
          <a:solidFill>
            <a:srgbClr val="B3E9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r>
              <a:rPr lang="it-IT" sz="24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  <a:ea typeface="ＭＳ Ｐゴシック" charset="0"/>
              </a:rPr>
              <a:t>a</a:t>
            </a:r>
            <a:endParaRPr kumimoji="0" lang="it-IT" sz="2400" b="0" i="0" u="none" strike="noStrike" cap="none" normalizeH="0" baseline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 Black" panose="020B0A04020102020204" pitchFamily="34" charset="0"/>
              <a:ea typeface="ＭＳ Ｐゴシック" charset="0"/>
            </a:endParaRPr>
          </a:p>
        </p:txBody>
      </p:sp>
      <p:sp>
        <p:nvSpPr>
          <p:cNvPr id="47" name="Rettangolo 46"/>
          <p:cNvSpPr/>
          <p:nvPr/>
        </p:nvSpPr>
        <p:spPr bwMode="auto">
          <a:xfrm>
            <a:off x="4605734" y="5967282"/>
            <a:ext cx="1044116" cy="414046"/>
          </a:xfrm>
          <a:prstGeom prst="rect">
            <a:avLst/>
          </a:prstGeom>
          <a:solidFill>
            <a:srgbClr val="B3E9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r>
              <a:rPr lang="it-IT" sz="2400" dirty="0" err="1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  <a:ea typeface="ＭＳ Ｐゴシック" charset="0"/>
              </a:rPr>
              <a:t>aloc</a:t>
            </a:r>
            <a:endParaRPr kumimoji="0" lang="it-IT" sz="2400" b="0" i="0" u="none" strike="noStrike" cap="none" normalizeH="0" baseline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 Black" panose="020B0A04020102020204" pitchFamily="34" charset="0"/>
              <a:ea typeface="ＭＳ Ｐゴシック" charset="0"/>
            </a:endParaRPr>
          </a:p>
        </p:txBody>
      </p:sp>
      <p:cxnSp>
        <p:nvCxnSpPr>
          <p:cNvPr id="48" name="Connettore 7 47"/>
          <p:cNvCxnSpPr>
            <a:stCxn id="46" idx="3"/>
            <a:endCxn id="45" idx="1"/>
          </p:cNvCxnSpPr>
          <p:nvPr/>
        </p:nvCxnSpPr>
        <p:spPr bwMode="auto">
          <a:xfrm>
            <a:off x="5649850" y="5491962"/>
            <a:ext cx="938374" cy="45844"/>
          </a:xfrm>
          <a:prstGeom prst="curvedConnector3">
            <a:avLst>
              <a:gd name="adj1" fmla="val 50000"/>
            </a:avLst>
          </a:prstGeom>
          <a:solidFill>
            <a:srgbClr val="00B8FF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stealth" w="lg" len="lg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49" name="Connettore 7 48"/>
          <p:cNvCxnSpPr>
            <a:stCxn id="47" idx="3"/>
            <a:endCxn id="45" idx="1"/>
          </p:cNvCxnSpPr>
          <p:nvPr/>
        </p:nvCxnSpPr>
        <p:spPr bwMode="auto">
          <a:xfrm flipV="1">
            <a:off x="5649850" y="5537806"/>
            <a:ext cx="938374" cy="636499"/>
          </a:xfrm>
          <a:prstGeom prst="curvedConnector3">
            <a:avLst>
              <a:gd name="adj1" fmla="val 50000"/>
            </a:avLst>
          </a:prstGeom>
          <a:solidFill>
            <a:srgbClr val="00B8FF"/>
          </a:solidFill>
          <a:ln w="19050" cap="flat" cmpd="sng" algn="ctr">
            <a:solidFill>
              <a:schemeClr val="tx1"/>
            </a:solidFill>
            <a:prstDash val="dash"/>
            <a:round/>
            <a:headEnd type="none" w="med" len="med"/>
            <a:tailEnd type="stealth" w="lg" len="lg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50" name="Rettangolo 49"/>
          <p:cNvSpPr/>
          <p:nvPr/>
        </p:nvSpPr>
        <p:spPr bwMode="auto">
          <a:xfrm>
            <a:off x="6588224" y="5908133"/>
            <a:ext cx="2376264" cy="473195"/>
          </a:xfrm>
          <a:prstGeom prst="rect">
            <a:avLst/>
          </a:prstGeom>
          <a:solidFill>
            <a:srgbClr val="FFFF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36000" tIns="45720" rIns="36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r>
              <a:rPr lang="it-IT" sz="2800" dirty="0" smtClean="0">
                <a:solidFill>
                  <a:schemeClr val="tx1"/>
                </a:solidFill>
                <a:latin typeface="Calibri" charset="0"/>
                <a:ea typeface="ＭＳ Ｐゴシック" charset="0"/>
              </a:rPr>
              <a:t>[1, 2, 3, 11, 12]</a:t>
            </a:r>
            <a:endParaRPr kumimoji="0" lang="it-IT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charset="0"/>
              <a:ea typeface="ＭＳ Ｐゴシック" charset="0"/>
            </a:endParaRPr>
          </a:p>
        </p:txBody>
      </p:sp>
      <p:cxnSp>
        <p:nvCxnSpPr>
          <p:cNvPr id="51" name="Connettore 7 50"/>
          <p:cNvCxnSpPr>
            <a:stCxn id="47" idx="3"/>
            <a:endCxn id="50" idx="1"/>
          </p:cNvCxnSpPr>
          <p:nvPr/>
        </p:nvCxnSpPr>
        <p:spPr bwMode="auto">
          <a:xfrm flipV="1">
            <a:off x="5649850" y="6144731"/>
            <a:ext cx="938374" cy="29574"/>
          </a:xfrm>
          <a:prstGeom prst="curvedConnector3">
            <a:avLst>
              <a:gd name="adj1" fmla="val 50000"/>
            </a:avLst>
          </a:prstGeom>
          <a:solidFill>
            <a:srgbClr val="00B8FF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stealth" w="lg" len="lg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923171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Cosa contengono le liste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dirty="0" smtClean="0"/>
              <a:t>&gt;&gt;&gt; </a:t>
            </a:r>
            <a:r>
              <a:rPr lang="it-IT" b="1" dirty="0" smtClean="0"/>
              <a:t>a</a:t>
            </a:r>
            <a:r>
              <a:rPr lang="it-IT" dirty="0" smtClean="0"/>
              <a:t> = [1, 2, 3]</a:t>
            </a:r>
          </a:p>
          <a:p>
            <a:pPr marL="0" indent="0">
              <a:buNone/>
            </a:pPr>
            <a:r>
              <a:rPr lang="it-IT" dirty="0" smtClean="0"/>
              <a:t>&gt;&gt;&gt; </a:t>
            </a:r>
            <a:r>
              <a:rPr lang="it-IT" b="1" dirty="0" smtClean="0"/>
              <a:t>b</a:t>
            </a:r>
            <a:r>
              <a:rPr lang="it-IT" dirty="0" smtClean="0"/>
              <a:t> = [10, a, 20]</a:t>
            </a:r>
          </a:p>
          <a:p>
            <a:pPr marL="0" indent="0">
              <a:buNone/>
            </a:pPr>
            <a:r>
              <a:rPr lang="it-IT" dirty="0" smtClean="0"/>
              <a:t>&gt;&gt;&gt; </a:t>
            </a:r>
            <a:r>
              <a:rPr lang="it-IT" b="1" dirty="0" smtClean="0"/>
              <a:t>b</a:t>
            </a:r>
          </a:p>
          <a:p>
            <a:pPr marL="0" indent="0">
              <a:buNone/>
            </a:pPr>
            <a:r>
              <a:rPr lang="it-IT" dirty="0" smtClean="0"/>
              <a:t>    [</a:t>
            </a:r>
            <a:r>
              <a:rPr lang="it-IT" dirty="0"/>
              <a:t>10, </a:t>
            </a:r>
            <a:r>
              <a:rPr lang="it-IT" dirty="0" smtClean="0"/>
              <a:t>[1</a:t>
            </a:r>
            <a:r>
              <a:rPr lang="it-IT" dirty="0"/>
              <a:t>, 2, 3], </a:t>
            </a:r>
            <a:r>
              <a:rPr lang="it-IT" dirty="0" smtClean="0"/>
              <a:t>20]</a:t>
            </a:r>
          </a:p>
          <a:p>
            <a:pPr marL="0" indent="0">
              <a:buNone/>
            </a:pPr>
            <a:r>
              <a:rPr lang="it-IT" dirty="0" smtClean="0"/>
              <a:t>&gt;&gt;&gt; </a:t>
            </a:r>
            <a:r>
              <a:rPr lang="it-IT" b="1" dirty="0" err="1" smtClean="0"/>
              <a:t>a</a:t>
            </a:r>
            <a:r>
              <a:rPr lang="it-IT" dirty="0" err="1" smtClean="0"/>
              <a:t>.append</a:t>
            </a:r>
            <a:r>
              <a:rPr lang="it-IT" dirty="0" smtClean="0"/>
              <a:t>(</a:t>
            </a:r>
            <a:r>
              <a:rPr lang="it-IT" b="1" dirty="0" smtClean="0"/>
              <a:t>8</a:t>
            </a:r>
            <a:r>
              <a:rPr lang="it-IT" dirty="0" smtClean="0"/>
              <a:t>)</a:t>
            </a:r>
          </a:p>
          <a:p>
            <a:pPr marL="0" indent="0">
              <a:buNone/>
            </a:pPr>
            <a:r>
              <a:rPr lang="it-IT" dirty="0" smtClean="0"/>
              <a:t>&gt;&gt;&gt; </a:t>
            </a:r>
            <a:r>
              <a:rPr lang="it-IT" b="1" dirty="0" smtClean="0"/>
              <a:t>b</a:t>
            </a:r>
          </a:p>
          <a:p>
            <a:pPr marL="0" indent="0">
              <a:buNone/>
            </a:pPr>
            <a:r>
              <a:rPr lang="it-IT" dirty="0"/>
              <a:t>	[10, [1, 2, </a:t>
            </a:r>
            <a:r>
              <a:rPr lang="it-IT" dirty="0" smtClean="0"/>
              <a:t>3, </a:t>
            </a:r>
            <a:r>
              <a:rPr lang="it-IT" b="1" dirty="0" smtClean="0"/>
              <a:t>8</a:t>
            </a:r>
            <a:r>
              <a:rPr lang="it-IT" dirty="0" smtClean="0"/>
              <a:t>], </a:t>
            </a:r>
            <a:r>
              <a:rPr lang="it-IT" dirty="0"/>
              <a:t>20]</a:t>
            </a:r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endParaRPr lang="it-IT" dirty="0" smtClean="0"/>
          </a:p>
          <a:p>
            <a:pPr marL="0" indent="0">
              <a:buNone/>
            </a:pPr>
            <a:endParaRPr lang="it-IT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4932040" y="2236538"/>
            <a:ext cx="3867370" cy="830997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chemeClr val="tx1"/>
                </a:solidFill>
              </a:rPr>
              <a:t>La lista </a:t>
            </a:r>
            <a:r>
              <a:rPr lang="it-IT" sz="2400" b="1" dirty="0" smtClean="0">
                <a:solidFill>
                  <a:schemeClr val="tx1"/>
                </a:solidFill>
              </a:rPr>
              <a:t>b</a:t>
            </a:r>
            <a:r>
              <a:rPr lang="it-IT" sz="2400" dirty="0" smtClean="0">
                <a:solidFill>
                  <a:schemeClr val="tx1"/>
                </a:solidFill>
              </a:rPr>
              <a:t> contiene un riferimento alla lista </a:t>
            </a:r>
            <a:r>
              <a:rPr lang="it-IT" sz="2400" b="1" dirty="0" smtClean="0">
                <a:solidFill>
                  <a:schemeClr val="tx1"/>
                </a:solidFill>
              </a:rPr>
              <a:t>a</a:t>
            </a:r>
            <a:r>
              <a:rPr lang="it-IT" sz="2400" dirty="0" smtClean="0">
                <a:solidFill>
                  <a:schemeClr val="tx1"/>
                </a:solidFill>
              </a:rPr>
              <a:t>.</a:t>
            </a:r>
            <a:endParaRPr lang="it-IT" sz="2400" dirty="0">
              <a:solidFill>
                <a:schemeClr val="tx1"/>
              </a:solidFill>
            </a:endParaRPr>
          </a:p>
        </p:txBody>
      </p:sp>
      <p:cxnSp>
        <p:nvCxnSpPr>
          <p:cNvPr id="5" name="Connettore 2 4"/>
          <p:cNvCxnSpPr>
            <a:stCxn id="4" idx="1"/>
          </p:cNvCxnSpPr>
          <p:nvPr/>
        </p:nvCxnSpPr>
        <p:spPr bwMode="auto">
          <a:xfrm flipH="1" flipV="1">
            <a:off x="2555776" y="2236538"/>
            <a:ext cx="2376264" cy="415499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248635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Cosa contengono le liste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dirty="0"/>
              <a:t>&gt;&gt;&gt; </a:t>
            </a:r>
            <a:r>
              <a:rPr lang="it-IT" b="1" dirty="0"/>
              <a:t>a</a:t>
            </a:r>
            <a:r>
              <a:rPr lang="it-IT" dirty="0"/>
              <a:t> = [1, 2, 3]</a:t>
            </a:r>
          </a:p>
          <a:p>
            <a:pPr marL="0" indent="0">
              <a:buNone/>
            </a:pPr>
            <a:r>
              <a:rPr lang="it-IT" dirty="0"/>
              <a:t>&gt;&gt;&gt; </a:t>
            </a:r>
            <a:r>
              <a:rPr lang="it-IT" b="1" dirty="0"/>
              <a:t>b</a:t>
            </a:r>
            <a:r>
              <a:rPr lang="it-IT" dirty="0"/>
              <a:t> = [10, a, 20</a:t>
            </a:r>
            <a:r>
              <a:rPr lang="it-IT" dirty="0" smtClean="0"/>
              <a:t>]</a:t>
            </a:r>
          </a:p>
          <a:p>
            <a:pPr marL="0" indent="0">
              <a:buNone/>
            </a:pPr>
            <a:r>
              <a:rPr lang="it-IT" dirty="0" smtClean="0"/>
              <a:t>&gt;&gt;&gt; </a:t>
            </a:r>
            <a:r>
              <a:rPr lang="it-IT" b="1" dirty="0" err="1" smtClean="0"/>
              <a:t>a</a:t>
            </a:r>
            <a:r>
              <a:rPr lang="it-IT" dirty="0" err="1" smtClean="0"/>
              <a:t>.append</a:t>
            </a:r>
            <a:r>
              <a:rPr lang="it-IT" dirty="0" smtClean="0"/>
              <a:t>(4)</a:t>
            </a:r>
            <a:endParaRPr lang="it-IT" dirty="0"/>
          </a:p>
          <a:p>
            <a:pPr marL="0" indent="0">
              <a:buNone/>
            </a:pPr>
            <a:r>
              <a:rPr lang="it-IT" dirty="0"/>
              <a:t>&gt;&gt;&gt; </a:t>
            </a:r>
            <a:r>
              <a:rPr lang="it-IT" b="1" dirty="0"/>
              <a:t>b</a:t>
            </a:r>
          </a:p>
          <a:p>
            <a:pPr marL="0" indent="0">
              <a:buNone/>
            </a:pPr>
            <a:r>
              <a:rPr lang="it-IT" dirty="0"/>
              <a:t>    [10, [1, 2, </a:t>
            </a:r>
            <a:r>
              <a:rPr lang="it-IT" dirty="0" smtClean="0"/>
              <a:t>3, 4], </a:t>
            </a:r>
            <a:r>
              <a:rPr lang="it-IT" dirty="0"/>
              <a:t>20]</a:t>
            </a:r>
          </a:p>
          <a:p>
            <a:pPr marL="0" indent="0">
              <a:buNone/>
            </a:pPr>
            <a:endParaRPr lang="it-IT" dirty="0"/>
          </a:p>
        </p:txBody>
      </p:sp>
      <p:sp>
        <p:nvSpPr>
          <p:cNvPr id="5" name="Rettangolo 4"/>
          <p:cNvSpPr/>
          <p:nvPr/>
        </p:nvSpPr>
        <p:spPr bwMode="auto">
          <a:xfrm>
            <a:off x="467544" y="4653136"/>
            <a:ext cx="2952328" cy="504056"/>
          </a:xfrm>
          <a:prstGeom prst="rect">
            <a:avLst/>
          </a:prstGeom>
          <a:solidFill>
            <a:srgbClr val="B3E9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r>
              <a:rPr lang="it-IT" sz="24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  <a:ea typeface="ＭＳ Ｐゴシック" charset="0"/>
              </a:rPr>
              <a:t>a</a:t>
            </a:r>
            <a:endParaRPr kumimoji="0" lang="it-IT" sz="2400" b="0" i="0" u="none" strike="noStrike" cap="none" normalizeH="0" baseline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 Black" panose="020B0A04020102020204" pitchFamily="34" charset="0"/>
              <a:ea typeface="ＭＳ Ｐゴシック" charset="0"/>
            </a:endParaRPr>
          </a:p>
        </p:txBody>
      </p:sp>
      <p:sp>
        <p:nvSpPr>
          <p:cNvPr id="6" name="Rettangolo 5"/>
          <p:cNvSpPr/>
          <p:nvPr/>
        </p:nvSpPr>
        <p:spPr bwMode="auto">
          <a:xfrm>
            <a:off x="467544" y="5589240"/>
            <a:ext cx="2952328" cy="504056"/>
          </a:xfrm>
          <a:prstGeom prst="rect">
            <a:avLst/>
          </a:prstGeom>
          <a:solidFill>
            <a:srgbClr val="B3E9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r>
              <a:rPr lang="it-IT" sz="24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  <a:ea typeface="ＭＳ Ｐゴシック" charset="0"/>
              </a:rPr>
              <a:t>b</a:t>
            </a:r>
            <a:endParaRPr kumimoji="0" lang="it-IT" sz="2400" b="0" i="0" u="none" strike="noStrike" cap="none" normalizeH="0" baseline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 Black" panose="020B0A04020102020204" pitchFamily="34" charset="0"/>
              <a:ea typeface="ＭＳ Ｐゴシック" charset="0"/>
            </a:endParaRPr>
          </a:p>
        </p:txBody>
      </p:sp>
      <p:cxnSp>
        <p:nvCxnSpPr>
          <p:cNvPr id="7" name="Connettore 7 6"/>
          <p:cNvCxnSpPr>
            <a:stCxn id="5" idx="3"/>
            <a:endCxn id="11" idx="1"/>
          </p:cNvCxnSpPr>
          <p:nvPr/>
        </p:nvCxnSpPr>
        <p:spPr bwMode="auto">
          <a:xfrm flipV="1">
            <a:off x="3419872" y="3694640"/>
            <a:ext cx="2514452" cy="1210524"/>
          </a:xfrm>
          <a:prstGeom prst="curvedConnector3">
            <a:avLst/>
          </a:prstGeom>
          <a:solidFill>
            <a:srgbClr val="00B8FF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stealth" w="lg" len="lg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8" name="Connettore 7 7"/>
          <p:cNvCxnSpPr>
            <a:stCxn id="6" idx="3"/>
            <a:endCxn id="24" idx="1"/>
          </p:cNvCxnSpPr>
          <p:nvPr/>
        </p:nvCxnSpPr>
        <p:spPr bwMode="auto">
          <a:xfrm flipV="1">
            <a:off x="3419872" y="5481228"/>
            <a:ext cx="2520280" cy="360040"/>
          </a:xfrm>
          <a:prstGeom prst="curvedConnector3">
            <a:avLst/>
          </a:prstGeom>
          <a:solidFill>
            <a:srgbClr val="00B8FF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stealth" w="lg" len="lg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1" name="Rettangolo 10"/>
          <p:cNvSpPr/>
          <p:nvPr/>
        </p:nvSpPr>
        <p:spPr bwMode="auto">
          <a:xfrm>
            <a:off x="5934324" y="3442612"/>
            <a:ext cx="516008" cy="504056"/>
          </a:xfrm>
          <a:prstGeom prst="rect">
            <a:avLst/>
          </a:prstGeom>
          <a:solidFill>
            <a:srgbClr val="FFFF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endParaRPr kumimoji="0" lang="it-IT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charset="0"/>
              <a:ea typeface="ＭＳ Ｐゴシック" charset="0"/>
            </a:endParaRPr>
          </a:p>
        </p:txBody>
      </p:sp>
      <p:sp>
        <p:nvSpPr>
          <p:cNvPr id="12" name="Rettangolo 11"/>
          <p:cNvSpPr/>
          <p:nvPr/>
        </p:nvSpPr>
        <p:spPr bwMode="auto">
          <a:xfrm>
            <a:off x="6450332" y="3442612"/>
            <a:ext cx="516008" cy="504056"/>
          </a:xfrm>
          <a:prstGeom prst="rect">
            <a:avLst/>
          </a:prstGeom>
          <a:solidFill>
            <a:srgbClr val="FFFF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endParaRPr kumimoji="0" lang="it-IT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charset="0"/>
              <a:ea typeface="ＭＳ Ｐゴシック" charset="0"/>
            </a:endParaRPr>
          </a:p>
        </p:txBody>
      </p:sp>
      <p:sp>
        <p:nvSpPr>
          <p:cNvPr id="13" name="Rettangolo 12"/>
          <p:cNvSpPr/>
          <p:nvPr/>
        </p:nvSpPr>
        <p:spPr bwMode="auto">
          <a:xfrm>
            <a:off x="6966340" y="3442612"/>
            <a:ext cx="516008" cy="504056"/>
          </a:xfrm>
          <a:prstGeom prst="rect">
            <a:avLst/>
          </a:prstGeom>
          <a:solidFill>
            <a:srgbClr val="FFFF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endParaRPr kumimoji="0" lang="it-IT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charset="0"/>
              <a:ea typeface="ＭＳ Ｐゴシック" charset="0"/>
            </a:endParaRPr>
          </a:p>
        </p:txBody>
      </p:sp>
      <p:sp>
        <p:nvSpPr>
          <p:cNvPr id="14" name="Rettangolo 13"/>
          <p:cNvSpPr/>
          <p:nvPr/>
        </p:nvSpPr>
        <p:spPr bwMode="auto">
          <a:xfrm>
            <a:off x="5634042" y="2492896"/>
            <a:ext cx="516008" cy="504056"/>
          </a:xfrm>
          <a:prstGeom prst="rect">
            <a:avLst/>
          </a:prstGeom>
          <a:solidFill>
            <a:srgbClr val="FFFF9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r>
              <a:rPr kumimoji="0" lang="it-IT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charset="0"/>
                <a:ea typeface="ＭＳ Ｐゴシック" charset="0"/>
              </a:rPr>
              <a:t>1</a:t>
            </a:r>
            <a:endParaRPr kumimoji="0" lang="it-IT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charset="0"/>
              <a:ea typeface="ＭＳ Ｐゴシック" charset="0"/>
            </a:endParaRPr>
          </a:p>
        </p:txBody>
      </p:sp>
      <p:sp>
        <p:nvSpPr>
          <p:cNvPr id="15" name="Rettangolo 14"/>
          <p:cNvSpPr/>
          <p:nvPr/>
        </p:nvSpPr>
        <p:spPr bwMode="auto">
          <a:xfrm>
            <a:off x="6450332" y="2506508"/>
            <a:ext cx="516008" cy="504056"/>
          </a:xfrm>
          <a:prstGeom prst="rect">
            <a:avLst/>
          </a:prstGeom>
          <a:solidFill>
            <a:srgbClr val="FFFF9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r>
              <a:rPr lang="it-IT" sz="2800" dirty="0">
                <a:solidFill>
                  <a:schemeClr val="tx1"/>
                </a:solidFill>
                <a:latin typeface="Calibri" charset="0"/>
                <a:ea typeface="ＭＳ Ｐゴシック" charset="0"/>
              </a:rPr>
              <a:t>2</a:t>
            </a:r>
            <a:endParaRPr kumimoji="0" lang="it-IT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charset="0"/>
              <a:ea typeface="ＭＳ Ｐゴシック" charset="0"/>
            </a:endParaRPr>
          </a:p>
        </p:txBody>
      </p:sp>
      <p:sp>
        <p:nvSpPr>
          <p:cNvPr id="16" name="Rettangolo 15"/>
          <p:cNvSpPr/>
          <p:nvPr/>
        </p:nvSpPr>
        <p:spPr bwMode="auto">
          <a:xfrm>
            <a:off x="7224344" y="2506508"/>
            <a:ext cx="516008" cy="504056"/>
          </a:xfrm>
          <a:prstGeom prst="rect">
            <a:avLst/>
          </a:prstGeom>
          <a:solidFill>
            <a:srgbClr val="FFFF9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r>
              <a:rPr lang="it-IT" sz="2800" dirty="0">
                <a:solidFill>
                  <a:schemeClr val="tx1"/>
                </a:solidFill>
                <a:latin typeface="Calibri" charset="0"/>
                <a:ea typeface="ＭＳ Ｐゴシック" charset="0"/>
              </a:rPr>
              <a:t>3</a:t>
            </a:r>
            <a:endParaRPr kumimoji="0" lang="it-IT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charset="0"/>
              <a:ea typeface="ＭＳ Ｐゴシック" charset="0"/>
            </a:endParaRPr>
          </a:p>
        </p:txBody>
      </p:sp>
      <p:cxnSp>
        <p:nvCxnSpPr>
          <p:cNvPr id="18" name="Connettore 2 17"/>
          <p:cNvCxnSpPr>
            <a:stCxn id="11" idx="0"/>
            <a:endCxn id="14" idx="2"/>
          </p:cNvCxnSpPr>
          <p:nvPr/>
        </p:nvCxnSpPr>
        <p:spPr bwMode="auto">
          <a:xfrm flipH="1" flipV="1">
            <a:off x="5892046" y="2996952"/>
            <a:ext cx="300282" cy="445660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0" name="Connettore 2 19"/>
          <p:cNvCxnSpPr>
            <a:stCxn id="12" idx="0"/>
            <a:endCxn id="15" idx="2"/>
          </p:cNvCxnSpPr>
          <p:nvPr/>
        </p:nvCxnSpPr>
        <p:spPr bwMode="auto">
          <a:xfrm flipV="1">
            <a:off x="6708336" y="3010564"/>
            <a:ext cx="0" cy="432048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2" name="Connettore 2 21"/>
          <p:cNvCxnSpPr>
            <a:stCxn id="13" idx="0"/>
            <a:endCxn id="16" idx="2"/>
          </p:cNvCxnSpPr>
          <p:nvPr/>
        </p:nvCxnSpPr>
        <p:spPr bwMode="auto">
          <a:xfrm flipV="1">
            <a:off x="7224344" y="3010564"/>
            <a:ext cx="258004" cy="432048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4" name="Rettangolo 23"/>
          <p:cNvSpPr/>
          <p:nvPr/>
        </p:nvSpPr>
        <p:spPr bwMode="auto">
          <a:xfrm>
            <a:off x="5940152" y="5229200"/>
            <a:ext cx="516008" cy="504056"/>
          </a:xfrm>
          <a:prstGeom prst="rect">
            <a:avLst/>
          </a:prstGeom>
          <a:solidFill>
            <a:srgbClr val="FFFF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endParaRPr kumimoji="0" lang="it-IT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charset="0"/>
              <a:ea typeface="ＭＳ Ｐゴシック" charset="0"/>
            </a:endParaRPr>
          </a:p>
        </p:txBody>
      </p:sp>
      <p:sp>
        <p:nvSpPr>
          <p:cNvPr id="25" name="Rettangolo 24"/>
          <p:cNvSpPr/>
          <p:nvPr/>
        </p:nvSpPr>
        <p:spPr bwMode="auto">
          <a:xfrm>
            <a:off x="6456160" y="5229200"/>
            <a:ext cx="516008" cy="504056"/>
          </a:xfrm>
          <a:prstGeom prst="rect">
            <a:avLst/>
          </a:prstGeom>
          <a:solidFill>
            <a:srgbClr val="FFFF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endParaRPr kumimoji="0" lang="it-IT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charset="0"/>
              <a:ea typeface="ＭＳ Ｐゴシック" charset="0"/>
            </a:endParaRPr>
          </a:p>
        </p:txBody>
      </p:sp>
      <p:sp>
        <p:nvSpPr>
          <p:cNvPr id="26" name="Rettangolo 25"/>
          <p:cNvSpPr/>
          <p:nvPr/>
        </p:nvSpPr>
        <p:spPr bwMode="auto">
          <a:xfrm>
            <a:off x="6972168" y="5229200"/>
            <a:ext cx="516008" cy="504056"/>
          </a:xfrm>
          <a:prstGeom prst="rect">
            <a:avLst/>
          </a:prstGeom>
          <a:solidFill>
            <a:srgbClr val="FFFF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endParaRPr kumimoji="0" lang="it-IT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charset="0"/>
              <a:ea typeface="ＭＳ Ｐゴシック" charset="0"/>
            </a:endParaRPr>
          </a:p>
        </p:txBody>
      </p:sp>
      <p:sp>
        <p:nvSpPr>
          <p:cNvPr id="28" name="Rettangolo 27"/>
          <p:cNvSpPr/>
          <p:nvPr/>
        </p:nvSpPr>
        <p:spPr bwMode="auto">
          <a:xfrm>
            <a:off x="5784183" y="4292783"/>
            <a:ext cx="516008" cy="504056"/>
          </a:xfrm>
          <a:prstGeom prst="rect">
            <a:avLst/>
          </a:prstGeom>
          <a:solidFill>
            <a:srgbClr val="FFFF9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r>
              <a:rPr lang="it-IT" sz="2800" dirty="0" smtClean="0">
                <a:solidFill>
                  <a:schemeClr val="tx1"/>
                </a:solidFill>
                <a:latin typeface="Calibri" charset="0"/>
                <a:ea typeface="ＭＳ Ｐゴシック" charset="0"/>
              </a:rPr>
              <a:t>10</a:t>
            </a:r>
            <a:endParaRPr kumimoji="0" lang="it-IT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charset="0"/>
              <a:ea typeface="ＭＳ Ｐゴシック" charset="0"/>
            </a:endParaRPr>
          </a:p>
        </p:txBody>
      </p:sp>
      <p:sp>
        <p:nvSpPr>
          <p:cNvPr id="29" name="Rettangolo 28"/>
          <p:cNvSpPr/>
          <p:nvPr/>
        </p:nvSpPr>
        <p:spPr bwMode="auto">
          <a:xfrm>
            <a:off x="7230172" y="4292783"/>
            <a:ext cx="516008" cy="504056"/>
          </a:xfrm>
          <a:prstGeom prst="rect">
            <a:avLst/>
          </a:prstGeom>
          <a:solidFill>
            <a:srgbClr val="FFFF9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r>
              <a:rPr lang="it-IT" sz="2800" dirty="0" smtClean="0">
                <a:solidFill>
                  <a:schemeClr val="tx1"/>
                </a:solidFill>
                <a:latin typeface="Calibri" charset="0"/>
                <a:ea typeface="ＭＳ Ｐゴシック" charset="0"/>
              </a:rPr>
              <a:t>20</a:t>
            </a:r>
            <a:endParaRPr kumimoji="0" lang="it-IT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charset="0"/>
              <a:ea typeface="ＭＳ Ｐゴシック" charset="0"/>
            </a:endParaRPr>
          </a:p>
        </p:txBody>
      </p:sp>
      <p:cxnSp>
        <p:nvCxnSpPr>
          <p:cNvPr id="31" name="Connettore 2 30"/>
          <p:cNvCxnSpPr>
            <a:stCxn id="24" idx="0"/>
            <a:endCxn id="28" idx="2"/>
          </p:cNvCxnSpPr>
          <p:nvPr/>
        </p:nvCxnSpPr>
        <p:spPr bwMode="auto">
          <a:xfrm flipH="1" flipV="1">
            <a:off x="6042187" y="4796839"/>
            <a:ext cx="155969" cy="432361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33" name="Connettore 2 32"/>
          <p:cNvCxnSpPr>
            <a:stCxn id="26" idx="0"/>
            <a:endCxn id="29" idx="2"/>
          </p:cNvCxnSpPr>
          <p:nvPr/>
        </p:nvCxnSpPr>
        <p:spPr bwMode="auto">
          <a:xfrm flipV="1">
            <a:off x="7230172" y="4796839"/>
            <a:ext cx="258004" cy="432361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35" name="Connettore 2 34"/>
          <p:cNvCxnSpPr>
            <a:stCxn id="25" idx="0"/>
            <a:endCxn id="12" idx="2"/>
          </p:cNvCxnSpPr>
          <p:nvPr/>
        </p:nvCxnSpPr>
        <p:spPr bwMode="auto">
          <a:xfrm flipH="1" flipV="1">
            <a:off x="6708336" y="3946668"/>
            <a:ext cx="5828" cy="1282532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7" name="Rettangolo 26"/>
          <p:cNvSpPr/>
          <p:nvPr/>
        </p:nvSpPr>
        <p:spPr bwMode="auto">
          <a:xfrm>
            <a:off x="7494791" y="3442612"/>
            <a:ext cx="516008" cy="504056"/>
          </a:xfrm>
          <a:prstGeom prst="rect">
            <a:avLst/>
          </a:prstGeom>
          <a:solidFill>
            <a:srgbClr val="FFFF99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endParaRPr kumimoji="0" lang="it-IT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charset="0"/>
              <a:ea typeface="ＭＳ Ｐゴシック" charset="0"/>
            </a:endParaRPr>
          </a:p>
        </p:txBody>
      </p:sp>
      <p:sp>
        <p:nvSpPr>
          <p:cNvPr id="30" name="Rettangolo 29"/>
          <p:cNvSpPr/>
          <p:nvPr/>
        </p:nvSpPr>
        <p:spPr bwMode="auto">
          <a:xfrm>
            <a:off x="8060012" y="2506508"/>
            <a:ext cx="516008" cy="504056"/>
          </a:xfrm>
          <a:prstGeom prst="rect">
            <a:avLst/>
          </a:prstGeom>
          <a:solidFill>
            <a:srgbClr val="FFFF9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r>
              <a:rPr lang="it-IT" sz="2800" dirty="0" smtClean="0">
                <a:solidFill>
                  <a:schemeClr val="tx1"/>
                </a:solidFill>
                <a:latin typeface="Calibri" charset="0"/>
                <a:ea typeface="ＭＳ Ｐゴシック" charset="0"/>
              </a:rPr>
              <a:t>4</a:t>
            </a:r>
            <a:endParaRPr kumimoji="0" lang="it-IT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charset="0"/>
              <a:ea typeface="ＭＳ Ｐゴシック" charset="0"/>
            </a:endParaRPr>
          </a:p>
        </p:txBody>
      </p:sp>
      <p:cxnSp>
        <p:nvCxnSpPr>
          <p:cNvPr id="32" name="Connettore 2 31"/>
          <p:cNvCxnSpPr>
            <a:stCxn id="27" idx="0"/>
            <a:endCxn id="30" idx="2"/>
          </p:cNvCxnSpPr>
          <p:nvPr/>
        </p:nvCxnSpPr>
        <p:spPr bwMode="auto">
          <a:xfrm flipV="1">
            <a:off x="7752795" y="3010564"/>
            <a:ext cx="565221" cy="432048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55849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Cosa contengono le liste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dirty="0"/>
              <a:t>&gt;&gt;&gt; </a:t>
            </a:r>
            <a:r>
              <a:rPr lang="it-IT" b="1" dirty="0"/>
              <a:t>a</a:t>
            </a:r>
            <a:r>
              <a:rPr lang="it-IT" dirty="0"/>
              <a:t> = [1, 2, 3]</a:t>
            </a:r>
          </a:p>
          <a:p>
            <a:pPr marL="0" indent="0">
              <a:buNone/>
            </a:pPr>
            <a:r>
              <a:rPr lang="it-IT" dirty="0"/>
              <a:t>&gt;&gt;&gt; </a:t>
            </a:r>
            <a:r>
              <a:rPr lang="it-IT" b="1" dirty="0" err="1" smtClean="0"/>
              <a:t>a</a:t>
            </a:r>
            <a:r>
              <a:rPr lang="it-IT" dirty="0" err="1" smtClean="0"/>
              <a:t>.append</a:t>
            </a:r>
            <a:r>
              <a:rPr lang="it-IT" dirty="0" smtClean="0"/>
              <a:t>(</a:t>
            </a:r>
            <a:r>
              <a:rPr lang="it-IT" b="1" dirty="0" smtClean="0"/>
              <a:t>a</a:t>
            </a:r>
            <a:r>
              <a:rPr lang="it-IT" dirty="0" smtClean="0"/>
              <a:t>)</a:t>
            </a:r>
            <a:endParaRPr lang="it-IT" dirty="0"/>
          </a:p>
          <a:p>
            <a:pPr marL="0" indent="0">
              <a:buNone/>
            </a:pPr>
            <a:r>
              <a:rPr lang="it-IT" dirty="0"/>
              <a:t>&gt;&gt;&gt; </a:t>
            </a:r>
            <a:r>
              <a:rPr lang="it-IT" b="1" dirty="0"/>
              <a:t>a</a:t>
            </a:r>
          </a:p>
          <a:p>
            <a:pPr marL="0" indent="0">
              <a:buNone/>
            </a:pPr>
            <a:r>
              <a:rPr lang="it-IT" dirty="0"/>
              <a:t>    </a:t>
            </a:r>
            <a:r>
              <a:rPr lang="it-IT" dirty="0" smtClean="0"/>
              <a:t>[1</a:t>
            </a:r>
            <a:r>
              <a:rPr lang="it-IT" dirty="0"/>
              <a:t>, 2, </a:t>
            </a:r>
            <a:r>
              <a:rPr lang="it-IT" dirty="0" smtClean="0"/>
              <a:t>3</a:t>
            </a:r>
            <a:r>
              <a:rPr lang="it-IT" dirty="0"/>
              <a:t>,</a:t>
            </a:r>
            <a:r>
              <a:rPr lang="it-IT" dirty="0" smtClean="0"/>
              <a:t> […]]</a:t>
            </a:r>
            <a:endParaRPr lang="it-IT" dirty="0"/>
          </a:p>
          <a:p>
            <a:pPr marL="0" indent="0">
              <a:buNone/>
            </a:pPr>
            <a:endParaRPr lang="it-IT" dirty="0"/>
          </a:p>
        </p:txBody>
      </p:sp>
      <p:sp>
        <p:nvSpPr>
          <p:cNvPr id="5" name="Rettangolo 4"/>
          <p:cNvSpPr/>
          <p:nvPr/>
        </p:nvSpPr>
        <p:spPr bwMode="auto">
          <a:xfrm>
            <a:off x="467544" y="4653136"/>
            <a:ext cx="2952328" cy="504056"/>
          </a:xfrm>
          <a:prstGeom prst="rect">
            <a:avLst/>
          </a:prstGeom>
          <a:solidFill>
            <a:srgbClr val="B3E9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r>
              <a:rPr lang="it-IT" sz="24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  <a:ea typeface="ＭＳ Ｐゴシック" charset="0"/>
              </a:rPr>
              <a:t>a</a:t>
            </a:r>
            <a:endParaRPr kumimoji="0" lang="it-IT" sz="2400" b="0" i="0" u="none" strike="noStrike" cap="none" normalizeH="0" baseline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 Black" panose="020B0A04020102020204" pitchFamily="34" charset="0"/>
              <a:ea typeface="ＭＳ Ｐゴシック" charset="0"/>
            </a:endParaRPr>
          </a:p>
        </p:txBody>
      </p:sp>
      <p:cxnSp>
        <p:nvCxnSpPr>
          <p:cNvPr id="7" name="Connettore 7 6"/>
          <p:cNvCxnSpPr>
            <a:stCxn id="5" idx="3"/>
            <a:endCxn id="11" idx="1"/>
          </p:cNvCxnSpPr>
          <p:nvPr/>
        </p:nvCxnSpPr>
        <p:spPr bwMode="auto">
          <a:xfrm flipV="1">
            <a:off x="3419872" y="4833156"/>
            <a:ext cx="1596426" cy="72008"/>
          </a:xfrm>
          <a:prstGeom prst="curvedConnector3">
            <a:avLst/>
          </a:prstGeom>
          <a:solidFill>
            <a:srgbClr val="00B8FF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stealth" w="lg" len="lg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1" name="Rettangolo 10"/>
          <p:cNvSpPr/>
          <p:nvPr/>
        </p:nvSpPr>
        <p:spPr bwMode="auto">
          <a:xfrm>
            <a:off x="5016298" y="4581128"/>
            <a:ext cx="516008" cy="504056"/>
          </a:xfrm>
          <a:prstGeom prst="rect">
            <a:avLst/>
          </a:prstGeom>
          <a:solidFill>
            <a:srgbClr val="FFFF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endParaRPr kumimoji="0" lang="it-IT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charset="0"/>
              <a:ea typeface="ＭＳ Ｐゴシック" charset="0"/>
            </a:endParaRPr>
          </a:p>
        </p:txBody>
      </p:sp>
      <p:sp>
        <p:nvSpPr>
          <p:cNvPr id="12" name="Rettangolo 11"/>
          <p:cNvSpPr/>
          <p:nvPr/>
        </p:nvSpPr>
        <p:spPr bwMode="auto">
          <a:xfrm>
            <a:off x="5532306" y="4581128"/>
            <a:ext cx="516008" cy="504056"/>
          </a:xfrm>
          <a:prstGeom prst="rect">
            <a:avLst/>
          </a:prstGeom>
          <a:solidFill>
            <a:srgbClr val="FFFF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endParaRPr kumimoji="0" lang="it-IT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charset="0"/>
              <a:ea typeface="ＭＳ Ｐゴシック" charset="0"/>
            </a:endParaRPr>
          </a:p>
        </p:txBody>
      </p:sp>
      <p:sp>
        <p:nvSpPr>
          <p:cNvPr id="13" name="Rettangolo 12"/>
          <p:cNvSpPr/>
          <p:nvPr/>
        </p:nvSpPr>
        <p:spPr bwMode="auto">
          <a:xfrm>
            <a:off x="6048314" y="4581128"/>
            <a:ext cx="516008" cy="504056"/>
          </a:xfrm>
          <a:prstGeom prst="rect">
            <a:avLst/>
          </a:prstGeom>
          <a:solidFill>
            <a:srgbClr val="FFFF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endParaRPr kumimoji="0" lang="it-IT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charset="0"/>
              <a:ea typeface="ＭＳ Ｐゴシック" charset="0"/>
            </a:endParaRPr>
          </a:p>
        </p:txBody>
      </p:sp>
      <p:sp>
        <p:nvSpPr>
          <p:cNvPr id="14" name="Rettangolo 13"/>
          <p:cNvSpPr/>
          <p:nvPr/>
        </p:nvSpPr>
        <p:spPr bwMode="auto">
          <a:xfrm>
            <a:off x="4716016" y="3631412"/>
            <a:ext cx="516008" cy="504056"/>
          </a:xfrm>
          <a:prstGeom prst="rect">
            <a:avLst/>
          </a:prstGeom>
          <a:solidFill>
            <a:srgbClr val="FFFF9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r>
              <a:rPr kumimoji="0" lang="it-IT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charset="0"/>
                <a:ea typeface="ＭＳ Ｐゴシック" charset="0"/>
              </a:rPr>
              <a:t>1</a:t>
            </a:r>
            <a:endParaRPr kumimoji="0" lang="it-IT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charset="0"/>
              <a:ea typeface="ＭＳ Ｐゴシック" charset="0"/>
            </a:endParaRPr>
          </a:p>
        </p:txBody>
      </p:sp>
      <p:sp>
        <p:nvSpPr>
          <p:cNvPr id="15" name="Rettangolo 14"/>
          <p:cNvSpPr/>
          <p:nvPr/>
        </p:nvSpPr>
        <p:spPr bwMode="auto">
          <a:xfrm>
            <a:off x="5532306" y="3645024"/>
            <a:ext cx="516008" cy="504056"/>
          </a:xfrm>
          <a:prstGeom prst="rect">
            <a:avLst/>
          </a:prstGeom>
          <a:solidFill>
            <a:srgbClr val="FFFF9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r>
              <a:rPr lang="it-IT" sz="2800" dirty="0">
                <a:solidFill>
                  <a:schemeClr val="tx1"/>
                </a:solidFill>
                <a:latin typeface="Calibri" charset="0"/>
                <a:ea typeface="ＭＳ Ｐゴシック" charset="0"/>
              </a:rPr>
              <a:t>2</a:t>
            </a:r>
            <a:endParaRPr kumimoji="0" lang="it-IT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charset="0"/>
              <a:ea typeface="ＭＳ Ｐゴシック" charset="0"/>
            </a:endParaRPr>
          </a:p>
        </p:txBody>
      </p:sp>
      <p:sp>
        <p:nvSpPr>
          <p:cNvPr id="16" name="Rettangolo 15"/>
          <p:cNvSpPr/>
          <p:nvPr/>
        </p:nvSpPr>
        <p:spPr bwMode="auto">
          <a:xfrm>
            <a:off x="6306318" y="3645024"/>
            <a:ext cx="516008" cy="504056"/>
          </a:xfrm>
          <a:prstGeom prst="rect">
            <a:avLst/>
          </a:prstGeom>
          <a:solidFill>
            <a:srgbClr val="FFFF9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r>
              <a:rPr lang="it-IT" sz="2800" dirty="0">
                <a:solidFill>
                  <a:schemeClr val="tx1"/>
                </a:solidFill>
                <a:latin typeface="Calibri" charset="0"/>
                <a:ea typeface="ＭＳ Ｐゴシック" charset="0"/>
              </a:rPr>
              <a:t>3</a:t>
            </a:r>
            <a:endParaRPr kumimoji="0" lang="it-IT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charset="0"/>
              <a:ea typeface="ＭＳ Ｐゴシック" charset="0"/>
            </a:endParaRPr>
          </a:p>
        </p:txBody>
      </p:sp>
      <p:cxnSp>
        <p:nvCxnSpPr>
          <p:cNvPr id="18" name="Connettore 2 17"/>
          <p:cNvCxnSpPr>
            <a:stCxn id="11" idx="0"/>
            <a:endCxn id="14" idx="2"/>
          </p:cNvCxnSpPr>
          <p:nvPr/>
        </p:nvCxnSpPr>
        <p:spPr bwMode="auto">
          <a:xfrm flipH="1" flipV="1">
            <a:off x="4974020" y="4135468"/>
            <a:ext cx="300282" cy="445660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0" name="Connettore 2 19"/>
          <p:cNvCxnSpPr>
            <a:stCxn id="12" idx="0"/>
            <a:endCxn id="15" idx="2"/>
          </p:cNvCxnSpPr>
          <p:nvPr/>
        </p:nvCxnSpPr>
        <p:spPr bwMode="auto">
          <a:xfrm flipV="1">
            <a:off x="5790310" y="4149080"/>
            <a:ext cx="0" cy="432048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2" name="Connettore 2 21"/>
          <p:cNvCxnSpPr>
            <a:stCxn id="13" idx="0"/>
            <a:endCxn id="16" idx="2"/>
          </p:cNvCxnSpPr>
          <p:nvPr/>
        </p:nvCxnSpPr>
        <p:spPr bwMode="auto">
          <a:xfrm flipV="1">
            <a:off x="6306318" y="4149080"/>
            <a:ext cx="258004" cy="432048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7" name="Rettangolo 26"/>
          <p:cNvSpPr/>
          <p:nvPr/>
        </p:nvSpPr>
        <p:spPr bwMode="auto">
          <a:xfrm>
            <a:off x="6564322" y="4581128"/>
            <a:ext cx="516008" cy="504056"/>
          </a:xfrm>
          <a:prstGeom prst="rect">
            <a:avLst/>
          </a:prstGeom>
          <a:solidFill>
            <a:srgbClr val="FFFF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endParaRPr kumimoji="0" lang="it-IT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charset="0"/>
              <a:ea typeface="ＭＳ Ｐゴシック" charset="0"/>
            </a:endParaRPr>
          </a:p>
        </p:txBody>
      </p:sp>
      <p:cxnSp>
        <p:nvCxnSpPr>
          <p:cNvPr id="9" name="Connettore 7 8"/>
          <p:cNvCxnSpPr>
            <a:stCxn id="27" idx="0"/>
            <a:endCxn id="27" idx="3"/>
          </p:cNvCxnSpPr>
          <p:nvPr/>
        </p:nvCxnSpPr>
        <p:spPr bwMode="auto">
          <a:xfrm rot="16200000" flipH="1">
            <a:off x="6825314" y="4578140"/>
            <a:ext cx="252028" cy="258004"/>
          </a:xfrm>
          <a:prstGeom prst="curvedConnector4">
            <a:avLst>
              <a:gd name="adj1" fmla="val -184535"/>
              <a:gd name="adj2" fmla="val 255819"/>
            </a:avLst>
          </a:prstGeom>
          <a:solidFill>
            <a:srgbClr val="00B8FF"/>
          </a:solidFill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stealth" w="lg" len="lg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3642737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Liste, e </a:t>
            </a:r>
            <a:r>
              <a:rPr lang="it-IT" dirty="0" err="1" smtClean="0"/>
              <a:t>tuple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a = [1, 2, </a:t>
            </a:r>
            <a:r>
              <a:rPr lang="it-IT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'</a:t>
            </a: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Ciao', 3.4]</a:t>
            </a:r>
          </a:p>
          <a:p>
            <a:pPr marL="0" indent="0">
              <a:buNone/>
            </a:pP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sz="2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a_singola</a:t>
            </a: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= [3.4]</a:t>
            </a:r>
          </a:p>
          <a:p>
            <a:pPr marL="0" indent="0">
              <a:buNone/>
            </a:pPr>
            <a:endParaRPr lang="it-IT" sz="24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b = (1,2, 'ciao</a:t>
            </a:r>
            <a:r>
              <a:rPr lang="it-IT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'</a:t>
            </a: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marL="0" indent="0">
              <a:buNone/>
            </a:pP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sz="2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b_singola</a:t>
            </a: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= (3.4, )</a:t>
            </a:r>
          </a:p>
          <a:p>
            <a:pPr marL="0" indent="0">
              <a:buNone/>
            </a:pPr>
            <a:endParaRPr lang="it-IT" sz="24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a[0]</a:t>
            </a:r>
          </a:p>
          <a:p>
            <a:pPr marL="0" indent="0">
              <a:buNone/>
            </a:pPr>
            <a:r>
              <a:rPr lang="it-IT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1</a:t>
            </a:r>
          </a:p>
          <a:p>
            <a:pPr marL="0" indent="0">
              <a:buNone/>
            </a:pP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b[-1]</a:t>
            </a:r>
          </a:p>
          <a:p>
            <a:pPr marL="0" indent="0">
              <a:buNone/>
            </a:pPr>
            <a:r>
              <a:rPr lang="it-IT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it-IT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'</a:t>
            </a: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ciao'</a:t>
            </a:r>
          </a:p>
          <a:p>
            <a:pPr marL="0" indent="0">
              <a:buNone/>
            </a:pP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a[0:2]</a:t>
            </a:r>
          </a:p>
          <a:p>
            <a:pPr marL="0" indent="0">
              <a:buNone/>
            </a:pPr>
            <a:r>
              <a:rPr lang="it-IT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[1,  2]</a:t>
            </a:r>
            <a:endParaRPr lang="it-IT" sz="24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6372200" y="1007150"/>
            <a:ext cx="841512" cy="523220"/>
          </a:xfrm>
          <a:prstGeom prst="rect">
            <a:avLst/>
          </a:prstGeom>
          <a:solidFill>
            <a:srgbClr val="CCFFCC"/>
          </a:solidFill>
        </p:spPr>
        <p:txBody>
          <a:bodyPr wrap="none" rtlCol="0">
            <a:spAutoFit/>
          </a:bodyPr>
          <a:lstStyle/>
          <a:p>
            <a:r>
              <a:rPr lang="it-IT" sz="2800" dirty="0" smtClean="0">
                <a:solidFill>
                  <a:schemeClr val="tx1"/>
                </a:solidFill>
              </a:rPr>
              <a:t>Lista</a:t>
            </a:r>
            <a:endParaRPr lang="it-IT" sz="2800" dirty="0">
              <a:solidFill>
                <a:schemeClr val="tx1"/>
              </a:solidFill>
            </a:endParaRPr>
          </a:p>
        </p:txBody>
      </p:sp>
      <p:cxnSp>
        <p:nvCxnSpPr>
          <p:cNvPr id="7" name="Connettore 2 6"/>
          <p:cNvCxnSpPr>
            <a:stCxn id="5" idx="1"/>
          </p:cNvCxnSpPr>
          <p:nvPr/>
        </p:nvCxnSpPr>
        <p:spPr bwMode="auto">
          <a:xfrm flipH="1" flipV="1">
            <a:off x="5364088" y="1209963"/>
            <a:ext cx="1008112" cy="58797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8" name="CasellaDiTesto 7"/>
          <p:cNvSpPr txBox="1"/>
          <p:nvPr/>
        </p:nvSpPr>
        <p:spPr>
          <a:xfrm>
            <a:off x="4758072" y="1658355"/>
            <a:ext cx="4069768" cy="523220"/>
          </a:xfrm>
          <a:prstGeom prst="rect">
            <a:avLst/>
          </a:prstGeom>
          <a:solidFill>
            <a:srgbClr val="CCFFCC"/>
          </a:solidFill>
        </p:spPr>
        <p:txBody>
          <a:bodyPr wrap="none" rtlCol="0">
            <a:spAutoFit/>
          </a:bodyPr>
          <a:lstStyle/>
          <a:p>
            <a:r>
              <a:rPr lang="it-IT" sz="2800" dirty="0" smtClean="0">
                <a:solidFill>
                  <a:schemeClr val="tx1"/>
                </a:solidFill>
              </a:rPr>
              <a:t>Lista con un solo elemento</a:t>
            </a:r>
            <a:endParaRPr lang="it-IT" sz="2800" dirty="0">
              <a:solidFill>
                <a:schemeClr val="tx1"/>
              </a:solidFill>
            </a:endParaRPr>
          </a:p>
        </p:txBody>
      </p:sp>
      <p:cxnSp>
        <p:nvCxnSpPr>
          <p:cNvPr id="11" name="Connettore 2 10"/>
          <p:cNvCxnSpPr>
            <a:stCxn id="8" idx="1"/>
          </p:cNvCxnSpPr>
          <p:nvPr/>
        </p:nvCxnSpPr>
        <p:spPr bwMode="auto">
          <a:xfrm flipH="1" flipV="1">
            <a:off x="4139952" y="1772816"/>
            <a:ext cx="618120" cy="147149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2" name="CasellaDiTesto 11"/>
          <p:cNvSpPr txBox="1"/>
          <p:nvPr/>
        </p:nvSpPr>
        <p:spPr>
          <a:xfrm>
            <a:off x="5887836" y="2229181"/>
            <a:ext cx="968727" cy="523220"/>
          </a:xfrm>
          <a:prstGeom prst="rect">
            <a:avLst/>
          </a:prstGeom>
          <a:solidFill>
            <a:srgbClr val="CCFFCC"/>
          </a:solidFill>
        </p:spPr>
        <p:txBody>
          <a:bodyPr wrap="none" rtlCol="0">
            <a:spAutoFit/>
          </a:bodyPr>
          <a:lstStyle/>
          <a:p>
            <a:r>
              <a:rPr lang="it-IT" sz="2800" dirty="0" err="1" smtClean="0">
                <a:solidFill>
                  <a:schemeClr val="tx1"/>
                </a:solidFill>
              </a:rPr>
              <a:t>Tupla</a:t>
            </a:r>
            <a:endParaRPr lang="it-IT" sz="2800" dirty="0">
              <a:solidFill>
                <a:schemeClr val="tx1"/>
              </a:solidFill>
            </a:endParaRPr>
          </a:p>
        </p:txBody>
      </p:sp>
      <p:cxnSp>
        <p:nvCxnSpPr>
          <p:cNvPr id="14" name="Connettore 2 13"/>
          <p:cNvCxnSpPr>
            <a:stCxn id="12" idx="1"/>
          </p:cNvCxnSpPr>
          <p:nvPr/>
        </p:nvCxnSpPr>
        <p:spPr bwMode="auto">
          <a:xfrm flipH="1">
            <a:off x="4139952" y="2490791"/>
            <a:ext cx="1747884" cy="146121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5" name="CasellaDiTesto 14"/>
          <p:cNvSpPr txBox="1"/>
          <p:nvPr/>
        </p:nvSpPr>
        <p:spPr>
          <a:xfrm>
            <a:off x="5106106" y="2852936"/>
            <a:ext cx="3858381" cy="830997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sz="2400" dirty="0" err="1" smtClean="0">
                <a:solidFill>
                  <a:schemeClr val="tx1"/>
                </a:solidFill>
              </a:rPr>
              <a:t>Tupla</a:t>
            </a:r>
            <a:r>
              <a:rPr lang="it-IT" sz="2400" dirty="0" smtClean="0">
                <a:solidFill>
                  <a:schemeClr val="tx1"/>
                </a:solidFill>
              </a:rPr>
              <a:t> con un solo elemento notare la virgola finale</a:t>
            </a:r>
            <a:endParaRPr lang="it-IT" sz="2400" dirty="0">
              <a:solidFill>
                <a:schemeClr val="tx1"/>
              </a:solidFill>
            </a:endParaRPr>
          </a:p>
        </p:txBody>
      </p:sp>
      <p:cxnSp>
        <p:nvCxnSpPr>
          <p:cNvPr id="17" name="Connettore 2 16"/>
          <p:cNvCxnSpPr/>
          <p:nvPr/>
        </p:nvCxnSpPr>
        <p:spPr bwMode="auto">
          <a:xfrm flipH="1" flipV="1">
            <a:off x="4644008" y="3140968"/>
            <a:ext cx="462098" cy="127466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8" name="CasellaDiTesto 17"/>
          <p:cNvSpPr txBox="1"/>
          <p:nvPr/>
        </p:nvSpPr>
        <p:spPr>
          <a:xfrm>
            <a:off x="3318718" y="3743454"/>
            <a:ext cx="3390352" cy="523220"/>
          </a:xfrm>
          <a:prstGeom prst="rect">
            <a:avLst/>
          </a:prstGeom>
          <a:solidFill>
            <a:srgbClr val="CCFFCC"/>
          </a:solidFill>
        </p:spPr>
        <p:txBody>
          <a:bodyPr wrap="none" rtlCol="0">
            <a:spAutoFit/>
          </a:bodyPr>
          <a:lstStyle/>
          <a:p>
            <a:r>
              <a:rPr lang="it-IT" sz="2800" dirty="0" smtClean="0">
                <a:solidFill>
                  <a:schemeClr val="tx1"/>
                </a:solidFill>
              </a:rPr>
              <a:t>Gli indici partono da 0</a:t>
            </a:r>
            <a:endParaRPr lang="it-IT" sz="2800" dirty="0">
              <a:solidFill>
                <a:schemeClr val="tx1"/>
              </a:solidFill>
            </a:endParaRPr>
          </a:p>
        </p:txBody>
      </p:sp>
      <p:cxnSp>
        <p:nvCxnSpPr>
          <p:cNvPr id="20" name="Connettore 2 19"/>
          <p:cNvCxnSpPr>
            <a:stCxn id="18" idx="1"/>
          </p:cNvCxnSpPr>
          <p:nvPr/>
        </p:nvCxnSpPr>
        <p:spPr bwMode="auto">
          <a:xfrm flipH="1">
            <a:off x="1763688" y="4005064"/>
            <a:ext cx="1555030" cy="72008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1" name="CasellaDiTesto 20"/>
          <p:cNvSpPr txBox="1"/>
          <p:nvPr/>
        </p:nvSpPr>
        <p:spPr>
          <a:xfrm>
            <a:off x="2843808" y="4558335"/>
            <a:ext cx="5297981" cy="523220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sz="2800" dirty="0" smtClean="0">
                <a:solidFill>
                  <a:schemeClr val="tx1"/>
                </a:solidFill>
              </a:rPr>
              <a:t>Gli indici negativi partono dalla fine</a:t>
            </a:r>
            <a:endParaRPr lang="it-IT" sz="2800" dirty="0">
              <a:solidFill>
                <a:schemeClr val="tx1"/>
              </a:solidFill>
            </a:endParaRPr>
          </a:p>
        </p:txBody>
      </p:sp>
      <p:cxnSp>
        <p:nvCxnSpPr>
          <p:cNvPr id="23" name="Connettore 2 22"/>
          <p:cNvCxnSpPr>
            <a:stCxn id="21" idx="1"/>
          </p:cNvCxnSpPr>
          <p:nvPr/>
        </p:nvCxnSpPr>
        <p:spPr bwMode="auto">
          <a:xfrm flipH="1">
            <a:off x="1979712" y="4819945"/>
            <a:ext cx="864096" cy="261610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6" name="CasellaDiTesto 25"/>
          <p:cNvSpPr txBox="1"/>
          <p:nvPr/>
        </p:nvSpPr>
        <p:spPr>
          <a:xfrm>
            <a:off x="3104966" y="5514194"/>
            <a:ext cx="5526356" cy="954107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sz="2800" dirty="0" smtClean="0">
                <a:solidFill>
                  <a:schemeClr val="tx1"/>
                </a:solidFill>
              </a:rPr>
              <a:t>In una sezione l’ultimo indice viene escluso</a:t>
            </a:r>
            <a:endParaRPr lang="it-IT" sz="2800" dirty="0">
              <a:solidFill>
                <a:schemeClr val="tx1"/>
              </a:solidFill>
            </a:endParaRPr>
          </a:p>
        </p:txBody>
      </p:sp>
      <p:cxnSp>
        <p:nvCxnSpPr>
          <p:cNvPr id="29" name="Connettore 2 28"/>
          <p:cNvCxnSpPr>
            <a:stCxn id="26" idx="1"/>
          </p:cNvCxnSpPr>
          <p:nvPr/>
        </p:nvCxnSpPr>
        <p:spPr bwMode="auto">
          <a:xfrm flipH="1" flipV="1">
            <a:off x="2267744" y="5991247"/>
            <a:ext cx="837222" cy="1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174846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ttangolo 15"/>
          <p:cNvSpPr/>
          <p:nvPr/>
        </p:nvSpPr>
        <p:spPr bwMode="auto">
          <a:xfrm>
            <a:off x="107950" y="1049302"/>
            <a:ext cx="3887986" cy="1659617"/>
          </a:xfrm>
          <a:prstGeom prst="rect">
            <a:avLst/>
          </a:prstGeom>
          <a:solidFill>
            <a:srgbClr val="B3E9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endParaRPr kumimoji="0" lang="it-IT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Calibri" charset="0"/>
              <a:ea typeface="ＭＳ Ｐゴシック" charset="0"/>
            </a:endParaRPr>
          </a:p>
        </p:txBody>
      </p:sp>
      <p:sp>
        <p:nvSpPr>
          <p:cNvPr id="15" name="Rettangolo 14"/>
          <p:cNvSpPr/>
          <p:nvPr/>
        </p:nvSpPr>
        <p:spPr bwMode="auto">
          <a:xfrm>
            <a:off x="107950" y="2852936"/>
            <a:ext cx="3887986" cy="1584176"/>
          </a:xfrm>
          <a:prstGeom prst="rect">
            <a:avLst/>
          </a:prstGeom>
          <a:solidFill>
            <a:srgbClr val="B3E9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endParaRPr kumimoji="0" lang="it-IT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Calibri" charset="0"/>
              <a:ea typeface="ＭＳ Ｐゴシック" charset="0"/>
            </a:endParaRPr>
          </a:p>
        </p:txBody>
      </p:sp>
      <p:sp>
        <p:nvSpPr>
          <p:cNvPr id="14" name="Rettangolo 13"/>
          <p:cNvSpPr/>
          <p:nvPr/>
        </p:nvSpPr>
        <p:spPr bwMode="auto">
          <a:xfrm>
            <a:off x="107950" y="4509120"/>
            <a:ext cx="3887986" cy="1872208"/>
          </a:xfrm>
          <a:prstGeom prst="rect">
            <a:avLst/>
          </a:prstGeom>
          <a:solidFill>
            <a:srgbClr val="B3E9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endParaRPr kumimoji="0" lang="it-IT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Calibri" charset="0"/>
              <a:ea typeface="ＭＳ Ｐゴシック" charset="0"/>
            </a:endParaRPr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spacchettamento </a:t>
            </a:r>
            <a:r>
              <a:rPr lang="it-IT" dirty="0" err="1" smtClean="0"/>
              <a:t>tuple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(a, b) = (1, 2)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a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1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b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2</a:t>
            </a:r>
          </a:p>
          <a:p>
            <a:pPr marL="0" indent="0">
              <a:buNone/>
            </a:pP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aa, </a:t>
            </a:r>
            <a:r>
              <a:rPr lang="it-IT" sz="2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bb</a:t>
            </a: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= 3, 4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aa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3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sz="2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bb</a:t>
            </a:r>
            <a:endParaRPr lang="it-IT" sz="24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it-IT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4</a:t>
            </a:r>
          </a:p>
          <a:p>
            <a:pPr marL="0" indent="0">
              <a:buNone/>
            </a:pP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aa, </a:t>
            </a:r>
            <a:r>
              <a:rPr lang="it-IT" sz="2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bb</a:t>
            </a: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it-IT" sz="2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bb</a:t>
            </a: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, aa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aa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4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sz="2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bb</a:t>
            </a:r>
            <a:endParaRPr lang="it-IT" sz="24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it-IT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3</a:t>
            </a:r>
          </a:p>
          <a:p>
            <a:pPr marL="0" indent="0">
              <a:buNone/>
            </a:pPr>
            <a:endParaRPr lang="it-IT" sz="24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5076056" y="1049303"/>
            <a:ext cx="3795362" cy="954107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sz="2800" dirty="0" smtClean="0">
                <a:solidFill>
                  <a:schemeClr val="tx1"/>
                </a:solidFill>
              </a:rPr>
              <a:t>spacchettamento della </a:t>
            </a:r>
            <a:r>
              <a:rPr lang="it-IT" sz="2800" dirty="0" err="1" smtClean="0">
                <a:solidFill>
                  <a:schemeClr val="tx1"/>
                </a:solidFill>
              </a:rPr>
              <a:t>tupla</a:t>
            </a:r>
            <a:endParaRPr lang="it-IT" sz="2800" dirty="0">
              <a:solidFill>
                <a:schemeClr val="tx1"/>
              </a:solidFill>
            </a:endParaRPr>
          </a:p>
        </p:txBody>
      </p:sp>
      <p:cxnSp>
        <p:nvCxnSpPr>
          <p:cNvPr id="6" name="Connettore 2 5"/>
          <p:cNvCxnSpPr>
            <a:stCxn id="4" idx="1"/>
          </p:cNvCxnSpPr>
          <p:nvPr/>
        </p:nvCxnSpPr>
        <p:spPr bwMode="auto">
          <a:xfrm flipH="1" flipV="1">
            <a:off x="3851920" y="1340768"/>
            <a:ext cx="1224136" cy="185589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7" name="CasellaDiTesto 6"/>
          <p:cNvSpPr txBox="1"/>
          <p:nvPr/>
        </p:nvSpPr>
        <p:spPr>
          <a:xfrm>
            <a:off x="4932040" y="2564904"/>
            <a:ext cx="3795362" cy="954107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sz="2800" dirty="0" smtClean="0">
                <a:solidFill>
                  <a:schemeClr val="tx1"/>
                </a:solidFill>
              </a:rPr>
              <a:t>Le parentesi non sono necessarie</a:t>
            </a:r>
            <a:endParaRPr lang="it-IT" sz="2800" dirty="0">
              <a:solidFill>
                <a:schemeClr val="tx1"/>
              </a:solidFill>
            </a:endParaRPr>
          </a:p>
        </p:txBody>
      </p:sp>
      <p:cxnSp>
        <p:nvCxnSpPr>
          <p:cNvPr id="9" name="Connettore 2 8"/>
          <p:cNvCxnSpPr>
            <a:stCxn id="7" idx="1"/>
          </p:cNvCxnSpPr>
          <p:nvPr/>
        </p:nvCxnSpPr>
        <p:spPr bwMode="auto">
          <a:xfrm flipH="1" flipV="1">
            <a:off x="3563888" y="3041957"/>
            <a:ext cx="1368152" cy="1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0" name="CasellaDiTesto 9"/>
          <p:cNvSpPr txBox="1"/>
          <p:nvPr/>
        </p:nvSpPr>
        <p:spPr>
          <a:xfrm>
            <a:off x="4463988" y="4005064"/>
            <a:ext cx="4263414" cy="1815882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sz="2800" dirty="0" smtClean="0">
                <a:solidFill>
                  <a:schemeClr val="tx1"/>
                </a:solidFill>
              </a:rPr>
              <a:t>Usato per scambiare i valori di due variabili e per spacchettare i valori tornati dalle funzioni</a:t>
            </a:r>
            <a:endParaRPr lang="it-IT" sz="2800" dirty="0">
              <a:solidFill>
                <a:schemeClr val="tx1"/>
              </a:solidFill>
            </a:endParaRPr>
          </a:p>
        </p:txBody>
      </p:sp>
      <p:cxnSp>
        <p:nvCxnSpPr>
          <p:cNvPr id="12" name="Connettore 2 11"/>
          <p:cNvCxnSpPr>
            <a:stCxn id="10" idx="1"/>
          </p:cNvCxnSpPr>
          <p:nvPr/>
        </p:nvCxnSpPr>
        <p:spPr bwMode="auto">
          <a:xfrm flipH="1" flipV="1">
            <a:off x="3995936" y="4797152"/>
            <a:ext cx="468052" cy="115853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3914397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 smtClean="0"/>
              <a:t>python</a:t>
            </a:r>
            <a:r>
              <a:rPr lang="it-IT" dirty="0" smtClean="0"/>
              <a:t> vs </a:t>
            </a:r>
            <a:r>
              <a:rPr lang="it-IT" dirty="0" err="1" smtClean="0"/>
              <a:t>Matlab</a:t>
            </a:r>
            <a:r>
              <a:rPr lang="it-IT" dirty="0" smtClean="0"/>
              <a:t>, IDL, etc.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it-IT" dirty="0" smtClean="0"/>
              <a:t>Open source.</a:t>
            </a:r>
          </a:p>
          <a:p>
            <a:pPr lvl="1"/>
            <a:r>
              <a:rPr lang="it-IT" dirty="0" err="1" smtClean="0"/>
              <a:t>Matlab</a:t>
            </a:r>
            <a:r>
              <a:rPr lang="it-IT" dirty="0" smtClean="0"/>
              <a:t>, IDL, etc. sono a pagamento</a:t>
            </a:r>
          </a:p>
          <a:p>
            <a:r>
              <a:rPr lang="it-IT" dirty="0" smtClean="0"/>
              <a:t>Interpretato.</a:t>
            </a:r>
          </a:p>
          <a:p>
            <a:pPr lvl="1"/>
            <a:r>
              <a:rPr lang="it-IT" dirty="0" smtClean="0"/>
              <a:t>Ma si può facilmente chiamare funzioni esterne scritte in linguaggio compilato (Fortran, C, etc.)</a:t>
            </a:r>
          </a:p>
          <a:p>
            <a:pPr lvl="1"/>
            <a:r>
              <a:rPr lang="it-IT" dirty="0" smtClean="0"/>
              <a:t>disponibili compilatori JIT, o interpreti con all'interno dei JIT (</a:t>
            </a:r>
            <a:r>
              <a:rPr lang="it-IT" dirty="0" err="1" smtClean="0"/>
              <a:t>PyPy</a:t>
            </a:r>
            <a:r>
              <a:rPr lang="it-IT" smtClean="0"/>
              <a:t>). </a:t>
            </a:r>
            <a:endParaRPr lang="it-IT" dirty="0" smtClean="0"/>
          </a:p>
          <a:p>
            <a:r>
              <a:rPr lang="it-IT" dirty="0" smtClean="0"/>
              <a:t>Orientato agli oggetti fin dall'inizio.</a:t>
            </a:r>
          </a:p>
          <a:p>
            <a:r>
              <a:rPr lang="it-IT" dirty="0" smtClean="0"/>
              <a:t>Vastità delle librerie disponibili.</a:t>
            </a:r>
          </a:p>
          <a:p>
            <a:pPr lvl="1"/>
            <a:r>
              <a:rPr lang="it-IT" dirty="0" smtClean="0"/>
              <a:t>Attualmente </a:t>
            </a:r>
            <a:r>
              <a:rPr lang="it-IT" dirty="0" err="1" smtClean="0"/>
              <a:t>google</a:t>
            </a:r>
            <a:r>
              <a:rPr lang="it-IT" dirty="0" smtClean="0"/>
              <a:t> ha rilasciato la sua libreria per l'intelligenza artificiale con interfaccia per </a:t>
            </a:r>
            <a:r>
              <a:rPr lang="it-IT" dirty="0" err="1" smtClean="0"/>
              <a:t>python</a:t>
            </a:r>
            <a:r>
              <a:rPr lang="it-IT" dirty="0"/>
              <a:t> (</a:t>
            </a:r>
            <a:r>
              <a:rPr lang="it-IT" dirty="0">
                <a:hlinkClick r:id="rId2"/>
              </a:rPr>
              <a:t>https://www.tensorflow.org</a:t>
            </a:r>
            <a:r>
              <a:rPr lang="it-IT" dirty="0" smtClean="0">
                <a:hlinkClick r:id="rId2"/>
              </a:rPr>
              <a:t>/</a:t>
            </a:r>
            <a:r>
              <a:rPr lang="it-IT" dirty="0" smtClean="0"/>
              <a:t>)</a:t>
            </a:r>
          </a:p>
          <a:p>
            <a:r>
              <a:rPr lang="it-IT" dirty="0" smtClean="0"/>
              <a:t>La grafica è simile a quella di </a:t>
            </a:r>
            <a:r>
              <a:rPr lang="it-IT" dirty="0" err="1" smtClean="0"/>
              <a:t>Matlab</a:t>
            </a:r>
            <a:r>
              <a:rPr lang="it-IT" dirty="0" smtClean="0"/>
              <a:t>.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61764025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Sezioni (</a:t>
            </a:r>
            <a:r>
              <a:rPr lang="it-IT" dirty="0" err="1" smtClean="0"/>
              <a:t>slice</a:t>
            </a:r>
            <a:r>
              <a:rPr lang="it-IT" dirty="0" smtClean="0"/>
              <a:t>)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51520" y="1052735"/>
            <a:ext cx="8640960" cy="580526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a = [1,2,3,4,5]</a:t>
            </a:r>
          </a:p>
          <a:p>
            <a:pPr marL="0" indent="0">
              <a:buNone/>
            </a:pP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a[:3]</a:t>
            </a:r>
          </a:p>
          <a:p>
            <a:pPr marL="0" indent="0">
              <a:buNone/>
            </a:pPr>
            <a:r>
              <a:rPr lang="it-IT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[1, 2, 3]</a:t>
            </a:r>
          </a:p>
          <a:p>
            <a:pPr marL="0" indent="0">
              <a:buNone/>
            </a:pP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a[2:]</a:t>
            </a:r>
          </a:p>
          <a:p>
            <a:pPr marL="0" indent="0">
              <a:buNone/>
            </a:pPr>
            <a:r>
              <a:rPr lang="it-IT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[3, 4, 5]</a:t>
            </a:r>
          </a:p>
          <a:p>
            <a:pPr marL="0" indent="0">
              <a:buNone/>
            </a:pP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a[2:-1]</a:t>
            </a:r>
          </a:p>
          <a:p>
            <a:pPr marL="0" indent="0">
              <a:buNone/>
            </a:pPr>
            <a:r>
              <a:rPr lang="it-IT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[3, 4]</a:t>
            </a:r>
          </a:p>
          <a:p>
            <a:pPr marL="0" indent="0">
              <a:buNone/>
            </a:pP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a[::-1]</a:t>
            </a:r>
          </a:p>
          <a:p>
            <a:pPr marL="0" indent="0">
              <a:buNone/>
            </a:pPr>
            <a:r>
              <a:rPr lang="it-IT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[5, 4, 3, 2, 1]</a:t>
            </a:r>
          </a:p>
          <a:p>
            <a:pPr marL="0" indent="0">
              <a:buNone/>
            </a:pP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a</a:t>
            </a:r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[:0:-1]</a:t>
            </a:r>
          </a:p>
          <a:p>
            <a:pPr marL="0" indent="0">
              <a:buNone/>
            </a:pPr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[5, 4, 3, 2]</a:t>
            </a:r>
          </a:p>
          <a:p>
            <a:pPr marL="0" indent="0">
              <a:buNone/>
            </a:pP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sz="2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len</a:t>
            </a: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(a)</a:t>
            </a:r>
          </a:p>
          <a:p>
            <a:pPr marL="0" indent="0">
              <a:buNone/>
            </a:pP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5</a:t>
            </a:r>
            <a:endParaRPr lang="it-IT" sz="24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5553238" y="1266012"/>
            <a:ext cx="2763178" cy="523220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sz="2800" dirty="0" smtClean="0">
                <a:solidFill>
                  <a:schemeClr val="tx1"/>
                </a:solidFill>
              </a:rPr>
              <a:t>I primi 3 elementi</a:t>
            </a:r>
            <a:endParaRPr lang="it-IT" sz="2800" dirty="0">
              <a:solidFill>
                <a:schemeClr val="tx1"/>
              </a:solidFill>
            </a:endParaRPr>
          </a:p>
        </p:txBody>
      </p:sp>
      <p:cxnSp>
        <p:nvCxnSpPr>
          <p:cNvPr id="7" name="Connettore 2 6"/>
          <p:cNvCxnSpPr>
            <a:stCxn id="5" idx="1"/>
          </p:cNvCxnSpPr>
          <p:nvPr/>
        </p:nvCxnSpPr>
        <p:spPr bwMode="auto">
          <a:xfrm flipH="1">
            <a:off x="2195736" y="1527622"/>
            <a:ext cx="3357502" cy="101178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8" name="CasellaDiTesto 7"/>
          <p:cNvSpPr txBox="1"/>
          <p:nvPr/>
        </p:nvSpPr>
        <p:spPr>
          <a:xfrm>
            <a:off x="3747810" y="2185700"/>
            <a:ext cx="4698772" cy="523220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sz="2800" dirty="0" smtClean="0">
                <a:solidFill>
                  <a:schemeClr val="tx1"/>
                </a:solidFill>
              </a:rPr>
              <a:t>a partire dal terzo fino alla fine</a:t>
            </a:r>
            <a:endParaRPr lang="it-IT" sz="2800" dirty="0">
              <a:solidFill>
                <a:schemeClr val="tx1"/>
              </a:solidFill>
            </a:endParaRPr>
          </a:p>
        </p:txBody>
      </p:sp>
      <p:cxnSp>
        <p:nvCxnSpPr>
          <p:cNvPr id="10" name="Connettore 2 9"/>
          <p:cNvCxnSpPr>
            <a:stCxn id="8" idx="1"/>
          </p:cNvCxnSpPr>
          <p:nvPr/>
        </p:nvCxnSpPr>
        <p:spPr bwMode="auto">
          <a:xfrm flipH="1">
            <a:off x="2123728" y="2447310"/>
            <a:ext cx="1624082" cy="130805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1" name="CasellaDiTesto 10"/>
          <p:cNvSpPr txBox="1"/>
          <p:nvPr/>
        </p:nvSpPr>
        <p:spPr>
          <a:xfrm>
            <a:off x="3202845" y="3212976"/>
            <a:ext cx="5688632" cy="523220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sz="2800" dirty="0" smtClean="0">
                <a:solidFill>
                  <a:schemeClr val="tx1"/>
                </a:solidFill>
              </a:rPr>
              <a:t>a partire dal terzo escludendo l’ultimo</a:t>
            </a:r>
            <a:endParaRPr lang="it-IT" sz="2800" dirty="0">
              <a:solidFill>
                <a:schemeClr val="tx1"/>
              </a:solidFill>
            </a:endParaRPr>
          </a:p>
        </p:txBody>
      </p:sp>
      <p:cxnSp>
        <p:nvCxnSpPr>
          <p:cNvPr id="13" name="Connettore 2 12"/>
          <p:cNvCxnSpPr>
            <a:stCxn id="11" idx="1"/>
          </p:cNvCxnSpPr>
          <p:nvPr/>
        </p:nvCxnSpPr>
        <p:spPr bwMode="auto">
          <a:xfrm flipH="1">
            <a:off x="2411761" y="3474586"/>
            <a:ext cx="791084" cy="0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4" name="CasellaDiTesto 13"/>
          <p:cNvSpPr txBox="1"/>
          <p:nvPr/>
        </p:nvSpPr>
        <p:spPr>
          <a:xfrm>
            <a:off x="4751017" y="4015051"/>
            <a:ext cx="2592288" cy="523220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sz="2800" dirty="0" smtClean="0">
                <a:solidFill>
                  <a:schemeClr val="tx1"/>
                </a:solidFill>
              </a:rPr>
              <a:t>in ordine inverso</a:t>
            </a:r>
            <a:endParaRPr lang="it-IT" sz="2800" dirty="0">
              <a:solidFill>
                <a:schemeClr val="tx1"/>
              </a:solidFill>
            </a:endParaRPr>
          </a:p>
        </p:txBody>
      </p:sp>
      <p:cxnSp>
        <p:nvCxnSpPr>
          <p:cNvPr id="16" name="Connettore 2 15"/>
          <p:cNvCxnSpPr>
            <a:stCxn id="14" idx="1"/>
          </p:cNvCxnSpPr>
          <p:nvPr/>
        </p:nvCxnSpPr>
        <p:spPr bwMode="auto">
          <a:xfrm flipH="1">
            <a:off x="2672846" y="4276661"/>
            <a:ext cx="2078171" cy="0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7" name="CasellaDiTesto 16"/>
          <p:cNvSpPr txBox="1"/>
          <p:nvPr/>
        </p:nvSpPr>
        <p:spPr>
          <a:xfrm>
            <a:off x="3465011" y="5039598"/>
            <a:ext cx="5693155" cy="523220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sz="2800" dirty="0" smtClean="0">
                <a:solidFill>
                  <a:schemeClr val="tx1"/>
                </a:solidFill>
              </a:rPr>
              <a:t>in ordine inverso escludendo il primo</a:t>
            </a:r>
            <a:endParaRPr lang="it-IT" sz="2800" dirty="0">
              <a:solidFill>
                <a:schemeClr val="tx1"/>
              </a:solidFill>
            </a:endParaRPr>
          </a:p>
        </p:txBody>
      </p:sp>
      <p:cxnSp>
        <p:nvCxnSpPr>
          <p:cNvPr id="19" name="Connettore 2 18"/>
          <p:cNvCxnSpPr>
            <a:stCxn id="17" idx="1"/>
          </p:cNvCxnSpPr>
          <p:nvPr/>
        </p:nvCxnSpPr>
        <p:spPr bwMode="auto">
          <a:xfrm flipH="1" flipV="1">
            <a:off x="2627785" y="5229200"/>
            <a:ext cx="837226" cy="72008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8" name="CasellaDiTesto 27"/>
          <p:cNvSpPr txBox="1"/>
          <p:nvPr/>
        </p:nvSpPr>
        <p:spPr>
          <a:xfrm>
            <a:off x="3518060" y="5733256"/>
            <a:ext cx="4222291" cy="523220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sz="2800" dirty="0" smtClean="0">
                <a:solidFill>
                  <a:schemeClr val="tx1"/>
                </a:solidFill>
              </a:rPr>
              <a:t>numero di elementi</a:t>
            </a:r>
            <a:endParaRPr lang="it-IT" sz="2800" dirty="0">
              <a:solidFill>
                <a:schemeClr val="tx1"/>
              </a:solidFill>
            </a:endParaRPr>
          </a:p>
        </p:txBody>
      </p:sp>
      <p:cxnSp>
        <p:nvCxnSpPr>
          <p:cNvPr id="30" name="Connettore 2 29"/>
          <p:cNvCxnSpPr/>
          <p:nvPr/>
        </p:nvCxnSpPr>
        <p:spPr bwMode="auto">
          <a:xfrm flipH="1">
            <a:off x="2195736" y="5994866"/>
            <a:ext cx="1322324" cy="0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561940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Sezioni (2)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51520" y="1052735"/>
            <a:ext cx="8496944" cy="5517927"/>
          </a:xfrm>
        </p:spPr>
        <p:txBody>
          <a:bodyPr/>
          <a:lstStyle/>
          <a:p>
            <a:pPr marL="0" indent="0"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s = "ABCDEF"</a:t>
            </a:r>
          </a:p>
          <a:p>
            <a:pPr marL="0" indent="0"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s[1:3]</a:t>
            </a:r>
          </a:p>
          <a:p>
            <a:pPr marL="0" indent="0">
              <a:buNone/>
            </a:pP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'BC'</a:t>
            </a:r>
          </a:p>
          <a:p>
            <a:pPr marL="0" indent="0"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s[-2:-5:-1]</a:t>
            </a:r>
          </a:p>
          <a:p>
            <a:pPr marL="0" indent="0">
              <a:buNone/>
            </a:pP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'EDC'</a:t>
            </a:r>
          </a:p>
          <a:p>
            <a:pPr marL="0" indent="0"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s[4:1:-1]</a:t>
            </a:r>
          </a:p>
          <a:p>
            <a:pPr marL="0" indent="0">
              <a:buNone/>
            </a:pP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'EDC'</a:t>
            </a:r>
          </a:p>
          <a:p>
            <a:pPr marL="0" indent="0"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s[3:]</a:t>
            </a:r>
          </a:p>
          <a:p>
            <a:pPr marL="0" indent="0">
              <a:buNone/>
            </a:pP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'DEF'</a:t>
            </a:r>
          </a:p>
          <a:p>
            <a:pPr marL="0" indent="0"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s[3::-1]</a:t>
            </a:r>
          </a:p>
          <a:p>
            <a:pPr marL="0" indent="0">
              <a:buNone/>
            </a:pP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'DCBA'</a:t>
            </a:r>
          </a:p>
          <a:p>
            <a:pPr marL="0" indent="0">
              <a:buNone/>
            </a:pPr>
            <a:endParaRPr lang="it-IT" sz="20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grpSp>
        <p:nvGrpSpPr>
          <p:cNvPr id="25" name="Gruppo 24"/>
          <p:cNvGrpSpPr/>
          <p:nvPr/>
        </p:nvGrpSpPr>
        <p:grpSpPr>
          <a:xfrm>
            <a:off x="4980599" y="1477299"/>
            <a:ext cx="3086316" cy="1252012"/>
            <a:chOff x="4980599" y="1043444"/>
            <a:chExt cx="3086316" cy="1252012"/>
          </a:xfrm>
        </p:grpSpPr>
        <p:grpSp>
          <p:nvGrpSpPr>
            <p:cNvPr id="24" name="Gruppo 23"/>
            <p:cNvGrpSpPr/>
            <p:nvPr/>
          </p:nvGrpSpPr>
          <p:grpSpPr>
            <a:xfrm>
              <a:off x="4980599" y="1412776"/>
              <a:ext cx="3086316" cy="504056"/>
              <a:chOff x="4980599" y="1412776"/>
              <a:chExt cx="3086316" cy="504056"/>
            </a:xfrm>
          </p:grpSpPr>
          <p:sp>
            <p:nvSpPr>
              <p:cNvPr id="4" name="Rettangolo 3"/>
              <p:cNvSpPr/>
              <p:nvPr/>
            </p:nvSpPr>
            <p:spPr bwMode="auto">
              <a:xfrm>
                <a:off x="4980599" y="1412776"/>
                <a:ext cx="516008" cy="504056"/>
              </a:xfrm>
              <a:prstGeom prst="rect">
                <a:avLst/>
              </a:prstGeom>
              <a:solidFill>
                <a:srgbClr val="FFFF99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449263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charset="0"/>
                  <a:buNone/>
                  <a:tabLst/>
                </a:pPr>
                <a:r>
                  <a:rPr lang="it-IT" sz="2800" dirty="0">
                    <a:solidFill>
                      <a:schemeClr val="tx1"/>
                    </a:solidFill>
                    <a:latin typeface="Calibri" charset="0"/>
                    <a:ea typeface="ＭＳ Ｐゴシック" charset="0"/>
                  </a:rPr>
                  <a:t>A</a:t>
                </a:r>
                <a:endParaRPr kumimoji="0" lang="it-IT" sz="2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charset="0"/>
                  <a:ea typeface="ＭＳ Ｐゴシック" charset="0"/>
                </a:endParaRPr>
              </a:p>
            </p:txBody>
          </p:sp>
          <p:sp>
            <p:nvSpPr>
              <p:cNvPr id="5" name="Rettangolo 4"/>
              <p:cNvSpPr/>
              <p:nvPr/>
            </p:nvSpPr>
            <p:spPr bwMode="auto">
              <a:xfrm>
                <a:off x="5496607" y="1412776"/>
                <a:ext cx="516008" cy="504056"/>
              </a:xfrm>
              <a:prstGeom prst="rect">
                <a:avLst/>
              </a:prstGeom>
              <a:solidFill>
                <a:srgbClr val="FFFF99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449263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charset="0"/>
                  <a:buNone/>
                  <a:tabLst/>
                </a:pPr>
                <a:r>
                  <a:rPr lang="it-IT" sz="2800" dirty="0">
                    <a:solidFill>
                      <a:schemeClr val="tx1"/>
                    </a:solidFill>
                    <a:latin typeface="Calibri" charset="0"/>
                    <a:ea typeface="ＭＳ Ｐゴシック" charset="0"/>
                  </a:rPr>
                  <a:t>B</a:t>
                </a:r>
                <a:endParaRPr kumimoji="0" lang="it-IT" sz="2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charset="0"/>
                  <a:ea typeface="ＭＳ Ｐゴシック" charset="0"/>
                </a:endParaRPr>
              </a:p>
            </p:txBody>
          </p:sp>
          <p:sp>
            <p:nvSpPr>
              <p:cNvPr id="6" name="Rettangolo 5"/>
              <p:cNvSpPr/>
              <p:nvPr/>
            </p:nvSpPr>
            <p:spPr bwMode="auto">
              <a:xfrm>
                <a:off x="6012615" y="1412776"/>
                <a:ext cx="516008" cy="504056"/>
              </a:xfrm>
              <a:prstGeom prst="rect">
                <a:avLst/>
              </a:prstGeom>
              <a:solidFill>
                <a:srgbClr val="FFFF99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449263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charset="0"/>
                  <a:buNone/>
                  <a:tabLst/>
                </a:pPr>
                <a:r>
                  <a:rPr lang="it-IT" sz="2800" dirty="0">
                    <a:solidFill>
                      <a:schemeClr val="tx1"/>
                    </a:solidFill>
                    <a:latin typeface="Calibri" charset="0"/>
                    <a:ea typeface="ＭＳ Ｐゴシック" charset="0"/>
                  </a:rPr>
                  <a:t>C</a:t>
                </a:r>
                <a:endParaRPr kumimoji="0" lang="it-IT" sz="2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charset="0"/>
                  <a:ea typeface="ＭＳ Ｐゴシック" charset="0"/>
                </a:endParaRPr>
              </a:p>
            </p:txBody>
          </p:sp>
          <p:sp>
            <p:nvSpPr>
              <p:cNvPr id="7" name="Rettangolo 6"/>
              <p:cNvSpPr/>
              <p:nvPr/>
            </p:nvSpPr>
            <p:spPr bwMode="auto">
              <a:xfrm>
                <a:off x="6528623" y="1412776"/>
                <a:ext cx="516008" cy="504056"/>
              </a:xfrm>
              <a:prstGeom prst="rect">
                <a:avLst/>
              </a:prstGeom>
              <a:solidFill>
                <a:srgbClr val="FFFF99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449263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charset="0"/>
                  <a:buNone/>
                  <a:tabLst/>
                </a:pPr>
                <a:r>
                  <a:rPr lang="it-IT" sz="2800" dirty="0">
                    <a:solidFill>
                      <a:schemeClr val="tx1"/>
                    </a:solidFill>
                    <a:latin typeface="Calibri" charset="0"/>
                    <a:ea typeface="ＭＳ Ｐゴシック" charset="0"/>
                  </a:rPr>
                  <a:t>D</a:t>
                </a:r>
                <a:endParaRPr kumimoji="0" lang="it-IT" sz="2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charset="0"/>
                  <a:ea typeface="ＭＳ Ｐゴシック" charset="0"/>
                </a:endParaRPr>
              </a:p>
            </p:txBody>
          </p:sp>
          <p:sp>
            <p:nvSpPr>
              <p:cNvPr id="8" name="Rettangolo 7"/>
              <p:cNvSpPr/>
              <p:nvPr/>
            </p:nvSpPr>
            <p:spPr bwMode="auto">
              <a:xfrm>
                <a:off x="7044424" y="1412776"/>
                <a:ext cx="516008" cy="504056"/>
              </a:xfrm>
              <a:prstGeom prst="rect">
                <a:avLst/>
              </a:prstGeom>
              <a:solidFill>
                <a:srgbClr val="FFFF99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449263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charset="0"/>
                  <a:buNone/>
                  <a:tabLst/>
                </a:pPr>
                <a:r>
                  <a:rPr lang="it-IT" sz="2800" dirty="0" smtClean="0">
                    <a:solidFill>
                      <a:schemeClr val="tx1"/>
                    </a:solidFill>
                    <a:latin typeface="Calibri" charset="0"/>
                    <a:ea typeface="ＭＳ Ｐゴシック" charset="0"/>
                  </a:rPr>
                  <a:t>E</a:t>
                </a:r>
                <a:endParaRPr kumimoji="0" lang="it-IT" sz="2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charset="0"/>
                  <a:ea typeface="ＭＳ Ｐゴシック" charset="0"/>
                </a:endParaRPr>
              </a:p>
            </p:txBody>
          </p:sp>
          <p:sp>
            <p:nvSpPr>
              <p:cNvPr id="9" name="Rettangolo 8"/>
              <p:cNvSpPr/>
              <p:nvPr/>
            </p:nvSpPr>
            <p:spPr bwMode="auto">
              <a:xfrm>
                <a:off x="7550907" y="1412776"/>
                <a:ext cx="516008" cy="504056"/>
              </a:xfrm>
              <a:prstGeom prst="rect">
                <a:avLst/>
              </a:prstGeom>
              <a:solidFill>
                <a:srgbClr val="FFFF99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449263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charset="0"/>
                  <a:buNone/>
                  <a:tabLst/>
                </a:pPr>
                <a:r>
                  <a:rPr lang="it-IT" sz="2800" dirty="0">
                    <a:solidFill>
                      <a:schemeClr val="tx1"/>
                    </a:solidFill>
                    <a:latin typeface="Calibri" charset="0"/>
                    <a:ea typeface="ＭＳ Ｐゴシック" charset="0"/>
                  </a:rPr>
                  <a:t>F</a:t>
                </a:r>
                <a:endParaRPr kumimoji="0" lang="it-IT" sz="2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charset="0"/>
                  <a:ea typeface="ＭＳ Ｐゴシック" charset="0"/>
                </a:endParaRPr>
              </a:p>
            </p:txBody>
          </p:sp>
        </p:grpSp>
        <p:sp>
          <p:nvSpPr>
            <p:cNvPr id="10" name="CasellaDiTesto 9"/>
            <p:cNvSpPr txBox="1"/>
            <p:nvPr/>
          </p:nvSpPr>
          <p:spPr>
            <a:xfrm>
              <a:off x="5149592" y="1043444"/>
              <a:ext cx="155492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1">
              <a:spAutoFit/>
            </a:bodyPr>
            <a:lstStyle/>
            <a:p>
              <a:r>
                <a:rPr lang="it-IT" sz="2400" dirty="0" smtClean="0">
                  <a:solidFill>
                    <a:schemeClr val="tx1"/>
                  </a:solidFill>
                </a:rPr>
                <a:t>0</a:t>
              </a:r>
              <a:endParaRPr lang="it-IT" sz="2400" dirty="0">
                <a:solidFill>
                  <a:schemeClr val="tx1"/>
                </a:solidFill>
              </a:endParaRPr>
            </a:p>
          </p:txBody>
        </p:sp>
        <p:sp>
          <p:nvSpPr>
            <p:cNvPr id="11" name="CasellaDiTesto 10"/>
            <p:cNvSpPr txBox="1"/>
            <p:nvPr/>
          </p:nvSpPr>
          <p:spPr>
            <a:xfrm>
              <a:off x="5671359" y="1043444"/>
              <a:ext cx="155492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1">
              <a:spAutoFit/>
            </a:bodyPr>
            <a:lstStyle/>
            <a:p>
              <a:r>
                <a:rPr lang="it-IT" sz="2400" dirty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12" name="CasellaDiTesto 11"/>
            <p:cNvSpPr txBox="1"/>
            <p:nvPr/>
          </p:nvSpPr>
          <p:spPr>
            <a:xfrm>
              <a:off x="6185354" y="1043444"/>
              <a:ext cx="155492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1">
              <a:spAutoFit/>
            </a:bodyPr>
            <a:lstStyle/>
            <a:p>
              <a:r>
                <a:rPr lang="it-IT" sz="2400" dirty="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13" name="CasellaDiTesto 12"/>
            <p:cNvSpPr txBox="1"/>
            <p:nvPr/>
          </p:nvSpPr>
          <p:spPr>
            <a:xfrm>
              <a:off x="6700886" y="1052736"/>
              <a:ext cx="155492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1">
              <a:spAutoFit/>
            </a:bodyPr>
            <a:lstStyle/>
            <a:p>
              <a:r>
                <a:rPr lang="it-IT" sz="2400" dirty="0">
                  <a:solidFill>
                    <a:schemeClr val="tx1"/>
                  </a:solidFill>
                </a:rPr>
                <a:t>3</a:t>
              </a:r>
            </a:p>
          </p:txBody>
        </p:sp>
        <p:sp>
          <p:nvSpPr>
            <p:cNvPr id="14" name="CasellaDiTesto 13"/>
            <p:cNvSpPr txBox="1"/>
            <p:nvPr/>
          </p:nvSpPr>
          <p:spPr>
            <a:xfrm>
              <a:off x="7225718" y="1052736"/>
              <a:ext cx="155492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1">
              <a:spAutoFit/>
            </a:bodyPr>
            <a:lstStyle/>
            <a:p>
              <a:r>
                <a:rPr lang="it-IT" sz="2400" dirty="0">
                  <a:solidFill>
                    <a:schemeClr val="tx1"/>
                  </a:solidFill>
                </a:rPr>
                <a:t>4</a:t>
              </a:r>
            </a:p>
          </p:txBody>
        </p:sp>
        <p:sp>
          <p:nvSpPr>
            <p:cNvPr id="15" name="CasellaDiTesto 14"/>
            <p:cNvSpPr txBox="1"/>
            <p:nvPr/>
          </p:nvSpPr>
          <p:spPr>
            <a:xfrm>
              <a:off x="7729774" y="1052736"/>
              <a:ext cx="155492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1">
              <a:spAutoFit/>
            </a:bodyPr>
            <a:lstStyle/>
            <a:p>
              <a:r>
                <a:rPr lang="it-IT" sz="2400" dirty="0">
                  <a:solidFill>
                    <a:schemeClr val="tx1"/>
                  </a:solidFill>
                </a:rPr>
                <a:t>5</a:t>
              </a:r>
            </a:p>
          </p:txBody>
        </p:sp>
        <p:sp>
          <p:nvSpPr>
            <p:cNvPr id="17" name="CasellaDiTesto 16"/>
            <p:cNvSpPr txBox="1"/>
            <p:nvPr/>
          </p:nvSpPr>
          <p:spPr>
            <a:xfrm>
              <a:off x="5094142" y="1916832"/>
              <a:ext cx="250068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1">
              <a:spAutoFit/>
            </a:bodyPr>
            <a:lstStyle/>
            <a:p>
              <a:r>
                <a:rPr lang="it-IT" sz="2400" dirty="0" smtClean="0">
                  <a:solidFill>
                    <a:schemeClr val="tx1"/>
                  </a:solidFill>
                </a:rPr>
                <a:t>-6</a:t>
              </a:r>
              <a:endParaRPr lang="it-IT" sz="2400" dirty="0">
                <a:solidFill>
                  <a:schemeClr val="tx1"/>
                </a:solidFill>
              </a:endParaRPr>
            </a:p>
          </p:txBody>
        </p:sp>
        <p:sp>
          <p:nvSpPr>
            <p:cNvPr id="18" name="CasellaDiTesto 17"/>
            <p:cNvSpPr txBox="1"/>
            <p:nvPr/>
          </p:nvSpPr>
          <p:spPr>
            <a:xfrm>
              <a:off x="5598198" y="1916832"/>
              <a:ext cx="250068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1">
              <a:spAutoFit/>
            </a:bodyPr>
            <a:lstStyle/>
            <a:p>
              <a:r>
                <a:rPr lang="it-IT" sz="2400" dirty="0" smtClean="0">
                  <a:solidFill>
                    <a:schemeClr val="tx1"/>
                  </a:solidFill>
                </a:rPr>
                <a:t>-5</a:t>
              </a:r>
              <a:endParaRPr lang="it-IT" sz="2400" dirty="0">
                <a:solidFill>
                  <a:schemeClr val="tx1"/>
                </a:solidFill>
              </a:endParaRPr>
            </a:p>
          </p:txBody>
        </p:sp>
        <p:sp>
          <p:nvSpPr>
            <p:cNvPr id="19" name="CasellaDiTesto 18"/>
            <p:cNvSpPr txBox="1"/>
            <p:nvPr/>
          </p:nvSpPr>
          <p:spPr>
            <a:xfrm>
              <a:off x="6102254" y="1916832"/>
              <a:ext cx="250068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1">
              <a:spAutoFit/>
            </a:bodyPr>
            <a:lstStyle/>
            <a:p>
              <a:r>
                <a:rPr lang="it-IT" sz="2400" dirty="0" smtClean="0">
                  <a:solidFill>
                    <a:schemeClr val="tx1"/>
                  </a:solidFill>
                </a:rPr>
                <a:t>-4</a:t>
              </a:r>
              <a:endParaRPr lang="it-IT" sz="2400" dirty="0">
                <a:solidFill>
                  <a:schemeClr val="tx1"/>
                </a:solidFill>
              </a:endParaRPr>
            </a:p>
          </p:txBody>
        </p:sp>
        <p:sp>
          <p:nvSpPr>
            <p:cNvPr id="20" name="CasellaDiTesto 19"/>
            <p:cNvSpPr txBox="1"/>
            <p:nvPr/>
          </p:nvSpPr>
          <p:spPr>
            <a:xfrm>
              <a:off x="6606310" y="1926124"/>
              <a:ext cx="250068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1">
              <a:spAutoFit/>
            </a:bodyPr>
            <a:lstStyle/>
            <a:p>
              <a:r>
                <a:rPr lang="it-IT" sz="2400" dirty="0" smtClean="0">
                  <a:solidFill>
                    <a:schemeClr val="tx1"/>
                  </a:solidFill>
                </a:rPr>
                <a:t>-3</a:t>
              </a:r>
              <a:endParaRPr lang="it-IT" sz="2400" dirty="0">
                <a:solidFill>
                  <a:schemeClr val="tx1"/>
                </a:solidFill>
              </a:endParaRPr>
            </a:p>
          </p:txBody>
        </p:sp>
        <p:sp>
          <p:nvSpPr>
            <p:cNvPr id="21" name="CasellaDiTesto 20"/>
            <p:cNvSpPr txBox="1"/>
            <p:nvPr/>
          </p:nvSpPr>
          <p:spPr>
            <a:xfrm>
              <a:off x="7148330" y="1926124"/>
              <a:ext cx="250068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1">
              <a:spAutoFit/>
            </a:bodyPr>
            <a:lstStyle/>
            <a:p>
              <a:r>
                <a:rPr lang="it-IT" sz="2400" dirty="0">
                  <a:solidFill>
                    <a:schemeClr val="tx1"/>
                  </a:solidFill>
                </a:rPr>
                <a:t>-</a:t>
              </a:r>
              <a:r>
                <a:rPr lang="it-IT" sz="2400" dirty="0" smtClean="0">
                  <a:solidFill>
                    <a:schemeClr val="tx1"/>
                  </a:solidFill>
                </a:rPr>
                <a:t>2</a:t>
              </a:r>
              <a:endParaRPr lang="it-IT" sz="2400" dirty="0">
                <a:solidFill>
                  <a:schemeClr val="tx1"/>
                </a:solidFill>
              </a:endParaRPr>
            </a:p>
          </p:txBody>
        </p:sp>
        <p:sp>
          <p:nvSpPr>
            <p:cNvPr id="22" name="CasellaDiTesto 21"/>
            <p:cNvSpPr txBox="1"/>
            <p:nvPr/>
          </p:nvSpPr>
          <p:spPr>
            <a:xfrm>
              <a:off x="7634300" y="1926124"/>
              <a:ext cx="250068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1">
              <a:spAutoFit/>
            </a:bodyPr>
            <a:lstStyle/>
            <a:p>
              <a:r>
                <a:rPr lang="it-IT" sz="2400" dirty="0" smtClean="0">
                  <a:solidFill>
                    <a:schemeClr val="tx1"/>
                  </a:solidFill>
                </a:rPr>
                <a:t>-1</a:t>
              </a:r>
              <a:endParaRPr lang="it-IT" sz="2400" dirty="0">
                <a:solidFill>
                  <a:schemeClr val="tx1"/>
                </a:solidFill>
              </a:endParaRPr>
            </a:p>
          </p:txBody>
        </p:sp>
      </p:grpSp>
      <p:sp>
        <p:nvSpPr>
          <p:cNvPr id="26" name="CasellaDiTesto 25"/>
          <p:cNvSpPr txBox="1"/>
          <p:nvPr/>
        </p:nvSpPr>
        <p:spPr>
          <a:xfrm>
            <a:off x="5981918" y="836712"/>
            <a:ext cx="6463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800" dirty="0" smtClean="0">
                <a:solidFill>
                  <a:schemeClr val="tx1"/>
                </a:solidFill>
              </a:rPr>
              <a:t>1:3</a:t>
            </a:r>
            <a:endParaRPr lang="it-IT" sz="2800" dirty="0">
              <a:solidFill>
                <a:schemeClr val="tx1"/>
              </a:solidFill>
            </a:endParaRPr>
          </a:p>
        </p:txBody>
      </p:sp>
      <p:sp>
        <p:nvSpPr>
          <p:cNvPr id="27" name="Rettangolo 26"/>
          <p:cNvSpPr/>
          <p:nvPr/>
        </p:nvSpPr>
        <p:spPr bwMode="auto">
          <a:xfrm>
            <a:off x="5496607" y="1289250"/>
            <a:ext cx="1547817" cy="18804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endParaRPr kumimoji="0" lang="it-IT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Calibri" charset="0"/>
              <a:ea typeface="ＭＳ Ｐゴシック" charset="0"/>
            </a:endParaRPr>
          </a:p>
        </p:txBody>
      </p:sp>
      <p:sp>
        <p:nvSpPr>
          <p:cNvPr id="30" name="Rettangolo 29"/>
          <p:cNvSpPr/>
          <p:nvPr/>
        </p:nvSpPr>
        <p:spPr bwMode="auto">
          <a:xfrm>
            <a:off x="6528624" y="1279958"/>
            <a:ext cx="516008" cy="206633"/>
          </a:xfrm>
          <a:prstGeom prst="rect">
            <a:avLst/>
          </a:prstGeom>
          <a:pattFill prst="wdDnDiag">
            <a:fgClr>
              <a:schemeClr val="accent2">
                <a:lumMod val="60000"/>
                <a:lumOff val="40000"/>
              </a:schemeClr>
            </a:fgClr>
            <a:bgClr>
              <a:schemeClr val="bg1"/>
            </a:bgClr>
          </a:patt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endParaRPr kumimoji="0" lang="it-IT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Calibri" charset="0"/>
              <a:ea typeface="ＭＳ Ｐゴシック" charset="0"/>
            </a:endParaRPr>
          </a:p>
        </p:txBody>
      </p:sp>
      <p:cxnSp>
        <p:nvCxnSpPr>
          <p:cNvPr id="29" name="Connettore 2 28"/>
          <p:cNvCxnSpPr>
            <a:stCxn id="27" idx="1"/>
            <a:endCxn id="27" idx="3"/>
          </p:cNvCxnSpPr>
          <p:nvPr/>
        </p:nvCxnSpPr>
        <p:spPr bwMode="auto">
          <a:xfrm>
            <a:off x="5496607" y="1383275"/>
            <a:ext cx="1547817" cy="0"/>
          </a:xfrm>
          <a:prstGeom prst="straightConnector1">
            <a:avLst/>
          </a:prstGeom>
          <a:solidFill>
            <a:srgbClr val="00B8FF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32" name="Rettangolo 31"/>
          <p:cNvSpPr/>
          <p:nvPr/>
        </p:nvSpPr>
        <p:spPr bwMode="auto">
          <a:xfrm>
            <a:off x="5496607" y="2708920"/>
            <a:ext cx="2054300" cy="19734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endParaRPr kumimoji="0" lang="it-IT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Calibri" charset="0"/>
              <a:ea typeface="ＭＳ Ｐゴシック" charset="0"/>
            </a:endParaRPr>
          </a:p>
        </p:txBody>
      </p:sp>
      <p:sp>
        <p:nvSpPr>
          <p:cNvPr id="33" name="Rettangolo 32"/>
          <p:cNvSpPr/>
          <p:nvPr/>
        </p:nvSpPr>
        <p:spPr bwMode="auto">
          <a:xfrm>
            <a:off x="5496607" y="2708920"/>
            <a:ext cx="527505" cy="197341"/>
          </a:xfrm>
          <a:prstGeom prst="rect">
            <a:avLst/>
          </a:prstGeom>
          <a:pattFill prst="wdDnDiag">
            <a:fgClr>
              <a:schemeClr val="accent2">
                <a:lumMod val="60000"/>
                <a:lumOff val="40000"/>
              </a:schemeClr>
            </a:fgClr>
            <a:bgClr>
              <a:schemeClr val="bg1"/>
            </a:bgClr>
          </a:patt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endParaRPr kumimoji="0" lang="it-IT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Calibri" charset="0"/>
              <a:ea typeface="ＭＳ Ｐゴシック" charset="0"/>
            </a:endParaRPr>
          </a:p>
        </p:txBody>
      </p:sp>
      <p:cxnSp>
        <p:nvCxnSpPr>
          <p:cNvPr id="34" name="Connettore 2 33"/>
          <p:cNvCxnSpPr>
            <a:stCxn id="32" idx="3"/>
            <a:endCxn id="32" idx="1"/>
          </p:cNvCxnSpPr>
          <p:nvPr/>
        </p:nvCxnSpPr>
        <p:spPr bwMode="auto">
          <a:xfrm flipH="1">
            <a:off x="5496607" y="2807591"/>
            <a:ext cx="2054300" cy="0"/>
          </a:xfrm>
          <a:prstGeom prst="straightConnector1">
            <a:avLst/>
          </a:prstGeom>
          <a:solidFill>
            <a:srgbClr val="00B8FF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40" name="CasellaDiTesto 39"/>
          <p:cNvSpPr txBox="1"/>
          <p:nvPr/>
        </p:nvSpPr>
        <p:spPr>
          <a:xfrm>
            <a:off x="5849876" y="2906261"/>
            <a:ext cx="12570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800" dirty="0" smtClean="0">
                <a:solidFill>
                  <a:schemeClr val="tx1"/>
                </a:solidFill>
              </a:rPr>
              <a:t>-2:-5:-1</a:t>
            </a:r>
            <a:endParaRPr lang="it-IT" sz="2800" dirty="0">
              <a:solidFill>
                <a:schemeClr val="tx1"/>
              </a:solidFill>
            </a:endParaRPr>
          </a:p>
        </p:txBody>
      </p:sp>
      <p:sp>
        <p:nvSpPr>
          <p:cNvPr id="41" name="CasellaDiTesto 40"/>
          <p:cNvSpPr txBox="1"/>
          <p:nvPr/>
        </p:nvSpPr>
        <p:spPr>
          <a:xfrm>
            <a:off x="5984411" y="3275593"/>
            <a:ext cx="10358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800" dirty="0" smtClean="0">
                <a:solidFill>
                  <a:schemeClr val="tx1"/>
                </a:solidFill>
              </a:rPr>
              <a:t>4:1:-1</a:t>
            </a:r>
            <a:endParaRPr lang="it-IT" sz="2800" dirty="0">
              <a:solidFill>
                <a:schemeClr val="tx1"/>
              </a:solidFill>
            </a:endParaRPr>
          </a:p>
        </p:txBody>
      </p:sp>
      <p:sp>
        <p:nvSpPr>
          <p:cNvPr id="42" name="CasellaDiTesto 41"/>
          <p:cNvSpPr txBox="1"/>
          <p:nvPr/>
        </p:nvSpPr>
        <p:spPr>
          <a:xfrm>
            <a:off x="7497980" y="3933056"/>
            <a:ext cx="463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800" dirty="0" smtClean="0">
                <a:solidFill>
                  <a:schemeClr val="tx1"/>
                </a:solidFill>
              </a:rPr>
              <a:t>3:</a:t>
            </a:r>
            <a:endParaRPr lang="it-IT" sz="2800" dirty="0">
              <a:solidFill>
                <a:schemeClr val="tx1"/>
              </a:solidFill>
            </a:endParaRPr>
          </a:p>
        </p:txBody>
      </p:sp>
      <p:sp>
        <p:nvSpPr>
          <p:cNvPr id="43" name="Rettangolo 42"/>
          <p:cNvSpPr/>
          <p:nvPr/>
        </p:nvSpPr>
        <p:spPr bwMode="auto">
          <a:xfrm>
            <a:off x="6552072" y="4375030"/>
            <a:ext cx="2124384" cy="19734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endParaRPr kumimoji="0" lang="it-IT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Calibri" charset="0"/>
              <a:ea typeface="ＭＳ Ｐゴシック" charset="0"/>
            </a:endParaRPr>
          </a:p>
        </p:txBody>
      </p:sp>
      <p:sp>
        <p:nvSpPr>
          <p:cNvPr id="44" name="Rettangolo 43"/>
          <p:cNvSpPr/>
          <p:nvPr/>
        </p:nvSpPr>
        <p:spPr bwMode="auto">
          <a:xfrm>
            <a:off x="8090364" y="4365739"/>
            <a:ext cx="586091" cy="206632"/>
          </a:xfrm>
          <a:prstGeom prst="rect">
            <a:avLst/>
          </a:prstGeom>
          <a:pattFill prst="wdDnDiag">
            <a:fgClr>
              <a:schemeClr val="accent2">
                <a:lumMod val="60000"/>
                <a:lumOff val="40000"/>
              </a:schemeClr>
            </a:fgClr>
            <a:bgClr>
              <a:schemeClr val="bg1"/>
            </a:bgClr>
          </a:patt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endParaRPr kumimoji="0" lang="it-IT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Calibri" charset="0"/>
              <a:ea typeface="ＭＳ Ｐゴシック" charset="0"/>
            </a:endParaRPr>
          </a:p>
        </p:txBody>
      </p:sp>
      <p:cxnSp>
        <p:nvCxnSpPr>
          <p:cNvPr id="45" name="Connettore 2 44"/>
          <p:cNvCxnSpPr>
            <a:stCxn id="43" idx="1"/>
            <a:endCxn id="43" idx="3"/>
          </p:cNvCxnSpPr>
          <p:nvPr/>
        </p:nvCxnSpPr>
        <p:spPr bwMode="auto">
          <a:xfrm>
            <a:off x="6552072" y="4473701"/>
            <a:ext cx="2124384" cy="0"/>
          </a:xfrm>
          <a:prstGeom prst="straightConnector1">
            <a:avLst/>
          </a:prstGeom>
          <a:solidFill>
            <a:srgbClr val="00B8FF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grpSp>
        <p:nvGrpSpPr>
          <p:cNvPr id="49" name="Gruppo 48"/>
          <p:cNvGrpSpPr/>
          <p:nvPr/>
        </p:nvGrpSpPr>
        <p:grpSpPr>
          <a:xfrm>
            <a:off x="5004048" y="4521898"/>
            <a:ext cx="3086316" cy="1252012"/>
            <a:chOff x="4980599" y="1043444"/>
            <a:chExt cx="3086316" cy="1252012"/>
          </a:xfrm>
        </p:grpSpPr>
        <p:grpSp>
          <p:nvGrpSpPr>
            <p:cNvPr id="50" name="Gruppo 49"/>
            <p:cNvGrpSpPr/>
            <p:nvPr/>
          </p:nvGrpSpPr>
          <p:grpSpPr>
            <a:xfrm>
              <a:off x="4980599" y="1412776"/>
              <a:ext cx="3086316" cy="504056"/>
              <a:chOff x="4980599" y="1412776"/>
              <a:chExt cx="3086316" cy="504056"/>
            </a:xfrm>
          </p:grpSpPr>
          <p:sp>
            <p:nvSpPr>
              <p:cNvPr id="63" name="Rettangolo 62"/>
              <p:cNvSpPr/>
              <p:nvPr/>
            </p:nvSpPr>
            <p:spPr bwMode="auto">
              <a:xfrm>
                <a:off x="4980599" y="1412776"/>
                <a:ext cx="516008" cy="504056"/>
              </a:xfrm>
              <a:prstGeom prst="rect">
                <a:avLst/>
              </a:prstGeom>
              <a:solidFill>
                <a:srgbClr val="FFFF99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449263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charset="0"/>
                  <a:buNone/>
                  <a:tabLst/>
                </a:pPr>
                <a:r>
                  <a:rPr lang="it-IT" sz="2800" dirty="0">
                    <a:solidFill>
                      <a:schemeClr val="tx1"/>
                    </a:solidFill>
                    <a:latin typeface="Calibri" charset="0"/>
                    <a:ea typeface="ＭＳ Ｐゴシック" charset="0"/>
                  </a:rPr>
                  <a:t>A</a:t>
                </a:r>
                <a:endParaRPr kumimoji="0" lang="it-IT" sz="2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charset="0"/>
                  <a:ea typeface="ＭＳ Ｐゴシック" charset="0"/>
                </a:endParaRPr>
              </a:p>
            </p:txBody>
          </p:sp>
          <p:sp>
            <p:nvSpPr>
              <p:cNvPr id="64" name="Rettangolo 63"/>
              <p:cNvSpPr/>
              <p:nvPr/>
            </p:nvSpPr>
            <p:spPr bwMode="auto">
              <a:xfrm>
                <a:off x="5496607" y="1412776"/>
                <a:ext cx="516008" cy="504056"/>
              </a:xfrm>
              <a:prstGeom prst="rect">
                <a:avLst/>
              </a:prstGeom>
              <a:solidFill>
                <a:srgbClr val="FFFF99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449263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charset="0"/>
                  <a:buNone/>
                  <a:tabLst/>
                </a:pPr>
                <a:r>
                  <a:rPr lang="it-IT" sz="2800" dirty="0">
                    <a:solidFill>
                      <a:schemeClr val="tx1"/>
                    </a:solidFill>
                    <a:latin typeface="Calibri" charset="0"/>
                    <a:ea typeface="ＭＳ Ｐゴシック" charset="0"/>
                  </a:rPr>
                  <a:t>B</a:t>
                </a:r>
                <a:endParaRPr kumimoji="0" lang="it-IT" sz="2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charset="0"/>
                  <a:ea typeface="ＭＳ Ｐゴシック" charset="0"/>
                </a:endParaRPr>
              </a:p>
            </p:txBody>
          </p:sp>
          <p:sp>
            <p:nvSpPr>
              <p:cNvPr id="65" name="Rettangolo 64"/>
              <p:cNvSpPr/>
              <p:nvPr/>
            </p:nvSpPr>
            <p:spPr bwMode="auto">
              <a:xfrm>
                <a:off x="6012615" y="1412776"/>
                <a:ext cx="516008" cy="504056"/>
              </a:xfrm>
              <a:prstGeom prst="rect">
                <a:avLst/>
              </a:prstGeom>
              <a:solidFill>
                <a:srgbClr val="FFFF99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449263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charset="0"/>
                  <a:buNone/>
                  <a:tabLst/>
                </a:pPr>
                <a:r>
                  <a:rPr lang="it-IT" sz="2800" dirty="0">
                    <a:solidFill>
                      <a:schemeClr val="tx1"/>
                    </a:solidFill>
                    <a:latin typeface="Calibri" charset="0"/>
                    <a:ea typeface="ＭＳ Ｐゴシック" charset="0"/>
                  </a:rPr>
                  <a:t>C</a:t>
                </a:r>
                <a:endParaRPr kumimoji="0" lang="it-IT" sz="2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charset="0"/>
                  <a:ea typeface="ＭＳ Ｐゴシック" charset="0"/>
                </a:endParaRPr>
              </a:p>
            </p:txBody>
          </p:sp>
          <p:sp>
            <p:nvSpPr>
              <p:cNvPr id="66" name="Rettangolo 65"/>
              <p:cNvSpPr/>
              <p:nvPr/>
            </p:nvSpPr>
            <p:spPr bwMode="auto">
              <a:xfrm>
                <a:off x="6528623" y="1412776"/>
                <a:ext cx="516008" cy="504056"/>
              </a:xfrm>
              <a:prstGeom prst="rect">
                <a:avLst/>
              </a:prstGeom>
              <a:solidFill>
                <a:srgbClr val="FFFF99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449263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charset="0"/>
                  <a:buNone/>
                  <a:tabLst/>
                </a:pPr>
                <a:r>
                  <a:rPr lang="it-IT" sz="2800" dirty="0">
                    <a:solidFill>
                      <a:schemeClr val="tx1"/>
                    </a:solidFill>
                    <a:latin typeface="Calibri" charset="0"/>
                    <a:ea typeface="ＭＳ Ｐゴシック" charset="0"/>
                  </a:rPr>
                  <a:t>D</a:t>
                </a:r>
                <a:endParaRPr kumimoji="0" lang="it-IT" sz="2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charset="0"/>
                  <a:ea typeface="ＭＳ Ｐゴシック" charset="0"/>
                </a:endParaRPr>
              </a:p>
            </p:txBody>
          </p:sp>
          <p:sp>
            <p:nvSpPr>
              <p:cNvPr id="67" name="Rettangolo 66"/>
              <p:cNvSpPr/>
              <p:nvPr/>
            </p:nvSpPr>
            <p:spPr bwMode="auto">
              <a:xfrm>
                <a:off x="7044424" y="1412776"/>
                <a:ext cx="516008" cy="504056"/>
              </a:xfrm>
              <a:prstGeom prst="rect">
                <a:avLst/>
              </a:prstGeom>
              <a:solidFill>
                <a:srgbClr val="FFFF99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449263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charset="0"/>
                  <a:buNone/>
                  <a:tabLst/>
                </a:pPr>
                <a:r>
                  <a:rPr lang="it-IT" sz="2800" dirty="0" smtClean="0">
                    <a:solidFill>
                      <a:schemeClr val="tx1"/>
                    </a:solidFill>
                    <a:latin typeface="Calibri" charset="0"/>
                    <a:ea typeface="ＭＳ Ｐゴシック" charset="0"/>
                  </a:rPr>
                  <a:t>E</a:t>
                </a:r>
                <a:endParaRPr kumimoji="0" lang="it-IT" sz="2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charset="0"/>
                  <a:ea typeface="ＭＳ Ｐゴシック" charset="0"/>
                </a:endParaRPr>
              </a:p>
            </p:txBody>
          </p:sp>
          <p:sp>
            <p:nvSpPr>
              <p:cNvPr id="68" name="Rettangolo 67"/>
              <p:cNvSpPr/>
              <p:nvPr/>
            </p:nvSpPr>
            <p:spPr bwMode="auto">
              <a:xfrm>
                <a:off x="7550907" y="1412776"/>
                <a:ext cx="516008" cy="504056"/>
              </a:xfrm>
              <a:prstGeom prst="rect">
                <a:avLst/>
              </a:prstGeom>
              <a:solidFill>
                <a:srgbClr val="FFFF99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449263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charset="0"/>
                  <a:buNone/>
                  <a:tabLst/>
                </a:pPr>
                <a:r>
                  <a:rPr lang="it-IT" sz="2800" dirty="0">
                    <a:solidFill>
                      <a:schemeClr val="tx1"/>
                    </a:solidFill>
                    <a:latin typeface="Calibri" charset="0"/>
                    <a:ea typeface="ＭＳ Ｐゴシック" charset="0"/>
                  </a:rPr>
                  <a:t>F</a:t>
                </a:r>
                <a:endParaRPr kumimoji="0" lang="it-IT" sz="2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libri" charset="0"/>
                  <a:ea typeface="ＭＳ Ｐゴシック" charset="0"/>
                </a:endParaRPr>
              </a:p>
            </p:txBody>
          </p:sp>
        </p:grpSp>
        <p:sp>
          <p:nvSpPr>
            <p:cNvPr id="51" name="CasellaDiTesto 50"/>
            <p:cNvSpPr txBox="1"/>
            <p:nvPr/>
          </p:nvSpPr>
          <p:spPr>
            <a:xfrm>
              <a:off x="5149592" y="1043444"/>
              <a:ext cx="155492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1">
              <a:spAutoFit/>
            </a:bodyPr>
            <a:lstStyle/>
            <a:p>
              <a:r>
                <a:rPr lang="it-IT" sz="2400" dirty="0" smtClean="0">
                  <a:solidFill>
                    <a:schemeClr val="tx1"/>
                  </a:solidFill>
                </a:rPr>
                <a:t>0</a:t>
              </a:r>
              <a:endParaRPr lang="it-IT" sz="2400" dirty="0">
                <a:solidFill>
                  <a:schemeClr val="tx1"/>
                </a:solidFill>
              </a:endParaRPr>
            </a:p>
          </p:txBody>
        </p:sp>
        <p:sp>
          <p:nvSpPr>
            <p:cNvPr id="52" name="CasellaDiTesto 51"/>
            <p:cNvSpPr txBox="1"/>
            <p:nvPr/>
          </p:nvSpPr>
          <p:spPr>
            <a:xfrm>
              <a:off x="5671359" y="1043444"/>
              <a:ext cx="155492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1">
              <a:spAutoFit/>
            </a:bodyPr>
            <a:lstStyle/>
            <a:p>
              <a:r>
                <a:rPr lang="it-IT" sz="2400" dirty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53" name="CasellaDiTesto 52"/>
            <p:cNvSpPr txBox="1"/>
            <p:nvPr/>
          </p:nvSpPr>
          <p:spPr>
            <a:xfrm>
              <a:off x="6185354" y="1043444"/>
              <a:ext cx="155492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1">
              <a:spAutoFit/>
            </a:bodyPr>
            <a:lstStyle/>
            <a:p>
              <a:r>
                <a:rPr lang="it-IT" sz="2400" dirty="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54" name="CasellaDiTesto 53"/>
            <p:cNvSpPr txBox="1"/>
            <p:nvPr/>
          </p:nvSpPr>
          <p:spPr>
            <a:xfrm>
              <a:off x="6700886" y="1052736"/>
              <a:ext cx="155492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1">
              <a:spAutoFit/>
            </a:bodyPr>
            <a:lstStyle/>
            <a:p>
              <a:r>
                <a:rPr lang="it-IT" sz="2400" dirty="0">
                  <a:solidFill>
                    <a:schemeClr val="tx1"/>
                  </a:solidFill>
                </a:rPr>
                <a:t>3</a:t>
              </a:r>
            </a:p>
          </p:txBody>
        </p:sp>
        <p:sp>
          <p:nvSpPr>
            <p:cNvPr id="55" name="CasellaDiTesto 54"/>
            <p:cNvSpPr txBox="1"/>
            <p:nvPr/>
          </p:nvSpPr>
          <p:spPr>
            <a:xfrm>
              <a:off x="7225718" y="1052736"/>
              <a:ext cx="155492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1">
              <a:spAutoFit/>
            </a:bodyPr>
            <a:lstStyle/>
            <a:p>
              <a:r>
                <a:rPr lang="it-IT" sz="2400" dirty="0">
                  <a:solidFill>
                    <a:schemeClr val="tx1"/>
                  </a:solidFill>
                </a:rPr>
                <a:t>4</a:t>
              </a:r>
            </a:p>
          </p:txBody>
        </p:sp>
        <p:sp>
          <p:nvSpPr>
            <p:cNvPr id="56" name="CasellaDiTesto 55"/>
            <p:cNvSpPr txBox="1"/>
            <p:nvPr/>
          </p:nvSpPr>
          <p:spPr>
            <a:xfrm>
              <a:off x="7729774" y="1052736"/>
              <a:ext cx="155492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1">
              <a:spAutoFit/>
            </a:bodyPr>
            <a:lstStyle/>
            <a:p>
              <a:r>
                <a:rPr lang="it-IT" sz="2400" dirty="0">
                  <a:solidFill>
                    <a:schemeClr val="tx1"/>
                  </a:solidFill>
                </a:rPr>
                <a:t>5</a:t>
              </a:r>
            </a:p>
          </p:txBody>
        </p:sp>
        <p:sp>
          <p:nvSpPr>
            <p:cNvPr id="57" name="CasellaDiTesto 56"/>
            <p:cNvSpPr txBox="1"/>
            <p:nvPr/>
          </p:nvSpPr>
          <p:spPr>
            <a:xfrm>
              <a:off x="5094142" y="1916832"/>
              <a:ext cx="250068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1">
              <a:spAutoFit/>
            </a:bodyPr>
            <a:lstStyle/>
            <a:p>
              <a:r>
                <a:rPr lang="it-IT" sz="2400" dirty="0" smtClean="0">
                  <a:solidFill>
                    <a:schemeClr val="tx1"/>
                  </a:solidFill>
                </a:rPr>
                <a:t>-6</a:t>
              </a:r>
              <a:endParaRPr lang="it-IT" sz="2400" dirty="0">
                <a:solidFill>
                  <a:schemeClr val="tx1"/>
                </a:solidFill>
              </a:endParaRPr>
            </a:p>
          </p:txBody>
        </p:sp>
        <p:sp>
          <p:nvSpPr>
            <p:cNvPr id="58" name="CasellaDiTesto 57"/>
            <p:cNvSpPr txBox="1"/>
            <p:nvPr/>
          </p:nvSpPr>
          <p:spPr>
            <a:xfrm>
              <a:off x="5598198" y="1916832"/>
              <a:ext cx="250068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1">
              <a:spAutoFit/>
            </a:bodyPr>
            <a:lstStyle/>
            <a:p>
              <a:r>
                <a:rPr lang="it-IT" sz="2400" dirty="0" smtClean="0">
                  <a:solidFill>
                    <a:schemeClr val="tx1"/>
                  </a:solidFill>
                </a:rPr>
                <a:t>-5</a:t>
              </a:r>
              <a:endParaRPr lang="it-IT" sz="2400" dirty="0">
                <a:solidFill>
                  <a:schemeClr val="tx1"/>
                </a:solidFill>
              </a:endParaRPr>
            </a:p>
          </p:txBody>
        </p:sp>
        <p:sp>
          <p:nvSpPr>
            <p:cNvPr id="59" name="CasellaDiTesto 58"/>
            <p:cNvSpPr txBox="1"/>
            <p:nvPr/>
          </p:nvSpPr>
          <p:spPr>
            <a:xfrm>
              <a:off x="6102254" y="1916832"/>
              <a:ext cx="250068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1">
              <a:spAutoFit/>
            </a:bodyPr>
            <a:lstStyle/>
            <a:p>
              <a:r>
                <a:rPr lang="it-IT" sz="2400" dirty="0" smtClean="0">
                  <a:solidFill>
                    <a:schemeClr val="tx1"/>
                  </a:solidFill>
                </a:rPr>
                <a:t>-4</a:t>
              </a:r>
              <a:endParaRPr lang="it-IT" sz="2400" dirty="0">
                <a:solidFill>
                  <a:schemeClr val="tx1"/>
                </a:solidFill>
              </a:endParaRPr>
            </a:p>
          </p:txBody>
        </p:sp>
        <p:sp>
          <p:nvSpPr>
            <p:cNvPr id="60" name="CasellaDiTesto 59"/>
            <p:cNvSpPr txBox="1"/>
            <p:nvPr/>
          </p:nvSpPr>
          <p:spPr>
            <a:xfrm>
              <a:off x="6606310" y="1926124"/>
              <a:ext cx="250068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1">
              <a:spAutoFit/>
            </a:bodyPr>
            <a:lstStyle/>
            <a:p>
              <a:r>
                <a:rPr lang="it-IT" sz="2400" dirty="0" smtClean="0">
                  <a:solidFill>
                    <a:schemeClr val="tx1"/>
                  </a:solidFill>
                </a:rPr>
                <a:t>-3</a:t>
              </a:r>
              <a:endParaRPr lang="it-IT" sz="2400" dirty="0">
                <a:solidFill>
                  <a:schemeClr val="tx1"/>
                </a:solidFill>
              </a:endParaRPr>
            </a:p>
          </p:txBody>
        </p:sp>
        <p:sp>
          <p:nvSpPr>
            <p:cNvPr id="61" name="CasellaDiTesto 60"/>
            <p:cNvSpPr txBox="1"/>
            <p:nvPr/>
          </p:nvSpPr>
          <p:spPr>
            <a:xfrm>
              <a:off x="7148330" y="1926124"/>
              <a:ext cx="250068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1">
              <a:spAutoFit/>
            </a:bodyPr>
            <a:lstStyle/>
            <a:p>
              <a:r>
                <a:rPr lang="it-IT" sz="2400" dirty="0">
                  <a:solidFill>
                    <a:schemeClr val="tx1"/>
                  </a:solidFill>
                </a:rPr>
                <a:t>-</a:t>
              </a:r>
              <a:r>
                <a:rPr lang="it-IT" sz="2400" dirty="0" smtClean="0">
                  <a:solidFill>
                    <a:schemeClr val="tx1"/>
                  </a:solidFill>
                </a:rPr>
                <a:t>2</a:t>
              </a:r>
              <a:endParaRPr lang="it-IT" sz="2400" dirty="0">
                <a:solidFill>
                  <a:schemeClr val="tx1"/>
                </a:solidFill>
              </a:endParaRPr>
            </a:p>
          </p:txBody>
        </p:sp>
        <p:sp>
          <p:nvSpPr>
            <p:cNvPr id="62" name="CasellaDiTesto 61"/>
            <p:cNvSpPr txBox="1"/>
            <p:nvPr/>
          </p:nvSpPr>
          <p:spPr>
            <a:xfrm>
              <a:off x="7634300" y="1926124"/>
              <a:ext cx="250068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1">
              <a:spAutoFit/>
            </a:bodyPr>
            <a:lstStyle/>
            <a:p>
              <a:r>
                <a:rPr lang="it-IT" sz="2400" dirty="0" smtClean="0">
                  <a:solidFill>
                    <a:schemeClr val="tx1"/>
                  </a:solidFill>
                </a:rPr>
                <a:t>-1</a:t>
              </a:r>
              <a:endParaRPr lang="it-IT" sz="2400" dirty="0">
                <a:solidFill>
                  <a:schemeClr val="tx1"/>
                </a:solidFill>
              </a:endParaRPr>
            </a:p>
          </p:txBody>
        </p:sp>
      </p:grpSp>
      <p:sp>
        <p:nvSpPr>
          <p:cNvPr id="71" name="Rettangolo 70"/>
          <p:cNvSpPr/>
          <p:nvPr/>
        </p:nvSpPr>
        <p:spPr bwMode="auto">
          <a:xfrm>
            <a:off x="4355977" y="5732775"/>
            <a:ext cx="2711896" cy="19734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endParaRPr kumimoji="0" lang="it-IT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Calibri" charset="0"/>
              <a:ea typeface="ＭＳ Ｐゴシック" charset="0"/>
            </a:endParaRPr>
          </a:p>
        </p:txBody>
      </p:sp>
      <p:sp>
        <p:nvSpPr>
          <p:cNvPr id="72" name="Rettangolo 71"/>
          <p:cNvSpPr/>
          <p:nvPr/>
        </p:nvSpPr>
        <p:spPr bwMode="auto">
          <a:xfrm>
            <a:off x="4355976" y="5732775"/>
            <a:ext cx="648072" cy="197341"/>
          </a:xfrm>
          <a:prstGeom prst="rect">
            <a:avLst/>
          </a:prstGeom>
          <a:pattFill prst="wdDnDiag">
            <a:fgClr>
              <a:schemeClr val="accent2">
                <a:lumMod val="60000"/>
                <a:lumOff val="40000"/>
              </a:schemeClr>
            </a:fgClr>
            <a:bgClr>
              <a:schemeClr val="bg1"/>
            </a:bgClr>
          </a:patt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endParaRPr kumimoji="0" lang="it-IT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Calibri" charset="0"/>
              <a:ea typeface="ＭＳ Ｐゴシック" charset="0"/>
            </a:endParaRPr>
          </a:p>
        </p:txBody>
      </p:sp>
      <p:cxnSp>
        <p:nvCxnSpPr>
          <p:cNvPr id="73" name="Connettore 2 72"/>
          <p:cNvCxnSpPr>
            <a:stCxn id="71" idx="3"/>
            <a:endCxn id="71" idx="1"/>
          </p:cNvCxnSpPr>
          <p:nvPr/>
        </p:nvCxnSpPr>
        <p:spPr bwMode="auto">
          <a:xfrm flipH="1">
            <a:off x="4355977" y="5831446"/>
            <a:ext cx="2711896" cy="0"/>
          </a:xfrm>
          <a:prstGeom prst="straightConnector1">
            <a:avLst/>
          </a:prstGeom>
          <a:solidFill>
            <a:srgbClr val="00B8FF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74" name="CasellaDiTesto 73"/>
          <p:cNvSpPr txBox="1"/>
          <p:nvPr/>
        </p:nvSpPr>
        <p:spPr>
          <a:xfrm>
            <a:off x="5357317" y="5930116"/>
            <a:ext cx="8531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800" dirty="0">
                <a:solidFill>
                  <a:schemeClr val="tx1"/>
                </a:solidFill>
              </a:rPr>
              <a:t>3</a:t>
            </a:r>
            <a:r>
              <a:rPr lang="it-IT" sz="2800" dirty="0" smtClean="0">
                <a:solidFill>
                  <a:schemeClr val="tx1"/>
                </a:solidFill>
              </a:rPr>
              <a:t>::-1</a:t>
            </a:r>
            <a:endParaRPr lang="it-IT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4297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Liste altre operazioni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a = [1,2,3,4]</a:t>
            </a:r>
          </a:p>
          <a:p>
            <a:pPr marL="0" indent="0">
              <a:buNone/>
            </a:pP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a[2:2] </a:t>
            </a: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= [10,20,30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]</a:t>
            </a:r>
          </a:p>
          <a:p>
            <a:pPr marL="0" indent="0"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[</a:t>
            </a: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1, 2, 10, 20, 30, 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3, 4]</a:t>
            </a:r>
          </a:p>
          <a:p>
            <a:pPr marL="0" indent="0">
              <a:buNone/>
            </a:pPr>
            <a:endParaRPr lang="it-IT" sz="20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sz="2000" b="1" dirty="0" smtClean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del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a[2:3]</a:t>
            </a:r>
          </a:p>
          <a:p>
            <a:pPr marL="0" indent="0">
              <a:buNone/>
            </a:pP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[1, 2, 20, 30, 3, 4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]</a:t>
            </a:r>
          </a:p>
          <a:p>
            <a:pPr marL="0" indent="0">
              <a:buNone/>
            </a:pPr>
            <a:endParaRPr lang="it-IT" sz="20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it-IT" sz="20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it-IT" sz="20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sz="2000" b="1" dirty="0" smtClean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del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a</a:t>
            </a:r>
          </a:p>
          <a:p>
            <a:pPr marL="0" indent="0"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a</a:t>
            </a:r>
          </a:p>
          <a:p>
            <a:pPr marL="0" indent="0">
              <a:buNone/>
            </a:pPr>
            <a:r>
              <a:rPr lang="en-US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NameError</a:t>
            </a:r>
            <a:r>
              <a:rPr lang="en-US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: name 'a' is not defined</a:t>
            </a:r>
            <a:endParaRPr lang="it-IT" sz="20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5553238" y="1266012"/>
            <a:ext cx="3339242" cy="954107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sz="2800" dirty="0" smtClean="0">
                <a:solidFill>
                  <a:schemeClr val="tx1"/>
                </a:solidFill>
              </a:rPr>
              <a:t>inserire elementi in una lista. </a:t>
            </a:r>
            <a:endParaRPr lang="it-IT" sz="2800" dirty="0">
              <a:solidFill>
                <a:schemeClr val="tx1"/>
              </a:solidFill>
            </a:endParaRPr>
          </a:p>
        </p:txBody>
      </p:sp>
      <p:cxnSp>
        <p:nvCxnSpPr>
          <p:cNvPr id="6" name="Connettore 2 5"/>
          <p:cNvCxnSpPr>
            <a:stCxn id="4" idx="1"/>
          </p:cNvCxnSpPr>
          <p:nvPr/>
        </p:nvCxnSpPr>
        <p:spPr bwMode="auto">
          <a:xfrm flipH="1" flipV="1">
            <a:off x="3851920" y="1628775"/>
            <a:ext cx="1701318" cy="114291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7" name="CasellaDiTesto 6"/>
          <p:cNvSpPr txBox="1"/>
          <p:nvPr/>
        </p:nvSpPr>
        <p:spPr>
          <a:xfrm>
            <a:off x="5364088" y="2780928"/>
            <a:ext cx="3339242" cy="954107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sz="2800" dirty="0" smtClean="0">
                <a:solidFill>
                  <a:schemeClr val="tx1"/>
                </a:solidFill>
              </a:rPr>
              <a:t>cancellare elementi da una lista. </a:t>
            </a:r>
            <a:endParaRPr lang="it-IT" sz="2800" dirty="0">
              <a:solidFill>
                <a:schemeClr val="tx1"/>
              </a:solidFill>
            </a:endParaRPr>
          </a:p>
        </p:txBody>
      </p:sp>
      <p:cxnSp>
        <p:nvCxnSpPr>
          <p:cNvPr id="9" name="Connettore 2 8"/>
          <p:cNvCxnSpPr>
            <a:stCxn id="7" idx="1"/>
          </p:cNvCxnSpPr>
          <p:nvPr/>
        </p:nvCxnSpPr>
        <p:spPr bwMode="auto">
          <a:xfrm flipH="1" flipV="1">
            <a:off x="2627784" y="2924944"/>
            <a:ext cx="2736304" cy="333038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0" name="CasellaDiTesto 9"/>
          <p:cNvSpPr txBox="1"/>
          <p:nvPr/>
        </p:nvSpPr>
        <p:spPr>
          <a:xfrm>
            <a:off x="3563938" y="4233465"/>
            <a:ext cx="4995376" cy="954107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sz="2800" dirty="0" smtClean="0">
                <a:solidFill>
                  <a:schemeClr val="tx1"/>
                </a:solidFill>
              </a:rPr>
              <a:t>L'istruzione del si può usare per cancellare una variabile.</a:t>
            </a:r>
            <a:endParaRPr lang="it-IT" sz="2800" dirty="0">
              <a:solidFill>
                <a:schemeClr val="tx1"/>
              </a:solidFill>
            </a:endParaRPr>
          </a:p>
        </p:txBody>
      </p:sp>
      <p:cxnSp>
        <p:nvCxnSpPr>
          <p:cNvPr id="12" name="Connettore 2 11"/>
          <p:cNvCxnSpPr/>
          <p:nvPr/>
        </p:nvCxnSpPr>
        <p:spPr bwMode="auto">
          <a:xfrm flipH="1">
            <a:off x="1835696" y="4710518"/>
            <a:ext cx="1728242" cy="230650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66028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 smtClean="0"/>
              <a:t>comprehension</a:t>
            </a:r>
            <a:r>
              <a:rPr lang="it-IT" dirty="0" smtClean="0"/>
              <a:t> et al.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sz="2400" b="1" dirty="0" smtClean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= [1, 2, 3, 4, 5]</a:t>
            </a:r>
          </a:p>
          <a:p>
            <a:pPr marL="0" indent="0"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b = [ </a:t>
            </a:r>
            <a:r>
              <a:rPr lang="it-IT" sz="2000" b="1" dirty="0" smtClean="0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**2 for </a:t>
            </a:r>
            <a:r>
              <a:rPr lang="it-IT" sz="2000" b="1" dirty="0" smtClean="0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in </a:t>
            </a:r>
            <a:r>
              <a:rPr lang="it-IT" sz="2400" b="1" dirty="0" smtClean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it-IT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if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it-IT" sz="2000" b="1" dirty="0" smtClean="0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&gt;2]</a:t>
            </a:r>
          </a:p>
          <a:p>
            <a:pPr marL="0" indent="0"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[9, 16, 25]</a:t>
            </a:r>
          </a:p>
          <a:p>
            <a:pPr marL="0" indent="0">
              <a:buNone/>
            </a:pPr>
            <a:endParaRPr lang="it-IT" sz="20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en-US" sz="20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aa</a:t>
            </a:r>
            <a:r>
              <a:rPr lang="en-US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 = [1, 2, 3]</a:t>
            </a:r>
          </a:p>
          <a:p>
            <a:pPr marL="0" indent="0">
              <a:buNone/>
            </a:pPr>
            <a:r>
              <a:rPr lang="en-US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bb </a:t>
            </a:r>
            <a:r>
              <a:rPr lang="en-US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= [10, 20, 30]</a:t>
            </a:r>
          </a:p>
          <a:p>
            <a:pPr marL="0" indent="0">
              <a:buNone/>
            </a:pPr>
            <a:r>
              <a:rPr lang="en-US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cc </a:t>
            </a:r>
            <a:r>
              <a:rPr lang="en-US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= </a:t>
            </a:r>
            <a:r>
              <a:rPr lang="en-US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list(</a:t>
            </a:r>
            <a:r>
              <a:rPr lang="en-US" sz="2000" b="1" dirty="0" smtClean="0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zip</a:t>
            </a:r>
            <a:r>
              <a:rPr lang="en-US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(aa, bb))</a:t>
            </a:r>
            <a:endParaRPr lang="en-US" sz="20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[(1, 10), (2, 20), (3, 30</a:t>
            </a:r>
            <a:r>
              <a:rPr lang="en-US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)]</a:t>
            </a:r>
          </a:p>
          <a:p>
            <a:pPr marL="0" indent="0">
              <a:buNone/>
            </a:pPr>
            <a:endParaRPr lang="en-US" sz="20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en-US" sz="20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dd</a:t>
            </a:r>
            <a:r>
              <a:rPr lang="en-US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sz="20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ee</a:t>
            </a:r>
            <a:r>
              <a:rPr lang="en-US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en-US" sz="2000" b="1" dirty="0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zip</a:t>
            </a:r>
            <a:r>
              <a:rPr lang="en-US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(*cc</a:t>
            </a:r>
            <a:r>
              <a:rPr lang="en-US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marL="0" indent="0">
              <a:buNone/>
            </a:pPr>
            <a:r>
              <a:rPr lang="en-US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en-US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dd</a:t>
            </a:r>
            <a:endParaRPr lang="en-US" sz="20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(</a:t>
            </a: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1, 2, 3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marL="0" indent="0"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ee</a:t>
            </a:r>
            <a:endParaRPr lang="it-IT" sz="20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(10, 20, 30)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5076056" y="1844824"/>
            <a:ext cx="3867370" cy="1200329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chemeClr val="tx1"/>
                </a:solidFill>
              </a:rPr>
              <a:t>List </a:t>
            </a:r>
            <a:r>
              <a:rPr lang="it-IT" sz="2400" dirty="0" err="1" smtClean="0">
                <a:solidFill>
                  <a:schemeClr val="tx1"/>
                </a:solidFill>
              </a:rPr>
              <a:t>comprehension</a:t>
            </a:r>
            <a:r>
              <a:rPr lang="it-IT" sz="2400" dirty="0" smtClean="0">
                <a:solidFill>
                  <a:schemeClr val="tx1"/>
                </a:solidFill>
              </a:rPr>
              <a:t>, per generare una lista a partire da un’altra. </a:t>
            </a:r>
            <a:endParaRPr lang="it-IT" sz="2400" dirty="0">
              <a:solidFill>
                <a:schemeClr val="tx1"/>
              </a:solidFill>
            </a:endParaRPr>
          </a:p>
        </p:txBody>
      </p:sp>
      <p:cxnSp>
        <p:nvCxnSpPr>
          <p:cNvPr id="6" name="Connettore 2 5"/>
          <p:cNvCxnSpPr>
            <a:stCxn id="4" idx="1"/>
          </p:cNvCxnSpPr>
          <p:nvPr/>
        </p:nvCxnSpPr>
        <p:spPr bwMode="auto">
          <a:xfrm flipH="1" flipV="1">
            <a:off x="3563888" y="1988840"/>
            <a:ext cx="1512168" cy="456149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7" name="CasellaDiTesto 6"/>
          <p:cNvSpPr txBox="1"/>
          <p:nvPr/>
        </p:nvSpPr>
        <p:spPr>
          <a:xfrm>
            <a:off x="5261282" y="3356992"/>
            <a:ext cx="3867370" cy="1200329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chemeClr val="tx1"/>
                </a:solidFill>
              </a:rPr>
              <a:t>zip, per accoppiare elementi di più liste. </a:t>
            </a:r>
          </a:p>
          <a:p>
            <a:r>
              <a:rPr lang="it-IT" sz="2400" dirty="0" smtClean="0">
                <a:solidFill>
                  <a:schemeClr val="tx1"/>
                </a:solidFill>
              </a:rPr>
              <a:t>In Py3 ritorna un iteratore</a:t>
            </a:r>
            <a:endParaRPr lang="it-IT" sz="2400" dirty="0">
              <a:solidFill>
                <a:schemeClr val="tx1"/>
              </a:solidFill>
            </a:endParaRPr>
          </a:p>
        </p:txBody>
      </p:sp>
      <p:cxnSp>
        <p:nvCxnSpPr>
          <p:cNvPr id="10" name="Connettore 2 9"/>
          <p:cNvCxnSpPr>
            <a:stCxn id="7" idx="1"/>
          </p:cNvCxnSpPr>
          <p:nvPr/>
        </p:nvCxnSpPr>
        <p:spPr bwMode="auto">
          <a:xfrm flipH="1" flipV="1">
            <a:off x="3419872" y="3708757"/>
            <a:ext cx="1841410" cy="248400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1" name="CasellaDiTesto 10"/>
          <p:cNvSpPr txBox="1"/>
          <p:nvPr/>
        </p:nvSpPr>
        <p:spPr>
          <a:xfrm>
            <a:off x="4499992" y="4941168"/>
            <a:ext cx="3867370" cy="830997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chemeClr val="tx1"/>
                </a:solidFill>
              </a:rPr>
              <a:t>Può anche essere usato per l’operazione inversa. </a:t>
            </a:r>
            <a:endParaRPr lang="it-IT" sz="2400" dirty="0">
              <a:solidFill>
                <a:schemeClr val="tx1"/>
              </a:solidFill>
            </a:endParaRPr>
          </a:p>
        </p:txBody>
      </p:sp>
      <p:cxnSp>
        <p:nvCxnSpPr>
          <p:cNvPr id="13" name="Connettore 2 12"/>
          <p:cNvCxnSpPr>
            <a:stCxn id="11" idx="1"/>
          </p:cNvCxnSpPr>
          <p:nvPr/>
        </p:nvCxnSpPr>
        <p:spPr bwMode="auto">
          <a:xfrm flipH="1" flipV="1">
            <a:off x="2627784" y="4869160"/>
            <a:ext cx="1872208" cy="487507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074383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array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import </a:t>
            </a:r>
            <a:r>
              <a:rPr lang="it-IT" sz="2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numpy</a:t>
            </a: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it-IT" sz="2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as</a:t>
            </a: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it-IT" sz="2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np</a:t>
            </a:r>
            <a:endParaRPr lang="it-IT" sz="24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a </a:t>
            </a:r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= </a:t>
            </a:r>
            <a:r>
              <a:rPr lang="en-US" sz="2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np.</a:t>
            </a:r>
            <a:r>
              <a:rPr lang="en-US" sz="2400" b="1" dirty="0" err="1">
                <a:solidFill>
                  <a:schemeClr val="accent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linspace</a:t>
            </a:r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(0, 2, 5)</a:t>
            </a:r>
          </a:p>
          <a:p>
            <a:pPr marL="0" indent="0">
              <a:buNone/>
            </a:pP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a</a:t>
            </a:r>
            <a:endParaRPr lang="en-US" sz="24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array</a:t>
            </a:r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([ 0</a:t>
            </a: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., </a:t>
            </a:r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0.5,  1</a:t>
            </a: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., </a:t>
            </a:r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1.5, </a:t>
            </a: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2.])</a:t>
            </a:r>
          </a:p>
          <a:p>
            <a:pPr marL="0" indent="0">
              <a:buNone/>
            </a:pP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en-US" sz="2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a.</a:t>
            </a:r>
            <a:r>
              <a:rPr lang="en-US" sz="2400" b="1" dirty="0" err="1" smtClean="0">
                <a:solidFill>
                  <a:schemeClr val="accent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size</a:t>
            </a:r>
            <a:endParaRPr lang="en-US" sz="2400" b="1" dirty="0" smtClean="0">
              <a:solidFill>
                <a:schemeClr val="accent6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5</a:t>
            </a:r>
          </a:p>
          <a:p>
            <a:pPr marL="0" indent="0">
              <a:buNone/>
            </a:pP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b = </a:t>
            </a:r>
            <a:r>
              <a:rPr lang="en-US" sz="2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np.</a:t>
            </a:r>
            <a:r>
              <a:rPr lang="en-US" sz="2400" b="1" dirty="0" err="1" smtClean="0">
                <a:solidFill>
                  <a:schemeClr val="accent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zeros</a:t>
            </a: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((2,4))</a:t>
            </a:r>
          </a:p>
          <a:p>
            <a:pPr marL="0" indent="0">
              <a:buNone/>
            </a:pP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b</a:t>
            </a:r>
          </a:p>
          <a:p>
            <a:pPr marL="0" indent="0">
              <a:buNone/>
            </a:pPr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array([[ 0.,  0.,  0.,  0.],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[ 0.,  0.,  0.,  0</a:t>
            </a: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.]])</a:t>
            </a:r>
          </a:p>
          <a:p>
            <a:pPr marL="0" indent="0">
              <a:buNone/>
            </a:pP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en-US" sz="2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b.</a:t>
            </a:r>
            <a:r>
              <a:rPr lang="en-US" sz="2400" b="1" dirty="0" err="1" smtClean="0">
                <a:solidFill>
                  <a:schemeClr val="accent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shape</a:t>
            </a:r>
            <a:endParaRPr lang="en-US" sz="2400" b="1" dirty="0" smtClean="0">
              <a:solidFill>
                <a:schemeClr val="accent6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(</a:t>
            </a:r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2, 4</a:t>
            </a: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marL="0" indent="0">
              <a:buNone/>
            </a:pP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c = </a:t>
            </a:r>
            <a:r>
              <a:rPr lang="en-US" sz="2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np.</a:t>
            </a:r>
            <a:r>
              <a:rPr lang="en-US" sz="2400" b="1" dirty="0" err="1" smtClean="0">
                <a:solidFill>
                  <a:schemeClr val="accent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array</a:t>
            </a: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([1.0, 2.0, 3.0])</a:t>
            </a:r>
            <a:endParaRPr lang="en-US" sz="24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sz="2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c.</a:t>
            </a:r>
            <a:r>
              <a:rPr lang="it-IT" sz="2400" b="1" dirty="0" err="1" smtClean="0">
                <a:solidFill>
                  <a:schemeClr val="accent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dtype</a:t>
            </a:r>
            <a:endParaRPr lang="it-IT" sz="2400" b="1" dirty="0">
              <a:solidFill>
                <a:schemeClr val="accent6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it-IT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it-IT" sz="2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dtype</a:t>
            </a:r>
            <a:r>
              <a:rPr lang="it-IT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('float64')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5532176" y="1049303"/>
            <a:ext cx="3339242" cy="523220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sz="2800" dirty="0" smtClean="0">
                <a:solidFill>
                  <a:schemeClr val="tx1"/>
                </a:solidFill>
              </a:rPr>
              <a:t>spaziati linearmente</a:t>
            </a:r>
            <a:endParaRPr lang="it-IT" sz="2800" dirty="0">
              <a:solidFill>
                <a:schemeClr val="tx1"/>
              </a:solidFill>
            </a:endParaRPr>
          </a:p>
        </p:txBody>
      </p:sp>
      <p:cxnSp>
        <p:nvCxnSpPr>
          <p:cNvPr id="6" name="Connettore 2 5"/>
          <p:cNvCxnSpPr/>
          <p:nvPr/>
        </p:nvCxnSpPr>
        <p:spPr bwMode="auto">
          <a:xfrm flipH="1">
            <a:off x="4572000" y="1310913"/>
            <a:ext cx="960176" cy="261610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7" name="CasellaDiTesto 6"/>
          <p:cNvSpPr txBox="1"/>
          <p:nvPr/>
        </p:nvSpPr>
        <p:spPr>
          <a:xfrm>
            <a:off x="5816162" y="2210960"/>
            <a:ext cx="3055256" cy="830997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chemeClr val="tx1"/>
                </a:solidFill>
              </a:rPr>
              <a:t>il numero totale di elementi dell’array</a:t>
            </a:r>
            <a:endParaRPr lang="it-IT" sz="2400" dirty="0">
              <a:solidFill>
                <a:schemeClr val="tx1"/>
              </a:solidFill>
            </a:endParaRPr>
          </a:p>
        </p:txBody>
      </p:sp>
      <p:cxnSp>
        <p:nvCxnSpPr>
          <p:cNvPr id="9" name="Connettore 2 8"/>
          <p:cNvCxnSpPr>
            <a:stCxn id="7" idx="1"/>
          </p:cNvCxnSpPr>
          <p:nvPr/>
        </p:nvCxnSpPr>
        <p:spPr bwMode="auto">
          <a:xfrm flipH="1">
            <a:off x="2051720" y="2626459"/>
            <a:ext cx="3764442" cy="10454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1" name="CasellaDiTesto 10"/>
          <p:cNvSpPr txBox="1"/>
          <p:nvPr/>
        </p:nvSpPr>
        <p:spPr>
          <a:xfrm>
            <a:off x="5532176" y="3196654"/>
            <a:ext cx="3339242" cy="1200329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chemeClr val="tx1"/>
                </a:solidFill>
              </a:rPr>
              <a:t>Notare che le dimensioni sono passate con una </a:t>
            </a:r>
            <a:r>
              <a:rPr lang="it-IT" sz="2400" dirty="0" err="1" smtClean="0">
                <a:solidFill>
                  <a:schemeClr val="tx1"/>
                </a:solidFill>
              </a:rPr>
              <a:t>tuple</a:t>
            </a:r>
            <a:endParaRPr lang="it-IT" sz="2400" dirty="0">
              <a:solidFill>
                <a:schemeClr val="tx1"/>
              </a:solidFill>
            </a:endParaRPr>
          </a:p>
        </p:txBody>
      </p:sp>
      <p:cxnSp>
        <p:nvCxnSpPr>
          <p:cNvPr id="13" name="Connettore 2 12"/>
          <p:cNvCxnSpPr>
            <a:stCxn id="11" idx="1"/>
          </p:cNvCxnSpPr>
          <p:nvPr/>
        </p:nvCxnSpPr>
        <p:spPr bwMode="auto">
          <a:xfrm flipH="1" flipV="1">
            <a:off x="3933941" y="3356992"/>
            <a:ext cx="1598235" cy="439827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4" name="CasellaDiTesto 13"/>
          <p:cNvSpPr txBox="1"/>
          <p:nvPr/>
        </p:nvSpPr>
        <p:spPr>
          <a:xfrm>
            <a:off x="5960195" y="4902861"/>
            <a:ext cx="2739355" cy="461665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chemeClr val="tx1"/>
                </a:solidFill>
              </a:rPr>
              <a:t>a partire da una lista</a:t>
            </a:r>
            <a:endParaRPr lang="it-IT" sz="2400" dirty="0">
              <a:solidFill>
                <a:schemeClr val="tx1"/>
              </a:solidFill>
            </a:endParaRPr>
          </a:p>
        </p:txBody>
      </p:sp>
      <p:cxnSp>
        <p:nvCxnSpPr>
          <p:cNvPr id="16" name="Connettore 2 15"/>
          <p:cNvCxnSpPr>
            <a:stCxn id="14" idx="1"/>
          </p:cNvCxnSpPr>
          <p:nvPr/>
        </p:nvCxnSpPr>
        <p:spPr bwMode="auto">
          <a:xfrm flipH="1">
            <a:off x="5436096" y="5133694"/>
            <a:ext cx="524099" cy="95506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7" name="CasellaDiTesto 16"/>
          <p:cNvSpPr txBox="1"/>
          <p:nvPr/>
        </p:nvSpPr>
        <p:spPr>
          <a:xfrm>
            <a:off x="5060269" y="5820071"/>
            <a:ext cx="3666872" cy="461665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chemeClr val="tx1"/>
                </a:solidFill>
              </a:rPr>
              <a:t>il tipo numerico sottostante</a:t>
            </a:r>
            <a:endParaRPr lang="it-IT" sz="2400" dirty="0">
              <a:solidFill>
                <a:schemeClr val="tx1"/>
              </a:solidFill>
            </a:endParaRPr>
          </a:p>
        </p:txBody>
      </p:sp>
      <p:cxnSp>
        <p:nvCxnSpPr>
          <p:cNvPr id="19" name="Connettore 2 18"/>
          <p:cNvCxnSpPr>
            <a:stCxn id="17" idx="1"/>
          </p:cNvCxnSpPr>
          <p:nvPr/>
        </p:nvCxnSpPr>
        <p:spPr bwMode="auto">
          <a:xfrm flipH="1" flipV="1">
            <a:off x="3275856" y="5949280"/>
            <a:ext cx="1784413" cy="101624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983281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Sezioni e viste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a = [1,2,3,4]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b = a[1:3]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b[0] = 5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a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[1, 2, 3, 4]</a:t>
            </a:r>
          </a:p>
          <a:p>
            <a:pPr marL="0" indent="0">
              <a:spcBef>
                <a:spcPts val="0"/>
              </a:spcBef>
              <a:buNone/>
            </a:pPr>
            <a:endParaRPr lang="it-IT" sz="20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20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a = </a:t>
            </a:r>
            <a:r>
              <a:rPr lang="it-IT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np.array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([1,2,3,4])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&gt;&gt;&gt; b = a[1:3]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&gt;&gt;&gt; b[0] = 5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&gt;&gt;&gt; a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array</a:t>
            </a:r>
            <a:r>
              <a:rPr lang="en-US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([1, 5, 3, 4])</a:t>
            </a:r>
            <a:endParaRPr lang="it-IT" sz="20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4644008" y="1124744"/>
            <a:ext cx="4104456" cy="830997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chemeClr val="tx1"/>
                </a:solidFill>
              </a:rPr>
              <a:t>una sezione di una lista, genera una lista indipendente </a:t>
            </a:r>
            <a:endParaRPr lang="it-IT" sz="2400" dirty="0">
              <a:solidFill>
                <a:schemeClr val="tx1"/>
              </a:solidFill>
            </a:endParaRPr>
          </a:p>
        </p:txBody>
      </p:sp>
      <p:cxnSp>
        <p:nvCxnSpPr>
          <p:cNvPr id="5" name="Connettore 2 4"/>
          <p:cNvCxnSpPr>
            <a:stCxn id="4" idx="1"/>
          </p:cNvCxnSpPr>
          <p:nvPr/>
        </p:nvCxnSpPr>
        <p:spPr bwMode="auto">
          <a:xfrm flipH="1">
            <a:off x="2771800" y="1540243"/>
            <a:ext cx="1872208" cy="0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9" name="CasellaDiTesto 8"/>
          <p:cNvSpPr txBox="1"/>
          <p:nvPr/>
        </p:nvSpPr>
        <p:spPr>
          <a:xfrm>
            <a:off x="4804454" y="3428853"/>
            <a:ext cx="4104456" cy="830997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chemeClr val="tx1"/>
                </a:solidFill>
              </a:rPr>
              <a:t>una sezione di un array, genera una vista sullo stesso array</a:t>
            </a:r>
            <a:endParaRPr lang="it-IT" sz="2400" dirty="0">
              <a:solidFill>
                <a:schemeClr val="tx1"/>
              </a:solidFill>
            </a:endParaRPr>
          </a:p>
        </p:txBody>
      </p:sp>
      <p:cxnSp>
        <p:nvCxnSpPr>
          <p:cNvPr id="10" name="Connettore 2 9"/>
          <p:cNvCxnSpPr>
            <a:stCxn id="9" idx="1"/>
          </p:cNvCxnSpPr>
          <p:nvPr/>
        </p:nvCxnSpPr>
        <p:spPr bwMode="auto">
          <a:xfrm flipH="1" flipV="1">
            <a:off x="2699792" y="3836948"/>
            <a:ext cx="2104662" cy="7404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5" name="Rettangolo 14"/>
          <p:cNvSpPr/>
          <p:nvPr/>
        </p:nvSpPr>
        <p:spPr bwMode="auto">
          <a:xfrm>
            <a:off x="899592" y="5861568"/>
            <a:ext cx="2016224" cy="504056"/>
          </a:xfrm>
          <a:prstGeom prst="rect">
            <a:avLst/>
          </a:prstGeom>
          <a:solidFill>
            <a:srgbClr val="B3E9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r>
              <a:rPr lang="it-IT" sz="24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  <a:ea typeface="ＭＳ Ｐゴシック" charset="0"/>
              </a:rPr>
              <a:t>a</a:t>
            </a:r>
            <a:endParaRPr kumimoji="0" lang="it-IT" sz="2400" b="0" i="0" u="none" strike="noStrike" cap="none" normalizeH="0" baseline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 Black" panose="020B0A04020102020204" pitchFamily="34" charset="0"/>
              <a:ea typeface="ＭＳ Ｐゴシック" charset="0"/>
            </a:endParaRPr>
          </a:p>
        </p:txBody>
      </p:sp>
      <p:cxnSp>
        <p:nvCxnSpPr>
          <p:cNvPr id="16" name="Connettore 7 15"/>
          <p:cNvCxnSpPr>
            <a:stCxn id="15" idx="3"/>
            <a:endCxn id="17" idx="1"/>
          </p:cNvCxnSpPr>
          <p:nvPr/>
        </p:nvCxnSpPr>
        <p:spPr bwMode="auto">
          <a:xfrm flipV="1">
            <a:off x="2915816" y="6057292"/>
            <a:ext cx="2064783" cy="56304"/>
          </a:xfrm>
          <a:prstGeom prst="curvedConnector3">
            <a:avLst>
              <a:gd name="adj1" fmla="val 50000"/>
            </a:avLst>
          </a:prstGeom>
          <a:solidFill>
            <a:srgbClr val="00B8FF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stealth" w="lg" len="lg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7" name="Rettangolo 16"/>
          <p:cNvSpPr/>
          <p:nvPr/>
        </p:nvSpPr>
        <p:spPr bwMode="auto">
          <a:xfrm>
            <a:off x="4980599" y="5805264"/>
            <a:ext cx="516008" cy="504056"/>
          </a:xfrm>
          <a:prstGeom prst="rect">
            <a:avLst/>
          </a:prstGeom>
          <a:solidFill>
            <a:srgbClr val="FFFF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r>
              <a:rPr kumimoji="0" lang="it-IT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charset="0"/>
                <a:ea typeface="ＭＳ Ｐゴシック" charset="0"/>
              </a:rPr>
              <a:t>1</a:t>
            </a:r>
            <a:endParaRPr kumimoji="0" lang="it-IT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charset="0"/>
              <a:ea typeface="ＭＳ Ｐゴシック" charset="0"/>
            </a:endParaRPr>
          </a:p>
        </p:txBody>
      </p:sp>
      <p:sp>
        <p:nvSpPr>
          <p:cNvPr id="18" name="Rettangolo 17"/>
          <p:cNvSpPr/>
          <p:nvPr/>
        </p:nvSpPr>
        <p:spPr bwMode="auto">
          <a:xfrm>
            <a:off x="5496607" y="5805264"/>
            <a:ext cx="516008" cy="504056"/>
          </a:xfrm>
          <a:prstGeom prst="rect">
            <a:avLst/>
          </a:prstGeom>
          <a:pattFill prst="pct75">
            <a:fgClr>
              <a:srgbClr val="FFFF99"/>
            </a:fgClr>
            <a:bgClr>
              <a:schemeClr val="tx1"/>
            </a:bgClr>
          </a:patt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r>
              <a:rPr lang="it-IT" sz="2800" dirty="0">
                <a:solidFill>
                  <a:schemeClr val="tx1"/>
                </a:solidFill>
                <a:latin typeface="Calibri" charset="0"/>
                <a:ea typeface="ＭＳ Ｐゴシック" charset="0"/>
              </a:rPr>
              <a:t>5</a:t>
            </a:r>
            <a:endParaRPr kumimoji="0" lang="it-IT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charset="0"/>
              <a:ea typeface="ＭＳ Ｐゴシック" charset="0"/>
            </a:endParaRPr>
          </a:p>
        </p:txBody>
      </p:sp>
      <p:sp>
        <p:nvSpPr>
          <p:cNvPr id="19" name="Rettangolo 18"/>
          <p:cNvSpPr/>
          <p:nvPr/>
        </p:nvSpPr>
        <p:spPr bwMode="auto">
          <a:xfrm>
            <a:off x="6012615" y="5805264"/>
            <a:ext cx="516008" cy="504056"/>
          </a:xfrm>
          <a:prstGeom prst="rect">
            <a:avLst/>
          </a:prstGeom>
          <a:pattFill prst="pct75">
            <a:fgClr>
              <a:srgbClr val="FFFF99"/>
            </a:fgClr>
            <a:bgClr>
              <a:schemeClr val="tx1"/>
            </a:bgClr>
          </a:patt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r>
              <a:rPr kumimoji="0" lang="it-IT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charset="0"/>
                <a:ea typeface="ＭＳ Ｐゴシック" charset="0"/>
              </a:rPr>
              <a:t>3</a:t>
            </a:r>
            <a:endParaRPr kumimoji="0" lang="it-IT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charset="0"/>
              <a:ea typeface="ＭＳ Ｐゴシック" charset="0"/>
            </a:endParaRPr>
          </a:p>
        </p:txBody>
      </p:sp>
      <p:sp>
        <p:nvSpPr>
          <p:cNvPr id="26" name="Rettangolo 25"/>
          <p:cNvSpPr/>
          <p:nvPr/>
        </p:nvSpPr>
        <p:spPr bwMode="auto">
          <a:xfrm>
            <a:off x="6528623" y="5805264"/>
            <a:ext cx="516008" cy="504056"/>
          </a:xfrm>
          <a:prstGeom prst="rect">
            <a:avLst/>
          </a:prstGeom>
          <a:solidFill>
            <a:srgbClr val="FFFF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r>
              <a:rPr kumimoji="0" lang="it-IT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charset="0"/>
                <a:ea typeface="ＭＳ Ｐゴシック" charset="0"/>
              </a:rPr>
              <a:t>4</a:t>
            </a:r>
            <a:endParaRPr kumimoji="0" lang="it-IT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charset="0"/>
              <a:ea typeface="ＭＳ Ｐゴシック" charset="0"/>
            </a:endParaRPr>
          </a:p>
        </p:txBody>
      </p:sp>
      <p:sp>
        <p:nvSpPr>
          <p:cNvPr id="35" name="Rettangolo 34"/>
          <p:cNvSpPr/>
          <p:nvPr/>
        </p:nvSpPr>
        <p:spPr bwMode="auto">
          <a:xfrm>
            <a:off x="908517" y="5095917"/>
            <a:ext cx="2016224" cy="504056"/>
          </a:xfrm>
          <a:prstGeom prst="rect">
            <a:avLst/>
          </a:prstGeom>
          <a:solidFill>
            <a:srgbClr val="B3E9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r>
              <a:rPr lang="it-IT" sz="24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  <a:ea typeface="ＭＳ Ｐゴシック" charset="0"/>
              </a:rPr>
              <a:t>b</a:t>
            </a:r>
            <a:endParaRPr kumimoji="0" lang="it-IT" sz="2400" b="0" i="0" u="none" strike="noStrike" cap="none" normalizeH="0" baseline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 Black" panose="020B0A04020102020204" pitchFamily="34" charset="0"/>
              <a:ea typeface="ＭＳ Ｐゴシック" charset="0"/>
            </a:endParaRPr>
          </a:p>
        </p:txBody>
      </p:sp>
      <p:cxnSp>
        <p:nvCxnSpPr>
          <p:cNvPr id="36" name="Connettore 7 35"/>
          <p:cNvCxnSpPr>
            <a:stCxn id="35" idx="3"/>
            <a:endCxn id="18" idx="0"/>
          </p:cNvCxnSpPr>
          <p:nvPr/>
        </p:nvCxnSpPr>
        <p:spPr bwMode="auto">
          <a:xfrm>
            <a:off x="2924741" y="5347945"/>
            <a:ext cx="2829870" cy="457319"/>
          </a:xfrm>
          <a:prstGeom prst="curvedConnector2">
            <a:avLst/>
          </a:prstGeom>
          <a:solidFill>
            <a:srgbClr val="00B8FF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stealth" w="lg" len="lg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050166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CasellaDiTesto 22"/>
          <p:cNvSpPr txBox="1"/>
          <p:nvPr/>
        </p:nvSpPr>
        <p:spPr>
          <a:xfrm>
            <a:off x="6228184" y="1279793"/>
            <a:ext cx="117020" cy="276999"/>
          </a:xfrm>
          <a:prstGeom prst="rect">
            <a:avLst/>
          </a:prstGeom>
          <a:noFill/>
        </p:spPr>
        <p:txBody>
          <a:bodyPr wrap="none" lIns="0" tIns="0" rIns="0" bIns="0" rtlCol="0" anchor="ctr" anchorCtr="1">
            <a:spAutoFit/>
          </a:bodyPr>
          <a:lstStyle/>
          <a:p>
            <a:r>
              <a:rPr lang="it-IT" dirty="0" smtClean="0">
                <a:solidFill>
                  <a:schemeClr val="tx1"/>
                </a:solidFill>
              </a:rPr>
              <a:t>0</a:t>
            </a:r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24" name="CasellaDiTesto 23"/>
          <p:cNvSpPr txBox="1"/>
          <p:nvPr/>
        </p:nvSpPr>
        <p:spPr>
          <a:xfrm>
            <a:off x="7119276" y="1279793"/>
            <a:ext cx="117020" cy="276999"/>
          </a:xfrm>
          <a:prstGeom prst="rect">
            <a:avLst/>
          </a:prstGeom>
          <a:noFill/>
        </p:spPr>
        <p:txBody>
          <a:bodyPr wrap="none" lIns="0" tIns="0" rIns="0" bIns="0" rtlCol="0" anchor="ctr" anchorCtr="1">
            <a:spAutoFit/>
          </a:bodyPr>
          <a:lstStyle/>
          <a:p>
            <a:r>
              <a:rPr lang="it-IT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25" name="CasellaDiTesto 24"/>
          <p:cNvSpPr txBox="1"/>
          <p:nvPr/>
        </p:nvSpPr>
        <p:spPr>
          <a:xfrm>
            <a:off x="7839356" y="1285528"/>
            <a:ext cx="117020" cy="276999"/>
          </a:xfrm>
          <a:prstGeom prst="rect">
            <a:avLst/>
          </a:prstGeom>
          <a:noFill/>
        </p:spPr>
        <p:txBody>
          <a:bodyPr wrap="none" lIns="0" tIns="0" rIns="0" bIns="0" rtlCol="0" anchor="ctr" anchorCtr="1">
            <a:spAutoFit/>
          </a:bodyPr>
          <a:lstStyle/>
          <a:p>
            <a:r>
              <a:rPr lang="it-IT" dirty="0" smtClean="0">
                <a:solidFill>
                  <a:schemeClr val="tx1"/>
                </a:solidFill>
              </a:rPr>
              <a:t>4</a:t>
            </a:r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Sezioni (</a:t>
            </a:r>
            <a:r>
              <a:rPr lang="it-IT" dirty="0" err="1" smtClean="0"/>
              <a:t>slice</a:t>
            </a:r>
            <a:r>
              <a:rPr lang="it-IT" dirty="0" smtClean="0"/>
              <a:t>) di un array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&gt;&gt;&gt; a = </a:t>
            </a:r>
            <a:r>
              <a:rPr lang="it-IT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np.arange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(25).</a:t>
            </a:r>
            <a:r>
              <a:rPr lang="it-IT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reshape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(5,5)</a:t>
            </a:r>
          </a:p>
          <a:p>
            <a:pPr marL="0" indent="0"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b = a[1:4:2,0:5:2]</a:t>
            </a:r>
          </a:p>
          <a:p>
            <a:pPr marL="0" indent="0">
              <a:buNone/>
            </a:pPr>
            <a:endParaRPr lang="it-IT" sz="20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it-IT" sz="20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it-IT" sz="20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it-IT" sz="20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it-IT" sz="20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it-IT" sz="20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it-IT" sz="2800" dirty="0" err="1" smtClean="0">
                <a:cs typeface="Courier New" panose="02070309020205020404" pitchFamily="49" charset="0"/>
              </a:rPr>
              <a:t>Indexing</a:t>
            </a:r>
            <a:r>
              <a:rPr lang="it-IT" sz="2800" dirty="0" smtClean="0">
                <a:cs typeface="Courier New" panose="02070309020205020404" pitchFamily="49" charset="0"/>
              </a:rPr>
              <a:t> Avanzato:</a:t>
            </a:r>
          </a:p>
          <a:p>
            <a:pPr marL="0" indent="0"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c = a[ [1,3,4], [0,2,4] ]</a:t>
            </a:r>
          </a:p>
          <a:p>
            <a:pPr marL="0" indent="0">
              <a:buNone/>
            </a:pPr>
            <a:endParaRPr lang="it-IT" sz="20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it-IT" sz="20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graphicFrame>
        <p:nvGraphicFramePr>
          <p:cNvPr id="5" name="Tabel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5743939"/>
              </p:ext>
            </p:extLst>
          </p:nvPr>
        </p:nvGraphicFramePr>
        <p:xfrm>
          <a:off x="6084168" y="1556792"/>
          <a:ext cx="2016224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1049"/>
                <a:gridCol w="441049"/>
                <a:gridCol w="378042"/>
                <a:gridCol w="378042"/>
                <a:gridCol w="378042"/>
              </a:tblGrid>
              <a:tr h="262828"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it-IT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it-IT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it-IT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it-IT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it-IT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62828"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it-IT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E9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it-IT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it-IT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E9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it-IT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/>
                          </a:solidFill>
                        </a:rPr>
                        <a:t>9</a:t>
                      </a:r>
                      <a:endParaRPr lang="it-IT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E9FF"/>
                    </a:solidFill>
                  </a:tcPr>
                </a:tc>
              </a:tr>
              <a:tr h="262828"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/>
                          </a:solidFill>
                        </a:rPr>
                        <a:t>10</a:t>
                      </a:r>
                      <a:endParaRPr lang="it-IT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/>
                          </a:solidFill>
                        </a:rPr>
                        <a:t>11</a:t>
                      </a:r>
                      <a:endParaRPr lang="it-IT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/>
                          </a:solidFill>
                        </a:rPr>
                        <a:t>12</a:t>
                      </a:r>
                      <a:endParaRPr lang="it-IT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/>
                          </a:solidFill>
                        </a:rPr>
                        <a:t>13</a:t>
                      </a:r>
                      <a:endParaRPr lang="it-IT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/>
                          </a:solidFill>
                        </a:rPr>
                        <a:t>14</a:t>
                      </a:r>
                      <a:endParaRPr lang="it-IT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62828"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/>
                          </a:solidFill>
                        </a:rPr>
                        <a:t>15</a:t>
                      </a:r>
                      <a:endParaRPr lang="it-IT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E9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/>
                          </a:solidFill>
                        </a:rPr>
                        <a:t>16</a:t>
                      </a:r>
                      <a:endParaRPr lang="it-IT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/>
                          </a:solidFill>
                        </a:rPr>
                        <a:t>17</a:t>
                      </a:r>
                      <a:endParaRPr lang="it-IT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E9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/>
                          </a:solidFill>
                        </a:rPr>
                        <a:t>18</a:t>
                      </a:r>
                      <a:endParaRPr lang="it-IT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/>
                          </a:solidFill>
                        </a:rPr>
                        <a:t>19</a:t>
                      </a:r>
                      <a:endParaRPr lang="it-IT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E9FF"/>
                    </a:solidFill>
                  </a:tcPr>
                </a:tc>
              </a:tr>
              <a:tr h="262828"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/>
                          </a:solidFill>
                        </a:rPr>
                        <a:t>20</a:t>
                      </a:r>
                      <a:endParaRPr lang="it-IT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/>
                          </a:solidFill>
                        </a:rPr>
                        <a:t>21</a:t>
                      </a:r>
                      <a:endParaRPr lang="it-IT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/>
                          </a:solidFill>
                        </a:rPr>
                        <a:t>22</a:t>
                      </a:r>
                      <a:endParaRPr lang="it-IT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/>
                          </a:solidFill>
                        </a:rPr>
                        <a:t>23</a:t>
                      </a:r>
                      <a:endParaRPr lang="it-IT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/>
                          </a:solidFill>
                        </a:rPr>
                        <a:t>24</a:t>
                      </a:r>
                      <a:endParaRPr lang="it-IT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Tabel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2661913"/>
              </p:ext>
            </p:extLst>
          </p:nvPr>
        </p:nvGraphicFramePr>
        <p:xfrm>
          <a:off x="4283968" y="2420888"/>
          <a:ext cx="1008112" cy="548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040"/>
                <a:gridCol w="288032"/>
                <a:gridCol w="360040"/>
              </a:tblGrid>
              <a:tr h="216024"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it-IT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E9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it-IT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E9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/>
                          </a:solidFill>
                        </a:rPr>
                        <a:t>9</a:t>
                      </a:r>
                      <a:endParaRPr lang="it-IT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E9FF"/>
                    </a:solidFill>
                  </a:tcPr>
                </a:tc>
              </a:tr>
              <a:tr h="262828"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/>
                          </a:solidFill>
                        </a:rPr>
                        <a:t>15</a:t>
                      </a:r>
                      <a:endParaRPr lang="it-IT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E9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/>
                          </a:solidFill>
                        </a:rPr>
                        <a:t>17</a:t>
                      </a:r>
                      <a:endParaRPr lang="it-IT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E9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/>
                          </a:solidFill>
                        </a:rPr>
                        <a:t>19</a:t>
                      </a:r>
                      <a:endParaRPr lang="it-IT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E9FF"/>
                    </a:solidFill>
                  </a:tcPr>
                </a:tc>
              </a:tr>
            </a:tbl>
          </a:graphicData>
        </a:graphic>
      </p:graphicFrame>
      <p:cxnSp>
        <p:nvCxnSpPr>
          <p:cNvPr id="8" name="Connettore 1 7"/>
          <p:cNvCxnSpPr/>
          <p:nvPr/>
        </p:nvCxnSpPr>
        <p:spPr bwMode="auto">
          <a:xfrm flipV="1">
            <a:off x="4283968" y="1556792"/>
            <a:ext cx="1800200" cy="864096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0" name="Connettore 1 9"/>
          <p:cNvCxnSpPr/>
          <p:nvPr/>
        </p:nvCxnSpPr>
        <p:spPr bwMode="auto">
          <a:xfrm flipV="1">
            <a:off x="5292080" y="2924944"/>
            <a:ext cx="792088" cy="36004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2" name="CasellaDiTesto 11"/>
          <p:cNvSpPr txBox="1"/>
          <p:nvPr/>
        </p:nvSpPr>
        <p:spPr>
          <a:xfrm>
            <a:off x="1844824" y="2044815"/>
            <a:ext cx="494927" cy="380480"/>
          </a:xfrm>
          <a:prstGeom prst="rect">
            <a:avLst/>
          </a:prstGeom>
          <a:solidFill>
            <a:srgbClr val="CCFFCC"/>
          </a:solidFill>
        </p:spPr>
        <p:txBody>
          <a:bodyPr wrap="square" lIns="0" tIns="36000" rIns="0" bIns="36000" rtlCol="0" anchor="ctr" anchorCtr="0">
            <a:spAutoFit/>
          </a:bodyPr>
          <a:lstStyle/>
          <a:p>
            <a:r>
              <a:rPr lang="it-IT" sz="2000" dirty="0" smtClean="0">
                <a:solidFill>
                  <a:schemeClr val="tx1"/>
                </a:solidFill>
              </a:rPr>
              <a:t> 1, 3</a:t>
            </a:r>
            <a:endParaRPr lang="it-IT" sz="2000" dirty="0">
              <a:solidFill>
                <a:schemeClr val="tx1"/>
              </a:solidFill>
            </a:endParaRPr>
          </a:p>
        </p:txBody>
      </p:sp>
      <p:cxnSp>
        <p:nvCxnSpPr>
          <p:cNvPr id="14" name="Connettore 2 13"/>
          <p:cNvCxnSpPr>
            <a:stCxn id="12" idx="0"/>
          </p:cNvCxnSpPr>
          <p:nvPr/>
        </p:nvCxnSpPr>
        <p:spPr bwMode="auto">
          <a:xfrm flipH="1" flipV="1">
            <a:off x="2092287" y="1844824"/>
            <a:ext cx="1" cy="199991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5" name="CasellaDiTesto 14"/>
          <p:cNvSpPr txBox="1"/>
          <p:nvPr/>
        </p:nvSpPr>
        <p:spPr>
          <a:xfrm>
            <a:off x="2852937" y="2044815"/>
            <a:ext cx="710951" cy="380480"/>
          </a:xfrm>
          <a:prstGeom prst="rect">
            <a:avLst/>
          </a:prstGeom>
          <a:solidFill>
            <a:srgbClr val="CCFFCC"/>
          </a:solidFill>
        </p:spPr>
        <p:txBody>
          <a:bodyPr wrap="square" lIns="0" tIns="36000" rIns="0" bIns="36000" rtlCol="0" anchor="ctr" anchorCtr="0">
            <a:spAutoFit/>
          </a:bodyPr>
          <a:lstStyle/>
          <a:p>
            <a:r>
              <a:rPr lang="it-IT" sz="2000" dirty="0" smtClean="0">
                <a:solidFill>
                  <a:schemeClr val="tx1"/>
                </a:solidFill>
              </a:rPr>
              <a:t> 0, 2, 4</a:t>
            </a:r>
            <a:endParaRPr lang="it-IT" sz="2000" dirty="0">
              <a:solidFill>
                <a:schemeClr val="tx1"/>
              </a:solidFill>
            </a:endParaRPr>
          </a:p>
        </p:txBody>
      </p:sp>
      <p:cxnSp>
        <p:nvCxnSpPr>
          <p:cNvPr id="16" name="Connettore 2 15"/>
          <p:cNvCxnSpPr>
            <a:stCxn id="15" idx="0"/>
          </p:cNvCxnSpPr>
          <p:nvPr/>
        </p:nvCxnSpPr>
        <p:spPr bwMode="auto">
          <a:xfrm flipH="1" flipV="1">
            <a:off x="3154407" y="1772816"/>
            <a:ext cx="54006" cy="271999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9" name="CasellaDiTesto 18"/>
          <p:cNvSpPr txBox="1"/>
          <p:nvPr/>
        </p:nvSpPr>
        <p:spPr>
          <a:xfrm>
            <a:off x="203736" y="2960948"/>
            <a:ext cx="3004676" cy="830997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chemeClr val="tx1"/>
                </a:solidFill>
              </a:rPr>
              <a:t>E' una vista, cambiare </a:t>
            </a:r>
            <a:r>
              <a:rPr lang="it-IT" sz="2400" b="1" dirty="0" smtClean="0">
                <a:solidFill>
                  <a:schemeClr val="tx1"/>
                </a:solidFill>
              </a:rPr>
              <a:t>b</a:t>
            </a:r>
            <a:r>
              <a:rPr lang="it-IT" sz="2400" dirty="0" smtClean="0">
                <a:solidFill>
                  <a:schemeClr val="tx1"/>
                </a:solidFill>
              </a:rPr>
              <a:t> cambia </a:t>
            </a:r>
            <a:r>
              <a:rPr lang="it-IT" sz="2400" b="1" dirty="0" smtClean="0">
                <a:solidFill>
                  <a:schemeClr val="tx1"/>
                </a:solidFill>
              </a:rPr>
              <a:t>a</a:t>
            </a:r>
            <a:endParaRPr lang="it-IT" sz="2400" b="1" dirty="0">
              <a:solidFill>
                <a:schemeClr val="tx1"/>
              </a:solidFill>
            </a:endParaRPr>
          </a:p>
        </p:txBody>
      </p:sp>
      <p:cxnSp>
        <p:nvCxnSpPr>
          <p:cNvPr id="21" name="Connettore 2 20"/>
          <p:cNvCxnSpPr>
            <a:stCxn id="19" idx="0"/>
          </p:cNvCxnSpPr>
          <p:nvPr/>
        </p:nvCxnSpPr>
        <p:spPr bwMode="auto">
          <a:xfrm flipH="1" flipV="1">
            <a:off x="1043608" y="1844824"/>
            <a:ext cx="662466" cy="1116124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6" name="CasellaDiTesto 25"/>
          <p:cNvSpPr txBox="1"/>
          <p:nvPr/>
        </p:nvSpPr>
        <p:spPr>
          <a:xfrm>
            <a:off x="5895140" y="2348880"/>
            <a:ext cx="117020" cy="276999"/>
          </a:xfrm>
          <a:prstGeom prst="rect">
            <a:avLst/>
          </a:prstGeom>
          <a:noFill/>
        </p:spPr>
        <p:txBody>
          <a:bodyPr wrap="none" lIns="0" tIns="0" rIns="0" bIns="0" rtlCol="0" anchor="ctr" anchorCtr="1">
            <a:spAutoFit/>
          </a:bodyPr>
          <a:lstStyle/>
          <a:p>
            <a:r>
              <a:rPr lang="it-IT" dirty="0" smtClean="0">
                <a:solidFill>
                  <a:schemeClr val="tx1"/>
                </a:solidFill>
              </a:rPr>
              <a:t>3</a:t>
            </a:r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27" name="CasellaDiTesto 26"/>
          <p:cNvSpPr txBox="1"/>
          <p:nvPr/>
        </p:nvSpPr>
        <p:spPr>
          <a:xfrm>
            <a:off x="5895140" y="1783849"/>
            <a:ext cx="117020" cy="276999"/>
          </a:xfrm>
          <a:prstGeom prst="rect">
            <a:avLst/>
          </a:prstGeom>
          <a:noFill/>
        </p:spPr>
        <p:txBody>
          <a:bodyPr wrap="none" lIns="0" tIns="0" rIns="0" bIns="0" rtlCol="0" anchor="ctr" anchorCtr="1">
            <a:spAutoFit/>
          </a:bodyPr>
          <a:lstStyle/>
          <a:p>
            <a:r>
              <a:rPr lang="it-IT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28" name="CasellaDiTesto 27"/>
          <p:cNvSpPr txBox="1"/>
          <p:nvPr/>
        </p:nvSpPr>
        <p:spPr>
          <a:xfrm>
            <a:off x="6380584" y="4444697"/>
            <a:ext cx="117020" cy="276999"/>
          </a:xfrm>
          <a:prstGeom prst="rect">
            <a:avLst/>
          </a:prstGeom>
          <a:noFill/>
        </p:spPr>
        <p:txBody>
          <a:bodyPr wrap="none" lIns="0" tIns="0" rIns="0" bIns="0" rtlCol="0" anchor="ctr" anchorCtr="1">
            <a:spAutoFit/>
          </a:bodyPr>
          <a:lstStyle/>
          <a:p>
            <a:r>
              <a:rPr lang="it-IT" dirty="0" smtClean="0">
                <a:solidFill>
                  <a:schemeClr val="tx1"/>
                </a:solidFill>
              </a:rPr>
              <a:t>0</a:t>
            </a:r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29" name="CasellaDiTesto 28"/>
          <p:cNvSpPr txBox="1"/>
          <p:nvPr/>
        </p:nvSpPr>
        <p:spPr>
          <a:xfrm>
            <a:off x="7271676" y="4444697"/>
            <a:ext cx="117020" cy="276999"/>
          </a:xfrm>
          <a:prstGeom prst="rect">
            <a:avLst/>
          </a:prstGeom>
          <a:noFill/>
        </p:spPr>
        <p:txBody>
          <a:bodyPr wrap="none" lIns="0" tIns="0" rIns="0" bIns="0" rtlCol="0" anchor="ctr" anchorCtr="1">
            <a:spAutoFit/>
          </a:bodyPr>
          <a:lstStyle/>
          <a:p>
            <a:r>
              <a:rPr lang="it-IT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30" name="CasellaDiTesto 29"/>
          <p:cNvSpPr txBox="1"/>
          <p:nvPr/>
        </p:nvSpPr>
        <p:spPr>
          <a:xfrm>
            <a:off x="7991756" y="4450432"/>
            <a:ext cx="117020" cy="276999"/>
          </a:xfrm>
          <a:prstGeom prst="rect">
            <a:avLst/>
          </a:prstGeom>
          <a:noFill/>
        </p:spPr>
        <p:txBody>
          <a:bodyPr wrap="none" lIns="0" tIns="0" rIns="0" bIns="0" rtlCol="0" anchor="ctr" anchorCtr="1">
            <a:spAutoFit/>
          </a:bodyPr>
          <a:lstStyle/>
          <a:p>
            <a:r>
              <a:rPr lang="it-IT" dirty="0" smtClean="0">
                <a:solidFill>
                  <a:schemeClr val="tx1"/>
                </a:solidFill>
              </a:rPr>
              <a:t>4</a:t>
            </a:r>
            <a:endParaRPr lang="it-IT" dirty="0">
              <a:solidFill>
                <a:schemeClr val="tx1"/>
              </a:solidFill>
            </a:endParaRPr>
          </a:p>
        </p:txBody>
      </p:sp>
      <p:graphicFrame>
        <p:nvGraphicFramePr>
          <p:cNvPr id="31" name="Tabella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9368150"/>
              </p:ext>
            </p:extLst>
          </p:nvPr>
        </p:nvGraphicFramePr>
        <p:xfrm>
          <a:off x="6236568" y="4721696"/>
          <a:ext cx="2016224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1049"/>
                <a:gridCol w="441049"/>
                <a:gridCol w="378042"/>
                <a:gridCol w="378042"/>
                <a:gridCol w="378042"/>
              </a:tblGrid>
              <a:tr h="262828"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it-IT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it-IT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it-IT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it-IT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it-IT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62828"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it-IT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E9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it-IT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it-IT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it-IT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/>
                          </a:solidFill>
                        </a:rPr>
                        <a:t>9</a:t>
                      </a:r>
                      <a:endParaRPr lang="it-IT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62828"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/>
                          </a:solidFill>
                        </a:rPr>
                        <a:t>10</a:t>
                      </a:r>
                      <a:endParaRPr lang="it-IT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/>
                          </a:solidFill>
                        </a:rPr>
                        <a:t>11</a:t>
                      </a:r>
                      <a:endParaRPr lang="it-IT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/>
                          </a:solidFill>
                        </a:rPr>
                        <a:t>12</a:t>
                      </a:r>
                      <a:endParaRPr lang="it-IT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/>
                          </a:solidFill>
                        </a:rPr>
                        <a:t>13</a:t>
                      </a:r>
                      <a:endParaRPr lang="it-IT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/>
                          </a:solidFill>
                        </a:rPr>
                        <a:t>14</a:t>
                      </a:r>
                      <a:endParaRPr lang="it-IT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62828"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/>
                          </a:solidFill>
                        </a:rPr>
                        <a:t>15</a:t>
                      </a:r>
                      <a:endParaRPr lang="it-IT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/>
                          </a:solidFill>
                        </a:rPr>
                        <a:t>16</a:t>
                      </a:r>
                      <a:endParaRPr lang="it-IT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/>
                          </a:solidFill>
                        </a:rPr>
                        <a:t>17</a:t>
                      </a:r>
                      <a:endParaRPr lang="it-IT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E9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/>
                          </a:solidFill>
                        </a:rPr>
                        <a:t>18</a:t>
                      </a:r>
                      <a:endParaRPr lang="it-IT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/>
                          </a:solidFill>
                        </a:rPr>
                        <a:t>19</a:t>
                      </a:r>
                      <a:endParaRPr lang="it-IT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62828"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/>
                          </a:solidFill>
                        </a:rPr>
                        <a:t>20</a:t>
                      </a:r>
                      <a:endParaRPr lang="it-IT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/>
                          </a:solidFill>
                        </a:rPr>
                        <a:t>21</a:t>
                      </a:r>
                      <a:endParaRPr lang="it-IT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/>
                          </a:solidFill>
                        </a:rPr>
                        <a:t>22</a:t>
                      </a:r>
                      <a:endParaRPr lang="it-IT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/>
                          </a:solidFill>
                        </a:rPr>
                        <a:t>23</a:t>
                      </a:r>
                      <a:endParaRPr lang="it-IT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/>
                          </a:solidFill>
                        </a:rPr>
                        <a:t>24</a:t>
                      </a:r>
                      <a:endParaRPr lang="it-IT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E9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2" name="Tabella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1046889"/>
              </p:ext>
            </p:extLst>
          </p:nvPr>
        </p:nvGraphicFramePr>
        <p:xfrm>
          <a:off x="4436368" y="5585792"/>
          <a:ext cx="1008112" cy="338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1656"/>
                <a:gridCol w="296416"/>
                <a:gridCol w="360040"/>
              </a:tblGrid>
              <a:tr h="338132"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it-IT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E9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/>
                          </a:solidFill>
                        </a:rPr>
                        <a:t>17</a:t>
                      </a:r>
                      <a:endParaRPr lang="it-IT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E9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/>
                          </a:solidFill>
                        </a:rPr>
                        <a:t>24</a:t>
                      </a:r>
                      <a:endParaRPr lang="it-IT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E9FF"/>
                    </a:solidFill>
                  </a:tcPr>
                </a:tc>
              </a:tr>
            </a:tbl>
          </a:graphicData>
        </a:graphic>
      </p:graphicFrame>
      <p:cxnSp>
        <p:nvCxnSpPr>
          <p:cNvPr id="33" name="Connettore 1 32"/>
          <p:cNvCxnSpPr/>
          <p:nvPr/>
        </p:nvCxnSpPr>
        <p:spPr bwMode="auto">
          <a:xfrm flipV="1">
            <a:off x="4436368" y="4721696"/>
            <a:ext cx="1800200" cy="864096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34" name="Connettore 1 33"/>
          <p:cNvCxnSpPr/>
          <p:nvPr/>
        </p:nvCxnSpPr>
        <p:spPr bwMode="auto">
          <a:xfrm>
            <a:off x="5444480" y="5923924"/>
            <a:ext cx="792088" cy="165924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35" name="CasellaDiTesto 34"/>
          <p:cNvSpPr txBox="1"/>
          <p:nvPr/>
        </p:nvSpPr>
        <p:spPr>
          <a:xfrm>
            <a:off x="6047540" y="5513784"/>
            <a:ext cx="117020" cy="276999"/>
          </a:xfrm>
          <a:prstGeom prst="rect">
            <a:avLst/>
          </a:prstGeom>
          <a:noFill/>
        </p:spPr>
        <p:txBody>
          <a:bodyPr wrap="none" lIns="0" tIns="0" rIns="0" bIns="0" rtlCol="0" anchor="ctr" anchorCtr="1">
            <a:spAutoFit/>
          </a:bodyPr>
          <a:lstStyle/>
          <a:p>
            <a:r>
              <a:rPr lang="it-IT" dirty="0" smtClean="0">
                <a:solidFill>
                  <a:schemeClr val="tx1"/>
                </a:solidFill>
              </a:rPr>
              <a:t>3</a:t>
            </a:r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36" name="CasellaDiTesto 35"/>
          <p:cNvSpPr txBox="1"/>
          <p:nvPr/>
        </p:nvSpPr>
        <p:spPr>
          <a:xfrm>
            <a:off x="6047540" y="4948753"/>
            <a:ext cx="117020" cy="276999"/>
          </a:xfrm>
          <a:prstGeom prst="rect">
            <a:avLst/>
          </a:prstGeom>
          <a:noFill/>
        </p:spPr>
        <p:txBody>
          <a:bodyPr wrap="none" lIns="0" tIns="0" rIns="0" bIns="0" rtlCol="0" anchor="ctr" anchorCtr="1">
            <a:spAutoFit/>
          </a:bodyPr>
          <a:lstStyle/>
          <a:p>
            <a:r>
              <a:rPr lang="it-IT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37" name="CasellaDiTesto 36"/>
          <p:cNvSpPr txBox="1"/>
          <p:nvPr/>
        </p:nvSpPr>
        <p:spPr>
          <a:xfrm>
            <a:off x="6039156" y="5785425"/>
            <a:ext cx="117020" cy="276999"/>
          </a:xfrm>
          <a:prstGeom prst="rect">
            <a:avLst/>
          </a:prstGeom>
          <a:noFill/>
        </p:spPr>
        <p:txBody>
          <a:bodyPr wrap="none" lIns="0" tIns="0" rIns="0" bIns="0" rtlCol="0" anchor="ctr" anchorCtr="1">
            <a:spAutoFit/>
          </a:bodyPr>
          <a:lstStyle/>
          <a:p>
            <a:r>
              <a:rPr lang="it-IT" dirty="0" smtClean="0">
                <a:solidFill>
                  <a:schemeClr val="tx1"/>
                </a:solidFill>
              </a:rPr>
              <a:t>4</a:t>
            </a:r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40" name="CasellaDiTesto 39"/>
          <p:cNvSpPr txBox="1"/>
          <p:nvPr/>
        </p:nvSpPr>
        <p:spPr>
          <a:xfrm>
            <a:off x="225345" y="5673442"/>
            <a:ext cx="3004676" cy="707886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sz="2000" dirty="0" smtClean="0">
                <a:solidFill>
                  <a:schemeClr val="tx1"/>
                </a:solidFill>
              </a:rPr>
              <a:t>I dati vengono copiati.</a:t>
            </a:r>
          </a:p>
          <a:p>
            <a:r>
              <a:rPr lang="it-IT" sz="2000" dirty="0" smtClean="0">
                <a:solidFill>
                  <a:schemeClr val="tx1"/>
                </a:solidFill>
              </a:rPr>
              <a:t>Modificare </a:t>
            </a:r>
            <a:r>
              <a:rPr lang="it-IT" sz="2000" b="1" dirty="0" smtClean="0">
                <a:solidFill>
                  <a:schemeClr val="tx1"/>
                </a:solidFill>
              </a:rPr>
              <a:t>c</a:t>
            </a:r>
            <a:r>
              <a:rPr lang="it-IT" sz="2000" dirty="0" smtClean="0">
                <a:solidFill>
                  <a:schemeClr val="tx1"/>
                </a:solidFill>
              </a:rPr>
              <a:t> non cambia </a:t>
            </a:r>
            <a:r>
              <a:rPr lang="it-IT" sz="2000" b="1" dirty="0" smtClean="0">
                <a:solidFill>
                  <a:schemeClr val="tx1"/>
                </a:solidFill>
              </a:rPr>
              <a:t>a</a:t>
            </a:r>
            <a:r>
              <a:rPr lang="it-IT" sz="2000" dirty="0" smtClean="0">
                <a:solidFill>
                  <a:schemeClr val="tx1"/>
                </a:solidFill>
              </a:rPr>
              <a:t>.</a:t>
            </a:r>
          </a:p>
        </p:txBody>
      </p:sp>
      <p:cxnSp>
        <p:nvCxnSpPr>
          <p:cNvPr id="42" name="Connettore 2 41"/>
          <p:cNvCxnSpPr>
            <a:stCxn id="40" idx="0"/>
          </p:cNvCxnSpPr>
          <p:nvPr/>
        </p:nvCxnSpPr>
        <p:spPr bwMode="auto">
          <a:xfrm flipH="1" flipV="1">
            <a:off x="1115615" y="5279881"/>
            <a:ext cx="612068" cy="393561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700716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operazioni tra array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51520" y="1052736"/>
            <a:ext cx="8640960" cy="3528392"/>
          </a:xfrm>
        </p:spPr>
        <p:txBody>
          <a:bodyPr/>
          <a:lstStyle/>
          <a:p>
            <a:pPr marL="0" indent="0">
              <a:buNone/>
            </a:pP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r = </a:t>
            </a:r>
            <a:r>
              <a:rPr lang="it-IT" sz="18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np.random.random</a:t>
            </a: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((2,3))</a:t>
            </a:r>
          </a:p>
          <a:p>
            <a:pPr marL="0" indent="0">
              <a:buNone/>
            </a:pPr>
            <a:r>
              <a:rPr lang="en-US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array([[ 0.90895715,  0.27791328,  0.08318425],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[ 0.643648  ,  0.83921606,  0.32521858]])</a:t>
            </a:r>
          </a:p>
          <a:p>
            <a:pPr marL="0" indent="0">
              <a:buNone/>
            </a:pP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a = </a:t>
            </a:r>
            <a:r>
              <a:rPr lang="it-IT" sz="18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np.array</a:t>
            </a: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([1, 2, 3])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r*a </a:t>
            </a:r>
            <a:endParaRPr lang="en-US" sz="18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array([[ 0.90895715,  0.55582656,  0.24955276],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[ 0.643648  ,  1.67843213,  0.97565575</a:t>
            </a:r>
            <a:r>
              <a:rPr lang="en-US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]])</a:t>
            </a:r>
            <a:endParaRPr lang="it-IT" sz="18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b </a:t>
            </a: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= </a:t>
            </a:r>
            <a:r>
              <a:rPr lang="it-IT" sz="18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np.array</a:t>
            </a: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([10,100])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r*b[:,</a:t>
            </a:r>
            <a:r>
              <a:rPr lang="it-IT" sz="18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np.newaxis</a:t>
            </a: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]</a:t>
            </a:r>
          </a:p>
          <a:p>
            <a:pPr marL="0" indent="0">
              <a:buNone/>
            </a:pPr>
            <a:r>
              <a:rPr lang="en-US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array([[  9.08957148,   2.77913282,   0.83184253],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[ 64.36480046,  83.92160635,  32.52185839]])</a:t>
            </a:r>
          </a:p>
          <a:p>
            <a:pPr marL="0" indent="0">
              <a:buNone/>
            </a:pPr>
            <a:endParaRPr lang="it-IT" sz="18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graphicFrame>
        <p:nvGraphicFramePr>
          <p:cNvPr id="4" name="Tabel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4398876"/>
              </p:ext>
            </p:extLst>
          </p:nvPr>
        </p:nvGraphicFramePr>
        <p:xfrm>
          <a:off x="528596" y="4964303"/>
          <a:ext cx="1440160" cy="548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56"/>
                <a:gridCol w="504056"/>
                <a:gridCol w="432048"/>
              </a:tblGrid>
              <a:tr h="262828"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/>
                          </a:solidFill>
                        </a:rPr>
                        <a:t>0.90</a:t>
                      </a:r>
                      <a:endParaRPr lang="it-IT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/>
                          </a:solidFill>
                        </a:rPr>
                        <a:t>0.27</a:t>
                      </a:r>
                      <a:endParaRPr lang="it-IT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0" smtClean="0">
                          <a:solidFill>
                            <a:schemeClr val="tx1"/>
                          </a:solidFill>
                        </a:rPr>
                        <a:t>0.08</a:t>
                      </a:r>
                      <a:endParaRPr lang="it-IT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62828"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/>
                          </a:solidFill>
                        </a:rPr>
                        <a:t>0.64</a:t>
                      </a:r>
                      <a:endParaRPr lang="it-IT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/>
                          </a:solidFill>
                        </a:rPr>
                        <a:t>0.83</a:t>
                      </a:r>
                      <a:endParaRPr lang="it-IT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/>
                          </a:solidFill>
                        </a:rPr>
                        <a:t>0.32</a:t>
                      </a:r>
                      <a:endParaRPr lang="it-IT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6" name="CasellaDiTesto 5"/>
          <p:cNvSpPr txBox="1"/>
          <p:nvPr/>
        </p:nvSpPr>
        <p:spPr>
          <a:xfrm>
            <a:off x="171055" y="5029170"/>
            <a:ext cx="3337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 smtClean="0">
                <a:solidFill>
                  <a:schemeClr val="tx1"/>
                </a:solidFill>
              </a:rPr>
              <a:t>r </a:t>
            </a:r>
            <a:endParaRPr lang="it-IT" sz="2000" b="1" dirty="0">
              <a:solidFill>
                <a:schemeClr val="tx1"/>
              </a:solidFill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2041942" y="5038568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 smtClean="0">
                <a:solidFill>
                  <a:schemeClr val="tx1"/>
                </a:solidFill>
              </a:rPr>
              <a:t>*</a:t>
            </a:r>
            <a:endParaRPr lang="it-IT" sz="2000" b="1" dirty="0">
              <a:solidFill>
                <a:schemeClr val="tx1"/>
              </a:solidFill>
            </a:endParaRPr>
          </a:p>
        </p:txBody>
      </p:sp>
      <p:graphicFrame>
        <p:nvGraphicFramePr>
          <p:cNvPr id="8" name="Tabell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7294056"/>
              </p:ext>
            </p:extLst>
          </p:nvPr>
        </p:nvGraphicFramePr>
        <p:xfrm>
          <a:off x="2728077" y="4954875"/>
          <a:ext cx="1440160" cy="548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56"/>
                <a:gridCol w="504056"/>
                <a:gridCol w="432048"/>
              </a:tblGrid>
              <a:tr h="262828"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it-IT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it-IT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it-IT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62828"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1</a:t>
                      </a:r>
                      <a:endParaRPr lang="it-IT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2</a:t>
                      </a:r>
                      <a:endParaRPr lang="it-IT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3</a:t>
                      </a:r>
                      <a:endParaRPr lang="it-IT" b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9" name="CasellaDiTesto 8"/>
          <p:cNvSpPr txBox="1"/>
          <p:nvPr/>
        </p:nvSpPr>
        <p:spPr>
          <a:xfrm>
            <a:off x="2359065" y="5029140"/>
            <a:ext cx="3690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>
                <a:solidFill>
                  <a:schemeClr val="tx1"/>
                </a:solidFill>
              </a:rPr>
              <a:t>a</a:t>
            </a:r>
            <a:r>
              <a:rPr lang="it-IT" sz="2000" b="1" dirty="0" smtClean="0">
                <a:solidFill>
                  <a:schemeClr val="tx1"/>
                </a:solidFill>
              </a:rPr>
              <a:t> </a:t>
            </a:r>
            <a:endParaRPr lang="it-IT" sz="2000" b="1" dirty="0">
              <a:solidFill>
                <a:schemeClr val="tx1"/>
              </a:solidFill>
            </a:endParaRPr>
          </a:p>
        </p:txBody>
      </p:sp>
      <p:cxnSp>
        <p:nvCxnSpPr>
          <p:cNvPr id="11" name="Connettore 2 10"/>
          <p:cNvCxnSpPr/>
          <p:nvPr/>
        </p:nvCxnSpPr>
        <p:spPr bwMode="auto">
          <a:xfrm>
            <a:off x="4283968" y="4994577"/>
            <a:ext cx="0" cy="488092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2" name="CasellaDiTesto 11"/>
          <p:cNvSpPr txBox="1"/>
          <p:nvPr/>
        </p:nvSpPr>
        <p:spPr>
          <a:xfrm>
            <a:off x="4406747" y="5050206"/>
            <a:ext cx="42067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dirty="0" smtClean="0">
                <a:solidFill>
                  <a:schemeClr val="tx1"/>
                </a:solidFill>
              </a:rPr>
              <a:t>Esteso automaticamente sulle dimensioni iniziali</a:t>
            </a:r>
            <a:endParaRPr lang="it-IT" sz="1600" dirty="0">
              <a:solidFill>
                <a:schemeClr val="tx1"/>
              </a:solidFill>
            </a:endParaRPr>
          </a:p>
        </p:txBody>
      </p:sp>
      <p:graphicFrame>
        <p:nvGraphicFramePr>
          <p:cNvPr id="13" name="Tabella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185856"/>
              </p:ext>
            </p:extLst>
          </p:nvPr>
        </p:nvGraphicFramePr>
        <p:xfrm>
          <a:off x="558217" y="5791369"/>
          <a:ext cx="1440160" cy="548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56"/>
                <a:gridCol w="504056"/>
                <a:gridCol w="432048"/>
              </a:tblGrid>
              <a:tr h="262828"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/>
                          </a:solidFill>
                        </a:rPr>
                        <a:t>0.90</a:t>
                      </a:r>
                      <a:endParaRPr lang="it-IT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/>
                          </a:solidFill>
                        </a:rPr>
                        <a:t>0.27</a:t>
                      </a:r>
                      <a:endParaRPr lang="it-IT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0" smtClean="0">
                          <a:solidFill>
                            <a:schemeClr val="tx1"/>
                          </a:solidFill>
                        </a:rPr>
                        <a:t>0.08</a:t>
                      </a:r>
                      <a:endParaRPr lang="it-IT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62828"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/>
                          </a:solidFill>
                        </a:rPr>
                        <a:t>0.64</a:t>
                      </a:r>
                      <a:endParaRPr lang="it-IT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/>
                          </a:solidFill>
                        </a:rPr>
                        <a:t>0.83</a:t>
                      </a:r>
                      <a:endParaRPr lang="it-IT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0" smtClean="0">
                          <a:solidFill>
                            <a:schemeClr val="tx1"/>
                          </a:solidFill>
                        </a:rPr>
                        <a:t>0.32</a:t>
                      </a:r>
                      <a:endParaRPr lang="it-IT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14" name="CasellaDiTesto 13"/>
          <p:cNvSpPr txBox="1"/>
          <p:nvPr/>
        </p:nvSpPr>
        <p:spPr>
          <a:xfrm>
            <a:off x="200676" y="5856236"/>
            <a:ext cx="3337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 smtClean="0">
                <a:solidFill>
                  <a:schemeClr val="tx1"/>
                </a:solidFill>
              </a:rPr>
              <a:t>r </a:t>
            </a:r>
            <a:endParaRPr lang="it-IT" sz="2000" b="1" dirty="0">
              <a:solidFill>
                <a:schemeClr val="tx1"/>
              </a:solidFill>
            </a:endParaRPr>
          </a:p>
        </p:txBody>
      </p:sp>
      <p:sp>
        <p:nvSpPr>
          <p:cNvPr id="15" name="CasellaDiTesto 14"/>
          <p:cNvSpPr txBox="1"/>
          <p:nvPr/>
        </p:nvSpPr>
        <p:spPr>
          <a:xfrm>
            <a:off x="2071563" y="5865634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 smtClean="0">
                <a:solidFill>
                  <a:schemeClr val="tx1"/>
                </a:solidFill>
              </a:rPr>
              <a:t>*</a:t>
            </a:r>
            <a:endParaRPr lang="it-IT" sz="2000" b="1" dirty="0">
              <a:solidFill>
                <a:schemeClr val="tx1"/>
              </a:solidFill>
            </a:endParaRPr>
          </a:p>
        </p:txBody>
      </p:sp>
      <p:graphicFrame>
        <p:nvGraphicFramePr>
          <p:cNvPr id="16" name="Tabella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7502093"/>
              </p:ext>
            </p:extLst>
          </p:nvPr>
        </p:nvGraphicFramePr>
        <p:xfrm>
          <a:off x="2757698" y="5781941"/>
          <a:ext cx="1440160" cy="548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56"/>
                <a:gridCol w="504056"/>
                <a:gridCol w="432048"/>
              </a:tblGrid>
              <a:tr h="262828"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/>
                          </a:solidFill>
                        </a:rPr>
                        <a:t>10</a:t>
                      </a:r>
                      <a:endParaRPr lang="it-IT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10</a:t>
                      </a:r>
                      <a:endParaRPr lang="it-IT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10</a:t>
                      </a:r>
                      <a:endParaRPr lang="it-IT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62828"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/>
                          </a:solidFill>
                        </a:rPr>
                        <a:t>100</a:t>
                      </a:r>
                      <a:endParaRPr lang="it-IT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100</a:t>
                      </a:r>
                      <a:endParaRPr lang="it-IT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100</a:t>
                      </a:r>
                      <a:endParaRPr lang="it-IT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17" name="CasellaDiTesto 16"/>
          <p:cNvSpPr txBox="1"/>
          <p:nvPr/>
        </p:nvSpPr>
        <p:spPr>
          <a:xfrm>
            <a:off x="2388686" y="5856206"/>
            <a:ext cx="3802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 smtClean="0">
                <a:solidFill>
                  <a:schemeClr val="tx1"/>
                </a:solidFill>
              </a:rPr>
              <a:t>b </a:t>
            </a:r>
            <a:endParaRPr lang="it-IT" sz="2000" b="1" dirty="0">
              <a:solidFill>
                <a:schemeClr val="tx1"/>
              </a:solidFill>
            </a:endParaRPr>
          </a:p>
        </p:txBody>
      </p:sp>
      <p:cxnSp>
        <p:nvCxnSpPr>
          <p:cNvPr id="18" name="Connettore 2 17"/>
          <p:cNvCxnSpPr/>
          <p:nvPr/>
        </p:nvCxnSpPr>
        <p:spPr bwMode="auto">
          <a:xfrm>
            <a:off x="2728077" y="6500362"/>
            <a:ext cx="1545130" cy="0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9" name="CasellaDiTesto 18"/>
          <p:cNvSpPr txBox="1"/>
          <p:nvPr/>
        </p:nvSpPr>
        <p:spPr>
          <a:xfrm>
            <a:off x="4283968" y="5877272"/>
            <a:ext cx="48600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 smtClean="0">
                <a:solidFill>
                  <a:schemeClr val="tx1"/>
                </a:solidFill>
              </a:rPr>
              <a:t>Esteso tramite </a:t>
            </a:r>
            <a:r>
              <a:rPr lang="it-IT" sz="1600" b="1" dirty="0" err="1" smtClean="0">
                <a:solidFill>
                  <a:schemeClr val="tx1"/>
                </a:solidFill>
              </a:rPr>
              <a:t>newaxis</a:t>
            </a:r>
            <a:r>
              <a:rPr lang="it-IT" sz="1600" b="1" dirty="0" smtClean="0">
                <a:solidFill>
                  <a:schemeClr val="tx1"/>
                </a:solidFill>
              </a:rPr>
              <a:t>.</a:t>
            </a:r>
            <a:r>
              <a:rPr lang="it-IT" sz="1600" dirty="0" smtClean="0">
                <a:solidFill>
                  <a:schemeClr val="tx1"/>
                </a:solidFill>
              </a:rPr>
              <a:t> Aggiunge un asse di dimensioni unitarie, che poi si estende automaticamente</a:t>
            </a:r>
            <a:endParaRPr lang="it-IT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3224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set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a = {'Ciao', 'b', 1, 2}</a:t>
            </a:r>
          </a:p>
          <a:p>
            <a:pPr marL="0" indent="0"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b = {'Bene', 2, 'b', 3}</a:t>
            </a:r>
          </a:p>
          <a:p>
            <a:pPr marL="0" indent="0"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a | b</a:t>
            </a:r>
          </a:p>
          <a:p>
            <a:pPr marL="0" indent="0">
              <a:buNone/>
            </a:pP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 {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1,2,'b',3,'Ciao','Bene'}</a:t>
            </a:r>
          </a:p>
          <a:p>
            <a:pPr marL="0" indent="0"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a &amp; b</a:t>
            </a:r>
          </a:p>
          <a:p>
            <a:pPr marL="0" indent="0"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{</a:t>
            </a: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2, 'b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'}</a:t>
            </a:r>
          </a:p>
          <a:p>
            <a:pPr marL="0" indent="0"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a – b</a:t>
            </a:r>
          </a:p>
          <a:p>
            <a:pPr marL="0" indent="0"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{</a:t>
            </a: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1, 'Ciao'}</a:t>
            </a:r>
          </a:p>
          <a:p>
            <a:pPr marL="0" indent="0">
              <a:buNone/>
            </a:pPr>
            <a:endParaRPr lang="it-IT" sz="20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it-IT" sz="20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{1,2} &lt; a</a:t>
            </a:r>
          </a:p>
          <a:p>
            <a:pPr marL="0" indent="0">
              <a:buNone/>
            </a:pP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True</a:t>
            </a:r>
            <a:endParaRPr lang="it-IT" sz="20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'Bene' in b</a:t>
            </a:r>
          </a:p>
          <a:p>
            <a:pPr marL="0" indent="0"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True</a:t>
            </a:r>
            <a:endParaRPr lang="it-IT" sz="20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4644008" y="3645024"/>
            <a:ext cx="4176464" cy="2585323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schemeClr val="tx1"/>
                </a:solidFill>
              </a:rPr>
              <a:t>I </a:t>
            </a:r>
            <a:r>
              <a:rPr lang="it-IT" b="1" dirty="0" smtClean="0">
                <a:solidFill>
                  <a:schemeClr val="tx1"/>
                </a:solidFill>
              </a:rPr>
              <a:t>set</a:t>
            </a:r>
            <a:r>
              <a:rPr lang="it-IT" dirty="0" smtClean="0">
                <a:solidFill>
                  <a:schemeClr val="tx1"/>
                </a:solidFill>
              </a:rPr>
              <a:t> sono mutabili, i </a:t>
            </a:r>
            <a:r>
              <a:rPr lang="it-IT" b="1" dirty="0" err="1" smtClean="0">
                <a:solidFill>
                  <a:schemeClr val="tx1"/>
                </a:solidFill>
              </a:rPr>
              <a:t>frozenset</a:t>
            </a:r>
            <a:r>
              <a:rPr lang="it-IT" dirty="0" smtClean="0">
                <a:solidFill>
                  <a:schemeClr val="tx1"/>
                </a:solidFill>
              </a:rPr>
              <a:t> immutabili.</a:t>
            </a:r>
          </a:p>
          <a:p>
            <a:r>
              <a:rPr lang="it-IT" dirty="0" smtClean="0">
                <a:solidFill>
                  <a:schemeClr val="tx1"/>
                </a:solidFill>
              </a:rPr>
              <a:t>Gli elementi di un set devono  essere </a:t>
            </a:r>
            <a:r>
              <a:rPr lang="it-IT" b="1" dirty="0" err="1" smtClean="0">
                <a:solidFill>
                  <a:schemeClr val="tx1"/>
                </a:solidFill>
              </a:rPr>
              <a:t>hashable</a:t>
            </a:r>
            <a:r>
              <a:rPr lang="it-IT" dirty="0" smtClean="0">
                <a:solidFill>
                  <a:schemeClr val="tx1"/>
                </a:solidFill>
              </a:rPr>
              <a:t>, ovvero: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smtClean="0">
                <a:solidFill>
                  <a:schemeClr val="tx1"/>
                </a:solidFill>
              </a:rPr>
              <a:t> Immutabili,  e se contenitori contenere solo elementi </a:t>
            </a:r>
            <a:r>
              <a:rPr lang="it-IT" dirty="0" err="1" smtClean="0">
                <a:solidFill>
                  <a:schemeClr val="tx1"/>
                </a:solidFill>
              </a:rPr>
              <a:t>hashable</a:t>
            </a:r>
            <a:r>
              <a:rPr lang="it-IT" dirty="0" smtClean="0">
                <a:solidFill>
                  <a:schemeClr val="tx1"/>
                </a:solidFill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smtClean="0">
                <a:solidFill>
                  <a:schemeClr val="tx1"/>
                </a:solidFill>
              </a:rPr>
              <a:t>Oggetti definiti dall'utente (salvo alcuni casi), ogni oggetto è diverso da chiunque altro (anche se della stessa classe)</a:t>
            </a:r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5004048" y="1652290"/>
            <a:ext cx="1224136" cy="400110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2000" dirty="0" smtClean="0">
                <a:solidFill>
                  <a:schemeClr val="tx1"/>
                </a:solidFill>
              </a:rPr>
              <a:t>Unione</a:t>
            </a:r>
            <a:endParaRPr lang="it-IT" sz="2000" dirty="0">
              <a:solidFill>
                <a:schemeClr val="tx1"/>
              </a:solidFill>
            </a:endParaRPr>
          </a:p>
        </p:txBody>
      </p:sp>
      <p:cxnSp>
        <p:nvCxnSpPr>
          <p:cNvPr id="7" name="Connettore 2 6"/>
          <p:cNvCxnSpPr>
            <a:stCxn id="5" idx="1"/>
          </p:cNvCxnSpPr>
          <p:nvPr/>
        </p:nvCxnSpPr>
        <p:spPr bwMode="auto">
          <a:xfrm flipH="1">
            <a:off x="1763688" y="1852345"/>
            <a:ext cx="3240360" cy="200055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8" name="CasellaDiTesto 7"/>
          <p:cNvSpPr txBox="1"/>
          <p:nvPr/>
        </p:nvSpPr>
        <p:spPr>
          <a:xfrm>
            <a:off x="5382115" y="2305010"/>
            <a:ext cx="1692138" cy="400110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2000" dirty="0" smtClean="0">
                <a:solidFill>
                  <a:schemeClr val="tx1"/>
                </a:solidFill>
              </a:rPr>
              <a:t>Intersezione</a:t>
            </a:r>
            <a:endParaRPr lang="it-IT" sz="2000" dirty="0">
              <a:solidFill>
                <a:schemeClr val="tx1"/>
              </a:solidFill>
            </a:endParaRPr>
          </a:p>
        </p:txBody>
      </p:sp>
      <p:cxnSp>
        <p:nvCxnSpPr>
          <p:cNvPr id="13" name="Connettore 2 12"/>
          <p:cNvCxnSpPr>
            <a:stCxn id="8" idx="1"/>
          </p:cNvCxnSpPr>
          <p:nvPr/>
        </p:nvCxnSpPr>
        <p:spPr bwMode="auto">
          <a:xfrm flipH="1">
            <a:off x="2069697" y="2505065"/>
            <a:ext cx="3312418" cy="347871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7" name="CasellaDiTesto 16"/>
          <p:cNvSpPr txBox="1"/>
          <p:nvPr/>
        </p:nvSpPr>
        <p:spPr>
          <a:xfrm>
            <a:off x="3725906" y="2860576"/>
            <a:ext cx="2862293" cy="400110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2000" dirty="0" smtClean="0">
                <a:solidFill>
                  <a:schemeClr val="tx1"/>
                </a:solidFill>
              </a:rPr>
              <a:t>Differenza fra set</a:t>
            </a:r>
            <a:endParaRPr lang="it-IT" sz="2000" dirty="0">
              <a:solidFill>
                <a:schemeClr val="tx1"/>
              </a:solidFill>
            </a:endParaRPr>
          </a:p>
        </p:txBody>
      </p:sp>
      <p:cxnSp>
        <p:nvCxnSpPr>
          <p:cNvPr id="19" name="Connettore 2 18"/>
          <p:cNvCxnSpPr>
            <a:stCxn id="17" idx="1"/>
          </p:cNvCxnSpPr>
          <p:nvPr/>
        </p:nvCxnSpPr>
        <p:spPr bwMode="auto">
          <a:xfrm flipH="1">
            <a:off x="1763688" y="3060631"/>
            <a:ext cx="1962218" cy="584393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0" name="CasellaDiTesto 19"/>
          <p:cNvSpPr txBox="1"/>
          <p:nvPr/>
        </p:nvSpPr>
        <p:spPr>
          <a:xfrm>
            <a:off x="2618838" y="4170217"/>
            <a:ext cx="1890197" cy="400110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2000" dirty="0" smtClean="0">
                <a:solidFill>
                  <a:schemeClr val="tx1"/>
                </a:solidFill>
              </a:rPr>
              <a:t>sottoinsieme</a:t>
            </a:r>
            <a:endParaRPr lang="it-IT" sz="2000" dirty="0">
              <a:solidFill>
                <a:schemeClr val="tx1"/>
              </a:solidFill>
            </a:endParaRPr>
          </a:p>
        </p:txBody>
      </p:sp>
      <p:cxnSp>
        <p:nvCxnSpPr>
          <p:cNvPr id="22" name="Connettore 2 21"/>
          <p:cNvCxnSpPr>
            <a:stCxn id="20" idx="1"/>
          </p:cNvCxnSpPr>
          <p:nvPr/>
        </p:nvCxnSpPr>
        <p:spPr bwMode="auto">
          <a:xfrm flipH="1">
            <a:off x="2069697" y="4370272"/>
            <a:ext cx="549141" cy="714912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6" name="CasellaDiTesto 25"/>
          <p:cNvSpPr txBox="1"/>
          <p:nvPr/>
        </p:nvSpPr>
        <p:spPr>
          <a:xfrm>
            <a:off x="2744797" y="5370105"/>
            <a:ext cx="1611214" cy="400110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2000" dirty="0" smtClean="0">
                <a:solidFill>
                  <a:schemeClr val="tx1"/>
                </a:solidFill>
              </a:rPr>
              <a:t>appartenenza</a:t>
            </a:r>
            <a:endParaRPr lang="it-IT" sz="2000" dirty="0">
              <a:solidFill>
                <a:schemeClr val="tx1"/>
              </a:solidFill>
            </a:endParaRPr>
          </a:p>
        </p:txBody>
      </p:sp>
      <p:cxnSp>
        <p:nvCxnSpPr>
          <p:cNvPr id="28" name="Connettore 2 27"/>
          <p:cNvCxnSpPr>
            <a:stCxn id="26" idx="1"/>
          </p:cNvCxnSpPr>
          <p:nvPr/>
        </p:nvCxnSpPr>
        <p:spPr bwMode="auto">
          <a:xfrm flipH="1">
            <a:off x="2344267" y="5570160"/>
            <a:ext cx="400530" cy="307112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80835612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Dizionari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sz="2800" dirty="0" smtClean="0"/>
              <a:t>Associa a delle variabili chiave (a parità di valore) altre variabili (riferimenti ovviamente). </a:t>
            </a:r>
          </a:p>
          <a:p>
            <a:r>
              <a:rPr lang="it-IT" sz="2800" dirty="0" smtClean="0"/>
              <a:t>Usati in molte parti di </a:t>
            </a:r>
            <a:r>
              <a:rPr lang="it-IT" sz="2800" dirty="0" err="1" smtClean="0"/>
              <a:t>Python</a:t>
            </a:r>
            <a:r>
              <a:rPr lang="it-IT" sz="2800" dirty="0" smtClean="0"/>
              <a:t> per il funzionamento interno.</a:t>
            </a:r>
          </a:p>
          <a:p>
            <a:r>
              <a:rPr lang="it-IT" sz="2800" dirty="0" smtClean="0"/>
              <a:t>Le chiavi devono essere </a:t>
            </a:r>
            <a:r>
              <a:rPr lang="it-IT" sz="2800" dirty="0" err="1" smtClean="0"/>
              <a:t>hashable</a:t>
            </a:r>
            <a:r>
              <a:rPr lang="it-IT" sz="2800" dirty="0" smtClean="0"/>
              <a:t>.</a:t>
            </a:r>
            <a:endParaRPr lang="it-IT" sz="2800" dirty="0"/>
          </a:p>
        </p:txBody>
      </p:sp>
      <p:sp>
        <p:nvSpPr>
          <p:cNvPr id="4" name="Rettangolo 3"/>
          <p:cNvSpPr/>
          <p:nvPr/>
        </p:nvSpPr>
        <p:spPr bwMode="auto">
          <a:xfrm>
            <a:off x="6084168" y="4149080"/>
            <a:ext cx="1871613" cy="576064"/>
          </a:xfrm>
          <a:prstGeom prst="rect">
            <a:avLst/>
          </a:prstGeom>
          <a:solidFill>
            <a:srgbClr val="FFFF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r>
              <a:rPr lang="it-IT" sz="2800" dirty="0" smtClean="0">
                <a:solidFill>
                  <a:schemeClr val="tx1"/>
                </a:solidFill>
                <a:latin typeface="Calibri" charset="0"/>
                <a:ea typeface="ＭＳ Ｐゴシック" charset="0"/>
              </a:rPr>
              <a:t>[1, 2, 3, 7]</a:t>
            </a:r>
            <a:endParaRPr kumimoji="0" lang="it-IT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charset="0"/>
              <a:ea typeface="ＭＳ Ｐゴシック" charset="0"/>
            </a:endParaRPr>
          </a:p>
        </p:txBody>
      </p:sp>
      <p:sp>
        <p:nvSpPr>
          <p:cNvPr id="5" name="Rettangolo 4"/>
          <p:cNvSpPr/>
          <p:nvPr/>
        </p:nvSpPr>
        <p:spPr bwMode="auto">
          <a:xfrm>
            <a:off x="2627784" y="4437112"/>
            <a:ext cx="2232248" cy="504056"/>
          </a:xfrm>
          <a:prstGeom prst="rect">
            <a:avLst/>
          </a:prstGeom>
          <a:solidFill>
            <a:srgbClr val="DDF5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r>
              <a:rPr lang="it-IT" sz="24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  <a:ea typeface="ＭＳ Ｐゴシック" charset="0"/>
              </a:rPr>
              <a:t>'Ciao'</a:t>
            </a:r>
            <a:endParaRPr kumimoji="0" lang="it-IT" sz="2400" i="0" u="none" strike="noStrike" cap="none" normalizeH="0" baseline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 Black" panose="020B0A04020102020204" pitchFamily="34" charset="0"/>
              <a:ea typeface="ＭＳ Ｐゴシック" charset="0"/>
            </a:endParaRPr>
          </a:p>
        </p:txBody>
      </p:sp>
      <p:sp>
        <p:nvSpPr>
          <p:cNvPr id="6" name="Rettangolo 5"/>
          <p:cNvSpPr/>
          <p:nvPr/>
        </p:nvSpPr>
        <p:spPr bwMode="auto">
          <a:xfrm>
            <a:off x="2627784" y="4941168"/>
            <a:ext cx="2232248" cy="504056"/>
          </a:xfrm>
          <a:prstGeom prst="rect">
            <a:avLst/>
          </a:prstGeom>
          <a:solidFill>
            <a:srgbClr val="DDF5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r>
              <a:rPr lang="it-IT" sz="24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  <a:ea typeface="ＭＳ Ｐゴシック" charset="0"/>
              </a:rPr>
              <a:t>1</a:t>
            </a:r>
            <a:endParaRPr kumimoji="0" lang="it-IT" sz="2400" b="0" i="0" u="none" strike="noStrike" cap="none" normalizeH="0" baseline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 Black" panose="020B0A04020102020204" pitchFamily="34" charset="0"/>
              <a:ea typeface="ＭＳ Ｐゴシック" charset="0"/>
            </a:endParaRPr>
          </a:p>
        </p:txBody>
      </p:sp>
      <p:sp>
        <p:nvSpPr>
          <p:cNvPr id="9" name="Rettangolo 8"/>
          <p:cNvSpPr/>
          <p:nvPr/>
        </p:nvSpPr>
        <p:spPr bwMode="auto">
          <a:xfrm>
            <a:off x="2627784" y="5445224"/>
            <a:ext cx="2232248" cy="504056"/>
          </a:xfrm>
          <a:prstGeom prst="rect">
            <a:avLst/>
          </a:prstGeom>
          <a:solidFill>
            <a:srgbClr val="DDF5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r>
              <a:rPr lang="it-IT" sz="24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  <a:ea typeface="ＭＳ Ｐゴシック" charset="0"/>
              </a:rPr>
              <a:t>(2, 'Minnie')</a:t>
            </a:r>
            <a:endParaRPr kumimoji="0" lang="it-IT" sz="2400" b="0" i="0" u="none" strike="noStrike" cap="none" normalizeH="0" baseline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 Black" panose="020B0A04020102020204" pitchFamily="34" charset="0"/>
              <a:ea typeface="ＭＳ Ｐゴシック" charset="0"/>
            </a:endParaRPr>
          </a:p>
        </p:txBody>
      </p:sp>
      <p:cxnSp>
        <p:nvCxnSpPr>
          <p:cNvPr id="11" name="Connettore 7 10"/>
          <p:cNvCxnSpPr>
            <a:stCxn id="5" idx="3"/>
            <a:endCxn id="4" idx="1"/>
          </p:cNvCxnSpPr>
          <p:nvPr/>
        </p:nvCxnSpPr>
        <p:spPr bwMode="auto">
          <a:xfrm flipV="1">
            <a:off x="4860032" y="4437112"/>
            <a:ext cx="1224136" cy="252028"/>
          </a:xfrm>
          <a:prstGeom prst="curvedConnector3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2" name="Rettangolo 11"/>
          <p:cNvSpPr/>
          <p:nvPr/>
        </p:nvSpPr>
        <p:spPr bwMode="auto">
          <a:xfrm>
            <a:off x="6084168" y="4957152"/>
            <a:ext cx="1871613" cy="576064"/>
          </a:xfrm>
          <a:prstGeom prst="rect">
            <a:avLst/>
          </a:prstGeom>
          <a:solidFill>
            <a:srgbClr val="FFFF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r>
              <a:rPr lang="it-IT" sz="2800" dirty="0" smtClean="0">
                <a:solidFill>
                  <a:schemeClr val="tx1"/>
                </a:solidFill>
                <a:latin typeface="Calibri" charset="0"/>
                <a:ea typeface="ＭＳ Ｐゴシック" charset="0"/>
              </a:rPr>
              <a:t>56.7</a:t>
            </a:r>
            <a:endParaRPr kumimoji="0" lang="it-IT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charset="0"/>
              <a:ea typeface="ＭＳ Ｐゴシック" charset="0"/>
            </a:endParaRPr>
          </a:p>
        </p:txBody>
      </p:sp>
      <p:cxnSp>
        <p:nvCxnSpPr>
          <p:cNvPr id="14" name="Connettore 7 13"/>
          <p:cNvCxnSpPr>
            <a:stCxn id="6" idx="3"/>
            <a:endCxn id="12" idx="1"/>
          </p:cNvCxnSpPr>
          <p:nvPr/>
        </p:nvCxnSpPr>
        <p:spPr bwMode="auto">
          <a:xfrm>
            <a:off x="4860032" y="5193196"/>
            <a:ext cx="1224136" cy="51988"/>
          </a:xfrm>
          <a:prstGeom prst="curvedConnector3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5" name="Rettangolo 14"/>
          <p:cNvSpPr/>
          <p:nvPr/>
        </p:nvSpPr>
        <p:spPr bwMode="auto">
          <a:xfrm>
            <a:off x="6084167" y="5805264"/>
            <a:ext cx="2232249" cy="576064"/>
          </a:xfrm>
          <a:prstGeom prst="rect">
            <a:avLst/>
          </a:prstGeom>
          <a:solidFill>
            <a:srgbClr val="FFFF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r>
              <a:rPr lang="it-IT" sz="2800" dirty="0" smtClean="0">
                <a:solidFill>
                  <a:schemeClr val="tx1"/>
                </a:solidFill>
                <a:latin typeface="Calibri" charset="0"/>
                <a:ea typeface="ＭＳ Ｐゴシック" charset="0"/>
              </a:rPr>
              <a:t>"Bene, bene!"</a:t>
            </a:r>
            <a:endParaRPr kumimoji="0" lang="it-IT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charset="0"/>
              <a:ea typeface="ＭＳ Ｐゴシック" charset="0"/>
            </a:endParaRPr>
          </a:p>
        </p:txBody>
      </p:sp>
      <p:cxnSp>
        <p:nvCxnSpPr>
          <p:cNvPr id="17" name="Connettore 7 16"/>
          <p:cNvCxnSpPr>
            <a:stCxn id="9" idx="3"/>
            <a:endCxn id="15" idx="1"/>
          </p:cNvCxnSpPr>
          <p:nvPr/>
        </p:nvCxnSpPr>
        <p:spPr bwMode="auto">
          <a:xfrm>
            <a:off x="4860032" y="5697252"/>
            <a:ext cx="1224135" cy="396044"/>
          </a:xfrm>
          <a:prstGeom prst="curvedConnector3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8" name="Rettangolo 17"/>
          <p:cNvSpPr/>
          <p:nvPr/>
        </p:nvSpPr>
        <p:spPr bwMode="auto">
          <a:xfrm>
            <a:off x="467544" y="3645024"/>
            <a:ext cx="1944216" cy="504056"/>
          </a:xfrm>
          <a:prstGeom prst="rect">
            <a:avLst/>
          </a:prstGeom>
          <a:solidFill>
            <a:srgbClr val="B3E9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r>
              <a:rPr lang="it-IT" sz="2400" dirty="0" err="1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  <a:ea typeface="ＭＳ Ｐゴシック" charset="0"/>
              </a:rPr>
              <a:t>mydict</a:t>
            </a:r>
            <a:endParaRPr kumimoji="0" lang="it-IT" sz="2400" b="0" i="0" u="none" strike="noStrike" cap="none" normalizeH="0" baseline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 Black" panose="020B0A04020102020204" pitchFamily="34" charset="0"/>
              <a:ea typeface="ＭＳ Ｐゴシック" charset="0"/>
            </a:endParaRPr>
          </a:p>
        </p:txBody>
      </p:sp>
      <p:cxnSp>
        <p:nvCxnSpPr>
          <p:cNvPr id="20" name="Connettore 7 19"/>
          <p:cNvCxnSpPr>
            <a:stCxn id="18" idx="3"/>
            <a:endCxn id="5" idx="0"/>
          </p:cNvCxnSpPr>
          <p:nvPr/>
        </p:nvCxnSpPr>
        <p:spPr bwMode="auto">
          <a:xfrm>
            <a:off x="2411760" y="3897052"/>
            <a:ext cx="1332148" cy="540060"/>
          </a:xfrm>
          <a:prstGeom prst="curvedConnector2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8876099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Per iniziare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it-IT" dirty="0" smtClean="0"/>
              <a:t>Installare Versione(3.x):</a:t>
            </a:r>
          </a:p>
          <a:p>
            <a:pPr marL="457200" lvl="1" indent="0">
              <a:buNone/>
            </a:pPr>
            <a:r>
              <a:rPr lang="it-IT" dirty="0" err="1" smtClean="0"/>
              <a:t>ipython</a:t>
            </a:r>
            <a:r>
              <a:rPr lang="it-IT" dirty="0" smtClean="0"/>
              <a:t>, </a:t>
            </a:r>
            <a:r>
              <a:rPr lang="it-IT" dirty="0" err="1" smtClean="0"/>
              <a:t>matplotlib</a:t>
            </a:r>
            <a:r>
              <a:rPr lang="it-IT" dirty="0" smtClean="0"/>
              <a:t>,</a:t>
            </a:r>
            <a:r>
              <a:rPr lang="it-IT" dirty="0"/>
              <a:t> </a:t>
            </a:r>
            <a:r>
              <a:rPr lang="it-IT" dirty="0" err="1" smtClean="0"/>
              <a:t>numpy</a:t>
            </a:r>
            <a:r>
              <a:rPr lang="it-IT" dirty="0" smtClean="0"/>
              <a:t>, </a:t>
            </a:r>
            <a:r>
              <a:rPr lang="it-IT" dirty="0" err="1" smtClean="0"/>
              <a:t>scipy</a:t>
            </a:r>
            <a:endParaRPr lang="it-IT" dirty="0" smtClean="0"/>
          </a:p>
          <a:p>
            <a:r>
              <a:rPr lang="it-IT" dirty="0" smtClean="0"/>
              <a:t>Su  </a:t>
            </a:r>
            <a:r>
              <a:rPr lang="it-IT" dirty="0" err="1" smtClean="0"/>
              <a:t>linux</a:t>
            </a:r>
            <a:r>
              <a:rPr lang="it-IT" dirty="0" smtClean="0"/>
              <a:t>:</a:t>
            </a:r>
          </a:p>
          <a:p>
            <a:pPr marL="457200" lvl="1" indent="0">
              <a:buNone/>
            </a:pPr>
            <a:r>
              <a:rPr lang="it-IT" dirty="0" err="1" smtClean="0"/>
              <a:t>ipython</a:t>
            </a:r>
            <a:r>
              <a:rPr lang="it-IT" dirty="0" smtClean="0"/>
              <a:t> --</a:t>
            </a:r>
            <a:r>
              <a:rPr lang="it-IT" dirty="0" err="1" smtClean="0"/>
              <a:t>pylab</a:t>
            </a:r>
            <a:endParaRPr lang="it-IT" dirty="0" smtClean="0"/>
          </a:p>
          <a:p>
            <a:pPr marL="457200" lvl="1" indent="0">
              <a:buNone/>
            </a:pPr>
            <a:r>
              <a:rPr lang="it-IT" dirty="0" err="1" smtClean="0"/>
              <a:t>matplotlib</a:t>
            </a:r>
            <a:r>
              <a:rPr lang="it-IT" dirty="0" smtClean="0"/>
              <a:t>, </a:t>
            </a:r>
            <a:r>
              <a:rPr lang="it-IT" dirty="0" err="1" smtClean="0"/>
              <a:t>numpy</a:t>
            </a:r>
            <a:r>
              <a:rPr lang="it-IT" dirty="0" smtClean="0"/>
              <a:t>, </a:t>
            </a:r>
            <a:r>
              <a:rPr lang="it-IT" dirty="0" err="1" smtClean="0"/>
              <a:t>scipy</a:t>
            </a:r>
            <a:r>
              <a:rPr lang="it-IT" dirty="0" smtClean="0"/>
              <a:t> importati automaticamente</a:t>
            </a:r>
          </a:p>
          <a:p>
            <a:pPr lvl="1"/>
            <a:r>
              <a:rPr lang="it-IT" dirty="0" smtClean="0"/>
              <a:t>l’opzione --</a:t>
            </a:r>
            <a:r>
              <a:rPr lang="it-IT" dirty="0" err="1" smtClean="0"/>
              <a:t>pylab</a:t>
            </a:r>
            <a:r>
              <a:rPr lang="it-IT" dirty="0" smtClean="0"/>
              <a:t> è equivalente ad eseguire:</a:t>
            </a:r>
          </a:p>
          <a:p>
            <a:pPr marL="914400" lvl="2" indent="0">
              <a:buNone/>
            </a:pPr>
            <a:r>
              <a:rPr lang="it-IT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from </a:t>
            </a:r>
            <a:r>
              <a:rPr lang="it-IT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matplotlib.pylab</a:t>
            </a:r>
            <a:r>
              <a:rPr lang="it-IT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import *</a:t>
            </a:r>
          </a:p>
          <a:p>
            <a:r>
              <a:rPr lang="it-IT" dirty="0" smtClean="0"/>
              <a:t>Su </a:t>
            </a:r>
            <a:r>
              <a:rPr lang="it-IT" dirty="0" err="1" smtClean="0"/>
              <a:t>windows</a:t>
            </a:r>
            <a:r>
              <a:rPr lang="it-IT" dirty="0" smtClean="0"/>
              <a:t> installare </a:t>
            </a:r>
            <a:r>
              <a:rPr lang="it-IT" dirty="0" err="1" smtClean="0"/>
              <a:t>winpython</a:t>
            </a:r>
            <a:r>
              <a:rPr lang="it-IT" dirty="0" smtClean="0"/>
              <a:t> o equivalente e laniare </a:t>
            </a:r>
            <a:r>
              <a:rPr lang="it-IT" b="1" dirty="0" err="1" smtClean="0"/>
              <a:t>spyder</a:t>
            </a:r>
            <a:r>
              <a:rPr lang="it-IT" dirty="0" smtClean="0"/>
              <a:t>:</a:t>
            </a:r>
          </a:p>
          <a:p>
            <a:pPr lvl="1"/>
            <a:r>
              <a:rPr lang="it-IT" dirty="0" smtClean="0">
                <a:hlinkClick r:id="rId3"/>
              </a:rPr>
              <a:t>http://winpython.github.io/</a:t>
            </a:r>
            <a:r>
              <a:rPr lang="it-IT" dirty="0" smtClean="0"/>
              <a:t> </a:t>
            </a:r>
          </a:p>
          <a:p>
            <a:pPr lvl="1"/>
            <a:r>
              <a:rPr lang="it-IT" dirty="0" smtClean="0">
                <a:hlinkClick r:id="rId4"/>
              </a:rPr>
              <a:t>http</a:t>
            </a:r>
            <a:r>
              <a:rPr lang="it-IT" dirty="0">
                <a:hlinkClick r:id="rId4"/>
              </a:rPr>
              <a:t>://</a:t>
            </a:r>
            <a:r>
              <a:rPr lang="it-IT" dirty="0" smtClean="0">
                <a:hlinkClick r:id="rId4"/>
              </a:rPr>
              <a:t>python-xy.github.io</a:t>
            </a:r>
            <a:r>
              <a:rPr lang="it-IT" dirty="0"/>
              <a:t> </a:t>
            </a:r>
            <a:endParaRPr lang="it-IT" dirty="0" smtClean="0"/>
          </a:p>
          <a:p>
            <a:pPr lvl="1"/>
            <a:r>
              <a:rPr lang="it-IT" dirty="0">
                <a:hlinkClick r:id="rId5"/>
              </a:rPr>
              <a:t>http://continuum.io</a:t>
            </a:r>
            <a:r>
              <a:rPr lang="it-IT" dirty="0" smtClean="0">
                <a:hlinkClick r:id="rId5"/>
              </a:rPr>
              <a:t>/</a:t>
            </a:r>
            <a:endParaRPr lang="it-IT" dirty="0" smtClean="0"/>
          </a:p>
          <a:p>
            <a:pPr lvl="1"/>
            <a:r>
              <a:rPr lang="it-IT" dirty="0">
                <a:hlinkClick r:id="rId6"/>
              </a:rPr>
              <a:t>https://www.enthought.com</a:t>
            </a:r>
            <a:r>
              <a:rPr lang="it-IT" dirty="0" smtClean="0">
                <a:hlinkClick r:id="rId6"/>
              </a:rPr>
              <a:t>/</a:t>
            </a:r>
            <a:endParaRPr lang="it-IT" dirty="0" smtClean="0"/>
          </a:p>
          <a:p>
            <a:pPr lvl="1"/>
            <a:r>
              <a:rPr lang="it-IT" dirty="0">
                <a:hlinkClick r:id="rId7"/>
              </a:rPr>
              <a:t>http://</a:t>
            </a:r>
            <a:r>
              <a:rPr lang="it-IT" dirty="0" smtClean="0">
                <a:hlinkClick r:id="rId7"/>
              </a:rPr>
              <a:t>www.activestate.com/activepython</a:t>
            </a:r>
            <a:endParaRPr lang="it-IT" dirty="0" smtClean="0"/>
          </a:p>
          <a:p>
            <a:pPr lvl="1"/>
            <a:endParaRPr lang="it-IT" dirty="0" smtClean="0"/>
          </a:p>
          <a:p>
            <a:pPr lvl="1"/>
            <a:endParaRPr lang="it-IT" dirty="0" smtClean="0"/>
          </a:p>
        </p:txBody>
      </p:sp>
    </p:spTree>
    <p:extLst>
      <p:ext uri="{BB962C8B-B14F-4D97-AF65-F5344CB8AC3E}">
        <p14:creationId xmlns:p14="http://schemas.microsoft.com/office/powerpoint/2010/main" val="3200860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Dizionari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aa = {}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aa['ciao'] = 56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aa['test'] =  3.46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aa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{</a:t>
            </a: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'ciao': 56, 'test': 3.46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  <a:p>
            <a:pPr marL="0" indent="0"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aa['test</a:t>
            </a: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'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]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3.46</a:t>
            </a:r>
          </a:p>
          <a:p>
            <a:pPr marL="0" indent="0"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 </a:t>
            </a:r>
            <a:r>
              <a:rPr lang="it-IT" sz="20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aa.</a:t>
            </a:r>
            <a:r>
              <a:rPr lang="it-IT" sz="2000" b="1" dirty="0" err="1">
                <a:solidFill>
                  <a:srgbClr val="7030A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keys</a:t>
            </a: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()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it-IT" sz="20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dict_keys</a:t>
            </a: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(['ciao', 'test'])</a:t>
            </a:r>
            <a:endParaRPr lang="it-IT" sz="20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aa.</a:t>
            </a:r>
            <a:r>
              <a:rPr lang="it-IT" sz="2000" b="1" dirty="0" err="1" smtClean="0">
                <a:solidFill>
                  <a:srgbClr val="7030A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values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()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it-IT" sz="20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dict_values</a:t>
            </a: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([56, 3.46])</a:t>
            </a:r>
            <a:endParaRPr lang="it-IT" sz="20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aa.</a:t>
            </a:r>
            <a:r>
              <a:rPr lang="it-IT" sz="2000" b="1" dirty="0" err="1" smtClean="0">
                <a:solidFill>
                  <a:srgbClr val="7030A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items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()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sz="20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dict_items</a:t>
            </a:r>
            <a:r>
              <a:rPr lang="en-US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([('ciao', 56), ('test', 3.46)])</a:t>
            </a:r>
            <a:endParaRPr lang="it-IT" sz="20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sz="2000" b="1" dirty="0" err="1" smtClean="0">
                <a:solidFill>
                  <a:srgbClr val="7030A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len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(aa)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2</a:t>
            </a:r>
            <a:endParaRPr lang="it-IT" sz="20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'ciao' in aa</a:t>
            </a:r>
          </a:p>
          <a:p>
            <a:pPr marL="0" indent="0">
              <a:buNone/>
            </a:pP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True</a:t>
            </a:r>
            <a:endParaRPr lang="it-IT" sz="20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4572000" y="1049303"/>
            <a:ext cx="4464496" cy="1015663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sz="2000" dirty="0" smtClean="0">
                <a:solidFill>
                  <a:schemeClr val="tx1"/>
                </a:solidFill>
              </a:rPr>
              <a:t>Mutabili. Gli elementi si accedono tramite una chiave, che deve essere </a:t>
            </a:r>
            <a:r>
              <a:rPr lang="it-IT" sz="2000" b="1" dirty="0" err="1" smtClean="0">
                <a:solidFill>
                  <a:schemeClr val="tx1"/>
                </a:solidFill>
              </a:rPr>
              <a:t>hashable</a:t>
            </a:r>
            <a:r>
              <a:rPr lang="it-IT" sz="2000" dirty="0" smtClean="0">
                <a:solidFill>
                  <a:schemeClr val="tx1"/>
                </a:solidFill>
              </a:rPr>
              <a:t>.</a:t>
            </a:r>
            <a:endParaRPr lang="it-IT" sz="2000" dirty="0">
              <a:solidFill>
                <a:schemeClr val="tx1"/>
              </a:solidFill>
            </a:endParaRPr>
          </a:p>
        </p:txBody>
      </p:sp>
      <p:cxnSp>
        <p:nvCxnSpPr>
          <p:cNvPr id="6" name="Connettore 2 5"/>
          <p:cNvCxnSpPr/>
          <p:nvPr/>
        </p:nvCxnSpPr>
        <p:spPr bwMode="auto">
          <a:xfrm flipH="1">
            <a:off x="3995936" y="1464801"/>
            <a:ext cx="576064" cy="91991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7" name="CasellaDiTesto 6"/>
          <p:cNvSpPr txBox="1"/>
          <p:nvPr/>
        </p:nvSpPr>
        <p:spPr>
          <a:xfrm>
            <a:off x="4572000" y="3036778"/>
            <a:ext cx="4299418" cy="461665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chemeClr val="tx1"/>
                </a:solidFill>
              </a:rPr>
              <a:t>Elenco delle chiavi e dei valori.</a:t>
            </a:r>
            <a:endParaRPr lang="it-IT" sz="2400" dirty="0">
              <a:solidFill>
                <a:schemeClr val="tx1"/>
              </a:solidFill>
            </a:endParaRPr>
          </a:p>
        </p:txBody>
      </p:sp>
      <p:cxnSp>
        <p:nvCxnSpPr>
          <p:cNvPr id="9" name="Connettore 2 8"/>
          <p:cNvCxnSpPr>
            <a:stCxn id="7" idx="1"/>
          </p:cNvCxnSpPr>
          <p:nvPr/>
        </p:nvCxnSpPr>
        <p:spPr bwMode="auto">
          <a:xfrm flipH="1">
            <a:off x="2699792" y="3267611"/>
            <a:ext cx="1872208" cy="152702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1" name="Connettore 2 10"/>
          <p:cNvCxnSpPr/>
          <p:nvPr/>
        </p:nvCxnSpPr>
        <p:spPr bwMode="auto">
          <a:xfrm flipH="1">
            <a:off x="2699792" y="3267611"/>
            <a:ext cx="1941794" cy="665445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0" name="CasellaDiTesto 9"/>
          <p:cNvSpPr txBox="1"/>
          <p:nvPr/>
        </p:nvSpPr>
        <p:spPr>
          <a:xfrm>
            <a:off x="5238050" y="4047455"/>
            <a:ext cx="3795362" cy="461665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chemeClr val="tx1"/>
                </a:solidFill>
              </a:rPr>
              <a:t>In </a:t>
            </a:r>
            <a:r>
              <a:rPr lang="it-IT" sz="2400" dirty="0" err="1" smtClean="0">
                <a:solidFill>
                  <a:schemeClr val="tx1"/>
                </a:solidFill>
              </a:rPr>
              <a:t>Python</a:t>
            </a:r>
            <a:r>
              <a:rPr lang="it-IT" sz="2400" dirty="0" smtClean="0">
                <a:solidFill>
                  <a:schemeClr val="tx1"/>
                </a:solidFill>
              </a:rPr>
              <a:t> 2.x sono delle liste</a:t>
            </a:r>
            <a:endParaRPr lang="it-IT" sz="2400" dirty="0">
              <a:solidFill>
                <a:schemeClr val="tx1"/>
              </a:solidFill>
            </a:endParaRPr>
          </a:p>
        </p:txBody>
      </p:sp>
      <p:cxnSp>
        <p:nvCxnSpPr>
          <p:cNvPr id="12" name="Connettore 2 11"/>
          <p:cNvCxnSpPr>
            <a:stCxn id="10" idx="1"/>
          </p:cNvCxnSpPr>
          <p:nvPr/>
        </p:nvCxnSpPr>
        <p:spPr bwMode="auto">
          <a:xfrm flipH="1" flipV="1">
            <a:off x="4045121" y="3789040"/>
            <a:ext cx="1192929" cy="489248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4" name="Connettore 2 13"/>
          <p:cNvCxnSpPr>
            <a:stCxn id="10" idx="1"/>
          </p:cNvCxnSpPr>
          <p:nvPr/>
        </p:nvCxnSpPr>
        <p:spPr bwMode="auto">
          <a:xfrm flipH="1">
            <a:off x="4788024" y="4278288"/>
            <a:ext cx="450026" cy="0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7" name="Connettore 2 16"/>
          <p:cNvCxnSpPr>
            <a:stCxn id="10" idx="1"/>
          </p:cNvCxnSpPr>
          <p:nvPr/>
        </p:nvCxnSpPr>
        <p:spPr bwMode="auto">
          <a:xfrm flipH="1">
            <a:off x="3995936" y="4278288"/>
            <a:ext cx="1242114" cy="367444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1" name="CasellaDiTesto 20"/>
          <p:cNvSpPr txBox="1"/>
          <p:nvPr/>
        </p:nvSpPr>
        <p:spPr>
          <a:xfrm>
            <a:off x="4649186" y="5582304"/>
            <a:ext cx="3795362" cy="461665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chemeClr val="tx1"/>
                </a:solidFill>
              </a:rPr>
              <a:t>Esistenza di una chiave</a:t>
            </a:r>
            <a:endParaRPr lang="it-IT" sz="2400" dirty="0">
              <a:solidFill>
                <a:schemeClr val="tx1"/>
              </a:solidFill>
            </a:endParaRPr>
          </a:p>
        </p:txBody>
      </p:sp>
      <p:cxnSp>
        <p:nvCxnSpPr>
          <p:cNvPr id="23" name="Connettore 2 22"/>
          <p:cNvCxnSpPr>
            <a:stCxn id="21" idx="1"/>
          </p:cNvCxnSpPr>
          <p:nvPr/>
        </p:nvCxnSpPr>
        <p:spPr bwMode="auto">
          <a:xfrm flipH="1">
            <a:off x="2987824" y="5813137"/>
            <a:ext cx="1661362" cy="136143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644081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tangolo 7"/>
          <p:cNvSpPr/>
          <p:nvPr/>
        </p:nvSpPr>
        <p:spPr bwMode="auto">
          <a:xfrm>
            <a:off x="395536" y="1685999"/>
            <a:ext cx="2304256" cy="1107995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endParaRPr kumimoji="0" lang="it-IT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Calibri" charset="0"/>
              <a:ea typeface="ＭＳ Ｐゴシック" charset="0"/>
            </a:endParaRPr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Caratteri (</a:t>
            </a:r>
            <a:r>
              <a:rPr lang="it-IT" dirty="0" err="1" smtClean="0"/>
              <a:t>unicode</a:t>
            </a:r>
            <a:r>
              <a:rPr lang="it-IT" dirty="0" smtClean="0"/>
              <a:t>)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sz="2200" dirty="0" smtClean="0"/>
              <a:t>In </a:t>
            </a:r>
            <a:r>
              <a:rPr lang="it-IT" sz="2200" dirty="0" err="1" smtClean="0"/>
              <a:t>Python</a:t>
            </a:r>
            <a:r>
              <a:rPr lang="it-IT" sz="2200" dirty="0" smtClean="0"/>
              <a:t> 3.x le stringhe sono formate  da caratteri </a:t>
            </a:r>
            <a:r>
              <a:rPr lang="it-IT" sz="2200" dirty="0" err="1" smtClean="0"/>
              <a:t>unicode</a:t>
            </a:r>
            <a:r>
              <a:rPr lang="it-IT" sz="2200" dirty="0" smtClean="0"/>
              <a:t>.</a:t>
            </a:r>
          </a:p>
          <a:p>
            <a:pPr marL="0" indent="0">
              <a:buNone/>
            </a:pPr>
            <a:endParaRPr lang="it-IT" sz="2200" dirty="0"/>
          </a:p>
          <a:p>
            <a:pPr marL="0" indent="0">
              <a:buNone/>
            </a:pPr>
            <a:endParaRPr lang="it-IT" sz="2200" dirty="0" smtClean="0"/>
          </a:p>
          <a:p>
            <a:pPr marL="0" indent="0">
              <a:buNone/>
            </a:pPr>
            <a:endParaRPr lang="it-IT" sz="2200" dirty="0" smtClean="0"/>
          </a:p>
          <a:p>
            <a:pPr marL="0" indent="0"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sz="20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stranicaratteri</a:t>
            </a: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 =  "Alcuni caratteri: β, θ, Ϡ, ԗ"</a:t>
            </a:r>
          </a:p>
          <a:p>
            <a:pPr marL="0" indent="0">
              <a:buNone/>
            </a:pPr>
            <a:r>
              <a:rPr lang="it-IT" sz="2200" dirty="0" smtClean="0"/>
              <a:t>Per trasformarla in una sequenza di byte (ad esempio usando la codifica ASCII):</a:t>
            </a:r>
          </a:p>
          <a:p>
            <a:pPr marL="0" indent="0"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stranicaratteri.encode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('</a:t>
            </a:r>
            <a:r>
              <a:rPr lang="it-IT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ascii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',</a:t>
            </a:r>
            <a:r>
              <a:rPr lang="it-IT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errors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='</a:t>
            </a:r>
            <a:r>
              <a:rPr lang="it-IT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replace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') </a:t>
            </a:r>
          </a:p>
          <a:p>
            <a:pPr marL="0" indent="0">
              <a:buNone/>
            </a:pPr>
            <a:r>
              <a:rPr lang="it-IT" sz="2200" dirty="0" smtClean="0"/>
              <a:t>   </a:t>
            </a:r>
            <a:r>
              <a:rPr lang="it-IT" sz="2200" dirty="0" err="1" smtClean="0"/>
              <a:t>b'Alcuni</a:t>
            </a:r>
            <a:r>
              <a:rPr lang="it-IT" sz="2200" dirty="0" smtClean="0"/>
              <a:t> </a:t>
            </a:r>
            <a:r>
              <a:rPr lang="it-IT" sz="2200" dirty="0"/>
              <a:t>caratteri: ?, ?, ?, ?'</a:t>
            </a:r>
            <a:endParaRPr lang="it-IT" sz="2200" dirty="0" smtClean="0"/>
          </a:p>
          <a:p>
            <a:pPr marL="0" indent="0">
              <a:buNone/>
            </a:pP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sz="20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inbytes</a:t>
            </a: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it-IT" sz="20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stranicaratteri.encode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()</a:t>
            </a:r>
          </a:p>
          <a:p>
            <a:pPr marL="0" indent="0">
              <a:buNone/>
            </a:pPr>
            <a:r>
              <a:rPr lang="it-IT" sz="2200" dirty="0"/>
              <a:t> </a:t>
            </a:r>
            <a:r>
              <a:rPr lang="it-IT" sz="2200" dirty="0" err="1"/>
              <a:t>b'Alcuni</a:t>
            </a:r>
            <a:r>
              <a:rPr lang="it-IT" sz="2200" dirty="0"/>
              <a:t> caratteri: \</a:t>
            </a:r>
            <a:r>
              <a:rPr lang="it-IT" sz="2200" dirty="0" err="1"/>
              <a:t>xce</a:t>
            </a:r>
            <a:r>
              <a:rPr lang="it-IT" sz="2200" dirty="0"/>
              <a:t>\xb2, \</a:t>
            </a:r>
            <a:r>
              <a:rPr lang="it-IT" sz="2200" dirty="0" err="1"/>
              <a:t>xce</a:t>
            </a:r>
            <a:r>
              <a:rPr lang="it-IT" sz="2200" dirty="0"/>
              <a:t>\xb8, \</a:t>
            </a:r>
            <a:r>
              <a:rPr lang="it-IT" sz="2200" dirty="0" err="1"/>
              <a:t>xcf</a:t>
            </a:r>
            <a:r>
              <a:rPr lang="it-IT" sz="2200" dirty="0"/>
              <a:t>\xa0, \xd4\x97</a:t>
            </a:r>
            <a:r>
              <a:rPr lang="it-IT" sz="2200" dirty="0" smtClean="0"/>
              <a:t>'</a:t>
            </a:r>
          </a:p>
          <a:p>
            <a:pPr marL="0" indent="0"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inbytes.decode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()</a:t>
            </a:r>
          </a:p>
          <a:p>
            <a:pPr marL="0" indent="0">
              <a:buNone/>
            </a:pPr>
            <a:r>
              <a:rPr lang="it-IT" sz="2200" dirty="0"/>
              <a:t>'Alcuni caratteri: β, θ, Ϡ, ԗ'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611560" y="1916832"/>
            <a:ext cx="3240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3200" dirty="0">
                <a:solidFill>
                  <a:schemeClr val="tx1"/>
                </a:solidFill>
              </a:rPr>
              <a:t>θ</a:t>
            </a:r>
            <a:endParaRPr lang="it-IT" sz="3200" dirty="0">
              <a:solidFill>
                <a:schemeClr val="tx1"/>
              </a:solidFill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1187624" y="1624444"/>
            <a:ext cx="3240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3200" dirty="0">
                <a:solidFill>
                  <a:schemeClr val="tx1"/>
                </a:solidFill>
              </a:rPr>
              <a:t>β</a:t>
            </a:r>
            <a:endParaRPr lang="it-IT" sz="3200" dirty="0">
              <a:solidFill>
                <a:schemeClr val="tx1"/>
              </a:solidFill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1511660" y="2209219"/>
            <a:ext cx="5040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sz="3200" dirty="0" smtClean="0">
                <a:solidFill>
                  <a:schemeClr val="tx1"/>
                </a:solidFill>
              </a:rPr>
              <a:t>Ϡ</a:t>
            </a:r>
            <a:endParaRPr lang="it-IT" sz="3200" dirty="0">
              <a:solidFill>
                <a:schemeClr val="tx1"/>
              </a:solidFill>
            </a:endParaRPr>
          </a:p>
        </p:txBody>
      </p:sp>
      <p:sp>
        <p:nvSpPr>
          <p:cNvPr id="7" name="Rettangolo 6"/>
          <p:cNvSpPr/>
          <p:nvPr/>
        </p:nvSpPr>
        <p:spPr>
          <a:xfrm>
            <a:off x="1911556" y="1685999"/>
            <a:ext cx="3561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800" dirty="0" smtClean="0">
                <a:solidFill>
                  <a:schemeClr val="tx1"/>
                </a:solidFill>
              </a:rPr>
              <a:t>a</a:t>
            </a:r>
            <a:endParaRPr lang="it-IT" sz="2800" dirty="0">
              <a:solidFill>
                <a:schemeClr val="tx1"/>
              </a:solidFill>
            </a:endParaRPr>
          </a:p>
        </p:txBody>
      </p:sp>
      <p:sp>
        <p:nvSpPr>
          <p:cNvPr id="9" name="Freccia a destra 8"/>
          <p:cNvSpPr/>
          <p:nvPr/>
        </p:nvSpPr>
        <p:spPr bwMode="auto">
          <a:xfrm>
            <a:off x="2915816" y="2022078"/>
            <a:ext cx="1152128" cy="292387"/>
          </a:xfrm>
          <a:prstGeom prst="rightArrow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endParaRPr kumimoji="0" lang="it-IT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Calibri" charset="0"/>
              <a:ea typeface="ＭＳ Ｐゴシック" charset="0"/>
            </a:endParaRPr>
          </a:p>
        </p:txBody>
      </p:sp>
      <p:sp>
        <p:nvSpPr>
          <p:cNvPr id="10" name="Rettangolo 9"/>
          <p:cNvSpPr/>
          <p:nvPr/>
        </p:nvSpPr>
        <p:spPr>
          <a:xfrm>
            <a:off x="2089650" y="2081778"/>
            <a:ext cx="4635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3200" dirty="0">
                <a:solidFill>
                  <a:schemeClr val="tx1"/>
                </a:solidFill>
              </a:rPr>
              <a:t>ԗ</a:t>
            </a:r>
          </a:p>
        </p:txBody>
      </p:sp>
      <p:sp>
        <p:nvSpPr>
          <p:cNvPr id="11" name="CasellaDiTesto 10"/>
          <p:cNvSpPr txBox="1"/>
          <p:nvPr/>
        </p:nvSpPr>
        <p:spPr>
          <a:xfrm>
            <a:off x="4283968" y="1916832"/>
            <a:ext cx="4536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dirty="0" smtClean="0">
                <a:solidFill>
                  <a:schemeClr val="tx1"/>
                </a:solidFill>
              </a:rPr>
              <a:t>"Alcuni caratteri: </a:t>
            </a:r>
            <a:r>
              <a:rPr lang="el-GR" sz="2800" dirty="0" smtClean="0">
                <a:solidFill>
                  <a:schemeClr val="tx1"/>
                </a:solidFill>
              </a:rPr>
              <a:t>β</a:t>
            </a:r>
            <a:r>
              <a:rPr lang="it-IT" sz="2800" dirty="0" smtClean="0">
                <a:solidFill>
                  <a:schemeClr val="tx1"/>
                </a:solidFill>
              </a:rPr>
              <a:t>,</a:t>
            </a:r>
            <a:r>
              <a:rPr lang="el-GR" sz="2800" dirty="0">
                <a:solidFill>
                  <a:schemeClr val="tx1"/>
                </a:solidFill>
              </a:rPr>
              <a:t> </a:t>
            </a:r>
            <a:r>
              <a:rPr lang="el-GR" sz="2800" dirty="0" smtClean="0">
                <a:solidFill>
                  <a:schemeClr val="tx1"/>
                </a:solidFill>
              </a:rPr>
              <a:t>θ</a:t>
            </a:r>
            <a:r>
              <a:rPr lang="it-IT" sz="2800" dirty="0" smtClean="0">
                <a:solidFill>
                  <a:schemeClr val="tx1"/>
                </a:solidFill>
              </a:rPr>
              <a:t>, </a:t>
            </a:r>
            <a:r>
              <a:rPr lang="el-GR" sz="2800" dirty="0" smtClean="0">
                <a:solidFill>
                  <a:schemeClr val="tx1"/>
                </a:solidFill>
              </a:rPr>
              <a:t>Ϡ</a:t>
            </a:r>
            <a:r>
              <a:rPr lang="it-IT" sz="2800" dirty="0" smtClean="0">
                <a:solidFill>
                  <a:schemeClr val="tx1"/>
                </a:solidFill>
              </a:rPr>
              <a:t>, ԗ"</a:t>
            </a:r>
            <a:endParaRPr lang="it-IT" sz="2800" dirty="0">
              <a:solidFill>
                <a:schemeClr val="tx1"/>
              </a:solidFill>
            </a:endParaRPr>
          </a:p>
        </p:txBody>
      </p:sp>
      <p:sp>
        <p:nvSpPr>
          <p:cNvPr id="12" name="CasellaDiTesto 11"/>
          <p:cNvSpPr txBox="1"/>
          <p:nvPr/>
        </p:nvSpPr>
        <p:spPr>
          <a:xfrm>
            <a:off x="6406004" y="4509120"/>
            <a:ext cx="2119152" cy="400110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sz="2000" dirty="0" smtClean="0">
                <a:solidFill>
                  <a:schemeClr val="tx1"/>
                </a:solidFill>
              </a:rPr>
              <a:t>Di default: UTF8</a:t>
            </a:r>
            <a:endParaRPr lang="it-IT" sz="2000" dirty="0">
              <a:solidFill>
                <a:schemeClr val="tx1"/>
              </a:solidFill>
            </a:endParaRPr>
          </a:p>
        </p:txBody>
      </p:sp>
      <p:cxnSp>
        <p:nvCxnSpPr>
          <p:cNvPr id="14" name="Connettore 2 13"/>
          <p:cNvCxnSpPr>
            <a:stCxn id="12" idx="1"/>
          </p:cNvCxnSpPr>
          <p:nvPr/>
        </p:nvCxnSpPr>
        <p:spPr bwMode="auto">
          <a:xfrm flipH="1">
            <a:off x="4716016" y="4709175"/>
            <a:ext cx="1689988" cy="304001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5" name="CasellaDiTesto 14"/>
          <p:cNvSpPr txBox="1"/>
          <p:nvPr/>
        </p:nvSpPr>
        <p:spPr>
          <a:xfrm>
            <a:off x="4716017" y="5733256"/>
            <a:ext cx="3960440" cy="707886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en-US" sz="20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ord</a:t>
            </a:r>
            <a:r>
              <a:rPr lang="en-US" sz="20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('a'), </a:t>
            </a:r>
            <a:r>
              <a:rPr lang="en-US" sz="2000" b="1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chr</a:t>
            </a:r>
            <a:r>
              <a:rPr lang="en-US" sz="20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(9782)</a:t>
            </a:r>
          </a:p>
          <a:p>
            <a:r>
              <a:rPr lang="en-US" sz="20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(</a:t>
            </a:r>
            <a:r>
              <a:rPr lang="en-US" sz="20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97, '☶')</a:t>
            </a:r>
            <a:endParaRPr lang="it-IT" sz="2000" b="1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7874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Grafica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it-IT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import </a:t>
            </a:r>
            <a:r>
              <a:rPr lang="it-IT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numpy</a:t>
            </a:r>
            <a:r>
              <a:rPr lang="it-IT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it-IT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as</a:t>
            </a:r>
            <a:r>
              <a:rPr lang="it-IT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it-IT" b="1" dirty="0" err="1" smtClean="0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np</a:t>
            </a:r>
            <a:endParaRPr lang="it-IT" b="1" dirty="0" smtClean="0">
              <a:solidFill>
                <a:srgbClr val="C0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it-IT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import </a:t>
            </a:r>
            <a:r>
              <a:rPr lang="it-IT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matplotlib.pyplot</a:t>
            </a:r>
            <a:r>
              <a:rPr lang="it-IT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it-IT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as</a:t>
            </a:r>
            <a:r>
              <a:rPr lang="it-IT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it-IT" b="1" dirty="0" err="1" smtClean="0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plt</a:t>
            </a:r>
            <a:endParaRPr lang="it-IT" b="1" dirty="0" smtClean="0">
              <a:solidFill>
                <a:srgbClr val="C0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it-IT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t = </a:t>
            </a:r>
            <a:r>
              <a:rPr lang="it-IT" b="1" dirty="0" err="1" smtClean="0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</a:t>
            </a:r>
            <a:r>
              <a:rPr lang="it-IT" b="1" dirty="0" err="1" smtClean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</a:t>
            </a:r>
            <a:r>
              <a:rPr lang="it-IT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.</a:t>
            </a:r>
            <a:r>
              <a:rPr lang="it-IT" b="1" dirty="0" err="1" smtClean="0">
                <a:solidFill>
                  <a:srgbClr val="7030A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linspace</a:t>
            </a:r>
            <a:r>
              <a:rPr lang="it-IT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(0, 6*</a:t>
            </a:r>
            <a:r>
              <a:rPr lang="it-IT" b="1" dirty="0" err="1" smtClean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np</a:t>
            </a:r>
            <a:r>
              <a:rPr lang="it-IT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.</a:t>
            </a:r>
            <a:r>
              <a:rPr lang="it-IT" b="1" dirty="0" err="1" smtClean="0">
                <a:solidFill>
                  <a:srgbClr val="7030A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pi</a:t>
            </a:r>
            <a:r>
              <a:rPr lang="it-IT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marL="0" indent="0">
              <a:buNone/>
            </a:pPr>
            <a:r>
              <a:rPr lang="it-IT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y = </a:t>
            </a:r>
            <a:r>
              <a:rPr lang="it-IT" b="1" dirty="0" err="1" smtClean="0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np</a:t>
            </a:r>
            <a:r>
              <a:rPr lang="it-IT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.</a:t>
            </a:r>
            <a:r>
              <a:rPr lang="it-IT" b="1" dirty="0" err="1" smtClean="0">
                <a:solidFill>
                  <a:srgbClr val="7030A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sin</a:t>
            </a:r>
            <a:r>
              <a:rPr lang="it-IT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(t)</a:t>
            </a:r>
          </a:p>
          <a:p>
            <a:pPr marL="0" indent="0">
              <a:buNone/>
            </a:pPr>
            <a:r>
              <a:rPr lang="it-IT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b="1" dirty="0" err="1" smtClean="0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plt</a:t>
            </a:r>
            <a:r>
              <a:rPr lang="it-IT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.</a:t>
            </a:r>
            <a:r>
              <a:rPr lang="it-IT" b="1" dirty="0" err="1" smtClean="0">
                <a:solidFill>
                  <a:srgbClr val="7030A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plot</a:t>
            </a:r>
            <a:r>
              <a:rPr lang="it-IT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(t, y, </a:t>
            </a:r>
            <a:r>
              <a:rPr lang="it-IT" b="1" dirty="0">
                <a:latin typeface="Courier New" panose="02070309020205020404" pitchFamily="49" charset="0"/>
                <a:cs typeface="Courier New" panose="02070309020205020404" pitchFamily="49" charset="0"/>
              </a:rPr>
              <a:t>'</a:t>
            </a:r>
            <a:r>
              <a:rPr lang="it-IT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-o', </a:t>
            </a:r>
            <a:r>
              <a:rPr lang="it-IT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label</a:t>
            </a:r>
            <a:r>
              <a:rPr lang="it-IT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='Seno</a:t>
            </a:r>
            <a:r>
              <a:rPr lang="it-IT" b="1" dirty="0">
                <a:latin typeface="Courier New" panose="02070309020205020404" pitchFamily="49" charset="0"/>
                <a:cs typeface="Courier New" panose="02070309020205020404" pitchFamily="49" charset="0"/>
              </a:rPr>
              <a:t>'</a:t>
            </a:r>
            <a:r>
              <a:rPr lang="it-IT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marL="0" indent="0">
              <a:buNone/>
            </a:pPr>
            <a:r>
              <a:rPr lang="it-IT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b="1" dirty="0" err="1" smtClean="0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plt</a:t>
            </a:r>
            <a:r>
              <a:rPr lang="it-IT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.</a:t>
            </a:r>
            <a:r>
              <a:rPr lang="it-IT" b="1" dirty="0" err="1" smtClean="0">
                <a:solidFill>
                  <a:srgbClr val="7030A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plot</a:t>
            </a:r>
            <a:r>
              <a:rPr lang="it-IT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(t, </a:t>
            </a:r>
            <a:r>
              <a:rPr lang="it-IT" b="1" dirty="0" err="1" smtClean="0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np</a:t>
            </a:r>
            <a:r>
              <a:rPr lang="it-IT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.</a:t>
            </a:r>
            <a:r>
              <a:rPr lang="it-IT" b="1" dirty="0" err="1" smtClean="0">
                <a:solidFill>
                  <a:srgbClr val="7030A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cos</a:t>
            </a:r>
            <a:r>
              <a:rPr lang="it-IT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(t), </a:t>
            </a:r>
            <a:r>
              <a:rPr lang="it-IT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label</a:t>
            </a:r>
            <a:r>
              <a:rPr lang="it-IT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='Coseno</a:t>
            </a:r>
            <a:r>
              <a:rPr lang="it-IT" b="1" dirty="0">
                <a:latin typeface="Courier New" panose="02070309020205020404" pitchFamily="49" charset="0"/>
                <a:cs typeface="Courier New" panose="02070309020205020404" pitchFamily="49" charset="0"/>
              </a:rPr>
              <a:t>'</a:t>
            </a:r>
            <a:r>
              <a:rPr lang="it-IT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marL="0" indent="0">
              <a:buNone/>
            </a:pPr>
            <a:r>
              <a:rPr lang="it-IT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b="1" dirty="0" err="1" smtClean="0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plt</a:t>
            </a:r>
            <a:r>
              <a:rPr lang="it-IT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.</a:t>
            </a:r>
            <a:r>
              <a:rPr lang="it-IT" b="1" dirty="0" err="1" smtClean="0">
                <a:solidFill>
                  <a:srgbClr val="7030A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legend</a:t>
            </a:r>
            <a:r>
              <a:rPr lang="it-IT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()</a:t>
            </a:r>
          </a:p>
          <a:p>
            <a:pPr marL="0" indent="0">
              <a:buNone/>
            </a:pPr>
            <a:r>
              <a:rPr lang="it-IT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b="1" dirty="0" err="1" smtClean="0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plt</a:t>
            </a:r>
            <a:r>
              <a:rPr lang="it-IT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.</a:t>
            </a:r>
            <a:r>
              <a:rPr lang="it-IT" b="1" dirty="0" err="1" smtClean="0">
                <a:solidFill>
                  <a:srgbClr val="7030A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show</a:t>
            </a:r>
            <a:r>
              <a:rPr lang="it-IT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()</a:t>
            </a:r>
          </a:p>
          <a:p>
            <a:pPr marL="0" indent="0">
              <a:buNone/>
            </a:pPr>
            <a:r>
              <a:rPr lang="it-IT" dirty="0" smtClean="0"/>
              <a:t>Con l’opzione </a:t>
            </a:r>
            <a:r>
              <a:rPr lang="it-IT" b="1" dirty="0" smtClean="0"/>
              <a:t>--</a:t>
            </a:r>
            <a:r>
              <a:rPr lang="it-IT" b="1" dirty="0" err="1" smtClean="0"/>
              <a:t>pylab</a:t>
            </a:r>
            <a:r>
              <a:rPr lang="it-IT" b="1" dirty="0" smtClean="0"/>
              <a:t> </a:t>
            </a:r>
            <a:r>
              <a:rPr lang="it-IT" dirty="0" smtClean="0"/>
              <a:t>gli import non sono necessari come non è necessario qualificare le funzioni con </a:t>
            </a:r>
            <a:r>
              <a:rPr lang="it-IT" b="1" dirty="0" err="1" smtClean="0"/>
              <a:t>np</a:t>
            </a:r>
            <a:r>
              <a:rPr lang="it-IT" dirty="0" smtClean="0"/>
              <a:t> o </a:t>
            </a:r>
            <a:r>
              <a:rPr lang="it-IT" b="1" dirty="0" err="1" smtClean="0"/>
              <a:t>plt</a:t>
            </a:r>
            <a:r>
              <a:rPr lang="it-IT" dirty="0" smtClean="0"/>
              <a:t>. Il comando </a:t>
            </a:r>
            <a:r>
              <a:rPr lang="it-IT" b="1" dirty="0" smtClean="0"/>
              <a:t>show</a:t>
            </a:r>
            <a:r>
              <a:rPr lang="it-IT" dirty="0" smtClean="0"/>
              <a:t>() finale è anche superfluo, </a:t>
            </a:r>
            <a:r>
              <a:rPr lang="it-IT" dirty="0"/>
              <a:t>n</a:t>
            </a:r>
            <a:r>
              <a:rPr lang="it-IT" dirty="0" smtClean="0"/>
              <a:t>on però all’interno di script.</a:t>
            </a:r>
          </a:p>
          <a:p>
            <a:pPr marL="0" indent="0">
              <a:buNone/>
            </a:pPr>
            <a:r>
              <a:rPr lang="it-IT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In[1]: t = </a:t>
            </a:r>
            <a:r>
              <a:rPr lang="it-IT" b="1" dirty="0" err="1" smtClean="0">
                <a:solidFill>
                  <a:srgbClr val="7030A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linspace</a:t>
            </a:r>
            <a:r>
              <a:rPr lang="it-IT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(0, 6*</a:t>
            </a:r>
            <a:r>
              <a:rPr lang="it-IT" b="1" dirty="0" err="1" smtClean="0">
                <a:solidFill>
                  <a:srgbClr val="7030A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pi</a:t>
            </a:r>
            <a:r>
              <a:rPr lang="it-IT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marL="0" indent="0">
              <a:buNone/>
            </a:pPr>
            <a:r>
              <a:rPr lang="it-IT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In[2]: </a:t>
            </a:r>
            <a:r>
              <a:rPr lang="it-IT" b="1" dirty="0" smtClean="0">
                <a:solidFill>
                  <a:srgbClr val="7030A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plot</a:t>
            </a:r>
            <a:r>
              <a:rPr lang="it-IT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(t, </a:t>
            </a:r>
            <a:r>
              <a:rPr lang="it-IT" b="1" dirty="0" smtClean="0">
                <a:solidFill>
                  <a:srgbClr val="7030A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sin</a:t>
            </a:r>
            <a:r>
              <a:rPr lang="it-IT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(t), </a:t>
            </a:r>
            <a:r>
              <a:rPr lang="it-IT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label</a:t>
            </a:r>
            <a:r>
              <a:rPr lang="it-IT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=‘Seno’)</a:t>
            </a:r>
          </a:p>
          <a:p>
            <a:pPr marL="0" indent="0">
              <a:buNone/>
            </a:pPr>
            <a:r>
              <a:rPr lang="it-IT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In[3]: </a:t>
            </a:r>
            <a:r>
              <a:rPr lang="it-IT" b="1" dirty="0" smtClean="0">
                <a:solidFill>
                  <a:srgbClr val="7030A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plot</a:t>
            </a:r>
            <a:r>
              <a:rPr lang="it-IT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(t, </a:t>
            </a:r>
            <a:r>
              <a:rPr lang="it-IT" b="1" dirty="0" smtClean="0">
                <a:solidFill>
                  <a:srgbClr val="7030A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cos</a:t>
            </a:r>
            <a:r>
              <a:rPr lang="it-IT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(t), </a:t>
            </a:r>
            <a:r>
              <a:rPr lang="it-IT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label</a:t>
            </a:r>
            <a:r>
              <a:rPr lang="it-IT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=‘Coseno’)</a:t>
            </a:r>
          </a:p>
          <a:p>
            <a:pPr marL="0" indent="0">
              <a:buNone/>
            </a:pPr>
            <a:r>
              <a:rPr lang="it-IT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In[4]: </a:t>
            </a:r>
            <a:r>
              <a:rPr lang="it-IT" b="1" dirty="0" err="1" smtClean="0">
                <a:solidFill>
                  <a:srgbClr val="7030A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legend</a:t>
            </a:r>
            <a:r>
              <a:rPr lang="it-IT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()</a:t>
            </a:r>
          </a:p>
          <a:p>
            <a:pPr marL="0" indent="0">
              <a:buNone/>
            </a:pPr>
            <a:r>
              <a:rPr lang="it-IT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In[5]: </a:t>
            </a:r>
            <a:r>
              <a:rPr lang="it-IT" b="1" dirty="0" err="1" smtClean="0">
                <a:solidFill>
                  <a:srgbClr val="7030A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clf</a:t>
            </a:r>
            <a:r>
              <a:rPr lang="it-IT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()  # Cancella la figura</a:t>
            </a:r>
            <a:endParaRPr lang="it-IT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6093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Figure</a:t>
            </a:r>
            <a:endParaRPr lang="it-IT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980728"/>
            <a:ext cx="5112568" cy="413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asellaDiTesto 5"/>
          <p:cNvSpPr txBox="1"/>
          <p:nvPr/>
        </p:nvSpPr>
        <p:spPr>
          <a:xfrm>
            <a:off x="136077" y="3868470"/>
            <a:ext cx="3055256" cy="830997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sz="2400" dirty="0">
                <a:solidFill>
                  <a:schemeClr val="tx1"/>
                </a:solidFill>
              </a:rPr>
              <a:t>R</a:t>
            </a:r>
            <a:r>
              <a:rPr lang="it-IT" sz="2400" dirty="0" smtClean="0">
                <a:solidFill>
                  <a:schemeClr val="tx1"/>
                </a:solidFill>
              </a:rPr>
              <a:t>iporta la figura alle dimensioni originarie</a:t>
            </a:r>
            <a:endParaRPr lang="it-IT" sz="2400" dirty="0">
              <a:solidFill>
                <a:schemeClr val="tx1"/>
              </a:solidFill>
            </a:endParaRPr>
          </a:p>
        </p:txBody>
      </p:sp>
      <p:cxnSp>
        <p:nvCxnSpPr>
          <p:cNvPr id="5" name="Connettore 2 4"/>
          <p:cNvCxnSpPr>
            <a:stCxn id="6" idx="3"/>
          </p:cNvCxnSpPr>
          <p:nvPr/>
        </p:nvCxnSpPr>
        <p:spPr bwMode="auto">
          <a:xfrm>
            <a:off x="3191333" y="4283969"/>
            <a:ext cx="550225" cy="585191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9" name="CasellaDiTesto 8"/>
          <p:cNvSpPr txBox="1"/>
          <p:nvPr/>
        </p:nvSpPr>
        <p:spPr>
          <a:xfrm>
            <a:off x="107950" y="1488332"/>
            <a:ext cx="3055256" cy="1569660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chemeClr val="tx1"/>
                </a:solidFill>
              </a:rPr>
              <a:t>Ci si muove avanti ed indietro lungo la storia degli zoom o spostamenti effettuati.</a:t>
            </a:r>
            <a:endParaRPr lang="it-IT" sz="2400" dirty="0">
              <a:solidFill>
                <a:schemeClr val="tx1"/>
              </a:solidFill>
            </a:endParaRPr>
          </a:p>
        </p:txBody>
      </p:sp>
      <p:cxnSp>
        <p:nvCxnSpPr>
          <p:cNvPr id="8" name="Connettore 2 7"/>
          <p:cNvCxnSpPr>
            <a:stCxn id="9" idx="3"/>
          </p:cNvCxnSpPr>
          <p:nvPr/>
        </p:nvCxnSpPr>
        <p:spPr bwMode="auto">
          <a:xfrm>
            <a:off x="3163206" y="2273162"/>
            <a:ext cx="1156704" cy="2595998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4" name="CasellaDiTesto 13"/>
          <p:cNvSpPr txBox="1"/>
          <p:nvPr/>
        </p:nvSpPr>
        <p:spPr>
          <a:xfrm>
            <a:off x="107950" y="5454218"/>
            <a:ext cx="6043588" cy="1200329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chemeClr val="tx1"/>
                </a:solidFill>
              </a:rPr>
              <a:t>Zoom spostamento dinamico. Spostamento se si muove il mouse con il tasto sinistro abbassato. Zoom se si spinge il tasto destro</a:t>
            </a:r>
            <a:endParaRPr lang="it-IT" sz="2400" dirty="0">
              <a:solidFill>
                <a:schemeClr val="tx1"/>
              </a:solidFill>
            </a:endParaRPr>
          </a:p>
        </p:txBody>
      </p:sp>
      <p:cxnSp>
        <p:nvCxnSpPr>
          <p:cNvPr id="13" name="Connettore 2 12"/>
          <p:cNvCxnSpPr/>
          <p:nvPr/>
        </p:nvCxnSpPr>
        <p:spPr bwMode="auto">
          <a:xfrm flipV="1">
            <a:off x="4644008" y="5013176"/>
            <a:ext cx="0" cy="432048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8" name="CasellaDiTesto 17"/>
          <p:cNvSpPr txBox="1"/>
          <p:nvPr/>
        </p:nvSpPr>
        <p:spPr>
          <a:xfrm>
            <a:off x="6516216" y="5592717"/>
            <a:ext cx="2500254" cy="461665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sz="2400" dirty="0">
                <a:solidFill>
                  <a:schemeClr val="tx1"/>
                </a:solidFill>
              </a:rPr>
              <a:t>z</a:t>
            </a:r>
            <a:r>
              <a:rPr lang="it-IT" sz="2400" dirty="0" smtClean="0">
                <a:solidFill>
                  <a:schemeClr val="tx1"/>
                </a:solidFill>
              </a:rPr>
              <a:t>oom rettangolare</a:t>
            </a:r>
            <a:endParaRPr lang="it-IT" sz="2400" dirty="0">
              <a:solidFill>
                <a:schemeClr val="tx1"/>
              </a:solidFill>
            </a:endParaRPr>
          </a:p>
        </p:txBody>
      </p:sp>
      <p:cxnSp>
        <p:nvCxnSpPr>
          <p:cNvPr id="17" name="Connettore 2 16"/>
          <p:cNvCxnSpPr/>
          <p:nvPr/>
        </p:nvCxnSpPr>
        <p:spPr bwMode="auto">
          <a:xfrm flipH="1" flipV="1">
            <a:off x="5076056" y="5013176"/>
            <a:ext cx="1440160" cy="579541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4011558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Principali strutture (</a:t>
            </a:r>
            <a:r>
              <a:rPr lang="it-IT" dirty="0" err="1" smtClean="0"/>
              <a:t>if</a:t>
            </a:r>
            <a:r>
              <a:rPr lang="it-IT" dirty="0" smtClean="0"/>
              <a:t>)</a:t>
            </a:r>
            <a:endParaRPr lang="it-IT" dirty="0"/>
          </a:p>
        </p:txBody>
      </p:sp>
      <p:grpSp>
        <p:nvGrpSpPr>
          <p:cNvPr id="4" name="Gruppo 3"/>
          <p:cNvGrpSpPr/>
          <p:nvPr/>
        </p:nvGrpSpPr>
        <p:grpSpPr>
          <a:xfrm>
            <a:off x="4716016" y="980728"/>
            <a:ext cx="4248472" cy="2520280"/>
            <a:chOff x="2843808" y="3140968"/>
            <a:chExt cx="4248472" cy="2520280"/>
          </a:xfrm>
        </p:grpSpPr>
        <p:sp>
          <p:nvSpPr>
            <p:cNvPr id="5" name="Rettangolo 4"/>
            <p:cNvSpPr/>
            <p:nvPr/>
          </p:nvSpPr>
          <p:spPr bwMode="auto">
            <a:xfrm>
              <a:off x="2843808" y="3645024"/>
              <a:ext cx="4248472" cy="2016224"/>
            </a:xfrm>
            <a:prstGeom prst="rect">
              <a:avLst/>
            </a:prstGeom>
            <a:solidFill>
              <a:srgbClr val="B3E9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buNone/>
                <a:tabLst/>
              </a:pPr>
              <a:r>
                <a:rPr kumimoji="0" lang="it-IT" sz="2000" b="1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if</a:t>
              </a:r>
              <a:r>
                <a:rPr kumimoji="0" lang="it-IT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</a:t>
              </a:r>
              <a:r>
                <a:rPr kumimoji="0" lang="it-IT" sz="2000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&lt;condizione1&gt;</a:t>
              </a:r>
              <a:r>
                <a:rPr kumimoji="0" lang="it-IT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:</a:t>
              </a:r>
            </a:p>
            <a:p>
              <a:r>
                <a:rPr lang="it-IT" sz="2000" b="1" dirty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</a:t>
              </a:r>
              <a:r>
                <a:rPr lang="it-IT" sz="20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 </a:t>
              </a:r>
              <a:r>
                <a:rPr lang="it-IT" sz="2000" i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&lt;istruzioni1&gt;</a:t>
              </a:r>
              <a:endParaRPr kumimoji="0" lang="it-IT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anose="02070309020205020404" pitchFamily="49" charset="0"/>
                <a:ea typeface="ＭＳ Ｐゴシック" charset="0"/>
                <a:cs typeface="Courier New" panose="02070309020205020404" pitchFamily="49" charset="0"/>
              </a:endParaRPr>
            </a:p>
            <a:p>
              <a:r>
                <a:rPr lang="it-IT" sz="2000" b="1" dirty="0" err="1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elif</a:t>
              </a:r>
              <a:r>
                <a:rPr lang="it-IT" sz="20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</a:t>
              </a:r>
              <a:r>
                <a:rPr lang="it-IT" sz="2000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&lt;condizione2&gt;</a:t>
              </a:r>
              <a:r>
                <a:rPr lang="it-IT" sz="20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:</a:t>
              </a:r>
            </a:p>
            <a:p>
              <a:r>
                <a:rPr kumimoji="0" lang="it-IT" sz="20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</a:t>
              </a:r>
              <a:r>
                <a:rPr kumimoji="0" lang="it-IT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 </a:t>
              </a:r>
              <a:r>
                <a:rPr kumimoji="0" lang="it-IT" sz="2000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&lt;istruzioni2&gt;</a:t>
              </a:r>
              <a:endParaRPr lang="it-IT" sz="2000" i="1" dirty="0" smtClean="0">
                <a:solidFill>
                  <a:schemeClr val="tx1"/>
                </a:solidFill>
                <a:latin typeface="Courier New" panose="02070309020205020404" pitchFamily="49" charset="0"/>
                <a:ea typeface="ＭＳ Ｐゴシック" charset="0"/>
                <a:cs typeface="Courier New" panose="02070309020205020404" pitchFamily="49" charset="0"/>
              </a:endParaRPr>
            </a:p>
            <a:p>
              <a:r>
                <a:rPr kumimoji="0" lang="it-IT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else:</a:t>
              </a:r>
            </a:p>
            <a:p>
              <a:r>
                <a:rPr lang="it-IT" sz="2000" b="1" dirty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</a:t>
              </a:r>
              <a:r>
                <a:rPr lang="it-IT" sz="20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 </a:t>
              </a:r>
              <a:r>
                <a:rPr lang="it-IT" sz="2000" i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&lt;istruzioni3&gt;</a:t>
              </a:r>
            </a:p>
          </p:txBody>
        </p:sp>
        <p:sp>
          <p:nvSpPr>
            <p:cNvPr id="6" name="Rettangolo 5"/>
            <p:cNvSpPr/>
            <p:nvPr/>
          </p:nvSpPr>
          <p:spPr bwMode="auto">
            <a:xfrm>
              <a:off x="2843808" y="3140968"/>
              <a:ext cx="4248472" cy="504056"/>
            </a:xfrm>
            <a:prstGeom prst="rect">
              <a:avLst/>
            </a:prstGeom>
            <a:solidFill>
              <a:srgbClr val="CCFF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buNone/>
                <a:tabLst/>
              </a:pPr>
              <a:r>
                <a:rPr lang="it-IT" sz="2400" b="1" dirty="0" err="1" smtClean="0">
                  <a:solidFill>
                    <a:schemeClr val="tx1"/>
                  </a:solidFill>
                  <a:latin typeface="Calibri" charset="0"/>
                  <a:ea typeface="ＭＳ Ｐゴシック" charset="0"/>
                </a:rPr>
                <a:t>If</a:t>
              </a:r>
              <a:endParaRPr kumimoji="0" lang="it-IT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charset="0"/>
                <a:ea typeface="ＭＳ Ｐゴシック" charset="0"/>
              </a:endParaRPr>
            </a:p>
          </p:txBody>
        </p:sp>
      </p:grpSp>
      <p:grpSp>
        <p:nvGrpSpPr>
          <p:cNvPr id="7" name="Gruppo 6"/>
          <p:cNvGrpSpPr/>
          <p:nvPr/>
        </p:nvGrpSpPr>
        <p:grpSpPr>
          <a:xfrm>
            <a:off x="148653" y="980728"/>
            <a:ext cx="4248472" cy="3096344"/>
            <a:chOff x="2843808" y="3140968"/>
            <a:chExt cx="4248472" cy="3096344"/>
          </a:xfrm>
        </p:grpSpPr>
        <p:sp>
          <p:nvSpPr>
            <p:cNvPr id="8" name="Rettangolo 7"/>
            <p:cNvSpPr/>
            <p:nvPr/>
          </p:nvSpPr>
          <p:spPr bwMode="auto">
            <a:xfrm>
              <a:off x="2843808" y="3645024"/>
              <a:ext cx="4248472" cy="2592288"/>
            </a:xfrm>
            <a:prstGeom prst="rect">
              <a:avLst/>
            </a:prstGeom>
            <a:solidFill>
              <a:srgbClr val="B3E9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buNone/>
                <a:tabLst/>
              </a:pPr>
              <a:r>
                <a:rPr kumimoji="0" lang="it-IT" sz="2000" b="1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def</a:t>
              </a:r>
              <a:r>
                <a:rPr kumimoji="0" lang="it-IT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controlla(val):</a:t>
              </a:r>
            </a:p>
            <a:p>
              <a:pPr marL="0" marR="0" indent="0" algn="l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buNone/>
                <a:tabLst/>
              </a:pPr>
              <a:r>
                <a:rPr kumimoji="0" lang="it-IT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  </a:t>
              </a:r>
              <a:r>
                <a:rPr kumimoji="0" lang="it-IT" sz="2000" b="1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if</a:t>
              </a:r>
              <a:r>
                <a:rPr lang="it-IT" sz="20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val&gt;0</a:t>
              </a:r>
              <a:r>
                <a:rPr kumimoji="0" lang="it-IT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:</a:t>
              </a:r>
            </a:p>
            <a:p>
              <a:r>
                <a:rPr lang="it-IT" sz="2000" b="1" dirty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</a:t>
              </a:r>
              <a:r>
                <a:rPr lang="it-IT" sz="20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    </a:t>
              </a:r>
              <a:r>
                <a:rPr lang="it-IT" sz="2000" b="1" dirty="0" err="1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print</a:t>
              </a:r>
              <a:r>
                <a:rPr lang="it-IT" sz="2000" b="1" dirty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(</a:t>
              </a:r>
              <a:r>
                <a:rPr lang="it-IT" sz="20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'val &gt; 0')</a:t>
              </a:r>
              <a:endParaRPr kumimoji="0" lang="it-IT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anose="02070309020205020404" pitchFamily="49" charset="0"/>
                <a:ea typeface="ＭＳ Ｐゴシック" charset="0"/>
                <a:cs typeface="Courier New" panose="02070309020205020404" pitchFamily="49" charset="0"/>
              </a:endParaRPr>
            </a:p>
            <a:p>
              <a:r>
                <a:rPr lang="it-IT" sz="20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  </a:t>
              </a:r>
              <a:r>
                <a:rPr lang="it-IT" sz="2000" b="1" dirty="0" err="1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elif</a:t>
              </a:r>
              <a:r>
                <a:rPr lang="it-IT" sz="2000" b="1" dirty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</a:t>
              </a:r>
              <a:r>
                <a:rPr lang="it-IT" sz="20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val == 0:</a:t>
              </a:r>
            </a:p>
            <a:p>
              <a:r>
                <a:rPr kumimoji="0" lang="it-IT" sz="20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</a:t>
              </a:r>
              <a:r>
                <a:rPr kumimoji="0" lang="it-IT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 </a:t>
              </a:r>
              <a:r>
                <a:rPr lang="it-IT" sz="2000" i="1" dirty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 </a:t>
              </a:r>
              <a:r>
                <a:rPr lang="it-IT" sz="2000" i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</a:t>
              </a:r>
              <a:r>
                <a:rPr lang="it-IT" sz="20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cosa = val + 5</a:t>
              </a:r>
            </a:p>
            <a:p>
              <a:r>
                <a:rPr lang="it-IT" sz="2000" b="1" i="1" dirty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</a:t>
              </a:r>
              <a:r>
                <a:rPr lang="it-IT" sz="2000" b="1" i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    </a:t>
              </a:r>
              <a:r>
                <a:rPr lang="it-IT" sz="2000" b="1" dirty="0" err="1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print</a:t>
              </a:r>
              <a:r>
                <a:rPr lang="it-IT" sz="2000" b="1" dirty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(</a:t>
              </a:r>
              <a:r>
                <a:rPr lang="it-IT" sz="20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cosa)</a:t>
              </a:r>
            </a:p>
            <a:p>
              <a:r>
                <a:rPr kumimoji="0" lang="it-IT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  else:</a:t>
              </a:r>
            </a:p>
            <a:p>
              <a:r>
                <a:rPr lang="it-IT" sz="2000" b="1" dirty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</a:t>
              </a:r>
              <a:r>
                <a:rPr lang="it-IT" sz="20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    </a:t>
              </a:r>
              <a:r>
                <a:rPr lang="it-IT" sz="2000" b="1" dirty="0" err="1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print</a:t>
              </a:r>
              <a:r>
                <a:rPr lang="it-IT" sz="2000" b="1" dirty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(</a:t>
              </a:r>
              <a:r>
                <a:rPr lang="it-IT" sz="20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'val &lt; 0')</a:t>
              </a:r>
              <a:endParaRPr lang="it-IT" sz="2000" i="1" dirty="0" smtClean="0">
                <a:solidFill>
                  <a:schemeClr val="tx1"/>
                </a:solidFill>
                <a:latin typeface="Courier New" panose="02070309020205020404" pitchFamily="49" charset="0"/>
                <a:ea typeface="ＭＳ Ｐゴシック" charset="0"/>
                <a:cs typeface="Courier New" panose="02070309020205020404" pitchFamily="49" charset="0"/>
              </a:endParaRPr>
            </a:p>
          </p:txBody>
        </p:sp>
        <p:sp>
          <p:nvSpPr>
            <p:cNvPr id="9" name="Rettangolo 8"/>
            <p:cNvSpPr/>
            <p:nvPr/>
          </p:nvSpPr>
          <p:spPr bwMode="auto">
            <a:xfrm>
              <a:off x="2843808" y="3140968"/>
              <a:ext cx="4248472" cy="504056"/>
            </a:xfrm>
            <a:prstGeom prst="rect">
              <a:avLst/>
            </a:prstGeom>
            <a:solidFill>
              <a:srgbClr val="CCFF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buNone/>
                <a:tabLst/>
              </a:pPr>
              <a:r>
                <a:rPr lang="it-IT" sz="2400" b="1" dirty="0">
                  <a:solidFill>
                    <a:schemeClr val="tx1"/>
                  </a:solidFill>
                  <a:latin typeface="Calibri" charset="0"/>
                  <a:ea typeface="ＭＳ Ｐゴシック" charset="0"/>
                </a:rPr>
                <a:t>e</a:t>
              </a:r>
              <a:r>
                <a:rPr lang="it-IT" sz="2400" b="1" dirty="0" smtClean="0">
                  <a:solidFill>
                    <a:schemeClr val="tx1"/>
                  </a:solidFill>
                  <a:latin typeface="Calibri" charset="0"/>
                  <a:ea typeface="ＭＳ Ｐゴシック" charset="0"/>
                </a:rPr>
                <a:t>sempio.py</a:t>
              </a:r>
              <a:endParaRPr kumimoji="0" lang="it-IT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charset="0"/>
                <a:ea typeface="ＭＳ Ｐゴシック" charset="0"/>
              </a:endParaRPr>
            </a:p>
          </p:txBody>
        </p:sp>
      </p:grpSp>
      <p:sp>
        <p:nvSpPr>
          <p:cNvPr id="11" name="CasellaDiTesto 10"/>
          <p:cNvSpPr txBox="1"/>
          <p:nvPr/>
        </p:nvSpPr>
        <p:spPr>
          <a:xfrm>
            <a:off x="107950" y="4293096"/>
            <a:ext cx="881583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&gt;&gt;&gt; %</a:t>
            </a:r>
            <a:r>
              <a:rPr lang="it-IT" sz="24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run</a:t>
            </a:r>
            <a:r>
              <a:rPr lang="it-IT" sz="2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esempio</a:t>
            </a:r>
          </a:p>
          <a:p>
            <a:r>
              <a:rPr lang="it-IT" sz="2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&gt;&gt;&gt; controlla(7)</a:t>
            </a:r>
          </a:p>
          <a:p>
            <a:r>
              <a:rPr lang="it-IT" sz="24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val &gt; </a:t>
            </a:r>
            <a:r>
              <a:rPr lang="it-IT" sz="2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0</a:t>
            </a:r>
          </a:p>
          <a:p>
            <a:r>
              <a:rPr lang="it-IT" sz="2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&gt;&gt;&gt; controlla(0)</a:t>
            </a:r>
          </a:p>
          <a:p>
            <a:r>
              <a:rPr lang="it-IT" sz="24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495139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espressioni logiche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51520" y="1052735"/>
            <a:ext cx="8640960" cy="5688633"/>
          </a:xfrm>
        </p:spPr>
        <p:txBody>
          <a:bodyPr>
            <a:normAutofit fontScale="55000" lnSpcReduction="2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&gt;&gt;&gt; (3 &gt; 2 </a:t>
            </a:r>
            <a:r>
              <a:rPr lang="en-US" b="1" dirty="0">
                <a:solidFill>
                  <a:srgbClr val="7030A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or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5 &lt; 3) </a:t>
            </a:r>
            <a:r>
              <a:rPr lang="en-US" b="1" dirty="0">
                <a:solidFill>
                  <a:srgbClr val="7030A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and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>
                <a:solidFill>
                  <a:srgbClr val="7030A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not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7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!= 7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True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en-US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2 </a:t>
            </a:r>
            <a:r>
              <a:rPr lang="en-US" b="1" dirty="0">
                <a:solidFill>
                  <a:srgbClr val="7030A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[1, 2, 3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]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True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2 </a:t>
            </a:r>
            <a:r>
              <a:rPr lang="en-US" b="1" dirty="0">
                <a:solidFill>
                  <a:srgbClr val="7030A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not in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[1, 2, 3]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False</a:t>
            </a:r>
          </a:p>
          <a:p>
            <a:pPr marL="0" indent="0">
              <a:spcBef>
                <a:spcPts val="0"/>
              </a:spcBef>
              <a:buNone/>
            </a:pPr>
            <a:endParaRPr lang="en-US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a = [1, 2, 3]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b = a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b </a:t>
            </a:r>
            <a:r>
              <a:rPr lang="en-US" b="1" dirty="0" smtClean="0">
                <a:solidFill>
                  <a:srgbClr val="7030A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is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a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True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b = a[:]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b </a:t>
            </a:r>
            <a:r>
              <a:rPr lang="en-US" b="1" dirty="0" smtClean="0">
                <a:solidFill>
                  <a:srgbClr val="7030A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is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a, b == a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(False, True)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en-US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1 &lt; 2 &lt; 3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True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1 &lt; 4 &lt; 3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False</a:t>
            </a:r>
          </a:p>
          <a:p>
            <a:pPr marL="0" indent="0">
              <a:spcBef>
                <a:spcPts val="0"/>
              </a:spcBef>
              <a:buNone/>
            </a:pPr>
            <a:endParaRPr lang="en-US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'Grande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' if 5 &gt; 3 else 'piccolo'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'Grande'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'Grande' if 5 &gt; 8 else 'piccolo'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'piccolo' 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6089665" y="1223624"/>
            <a:ext cx="2520279" cy="400110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sz="2000" dirty="0" smtClean="0">
                <a:solidFill>
                  <a:schemeClr val="tx1"/>
                </a:solidFill>
              </a:rPr>
              <a:t>I classici operatori</a:t>
            </a:r>
          </a:p>
        </p:txBody>
      </p:sp>
      <p:cxnSp>
        <p:nvCxnSpPr>
          <p:cNvPr id="6" name="Connettore 2 5"/>
          <p:cNvCxnSpPr>
            <a:stCxn id="4" idx="1"/>
          </p:cNvCxnSpPr>
          <p:nvPr/>
        </p:nvCxnSpPr>
        <p:spPr bwMode="auto">
          <a:xfrm flipH="1" flipV="1">
            <a:off x="3779913" y="1340769"/>
            <a:ext cx="2309752" cy="82910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7" name="CasellaDiTesto 6"/>
          <p:cNvSpPr txBox="1"/>
          <p:nvPr/>
        </p:nvSpPr>
        <p:spPr>
          <a:xfrm>
            <a:off x="4283968" y="1988840"/>
            <a:ext cx="4680519" cy="707886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sz="2000" dirty="0" smtClean="0">
                <a:solidFill>
                  <a:schemeClr val="tx1"/>
                </a:solidFill>
              </a:rPr>
              <a:t>Controlla se un elemento appartiene ad una sequenza</a:t>
            </a:r>
          </a:p>
        </p:txBody>
      </p:sp>
      <p:cxnSp>
        <p:nvCxnSpPr>
          <p:cNvPr id="9" name="Connettore 2 8"/>
          <p:cNvCxnSpPr/>
          <p:nvPr/>
        </p:nvCxnSpPr>
        <p:spPr bwMode="auto">
          <a:xfrm flipH="1" flipV="1">
            <a:off x="3419872" y="2060848"/>
            <a:ext cx="864096" cy="281935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0" name="CasellaDiTesto 9"/>
          <p:cNvSpPr txBox="1"/>
          <p:nvPr/>
        </p:nvSpPr>
        <p:spPr>
          <a:xfrm>
            <a:off x="4139952" y="2972254"/>
            <a:ext cx="4680519" cy="1323439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sz="2000" dirty="0" smtClean="0">
                <a:solidFill>
                  <a:schemeClr val="tx1"/>
                </a:solidFill>
              </a:rPr>
              <a:t>Controlla se due nomi si riferiscono allo stesso oggetto. Vedere la differenza con == che controlla se due oggetti hanno lo stesso valore </a:t>
            </a:r>
          </a:p>
        </p:txBody>
      </p:sp>
      <p:cxnSp>
        <p:nvCxnSpPr>
          <p:cNvPr id="12" name="Connettore 2 11"/>
          <p:cNvCxnSpPr>
            <a:stCxn id="10" idx="1"/>
          </p:cNvCxnSpPr>
          <p:nvPr/>
        </p:nvCxnSpPr>
        <p:spPr bwMode="auto">
          <a:xfrm flipH="1" flipV="1">
            <a:off x="1835696" y="3429000"/>
            <a:ext cx="2304256" cy="204974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4" name="CasellaDiTesto 13"/>
          <p:cNvSpPr txBox="1"/>
          <p:nvPr/>
        </p:nvSpPr>
        <p:spPr>
          <a:xfrm>
            <a:off x="4139951" y="4521339"/>
            <a:ext cx="4680519" cy="707886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sz="2000" dirty="0" smtClean="0">
                <a:solidFill>
                  <a:schemeClr val="tx1"/>
                </a:solidFill>
              </a:rPr>
              <a:t>Operatori di comparazione possono essere messi uno dopo l’altro, il significato è ovvio.</a:t>
            </a:r>
          </a:p>
        </p:txBody>
      </p:sp>
      <p:cxnSp>
        <p:nvCxnSpPr>
          <p:cNvPr id="16" name="Connettore 2 15"/>
          <p:cNvCxnSpPr>
            <a:stCxn id="14" idx="1"/>
          </p:cNvCxnSpPr>
          <p:nvPr/>
        </p:nvCxnSpPr>
        <p:spPr bwMode="auto">
          <a:xfrm flipH="1" flipV="1">
            <a:off x="2195736" y="4725144"/>
            <a:ext cx="1944215" cy="150138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7" name="CasellaDiTesto 16"/>
          <p:cNvSpPr txBox="1"/>
          <p:nvPr/>
        </p:nvSpPr>
        <p:spPr>
          <a:xfrm>
            <a:off x="5874664" y="5745988"/>
            <a:ext cx="2952327" cy="400110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sz="2000" dirty="0" smtClean="0">
                <a:solidFill>
                  <a:schemeClr val="tx1"/>
                </a:solidFill>
              </a:rPr>
              <a:t>espressione con </a:t>
            </a:r>
            <a:r>
              <a:rPr lang="it-IT" sz="2000" dirty="0" err="1" smtClean="0">
                <a:solidFill>
                  <a:srgbClr val="7030A0"/>
                </a:solidFill>
              </a:rPr>
              <a:t>if</a:t>
            </a:r>
            <a:r>
              <a:rPr lang="it-IT" sz="2000" dirty="0" smtClean="0">
                <a:solidFill>
                  <a:schemeClr val="tx1"/>
                </a:solidFill>
              </a:rPr>
              <a:t> in linea</a:t>
            </a:r>
          </a:p>
        </p:txBody>
      </p:sp>
      <p:cxnSp>
        <p:nvCxnSpPr>
          <p:cNvPr id="19" name="Connettore 2 18"/>
          <p:cNvCxnSpPr>
            <a:stCxn id="17" idx="1"/>
          </p:cNvCxnSpPr>
          <p:nvPr/>
        </p:nvCxnSpPr>
        <p:spPr bwMode="auto">
          <a:xfrm flipH="1" flipV="1">
            <a:off x="5292080" y="5805264"/>
            <a:ext cx="582584" cy="140779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1" name="Connettore 2 20"/>
          <p:cNvCxnSpPr>
            <a:stCxn id="17" idx="1"/>
          </p:cNvCxnSpPr>
          <p:nvPr/>
        </p:nvCxnSpPr>
        <p:spPr bwMode="auto">
          <a:xfrm flipH="1">
            <a:off x="5292080" y="5946043"/>
            <a:ext cx="582584" cy="291269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659795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 smtClean="0"/>
              <a:t>bitwise</a:t>
            </a:r>
            <a:r>
              <a:rPr lang="it-IT" dirty="0" smtClean="0"/>
              <a:t> «or» «and» «</a:t>
            </a:r>
            <a:r>
              <a:rPr lang="it-IT" dirty="0" err="1" smtClean="0"/>
              <a:t>not</a:t>
            </a:r>
            <a:r>
              <a:rPr lang="it-IT" dirty="0" smtClean="0"/>
              <a:t>»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51520" y="1052736"/>
            <a:ext cx="8640960" cy="4176490"/>
          </a:xfrm>
        </p:spPr>
        <p:txBody>
          <a:bodyPr/>
          <a:lstStyle/>
          <a:p>
            <a:pPr marL="0" indent="0">
              <a:buNone/>
            </a:pP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a = </a:t>
            </a:r>
            <a:r>
              <a:rPr lang="it-IT" sz="18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np.array</a:t>
            </a: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([1,2,3,4])</a:t>
            </a:r>
          </a:p>
          <a:p>
            <a:pPr marL="0" indent="0">
              <a:buNone/>
            </a:pP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b = </a:t>
            </a:r>
            <a:r>
              <a:rPr lang="it-IT" sz="18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np.array</a:t>
            </a: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([8,0,3,7])</a:t>
            </a:r>
          </a:p>
          <a:p>
            <a:pPr marL="0" indent="0">
              <a:buNone/>
            </a:pP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(b == a) | (b &gt; a)</a:t>
            </a:r>
          </a:p>
          <a:p>
            <a:pPr marL="0" indent="0">
              <a:buNone/>
            </a:pP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array([ True, </a:t>
            </a:r>
            <a:r>
              <a:rPr lang="en-US" sz="1800" b="1" dirty="0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False</a:t>
            </a:r>
            <a:r>
              <a:rPr lang="en-US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,  True,  True], </a:t>
            </a:r>
            <a:r>
              <a:rPr lang="en-US" sz="18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dtype</a:t>
            </a:r>
            <a:r>
              <a:rPr lang="en-US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lang="en-US" sz="18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bool</a:t>
            </a:r>
            <a:r>
              <a:rPr lang="en-US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marL="0" indent="0">
              <a:buNone/>
            </a:pPr>
            <a:r>
              <a:rPr lang="en-US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~ </a:t>
            </a:r>
            <a:r>
              <a:rPr lang="en-US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(b == a)</a:t>
            </a:r>
          </a:p>
          <a:p>
            <a:pPr marL="0" indent="0">
              <a:buNone/>
            </a:pPr>
            <a:r>
              <a:rPr lang="en-US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array</a:t>
            </a:r>
            <a:r>
              <a:rPr lang="en-US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([ True,  True, </a:t>
            </a:r>
            <a:r>
              <a:rPr lang="en-US" sz="1800" b="1" dirty="0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False</a:t>
            </a:r>
            <a:r>
              <a:rPr lang="en-US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,  True], </a:t>
            </a:r>
            <a:r>
              <a:rPr lang="en-US" sz="18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dtype</a:t>
            </a:r>
            <a:r>
              <a:rPr lang="en-US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lang="en-US" sz="18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bool</a:t>
            </a:r>
            <a:r>
              <a:rPr lang="en-US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marL="0" indent="0">
              <a:buNone/>
            </a:pPr>
            <a:r>
              <a:rPr lang="en-US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(b &gt;= a) </a:t>
            </a:r>
            <a:r>
              <a:rPr lang="en-US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&amp; (b == a)</a:t>
            </a:r>
          </a:p>
          <a:p>
            <a:pPr marL="0" indent="0">
              <a:buNone/>
            </a:pPr>
            <a:r>
              <a:rPr lang="en-US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array</a:t>
            </a:r>
            <a:r>
              <a:rPr lang="en-US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([</a:t>
            </a:r>
            <a:r>
              <a:rPr lang="en-US" sz="1800" b="1" dirty="0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False</a:t>
            </a:r>
            <a:r>
              <a:rPr lang="en-US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sz="1800" b="1" dirty="0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False</a:t>
            </a:r>
            <a:r>
              <a:rPr lang="en-US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,  True, </a:t>
            </a:r>
            <a:r>
              <a:rPr lang="en-US" sz="1800" b="1" dirty="0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False</a:t>
            </a:r>
            <a:r>
              <a:rPr lang="en-US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], </a:t>
            </a:r>
            <a:r>
              <a:rPr lang="en-US" sz="18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dtype</a:t>
            </a:r>
            <a:r>
              <a:rPr lang="en-US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lang="en-US" sz="18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bool</a:t>
            </a:r>
            <a:r>
              <a:rPr lang="en-US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marL="0" indent="0">
              <a:buNone/>
            </a:pPr>
            <a:r>
              <a:rPr lang="en-US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(b </a:t>
            </a:r>
            <a:r>
              <a:rPr lang="en-US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&gt; a) ^ </a:t>
            </a:r>
            <a:r>
              <a:rPr lang="en-US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(b </a:t>
            </a:r>
            <a:r>
              <a:rPr lang="en-US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&lt; </a:t>
            </a:r>
            <a:r>
              <a:rPr lang="en-US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a)</a:t>
            </a:r>
            <a:endParaRPr lang="en-US" sz="18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array</a:t>
            </a:r>
            <a:r>
              <a:rPr lang="en-US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([ True,  True, </a:t>
            </a:r>
            <a:r>
              <a:rPr lang="en-US" sz="1800" b="1" dirty="0">
                <a:solidFill>
                  <a:srgbClr val="C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False</a:t>
            </a:r>
            <a:r>
              <a:rPr lang="en-US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,  True], </a:t>
            </a:r>
            <a:r>
              <a:rPr lang="en-US" sz="18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dtype</a:t>
            </a:r>
            <a:r>
              <a:rPr lang="en-US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lang="en-US" sz="18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bool</a:t>
            </a:r>
            <a:r>
              <a:rPr lang="en-US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marL="0" indent="0">
              <a:buNone/>
            </a:pPr>
            <a:endParaRPr lang="it-IT" sz="18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179512" y="5221649"/>
            <a:ext cx="8733862" cy="1015663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sz="2000" dirty="0" smtClean="0">
                <a:solidFill>
                  <a:schemeClr val="tx1"/>
                </a:solidFill>
              </a:rPr>
              <a:t>Gli operatori </a:t>
            </a:r>
            <a:r>
              <a:rPr lang="it-IT" sz="2000" dirty="0" err="1" smtClean="0">
                <a:solidFill>
                  <a:schemeClr val="tx1"/>
                </a:solidFill>
              </a:rPr>
              <a:t>bitwise</a:t>
            </a:r>
            <a:r>
              <a:rPr lang="it-IT" sz="2000" dirty="0" smtClean="0">
                <a:solidFill>
                  <a:schemeClr val="tx1"/>
                </a:solidFill>
              </a:rPr>
              <a:t> possono essere usati per creare dei vettori logici. </a:t>
            </a:r>
          </a:p>
          <a:p>
            <a:r>
              <a:rPr lang="it-IT" sz="2000" dirty="0" smtClean="0">
                <a:solidFill>
                  <a:schemeClr val="tx1"/>
                </a:solidFill>
              </a:rPr>
              <a:t>Hanno una precedenza superiore agli operatori di comparazione, perciò devono essere protetti con delle parentesi.</a:t>
            </a:r>
            <a:endParaRPr lang="it-IT" sz="2000" dirty="0">
              <a:solidFill>
                <a:schemeClr val="tx1"/>
              </a:solidFill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3906755" y="1772815"/>
            <a:ext cx="1169300" cy="461665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chemeClr val="tx1"/>
                </a:solidFill>
              </a:rPr>
              <a:t>|  OR</a:t>
            </a:r>
            <a:endParaRPr lang="it-IT" sz="2400" dirty="0">
              <a:solidFill>
                <a:schemeClr val="tx1"/>
              </a:solidFill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3906755" y="2492896"/>
            <a:ext cx="1169300" cy="461665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sz="2400" dirty="0">
                <a:solidFill>
                  <a:schemeClr val="tx1"/>
                </a:solidFill>
              </a:rPr>
              <a:t>~</a:t>
            </a:r>
            <a:r>
              <a:rPr lang="it-IT" sz="2400" dirty="0" smtClean="0">
                <a:solidFill>
                  <a:schemeClr val="tx1"/>
                </a:solidFill>
              </a:rPr>
              <a:t>  NOT</a:t>
            </a:r>
            <a:endParaRPr lang="it-IT" sz="2400" dirty="0">
              <a:solidFill>
                <a:schemeClr val="tx1"/>
              </a:solidFill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3906752" y="3284984"/>
            <a:ext cx="1169301" cy="461665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sz="2400" dirty="0">
                <a:solidFill>
                  <a:schemeClr val="tx1"/>
                </a:solidFill>
              </a:rPr>
              <a:t>&amp;</a:t>
            </a:r>
            <a:r>
              <a:rPr lang="it-IT" sz="2400" dirty="0" smtClean="0">
                <a:solidFill>
                  <a:schemeClr val="tx1"/>
                </a:solidFill>
              </a:rPr>
              <a:t>  AND</a:t>
            </a:r>
            <a:endParaRPr lang="it-IT" sz="2400" dirty="0">
              <a:solidFill>
                <a:schemeClr val="tx1"/>
              </a:solidFill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3906755" y="4005064"/>
            <a:ext cx="1169301" cy="461665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chemeClr val="tx1"/>
                </a:solidFill>
              </a:rPr>
              <a:t>^  XOR</a:t>
            </a:r>
            <a:endParaRPr lang="it-IT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768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vettori logici et al.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it-IT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a = 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np.</a:t>
            </a:r>
            <a:r>
              <a:rPr lang="en-US" b="1" dirty="0" err="1" smtClean="0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arange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(6)*10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 array([ 0, 10, 20, 30, 40, 50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])</a:t>
            </a:r>
          </a:p>
          <a:p>
            <a:pPr marL="0" indent="0">
              <a:buNone/>
            </a:pP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a[a&lt;20] = -2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 array([-2, -2, 20, 30, 40, 50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])</a:t>
            </a:r>
          </a:p>
          <a:p>
            <a:pPr marL="0" indent="0">
              <a:buNone/>
            </a:pP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np.</a:t>
            </a:r>
            <a:r>
              <a:rPr lang="en-US" b="1" dirty="0" err="1" smtClean="0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flatnonzero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(a&gt;20)</a:t>
            </a:r>
          </a:p>
          <a:p>
            <a:pPr marL="0" indent="0">
              <a:buNone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 array([3, 4, 5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])</a:t>
            </a:r>
          </a:p>
          <a:p>
            <a:pPr marL="0" indent="0">
              <a:buNone/>
            </a:pPr>
            <a:endParaRPr lang="en-US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b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= 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np.</a:t>
            </a:r>
            <a:r>
              <a:rPr lang="en-US" b="1" dirty="0" err="1" smtClean="0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</a:t>
            </a:r>
            <a:r>
              <a:rPr lang="en-US" b="1" dirty="0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_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[3:7, 21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]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array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([ 3,  4,  5,  6, 21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])</a:t>
            </a:r>
          </a:p>
          <a:p>
            <a:pPr marL="0" indent="0">
              <a:buNone/>
            </a:pPr>
            <a:endParaRPr lang="en-US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it-IT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a = 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np.arange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(0,30,10)</a:t>
            </a:r>
          </a:p>
          <a:p>
            <a:pPr marL="0" indent="0">
              <a:buNone/>
            </a:pP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b = 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np.arange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(3)</a:t>
            </a:r>
            <a:endParaRPr lang="it-IT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np.</a:t>
            </a:r>
            <a:r>
              <a:rPr lang="en-US" b="1" dirty="0" err="1" smtClean="0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hstack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((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a,b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))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array([ 0, 10, 20,  0,  1,  2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])</a:t>
            </a:r>
          </a:p>
          <a:p>
            <a:pPr marL="0" indent="0">
              <a:buNone/>
            </a:pP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c = 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np.</a:t>
            </a:r>
            <a:r>
              <a:rPr lang="en-US" b="1" dirty="0" err="1" smtClean="0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vstack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((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a,b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))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array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([[ 0, 10, 20],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[ 0,  1,  2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]])</a:t>
            </a:r>
          </a:p>
          <a:p>
            <a:pPr marL="0" indent="0">
              <a:buNone/>
            </a:pP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c.</a:t>
            </a:r>
            <a:r>
              <a:rPr lang="en-US" b="1" dirty="0" err="1" smtClean="0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ravel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()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array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([ 0, 10, 20,  0,  1,  2])</a:t>
            </a:r>
            <a:endParaRPr lang="en-US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it-IT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5076056" y="980728"/>
            <a:ext cx="3744416" cy="2246769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sz="2000" dirty="0" smtClean="0">
                <a:solidFill>
                  <a:schemeClr val="tx1"/>
                </a:solidFill>
              </a:rPr>
              <a:t>Un vettore logico può essere usato al posto degli indici per selezionare degli elementi.</a:t>
            </a:r>
          </a:p>
          <a:p>
            <a:endParaRPr lang="it-IT" sz="2000" dirty="0">
              <a:solidFill>
                <a:schemeClr val="tx1"/>
              </a:solidFill>
            </a:endParaRPr>
          </a:p>
          <a:p>
            <a:r>
              <a:rPr lang="it-IT" sz="2000" dirty="0" smtClean="0">
                <a:solidFill>
                  <a:schemeClr val="tx1"/>
                </a:solidFill>
              </a:rPr>
              <a:t>La funzione </a:t>
            </a:r>
            <a:r>
              <a:rPr lang="it-IT" sz="2000" dirty="0" err="1" smtClean="0">
                <a:solidFill>
                  <a:srgbClr val="002060"/>
                </a:solidFill>
              </a:rPr>
              <a:t>flatnonzero</a:t>
            </a:r>
            <a:r>
              <a:rPr lang="it-IT" sz="2000" dirty="0" smtClean="0">
                <a:solidFill>
                  <a:schemeClr val="tx1"/>
                </a:solidFill>
              </a:rPr>
              <a:t> ritorna gli indici stessi (del vettore considerato 1D).</a:t>
            </a:r>
          </a:p>
        </p:txBody>
      </p:sp>
      <p:sp>
        <p:nvSpPr>
          <p:cNvPr id="5" name="CasellaDiTesto 4"/>
          <p:cNvSpPr txBox="1"/>
          <p:nvPr/>
        </p:nvSpPr>
        <p:spPr>
          <a:xfrm>
            <a:off x="5074000" y="3645024"/>
            <a:ext cx="3744416" cy="1938992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sz="2000" b="1" dirty="0" err="1" smtClean="0">
                <a:solidFill>
                  <a:schemeClr val="tx1"/>
                </a:solidFill>
              </a:rPr>
              <a:t>hstack</a:t>
            </a:r>
            <a:r>
              <a:rPr lang="it-IT" sz="2000" dirty="0" smtClean="0">
                <a:solidFill>
                  <a:schemeClr val="tx1"/>
                </a:solidFill>
              </a:rPr>
              <a:t>, </a:t>
            </a:r>
            <a:r>
              <a:rPr lang="it-IT" sz="2000" b="1" dirty="0" err="1" smtClean="0">
                <a:solidFill>
                  <a:schemeClr val="tx1"/>
                </a:solidFill>
              </a:rPr>
              <a:t>vstack</a:t>
            </a:r>
            <a:r>
              <a:rPr lang="it-IT" sz="2000" dirty="0" smtClean="0">
                <a:solidFill>
                  <a:schemeClr val="tx1"/>
                </a:solidFill>
              </a:rPr>
              <a:t> per concatenare i vettori (Attenzione in ingresso una </a:t>
            </a:r>
            <a:r>
              <a:rPr lang="it-IT" sz="2000" dirty="0" err="1" smtClean="0">
                <a:solidFill>
                  <a:schemeClr val="tx1"/>
                </a:solidFill>
              </a:rPr>
              <a:t>tupla</a:t>
            </a:r>
            <a:r>
              <a:rPr lang="it-IT" sz="2000" dirty="0" smtClean="0">
                <a:solidFill>
                  <a:schemeClr val="tx1"/>
                </a:solidFill>
              </a:rPr>
              <a:t> di vettori).</a:t>
            </a:r>
          </a:p>
          <a:p>
            <a:endParaRPr lang="it-IT" sz="2000" dirty="0">
              <a:solidFill>
                <a:schemeClr val="tx1"/>
              </a:solidFill>
            </a:endParaRPr>
          </a:p>
          <a:p>
            <a:r>
              <a:rPr lang="it-IT" sz="2000" b="1" dirty="0" err="1" smtClean="0">
                <a:solidFill>
                  <a:schemeClr val="tx1"/>
                </a:solidFill>
              </a:rPr>
              <a:t>ravel</a:t>
            </a:r>
            <a:r>
              <a:rPr lang="it-IT" sz="2000" dirty="0" smtClean="0">
                <a:solidFill>
                  <a:schemeClr val="tx1"/>
                </a:solidFill>
              </a:rPr>
              <a:t> per renderlo monodimensionale (C </a:t>
            </a:r>
            <a:r>
              <a:rPr lang="it-IT" sz="2000" dirty="0" err="1" smtClean="0">
                <a:solidFill>
                  <a:schemeClr val="tx1"/>
                </a:solidFill>
              </a:rPr>
              <a:t>like</a:t>
            </a:r>
            <a:r>
              <a:rPr lang="it-IT" sz="2000" dirty="0" smtClean="0">
                <a:solidFill>
                  <a:schemeClr val="tx1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130120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 smtClean="0"/>
              <a:t>argmin</a:t>
            </a:r>
            <a:r>
              <a:rPr lang="it-IT" dirty="0" smtClean="0"/>
              <a:t>, </a:t>
            </a:r>
            <a:r>
              <a:rPr lang="it-IT" dirty="0" err="1" smtClean="0"/>
              <a:t>argmax</a:t>
            </a:r>
            <a:r>
              <a:rPr lang="it-IT" dirty="0" smtClean="0"/>
              <a:t>, etc.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a </a:t>
            </a: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= </a:t>
            </a:r>
            <a:r>
              <a:rPr lang="it-IT" sz="20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np.random.random</a:t>
            </a: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((5,6))</a:t>
            </a:r>
          </a:p>
          <a:p>
            <a:pPr marL="0" indent="0"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b </a:t>
            </a: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= </a:t>
            </a:r>
            <a:r>
              <a:rPr lang="it-IT" sz="20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np.random.random</a:t>
            </a: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((5,6))</a:t>
            </a:r>
          </a:p>
          <a:p>
            <a:pPr marL="0" indent="0">
              <a:buNone/>
            </a:pPr>
            <a:endParaRPr lang="it-IT" sz="20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idm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= </a:t>
            </a:r>
            <a:r>
              <a:rPr lang="it-IT" sz="20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a.argmax</a:t>
            </a: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it-IT" sz="20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axis</a:t>
            </a: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=0)</a:t>
            </a:r>
          </a:p>
          <a:p>
            <a:pPr marL="0" indent="0"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i2, </a:t>
            </a: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= </a:t>
            </a:r>
            <a:r>
              <a:rPr lang="it-IT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np.indices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it-IT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idm.shape</a:t>
            </a: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marL="0" indent="0">
              <a:buNone/>
            </a:pPr>
            <a:endParaRPr lang="it-IT" sz="20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it-IT" sz="20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it-IT" sz="20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print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it-IT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a.max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it-IT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axis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=0))</a:t>
            </a:r>
            <a:endParaRPr lang="it-IT" sz="20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print</a:t>
            </a: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a[</a:t>
            </a:r>
            <a:r>
              <a:rPr lang="it-IT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idm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i2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])</a:t>
            </a:r>
            <a:endParaRPr lang="it-IT" sz="20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it-IT" sz="20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print</a:t>
            </a: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b[</a:t>
            </a:r>
            <a:r>
              <a:rPr lang="it-IT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idm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i2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])</a:t>
            </a:r>
            <a:endParaRPr lang="it-IT" sz="20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it-IT" sz="20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5151747" y="980728"/>
            <a:ext cx="3909527" cy="707886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sz="2000" dirty="0" smtClean="0">
                <a:solidFill>
                  <a:schemeClr val="tx1"/>
                </a:solidFill>
              </a:rPr>
              <a:t>Genero due matrici di numeri random.</a:t>
            </a:r>
          </a:p>
        </p:txBody>
      </p:sp>
      <p:sp>
        <p:nvSpPr>
          <p:cNvPr id="10" name="CasellaDiTesto 9"/>
          <p:cNvSpPr txBox="1"/>
          <p:nvPr/>
        </p:nvSpPr>
        <p:spPr>
          <a:xfrm>
            <a:off x="5124537" y="1988840"/>
            <a:ext cx="3909527" cy="2246769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sz="2000" dirty="0" smtClean="0">
                <a:solidFill>
                  <a:schemeClr val="tx1"/>
                </a:solidFill>
              </a:rPr>
              <a:t>Cerco, con </a:t>
            </a:r>
            <a:r>
              <a:rPr lang="it-IT" sz="2000" b="1" dirty="0" err="1" smtClean="0">
                <a:solidFill>
                  <a:schemeClr val="tx1"/>
                </a:solidFill>
              </a:rPr>
              <a:t>argmax</a:t>
            </a:r>
            <a:r>
              <a:rPr lang="it-IT" sz="2000" b="1" dirty="0" smtClean="0">
                <a:solidFill>
                  <a:schemeClr val="tx1"/>
                </a:solidFill>
              </a:rPr>
              <a:t>()</a:t>
            </a:r>
            <a:r>
              <a:rPr lang="it-IT" sz="2000" dirty="0" smtClean="0">
                <a:solidFill>
                  <a:schemeClr val="tx1"/>
                </a:solidFill>
              </a:rPr>
              <a:t>, la posizione del massimo in ogni colonna della matrice </a:t>
            </a:r>
            <a:r>
              <a:rPr lang="it-IT" sz="2000" b="1" dirty="0" smtClean="0">
                <a:solidFill>
                  <a:schemeClr val="tx1"/>
                </a:solidFill>
              </a:rPr>
              <a:t>a</a:t>
            </a:r>
            <a:r>
              <a:rPr lang="it-IT" sz="2000" dirty="0" smtClean="0">
                <a:solidFill>
                  <a:schemeClr val="tx1"/>
                </a:solidFill>
              </a:rPr>
              <a:t>.</a:t>
            </a:r>
            <a:r>
              <a:rPr lang="it-IT" sz="2000" dirty="0">
                <a:solidFill>
                  <a:schemeClr val="tx1"/>
                </a:solidFill>
              </a:rPr>
              <a:t> </a:t>
            </a:r>
            <a:r>
              <a:rPr lang="it-IT" sz="2000" dirty="0" smtClean="0">
                <a:solidFill>
                  <a:schemeClr val="tx1"/>
                </a:solidFill>
              </a:rPr>
              <a:t>Non posso usare direttamente l’uscita di </a:t>
            </a:r>
            <a:r>
              <a:rPr lang="it-IT" sz="2000" b="1" dirty="0" err="1" smtClean="0">
                <a:solidFill>
                  <a:schemeClr val="tx1"/>
                </a:solidFill>
              </a:rPr>
              <a:t>argmax</a:t>
            </a:r>
            <a:r>
              <a:rPr lang="it-IT" sz="2000" dirty="0" smtClean="0">
                <a:solidFill>
                  <a:schemeClr val="tx1"/>
                </a:solidFill>
              </a:rPr>
              <a:t> per trovare il massimo, devo usare </a:t>
            </a:r>
            <a:r>
              <a:rPr lang="it-IT" sz="2000" b="1" dirty="0" err="1" smtClean="0">
                <a:solidFill>
                  <a:schemeClr val="tx1"/>
                </a:solidFill>
              </a:rPr>
              <a:t>indices</a:t>
            </a:r>
            <a:r>
              <a:rPr lang="it-IT" sz="2000" dirty="0" smtClean="0">
                <a:solidFill>
                  <a:schemeClr val="tx1"/>
                </a:solidFill>
              </a:rPr>
              <a:t> che mi restituisce il valore degli altri indici.</a:t>
            </a:r>
          </a:p>
        </p:txBody>
      </p:sp>
      <p:sp>
        <p:nvSpPr>
          <p:cNvPr id="11" name="CasellaDiTesto 10"/>
          <p:cNvSpPr txBox="1"/>
          <p:nvPr/>
        </p:nvSpPr>
        <p:spPr>
          <a:xfrm>
            <a:off x="5124536" y="4365104"/>
            <a:ext cx="3909527" cy="1015663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sz="2000" dirty="0" smtClean="0">
                <a:solidFill>
                  <a:schemeClr val="tx1"/>
                </a:solidFill>
              </a:rPr>
              <a:t>Il metodo </a:t>
            </a:r>
            <a:r>
              <a:rPr lang="it-IT" sz="2000" b="1" dirty="0" err="1" smtClean="0">
                <a:solidFill>
                  <a:schemeClr val="tx1"/>
                </a:solidFill>
              </a:rPr>
              <a:t>max</a:t>
            </a:r>
            <a:r>
              <a:rPr lang="it-IT" sz="2000" b="1" dirty="0" smtClean="0">
                <a:solidFill>
                  <a:schemeClr val="tx1"/>
                </a:solidFill>
              </a:rPr>
              <a:t>(</a:t>
            </a:r>
            <a:r>
              <a:rPr lang="it-IT" sz="2000" b="1" dirty="0" err="1" smtClean="0">
                <a:solidFill>
                  <a:schemeClr val="tx1"/>
                </a:solidFill>
              </a:rPr>
              <a:t>axis</a:t>
            </a:r>
            <a:r>
              <a:rPr lang="it-IT" sz="2000" b="1" dirty="0" smtClean="0">
                <a:solidFill>
                  <a:schemeClr val="tx1"/>
                </a:solidFill>
              </a:rPr>
              <a:t>=0)</a:t>
            </a:r>
            <a:r>
              <a:rPr lang="it-IT" sz="2000" dirty="0" smtClean="0">
                <a:solidFill>
                  <a:schemeClr val="tx1"/>
                </a:solidFill>
              </a:rPr>
              <a:t> mi dà direttamente il massimo lungo le colonne. </a:t>
            </a:r>
          </a:p>
        </p:txBody>
      </p:sp>
      <p:sp>
        <p:nvSpPr>
          <p:cNvPr id="13" name="CasellaDiTesto 12"/>
          <p:cNvSpPr txBox="1"/>
          <p:nvPr/>
        </p:nvSpPr>
        <p:spPr>
          <a:xfrm>
            <a:off x="4283968" y="5517232"/>
            <a:ext cx="4680520" cy="707886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sz="2000" dirty="0" smtClean="0">
                <a:solidFill>
                  <a:schemeClr val="tx1"/>
                </a:solidFill>
              </a:rPr>
              <a:t>Ma l’uso di </a:t>
            </a:r>
            <a:r>
              <a:rPr lang="it-IT" sz="2000" b="1" dirty="0" err="1" smtClean="0">
                <a:solidFill>
                  <a:schemeClr val="tx1"/>
                </a:solidFill>
              </a:rPr>
              <a:t>indices</a:t>
            </a:r>
            <a:r>
              <a:rPr lang="it-IT" sz="2000" dirty="0" smtClean="0">
                <a:solidFill>
                  <a:schemeClr val="tx1"/>
                </a:solidFill>
              </a:rPr>
              <a:t> mi permette di trovare i valori in </a:t>
            </a:r>
            <a:r>
              <a:rPr lang="it-IT" sz="2000" b="1" dirty="0" smtClean="0">
                <a:solidFill>
                  <a:schemeClr val="tx1"/>
                </a:solidFill>
              </a:rPr>
              <a:t>b</a:t>
            </a:r>
            <a:r>
              <a:rPr lang="it-IT" sz="2000" dirty="0" smtClean="0">
                <a:solidFill>
                  <a:schemeClr val="tx1"/>
                </a:solidFill>
              </a:rPr>
              <a:t> corrispondenti ai massimi di </a:t>
            </a:r>
            <a:r>
              <a:rPr lang="it-IT" sz="2000" b="1" dirty="0" smtClean="0">
                <a:solidFill>
                  <a:schemeClr val="tx1"/>
                </a:solidFill>
              </a:rPr>
              <a:t>a</a:t>
            </a:r>
            <a:r>
              <a:rPr lang="it-IT" sz="2000" dirty="0" smtClean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8" name="CasellaDiTesto 7"/>
          <p:cNvSpPr txBox="1"/>
          <p:nvPr/>
        </p:nvSpPr>
        <p:spPr>
          <a:xfrm>
            <a:off x="454713" y="3549579"/>
            <a:ext cx="2448272" cy="369332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dirty="0" err="1" smtClean="0">
                <a:solidFill>
                  <a:schemeClr val="tx1"/>
                </a:solidFill>
              </a:rPr>
              <a:t>Unpacking</a:t>
            </a:r>
            <a:r>
              <a:rPr lang="it-IT" dirty="0" smtClean="0">
                <a:solidFill>
                  <a:schemeClr val="tx1"/>
                </a:solidFill>
              </a:rPr>
              <a:t> di una </a:t>
            </a:r>
            <a:r>
              <a:rPr lang="it-IT" dirty="0" err="1" smtClean="0">
                <a:solidFill>
                  <a:schemeClr val="tx1"/>
                </a:solidFill>
              </a:rPr>
              <a:t>tupla</a:t>
            </a:r>
            <a:endParaRPr lang="it-IT" dirty="0">
              <a:solidFill>
                <a:schemeClr val="tx1"/>
              </a:solidFill>
            </a:endParaRPr>
          </a:p>
        </p:txBody>
      </p:sp>
      <p:cxnSp>
        <p:nvCxnSpPr>
          <p:cNvPr id="5" name="Connettore 2 4"/>
          <p:cNvCxnSpPr>
            <a:stCxn id="8" idx="0"/>
          </p:cNvCxnSpPr>
          <p:nvPr/>
        </p:nvCxnSpPr>
        <p:spPr bwMode="auto">
          <a:xfrm flipH="1" flipV="1">
            <a:off x="1403648" y="3112224"/>
            <a:ext cx="275201" cy="437355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656807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Altro sugli Array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&gt;&gt;&gt; a = </a:t>
            </a:r>
            <a:r>
              <a:rPr lang="it-IT" sz="20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np.c</a:t>
            </a: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_[0:2,2:4,4:6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]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[[0   </a:t>
            </a: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2   4]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[1   </a:t>
            </a: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3   5]]</a:t>
            </a:r>
            <a:endParaRPr lang="it-IT" sz="20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20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b = </a:t>
            </a:r>
            <a:r>
              <a:rPr lang="it-IT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a.ravel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()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c = </a:t>
            </a:r>
            <a:r>
              <a:rPr lang="it-IT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a.flatten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()</a:t>
            </a:r>
          </a:p>
          <a:p>
            <a:pPr marL="0" indent="0">
              <a:spcBef>
                <a:spcPts val="0"/>
              </a:spcBef>
              <a:buNone/>
            </a:pPr>
            <a:endParaRPr lang="it-IT" sz="20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sz="20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ac</a:t>
            </a: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it-IT" sz="20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a.copy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()</a:t>
            </a:r>
          </a:p>
          <a:p>
            <a:pPr marL="0" indent="0">
              <a:spcBef>
                <a:spcPts val="0"/>
              </a:spcBef>
              <a:buNone/>
            </a:pPr>
            <a:endParaRPr lang="it-IT" sz="20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d = </a:t>
            </a:r>
            <a:r>
              <a:rPr lang="it-IT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a.T</a:t>
            </a:r>
            <a:endParaRPr lang="it-IT" sz="20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e = </a:t>
            </a:r>
            <a:r>
              <a:rPr lang="it-IT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a.reshape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((3,2))</a:t>
            </a:r>
          </a:p>
          <a:p>
            <a:pPr marL="0" indent="0">
              <a:spcBef>
                <a:spcPts val="0"/>
              </a:spcBef>
              <a:buNone/>
            </a:pPr>
            <a:endParaRPr lang="it-IT" sz="20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a[0,0] = 100</a:t>
            </a:r>
          </a:p>
          <a:p>
            <a:pPr marL="0" indent="0">
              <a:buNone/>
            </a:pPr>
            <a:endParaRPr lang="it-IT" sz="20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4932040" y="1637953"/>
            <a:ext cx="3456384" cy="400110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sz="2000" dirty="0" smtClean="0">
                <a:solidFill>
                  <a:schemeClr val="tx1"/>
                </a:solidFill>
              </a:rPr>
              <a:t>se possibile non crea una copia </a:t>
            </a:r>
          </a:p>
        </p:txBody>
      </p:sp>
      <p:cxnSp>
        <p:nvCxnSpPr>
          <p:cNvPr id="6" name="Connettore 2 5"/>
          <p:cNvCxnSpPr>
            <a:stCxn id="4" idx="1"/>
          </p:cNvCxnSpPr>
          <p:nvPr/>
        </p:nvCxnSpPr>
        <p:spPr bwMode="auto">
          <a:xfrm flipH="1">
            <a:off x="2915816" y="1838008"/>
            <a:ext cx="2016224" cy="510872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7" name="CasellaDiTesto 6"/>
          <p:cNvSpPr txBox="1"/>
          <p:nvPr/>
        </p:nvSpPr>
        <p:spPr>
          <a:xfrm>
            <a:off x="5109553" y="2348880"/>
            <a:ext cx="1694696" cy="400110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sz="2000" dirty="0" smtClean="0">
                <a:solidFill>
                  <a:schemeClr val="tx1"/>
                </a:solidFill>
              </a:rPr>
              <a:t>crea una copia</a:t>
            </a:r>
          </a:p>
        </p:txBody>
      </p:sp>
      <p:cxnSp>
        <p:nvCxnSpPr>
          <p:cNvPr id="11" name="Connettore 2 10"/>
          <p:cNvCxnSpPr>
            <a:stCxn id="7" idx="1"/>
          </p:cNvCxnSpPr>
          <p:nvPr/>
        </p:nvCxnSpPr>
        <p:spPr bwMode="auto">
          <a:xfrm flipH="1">
            <a:off x="3275856" y="2548935"/>
            <a:ext cx="1833697" cy="200055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2" name="CasellaDiTesto 11"/>
          <p:cNvSpPr txBox="1"/>
          <p:nvPr/>
        </p:nvSpPr>
        <p:spPr>
          <a:xfrm>
            <a:off x="5086652" y="2912893"/>
            <a:ext cx="2128271" cy="400110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sz="2000" dirty="0" smtClean="0">
                <a:solidFill>
                  <a:schemeClr val="tx1"/>
                </a:solidFill>
              </a:rPr>
              <a:t>crea una copia</a:t>
            </a:r>
          </a:p>
        </p:txBody>
      </p:sp>
      <p:cxnSp>
        <p:nvCxnSpPr>
          <p:cNvPr id="14" name="Connettore 2 13"/>
          <p:cNvCxnSpPr>
            <a:stCxn id="12" idx="1"/>
          </p:cNvCxnSpPr>
          <p:nvPr/>
        </p:nvCxnSpPr>
        <p:spPr bwMode="auto">
          <a:xfrm flipH="1">
            <a:off x="2915816" y="3112948"/>
            <a:ext cx="2170836" cy="200055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5" name="CasellaDiTesto 14"/>
          <p:cNvSpPr txBox="1"/>
          <p:nvPr/>
        </p:nvSpPr>
        <p:spPr>
          <a:xfrm>
            <a:off x="5086652" y="3504926"/>
            <a:ext cx="3301772" cy="707886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sz="2000" dirty="0" smtClean="0">
                <a:solidFill>
                  <a:schemeClr val="tx1"/>
                </a:solidFill>
              </a:rPr>
              <a:t>ritorna una vista della trasposta</a:t>
            </a:r>
          </a:p>
        </p:txBody>
      </p:sp>
      <p:cxnSp>
        <p:nvCxnSpPr>
          <p:cNvPr id="17" name="Connettore 2 16"/>
          <p:cNvCxnSpPr>
            <a:stCxn id="15" idx="1"/>
          </p:cNvCxnSpPr>
          <p:nvPr/>
        </p:nvCxnSpPr>
        <p:spPr bwMode="auto">
          <a:xfrm flipH="1">
            <a:off x="2179712" y="3858869"/>
            <a:ext cx="2906940" cy="146195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2" name="CasellaDiTesto 21"/>
          <p:cNvSpPr txBox="1"/>
          <p:nvPr/>
        </p:nvSpPr>
        <p:spPr>
          <a:xfrm>
            <a:off x="5076057" y="4423877"/>
            <a:ext cx="3456384" cy="400110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sz="2000" dirty="0" smtClean="0">
                <a:solidFill>
                  <a:schemeClr val="tx1"/>
                </a:solidFill>
              </a:rPr>
              <a:t>se possibile non crea una copia </a:t>
            </a:r>
          </a:p>
        </p:txBody>
      </p:sp>
      <p:cxnSp>
        <p:nvCxnSpPr>
          <p:cNvPr id="24" name="Connettore 2 23"/>
          <p:cNvCxnSpPr>
            <a:stCxn id="22" idx="1"/>
          </p:cNvCxnSpPr>
          <p:nvPr/>
        </p:nvCxnSpPr>
        <p:spPr bwMode="auto">
          <a:xfrm flipH="1" flipV="1">
            <a:off x="4001234" y="4365104"/>
            <a:ext cx="1074823" cy="258828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7" name="CasellaDiTesto 26"/>
          <p:cNvSpPr txBox="1"/>
          <p:nvPr/>
        </p:nvSpPr>
        <p:spPr>
          <a:xfrm>
            <a:off x="1907704" y="5517232"/>
            <a:ext cx="5560640" cy="707886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sz="2000" dirty="0" smtClean="0">
                <a:solidFill>
                  <a:schemeClr val="tx1"/>
                </a:solidFill>
              </a:rPr>
              <a:t>Controllare che effettivamente in alcuni casi è stata creata una copia</a:t>
            </a:r>
          </a:p>
        </p:txBody>
      </p:sp>
    </p:spTree>
    <p:extLst>
      <p:ext uri="{BB962C8B-B14F-4D97-AF65-F5344CB8AC3E}">
        <p14:creationId xmlns:p14="http://schemas.microsoft.com/office/powerpoint/2010/main" val="25448788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Come eseguire </a:t>
            </a:r>
            <a:r>
              <a:rPr lang="it-IT" dirty="0" err="1" smtClean="0"/>
              <a:t>Python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it-IT" dirty="0" err="1" smtClean="0"/>
              <a:t>Spyder</a:t>
            </a:r>
            <a:r>
              <a:rPr lang="it-IT" dirty="0" smtClean="0"/>
              <a:t> (IDE)</a:t>
            </a:r>
          </a:p>
          <a:p>
            <a:pPr lvl="1"/>
            <a:r>
              <a:rPr lang="it-IT" dirty="0" smtClean="0"/>
              <a:t>Console, editor dei programmi, varie viste (variabili, </a:t>
            </a:r>
            <a:r>
              <a:rPr lang="it-IT" dirty="0" err="1" smtClean="0"/>
              <a:t>outline</a:t>
            </a:r>
            <a:r>
              <a:rPr lang="it-IT" dirty="0" smtClean="0"/>
              <a:t>, etc.)</a:t>
            </a:r>
          </a:p>
          <a:p>
            <a:r>
              <a:rPr lang="it-IT" dirty="0" err="1" smtClean="0"/>
              <a:t>Ipython</a:t>
            </a:r>
            <a:r>
              <a:rPr lang="it-IT" dirty="0" smtClean="0"/>
              <a:t> (</a:t>
            </a:r>
            <a:r>
              <a:rPr lang="it-IT" dirty="0" err="1" smtClean="0"/>
              <a:t>Jupiter</a:t>
            </a:r>
            <a:r>
              <a:rPr lang="it-IT" dirty="0" smtClean="0"/>
              <a:t>) notebook</a:t>
            </a:r>
          </a:p>
          <a:p>
            <a:pPr lvl="1"/>
            <a:r>
              <a:rPr lang="it-IT" dirty="0" smtClean="0"/>
              <a:t>All'interno di un browser, celle </a:t>
            </a:r>
            <a:r>
              <a:rPr lang="it-IT" dirty="0" err="1" smtClean="0"/>
              <a:t>esegibili</a:t>
            </a:r>
            <a:r>
              <a:rPr lang="it-IT" dirty="0" smtClean="0"/>
              <a:t> e di testo (supporta </a:t>
            </a:r>
            <a:r>
              <a:rPr lang="it-IT" dirty="0" err="1" smtClean="0"/>
              <a:t>LaTex</a:t>
            </a:r>
            <a:r>
              <a:rPr lang="it-IT" dirty="0" smtClean="0"/>
              <a:t> per le formule)</a:t>
            </a:r>
          </a:p>
          <a:p>
            <a:r>
              <a:rPr lang="it-IT" dirty="0" err="1" smtClean="0"/>
              <a:t>IPython</a:t>
            </a:r>
            <a:r>
              <a:rPr lang="it-IT" dirty="0" smtClean="0"/>
              <a:t> + editor esterni (</a:t>
            </a:r>
            <a:r>
              <a:rPr lang="it-IT" dirty="0" err="1" smtClean="0"/>
              <a:t>geany</a:t>
            </a:r>
            <a:r>
              <a:rPr lang="it-IT" dirty="0" smtClean="0"/>
              <a:t>, etc.)</a:t>
            </a:r>
          </a:p>
          <a:p>
            <a:r>
              <a:rPr lang="it-IT" dirty="0" smtClean="0"/>
              <a:t>Su </a:t>
            </a:r>
            <a:r>
              <a:rPr lang="it-IT" dirty="0" err="1" smtClean="0"/>
              <a:t>linux</a:t>
            </a:r>
            <a:r>
              <a:rPr lang="it-IT" dirty="0" smtClean="0"/>
              <a:t> la prima riga di un file se contiene "#!/</a:t>
            </a:r>
            <a:r>
              <a:rPr lang="it-IT" i="1" dirty="0" err="1" smtClean="0"/>
              <a:t>path</a:t>
            </a:r>
            <a:r>
              <a:rPr lang="it-IT" dirty="0" smtClean="0"/>
              <a:t>/</a:t>
            </a:r>
            <a:r>
              <a:rPr lang="it-IT" dirty="0" err="1" smtClean="0"/>
              <a:t>python</a:t>
            </a:r>
            <a:r>
              <a:rPr lang="it-IT" dirty="0" smtClean="0"/>
              <a:t>" permette di eseguire il file con </a:t>
            </a:r>
            <a:r>
              <a:rPr lang="it-IT" dirty="0" err="1" smtClean="0"/>
              <a:t>python</a:t>
            </a:r>
            <a:r>
              <a:rPr lang="it-IT" dirty="0" smtClean="0"/>
              <a:t>. </a:t>
            </a:r>
          </a:p>
          <a:p>
            <a:pPr lvl="1"/>
            <a:r>
              <a:rPr lang="it-IT" dirty="0" smtClean="0"/>
              <a:t>gli argomenti della linea di comando sono disponibili in </a:t>
            </a:r>
            <a:r>
              <a:rPr lang="it-IT" b="1" dirty="0" err="1" smtClean="0"/>
              <a:t>sys.argv</a:t>
            </a:r>
            <a:r>
              <a:rPr lang="it-IT" dirty="0" smtClean="0"/>
              <a:t>, ma è meglio usare il modulo </a:t>
            </a:r>
            <a:r>
              <a:rPr lang="it-IT" b="1" dirty="0" err="1" smtClean="0"/>
              <a:t>argparse</a:t>
            </a:r>
            <a:r>
              <a:rPr lang="it-IT" dirty="0" smtClean="0"/>
              <a:t>.</a:t>
            </a:r>
          </a:p>
          <a:p>
            <a:pPr marL="0" indent="0">
              <a:buNone/>
            </a:pP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21053965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Principali strutture (for)</a:t>
            </a:r>
            <a:endParaRPr lang="it-IT" dirty="0"/>
          </a:p>
        </p:txBody>
      </p:sp>
      <p:grpSp>
        <p:nvGrpSpPr>
          <p:cNvPr id="4" name="Gruppo 3"/>
          <p:cNvGrpSpPr/>
          <p:nvPr/>
        </p:nvGrpSpPr>
        <p:grpSpPr>
          <a:xfrm>
            <a:off x="5138801" y="980728"/>
            <a:ext cx="3981535" cy="2520280"/>
            <a:chOff x="2843808" y="3140968"/>
            <a:chExt cx="4248472" cy="2520280"/>
          </a:xfrm>
        </p:grpSpPr>
        <p:sp>
          <p:nvSpPr>
            <p:cNvPr id="5" name="Rettangolo 4"/>
            <p:cNvSpPr/>
            <p:nvPr/>
          </p:nvSpPr>
          <p:spPr bwMode="auto">
            <a:xfrm>
              <a:off x="2843808" y="3645024"/>
              <a:ext cx="4248472" cy="2016224"/>
            </a:xfrm>
            <a:prstGeom prst="rect">
              <a:avLst/>
            </a:prstGeom>
            <a:solidFill>
              <a:srgbClr val="B3E9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buNone/>
                <a:tabLst/>
              </a:pPr>
              <a:r>
                <a:rPr kumimoji="0" lang="it-IT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for </a:t>
              </a:r>
              <a:r>
                <a:rPr kumimoji="0" lang="it-IT" sz="2000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&lt;</a:t>
              </a:r>
              <a:r>
                <a:rPr kumimoji="0" lang="it-IT" sz="2000" i="1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var</a:t>
              </a:r>
              <a:r>
                <a:rPr kumimoji="0" lang="it-IT" sz="2000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&gt;</a:t>
              </a:r>
              <a:r>
                <a:rPr kumimoji="0" lang="it-IT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in </a:t>
              </a:r>
              <a:r>
                <a:rPr kumimoji="0" lang="it-IT" sz="2000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&lt;</a:t>
              </a:r>
              <a:r>
                <a:rPr kumimoji="0" lang="it-IT" sz="2000" i="1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iterable</a:t>
              </a:r>
              <a:r>
                <a:rPr kumimoji="0" lang="it-IT" sz="2000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&gt;</a:t>
              </a:r>
              <a:r>
                <a:rPr kumimoji="0" lang="it-IT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:</a:t>
              </a:r>
            </a:p>
            <a:p>
              <a:pPr marL="0" marR="0" indent="0" algn="l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buNone/>
                <a:tabLst/>
              </a:pPr>
              <a:r>
                <a:rPr lang="it-IT" sz="2000" b="1" dirty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</a:t>
              </a:r>
              <a:r>
                <a:rPr lang="it-IT" sz="20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</a:t>
              </a:r>
              <a:r>
                <a:rPr kumimoji="0" lang="it-IT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</a:t>
              </a:r>
              <a:r>
                <a:rPr kumimoji="0" lang="it-IT" sz="2000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&lt;istruzioni&gt;</a:t>
              </a:r>
              <a:endParaRPr lang="it-IT" sz="2000" b="1" dirty="0">
                <a:solidFill>
                  <a:schemeClr val="tx1"/>
                </a:solidFill>
                <a:latin typeface="Courier New" panose="02070309020205020404" pitchFamily="49" charset="0"/>
                <a:ea typeface="ＭＳ Ｐゴシック" charset="0"/>
                <a:cs typeface="Courier New" panose="02070309020205020404" pitchFamily="49" charset="0"/>
              </a:endParaRPr>
            </a:p>
            <a:p>
              <a:pPr marL="0" marR="0" indent="0" algn="l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buNone/>
                <a:tabLst/>
              </a:pPr>
              <a:r>
                <a:rPr kumimoji="0" lang="it-IT" sz="2000" b="1" i="0" u="none" strike="noStrike" cap="none" normalizeH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  … break</a:t>
              </a:r>
            </a:p>
            <a:p>
              <a:pPr marL="0" marR="0" indent="0" algn="l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buNone/>
                <a:tabLst/>
              </a:pPr>
              <a:r>
                <a:rPr lang="it-IT" sz="2000" b="1" baseline="0" dirty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</a:t>
              </a:r>
              <a:r>
                <a:rPr lang="it-IT" sz="2000" b="1" baseline="0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 … continue</a:t>
              </a:r>
              <a:endParaRPr kumimoji="0" lang="it-IT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anose="02070309020205020404" pitchFamily="49" charset="0"/>
                <a:ea typeface="ＭＳ Ｐゴシック" charset="0"/>
                <a:cs typeface="Courier New" panose="02070309020205020404" pitchFamily="49" charset="0"/>
              </a:endParaRPr>
            </a:p>
            <a:p>
              <a:pPr marL="0" marR="0" indent="0" algn="l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buNone/>
                <a:tabLst/>
              </a:pPr>
              <a:r>
                <a:rPr kumimoji="0" lang="it-IT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else:</a:t>
              </a:r>
            </a:p>
            <a:p>
              <a:r>
                <a:rPr lang="it-IT" sz="2000" b="1" dirty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</a:t>
              </a:r>
              <a:r>
                <a:rPr lang="it-IT" sz="20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 </a:t>
              </a:r>
              <a:r>
                <a:rPr lang="it-IT" sz="2000" i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&lt;istruzioni else&gt;</a:t>
              </a:r>
            </a:p>
          </p:txBody>
        </p:sp>
        <p:sp>
          <p:nvSpPr>
            <p:cNvPr id="6" name="Rettangolo 5"/>
            <p:cNvSpPr/>
            <p:nvPr/>
          </p:nvSpPr>
          <p:spPr bwMode="auto">
            <a:xfrm>
              <a:off x="2843808" y="3140968"/>
              <a:ext cx="4248472" cy="504056"/>
            </a:xfrm>
            <a:prstGeom prst="rect">
              <a:avLst/>
            </a:prstGeom>
            <a:solidFill>
              <a:srgbClr val="CCFF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buNone/>
                <a:tabLst/>
              </a:pPr>
              <a:r>
                <a:rPr lang="it-IT" sz="2400" b="1" dirty="0" smtClean="0">
                  <a:solidFill>
                    <a:schemeClr val="tx1"/>
                  </a:solidFill>
                  <a:latin typeface="Calibri" charset="0"/>
                  <a:ea typeface="ＭＳ Ｐゴシック" charset="0"/>
                </a:rPr>
                <a:t>for</a:t>
              </a:r>
              <a:endParaRPr kumimoji="0" lang="it-IT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charset="0"/>
                <a:ea typeface="ＭＳ Ｐゴシック" charset="0"/>
              </a:endParaRPr>
            </a:p>
          </p:txBody>
        </p:sp>
      </p:grpSp>
      <p:grpSp>
        <p:nvGrpSpPr>
          <p:cNvPr id="7" name="Gruppo 6"/>
          <p:cNvGrpSpPr/>
          <p:nvPr/>
        </p:nvGrpSpPr>
        <p:grpSpPr>
          <a:xfrm>
            <a:off x="148652" y="980728"/>
            <a:ext cx="4855396" cy="2520280"/>
            <a:chOff x="2843808" y="3140968"/>
            <a:chExt cx="4248472" cy="2520280"/>
          </a:xfrm>
        </p:grpSpPr>
        <p:sp>
          <p:nvSpPr>
            <p:cNvPr id="8" name="Rettangolo 7"/>
            <p:cNvSpPr/>
            <p:nvPr/>
          </p:nvSpPr>
          <p:spPr bwMode="auto">
            <a:xfrm>
              <a:off x="2843808" y="3645024"/>
              <a:ext cx="4248472" cy="2016224"/>
            </a:xfrm>
            <a:prstGeom prst="rect">
              <a:avLst/>
            </a:prstGeom>
            <a:solidFill>
              <a:srgbClr val="B3E9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36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buNone/>
                <a:tabLst/>
              </a:pPr>
              <a:r>
                <a:rPr kumimoji="0" lang="it-IT" sz="2000" b="1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def</a:t>
              </a:r>
              <a:r>
                <a:rPr kumimoji="0" lang="it-IT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controlla(</a:t>
              </a:r>
              <a:r>
                <a:rPr kumimoji="0" lang="it-IT" sz="2000" b="1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vals</a:t>
              </a:r>
              <a:r>
                <a:rPr kumimoji="0" lang="it-IT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):</a:t>
              </a:r>
            </a:p>
            <a:p>
              <a:pPr marL="0" marR="0" indent="0" algn="l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buNone/>
                <a:tabLst/>
              </a:pPr>
              <a:r>
                <a:rPr kumimoji="0" lang="it-IT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  for</a:t>
              </a:r>
              <a:r>
                <a:rPr lang="it-IT" sz="20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v in </a:t>
              </a:r>
              <a:r>
                <a:rPr lang="it-IT" sz="2000" b="1" dirty="0" err="1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vals</a:t>
              </a:r>
              <a:r>
                <a:rPr kumimoji="0" lang="it-IT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:</a:t>
              </a:r>
            </a:p>
            <a:p>
              <a:r>
                <a:rPr lang="it-IT" sz="2000" b="1" dirty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</a:t>
              </a:r>
              <a:r>
                <a:rPr lang="it-IT" sz="20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    </a:t>
              </a:r>
              <a:r>
                <a:rPr lang="it-IT" sz="2000" b="1" dirty="0" err="1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print</a:t>
              </a:r>
              <a:r>
                <a:rPr lang="it-IT" sz="2000" b="1" dirty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(</a:t>
              </a:r>
              <a:r>
                <a:rPr lang="it-IT" sz="20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'v: {0}'.format(v))</a:t>
              </a:r>
            </a:p>
            <a:p>
              <a:r>
                <a:rPr kumimoji="0" lang="it-IT" sz="20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</a:t>
              </a:r>
              <a:r>
                <a:rPr kumimoji="0" lang="it-IT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    </a:t>
              </a:r>
              <a:r>
                <a:rPr kumimoji="0" lang="it-IT" sz="2000" b="1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if</a:t>
              </a:r>
              <a:r>
                <a:rPr kumimoji="0" lang="it-IT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v&lt;0: break</a:t>
              </a:r>
              <a:endParaRPr lang="it-IT" sz="2000" b="1" dirty="0" smtClean="0">
                <a:solidFill>
                  <a:schemeClr val="tx1"/>
                </a:solidFill>
                <a:latin typeface="Courier New" panose="02070309020205020404" pitchFamily="49" charset="0"/>
                <a:ea typeface="ＭＳ Ｐゴシック" charset="0"/>
                <a:cs typeface="Courier New" panose="02070309020205020404" pitchFamily="49" charset="0"/>
              </a:endParaRPr>
            </a:p>
            <a:p>
              <a:r>
                <a:rPr kumimoji="0" lang="it-IT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  else:</a:t>
              </a:r>
            </a:p>
            <a:p>
              <a:r>
                <a:rPr lang="it-IT" sz="2000" b="1" dirty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</a:t>
              </a:r>
              <a:r>
                <a:rPr lang="it-IT" sz="20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    </a:t>
              </a:r>
              <a:r>
                <a:rPr lang="it-IT" sz="2000" b="1" dirty="0" err="1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print</a:t>
              </a:r>
              <a:r>
                <a:rPr lang="it-IT" sz="2000" b="1" dirty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(</a:t>
              </a:r>
              <a:r>
                <a:rPr lang="it-IT" sz="20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'tutti &gt; 0')</a:t>
              </a:r>
              <a:endParaRPr lang="it-IT" sz="2000" i="1" dirty="0" smtClean="0">
                <a:solidFill>
                  <a:schemeClr val="tx1"/>
                </a:solidFill>
                <a:latin typeface="Courier New" panose="02070309020205020404" pitchFamily="49" charset="0"/>
                <a:ea typeface="ＭＳ Ｐゴシック" charset="0"/>
                <a:cs typeface="Courier New" panose="02070309020205020404" pitchFamily="49" charset="0"/>
              </a:endParaRPr>
            </a:p>
          </p:txBody>
        </p:sp>
        <p:sp>
          <p:nvSpPr>
            <p:cNvPr id="9" name="Rettangolo 8"/>
            <p:cNvSpPr/>
            <p:nvPr/>
          </p:nvSpPr>
          <p:spPr bwMode="auto">
            <a:xfrm>
              <a:off x="2843808" y="3140968"/>
              <a:ext cx="4248472" cy="504056"/>
            </a:xfrm>
            <a:prstGeom prst="rect">
              <a:avLst/>
            </a:prstGeom>
            <a:solidFill>
              <a:srgbClr val="CCFF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buNone/>
                <a:tabLst/>
              </a:pPr>
              <a:r>
                <a:rPr lang="it-IT" sz="2400" b="1" dirty="0" smtClean="0">
                  <a:solidFill>
                    <a:schemeClr val="tx1"/>
                  </a:solidFill>
                  <a:latin typeface="Calibri" charset="0"/>
                  <a:ea typeface="ＭＳ Ｐゴシック" charset="0"/>
                </a:rPr>
                <a:t>esempiocicli.py</a:t>
              </a:r>
              <a:endParaRPr kumimoji="0" lang="it-IT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charset="0"/>
                <a:ea typeface="ＭＳ Ｐゴシック" charset="0"/>
              </a:endParaRPr>
            </a:p>
          </p:txBody>
        </p:sp>
      </p:grpSp>
      <p:sp>
        <p:nvSpPr>
          <p:cNvPr id="11" name="CasellaDiTesto 10"/>
          <p:cNvSpPr txBox="1"/>
          <p:nvPr/>
        </p:nvSpPr>
        <p:spPr>
          <a:xfrm>
            <a:off x="97740" y="3717032"/>
            <a:ext cx="881583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&gt;&gt;&gt; %</a:t>
            </a:r>
            <a:r>
              <a:rPr lang="it-IT" sz="20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run</a:t>
            </a:r>
            <a:r>
              <a:rPr lang="it-IT" sz="20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it-IT" sz="20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esempiocicli</a:t>
            </a:r>
            <a:endParaRPr lang="it-IT" sz="2000" b="1" dirty="0" smtClean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it-IT" sz="20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&gt;&gt;&gt; controlla([1,2])</a:t>
            </a:r>
          </a:p>
          <a:p>
            <a:r>
              <a:rPr lang="it-IT" sz="20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v: 1</a:t>
            </a:r>
          </a:p>
          <a:p>
            <a:r>
              <a:rPr lang="it-IT" sz="20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v: 2</a:t>
            </a:r>
          </a:p>
          <a:p>
            <a:r>
              <a:rPr lang="it-IT" sz="20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tutti &gt; </a:t>
            </a:r>
            <a:r>
              <a:rPr lang="it-IT" sz="20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0</a:t>
            </a:r>
          </a:p>
          <a:p>
            <a:r>
              <a:rPr lang="it-IT" sz="20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&gt;&gt;&gt; controlla([1,-2,3])</a:t>
            </a:r>
          </a:p>
          <a:p>
            <a:r>
              <a:rPr lang="it-IT" sz="20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v: 1</a:t>
            </a:r>
          </a:p>
          <a:p>
            <a:r>
              <a:rPr lang="it-IT" sz="20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v: -</a:t>
            </a:r>
            <a:r>
              <a:rPr lang="it-IT" sz="20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  <a:endParaRPr lang="it-IT" sz="2000" b="1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6510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Principali strutture (for)</a:t>
            </a:r>
            <a:endParaRPr lang="it-IT" dirty="0"/>
          </a:p>
        </p:txBody>
      </p:sp>
      <p:grpSp>
        <p:nvGrpSpPr>
          <p:cNvPr id="7" name="Gruppo 6"/>
          <p:cNvGrpSpPr/>
          <p:nvPr/>
        </p:nvGrpSpPr>
        <p:grpSpPr>
          <a:xfrm>
            <a:off x="148652" y="980728"/>
            <a:ext cx="4639371" cy="2520280"/>
            <a:chOff x="2843808" y="3140968"/>
            <a:chExt cx="4248472" cy="2520280"/>
          </a:xfrm>
        </p:grpSpPr>
        <p:sp>
          <p:nvSpPr>
            <p:cNvPr id="8" name="Rettangolo 7"/>
            <p:cNvSpPr/>
            <p:nvPr/>
          </p:nvSpPr>
          <p:spPr bwMode="auto">
            <a:xfrm>
              <a:off x="2843808" y="3645024"/>
              <a:ext cx="4248472" cy="2016224"/>
            </a:xfrm>
            <a:prstGeom prst="rect">
              <a:avLst/>
            </a:prstGeom>
            <a:solidFill>
              <a:srgbClr val="B3E9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36000" tIns="45720" rIns="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buNone/>
                <a:tabLst/>
              </a:pPr>
              <a:r>
                <a:rPr kumimoji="0" lang="it-IT" sz="2000" b="1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def</a:t>
              </a:r>
              <a:r>
                <a:rPr kumimoji="0" lang="it-IT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</a:t>
              </a:r>
              <a:r>
                <a:rPr kumimoji="0" lang="it-IT" sz="2000" b="1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finoa</a:t>
              </a:r>
              <a:r>
                <a:rPr kumimoji="0" lang="it-IT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(n):</a:t>
              </a:r>
            </a:p>
            <a:p>
              <a:pPr marL="0" marR="0" indent="0" algn="l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buNone/>
                <a:tabLst/>
              </a:pPr>
              <a:r>
                <a:rPr kumimoji="0" lang="it-IT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  for </a:t>
              </a:r>
              <a:r>
                <a:rPr lang="it-IT" sz="20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i in </a:t>
              </a:r>
              <a:r>
                <a:rPr lang="it-IT" sz="2000" b="1" dirty="0" err="1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range</a:t>
              </a:r>
              <a:r>
                <a:rPr lang="it-IT" sz="20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(n)</a:t>
              </a:r>
              <a:r>
                <a:rPr kumimoji="0" lang="it-IT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:</a:t>
              </a:r>
            </a:p>
            <a:p>
              <a:r>
                <a:rPr lang="it-IT" sz="2000" b="1" dirty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</a:t>
              </a:r>
              <a:r>
                <a:rPr lang="it-IT" sz="20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    </a:t>
              </a:r>
              <a:r>
                <a:rPr lang="it-IT" sz="2000" b="1" dirty="0" err="1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print</a:t>
              </a:r>
              <a:r>
                <a:rPr lang="it-IT" sz="2000" b="1" dirty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(</a:t>
              </a:r>
              <a:r>
                <a:rPr lang="it-IT" sz="20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'i: {}'.format(i))</a:t>
              </a:r>
            </a:p>
          </p:txBody>
        </p:sp>
        <p:sp>
          <p:nvSpPr>
            <p:cNvPr id="9" name="Rettangolo 8"/>
            <p:cNvSpPr/>
            <p:nvPr/>
          </p:nvSpPr>
          <p:spPr bwMode="auto">
            <a:xfrm>
              <a:off x="2843808" y="3140968"/>
              <a:ext cx="4248472" cy="504056"/>
            </a:xfrm>
            <a:prstGeom prst="rect">
              <a:avLst/>
            </a:prstGeom>
            <a:solidFill>
              <a:srgbClr val="CCFF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buNone/>
                <a:tabLst/>
              </a:pPr>
              <a:r>
                <a:rPr lang="it-IT" sz="2400" b="1" dirty="0" smtClean="0">
                  <a:solidFill>
                    <a:schemeClr val="tx1"/>
                  </a:solidFill>
                  <a:latin typeface="Calibri" charset="0"/>
                  <a:ea typeface="ＭＳ Ｐゴシック" charset="0"/>
                </a:rPr>
                <a:t>esempiocicli2.py</a:t>
              </a:r>
              <a:endParaRPr kumimoji="0" lang="it-IT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charset="0"/>
                <a:ea typeface="ＭＳ Ｐゴシック" charset="0"/>
              </a:endParaRPr>
            </a:p>
          </p:txBody>
        </p:sp>
      </p:grpSp>
      <p:sp>
        <p:nvSpPr>
          <p:cNvPr id="11" name="CasellaDiTesto 10"/>
          <p:cNvSpPr txBox="1"/>
          <p:nvPr/>
        </p:nvSpPr>
        <p:spPr>
          <a:xfrm>
            <a:off x="97740" y="3717032"/>
            <a:ext cx="881583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&gt;&gt;&gt; %</a:t>
            </a:r>
            <a:r>
              <a:rPr lang="it-IT" sz="20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run</a:t>
            </a:r>
            <a:r>
              <a:rPr lang="it-IT" sz="20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esempiocicli2</a:t>
            </a:r>
          </a:p>
          <a:p>
            <a:r>
              <a:rPr lang="it-IT" sz="20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sz="20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finoa</a:t>
            </a:r>
            <a:r>
              <a:rPr lang="it-IT" sz="20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(3)</a:t>
            </a:r>
          </a:p>
          <a:p>
            <a:r>
              <a:rPr lang="nn-NO" sz="20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i: 0</a:t>
            </a:r>
          </a:p>
          <a:p>
            <a:r>
              <a:rPr lang="nn-NO" sz="20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i: 1</a:t>
            </a:r>
          </a:p>
          <a:p>
            <a:r>
              <a:rPr lang="nn-NO" sz="20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i: </a:t>
            </a:r>
            <a:r>
              <a:rPr lang="nn-NO" sz="20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</a:p>
          <a:p>
            <a:r>
              <a:rPr lang="nn-NO" sz="20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&gt;&gt;&gt; list(range(3))</a:t>
            </a:r>
          </a:p>
          <a:p>
            <a:r>
              <a:rPr lang="it-IT" sz="20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[0, 1, 2</a:t>
            </a:r>
            <a:r>
              <a:rPr lang="it-IT" sz="20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]</a:t>
            </a:r>
          </a:p>
          <a:p>
            <a:r>
              <a:rPr lang="en-US" sz="20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&gt;&gt;&gt; list(range(2</a:t>
            </a:r>
            <a:r>
              <a:rPr lang="en-US" sz="20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8, 3</a:t>
            </a:r>
            <a:r>
              <a:rPr lang="en-US" sz="20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))</a:t>
            </a:r>
            <a:endParaRPr lang="en-US" sz="2000" b="1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20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0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[2, 5]</a:t>
            </a:r>
            <a:endParaRPr lang="it-IT" sz="2000" b="1" dirty="0" smtClean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0" name="CasellaDiTesto 9"/>
          <p:cNvSpPr txBox="1"/>
          <p:nvPr/>
        </p:nvSpPr>
        <p:spPr>
          <a:xfrm>
            <a:off x="5004048" y="980728"/>
            <a:ext cx="3909527" cy="4770537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chemeClr val="tx1"/>
                </a:solidFill>
              </a:rPr>
              <a:t>la funzione:</a:t>
            </a:r>
          </a:p>
          <a:p>
            <a:endParaRPr lang="it-IT" sz="2000" b="1" dirty="0" smtClean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it-IT" sz="20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range</a:t>
            </a:r>
            <a:r>
              <a:rPr lang="it-IT" sz="20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it-IT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start</a:t>
            </a:r>
            <a:r>
              <a:rPr lang="it-IT" sz="20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stop, </a:t>
            </a:r>
            <a:r>
              <a:rPr lang="it-IT" sz="20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step</a:t>
            </a:r>
            <a:r>
              <a:rPr lang="it-IT" sz="20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endParaRPr lang="it-IT" sz="2400" dirty="0" smtClean="0">
              <a:solidFill>
                <a:schemeClr val="tx1"/>
              </a:solidFill>
            </a:endParaRPr>
          </a:p>
          <a:p>
            <a:r>
              <a:rPr lang="it-IT" sz="2400" dirty="0" smtClean="0">
                <a:solidFill>
                  <a:schemeClr val="tx1"/>
                </a:solidFill>
              </a:rPr>
              <a:t>ritorna un iteratore che genera una lista di interi:</a:t>
            </a:r>
          </a:p>
          <a:p>
            <a:endParaRPr lang="it-IT" sz="2400" dirty="0">
              <a:solidFill>
                <a:schemeClr val="tx1"/>
              </a:solidFill>
            </a:endParaRPr>
          </a:p>
          <a:p>
            <a:r>
              <a:rPr lang="it-IT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start</a:t>
            </a:r>
            <a:r>
              <a:rPr lang="it-IT" sz="2400" dirty="0" smtClean="0">
                <a:solidFill>
                  <a:schemeClr val="tx1"/>
                </a:solidFill>
              </a:rPr>
              <a:t>  :0 se non specificato</a:t>
            </a:r>
          </a:p>
          <a:p>
            <a:r>
              <a:rPr lang="it-IT" sz="24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stop</a:t>
            </a:r>
            <a:r>
              <a:rPr lang="it-IT" sz="2400" dirty="0" smtClean="0">
                <a:solidFill>
                  <a:schemeClr val="tx1"/>
                </a:solidFill>
              </a:rPr>
              <a:t>     : escluso</a:t>
            </a:r>
          </a:p>
          <a:p>
            <a:r>
              <a:rPr lang="it-IT" sz="24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step</a:t>
            </a:r>
            <a:r>
              <a:rPr lang="it-IT" sz="2400" dirty="0" smtClean="0">
                <a:solidFill>
                  <a:schemeClr val="tx1"/>
                </a:solidFill>
              </a:rPr>
              <a:t>     :1 se non specificato</a:t>
            </a:r>
          </a:p>
          <a:p>
            <a:endParaRPr lang="it-IT" sz="2400" dirty="0" smtClean="0">
              <a:solidFill>
                <a:schemeClr val="tx1"/>
              </a:solidFill>
            </a:endParaRPr>
          </a:p>
          <a:p>
            <a:r>
              <a:rPr lang="it-IT" sz="2400" dirty="0" smtClean="0">
                <a:solidFill>
                  <a:schemeClr val="tx1"/>
                </a:solidFill>
              </a:rPr>
              <a:t>In Py2 ritorna direttamente una lista di interi.</a:t>
            </a:r>
            <a:endParaRPr lang="it-IT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71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Principali strutture (altro)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en-US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en-US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ipl</a:t>
            </a:r>
            <a:r>
              <a:rPr lang="en-US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= 0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en-US" sz="2000" b="1" dirty="0" smtClean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while</a:t>
            </a:r>
            <a:r>
              <a:rPr lang="en-US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0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ipl</a:t>
            </a:r>
            <a:r>
              <a:rPr lang="en-US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 &lt;5: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ipl</a:t>
            </a:r>
            <a:r>
              <a:rPr lang="en-US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+= 1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print(</a:t>
            </a:r>
            <a:r>
              <a:rPr lang="en-US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ipl</a:t>
            </a:r>
            <a:r>
              <a:rPr lang="en-US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4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5</a:t>
            </a:r>
          </a:p>
          <a:p>
            <a:pPr marL="0" indent="0">
              <a:spcBef>
                <a:spcPts val="0"/>
              </a:spcBef>
              <a:buNone/>
            </a:pPr>
            <a:endParaRPr lang="it-IT" sz="20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pt-BR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a = </a:t>
            </a:r>
            <a:r>
              <a:rPr lang="pt-BR" sz="20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map</a:t>
            </a:r>
            <a:r>
              <a:rPr lang="pt-BR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pt-BR" sz="20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lambda</a:t>
            </a:r>
            <a:r>
              <a:rPr lang="pt-BR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 x: x**2 + 2</a:t>
            </a:r>
            <a:r>
              <a:rPr lang="pt-BR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, [</a:t>
            </a:r>
            <a:r>
              <a:rPr lang="pt-BR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1,2,3,4] </a:t>
            </a:r>
            <a:r>
              <a:rPr lang="pt-BR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&lt;</a:t>
            </a:r>
            <a:r>
              <a:rPr lang="it-IT" sz="20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map</a:t>
            </a: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it-IT" sz="20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at</a:t>
            </a: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0x8d40a20&gt;</a:t>
            </a:r>
          </a:p>
          <a:p>
            <a:pPr marL="0" indent="0">
              <a:spcBef>
                <a:spcPts val="0"/>
              </a:spcBef>
              <a:buNone/>
            </a:pPr>
            <a:endParaRPr lang="it-IT" sz="20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list(a)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[</a:t>
            </a: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3, 6, 11, 18]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5076056" y="980728"/>
            <a:ext cx="3744416" cy="707886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sz="2000" dirty="0" smtClean="0">
                <a:solidFill>
                  <a:schemeClr val="tx1"/>
                </a:solidFill>
              </a:rPr>
              <a:t>Ciclo </a:t>
            </a:r>
            <a:r>
              <a:rPr lang="it-IT" sz="2000" dirty="0" err="1" smtClean="0">
                <a:solidFill>
                  <a:schemeClr val="tx1"/>
                </a:solidFill>
              </a:rPr>
              <a:t>while</a:t>
            </a:r>
            <a:r>
              <a:rPr lang="it-IT" sz="2000" dirty="0" smtClean="0">
                <a:solidFill>
                  <a:schemeClr val="tx1"/>
                </a:solidFill>
              </a:rPr>
              <a:t>: </a:t>
            </a:r>
            <a:r>
              <a:rPr lang="it-IT" sz="2000" dirty="0" err="1" smtClean="0">
                <a:solidFill>
                  <a:schemeClr val="tx1"/>
                </a:solidFill>
              </a:rPr>
              <a:t>cicla</a:t>
            </a:r>
            <a:r>
              <a:rPr lang="it-IT" sz="2000" dirty="0" smtClean="0">
                <a:solidFill>
                  <a:schemeClr val="tx1"/>
                </a:solidFill>
              </a:rPr>
              <a:t> finche l'espressione è vera</a:t>
            </a:r>
          </a:p>
        </p:txBody>
      </p:sp>
      <p:sp>
        <p:nvSpPr>
          <p:cNvPr id="5" name="CasellaDiTesto 4"/>
          <p:cNvSpPr txBox="1"/>
          <p:nvPr/>
        </p:nvSpPr>
        <p:spPr>
          <a:xfrm>
            <a:off x="4788024" y="3140968"/>
            <a:ext cx="3744416" cy="400110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sz="2000" dirty="0" smtClean="0">
                <a:solidFill>
                  <a:schemeClr val="tx1"/>
                </a:solidFill>
              </a:rPr>
              <a:t>Funzioni anonime</a:t>
            </a:r>
          </a:p>
        </p:txBody>
      </p:sp>
      <p:cxnSp>
        <p:nvCxnSpPr>
          <p:cNvPr id="7" name="Connettore 2 6"/>
          <p:cNvCxnSpPr>
            <a:stCxn id="4" idx="1"/>
          </p:cNvCxnSpPr>
          <p:nvPr/>
        </p:nvCxnSpPr>
        <p:spPr bwMode="auto">
          <a:xfrm flipH="1">
            <a:off x="2987824" y="1334671"/>
            <a:ext cx="2088232" cy="150113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9" name="Connettore 2 8"/>
          <p:cNvCxnSpPr>
            <a:stCxn id="5" idx="1"/>
          </p:cNvCxnSpPr>
          <p:nvPr/>
        </p:nvCxnSpPr>
        <p:spPr bwMode="auto">
          <a:xfrm flipH="1">
            <a:off x="3275856" y="3341023"/>
            <a:ext cx="1512168" cy="808057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0" name="CasellaDiTesto 9"/>
          <p:cNvSpPr txBox="1"/>
          <p:nvPr/>
        </p:nvSpPr>
        <p:spPr>
          <a:xfrm>
            <a:off x="2985646" y="2479831"/>
            <a:ext cx="5112568" cy="400110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sz="2000" dirty="0" smtClean="0">
                <a:solidFill>
                  <a:schemeClr val="tx1"/>
                </a:solidFill>
              </a:rPr>
              <a:t>Funzione </a:t>
            </a:r>
            <a:r>
              <a:rPr lang="it-IT" sz="2000" dirty="0" err="1" smtClean="0">
                <a:solidFill>
                  <a:schemeClr val="tx1"/>
                </a:solidFill>
              </a:rPr>
              <a:t>map</a:t>
            </a:r>
            <a:r>
              <a:rPr lang="it-IT" sz="2000" dirty="0" smtClean="0">
                <a:solidFill>
                  <a:schemeClr val="tx1"/>
                </a:solidFill>
              </a:rPr>
              <a:t>, ritorna un iteratore in Py3.</a:t>
            </a:r>
          </a:p>
        </p:txBody>
      </p:sp>
      <p:cxnSp>
        <p:nvCxnSpPr>
          <p:cNvPr id="12" name="Connettore 2 11"/>
          <p:cNvCxnSpPr>
            <a:stCxn id="10" idx="1"/>
          </p:cNvCxnSpPr>
          <p:nvPr/>
        </p:nvCxnSpPr>
        <p:spPr bwMode="auto">
          <a:xfrm flipH="1">
            <a:off x="1907704" y="2679886"/>
            <a:ext cx="1077942" cy="1469194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394201137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Iteratori e Generatori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sz="2400" dirty="0" smtClean="0"/>
              <a:t>Le liste, le </a:t>
            </a:r>
            <a:r>
              <a:rPr lang="it-IT" sz="2400" dirty="0" err="1" smtClean="0"/>
              <a:t>tuple</a:t>
            </a:r>
            <a:r>
              <a:rPr lang="it-IT" sz="2400" dirty="0" smtClean="0"/>
              <a:t> gli array possono essere trasformate in un iteratore ed usate nei cicli for. </a:t>
            </a:r>
          </a:p>
          <a:p>
            <a:pPr marL="0" indent="0">
              <a:buNone/>
            </a:pPr>
            <a:r>
              <a:rPr lang="it-IT" sz="2400" dirty="0" smtClean="0"/>
              <a:t>Un particolare tipo di iteratori si ottengono tramite i generatori, funzioni che contengono l’istruzione </a:t>
            </a:r>
            <a:r>
              <a:rPr lang="it-IT" sz="2400" b="1" dirty="0" err="1" smtClean="0"/>
              <a:t>yield</a:t>
            </a:r>
            <a:r>
              <a:rPr lang="it-IT" sz="2400" dirty="0" smtClean="0"/>
              <a:t>.</a:t>
            </a:r>
          </a:p>
          <a:p>
            <a:pPr marL="0" indent="0"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%</a:t>
            </a:r>
            <a:r>
              <a:rPr lang="it-IT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run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generatore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5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8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13</a:t>
            </a:r>
          </a:p>
          <a:p>
            <a:pPr marL="0" indent="0"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list(</a:t>
            </a:r>
            <a:r>
              <a:rPr lang="it-IT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fibonacci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(7))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[2</a:t>
            </a: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, 3, 5, 8, 13, 21, 34]</a:t>
            </a:r>
            <a:endParaRPr lang="it-IT" sz="20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it-IT" sz="2000" dirty="0"/>
          </a:p>
        </p:txBody>
      </p:sp>
      <p:grpSp>
        <p:nvGrpSpPr>
          <p:cNvPr id="4" name="Gruppo 3"/>
          <p:cNvGrpSpPr/>
          <p:nvPr/>
        </p:nvGrpSpPr>
        <p:grpSpPr>
          <a:xfrm>
            <a:off x="4283968" y="2711379"/>
            <a:ext cx="4639371" cy="3237901"/>
            <a:chOff x="2843808" y="3140968"/>
            <a:chExt cx="4248472" cy="3237901"/>
          </a:xfrm>
        </p:grpSpPr>
        <p:sp>
          <p:nvSpPr>
            <p:cNvPr id="5" name="Rettangolo 4"/>
            <p:cNvSpPr/>
            <p:nvPr/>
          </p:nvSpPr>
          <p:spPr bwMode="auto">
            <a:xfrm>
              <a:off x="2843808" y="3645023"/>
              <a:ext cx="4248472" cy="2733846"/>
            </a:xfrm>
            <a:prstGeom prst="rect">
              <a:avLst/>
            </a:prstGeom>
            <a:solidFill>
              <a:srgbClr val="B3E9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buNone/>
                <a:tabLst/>
              </a:pPr>
              <a:r>
                <a:rPr kumimoji="0" lang="it-IT" sz="2000" b="1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def</a:t>
              </a:r>
              <a:r>
                <a:rPr kumimoji="0" lang="it-IT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</a:t>
              </a:r>
              <a:r>
                <a:rPr kumimoji="0" lang="it-IT" sz="2000" b="1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fibonacci</a:t>
              </a:r>
              <a:r>
                <a:rPr kumimoji="0" lang="it-IT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(n):</a:t>
              </a:r>
            </a:p>
            <a:p>
              <a:pPr marL="0" marR="0" indent="0" algn="l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buNone/>
                <a:tabLst/>
              </a:pPr>
              <a:r>
                <a:rPr lang="it-IT" sz="2000" b="1" dirty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</a:t>
              </a:r>
              <a:r>
                <a:rPr lang="it-IT" sz="20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 a, b = 1, 1</a:t>
              </a:r>
            </a:p>
            <a:p>
              <a:pPr marL="0" marR="0" indent="0" algn="l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buNone/>
                <a:tabLst/>
              </a:pPr>
              <a:r>
                <a:rPr kumimoji="0" lang="it-IT" sz="20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</a:t>
              </a:r>
              <a:r>
                <a:rPr kumimoji="0" lang="it-IT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 for i in </a:t>
              </a:r>
              <a:r>
                <a:rPr kumimoji="0" lang="it-IT" sz="2000" b="1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range</a:t>
              </a:r>
              <a:r>
                <a:rPr kumimoji="0" lang="it-IT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(n):</a:t>
              </a:r>
            </a:p>
            <a:p>
              <a:pPr marL="0" marR="0" indent="0" algn="l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buNone/>
                <a:tabLst/>
              </a:pPr>
              <a:r>
                <a:rPr lang="it-IT" sz="2000" b="1" dirty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</a:t>
              </a:r>
              <a:r>
                <a:rPr lang="it-IT" sz="20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    a, b = b, </a:t>
              </a:r>
              <a:r>
                <a:rPr lang="it-IT" sz="2000" b="1" dirty="0" err="1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a+b</a:t>
              </a:r>
              <a:endParaRPr lang="it-IT" sz="2000" b="1" dirty="0" smtClean="0">
                <a:solidFill>
                  <a:schemeClr val="tx1"/>
                </a:solidFill>
                <a:latin typeface="Courier New" panose="02070309020205020404" pitchFamily="49" charset="0"/>
                <a:ea typeface="ＭＳ Ｐゴシック" charset="0"/>
                <a:cs typeface="Courier New" panose="02070309020205020404" pitchFamily="49" charset="0"/>
              </a:endParaRPr>
            </a:p>
            <a:p>
              <a:pPr marL="0" marR="0" indent="0" algn="l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buNone/>
                <a:tabLst/>
              </a:pPr>
              <a:r>
                <a:rPr kumimoji="0" lang="it-IT" sz="20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</a:t>
              </a:r>
              <a:r>
                <a:rPr kumimoji="0" lang="it-IT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    </a:t>
              </a:r>
              <a:r>
                <a:rPr kumimoji="0" lang="it-IT" sz="2000" b="1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yield</a:t>
              </a:r>
              <a:r>
                <a:rPr kumimoji="0" lang="it-IT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b</a:t>
              </a:r>
            </a:p>
            <a:p>
              <a:pPr marL="0" marR="0" indent="0" algn="l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buNone/>
                <a:tabLst/>
              </a:pPr>
              <a:endParaRPr lang="it-IT" sz="2000" b="1" dirty="0" smtClean="0">
                <a:solidFill>
                  <a:schemeClr val="tx1"/>
                </a:solidFill>
                <a:latin typeface="Courier New" panose="02070309020205020404" pitchFamily="49" charset="0"/>
                <a:ea typeface="ＭＳ Ｐゴシック" charset="0"/>
                <a:cs typeface="Courier New" panose="02070309020205020404" pitchFamily="49" charset="0"/>
              </a:endParaRPr>
            </a:p>
            <a:p>
              <a:pPr marL="0" marR="0" indent="0" algn="l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buNone/>
                <a:tabLst/>
              </a:pPr>
              <a:r>
                <a:rPr lang="it-IT" sz="20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for i in </a:t>
              </a:r>
              <a:r>
                <a:rPr lang="it-IT" sz="2000" b="1" dirty="0" err="1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fibonacci</a:t>
              </a:r>
              <a:r>
                <a:rPr lang="it-IT" sz="20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(5):</a:t>
              </a:r>
            </a:p>
            <a:p>
              <a:pPr marL="0" marR="0" indent="0" algn="l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buNone/>
                <a:tabLst/>
              </a:pPr>
              <a:r>
                <a:rPr lang="it-IT" sz="2000" b="1" dirty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</a:t>
              </a:r>
              <a:r>
                <a:rPr lang="it-IT" sz="20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 </a:t>
              </a:r>
              <a:r>
                <a:rPr lang="it-IT" sz="2000" b="1" dirty="0" err="1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print</a:t>
              </a:r>
              <a:r>
                <a:rPr lang="it-IT" sz="20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(i)</a:t>
              </a:r>
              <a:endParaRPr lang="it-IT" sz="2000" dirty="0" smtClean="0">
                <a:solidFill>
                  <a:schemeClr val="tx1"/>
                </a:solidFill>
                <a:latin typeface="Courier New" panose="02070309020205020404" pitchFamily="49" charset="0"/>
                <a:ea typeface="ＭＳ Ｐゴシック" charset="0"/>
                <a:cs typeface="Courier New" panose="02070309020205020404" pitchFamily="49" charset="0"/>
              </a:endParaRPr>
            </a:p>
          </p:txBody>
        </p:sp>
        <p:sp>
          <p:nvSpPr>
            <p:cNvPr id="6" name="Rettangolo 5"/>
            <p:cNvSpPr/>
            <p:nvPr/>
          </p:nvSpPr>
          <p:spPr bwMode="auto">
            <a:xfrm>
              <a:off x="2843808" y="3140968"/>
              <a:ext cx="4248472" cy="504056"/>
            </a:xfrm>
            <a:prstGeom prst="rect">
              <a:avLst/>
            </a:prstGeom>
            <a:solidFill>
              <a:srgbClr val="CCFF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buNone/>
                <a:tabLst/>
              </a:pPr>
              <a:r>
                <a:rPr lang="it-IT" sz="2400" b="1" dirty="0" smtClean="0">
                  <a:solidFill>
                    <a:schemeClr val="tx1"/>
                  </a:solidFill>
                  <a:latin typeface="Calibri" charset="0"/>
                  <a:ea typeface="ＭＳ Ｐゴシック" charset="0"/>
                </a:rPr>
                <a:t>generatore.py</a:t>
              </a:r>
              <a:endParaRPr kumimoji="0" lang="it-IT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charset="0"/>
                <a:ea typeface="ＭＳ Ｐゴシック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52118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E</a:t>
            </a:r>
            <a:r>
              <a:rPr lang="it-IT" dirty="0" smtClean="0"/>
              <a:t>ccezioni (</a:t>
            </a:r>
            <a:r>
              <a:rPr lang="it-IT" dirty="0" err="1" smtClean="0"/>
              <a:t>try</a:t>
            </a:r>
            <a:r>
              <a:rPr lang="it-IT" dirty="0" smtClean="0"/>
              <a:t>..</a:t>
            </a:r>
            <a:r>
              <a:rPr lang="it-IT" dirty="0" err="1" smtClean="0"/>
              <a:t>except</a:t>
            </a:r>
            <a:r>
              <a:rPr lang="it-IT" dirty="0" smtClean="0"/>
              <a:t>)</a:t>
            </a:r>
            <a:endParaRPr lang="it-IT" dirty="0"/>
          </a:p>
        </p:txBody>
      </p:sp>
      <p:grpSp>
        <p:nvGrpSpPr>
          <p:cNvPr id="4" name="Gruppo 3"/>
          <p:cNvGrpSpPr/>
          <p:nvPr/>
        </p:nvGrpSpPr>
        <p:grpSpPr>
          <a:xfrm>
            <a:off x="4932040" y="980728"/>
            <a:ext cx="4088581" cy="1944216"/>
            <a:chOff x="2843808" y="3140968"/>
            <a:chExt cx="4248472" cy="1944216"/>
          </a:xfrm>
        </p:grpSpPr>
        <p:sp>
          <p:nvSpPr>
            <p:cNvPr id="5" name="Rettangolo 4"/>
            <p:cNvSpPr/>
            <p:nvPr/>
          </p:nvSpPr>
          <p:spPr bwMode="auto">
            <a:xfrm>
              <a:off x="2843808" y="3645024"/>
              <a:ext cx="4248472" cy="1440160"/>
            </a:xfrm>
            <a:prstGeom prst="rect">
              <a:avLst/>
            </a:prstGeom>
            <a:solidFill>
              <a:srgbClr val="B3E9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buNone/>
                <a:tabLst/>
              </a:pPr>
              <a:r>
                <a:rPr kumimoji="0" lang="it-IT" sz="2000" b="1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try</a:t>
              </a:r>
              <a:r>
                <a:rPr kumimoji="0" lang="it-IT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:</a:t>
              </a:r>
            </a:p>
            <a:p>
              <a:pPr marL="0" marR="0" indent="0" algn="l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buNone/>
                <a:tabLst/>
              </a:pPr>
              <a:r>
                <a:rPr lang="it-IT" sz="2000" b="1" dirty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</a:t>
              </a:r>
              <a:r>
                <a:rPr lang="it-IT" sz="20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</a:t>
              </a:r>
              <a:r>
                <a:rPr kumimoji="0" lang="it-IT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</a:t>
              </a:r>
              <a:r>
                <a:rPr kumimoji="0" lang="it-IT" sz="2000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&lt;istruzioni1&gt;</a:t>
              </a:r>
              <a:endParaRPr lang="it-IT" sz="2000" b="1" dirty="0">
                <a:solidFill>
                  <a:schemeClr val="tx1"/>
                </a:solidFill>
                <a:latin typeface="Courier New" panose="02070309020205020404" pitchFamily="49" charset="0"/>
                <a:ea typeface="ＭＳ Ｐゴシック" charset="0"/>
                <a:cs typeface="Courier New" panose="02070309020205020404" pitchFamily="49" charset="0"/>
              </a:endParaRPr>
            </a:p>
            <a:p>
              <a:pPr marL="0" marR="0" indent="0" algn="l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buNone/>
                <a:tabLst/>
              </a:pPr>
              <a:r>
                <a:rPr kumimoji="0" lang="it-IT" sz="2000" b="1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except</a:t>
              </a:r>
              <a:r>
                <a:rPr kumimoji="0" lang="it-IT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</a:t>
              </a:r>
              <a:r>
                <a:rPr kumimoji="0" lang="it-IT" sz="2000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&lt;eccezioni&gt;</a:t>
              </a:r>
              <a:r>
                <a:rPr kumimoji="0" lang="it-IT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:</a:t>
              </a:r>
            </a:p>
            <a:p>
              <a:r>
                <a:rPr lang="it-IT" sz="2000" b="1" dirty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</a:t>
              </a:r>
              <a:r>
                <a:rPr lang="it-IT" sz="20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 </a:t>
              </a:r>
              <a:r>
                <a:rPr lang="it-IT" sz="2000" i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&lt;istruzioni2&gt;</a:t>
              </a:r>
            </a:p>
          </p:txBody>
        </p:sp>
        <p:sp>
          <p:nvSpPr>
            <p:cNvPr id="6" name="Rettangolo 5"/>
            <p:cNvSpPr/>
            <p:nvPr/>
          </p:nvSpPr>
          <p:spPr bwMode="auto">
            <a:xfrm>
              <a:off x="2843808" y="3140968"/>
              <a:ext cx="4248472" cy="504056"/>
            </a:xfrm>
            <a:prstGeom prst="rect">
              <a:avLst/>
            </a:prstGeom>
            <a:solidFill>
              <a:srgbClr val="CCFF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buNone/>
                <a:tabLst/>
              </a:pPr>
              <a:r>
                <a:rPr lang="it-IT" sz="2400" b="1" dirty="0" err="1" smtClean="0">
                  <a:solidFill>
                    <a:schemeClr val="tx1"/>
                  </a:solidFill>
                  <a:latin typeface="Calibri" charset="0"/>
                  <a:ea typeface="ＭＳ Ｐゴシック" charset="0"/>
                </a:rPr>
                <a:t>try</a:t>
              </a:r>
              <a:endParaRPr kumimoji="0" lang="it-IT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charset="0"/>
                <a:ea typeface="ＭＳ Ｐゴシック" charset="0"/>
              </a:endParaRPr>
            </a:p>
          </p:txBody>
        </p:sp>
      </p:grpSp>
      <p:grpSp>
        <p:nvGrpSpPr>
          <p:cNvPr id="7" name="Gruppo 6"/>
          <p:cNvGrpSpPr/>
          <p:nvPr/>
        </p:nvGrpSpPr>
        <p:grpSpPr>
          <a:xfrm>
            <a:off x="148652" y="980728"/>
            <a:ext cx="4639371" cy="2736304"/>
            <a:chOff x="2843808" y="3140968"/>
            <a:chExt cx="4248472" cy="2736304"/>
          </a:xfrm>
        </p:grpSpPr>
        <p:sp>
          <p:nvSpPr>
            <p:cNvPr id="8" name="Rettangolo 7"/>
            <p:cNvSpPr/>
            <p:nvPr/>
          </p:nvSpPr>
          <p:spPr bwMode="auto">
            <a:xfrm>
              <a:off x="2843808" y="3645024"/>
              <a:ext cx="4248472" cy="2232248"/>
            </a:xfrm>
            <a:prstGeom prst="rect">
              <a:avLst/>
            </a:prstGeom>
            <a:solidFill>
              <a:srgbClr val="B3E9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buNone/>
                <a:tabLst/>
              </a:pPr>
              <a:r>
                <a:rPr kumimoji="0" lang="it-IT" sz="2000" b="1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def</a:t>
              </a:r>
              <a:r>
                <a:rPr kumimoji="0" lang="it-IT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</a:t>
              </a:r>
              <a:r>
                <a:rPr kumimoji="0" lang="it-IT" sz="2000" b="1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testtry</a:t>
              </a:r>
              <a:r>
                <a:rPr kumimoji="0" lang="it-IT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(n):</a:t>
              </a:r>
            </a:p>
            <a:p>
              <a:pPr marL="0" marR="0" indent="0" algn="l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buNone/>
                <a:tabLst/>
              </a:pPr>
              <a:r>
                <a:rPr lang="it-IT" sz="2000" b="1" dirty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</a:t>
              </a:r>
              <a:r>
                <a:rPr lang="it-IT" sz="20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 a = [1,2,3]</a:t>
              </a:r>
              <a:endParaRPr kumimoji="0" lang="it-IT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anose="02070309020205020404" pitchFamily="49" charset="0"/>
                <a:ea typeface="ＭＳ Ｐゴシック" charset="0"/>
                <a:cs typeface="Courier New" panose="02070309020205020404" pitchFamily="49" charset="0"/>
              </a:endParaRPr>
            </a:p>
            <a:p>
              <a:pPr marL="0" marR="0" indent="0" algn="l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buNone/>
                <a:tabLst/>
              </a:pPr>
              <a:r>
                <a:rPr kumimoji="0" lang="it-IT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  </a:t>
              </a:r>
              <a:r>
                <a:rPr kumimoji="0" lang="it-IT" sz="2000" b="1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try</a:t>
              </a:r>
              <a:r>
                <a:rPr kumimoji="0" lang="it-IT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:</a:t>
              </a:r>
            </a:p>
            <a:p>
              <a:r>
                <a:rPr lang="it-IT" sz="2000" b="1" dirty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</a:t>
              </a:r>
              <a:r>
                <a:rPr lang="it-IT" sz="20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    </a:t>
              </a:r>
              <a:r>
                <a:rPr lang="it-IT" sz="2000" b="1" dirty="0" err="1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print</a:t>
              </a:r>
              <a:r>
                <a:rPr lang="it-IT" sz="2000" b="1" dirty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(</a:t>
              </a:r>
              <a:r>
                <a:rPr lang="it-IT" sz="20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'a = ', a)</a:t>
              </a:r>
            </a:p>
            <a:p>
              <a:r>
                <a:rPr kumimoji="0" lang="it-IT" sz="20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</a:t>
              </a:r>
              <a:r>
                <a:rPr kumimoji="0" lang="it-IT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    </a:t>
              </a:r>
              <a:r>
                <a:rPr kumimoji="0" lang="it-IT" sz="2000" b="1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print</a:t>
              </a:r>
              <a:r>
                <a:rPr lang="it-IT" sz="2000" b="1" dirty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(</a:t>
              </a:r>
              <a:r>
                <a:rPr kumimoji="0" lang="it-IT" sz="2000" b="1" i="0" u="none" strike="noStrike" cap="none" normalizeH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'a[n] = </a:t>
              </a:r>
              <a:r>
                <a:rPr lang="it-IT" sz="2000" b="1" dirty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'</a:t>
              </a:r>
              <a:r>
                <a:rPr kumimoji="0" lang="it-IT" sz="2000" b="1" i="0" u="none" strike="noStrike" cap="none" normalizeH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, a[n])</a:t>
              </a:r>
              <a:endParaRPr kumimoji="0" lang="it-IT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anose="02070309020205020404" pitchFamily="49" charset="0"/>
                <a:ea typeface="ＭＳ Ｐゴシック" charset="0"/>
                <a:cs typeface="Courier New" panose="02070309020205020404" pitchFamily="49" charset="0"/>
              </a:endParaRPr>
            </a:p>
            <a:p>
              <a:r>
                <a:rPr lang="it-IT" sz="2000" b="1" dirty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</a:t>
              </a:r>
              <a:r>
                <a:rPr lang="it-IT" sz="20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 </a:t>
              </a:r>
              <a:r>
                <a:rPr lang="it-IT" sz="2000" b="1" dirty="0" err="1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except</a:t>
              </a:r>
              <a:r>
                <a:rPr lang="it-IT" sz="20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</a:t>
              </a:r>
              <a:r>
                <a:rPr lang="it-IT" sz="2000" b="1" dirty="0" err="1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IndexError</a:t>
              </a:r>
              <a:r>
                <a:rPr lang="it-IT" sz="20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:</a:t>
              </a:r>
            </a:p>
            <a:p>
              <a:r>
                <a:rPr lang="it-IT" sz="2000" b="1" dirty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</a:t>
              </a:r>
              <a:r>
                <a:rPr lang="it-IT" sz="20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    </a:t>
              </a:r>
              <a:r>
                <a:rPr lang="it-IT" sz="2000" b="1" dirty="0" err="1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print</a:t>
              </a:r>
              <a:r>
                <a:rPr lang="it-IT" sz="2000" b="1" dirty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(</a:t>
              </a:r>
              <a:r>
                <a:rPr lang="it-IT" sz="20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'Non ci siamo')</a:t>
              </a:r>
              <a:endParaRPr lang="it-IT" sz="2000" dirty="0" smtClean="0">
                <a:solidFill>
                  <a:schemeClr val="tx1"/>
                </a:solidFill>
                <a:latin typeface="Courier New" panose="02070309020205020404" pitchFamily="49" charset="0"/>
                <a:ea typeface="ＭＳ Ｐゴシック" charset="0"/>
                <a:cs typeface="Courier New" panose="02070309020205020404" pitchFamily="49" charset="0"/>
              </a:endParaRPr>
            </a:p>
          </p:txBody>
        </p:sp>
        <p:sp>
          <p:nvSpPr>
            <p:cNvPr id="9" name="Rettangolo 8"/>
            <p:cNvSpPr/>
            <p:nvPr/>
          </p:nvSpPr>
          <p:spPr bwMode="auto">
            <a:xfrm>
              <a:off x="2843808" y="3140968"/>
              <a:ext cx="4248472" cy="504056"/>
            </a:xfrm>
            <a:prstGeom prst="rect">
              <a:avLst/>
            </a:prstGeom>
            <a:solidFill>
              <a:srgbClr val="CCFF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buNone/>
                <a:tabLst/>
              </a:pPr>
              <a:r>
                <a:rPr lang="it-IT" sz="2400" b="1" dirty="0" smtClean="0">
                  <a:solidFill>
                    <a:schemeClr val="tx1"/>
                  </a:solidFill>
                  <a:latin typeface="Calibri" charset="0"/>
                  <a:ea typeface="ＭＳ Ｐゴシック" charset="0"/>
                </a:rPr>
                <a:t>esempiotry.py</a:t>
              </a:r>
              <a:endParaRPr kumimoji="0" lang="it-IT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charset="0"/>
                <a:ea typeface="ＭＳ Ｐゴシック" charset="0"/>
              </a:endParaRPr>
            </a:p>
          </p:txBody>
        </p:sp>
      </p:grpSp>
      <p:sp>
        <p:nvSpPr>
          <p:cNvPr id="11" name="CasellaDiTesto 10"/>
          <p:cNvSpPr txBox="1"/>
          <p:nvPr/>
        </p:nvSpPr>
        <p:spPr>
          <a:xfrm>
            <a:off x="107951" y="3933056"/>
            <a:ext cx="453605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&gt;&gt;&gt; %</a:t>
            </a:r>
            <a:r>
              <a:rPr lang="it-IT" sz="20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run</a:t>
            </a:r>
            <a:r>
              <a:rPr lang="it-IT" sz="20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it-IT" sz="20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esempiotry</a:t>
            </a:r>
            <a:endParaRPr lang="it-IT" sz="2000" b="1" dirty="0" smtClean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it-IT" sz="20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sz="20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testtry</a:t>
            </a:r>
            <a:r>
              <a:rPr lang="it-IT" sz="20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(2)</a:t>
            </a:r>
          </a:p>
          <a:p>
            <a:r>
              <a:rPr lang="pt-BR" sz="20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 =  [1, 2, 3]</a:t>
            </a:r>
          </a:p>
          <a:p>
            <a:r>
              <a:rPr lang="pt-BR" sz="20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a[n] =  3</a:t>
            </a:r>
          </a:p>
          <a:p>
            <a:r>
              <a:rPr lang="it-IT" sz="20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sz="20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testtry</a:t>
            </a:r>
            <a:r>
              <a:rPr lang="it-IT" sz="20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(7)</a:t>
            </a:r>
          </a:p>
          <a:p>
            <a:r>
              <a:rPr lang="it-IT" sz="20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 =  [1, 2, 3]</a:t>
            </a:r>
          </a:p>
          <a:p>
            <a:r>
              <a:rPr lang="it-IT" sz="20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a[n] =  Non ci siamo</a:t>
            </a:r>
            <a:r>
              <a:rPr lang="it-IT" sz="20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!</a:t>
            </a:r>
            <a:endParaRPr lang="it-IT" sz="2000" b="1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0" name="CasellaDiTesto 9"/>
          <p:cNvSpPr txBox="1"/>
          <p:nvPr/>
        </p:nvSpPr>
        <p:spPr>
          <a:xfrm>
            <a:off x="5083441" y="3664327"/>
            <a:ext cx="3909527" cy="1938992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chemeClr val="tx1"/>
                </a:solidFill>
              </a:rPr>
              <a:t>Ci sono altre possibilità, tipo la clausola </a:t>
            </a:r>
            <a:r>
              <a:rPr lang="it-IT" sz="2400" b="1" dirty="0" err="1" smtClean="0">
                <a:solidFill>
                  <a:schemeClr val="tx1"/>
                </a:solidFill>
              </a:rPr>
              <a:t>finally</a:t>
            </a:r>
            <a:r>
              <a:rPr lang="it-IT" sz="2400" b="1" dirty="0" smtClean="0">
                <a:solidFill>
                  <a:schemeClr val="tx1"/>
                </a:solidFill>
              </a:rPr>
              <a:t>:</a:t>
            </a:r>
            <a:r>
              <a:rPr lang="it-IT" sz="2400" dirty="0" smtClean="0">
                <a:solidFill>
                  <a:schemeClr val="tx1"/>
                </a:solidFill>
              </a:rPr>
              <a:t>, </a:t>
            </a:r>
            <a:r>
              <a:rPr lang="it-IT" sz="2400" b="1" dirty="0" smtClean="0">
                <a:solidFill>
                  <a:schemeClr val="tx1"/>
                </a:solidFill>
              </a:rPr>
              <a:t>else:</a:t>
            </a:r>
            <a:r>
              <a:rPr lang="it-IT" sz="2400" dirty="0" smtClean="0">
                <a:solidFill>
                  <a:schemeClr val="tx1"/>
                </a:solidFill>
              </a:rPr>
              <a:t>, etc.</a:t>
            </a:r>
          </a:p>
          <a:p>
            <a:endParaRPr lang="it-IT" sz="2400" dirty="0" smtClean="0">
              <a:solidFill>
                <a:schemeClr val="tx1"/>
              </a:solidFill>
            </a:endParaRPr>
          </a:p>
          <a:p>
            <a:r>
              <a:rPr lang="it-IT" sz="2400" dirty="0" smtClean="0">
                <a:solidFill>
                  <a:schemeClr val="tx1"/>
                </a:solidFill>
              </a:rPr>
              <a:t>Che non mostriamo per semplicità.</a:t>
            </a:r>
          </a:p>
        </p:txBody>
      </p:sp>
    </p:spTree>
    <p:extLst>
      <p:ext uri="{BB962C8B-B14F-4D97-AF65-F5344CB8AC3E}">
        <p14:creationId xmlns:p14="http://schemas.microsoft.com/office/powerpoint/2010/main" val="781726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40675" y="116632"/>
            <a:ext cx="8221663" cy="708124"/>
          </a:xfrm>
        </p:spPr>
        <p:txBody>
          <a:bodyPr/>
          <a:lstStyle/>
          <a:p>
            <a:r>
              <a:rPr lang="it-IT" dirty="0"/>
              <a:t>L</a:t>
            </a:r>
            <a:r>
              <a:rPr lang="it-IT" dirty="0" smtClean="0"/>
              <a:t>ettura file e </a:t>
            </a:r>
            <a:r>
              <a:rPr lang="it-IT" b="1" dirty="0" smtClean="0"/>
              <a:t>with:</a:t>
            </a:r>
            <a:endParaRPr lang="it-IT" b="1" dirty="0"/>
          </a:p>
        </p:txBody>
      </p:sp>
      <p:grpSp>
        <p:nvGrpSpPr>
          <p:cNvPr id="4" name="Gruppo 3"/>
          <p:cNvGrpSpPr/>
          <p:nvPr/>
        </p:nvGrpSpPr>
        <p:grpSpPr>
          <a:xfrm>
            <a:off x="148652" y="980728"/>
            <a:ext cx="6223548" cy="1944216"/>
            <a:chOff x="2843808" y="3140968"/>
            <a:chExt cx="4248472" cy="1944216"/>
          </a:xfrm>
        </p:grpSpPr>
        <p:sp>
          <p:nvSpPr>
            <p:cNvPr id="5" name="Rettangolo 4"/>
            <p:cNvSpPr/>
            <p:nvPr/>
          </p:nvSpPr>
          <p:spPr bwMode="auto">
            <a:xfrm>
              <a:off x="2843808" y="3645024"/>
              <a:ext cx="4248472" cy="1440160"/>
            </a:xfrm>
            <a:prstGeom prst="rect">
              <a:avLst/>
            </a:prstGeom>
            <a:solidFill>
              <a:srgbClr val="B3E9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r>
                <a:rPr lang="en-US" sz="2000" b="1" dirty="0" err="1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def</a:t>
              </a:r>
              <a:r>
                <a:rPr lang="en-US" sz="2000" b="1" dirty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</a:t>
              </a:r>
              <a:r>
                <a:rPr lang="en-US" sz="2000" b="1" dirty="0" err="1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leggimi</a:t>
              </a:r>
              <a:r>
                <a:rPr lang="en-US" sz="2000" b="1" dirty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():</a:t>
              </a:r>
            </a:p>
            <a:p>
              <a:r>
                <a:rPr lang="en-US" sz="2000" b="1" dirty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   with open('letturafile.py') as f:</a:t>
              </a:r>
            </a:p>
            <a:p>
              <a:r>
                <a:rPr lang="en-US" sz="2000" b="1" dirty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       for </a:t>
              </a:r>
              <a:r>
                <a:rPr lang="en-US" sz="2000" b="1" dirty="0" err="1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i</a:t>
              </a:r>
              <a:r>
                <a:rPr lang="en-US" sz="2000" b="1" dirty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, line in </a:t>
              </a:r>
              <a:r>
                <a:rPr lang="en-US" sz="2000" b="1" dirty="0">
                  <a:solidFill>
                    <a:srgbClr val="C00000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enumerate</a:t>
              </a:r>
              <a:r>
                <a:rPr lang="en-US" sz="2000" b="1" dirty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(f):</a:t>
              </a:r>
            </a:p>
            <a:p>
              <a:r>
                <a:rPr lang="en-US" sz="2000" b="1" dirty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           </a:t>
              </a:r>
              <a:r>
                <a:rPr lang="en-US" sz="20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print(</a:t>
              </a:r>
              <a:r>
                <a:rPr lang="en-US" sz="2000" b="1" dirty="0" err="1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i</a:t>
              </a:r>
              <a:r>
                <a:rPr lang="en-US" sz="2000" b="1" dirty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, line</a:t>
              </a:r>
              <a:r>
                <a:rPr lang="en-US" sz="20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, end='')</a:t>
              </a:r>
              <a:endParaRPr lang="it-IT" sz="2000" b="1" dirty="0" smtClean="0">
                <a:solidFill>
                  <a:schemeClr val="tx1"/>
                </a:solidFill>
                <a:latin typeface="Courier New" panose="02070309020205020404" pitchFamily="49" charset="0"/>
                <a:ea typeface="ＭＳ Ｐゴシック" charset="0"/>
                <a:cs typeface="Courier New" panose="02070309020205020404" pitchFamily="49" charset="0"/>
              </a:endParaRPr>
            </a:p>
          </p:txBody>
        </p:sp>
        <p:sp>
          <p:nvSpPr>
            <p:cNvPr id="6" name="Rettangolo 5"/>
            <p:cNvSpPr/>
            <p:nvPr/>
          </p:nvSpPr>
          <p:spPr bwMode="auto">
            <a:xfrm>
              <a:off x="2843808" y="3140968"/>
              <a:ext cx="4248472" cy="504056"/>
            </a:xfrm>
            <a:prstGeom prst="rect">
              <a:avLst/>
            </a:prstGeom>
            <a:solidFill>
              <a:srgbClr val="CCFF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buNone/>
                <a:tabLst/>
              </a:pPr>
              <a:r>
                <a:rPr lang="it-IT" sz="2400" b="1" dirty="0" smtClean="0">
                  <a:solidFill>
                    <a:schemeClr val="tx1"/>
                  </a:solidFill>
                  <a:latin typeface="Calibri" charset="0"/>
                  <a:ea typeface="ＭＳ Ｐゴシック" charset="0"/>
                </a:rPr>
                <a:t>letturafile.py</a:t>
              </a:r>
              <a:endParaRPr kumimoji="0" lang="it-IT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charset="0"/>
                <a:ea typeface="ＭＳ Ｐゴシック" charset="0"/>
              </a:endParaRPr>
            </a:p>
          </p:txBody>
        </p:sp>
      </p:grpSp>
      <p:sp>
        <p:nvSpPr>
          <p:cNvPr id="7" name="CasellaDiTesto 6"/>
          <p:cNvSpPr txBox="1"/>
          <p:nvPr/>
        </p:nvSpPr>
        <p:spPr>
          <a:xfrm>
            <a:off x="87057" y="2997155"/>
            <a:ext cx="885653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&gt;&gt;&gt; %</a:t>
            </a:r>
            <a:r>
              <a:rPr lang="it-IT" sz="20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run</a:t>
            </a:r>
            <a:r>
              <a:rPr lang="it-IT" sz="20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letturafile.py</a:t>
            </a:r>
          </a:p>
          <a:p>
            <a:r>
              <a:rPr lang="it-IT" sz="20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&gt;&gt;&gt; leggimi()</a:t>
            </a:r>
          </a:p>
          <a:p>
            <a:r>
              <a:rPr lang="en-US" sz="20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0 </a:t>
            </a:r>
            <a:r>
              <a:rPr lang="en-US" sz="2000" b="1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def</a:t>
            </a:r>
            <a:r>
              <a:rPr lang="en-US" sz="20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leggimi</a:t>
            </a:r>
            <a:r>
              <a:rPr lang="en-US" sz="20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():</a:t>
            </a:r>
          </a:p>
          <a:p>
            <a:r>
              <a:rPr lang="en-US" sz="20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     with </a:t>
            </a:r>
            <a:r>
              <a:rPr lang="en-US" sz="2000" b="1" dirty="0">
                <a:solidFill>
                  <a:schemeClr val="accent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open('letturafile.py')</a:t>
            </a:r>
            <a:r>
              <a:rPr lang="en-US" sz="20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as f:</a:t>
            </a:r>
          </a:p>
          <a:p>
            <a:r>
              <a:rPr lang="en-US" sz="20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         for </a:t>
            </a:r>
            <a:r>
              <a:rPr lang="en-US" sz="2000" b="1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sz="20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line in enumerate(f):</a:t>
            </a:r>
          </a:p>
          <a:p>
            <a:r>
              <a:rPr lang="en-US" sz="20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3             </a:t>
            </a:r>
            <a:r>
              <a:rPr lang="en-US" sz="20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print(</a:t>
            </a:r>
            <a:r>
              <a:rPr lang="en-US" sz="20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sz="20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line</a:t>
            </a:r>
            <a:r>
              <a:rPr lang="en-US" sz="20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end='')</a:t>
            </a:r>
            <a:endParaRPr lang="en-US" sz="2000" b="1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endParaRPr lang="it-IT" sz="2000" b="1" dirty="0" smtClean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it-IT" sz="20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&gt;&gt;&gt; list(</a:t>
            </a:r>
            <a:r>
              <a:rPr lang="en-US" sz="20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enumerate</a:t>
            </a:r>
            <a:r>
              <a:rPr lang="en-US" sz="20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(['</a:t>
            </a:r>
            <a:r>
              <a:rPr lang="en-US" sz="2000" b="1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a','b','c</a:t>
            </a:r>
            <a:r>
              <a:rPr lang="en-US" sz="20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']))</a:t>
            </a:r>
          </a:p>
          <a:p>
            <a:r>
              <a:rPr lang="en-US" sz="20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0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sz="20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[(0, 'a'), (1, 'b'), (2, 'c')]</a:t>
            </a:r>
          </a:p>
          <a:p>
            <a:endParaRPr lang="it-IT" sz="2000" b="1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5645628" y="4869160"/>
            <a:ext cx="3297967" cy="1200329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chemeClr val="tx1"/>
                </a:solidFill>
              </a:rPr>
              <a:t>Si può usare </a:t>
            </a:r>
            <a:r>
              <a:rPr lang="it-IT" sz="2400" b="1" dirty="0" smtClean="0">
                <a:solidFill>
                  <a:schemeClr val="tx1"/>
                </a:solidFill>
              </a:rPr>
              <a:t>enumerate</a:t>
            </a:r>
            <a:r>
              <a:rPr lang="it-IT" sz="2400" dirty="0" smtClean="0">
                <a:solidFill>
                  <a:schemeClr val="tx1"/>
                </a:solidFill>
              </a:rPr>
              <a:t> per avere anche l’indice di un iterabile.</a:t>
            </a:r>
          </a:p>
        </p:txBody>
      </p:sp>
      <p:sp>
        <p:nvSpPr>
          <p:cNvPr id="9" name="CasellaDiTesto 8"/>
          <p:cNvSpPr txBox="1"/>
          <p:nvPr/>
        </p:nvSpPr>
        <p:spPr>
          <a:xfrm>
            <a:off x="5471592" y="2997155"/>
            <a:ext cx="3672408" cy="707886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sz="2000" dirty="0" smtClean="0">
                <a:solidFill>
                  <a:schemeClr val="tx1"/>
                </a:solidFill>
              </a:rPr>
              <a:t>Aperto di default in sola lettura e come file di testo.</a:t>
            </a:r>
            <a:endParaRPr lang="it-IT" sz="2000" dirty="0">
              <a:solidFill>
                <a:schemeClr val="tx1"/>
              </a:solidFill>
            </a:endParaRPr>
          </a:p>
        </p:txBody>
      </p:sp>
      <p:cxnSp>
        <p:nvCxnSpPr>
          <p:cNvPr id="10" name="Connettore 2 9"/>
          <p:cNvCxnSpPr>
            <a:stCxn id="9" idx="1"/>
          </p:cNvCxnSpPr>
          <p:nvPr/>
        </p:nvCxnSpPr>
        <p:spPr bwMode="auto">
          <a:xfrm flipH="1">
            <a:off x="4067944" y="3351098"/>
            <a:ext cx="1403648" cy="581958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27083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Lettura matrici da file 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sz="2400" dirty="0" smtClean="0">
                <a:cs typeface="Courier New" panose="02070309020205020404" pitchFamily="49" charset="0"/>
              </a:rPr>
              <a:t>Il modulo </a:t>
            </a:r>
            <a:r>
              <a:rPr lang="it-IT" sz="2400" dirty="0" err="1" smtClean="0">
                <a:cs typeface="Courier New" panose="02070309020205020404" pitchFamily="49" charset="0"/>
              </a:rPr>
              <a:t>numpy</a:t>
            </a:r>
            <a:r>
              <a:rPr lang="it-IT" sz="2400" dirty="0" smtClean="0">
                <a:cs typeface="Courier New" panose="02070309020205020404" pitchFamily="49" charset="0"/>
              </a:rPr>
              <a:t> provvede funzioni per la lettura di matrici o tabelle di numeri. Esistono anche funzioni per la scrittura o lettura di file </a:t>
            </a:r>
            <a:r>
              <a:rPr lang="it-IT" sz="2400" dirty="0" err="1" smtClean="0">
                <a:cs typeface="Courier New" panose="02070309020205020404" pitchFamily="49" charset="0"/>
              </a:rPr>
              <a:t>matlab</a:t>
            </a:r>
            <a:endParaRPr lang="it-IT" sz="2400" dirty="0"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it-IT" sz="20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import </a:t>
            </a:r>
            <a:r>
              <a:rPr lang="it-IT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numpy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it-IT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as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it-IT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np</a:t>
            </a:r>
            <a:endParaRPr lang="it-IT" sz="20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a = </a:t>
            </a:r>
            <a:r>
              <a:rPr lang="it-IT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np.genfromtxt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('tabella.</a:t>
            </a:r>
            <a:r>
              <a:rPr lang="it-IT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txt</a:t>
            </a: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'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,</a:t>
            </a:r>
            <a:r>
              <a:rPr lang="it-IT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names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=True)</a:t>
            </a:r>
          </a:p>
          <a:p>
            <a:pPr marL="0" indent="0"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</a:t>
            </a:r>
            <a:r>
              <a:rPr lang="en-US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a['t']</a:t>
            </a:r>
          </a:p>
          <a:p>
            <a:pPr marL="0" indent="0">
              <a:buNone/>
            </a:pPr>
            <a:r>
              <a:rPr lang="en-US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array([ 1. ,  2.3,  3.1</a:t>
            </a:r>
            <a:r>
              <a:rPr lang="en-US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])</a:t>
            </a:r>
            <a:endParaRPr lang="en-US" sz="20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en-US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a['</a:t>
            </a:r>
            <a:r>
              <a:rPr lang="en-US" sz="20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te</a:t>
            </a:r>
            <a:r>
              <a:rPr lang="en-US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']</a:t>
            </a:r>
          </a:p>
          <a:p>
            <a:pPr marL="0" indent="0">
              <a:buNone/>
            </a:pPr>
            <a:r>
              <a:rPr lang="en-US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array([ 10.,  35.,  21.])</a:t>
            </a:r>
          </a:p>
          <a:p>
            <a:pPr marL="0" indent="0">
              <a:buNone/>
            </a:pPr>
            <a:r>
              <a:rPr lang="en-US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a</a:t>
            </a:r>
            <a:r>
              <a:rPr lang="en-US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['ne']</a:t>
            </a:r>
          </a:p>
          <a:p>
            <a:pPr marL="0" indent="0">
              <a:buNone/>
            </a:pPr>
            <a:r>
              <a:rPr lang="en-US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array([ 100.,  118.,  250.])</a:t>
            </a:r>
          </a:p>
          <a:p>
            <a:pPr marL="0" indent="0">
              <a:buNone/>
            </a:pPr>
            <a:endParaRPr lang="it-IT" sz="20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grpSp>
        <p:nvGrpSpPr>
          <p:cNvPr id="4" name="Gruppo 3"/>
          <p:cNvGrpSpPr/>
          <p:nvPr/>
        </p:nvGrpSpPr>
        <p:grpSpPr>
          <a:xfrm>
            <a:off x="6601274" y="4047728"/>
            <a:ext cx="2044290" cy="1944216"/>
            <a:chOff x="2843808" y="3140968"/>
            <a:chExt cx="4248472" cy="1944216"/>
          </a:xfrm>
        </p:grpSpPr>
        <p:sp>
          <p:nvSpPr>
            <p:cNvPr id="5" name="Rettangolo 4"/>
            <p:cNvSpPr/>
            <p:nvPr/>
          </p:nvSpPr>
          <p:spPr bwMode="auto">
            <a:xfrm>
              <a:off x="2843808" y="3645024"/>
              <a:ext cx="4248472" cy="1440160"/>
            </a:xfrm>
            <a:prstGeom prst="rect">
              <a:avLst/>
            </a:prstGeom>
            <a:solidFill>
              <a:srgbClr val="B3E9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buNone/>
                <a:tabLst/>
              </a:pPr>
              <a:r>
                <a:rPr kumimoji="0" lang="it-IT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t   te  ne</a:t>
              </a:r>
            </a:p>
            <a:p>
              <a:r>
                <a:rPr lang="it-IT" sz="2000" b="1" dirty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1   10  100</a:t>
              </a:r>
            </a:p>
            <a:p>
              <a:r>
                <a:rPr lang="it-IT" sz="2000" b="1" dirty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2.3 35  118</a:t>
              </a:r>
            </a:p>
            <a:p>
              <a:r>
                <a:rPr lang="it-IT" sz="2000" b="1" dirty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3.1 21  250</a:t>
              </a:r>
              <a:endParaRPr lang="it-IT" sz="2000" b="1" dirty="0" smtClean="0">
                <a:solidFill>
                  <a:schemeClr val="tx1"/>
                </a:solidFill>
                <a:latin typeface="Courier New" panose="02070309020205020404" pitchFamily="49" charset="0"/>
                <a:ea typeface="ＭＳ Ｐゴシック" charset="0"/>
                <a:cs typeface="Courier New" panose="02070309020205020404" pitchFamily="49" charset="0"/>
              </a:endParaRPr>
            </a:p>
          </p:txBody>
        </p:sp>
        <p:sp>
          <p:nvSpPr>
            <p:cNvPr id="6" name="Rettangolo 5"/>
            <p:cNvSpPr/>
            <p:nvPr/>
          </p:nvSpPr>
          <p:spPr bwMode="auto">
            <a:xfrm>
              <a:off x="2843808" y="3140968"/>
              <a:ext cx="4248472" cy="504056"/>
            </a:xfrm>
            <a:prstGeom prst="rect">
              <a:avLst/>
            </a:prstGeom>
            <a:solidFill>
              <a:srgbClr val="CCFF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buNone/>
                <a:tabLst/>
              </a:pPr>
              <a:r>
                <a:rPr lang="it-IT" sz="2400" b="1" dirty="0" smtClean="0">
                  <a:solidFill>
                    <a:schemeClr val="tx1"/>
                  </a:solidFill>
                  <a:latin typeface="Calibri" charset="0"/>
                  <a:ea typeface="ＭＳ Ｐゴシック" charset="0"/>
                </a:rPr>
                <a:t>tabella.txt</a:t>
              </a:r>
              <a:endParaRPr kumimoji="0" lang="it-IT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charset="0"/>
                <a:ea typeface="ＭＳ Ｐゴシック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24364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Lettura di un file </a:t>
            </a:r>
            <a:r>
              <a:rPr lang="it-IT" dirty="0" err="1" smtClean="0"/>
              <a:t>Matlab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from </a:t>
            </a:r>
            <a:r>
              <a:rPr lang="it-IT" sz="18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scipy.io</a:t>
            </a: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import </a:t>
            </a:r>
            <a:r>
              <a:rPr lang="it-IT" sz="18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loadmat</a:t>
            </a:r>
            <a:endParaRPr lang="it-IT" sz="18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it-IT" sz="18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a = </a:t>
            </a:r>
            <a:r>
              <a:rPr lang="it-IT" sz="18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loadmat</a:t>
            </a: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('</a:t>
            </a:r>
            <a:r>
              <a:rPr lang="it-IT" sz="18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test.mat</a:t>
            </a: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')</a:t>
            </a:r>
            <a:endParaRPr lang="it-IT" sz="18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sz="18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a.keys</a:t>
            </a: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()</a:t>
            </a:r>
          </a:p>
          <a:p>
            <a:pPr marL="0" indent="0">
              <a:buNone/>
            </a:pP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it-IT" sz="18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dict_keys</a:t>
            </a: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([</a:t>
            </a:r>
            <a:r>
              <a:rPr lang="it-IT" sz="1800" b="1" dirty="0">
                <a:solidFill>
                  <a:schemeClr val="accent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't'</a:t>
            </a: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it-IT" sz="1800" b="1" dirty="0">
                <a:solidFill>
                  <a:schemeClr val="accent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'co'</a:t>
            </a: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, '__</a:t>
            </a:r>
            <a:r>
              <a:rPr lang="it-IT" sz="18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globals</a:t>
            </a: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__', '__</a:t>
            </a:r>
            <a:r>
              <a:rPr lang="it-IT" sz="18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header</a:t>
            </a: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__',</a:t>
            </a:r>
          </a:p>
          <a:p>
            <a:pPr marL="0" indent="0">
              <a:buNone/>
            </a:pP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   </a:t>
            </a: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'__</a:t>
            </a:r>
            <a:r>
              <a:rPr lang="it-IT" sz="18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version</a:t>
            </a: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__', </a:t>
            </a:r>
            <a:r>
              <a:rPr lang="it-IT" sz="1800" b="1" dirty="0">
                <a:solidFill>
                  <a:schemeClr val="accent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'info'</a:t>
            </a: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it-IT" sz="1800" b="1" dirty="0">
                <a:solidFill>
                  <a:schemeClr val="accent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'cella'</a:t>
            </a: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it-IT" sz="1800" b="1" dirty="0">
                <a:solidFill>
                  <a:schemeClr val="accent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'si'</a:t>
            </a: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])</a:t>
            </a:r>
            <a:endParaRPr lang="it-IT" sz="18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it-IT" sz="18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it-IT" sz="18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it-IT" sz="18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sz="18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print</a:t>
            </a: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(a</a:t>
            </a: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['t'].</a:t>
            </a:r>
            <a:r>
              <a:rPr lang="it-IT" sz="18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shape</a:t>
            </a: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marL="0" indent="0">
              <a:buNone/>
            </a:pP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(</a:t>
            </a: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1, 100</a:t>
            </a: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marL="0" indent="0">
              <a:buNone/>
            </a:pPr>
            <a:endParaRPr lang="it-IT" sz="18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it-IT" sz="18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it-IT" sz="2400" dirty="0" smtClean="0">
                <a:cs typeface="Courier New" panose="02070309020205020404" pitchFamily="49" charset="0"/>
              </a:rPr>
              <a:t>Provate a fare un plot di </a:t>
            </a:r>
            <a:r>
              <a:rPr lang="it-IT" sz="2400" b="1" dirty="0" smtClean="0">
                <a:cs typeface="Courier New" panose="02070309020205020404" pitchFamily="49" charset="0"/>
              </a:rPr>
              <a:t>si</a:t>
            </a:r>
            <a:r>
              <a:rPr lang="it-IT" sz="2400" dirty="0" smtClean="0">
                <a:cs typeface="Courier New" panose="02070309020205020404" pitchFamily="49" charset="0"/>
              </a:rPr>
              <a:t> vs </a:t>
            </a:r>
            <a:r>
              <a:rPr lang="it-IT" sz="2400" b="1" dirty="0" smtClean="0">
                <a:cs typeface="Courier New" panose="02070309020205020404" pitchFamily="49" charset="0"/>
              </a:rPr>
              <a:t>t</a:t>
            </a:r>
            <a:r>
              <a:rPr lang="it-IT" sz="2400" dirty="0" smtClean="0">
                <a:cs typeface="Courier New" panose="02070309020205020404" pitchFamily="49" charset="0"/>
              </a:rPr>
              <a:t> e </a:t>
            </a:r>
            <a:r>
              <a:rPr lang="it-IT" sz="2400" b="1" dirty="0" smtClean="0">
                <a:cs typeface="Courier New" panose="02070309020205020404" pitchFamily="49" charset="0"/>
              </a:rPr>
              <a:t>co</a:t>
            </a:r>
            <a:r>
              <a:rPr lang="it-IT" sz="2400" dirty="0" smtClean="0">
                <a:cs typeface="Courier New" panose="02070309020205020404" pitchFamily="49" charset="0"/>
              </a:rPr>
              <a:t> vs </a:t>
            </a:r>
            <a:r>
              <a:rPr lang="it-IT" sz="2400" b="1" dirty="0" smtClean="0">
                <a:cs typeface="Courier New" panose="02070309020205020404" pitchFamily="49" charset="0"/>
              </a:rPr>
              <a:t>t</a:t>
            </a:r>
            <a:r>
              <a:rPr lang="it-IT" sz="2400" dirty="0" smtClean="0">
                <a:cs typeface="Courier New" panose="02070309020205020404" pitchFamily="49" charset="0"/>
              </a:rPr>
              <a:t> 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4931446" y="1700808"/>
            <a:ext cx="2520279" cy="400110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sz="2000" dirty="0" smtClean="0">
                <a:solidFill>
                  <a:schemeClr val="tx1"/>
                </a:solidFill>
              </a:rPr>
              <a:t>Ritorna un dizionario</a:t>
            </a:r>
          </a:p>
        </p:txBody>
      </p:sp>
      <p:cxnSp>
        <p:nvCxnSpPr>
          <p:cNvPr id="6" name="Connettore 2 5"/>
          <p:cNvCxnSpPr/>
          <p:nvPr/>
        </p:nvCxnSpPr>
        <p:spPr bwMode="auto">
          <a:xfrm flipH="1">
            <a:off x="4067944" y="1900863"/>
            <a:ext cx="863502" cy="87977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7" name="CasellaDiTesto 6"/>
          <p:cNvSpPr txBox="1"/>
          <p:nvPr/>
        </p:nvSpPr>
        <p:spPr>
          <a:xfrm>
            <a:off x="4499695" y="4581128"/>
            <a:ext cx="3312664" cy="1015663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sz="2000" dirty="0">
                <a:solidFill>
                  <a:schemeClr val="tx1"/>
                </a:solidFill>
              </a:rPr>
              <a:t>T</a:t>
            </a:r>
            <a:r>
              <a:rPr lang="it-IT" sz="2000" dirty="0" smtClean="0">
                <a:solidFill>
                  <a:schemeClr val="tx1"/>
                </a:solidFill>
              </a:rPr>
              <a:t>utte le variabili in </a:t>
            </a:r>
            <a:r>
              <a:rPr lang="it-IT" sz="2000" dirty="0" err="1" smtClean="0">
                <a:solidFill>
                  <a:schemeClr val="tx1"/>
                </a:solidFill>
              </a:rPr>
              <a:t>Matlab</a:t>
            </a:r>
            <a:r>
              <a:rPr lang="it-IT" sz="2000" dirty="0" smtClean="0">
                <a:solidFill>
                  <a:schemeClr val="tx1"/>
                </a:solidFill>
              </a:rPr>
              <a:t> sono almeno matrici con 2 dimensioni</a:t>
            </a:r>
          </a:p>
        </p:txBody>
      </p:sp>
      <p:cxnSp>
        <p:nvCxnSpPr>
          <p:cNvPr id="9" name="Connettore 2 8"/>
          <p:cNvCxnSpPr/>
          <p:nvPr/>
        </p:nvCxnSpPr>
        <p:spPr bwMode="auto">
          <a:xfrm flipH="1" flipV="1">
            <a:off x="3563888" y="4725144"/>
            <a:ext cx="935807" cy="363815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0" name="CasellaDiTesto 9"/>
          <p:cNvSpPr txBox="1"/>
          <p:nvPr/>
        </p:nvSpPr>
        <p:spPr>
          <a:xfrm>
            <a:off x="4030372" y="3645024"/>
            <a:ext cx="3815253" cy="400110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sz="2000" dirty="0" smtClean="0">
                <a:solidFill>
                  <a:schemeClr val="tx1"/>
                </a:solidFill>
              </a:rPr>
              <a:t>In blu le variabili presenti nel file.</a:t>
            </a:r>
          </a:p>
        </p:txBody>
      </p:sp>
      <p:cxnSp>
        <p:nvCxnSpPr>
          <p:cNvPr id="12" name="Connettore 2 11"/>
          <p:cNvCxnSpPr/>
          <p:nvPr/>
        </p:nvCxnSpPr>
        <p:spPr bwMode="auto">
          <a:xfrm flipH="1" flipV="1">
            <a:off x="4716016" y="3284985"/>
            <a:ext cx="1221982" cy="360040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838524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Lettura file altri formati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it-IT" dirty="0" smtClean="0"/>
              <a:t>Si possono leggere </a:t>
            </a:r>
            <a:r>
              <a:rPr lang="it-IT" dirty="0" err="1" smtClean="0"/>
              <a:t>files</a:t>
            </a:r>
            <a:r>
              <a:rPr lang="it-IT" dirty="0" smtClean="0"/>
              <a:t> di altri formati:</a:t>
            </a:r>
          </a:p>
          <a:p>
            <a:r>
              <a:rPr lang="it-IT" dirty="0" smtClean="0"/>
              <a:t>Excel</a:t>
            </a:r>
          </a:p>
          <a:p>
            <a:pPr lvl="1"/>
            <a:r>
              <a:rPr lang="it-IT" dirty="0">
                <a:hlinkClick r:id="rId2"/>
              </a:rPr>
              <a:t>http://www.python-excel.org</a:t>
            </a:r>
            <a:r>
              <a:rPr lang="it-IT" dirty="0" smtClean="0">
                <a:hlinkClick r:id="rId2"/>
              </a:rPr>
              <a:t>/</a:t>
            </a:r>
            <a:r>
              <a:rPr lang="it-IT" dirty="0" smtClean="0"/>
              <a:t> </a:t>
            </a:r>
          </a:p>
          <a:p>
            <a:pPr lvl="1"/>
            <a:r>
              <a:rPr lang="it-IT" dirty="0" err="1" smtClean="0"/>
              <a:t>XlsxWriter</a:t>
            </a:r>
            <a:r>
              <a:rPr lang="it-IT" dirty="0" smtClean="0"/>
              <a:t>, </a:t>
            </a:r>
            <a:r>
              <a:rPr lang="it-IT" dirty="0" err="1" smtClean="0"/>
              <a:t>xlrd,xlwt</a:t>
            </a:r>
            <a:endParaRPr lang="it-IT" dirty="0" smtClean="0"/>
          </a:p>
          <a:p>
            <a:r>
              <a:rPr lang="it-IT" dirty="0" err="1" smtClean="0"/>
              <a:t>Kaleidagraph</a:t>
            </a:r>
            <a:r>
              <a:rPr lang="it-IT" dirty="0" smtClean="0"/>
              <a:t> (con una routine a parte)</a:t>
            </a:r>
          </a:p>
          <a:p>
            <a:r>
              <a:rPr lang="it-IT" dirty="0" smtClean="0"/>
              <a:t>HDF5</a:t>
            </a:r>
          </a:p>
          <a:p>
            <a:pPr lvl="1"/>
            <a:r>
              <a:rPr lang="it-IT" dirty="0">
                <a:hlinkClick r:id="rId3"/>
              </a:rPr>
              <a:t>http://www.h5py.org</a:t>
            </a:r>
            <a:r>
              <a:rPr lang="it-IT" dirty="0" smtClean="0">
                <a:hlinkClick r:id="rId3"/>
              </a:rPr>
              <a:t>/</a:t>
            </a:r>
            <a:r>
              <a:rPr lang="it-IT" dirty="0" smtClean="0"/>
              <a:t>: </a:t>
            </a:r>
            <a:r>
              <a:rPr lang="it-IT" b="1" dirty="0" smtClean="0"/>
              <a:t>import h5py</a:t>
            </a:r>
          </a:p>
          <a:p>
            <a:pPr lvl="1"/>
            <a:r>
              <a:rPr lang="it-IT" dirty="0">
                <a:hlinkClick r:id="rId4"/>
              </a:rPr>
              <a:t>http://www.pytables.org</a:t>
            </a:r>
            <a:r>
              <a:rPr lang="it-IT" dirty="0" smtClean="0">
                <a:hlinkClick r:id="rId4"/>
              </a:rPr>
              <a:t>/</a:t>
            </a:r>
            <a:r>
              <a:rPr lang="it-IT" dirty="0" smtClean="0"/>
              <a:t> : </a:t>
            </a:r>
            <a:r>
              <a:rPr lang="it-IT" b="1" dirty="0" smtClean="0"/>
              <a:t>import </a:t>
            </a:r>
            <a:r>
              <a:rPr lang="it-IT" b="1" dirty="0" err="1" smtClean="0"/>
              <a:t>tables</a:t>
            </a:r>
            <a:endParaRPr lang="it-IT" b="1" dirty="0" smtClean="0"/>
          </a:p>
          <a:p>
            <a:r>
              <a:rPr lang="it-IT" dirty="0" err="1" smtClean="0"/>
              <a:t>Netcdf</a:t>
            </a:r>
            <a:endParaRPr lang="it-IT" dirty="0" smtClean="0"/>
          </a:p>
          <a:p>
            <a:pPr lvl="1"/>
            <a:r>
              <a:rPr lang="it-IT" i="1" dirty="0"/>
              <a:t> </a:t>
            </a:r>
            <a:r>
              <a:rPr lang="it-IT" b="1" dirty="0" err="1" smtClean="0"/>
              <a:t>scipy.io.netcdf.netcdf_file</a:t>
            </a:r>
            <a:endParaRPr lang="it-IT" b="1" dirty="0" smtClean="0"/>
          </a:p>
          <a:p>
            <a:r>
              <a:rPr lang="it-IT" dirty="0" err="1" smtClean="0"/>
              <a:t>Mdsplus</a:t>
            </a:r>
            <a:endParaRPr lang="it-IT" dirty="0" smtClean="0"/>
          </a:p>
          <a:p>
            <a:pPr lvl="1"/>
            <a:r>
              <a:rPr lang="it-IT" dirty="0" smtClean="0"/>
              <a:t>Per accedere ai dati della fusione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600568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Funzioni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07950" y="994284"/>
            <a:ext cx="8784530" cy="5576378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%</a:t>
            </a:r>
            <a:r>
              <a:rPr lang="it-IT" sz="2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run</a:t>
            </a: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funzioni</a:t>
            </a:r>
          </a:p>
          <a:p>
            <a:pPr marL="0" indent="0">
              <a:buNone/>
            </a:pP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en-US" sz="2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pluto</a:t>
            </a: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(2)</a:t>
            </a:r>
            <a:endParaRPr lang="en-US" sz="24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a =  </a:t>
            </a: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  <a:endParaRPr lang="en-US" sz="24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b =  3.0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c =  [3.0]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(2, </a:t>
            </a:r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3.0, [3.0])</a:t>
            </a:r>
          </a:p>
          <a:p>
            <a:pPr marL="0" indent="0">
              <a:buNone/>
            </a:pP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en-US" sz="2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pluto</a:t>
            </a: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(1,c</a:t>
            </a:r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=[5, 6</a:t>
            </a: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])</a:t>
            </a:r>
            <a:endParaRPr lang="en-US" sz="24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a =  1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b =  </a:t>
            </a: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3.0</a:t>
            </a:r>
            <a:endParaRPr lang="en-US" sz="24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c =  [5, 6, </a:t>
            </a: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3.0]</a:t>
            </a:r>
            <a:endParaRPr lang="en-US" sz="24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(1</a:t>
            </a:r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3.0, </a:t>
            </a:r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[5, 6, </a:t>
            </a: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3.0])</a:t>
            </a:r>
            <a:endParaRPr lang="en-US" sz="24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aa, </a:t>
            </a:r>
            <a:r>
              <a:rPr lang="it-IT" sz="2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bb</a:t>
            </a: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, cc = </a:t>
            </a:r>
            <a:r>
              <a:rPr lang="en-US" sz="2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pluto</a:t>
            </a:r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(2</a:t>
            </a: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marL="0" indent="0">
              <a:buNone/>
            </a:pP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en-US" sz="2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aa</a:t>
            </a:r>
            <a:endParaRPr lang="en-US" sz="24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2</a:t>
            </a:r>
          </a:p>
          <a:p>
            <a:pPr marL="0" indent="0">
              <a:buNone/>
            </a:pP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bb</a:t>
            </a:r>
          </a:p>
          <a:p>
            <a:pPr marL="0" indent="0">
              <a:buNone/>
            </a:pPr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3.0</a:t>
            </a:r>
          </a:p>
          <a:p>
            <a:pPr marL="0" indent="0">
              <a:buNone/>
            </a:pP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cc</a:t>
            </a:r>
          </a:p>
          <a:p>
            <a:pPr marL="0" indent="0">
              <a:buNone/>
            </a:pPr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[3.0]</a:t>
            </a:r>
            <a:endParaRPr lang="en-US" sz="24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it-IT" sz="24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grpSp>
        <p:nvGrpSpPr>
          <p:cNvPr id="4" name="Gruppo 3"/>
          <p:cNvGrpSpPr/>
          <p:nvPr/>
        </p:nvGrpSpPr>
        <p:grpSpPr>
          <a:xfrm>
            <a:off x="4139952" y="950182"/>
            <a:ext cx="4536504" cy="4378932"/>
            <a:chOff x="2843808" y="3140968"/>
            <a:chExt cx="4248472" cy="4378932"/>
          </a:xfrm>
        </p:grpSpPr>
        <p:sp>
          <p:nvSpPr>
            <p:cNvPr id="5" name="Rettangolo 4"/>
            <p:cNvSpPr/>
            <p:nvPr/>
          </p:nvSpPr>
          <p:spPr bwMode="auto">
            <a:xfrm>
              <a:off x="2843808" y="3645023"/>
              <a:ext cx="4248472" cy="3874877"/>
            </a:xfrm>
            <a:prstGeom prst="rect">
              <a:avLst/>
            </a:prstGeom>
            <a:solidFill>
              <a:srgbClr val="B3E9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r>
                <a:rPr lang="en-US" sz="2000" b="1" dirty="0" err="1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def</a:t>
              </a:r>
              <a:r>
                <a:rPr lang="en-US" sz="2000" b="1" dirty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</a:t>
              </a:r>
              <a:r>
                <a:rPr lang="en-US" sz="2000" b="1" dirty="0" err="1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pluto</a:t>
              </a:r>
              <a:r>
                <a:rPr lang="en-US" sz="20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(a, b=3.0, c=None):</a:t>
              </a:r>
              <a:endParaRPr lang="en-US" sz="2000" b="1" dirty="0">
                <a:solidFill>
                  <a:schemeClr val="tx1"/>
                </a:solidFill>
                <a:latin typeface="Courier New" panose="02070309020205020404" pitchFamily="49" charset="0"/>
                <a:ea typeface="ＭＳ Ｐゴシック" charset="0"/>
                <a:cs typeface="Courier New" panose="02070309020205020404" pitchFamily="49" charset="0"/>
              </a:endParaRPr>
            </a:p>
            <a:p>
              <a:endParaRPr lang="en-US" sz="2000" b="1" dirty="0" smtClean="0">
                <a:solidFill>
                  <a:schemeClr val="tx1"/>
                </a:solidFill>
                <a:latin typeface="Courier New" panose="02070309020205020404" pitchFamily="49" charset="0"/>
                <a:ea typeface="ＭＳ Ｐゴシック" charset="0"/>
                <a:cs typeface="Courier New" panose="02070309020205020404" pitchFamily="49" charset="0"/>
              </a:endParaRPr>
            </a:p>
            <a:p>
              <a:r>
                <a:rPr lang="en-US" sz="20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  print('a = ', a)</a:t>
              </a:r>
            </a:p>
            <a:p>
              <a:r>
                <a:rPr lang="it-IT" sz="20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  </a:t>
              </a:r>
              <a:r>
                <a:rPr lang="it-IT" sz="2000" b="1" dirty="0" err="1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print</a:t>
              </a:r>
              <a:r>
                <a:rPr lang="it-IT" sz="2000" b="1" dirty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(</a:t>
              </a:r>
              <a:r>
                <a:rPr lang="it-IT" sz="20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'b = ', b)</a:t>
              </a:r>
            </a:p>
            <a:p>
              <a:endParaRPr lang="it-IT" sz="2000" b="1" dirty="0" smtClean="0">
                <a:solidFill>
                  <a:schemeClr val="tx1"/>
                </a:solidFill>
                <a:latin typeface="Courier New" panose="02070309020205020404" pitchFamily="49" charset="0"/>
                <a:ea typeface="ＭＳ Ｐゴシック" charset="0"/>
                <a:cs typeface="Courier New" panose="02070309020205020404" pitchFamily="49" charset="0"/>
              </a:endParaRPr>
            </a:p>
            <a:p>
              <a:r>
                <a:rPr lang="it-IT" sz="20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  </a:t>
              </a:r>
              <a:r>
                <a:rPr lang="it-IT" sz="2000" b="1" dirty="0" err="1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if</a:t>
              </a:r>
              <a:r>
                <a:rPr lang="it-IT" sz="20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c </a:t>
              </a:r>
              <a:r>
                <a:rPr lang="it-IT" sz="2000" b="1" dirty="0" err="1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is</a:t>
              </a:r>
              <a:r>
                <a:rPr lang="it-IT" sz="20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None:</a:t>
              </a:r>
            </a:p>
            <a:p>
              <a:r>
                <a:rPr lang="it-IT" sz="2000" b="1" dirty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</a:t>
              </a:r>
              <a:r>
                <a:rPr lang="it-IT" sz="20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    c = []</a:t>
              </a:r>
            </a:p>
            <a:p>
              <a:r>
                <a:rPr lang="it-IT" sz="20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  </a:t>
              </a:r>
              <a:r>
                <a:rPr lang="it-IT" sz="2000" b="1" dirty="0" err="1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c.append</a:t>
              </a:r>
              <a:r>
                <a:rPr lang="it-IT" sz="20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(b)</a:t>
              </a:r>
            </a:p>
            <a:p>
              <a:endParaRPr lang="it-IT" sz="2000" b="1" dirty="0" smtClean="0">
                <a:solidFill>
                  <a:schemeClr val="tx1"/>
                </a:solidFill>
                <a:latin typeface="Courier New" panose="02070309020205020404" pitchFamily="49" charset="0"/>
                <a:ea typeface="ＭＳ Ｐゴシック" charset="0"/>
                <a:cs typeface="Courier New" panose="02070309020205020404" pitchFamily="49" charset="0"/>
              </a:endParaRPr>
            </a:p>
            <a:p>
              <a:r>
                <a:rPr lang="it-IT" sz="20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  </a:t>
              </a:r>
              <a:r>
                <a:rPr lang="it-IT" sz="2000" b="1" dirty="0" err="1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print</a:t>
              </a:r>
              <a:r>
                <a:rPr lang="it-IT" sz="2000" b="1" dirty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(</a:t>
              </a:r>
              <a:r>
                <a:rPr lang="it-IT" sz="20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'c =', c)</a:t>
              </a:r>
            </a:p>
            <a:p>
              <a:endParaRPr lang="it-IT" sz="2000" b="1" dirty="0" smtClean="0">
                <a:solidFill>
                  <a:schemeClr val="tx1"/>
                </a:solidFill>
                <a:latin typeface="Courier New" panose="02070309020205020404" pitchFamily="49" charset="0"/>
                <a:ea typeface="ＭＳ Ｐゴシック" charset="0"/>
                <a:cs typeface="Courier New" panose="02070309020205020404" pitchFamily="49" charset="0"/>
              </a:endParaRPr>
            </a:p>
            <a:p>
              <a:r>
                <a:rPr lang="it-IT" sz="20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  </a:t>
              </a:r>
              <a:r>
                <a:rPr lang="it-IT" sz="2000" b="1" dirty="0" err="1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return</a:t>
              </a:r>
              <a:r>
                <a:rPr lang="it-IT" sz="20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a, b, c</a:t>
              </a:r>
            </a:p>
          </p:txBody>
        </p:sp>
        <p:sp>
          <p:nvSpPr>
            <p:cNvPr id="6" name="Rettangolo 5"/>
            <p:cNvSpPr/>
            <p:nvPr/>
          </p:nvSpPr>
          <p:spPr bwMode="auto">
            <a:xfrm>
              <a:off x="2843808" y="3140968"/>
              <a:ext cx="4248472" cy="504056"/>
            </a:xfrm>
            <a:prstGeom prst="rect">
              <a:avLst/>
            </a:prstGeom>
            <a:solidFill>
              <a:srgbClr val="CCFF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buNone/>
                <a:tabLst/>
              </a:pPr>
              <a:r>
                <a:rPr lang="it-IT" sz="2400" b="1" dirty="0" smtClean="0">
                  <a:solidFill>
                    <a:schemeClr val="tx1"/>
                  </a:solidFill>
                  <a:latin typeface="Calibri" charset="0"/>
                  <a:ea typeface="ＭＳ Ｐゴシック" charset="0"/>
                </a:rPr>
                <a:t>funzioni.py</a:t>
              </a:r>
              <a:endParaRPr kumimoji="0" lang="it-IT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charset="0"/>
                <a:ea typeface="ＭＳ Ｐゴシック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72463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come calcolatore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it-IT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3+5</a:t>
            </a:r>
          </a:p>
          <a:p>
            <a:pPr marL="0" indent="0">
              <a:buNone/>
            </a:pPr>
            <a:r>
              <a:rPr lang="it-IT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it-IT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8</a:t>
            </a:r>
          </a:p>
          <a:p>
            <a:pPr marL="0" indent="0">
              <a:buNone/>
            </a:pPr>
            <a:r>
              <a:rPr lang="it-IT" b="1" dirty="0">
                <a:latin typeface="Courier New" panose="02070309020205020404" pitchFamily="49" charset="0"/>
                <a:cs typeface="Courier New" panose="02070309020205020404" pitchFamily="49" charset="0"/>
              </a:rPr>
              <a:t>&gt;&gt;&gt; 3.5 * 6.7</a:t>
            </a:r>
          </a:p>
          <a:p>
            <a:pPr marL="0" indent="0">
              <a:buNone/>
            </a:pPr>
            <a:r>
              <a:rPr lang="it-IT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it-IT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23.4499999</a:t>
            </a:r>
          </a:p>
          <a:p>
            <a:pPr marL="0" indent="0">
              <a:buNone/>
            </a:pPr>
            <a:r>
              <a:rPr lang="it-IT" b="1" dirty="0">
                <a:latin typeface="Courier New" panose="02070309020205020404" pitchFamily="49" charset="0"/>
                <a:cs typeface="Courier New" panose="02070309020205020404" pitchFamily="49" charset="0"/>
              </a:rPr>
              <a:t>&gt;&gt;&gt; 7/3</a:t>
            </a:r>
          </a:p>
          <a:p>
            <a:pPr marL="0" indent="0">
              <a:buNone/>
            </a:pPr>
            <a:r>
              <a:rPr lang="it-IT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it-IT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2.33  </a:t>
            </a:r>
            <a:r>
              <a:rPr lang="it-IT" b="1" dirty="0" smtClean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</a:p>
          <a:p>
            <a:pPr marL="0" indent="0">
              <a:buNone/>
            </a:pPr>
            <a:r>
              <a:rPr lang="it-IT" b="1" dirty="0">
                <a:latin typeface="Courier New" panose="02070309020205020404" pitchFamily="49" charset="0"/>
                <a:cs typeface="Courier New" panose="02070309020205020404" pitchFamily="49" charset="0"/>
              </a:rPr>
              <a:t>&gt;&gt;&gt; 7.0/3</a:t>
            </a:r>
          </a:p>
          <a:p>
            <a:pPr marL="0" indent="0">
              <a:buNone/>
            </a:pPr>
            <a:r>
              <a:rPr lang="it-IT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it-IT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2.33</a:t>
            </a:r>
          </a:p>
          <a:p>
            <a:pPr marL="0" indent="0">
              <a:buNone/>
            </a:pPr>
            <a:r>
              <a:rPr lang="it-IT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7.0 // 3.0</a:t>
            </a:r>
          </a:p>
          <a:p>
            <a:pPr marL="0" indent="0">
              <a:buNone/>
            </a:pPr>
            <a:r>
              <a:rPr lang="it-IT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2.0</a:t>
            </a:r>
          </a:p>
          <a:p>
            <a:pPr marL="0" indent="0">
              <a:buNone/>
            </a:pPr>
            <a:r>
              <a:rPr lang="it-IT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3**2</a:t>
            </a:r>
          </a:p>
          <a:p>
            <a:pPr marL="0" indent="0">
              <a:buNone/>
            </a:pPr>
            <a:r>
              <a:rPr lang="it-IT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it-IT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9</a:t>
            </a:r>
          </a:p>
          <a:p>
            <a:pPr marL="0" indent="0">
              <a:buNone/>
            </a:pPr>
            <a:r>
              <a:rPr lang="it-IT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8 % 3</a:t>
            </a:r>
          </a:p>
          <a:p>
            <a:pPr marL="0" indent="0">
              <a:buNone/>
            </a:pPr>
            <a:r>
              <a:rPr lang="it-IT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it-IT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2</a:t>
            </a:r>
          </a:p>
          <a:p>
            <a:pPr marL="0" indent="0">
              <a:buNone/>
            </a:pPr>
            <a:r>
              <a:rPr lang="it-IT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1 + 5j</a:t>
            </a:r>
          </a:p>
          <a:p>
            <a:pPr marL="0" indent="0">
              <a:buNone/>
            </a:pPr>
            <a:r>
              <a:rPr lang="it-IT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(</a:t>
            </a:r>
            <a:r>
              <a:rPr lang="it-IT" b="1" dirty="0">
                <a:latin typeface="Courier New" panose="02070309020205020404" pitchFamily="49" charset="0"/>
                <a:cs typeface="Courier New" panose="02070309020205020404" pitchFamily="49" charset="0"/>
              </a:rPr>
              <a:t>1+5j)</a:t>
            </a:r>
            <a:endParaRPr lang="it-IT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5508104" y="3140968"/>
            <a:ext cx="21230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dirty="0" smtClean="0">
                <a:solidFill>
                  <a:schemeClr val="tx1"/>
                </a:solidFill>
              </a:rPr>
              <a:t>Divisione intera</a:t>
            </a:r>
            <a:endParaRPr lang="it-IT" sz="2400" dirty="0">
              <a:solidFill>
                <a:schemeClr val="tx1"/>
              </a:solidFill>
            </a:endParaRPr>
          </a:p>
        </p:txBody>
      </p:sp>
      <p:cxnSp>
        <p:nvCxnSpPr>
          <p:cNvPr id="6" name="Connettore 2 5"/>
          <p:cNvCxnSpPr>
            <a:stCxn id="4" idx="1"/>
          </p:cNvCxnSpPr>
          <p:nvPr/>
        </p:nvCxnSpPr>
        <p:spPr bwMode="auto">
          <a:xfrm flipH="1">
            <a:off x="2411760" y="3371801"/>
            <a:ext cx="3096344" cy="345231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8" name="CasellaDiTesto 7"/>
          <p:cNvSpPr txBox="1"/>
          <p:nvPr/>
        </p:nvSpPr>
        <p:spPr>
          <a:xfrm>
            <a:off x="4695020" y="2099131"/>
            <a:ext cx="41764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chemeClr val="tx1"/>
                </a:solidFill>
              </a:rPr>
              <a:t>Divisione intera in </a:t>
            </a:r>
            <a:r>
              <a:rPr lang="it-IT" sz="2400" dirty="0" err="1" smtClean="0">
                <a:solidFill>
                  <a:srgbClr val="FF0000"/>
                </a:solidFill>
              </a:rPr>
              <a:t>Python</a:t>
            </a:r>
            <a:r>
              <a:rPr lang="it-IT" sz="2400" dirty="0" smtClean="0">
                <a:solidFill>
                  <a:srgbClr val="FF0000"/>
                </a:solidFill>
              </a:rPr>
              <a:t> 2.x</a:t>
            </a:r>
            <a:endParaRPr lang="it-IT" sz="2400" dirty="0">
              <a:solidFill>
                <a:srgbClr val="FF0000"/>
              </a:solidFill>
            </a:endParaRPr>
          </a:p>
        </p:txBody>
      </p:sp>
      <p:cxnSp>
        <p:nvCxnSpPr>
          <p:cNvPr id="10" name="Connettore 2 9"/>
          <p:cNvCxnSpPr>
            <a:stCxn id="8" idx="1"/>
          </p:cNvCxnSpPr>
          <p:nvPr/>
        </p:nvCxnSpPr>
        <p:spPr bwMode="auto">
          <a:xfrm flipH="1">
            <a:off x="2123728" y="2329964"/>
            <a:ext cx="2571292" cy="378956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1" name="CasellaDiTesto 10"/>
          <p:cNvSpPr txBox="1"/>
          <p:nvPr/>
        </p:nvSpPr>
        <p:spPr>
          <a:xfrm>
            <a:off x="5017543" y="4293096"/>
            <a:ext cx="35314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dirty="0" smtClean="0">
                <a:solidFill>
                  <a:schemeClr val="tx1"/>
                </a:solidFill>
              </a:rPr>
              <a:t>Resto della divisione intera</a:t>
            </a:r>
            <a:endParaRPr lang="it-IT" sz="2400" dirty="0">
              <a:solidFill>
                <a:schemeClr val="tx1"/>
              </a:solidFill>
            </a:endParaRPr>
          </a:p>
        </p:txBody>
      </p:sp>
      <p:cxnSp>
        <p:nvCxnSpPr>
          <p:cNvPr id="12" name="Connettore 2 11"/>
          <p:cNvCxnSpPr>
            <a:stCxn id="11" idx="1"/>
          </p:cNvCxnSpPr>
          <p:nvPr/>
        </p:nvCxnSpPr>
        <p:spPr bwMode="auto">
          <a:xfrm flipH="1">
            <a:off x="1740555" y="4523929"/>
            <a:ext cx="3276988" cy="489247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5" name="CasellaDiTesto 14"/>
          <p:cNvSpPr txBox="1"/>
          <p:nvPr/>
        </p:nvSpPr>
        <p:spPr>
          <a:xfrm>
            <a:off x="4499992" y="5373216"/>
            <a:ext cx="26009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dirty="0" smtClean="0">
                <a:solidFill>
                  <a:schemeClr val="tx1"/>
                </a:solidFill>
              </a:rPr>
              <a:t>Numero complesso</a:t>
            </a:r>
            <a:endParaRPr lang="it-IT" sz="2400" dirty="0">
              <a:solidFill>
                <a:schemeClr val="tx1"/>
              </a:solidFill>
            </a:endParaRPr>
          </a:p>
        </p:txBody>
      </p:sp>
      <p:cxnSp>
        <p:nvCxnSpPr>
          <p:cNvPr id="17" name="Connettore 2 16"/>
          <p:cNvCxnSpPr>
            <a:stCxn id="15" idx="1"/>
          </p:cNvCxnSpPr>
          <p:nvPr/>
        </p:nvCxnSpPr>
        <p:spPr bwMode="auto">
          <a:xfrm flipH="1">
            <a:off x="1835696" y="5604049"/>
            <a:ext cx="2664296" cy="57199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705664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D</a:t>
            </a:r>
            <a:r>
              <a:rPr lang="it-IT" dirty="0" err="1" smtClean="0"/>
              <a:t>ocstring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51520" y="1052735"/>
            <a:ext cx="3816424" cy="5517927"/>
          </a:xfrm>
        </p:spPr>
        <p:txBody>
          <a:bodyPr/>
          <a:lstStyle/>
          <a:p>
            <a:pPr marL="0" indent="0">
              <a:buNone/>
            </a:pPr>
            <a:r>
              <a:rPr lang="it-IT" sz="2400" dirty="0" smtClean="0"/>
              <a:t>Una </a:t>
            </a:r>
            <a:r>
              <a:rPr lang="it-IT" sz="2400" dirty="0" err="1" smtClean="0"/>
              <a:t>Docstring</a:t>
            </a:r>
            <a:r>
              <a:rPr lang="it-IT" sz="2400" dirty="0" smtClean="0"/>
              <a:t> è una stringa che documenta il codice. Deve essere la prima istruzione dopo la definizione di una funzione, classe, etc.</a:t>
            </a:r>
          </a:p>
          <a:p>
            <a:pPr marL="0" indent="0">
              <a:buNone/>
            </a:pPr>
            <a:r>
              <a:rPr lang="it-IT" sz="2400" dirty="0" smtClean="0"/>
              <a:t>Tipicamente si usano le stringhe </a:t>
            </a:r>
            <a:r>
              <a:rPr lang="it-IT" sz="2400" dirty="0" err="1" smtClean="0"/>
              <a:t>multiline</a:t>
            </a:r>
            <a:r>
              <a:rPr lang="it-IT" sz="2400" dirty="0" smtClean="0"/>
              <a:t> che iniziano e terminano con: """</a:t>
            </a:r>
            <a:endParaRPr lang="it-IT" sz="2400" dirty="0"/>
          </a:p>
          <a:p>
            <a:endParaRPr lang="it-IT" sz="2400" dirty="0"/>
          </a:p>
        </p:txBody>
      </p:sp>
      <p:grpSp>
        <p:nvGrpSpPr>
          <p:cNvPr id="4" name="Gruppo 3"/>
          <p:cNvGrpSpPr/>
          <p:nvPr/>
        </p:nvGrpSpPr>
        <p:grpSpPr>
          <a:xfrm>
            <a:off x="4067944" y="994284"/>
            <a:ext cx="4968552" cy="4954996"/>
            <a:chOff x="2843808" y="3140968"/>
            <a:chExt cx="4248472" cy="4954996"/>
          </a:xfrm>
        </p:grpSpPr>
        <p:sp>
          <p:nvSpPr>
            <p:cNvPr id="5" name="Rettangolo 4"/>
            <p:cNvSpPr/>
            <p:nvPr/>
          </p:nvSpPr>
          <p:spPr bwMode="auto">
            <a:xfrm>
              <a:off x="2843808" y="3645023"/>
              <a:ext cx="4248472" cy="4450941"/>
            </a:xfrm>
            <a:prstGeom prst="rect">
              <a:avLst/>
            </a:prstGeom>
            <a:solidFill>
              <a:srgbClr val="B3E9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r>
                <a:rPr lang="en-US" sz="2000" b="1" dirty="0" err="1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def</a:t>
              </a:r>
              <a:r>
                <a:rPr lang="en-US" sz="2000" b="1" dirty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</a:t>
              </a:r>
              <a:r>
                <a:rPr lang="en-US" sz="2000" b="1" dirty="0" err="1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pluto</a:t>
              </a:r>
              <a:r>
                <a:rPr lang="en-US" sz="20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(a, b=3.0, c=None):</a:t>
              </a:r>
              <a:endParaRPr lang="en-US" sz="2000" b="1" dirty="0">
                <a:solidFill>
                  <a:schemeClr val="tx1"/>
                </a:solidFill>
                <a:latin typeface="Courier New" panose="02070309020205020404" pitchFamily="49" charset="0"/>
                <a:ea typeface="ＭＳ Ｐゴシック" charset="0"/>
                <a:cs typeface="Courier New" panose="02070309020205020404" pitchFamily="49" charset="0"/>
              </a:endParaRPr>
            </a:p>
            <a:p>
              <a:r>
                <a:rPr lang="en-US" sz="2000" b="1" dirty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  </a:t>
              </a:r>
              <a:r>
                <a:rPr lang="en-US" sz="2000" b="1" dirty="0" smtClean="0">
                  <a:solidFill>
                    <a:srgbClr val="002060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""" Test optional argument</a:t>
              </a:r>
            </a:p>
            <a:p>
              <a:r>
                <a:rPr lang="en-US" sz="2000" b="1" dirty="0" smtClean="0">
                  <a:solidFill>
                    <a:srgbClr val="002060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  b and c are optional</a:t>
              </a:r>
            </a:p>
            <a:p>
              <a:r>
                <a:rPr lang="en-US" sz="2000" b="1" dirty="0">
                  <a:solidFill>
                    <a:srgbClr val="002060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  </a:t>
              </a:r>
              <a:r>
                <a:rPr lang="en-US" sz="2000" b="1" dirty="0" smtClean="0">
                  <a:solidFill>
                    <a:srgbClr val="002060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""" </a:t>
              </a:r>
            </a:p>
            <a:p>
              <a:r>
                <a:rPr lang="en-US" sz="20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  print('a = ', a)</a:t>
              </a:r>
            </a:p>
            <a:p>
              <a:r>
                <a:rPr lang="it-IT" sz="20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  </a:t>
              </a:r>
              <a:r>
                <a:rPr lang="it-IT" sz="2000" b="1" dirty="0" err="1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print</a:t>
              </a:r>
              <a:r>
                <a:rPr lang="it-IT" sz="2000" b="1" dirty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(</a:t>
              </a:r>
              <a:r>
                <a:rPr lang="it-IT" sz="20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'b = ', b)</a:t>
              </a:r>
            </a:p>
            <a:p>
              <a:endParaRPr lang="it-IT" sz="2000" b="1" dirty="0" smtClean="0">
                <a:solidFill>
                  <a:schemeClr val="tx1"/>
                </a:solidFill>
                <a:latin typeface="Courier New" panose="02070309020205020404" pitchFamily="49" charset="0"/>
                <a:ea typeface="ＭＳ Ｐゴシック" charset="0"/>
                <a:cs typeface="Courier New" panose="02070309020205020404" pitchFamily="49" charset="0"/>
              </a:endParaRPr>
            </a:p>
            <a:p>
              <a:r>
                <a:rPr lang="it-IT" sz="20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  </a:t>
              </a:r>
              <a:r>
                <a:rPr lang="it-IT" sz="2000" b="1" dirty="0" err="1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if</a:t>
              </a:r>
              <a:r>
                <a:rPr lang="it-IT" sz="20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c </a:t>
              </a:r>
              <a:r>
                <a:rPr lang="it-IT" sz="2000" b="1" dirty="0" err="1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is</a:t>
              </a:r>
              <a:r>
                <a:rPr lang="it-IT" sz="20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None:</a:t>
              </a:r>
            </a:p>
            <a:p>
              <a:r>
                <a:rPr lang="it-IT" sz="2000" b="1" dirty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</a:t>
              </a:r>
              <a:r>
                <a:rPr lang="it-IT" sz="20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    c = []</a:t>
              </a:r>
            </a:p>
            <a:p>
              <a:r>
                <a:rPr lang="it-IT" sz="20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  </a:t>
              </a:r>
              <a:r>
                <a:rPr lang="it-IT" sz="2000" b="1" dirty="0" err="1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c.append</a:t>
              </a:r>
              <a:r>
                <a:rPr lang="it-IT" sz="20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(b)</a:t>
              </a:r>
            </a:p>
            <a:p>
              <a:endParaRPr lang="it-IT" sz="2000" b="1" dirty="0" smtClean="0">
                <a:solidFill>
                  <a:schemeClr val="tx1"/>
                </a:solidFill>
                <a:latin typeface="Courier New" panose="02070309020205020404" pitchFamily="49" charset="0"/>
                <a:ea typeface="ＭＳ Ｐゴシック" charset="0"/>
                <a:cs typeface="Courier New" panose="02070309020205020404" pitchFamily="49" charset="0"/>
              </a:endParaRPr>
            </a:p>
            <a:p>
              <a:r>
                <a:rPr lang="it-IT" sz="20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  </a:t>
              </a:r>
              <a:r>
                <a:rPr lang="it-IT" sz="2000" b="1" dirty="0" err="1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print</a:t>
              </a:r>
              <a:r>
                <a:rPr lang="it-IT" sz="2000" b="1" dirty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(</a:t>
              </a:r>
              <a:r>
                <a:rPr lang="it-IT" sz="20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'c =', c)</a:t>
              </a:r>
            </a:p>
            <a:p>
              <a:endParaRPr lang="it-IT" sz="2000" b="1" dirty="0" smtClean="0">
                <a:solidFill>
                  <a:schemeClr val="tx1"/>
                </a:solidFill>
                <a:latin typeface="Courier New" panose="02070309020205020404" pitchFamily="49" charset="0"/>
                <a:ea typeface="ＭＳ Ｐゴシック" charset="0"/>
                <a:cs typeface="Courier New" panose="02070309020205020404" pitchFamily="49" charset="0"/>
              </a:endParaRPr>
            </a:p>
            <a:p>
              <a:r>
                <a:rPr lang="it-IT" sz="20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  </a:t>
              </a:r>
              <a:r>
                <a:rPr lang="it-IT" sz="2000" b="1" dirty="0" err="1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return</a:t>
              </a:r>
              <a:r>
                <a:rPr lang="it-IT" sz="20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a, b, c</a:t>
              </a:r>
            </a:p>
          </p:txBody>
        </p:sp>
        <p:sp>
          <p:nvSpPr>
            <p:cNvPr id="6" name="Rettangolo 5"/>
            <p:cNvSpPr/>
            <p:nvPr/>
          </p:nvSpPr>
          <p:spPr bwMode="auto">
            <a:xfrm>
              <a:off x="2843808" y="3140968"/>
              <a:ext cx="4248472" cy="504056"/>
            </a:xfrm>
            <a:prstGeom prst="rect">
              <a:avLst/>
            </a:prstGeom>
            <a:solidFill>
              <a:srgbClr val="CCFF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buNone/>
                <a:tabLst/>
              </a:pPr>
              <a:r>
                <a:rPr lang="it-IT" sz="2400" b="1" dirty="0" smtClean="0">
                  <a:solidFill>
                    <a:schemeClr val="tx1"/>
                  </a:solidFill>
                  <a:latin typeface="Calibri" charset="0"/>
                  <a:ea typeface="ＭＳ Ｐゴシック" charset="0"/>
                </a:rPr>
                <a:t>funzioni.py</a:t>
              </a:r>
              <a:endParaRPr kumimoji="0" lang="it-IT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charset="0"/>
                <a:ea typeface="ＭＳ Ｐゴシック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70802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None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51520" y="1052735"/>
            <a:ext cx="8640960" cy="5616625"/>
          </a:xfrm>
        </p:spPr>
        <p:txBody>
          <a:bodyPr>
            <a:normAutofit fontScale="77500" lnSpcReduction="20000"/>
          </a:bodyPr>
          <a:lstStyle/>
          <a:p>
            <a:r>
              <a:rPr lang="it-IT" dirty="0" smtClean="0"/>
              <a:t>Usato per indicare la mancanza di qualche cosa</a:t>
            </a:r>
          </a:p>
          <a:p>
            <a:r>
              <a:rPr lang="it-IT" dirty="0" smtClean="0"/>
              <a:t>E’ un tipo a se stante </a:t>
            </a:r>
            <a:r>
              <a:rPr lang="it-IT" b="1" dirty="0" err="1" smtClean="0"/>
              <a:t>NoneType</a:t>
            </a:r>
            <a:r>
              <a:rPr lang="it-IT" dirty="0" smtClean="0"/>
              <a:t> che ha una sola variabile di quel tipo ovvero </a:t>
            </a:r>
            <a:r>
              <a:rPr lang="it-IT" b="1" dirty="0" smtClean="0"/>
              <a:t>None</a:t>
            </a:r>
            <a:r>
              <a:rPr lang="it-IT" dirty="0" smtClean="0"/>
              <a:t>.</a:t>
            </a:r>
          </a:p>
          <a:p>
            <a:r>
              <a:rPr lang="it-IT" dirty="0" smtClean="0"/>
              <a:t>Una funzione che non ritorna nulla (ovvero che non ha un istruzione </a:t>
            </a:r>
            <a:r>
              <a:rPr lang="it-IT" b="1" dirty="0" err="1" smtClean="0"/>
              <a:t>return</a:t>
            </a:r>
            <a:r>
              <a:rPr lang="it-IT" dirty="0" smtClean="0"/>
              <a:t>) in realtà ritorna </a:t>
            </a:r>
            <a:r>
              <a:rPr lang="it-IT" b="1" dirty="0" smtClean="0"/>
              <a:t>None</a:t>
            </a:r>
            <a:r>
              <a:rPr lang="it-IT" dirty="0" smtClean="0"/>
              <a:t>.</a:t>
            </a:r>
          </a:p>
          <a:p>
            <a:r>
              <a:rPr lang="it-IT" dirty="0" smtClean="0"/>
              <a:t>Si controlla l’uguaglianza di un oggetto con None tramite: </a:t>
            </a:r>
            <a:r>
              <a:rPr lang="it-IT" i="1" dirty="0" err="1" smtClean="0"/>
              <a:t>nomeoggetto</a:t>
            </a:r>
            <a:r>
              <a:rPr lang="it-IT" dirty="0" smtClean="0"/>
              <a:t> </a:t>
            </a:r>
            <a:r>
              <a:rPr lang="it-IT" b="1" dirty="0" err="1" smtClean="0"/>
              <a:t>is</a:t>
            </a:r>
            <a:r>
              <a:rPr lang="it-IT" b="1" dirty="0" smtClean="0"/>
              <a:t> None</a:t>
            </a:r>
            <a:r>
              <a:rPr lang="it-IT" dirty="0" smtClean="0"/>
              <a:t>. </a:t>
            </a:r>
          </a:p>
          <a:p>
            <a:r>
              <a:rPr lang="it-IT" dirty="0" smtClean="0"/>
              <a:t>Si usa tipicamente se abbiamo un argomento di default di tipo mutabile:</a:t>
            </a:r>
          </a:p>
          <a:p>
            <a:pPr marL="457200" lvl="1" indent="0">
              <a:buNone/>
            </a:pPr>
            <a:r>
              <a:rPr lang="it-IT" sz="26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def</a:t>
            </a:r>
            <a:r>
              <a:rPr lang="it-IT" sz="2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it-IT" sz="26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pluto</a:t>
            </a:r>
            <a:r>
              <a:rPr lang="it-IT" sz="2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it-IT" sz="26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arg</a:t>
            </a:r>
            <a:r>
              <a:rPr lang="it-IT" sz="2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=None)</a:t>
            </a:r>
          </a:p>
          <a:p>
            <a:pPr marL="457200" lvl="1" indent="0">
              <a:buNone/>
            </a:pPr>
            <a:r>
              <a:rPr lang="it-IT" sz="2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it-IT" sz="2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it-IT" sz="26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if</a:t>
            </a:r>
            <a:r>
              <a:rPr lang="it-IT" sz="2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it-IT" sz="26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arg</a:t>
            </a:r>
            <a:r>
              <a:rPr lang="it-IT" sz="2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it-IT" sz="26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is</a:t>
            </a:r>
            <a:r>
              <a:rPr lang="it-IT" sz="2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None:</a:t>
            </a:r>
          </a:p>
          <a:p>
            <a:pPr marL="457200" lvl="1" indent="0">
              <a:buNone/>
            </a:pPr>
            <a:r>
              <a:rPr lang="it-IT" sz="2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lang="it-IT" sz="26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arg</a:t>
            </a:r>
            <a:r>
              <a:rPr lang="it-IT" sz="2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= []</a:t>
            </a:r>
          </a:p>
          <a:p>
            <a:r>
              <a:rPr lang="it-IT" sz="3000" dirty="0" smtClean="0">
                <a:cs typeface="Courier New" panose="02070309020205020404" pitchFamily="49" charset="0"/>
              </a:rPr>
              <a:t>Attenzione diverso dal float NAN:</a:t>
            </a:r>
          </a:p>
          <a:p>
            <a:pPr marL="457200" lvl="1" indent="0">
              <a:buNone/>
            </a:pPr>
            <a:r>
              <a:rPr lang="en-US" sz="23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a </a:t>
            </a:r>
            <a:r>
              <a:rPr lang="en-US" sz="2300" b="1" dirty="0">
                <a:latin typeface="Courier New" panose="02070309020205020404" pitchFamily="49" charset="0"/>
                <a:cs typeface="Courier New" panose="02070309020205020404" pitchFamily="49" charset="0"/>
              </a:rPr>
              <a:t>= </a:t>
            </a:r>
            <a:r>
              <a:rPr lang="en-US" sz="23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np.sqrt</a:t>
            </a:r>
            <a:r>
              <a:rPr lang="en-US" sz="23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23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np.array</a:t>
            </a:r>
            <a:r>
              <a:rPr lang="en-US" sz="2300" b="1" dirty="0">
                <a:latin typeface="Courier New" panose="02070309020205020404" pitchFamily="49" charset="0"/>
                <a:cs typeface="Courier New" panose="02070309020205020404" pitchFamily="49" charset="0"/>
              </a:rPr>
              <a:t>([1.0, 2.0, -2.0, 3.0]))</a:t>
            </a:r>
          </a:p>
          <a:p>
            <a:pPr marL="457200" lvl="1" indent="0">
              <a:buNone/>
            </a:pPr>
            <a:r>
              <a:rPr lang="it-IT" sz="23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sz="23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np.isnan</a:t>
            </a:r>
            <a:r>
              <a:rPr lang="it-IT" sz="23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(a)</a:t>
            </a:r>
          </a:p>
          <a:p>
            <a:pPr marL="457200" lvl="1" indent="0">
              <a:buNone/>
            </a:pPr>
            <a:r>
              <a:rPr lang="it-IT" sz="23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array</a:t>
            </a:r>
            <a:r>
              <a:rPr lang="it-IT" sz="2300" b="1" dirty="0">
                <a:latin typeface="Courier New" panose="02070309020205020404" pitchFamily="49" charset="0"/>
                <a:cs typeface="Courier New" panose="02070309020205020404" pitchFamily="49" charset="0"/>
              </a:rPr>
              <a:t>([False, False,  True, False], </a:t>
            </a:r>
            <a:r>
              <a:rPr lang="it-IT" sz="23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dtype</a:t>
            </a:r>
            <a:r>
              <a:rPr lang="it-IT" sz="2300" b="1" dirty="0"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lang="it-IT" sz="23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bool</a:t>
            </a:r>
            <a:r>
              <a:rPr lang="it-IT" sz="2300" b="1" dirty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570003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Lista di argomenti variabile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sz="18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positionalarg</a:t>
            </a: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(4, 5, 'Ciao')</a:t>
            </a:r>
          </a:p>
          <a:p>
            <a:pPr marL="0" indent="0">
              <a:buNone/>
            </a:pP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(4, 5, 'Ciao</a:t>
            </a: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')</a:t>
            </a:r>
          </a:p>
          <a:p>
            <a:pPr marL="0" indent="0">
              <a:buNone/>
            </a:pP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&gt;&gt;&gt; a = [4, 5, 'Ciao']</a:t>
            </a:r>
          </a:p>
          <a:p>
            <a:pPr marL="0" indent="0">
              <a:buNone/>
            </a:pP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sz="18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positionalarg</a:t>
            </a: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(*a)</a:t>
            </a:r>
            <a:endParaRPr lang="it-IT" sz="18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(4, 5, 'Ciao')</a:t>
            </a:r>
          </a:p>
          <a:p>
            <a:pPr marL="0" indent="0">
              <a:buNone/>
            </a:pPr>
            <a:endParaRPr lang="it-IT" sz="18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it-IT" sz="18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it-IT" sz="18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sz="18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keywordarg</a:t>
            </a: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it-IT" sz="18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pippo</a:t>
            </a: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=5,pluto=6,topo='Ciao')</a:t>
            </a:r>
          </a:p>
          <a:p>
            <a:pPr marL="0" indent="0">
              <a:buNone/>
            </a:pP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{'topo': 'Ciao', '</a:t>
            </a:r>
            <a:r>
              <a:rPr lang="it-IT" sz="18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pippo</a:t>
            </a: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': 5, '</a:t>
            </a:r>
            <a:r>
              <a:rPr lang="it-IT" sz="18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pluto</a:t>
            </a: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': 6}</a:t>
            </a:r>
          </a:p>
          <a:p>
            <a:pPr marL="0" indent="0">
              <a:buNone/>
            </a:pP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b </a:t>
            </a: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= {'primo':3.4, 'sec':7.8}</a:t>
            </a:r>
          </a:p>
          <a:p>
            <a:pPr marL="0" indent="0">
              <a:buNone/>
            </a:pP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sz="18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keywordarg</a:t>
            </a: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(**b)</a:t>
            </a:r>
          </a:p>
          <a:p>
            <a:pPr marL="0" indent="0">
              <a:buNone/>
            </a:pP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{'primo': 3.4, 'sec': 7.8}</a:t>
            </a:r>
            <a:endParaRPr lang="it-IT" sz="18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it-IT" sz="18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it-IT" sz="18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grpSp>
        <p:nvGrpSpPr>
          <p:cNvPr id="4" name="Gruppo 3"/>
          <p:cNvGrpSpPr/>
          <p:nvPr/>
        </p:nvGrpSpPr>
        <p:grpSpPr>
          <a:xfrm>
            <a:off x="5580112" y="980728"/>
            <a:ext cx="3384376" cy="2016224"/>
            <a:chOff x="2843808" y="3140968"/>
            <a:chExt cx="4248472" cy="2016224"/>
          </a:xfrm>
        </p:grpSpPr>
        <p:sp>
          <p:nvSpPr>
            <p:cNvPr id="5" name="Rettangolo 4"/>
            <p:cNvSpPr/>
            <p:nvPr/>
          </p:nvSpPr>
          <p:spPr bwMode="auto">
            <a:xfrm>
              <a:off x="2843808" y="3645024"/>
              <a:ext cx="4248472" cy="1512168"/>
            </a:xfrm>
            <a:prstGeom prst="rect">
              <a:avLst/>
            </a:prstGeom>
            <a:solidFill>
              <a:srgbClr val="B3E9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r>
                <a:rPr lang="en-US" sz="1600" b="1" dirty="0" err="1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def</a:t>
              </a:r>
              <a:r>
                <a:rPr lang="en-US" sz="16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</a:t>
              </a:r>
              <a:r>
                <a:rPr lang="en-US" sz="1600" b="1" dirty="0" err="1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positionalarg</a:t>
              </a:r>
              <a:r>
                <a:rPr lang="en-US" sz="16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(*</a:t>
              </a:r>
              <a:r>
                <a:rPr lang="en-US" sz="1600" b="1" dirty="0" err="1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arg</a:t>
              </a:r>
              <a:r>
                <a:rPr lang="en-US" sz="16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):</a:t>
              </a:r>
            </a:p>
            <a:p>
              <a:r>
                <a:rPr lang="en-US" sz="1600" b="1" dirty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</a:t>
              </a:r>
              <a:r>
                <a:rPr lang="en-US" sz="16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 print(</a:t>
              </a:r>
              <a:r>
                <a:rPr lang="en-US" sz="1600" b="1" dirty="0" err="1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arg</a:t>
              </a:r>
              <a:r>
                <a:rPr lang="en-US" sz="16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)</a:t>
              </a:r>
            </a:p>
            <a:p>
              <a:endParaRPr lang="en-US" sz="1600" b="1" dirty="0">
                <a:solidFill>
                  <a:schemeClr val="tx1"/>
                </a:solidFill>
                <a:latin typeface="Courier New" panose="02070309020205020404" pitchFamily="49" charset="0"/>
                <a:ea typeface="ＭＳ Ｐゴシック" charset="0"/>
                <a:cs typeface="Courier New" panose="02070309020205020404" pitchFamily="49" charset="0"/>
              </a:endParaRPr>
            </a:p>
            <a:p>
              <a:r>
                <a:rPr lang="en-US" sz="1600" b="1" dirty="0" err="1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def</a:t>
              </a:r>
              <a:r>
                <a:rPr lang="en-US" sz="16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</a:t>
              </a:r>
              <a:r>
                <a:rPr lang="en-US" sz="1600" b="1" dirty="0" err="1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keywordarg</a:t>
              </a:r>
              <a:r>
                <a:rPr lang="en-US" sz="16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(**</a:t>
              </a:r>
              <a:r>
                <a:rPr lang="en-US" sz="1600" b="1" dirty="0" err="1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kwarg</a:t>
              </a:r>
              <a:r>
                <a:rPr lang="en-US" sz="16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):</a:t>
              </a:r>
            </a:p>
            <a:p>
              <a:r>
                <a:rPr lang="en-US" sz="16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  print(</a:t>
              </a:r>
              <a:r>
                <a:rPr lang="en-US" sz="1600" b="1" dirty="0" err="1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kwarg</a:t>
              </a:r>
              <a:r>
                <a:rPr lang="en-US" sz="16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) </a:t>
              </a:r>
            </a:p>
          </p:txBody>
        </p:sp>
        <p:sp>
          <p:nvSpPr>
            <p:cNvPr id="6" name="Rettangolo 5"/>
            <p:cNvSpPr/>
            <p:nvPr/>
          </p:nvSpPr>
          <p:spPr bwMode="auto">
            <a:xfrm>
              <a:off x="2843808" y="3140968"/>
              <a:ext cx="4248472" cy="504056"/>
            </a:xfrm>
            <a:prstGeom prst="rect">
              <a:avLst/>
            </a:prstGeom>
            <a:solidFill>
              <a:srgbClr val="CCFF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buNone/>
                <a:tabLst/>
              </a:pPr>
              <a:r>
                <a:rPr lang="it-IT" b="1" dirty="0" smtClean="0">
                  <a:solidFill>
                    <a:schemeClr val="tx1"/>
                  </a:solidFill>
                  <a:latin typeface="Calibri" charset="0"/>
                  <a:ea typeface="ＭＳ Ｐゴシック" charset="0"/>
                </a:rPr>
                <a:t>argumentlist.py</a:t>
              </a:r>
              <a:endParaRPr kumimoji="0" lang="it-IT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charset="0"/>
                <a:ea typeface="ＭＳ Ｐゴシック" charset="0"/>
              </a:endParaRPr>
            </a:p>
          </p:txBody>
        </p:sp>
      </p:grpSp>
      <p:sp>
        <p:nvSpPr>
          <p:cNvPr id="7" name="CasellaDiTesto 6"/>
          <p:cNvSpPr txBox="1"/>
          <p:nvPr/>
        </p:nvSpPr>
        <p:spPr>
          <a:xfrm>
            <a:off x="231208" y="3140968"/>
            <a:ext cx="8733280" cy="707886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sz="2000" dirty="0" smtClean="0">
                <a:solidFill>
                  <a:schemeClr val="tx1"/>
                </a:solidFill>
              </a:rPr>
              <a:t>Gli argomenti sono inseriti in una </a:t>
            </a:r>
            <a:r>
              <a:rPr lang="it-IT" sz="2000" dirty="0" err="1" smtClean="0">
                <a:solidFill>
                  <a:schemeClr val="tx1"/>
                </a:solidFill>
              </a:rPr>
              <a:t>tupla</a:t>
            </a:r>
            <a:r>
              <a:rPr lang="it-IT" sz="2000" dirty="0" smtClean="0">
                <a:solidFill>
                  <a:schemeClr val="tx1"/>
                </a:solidFill>
              </a:rPr>
              <a:t>. Una lista od una </a:t>
            </a:r>
            <a:r>
              <a:rPr lang="it-IT" sz="2000" dirty="0" err="1" smtClean="0">
                <a:solidFill>
                  <a:schemeClr val="tx1"/>
                </a:solidFill>
              </a:rPr>
              <a:t>tupla</a:t>
            </a:r>
            <a:r>
              <a:rPr lang="it-IT" sz="2000" dirty="0" smtClean="0">
                <a:solidFill>
                  <a:schemeClr val="tx1"/>
                </a:solidFill>
              </a:rPr>
              <a:t> con lo * davanti vengono spacchettate negli argomenti. </a:t>
            </a:r>
          </a:p>
        </p:txBody>
      </p:sp>
      <p:sp>
        <p:nvSpPr>
          <p:cNvPr id="8" name="CasellaDiTesto 7"/>
          <p:cNvSpPr txBox="1"/>
          <p:nvPr/>
        </p:nvSpPr>
        <p:spPr>
          <a:xfrm>
            <a:off x="129654" y="6077327"/>
            <a:ext cx="8733280" cy="400110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sz="2000" dirty="0" smtClean="0">
                <a:solidFill>
                  <a:schemeClr val="tx1"/>
                </a:solidFill>
              </a:rPr>
              <a:t>Gli argomenti passati tramite keyword diventano dizionari (e viceversa). </a:t>
            </a:r>
          </a:p>
        </p:txBody>
      </p:sp>
    </p:spTree>
    <p:extLst>
      <p:ext uri="{BB962C8B-B14F-4D97-AF65-F5344CB8AC3E}">
        <p14:creationId xmlns:p14="http://schemas.microsoft.com/office/powerpoint/2010/main" val="859898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Programmazione </a:t>
            </a:r>
            <a:r>
              <a:rPr lang="it-IT" dirty="0" err="1" smtClean="0"/>
              <a:t>Obj</a:t>
            </a:r>
            <a:r>
              <a:rPr lang="it-IT" dirty="0" smtClean="0"/>
              <a:t>. Or.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it-IT" dirty="0"/>
              <a:t>E’ più </a:t>
            </a:r>
            <a:r>
              <a:rPr lang="it-IT" dirty="0" smtClean="0"/>
              <a:t>naturale, </a:t>
            </a:r>
            <a:r>
              <a:rPr lang="it-IT" dirty="0"/>
              <a:t>siamo abituati ad interagire nel mondo reale con </a:t>
            </a:r>
            <a:r>
              <a:rPr lang="it-IT" dirty="0" smtClean="0"/>
              <a:t>oggetti.</a:t>
            </a:r>
          </a:p>
          <a:p>
            <a:pPr lvl="1"/>
            <a:r>
              <a:rPr lang="it-IT" dirty="0" smtClean="0"/>
              <a:t>Attributi. Dati contenuti nell'oggetto.</a:t>
            </a:r>
          </a:p>
          <a:p>
            <a:pPr lvl="1"/>
            <a:r>
              <a:rPr lang="it-IT" dirty="0" smtClean="0"/>
              <a:t>Metodi. Procedure che interagiscono con l'oggetto.</a:t>
            </a:r>
          </a:p>
          <a:p>
            <a:r>
              <a:rPr lang="it-IT" dirty="0"/>
              <a:t>Permette di separare meglio le </a:t>
            </a:r>
            <a:r>
              <a:rPr lang="it-IT" dirty="0" smtClean="0"/>
              <a:t>responsabilità.</a:t>
            </a:r>
          </a:p>
          <a:p>
            <a:pPr lvl="1"/>
            <a:r>
              <a:rPr lang="it-IT" dirty="0" smtClean="0"/>
              <a:t>Se scrivo su un foglio, lo posso fare nello stesso modo con una penna, una matita od un pennarello.</a:t>
            </a:r>
          </a:p>
          <a:p>
            <a:pPr lvl="1"/>
            <a:r>
              <a:rPr lang="it-IT" dirty="0" smtClean="0"/>
              <a:t>Ereditarietà</a:t>
            </a:r>
          </a:p>
          <a:p>
            <a:r>
              <a:rPr lang="it-IT" dirty="0"/>
              <a:t>Schemi di disegno del software (Design Pattern</a:t>
            </a:r>
            <a:r>
              <a:rPr lang="it-IT" dirty="0" smtClean="0"/>
              <a:t>).</a:t>
            </a:r>
          </a:p>
          <a:p>
            <a:pPr lvl="1"/>
            <a:r>
              <a:rPr lang="it-IT" dirty="0"/>
              <a:t>se ne parla dal 1987, ma diventati famosi dal 1994 a partire dal libro  </a:t>
            </a:r>
            <a:r>
              <a:rPr lang="it-IT" i="1" dirty="0">
                <a:hlinkClick r:id="rId2"/>
              </a:rPr>
              <a:t>Design </a:t>
            </a:r>
            <a:r>
              <a:rPr lang="it-IT" i="1" dirty="0" err="1">
                <a:hlinkClick r:id="rId2"/>
              </a:rPr>
              <a:t>Patterns</a:t>
            </a:r>
            <a:r>
              <a:rPr lang="it-IT" i="1" dirty="0">
                <a:hlinkClick r:id="rId2"/>
              </a:rPr>
              <a:t>: </a:t>
            </a:r>
            <a:r>
              <a:rPr lang="it-IT" i="1" dirty="0" err="1">
                <a:hlinkClick r:id="rId2"/>
              </a:rPr>
              <a:t>Elements</a:t>
            </a:r>
            <a:r>
              <a:rPr lang="it-IT" i="1" dirty="0">
                <a:hlinkClick r:id="rId2"/>
              </a:rPr>
              <a:t> of </a:t>
            </a:r>
            <a:r>
              <a:rPr lang="it-IT" i="1" dirty="0" err="1">
                <a:hlinkClick r:id="rId2"/>
              </a:rPr>
              <a:t>Reusable</a:t>
            </a:r>
            <a:r>
              <a:rPr lang="it-IT" i="1" dirty="0">
                <a:hlinkClick r:id="rId2"/>
              </a:rPr>
              <a:t> Object-</a:t>
            </a:r>
            <a:r>
              <a:rPr lang="it-IT" i="1" dirty="0" err="1">
                <a:hlinkClick r:id="rId2"/>
              </a:rPr>
              <a:t>Oriented</a:t>
            </a:r>
            <a:r>
              <a:rPr lang="it-IT" i="1" dirty="0">
                <a:hlinkClick r:id="rId2"/>
              </a:rPr>
              <a:t> Software</a:t>
            </a:r>
            <a:r>
              <a:rPr lang="it-IT" dirty="0"/>
              <a:t> gli autori sono spesso citati con l’acronimo </a:t>
            </a:r>
            <a:r>
              <a:rPr lang="it-IT" dirty="0" err="1"/>
              <a:t>GoF</a:t>
            </a:r>
            <a:r>
              <a:rPr lang="it-IT" dirty="0"/>
              <a:t> (Gang of </a:t>
            </a:r>
            <a:r>
              <a:rPr lang="it-IT" dirty="0" err="1"/>
              <a:t>Four</a:t>
            </a:r>
            <a:r>
              <a:rPr lang="it-IT" dirty="0" smtClean="0"/>
              <a:t>).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501685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Vita di un oggetto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it-IT" dirty="0" smtClean="0"/>
              <a:t>Creazione.</a:t>
            </a:r>
          </a:p>
          <a:p>
            <a:pPr lvl="1"/>
            <a:r>
              <a:rPr lang="it-IT" dirty="0" smtClean="0"/>
              <a:t>In </a:t>
            </a:r>
            <a:r>
              <a:rPr lang="it-IT" dirty="0" err="1" smtClean="0"/>
              <a:t>Python</a:t>
            </a:r>
            <a:r>
              <a:rPr lang="it-IT" dirty="0" smtClean="0"/>
              <a:t> il metodo </a:t>
            </a:r>
            <a:r>
              <a:rPr lang="it-IT" b="1" dirty="0" smtClean="0"/>
              <a:t>__</a:t>
            </a:r>
            <a:r>
              <a:rPr lang="it-IT" b="1" dirty="0" err="1" smtClean="0"/>
              <a:t>init</a:t>
            </a:r>
            <a:r>
              <a:rPr lang="it-IT" b="1" dirty="0" smtClean="0"/>
              <a:t>__</a:t>
            </a:r>
          </a:p>
          <a:p>
            <a:pPr lvl="1"/>
            <a:r>
              <a:rPr lang="it-IT" dirty="0" smtClean="0"/>
              <a:t>Dopo la creazione un oggetto deve essere completo.</a:t>
            </a:r>
          </a:p>
          <a:p>
            <a:r>
              <a:rPr lang="it-IT" dirty="0" smtClean="0"/>
              <a:t>Vita.</a:t>
            </a:r>
          </a:p>
          <a:p>
            <a:pPr lvl="1"/>
            <a:r>
              <a:rPr lang="it-IT" dirty="0" smtClean="0"/>
              <a:t>Vari metodi possono modificare lo stato di un oggetto o farlo interagire con altri oggetti.</a:t>
            </a:r>
          </a:p>
          <a:p>
            <a:r>
              <a:rPr lang="it-IT" dirty="0" smtClean="0"/>
              <a:t>Distruzione.</a:t>
            </a:r>
          </a:p>
          <a:p>
            <a:pPr lvl="1"/>
            <a:r>
              <a:rPr lang="it-IT" dirty="0" smtClean="0"/>
              <a:t> In C++ si parla di distruttore, in Fortran di routine "</a:t>
            </a:r>
            <a:r>
              <a:rPr lang="it-IT" dirty="0" err="1" smtClean="0"/>
              <a:t>final</a:t>
            </a:r>
            <a:r>
              <a:rPr lang="it-IT" dirty="0" smtClean="0"/>
              <a:t>".</a:t>
            </a:r>
          </a:p>
          <a:p>
            <a:pPr lvl="1"/>
            <a:r>
              <a:rPr lang="it-IT" dirty="0" smtClean="0"/>
              <a:t>In </a:t>
            </a:r>
            <a:r>
              <a:rPr lang="it-IT" dirty="0" err="1" smtClean="0"/>
              <a:t>Python</a:t>
            </a:r>
            <a:r>
              <a:rPr lang="it-IT" dirty="0" smtClean="0"/>
              <a:t> la </a:t>
            </a:r>
            <a:r>
              <a:rPr lang="it-IT" dirty="0" err="1" smtClean="0"/>
              <a:t>deallocazione</a:t>
            </a:r>
            <a:r>
              <a:rPr lang="it-IT" dirty="0" smtClean="0"/>
              <a:t> della memoria è automatica.</a:t>
            </a:r>
          </a:p>
          <a:p>
            <a:pPr lvl="1"/>
            <a:r>
              <a:rPr lang="it-IT" dirty="0" smtClean="0"/>
              <a:t>Se si devono fare delle operazioni "finali",  meglio usare i </a:t>
            </a:r>
            <a:r>
              <a:rPr lang="it-IT" dirty="0" err="1" smtClean="0"/>
              <a:t>Context</a:t>
            </a:r>
            <a:r>
              <a:rPr lang="it-IT" dirty="0" smtClean="0"/>
              <a:t> Manager con l'istruzione </a:t>
            </a:r>
            <a:r>
              <a:rPr lang="it-IT" b="1" dirty="0" smtClean="0"/>
              <a:t>with</a:t>
            </a:r>
            <a:r>
              <a:rPr lang="it-IT" dirty="0"/>
              <a:t> </a:t>
            </a:r>
            <a:r>
              <a:rPr lang="it-IT" dirty="0" smtClean="0"/>
              <a:t>(come accade con i file).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003673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C</a:t>
            </a:r>
            <a:r>
              <a:rPr lang="it-IT" dirty="0" smtClean="0"/>
              <a:t>lassi</a:t>
            </a:r>
            <a:endParaRPr lang="it-IT" dirty="0"/>
          </a:p>
        </p:txBody>
      </p:sp>
      <p:sp>
        <p:nvSpPr>
          <p:cNvPr id="3" name="CasellaDiTesto 2"/>
          <p:cNvSpPr txBox="1"/>
          <p:nvPr/>
        </p:nvSpPr>
        <p:spPr>
          <a:xfrm>
            <a:off x="107950" y="980728"/>
            <a:ext cx="878453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&gt;&gt;&gt; %</a:t>
            </a:r>
            <a:r>
              <a:rPr lang="it-IT" sz="16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run</a:t>
            </a:r>
            <a:r>
              <a:rPr lang="it-IT" sz="16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it-IT" sz="16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myclass</a:t>
            </a:r>
            <a:endParaRPr lang="it-IT" sz="1600" b="1" dirty="0" smtClean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it-IT" sz="16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&gt;&gt;&gt; a = </a:t>
            </a:r>
            <a:r>
              <a:rPr lang="it-IT" sz="16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MyClass</a:t>
            </a:r>
            <a:r>
              <a:rPr lang="it-IT" sz="1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('Pluto</a:t>
            </a:r>
            <a:r>
              <a:rPr lang="it-IT" sz="16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')</a:t>
            </a:r>
          </a:p>
          <a:p>
            <a:r>
              <a:rPr lang="it-IT" sz="16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&gt;&gt;&gt; a</a:t>
            </a:r>
          </a:p>
          <a:p>
            <a:r>
              <a:rPr lang="it-IT" sz="16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Nome</a:t>
            </a:r>
            <a:r>
              <a:rPr lang="it-IT" sz="1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: </a:t>
            </a:r>
            <a:r>
              <a:rPr lang="it-IT" sz="16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Pluto</a:t>
            </a:r>
          </a:p>
          <a:p>
            <a:r>
              <a:rPr lang="pt-BR" sz="16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&gt;&gt;&gt; a.add</a:t>
            </a:r>
            <a:r>
              <a:rPr lang="pt-BR" sz="1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(' e Clara')</a:t>
            </a:r>
          </a:p>
          <a:p>
            <a:r>
              <a:rPr lang="pt-BR" sz="16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pt-BR" sz="1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</a:t>
            </a:r>
          </a:p>
          <a:p>
            <a:r>
              <a:rPr lang="pt-BR" sz="16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pt-BR" sz="1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Nome: Pluto e </a:t>
            </a:r>
            <a:r>
              <a:rPr lang="pt-BR" sz="16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Clara</a:t>
            </a:r>
          </a:p>
          <a:p>
            <a:r>
              <a:rPr lang="pt-BR" sz="16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pt-BR" sz="1600" b="1" dirty="0" smtClean="0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dir</a:t>
            </a:r>
            <a:r>
              <a:rPr lang="pt-BR" sz="16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(a)</a:t>
            </a:r>
          </a:p>
          <a:p>
            <a:r>
              <a:rPr lang="pt-BR" sz="1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['__class__',</a:t>
            </a:r>
          </a:p>
          <a:p>
            <a:r>
              <a:rPr lang="pt-BR" sz="16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....</a:t>
            </a:r>
          </a:p>
          <a:p>
            <a:r>
              <a:rPr lang="pt-BR" sz="1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'__init</a:t>
            </a:r>
            <a:r>
              <a:rPr lang="pt-BR" sz="16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__',</a:t>
            </a:r>
          </a:p>
          <a:p>
            <a:r>
              <a:rPr lang="pt-BR" sz="1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pt-BR" sz="16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....</a:t>
            </a:r>
            <a:endParaRPr lang="pt-BR" sz="1600" b="1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pt-BR" sz="1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'add',</a:t>
            </a:r>
          </a:p>
          <a:p>
            <a:r>
              <a:rPr lang="pt-BR" sz="1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'nome</a:t>
            </a:r>
            <a:r>
              <a:rPr lang="pt-BR" sz="16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']</a:t>
            </a:r>
          </a:p>
          <a:p>
            <a:endParaRPr lang="it-IT" sz="1600" b="1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56516" y="4581128"/>
            <a:ext cx="8887398" cy="1938992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sz="2000" dirty="0" err="1" smtClean="0">
                <a:solidFill>
                  <a:schemeClr val="tx1"/>
                </a:solidFill>
              </a:rPr>
              <a:t>MyClass</a:t>
            </a:r>
            <a:r>
              <a:rPr lang="it-IT" sz="2000" dirty="0" smtClean="0">
                <a:solidFill>
                  <a:schemeClr val="tx1"/>
                </a:solidFill>
              </a:rPr>
              <a:t> discende da </a:t>
            </a:r>
            <a:r>
              <a:rPr lang="it-IT" sz="2000" dirty="0" err="1" smtClean="0">
                <a:solidFill>
                  <a:schemeClr val="tx1"/>
                </a:solidFill>
              </a:rPr>
              <a:t>object</a:t>
            </a:r>
            <a:r>
              <a:rPr lang="it-IT" sz="2000" dirty="0" smtClean="0">
                <a:solidFill>
                  <a:schemeClr val="tx1"/>
                </a:solidFill>
              </a:rPr>
              <a:t> (sempre consigliabile in Py2, non necessario in Py3).</a:t>
            </a:r>
          </a:p>
          <a:p>
            <a:r>
              <a:rPr lang="it-IT" sz="2000" dirty="0" smtClean="0">
                <a:solidFill>
                  <a:schemeClr val="tx1"/>
                </a:solidFill>
              </a:rPr>
              <a:t>Ha tre metodi:</a:t>
            </a:r>
          </a:p>
          <a:p>
            <a:r>
              <a:rPr lang="it-IT" sz="2000" b="1" dirty="0" smtClean="0">
                <a:solidFill>
                  <a:schemeClr val="tx1"/>
                </a:solidFill>
              </a:rPr>
              <a:t>__</a:t>
            </a:r>
            <a:r>
              <a:rPr lang="it-IT" sz="2000" b="1" dirty="0" err="1" smtClean="0">
                <a:solidFill>
                  <a:schemeClr val="tx1"/>
                </a:solidFill>
              </a:rPr>
              <a:t>init</a:t>
            </a:r>
            <a:r>
              <a:rPr lang="it-IT" sz="2000" b="1" dirty="0" smtClean="0">
                <a:solidFill>
                  <a:schemeClr val="tx1"/>
                </a:solidFill>
              </a:rPr>
              <a:t>__</a:t>
            </a:r>
            <a:r>
              <a:rPr lang="it-IT" sz="2000" dirty="0" smtClean="0">
                <a:solidFill>
                  <a:schemeClr val="tx1"/>
                </a:solidFill>
              </a:rPr>
              <a:t>    il costruttore.</a:t>
            </a:r>
          </a:p>
          <a:p>
            <a:r>
              <a:rPr lang="it-IT" sz="2000" dirty="0" smtClean="0">
                <a:solidFill>
                  <a:schemeClr val="tx1"/>
                </a:solidFill>
              </a:rPr>
              <a:t>__</a:t>
            </a:r>
            <a:r>
              <a:rPr lang="it-IT" sz="2000" dirty="0" err="1" smtClean="0">
                <a:solidFill>
                  <a:schemeClr val="tx1"/>
                </a:solidFill>
              </a:rPr>
              <a:t>repr</a:t>
            </a:r>
            <a:r>
              <a:rPr lang="it-IT" sz="2000" dirty="0" smtClean="0">
                <a:solidFill>
                  <a:schemeClr val="tx1"/>
                </a:solidFill>
              </a:rPr>
              <a:t>__  viene invocato quando </a:t>
            </a:r>
            <a:r>
              <a:rPr lang="it-IT" sz="2000" dirty="0" err="1" smtClean="0">
                <a:solidFill>
                  <a:schemeClr val="tx1"/>
                </a:solidFill>
              </a:rPr>
              <a:t>Python</a:t>
            </a:r>
            <a:r>
              <a:rPr lang="it-IT" sz="2000" dirty="0" smtClean="0">
                <a:solidFill>
                  <a:schemeClr val="tx1"/>
                </a:solidFill>
              </a:rPr>
              <a:t> vuole rappresentarlo. ritorna una stringa.</a:t>
            </a:r>
          </a:p>
          <a:p>
            <a:r>
              <a:rPr lang="it-IT" sz="2000" dirty="0" err="1" smtClean="0">
                <a:solidFill>
                  <a:schemeClr val="tx1"/>
                </a:solidFill>
              </a:rPr>
              <a:t>add</a:t>
            </a:r>
            <a:r>
              <a:rPr lang="it-IT" sz="2000" dirty="0" smtClean="0">
                <a:solidFill>
                  <a:schemeClr val="tx1"/>
                </a:solidFill>
              </a:rPr>
              <a:t>            che aggiunge un suffisso al nome.</a:t>
            </a:r>
          </a:p>
          <a:p>
            <a:r>
              <a:rPr lang="it-IT" sz="2000" dirty="0" smtClean="0">
                <a:solidFill>
                  <a:schemeClr val="tx1"/>
                </a:solidFill>
              </a:rPr>
              <a:t>Il primo argomento di ogni metodo è </a:t>
            </a:r>
            <a:r>
              <a:rPr lang="it-IT" sz="2000" b="1" dirty="0" smtClean="0">
                <a:solidFill>
                  <a:schemeClr val="tx1"/>
                </a:solidFill>
              </a:rPr>
              <a:t>self</a:t>
            </a:r>
            <a:r>
              <a:rPr lang="it-IT" sz="2000" dirty="0" smtClean="0">
                <a:solidFill>
                  <a:schemeClr val="tx1"/>
                </a:solidFill>
              </a:rPr>
              <a:t> corrispondente all’oggetto stesso.</a:t>
            </a:r>
            <a:endParaRPr lang="it-IT" sz="2000" dirty="0">
              <a:solidFill>
                <a:schemeClr val="tx1"/>
              </a:solidFill>
            </a:endParaRPr>
          </a:p>
        </p:txBody>
      </p:sp>
      <p:grpSp>
        <p:nvGrpSpPr>
          <p:cNvPr id="4" name="Gruppo 3"/>
          <p:cNvGrpSpPr/>
          <p:nvPr/>
        </p:nvGrpSpPr>
        <p:grpSpPr>
          <a:xfrm>
            <a:off x="3347864" y="980728"/>
            <a:ext cx="5647484" cy="3024336"/>
            <a:chOff x="2843808" y="3140968"/>
            <a:chExt cx="4248472" cy="3024336"/>
          </a:xfrm>
        </p:grpSpPr>
        <p:sp>
          <p:nvSpPr>
            <p:cNvPr id="5" name="Rettangolo 4"/>
            <p:cNvSpPr/>
            <p:nvPr/>
          </p:nvSpPr>
          <p:spPr bwMode="auto">
            <a:xfrm>
              <a:off x="2843808" y="3645024"/>
              <a:ext cx="4248472" cy="2520280"/>
            </a:xfrm>
            <a:prstGeom prst="rect">
              <a:avLst/>
            </a:prstGeom>
            <a:solidFill>
              <a:srgbClr val="B3E9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r>
                <a:rPr lang="en-US" sz="16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class </a:t>
              </a:r>
              <a:r>
                <a:rPr lang="en-US" sz="1600" b="1" dirty="0" err="1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MyClass</a:t>
              </a:r>
              <a:r>
                <a:rPr lang="en-US" sz="16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(object):</a:t>
              </a:r>
            </a:p>
            <a:p>
              <a:r>
                <a:rPr lang="en-US" sz="1600" b="1" dirty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</a:t>
              </a:r>
              <a:r>
                <a:rPr lang="en-US" sz="16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 </a:t>
              </a:r>
              <a:r>
                <a:rPr lang="en-US" sz="1600" b="1" dirty="0" err="1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def</a:t>
              </a:r>
              <a:r>
                <a:rPr lang="en-US" sz="16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__</a:t>
              </a:r>
              <a:r>
                <a:rPr lang="en-US" sz="1600" b="1" dirty="0" err="1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init</a:t>
              </a:r>
              <a:r>
                <a:rPr lang="en-US" sz="16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__(self, </a:t>
              </a:r>
              <a:r>
                <a:rPr lang="en-US" sz="1600" b="1" dirty="0" err="1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nome</a:t>
              </a:r>
              <a:r>
                <a:rPr lang="en-US" sz="16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):</a:t>
              </a:r>
            </a:p>
            <a:p>
              <a:r>
                <a:rPr lang="en-US" sz="16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     </a:t>
              </a:r>
              <a:r>
                <a:rPr lang="en-US" sz="1600" b="1" dirty="0" err="1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self.nome</a:t>
              </a:r>
              <a:r>
                <a:rPr lang="en-US" sz="16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= </a:t>
              </a:r>
              <a:r>
                <a:rPr lang="en-US" sz="1600" b="1" dirty="0" err="1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nome</a:t>
              </a:r>
              <a:endParaRPr lang="en-US" sz="1600" b="1" dirty="0" smtClean="0">
                <a:solidFill>
                  <a:schemeClr val="tx1"/>
                </a:solidFill>
                <a:latin typeface="Courier New" panose="02070309020205020404" pitchFamily="49" charset="0"/>
                <a:ea typeface="ＭＳ Ｐゴシック" charset="0"/>
                <a:cs typeface="Courier New" panose="02070309020205020404" pitchFamily="49" charset="0"/>
              </a:endParaRPr>
            </a:p>
            <a:p>
              <a:endParaRPr lang="en-US" sz="1600" b="1" dirty="0">
                <a:solidFill>
                  <a:schemeClr val="tx1"/>
                </a:solidFill>
                <a:latin typeface="Courier New" panose="02070309020205020404" pitchFamily="49" charset="0"/>
                <a:ea typeface="ＭＳ Ｐゴシック" charset="0"/>
                <a:cs typeface="Courier New" panose="02070309020205020404" pitchFamily="49" charset="0"/>
              </a:endParaRPr>
            </a:p>
            <a:p>
              <a:r>
                <a:rPr lang="en-US" sz="16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  </a:t>
              </a:r>
              <a:r>
                <a:rPr lang="en-US" sz="1600" b="1" dirty="0" err="1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def</a:t>
              </a:r>
              <a:r>
                <a:rPr lang="en-US" sz="16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__</a:t>
              </a:r>
              <a:r>
                <a:rPr lang="en-US" sz="1600" b="1" dirty="0" err="1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repr</a:t>
              </a:r>
              <a:r>
                <a:rPr lang="en-US" sz="16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__(self):</a:t>
              </a:r>
            </a:p>
            <a:p>
              <a:r>
                <a:rPr lang="en-US" sz="1600" b="1" dirty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</a:t>
              </a:r>
              <a:r>
                <a:rPr lang="en-US" sz="16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    </a:t>
              </a:r>
              <a:r>
                <a:rPr lang="en-US" sz="1600" b="1" dirty="0" err="1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rstr</a:t>
              </a:r>
              <a:r>
                <a:rPr lang="en-US" sz="16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= ['Nome: ' + </a:t>
              </a:r>
              <a:r>
                <a:rPr lang="en-US" sz="1600" b="1" dirty="0" err="1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str</a:t>
              </a:r>
              <a:r>
                <a:rPr lang="en-US" sz="16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(</a:t>
              </a:r>
              <a:r>
                <a:rPr lang="en-US" sz="1600" b="1" dirty="0" err="1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self.nome</a:t>
              </a:r>
              <a:r>
                <a:rPr lang="en-US" sz="16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)]</a:t>
              </a:r>
            </a:p>
            <a:p>
              <a:r>
                <a:rPr lang="en-US" sz="1600" b="1" dirty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</a:t>
              </a:r>
              <a:r>
                <a:rPr lang="en-US" sz="16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    return "\</a:t>
              </a:r>
              <a:r>
                <a:rPr lang="en-US" sz="1600" b="1" dirty="0" err="1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n".join</a:t>
              </a:r>
              <a:r>
                <a:rPr lang="en-US" sz="16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(</a:t>
              </a:r>
              <a:r>
                <a:rPr lang="en-US" sz="1600" b="1" dirty="0" err="1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rstr</a:t>
              </a:r>
              <a:r>
                <a:rPr lang="en-US" sz="16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)</a:t>
              </a:r>
            </a:p>
            <a:p>
              <a:endParaRPr lang="en-US" sz="1600" b="1" dirty="0" smtClean="0">
                <a:solidFill>
                  <a:schemeClr val="tx1"/>
                </a:solidFill>
                <a:latin typeface="Courier New" panose="02070309020205020404" pitchFamily="49" charset="0"/>
                <a:ea typeface="ＭＳ Ｐゴシック" charset="0"/>
                <a:cs typeface="Courier New" panose="02070309020205020404" pitchFamily="49" charset="0"/>
              </a:endParaRPr>
            </a:p>
            <a:p>
              <a:r>
                <a:rPr lang="en-US" sz="16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  </a:t>
              </a:r>
              <a:r>
                <a:rPr lang="en-US" sz="1600" b="1" dirty="0" err="1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def</a:t>
              </a:r>
              <a:r>
                <a:rPr lang="en-US" sz="16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add(self, </a:t>
              </a:r>
              <a:r>
                <a:rPr lang="en-US" sz="1600" b="1" dirty="0" err="1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suff</a:t>
              </a:r>
              <a:r>
                <a:rPr lang="en-US" sz="16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):</a:t>
              </a:r>
            </a:p>
            <a:p>
              <a:r>
                <a:rPr lang="en-US" sz="1600" b="1" dirty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</a:t>
              </a:r>
              <a:r>
                <a:rPr lang="en-US" sz="16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    </a:t>
              </a:r>
              <a:r>
                <a:rPr lang="en-US" sz="1600" b="1" dirty="0" err="1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self.nome</a:t>
              </a:r>
              <a:r>
                <a:rPr lang="en-US" sz="16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+= </a:t>
              </a:r>
              <a:r>
                <a:rPr lang="en-US" sz="1600" b="1" dirty="0" err="1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suff</a:t>
              </a:r>
              <a:endParaRPr lang="it-IT" sz="1600" b="1" dirty="0" smtClean="0">
                <a:solidFill>
                  <a:schemeClr val="tx1"/>
                </a:solidFill>
                <a:latin typeface="Courier New" panose="02070309020205020404" pitchFamily="49" charset="0"/>
                <a:ea typeface="ＭＳ Ｐゴシック" charset="0"/>
                <a:cs typeface="Courier New" panose="02070309020205020404" pitchFamily="49" charset="0"/>
              </a:endParaRPr>
            </a:p>
          </p:txBody>
        </p:sp>
        <p:sp>
          <p:nvSpPr>
            <p:cNvPr id="6" name="Rettangolo 5"/>
            <p:cNvSpPr/>
            <p:nvPr/>
          </p:nvSpPr>
          <p:spPr bwMode="auto">
            <a:xfrm>
              <a:off x="2843808" y="3140968"/>
              <a:ext cx="4248472" cy="504056"/>
            </a:xfrm>
            <a:prstGeom prst="rect">
              <a:avLst/>
            </a:prstGeom>
            <a:solidFill>
              <a:srgbClr val="CCFF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buNone/>
                <a:tabLst/>
              </a:pPr>
              <a:r>
                <a:rPr lang="it-IT" b="1" dirty="0" smtClean="0">
                  <a:solidFill>
                    <a:schemeClr val="tx1"/>
                  </a:solidFill>
                  <a:latin typeface="Calibri" charset="0"/>
                  <a:ea typeface="ＭＳ Ｐゴシック" charset="0"/>
                </a:rPr>
                <a:t>myclass.py</a:t>
              </a:r>
              <a:endParaRPr kumimoji="0" lang="it-IT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charset="0"/>
                <a:ea typeface="ＭＳ Ｐゴシック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7165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Classe Ereditarietà</a:t>
            </a:r>
            <a:endParaRPr lang="it-IT" dirty="0"/>
          </a:p>
        </p:txBody>
      </p:sp>
      <p:sp>
        <p:nvSpPr>
          <p:cNvPr id="3" name="CasellaDiTesto 2"/>
          <p:cNvSpPr txBox="1"/>
          <p:nvPr/>
        </p:nvSpPr>
        <p:spPr>
          <a:xfrm>
            <a:off x="107950" y="980728"/>
            <a:ext cx="878453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&gt;&gt;&gt; %</a:t>
            </a:r>
            <a:r>
              <a:rPr lang="it-IT" sz="1600" b="1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run</a:t>
            </a:r>
            <a:r>
              <a:rPr lang="it-IT" sz="16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myclass2</a:t>
            </a:r>
          </a:p>
          <a:p>
            <a:endParaRPr lang="it-IT" sz="1600" b="1" dirty="0" smtClean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it-IT" sz="16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&gt;&gt;&gt; a = Point(2,3)</a:t>
            </a:r>
          </a:p>
          <a:p>
            <a:r>
              <a:rPr lang="it-IT" sz="16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&gt;&gt;&gt; a</a:t>
            </a:r>
          </a:p>
          <a:p>
            <a:r>
              <a:rPr lang="it-IT" sz="1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x=2, y=3</a:t>
            </a:r>
            <a:endParaRPr lang="it-IT" sz="1600" b="1" dirty="0" smtClean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endParaRPr lang="pt-BR" sz="1600" b="1" dirty="0" smtClean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pt-BR" sz="16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&gt;&gt;&gt; b = Square(2,3,5)</a:t>
            </a:r>
            <a:endParaRPr lang="pt-BR" sz="1600" b="1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pt-BR" sz="16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&gt;&gt;&gt; b</a:t>
            </a:r>
            <a:endParaRPr lang="pt-BR" sz="1600" b="1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pt-BR" sz="1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x=2, y=3 w=5</a:t>
            </a:r>
            <a:endParaRPr lang="pt-BR" sz="1600" b="1" dirty="0" smtClean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endParaRPr lang="pt-BR" sz="1600" b="1" dirty="0" smtClean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pt-BR" sz="16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pt-BR" sz="1600" b="1" dirty="0" smtClean="0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isinstance</a:t>
            </a:r>
            <a:r>
              <a:rPr lang="pt-BR" sz="16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(b, </a:t>
            </a:r>
            <a:r>
              <a:rPr lang="pt-BR" sz="1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Square</a:t>
            </a:r>
            <a:r>
              <a:rPr lang="pt-BR" sz="16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r>
              <a:rPr lang="pt-BR" sz="1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pt-BR" sz="16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True</a:t>
            </a:r>
          </a:p>
          <a:p>
            <a:r>
              <a:rPr lang="pt-BR" sz="16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pt-BR" sz="1600" b="1" dirty="0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isinstance</a:t>
            </a:r>
            <a:r>
              <a:rPr lang="pt-BR" sz="1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(b, </a:t>
            </a:r>
            <a:r>
              <a:rPr lang="pt-BR" sz="16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Point)</a:t>
            </a:r>
          </a:p>
          <a:p>
            <a:r>
              <a:rPr lang="pt-BR" sz="1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pt-BR" sz="16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True</a:t>
            </a:r>
          </a:p>
          <a:p>
            <a:endParaRPr lang="it-IT" sz="1600" b="1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grpSp>
        <p:nvGrpSpPr>
          <p:cNvPr id="4" name="Gruppo 3"/>
          <p:cNvGrpSpPr/>
          <p:nvPr/>
        </p:nvGrpSpPr>
        <p:grpSpPr>
          <a:xfrm>
            <a:off x="3347864" y="989446"/>
            <a:ext cx="5647484" cy="3816424"/>
            <a:chOff x="2843808" y="3284984"/>
            <a:chExt cx="4248472" cy="3816424"/>
          </a:xfrm>
        </p:grpSpPr>
        <p:sp>
          <p:nvSpPr>
            <p:cNvPr id="5" name="Rettangolo 4"/>
            <p:cNvSpPr/>
            <p:nvPr/>
          </p:nvSpPr>
          <p:spPr bwMode="auto">
            <a:xfrm>
              <a:off x="2843808" y="3645024"/>
              <a:ext cx="4248472" cy="3456384"/>
            </a:xfrm>
            <a:prstGeom prst="rect">
              <a:avLst/>
            </a:prstGeom>
            <a:solidFill>
              <a:srgbClr val="B3E9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r>
                <a:rPr lang="en-US" sz="14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class Point(object):</a:t>
              </a:r>
            </a:p>
            <a:p>
              <a:r>
                <a:rPr lang="en-US" sz="1400" b="1" dirty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</a:t>
              </a:r>
              <a:r>
                <a:rPr lang="en-US" sz="14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 </a:t>
              </a:r>
              <a:r>
                <a:rPr lang="en-US" sz="1400" b="1" dirty="0" err="1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def</a:t>
              </a:r>
              <a:r>
                <a:rPr lang="en-US" sz="14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__</a:t>
              </a:r>
              <a:r>
                <a:rPr lang="en-US" sz="1400" b="1" dirty="0" err="1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init</a:t>
              </a:r>
              <a:r>
                <a:rPr lang="en-US" sz="14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__(self, x, y):</a:t>
              </a:r>
            </a:p>
            <a:p>
              <a:r>
                <a:rPr lang="en-US" sz="14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     </a:t>
              </a:r>
              <a:r>
                <a:rPr lang="en-US" sz="1400" b="1" dirty="0" err="1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self.x</a:t>
              </a:r>
              <a:r>
                <a:rPr lang="en-US" sz="14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, </a:t>
              </a:r>
              <a:r>
                <a:rPr lang="en-US" sz="1400" b="1" dirty="0" err="1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self.y</a:t>
              </a:r>
              <a:r>
                <a:rPr lang="en-US" sz="14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= x, y</a:t>
              </a:r>
            </a:p>
            <a:p>
              <a:endParaRPr lang="en-US" sz="1400" b="1" dirty="0">
                <a:solidFill>
                  <a:schemeClr val="tx1"/>
                </a:solidFill>
                <a:latin typeface="Courier New" panose="02070309020205020404" pitchFamily="49" charset="0"/>
                <a:ea typeface="ＭＳ Ｐゴシック" charset="0"/>
                <a:cs typeface="Courier New" panose="02070309020205020404" pitchFamily="49" charset="0"/>
              </a:endParaRPr>
            </a:p>
            <a:p>
              <a:r>
                <a:rPr lang="en-US" sz="14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  </a:t>
              </a:r>
              <a:r>
                <a:rPr lang="en-US" sz="1400" b="1" dirty="0" err="1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def</a:t>
              </a:r>
              <a:r>
                <a:rPr lang="en-US" sz="14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__</a:t>
              </a:r>
              <a:r>
                <a:rPr lang="en-US" sz="1400" b="1" dirty="0" err="1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repr</a:t>
              </a:r>
              <a:r>
                <a:rPr lang="en-US" sz="14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__(self):</a:t>
              </a:r>
            </a:p>
            <a:p>
              <a:r>
                <a:rPr lang="en-US" sz="1400" b="1" dirty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</a:t>
              </a:r>
              <a:r>
                <a:rPr lang="en-US" sz="14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    return 'x={0}, y={1}'.format(</a:t>
              </a:r>
              <a:r>
                <a:rPr lang="en-US" sz="1400" b="1" dirty="0" err="1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self.x,self.y</a:t>
              </a:r>
              <a:r>
                <a:rPr lang="en-US" sz="14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)</a:t>
              </a:r>
            </a:p>
            <a:p>
              <a:endPara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ea typeface="ＭＳ Ｐゴシック" charset="0"/>
                <a:cs typeface="Courier New" panose="02070309020205020404" pitchFamily="49" charset="0"/>
              </a:endParaRPr>
            </a:p>
            <a:p>
              <a:r>
                <a:rPr lang="en-US" sz="14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class Square(Point):</a:t>
              </a:r>
            </a:p>
            <a:p>
              <a:r>
                <a:rPr lang="en-US" sz="1400" b="1" dirty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</a:t>
              </a:r>
              <a:r>
                <a:rPr lang="en-US" sz="14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 </a:t>
              </a:r>
              <a:r>
                <a:rPr lang="en-US" sz="1400" b="1" dirty="0" err="1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def</a:t>
              </a:r>
              <a:r>
                <a:rPr lang="en-US" sz="14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__</a:t>
              </a:r>
              <a:r>
                <a:rPr lang="en-US" sz="1400" b="1" dirty="0" err="1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init</a:t>
              </a:r>
              <a:r>
                <a:rPr lang="en-US" sz="14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__(self, x, y, width=1.0):</a:t>
              </a:r>
            </a:p>
            <a:p>
              <a:r>
                <a:rPr lang="en-US" sz="1400" b="1" dirty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</a:t>
              </a:r>
              <a:r>
                <a:rPr lang="en-US" sz="14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    super(</a:t>
              </a:r>
              <a:r>
                <a:rPr lang="en-US" sz="1400" b="1" dirty="0" err="1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Square,self</a:t>
              </a:r>
              <a:r>
                <a:rPr lang="en-US" sz="14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).__</a:t>
              </a:r>
              <a:r>
                <a:rPr lang="en-US" sz="1400" b="1" dirty="0" err="1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init</a:t>
              </a:r>
              <a:r>
                <a:rPr lang="en-US" sz="14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__(</a:t>
              </a:r>
              <a:r>
                <a:rPr lang="en-US" sz="1400" b="1" dirty="0" err="1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x,y</a:t>
              </a:r>
              <a:r>
                <a:rPr lang="en-US" sz="14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)</a:t>
              </a:r>
            </a:p>
            <a:p>
              <a:r>
                <a:rPr lang="en-US" sz="1400" b="1" dirty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</a:t>
              </a:r>
              <a:r>
                <a:rPr lang="en-US" sz="14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    </a:t>
              </a:r>
              <a:r>
                <a:rPr lang="en-US" sz="1400" b="1" dirty="0" err="1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self.width</a:t>
              </a:r>
              <a:r>
                <a:rPr lang="en-US" sz="14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= width</a:t>
              </a:r>
            </a:p>
            <a:p>
              <a:endParaRPr lang="en-US" sz="1400" b="1" dirty="0" smtClean="0">
                <a:solidFill>
                  <a:schemeClr val="tx1"/>
                </a:solidFill>
                <a:latin typeface="Courier New" panose="02070309020205020404" pitchFamily="49" charset="0"/>
                <a:ea typeface="ＭＳ Ｐゴシック" charset="0"/>
                <a:cs typeface="Courier New" panose="02070309020205020404" pitchFamily="49" charset="0"/>
              </a:endParaRPr>
            </a:p>
            <a:p>
              <a:r>
                <a:rPr lang="en-US" sz="14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  </a:t>
              </a:r>
              <a:r>
                <a:rPr lang="en-US" sz="1400" b="1" dirty="0" err="1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def</a:t>
              </a:r>
              <a:r>
                <a:rPr lang="en-US" sz="14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__</a:t>
              </a:r>
              <a:r>
                <a:rPr lang="en-US" sz="1400" b="1" dirty="0" err="1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repr</a:t>
              </a:r>
              <a:r>
                <a:rPr lang="en-US" sz="14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__(self):</a:t>
              </a:r>
            </a:p>
            <a:p>
              <a:r>
                <a:rPr lang="en-US" sz="1400" b="1" dirty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</a:t>
              </a:r>
              <a:r>
                <a:rPr lang="en-US" sz="14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    </a:t>
              </a:r>
              <a:r>
                <a:rPr lang="en-US" sz="1400" b="1" dirty="0" err="1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rst</a:t>
              </a:r>
              <a:r>
                <a:rPr lang="en-US" sz="14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= super(</a:t>
              </a:r>
              <a:r>
                <a:rPr lang="en-US" sz="1400" b="1" dirty="0" err="1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Square,self</a:t>
              </a:r>
              <a:r>
                <a:rPr lang="en-US" sz="14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).__</a:t>
              </a:r>
              <a:r>
                <a:rPr lang="en-US" sz="1400" b="1" dirty="0" err="1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repr</a:t>
              </a:r>
              <a:r>
                <a:rPr lang="en-US" sz="14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__()</a:t>
              </a:r>
            </a:p>
            <a:p>
              <a:r>
                <a:rPr lang="en-US" sz="1400" b="1" dirty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</a:t>
              </a:r>
              <a:r>
                <a:rPr lang="en-US" sz="14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    return </a:t>
              </a:r>
              <a:r>
                <a:rPr lang="en-US" sz="1400" b="1" dirty="0" err="1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rst</a:t>
              </a:r>
              <a:r>
                <a:rPr lang="en-US" sz="14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 + ', w='+</a:t>
              </a:r>
              <a:r>
                <a:rPr lang="en-US" sz="1400" b="1" dirty="0" err="1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str</a:t>
              </a:r>
              <a:r>
                <a:rPr lang="en-US" sz="14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(</a:t>
              </a:r>
              <a:r>
                <a:rPr lang="en-US" sz="1400" b="1" dirty="0" err="1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self.width</a:t>
              </a:r>
              <a:r>
                <a:rPr lang="en-US" sz="1400" b="1" dirty="0" smtClean="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charset="0"/>
                  <a:cs typeface="Courier New" panose="02070309020205020404" pitchFamily="49" charset="0"/>
                </a:rPr>
                <a:t>)   </a:t>
              </a:r>
            </a:p>
          </p:txBody>
        </p:sp>
        <p:sp>
          <p:nvSpPr>
            <p:cNvPr id="6" name="Rettangolo 5"/>
            <p:cNvSpPr/>
            <p:nvPr/>
          </p:nvSpPr>
          <p:spPr bwMode="auto">
            <a:xfrm>
              <a:off x="2843808" y="3284984"/>
              <a:ext cx="4248472" cy="360040"/>
            </a:xfrm>
            <a:prstGeom prst="rect">
              <a:avLst/>
            </a:prstGeom>
            <a:solidFill>
              <a:srgbClr val="CCFF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buNone/>
                <a:tabLst/>
              </a:pPr>
              <a:r>
                <a:rPr lang="it-IT" sz="1600" b="1" dirty="0" smtClean="0">
                  <a:solidFill>
                    <a:schemeClr val="tx1"/>
                  </a:solidFill>
                  <a:latin typeface="Calibri" charset="0"/>
                  <a:ea typeface="ＭＳ Ｐゴシック" charset="0"/>
                </a:rPr>
                <a:t>myclass2.py</a:t>
              </a:r>
              <a:endParaRPr kumimoji="0" lang="it-IT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charset="0"/>
                <a:ea typeface="ＭＳ Ｐゴシック" charset="0"/>
              </a:endParaRPr>
            </a:p>
          </p:txBody>
        </p:sp>
      </p:grpSp>
      <p:sp>
        <p:nvSpPr>
          <p:cNvPr id="7" name="CasellaDiTesto 6"/>
          <p:cNvSpPr txBox="1"/>
          <p:nvPr/>
        </p:nvSpPr>
        <p:spPr>
          <a:xfrm>
            <a:off x="107950" y="5029170"/>
            <a:ext cx="8887398" cy="1631216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sz="2000" dirty="0" err="1" smtClean="0">
                <a:solidFill>
                  <a:srgbClr val="FF0000"/>
                </a:solidFill>
              </a:rPr>
              <a:t>Square</a:t>
            </a:r>
            <a:r>
              <a:rPr lang="it-IT" sz="2000" dirty="0" smtClean="0">
                <a:solidFill>
                  <a:srgbClr val="FF0000"/>
                </a:solidFill>
              </a:rPr>
              <a:t> </a:t>
            </a:r>
            <a:r>
              <a:rPr lang="it-IT" sz="2000" dirty="0" smtClean="0">
                <a:solidFill>
                  <a:schemeClr val="tx1"/>
                </a:solidFill>
              </a:rPr>
              <a:t>discende da </a:t>
            </a:r>
            <a:r>
              <a:rPr lang="it-IT" sz="2000" dirty="0" smtClean="0">
                <a:solidFill>
                  <a:srgbClr val="FF0000"/>
                </a:solidFill>
              </a:rPr>
              <a:t>Point</a:t>
            </a:r>
            <a:r>
              <a:rPr lang="it-IT" sz="2000" dirty="0" smtClean="0">
                <a:solidFill>
                  <a:schemeClr val="tx1"/>
                </a:solidFill>
              </a:rPr>
              <a:t> che discende da </a:t>
            </a:r>
            <a:r>
              <a:rPr lang="it-IT" sz="2000" dirty="0" err="1" smtClean="0">
                <a:solidFill>
                  <a:srgbClr val="FF0000"/>
                </a:solidFill>
              </a:rPr>
              <a:t>object</a:t>
            </a:r>
            <a:r>
              <a:rPr lang="it-IT" sz="2000" dirty="0" smtClean="0">
                <a:solidFill>
                  <a:schemeClr val="tx1"/>
                </a:solidFill>
              </a:rPr>
              <a:t>.</a:t>
            </a:r>
          </a:p>
          <a:p>
            <a:r>
              <a:rPr lang="it-IT" sz="2000" dirty="0" smtClean="0">
                <a:solidFill>
                  <a:schemeClr val="tx1"/>
                </a:solidFill>
              </a:rPr>
              <a:t>I metodi della classe genitore si accedono tramite </a:t>
            </a:r>
            <a:r>
              <a:rPr lang="it-IT" sz="2000" b="1" dirty="0" smtClean="0">
                <a:solidFill>
                  <a:schemeClr val="tx1"/>
                </a:solidFill>
              </a:rPr>
              <a:t>super</a:t>
            </a:r>
            <a:r>
              <a:rPr lang="it-IT" sz="2000" dirty="0" smtClean="0">
                <a:solidFill>
                  <a:schemeClr val="tx1"/>
                </a:solidFill>
              </a:rPr>
              <a:t>.</a:t>
            </a:r>
          </a:p>
          <a:p>
            <a:r>
              <a:rPr lang="it-IT" sz="2000" dirty="0" smtClean="0">
                <a:solidFill>
                  <a:schemeClr val="tx1"/>
                </a:solidFill>
              </a:rPr>
              <a:t>Per controllare se un oggetto appartiene ad una </a:t>
            </a:r>
            <a:r>
              <a:rPr lang="it-IT" sz="2000" dirty="0" err="1" smtClean="0">
                <a:solidFill>
                  <a:schemeClr val="tx1"/>
                </a:solidFill>
              </a:rPr>
              <a:t>clase</a:t>
            </a:r>
            <a:r>
              <a:rPr lang="it-IT" sz="2000" dirty="0" smtClean="0">
                <a:solidFill>
                  <a:schemeClr val="tx1"/>
                </a:solidFill>
              </a:rPr>
              <a:t> che discende da quella data si usa </a:t>
            </a:r>
            <a:r>
              <a:rPr lang="it-IT" sz="2000" b="1" dirty="0" err="1" smtClean="0">
                <a:solidFill>
                  <a:schemeClr val="tx1"/>
                </a:solidFill>
              </a:rPr>
              <a:t>isinstance</a:t>
            </a:r>
            <a:r>
              <a:rPr lang="it-IT" sz="2000" dirty="0" smtClean="0">
                <a:solidFill>
                  <a:schemeClr val="tx1"/>
                </a:solidFill>
              </a:rPr>
              <a:t>. Anche se si preferisce il </a:t>
            </a:r>
            <a:r>
              <a:rPr lang="it-IT" sz="2000" dirty="0" err="1" smtClean="0">
                <a:solidFill>
                  <a:schemeClr val="tx1"/>
                </a:solidFill>
              </a:rPr>
              <a:t>duck</a:t>
            </a:r>
            <a:r>
              <a:rPr lang="it-IT" sz="2000" dirty="0" smtClean="0">
                <a:solidFill>
                  <a:schemeClr val="tx1"/>
                </a:solidFill>
              </a:rPr>
              <a:t> </a:t>
            </a:r>
            <a:r>
              <a:rPr lang="it-IT" sz="2000" dirty="0" err="1" smtClean="0">
                <a:solidFill>
                  <a:schemeClr val="tx1"/>
                </a:solidFill>
              </a:rPr>
              <a:t>typing</a:t>
            </a:r>
            <a:r>
              <a:rPr lang="it-IT" sz="2000" dirty="0" smtClean="0">
                <a:solidFill>
                  <a:schemeClr val="tx1"/>
                </a:solidFill>
              </a:rPr>
              <a:t>, provare ad accedere ai metodi, al massimo darà un errore che si intercetta con </a:t>
            </a:r>
            <a:r>
              <a:rPr lang="it-IT" sz="2000" b="1" dirty="0" err="1" smtClean="0">
                <a:solidFill>
                  <a:schemeClr val="tx1"/>
                </a:solidFill>
              </a:rPr>
              <a:t>try</a:t>
            </a:r>
            <a:r>
              <a:rPr lang="it-IT" sz="2000" b="1" dirty="0" smtClean="0">
                <a:solidFill>
                  <a:schemeClr val="tx1"/>
                </a:solidFill>
              </a:rPr>
              <a:t>…</a:t>
            </a:r>
            <a:r>
              <a:rPr lang="it-IT" sz="2000" b="1" dirty="0" err="1" smtClean="0">
                <a:solidFill>
                  <a:schemeClr val="tx1"/>
                </a:solidFill>
              </a:rPr>
              <a:t>except</a:t>
            </a:r>
            <a:r>
              <a:rPr lang="it-IT" sz="2000" dirty="0" smtClean="0">
                <a:solidFill>
                  <a:schemeClr val="tx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2947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 bwMode="auto">
          <a:xfrm>
            <a:off x="827584" y="1124744"/>
            <a:ext cx="3744416" cy="1080120"/>
          </a:xfrm>
          <a:prstGeom prst="rect">
            <a:avLst/>
          </a:prstGeom>
          <a:solidFill>
            <a:srgbClr val="CCFFC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endParaRPr kumimoji="0" lang="it-IT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Calibri" charset="0"/>
              <a:ea typeface="ＭＳ Ｐゴシック" charset="0"/>
            </a:endParaRPr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Classi altro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sz="18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class</a:t>
            </a: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it-IT" sz="18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DueListe</a:t>
            </a: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it-IT" sz="18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object</a:t>
            </a: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):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comune = []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</a:t>
            </a:r>
            <a:r>
              <a:rPr lang="it-IT" sz="18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def</a:t>
            </a: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__</a:t>
            </a:r>
            <a:r>
              <a:rPr lang="it-IT" sz="18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init</a:t>
            </a: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__(self):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  </a:t>
            </a:r>
            <a:r>
              <a:rPr lang="it-IT" sz="18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self.personale</a:t>
            </a: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= []</a:t>
            </a:r>
          </a:p>
          <a:p>
            <a:pPr marL="0" indent="0">
              <a:buNone/>
            </a:pP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a = </a:t>
            </a:r>
            <a:r>
              <a:rPr lang="it-IT" sz="18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DueListe</a:t>
            </a: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()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b = </a:t>
            </a:r>
            <a:r>
              <a:rPr lang="it-IT" sz="18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DueListe</a:t>
            </a: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()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sz="18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a.numero</a:t>
            </a: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= 32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sz="18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a.comune.append</a:t>
            </a: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('A tutti')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sz="18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a.personale.append</a:t>
            </a: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('A me')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sz="18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print</a:t>
            </a: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it-IT" sz="18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b.comune</a:t>
            </a: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['A tutti']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sz="18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print</a:t>
            </a: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it-IT" sz="18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b.personale</a:t>
            </a: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[]</a:t>
            </a:r>
            <a:endParaRPr lang="it-IT" sz="18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600"/>
              </a:spcBef>
              <a:buNone/>
            </a:pP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sz="18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print</a:t>
            </a: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it-IT" sz="18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a.numero</a:t>
            </a: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32</a:t>
            </a:r>
            <a:endParaRPr lang="it-IT" sz="18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sz="18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b.comune</a:t>
            </a: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= 'E </a:t>
            </a:r>
            <a:r>
              <a:rPr lang="it-IT" sz="18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mo</a:t>
            </a: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 lo </a:t>
            </a:r>
            <a:r>
              <a:rPr lang="it-IT" sz="18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cambio'</a:t>
            </a:r>
            <a:endParaRPr lang="it-IT" sz="18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sz="18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print</a:t>
            </a: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it-IT" sz="18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a.comune</a:t>
            </a: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['A tutti']</a:t>
            </a:r>
          </a:p>
          <a:p>
            <a:pPr marL="0" indent="0">
              <a:spcBef>
                <a:spcPts val="0"/>
              </a:spcBef>
              <a:buNone/>
            </a:pPr>
            <a:endParaRPr lang="it-IT" sz="18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it-IT" sz="18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it-IT" sz="18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5292080" y="1835532"/>
            <a:ext cx="3168352" cy="369332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schemeClr val="tx1"/>
                </a:solidFill>
              </a:rPr>
              <a:t>due oggetti di classe </a:t>
            </a:r>
            <a:r>
              <a:rPr lang="it-IT" dirty="0" err="1" smtClean="0">
                <a:solidFill>
                  <a:schemeClr val="tx1"/>
                </a:solidFill>
              </a:rPr>
              <a:t>DueListe</a:t>
            </a:r>
            <a:endParaRPr lang="it-IT" dirty="0">
              <a:solidFill>
                <a:schemeClr val="tx1"/>
              </a:solidFill>
            </a:endParaRPr>
          </a:p>
        </p:txBody>
      </p:sp>
      <p:cxnSp>
        <p:nvCxnSpPr>
          <p:cNvPr id="7" name="Connettore 2 6"/>
          <p:cNvCxnSpPr>
            <a:stCxn id="5" idx="1"/>
          </p:cNvCxnSpPr>
          <p:nvPr/>
        </p:nvCxnSpPr>
        <p:spPr bwMode="auto">
          <a:xfrm flipH="1">
            <a:off x="2843808" y="2020198"/>
            <a:ext cx="2448272" cy="616714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8" name="CasellaDiTesto 7"/>
          <p:cNvSpPr txBox="1"/>
          <p:nvPr/>
        </p:nvSpPr>
        <p:spPr>
          <a:xfrm>
            <a:off x="4572000" y="2329711"/>
            <a:ext cx="3888432" cy="646331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schemeClr val="tx1"/>
                </a:solidFill>
              </a:rPr>
              <a:t>posso sempre aggiungere un attributo ad un particolare oggetto. </a:t>
            </a:r>
            <a:endParaRPr lang="it-IT" dirty="0">
              <a:solidFill>
                <a:schemeClr val="tx1"/>
              </a:solidFill>
            </a:endParaRPr>
          </a:p>
        </p:txBody>
      </p:sp>
      <p:cxnSp>
        <p:nvCxnSpPr>
          <p:cNvPr id="10" name="Connettore 2 9"/>
          <p:cNvCxnSpPr>
            <a:stCxn id="8" idx="1"/>
          </p:cNvCxnSpPr>
          <p:nvPr/>
        </p:nvCxnSpPr>
        <p:spPr bwMode="auto">
          <a:xfrm flipH="1">
            <a:off x="2841496" y="2652877"/>
            <a:ext cx="1730504" cy="323165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1" name="CasellaDiTesto 10"/>
          <p:cNvSpPr txBox="1"/>
          <p:nvPr/>
        </p:nvSpPr>
        <p:spPr>
          <a:xfrm>
            <a:off x="5220072" y="3141673"/>
            <a:ext cx="3672408" cy="646331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schemeClr val="tx1"/>
                </a:solidFill>
              </a:rPr>
              <a:t>la lista </a:t>
            </a:r>
            <a:r>
              <a:rPr lang="it-IT" b="1" dirty="0" smtClean="0">
                <a:solidFill>
                  <a:schemeClr val="tx1"/>
                </a:solidFill>
              </a:rPr>
              <a:t>comune</a:t>
            </a:r>
            <a:r>
              <a:rPr lang="it-IT" dirty="0" smtClean="0">
                <a:solidFill>
                  <a:schemeClr val="tx1"/>
                </a:solidFill>
              </a:rPr>
              <a:t> è condivisa da tutti gli oggetti della classe </a:t>
            </a:r>
            <a:r>
              <a:rPr lang="it-IT" dirty="0" err="1" smtClean="0">
                <a:solidFill>
                  <a:schemeClr val="tx1"/>
                </a:solidFill>
              </a:rPr>
              <a:t>DueListe</a:t>
            </a:r>
            <a:r>
              <a:rPr lang="it-IT" dirty="0" smtClean="0">
                <a:solidFill>
                  <a:schemeClr val="tx1"/>
                </a:solidFill>
              </a:rPr>
              <a:t>.</a:t>
            </a:r>
            <a:endParaRPr lang="it-IT" dirty="0">
              <a:solidFill>
                <a:schemeClr val="tx1"/>
              </a:solidFill>
            </a:endParaRPr>
          </a:p>
        </p:txBody>
      </p:sp>
      <p:cxnSp>
        <p:nvCxnSpPr>
          <p:cNvPr id="18" name="Connettore 2 17"/>
          <p:cNvCxnSpPr>
            <a:stCxn id="11" idx="1"/>
          </p:cNvCxnSpPr>
          <p:nvPr/>
        </p:nvCxnSpPr>
        <p:spPr bwMode="auto">
          <a:xfrm flipH="1" flipV="1">
            <a:off x="4499992" y="3284984"/>
            <a:ext cx="720080" cy="179855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0" name="Connettore 2 19"/>
          <p:cNvCxnSpPr>
            <a:stCxn id="11" idx="1"/>
          </p:cNvCxnSpPr>
          <p:nvPr/>
        </p:nvCxnSpPr>
        <p:spPr bwMode="auto">
          <a:xfrm flipH="1">
            <a:off x="3059832" y="3464839"/>
            <a:ext cx="2160240" cy="468217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1" name="CasellaDiTesto 20"/>
          <p:cNvSpPr txBox="1"/>
          <p:nvPr/>
        </p:nvSpPr>
        <p:spPr>
          <a:xfrm>
            <a:off x="4299364" y="4221088"/>
            <a:ext cx="4608512" cy="646331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schemeClr val="tx1"/>
                </a:solidFill>
              </a:rPr>
              <a:t>ridefinisco l'attributo </a:t>
            </a:r>
            <a:r>
              <a:rPr lang="it-IT" b="1" dirty="0" smtClean="0">
                <a:solidFill>
                  <a:schemeClr val="tx1"/>
                </a:solidFill>
              </a:rPr>
              <a:t>comune</a:t>
            </a:r>
            <a:r>
              <a:rPr lang="it-IT" dirty="0" smtClean="0">
                <a:solidFill>
                  <a:schemeClr val="tx1"/>
                </a:solidFill>
              </a:rPr>
              <a:t> nell'oggetto </a:t>
            </a:r>
            <a:r>
              <a:rPr lang="it-IT" b="1" dirty="0" smtClean="0">
                <a:solidFill>
                  <a:schemeClr val="tx1"/>
                </a:solidFill>
              </a:rPr>
              <a:t>b</a:t>
            </a:r>
            <a:r>
              <a:rPr lang="it-IT" dirty="0" smtClean="0">
                <a:solidFill>
                  <a:schemeClr val="tx1"/>
                </a:solidFill>
              </a:rPr>
              <a:t>, che non punta più alla lista condivisa.</a:t>
            </a:r>
            <a:endParaRPr lang="it-IT" dirty="0">
              <a:solidFill>
                <a:schemeClr val="tx1"/>
              </a:solidFill>
            </a:endParaRPr>
          </a:p>
        </p:txBody>
      </p:sp>
      <p:cxnSp>
        <p:nvCxnSpPr>
          <p:cNvPr id="23" name="Connettore 2 22"/>
          <p:cNvCxnSpPr/>
          <p:nvPr/>
        </p:nvCxnSpPr>
        <p:spPr bwMode="auto">
          <a:xfrm flipH="1">
            <a:off x="2843808" y="4544253"/>
            <a:ext cx="1455556" cy="1044987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4" name="CasellaDiTesto 23"/>
          <p:cNvSpPr txBox="1"/>
          <p:nvPr/>
        </p:nvSpPr>
        <p:spPr>
          <a:xfrm>
            <a:off x="4860032" y="5066746"/>
            <a:ext cx="4056228" cy="1477328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schemeClr val="tx1"/>
                </a:solidFill>
              </a:rPr>
              <a:t>Ma c'è un modo per raggiungere la lista condivisa a partire dall'oggetto </a:t>
            </a:r>
            <a:r>
              <a:rPr lang="it-IT" b="1" dirty="0" smtClean="0">
                <a:solidFill>
                  <a:schemeClr val="tx1"/>
                </a:solidFill>
              </a:rPr>
              <a:t>b</a:t>
            </a:r>
            <a:r>
              <a:rPr lang="it-IT" dirty="0" smtClean="0">
                <a:solidFill>
                  <a:schemeClr val="tx1"/>
                </a:solidFill>
              </a:rPr>
              <a:t>. Fate </a:t>
            </a:r>
          </a:p>
          <a:p>
            <a:r>
              <a:rPr lang="it-IT" dirty="0" smtClean="0">
                <a:solidFill>
                  <a:schemeClr val="tx1"/>
                </a:solidFill>
              </a:rPr>
              <a:t>&gt;&gt;&gt; </a:t>
            </a:r>
            <a:r>
              <a:rPr lang="it-IT" b="1" dirty="0" smtClean="0">
                <a:solidFill>
                  <a:schemeClr val="tx1"/>
                </a:solidFill>
              </a:rPr>
              <a:t>dir(b)</a:t>
            </a:r>
          </a:p>
          <a:p>
            <a:r>
              <a:rPr lang="it-IT" dirty="0" smtClean="0">
                <a:solidFill>
                  <a:schemeClr val="tx1"/>
                </a:solidFill>
              </a:rPr>
              <a:t>e pensate che la lista condivisa appartiene alla classe di </a:t>
            </a:r>
            <a:r>
              <a:rPr lang="it-IT" b="1" dirty="0" smtClean="0">
                <a:solidFill>
                  <a:schemeClr val="tx1"/>
                </a:solidFill>
              </a:rPr>
              <a:t>b</a:t>
            </a:r>
            <a:r>
              <a:rPr lang="it-IT" dirty="0" smtClean="0">
                <a:solidFill>
                  <a:schemeClr val="tx1"/>
                </a:solidFill>
              </a:rPr>
              <a:t>. </a:t>
            </a:r>
            <a:endParaRPr lang="it-IT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3714363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10006" y="116632"/>
            <a:ext cx="8221663" cy="708124"/>
          </a:xfrm>
        </p:spPr>
        <p:txBody>
          <a:bodyPr/>
          <a:lstStyle/>
          <a:p>
            <a:r>
              <a:rPr lang="it-IT" sz="3600" dirty="0" smtClean="0"/>
              <a:t>Convenzioni e metodi standard</a:t>
            </a:r>
            <a:endParaRPr lang="it-IT" sz="36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it-IT" sz="2000" dirty="0" smtClean="0"/>
              <a:t>In </a:t>
            </a:r>
            <a:r>
              <a:rPr lang="it-IT" sz="2000" dirty="0" err="1"/>
              <a:t>P</a:t>
            </a:r>
            <a:r>
              <a:rPr lang="it-IT" sz="2000" dirty="0" err="1" smtClean="0"/>
              <a:t>ython</a:t>
            </a:r>
            <a:r>
              <a:rPr lang="it-IT" sz="2000" dirty="0" smtClean="0"/>
              <a:t> nulla è realmente protetto, anche se il linguaggio definisce delle convenzioni che forzano  una sorta di protezione.</a:t>
            </a:r>
          </a:p>
          <a:p>
            <a:r>
              <a:rPr lang="it-IT" sz="2000" dirty="0" smtClean="0"/>
              <a:t>In genere metodi o routine che iniziano con un underscore sono considerati privati (ma non c’è nulla che li protegga realmente).</a:t>
            </a:r>
          </a:p>
          <a:p>
            <a:r>
              <a:rPr lang="it-IT" sz="2000" dirty="0" smtClean="0"/>
              <a:t>Metodi che iniziano con due underscore sono privati e parzialmente protetti quando la classe viene estesa.</a:t>
            </a:r>
          </a:p>
          <a:p>
            <a:r>
              <a:rPr lang="it-IT" sz="2000" dirty="0" smtClean="0"/>
              <a:t>I metodi speciali iniziano e terminano con due underscore:</a:t>
            </a:r>
          </a:p>
          <a:p>
            <a:pPr lvl="1"/>
            <a:r>
              <a:rPr lang="it-IT" sz="2000" b="1" dirty="0" smtClean="0"/>
              <a:t>__</a:t>
            </a:r>
            <a:r>
              <a:rPr lang="it-IT" sz="2000" b="1" dirty="0" err="1" smtClean="0"/>
              <a:t>init</a:t>
            </a:r>
            <a:r>
              <a:rPr lang="it-IT" sz="2000" b="1" dirty="0" smtClean="0"/>
              <a:t>__  </a:t>
            </a:r>
            <a:r>
              <a:rPr lang="it-IT" sz="2000" dirty="0" smtClean="0"/>
              <a:t>costruttore</a:t>
            </a:r>
          </a:p>
          <a:p>
            <a:pPr lvl="1"/>
            <a:r>
              <a:rPr lang="it-IT" sz="2000" b="1" dirty="0" smtClean="0"/>
              <a:t>__</a:t>
            </a:r>
            <a:r>
              <a:rPr lang="it-IT" sz="2000" b="1" dirty="0" err="1" smtClean="0"/>
              <a:t>repr</a:t>
            </a:r>
            <a:r>
              <a:rPr lang="it-IT" sz="2000" b="1" dirty="0" smtClean="0"/>
              <a:t>__  </a:t>
            </a:r>
            <a:r>
              <a:rPr lang="it-IT" sz="2000" dirty="0" smtClean="0"/>
              <a:t>rappresentazione</a:t>
            </a:r>
          </a:p>
          <a:p>
            <a:pPr lvl="1"/>
            <a:r>
              <a:rPr lang="it-IT" sz="2000" b="1" dirty="0" smtClean="0"/>
              <a:t>__</a:t>
            </a:r>
            <a:r>
              <a:rPr lang="it-IT" sz="2000" b="1" dirty="0" err="1" smtClean="0"/>
              <a:t>getattr</a:t>
            </a:r>
            <a:r>
              <a:rPr lang="it-IT" sz="2000" b="1" dirty="0" smtClean="0"/>
              <a:t>__  </a:t>
            </a:r>
            <a:r>
              <a:rPr lang="it-IT" sz="2000" dirty="0" smtClean="0"/>
              <a:t>per emulare l’accesso ad una attributo:</a:t>
            </a:r>
          </a:p>
          <a:p>
            <a:pPr lvl="2"/>
            <a:r>
              <a:rPr lang="it-IT" sz="1600" dirty="0" err="1" smtClean="0"/>
              <a:t>a.x</a:t>
            </a:r>
            <a:r>
              <a:rPr lang="it-IT" sz="1600" dirty="0" smtClean="0"/>
              <a:t> --&gt; a.__</a:t>
            </a:r>
            <a:r>
              <a:rPr lang="it-IT" sz="1600" dirty="0" err="1" smtClean="0"/>
              <a:t>getattr</a:t>
            </a:r>
            <a:r>
              <a:rPr lang="it-IT" sz="1600" dirty="0" smtClean="0"/>
              <a:t>(‘x’)</a:t>
            </a:r>
          </a:p>
          <a:p>
            <a:pPr lvl="1"/>
            <a:r>
              <a:rPr lang="it-IT" sz="2000" b="1" dirty="0" smtClean="0"/>
              <a:t>__</a:t>
            </a:r>
            <a:r>
              <a:rPr lang="it-IT" sz="2000" b="1" dirty="0" err="1" smtClean="0"/>
              <a:t>getitem</a:t>
            </a:r>
            <a:r>
              <a:rPr lang="it-IT" sz="2000" b="1" dirty="0" smtClean="0"/>
              <a:t>__  </a:t>
            </a:r>
            <a:r>
              <a:rPr lang="it-IT" sz="2000" dirty="0" smtClean="0"/>
              <a:t>per emulare un tipo contenitore (tipo le liste):</a:t>
            </a:r>
          </a:p>
          <a:p>
            <a:pPr lvl="2"/>
            <a:r>
              <a:rPr lang="it-IT" sz="1600" dirty="0" smtClean="0"/>
              <a:t>a[x] --&gt; a.__</a:t>
            </a:r>
            <a:r>
              <a:rPr lang="it-IT" sz="1600" dirty="0" err="1" smtClean="0"/>
              <a:t>getitem</a:t>
            </a:r>
            <a:r>
              <a:rPr lang="it-IT" sz="1600" dirty="0" smtClean="0"/>
              <a:t>__(‘x’)</a:t>
            </a:r>
            <a:endParaRPr lang="it-IT" sz="1600" b="1" dirty="0" smtClean="0"/>
          </a:p>
          <a:p>
            <a:pPr lvl="1"/>
            <a:r>
              <a:rPr lang="it-IT" sz="2000" b="1" dirty="0" smtClean="0"/>
              <a:t>__</a:t>
            </a:r>
            <a:r>
              <a:rPr lang="it-IT" sz="2000" b="1" dirty="0" err="1" smtClean="0"/>
              <a:t>add</a:t>
            </a:r>
            <a:r>
              <a:rPr lang="it-IT" sz="2000" b="1" dirty="0" smtClean="0"/>
              <a:t>__</a:t>
            </a:r>
            <a:r>
              <a:rPr lang="it-IT" sz="2000" dirty="0" smtClean="0"/>
              <a:t>, </a:t>
            </a:r>
            <a:r>
              <a:rPr lang="it-IT" sz="2000" b="1" dirty="0" smtClean="0"/>
              <a:t>__</a:t>
            </a:r>
            <a:r>
              <a:rPr lang="it-IT" sz="2000" b="1" dirty="0" err="1" smtClean="0"/>
              <a:t>mul</a:t>
            </a:r>
            <a:r>
              <a:rPr lang="it-IT" sz="2000" b="1" dirty="0" smtClean="0"/>
              <a:t>__</a:t>
            </a:r>
            <a:r>
              <a:rPr lang="it-IT" sz="2000" dirty="0" smtClean="0"/>
              <a:t>, etc. per emulare somme, moltiplicazioni etc.</a:t>
            </a:r>
          </a:p>
          <a:p>
            <a:pPr lvl="1"/>
            <a:r>
              <a:rPr lang="it-IT" sz="2000" b="1" dirty="0" smtClean="0"/>
              <a:t>__call__ </a:t>
            </a:r>
            <a:r>
              <a:rPr lang="it-IT" sz="2000" dirty="0" smtClean="0"/>
              <a:t>l'oggetto può essere chiamato come una funzione</a:t>
            </a:r>
          </a:p>
          <a:p>
            <a:endParaRPr lang="it-IT" sz="2000" dirty="0"/>
          </a:p>
        </p:txBody>
      </p:sp>
    </p:spTree>
    <p:extLst>
      <p:ext uri="{BB962C8B-B14F-4D97-AF65-F5344CB8AC3E}">
        <p14:creationId xmlns:p14="http://schemas.microsoft.com/office/powerpoint/2010/main" val="3271253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Installazione </a:t>
            </a:r>
            <a:r>
              <a:rPr lang="it-IT" dirty="0" err="1" smtClean="0"/>
              <a:t>MDSplus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it-IT" dirty="0" smtClean="0"/>
              <a:t>Cliccare sull'ultima versione di </a:t>
            </a:r>
            <a:r>
              <a:rPr lang="it-IT" dirty="0" err="1" smtClean="0"/>
              <a:t>MDSplus</a:t>
            </a:r>
            <a:r>
              <a:rPr lang="it-IT" dirty="0" smtClean="0"/>
              <a:t> </a:t>
            </a:r>
            <a:r>
              <a:rPr lang="it-IT" dirty="0">
                <a:hlinkClick r:id="rId2"/>
              </a:rPr>
              <a:t>https://</a:t>
            </a:r>
            <a:r>
              <a:rPr lang="it-IT" dirty="0" smtClean="0">
                <a:hlinkClick r:id="rId2"/>
              </a:rPr>
              <a:t>pypi.python.org/pypi/MDSplus</a:t>
            </a:r>
            <a:endParaRPr lang="it-IT" dirty="0" smtClean="0"/>
          </a:p>
          <a:p>
            <a:r>
              <a:rPr lang="it-IT" dirty="0" smtClean="0"/>
              <a:t>Scaricare l'uovo "</a:t>
            </a:r>
            <a:r>
              <a:rPr lang="it-IT" dirty="0" err="1" smtClean="0"/>
              <a:t>egg</a:t>
            </a:r>
            <a:r>
              <a:rPr lang="it-IT" dirty="0" smtClean="0"/>
              <a:t>" corrispondente al </a:t>
            </a:r>
            <a:r>
              <a:rPr lang="it-IT" dirty="0" err="1" smtClean="0"/>
              <a:t>python</a:t>
            </a:r>
            <a:r>
              <a:rPr lang="it-IT" dirty="0" smtClean="0"/>
              <a:t> richiesto e metterlo nella stessa cartella dell'eseguibile.</a:t>
            </a:r>
          </a:p>
          <a:p>
            <a:r>
              <a:rPr lang="it-IT" dirty="0" smtClean="0"/>
              <a:t>Aprire una finestra terminale dalla propria installazione di </a:t>
            </a:r>
            <a:r>
              <a:rPr lang="it-IT" dirty="0" err="1" smtClean="0"/>
              <a:t>winpython</a:t>
            </a:r>
            <a:r>
              <a:rPr lang="it-IT" dirty="0" smtClean="0"/>
              <a:t> cliccando su "</a:t>
            </a:r>
            <a:r>
              <a:rPr lang="it-IT" dirty="0" err="1" smtClean="0"/>
              <a:t>winpython</a:t>
            </a:r>
            <a:r>
              <a:rPr lang="it-IT" dirty="0" smtClean="0"/>
              <a:t> </a:t>
            </a:r>
            <a:r>
              <a:rPr lang="it-IT" dirty="0" err="1" smtClean="0"/>
              <a:t>command</a:t>
            </a:r>
            <a:r>
              <a:rPr lang="it-IT" dirty="0" smtClean="0"/>
              <a:t> </a:t>
            </a:r>
            <a:r>
              <a:rPr lang="it-IT" dirty="0" err="1" smtClean="0"/>
              <a:t>prompt</a:t>
            </a:r>
            <a:r>
              <a:rPr lang="it-IT" dirty="0" smtClean="0"/>
              <a:t>"</a:t>
            </a:r>
          </a:p>
          <a:p>
            <a:r>
              <a:rPr lang="it-IT" dirty="0" smtClean="0"/>
              <a:t>Lanciare il comando:</a:t>
            </a:r>
          </a:p>
          <a:p>
            <a:pPr lvl="1"/>
            <a:r>
              <a:rPr lang="it-IT" dirty="0" err="1" smtClean="0"/>
              <a:t>easy_install</a:t>
            </a:r>
            <a:r>
              <a:rPr lang="it-IT" dirty="0" smtClean="0"/>
              <a:t> </a:t>
            </a:r>
            <a:r>
              <a:rPr lang="it-IT" dirty="0" err="1" smtClean="0"/>
              <a:t>nomedell.egg</a:t>
            </a:r>
            <a:r>
              <a:rPr lang="it-IT" dirty="0" smtClean="0"/>
              <a:t> (usare &lt;</a:t>
            </a:r>
            <a:r>
              <a:rPr lang="it-IT" dirty="0" err="1" smtClean="0"/>
              <a:t>tab</a:t>
            </a:r>
            <a:r>
              <a:rPr lang="it-IT" dirty="0" smtClean="0"/>
              <a:t>&gt; per completare il nome del file, se non si completa da solo probabilmente non si è nella directory giusta)</a:t>
            </a:r>
          </a:p>
          <a:p>
            <a:r>
              <a:rPr lang="it-IT" dirty="0" smtClean="0"/>
              <a:t>nel menù di </a:t>
            </a:r>
            <a:r>
              <a:rPr lang="it-IT" dirty="0" err="1" smtClean="0"/>
              <a:t>spyder</a:t>
            </a:r>
            <a:r>
              <a:rPr lang="it-IT" dirty="0" smtClean="0"/>
              <a:t> "Tools", "PYTHONPATH Manager" aggiungere la cartella "</a:t>
            </a:r>
            <a:r>
              <a:rPr lang="it-IT" dirty="0" err="1" smtClean="0"/>
              <a:t>ownCloud</a:t>
            </a:r>
            <a:r>
              <a:rPr lang="it-IT" dirty="0" smtClean="0"/>
              <a:t>\CorsoPython2016/</a:t>
            </a:r>
            <a:r>
              <a:rPr lang="it-IT" dirty="0" err="1" smtClean="0"/>
              <a:t>FTUData</a:t>
            </a:r>
            <a:r>
              <a:rPr lang="it-IT" dirty="0" smtClean="0"/>
              <a:t>" e </a:t>
            </a:r>
            <a:r>
              <a:rPr lang="it-IT" dirty="0" err="1" smtClean="0"/>
              <a:t>Synchronize</a:t>
            </a:r>
            <a:endParaRPr lang="it-IT" dirty="0" smtClean="0"/>
          </a:p>
          <a:p>
            <a:r>
              <a:rPr lang="it-IT" dirty="0" smtClean="0"/>
              <a:t>Test: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it-IT" dirty="0" smtClean="0">
                <a:latin typeface="Lucida Console" panose="020B0609040504020204" pitchFamily="49" charset="0"/>
              </a:rPr>
              <a:t>&gt;&gt;&gt; import </a:t>
            </a:r>
            <a:r>
              <a:rPr lang="it-IT" dirty="0" err="1" smtClean="0">
                <a:latin typeface="Lucida Console" panose="020B0609040504020204" pitchFamily="49" charset="0"/>
              </a:rPr>
              <a:t>tokdata</a:t>
            </a:r>
            <a:endParaRPr lang="it-IT" dirty="0" smtClean="0">
              <a:latin typeface="Lucida Console" panose="020B0609040504020204" pitchFamily="49" charset="0"/>
            </a:endParaRPr>
          </a:p>
          <a:p>
            <a:pPr marL="457200" lvl="1" indent="0">
              <a:spcBef>
                <a:spcPts val="0"/>
              </a:spcBef>
              <a:buNone/>
            </a:pPr>
            <a:r>
              <a:rPr lang="it-IT" dirty="0" smtClean="0">
                <a:latin typeface="Lucida Console" panose="020B0609040504020204" pitchFamily="49" charset="0"/>
              </a:rPr>
              <a:t>&gt;&gt;&gt; </a:t>
            </a:r>
            <a:r>
              <a:rPr lang="it-IT" dirty="0" err="1" smtClean="0">
                <a:latin typeface="Lucida Console" panose="020B0609040504020204" pitchFamily="49" charset="0"/>
              </a:rPr>
              <a:t>ipla</a:t>
            </a:r>
            <a:r>
              <a:rPr lang="it-IT" dirty="0" smtClean="0">
                <a:latin typeface="Lucida Console" panose="020B0609040504020204" pitchFamily="49" charset="0"/>
              </a:rPr>
              <a:t> = </a:t>
            </a:r>
            <a:r>
              <a:rPr lang="it-IT" dirty="0" err="1" smtClean="0">
                <a:latin typeface="Lucida Console" panose="020B0609040504020204" pitchFamily="49" charset="0"/>
              </a:rPr>
              <a:t>tokdata.ftudata</a:t>
            </a:r>
            <a:r>
              <a:rPr lang="it-IT" dirty="0" smtClean="0">
                <a:latin typeface="Lucida Console" panose="020B0609040504020204" pitchFamily="49" charset="0"/>
              </a:rPr>
              <a:t>(25255,'zzzzed.ipl')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it-IT" dirty="0" smtClean="0">
                <a:latin typeface="Lucida Console" panose="020B0609040504020204" pitchFamily="49" charset="0"/>
              </a:rPr>
              <a:t>&gt;&gt;&gt; </a:t>
            </a:r>
            <a:r>
              <a:rPr lang="it-IT" dirty="0" err="1" smtClean="0">
                <a:latin typeface="Lucida Console" panose="020B0609040504020204" pitchFamily="49" charset="0"/>
              </a:rPr>
              <a:t>ipla.plot</a:t>
            </a:r>
            <a:r>
              <a:rPr lang="it-IT" dirty="0" smtClean="0">
                <a:latin typeface="Lucida Console" panose="020B0609040504020204" pitchFamily="49" charset="0"/>
              </a:rPr>
              <a:t>()</a:t>
            </a:r>
          </a:p>
          <a:p>
            <a:endParaRPr lang="it-IT" dirty="0" smtClean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062087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stringhe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it-IT" sz="2000" b="1" dirty="0" smtClean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&gt;&gt;&gt;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"Ciao come stai"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'Ciao come </a:t>
            </a: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stai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'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it-IT" sz="2000" b="1" dirty="0" smtClean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&gt;&gt;&gt;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'Bene e tu?'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	'Bene </a:t>
            </a: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e tu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'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it-IT" sz="2000" b="1" dirty="0" smtClean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&gt;&gt;&gt;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it-IT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print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(' Bene! \n Bene!')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 Bene! 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 Bene!</a:t>
            </a:r>
            <a:endParaRPr lang="it-IT" sz="20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1200"/>
              </a:spcBef>
              <a:buNone/>
            </a:pPr>
            <a:r>
              <a:rPr lang="it-IT" sz="20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&gt;&gt;&gt;</a:t>
            </a: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it-IT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print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it-IT" sz="2000" b="1" dirty="0" smtClean="0">
                <a:solidFill>
                  <a:schemeClr val="accent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' </a:t>
            </a: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Bene! \n Bene!')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 Bene! 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\n </a:t>
            </a: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Bene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!</a:t>
            </a:r>
          </a:p>
          <a:p>
            <a:pPr marL="0" indent="0">
              <a:spcBef>
                <a:spcPts val="0"/>
              </a:spcBef>
              <a:buNone/>
            </a:pPr>
            <a:endParaRPr lang="it-IT" sz="20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it-IT" sz="2000" b="1" dirty="0" smtClean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&gt;&gt;&gt;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"Ciao, ciao".</a:t>
            </a:r>
            <a:r>
              <a:rPr lang="it-IT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upper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()</a:t>
            </a:r>
            <a:endParaRPr lang="it-IT" sz="20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'CIAO, </a:t>
            </a: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CIAO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'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it-IT" sz="2000" b="1" dirty="0" smtClean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&gt;&gt;&gt;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"</a:t>
            </a: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NON Mi dire".</a:t>
            </a:r>
            <a:r>
              <a:rPr lang="it-IT" sz="20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lower</a:t>
            </a: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()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'non </a:t>
            </a: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mi dire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'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it-IT" sz="20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&gt;&gt;&gt;</a:t>
            </a: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 "ma che </a:t>
            </a:r>
            <a:r>
              <a:rPr lang="it-IT" sz="20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dici".split</a:t>
            </a: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()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[</a:t>
            </a: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'ma', 'che', 'dici']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5220072" y="1196752"/>
            <a:ext cx="3096344" cy="707886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sz="2000" dirty="0" smtClean="0">
                <a:solidFill>
                  <a:schemeClr val="tx1"/>
                </a:solidFill>
              </a:rPr>
              <a:t>Singole o doppie quote equivalenti</a:t>
            </a:r>
            <a:endParaRPr lang="it-IT" sz="2000" dirty="0">
              <a:solidFill>
                <a:schemeClr val="tx1"/>
              </a:solidFill>
            </a:endParaRPr>
          </a:p>
        </p:txBody>
      </p:sp>
      <p:cxnSp>
        <p:nvCxnSpPr>
          <p:cNvPr id="6" name="Connettore 2 5"/>
          <p:cNvCxnSpPr>
            <a:stCxn id="4" idx="1"/>
          </p:cNvCxnSpPr>
          <p:nvPr/>
        </p:nvCxnSpPr>
        <p:spPr bwMode="auto">
          <a:xfrm flipH="1" flipV="1">
            <a:off x="3419872" y="1268761"/>
            <a:ext cx="1800200" cy="281934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8" name="Connettore 2 7"/>
          <p:cNvCxnSpPr>
            <a:stCxn id="4" idx="1"/>
          </p:cNvCxnSpPr>
          <p:nvPr/>
        </p:nvCxnSpPr>
        <p:spPr bwMode="auto">
          <a:xfrm flipH="1">
            <a:off x="2843808" y="1550695"/>
            <a:ext cx="2376264" cy="366137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2" name="CasellaDiTesto 11"/>
          <p:cNvSpPr txBox="1"/>
          <p:nvPr/>
        </p:nvSpPr>
        <p:spPr>
          <a:xfrm>
            <a:off x="5363750" y="2276872"/>
            <a:ext cx="3456722" cy="1015663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sz="2000" dirty="0" smtClean="0">
                <a:solidFill>
                  <a:schemeClr val="tx1"/>
                </a:solidFill>
              </a:rPr>
              <a:t>Come in C "\n" viene interpretato come un carattere di line-</a:t>
            </a:r>
            <a:r>
              <a:rPr lang="it-IT" sz="2000" dirty="0" err="1" smtClean="0">
                <a:solidFill>
                  <a:schemeClr val="tx1"/>
                </a:solidFill>
              </a:rPr>
              <a:t>feed</a:t>
            </a:r>
            <a:r>
              <a:rPr lang="it-IT" sz="2000" dirty="0" smtClean="0">
                <a:solidFill>
                  <a:schemeClr val="tx1"/>
                </a:solidFill>
              </a:rPr>
              <a:t> (a capo su </a:t>
            </a:r>
            <a:r>
              <a:rPr lang="it-IT" sz="2000" dirty="0" err="1" smtClean="0">
                <a:solidFill>
                  <a:schemeClr val="tx1"/>
                </a:solidFill>
              </a:rPr>
              <a:t>unix</a:t>
            </a:r>
            <a:r>
              <a:rPr lang="it-IT" sz="2000" dirty="0" smtClean="0">
                <a:solidFill>
                  <a:schemeClr val="tx1"/>
                </a:solidFill>
              </a:rPr>
              <a:t>).  </a:t>
            </a:r>
            <a:endParaRPr lang="it-IT" sz="2000" dirty="0">
              <a:solidFill>
                <a:schemeClr val="tx1"/>
              </a:solidFill>
            </a:endParaRPr>
          </a:p>
        </p:txBody>
      </p:sp>
      <p:cxnSp>
        <p:nvCxnSpPr>
          <p:cNvPr id="14" name="Connettore 2 13"/>
          <p:cNvCxnSpPr>
            <a:stCxn id="12" idx="1"/>
          </p:cNvCxnSpPr>
          <p:nvPr/>
        </p:nvCxnSpPr>
        <p:spPr bwMode="auto">
          <a:xfrm flipH="1" flipV="1">
            <a:off x="4716016" y="2780929"/>
            <a:ext cx="647734" cy="3775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5" name="CasellaDiTesto 14"/>
          <p:cNvSpPr txBox="1"/>
          <p:nvPr/>
        </p:nvSpPr>
        <p:spPr>
          <a:xfrm>
            <a:off x="5248470" y="3717032"/>
            <a:ext cx="3456722" cy="707886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sz="2000" dirty="0" smtClean="0">
                <a:solidFill>
                  <a:schemeClr val="tx1"/>
                </a:solidFill>
              </a:rPr>
              <a:t>La </a:t>
            </a:r>
            <a:r>
              <a:rPr lang="it-IT" sz="2000" dirty="0" smtClean="0">
                <a:solidFill>
                  <a:schemeClr val="accent2"/>
                </a:solidFill>
              </a:rPr>
              <a:t>r</a:t>
            </a:r>
            <a:r>
              <a:rPr lang="it-IT" sz="2000" dirty="0" smtClean="0">
                <a:solidFill>
                  <a:schemeClr val="tx1"/>
                </a:solidFill>
              </a:rPr>
              <a:t> disabilita l'interpretazione della barra inversa.</a:t>
            </a:r>
            <a:endParaRPr lang="it-IT" sz="2000" dirty="0">
              <a:solidFill>
                <a:schemeClr val="tx1"/>
              </a:solidFill>
            </a:endParaRPr>
          </a:p>
        </p:txBody>
      </p:sp>
      <p:cxnSp>
        <p:nvCxnSpPr>
          <p:cNvPr id="17" name="Connettore 2 16"/>
          <p:cNvCxnSpPr>
            <a:stCxn id="15" idx="1"/>
          </p:cNvCxnSpPr>
          <p:nvPr/>
        </p:nvCxnSpPr>
        <p:spPr bwMode="auto">
          <a:xfrm flipH="1" flipV="1">
            <a:off x="3563888" y="3789040"/>
            <a:ext cx="1684582" cy="281935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8" name="CasellaDiTesto 17"/>
          <p:cNvSpPr txBox="1"/>
          <p:nvPr/>
        </p:nvSpPr>
        <p:spPr>
          <a:xfrm>
            <a:off x="5259018" y="4725144"/>
            <a:ext cx="3096344" cy="400110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sz="2000" dirty="0" smtClean="0">
                <a:solidFill>
                  <a:schemeClr val="tx1"/>
                </a:solidFill>
              </a:rPr>
              <a:t>Maiuscolo minuscolo</a:t>
            </a:r>
            <a:endParaRPr lang="it-IT" sz="2000" dirty="0">
              <a:solidFill>
                <a:schemeClr val="tx1"/>
              </a:solidFill>
            </a:endParaRPr>
          </a:p>
        </p:txBody>
      </p:sp>
      <p:cxnSp>
        <p:nvCxnSpPr>
          <p:cNvPr id="20" name="Connettore 2 19"/>
          <p:cNvCxnSpPr>
            <a:stCxn id="18" idx="1"/>
          </p:cNvCxnSpPr>
          <p:nvPr/>
        </p:nvCxnSpPr>
        <p:spPr bwMode="auto">
          <a:xfrm flipH="1" flipV="1">
            <a:off x="4139952" y="4581128"/>
            <a:ext cx="1119066" cy="344071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2" name="Connettore 2 21"/>
          <p:cNvCxnSpPr>
            <a:stCxn id="18" idx="1"/>
          </p:cNvCxnSpPr>
          <p:nvPr/>
        </p:nvCxnSpPr>
        <p:spPr bwMode="auto">
          <a:xfrm flipH="1">
            <a:off x="4319972" y="4925199"/>
            <a:ext cx="939046" cy="304001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3" name="CasellaDiTesto 22"/>
          <p:cNvSpPr txBox="1"/>
          <p:nvPr/>
        </p:nvSpPr>
        <p:spPr>
          <a:xfrm>
            <a:off x="5190864" y="5676870"/>
            <a:ext cx="3096344" cy="400110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sz="2000" dirty="0" smtClean="0">
                <a:solidFill>
                  <a:schemeClr val="tx1"/>
                </a:solidFill>
              </a:rPr>
              <a:t>Spezzetta in parole</a:t>
            </a:r>
            <a:endParaRPr lang="it-IT" sz="2000" dirty="0">
              <a:solidFill>
                <a:schemeClr val="tx1"/>
              </a:solidFill>
            </a:endParaRPr>
          </a:p>
        </p:txBody>
      </p:sp>
      <p:cxnSp>
        <p:nvCxnSpPr>
          <p:cNvPr id="25" name="Connettore 2 24"/>
          <p:cNvCxnSpPr>
            <a:stCxn id="23" idx="1"/>
          </p:cNvCxnSpPr>
          <p:nvPr/>
        </p:nvCxnSpPr>
        <p:spPr bwMode="auto">
          <a:xfrm flipH="1">
            <a:off x="4211960" y="5876925"/>
            <a:ext cx="978904" cy="0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131712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Alcune note di stile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it-IT" dirty="0" smtClean="0"/>
              <a:t>Si trovano sul PEP 8</a:t>
            </a:r>
          </a:p>
          <a:p>
            <a:r>
              <a:rPr lang="it-IT" dirty="0" smtClean="0"/>
              <a:t>Indentare usando 4 spazi (non usare </a:t>
            </a:r>
            <a:r>
              <a:rPr lang="it-IT" dirty="0" err="1" smtClean="0"/>
              <a:t>tab</a:t>
            </a:r>
            <a:r>
              <a:rPr lang="it-IT" dirty="0" smtClean="0"/>
              <a:t>).</a:t>
            </a:r>
          </a:p>
          <a:p>
            <a:r>
              <a:rPr lang="it-IT" dirty="0" smtClean="0"/>
              <a:t>Rimanere entro gli 80 caratteri (o comunque una lunghezza ragionevole).</a:t>
            </a:r>
          </a:p>
          <a:p>
            <a:r>
              <a:rPr lang="it-IT" dirty="0" smtClean="0"/>
              <a:t>Nomi dei moduli in minuscolo.</a:t>
            </a:r>
          </a:p>
          <a:p>
            <a:r>
              <a:rPr lang="it-IT" dirty="0" smtClean="0"/>
              <a:t>Nomi delle classi in </a:t>
            </a:r>
            <a:r>
              <a:rPr lang="it-IT" dirty="0" err="1" smtClean="0"/>
              <a:t>CamelCase</a:t>
            </a:r>
            <a:r>
              <a:rPr lang="it-IT" dirty="0" smtClean="0"/>
              <a:t>.</a:t>
            </a:r>
          </a:p>
          <a:p>
            <a:r>
              <a:rPr lang="it-IT" dirty="0" smtClean="0"/>
              <a:t>Nomi delle funzioni in </a:t>
            </a:r>
            <a:r>
              <a:rPr lang="it-IT" dirty="0" err="1" smtClean="0"/>
              <a:t>minuscolo_con_underscore</a:t>
            </a:r>
            <a:r>
              <a:rPr lang="it-IT" dirty="0" smtClean="0"/>
              <a:t> (se necessario).</a:t>
            </a:r>
          </a:p>
          <a:p>
            <a:r>
              <a:rPr lang="it-IT" dirty="0" smtClean="0"/>
              <a:t>Costanti in MAIUSCOLO.</a:t>
            </a:r>
          </a:p>
          <a:p>
            <a:r>
              <a:rPr lang="it-IT" dirty="0" smtClean="0"/>
              <a:t>Nomi dei metodi come quelli delle funzioni</a:t>
            </a:r>
          </a:p>
          <a:p>
            <a:r>
              <a:rPr lang="it-IT" dirty="0" smtClean="0"/>
              <a:t>Attributi e metodi privati iniziano con uno o due underscore</a:t>
            </a:r>
          </a:p>
          <a:p>
            <a:endParaRPr lang="it-IT" dirty="0" smtClean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902244006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Librerie Scientifiche</a:t>
            </a:r>
            <a:endParaRPr lang="it-IT" dirty="0"/>
          </a:p>
        </p:txBody>
      </p:sp>
      <p:sp>
        <p:nvSpPr>
          <p:cNvPr id="4" name="Segnaposto contenuto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dirty="0" smtClean="0"/>
              <a:t>Sito web di riferimento: </a:t>
            </a:r>
            <a:r>
              <a:rPr lang="it-IT" dirty="0" smtClean="0">
                <a:hlinkClick r:id="rId2"/>
              </a:rPr>
              <a:t>www.scipy.org</a:t>
            </a:r>
            <a:endParaRPr lang="it-IT" dirty="0" smtClean="0"/>
          </a:p>
          <a:p>
            <a:r>
              <a:rPr lang="it-IT" dirty="0" err="1" smtClean="0"/>
              <a:t>numpy</a:t>
            </a:r>
            <a:r>
              <a:rPr lang="it-IT" dirty="0" smtClean="0"/>
              <a:t>:   package di base per array multidimensionali</a:t>
            </a:r>
          </a:p>
          <a:p>
            <a:r>
              <a:rPr lang="it-IT" dirty="0" err="1" smtClean="0"/>
              <a:t>scipy</a:t>
            </a:r>
            <a:r>
              <a:rPr lang="it-IT" dirty="0" smtClean="0"/>
              <a:t>: libreria fondamentale per il calcolo scientifico</a:t>
            </a:r>
          </a:p>
          <a:p>
            <a:r>
              <a:rPr lang="it-IT" dirty="0" err="1" smtClean="0"/>
              <a:t>sympy</a:t>
            </a:r>
            <a:r>
              <a:rPr lang="it-IT" dirty="0" smtClean="0"/>
              <a:t>: analisi simbolica (non potente come </a:t>
            </a:r>
            <a:r>
              <a:rPr lang="it-IT" dirty="0" err="1" smtClean="0"/>
              <a:t>Mathematica</a:t>
            </a:r>
            <a:r>
              <a:rPr lang="it-IT" dirty="0" smtClean="0"/>
              <a:t>)</a:t>
            </a:r>
          </a:p>
          <a:p>
            <a:r>
              <a:rPr lang="it-IT" dirty="0" err="1" smtClean="0"/>
              <a:t>pandas</a:t>
            </a:r>
            <a:r>
              <a:rPr lang="it-IT" dirty="0" smtClean="0"/>
              <a:t>: statistica di base</a:t>
            </a:r>
          </a:p>
          <a:p>
            <a:r>
              <a:rPr lang="it-IT" dirty="0" err="1" smtClean="0"/>
              <a:t>matplotlib</a:t>
            </a:r>
            <a:r>
              <a:rPr lang="it-IT" dirty="0" smtClean="0"/>
              <a:t>: Grafica 2D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460465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numeri random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import </a:t>
            </a:r>
            <a:r>
              <a:rPr lang="it-IT" sz="18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numpy</a:t>
            </a: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it-IT" sz="18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as</a:t>
            </a: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it-IT" sz="18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np</a:t>
            </a:r>
            <a:endParaRPr lang="it-IT" sz="18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import </a:t>
            </a:r>
            <a:r>
              <a:rPr lang="it-IT" sz="18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matplotlib.pyplot</a:t>
            </a: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it-IT" sz="18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as</a:t>
            </a: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it-IT" sz="18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plt</a:t>
            </a:r>
            <a:endParaRPr lang="it-IT" sz="18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18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18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18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18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18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18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a = </a:t>
            </a:r>
            <a:r>
              <a:rPr lang="it-IT" sz="18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np.random.rand</a:t>
            </a: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(1000)</a:t>
            </a:r>
            <a:endParaRPr lang="it-IT" sz="18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sz="18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plt.figure</a:t>
            </a: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it-IT" sz="18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figsize</a:t>
            </a: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=(4.3,3.35),</a:t>
            </a:r>
            <a:r>
              <a:rPr lang="it-IT" sz="18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facecolor</a:t>
            </a: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='w</a:t>
            </a: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')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sz="18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plt.hist</a:t>
            </a: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(a)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sz="18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plt.grid</a:t>
            </a: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('on')</a:t>
            </a:r>
          </a:p>
          <a:p>
            <a:pPr marL="0" indent="0">
              <a:spcBef>
                <a:spcPts val="0"/>
              </a:spcBef>
              <a:buNone/>
            </a:pPr>
            <a:endParaRPr lang="it-IT" sz="18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18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18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a </a:t>
            </a: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= </a:t>
            </a:r>
            <a:r>
              <a:rPr lang="it-IT" sz="18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np.random.randn</a:t>
            </a: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(1000)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sz="18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plt.hist</a:t>
            </a: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(a</a:t>
            </a: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marL="0" indent="0">
              <a:spcBef>
                <a:spcPts val="0"/>
              </a:spcBef>
              <a:buNone/>
            </a:pPr>
            <a:endParaRPr lang="it-IT" sz="18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18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18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18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18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038225"/>
            <a:ext cx="3124200" cy="239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1253" y="4005064"/>
            <a:ext cx="3038475" cy="238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Connettore 2 4"/>
          <p:cNvCxnSpPr/>
          <p:nvPr/>
        </p:nvCxnSpPr>
        <p:spPr bwMode="auto">
          <a:xfrm flipV="1">
            <a:off x="4355976" y="2492896"/>
            <a:ext cx="1512168" cy="864096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7" name="Connettore 2 6"/>
          <p:cNvCxnSpPr/>
          <p:nvPr/>
        </p:nvCxnSpPr>
        <p:spPr bwMode="auto">
          <a:xfrm flipV="1">
            <a:off x="4499992" y="5301208"/>
            <a:ext cx="1368152" cy="72008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734479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Algebra lineare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&gt;&gt;&gt; a = </a:t>
            </a:r>
            <a:r>
              <a:rPr lang="it-IT" sz="20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np.array</a:t>
            </a: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([[3,1], [1,2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]])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&gt;&gt;&gt; b = </a:t>
            </a:r>
            <a:r>
              <a:rPr lang="it-IT" sz="20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np.array</a:t>
            </a: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([9,8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])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x </a:t>
            </a: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= </a:t>
            </a:r>
            <a:r>
              <a:rPr lang="it-IT" sz="20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np.linalg.</a:t>
            </a:r>
            <a:r>
              <a:rPr lang="it-IT" sz="2400" b="1" dirty="0" err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solve</a:t>
            </a: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(a, b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array</a:t>
            </a: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([ 2.,  3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.])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np.dot(</a:t>
            </a:r>
            <a:r>
              <a:rPr lang="it-IT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a,x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array</a:t>
            </a: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([ 9.,  8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.])</a:t>
            </a:r>
          </a:p>
          <a:p>
            <a:pPr marL="0" indent="0">
              <a:spcBef>
                <a:spcPts val="0"/>
              </a:spcBef>
              <a:buNone/>
            </a:pPr>
            <a:endParaRPr lang="it-IT" sz="20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en-US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a = </a:t>
            </a:r>
            <a:r>
              <a:rPr lang="en-US" sz="20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np.array</a:t>
            </a:r>
            <a:r>
              <a:rPr lang="en-US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([[3,1</a:t>
            </a:r>
            <a:r>
              <a:rPr lang="en-US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],[</a:t>
            </a:r>
            <a:r>
              <a:rPr lang="en-US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1,2</a:t>
            </a:r>
            <a:r>
              <a:rPr lang="en-US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],[</a:t>
            </a:r>
            <a:r>
              <a:rPr lang="en-US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1,1</a:t>
            </a:r>
            <a:r>
              <a:rPr lang="en-US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]])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b 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= </a:t>
            </a:r>
            <a:r>
              <a:rPr lang="it-IT" sz="20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np.array</a:t>
            </a: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([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9,8,11])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x,res,rank,s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= </a:t>
            </a:r>
            <a:r>
              <a:rPr lang="it-IT" sz="20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np.linalg.</a:t>
            </a:r>
            <a:r>
              <a:rPr lang="it-IT" sz="2400" b="1" dirty="0" err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lstsq</a:t>
            </a: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(a, b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[ </a:t>
            </a:r>
            <a:r>
              <a:rPr lang="en-US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2.,  4</a:t>
            </a:r>
            <a:r>
              <a:rPr lang="en-US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.], 30., </a:t>
            </a:r>
            <a:r>
              <a:rPr lang="en-US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2, </a:t>
            </a:r>
            <a:r>
              <a:rPr lang="en-US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[3.8729, 1.4142]</a:t>
            </a:r>
          </a:p>
          <a:p>
            <a:pPr marL="0" indent="0">
              <a:spcBef>
                <a:spcPts val="0"/>
              </a:spcBef>
              <a:buNone/>
            </a:pPr>
            <a:endParaRPr lang="en-US" sz="20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en-US" sz="20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en-US" sz="20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en-US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U, s, V = </a:t>
            </a:r>
            <a:r>
              <a:rPr lang="en-US" sz="20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np.linalg.svd</a:t>
            </a:r>
            <a:r>
              <a:rPr lang="en-US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(a, </a:t>
            </a:r>
            <a:r>
              <a:rPr lang="en-US" sz="20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full_matrices</a:t>
            </a:r>
            <a:r>
              <a:rPr lang="en-US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=False)</a:t>
            </a:r>
            <a:endParaRPr lang="it-IT" sz="20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graphicFrame>
        <p:nvGraphicFramePr>
          <p:cNvPr id="4" name="Tabel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5642184"/>
              </p:ext>
            </p:extLst>
          </p:nvPr>
        </p:nvGraphicFramePr>
        <p:xfrm>
          <a:off x="6076969" y="1354455"/>
          <a:ext cx="1008112" cy="548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56"/>
                <a:gridCol w="504056"/>
              </a:tblGrid>
              <a:tr h="262828"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it-IT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it-IT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62828"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it-IT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it-IT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Tabel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1086734"/>
              </p:ext>
            </p:extLst>
          </p:nvPr>
        </p:nvGraphicFramePr>
        <p:xfrm>
          <a:off x="7668344" y="1354455"/>
          <a:ext cx="504056" cy="548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56"/>
              </a:tblGrid>
              <a:tr h="262828"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it-IT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62828"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it-IT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Tabel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7482629"/>
              </p:ext>
            </p:extLst>
          </p:nvPr>
        </p:nvGraphicFramePr>
        <p:xfrm>
          <a:off x="8532440" y="1354455"/>
          <a:ext cx="504056" cy="548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56"/>
              </a:tblGrid>
              <a:tr h="262828"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/>
                          </a:solidFill>
                        </a:rPr>
                        <a:t>9</a:t>
                      </a:r>
                      <a:endParaRPr lang="it-IT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62828"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it-IT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7" name="CasellaDiTesto 6"/>
          <p:cNvSpPr txBox="1"/>
          <p:nvPr/>
        </p:nvSpPr>
        <p:spPr>
          <a:xfrm>
            <a:off x="7232134" y="1397942"/>
            <a:ext cx="3642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dirty="0" smtClean="0">
                <a:solidFill>
                  <a:schemeClr val="tx1"/>
                </a:solidFill>
              </a:rPr>
              <a:t>×</a:t>
            </a:r>
            <a:endParaRPr lang="it-IT" sz="2400" dirty="0">
              <a:solidFill>
                <a:schemeClr val="tx1"/>
              </a:solidFill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8193886" y="1392492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dirty="0" smtClean="0">
                <a:solidFill>
                  <a:schemeClr val="tx1"/>
                </a:solidFill>
              </a:rPr>
              <a:t>=</a:t>
            </a:r>
            <a:endParaRPr lang="it-IT" sz="2400" dirty="0">
              <a:solidFill>
                <a:schemeClr val="tx1"/>
              </a:solidFill>
            </a:endParaRPr>
          </a:p>
        </p:txBody>
      </p:sp>
      <p:graphicFrame>
        <p:nvGraphicFramePr>
          <p:cNvPr id="9" name="Tabella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6089255"/>
              </p:ext>
            </p:extLst>
          </p:nvPr>
        </p:nvGraphicFramePr>
        <p:xfrm>
          <a:off x="6588224" y="3284984"/>
          <a:ext cx="1008112" cy="82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56"/>
                <a:gridCol w="504056"/>
              </a:tblGrid>
              <a:tr h="262828"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it-IT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it-IT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62828"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it-IT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it-IT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62828"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it-IT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it-IT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Tabella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9536637"/>
              </p:ext>
            </p:extLst>
          </p:nvPr>
        </p:nvGraphicFramePr>
        <p:xfrm>
          <a:off x="7812360" y="3288432"/>
          <a:ext cx="504056" cy="548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56"/>
              </a:tblGrid>
              <a:tr h="262828"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it-IT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62828"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it-IT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ella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4097532"/>
              </p:ext>
            </p:extLst>
          </p:nvPr>
        </p:nvGraphicFramePr>
        <p:xfrm>
          <a:off x="8532440" y="3288432"/>
          <a:ext cx="504056" cy="82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56"/>
              </a:tblGrid>
              <a:tr h="262828"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/>
                          </a:solidFill>
                        </a:rPr>
                        <a:t>9</a:t>
                      </a:r>
                      <a:endParaRPr lang="it-IT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62828"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it-IT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62828">
                <a:tc>
                  <a:txBody>
                    <a:bodyPr/>
                    <a:lstStyle/>
                    <a:p>
                      <a:pPr algn="ctr"/>
                      <a:r>
                        <a:rPr lang="it-IT" b="0" dirty="0" smtClean="0">
                          <a:solidFill>
                            <a:schemeClr val="tx1"/>
                          </a:solidFill>
                        </a:rPr>
                        <a:t>11</a:t>
                      </a:r>
                      <a:endParaRPr lang="it-IT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12" name="CasellaDiTesto 11"/>
          <p:cNvSpPr txBox="1"/>
          <p:nvPr/>
        </p:nvSpPr>
        <p:spPr>
          <a:xfrm>
            <a:off x="7520166" y="3360440"/>
            <a:ext cx="3642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dirty="0" smtClean="0">
                <a:solidFill>
                  <a:schemeClr val="tx1"/>
                </a:solidFill>
              </a:rPr>
              <a:t>×</a:t>
            </a:r>
            <a:endParaRPr lang="it-IT" sz="2400" dirty="0">
              <a:solidFill>
                <a:schemeClr val="tx1"/>
              </a:solidFill>
            </a:endParaRPr>
          </a:p>
        </p:txBody>
      </p:sp>
      <p:sp>
        <p:nvSpPr>
          <p:cNvPr id="13" name="CasellaDiTesto 12"/>
          <p:cNvSpPr txBox="1"/>
          <p:nvPr/>
        </p:nvSpPr>
        <p:spPr>
          <a:xfrm>
            <a:off x="8265894" y="33604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dirty="0" smtClean="0">
                <a:solidFill>
                  <a:schemeClr val="tx1"/>
                </a:solidFill>
              </a:rPr>
              <a:t>~</a:t>
            </a:r>
            <a:endParaRPr lang="it-IT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7307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 smtClean="0"/>
              <a:t>Fit</a:t>
            </a:r>
            <a:r>
              <a:rPr lang="it-IT" dirty="0" smtClean="0"/>
              <a:t> lineare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n = 50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t = </a:t>
            </a:r>
            <a:r>
              <a:rPr lang="it-IT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np.linspace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(0,10,n)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y =   </a:t>
            </a:r>
            <a:r>
              <a:rPr lang="it-IT" sz="2000" b="1" dirty="0" smtClean="0">
                <a:solidFill>
                  <a:schemeClr val="accent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3.0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+  </a:t>
            </a:r>
            <a:r>
              <a:rPr lang="it-IT" sz="2000" b="1" dirty="0" smtClean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2.0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* </a:t>
            </a:r>
            <a:r>
              <a:rPr lang="it-IT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np.sin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(t) + </a:t>
            </a:r>
            <a:r>
              <a:rPr lang="it-IT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np.random.randn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(n) </a:t>
            </a:r>
          </a:p>
          <a:p>
            <a:pPr marL="0" indent="0">
              <a:spcBef>
                <a:spcPts val="0"/>
              </a:spcBef>
              <a:buNone/>
            </a:pPr>
            <a:endParaRPr lang="it-IT" sz="20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a = </a:t>
            </a:r>
            <a:r>
              <a:rPr lang="it-IT" sz="20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np.c</a:t>
            </a: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_[</a:t>
            </a:r>
            <a:r>
              <a:rPr lang="it-IT" sz="20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np.ones</a:t>
            </a: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(n),</a:t>
            </a:r>
            <a:r>
              <a:rPr lang="it-IT" sz="20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np.sin</a:t>
            </a: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(t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)]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sz="20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x,res,rank,s</a:t>
            </a: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it-IT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np.linalg.lstsq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(a</a:t>
            </a: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, y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marL="0" indent="0">
              <a:spcBef>
                <a:spcPts val="0"/>
              </a:spcBef>
              <a:buNone/>
            </a:pPr>
            <a:endParaRPr lang="it-IT" sz="20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plt.plot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(t, y, 'o')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plt.plot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(t, np.dot(</a:t>
            </a:r>
            <a:r>
              <a:rPr lang="it-IT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a,x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))</a:t>
            </a:r>
          </a:p>
          <a:p>
            <a:pPr marL="0" indent="0">
              <a:spcBef>
                <a:spcPts val="0"/>
              </a:spcBef>
              <a:buNone/>
            </a:pPr>
            <a:endParaRPr lang="it-IT" sz="20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x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array([ </a:t>
            </a:r>
            <a:r>
              <a:rPr lang="it-IT" sz="2000" b="1" dirty="0">
                <a:solidFill>
                  <a:schemeClr val="accent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3.03484206</a:t>
            </a: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,  </a:t>
            </a:r>
            <a:r>
              <a:rPr lang="it-IT" sz="20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2.1113669</a:t>
            </a: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 ])</a:t>
            </a:r>
          </a:p>
        </p:txBody>
      </p:sp>
      <p:cxnSp>
        <p:nvCxnSpPr>
          <p:cNvPr id="5" name="Connettore 2 4"/>
          <p:cNvCxnSpPr/>
          <p:nvPr/>
        </p:nvCxnSpPr>
        <p:spPr bwMode="auto">
          <a:xfrm>
            <a:off x="2303748" y="2060848"/>
            <a:ext cx="540060" cy="288032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9" name="Connettore 2 8"/>
          <p:cNvCxnSpPr/>
          <p:nvPr/>
        </p:nvCxnSpPr>
        <p:spPr bwMode="auto">
          <a:xfrm>
            <a:off x="3707904" y="2060848"/>
            <a:ext cx="432048" cy="288032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8677" y="3012936"/>
            <a:ext cx="3400425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727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 smtClean="0"/>
              <a:t>Fit</a:t>
            </a:r>
            <a:r>
              <a:rPr lang="it-IT" dirty="0" smtClean="0"/>
              <a:t> non lineare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from </a:t>
            </a:r>
            <a:r>
              <a:rPr lang="it-IT" sz="20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scipy.optimize</a:t>
            </a: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 import </a:t>
            </a:r>
            <a:r>
              <a:rPr lang="it-IT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curve_fit</a:t>
            </a:r>
            <a:endParaRPr lang="it-IT" sz="20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20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def</a:t>
            </a: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it-IT" sz="20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funfit</a:t>
            </a: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(t, a, b, omega):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...    </a:t>
            </a:r>
            <a:r>
              <a:rPr lang="it-IT" sz="20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return</a:t>
            </a: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 a + b*</a:t>
            </a:r>
            <a:r>
              <a:rPr lang="it-IT" sz="20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np.sin</a:t>
            </a: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(omega*t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marL="0" indent="0">
              <a:spcBef>
                <a:spcPts val="0"/>
              </a:spcBef>
              <a:buNone/>
            </a:pPr>
            <a:endParaRPr lang="it-IT" sz="20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fr-FR" sz="20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popt</a:t>
            </a:r>
            <a:r>
              <a:rPr lang="fr-FR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fr-FR" sz="20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pcov</a:t>
            </a:r>
            <a:r>
              <a:rPr lang="fr-FR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fr-FR" sz="20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curve_fit</a:t>
            </a:r>
            <a:r>
              <a:rPr lang="fr-FR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fr-FR" sz="20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funfit</a:t>
            </a:r>
            <a:r>
              <a:rPr lang="fr-FR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, t, y</a:t>
            </a:r>
            <a:r>
              <a:rPr lang="fr-FR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array([ 3.05010557,  2.10975173,  1.00864033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])</a:t>
            </a:r>
          </a:p>
          <a:p>
            <a:pPr marL="0" indent="0">
              <a:spcBef>
                <a:spcPts val="0"/>
              </a:spcBef>
              <a:buNone/>
            </a:pPr>
            <a:endParaRPr lang="it-IT" sz="20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plt.plot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(t, </a:t>
            </a:r>
            <a:r>
              <a:rPr lang="it-IT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funfit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(t, *</a:t>
            </a:r>
            <a:r>
              <a:rPr lang="it-IT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popt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))</a:t>
            </a:r>
            <a:endParaRPr lang="it-IT" sz="20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356992"/>
            <a:ext cx="3352800" cy="277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06500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002462"/>
            <a:ext cx="3220998" cy="2615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Fourier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&gt;&gt;&gt; n=500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t </a:t>
            </a: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= </a:t>
            </a:r>
            <a:r>
              <a:rPr lang="it-IT" sz="18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np.linspace</a:t>
            </a: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(0,30,n)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sz="18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dt</a:t>
            </a: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= t[1] - t[0]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x </a:t>
            </a: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= </a:t>
            </a:r>
            <a:r>
              <a:rPr lang="it-IT" sz="18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np.sin</a:t>
            </a: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(2*</a:t>
            </a:r>
            <a:r>
              <a:rPr lang="it-IT" sz="18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np.pi</a:t>
            </a: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*t*(1+t/20.))</a:t>
            </a:r>
          </a:p>
          <a:p>
            <a:pPr marL="0" indent="0">
              <a:spcBef>
                <a:spcPts val="0"/>
              </a:spcBef>
              <a:buNone/>
            </a:pPr>
            <a:endParaRPr lang="it-IT" sz="18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sz="18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xfourier</a:t>
            </a: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= </a:t>
            </a:r>
            <a:r>
              <a:rPr lang="it-IT" sz="18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np.fft.</a:t>
            </a:r>
            <a:r>
              <a:rPr lang="it-IT" sz="1800" b="1" dirty="0" err="1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rfft</a:t>
            </a: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(x)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sz="18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xfreq</a:t>
            </a: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= </a:t>
            </a:r>
            <a:r>
              <a:rPr lang="it-IT" sz="18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np.fft.</a:t>
            </a:r>
            <a:r>
              <a:rPr lang="it-IT" sz="1800" b="1" dirty="0" err="1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rfftfreq</a:t>
            </a: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(n, </a:t>
            </a:r>
            <a:r>
              <a:rPr lang="it-IT" sz="18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dt</a:t>
            </a: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marL="0" indent="0">
              <a:spcBef>
                <a:spcPts val="0"/>
              </a:spcBef>
              <a:buNone/>
            </a:pPr>
            <a:endParaRPr lang="it-IT" sz="18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sz="18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plt.plot</a:t>
            </a: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it-IT" sz="18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xfreq</a:t>
            </a: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it-IT" sz="18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np.abs</a:t>
            </a: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it-IT" sz="18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xfourier</a:t>
            </a: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))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sz="18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xfourier</a:t>
            </a:r>
            <a:endParaRPr lang="it-IT" sz="18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array([ </a:t>
            </a: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19.879 </a:t>
            </a: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+</a:t>
            </a: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0.000e+00j</a:t>
            </a: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,  </a:t>
            </a: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19.909 </a:t>
            </a: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-</a:t>
            </a: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5.013e-02j</a:t>
            </a: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,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19.995 </a:t>
            </a: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-</a:t>
            </a: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1.011e-01j</a:t>
            </a: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, ...,  -</a:t>
            </a: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0.047 </a:t>
            </a: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+</a:t>
            </a: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9.495e-05j</a:t>
            </a: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,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-</a:t>
            </a: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0.047 </a:t>
            </a: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+</a:t>
            </a: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4.747e-05j</a:t>
            </a: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,  -</a:t>
            </a: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0.047 </a:t>
            </a: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+</a:t>
            </a: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0.000e+00j</a:t>
            </a: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])</a:t>
            </a:r>
          </a:p>
          <a:p>
            <a:pPr marL="0" indent="0">
              <a:spcBef>
                <a:spcPts val="0"/>
              </a:spcBef>
              <a:buNone/>
            </a:pPr>
            <a:endParaRPr lang="it-IT" sz="18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sz="18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xori</a:t>
            </a: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it-IT" sz="18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np.fft.</a:t>
            </a:r>
            <a:r>
              <a:rPr lang="it-IT" sz="1800" b="1" dirty="0" err="1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irfft</a:t>
            </a: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it-IT" sz="18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xfourier</a:t>
            </a: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sz="18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np.angle</a:t>
            </a: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it-IT" sz="18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xfourier</a:t>
            </a: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  <a:endParaRPr lang="it-IT" sz="18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18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sz="18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xfourier.real</a:t>
            </a:r>
            <a:endParaRPr lang="it-IT" sz="18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sz="18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xfourier.imag</a:t>
            </a:r>
            <a:endParaRPr lang="it-IT" sz="18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18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5786968" y="4857710"/>
            <a:ext cx="1008112" cy="369332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schemeClr val="tx1"/>
                </a:solidFill>
              </a:rPr>
              <a:t>l'inversa</a:t>
            </a:r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4139952" y="5390892"/>
            <a:ext cx="1008112" cy="369332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schemeClr val="tx1"/>
                </a:solidFill>
              </a:rPr>
              <a:t>la fase</a:t>
            </a:r>
            <a:endParaRPr lang="it-IT" dirty="0">
              <a:solidFill>
                <a:schemeClr val="tx1"/>
              </a:solidFill>
            </a:endParaRPr>
          </a:p>
        </p:txBody>
      </p:sp>
      <p:cxnSp>
        <p:nvCxnSpPr>
          <p:cNvPr id="7" name="Connettore 2 6"/>
          <p:cNvCxnSpPr>
            <a:stCxn id="5" idx="1"/>
          </p:cNvCxnSpPr>
          <p:nvPr/>
        </p:nvCxnSpPr>
        <p:spPr bwMode="auto">
          <a:xfrm flipH="1">
            <a:off x="5004048" y="5042376"/>
            <a:ext cx="782920" cy="0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9" name="Connettore 2 8"/>
          <p:cNvCxnSpPr/>
          <p:nvPr/>
        </p:nvCxnSpPr>
        <p:spPr bwMode="auto">
          <a:xfrm flipH="1" flipV="1">
            <a:off x="3419872" y="5390892"/>
            <a:ext cx="720080" cy="184666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1" name="CasellaDiTesto 10"/>
          <p:cNvSpPr txBox="1"/>
          <p:nvPr/>
        </p:nvSpPr>
        <p:spPr>
          <a:xfrm>
            <a:off x="3598218" y="5872370"/>
            <a:ext cx="3744417" cy="369332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schemeClr val="tx1"/>
                </a:solidFill>
              </a:rPr>
              <a:t>la parte reale e quella immaginaria</a:t>
            </a:r>
            <a:endParaRPr lang="it-IT" dirty="0">
              <a:solidFill>
                <a:schemeClr val="tx1"/>
              </a:solidFill>
            </a:endParaRPr>
          </a:p>
        </p:txBody>
      </p:sp>
      <p:cxnSp>
        <p:nvCxnSpPr>
          <p:cNvPr id="12" name="Connettore 2 11"/>
          <p:cNvCxnSpPr/>
          <p:nvPr/>
        </p:nvCxnSpPr>
        <p:spPr bwMode="auto">
          <a:xfrm flipH="1">
            <a:off x="2915816" y="6057036"/>
            <a:ext cx="682402" cy="0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149924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1339" y="1546845"/>
            <a:ext cx="3667125" cy="296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 smtClean="0"/>
              <a:t>Power</a:t>
            </a:r>
            <a:r>
              <a:rPr lang="it-IT" dirty="0" smtClean="0"/>
              <a:t> </a:t>
            </a:r>
            <a:r>
              <a:rPr lang="it-IT" dirty="0" err="1" smtClean="0"/>
              <a:t>Spectrum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sz="20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plt.psd</a:t>
            </a: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(x, </a:t>
            </a:r>
            <a:r>
              <a:rPr lang="it-IT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Fs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=1.0/</a:t>
            </a:r>
            <a:r>
              <a:rPr lang="it-IT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dt,NFFT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=64,noverlap=32</a:t>
            </a: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marL="0" indent="0">
              <a:spcBef>
                <a:spcPts val="0"/>
              </a:spcBef>
              <a:buNone/>
            </a:pPr>
            <a:endParaRPr lang="it-IT" sz="20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20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20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20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20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20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20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20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20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20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20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20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20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20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plt.specgram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(x</a:t>
            </a: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it-IT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Fs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=1.0/</a:t>
            </a:r>
            <a:r>
              <a:rPr lang="it-IT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dt,NFFT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=64,noverlap=32)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20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plt.xlabel</a:t>
            </a: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('t')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20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plt.ylabel</a:t>
            </a: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('</a:t>
            </a:r>
            <a:r>
              <a:rPr lang="it-IT" sz="20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Freq</a:t>
            </a: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.')</a:t>
            </a:r>
          </a:p>
          <a:p>
            <a:pPr marL="0" indent="0">
              <a:spcBef>
                <a:spcPts val="0"/>
              </a:spcBef>
              <a:buNone/>
            </a:pPr>
            <a:endParaRPr lang="it-IT" sz="20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20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20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20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20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88" y="2780928"/>
            <a:ext cx="3629025" cy="288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4706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Interpolazione e </a:t>
            </a:r>
            <a:r>
              <a:rPr lang="it-IT" dirty="0" err="1" smtClean="0"/>
              <a:t>spline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&gt;&gt;&gt; from </a:t>
            </a:r>
            <a:r>
              <a:rPr lang="it-IT" sz="20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scipy.interpolate</a:t>
            </a: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 import 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interp1d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&gt;&gt;&gt; from </a:t>
            </a:r>
            <a:r>
              <a:rPr lang="it-IT" sz="20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scipy.interpolate</a:t>
            </a: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 import </a:t>
            </a:r>
            <a:r>
              <a:rPr lang="it-IT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UnivariateSpline</a:t>
            </a:r>
            <a:endParaRPr lang="it-IT" sz="20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20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x = </a:t>
            </a:r>
            <a:r>
              <a:rPr lang="it-IT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np.linspace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(0,2*</a:t>
            </a:r>
            <a:r>
              <a:rPr lang="it-IT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np.pi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xp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it-IT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np.linspace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(0,2*np.pi,10)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yp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it-IT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np.sin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it-IT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xp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marL="0" indent="0">
              <a:spcBef>
                <a:spcPts val="0"/>
              </a:spcBef>
              <a:buNone/>
            </a:pPr>
            <a:endParaRPr lang="it-IT" sz="20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20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20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20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20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20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20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y = </a:t>
            </a:r>
            <a:r>
              <a:rPr lang="it-IT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np.interp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(x, </a:t>
            </a:r>
            <a:r>
              <a:rPr lang="it-IT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xp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it-IT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yp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f = interp1d(</a:t>
            </a:r>
            <a:r>
              <a:rPr lang="it-IT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xp,yp,kind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='</a:t>
            </a:r>
            <a:r>
              <a:rPr lang="it-IT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cubic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')</a:t>
            </a:r>
            <a:endParaRPr lang="it-IT" sz="20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&gt;&gt;&gt; fu = </a:t>
            </a:r>
            <a:r>
              <a:rPr lang="it-IT" sz="20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UnivariateSpline</a:t>
            </a: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it-IT" sz="20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xp,yp,s</a:t>
            </a: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=0.1)</a:t>
            </a:r>
            <a:endParaRPr lang="it-IT" sz="20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20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plt.plot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(xp,</a:t>
            </a:r>
            <a:r>
              <a:rPr lang="it-IT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yp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,'o', </a:t>
            </a:r>
            <a:r>
              <a:rPr lang="it-IT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x,y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,'.', x, f(x), x, fu(x))</a:t>
            </a:r>
          </a:p>
          <a:p>
            <a:pPr marL="0" indent="0">
              <a:spcBef>
                <a:spcPts val="0"/>
              </a:spcBef>
              <a:buNone/>
            </a:pPr>
            <a:endParaRPr lang="it-IT" sz="20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708920"/>
            <a:ext cx="4038600" cy="262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asellaDiTesto 5"/>
          <p:cNvSpPr txBox="1"/>
          <p:nvPr/>
        </p:nvSpPr>
        <p:spPr>
          <a:xfrm>
            <a:off x="467544" y="3573016"/>
            <a:ext cx="4176464" cy="923330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schemeClr val="tx1"/>
                </a:solidFill>
              </a:rPr>
              <a:t>Le </a:t>
            </a:r>
            <a:r>
              <a:rPr lang="it-IT" dirty="0" err="1" smtClean="0">
                <a:solidFill>
                  <a:schemeClr val="tx1"/>
                </a:solidFill>
              </a:rPr>
              <a:t>spline</a:t>
            </a:r>
            <a:r>
              <a:rPr lang="it-IT" dirty="0" smtClean="0">
                <a:solidFill>
                  <a:schemeClr val="tx1"/>
                </a:solidFill>
              </a:rPr>
              <a:t> tipicamente usano le librerie DIERCKX, ma non solo.</a:t>
            </a:r>
          </a:p>
          <a:p>
            <a:r>
              <a:rPr lang="it-IT" dirty="0" smtClean="0">
                <a:solidFill>
                  <a:schemeClr val="tx1"/>
                </a:solidFill>
              </a:rPr>
              <a:t>Interpolazioni anche in due dimensioni.</a:t>
            </a:r>
            <a:endParaRPr lang="it-IT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783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Soluzione di ODE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it-IT" sz="1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from </a:t>
            </a:r>
            <a:r>
              <a:rPr lang="it-IT" sz="1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scipy.integrate</a:t>
            </a:r>
            <a:r>
              <a:rPr lang="it-IT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import </a:t>
            </a:r>
            <a:r>
              <a:rPr lang="it-IT" sz="1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ode</a:t>
            </a:r>
          </a:p>
          <a:p>
            <a:pPr marL="0" indent="0">
              <a:spcBef>
                <a:spcPts val="0"/>
              </a:spcBef>
              <a:buNone/>
            </a:pPr>
            <a:endParaRPr lang="it-IT" sz="16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it-IT" sz="1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sz="16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def</a:t>
            </a:r>
            <a:r>
              <a:rPr lang="it-IT" sz="1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it-IT" sz="1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forzavel</a:t>
            </a:r>
            <a:r>
              <a:rPr lang="it-IT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(t, y, massa):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it-IT" sz="1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it-IT" sz="16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vel</a:t>
            </a:r>
            <a:r>
              <a:rPr lang="it-IT" sz="1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it-IT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= </a:t>
            </a:r>
            <a:r>
              <a:rPr lang="it-IT" sz="1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y[0:2); </a:t>
            </a:r>
            <a:r>
              <a:rPr lang="it-IT" sz="1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pos</a:t>
            </a:r>
            <a:r>
              <a:rPr lang="it-IT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it-IT" sz="1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y[2:4]</a:t>
            </a:r>
            <a:endParaRPr lang="it-IT" sz="16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it-IT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it-IT" sz="1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r </a:t>
            </a:r>
            <a:r>
              <a:rPr lang="it-IT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= </a:t>
            </a:r>
            <a:r>
              <a:rPr lang="it-IT" sz="1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np.hypot</a:t>
            </a:r>
            <a:r>
              <a:rPr lang="it-IT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it-IT" sz="1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pos</a:t>
            </a:r>
            <a:r>
              <a:rPr lang="it-IT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[0], </a:t>
            </a:r>
            <a:r>
              <a:rPr lang="it-IT" sz="1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pos</a:t>
            </a:r>
            <a:r>
              <a:rPr lang="it-IT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[1])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it-IT" sz="1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it-IT" sz="16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acc</a:t>
            </a:r>
            <a:r>
              <a:rPr lang="it-IT" sz="1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it-IT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= - massa/r**3 * </a:t>
            </a:r>
            <a:r>
              <a:rPr lang="it-IT" sz="1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pos</a:t>
            </a:r>
            <a:r>
              <a:rPr lang="it-IT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it-IT" sz="1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it-IT" sz="16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return</a:t>
            </a:r>
            <a:r>
              <a:rPr lang="it-IT" sz="1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it-IT" sz="1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np.r</a:t>
            </a:r>
            <a:r>
              <a:rPr lang="it-IT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_[</a:t>
            </a:r>
            <a:r>
              <a:rPr lang="it-IT" sz="1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acc</a:t>
            </a:r>
            <a:r>
              <a:rPr lang="it-IT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it-IT" sz="1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vel</a:t>
            </a:r>
            <a:r>
              <a:rPr lang="it-IT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]</a:t>
            </a:r>
          </a:p>
          <a:p>
            <a:pPr marL="0" indent="0">
              <a:spcBef>
                <a:spcPts val="0"/>
              </a:spcBef>
              <a:buNone/>
            </a:pPr>
            <a:endParaRPr lang="it-IT" sz="16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it-IT" sz="1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r </a:t>
            </a:r>
            <a:r>
              <a:rPr lang="it-IT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= ode(</a:t>
            </a:r>
            <a:r>
              <a:rPr lang="it-IT" sz="1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forzavel</a:t>
            </a:r>
            <a:r>
              <a:rPr lang="it-IT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).</a:t>
            </a:r>
            <a:r>
              <a:rPr lang="it-IT" sz="1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set_integrator</a:t>
            </a:r>
            <a:r>
              <a:rPr lang="it-IT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('</a:t>
            </a:r>
            <a:r>
              <a:rPr lang="it-IT" sz="1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vode</a:t>
            </a:r>
            <a:r>
              <a:rPr lang="it-IT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', </a:t>
            </a:r>
            <a:r>
              <a:rPr lang="it-IT" sz="1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method</a:t>
            </a:r>
            <a:r>
              <a:rPr lang="it-IT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='</a:t>
            </a:r>
            <a:r>
              <a:rPr lang="it-IT" sz="1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adams</a:t>
            </a:r>
            <a:r>
              <a:rPr lang="it-IT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')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1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sz="16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r.set_f_params</a:t>
            </a:r>
            <a:r>
              <a:rPr lang="it-IT" sz="1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(3.0</a:t>
            </a:r>
            <a:r>
              <a:rPr lang="it-IT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1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sz="16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r.set_initial_value</a:t>
            </a:r>
            <a:r>
              <a:rPr lang="it-IT" sz="1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([1.0,0.0,0.0,1.0])</a:t>
            </a:r>
            <a:endParaRPr lang="it-IT" sz="16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it-IT" sz="1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t1 </a:t>
            </a:r>
            <a:r>
              <a:rPr lang="it-IT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= 1.7; </a:t>
            </a:r>
            <a:r>
              <a:rPr lang="it-IT" sz="1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dt</a:t>
            </a:r>
            <a:r>
              <a:rPr lang="it-IT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= 0.01</a:t>
            </a:r>
          </a:p>
          <a:p>
            <a:pPr marL="0" indent="0">
              <a:spcBef>
                <a:spcPts val="0"/>
              </a:spcBef>
              <a:buNone/>
            </a:pPr>
            <a:endParaRPr lang="it-IT" sz="16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it-IT" sz="1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sz="16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sols</a:t>
            </a:r>
            <a:r>
              <a:rPr lang="it-IT" sz="1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it-IT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= []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1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sz="16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while</a:t>
            </a:r>
            <a:r>
              <a:rPr lang="it-IT" sz="1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it-IT" sz="1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r.successful</a:t>
            </a:r>
            <a:r>
              <a:rPr lang="it-IT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() and r.t &lt; t1: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it-IT" sz="1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it-IT" sz="16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sols.append</a:t>
            </a:r>
            <a:r>
              <a:rPr lang="it-IT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((r.t, </a:t>
            </a:r>
            <a:r>
              <a:rPr lang="it-IT" sz="1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r.integrate</a:t>
            </a:r>
            <a:r>
              <a:rPr lang="it-IT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it-IT" sz="1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r.t+dt</a:t>
            </a:r>
            <a:r>
              <a:rPr lang="it-IT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)))</a:t>
            </a:r>
          </a:p>
          <a:p>
            <a:pPr marL="0" indent="0">
              <a:spcBef>
                <a:spcPts val="0"/>
              </a:spcBef>
              <a:buNone/>
            </a:pPr>
            <a:endParaRPr lang="it-IT" sz="16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it-IT" sz="1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sz="16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t,yy</a:t>
            </a:r>
            <a:r>
              <a:rPr lang="it-IT" sz="1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it-IT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= zip(*</a:t>
            </a:r>
            <a:r>
              <a:rPr lang="it-IT" sz="1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sols</a:t>
            </a:r>
            <a:r>
              <a:rPr lang="it-IT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1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y=</a:t>
            </a:r>
            <a:r>
              <a:rPr lang="it-IT" sz="16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np.c</a:t>
            </a:r>
            <a:r>
              <a:rPr lang="it-IT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_[</a:t>
            </a:r>
            <a:r>
              <a:rPr lang="it-IT" sz="16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yy</a:t>
            </a:r>
            <a:r>
              <a:rPr lang="it-IT" sz="1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]</a:t>
            </a:r>
            <a:endParaRPr lang="it-IT" sz="16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3445004"/>
            <a:ext cx="2362200" cy="275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CasellaDiTesto 6"/>
          <p:cNvSpPr txBox="1"/>
          <p:nvPr/>
        </p:nvSpPr>
        <p:spPr>
          <a:xfrm>
            <a:off x="4938986" y="1340768"/>
            <a:ext cx="4176464" cy="1477328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schemeClr val="tx1"/>
                </a:solidFill>
              </a:rPr>
              <a:t>Le librerie usate sono la </a:t>
            </a:r>
            <a:r>
              <a:rPr lang="it-IT" b="1" dirty="0" err="1" smtClean="0">
                <a:solidFill>
                  <a:schemeClr val="tx1"/>
                </a:solidFill>
              </a:rPr>
              <a:t>voda.f</a:t>
            </a:r>
            <a:r>
              <a:rPr lang="it-IT" b="1" dirty="0" smtClean="0">
                <a:solidFill>
                  <a:schemeClr val="tx1"/>
                </a:solidFill>
              </a:rPr>
              <a:t> </a:t>
            </a:r>
            <a:r>
              <a:rPr lang="it-IT" dirty="0" smtClean="0">
                <a:solidFill>
                  <a:schemeClr val="tx1"/>
                </a:solidFill>
              </a:rPr>
              <a:t>, e simili scritte in Fortran, purtroppo usano dei common internamente e questo implica che solo una integrazione alla volta è possibile</a:t>
            </a:r>
          </a:p>
        </p:txBody>
      </p:sp>
    </p:spTree>
    <p:extLst>
      <p:ext uri="{BB962C8B-B14F-4D97-AF65-F5344CB8AC3E}">
        <p14:creationId xmlns:p14="http://schemas.microsoft.com/office/powerpoint/2010/main" val="124597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Stringhe (2)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it-IT" sz="20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&gt;&gt;&gt;</a:t>
            </a: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a </a:t>
            </a: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= </a:t>
            </a:r>
            <a:r>
              <a:rPr lang="it-IT" sz="2000" b="1" dirty="0">
                <a:solidFill>
                  <a:schemeClr val="accent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"""</a:t>
            </a: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Ciao,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come va?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Bene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!</a:t>
            </a:r>
            <a:r>
              <a:rPr lang="it-IT" sz="2000" b="1" dirty="0" smtClean="0">
                <a:solidFill>
                  <a:schemeClr val="accent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"""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it-IT" sz="2000" b="1" dirty="0" smtClean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&gt;&gt;&gt;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it-IT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print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(a)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Ciao,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come va?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Bene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!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it-IT" sz="20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&gt;&gt;&gt;</a:t>
            </a: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 3 </a:t>
            </a:r>
            <a:r>
              <a:rPr lang="it-IT" sz="2000" b="1" dirty="0">
                <a:solidFill>
                  <a:schemeClr val="accent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*</a:t>
            </a: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 "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Ciao, </a:t>
            </a: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" </a:t>
            </a:r>
            <a:r>
              <a:rPr lang="it-IT" sz="2000" b="1" dirty="0">
                <a:solidFill>
                  <a:schemeClr val="accent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+</a:t>
            </a: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 "Roma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!"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'Ciao, Ciao, Ciao, Roma!'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it-IT" sz="20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&gt;&gt;&gt;</a:t>
            </a: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 s = "</a:t>
            </a:r>
            <a:r>
              <a:rPr lang="it-IT" sz="20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abcdef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2000" b="1" dirty="0" smtClean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&gt;&gt;&gt;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s[3]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'd'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it-IT" sz="2000" b="1" dirty="0" smtClean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&gt;&gt;&gt;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s[3:5]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'de'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it-IT" sz="20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&gt;&gt;&gt;</a:t>
            </a: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 s[3] = 'K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'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0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TypeError</a:t>
            </a:r>
            <a:r>
              <a:rPr lang="en-US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: '</a:t>
            </a:r>
            <a:r>
              <a:rPr lang="en-US" sz="20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str</a:t>
            </a:r>
            <a:r>
              <a:rPr lang="en-US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' object does not support item </a:t>
            </a:r>
            <a:r>
              <a:rPr lang="en-US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assignment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sz="2000" b="1" dirty="0" smtClean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&gt;&gt;&gt;</a:t>
            </a:r>
            <a:r>
              <a:rPr lang="en-US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000" b="1" dirty="0" err="1" smtClean="0">
                <a:solidFill>
                  <a:schemeClr val="accent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len</a:t>
            </a:r>
            <a:r>
              <a:rPr lang="en-US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(s)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6</a:t>
            </a:r>
            <a:endParaRPr lang="it-IT" sz="20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3563888" y="1196751"/>
            <a:ext cx="5400600" cy="1015663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sz="2000" dirty="0" smtClean="0">
                <a:solidFill>
                  <a:schemeClr val="tx1"/>
                </a:solidFill>
              </a:rPr>
              <a:t>Le tre doppie virgolette iniziano e terminano delle stringhe che si sviluppano su più linee (mantenendo gli a capo correttamente) </a:t>
            </a:r>
            <a:endParaRPr lang="it-IT" sz="2000" dirty="0">
              <a:solidFill>
                <a:schemeClr val="tx1"/>
              </a:solidFill>
            </a:endParaRPr>
          </a:p>
        </p:txBody>
      </p:sp>
      <p:cxnSp>
        <p:nvCxnSpPr>
          <p:cNvPr id="6" name="Connettore 2 5"/>
          <p:cNvCxnSpPr>
            <a:stCxn id="4" idx="1"/>
          </p:cNvCxnSpPr>
          <p:nvPr/>
        </p:nvCxnSpPr>
        <p:spPr bwMode="auto">
          <a:xfrm flipH="1" flipV="1">
            <a:off x="2411760" y="1412776"/>
            <a:ext cx="1152128" cy="291807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7" name="CasellaDiTesto 6"/>
          <p:cNvSpPr txBox="1"/>
          <p:nvPr/>
        </p:nvSpPr>
        <p:spPr>
          <a:xfrm>
            <a:off x="5508104" y="2583195"/>
            <a:ext cx="3096344" cy="707886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sz="2000" dirty="0" smtClean="0">
                <a:solidFill>
                  <a:schemeClr val="tx1"/>
                </a:solidFill>
              </a:rPr>
              <a:t>Si ripetono con </a:t>
            </a:r>
            <a:r>
              <a:rPr lang="it-IT" sz="2000" b="1" dirty="0" smtClean="0">
                <a:solidFill>
                  <a:schemeClr val="accent2"/>
                </a:solidFill>
              </a:rPr>
              <a:t>*</a:t>
            </a:r>
            <a:r>
              <a:rPr lang="it-IT" sz="2000" dirty="0" smtClean="0">
                <a:solidFill>
                  <a:schemeClr val="tx1"/>
                </a:solidFill>
              </a:rPr>
              <a:t> e si concatenano con </a:t>
            </a:r>
            <a:r>
              <a:rPr lang="it-IT" sz="2000" b="1" dirty="0" smtClean="0">
                <a:solidFill>
                  <a:schemeClr val="accent2"/>
                </a:solidFill>
              </a:rPr>
              <a:t>+</a:t>
            </a:r>
            <a:endParaRPr lang="it-IT" sz="2000" b="1" dirty="0">
              <a:solidFill>
                <a:schemeClr val="accent2"/>
              </a:solidFill>
            </a:endParaRPr>
          </a:p>
        </p:txBody>
      </p:sp>
      <p:cxnSp>
        <p:nvCxnSpPr>
          <p:cNvPr id="9" name="Connettore 2 8"/>
          <p:cNvCxnSpPr>
            <a:stCxn id="7" idx="1"/>
          </p:cNvCxnSpPr>
          <p:nvPr/>
        </p:nvCxnSpPr>
        <p:spPr bwMode="auto">
          <a:xfrm flipH="1">
            <a:off x="4283968" y="2937138"/>
            <a:ext cx="1224136" cy="294129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1" name="CasellaDiTesto 10"/>
          <p:cNvSpPr txBox="1"/>
          <p:nvPr/>
        </p:nvSpPr>
        <p:spPr>
          <a:xfrm>
            <a:off x="4208792" y="3872306"/>
            <a:ext cx="4554506" cy="707886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sz="2000" dirty="0" smtClean="0">
                <a:solidFill>
                  <a:schemeClr val="tx1"/>
                </a:solidFill>
              </a:rPr>
              <a:t>Si estrae un carattere od una sottostringa (a partire da zero)</a:t>
            </a:r>
            <a:endParaRPr lang="it-IT" sz="2000" b="1" dirty="0">
              <a:solidFill>
                <a:schemeClr val="accent2"/>
              </a:solidFill>
            </a:endParaRPr>
          </a:p>
        </p:txBody>
      </p:sp>
      <p:cxnSp>
        <p:nvCxnSpPr>
          <p:cNvPr id="13" name="Connettore 2 12"/>
          <p:cNvCxnSpPr>
            <a:stCxn id="11" idx="1"/>
          </p:cNvCxnSpPr>
          <p:nvPr/>
        </p:nvCxnSpPr>
        <p:spPr bwMode="auto">
          <a:xfrm flipH="1" flipV="1">
            <a:off x="1547664" y="4005064"/>
            <a:ext cx="2661128" cy="221185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5" name="Connettore 2 14"/>
          <p:cNvCxnSpPr>
            <a:stCxn id="11" idx="1"/>
          </p:cNvCxnSpPr>
          <p:nvPr/>
        </p:nvCxnSpPr>
        <p:spPr bwMode="auto">
          <a:xfrm flipH="1">
            <a:off x="1763688" y="4226249"/>
            <a:ext cx="2445104" cy="353943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6" name="CasellaDiTesto 15"/>
          <p:cNvSpPr txBox="1"/>
          <p:nvPr/>
        </p:nvSpPr>
        <p:spPr>
          <a:xfrm>
            <a:off x="3866754" y="4851146"/>
            <a:ext cx="4896544" cy="369332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schemeClr val="tx1"/>
                </a:solidFill>
              </a:rPr>
              <a:t>Sono immutabili, non possono essere cambiate</a:t>
            </a:r>
            <a:endParaRPr lang="it-IT" b="1" dirty="0">
              <a:solidFill>
                <a:schemeClr val="accent2"/>
              </a:solidFill>
            </a:endParaRPr>
          </a:p>
        </p:txBody>
      </p:sp>
      <p:cxnSp>
        <p:nvCxnSpPr>
          <p:cNvPr id="18" name="Connettore 2 17"/>
          <p:cNvCxnSpPr>
            <a:stCxn id="16" idx="1"/>
          </p:cNvCxnSpPr>
          <p:nvPr/>
        </p:nvCxnSpPr>
        <p:spPr bwMode="auto">
          <a:xfrm flipH="1">
            <a:off x="2411760" y="5035812"/>
            <a:ext cx="1454994" cy="184666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6" name="CasellaDiTesto 25"/>
          <p:cNvSpPr txBox="1"/>
          <p:nvPr/>
        </p:nvSpPr>
        <p:spPr>
          <a:xfrm>
            <a:off x="3866754" y="5871149"/>
            <a:ext cx="4896544" cy="369332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schemeClr val="tx1"/>
                </a:solidFill>
              </a:rPr>
              <a:t>Con </a:t>
            </a:r>
            <a:r>
              <a:rPr lang="it-IT" dirty="0" err="1" smtClean="0">
                <a:solidFill>
                  <a:schemeClr val="accent2"/>
                </a:solidFill>
              </a:rPr>
              <a:t>len</a:t>
            </a:r>
            <a:r>
              <a:rPr lang="it-IT" dirty="0" smtClean="0">
                <a:solidFill>
                  <a:schemeClr val="tx1"/>
                </a:solidFill>
              </a:rPr>
              <a:t> la lunghezza</a:t>
            </a:r>
            <a:endParaRPr lang="it-IT" b="1" dirty="0">
              <a:solidFill>
                <a:schemeClr val="accent2"/>
              </a:solidFill>
            </a:endParaRPr>
          </a:p>
        </p:txBody>
      </p:sp>
      <p:cxnSp>
        <p:nvCxnSpPr>
          <p:cNvPr id="28" name="Connettore 2 27"/>
          <p:cNvCxnSpPr>
            <a:stCxn id="26" idx="1"/>
          </p:cNvCxnSpPr>
          <p:nvPr/>
        </p:nvCxnSpPr>
        <p:spPr bwMode="auto">
          <a:xfrm flipH="1" flipV="1">
            <a:off x="1763688" y="5871149"/>
            <a:ext cx="2103066" cy="184666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901023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8221663" cy="708124"/>
          </a:xfrm>
        </p:spPr>
        <p:txBody>
          <a:bodyPr/>
          <a:lstStyle/>
          <a:p>
            <a:r>
              <a:rPr lang="it-IT" dirty="0" smtClean="0"/>
              <a:t>Serial </a:t>
            </a:r>
            <a:r>
              <a:rPr lang="it-IT" dirty="0" err="1" smtClean="0"/>
              <a:t>port</a:t>
            </a:r>
            <a:r>
              <a:rPr lang="it-IT" dirty="0" smtClean="0"/>
              <a:t> </a:t>
            </a:r>
            <a:r>
              <a:rPr lang="it-IT" dirty="0" err="1" smtClean="0"/>
              <a:t>Com</a:t>
            </a:r>
            <a:r>
              <a:rPr lang="it-IT" dirty="0" smtClean="0"/>
              <a:t> with </a:t>
            </a:r>
            <a:r>
              <a:rPr lang="it-IT" dirty="0" err="1" smtClean="0"/>
              <a:t>Python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263525" indent="-263525">
              <a:spcBef>
                <a:spcPts val="0"/>
              </a:spcBef>
            </a:pPr>
            <a:r>
              <a:rPr lang="en-US" sz="2000" dirty="0" smtClean="0"/>
              <a:t>Amongst the many possibilities of Python, communication with </a:t>
            </a:r>
            <a:r>
              <a:rPr lang="en-US" sz="2000" dirty="0"/>
              <a:t>the Serial </a:t>
            </a:r>
            <a:r>
              <a:rPr lang="en-US" sz="2000" dirty="0" smtClean="0"/>
              <a:t>(COM) port </a:t>
            </a:r>
            <a:r>
              <a:rPr lang="en-US" sz="2000" dirty="0"/>
              <a:t>of the computer where </a:t>
            </a:r>
            <a:r>
              <a:rPr lang="en-US" sz="2000" dirty="0" smtClean="0"/>
              <a:t>it is running ranks very high. </a:t>
            </a:r>
          </a:p>
          <a:p>
            <a:pPr marL="263525" indent="-263525">
              <a:spcBef>
                <a:spcPts val="0"/>
              </a:spcBef>
            </a:pPr>
            <a:r>
              <a:rPr lang="en-US" sz="2000" dirty="0" smtClean="0"/>
              <a:t>The </a:t>
            </a:r>
            <a:r>
              <a:rPr lang="en-US" sz="2000" dirty="0"/>
              <a:t>key library is </a:t>
            </a:r>
            <a:r>
              <a:rPr lang="en-US" sz="2000" dirty="0" err="1"/>
              <a:t>pySerial</a:t>
            </a:r>
            <a:r>
              <a:rPr lang="en-US" sz="2000" dirty="0"/>
              <a:t>, see for </a:t>
            </a:r>
            <a:r>
              <a:rPr lang="en-US" sz="2000" dirty="0" smtClean="0"/>
              <a:t>details:</a:t>
            </a:r>
          </a:p>
          <a:p>
            <a:pPr marL="263525" lvl="1" indent="-263525"/>
            <a:r>
              <a:rPr lang="en-US" sz="1800" dirty="0">
                <a:hlinkClick r:id="rId3"/>
              </a:rPr>
              <a:t>https://</a:t>
            </a:r>
            <a:r>
              <a:rPr lang="en-US" sz="1800" dirty="0" smtClean="0">
                <a:hlinkClick r:id="rId3"/>
              </a:rPr>
              <a:t>pyserial.readthedocs.org/en/latest/index.html</a:t>
            </a:r>
            <a:endParaRPr lang="en-US" sz="1800" dirty="0"/>
          </a:p>
          <a:p>
            <a:pPr marL="263525" indent="-263525">
              <a:spcBef>
                <a:spcPts val="0"/>
              </a:spcBef>
            </a:pPr>
            <a:r>
              <a:rPr lang="en-US" sz="2000" dirty="0" smtClean="0"/>
              <a:t>An important introductory example is </a:t>
            </a:r>
            <a:r>
              <a:rPr lang="en-US" sz="2000" dirty="0"/>
              <a:t>to detect the </a:t>
            </a:r>
            <a:r>
              <a:rPr lang="en-US" sz="2000" dirty="0" smtClean="0"/>
              <a:t>available serial ports, on Python prompt enter: (</a:t>
            </a:r>
            <a:r>
              <a:rPr lang="en-US" sz="2000" dirty="0" err="1" smtClean="0"/>
              <a:t>pySerial</a:t>
            </a:r>
            <a:r>
              <a:rPr lang="en-US" sz="2000" dirty="0" smtClean="0"/>
              <a:t> needs to be installed)</a:t>
            </a:r>
          </a:p>
          <a:p>
            <a:pPr marL="457200" lvl="1" indent="0">
              <a:buNone/>
            </a:pPr>
            <a:r>
              <a:rPr lang="en-US" sz="1400" dirty="0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&gt;&gt; from </a:t>
            </a:r>
            <a:r>
              <a:rPr lang="en-US" sz="1400" dirty="0" err="1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serial.tools</a:t>
            </a:r>
            <a:r>
              <a:rPr lang="en-US" sz="1400" dirty="0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import </a:t>
            </a:r>
            <a:r>
              <a:rPr lang="en-US" sz="1400" dirty="0" err="1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list_ports</a:t>
            </a:r>
            <a:endParaRPr lang="en-US" sz="1400" dirty="0">
              <a:solidFill>
                <a:srgbClr val="00206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400" dirty="0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&gt;&gt; </a:t>
            </a:r>
            <a:r>
              <a:rPr lang="en-US" sz="1400" dirty="0" err="1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list_ports.comports</a:t>
            </a:r>
            <a:r>
              <a:rPr lang="en-US" sz="1400" dirty="0" smtClean="0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()</a:t>
            </a:r>
            <a:endParaRPr lang="en-US" sz="1600" dirty="0">
              <a:solidFill>
                <a:srgbClr val="00206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400" dirty="0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Python OUT &gt;&gt;</a:t>
            </a:r>
          </a:p>
          <a:p>
            <a:pPr marL="0" indent="0">
              <a:spcBef>
                <a:spcPts val="0"/>
              </a:spcBef>
              <a:buNone/>
            </a:pPr>
            <a:r>
              <a:rPr lang="tr-TR" sz="1600" dirty="0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tr-TR" sz="1600" dirty="0" smtClean="0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[</a:t>
            </a:r>
            <a:r>
              <a:rPr lang="tr-TR" sz="1600" dirty="0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['/dev/cu.Nokia206-COM1', 'n/a', 'n/a'],</a:t>
            </a:r>
          </a:p>
          <a:p>
            <a:pPr marL="0" indent="0">
              <a:spcBef>
                <a:spcPts val="0"/>
              </a:spcBef>
              <a:buNone/>
            </a:pPr>
            <a:r>
              <a:rPr lang="tr-TR" sz="1600" dirty="0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tr-TR" sz="1600" dirty="0" smtClean="0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[</a:t>
            </a:r>
            <a:r>
              <a:rPr lang="tr-TR" sz="1600" dirty="0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'/dev/</a:t>
            </a:r>
            <a:r>
              <a:rPr lang="tr-TR" sz="1600" dirty="0" err="1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cu.Bluetooth</a:t>
            </a:r>
            <a:r>
              <a:rPr lang="tr-TR" sz="1600" dirty="0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-Modem', 'n/a', 'n/a'],</a:t>
            </a:r>
          </a:p>
          <a:p>
            <a:pPr marL="0" indent="0">
              <a:spcBef>
                <a:spcPts val="0"/>
              </a:spcBef>
              <a:buNone/>
            </a:pPr>
            <a:r>
              <a:rPr lang="fr-FR" sz="1600" dirty="0" smtClean="0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	[</a:t>
            </a:r>
            <a:r>
              <a:rPr lang="fr-FR" sz="1600" dirty="0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'/</a:t>
            </a:r>
            <a:r>
              <a:rPr lang="fr-FR" sz="1600" dirty="0" err="1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dev</a:t>
            </a:r>
            <a:r>
              <a:rPr lang="fr-FR" sz="1600" dirty="0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/cu.usbmodem411', '</a:t>
            </a:r>
            <a:r>
              <a:rPr lang="fr-FR" sz="1600" dirty="0" err="1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Arduino</a:t>
            </a:r>
            <a:r>
              <a:rPr lang="fr-FR" sz="1600" dirty="0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Due </a:t>
            </a:r>
            <a:r>
              <a:rPr lang="fr-FR" sz="1600" dirty="0" err="1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Prog</a:t>
            </a:r>
            <a:r>
              <a:rPr lang="fr-FR" sz="1600" dirty="0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. Port', 'USB </a:t>
            </a:r>
            <a:r>
              <a:rPr lang="fr-FR" sz="1600" dirty="0">
                <a:solidFill>
                  <a:srgbClr val="0F720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VID:PID=2341:3d SNR=95238343334351C02112</a:t>
            </a:r>
            <a:r>
              <a:rPr lang="fr-FR" sz="1600" dirty="0" smtClean="0">
                <a:solidFill>
                  <a:srgbClr val="0F720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']]</a:t>
            </a:r>
            <a:endParaRPr lang="en-US" sz="2400" dirty="0"/>
          </a:p>
          <a:p>
            <a:pPr marL="0" indent="0">
              <a:buNone/>
            </a:pPr>
            <a:r>
              <a:rPr lang="en-US" sz="2000" dirty="0" smtClean="0"/>
              <a:t>In </a:t>
            </a:r>
            <a:r>
              <a:rPr lang="en-US" sz="2000" dirty="0"/>
              <a:t>the </a:t>
            </a:r>
            <a:r>
              <a:rPr lang="en-US" sz="2000" dirty="0" smtClean="0"/>
              <a:t>example </a:t>
            </a:r>
            <a:r>
              <a:rPr lang="en-US" sz="2000" dirty="0"/>
              <a:t>an </a:t>
            </a:r>
            <a:r>
              <a:rPr lang="en-US" sz="2000" dirty="0" err="1"/>
              <a:t>Arduino</a:t>
            </a:r>
            <a:r>
              <a:rPr lang="en-US" sz="2000" dirty="0"/>
              <a:t> DUE is connected to port </a:t>
            </a:r>
            <a:r>
              <a:rPr lang="en-US" sz="2000" dirty="0" smtClean="0"/>
              <a:t>411. The example is described in:</a:t>
            </a:r>
          </a:p>
          <a:p>
            <a:pPr marL="0" indent="0">
              <a:buNone/>
            </a:pPr>
            <a:r>
              <a:rPr lang="en-US" sz="2000" dirty="0">
                <a:solidFill>
                  <a:srgbClr val="0000FF"/>
                </a:solidFill>
              </a:rPr>
              <a:t>http://</a:t>
            </a:r>
            <a:r>
              <a:rPr lang="en-US" sz="2000" dirty="0" err="1">
                <a:solidFill>
                  <a:srgbClr val="0000FF"/>
                </a:solidFill>
              </a:rPr>
              <a:t>stackoverflow.com</a:t>
            </a:r>
            <a:r>
              <a:rPr lang="en-US" sz="2000" dirty="0">
                <a:solidFill>
                  <a:srgbClr val="0000FF"/>
                </a:solidFill>
              </a:rPr>
              <a:t>/questions/12254378/how-to-find-the-serial-port-number-on-mac-</a:t>
            </a:r>
            <a:r>
              <a:rPr lang="en-US" sz="2000" dirty="0" err="1">
                <a:solidFill>
                  <a:srgbClr val="0000FF"/>
                </a:solidFill>
              </a:rPr>
              <a:t>os</a:t>
            </a:r>
            <a:r>
              <a:rPr lang="en-US" sz="2000" dirty="0">
                <a:solidFill>
                  <a:srgbClr val="0000FF"/>
                </a:solidFill>
              </a:rPr>
              <a:t>-</a:t>
            </a:r>
            <a:r>
              <a:rPr lang="en-US" sz="2000" dirty="0" err="1">
                <a:solidFill>
                  <a:srgbClr val="0000FF"/>
                </a:solidFill>
              </a:rPr>
              <a:t>x</a:t>
            </a:r>
            <a:r>
              <a:rPr lang="en-US" sz="2000" dirty="0" err="1" smtClean="0">
                <a:solidFill>
                  <a:srgbClr val="0000FF"/>
                </a:solidFill>
              </a:rPr>
              <a:t>http</a:t>
            </a:r>
            <a:r>
              <a:rPr lang="en-US" sz="2000" dirty="0">
                <a:solidFill>
                  <a:srgbClr val="0000FF"/>
                </a:solidFill>
              </a:rPr>
              <a:t>://</a:t>
            </a:r>
            <a:r>
              <a:rPr lang="en-US" sz="2000" dirty="0" err="1">
                <a:solidFill>
                  <a:srgbClr val="0000FF"/>
                </a:solidFill>
              </a:rPr>
              <a:t>stackoverflow.com</a:t>
            </a:r>
            <a:r>
              <a:rPr lang="en-US" sz="2000" dirty="0">
                <a:solidFill>
                  <a:srgbClr val="0000FF"/>
                </a:solidFill>
              </a:rPr>
              <a:t>/questions/12254378/how-to-find-the-serial-port-number-on-mac-</a:t>
            </a:r>
            <a:r>
              <a:rPr lang="en-US" sz="2000" dirty="0" err="1">
                <a:solidFill>
                  <a:srgbClr val="0000FF"/>
                </a:solidFill>
              </a:rPr>
              <a:t>os</a:t>
            </a:r>
            <a:r>
              <a:rPr lang="en-US" sz="2000" dirty="0">
                <a:solidFill>
                  <a:srgbClr val="0000FF"/>
                </a:solidFill>
              </a:rPr>
              <a:t>-x</a:t>
            </a:r>
            <a:endParaRPr lang="it-IT" sz="2000" dirty="0" smtClean="0">
              <a:solidFill>
                <a:srgbClr val="0000FF"/>
              </a:solidFill>
            </a:endParaRPr>
          </a:p>
          <a:p>
            <a:pPr lvl="1"/>
            <a:endParaRPr lang="it-IT" sz="2000" dirty="0" smtClean="0"/>
          </a:p>
          <a:p>
            <a:pPr lvl="1"/>
            <a:endParaRPr lang="it-IT" sz="2000" dirty="0" smtClean="0"/>
          </a:p>
        </p:txBody>
      </p:sp>
    </p:spTree>
    <p:extLst>
      <p:ext uri="{BB962C8B-B14F-4D97-AF65-F5344CB8AC3E}">
        <p14:creationId xmlns:p14="http://schemas.microsoft.com/office/powerpoint/2010/main" val="1498261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6632"/>
            <a:ext cx="8221663" cy="708124"/>
          </a:xfrm>
        </p:spPr>
        <p:txBody>
          <a:bodyPr/>
          <a:lstStyle/>
          <a:p>
            <a:r>
              <a:rPr lang="en-US" sz="3200" dirty="0" smtClean="0"/>
              <a:t>Python Serial communication, cont.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63525" indent="-263525"/>
            <a:r>
              <a:rPr lang="en-US" sz="1800" dirty="0" smtClean="0"/>
              <a:t>Next step is to use Python to control a device, see: </a:t>
            </a:r>
            <a:r>
              <a:rPr lang="en-US" sz="1800" dirty="0" err="1" smtClean="0">
                <a:solidFill>
                  <a:srgbClr val="0000FF"/>
                </a:solidFill>
              </a:rPr>
              <a:t>www.akeric.com</a:t>
            </a:r>
            <a:r>
              <a:rPr lang="en-US" sz="1800" dirty="0">
                <a:solidFill>
                  <a:srgbClr val="0000FF"/>
                </a:solidFill>
              </a:rPr>
              <a:t>/blog/?p=</a:t>
            </a:r>
            <a:r>
              <a:rPr lang="en-US" sz="1800" dirty="0" smtClean="0">
                <a:solidFill>
                  <a:srgbClr val="0000FF"/>
                </a:solidFill>
              </a:rPr>
              <a:t>1140</a:t>
            </a:r>
            <a:endParaRPr lang="en-US" sz="1800" dirty="0">
              <a:solidFill>
                <a:srgbClr val="0000FF"/>
              </a:solidFill>
            </a:endParaRPr>
          </a:p>
          <a:p>
            <a:pPr marL="263525" indent="-263525">
              <a:spcBef>
                <a:spcPts val="0"/>
              </a:spcBef>
            </a:pPr>
            <a:r>
              <a:rPr lang="en-US" sz="1800" dirty="0"/>
              <a:t>Create and upload the </a:t>
            </a:r>
            <a:r>
              <a:rPr lang="en-US" sz="1800" dirty="0" err="1"/>
              <a:t>Arduino</a:t>
            </a:r>
            <a:r>
              <a:rPr lang="en-US" sz="1800" dirty="0"/>
              <a:t> Module </a:t>
            </a:r>
            <a:r>
              <a:rPr lang="en-US" sz="1800" dirty="0" err="1"/>
              <a:t>SerialPythonRX</a:t>
            </a:r>
            <a:r>
              <a:rPr lang="en-US" sz="1800" dirty="0"/>
              <a:t>, as in the webpage. </a:t>
            </a:r>
          </a:p>
          <a:p>
            <a:pPr marL="263525" indent="-263525">
              <a:spcBef>
                <a:spcPts val="0"/>
              </a:spcBef>
            </a:pPr>
            <a:r>
              <a:rPr lang="en-US" sz="1800" dirty="0"/>
              <a:t>Connect </a:t>
            </a:r>
            <a:r>
              <a:rPr lang="en-US" sz="1800" dirty="0" err="1" smtClean="0"/>
              <a:t>Arduino</a:t>
            </a:r>
            <a:r>
              <a:rPr lang="en-US" sz="1800" dirty="0" smtClean="0"/>
              <a:t> ™ </a:t>
            </a:r>
            <a:r>
              <a:rPr lang="en-US" sz="1800" dirty="0"/>
              <a:t>to the computer via </a:t>
            </a:r>
            <a:r>
              <a:rPr lang="en-US" sz="1800" dirty="0" smtClean="0"/>
              <a:t>USB and Detect </a:t>
            </a:r>
            <a:r>
              <a:rPr lang="en-US" sz="1800" dirty="0"/>
              <a:t>the name of serial </a:t>
            </a:r>
            <a:r>
              <a:rPr lang="en-US" sz="1800" dirty="0" smtClean="0"/>
              <a:t>port</a:t>
            </a:r>
          </a:p>
          <a:p>
            <a:pPr marL="263525" indent="-263525">
              <a:spcBef>
                <a:spcPts val="0"/>
              </a:spcBef>
            </a:pPr>
            <a:r>
              <a:rPr lang="en-US" sz="1800" dirty="0" smtClean="0"/>
              <a:t>Open </a:t>
            </a:r>
            <a:r>
              <a:rPr lang="en-US" sz="1800" dirty="0"/>
              <a:t>a Python session </a:t>
            </a:r>
            <a:r>
              <a:rPr lang="en-US" sz="1800" dirty="0" smtClean="0"/>
              <a:t>and enter:</a:t>
            </a:r>
            <a:endParaRPr lang="en-US" sz="1800" dirty="0"/>
          </a:p>
          <a:p>
            <a:pPr marL="457200" lvl="1" indent="0">
              <a:spcBef>
                <a:spcPts val="0"/>
              </a:spcBef>
              <a:buNone/>
            </a:pPr>
            <a:r>
              <a:rPr lang="en-US" sz="1800" dirty="0" smtClean="0">
                <a:solidFill>
                  <a:srgbClr val="002060"/>
                </a:solidFill>
              </a:rPr>
              <a:t>&gt;&gt; import serial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800" dirty="0" smtClean="0">
                <a:solidFill>
                  <a:srgbClr val="002060"/>
                </a:solidFill>
              </a:rPr>
              <a:t>&gt;&gt; </a:t>
            </a:r>
            <a:r>
              <a:rPr lang="en-US" sz="1800" dirty="0" err="1" smtClean="0">
                <a:solidFill>
                  <a:srgbClr val="002060"/>
                </a:solidFill>
              </a:rPr>
              <a:t>ser</a:t>
            </a:r>
            <a:r>
              <a:rPr lang="en-US" sz="1800" dirty="0" smtClean="0">
                <a:solidFill>
                  <a:srgbClr val="002060"/>
                </a:solidFill>
              </a:rPr>
              <a:t> = </a:t>
            </a:r>
            <a:r>
              <a:rPr lang="en-US" sz="1800" dirty="0" err="1" smtClean="0">
                <a:solidFill>
                  <a:srgbClr val="002060"/>
                </a:solidFill>
              </a:rPr>
              <a:t>serial.Serial</a:t>
            </a:r>
            <a:r>
              <a:rPr lang="en-US" sz="1800" dirty="0" smtClean="0">
                <a:solidFill>
                  <a:srgbClr val="002060"/>
                </a:solidFill>
              </a:rPr>
              <a:t>('/</a:t>
            </a:r>
            <a:r>
              <a:rPr lang="en-US" sz="1800" dirty="0" err="1" smtClean="0">
                <a:solidFill>
                  <a:srgbClr val="002060"/>
                </a:solidFill>
              </a:rPr>
              <a:t>dev</a:t>
            </a:r>
            <a:r>
              <a:rPr lang="en-US" sz="1800" dirty="0" smtClean="0">
                <a:solidFill>
                  <a:srgbClr val="002060"/>
                </a:solidFill>
              </a:rPr>
              <a:t>/tty.usbmodem411', 9600)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800" dirty="0" smtClean="0">
                <a:solidFill>
                  <a:srgbClr val="002060"/>
                </a:solidFill>
              </a:rPr>
              <a:t>&gt;&gt; </a:t>
            </a:r>
            <a:r>
              <a:rPr lang="en-US" sz="1800" dirty="0" err="1" smtClean="0">
                <a:solidFill>
                  <a:srgbClr val="002060"/>
                </a:solidFill>
              </a:rPr>
              <a:t>ser.write</a:t>
            </a:r>
            <a:r>
              <a:rPr lang="en-US" sz="1800" dirty="0" smtClean="0">
                <a:solidFill>
                  <a:srgbClr val="002060"/>
                </a:solidFill>
              </a:rPr>
              <a:t>(</a:t>
            </a:r>
            <a:r>
              <a:rPr lang="en-US" sz="1800" dirty="0">
                <a:solidFill>
                  <a:srgbClr val="002060"/>
                </a:solidFill>
              </a:rPr>
              <a:t>'</a:t>
            </a:r>
            <a:r>
              <a:rPr lang="en-US" sz="1800" dirty="0" smtClean="0">
                <a:solidFill>
                  <a:srgbClr val="002060"/>
                </a:solidFill>
              </a:rPr>
              <a:t>5')</a:t>
            </a:r>
          </a:p>
          <a:p>
            <a:pPr>
              <a:spcBef>
                <a:spcPts val="0"/>
              </a:spcBef>
            </a:pPr>
            <a:r>
              <a:rPr lang="en-US" sz="1800" dirty="0" smtClean="0"/>
              <a:t>the </a:t>
            </a:r>
            <a:r>
              <a:rPr lang="en-US" sz="1800" dirty="0"/>
              <a:t>LED connected to pin 13 will blink 5 times. Make sure </a:t>
            </a:r>
            <a:r>
              <a:rPr lang="en-US" sz="1800" dirty="0" smtClean="0"/>
              <a:t>to use correct Serial port name.</a:t>
            </a:r>
            <a:endParaRPr lang="en-US" sz="1800" dirty="0"/>
          </a:p>
        </p:txBody>
      </p:sp>
      <p:pic>
        <p:nvPicPr>
          <p:cNvPr id="4" name="Picture 3" descr="100_385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717032"/>
            <a:ext cx="4195316" cy="279550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292080" y="5013176"/>
            <a:ext cx="3312368" cy="120032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err="1" smtClean="0"/>
              <a:t>Arduino</a:t>
            </a:r>
            <a:r>
              <a:rPr lang="en-US" dirty="0" smtClean="0"/>
              <a:t> is a programmable  prototyping board based on a </a:t>
            </a:r>
            <a:r>
              <a:rPr lang="en-US" dirty="0" err="1" smtClean="0"/>
              <a:t>ATMega</a:t>
            </a:r>
            <a:r>
              <a:rPr lang="en-US" dirty="0" smtClean="0"/>
              <a:t> processor, connected via USB to the control computer.</a:t>
            </a:r>
            <a:endParaRPr lang="en-US" dirty="0"/>
          </a:p>
        </p:txBody>
      </p:sp>
      <p:cxnSp>
        <p:nvCxnSpPr>
          <p:cNvPr id="8" name="Straight Arrow Connector 7"/>
          <p:cNvCxnSpPr/>
          <p:nvPr/>
        </p:nvCxnSpPr>
        <p:spPr bwMode="auto">
          <a:xfrm flipH="1">
            <a:off x="1619672" y="5229200"/>
            <a:ext cx="3672408" cy="432048"/>
          </a:xfrm>
          <a:prstGeom prst="straightConnector1">
            <a:avLst/>
          </a:prstGeom>
          <a:ln>
            <a:solidFill>
              <a:srgbClr val="FF6600"/>
            </a:solidFill>
            <a:headEnd type="none" w="med" len="med"/>
            <a:tailEnd type="arrow"/>
          </a:ln>
          <a:extLst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0443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Conclusioni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err="1" smtClean="0"/>
              <a:t>Python</a:t>
            </a:r>
            <a:r>
              <a:rPr lang="it-IT" dirty="0" smtClean="0"/>
              <a:t> è un linguaggio molto esteso. Questa è stata solo una introduzione.</a:t>
            </a:r>
          </a:p>
          <a:p>
            <a:r>
              <a:rPr lang="it-IT" dirty="0" err="1" smtClean="0"/>
              <a:t>Scipy</a:t>
            </a:r>
            <a:r>
              <a:rPr lang="it-IT" dirty="0" smtClean="0"/>
              <a:t> è una libreria che permette</a:t>
            </a:r>
            <a:r>
              <a:rPr lang="it-IT" dirty="0"/>
              <a:t> </a:t>
            </a:r>
            <a:r>
              <a:rPr lang="it-IT" dirty="0" smtClean="0"/>
              <a:t>molte altre cose. </a:t>
            </a:r>
          </a:p>
          <a:p>
            <a:r>
              <a:rPr lang="it-IT" dirty="0" smtClean="0"/>
              <a:t>Moltissime librerie sono disponibili su internet.</a:t>
            </a:r>
          </a:p>
          <a:p>
            <a:r>
              <a:rPr lang="it-IT" dirty="0" smtClean="0"/>
              <a:t>Grazie per il vostro tempo!</a:t>
            </a:r>
          </a:p>
          <a:p>
            <a:pPr marL="0" indent="0">
              <a:buNone/>
            </a:pPr>
            <a:endParaRPr lang="it-IT" dirty="0" smtClean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835488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C</a:t>
            </a:r>
            <a:r>
              <a:rPr lang="it-IT" dirty="0" smtClean="0"/>
              <a:t>onversioni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a = 3.2</a:t>
            </a:r>
          </a:p>
          <a:p>
            <a:pPr marL="0" indent="0"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type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(a)</a:t>
            </a:r>
          </a:p>
          <a:p>
            <a:pPr marL="0" indent="0"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float</a:t>
            </a:r>
          </a:p>
          <a:p>
            <a:pPr marL="0" indent="0"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b = </a:t>
            </a:r>
            <a:r>
              <a:rPr lang="it-IT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str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(a)</a:t>
            </a:r>
          </a:p>
          <a:p>
            <a:pPr marL="0" indent="0"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b</a:t>
            </a:r>
          </a:p>
          <a:p>
            <a:pPr marL="0" indent="0"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'3.2</a:t>
            </a: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'</a:t>
            </a:r>
            <a:endParaRPr lang="it-IT" sz="20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(b)</a:t>
            </a:r>
          </a:p>
          <a:p>
            <a:pPr marL="0" indent="0">
              <a:buNone/>
            </a:pPr>
            <a:r>
              <a:rPr lang="en-US" sz="1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ValueError</a:t>
            </a:r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: invalid literal for </a:t>
            </a:r>
            <a:r>
              <a:rPr lang="en-US" sz="1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() with base 10</a:t>
            </a:r>
            <a:r>
              <a:rPr lang="en-US" sz="1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: '3.2'</a:t>
            </a:r>
          </a:p>
          <a:p>
            <a:pPr marL="0" indent="0">
              <a:buNone/>
            </a:pPr>
            <a:r>
              <a:rPr lang="en-US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float(b)</a:t>
            </a:r>
          </a:p>
          <a:p>
            <a:pPr marL="0" indent="0"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3.2</a:t>
            </a:r>
          </a:p>
          <a:p>
            <a:pPr marL="0" indent="0"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&gt;&gt;&gt; </a:t>
            </a:r>
            <a:r>
              <a:rPr lang="it-IT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('54')</a:t>
            </a:r>
          </a:p>
          <a:p>
            <a:pPr marL="0" indent="0"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54</a:t>
            </a:r>
          </a:p>
          <a:p>
            <a:pPr marL="0" indent="0">
              <a:buNone/>
            </a:pP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&gt;&gt;&gt; " %d  %5.2f" % (5, 6.7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marL="0" indent="0"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' </a:t>
            </a: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5   6.70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'</a:t>
            </a:r>
          </a:p>
          <a:p>
            <a:pPr marL="0" indent="0">
              <a:buNone/>
            </a:pP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&gt;&gt;&gt; " {1:02d} {0} {</a:t>
            </a:r>
            <a:r>
              <a:rPr lang="it-IT" sz="20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pluto</a:t>
            </a: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}".format(5.3, 2, </a:t>
            </a:r>
            <a:r>
              <a:rPr lang="it-IT" sz="20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pluto</a:t>
            </a: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=6.7</a:t>
            </a: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marL="0" indent="0">
              <a:buNone/>
            </a:pPr>
            <a:r>
              <a:rPr lang="it-IT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' </a:t>
            </a:r>
            <a:r>
              <a:rPr lang="it-IT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02 5.3 6.7'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4788024" y="2276872"/>
            <a:ext cx="3528392" cy="400110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it-IT" sz="2000" dirty="0" smtClean="0">
                <a:solidFill>
                  <a:schemeClr val="tx1"/>
                </a:solidFill>
              </a:rPr>
              <a:t>non è trasformabile in n intero</a:t>
            </a:r>
            <a:endParaRPr lang="it-IT" sz="2000" dirty="0">
              <a:solidFill>
                <a:schemeClr val="tx1"/>
              </a:solidFill>
            </a:endParaRPr>
          </a:p>
        </p:txBody>
      </p:sp>
      <p:cxnSp>
        <p:nvCxnSpPr>
          <p:cNvPr id="6" name="Connettore 2 5"/>
          <p:cNvCxnSpPr>
            <a:stCxn id="4" idx="1"/>
          </p:cNvCxnSpPr>
          <p:nvPr/>
        </p:nvCxnSpPr>
        <p:spPr bwMode="auto">
          <a:xfrm flipH="1">
            <a:off x="1907704" y="2476927"/>
            <a:ext cx="2880320" cy="736049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056035605"/>
      </p:ext>
    </p:extLst>
  </p:cSld>
  <p:clrMapOvr>
    <a:masterClrMapping/>
  </p:clrMapOvr>
</p:sld>
</file>

<file path=ppt/theme/theme1.xml><?xml version="1.0" encoding="utf-8"?>
<a:theme xmlns:a="http://schemas.openxmlformats.org/drawingml/2006/main" name="Parte prima">
  <a:themeElements>
    <a:clrScheme name="Personalizzat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002060"/>
      </a:hlink>
      <a:folHlink>
        <a:srgbClr val="FF0000"/>
      </a:folHlink>
    </a:clrScheme>
    <a:fontScheme name="Office Theme">
      <a:majorFont>
        <a:latin typeface="Calibri"/>
        <a:ea typeface="ＭＳ Ｐゴシック"/>
        <a:cs typeface="MS Gothic"/>
      </a:majorFont>
      <a:minorFont>
        <a:latin typeface="Calibri"/>
        <a:ea typeface="ＭＳ Ｐゴシック"/>
        <a:cs typeface="MS Gothic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charset="0"/>
          <a:buNone/>
          <a:tabLst/>
          <a:defRPr kumimoji="0" lang="en-GB" sz="1800" b="0" i="0" u="none" strike="noStrike" cap="none" normalizeH="0" baseline="0">
            <a:ln>
              <a:noFill/>
            </a:ln>
            <a:solidFill>
              <a:schemeClr val="bg1"/>
            </a:solidFill>
            <a:effectLst/>
            <a:latin typeface="Calibri" charset="0"/>
            <a:ea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charset="0"/>
          <a:buNone/>
          <a:tabLst/>
          <a:defRPr kumimoji="0" lang="en-GB" sz="1800" b="0" i="0" u="none" strike="noStrike" cap="none" normalizeH="0" baseline="0">
            <a:ln>
              <a:noFill/>
            </a:ln>
            <a:solidFill>
              <a:schemeClr val="bg1"/>
            </a:solidFill>
            <a:effectLst/>
            <a:latin typeface="Calibri" charset="0"/>
            <a:ea typeface="ＭＳ Ｐゴシック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Parte prima</Template>
  <TotalTime>5962</TotalTime>
  <Words>7430</Words>
  <Application>Microsoft Office PowerPoint</Application>
  <PresentationFormat>Presentazione su schermo (4:3)</PresentationFormat>
  <Paragraphs>1500</Paragraphs>
  <Slides>82</Slides>
  <Notes>41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82</vt:i4>
      </vt:variant>
    </vt:vector>
  </HeadingPairs>
  <TitlesOfParts>
    <vt:vector size="83" baseType="lpstr">
      <vt:lpstr>Parte prima</vt:lpstr>
      <vt:lpstr>Linguaggi di programmazione nella fusione</vt:lpstr>
      <vt:lpstr>Introduzione</vt:lpstr>
      <vt:lpstr>python vs Matlab, IDL, etc.</vt:lpstr>
      <vt:lpstr>Per iniziare</vt:lpstr>
      <vt:lpstr>Come eseguire Python</vt:lpstr>
      <vt:lpstr>come calcolatore</vt:lpstr>
      <vt:lpstr>stringhe</vt:lpstr>
      <vt:lpstr>Stringhe (2)</vt:lpstr>
      <vt:lpstr>Conversioni</vt:lpstr>
      <vt:lpstr>Python 2 vs Python 3</vt:lpstr>
      <vt:lpstr>Esecuzione di un programma</vt:lpstr>
      <vt:lpstr>Primo programma</vt:lpstr>
      <vt:lpstr>spyder</vt:lpstr>
      <vt:lpstr>ipython notebook</vt:lpstr>
      <vt:lpstr>Moduli e package</vt:lpstr>
      <vt:lpstr>Primo programma</vt:lpstr>
      <vt:lpstr>Assegnazione</vt:lpstr>
      <vt:lpstr>Assegnazione (2)</vt:lpstr>
      <vt:lpstr>Assegnazione (3)</vt:lpstr>
      <vt:lpstr>Liste</vt:lpstr>
      <vt:lpstr>Liste (2)</vt:lpstr>
      <vt:lpstr>Liste (3)</vt:lpstr>
      <vt:lpstr>Liste (4)</vt:lpstr>
      <vt:lpstr>Come argomenti</vt:lpstr>
      <vt:lpstr>Cosa contengono le liste</vt:lpstr>
      <vt:lpstr>Cosa contengono le liste</vt:lpstr>
      <vt:lpstr>Cosa contengono le liste</vt:lpstr>
      <vt:lpstr>Liste, e tuple</vt:lpstr>
      <vt:lpstr>spacchettamento tuple</vt:lpstr>
      <vt:lpstr>Sezioni (slice)</vt:lpstr>
      <vt:lpstr>Sezioni (2)</vt:lpstr>
      <vt:lpstr>Liste altre operazioni</vt:lpstr>
      <vt:lpstr>comprehension et al.</vt:lpstr>
      <vt:lpstr>array</vt:lpstr>
      <vt:lpstr>Sezioni e viste</vt:lpstr>
      <vt:lpstr>Sezioni (slice) di un array</vt:lpstr>
      <vt:lpstr>operazioni tra array</vt:lpstr>
      <vt:lpstr>set</vt:lpstr>
      <vt:lpstr>Dizionari</vt:lpstr>
      <vt:lpstr>Dizionari</vt:lpstr>
      <vt:lpstr>Caratteri (unicode)</vt:lpstr>
      <vt:lpstr>Grafica</vt:lpstr>
      <vt:lpstr>Figure</vt:lpstr>
      <vt:lpstr>Principali strutture (if)</vt:lpstr>
      <vt:lpstr>espressioni logiche</vt:lpstr>
      <vt:lpstr>bitwise «or» «and» «not»</vt:lpstr>
      <vt:lpstr>vettori logici et al.</vt:lpstr>
      <vt:lpstr>argmin, argmax, etc.</vt:lpstr>
      <vt:lpstr>Altro sugli Array</vt:lpstr>
      <vt:lpstr>Principali strutture (for)</vt:lpstr>
      <vt:lpstr>Principali strutture (for)</vt:lpstr>
      <vt:lpstr>Principali strutture (altro)</vt:lpstr>
      <vt:lpstr>Iteratori e Generatori</vt:lpstr>
      <vt:lpstr>Eccezioni (try..except)</vt:lpstr>
      <vt:lpstr>Lettura file e with:</vt:lpstr>
      <vt:lpstr>Lettura matrici da file </vt:lpstr>
      <vt:lpstr>Lettura di un file Matlab</vt:lpstr>
      <vt:lpstr>Lettura file altri formati</vt:lpstr>
      <vt:lpstr>Funzioni</vt:lpstr>
      <vt:lpstr>Docstring</vt:lpstr>
      <vt:lpstr>None</vt:lpstr>
      <vt:lpstr>Lista di argomenti variabile</vt:lpstr>
      <vt:lpstr>Programmazione Obj. Or.</vt:lpstr>
      <vt:lpstr>Vita di un oggetto</vt:lpstr>
      <vt:lpstr>Classi</vt:lpstr>
      <vt:lpstr>Classe Ereditarietà</vt:lpstr>
      <vt:lpstr>Classi altro</vt:lpstr>
      <vt:lpstr>Convenzioni e metodi standard</vt:lpstr>
      <vt:lpstr>Installazione MDSplus</vt:lpstr>
      <vt:lpstr>Alcune note di stile</vt:lpstr>
      <vt:lpstr>Librerie Scientifiche</vt:lpstr>
      <vt:lpstr>numeri random</vt:lpstr>
      <vt:lpstr>Algebra lineare</vt:lpstr>
      <vt:lpstr>Fit lineare</vt:lpstr>
      <vt:lpstr>Fit non lineare</vt:lpstr>
      <vt:lpstr>Fourier</vt:lpstr>
      <vt:lpstr>Power Spectrum</vt:lpstr>
      <vt:lpstr>Interpolazione e spline</vt:lpstr>
      <vt:lpstr>Soluzione di ODE</vt:lpstr>
      <vt:lpstr>Serial port Com with Python</vt:lpstr>
      <vt:lpstr>Python Serial communication, cont.</vt:lpstr>
      <vt:lpstr>Conclusioni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Linguaggi di programmazione nella fusione</dc:title>
  <dc:creator>Edmondo Giovannozzi</dc:creator>
  <cp:lastModifiedBy>Edmondo Giovannozzi</cp:lastModifiedBy>
  <cp:revision>576</cp:revision>
  <cp:lastPrinted>2014-05-26T16:00:06Z</cp:lastPrinted>
  <dcterms:created xsi:type="dcterms:W3CDTF">2014-04-24T14:06:00Z</dcterms:created>
  <dcterms:modified xsi:type="dcterms:W3CDTF">2016-01-21T13:00:22Z</dcterms:modified>
</cp:coreProperties>
</file>