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"/>
  </p:notesMasterIdLst>
  <p:sldIdLst>
    <p:sldId id="301" r:id="rId2"/>
  </p:sldIdLst>
  <p:sldSz cx="9144000" cy="6858000" type="screen4x3"/>
  <p:notesSz cx="6400800" cy="868680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Calibri" pitchFamily="34" charset="0"/>
        <a:ea typeface="MS PGothic" pitchFamily="34" charset="-128"/>
        <a:cs typeface="+mn-cs"/>
      </a:defRPr>
    </a:lvl1pPr>
    <a:lvl2pPr marL="742950" indent="-28575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Calibri" pitchFamily="34" charset="0"/>
        <a:ea typeface="MS PGothic" pitchFamily="34" charset="-128"/>
        <a:cs typeface="+mn-cs"/>
      </a:defRPr>
    </a:lvl2pPr>
    <a:lvl3pPr marL="11430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Calibri" pitchFamily="34" charset="0"/>
        <a:ea typeface="MS PGothic" pitchFamily="34" charset="-128"/>
        <a:cs typeface="+mn-cs"/>
      </a:defRPr>
    </a:lvl3pPr>
    <a:lvl4pPr marL="16002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Calibri" pitchFamily="34" charset="0"/>
        <a:ea typeface="MS PGothic" pitchFamily="34" charset="-128"/>
        <a:cs typeface="+mn-cs"/>
      </a:defRPr>
    </a:lvl4pPr>
    <a:lvl5pPr marL="20574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Calibri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99"/>
    <a:srgbClr val="B3E9FF"/>
    <a:srgbClr val="CCFFCC"/>
    <a:srgbClr val="FFCC66"/>
    <a:srgbClr val="FF9999"/>
    <a:srgbClr val="FF7C80"/>
    <a:srgbClr val="1041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ile medio 2 - Color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ile medio 2 - Color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Stile medio 2 - Color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Nessuno stile, nessuna grigli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Stile medio 2 - Color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DCAF9ED-07DC-4A11-8D7F-57B35C25682E}" styleName="Stile medio 1 - Colore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C7853C-536D-4A76-A0AE-DD22124D55A5}" styleName="Stile con tema 1 - Colore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 showGuides="1">
      <p:cViewPr varScale="1">
        <p:scale>
          <a:sx n="55" d="100"/>
          <a:sy n="55" d="100"/>
        </p:scale>
        <p:origin x="-1572" y="-84"/>
      </p:cViewPr>
      <p:guideLst>
        <p:guide orient="horz" pos="1026"/>
        <p:guide pos="2245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notesViewPr>
    <p:cSldViewPr showGuides="1">
      <p:cViewPr varScale="1">
        <p:scale>
          <a:sx n="59" d="100"/>
          <a:sy n="59" d="100"/>
        </p:scale>
        <p:origin x="-1752" y="-72"/>
      </p:cViewPr>
      <p:guideLst>
        <p:guide orient="horz" pos="2736"/>
        <p:guide pos="201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AutoShape 1"/>
          <p:cNvSpPr>
            <a:spLocks noChangeArrowheads="1"/>
          </p:cNvSpPr>
          <p:nvPr/>
        </p:nvSpPr>
        <p:spPr bwMode="auto">
          <a:xfrm>
            <a:off x="0" y="0"/>
            <a:ext cx="6400800" cy="86868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6183" tIns="43092" rIns="86183" bIns="43092" anchor="ctr"/>
          <a:lstStyle/>
          <a:p>
            <a:pPr>
              <a:buFont typeface="Times New Roman" charset="0"/>
              <a:buNone/>
              <a:defRPr/>
            </a:pPr>
            <a:endParaRPr lang="en-US">
              <a:latin typeface="Calibri" charset="0"/>
              <a:ea typeface="ＭＳ Ｐゴシック" charset="0"/>
            </a:endParaRPr>
          </a:p>
        </p:txBody>
      </p:sp>
      <p:sp>
        <p:nvSpPr>
          <p:cNvPr id="2050" name="AutoShape 2"/>
          <p:cNvSpPr>
            <a:spLocks noChangeArrowheads="1"/>
          </p:cNvSpPr>
          <p:nvPr/>
        </p:nvSpPr>
        <p:spPr bwMode="auto">
          <a:xfrm>
            <a:off x="0" y="0"/>
            <a:ext cx="6400800" cy="86868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6183" tIns="43092" rIns="86183" bIns="43092" anchor="ctr"/>
          <a:lstStyle/>
          <a:p>
            <a:pPr>
              <a:buFont typeface="Times New Roman" charset="0"/>
              <a:buNone/>
              <a:defRPr/>
            </a:pPr>
            <a:endParaRPr lang="en-US">
              <a:latin typeface="Calibri" charset="0"/>
              <a:ea typeface="ＭＳ Ｐゴシック" charset="0"/>
            </a:endParaRPr>
          </a:p>
        </p:txBody>
      </p:sp>
      <p:sp>
        <p:nvSpPr>
          <p:cNvPr id="2051" name="AutoShape 3"/>
          <p:cNvSpPr>
            <a:spLocks noChangeArrowheads="1"/>
          </p:cNvSpPr>
          <p:nvPr/>
        </p:nvSpPr>
        <p:spPr bwMode="auto">
          <a:xfrm>
            <a:off x="0" y="0"/>
            <a:ext cx="6400800" cy="86868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6183" tIns="43092" rIns="86183" bIns="43092" anchor="ctr"/>
          <a:lstStyle/>
          <a:p>
            <a:pPr>
              <a:buFont typeface="Times New Roman" charset="0"/>
              <a:buNone/>
              <a:defRPr/>
            </a:pPr>
            <a:endParaRPr lang="en-US">
              <a:latin typeface="Calibri" charset="0"/>
              <a:ea typeface="ＭＳ Ｐゴシック" charset="0"/>
            </a:endParaRPr>
          </a:p>
        </p:txBody>
      </p:sp>
      <p:sp>
        <p:nvSpPr>
          <p:cNvPr id="2052" name="AutoShape 4"/>
          <p:cNvSpPr>
            <a:spLocks noChangeArrowheads="1"/>
          </p:cNvSpPr>
          <p:nvPr/>
        </p:nvSpPr>
        <p:spPr bwMode="auto">
          <a:xfrm>
            <a:off x="0" y="0"/>
            <a:ext cx="6400800" cy="86868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6183" tIns="43092" rIns="86183" bIns="43092" anchor="ctr"/>
          <a:lstStyle/>
          <a:p>
            <a:pPr>
              <a:buFont typeface="Times New Roman" charset="0"/>
              <a:buNone/>
              <a:defRPr/>
            </a:pPr>
            <a:endParaRPr lang="en-US">
              <a:latin typeface="Calibri" charset="0"/>
              <a:ea typeface="ＭＳ Ｐゴシック" charset="0"/>
            </a:endParaRPr>
          </a:p>
        </p:txBody>
      </p:sp>
      <p:sp>
        <p:nvSpPr>
          <p:cNvPr id="2053" name="Rectangle 5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-13414375" y="-11204575"/>
            <a:ext cx="15813088" cy="1186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054" name="Rectangle 6"/>
          <p:cNvSpPr>
            <a:spLocks noGrp="1" noChangeArrowheads="1"/>
          </p:cNvSpPr>
          <p:nvPr>
            <p:ph type="body"/>
          </p:nvPr>
        </p:nvSpPr>
        <p:spPr bwMode="auto">
          <a:xfrm>
            <a:off x="640084" y="4126230"/>
            <a:ext cx="5113233" cy="3901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37972419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charset="0"/>
        <a:ea typeface="MS PGothic" pitchFamily="34" charset="-128"/>
        <a:cs typeface="ＭＳ Ｐゴシック" charset="0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charset="0"/>
        <a:ea typeface="MS PGothic" pitchFamily="34" charset="-128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charset="0"/>
        <a:ea typeface="MS PGothic" pitchFamily="34" charset="-128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charset="0"/>
        <a:ea typeface="MS PGothic" pitchFamily="34" charset="-128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charset="0"/>
        <a:ea typeface="MS PGothic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noProof="0" smtClean="0"/>
              <a:t>Fare clic per modificare lo stile del titolo</a:t>
            </a:r>
            <a:endParaRPr lang="it-IT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D495E0-5C9A-4A9B-9F1D-24AF3241B13F}" type="slidenum">
              <a:rPr lang="fr-CA" altLang="it-IT"/>
              <a:pPr/>
              <a:t>‹N›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3349667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432AD0-2797-4EA8-90F9-78B3126471B4}" type="slidenum">
              <a:rPr lang="fr-CA" altLang="it-IT"/>
              <a:pPr/>
              <a:t>‹N›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1078736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4638" y="128588"/>
            <a:ext cx="2054225" cy="5989637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5038" cy="5989637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C5148E-722D-4917-8EDE-169EAA94313E}" type="slidenum">
              <a:rPr lang="fr-CA" altLang="it-IT"/>
              <a:pPr/>
              <a:t>‹N›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972618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noProof="0" smtClean="0"/>
              <a:t>Fare clic per modificare lo stile del titolo</a:t>
            </a:r>
            <a:endParaRPr lang="it-IT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914400" indent="-457200">
              <a:buFont typeface="Wingdings" panose="05000000000000000000" pitchFamily="2" charset="2"/>
              <a:buChar char="Ø"/>
              <a:defRPr/>
            </a:lvl2pPr>
            <a:lvl3pPr marL="1257300" indent="-342900">
              <a:buFont typeface="Wingdings" panose="05000000000000000000" pitchFamily="2" charset="2"/>
              <a:buChar char="§"/>
              <a:defRPr/>
            </a:lvl3pPr>
            <a:lvl4pPr marL="1714500" indent="-342900">
              <a:buFont typeface="Courier New" panose="02070309020205020404" pitchFamily="49" charset="0"/>
              <a:buChar char="o"/>
              <a:defRPr/>
            </a:lvl4pPr>
            <a:lvl5pPr marL="2171700" indent="-342900">
              <a:buFont typeface="Wingdings" panose="05000000000000000000" pitchFamily="2" charset="2"/>
              <a:buChar char="ü"/>
              <a:defRPr/>
            </a:lvl5pPr>
          </a:lstStyle>
          <a:p>
            <a:pPr lvl="0"/>
            <a:r>
              <a:rPr lang="it-IT" noProof="0" smtClean="0"/>
              <a:t>Fare clic per modificare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  <a:endParaRPr lang="it-IT" noProof="0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4B53EC-8547-4F69-B9FC-B2FC9791546E}" type="slidenum">
              <a:rPr lang="fr-CA" altLang="it-IT"/>
              <a:pPr/>
              <a:t>‹N›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3773971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noProof="0" smtClean="0"/>
              <a:t>Fare clic per modificare lo stile del titolo</a:t>
            </a:r>
            <a:endParaRPr lang="it-IT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80A375-58A1-4CAA-8291-47A122B1844E}" type="slidenum">
              <a:rPr lang="fr-CA" altLang="it-IT"/>
              <a:pPr/>
              <a:t>‹N›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16496927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3838" cy="4518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1600200"/>
            <a:ext cx="4035425" cy="4518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C45453-8535-4F25-90F4-446DA06A5723}" type="slidenum">
              <a:rPr lang="fr-CA" altLang="it-IT"/>
              <a:pPr/>
              <a:t>‹N›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2042851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16D307-9D46-4E21-B30E-D6352CDA0076}" type="slidenum">
              <a:rPr lang="fr-CA" altLang="it-IT"/>
              <a:pPr/>
              <a:t>‹N›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253354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8B2C12-BDC6-449F-892C-79C33A678A4E}" type="slidenum">
              <a:rPr lang="fr-CA" altLang="it-IT"/>
              <a:pPr/>
              <a:t>‹N›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2253271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63081D5-1805-4480-A793-4BBA6F453BFF}" type="slidenum">
              <a:rPr lang="fr-CA" altLang="it-IT"/>
              <a:pPr/>
              <a:t>‹N›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2359211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E058634-5800-4B83-8D6D-3B2B9ED64AB3}" type="slidenum">
              <a:rPr lang="fr-CA" altLang="it-IT"/>
              <a:pPr/>
              <a:t>‹N›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1255923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it-IT" noProof="0" smtClean="0"/>
              <a:t>Fare clic sull'icona per inserire un'immagine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916496-C828-4560-8BEF-D597082251EC}" type="slidenum">
              <a:rPr lang="fr-CA" altLang="it-IT"/>
              <a:pPr/>
              <a:t>‹N›</a:t>
            </a:fld>
            <a:endParaRPr lang="fr-CA" altLang="it-IT"/>
          </a:p>
        </p:txBody>
      </p:sp>
    </p:spTree>
    <p:extLst>
      <p:ext uri="{BB962C8B-B14F-4D97-AF65-F5344CB8AC3E}">
        <p14:creationId xmlns:p14="http://schemas.microsoft.com/office/powerpoint/2010/main" val="1327878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://upload.wikimedia.org/wikipedia/eml/thumb/0/0c/Bandiera_italiana.svg/800px-Bandiera_italiana.svg.png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1663" cy="708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dirty="0" smtClean="0"/>
              <a:t>Cliccate per modificare il formato del testo del titolo</a:t>
            </a:r>
            <a:endParaRPr lang="it-IT" noProof="0" dirty="0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1520" y="1052735"/>
            <a:ext cx="8640960" cy="5517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dirty="0" smtClean="0"/>
              <a:t>Cliccate per modificare il formato del testo della struttura</a:t>
            </a:r>
          </a:p>
          <a:p>
            <a:pPr lvl="1"/>
            <a:r>
              <a:rPr lang="it-IT" noProof="0" dirty="0" smtClean="0"/>
              <a:t>Secondo livello struttura</a:t>
            </a:r>
          </a:p>
          <a:p>
            <a:pPr lvl="2"/>
            <a:r>
              <a:rPr lang="it-IT" noProof="0" dirty="0" smtClean="0"/>
              <a:t>Terzo livello struttura</a:t>
            </a:r>
          </a:p>
          <a:p>
            <a:pPr lvl="3"/>
            <a:r>
              <a:rPr lang="it-IT" noProof="0" dirty="0" smtClean="0"/>
              <a:t>Quarto livello struttura</a:t>
            </a:r>
          </a:p>
          <a:p>
            <a:pPr lvl="4"/>
            <a:r>
              <a:rPr lang="it-IT" noProof="0" dirty="0" smtClean="0"/>
              <a:t>Quinto livello struttura</a:t>
            </a:r>
          </a:p>
          <a:p>
            <a:pPr lvl="4"/>
            <a:r>
              <a:rPr lang="it-IT" noProof="0" dirty="0" smtClean="0"/>
              <a:t>Sesto livello struttura</a:t>
            </a:r>
          </a:p>
          <a:p>
            <a:pPr lvl="4"/>
            <a:r>
              <a:rPr lang="it-IT" noProof="0" dirty="0" smtClean="0"/>
              <a:t>Settimo livello struttura</a:t>
            </a:r>
          </a:p>
          <a:p>
            <a:pPr lvl="4"/>
            <a:r>
              <a:rPr lang="it-IT" noProof="0" dirty="0" smtClean="0"/>
              <a:t>Ottavo livello struttura</a:t>
            </a:r>
          </a:p>
          <a:p>
            <a:pPr lvl="4"/>
            <a:r>
              <a:rPr lang="it-IT" noProof="0" dirty="0" smtClean="0"/>
              <a:t>Nono livello struttura</a:t>
            </a:r>
            <a:endParaRPr lang="it-IT" noProof="0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25663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>
              <a:buFont typeface="Times New Roman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898989"/>
                </a:solidFill>
                <a:latin typeface="Calibri" charset="0"/>
                <a:ea typeface="ＭＳ Ｐゴシック" charset="0"/>
                <a:cs typeface="Tahoma" charset="0"/>
              </a:defRPr>
            </a:lvl1pPr>
          </a:lstStyle>
          <a:p>
            <a:pPr>
              <a:defRPr/>
            </a:pPr>
            <a:endParaRPr lang="it-IT" noProof="0" dirty="0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3124200" y="6308725"/>
            <a:ext cx="28956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Font typeface="Times New Roman" charset="0"/>
              <a:buNone/>
              <a:defRPr/>
            </a:pPr>
            <a:endParaRPr lang="it-IT" noProof="0" dirty="0">
              <a:latin typeface="Calibri" charset="0"/>
              <a:ea typeface="ＭＳ Ｐゴシック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25663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898989"/>
                </a:solidFill>
              </a:defRPr>
            </a:lvl1pPr>
          </a:lstStyle>
          <a:p>
            <a:fld id="{B82A014A-5BA0-4D84-B6F3-D5FA56DFDB71}" type="slidenum">
              <a:rPr lang="it-IT" altLang="it-IT" noProof="0" smtClean="0"/>
              <a:pPr/>
              <a:t>‹N›</a:t>
            </a:fld>
            <a:endParaRPr lang="it-IT" altLang="it-IT" noProof="0" dirty="0"/>
          </a:p>
        </p:txBody>
      </p:sp>
      <p:grpSp>
        <p:nvGrpSpPr>
          <p:cNvPr id="1031" name="Gruppo 10"/>
          <p:cNvGrpSpPr>
            <a:grpSpLocks/>
          </p:cNvGrpSpPr>
          <p:nvPr/>
        </p:nvGrpSpPr>
        <p:grpSpPr bwMode="auto">
          <a:xfrm>
            <a:off x="5942013" y="6570663"/>
            <a:ext cx="3209925" cy="287337"/>
            <a:chOff x="3995936" y="3140968"/>
            <a:chExt cx="3209925" cy="288000"/>
          </a:xfrm>
        </p:grpSpPr>
        <p:sp>
          <p:nvSpPr>
            <p:cNvPr id="1032" name="CasellaDiTesto 11"/>
            <p:cNvSpPr txBox="1">
              <a:spLocks/>
            </p:cNvSpPr>
            <p:nvPr/>
          </p:nvSpPr>
          <p:spPr bwMode="auto">
            <a:xfrm>
              <a:off x="3995936" y="3140968"/>
              <a:ext cx="2806700" cy="288000"/>
            </a:xfrm>
            <a:prstGeom prst="rect">
              <a:avLst/>
            </a:prstGeom>
            <a:solidFill>
              <a:srgbClr val="DCE6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bg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eaLnBrk="0" hangingPunct="0">
                <a:defRPr sz="2400">
                  <a:solidFill>
                    <a:schemeClr val="bg1"/>
                  </a:solidFill>
                  <a:latin typeface="Calibri" charset="0"/>
                  <a:ea typeface="ＭＳ Ｐゴシック" charset="0"/>
                </a:defRPr>
              </a:lvl2pPr>
              <a:lvl3pPr eaLnBrk="0" hangingPunct="0">
                <a:defRPr sz="2400">
                  <a:solidFill>
                    <a:schemeClr val="bg1"/>
                  </a:solidFill>
                  <a:latin typeface="Calibri" charset="0"/>
                  <a:ea typeface="ＭＳ Ｐゴシック" charset="0"/>
                </a:defRPr>
              </a:lvl3pPr>
              <a:lvl4pPr eaLnBrk="0" hangingPunct="0">
                <a:defRPr sz="2400">
                  <a:solidFill>
                    <a:schemeClr val="bg1"/>
                  </a:solidFill>
                  <a:latin typeface="Calibri" charset="0"/>
                  <a:ea typeface="ＭＳ Ｐゴシック" charset="0"/>
                </a:defRPr>
              </a:lvl4pPr>
              <a:lvl5pPr eaLnBrk="0" hangingPunct="0">
                <a:defRPr sz="2400">
                  <a:solidFill>
                    <a:schemeClr val="bg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defRPr sz="2400">
                  <a:solidFill>
                    <a:schemeClr val="bg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defRPr sz="2400">
                  <a:solidFill>
                    <a:schemeClr val="bg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defRPr sz="2400">
                  <a:solidFill>
                    <a:schemeClr val="bg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defRPr sz="2400">
                  <a:solidFill>
                    <a:schemeClr val="bg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defTabSz="914400" eaLnBrk="1" hangingPunct="1">
                <a:buClrTx/>
                <a:buSzTx/>
                <a:buFontTx/>
                <a:buNone/>
                <a:defRPr/>
              </a:pPr>
              <a:r>
                <a:rPr lang="it-IT" sz="1200" noProof="0" dirty="0" smtClean="0">
                  <a:solidFill>
                    <a:srgbClr val="1F497D"/>
                  </a:solidFill>
                </a:rPr>
                <a:t>Consorzio</a:t>
              </a:r>
              <a:r>
                <a:rPr lang="it-IT" sz="1200" dirty="0" smtClean="0">
                  <a:solidFill>
                    <a:srgbClr val="1F497D"/>
                  </a:solidFill>
                </a:rPr>
                <a:t> EUROFUSION, ENEA</a:t>
              </a:r>
            </a:p>
          </p:txBody>
        </p:sp>
        <p:grpSp>
          <p:nvGrpSpPr>
            <p:cNvPr id="1033" name="Gruppo 20"/>
            <p:cNvGrpSpPr>
              <a:grpSpLocks noChangeAspect="1"/>
            </p:cNvGrpSpPr>
            <p:nvPr/>
          </p:nvGrpSpPr>
          <p:grpSpPr bwMode="auto">
            <a:xfrm>
              <a:off x="6804001" y="3140968"/>
              <a:ext cx="401860" cy="288000"/>
              <a:chOff x="3275856" y="1916832"/>
              <a:chExt cx="1440160" cy="1032116"/>
            </a:xfrm>
          </p:grpSpPr>
          <p:pic>
            <p:nvPicPr>
              <p:cNvPr id="1034" name="Picture 2" descr="Mostra immagine a dimensione intera">
                <a:hlinkClick r:id="rId14"/>
              </p:cNvPr>
              <p:cNvPicPr>
                <a:picLocks noChangeAspect="1" noChangeArrowheads="1"/>
              </p:cNvPicPr>
              <p:nvPr/>
            </p:nvPicPr>
            <p:blipFill>
              <a:blip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75856" y="1988840"/>
                <a:ext cx="1440160" cy="9601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35" name="Picture 4" descr="http://www.dmgbandiere.com/img/europa.gif"/>
              <p:cNvPicPr>
                <a:picLocks noChangeAspect="1"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75856" y="1916832"/>
                <a:ext cx="1440160" cy="960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000" baseline="0">
          <a:solidFill>
            <a:srgbClr val="104176"/>
          </a:solidFill>
          <a:latin typeface="Verdana" panose="020B0604030504040204" pitchFamily="34" charset="0"/>
          <a:ea typeface="MS PGothic" pitchFamily="34" charset="-128"/>
          <a:cs typeface="+mj-cs"/>
        </a:defRPr>
      </a:lvl1pPr>
      <a:lvl2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charset="0"/>
          <a:ea typeface="MS PGothic" pitchFamily="34" charset="-128"/>
          <a:cs typeface="MS Gothic" charset="0"/>
        </a:defRPr>
      </a:lvl2pPr>
      <a:lvl3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charset="0"/>
          <a:ea typeface="MS PGothic" pitchFamily="34" charset="-128"/>
          <a:cs typeface="MS Gothic" charset="0"/>
        </a:defRPr>
      </a:lvl3pPr>
      <a:lvl4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charset="0"/>
          <a:ea typeface="MS PGothic" pitchFamily="34" charset="-128"/>
          <a:cs typeface="MS Gothic" charset="0"/>
        </a:defRPr>
      </a:lvl4pPr>
      <a:lvl5pPr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Calibri" charset="0"/>
          <a:ea typeface="MS PGothic" pitchFamily="34" charset="-128"/>
          <a:cs typeface="MS Gothic" charset="0"/>
        </a:defRPr>
      </a:lvl5pPr>
      <a:lvl6pPr marL="25146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400">
          <a:solidFill>
            <a:srgbClr val="000000"/>
          </a:solidFill>
          <a:latin typeface="Calibri" charset="0"/>
          <a:ea typeface="ＭＳ Ｐゴシック" charset="0"/>
          <a:cs typeface="MS Gothic" charset="0"/>
        </a:defRPr>
      </a:lvl6pPr>
      <a:lvl7pPr marL="29718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400">
          <a:solidFill>
            <a:srgbClr val="000000"/>
          </a:solidFill>
          <a:latin typeface="Calibri" charset="0"/>
          <a:ea typeface="ＭＳ Ｐゴシック" charset="0"/>
          <a:cs typeface="MS Gothic" charset="0"/>
        </a:defRPr>
      </a:lvl7pPr>
      <a:lvl8pPr marL="34290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400">
          <a:solidFill>
            <a:srgbClr val="000000"/>
          </a:solidFill>
          <a:latin typeface="Calibri" charset="0"/>
          <a:ea typeface="ＭＳ Ｐゴシック" charset="0"/>
          <a:cs typeface="MS Gothic" charset="0"/>
        </a:defRPr>
      </a:lvl8pPr>
      <a:lvl9pPr marL="3886200" indent="-228600" algn="ctr" defTabSz="449263" rtl="0" eaLnBrk="1" fontAlgn="base" hangingPunct="1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400">
          <a:solidFill>
            <a:srgbClr val="000000"/>
          </a:solidFill>
          <a:latin typeface="Calibri" charset="0"/>
          <a:ea typeface="ＭＳ Ｐゴシック" charset="0"/>
          <a:cs typeface="MS Gothic" charset="0"/>
        </a:defRPr>
      </a:lvl9pPr>
    </p:titleStyle>
    <p:bodyStyle>
      <a:lvl1pPr marL="457200" indent="-457200" algn="l" defTabSz="449263" rtl="0" eaLnBrk="1" fontAlgn="base" hangingPunct="1">
        <a:spcBef>
          <a:spcPts val="800"/>
        </a:spcBef>
        <a:spcAft>
          <a:spcPct val="0"/>
        </a:spcAft>
        <a:buClr>
          <a:srgbClr val="104176"/>
        </a:buClr>
        <a:buSzPct val="100000"/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914400" indent="-457200" algn="l" defTabSz="449263" rtl="0" eaLnBrk="1" fontAlgn="base" hangingPunct="1">
        <a:spcBef>
          <a:spcPts val="700"/>
        </a:spcBef>
        <a:spcAft>
          <a:spcPct val="0"/>
        </a:spcAft>
        <a:buClr>
          <a:srgbClr val="104176"/>
        </a:buClr>
        <a:buSzPct val="100000"/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257300" indent="-342900" algn="l" defTabSz="449263" rtl="0" eaLnBrk="1" fontAlgn="base" hangingPunct="1">
        <a:spcBef>
          <a:spcPts val="600"/>
        </a:spcBef>
        <a:spcAft>
          <a:spcPct val="0"/>
        </a:spcAft>
        <a:buClr>
          <a:srgbClr val="104176"/>
        </a:buClr>
        <a:buSzPct val="100000"/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714500" indent="-342900" algn="l" defTabSz="449263" rtl="0" eaLnBrk="1" fontAlgn="base" hangingPunct="1">
        <a:spcBef>
          <a:spcPts val="500"/>
        </a:spcBef>
        <a:spcAft>
          <a:spcPct val="0"/>
        </a:spcAft>
        <a:buClr>
          <a:srgbClr val="104176"/>
        </a:buClr>
        <a:buSzPct val="100000"/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171700" indent="-342900" algn="l" defTabSz="449263" rtl="0" eaLnBrk="1" fontAlgn="base" hangingPunct="1">
        <a:spcBef>
          <a:spcPts val="500"/>
        </a:spcBef>
        <a:spcAft>
          <a:spcPct val="0"/>
        </a:spcAft>
        <a:buClr>
          <a:srgbClr val="104176"/>
        </a:buClr>
        <a:buSzPct val="100000"/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8221663" cy="708124"/>
          </a:xfrm>
        </p:spPr>
        <p:txBody>
          <a:bodyPr/>
          <a:lstStyle/>
          <a:p>
            <a:pPr algn="ctr"/>
            <a:r>
              <a:rPr lang="en-US" sz="3200" dirty="0" smtClean="0"/>
              <a:t>Python Environments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 smtClean="0"/>
              <a:t>The following is specific for </a:t>
            </a:r>
            <a:r>
              <a:rPr lang="en-US" sz="1600" b="1" dirty="0" err="1" smtClean="0">
                <a:solidFill>
                  <a:schemeClr val="accent2"/>
                </a:solidFill>
              </a:rPr>
              <a:t>conda</a:t>
            </a:r>
            <a:r>
              <a:rPr lang="en-US" sz="1600" b="1" dirty="0" smtClean="0">
                <a:solidFill>
                  <a:schemeClr val="accent2"/>
                </a:solidFill>
              </a:rPr>
              <a:t> </a:t>
            </a:r>
            <a:r>
              <a:rPr lang="en-US" sz="1600" dirty="0" smtClean="0"/>
              <a:t>installation, but with small variations applies to everything</a:t>
            </a:r>
            <a:endParaRPr lang="en-US" sz="1600" dirty="0"/>
          </a:p>
          <a:p>
            <a:r>
              <a:rPr lang="en-US" sz="1600" dirty="0" smtClean="0">
                <a:solidFill>
                  <a:srgbClr val="3333CC"/>
                </a:solidFill>
              </a:rPr>
              <a:t>http</a:t>
            </a:r>
            <a:r>
              <a:rPr lang="en-US" sz="1600" dirty="0">
                <a:solidFill>
                  <a:srgbClr val="3333CC"/>
                </a:solidFill>
              </a:rPr>
              <a:t>://</a:t>
            </a:r>
            <a:r>
              <a:rPr lang="en-US" sz="1600" dirty="0" err="1">
                <a:solidFill>
                  <a:srgbClr val="3333CC"/>
                </a:solidFill>
              </a:rPr>
              <a:t>conda.pydata.org</a:t>
            </a:r>
            <a:r>
              <a:rPr lang="en-US" sz="1600" dirty="0">
                <a:solidFill>
                  <a:srgbClr val="3333CC"/>
                </a:solidFill>
              </a:rPr>
              <a:t>/docs/</a:t>
            </a:r>
            <a:r>
              <a:rPr lang="en-US" sz="1600" dirty="0" err="1">
                <a:solidFill>
                  <a:srgbClr val="3333CC"/>
                </a:solidFill>
              </a:rPr>
              <a:t>faq.html#managing-environments</a:t>
            </a:r>
            <a:endParaRPr lang="en-US" sz="1600" dirty="0">
              <a:solidFill>
                <a:srgbClr val="3333CC"/>
              </a:solidFill>
            </a:endParaRPr>
          </a:p>
          <a:p>
            <a:r>
              <a:rPr lang="en-US" sz="1600" dirty="0"/>
              <a:t>With </a:t>
            </a:r>
            <a:r>
              <a:rPr lang="en-US" sz="1600" dirty="0" err="1"/>
              <a:t>conda</a:t>
            </a:r>
            <a:r>
              <a:rPr lang="en-US" sz="1600" dirty="0"/>
              <a:t>, you can </a:t>
            </a:r>
            <a:r>
              <a:rPr lang="en-US" sz="1600" u="sng" dirty="0"/>
              <a:t>create</a:t>
            </a:r>
            <a:r>
              <a:rPr lang="en-US" sz="1600" dirty="0"/>
              <a:t>, </a:t>
            </a:r>
            <a:r>
              <a:rPr lang="en-US" sz="1600" u="sng" dirty="0"/>
              <a:t>export</a:t>
            </a:r>
            <a:r>
              <a:rPr lang="en-US" sz="1600" dirty="0"/>
              <a:t>, list, </a:t>
            </a:r>
            <a:r>
              <a:rPr lang="en-US" sz="1600" u="sng" dirty="0" smtClean="0"/>
              <a:t>remove</a:t>
            </a:r>
            <a:r>
              <a:rPr lang="en-US" sz="1600" dirty="0" smtClean="0"/>
              <a:t> </a:t>
            </a:r>
            <a:r>
              <a:rPr lang="en-US" sz="1600" dirty="0"/>
              <a:t>and </a:t>
            </a:r>
            <a:r>
              <a:rPr lang="en-US" sz="1600" u="sng" dirty="0"/>
              <a:t>update</a:t>
            </a:r>
            <a:r>
              <a:rPr lang="en-US" sz="1600" dirty="0"/>
              <a:t> </a:t>
            </a:r>
            <a:r>
              <a:rPr lang="en-US" sz="1600" dirty="0" smtClean="0"/>
              <a:t>environments, i.e. operational areas with different </a:t>
            </a:r>
            <a:r>
              <a:rPr lang="en-US" sz="1600" dirty="0"/>
              <a:t>versions of Python and/or packages installed in </a:t>
            </a:r>
            <a:r>
              <a:rPr lang="en-US" sz="1600" dirty="0" smtClean="0"/>
              <a:t>them.</a:t>
            </a:r>
          </a:p>
          <a:p>
            <a:r>
              <a:rPr lang="en-US" sz="1600" dirty="0" smtClean="0"/>
              <a:t>It is useful when working with packages or data sets which can slow down or even corrupt Python installation or to test “unstable” updates.</a:t>
            </a:r>
          </a:p>
          <a:p>
            <a:r>
              <a:rPr lang="en-US" sz="1600" dirty="0" smtClean="0"/>
              <a:t>To start create a clone environment of the main one, called </a:t>
            </a:r>
            <a:r>
              <a:rPr lang="en-US" sz="1600" b="1" i="1" dirty="0" smtClean="0">
                <a:solidFill>
                  <a:srgbClr val="3333CC"/>
                </a:solidFill>
              </a:rPr>
              <a:t>root</a:t>
            </a:r>
            <a:r>
              <a:rPr lang="en-US" sz="1600" dirty="0" smtClean="0"/>
              <a:t>. In a Terminal session:</a:t>
            </a:r>
            <a:endParaRPr lang="en-US" sz="1600" dirty="0"/>
          </a:p>
          <a:p>
            <a:pPr marL="457200" lvl="1" indent="0">
              <a:spcBef>
                <a:spcPts val="0"/>
              </a:spcBef>
              <a:buNone/>
            </a:pPr>
            <a:r>
              <a:rPr lang="en-US" sz="1400" dirty="0">
                <a:solidFill>
                  <a:srgbClr val="FF0000"/>
                </a:solidFill>
              </a:rPr>
              <a:t>&gt;&gt; </a:t>
            </a:r>
            <a:r>
              <a:rPr lang="en-US" sz="1400" dirty="0" err="1">
                <a:solidFill>
                  <a:srgbClr val="FF0000"/>
                </a:solidFill>
              </a:rPr>
              <a:t>conda</a:t>
            </a:r>
            <a:r>
              <a:rPr lang="en-US" sz="1400" dirty="0">
                <a:solidFill>
                  <a:srgbClr val="FF0000"/>
                </a:solidFill>
              </a:rPr>
              <a:t> create --name </a:t>
            </a:r>
            <a:r>
              <a:rPr lang="en-US" sz="1400" dirty="0" smtClean="0">
                <a:solidFill>
                  <a:srgbClr val="FF0000"/>
                </a:solidFill>
              </a:rPr>
              <a:t>workspace -</a:t>
            </a:r>
            <a:r>
              <a:rPr lang="en-US" sz="1400" dirty="0">
                <a:solidFill>
                  <a:srgbClr val="FF0000"/>
                </a:solidFill>
              </a:rPr>
              <a:t>-clone </a:t>
            </a:r>
            <a:r>
              <a:rPr lang="en-US" sz="1400" dirty="0" smtClean="0">
                <a:solidFill>
                  <a:srgbClr val="FF0000"/>
                </a:solidFill>
              </a:rPr>
              <a:t>root     creation of an environment named </a:t>
            </a:r>
            <a:r>
              <a:rPr lang="en-US" sz="1400" b="1" dirty="0" smtClean="0">
                <a:solidFill>
                  <a:srgbClr val="FF0000"/>
                </a:solidFill>
              </a:rPr>
              <a:t>workspace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400" dirty="0" smtClean="0">
                <a:solidFill>
                  <a:srgbClr val="FF0000"/>
                </a:solidFill>
              </a:rPr>
              <a:t>&gt;</a:t>
            </a:r>
            <a:r>
              <a:rPr lang="en-US" sz="1400" dirty="0">
                <a:solidFill>
                  <a:srgbClr val="FF0000"/>
                </a:solidFill>
              </a:rPr>
              <a:t>&gt; source activate </a:t>
            </a:r>
            <a:r>
              <a:rPr lang="en-US" sz="1400" dirty="0" smtClean="0">
                <a:solidFill>
                  <a:srgbClr val="FF0000"/>
                </a:solidFill>
              </a:rPr>
              <a:t>workspace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400" dirty="0">
                <a:solidFill>
                  <a:srgbClr val="FF0000"/>
                </a:solidFill>
              </a:rPr>
              <a:t>&gt;&gt; </a:t>
            </a:r>
            <a:r>
              <a:rPr lang="en-US" sz="1400" dirty="0" err="1">
                <a:solidFill>
                  <a:srgbClr val="FF0000"/>
                </a:solidFill>
              </a:rPr>
              <a:t>conda</a:t>
            </a:r>
            <a:r>
              <a:rPr lang="en-US" sz="1400" dirty="0">
                <a:solidFill>
                  <a:srgbClr val="FF0000"/>
                </a:solidFill>
              </a:rPr>
              <a:t> info --</a:t>
            </a:r>
            <a:r>
              <a:rPr lang="en-US" sz="1400" dirty="0" err="1">
                <a:solidFill>
                  <a:srgbClr val="FF0000"/>
                </a:solidFill>
              </a:rPr>
              <a:t>envs</a:t>
            </a:r>
            <a:r>
              <a:rPr lang="en-US" sz="1400" dirty="0">
                <a:solidFill>
                  <a:srgbClr val="FF0000"/>
                </a:solidFill>
              </a:rPr>
              <a:t>     list of all environments, with current one highlighted with an ‘*’ </a:t>
            </a:r>
            <a:r>
              <a:rPr lang="en-US" sz="1400" dirty="0" smtClean="0">
                <a:solidFill>
                  <a:srgbClr val="FF0000"/>
                </a:solidFill>
              </a:rPr>
              <a:t>character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400" dirty="0" smtClean="0">
                <a:solidFill>
                  <a:srgbClr val="FF0000"/>
                </a:solidFill>
              </a:rPr>
              <a:t>&gt;&gt; </a:t>
            </a:r>
            <a:r>
              <a:rPr lang="en-US" sz="1400" dirty="0" err="1" smtClean="0">
                <a:solidFill>
                  <a:srgbClr val="FF0000"/>
                </a:solidFill>
              </a:rPr>
              <a:t>Spyder</a:t>
            </a:r>
            <a:r>
              <a:rPr lang="en-US" sz="1400" dirty="0" smtClean="0">
                <a:solidFill>
                  <a:srgbClr val="FF0000"/>
                </a:solidFill>
              </a:rPr>
              <a:t>	LAUNCH SPYDER in “workspace”</a:t>
            </a:r>
            <a:endParaRPr lang="en-US" sz="1400" dirty="0">
              <a:solidFill>
                <a:srgbClr val="FF0000"/>
              </a:solidFill>
            </a:endParaRPr>
          </a:p>
          <a:p>
            <a:pPr marL="457200" lvl="1" indent="0">
              <a:buNone/>
            </a:pPr>
            <a:r>
              <a:rPr lang="en-US" sz="1600" dirty="0"/>
              <a:t>Then back in Terminal mode: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400" dirty="0">
                <a:solidFill>
                  <a:srgbClr val="FF0000"/>
                </a:solidFill>
              </a:rPr>
              <a:t>&gt;&gt; source deactivate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400" dirty="0" smtClean="0">
                <a:solidFill>
                  <a:srgbClr val="FF0000"/>
                </a:solidFill>
              </a:rPr>
              <a:t>&gt;</a:t>
            </a:r>
            <a:r>
              <a:rPr lang="en-US" sz="1400" dirty="0">
                <a:solidFill>
                  <a:srgbClr val="FF0000"/>
                </a:solidFill>
              </a:rPr>
              <a:t>&gt; </a:t>
            </a:r>
            <a:r>
              <a:rPr lang="en-US" sz="1400" dirty="0" err="1">
                <a:solidFill>
                  <a:srgbClr val="FF0000"/>
                </a:solidFill>
              </a:rPr>
              <a:t>conda</a:t>
            </a:r>
            <a:r>
              <a:rPr lang="en-US" sz="1400" dirty="0">
                <a:solidFill>
                  <a:srgbClr val="FF0000"/>
                </a:solidFill>
              </a:rPr>
              <a:t> </a:t>
            </a:r>
            <a:r>
              <a:rPr lang="en-US" sz="1400" dirty="0" err="1">
                <a:solidFill>
                  <a:srgbClr val="FF0000"/>
                </a:solidFill>
              </a:rPr>
              <a:t>env</a:t>
            </a:r>
            <a:r>
              <a:rPr lang="en-US" sz="1400" dirty="0">
                <a:solidFill>
                  <a:srgbClr val="FF0000"/>
                </a:solidFill>
              </a:rPr>
              <a:t> –</a:t>
            </a:r>
            <a:r>
              <a:rPr lang="en-US" sz="1400" dirty="0" smtClean="0">
                <a:solidFill>
                  <a:srgbClr val="FF0000"/>
                </a:solidFill>
              </a:rPr>
              <a:t>help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1400" dirty="0">
                <a:solidFill>
                  <a:srgbClr val="FF0000"/>
                </a:solidFill>
              </a:rPr>
              <a:t>&gt;&gt; </a:t>
            </a:r>
            <a:r>
              <a:rPr lang="en-US" sz="1400" dirty="0" err="1">
                <a:solidFill>
                  <a:srgbClr val="FF0000"/>
                </a:solidFill>
              </a:rPr>
              <a:t>conda</a:t>
            </a:r>
            <a:r>
              <a:rPr lang="en-US" sz="1400" dirty="0">
                <a:solidFill>
                  <a:srgbClr val="FF0000"/>
                </a:solidFill>
              </a:rPr>
              <a:t> remove --name </a:t>
            </a:r>
            <a:r>
              <a:rPr lang="en-US" sz="1400" dirty="0" smtClean="0">
                <a:solidFill>
                  <a:srgbClr val="FF0000"/>
                </a:solidFill>
              </a:rPr>
              <a:t>workspace -</a:t>
            </a:r>
            <a:r>
              <a:rPr lang="en-US" sz="1400" dirty="0">
                <a:solidFill>
                  <a:srgbClr val="FF0000"/>
                </a:solidFill>
              </a:rPr>
              <a:t>-all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23928" y="4437112"/>
            <a:ext cx="4968552" cy="175432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 good example is the package </a:t>
            </a:r>
            <a:r>
              <a:rPr lang="en-US" dirty="0" err="1" smtClean="0">
                <a:solidFill>
                  <a:schemeClr val="accent2"/>
                </a:solidFill>
              </a:rPr>
              <a:t>opencv</a:t>
            </a:r>
            <a:r>
              <a:rPr lang="en-US" dirty="0" smtClean="0">
                <a:solidFill>
                  <a:srgbClr val="FF0000"/>
                </a:solidFill>
              </a:rPr>
              <a:t> for camera and microscope management and image processing. It requires downgrade of other packages (like </a:t>
            </a:r>
            <a:r>
              <a:rPr lang="en-US" dirty="0" err="1" smtClean="0">
                <a:solidFill>
                  <a:srgbClr val="FF0000"/>
                </a:solidFill>
              </a:rPr>
              <a:t>numpy</a:t>
            </a:r>
            <a:r>
              <a:rPr lang="en-US" dirty="0" smtClean="0">
                <a:solidFill>
                  <a:srgbClr val="FF0000"/>
                </a:solidFill>
              </a:rPr>
              <a:t>) and has the habit of corrupting and slowing down Python after a while: then it </a:t>
            </a:r>
            <a:r>
              <a:rPr lang="en-US" smtClean="0">
                <a:solidFill>
                  <a:srgbClr val="FF0000"/>
                </a:solidFill>
              </a:rPr>
              <a:t>is time </a:t>
            </a:r>
            <a:r>
              <a:rPr lang="en-US" dirty="0" smtClean="0">
                <a:solidFill>
                  <a:srgbClr val="FF0000"/>
                </a:solidFill>
              </a:rPr>
              <a:t>to kill (remove) it.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41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arte prima">
  <a:themeElements>
    <a:clrScheme name="Personalizzat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2060"/>
      </a:hlink>
      <a:folHlink>
        <a:srgbClr val="FF0000"/>
      </a:folHlink>
    </a:clrScheme>
    <a:fontScheme name="Office Theme">
      <a:majorFont>
        <a:latin typeface="Calibri"/>
        <a:ea typeface="ＭＳ Ｐゴシック"/>
        <a:cs typeface="MS Gothic"/>
      </a:majorFont>
      <a:minorFont>
        <a:latin typeface="Calibri"/>
        <a:ea typeface="ＭＳ Ｐゴシック"/>
        <a:cs typeface="MS Gothic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charset="0"/>
          <a:buNone/>
          <a:tabLst/>
          <a:defRPr kumimoji="0" lang="en-GB" sz="1800" b="0" i="0" u="none" strike="noStrike" cap="none" normalizeH="0" baseline="0">
            <a:ln>
              <a:noFill/>
            </a:ln>
            <a:solidFill>
              <a:schemeClr val="bg1"/>
            </a:solidFill>
            <a:effectLst/>
            <a:latin typeface="Calibri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charset="0"/>
          <a:buNone/>
          <a:tabLst/>
          <a:defRPr kumimoji="0" lang="en-GB" sz="1800" b="0" i="0" u="none" strike="noStrike" cap="none" normalizeH="0" baseline="0">
            <a:ln>
              <a:noFill/>
            </a:ln>
            <a:solidFill>
              <a:schemeClr val="bg1"/>
            </a:solidFill>
            <a:effectLst/>
            <a:latin typeface="Calibri" charset="0"/>
            <a:ea typeface="ＭＳ Ｐゴシック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Parte prima</Template>
  <TotalTime>6161</TotalTime>
  <Words>187</Words>
  <Application>Microsoft Office PowerPoint</Application>
  <PresentationFormat>Presentazione su schermo (4:3)</PresentationFormat>
  <Paragraphs>15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2" baseType="lpstr">
      <vt:lpstr>Parte prima</vt:lpstr>
      <vt:lpstr>Python Environments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Linguaggi di programmazione nella fusione</dc:title>
  <dc:creator>Edmondo Giovannozzi</dc:creator>
  <cp:lastModifiedBy>Edmondo Giovannozzi</cp:lastModifiedBy>
  <cp:revision>514</cp:revision>
  <cp:lastPrinted>2014-05-26T16:00:06Z</cp:lastPrinted>
  <dcterms:created xsi:type="dcterms:W3CDTF">2014-04-24T14:06:00Z</dcterms:created>
  <dcterms:modified xsi:type="dcterms:W3CDTF">2016-01-21T12:51:04Z</dcterms:modified>
</cp:coreProperties>
</file>