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4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3.xml" ContentType="application/vnd.openxmlformats-officedocument.presentationml.slideMaster+xml"/>
  <Override PartName="/ppt/slideLayouts/slideLayout23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s/slide11.xml" ContentType="application/vnd.openxmlformats-officedocument.presentationml.slid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Masters/slideMaster1.xml" ContentType="application/vnd.openxmlformats-officedocument.presentationml.slideMaster+xml"/>
  <Override PartName="/ppt/slideLayouts/slideLayout29.xml" ContentType="application/vnd.openxmlformats-officedocument.presentationml.slideLayout+xml"/>
  <Override PartName="/ppt/slideLayouts/slideLayout32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8.xml" ContentType="application/vnd.openxmlformats-officedocument.presentationml.slideLayout+xml"/>
  <Override PartName="/ppt/embeddings/oleObject1.bin" ContentType="application/vnd.openxmlformats-officedocument.oleObject"/>
  <Override PartName="/ppt/slideLayouts/slideLayout28.xml" ContentType="application/vnd.openxmlformats-officedocument.presentationml.slideLayout+xml"/>
  <Default Extension="pict" ContentType="image/pict"/>
  <Override PartName="/ppt/slides/slide17.xml" ContentType="application/vnd.openxmlformats-officedocument.presentationml.slide+xml"/>
  <Override PartName="/ppt/slideLayouts/slideLayout3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39.xml" ContentType="application/vnd.openxmlformats-officedocument.presentationml.slideLayout+xml"/>
  <Override PartName="/ppt/presProps.xml" ContentType="application/vnd.openxmlformats-officedocument.presentationml.presProps+xml"/>
  <Default Extension="jpeg" ContentType="image/jpeg"/>
  <Override PartName="/ppt/theme/theme5.xml" ContentType="application/vnd.openxmlformats-officedocument.theme+xml"/>
  <Default Extension="vml" ContentType="application/vnd.openxmlformats-officedocument.vmlDrawing"/>
  <Default Extension="png" ContentType="image/pn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6.xml" ContentType="application/vnd.openxmlformats-officedocument.presentationml.slideLayout+xml"/>
  <Override PartName="/docProps/core.xml" ContentType="application/vnd.openxmlformats-package.core-properties+xml"/>
  <Override PartName="/ppt/slideLayouts/slideLayout13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31.xml" ContentType="application/vnd.openxmlformats-officedocument.presentationml.slideLayout+xml"/>
  <Override PartName="/ppt/slides/slide15.xml" ContentType="application/vnd.openxmlformats-officedocument.presentationml.slide+xml"/>
  <Default Extension="bin" ContentType="application/vnd.openxmlformats-officedocument.presentationml.printerSettings"/>
  <Override PartName="/ppt/slideMasters/slideMaster2.xml" ContentType="application/vnd.openxmlformats-officedocument.presentationml.slideMaster+xml"/>
  <Override PartName="/ppt/slideLayouts/slideLayout15.xml" ContentType="application/vnd.openxmlformats-officedocument.presentationml.slideLayout+xml"/>
  <Override PartName="/ppt/slides/slide9.xml" ContentType="application/vnd.openxmlformats-officedocument.presentationml.slide+xml"/>
  <Default Extension="rels" ContentType="application/vnd.openxmlformats-package.relationships+xml"/>
  <Override PartName="/ppt/slideLayouts/slideLayout19.xml" ContentType="application/vnd.openxmlformats-officedocument.presentationml.slideLayout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Layouts/slideLayout2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s/slide1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74" r:id="rId1"/>
    <p:sldMasterId id="2147483687" r:id="rId2"/>
    <p:sldMasterId id="2147483753" r:id="rId3"/>
  </p:sldMasterIdLst>
  <p:notesMasterIdLst>
    <p:notesMasterId r:id="rId21"/>
  </p:notesMasterIdLst>
  <p:handoutMasterIdLst>
    <p:handoutMasterId r:id="rId22"/>
  </p:handoutMasterIdLst>
  <p:sldIdLst>
    <p:sldId id="256" r:id="rId4"/>
    <p:sldId id="257" r:id="rId5"/>
    <p:sldId id="270" r:id="rId6"/>
    <p:sldId id="259" r:id="rId7"/>
    <p:sldId id="263" r:id="rId8"/>
    <p:sldId id="260" r:id="rId9"/>
    <p:sldId id="258" r:id="rId10"/>
    <p:sldId id="267" r:id="rId11"/>
    <p:sldId id="261" r:id="rId12"/>
    <p:sldId id="264" r:id="rId13"/>
    <p:sldId id="262" r:id="rId14"/>
    <p:sldId id="266" r:id="rId15"/>
    <p:sldId id="265" r:id="rId16"/>
    <p:sldId id="269" r:id="rId17"/>
    <p:sldId id="271" r:id="rId18"/>
    <p:sldId id="272" r:id="rId19"/>
    <p:sldId id="268" r:id="rId20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E0D300"/>
  </p:clrMru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Stile con tema 1 - Colore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Stile con tema 1 - Color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9D7B26C5-4107-4FEC-AEDC-1716B250A1EF}" styleName="Stile chi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Stile chi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ile chiaro 3 - Color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E171933-4619-4E11-9A3F-F7608DF75F80}" styleName="Stile medio 1 - Color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Stile medio 1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68D230F3-CF80-4859-8CE7-A43EE81993B5}" styleName="Stile chiaro 1 - Color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Stile chiaro 1 - Colore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Stile chiaro 1 - Color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Stile chiaro 1 - Color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46F890A9-2807-4EBB-B81D-B2AA78EC7F39}" styleName="Stile scuro 2 - Colore 5/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Stile scuro 2 - Colore 3/Color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AF606853-7671-496A-8E4F-DF71F8EC918B}" styleName="Stile scuro 1 - Color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ile scuro 1 - Colore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Stile scuro 1 - Colore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Stile medio 4 - Color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Stile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Stile chiaro 2 - Color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Stile chiaro 2 - Colore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8FB837D-C827-4EFA-A057-4D05807E0F7C}" styleName="Stile con tema 1 - Color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269D01E-BC32-4049-B463-5C60D7B0CCD2}" styleName="Stile con tema 2 - Colore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Stile con tema 2 - Colore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Stile con tema 2 - Colore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16DA210-FB5B-4158-B5E0-FEB733F419BA}" styleName="Stile chi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ile chiaro 3 - Color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Stile chiaro 3 - Color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93D81CF-94F2-401A-BA57-92F5A7B2D0C5}" styleName="Stile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C7853C-536D-4A76-A0AE-DD22124D55A5}" styleName="Stile con tema 1 - Colore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Stile con tema 2 - Color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89" autoAdjust="0"/>
    <p:restoredTop sz="94792" autoAdjust="0"/>
  </p:normalViewPr>
  <p:slideViewPr>
    <p:cSldViewPr snapToGrid="0" snapToObjects="1">
      <p:cViewPr>
        <p:scale>
          <a:sx n="100" d="100"/>
          <a:sy n="100" d="100"/>
        </p:scale>
        <p:origin x="-2584" y="-10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slide" Target="slides/slide4.xml"/><Relationship Id="rId1" Type="http://schemas.openxmlformats.org/officeDocument/2006/relationships/slideMaster" Target="slideMasters/slide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0" Type="http://schemas.openxmlformats.org/officeDocument/2006/relationships/slide" Target="slides/slide7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9" Type="http://schemas.openxmlformats.org/officeDocument/2006/relationships/slide" Target="slides/slide6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7" Type="http://schemas.openxmlformats.org/officeDocument/2006/relationships/tableStyles" Target="tableStyles.xml"/><Relationship Id="rId14" Type="http://schemas.openxmlformats.org/officeDocument/2006/relationships/slide" Target="slides/slide11.xml"/><Relationship Id="rId23" Type="http://schemas.openxmlformats.org/officeDocument/2006/relationships/printerSettings" Target="printerSettings/printerSettings1.bin"/><Relationship Id="rId4" Type="http://schemas.openxmlformats.org/officeDocument/2006/relationships/slide" Target="slides/slide1.xml"/><Relationship Id="rId26" Type="http://schemas.openxmlformats.org/officeDocument/2006/relationships/theme" Target="theme/theme1.xml"/><Relationship Id="rId11" Type="http://schemas.openxmlformats.org/officeDocument/2006/relationships/slide" Target="slides/slide8.xml"/><Relationship Id="rId6" Type="http://schemas.openxmlformats.org/officeDocument/2006/relationships/slide" Target="slides/slide3.xml"/><Relationship Id="rId16" Type="http://schemas.openxmlformats.org/officeDocument/2006/relationships/slide" Target="slides/slide13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2" Type="http://schemas.openxmlformats.org/officeDocument/2006/relationships/handoutMaster" Target="handoutMasters/handoutMaster1.xml"/><Relationship Id="rId2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C2B177-7E4F-944F-A8CF-7184FA3CDC45}" type="datetimeFigureOut">
              <a:rPr lang="it-IT" smtClean="0"/>
              <a:pPr/>
              <a:t>16-06-2014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77101-BA61-D242-83E2-980AAB153075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50335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20D13-276A-C846-9DC9-0465DE2198A3}" type="datetimeFigureOut">
              <a:rPr lang="it-IT" smtClean="0"/>
              <a:pPr/>
              <a:t>16-06-2014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50686E-7CDF-6646-A5AD-0224A6A7BA97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5127915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DD58-5D5F-244E-A42A-C82D09465765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D92F-89F7-D84D-9B9C-98832E0661B2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342969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797E5-AAAC-9742-ADDC-AB90AD8F25A3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D92F-89F7-D84D-9B9C-98832E0661B2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995615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F2338-8322-204A-B8E7-19B76F5A8C47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D92F-89F7-D84D-9B9C-98832E0661B2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97191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A2A05-E974-1041-A104-9C10ECED395F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D92F-89F7-D84D-9B9C-98832E0661B2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62815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842E-4370-B14E-A47A-FDA246038DC5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181A3-45B3-AA48-940F-D2F684A2948D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8627944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D18BF-5336-CB40-813A-69273D59FDC0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181A3-45B3-AA48-940F-D2F684A2948D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9932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C9E25-ECD4-B848-B379-B6DED9E478FF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181A3-45B3-AA48-940F-D2F684A2948D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26387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3F901-D227-DB40-95E9-2E53EBA0CA18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181A3-45B3-AA48-940F-D2F684A2948D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572025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3EB90-7E32-E041-BA86-F255AA63195F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181A3-45B3-AA48-940F-D2F684A2948D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3798476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9D3A5-DED1-8A43-BCCE-62E451DF4653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181A3-45B3-AA48-940F-D2F684A2948D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12503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B6E03-F1DF-A040-8EE0-97389B9D1AD6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181A3-45B3-AA48-940F-D2F684A2948D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068448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ED802C-1254-C247-BAC0-2ED011EF86B5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D92F-89F7-D84D-9B9C-98832E0661B2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073468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5C08E-923A-D147-B59F-D9059226A6EE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181A3-45B3-AA48-940F-D2F684A2948D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66522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CE015-729D-6942-A919-CB0A1E0C13CB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181A3-45B3-AA48-940F-D2F684A2948D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272956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492A7-E53E-2F42-BC27-FDE0CCD1185A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181A3-45B3-AA48-940F-D2F684A2948D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0059029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A018E-A5D5-224D-9075-E6A701C0F740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181A3-45B3-AA48-940F-D2F684A2948D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466366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tito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199" y="1295400"/>
            <a:ext cx="8228013" cy="1927225"/>
          </a:xfrm>
        </p:spPr>
        <p:txBody>
          <a:bodyPr tIns="0" bIns="0" anchor="b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307976"/>
            <a:ext cx="8228013" cy="1066800"/>
          </a:xfrm>
        </p:spPr>
        <p:txBody>
          <a:bodyPr tIns="0" bIns="0"/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2F6E7-4655-444B-B498-BBCD677E4BE3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‹n.›</a:t>
            </a:fld>
            <a:endParaRPr lang="it-IT"/>
          </a:p>
        </p:txBody>
      </p:sp>
      <p:sp>
        <p:nvSpPr>
          <p:cNvPr id="8" name="TextBox 7"/>
          <p:cNvSpPr txBox="1"/>
          <p:nvPr/>
        </p:nvSpPr>
        <p:spPr>
          <a:xfrm>
            <a:off x="8292818" y="5804647"/>
            <a:ext cx="36708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E224A-33B0-D348-A6F9-99B4CA506250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Intestazione sezio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36694"/>
            <a:ext cx="6400800" cy="1362075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399" y="3609695"/>
            <a:ext cx="5181601" cy="1500187"/>
          </a:xfrm>
        </p:spPr>
        <p:txBody>
          <a:bodyPr anchor="t" anchorCtr="0"/>
          <a:lstStyle>
            <a:lvl1pPr marL="0" indent="0" algn="r">
              <a:spcBef>
                <a:spcPts val="300"/>
              </a:spcBef>
              <a:buNone/>
              <a:defRPr sz="1800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E55699B-4DE8-5449-A791-3BBAF7A39E0B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38999" y="6356350"/>
            <a:ext cx="1446213" cy="365125"/>
          </a:xfrm>
        </p:spPr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59171-1A40-F644-94C6-F5EF5E89DC30}" type="slidenum">
              <a:rPr lang="it-IT" smtClean="0"/>
              <a:pPr/>
              <a:t>‹n.›</a:t>
            </a:fld>
            <a:endParaRPr lang="it-IT"/>
          </a:p>
        </p:txBody>
      </p:sp>
      <p:sp>
        <p:nvSpPr>
          <p:cNvPr id="8" name="TextBox 7"/>
          <p:cNvSpPr txBox="1"/>
          <p:nvPr/>
        </p:nvSpPr>
        <p:spPr>
          <a:xfrm>
            <a:off x="8292818" y="5804647"/>
            <a:ext cx="367088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sz="4400">
                <a:solidFill>
                  <a:schemeClr val="accent1"/>
                </a:solidFill>
                <a:latin typeface="Wingdings" pitchFamily="2" charset="2"/>
              </a:rPr>
              <a:t>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4753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80EE5-53D8-8846-A932-90AC110CC299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0664" y="3160059"/>
            <a:ext cx="3767328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1578" y="2232211"/>
            <a:ext cx="3767328" cy="762000"/>
          </a:xfrm>
        </p:spPr>
        <p:txBody>
          <a:bodyPr anchor="b">
            <a:noAutofit/>
          </a:bodyPr>
          <a:lstStyle>
            <a:lvl1pPr marL="0" indent="0" algn="ctr">
              <a:lnSpc>
                <a:spcPts val="26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1578" y="3160059"/>
            <a:ext cx="3767328" cy="2891491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B24EE-05C3-204E-A773-5E9353563E15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 Contenuto, sopra e sot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2784475"/>
            <a:ext cx="765651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9E30C-4BDE-4C4E-9E05-4447105D2E99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D92F-89F7-D84D-9B9C-98832E0661B2}" type="slidenum">
              <a:rPr lang="it-IT" smtClean="0"/>
              <a:pPr/>
              <a:t>‹n.›</a:t>
            </a:fld>
            <a:endParaRPr lang="it-IT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762000" y="4497070"/>
            <a:ext cx="7656512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</p:spTree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C4BE2-479E-9A4B-991F-D5E21A43BC98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D92F-89F7-D84D-9B9C-98832E0661B2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532883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9E30C-4BDE-4C4E-9E05-4447105D2E99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D92F-89F7-D84D-9B9C-98832E0661B2}" type="slidenum">
              <a:rPr lang="it-IT" smtClean="0"/>
              <a:pPr/>
              <a:t>‹n.›</a:t>
            </a:fld>
            <a:endParaRPr lang="it-IT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740664" y="2784475"/>
            <a:ext cx="3767328" cy="3252788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</p:spTree>
  </p:cSld>
  <p:clrMapOvr>
    <a:masterClrMapping/>
  </p:clrMapOvr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4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36008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9E30C-4BDE-4C4E-9E05-4447105D2E99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D92F-89F7-D84D-9B9C-98832E0661B2}" type="slidenum">
              <a:rPr lang="it-IT" smtClean="0"/>
              <a:pPr/>
              <a:t>‹n.›</a:t>
            </a:fld>
            <a:endParaRPr lang="it-IT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636008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739775" y="2784475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739775" y="4497070"/>
            <a:ext cx="3767328" cy="155448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</p:spTree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9491A-3173-A24C-8447-090E86184BF3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u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61C49-2129-9641-B8D7-45A26FFC0FBC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‹n.›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8390" y="163692"/>
            <a:ext cx="3168352" cy="9864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17000"/>
              </a:srgbClr>
            </a:outerShdw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to con didascal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81001"/>
            <a:ext cx="3509683" cy="2209800"/>
          </a:xfrm>
        </p:spPr>
        <p:txBody>
          <a:bodyPr anchor="b"/>
          <a:lstStyle>
            <a:lvl1pPr algn="l">
              <a:defRPr sz="44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0" y="273050"/>
            <a:ext cx="3657600" cy="585311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649071"/>
            <a:ext cx="3509683" cy="338819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FD19CAC-C265-B94F-BD90-AB53859F3A9A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Immagine con didascal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5" y="381001"/>
            <a:ext cx="3635375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5" y="2649070"/>
            <a:ext cx="3635375" cy="35056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4EB5B1C-7340-BD49-BE46-00514283BD73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‹n.›</a:t>
            </a:fld>
            <a:endParaRPr lang="it-IT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28600" y="1143000"/>
            <a:ext cx="4267200" cy="4267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sull'icona per inserire un'immagine</a:t>
            </a:r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 Immagini con didascal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1425" y="381001"/>
            <a:ext cx="3635375" cy="2209800"/>
          </a:xfrm>
        </p:spPr>
        <p:txBody>
          <a:bodyPr anchor="b"/>
          <a:lstStyle>
            <a:lvl1pPr algn="l"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51425" y="2649070"/>
            <a:ext cx="3635375" cy="350566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529E30C-4BDE-4C4E-9E05-4447105D2E99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D92F-89F7-D84D-9B9C-98832E0661B2}" type="slidenum">
              <a:rPr lang="it-IT" smtClean="0"/>
              <a:pPr/>
              <a:t>‹n.›</a:t>
            </a:fld>
            <a:endParaRPr lang="it-IT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990600" y="2590800"/>
            <a:ext cx="3505200" cy="3505200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2479675" y="1260475"/>
            <a:ext cx="1254125" cy="12541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sull'icona per inserire un'immagine</a:t>
            </a:r>
            <a:endParaRPr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269875" y="762000"/>
            <a:ext cx="2092325" cy="2092325"/>
          </a:xfrm>
          <a:prstGeom prst="ellipse">
            <a:avLst/>
          </a:prstGeom>
          <a:ln w="28575">
            <a:solidFill>
              <a:schemeClr val="accent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it-IT" smtClean="0"/>
              <a:t>Fare clic sull'icona per inserire un'immagine</a:t>
            </a:r>
            <a:endParaRPr/>
          </a:p>
        </p:txBody>
      </p:sp>
    </p:spTree>
  </p:cSld>
  <p:clrMapOvr>
    <a:masterClrMapping/>
  </p:clrMapOvr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568388"/>
            <a:ext cx="8228013" cy="346887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2F29B-82E6-D942-B420-3A4E6E04DA3B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olo verticale e tes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6600" y="274638"/>
            <a:ext cx="1524000" cy="5851525"/>
          </a:xfrm>
        </p:spPr>
        <p:txBody>
          <a:bodyPr vert="eaVert" anchor="t" anchorCtr="0"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6859"/>
            <a:ext cx="6019800" cy="5615642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69669-BB60-BE43-A717-8067412F2C27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Formula di chiusur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9E30C-4BDE-4C4E-9E05-4447105D2E99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D92F-89F7-D84D-9B9C-98832E0661B2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CD614-9CDE-3C4E-92C6-AFD67B98B64A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D92F-89F7-D84D-9B9C-98832E0661B2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835015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E7203-1BF8-A545-9DF8-B2B25866055E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D92F-89F7-D84D-9B9C-98832E0661B2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607820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2862F-94B2-D641-B0BD-576344F4984B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D92F-89F7-D84D-9B9C-98832E0661B2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16878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90BA0-11C0-BA4A-BBAF-94C6F7918FDC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D92F-89F7-D84D-9B9C-98832E0661B2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87905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ED8F0-2564-5944-92F7-1F853CB811DF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D92F-89F7-D84D-9B9C-98832E0661B2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13598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378CE-71B5-3342-95B3-2A333BA6C36A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0D92F-89F7-D84D-9B9C-98832E0661B2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85154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9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14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6" Type="http://schemas.openxmlformats.org/officeDocument/2006/relationships/slideLayout" Target="../slideLayouts/slideLayout39.xml"/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35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9E30C-4BDE-4C4E-9E05-4447105D2E99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0D92F-89F7-D84D-9B9C-98832E0661B2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280575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73F71-EB51-A249-A731-6D0F6DCD8000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181A3-45B3-AA48-940F-D2F684A2948D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43533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514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9775" y="2770094"/>
            <a:ext cx="7662864" cy="32671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529E30C-4BDE-4C4E-9E05-4447105D2E99}" type="datetime1">
              <a:rPr lang="it-IT" smtClean="0"/>
              <a:pPr/>
              <a:t>16-06-2014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8961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it-IT" smtClean="0"/>
              <a:t>G. Zollo Theory and modeling.....: Rome- 29 jan. 2013</a:t>
            </a:r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790D92F-89F7-D84D-9B9C-98832E0661B2}" type="slidenum">
              <a:rPr lang="it-IT" smtClean="0"/>
              <a:pPr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  <p:sldLayoutId id="2147483765" r:id="rId12"/>
    <p:sldLayoutId id="2147483766" r:id="rId13"/>
    <p:sldLayoutId id="2147483767" r:id="rId14"/>
    <p:sldLayoutId id="2147483768" r:id="rId15"/>
    <p:sldLayoutId id="2147483769" r:id="rId16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" pitchFamily="2" charset="2"/>
        <a:buChar char="S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" pitchFamily="2" charset="2"/>
        <a:buChar char="S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3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33.xml"/><Relationship Id="rId3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resco.enea.it/nx.html" TargetMode="External"/><Relationship Id="rId3" Type="http://schemas.openxmlformats.org/officeDocument/2006/relationships/image" Target="../media/image10.png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33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209259" y="1942524"/>
            <a:ext cx="6903282" cy="11695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TotalView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Debugger</a:t>
            </a:r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983388" y="5032911"/>
            <a:ext cx="512642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0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Dr. Fabrizio Gala </a:t>
            </a:r>
          </a:p>
          <a:p>
            <a:pPr algn="ctr"/>
            <a:r>
              <a:rPr lang="it-IT" sz="20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Dipartimento di Scienze di Base e Applicate </a:t>
            </a:r>
          </a:p>
          <a:p>
            <a:pPr algn="ctr"/>
            <a:r>
              <a:rPr lang="it-IT" sz="20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 l’Ingegneria – Sezione di Fisica</a:t>
            </a:r>
          </a:p>
          <a:p>
            <a:pPr algn="ctr"/>
            <a:r>
              <a:rPr lang="it-IT" sz="20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Via Scarpa 14-16 00141 </a:t>
            </a:r>
            <a:r>
              <a:rPr lang="it-IT" sz="2000" b="1" dirty="0" err="1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Rome</a:t>
            </a:r>
            <a:r>
              <a:rPr lang="it-IT" sz="20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Italy</a:t>
            </a:r>
            <a:endParaRPr lang="it-IT" sz="2000" b="1" dirty="0">
              <a:ln w="11430"/>
              <a:solidFill>
                <a:schemeClr val="tx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1</a:t>
            </a:fld>
            <a:endParaRPr lang="it-IT" dirty="0"/>
          </a:p>
        </p:txBody>
      </p:sp>
      <p:pic>
        <p:nvPicPr>
          <p:cNvPr id="6" name="Immagine 5" descr="Immagine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300" y="2662470"/>
            <a:ext cx="2260600" cy="17780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10313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209259" y="1079500"/>
            <a:ext cx="6903282" cy="11695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Message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Queue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Graph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</a:t>
            </a:r>
          </a:p>
          <a:p>
            <a:pPr algn="ctr"/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Segnaposto numero diapositiva 8"/>
          <p:cNvSpPr txBox="1">
            <a:spLocks/>
          </p:cNvSpPr>
          <p:nvPr/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459171-1A40-F644-94C6-F5EF5E89DC30}" type="slidenum"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278035" y="1832034"/>
            <a:ext cx="3798665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tx2"/>
              </a:buClr>
              <a:buFont typeface="Wingdings" charset="2"/>
              <a:buChar char="§"/>
            </a:pPr>
            <a:r>
              <a:rPr lang="it-IT" dirty="0" err="1" smtClean="0"/>
              <a:t>Pending</a:t>
            </a:r>
            <a:r>
              <a:rPr lang="it-IT" dirty="0" smtClean="0"/>
              <a:t> </a:t>
            </a:r>
            <a:r>
              <a:rPr lang="it-IT" dirty="0" err="1" smtClean="0"/>
              <a:t>messages</a:t>
            </a:r>
            <a:r>
              <a:rPr lang="it-IT" dirty="0" smtClean="0"/>
              <a:t> </a:t>
            </a:r>
            <a:r>
              <a:rPr lang="it-IT" dirty="0" err="1" smtClean="0"/>
              <a:t>often</a:t>
            </a:r>
            <a:r>
              <a:rPr lang="it-IT" dirty="0" smtClean="0"/>
              <a:t> indicate </a:t>
            </a:r>
            <a:r>
              <a:rPr lang="it-IT" dirty="0" err="1" smtClean="0"/>
              <a:t>that</a:t>
            </a:r>
            <a:r>
              <a:rPr lang="it-IT" dirty="0" smtClean="0"/>
              <a:t> a </a:t>
            </a:r>
            <a:r>
              <a:rPr lang="it-IT" dirty="0" err="1" smtClean="0"/>
              <a:t>process</a:t>
            </a:r>
            <a:r>
              <a:rPr lang="it-IT" dirty="0" smtClean="0"/>
              <a:t> can'</a:t>
            </a:r>
            <a:r>
              <a:rPr lang="it-IT" dirty="0" err="1" smtClean="0"/>
              <a:t>t</a:t>
            </a:r>
            <a:r>
              <a:rPr lang="it-IT" dirty="0" smtClean="0"/>
              <a:t> </a:t>
            </a:r>
            <a:r>
              <a:rPr lang="it-IT" dirty="0" err="1" smtClean="0"/>
              <a:t>keep</a:t>
            </a:r>
            <a:r>
              <a:rPr lang="it-IT" dirty="0" smtClean="0"/>
              <a:t> up </a:t>
            </a:r>
            <a:r>
              <a:rPr lang="it-IT" dirty="0" err="1" smtClean="0"/>
              <a:t>with</a:t>
            </a:r>
            <a:r>
              <a:rPr lang="it-IT" dirty="0" smtClean="0"/>
              <a:t> the </a:t>
            </a:r>
            <a:r>
              <a:rPr lang="it-IT" dirty="0" err="1" smtClean="0"/>
              <a:t>amount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work </a:t>
            </a:r>
            <a:r>
              <a:rPr lang="it-IT" dirty="0" err="1" smtClean="0"/>
              <a:t>it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expected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perform.These</a:t>
            </a:r>
            <a:r>
              <a:rPr lang="it-IT" dirty="0" smtClean="0"/>
              <a:t> </a:t>
            </a:r>
            <a:r>
              <a:rPr lang="it-IT" dirty="0" err="1" smtClean="0"/>
              <a:t>messages</a:t>
            </a:r>
            <a:r>
              <a:rPr lang="it-IT" dirty="0" smtClean="0"/>
              <a:t> indicate </a:t>
            </a:r>
            <a:r>
              <a:rPr lang="it-IT" dirty="0" err="1" smtClean="0"/>
              <a:t>places</a:t>
            </a:r>
            <a:r>
              <a:rPr lang="it-IT" dirty="0" smtClean="0"/>
              <a:t> </a:t>
            </a:r>
            <a:r>
              <a:rPr lang="it-IT" dirty="0" err="1" smtClean="0"/>
              <a:t>where</a:t>
            </a:r>
            <a:r>
              <a:rPr lang="it-IT" dirty="0" smtClean="0"/>
              <a:t> </a:t>
            </a:r>
            <a:r>
              <a:rPr lang="it-IT" dirty="0" err="1" smtClean="0"/>
              <a:t>you</a:t>
            </a:r>
            <a:r>
              <a:rPr lang="it-IT" dirty="0" smtClean="0"/>
              <a:t> </a:t>
            </a:r>
            <a:r>
              <a:rPr lang="it-IT" dirty="0" err="1" smtClean="0"/>
              <a:t>may</a:t>
            </a:r>
            <a:r>
              <a:rPr lang="it-IT" dirty="0" smtClean="0"/>
              <a:t> </a:t>
            </a:r>
            <a:r>
              <a:rPr lang="it-IT" dirty="0" err="1" smtClean="0"/>
              <a:t>be</a:t>
            </a:r>
            <a:r>
              <a:rPr lang="it-IT" dirty="0" smtClean="0"/>
              <a:t> </a:t>
            </a:r>
            <a:r>
              <a:rPr lang="it-IT" dirty="0" err="1" smtClean="0"/>
              <a:t>able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improve</a:t>
            </a:r>
            <a:r>
              <a:rPr lang="it-IT" dirty="0" smtClean="0"/>
              <a:t> </a:t>
            </a:r>
            <a:r>
              <a:rPr lang="it-IT" dirty="0" err="1" smtClean="0"/>
              <a:t>your</a:t>
            </a:r>
            <a:r>
              <a:rPr lang="it-IT" dirty="0" smtClean="0"/>
              <a:t> </a:t>
            </a:r>
            <a:r>
              <a:rPr lang="it-IT" dirty="0" err="1" smtClean="0"/>
              <a:t>program</a:t>
            </a:r>
            <a:r>
              <a:rPr lang="it-IT" dirty="0" smtClean="0"/>
              <a:t>'</a:t>
            </a:r>
            <a:r>
              <a:rPr lang="it-IT" dirty="0" err="1" smtClean="0"/>
              <a:t>s</a:t>
            </a:r>
            <a:r>
              <a:rPr lang="it-IT" dirty="0" smtClean="0"/>
              <a:t> </a:t>
            </a:r>
            <a:r>
              <a:rPr lang="it-IT" dirty="0" err="1" smtClean="0"/>
              <a:t>efficiency</a:t>
            </a:r>
            <a:r>
              <a:rPr lang="it-IT" dirty="0" smtClean="0"/>
              <a:t>.</a:t>
            </a:r>
          </a:p>
          <a:p>
            <a:pPr algn="just">
              <a:buClr>
                <a:schemeClr val="tx2"/>
              </a:buClr>
            </a:pPr>
            <a:endParaRPr lang="it-IT" dirty="0" smtClean="0"/>
          </a:p>
          <a:p>
            <a:pPr algn="just">
              <a:buClr>
                <a:schemeClr val="tx2"/>
              </a:buClr>
              <a:buFont typeface="Wingdings" charset="2"/>
              <a:buChar char="§"/>
            </a:pPr>
            <a:r>
              <a:rPr lang="it-IT" dirty="0" err="1" smtClean="0"/>
              <a:t>Unexpected</a:t>
            </a:r>
            <a:r>
              <a:rPr lang="it-IT" dirty="0" smtClean="0"/>
              <a:t> </a:t>
            </a:r>
            <a:r>
              <a:rPr lang="it-IT" dirty="0" err="1" smtClean="0"/>
              <a:t>messages</a:t>
            </a:r>
            <a:r>
              <a:rPr lang="it-IT" dirty="0" smtClean="0"/>
              <a:t> can indicate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something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wrong </a:t>
            </a:r>
            <a:r>
              <a:rPr lang="it-IT" dirty="0" err="1" smtClean="0"/>
              <a:t>with</a:t>
            </a:r>
            <a:r>
              <a:rPr lang="it-IT" dirty="0" smtClean="0"/>
              <a:t> </a:t>
            </a:r>
            <a:r>
              <a:rPr lang="it-IT" dirty="0" err="1" smtClean="0"/>
              <a:t>your</a:t>
            </a:r>
            <a:r>
              <a:rPr lang="it-IT" dirty="0" smtClean="0"/>
              <a:t> </a:t>
            </a:r>
            <a:r>
              <a:rPr lang="it-IT" dirty="0" err="1" smtClean="0"/>
              <a:t>program</a:t>
            </a:r>
            <a:r>
              <a:rPr lang="it-IT" dirty="0" smtClean="0"/>
              <a:t> </a:t>
            </a:r>
            <a:r>
              <a:rPr lang="it-IT" dirty="0" err="1" smtClean="0"/>
              <a:t>because</a:t>
            </a:r>
            <a:r>
              <a:rPr lang="it-IT" dirty="0" smtClean="0"/>
              <a:t> the </a:t>
            </a:r>
            <a:r>
              <a:rPr lang="it-IT" dirty="0" err="1" smtClean="0"/>
              <a:t>receiving</a:t>
            </a:r>
            <a:r>
              <a:rPr lang="it-IT" dirty="0" smtClean="0"/>
              <a:t> </a:t>
            </a:r>
            <a:r>
              <a:rPr lang="it-IT" dirty="0" err="1" smtClean="0"/>
              <a:t>process</a:t>
            </a:r>
            <a:r>
              <a:rPr lang="it-IT" dirty="0" smtClean="0"/>
              <a:t> </a:t>
            </a:r>
            <a:r>
              <a:rPr lang="it-IT" dirty="0" err="1" smtClean="0"/>
              <a:t>doesn</a:t>
            </a:r>
            <a:r>
              <a:rPr lang="it-IT" dirty="0" smtClean="0"/>
              <a:t>'</a:t>
            </a:r>
            <a:r>
              <a:rPr lang="it-IT" dirty="0" err="1" smtClean="0"/>
              <a:t>t</a:t>
            </a:r>
            <a:r>
              <a:rPr lang="it-IT" dirty="0" smtClean="0"/>
              <a:t> </a:t>
            </a:r>
            <a:r>
              <a:rPr lang="it-IT" dirty="0" err="1" smtClean="0"/>
              <a:t>know</a:t>
            </a:r>
            <a:r>
              <a:rPr lang="it-IT" dirty="0" smtClean="0"/>
              <a:t> </a:t>
            </a:r>
            <a:r>
              <a:rPr lang="it-IT" dirty="0" err="1" smtClean="0"/>
              <a:t>how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process</a:t>
            </a:r>
            <a:r>
              <a:rPr lang="it-IT" dirty="0" smtClean="0"/>
              <a:t> the </a:t>
            </a:r>
            <a:r>
              <a:rPr lang="it-IT" dirty="0" err="1" smtClean="0"/>
              <a:t>message</a:t>
            </a:r>
            <a:r>
              <a:rPr lang="it-IT" dirty="0" smtClean="0"/>
              <a:t>.</a:t>
            </a:r>
          </a:p>
          <a:p>
            <a:pPr algn="just">
              <a:buClr>
                <a:schemeClr val="tx2"/>
              </a:buClr>
            </a:pPr>
            <a:endParaRPr lang="it-IT" dirty="0" smtClean="0"/>
          </a:p>
          <a:p>
            <a:pPr algn="just">
              <a:buClr>
                <a:schemeClr val="tx2"/>
              </a:buClr>
              <a:buFont typeface="Wingdings" charset="2"/>
              <a:buChar char="§"/>
            </a:pPr>
            <a:r>
              <a:rPr lang="it-IT" dirty="0" err="1" smtClean="0"/>
              <a:t>Loops</a:t>
            </a:r>
            <a:r>
              <a:rPr lang="it-IT" dirty="0" smtClean="0"/>
              <a:t> in the </a:t>
            </a:r>
            <a:r>
              <a:rPr lang="it-IT" dirty="0" err="1" smtClean="0"/>
              <a:t>graph</a:t>
            </a:r>
            <a:r>
              <a:rPr lang="it-IT" dirty="0" smtClean="0"/>
              <a:t> </a:t>
            </a:r>
            <a:r>
              <a:rPr lang="it-IT" dirty="0" err="1" smtClean="0"/>
              <a:t>may</a:t>
            </a:r>
            <a:r>
              <a:rPr lang="it-IT" dirty="0" smtClean="0"/>
              <a:t> indicate </a:t>
            </a:r>
            <a:r>
              <a:rPr lang="it-IT" b="1" dirty="0" err="1" smtClean="0"/>
              <a:t>deadlocks</a:t>
            </a:r>
            <a:r>
              <a:rPr lang="it-IT" dirty="0" smtClean="0"/>
              <a:t>.( </a:t>
            </a:r>
            <a:r>
              <a:rPr lang="it-IT" dirty="0" err="1" smtClean="0"/>
              <a:t>Cycles</a:t>
            </a:r>
            <a:r>
              <a:rPr lang="it-IT" dirty="0" smtClean="0"/>
              <a:t> can </a:t>
            </a:r>
            <a:r>
              <a:rPr lang="it-IT" dirty="0" err="1" smtClean="0"/>
              <a:t>be</a:t>
            </a:r>
            <a:r>
              <a:rPr lang="it-IT" dirty="0" smtClean="0"/>
              <a:t> </a:t>
            </a:r>
            <a:r>
              <a:rPr lang="it-IT" dirty="0" err="1" smtClean="0"/>
              <a:t>highlited</a:t>
            </a:r>
            <a:r>
              <a:rPr lang="it-IT" dirty="0" smtClean="0"/>
              <a:t> </a:t>
            </a:r>
            <a:r>
              <a:rPr lang="it-IT" dirty="0" err="1" smtClean="0"/>
              <a:t>by</a:t>
            </a:r>
            <a:r>
              <a:rPr lang="it-IT" dirty="0" smtClean="0"/>
              <a:t> </a:t>
            </a:r>
            <a:r>
              <a:rPr lang="it-IT" b="1" dirty="0" err="1" smtClean="0"/>
              <a:t>Options</a:t>
            </a:r>
            <a:r>
              <a:rPr lang="it-IT" b="1" dirty="0" smtClean="0"/>
              <a:t> &gt; </a:t>
            </a:r>
            <a:r>
              <a:rPr lang="it-IT" b="1" dirty="0" err="1" smtClean="0"/>
              <a:t>Cycle</a:t>
            </a:r>
            <a:r>
              <a:rPr lang="it-IT" b="1" dirty="0" smtClean="0"/>
              <a:t> Detection</a:t>
            </a:r>
            <a:r>
              <a:rPr lang="it-IT" dirty="0" smtClean="0"/>
              <a:t>)</a:t>
            </a:r>
            <a:endParaRPr lang="it-IT" dirty="0"/>
          </a:p>
        </p:txBody>
      </p:sp>
      <p:pic>
        <p:nvPicPr>
          <p:cNvPr id="20" name="Immagine 19" descr="Immagine 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900" y="4025899"/>
            <a:ext cx="2851813" cy="2809875"/>
          </a:xfrm>
          <a:prstGeom prst="rect">
            <a:avLst/>
          </a:prstGeom>
        </p:spPr>
      </p:pic>
      <p:sp>
        <p:nvSpPr>
          <p:cNvPr id="22" name="CasellaDiTesto 21"/>
          <p:cNvSpPr txBox="1"/>
          <p:nvPr/>
        </p:nvSpPr>
        <p:spPr>
          <a:xfrm>
            <a:off x="4305300" y="5638800"/>
            <a:ext cx="1559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DEADLOCK</a:t>
            </a:r>
          </a:p>
          <a:p>
            <a:r>
              <a:rPr lang="it-IT" sz="1400" dirty="0" smtClean="0"/>
              <a:t>EXAMPLE</a:t>
            </a:r>
            <a:endParaRPr lang="it-IT" sz="1400" dirty="0"/>
          </a:p>
        </p:txBody>
      </p:sp>
      <p:cxnSp>
        <p:nvCxnSpPr>
          <p:cNvPr id="23" name="Connettore 2 22"/>
          <p:cNvCxnSpPr/>
          <p:nvPr/>
        </p:nvCxnSpPr>
        <p:spPr>
          <a:xfrm flipV="1">
            <a:off x="5524500" y="5281940"/>
            <a:ext cx="1246595" cy="560060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Immagine 27" descr="Immagine 4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5300" y="1832034"/>
            <a:ext cx="4411980" cy="2451100"/>
          </a:xfrm>
          <a:prstGeom prst="rect">
            <a:avLst/>
          </a:prstGeom>
        </p:spPr>
      </p:pic>
      <p:sp>
        <p:nvSpPr>
          <p:cNvPr id="29" name="CasellaDiTesto 28"/>
          <p:cNvSpPr txBox="1"/>
          <p:nvPr/>
        </p:nvSpPr>
        <p:spPr>
          <a:xfrm>
            <a:off x="4457700" y="5020330"/>
            <a:ext cx="1559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PSEUDO</a:t>
            </a:r>
          </a:p>
          <a:p>
            <a:r>
              <a:rPr lang="it-IT" sz="1400" dirty="0" smtClean="0"/>
              <a:t>CODE</a:t>
            </a:r>
            <a:endParaRPr lang="it-IT" sz="1400" dirty="0"/>
          </a:p>
        </p:txBody>
      </p:sp>
      <p:cxnSp>
        <p:nvCxnSpPr>
          <p:cNvPr id="30" name="Connettore 2 29"/>
          <p:cNvCxnSpPr/>
          <p:nvPr/>
        </p:nvCxnSpPr>
        <p:spPr>
          <a:xfrm rot="5400000" flipH="1" flipV="1">
            <a:off x="4480787" y="4383813"/>
            <a:ext cx="994432" cy="28019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5" name="Immagine 34" descr="Immagine 4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64000" y="4305300"/>
            <a:ext cx="352258" cy="196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209259" y="1117600"/>
            <a:ext cx="6903282" cy="11695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Memory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Debugging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</a:t>
            </a:r>
          </a:p>
          <a:p>
            <a:pPr algn="ctr"/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Segnaposto numero diapositiva 8"/>
          <p:cNvSpPr txBox="1">
            <a:spLocks/>
          </p:cNvSpPr>
          <p:nvPr/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459171-1A40-F644-94C6-F5EF5E89DC30}" type="slidenum"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03200" y="3325336"/>
            <a:ext cx="8877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/>
              <a:t>MemoryScape</a:t>
            </a:r>
            <a:r>
              <a:rPr lang="it-IT" dirty="0" smtClean="0"/>
              <a:t> </a:t>
            </a:r>
            <a:r>
              <a:rPr lang="it-IT" dirty="0" err="1" smtClean="0"/>
              <a:t>stops</a:t>
            </a:r>
            <a:r>
              <a:rPr lang="it-IT" dirty="0" smtClean="0"/>
              <a:t> the </a:t>
            </a:r>
            <a:r>
              <a:rPr lang="it-IT" dirty="0" err="1" smtClean="0"/>
              <a:t>program</a:t>
            </a:r>
            <a:r>
              <a:rPr lang="it-IT" dirty="0" smtClean="0"/>
              <a:t> </a:t>
            </a:r>
            <a:r>
              <a:rPr lang="it-IT" dirty="0" err="1" smtClean="0"/>
              <a:t>execution</a:t>
            </a:r>
            <a:r>
              <a:rPr lang="it-IT" dirty="0" smtClean="0"/>
              <a:t>  </a:t>
            </a:r>
            <a:r>
              <a:rPr lang="it-IT" dirty="0" err="1" smtClean="0"/>
              <a:t>when</a:t>
            </a:r>
            <a:r>
              <a:rPr lang="it-IT" dirty="0" smtClean="0"/>
              <a:t> </a:t>
            </a:r>
            <a:r>
              <a:rPr lang="it-IT" dirty="0" err="1" smtClean="0"/>
              <a:t>one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the </a:t>
            </a:r>
            <a:r>
              <a:rPr lang="it-IT" dirty="0" err="1" smtClean="0"/>
              <a:t>following</a:t>
            </a:r>
            <a:r>
              <a:rPr lang="it-IT" dirty="0" smtClean="0"/>
              <a:t> </a:t>
            </a:r>
            <a:r>
              <a:rPr lang="it-IT" dirty="0" err="1" smtClean="0"/>
              <a:t>events</a:t>
            </a:r>
            <a:r>
              <a:rPr lang="it-IT" dirty="0" smtClean="0"/>
              <a:t> </a:t>
            </a:r>
            <a:r>
              <a:rPr lang="it-IT" dirty="0" err="1" smtClean="0"/>
              <a:t>occurs</a:t>
            </a:r>
            <a:r>
              <a:rPr lang="it-IT" dirty="0" smtClean="0"/>
              <a:t>:</a:t>
            </a:r>
          </a:p>
          <a:p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611852" y="3959135"/>
            <a:ext cx="39805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it-IT" dirty="0" smtClean="0"/>
              <a:t> </a:t>
            </a:r>
            <a:r>
              <a:rPr lang="it-IT" dirty="0" err="1" smtClean="0"/>
              <a:t>Freeing</a:t>
            </a:r>
            <a:r>
              <a:rPr lang="it-IT" dirty="0" smtClean="0"/>
              <a:t> </a:t>
            </a:r>
            <a:r>
              <a:rPr lang="it-IT" dirty="0" err="1" smtClean="0"/>
              <a:t>memory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already</a:t>
            </a:r>
            <a:r>
              <a:rPr lang="it-IT" dirty="0" smtClean="0"/>
              <a:t> </a:t>
            </a:r>
            <a:r>
              <a:rPr lang="it-IT" dirty="0" err="1" smtClean="0"/>
              <a:t>freed</a:t>
            </a:r>
            <a:r>
              <a:rPr lang="it-IT" dirty="0" smtClean="0"/>
              <a:t>,</a:t>
            </a:r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it-IT" dirty="0" smtClean="0"/>
              <a:t> </a:t>
            </a:r>
            <a:r>
              <a:rPr lang="it-IT" dirty="0" err="1" smtClean="0"/>
              <a:t>Freeing</a:t>
            </a:r>
            <a:r>
              <a:rPr lang="it-IT" dirty="0" smtClean="0"/>
              <a:t> the wrong </a:t>
            </a:r>
            <a:r>
              <a:rPr lang="it-IT" dirty="0" err="1" smtClean="0"/>
              <a:t>address</a:t>
            </a:r>
            <a:endParaRPr lang="it-IT" dirty="0" smtClean="0"/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it-IT" dirty="0" smtClean="0"/>
              <a:t> </a:t>
            </a:r>
            <a:r>
              <a:rPr lang="it-IT" dirty="0" err="1" smtClean="0"/>
              <a:t>Freeeing</a:t>
            </a:r>
            <a:r>
              <a:rPr lang="it-IT" dirty="0" smtClean="0"/>
              <a:t> </a:t>
            </a:r>
            <a:r>
              <a:rPr lang="it-IT" dirty="0" err="1" smtClean="0"/>
              <a:t>an</a:t>
            </a:r>
            <a:r>
              <a:rPr lang="it-IT" dirty="0" smtClean="0"/>
              <a:t> </a:t>
            </a:r>
            <a:r>
              <a:rPr lang="it-IT" dirty="0" err="1" smtClean="0"/>
              <a:t>interior</a:t>
            </a:r>
            <a:r>
              <a:rPr lang="it-IT" dirty="0" smtClean="0"/>
              <a:t> </a:t>
            </a:r>
            <a:r>
              <a:rPr lang="it-IT" dirty="0" err="1" smtClean="0"/>
              <a:t>pointer</a:t>
            </a:r>
            <a:r>
              <a:rPr lang="it-IT" dirty="0" smtClean="0"/>
              <a:t>,</a:t>
            </a:r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it-IT" dirty="0" smtClean="0"/>
              <a:t> </a:t>
            </a:r>
            <a:r>
              <a:rPr lang="it-IT" dirty="0" err="1" smtClean="0"/>
              <a:t>Misaligning</a:t>
            </a:r>
            <a:r>
              <a:rPr lang="it-IT" dirty="0" smtClean="0"/>
              <a:t> </a:t>
            </a:r>
            <a:r>
              <a:rPr lang="it-IT" dirty="0" err="1" smtClean="0"/>
              <a:t>blocks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203200" y="1943100"/>
            <a:ext cx="87247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Select</a:t>
            </a:r>
            <a:r>
              <a:rPr lang="it-IT" dirty="0" smtClean="0"/>
              <a:t> the </a:t>
            </a:r>
            <a:r>
              <a:rPr lang="it-IT" b="1" dirty="0" err="1" smtClean="0"/>
              <a:t>Debug</a:t>
            </a:r>
            <a:r>
              <a:rPr lang="it-IT" b="1" dirty="0" smtClean="0"/>
              <a:t> &gt; </a:t>
            </a:r>
            <a:r>
              <a:rPr lang="it-IT" b="1" dirty="0" err="1" smtClean="0"/>
              <a:t>Enable</a:t>
            </a:r>
            <a:r>
              <a:rPr lang="it-IT" b="1" dirty="0" smtClean="0"/>
              <a:t> </a:t>
            </a:r>
            <a:r>
              <a:rPr lang="it-IT" b="1" dirty="0" err="1" smtClean="0"/>
              <a:t>Memory</a:t>
            </a:r>
            <a:r>
              <a:rPr lang="it-IT" b="1" dirty="0" smtClean="0"/>
              <a:t> </a:t>
            </a:r>
            <a:r>
              <a:rPr lang="it-IT" b="1" dirty="0" err="1" smtClean="0"/>
              <a:t>Debugging</a:t>
            </a:r>
            <a:r>
              <a:rPr lang="it-IT" b="1" dirty="0" smtClean="0"/>
              <a:t> </a:t>
            </a:r>
            <a:r>
              <a:rPr lang="it-IT" dirty="0" err="1" smtClean="0"/>
              <a:t>command</a:t>
            </a:r>
            <a:r>
              <a:rPr lang="it-IT" dirty="0" smtClean="0"/>
              <a:t> </a:t>
            </a:r>
            <a:r>
              <a:rPr lang="it-IT" dirty="0" err="1" smtClean="0"/>
              <a:t>before</a:t>
            </a:r>
            <a:r>
              <a:rPr lang="it-IT" dirty="0" smtClean="0"/>
              <a:t> </a:t>
            </a:r>
            <a:r>
              <a:rPr lang="it-IT" dirty="0" err="1" smtClean="0"/>
              <a:t>starting</a:t>
            </a:r>
            <a:r>
              <a:rPr lang="it-IT" dirty="0" smtClean="0"/>
              <a:t> the </a:t>
            </a:r>
            <a:r>
              <a:rPr lang="it-IT" dirty="0" err="1" smtClean="0"/>
              <a:t>program</a:t>
            </a:r>
            <a:r>
              <a:rPr lang="it-IT" dirty="0" smtClean="0"/>
              <a:t>.</a:t>
            </a:r>
          </a:p>
          <a:p>
            <a:endParaRPr lang="it-IT" dirty="0" smtClean="0"/>
          </a:p>
          <a:p>
            <a:r>
              <a:rPr lang="it-IT" dirty="0" err="1" smtClean="0"/>
              <a:t>When</a:t>
            </a:r>
            <a:r>
              <a:rPr lang="it-IT" dirty="0" smtClean="0"/>
              <a:t> the </a:t>
            </a:r>
            <a:r>
              <a:rPr lang="it-IT" dirty="0" err="1" smtClean="0"/>
              <a:t>program</a:t>
            </a:r>
            <a:r>
              <a:rPr lang="it-IT" dirty="0" smtClean="0"/>
              <a:t> </a:t>
            </a:r>
            <a:r>
              <a:rPr lang="it-IT" dirty="0" err="1" smtClean="0"/>
              <a:t>makes</a:t>
            </a:r>
            <a:r>
              <a:rPr lang="it-IT" dirty="0" smtClean="0"/>
              <a:t> a </a:t>
            </a:r>
            <a:r>
              <a:rPr lang="it-IT" dirty="0" err="1" smtClean="0"/>
              <a:t>memory</a:t>
            </a:r>
            <a:r>
              <a:rPr lang="it-IT" dirty="0" smtClean="0"/>
              <a:t> </a:t>
            </a:r>
            <a:r>
              <a:rPr lang="it-IT" dirty="0" err="1" smtClean="0"/>
              <a:t>request</a:t>
            </a:r>
            <a:r>
              <a:rPr lang="it-IT" dirty="0" smtClean="0"/>
              <a:t>, </a:t>
            </a:r>
            <a:r>
              <a:rPr lang="it-IT" b="1" dirty="0" err="1" smtClean="0"/>
              <a:t>MemoryScape</a:t>
            </a:r>
            <a:r>
              <a:rPr lang="it-IT" dirty="0" smtClean="0"/>
              <a:t> </a:t>
            </a:r>
            <a:r>
              <a:rPr lang="it-IT" dirty="0" err="1" smtClean="0"/>
              <a:t>records</a:t>
            </a:r>
            <a:r>
              <a:rPr lang="it-IT" dirty="0" smtClean="0"/>
              <a:t> the </a:t>
            </a:r>
            <a:r>
              <a:rPr lang="it-IT" dirty="0" err="1" smtClean="0"/>
              <a:t>stack</a:t>
            </a:r>
            <a:r>
              <a:rPr lang="it-IT" dirty="0" smtClean="0"/>
              <a:t> </a:t>
            </a:r>
            <a:r>
              <a:rPr lang="it-IT" dirty="0" err="1" smtClean="0"/>
              <a:t>frames</a:t>
            </a:r>
            <a:r>
              <a:rPr lang="it-IT" dirty="0" smtClean="0"/>
              <a:t> </a:t>
            </a:r>
          </a:p>
          <a:p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existed</a:t>
            </a:r>
            <a:r>
              <a:rPr lang="it-IT" dirty="0" smtClean="0"/>
              <a:t> </a:t>
            </a:r>
            <a:r>
              <a:rPr lang="it-IT" dirty="0" err="1" smtClean="0"/>
              <a:t>when</a:t>
            </a:r>
            <a:r>
              <a:rPr lang="it-IT" dirty="0" smtClean="0"/>
              <a:t> the </a:t>
            </a:r>
            <a:r>
              <a:rPr lang="it-IT" dirty="0" err="1" smtClean="0"/>
              <a:t>action</a:t>
            </a:r>
            <a:r>
              <a:rPr lang="it-IT" dirty="0" smtClean="0"/>
              <a:t> </a:t>
            </a:r>
            <a:r>
              <a:rPr lang="it-IT" dirty="0" err="1" smtClean="0"/>
              <a:t>occurred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1209258" y="5710019"/>
            <a:ext cx="7350541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						WARNING: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NOT WORKING </a:t>
            </a:r>
            <a:r>
              <a:rPr lang="it-IT" b="1" dirty="0" err="1" smtClean="0">
                <a:solidFill>
                  <a:srgbClr val="FF0000"/>
                </a:solidFill>
              </a:rPr>
              <a:t>correclty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with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OpenMPI</a:t>
            </a:r>
            <a:r>
              <a:rPr lang="it-IT" b="1" dirty="0" smtClean="0">
                <a:solidFill>
                  <a:srgbClr val="FF0000"/>
                </a:solidFill>
              </a:rPr>
              <a:t>  </a:t>
            </a:r>
            <a:r>
              <a:rPr lang="it-IT" b="1" dirty="0" err="1" smtClean="0">
                <a:solidFill>
                  <a:srgbClr val="FF0000"/>
                </a:solidFill>
              </a:rPr>
              <a:t>compiled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with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intel</a:t>
            </a:r>
            <a:endParaRPr lang="it-IT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209259" y="1117600"/>
            <a:ext cx="6903282" cy="11695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Memory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Debugging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</a:t>
            </a:r>
          </a:p>
          <a:p>
            <a:pPr algn="ctr"/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Segnaposto numero diapositiva 8"/>
          <p:cNvSpPr txBox="1">
            <a:spLocks/>
          </p:cNvSpPr>
          <p:nvPr/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459171-1A40-F644-94C6-F5EF5E89DC30}" type="slidenum"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Immagine 9" descr="Immagine 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2868831"/>
            <a:ext cx="4625639" cy="2719169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5044739" y="2900045"/>
            <a:ext cx="3938886" cy="28931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1400" b="1" dirty="0" smtClean="0"/>
              <a:t>TEXT: </a:t>
            </a:r>
            <a:r>
              <a:rPr lang="it-IT" sz="1400" dirty="0" smtClean="0"/>
              <a:t>The </a:t>
            </a:r>
            <a:r>
              <a:rPr lang="it-IT" sz="1400" dirty="0" err="1" smtClean="0"/>
              <a:t>amount</a:t>
            </a:r>
            <a:r>
              <a:rPr lang="it-IT" sz="1400" dirty="0" smtClean="0"/>
              <a:t> </a:t>
            </a:r>
            <a:r>
              <a:rPr lang="it-IT" sz="1400" dirty="0" err="1" smtClean="0"/>
              <a:t>of</a:t>
            </a:r>
            <a:r>
              <a:rPr lang="it-IT" sz="1400" dirty="0" smtClean="0"/>
              <a:t> </a:t>
            </a:r>
            <a:r>
              <a:rPr lang="it-IT" sz="1400" dirty="0" err="1" smtClean="0"/>
              <a:t>memory</a:t>
            </a:r>
            <a:r>
              <a:rPr lang="it-IT" sz="1400" dirty="0" smtClean="0"/>
              <a:t> </a:t>
            </a:r>
            <a:r>
              <a:rPr lang="it-IT" sz="1400" dirty="0" err="1" smtClean="0"/>
              <a:t>used</a:t>
            </a:r>
            <a:r>
              <a:rPr lang="it-IT" sz="1400" dirty="0" smtClean="0"/>
              <a:t> </a:t>
            </a:r>
            <a:r>
              <a:rPr lang="it-IT" sz="1400" dirty="0" err="1" smtClean="0"/>
              <a:t>for</a:t>
            </a:r>
            <a:r>
              <a:rPr lang="it-IT" sz="1400" dirty="0" smtClean="0"/>
              <a:t> </a:t>
            </a:r>
            <a:r>
              <a:rPr lang="it-IT" sz="1400" dirty="0" err="1" smtClean="0"/>
              <a:t>storing</a:t>
            </a:r>
            <a:r>
              <a:rPr lang="it-IT" sz="1400" dirty="0" smtClean="0"/>
              <a:t> </a:t>
            </a:r>
          </a:p>
          <a:p>
            <a:r>
              <a:rPr lang="it-IT" sz="1400" dirty="0" smtClean="0"/>
              <a:t>              the </a:t>
            </a:r>
            <a:r>
              <a:rPr lang="it-IT" sz="1400" dirty="0" err="1" smtClean="0"/>
              <a:t>program</a:t>
            </a:r>
            <a:r>
              <a:rPr lang="it-IT" sz="1400" dirty="0" smtClean="0"/>
              <a:t>'</a:t>
            </a:r>
            <a:r>
              <a:rPr lang="it-IT" sz="1400" dirty="0" err="1" smtClean="0"/>
              <a:t>s</a:t>
            </a:r>
            <a:r>
              <a:rPr lang="it-IT" sz="1400" dirty="0" smtClean="0"/>
              <a:t> </a:t>
            </a:r>
            <a:r>
              <a:rPr lang="it-IT" sz="1400" dirty="0" err="1" smtClean="0"/>
              <a:t>machine</a:t>
            </a:r>
            <a:r>
              <a:rPr lang="it-IT" sz="1400" dirty="0" smtClean="0"/>
              <a:t> code </a:t>
            </a:r>
            <a:r>
              <a:rPr lang="it-IT" sz="1400" dirty="0" err="1" smtClean="0"/>
              <a:t>instructions</a:t>
            </a:r>
            <a:r>
              <a:rPr lang="it-IT" sz="1400" dirty="0" smtClean="0"/>
              <a:t>.</a:t>
            </a:r>
            <a:endParaRPr lang="it-IT" sz="1400" b="1" dirty="0" smtClean="0"/>
          </a:p>
          <a:p>
            <a:endParaRPr lang="it-IT" sz="1400" b="1" dirty="0" smtClean="0">
              <a:effectLst>
                <a:glow rad="63500">
                  <a:schemeClr val="accent1">
                    <a:alpha val="75000"/>
                  </a:schemeClr>
                </a:glow>
              </a:effectLst>
            </a:endParaRPr>
          </a:p>
          <a:p>
            <a:r>
              <a:rPr lang="it-IT" sz="1400" b="1" dirty="0" smtClean="0"/>
              <a:t>DATA: </a:t>
            </a:r>
            <a:r>
              <a:rPr lang="it-IT" sz="1400" dirty="0" smtClean="0"/>
              <a:t>The </a:t>
            </a:r>
            <a:r>
              <a:rPr lang="it-IT" sz="1400" dirty="0" err="1" smtClean="0"/>
              <a:t>amount</a:t>
            </a:r>
            <a:r>
              <a:rPr lang="it-IT" sz="1400" dirty="0" smtClean="0"/>
              <a:t> </a:t>
            </a:r>
            <a:r>
              <a:rPr lang="it-IT" sz="1400" dirty="0" err="1" smtClean="0"/>
              <a:t>of</a:t>
            </a:r>
            <a:r>
              <a:rPr lang="it-IT" sz="1400" dirty="0" smtClean="0"/>
              <a:t> </a:t>
            </a:r>
            <a:r>
              <a:rPr lang="it-IT" sz="1400" dirty="0" err="1" smtClean="0"/>
              <a:t>memory</a:t>
            </a:r>
            <a:r>
              <a:rPr lang="it-IT" sz="1400" dirty="0" smtClean="0"/>
              <a:t> </a:t>
            </a:r>
            <a:r>
              <a:rPr lang="it-IT" sz="1400" dirty="0" err="1" smtClean="0"/>
              <a:t>used</a:t>
            </a:r>
            <a:r>
              <a:rPr lang="it-IT" sz="1400" dirty="0" smtClean="0"/>
              <a:t> </a:t>
            </a:r>
            <a:r>
              <a:rPr lang="it-IT" sz="1400" dirty="0" err="1" smtClean="0"/>
              <a:t>for</a:t>
            </a:r>
            <a:r>
              <a:rPr lang="it-IT" sz="1400" dirty="0" smtClean="0"/>
              <a:t> </a:t>
            </a:r>
            <a:r>
              <a:rPr lang="it-IT" sz="1400" dirty="0" err="1" smtClean="0"/>
              <a:t>storing</a:t>
            </a:r>
            <a:r>
              <a:rPr lang="it-IT" sz="1400" dirty="0" smtClean="0"/>
              <a:t> </a:t>
            </a:r>
          </a:p>
          <a:p>
            <a:r>
              <a:rPr lang="it-IT" sz="1400" dirty="0" smtClean="0"/>
              <a:t>              </a:t>
            </a:r>
            <a:r>
              <a:rPr lang="it-IT" sz="1400" dirty="0" err="1" smtClean="0"/>
              <a:t>uninitialized</a:t>
            </a:r>
            <a:r>
              <a:rPr lang="it-IT" sz="1400" dirty="0" smtClean="0"/>
              <a:t> and </a:t>
            </a:r>
            <a:r>
              <a:rPr lang="it-IT" sz="1400" dirty="0" err="1" smtClean="0"/>
              <a:t>initialized</a:t>
            </a:r>
            <a:r>
              <a:rPr lang="it-IT" sz="1400" dirty="0" smtClean="0"/>
              <a:t> data.</a:t>
            </a:r>
          </a:p>
          <a:p>
            <a:endParaRPr lang="it-IT" sz="1400" b="1" dirty="0" smtClean="0"/>
          </a:p>
          <a:p>
            <a:r>
              <a:rPr lang="it-IT" sz="1400" b="1" dirty="0" smtClean="0"/>
              <a:t>HEAP</a:t>
            </a:r>
            <a:r>
              <a:rPr lang="it-IT" sz="1400" dirty="0" smtClean="0"/>
              <a:t>: The </a:t>
            </a:r>
            <a:r>
              <a:rPr lang="it-IT" sz="1400" dirty="0" err="1" smtClean="0"/>
              <a:t>amount</a:t>
            </a:r>
            <a:r>
              <a:rPr lang="it-IT" sz="1400" dirty="0" smtClean="0"/>
              <a:t> </a:t>
            </a:r>
            <a:r>
              <a:rPr lang="it-IT" sz="1400" dirty="0" err="1" smtClean="0"/>
              <a:t>of</a:t>
            </a:r>
            <a:r>
              <a:rPr lang="it-IT" sz="1400" dirty="0" smtClean="0"/>
              <a:t> </a:t>
            </a:r>
            <a:r>
              <a:rPr lang="it-IT" sz="1400" dirty="0" err="1" smtClean="0"/>
              <a:t>memory</a:t>
            </a:r>
            <a:r>
              <a:rPr lang="it-IT" sz="1400" dirty="0" smtClean="0"/>
              <a:t> </a:t>
            </a:r>
            <a:r>
              <a:rPr lang="it-IT" sz="1400" dirty="0" err="1" smtClean="0"/>
              <a:t>currently</a:t>
            </a:r>
            <a:r>
              <a:rPr lang="it-IT" sz="1400" dirty="0" smtClean="0"/>
              <a:t> </a:t>
            </a:r>
            <a:r>
              <a:rPr lang="it-IT" sz="1400" dirty="0" err="1" smtClean="0"/>
              <a:t>being</a:t>
            </a:r>
            <a:r>
              <a:rPr lang="it-IT" sz="1400" dirty="0" smtClean="0"/>
              <a:t> </a:t>
            </a:r>
          </a:p>
          <a:p>
            <a:r>
              <a:rPr lang="it-IT" sz="1400" dirty="0" smtClean="0"/>
              <a:t>              </a:t>
            </a:r>
            <a:r>
              <a:rPr lang="it-IT" sz="1400" dirty="0" err="1" smtClean="0"/>
              <a:t>used</a:t>
            </a:r>
            <a:r>
              <a:rPr lang="it-IT" sz="1400" dirty="0" smtClean="0"/>
              <a:t> </a:t>
            </a:r>
            <a:r>
              <a:rPr lang="it-IT" sz="1400" dirty="0" err="1" smtClean="0"/>
              <a:t>for</a:t>
            </a:r>
            <a:r>
              <a:rPr lang="it-IT" sz="1400" dirty="0" smtClean="0"/>
              <a:t> data </a:t>
            </a:r>
            <a:r>
              <a:rPr lang="it-IT" sz="1400" dirty="0" err="1" smtClean="0"/>
              <a:t>created</a:t>
            </a:r>
            <a:r>
              <a:rPr lang="it-IT" sz="1400" dirty="0" smtClean="0"/>
              <a:t> at </a:t>
            </a:r>
            <a:r>
              <a:rPr lang="it-IT" sz="1400" dirty="0" err="1" smtClean="0"/>
              <a:t>runtime</a:t>
            </a:r>
            <a:r>
              <a:rPr lang="it-IT" sz="1400" dirty="0" smtClean="0"/>
              <a:t> </a:t>
            </a:r>
          </a:p>
          <a:p>
            <a:r>
              <a:rPr lang="it-IT" sz="1400" dirty="0" smtClean="0"/>
              <a:t>              (i.e. </a:t>
            </a:r>
            <a:r>
              <a:rPr lang="it-IT" sz="1400" dirty="0" err="1" smtClean="0"/>
              <a:t>allocated</a:t>
            </a:r>
            <a:r>
              <a:rPr lang="it-IT" sz="1400" dirty="0" smtClean="0"/>
              <a:t> </a:t>
            </a:r>
            <a:r>
              <a:rPr lang="it-IT" sz="1400" dirty="0" err="1" smtClean="0"/>
              <a:t>pointers</a:t>
            </a:r>
            <a:r>
              <a:rPr lang="it-IT" sz="1400" dirty="0" smtClean="0"/>
              <a:t>). </a:t>
            </a:r>
          </a:p>
          <a:p>
            <a:endParaRPr lang="it-IT" sz="1400" dirty="0" smtClean="0"/>
          </a:p>
          <a:p>
            <a:r>
              <a:rPr lang="it-IT" sz="1400" b="1" dirty="0" smtClean="0"/>
              <a:t>STACK</a:t>
            </a:r>
            <a:r>
              <a:rPr lang="it-IT" sz="1400" dirty="0" smtClean="0"/>
              <a:t>: The </a:t>
            </a:r>
            <a:r>
              <a:rPr lang="it-IT" sz="1400" dirty="0" err="1" smtClean="0"/>
              <a:t>amount</a:t>
            </a:r>
            <a:r>
              <a:rPr lang="it-IT" sz="1400" dirty="0" smtClean="0"/>
              <a:t> </a:t>
            </a:r>
            <a:r>
              <a:rPr lang="it-IT" sz="1400" dirty="0" err="1" smtClean="0"/>
              <a:t>of</a:t>
            </a:r>
            <a:r>
              <a:rPr lang="it-IT" sz="1400" dirty="0" smtClean="0"/>
              <a:t> </a:t>
            </a:r>
            <a:r>
              <a:rPr lang="it-IT" sz="1400" dirty="0" err="1" smtClean="0"/>
              <a:t>memory</a:t>
            </a:r>
            <a:r>
              <a:rPr lang="it-IT" sz="1400" dirty="0" smtClean="0"/>
              <a:t> </a:t>
            </a:r>
            <a:r>
              <a:rPr lang="it-IT" sz="1400" dirty="0" err="1" smtClean="0"/>
              <a:t>used</a:t>
            </a:r>
            <a:r>
              <a:rPr lang="it-IT" sz="1400" dirty="0" smtClean="0"/>
              <a:t> </a:t>
            </a:r>
            <a:r>
              <a:rPr lang="it-IT" sz="1400" dirty="0" err="1" smtClean="0"/>
              <a:t>by</a:t>
            </a:r>
            <a:r>
              <a:rPr lang="it-IT" sz="1400" dirty="0" smtClean="0"/>
              <a:t> the </a:t>
            </a:r>
          </a:p>
          <a:p>
            <a:r>
              <a:rPr lang="it-IT" sz="1400" dirty="0" smtClean="0"/>
              <a:t>                </a:t>
            </a:r>
            <a:r>
              <a:rPr lang="it-IT" sz="1400" dirty="0" err="1" smtClean="0"/>
              <a:t>currently</a:t>
            </a:r>
            <a:r>
              <a:rPr lang="it-IT" sz="1400" dirty="0" smtClean="0"/>
              <a:t> </a:t>
            </a:r>
            <a:r>
              <a:rPr lang="it-IT" sz="1400" dirty="0" err="1" smtClean="0"/>
              <a:t>executing</a:t>
            </a:r>
            <a:r>
              <a:rPr lang="it-IT" sz="1400" dirty="0" smtClean="0"/>
              <a:t> routine and </a:t>
            </a:r>
            <a:r>
              <a:rPr lang="it-IT" sz="1400" dirty="0" err="1" smtClean="0"/>
              <a:t>all</a:t>
            </a:r>
            <a:r>
              <a:rPr lang="it-IT" sz="1400" dirty="0" smtClean="0"/>
              <a:t> the </a:t>
            </a:r>
          </a:p>
          <a:p>
            <a:r>
              <a:rPr lang="it-IT" sz="1400" dirty="0" smtClean="0"/>
              <a:t>                </a:t>
            </a:r>
            <a:r>
              <a:rPr lang="it-IT" sz="1400" dirty="0" err="1" smtClean="0"/>
              <a:t>routines</a:t>
            </a:r>
            <a:r>
              <a:rPr lang="it-IT" sz="1400" dirty="0" smtClean="0"/>
              <a:t> in </a:t>
            </a:r>
            <a:r>
              <a:rPr lang="it-IT" sz="1400" dirty="0" err="1" smtClean="0"/>
              <a:t>its</a:t>
            </a:r>
            <a:r>
              <a:rPr lang="it-IT" sz="1400" dirty="0" smtClean="0"/>
              <a:t> </a:t>
            </a:r>
            <a:r>
              <a:rPr lang="it-IT" sz="1400" dirty="0" err="1" smtClean="0"/>
              <a:t>backtrace</a:t>
            </a:r>
            <a:r>
              <a:rPr lang="it-IT" sz="1400" dirty="0" smtClean="0"/>
              <a:t>.</a:t>
            </a:r>
            <a:endParaRPr lang="it-IT" sz="1400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559435" y="2177534"/>
            <a:ext cx="7789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err="1" smtClean="0"/>
              <a:t>Memory</a:t>
            </a:r>
            <a:r>
              <a:rPr lang="it-IT" b="1" dirty="0" smtClean="0"/>
              <a:t> </a:t>
            </a:r>
            <a:r>
              <a:rPr lang="it-IT" b="1" dirty="0" err="1" smtClean="0"/>
              <a:t>Usage</a:t>
            </a:r>
            <a:r>
              <a:rPr lang="it-IT" b="1" dirty="0" smtClean="0"/>
              <a:t> Chart Report </a:t>
            </a:r>
            <a:r>
              <a:rPr lang="it-IT" dirty="0" err="1" smtClean="0"/>
              <a:t>displays</a:t>
            </a:r>
            <a:r>
              <a:rPr lang="it-IT" dirty="0" smtClean="0"/>
              <a:t> the </a:t>
            </a:r>
            <a:r>
              <a:rPr lang="it-IT" dirty="0" err="1" smtClean="0"/>
              <a:t>memory</a:t>
            </a:r>
            <a:r>
              <a:rPr lang="it-IT" dirty="0" smtClean="0"/>
              <a:t> </a:t>
            </a:r>
            <a:r>
              <a:rPr lang="it-IT" dirty="0" err="1" smtClean="0"/>
              <a:t>occupied</a:t>
            </a:r>
            <a:r>
              <a:rPr lang="it-IT" dirty="0" smtClean="0"/>
              <a:t> </a:t>
            </a:r>
            <a:r>
              <a:rPr lang="it-IT" dirty="0" err="1" smtClean="0"/>
              <a:t>by</a:t>
            </a:r>
            <a:r>
              <a:rPr lang="it-IT" dirty="0" smtClean="0"/>
              <a:t> </a:t>
            </a:r>
            <a:r>
              <a:rPr lang="it-IT" dirty="0" err="1" smtClean="0"/>
              <a:t>each</a:t>
            </a:r>
            <a:r>
              <a:rPr lang="it-IT" dirty="0" smtClean="0"/>
              <a:t> </a:t>
            </a:r>
            <a:r>
              <a:rPr lang="it-IT" dirty="0" err="1" smtClean="0"/>
              <a:t>process</a:t>
            </a:r>
            <a:r>
              <a:rPr lang="it-IT" dirty="0" smtClean="0"/>
              <a:t>: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209259" y="1117600"/>
            <a:ext cx="6903282" cy="11695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Memory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Debugging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</a:t>
            </a:r>
          </a:p>
          <a:p>
            <a:pPr algn="ctr"/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Segnaposto numero diapositiva 8"/>
          <p:cNvSpPr txBox="1">
            <a:spLocks/>
          </p:cNvSpPr>
          <p:nvPr/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459171-1A40-F644-94C6-F5EF5E89DC30}" type="slidenum"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Immagine 10" descr="Immagine 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963" y="2540296"/>
            <a:ext cx="5275473" cy="3115826"/>
          </a:xfrm>
          <a:prstGeom prst="rect">
            <a:avLst/>
          </a:prstGeom>
        </p:spPr>
      </p:pic>
      <p:cxnSp>
        <p:nvCxnSpPr>
          <p:cNvPr id="13" name="Connettore 2 12"/>
          <p:cNvCxnSpPr/>
          <p:nvPr/>
        </p:nvCxnSpPr>
        <p:spPr>
          <a:xfrm rot="10800000">
            <a:off x="3272737" y="4660898"/>
            <a:ext cx="3708401" cy="1358898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e 13"/>
          <p:cNvSpPr/>
          <p:nvPr/>
        </p:nvSpPr>
        <p:spPr>
          <a:xfrm>
            <a:off x="2802836" y="4254496"/>
            <a:ext cx="469900" cy="572294"/>
          </a:xfrm>
          <a:prstGeom prst="ellipse">
            <a:avLst/>
          </a:prstGeom>
          <a:solidFill>
            <a:schemeClr val="bg1">
              <a:lumMod val="65000"/>
              <a:alpha val="3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/>
          <p:cNvSpPr/>
          <p:nvPr/>
        </p:nvSpPr>
        <p:spPr>
          <a:xfrm>
            <a:off x="3983936" y="4241796"/>
            <a:ext cx="469900" cy="572294"/>
          </a:xfrm>
          <a:prstGeom prst="ellipse">
            <a:avLst/>
          </a:prstGeom>
          <a:solidFill>
            <a:schemeClr val="bg1">
              <a:lumMod val="65000"/>
              <a:alpha val="3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5152336" y="4241796"/>
            <a:ext cx="469900" cy="572294"/>
          </a:xfrm>
          <a:prstGeom prst="ellipse">
            <a:avLst/>
          </a:prstGeom>
          <a:solidFill>
            <a:schemeClr val="bg1">
              <a:lumMod val="65000"/>
              <a:alpha val="3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6311627" y="4241796"/>
            <a:ext cx="469900" cy="572294"/>
          </a:xfrm>
          <a:prstGeom prst="ellipse">
            <a:avLst/>
          </a:prstGeom>
          <a:solidFill>
            <a:schemeClr val="bg1">
              <a:lumMod val="65000"/>
              <a:alpha val="3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8" name="Connettore 2 17"/>
          <p:cNvCxnSpPr/>
          <p:nvPr/>
        </p:nvCxnSpPr>
        <p:spPr>
          <a:xfrm rot="10800000">
            <a:off x="4453837" y="4660899"/>
            <a:ext cx="2527303" cy="1358901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 rot="10800000">
            <a:off x="5622237" y="4814090"/>
            <a:ext cx="1358903" cy="1205707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/>
          <p:nvPr/>
        </p:nvCxnSpPr>
        <p:spPr>
          <a:xfrm rot="16200000" flipV="1">
            <a:off x="6206835" y="5245494"/>
            <a:ext cx="1193006" cy="355598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CasellaDiTesto 37"/>
          <p:cNvSpPr txBox="1"/>
          <p:nvPr/>
        </p:nvSpPr>
        <p:spPr>
          <a:xfrm>
            <a:off x="12700" y="176318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err="1" smtClean="0"/>
              <a:t>Looking</a:t>
            </a:r>
            <a:r>
              <a:rPr lang="it-IT" dirty="0" smtClean="0"/>
              <a:t> at </a:t>
            </a:r>
            <a:r>
              <a:rPr lang="it-IT" dirty="0" err="1" smtClean="0"/>
              <a:t>how</a:t>
            </a:r>
            <a:r>
              <a:rPr lang="it-IT" dirty="0" smtClean="0"/>
              <a:t> the </a:t>
            </a:r>
            <a:r>
              <a:rPr lang="it-IT" dirty="0" err="1" smtClean="0"/>
              <a:t>program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using</a:t>
            </a:r>
            <a:r>
              <a:rPr lang="it-IT" dirty="0" smtClean="0"/>
              <a:t> </a:t>
            </a:r>
            <a:r>
              <a:rPr lang="it-IT" dirty="0" err="1" smtClean="0"/>
              <a:t>memory</a:t>
            </a:r>
            <a:r>
              <a:rPr lang="it-IT" dirty="0" smtClean="0"/>
              <a:t> </a:t>
            </a:r>
            <a:r>
              <a:rPr lang="it-IT" dirty="0" err="1" smtClean="0"/>
              <a:t>may</a:t>
            </a:r>
            <a:r>
              <a:rPr lang="it-IT" dirty="0" smtClean="0"/>
              <a:t> help in </a:t>
            </a:r>
            <a:r>
              <a:rPr lang="it-IT" dirty="0" err="1" smtClean="0"/>
              <a:t>understanding</a:t>
            </a:r>
            <a:r>
              <a:rPr lang="it-IT" dirty="0" smtClean="0"/>
              <a:t> </a:t>
            </a:r>
            <a:r>
              <a:rPr lang="it-IT" dirty="0" err="1" smtClean="0"/>
              <a:t>where</a:t>
            </a:r>
            <a:r>
              <a:rPr lang="it-IT" dirty="0" smtClean="0"/>
              <a:t> </a:t>
            </a:r>
            <a:r>
              <a:rPr lang="it-IT" dirty="0" err="1" smtClean="0"/>
              <a:t>parallelization</a:t>
            </a:r>
            <a:r>
              <a:rPr lang="it-IT" dirty="0" smtClean="0"/>
              <a:t> can </a:t>
            </a:r>
            <a:r>
              <a:rPr lang="it-IT" dirty="0" err="1" smtClean="0"/>
              <a:t>be</a:t>
            </a:r>
            <a:r>
              <a:rPr lang="it-IT" dirty="0" smtClean="0"/>
              <a:t> </a:t>
            </a:r>
            <a:r>
              <a:rPr lang="it-IT" dirty="0" err="1" smtClean="0"/>
              <a:t>improved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39" name="CasellaDiTesto 38"/>
          <p:cNvSpPr txBox="1"/>
          <p:nvPr/>
        </p:nvSpPr>
        <p:spPr>
          <a:xfrm>
            <a:off x="5245572" y="6079351"/>
            <a:ext cx="390488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500" dirty="0" smtClean="0"/>
              <a:t>UNBALANCED MEMORY OCCUPANCY </a:t>
            </a:r>
          </a:p>
          <a:p>
            <a:r>
              <a:rPr lang="it-IT" sz="1500" dirty="0" smtClean="0"/>
              <a:t>		AMONG PROCESSES</a:t>
            </a:r>
            <a:endParaRPr lang="it-IT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209259" y="1117600"/>
            <a:ext cx="6903282" cy="11695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Segmentation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Faults</a:t>
            </a:r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Segnaposto numero diapositiva 8"/>
          <p:cNvSpPr txBox="1">
            <a:spLocks/>
          </p:cNvSpPr>
          <p:nvPr/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459171-1A40-F644-94C6-F5EF5E89DC30}" type="slidenum"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0" y="201826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err="1" smtClean="0"/>
              <a:t>When</a:t>
            </a:r>
            <a:r>
              <a:rPr lang="it-IT" dirty="0" smtClean="0"/>
              <a:t> a</a:t>
            </a:r>
            <a:r>
              <a:rPr lang="it-IT" b="1" dirty="0" smtClean="0"/>
              <a:t> </a:t>
            </a:r>
            <a:r>
              <a:rPr lang="it-IT" b="1" dirty="0" err="1" smtClean="0"/>
              <a:t>Segmentation</a:t>
            </a:r>
            <a:r>
              <a:rPr lang="it-IT" b="1" dirty="0" smtClean="0"/>
              <a:t> Fault </a:t>
            </a:r>
            <a:r>
              <a:rPr lang="it-IT" dirty="0" err="1" smtClean="0"/>
              <a:t>occurs</a:t>
            </a:r>
            <a:r>
              <a:rPr lang="it-IT" dirty="0" smtClean="0"/>
              <a:t>,</a:t>
            </a:r>
            <a:r>
              <a:rPr lang="it-IT" b="1" dirty="0" smtClean="0"/>
              <a:t> </a:t>
            </a:r>
            <a:r>
              <a:rPr lang="it-IT" b="1" dirty="0" err="1" smtClean="0"/>
              <a:t>MemoryScape</a:t>
            </a:r>
            <a:r>
              <a:rPr lang="it-IT" dirty="0" smtClean="0"/>
              <a:t> </a:t>
            </a:r>
            <a:r>
              <a:rPr lang="it-IT" dirty="0" err="1" smtClean="0"/>
              <a:t>keeps</a:t>
            </a:r>
            <a:r>
              <a:rPr lang="it-IT" dirty="0" smtClean="0"/>
              <a:t> </a:t>
            </a:r>
            <a:r>
              <a:rPr lang="it-IT" dirty="0" err="1" smtClean="0"/>
              <a:t>track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the </a:t>
            </a:r>
            <a:r>
              <a:rPr lang="it-IT" dirty="0" err="1" smtClean="0"/>
              <a:t>event</a:t>
            </a:r>
            <a:r>
              <a:rPr lang="it-IT" dirty="0" smtClean="0"/>
              <a:t>, </a:t>
            </a:r>
            <a:r>
              <a:rPr lang="it-IT" dirty="0" err="1" smtClean="0"/>
              <a:t>you</a:t>
            </a:r>
            <a:r>
              <a:rPr lang="it-IT" dirty="0" smtClean="0"/>
              <a:t> can </a:t>
            </a:r>
            <a:r>
              <a:rPr lang="it-IT" dirty="0" err="1" smtClean="0"/>
              <a:t>have</a:t>
            </a:r>
            <a:r>
              <a:rPr lang="it-IT" dirty="0" smtClean="0"/>
              <a:t> a look at </a:t>
            </a:r>
            <a:r>
              <a:rPr lang="it-IT" dirty="0" err="1" smtClean="0"/>
              <a:t>it</a:t>
            </a:r>
            <a:r>
              <a:rPr lang="it-IT" dirty="0" smtClean="0"/>
              <a:t> in  </a:t>
            </a:r>
            <a:r>
              <a:rPr lang="it-IT" b="1" dirty="0" err="1" smtClean="0"/>
              <a:t>Debug</a:t>
            </a:r>
            <a:r>
              <a:rPr lang="it-IT" b="1" dirty="0" smtClean="0"/>
              <a:t> &gt; </a:t>
            </a:r>
            <a:r>
              <a:rPr lang="it-IT" b="1" dirty="0" err="1" smtClean="0"/>
              <a:t>Memory</a:t>
            </a:r>
            <a:r>
              <a:rPr lang="it-IT" b="1" dirty="0" smtClean="0"/>
              <a:t> </a:t>
            </a:r>
            <a:r>
              <a:rPr lang="it-IT" b="1" dirty="0" err="1" smtClean="0"/>
              <a:t>Event</a:t>
            </a:r>
            <a:r>
              <a:rPr lang="it-IT" b="1" dirty="0" smtClean="0"/>
              <a:t> </a:t>
            </a:r>
            <a:r>
              <a:rPr lang="it-IT" b="1" dirty="0" err="1" smtClean="0"/>
              <a:t>Details</a:t>
            </a:r>
            <a:r>
              <a:rPr lang="it-IT" b="1" dirty="0" smtClean="0"/>
              <a:t> </a:t>
            </a:r>
            <a:r>
              <a:rPr lang="it-IT" dirty="0" smtClean="0"/>
              <a:t>)</a:t>
            </a:r>
            <a:endParaRPr lang="it-IT" dirty="0"/>
          </a:p>
        </p:txBody>
      </p:sp>
      <p:pic>
        <p:nvPicPr>
          <p:cNvPr id="23" name="Immagine 22" descr="Immagine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89" y="2809875"/>
            <a:ext cx="3591066" cy="3911600"/>
          </a:xfrm>
          <a:prstGeom prst="rect">
            <a:avLst/>
          </a:prstGeom>
        </p:spPr>
      </p:pic>
      <p:pic>
        <p:nvPicPr>
          <p:cNvPr id="25" name="Immagine 24" descr="Immagine 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8700" y="2809875"/>
            <a:ext cx="3606800" cy="3683540"/>
          </a:xfrm>
          <a:prstGeom prst="rect">
            <a:avLst/>
          </a:prstGeom>
        </p:spPr>
      </p:pic>
      <p:sp>
        <p:nvSpPr>
          <p:cNvPr id="26" name="CasellaDiTesto 25"/>
          <p:cNvSpPr txBox="1"/>
          <p:nvPr/>
        </p:nvSpPr>
        <p:spPr>
          <a:xfrm>
            <a:off x="7584615" y="6334780"/>
            <a:ext cx="15593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CODE</a:t>
            </a:r>
            <a:endParaRPr lang="it-IT" sz="1400" dirty="0"/>
          </a:p>
        </p:txBody>
      </p:sp>
      <p:cxnSp>
        <p:nvCxnSpPr>
          <p:cNvPr id="27" name="Connettore 2 26"/>
          <p:cNvCxnSpPr/>
          <p:nvPr/>
        </p:nvCxnSpPr>
        <p:spPr>
          <a:xfrm rot="10800000">
            <a:off x="7124701" y="5842000"/>
            <a:ext cx="707647" cy="49357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Ovale 28"/>
          <p:cNvSpPr/>
          <p:nvPr/>
        </p:nvSpPr>
        <p:spPr>
          <a:xfrm>
            <a:off x="5473700" y="4762500"/>
            <a:ext cx="381000" cy="178590"/>
          </a:xfrm>
          <a:prstGeom prst="ellipse">
            <a:avLst/>
          </a:prstGeom>
          <a:solidFill>
            <a:schemeClr val="bg1">
              <a:lumMod val="65000"/>
              <a:alpha val="33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209259" y="1117600"/>
            <a:ext cx="6903282" cy="11695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Memory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Leaks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</a:t>
            </a:r>
          </a:p>
          <a:p>
            <a:pPr algn="ctr"/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Segnaposto numero diapositiva 8"/>
          <p:cNvSpPr txBox="1">
            <a:spLocks/>
          </p:cNvSpPr>
          <p:nvPr/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459171-1A40-F644-94C6-F5EF5E89DC30}" type="slidenum"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140093" y="1834634"/>
            <a:ext cx="9003907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A </a:t>
            </a:r>
            <a:r>
              <a:rPr lang="it-IT" b="1" dirty="0" err="1" smtClean="0"/>
              <a:t>memory</a:t>
            </a:r>
            <a:r>
              <a:rPr lang="it-IT" b="1" dirty="0" smtClean="0"/>
              <a:t> </a:t>
            </a:r>
            <a:r>
              <a:rPr lang="it-IT" b="1" dirty="0" err="1" smtClean="0"/>
              <a:t>leak</a:t>
            </a:r>
            <a:r>
              <a:rPr lang="it-IT" b="1" dirty="0" smtClean="0"/>
              <a:t> </a:t>
            </a:r>
            <a:r>
              <a:rPr lang="it-IT" dirty="0" err="1" smtClean="0"/>
              <a:t>occurs</a:t>
            </a:r>
            <a:r>
              <a:rPr lang="it-IT" dirty="0" smtClean="0"/>
              <a:t> </a:t>
            </a:r>
            <a:r>
              <a:rPr lang="it-IT" dirty="0" err="1" smtClean="0"/>
              <a:t>when</a:t>
            </a:r>
            <a:r>
              <a:rPr lang="it-IT" dirty="0" smtClean="0"/>
              <a:t> the </a:t>
            </a:r>
            <a:r>
              <a:rPr lang="it-IT" dirty="0" err="1" smtClean="0"/>
              <a:t>program</a:t>
            </a:r>
            <a:r>
              <a:rPr lang="it-IT" dirty="0" smtClean="0"/>
              <a:t> </a:t>
            </a:r>
            <a:r>
              <a:rPr lang="it-IT" dirty="0" err="1" smtClean="0"/>
              <a:t>incorrectly</a:t>
            </a:r>
            <a:r>
              <a:rPr lang="it-IT" dirty="0" smtClean="0"/>
              <a:t> </a:t>
            </a:r>
            <a:r>
              <a:rPr lang="it-IT" dirty="0" err="1" smtClean="0"/>
              <a:t>menages</a:t>
            </a:r>
            <a:r>
              <a:rPr lang="it-IT" dirty="0" smtClean="0"/>
              <a:t> </a:t>
            </a:r>
            <a:r>
              <a:rPr lang="it-IT" dirty="0" err="1" smtClean="0"/>
              <a:t>memory</a:t>
            </a:r>
            <a:r>
              <a:rPr lang="it-IT" dirty="0" smtClean="0"/>
              <a:t> </a:t>
            </a:r>
            <a:r>
              <a:rPr lang="it-IT" dirty="0" err="1" smtClean="0"/>
              <a:t>allocations</a:t>
            </a:r>
            <a:r>
              <a:rPr lang="it-IT" dirty="0" smtClean="0"/>
              <a:t>. </a:t>
            </a:r>
          </a:p>
          <a:p>
            <a:pPr algn="just"/>
            <a:endParaRPr lang="it-IT" dirty="0" smtClean="0"/>
          </a:p>
          <a:p>
            <a:pPr algn="just"/>
            <a:r>
              <a:rPr lang="it-IT" dirty="0" smtClean="0"/>
              <a:t>As a </a:t>
            </a:r>
            <a:r>
              <a:rPr lang="it-IT" dirty="0" err="1" smtClean="0"/>
              <a:t>consequence</a:t>
            </a:r>
            <a:r>
              <a:rPr lang="it-IT" dirty="0" smtClean="0"/>
              <a:t>, a </a:t>
            </a:r>
            <a:r>
              <a:rPr lang="it-IT" dirty="0" err="1" smtClean="0"/>
              <a:t>memory</a:t>
            </a:r>
            <a:r>
              <a:rPr lang="it-IT" dirty="0" smtClean="0"/>
              <a:t> </a:t>
            </a:r>
            <a:r>
              <a:rPr lang="it-IT" dirty="0" err="1" smtClean="0"/>
              <a:t>leak</a:t>
            </a:r>
            <a:r>
              <a:rPr lang="it-IT" dirty="0" smtClean="0"/>
              <a:t> can </a:t>
            </a:r>
            <a:r>
              <a:rPr lang="it-IT" dirty="0" err="1" smtClean="0"/>
              <a:t>diminish</a:t>
            </a:r>
            <a:r>
              <a:rPr lang="it-IT" dirty="0" smtClean="0"/>
              <a:t> the performance </a:t>
            </a:r>
            <a:r>
              <a:rPr lang="it-IT" dirty="0" err="1" smtClean="0"/>
              <a:t>by</a:t>
            </a:r>
            <a:r>
              <a:rPr lang="it-IT" dirty="0" smtClean="0"/>
              <a:t> </a:t>
            </a:r>
            <a:r>
              <a:rPr lang="it-IT" dirty="0" err="1" smtClean="0"/>
              <a:t>reducing</a:t>
            </a:r>
            <a:r>
              <a:rPr lang="it-IT" dirty="0" smtClean="0"/>
              <a:t> the </a:t>
            </a:r>
            <a:r>
              <a:rPr lang="it-IT" dirty="0" err="1" smtClean="0"/>
              <a:t>amount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available</a:t>
            </a:r>
            <a:r>
              <a:rPr lang="it-IT" dirty="0" smtClean="0"/>
              <a:t> </a:t>
            </a:r>
            <a:r>
              <a:rPr lang="it-IT" dirty="0" err="1" smtClean="0"/>
              <a:t>memory</a:t>
            </a:r>
            <a:r>
              <a:rPr lang="it-IT" dirty="0" smtClean="0"/>
              <a:t>. </a:t>
            </a:r>
            <a:r>
              <a:rPr lang="it-IT" dirty="0" err="1" smtClean="0"/>
              <a:t>Eventually</a:t>
            </a:r>
            <a:r>
              <a:rPr lang="it-IT" dirty="0" smtClean="0"/>
              <a:t>, in the </a:t>
            </a:r>
            <a:r>
              <a:rPr lang="it-IT" dirty="0" err="1" smtClean="0"/>
              <a:t>worst</a:t>
            </a:r>
            <a:r>
              <a:rPr lang="it-IT" dirty="0" smtClean="0"/>
              <a:t> case, </a:t>
            </a:r>
            <a:r>
              <a:rPr lang="it-IT" dirty="0" err="1" smtClean="0"/>
              <a:t>too</a:t>
            </a:r>
            <a:r>
              <a:rPr lang="it-IT" dirty="0" smtClean="0"/>
              <a:t> </a:t>
            </a:r>
            <a:r>
              <a:rPr lang="it-IT" dirty="0" err="1" smtClean="0"/>
              <a:t>much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the </a:t>
            </a:r>
            <a:r>
              <a:rPr lang="it-IT" dirty="0" err="1" smtClean="0"/>
              <a:t>available</a:t>
            </a:r>
            <a:r>
              <a:rPr lang="it-IT" dirty="0" smtClean="0"/>
              <a:t> </a:t>
            </a:r>
            <a:r>
              <a:rPr lang="it-IT" dirty="0" err="1" smtClean="0"/>
              <a:t>memory</a:t>
            </a:r>
            <a:r>
              <a:rPr lang="it-IT" dirty="0" smtClean="0"/>
              <a:t> </a:t>
            </a:r>
            <a:r>
              <a:rPr lang="it-IT" dirty="0" err="1" smtClean="0"/>
              <a:t>may</a:t>
            </a:r>
            <a:r>
              <a:rPr lang="it-IT" dirty="0" smtClean="0"/>
              <a:t> </a:t>
            </a:r>
            <a:r>
              <a:rPr lang="it-IT" dirty="0" err="1" smtClean="0"/>
              <a:t>become</a:t>
            </a:r>
            <a:r>
              <a:rPr lang="it-IT" dirty="0" smtClean="0"/>
              <a:t> </a:t>
            </a:r>
            <a:r>
              <a:rPr lang="it-IT" dirty="0" err="1" smtClean="0"/>
              <a:t>allocated</a:t>
            </a:r>
            <a:r>
              <a:rPr lang="it-IT" dirty="0" smtClean="0"/>
              <a:t> and </a:t>
            </a:r>
            <a:r>
              <a:rPr lang="it-IT" dirty="0" err="1" smtClean="0"/>
              <a:t>all</a:t>
            </a:r>
            <a:r>
              <a:rPr lang="it-IT" dirty="0" smtClean="0"/>
              <a:t> or part </a:t>
            </a:r>
            <a:r>
              <a:rPr lang="it-IT" dirty="0" err="1" smtClean="0"/>
              <a:t>of</a:t>
            </a:r>
            <a:r>
              <a:rPr lang="it-IT" dirty="0" smtClean="0"/>
              <a:t> the system e </a:t>
            </a:r>
            <a:r>
              <a:rPr lang="it-IT" dirty="0" err="1" smtClean="0"/>
              <a:t>stops</a:t>
            </a:r>
            <a:r>
              <a:rPr lang="it-IT" dirty="0" smtClean="0"/>
              <a:t> </a:t>
            </a:r>
            <a:r>
              <a:rPr lang="it-IT" dirty="0" err="1" smtClean="0"/>
              <a:t>working</a:t>
            </a:r>
            <a:r>
              <a:rPr lang="it-IT" dirty="0" smtClean="0"/>
              <a:t> </a:t>
            </a:r>
            <a:r>
              <a:rPr lang="it-IT" dirty="0" err="1" smtClean="0"/>
              <a:t>correctly</a:t>
            </a:r>
            <a:r>
              <a:rPr lang="it-IT" dirty="0" smtClean="0"/>
              <a:t>, the </a:t>
            </a:r>
            <a:r>
              <a:rPr lang="it-IT" dirty="0" err="1" smtClean="0"/>
              <a:t>application</a:t>
            </a:r>
            <a:r>
              <a:rPr lang="it-IT" dirty="0" smtClean="0"/>
              <a:t> </a:t>
            </a:r>
            <a:r>
              <a:rPr lang="it-IT" dirty="0" err="1" smtClean="0"/>
              <a:t>fails</a:t>
            </a:r>
            <a:r>
              <a:rPr lang="it-IT" dirty="0" smtClean="0"/>
              <a:t>, or the system </a:t>
            </a:r>
            <a:r>
              <a:rPr lang="it-IT" dirty="0" err="1" smtClean="0"/>
              <a:t>slows</a:t>
            </a:r>
            <a:r>
              <a:rPr lang="it-IT" dirty="0" smtClean="0"/>
              <a:t> down </a:t>
            </a:r>
            <a:r>
              <a:rPr lang="it-IT" dirty="0" err="1" smtClean="0"/>
              <a:t>unacceptably</a:t>
            </a:r>
            <a:r>
              <a:rPr lang="it-IT" dirty="0" smtClean="0"/>
              <a:t>.</a:t>
            </a:r>
          </a:p>
        </p:txBody>
      </p:sp>
      <p:pic>
        <p:nvPicPr>
          <p:cNvPr id="7" name="Immagine 6" descr="Immagine 6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6550" y="3987800"/>
            <a:ext cx="4502150" cy="1862959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3279315" y="5011003"/>
            <a:ext cx="1559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PSEUDO</a:t>
            </a:r>
          </a:p>
          <a:p>
            <a:r>
              <a:rPr lang="it-IT" sz="1400" dirty="0" smtClean="0"/>
              <a:t>CODE</a:t>
            </a:r>
            <a:endParaRPr lang="it-IT" sz="1400" dirty="0"/>
          </a:p>
        </p:txBody>
      </p:sp>
      <p:cxnSp>
        <p:nvCxnSpPr>
          <p:cNvPr id="10" name="Connettore 2 9"/>
          <p:cNvCxnSpPr/>
          <p:nvPr/>
        </p:nvCxnSpPr>
        <p:spPr>
          <a:xfrm rot="10800000">
            <a:off x="2578101" y="5041444"/>
            <a:ext cx="701217" cy="279858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/>
          <p:cNvSpPr txBox="1"/>
          <p:nvPr/>
        </p:nvSpPr>
        <p:spPr>
          <a:xfrm>
            <a:off x="5473700" y="-184666"/>
            <a:ext cx="4467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In </a:t>
            </a:r>
            <a:r>
              <a:rPr lang="it-IT" dirty="0" err="1" smtClean="0"/>
              <a:t>Leak</a:t>
            </a:r>
            <a:r>
              <a:rPr lang="it-IT" dirty="0" smtClean="0"/>
              <a:t> Detection </a:t>
            </a:r>
            <a:r>
              <a:rPr lang="it-IT" dirty="0" err="1" smtClean="0"/>
              <a:t>Reports</a:t>
            </a:r>
            <a:r>
              <a:rPr lang="it-IT" dirty="0" smtClean="0"/>
              <a:t> &gt; Source Report</a:t>
            </a:r>
            <a:endParaRPr lang="it-IT" dirty="0"/>
          </a:p>
        </p:txBody>
      </p:sp>
      <p:pic>
        <p:nvPicPr>
          <p:cNvPr id="14" name="Immagine 13" descr="pointers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61258" y="3987800"/>
            <a:ext cx="3339179" cy="2733675"/>
          </a:xfrm>
          <a:prstGeom prst="rect">
            <a:avLst/>
          </a:prstGeom>
        </p:spPr>
      </p:pic>
      <p:sp>
        <p:nvSpPr>
          <p:cNvPr id="15" name="CasellaDiTesto 14"/>
          <p:cNvSpPr txBox="1"/>
          <p:nvPr/>
        </p:nvSpPr>
        <p:spPr>
          <a:xfrm>
            <a:off x="7697457" y="3474135"/>
            <a:ext cx="110298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500" dirty="0" smtClean="0"/>
              <a:t>MEMORY</a:t>
            </a:r>
            <a:endParaRPr lang="it-IT" sz="1500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5461258" y="3474135"/>
            <a:ext cx="151155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500" dirty="0" smtClean="0"/>
              <a:t>POINTERS</a:t>
            </a:r>
          </a:p>
          <a:p>
            <a:r>
              <a:rPr lang="it-IT" sz="1500" dirty="0" smtClean="0"/>
              <a:t>ALLOCATION</a:t>
            </a:r>
            <a:endParaRPr lang="it-IT" sz="1500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0" y="6033184"/>
            <a:ext cx="42897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The </a:t>
            </a:r>
            <a:r>
              <a:rPr lang="it-IT" dirty="0" err="1" smtClean="0"/>
              <a:t>instruction</a:t>
            </a:r>
            <a:r>
              <a:rPr lang="it-IT" dirty="0" smtClean="0"/>
              <a:t> </a:t>
            </a:r>
            <a:r>
              <a:rPr lang="it-IT" dirty="0" err="1" smtClean="0"/>
              <a:t>here</a:t>
            </a:r>
            <a:r>
              <a:rPr lang="it-IT" dirty="0" smtClean="0"/>
              <a:t> </a:t>
            </a:r>
            <a:r>
              <a:rPr lang="it-IT" dirty="0" err="1" smtClean="0"/>
              <a:t>frees</a:t>
            </a:r>
            <a:r>
              <a:rPr lang="it-IT" dirty="0" smtClean="0"/>
              <a:t> </a:t>
            </a:r>
            <a:r>
              <a:rPr lang="it-IT" dirty="0" err="1" smtClean="0"/>
              <a:t>only</a:t>
            </a:r>
            <a:r>
              <a:rPr lang="it-IT" dirty="0" smtClean="0"/>
              <a:t> A,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tmp</a:t>
            </a:r>
            <a:endParaRPr lang="it-IT" dirty="0" smtClean="0"/>
          </a:p>
          <a:p>
            <a:r>
              <a:rPr lang="it-IT" dirty="0" smtClean="0">
                <a:sym typeface="Wingdings"/>
              </a:rPr>
              <a:t>		 </a:t>
            </a:r>
            <a:r>
              <a:rPr lang="it-IT" b="1" dirty="0" smtClean="0">
                <a:sym typeface="Wingdings"/>
              </a:rPr>
              <a:t>MEMORY LEAK</a:t>
            </a:r>
            <a:endParaRPr lang="it-IT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209259" y="1117600"/>
            <a:ext cx="6903282" cy="11695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Memory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Leaks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</a:t>
            </a:r>
          </a:p>
          <a:p>
            <a:pPr algn="ctr"/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Segnaposto numero diapositiva 8"/>
          <p:cNvSpPr txBox="1">
            <a:spLocks/>
          </p:cNvSpPr>
          <p:nvPr/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459171-1A40-F644-94C6-F5EF5E89DC30}" type="slidenum"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609600" y="2102485"/>
            <a:ext cx="6029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In </a:t>
            </a:r>
            <a:r>
              <a:rPr lang="it-IT" b="1" dirty="0" err="1" smtClean="0"/>
              <a:t>Leak</a:t>
            </a:r>
            <a:r>
              <a:rPr lang="it-IT" b="1" dirty="0" smtClean="0"/>
              <a:t> Detection </a:t>
            </a:r>
            <a:r>
              <a:rPr lang="it-IT" b="1" dirty="0" err="1" smtClean="0"/>
              <a:t>Reports</a:t>
            </a:r>
            <a:r>
              <a:rPr lang="it-IT" b="1" dirty="0" smtClean="0"/>
              <a:t> &gt; Source Report </a:t>
            </a:r>
            <a:r>
              <a:rPr lang="it-IT" dirty="0" smtClean="0"/>
              <a:t>in </a:t>
            </a:r>
            <a:r>
              <a:rPr lang="it-IT" dirty="0" err="1" smtClean="0"/>
              <a:t>fact</a:t>
            </a:r>
            <a:r>
              <a:rPr lang="it-IT" dirty="0" smtClean="0"/>
              <a:t> </a:t>
            </a:r>
            <a:r>
              <a:rPr lang="it-IT" dirty="0" err="1" smtClean="0"/>
              <a:t>tells</a:t>
            </a:r>
            <a:r>
              <a:rPr lang="it-IT" dirty="0" smtClean="0"/>
              <a:t> </a:t>
            </a:r>
            <a:r>
              <a:rPr lang="it-IT" dirty="0" err="1" smtClean="0"/>
              <a:t>us</a:t>
            </a:r>
            <a:r>
              <a:rPr lang="it-IT" dirty="0" smtClean="0"/>
              <a:t> :</a:t>
            </a:r>
          </a:p>
        </p:txBody>
      </p:sp>
      <p:pic>
        <p:nvPicPr>
          <p:cNvPr id="17" name="Immagine 16" descr="Immagine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" y="2641600"/>
            <a:ext cx="6293224" cy="3714750"/>
          </a:xfrm>
          <a:prstGeom prst="rect">
            <a:avLst/>
          </a:prstGeom>
        </p:spPr>
      </p:pic>
      <p:graphicFrame>
        <p:nvGraphicFramePr>
          <p:cNvPr id="20" name="Oggetto 19"/>
          <p:cNvGraphicFramePr>
            <a:graphicFrameLocks noChangeAspect="1"/>
          </p:cNvGraphicFramePr>
          <p:nvPr/>
        </p:nvGraphicFramePr>
        <p:xfrm>
          <a:off x="6692522" y="3416871"/>
          <a:ext cx="2484437" cy="677574"/>
        </p:xfrm>
        <a:graphic>
          <a:graphicData uri="http://schemas.openxmlformats.org/presentationml/2006/ole">
            <p:oleObj spid="_x0000_s62466" name="Equation" r:id="rId4" imgW="1397000" imgH="381000" progId="Equation.DSMT4">
              <p:embed/>
            </p:oleObj>
          </a:graphicData>
        </a:graphic>
      </p:graphicFrame>
      <p:sp>
        <p:nvSpPr>
          <p:cNvPr id="21" name="Ovale 20"/>
          <p:cNvSpPr/>
          <p:nvPr/>
        </p:nvSpPr>
        <p:spPr>
          <a:xfrm>
            <a:off x="2755900" y="4190999"/>
            <a:ext cx="457200" cy="374139"/>
          </a:xfrm>
          <a:prstGeom prst="ellipse">
            <a:avLst/>
          </a:prstGeom>
          <a:solidFill>
            <a:schemeClr val="accent6">
              <a:lumMod val="75000"/>
              <a:alpha val="33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2" name="Connettore 2 21"/>
          <p:cNvCxnSpPr/>
          <p:nvPr/>
        </p:nvCxnSpPr>
        <p:spPr>
          <a:xfrm rot="10800000" flipV="1">
            <a:off x="3213102" y="4094444"/>
            <a:ext cx="3479421" cy="223905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/>
          <p:nvPr/>
        </p:nvCxnSpPr>
        <p:spPr>
          <a:xfrm rot="5400000">
            <a:off x="5323635" y="4142911"/>
            <a:ext cx="1417355" cy="1320423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/>
          <p:cNvSpPr txBox="1"/>
          <p:nvPr/>
        </p:nvSpPr>
        <p:spPr>
          <a:xfrm>
            <a:off x="7411474" y="4565138"/>
            <a:ext cx="140213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500" dirty="0" err="1" smtClean="0"/>
              <a:t>sizeof</a:t>
            </a:r>
            <a:r>
              <a:rPr lang="it-IT" sz="1500" dirty="0" smtClean="0"/>
              <a:t> (</a:t>
            </a:r>
            <a:r>
              <a:rPr lang="it-IT" sz="1500" dirty="0" err="1" smtClean="0"/>
              <a:t>double</a:t>
            </a:r>
            <a:r>
              <a:rPr lang="it-IT" sz="1500" dirty="0" smtClean="0"/>
              <a:t>)</a:t>
            </a:r>
            <a:endParaRPr lang="it-IT" sz="1500" dirty="0"/>
          </a:p>
        </p:txBody>
      </p:sp>
      <p:cxnSp>
        <p:nvCxnSpPr>
          <p:cNvPr id="29" name="Connettore 2 28"/>
          <p:cNvCxnSpPr/>
          <p:nvPr/>
        </p:nvCxnSpPr>
        <p:spPr>
          <a:xfrm rot="16200000" flipV="1">
            <a:off x="7826594" y="4304591"/>
            <a:ext cx="472865" cy="22830"/>
          </a:xfrm>
          <a:prstGeom prst="straightConnector1">
            <a:avLst/>
          </a:prstGeom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209259" y="1117600"/>
            <a:ext cx="6903282" cy="63094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Online Information</a:t>
            </a:r>
          </a:p>
        </p:txBody>
      </p:sp>
      <p:sp>
        <p:nvSpPr>
          <p:cNvPr id="8" name="Segnaposto numero diapositiva 8"/>
          <p:cNvSpPr txBox="1">
            <a:spLocks/>
          </p:cNvSpPr>
          <p:nvPr/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459171-1A40-F644-94C6-F5EF5E89DC30}" type="slidenum"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660400" y="2578100"/>
            <a:ext cx="77453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it-IT" dirty="0" smtClean="0"/>
              <a:t>			 </a:t>
            </a:r>
            <a:r>
              <a:rPr lang="it-IT" dirty="0" err="1" smtClean="0"/>
              <a:t>TotalView</a:t>
            </a:r>
            <a:r>
              <a:rPr lang="it-IT" dirty="0" smtClean="0"/>
              <a:t> </a:t>
            </a:r>
            <a:r>
              <a:rPr lang="it-IT" dirty="0" err="1" smtClean="0"/>
              <a:t>documentation</a:t>
            </a:r>
            <a:r>
              <a:rPr lang="it-IT" dirty="0" smtClean="0"/>
              <a:t> can </a:t>
            </a:r>
            <a:r>
              <a:rPr lang="it-IT" dirty="0" err="1" smtClean="0"/>
              <a:t>be</a:t>
            </a:r>
            <a:r>
              <a:rPr lang="it-IT" dirty="0" smtClean="0"/>
              <a:t> </a:t>
            </a:r>
            <a:r>
              <a:rPr lang="it-IT" dirty="0" err="1" smtClean="0"/>
              <a:t>found</a:t>
            </a:r>
            <a:r>
              <a:rPr lang="it-IT" dirty="0" smtClean="0"/>
              <a:t> </a:t>
            </a:r>
            <a:r>
              <a:rPr lang="it-IT" dirty="0" err="1" smtClean="0"/>
              <a:t>here</a:t>
            </a:r>
            <a:r>
              <a:rPr lang="it-IT" dirty="0" smtClean="0"/>
              <a:t>:</a:t>
            </a:r>
          </a:p>
          <a:p>
            <a:pPr>
              <a:buClr>
                <a:schemeClr val="tx2"/>
              </a:buClr>
            </a:pPr>
            <a:endParaRPr lang="it-IT" dirty="0" smtClean="0"/>
          </a:p>
          <a:p>
            <a:pPr>
              <a:buClr>
                <a:schemeClr val="tx2"/>
              </a:buClr>
            </a:pPr>
            <a:r>
              <a:rPr lang="it-IT" dirty="0" smtClean="0"/>
              <a:t>http://www.roguewave.com/</a:t>
            </a:r>
            <a:r>
              <a:rPr lang="it-IT" dirty="0" err="1" smtClean="0"/>
              <a:t>support</a:t>
            </a:r>
            <a:r>
              <a:rPr lang="it-IT" dirty="0" smtClean="0"/>
              <a:t>/</a:t>
            </a:r>
            <a:r>
              <a:rPr lang="it-IT" dirty="0" err="1" smtClean="0"/>
              <a:t>product-documentation</a:t>
            </a:r>
            <a:r>
              <a:rPr lang="it-IT" dirty="0" smtClean="0"/>
              <a:t>/</a:t>
            </a:r>
            <a:r>
              <a:rPr lang="it-IT" dirty="0" err="1" smtClean="0"/>
              <a:t>totalview.aspx</a:t>
            </a:r>
            <a:endParaRPr lang="it-IT" dirty="0" smtClean="0"/>
          </a:p>
          <a:p>
            <a:pPr>
              <a:buClr>
                <a:schemeClr val="tx2"/>
              </a:buClr>
            </a:pPr>
            <a:r>
              <a:rPr lang="it-IT" dirty="0" smtClean="0"/>
              <a:t>	</a:t>
            </a:r>
            <a:endParaRPr lang="it-IT" dirty="0"/>
          </a:p>
        </p:txBody>
      </p:sp>
      <p:sp>
        <p:nvSpPr>
          <p:cNvPr id="22" name="Rettangolo 21"/>
          <p:cNvSpPr/>
          <p:nvPr/>
        </p:nvSpPr>
        <p:spPr>
          <a:xfrm>
            <a:off x="1820304" y="4013200"/>
            <a:ext cx="5574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THANKS TO Prof. G. ZOLLO and Dr. A. SCHIAVI  </a:t>
            </a:r>
          </a:p>
        </p:txBody>
      </p:sp>
      <p:sp>
        <p:nvSpPr>
          <p:cNvPr id="7" name="Rettangolo 6"/>
          <p:cNvSpPr/>
          <p:nvPr/>
        </p:nvSpPr>
        <p:spPr>
          <a:xfrm>
            <a:off x="2286000" y="5315754"/>
            <a:ext cx="4572000" cy="75405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 YOU TO </a:t>
            </a:r>
            <a:r>
              <a:rPr lang="it-IT" sz="2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EVERYBODY</a:t>
            </a:r>
            <a:r>
              <a:rPr lang="it-IT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FOR THE ATTENTION</a:t>
            </a:r>
          </a:p>
        </p:txBody>
      </p:sp>
      <p:sp>
        <p:nvSpPr>
          <p:cNvPr id="10" name="Rettangolo 9"/>
          <p:cNvSpPr/>
          <p:nvPr/>
        </p:nvSpPr>
        <p:spPr>
          <a:xfrm>
            <a:off x="2286000" y="447143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&amp;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688559" y="886023"/>
            <a:ext cx="6903282" cy="11695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Outline</a:t>
            </a:r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691336" y="1612900"/>
            <a:ext cx="3634328" cy="6186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it-IT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Starting</a:t>
            </a:r>
            <a:r>
              <a:rPr lang="it-IT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TotalView</a:t>
            </a:r>
            <a:r>
              <a:rPr lang="it-IT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on CRESCO</a:t>
            </a:r>
          </a:p>
          <a:p>
            <a:pPr>
              <a:buClr>
                <a:schemeClr val="tx2"/>
              </a:buClr>
              <a:buFont typeface="Wingdings" charset="2"/>
              <a:buChar char="§"/>
            </a:pPr>
            <a:endParaRPr lang="it-IT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Basic</a:t>
            </a:r>
            <a:r>
              <a:rPr lang="it-IT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Debugging</a:t>
            </a:r>
            <a:r>
              <a:rPr lang="it-IT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  <a:p>
            <a:pPr lvl="1">
              <a:buClr>
                <a:schemeClr val="bg2"/>
              </a:buClr>
              <a:buFont typeface="Wingdings" charset="2"/>
              <a:buChar char="§"/>
            </a:pPr>
            <a:r>
              <a:rPr lang="it-IT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Root</a:t>
            </a:r>
            <a:r>
              <a:rPr lang="it-IT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Window</a:t>
            </a:r>
            <a:endParaRPr lang="it-IT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lvl="1">
              <a:buClr>
                <a:schemeClr val="bg2"/>
              </a:buClr>
              <a:buFont typeface="Wingdings" charset="2"/>
              <a:buChar char="§"/>
            </a:pP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Stepping</a:t>
            </a:r>
            <a:r>
              <a:rPr lang="it-IT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Toolbar</a:t>
            </a:r>
          </a:p>
          <a:p>
            <a:pPr lvl="1">
              <a:buClr>
                <a:schemeClr val="bg2"/>
              </a:buClr>
              <a:buFont typeface="Wingdings" charset="2"/>
              <a:buChar char="§"/>
            </a:pP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Action</a:t>
            </a:r>
            <a:r>
              <a:rPr lang="it-IT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Points</a:t>
            </a:r>
            <a:endParaRPr lang="it-IT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lvl="1">
              <a:buClr>
                <a:schemeClr val="bg2"/>
              </a:buClr>
              <a:buFont typeface="Wingdings" charset="2"/>
              <a:buChar char="§"/>
            </a:pP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Visualizing</a:t>
            </a:r>
            <a:r>
              <a:rPr lang="it-IT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Arrays</a:t>
            </a:r>
            <a:endParaRPr lang="it-IT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lvl="1">
              <a:buClr>
                <a:schemeClr val="bg2"/>
              </a:buClr>
              <a:buFont typeface="Wingdings" charset="2"/>
              <a:buChar char="§"/>
            </a:pP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Visualizing</a:t>
            </a:r>
            <a:r>
              <a:rPr lang="it-IT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C++ </a:t>
            </a: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Sturctures</a:t>
            </a:r>
            <a:endParaRPr lang="it-IT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lvl="1">
              <a:buClr>
                <a:schemeClr val="tx2"/>
              </a:buClr>
              <a:buFont typeface="Wingdings" charset="2"/>
              <a:buChar char="§"/>
            </a:pPr>
            <a:endParaRPr lang="it-IT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it-IT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MPI </a:t>
            </a: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Debugging</a:t>
            </a:r>
            <a:endParaRPr lang="it-IT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lvl="1">
              <a:buClr>
                <a:schemeClr val="bg2"/>
              </a:buClr>
              <a:buFont typeface="Wingdings" charset="2"/>
              <a:buChar char="§"/>
            </a:pP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Message</a:t>
            </a:r>
            <a:r>
              <a:rPr lang="it-IT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Queue</a:t>
            </a:r>
            <a:r>
              <a:rPr lang="it-IT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Graph</a:t>
            </a:r>
            <a:endParaRPr lang="it-IT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Clr>
                <a:schemeClr val="tx2"/>
              </a:buClr>
            </a:pPr>
            <a:endParaRPr lang="it-IT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Memory</a:t>
            </a:r>
            <a:r>
              <a:rPr lang="it-IT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Menagement</a:t>
            </a:r>
            <a:endParaRPr lang="it-IT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lvl="1">
              <a:buClr>
                <a:schemeClr val="bg2"/>
              </a:buClr>
              <a:buFont typeface="Wingdings" charset="2"/>
              <a:buChar char="§"/>
            </a:pP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Memory</a:t>
            </a:r>
            <a:r>
              <a:rPr lang="it-IT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Debugging</a:t>
            </a:r>
            <a:endParaRPr lang="it-IT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lvl="1">
              <a:buClr>
                <a:schemeClr val="bg2"/>
              </a:buClr>
              <a:buFont typeface="Wingdings" charset="2"/>
              <a:buChar char="§"/>
            </a:pP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Segmentation</a:t>
            </a:r>
            <a:r>
              <a:rPr lang="it-IT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Faults</a:t>
            </a:r>
            <a:endParaRPr lang="it-IT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lvl="1">
              <a:buClr>
                <a:schemeClr val="bg2"/>
              </a:buClr>
              <a:buFont typeface="Wingdings" charset="2"/>
              <a:buChar char="§"/>
            </a:pP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Memory</a:t>
            </a:r>
            <a:r>
              <a:rPr lang="it-IT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Leaks</a:t>
            </a:r>
            <a:endParaRPr lang="it-IT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lvl="1">
              <a:buClr>
                <a:schemeClr val="tx2"/>
              </a:buClr>
              <a:buFont typeface="Wingdings" charset="2"/>
              <a:buChar char="§"/>
            </a:pPr>
            <a:endParaRPr lang="it-IT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it-IT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Online </a:t>
            </a:r>
            <a:r>
              <a:rPr lang="it-IT" b="1" dirty="0" err="1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Informations</a:t>
            </a:r>
            <a:endParaRPr lang="it-IT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Clr>
                <a:schemeClr val="tx2"/>
              </a:buClr>
              <a:buFont typeface="Wingdings" charset="2"/>
              <a:buChar char="§"/>
            </a:pPr>
            <a:endParaRPr lang="it-IT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Clr>
                <a:schemeClr val="tx2"/>
              </a:buClr>
              <a:buFont typeface="Wingdings" charset="2"/>
              <a:buChar char="§"/>
            </a:pPr>
            <a:endParaRPr lang="it-IT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it-IT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>
              <a:buClr>
                <a:schemeClr val="tx2"/>
              </a:buClr>
              <a:buFont typeface="Wingdings" charset="2"/>
              <a:buChar char="§"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sellaDiTesto 14"/>
          <p:cNvSpPr txBox="1"/>
          <p:nvPr/>
        </p:nvSpPr>
        <p:spPr>
          <a:xfrm>
            <a:off x="244430" y="4505484"/>
            <a:ext cx="5147563" cy="2215991"/>
          </a:xfrm>
          <a:prstGeom prst="rect">
            <a:avLst/>
          </a:prstGeom>
          <a:gradFill flip="none" rotWithShape="1">
            <a:gsLst>
              <a:gs pos="0">
                <a:srgbClr val="FFFF00">
                  <a:alpha val="82000"/>
                </a:srgbClr>
              </a:gs>
              <a:gs pos="100000">
                <a:srgbClr val="FFFFFF">
                  <a:alpha val="82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Clr>
                <a:schemeClr val="tx2"/>
              </a:buClr>
              <a:buAutoNum type="arabicParenR"/>
            </a:pPr>
            <a:r>
              <a:rPr lang="it-IT" dirty="0" smtClean="0">
                <a:hlinkClick r:id="rId2"/>
              </a:rPr>
              <a:t>http://www.cresco.enea.it/nx.html</a:t>
            </a:r>
            <a:r>
              <a:rPr lang="it-IT" dirty="0" smtClean="0"/>
              <a:t> </a:t>
            </a:r>
          </a:p>
          <a:p>
            <a:pPr marL="342900" indent="-342900">
              <a:buClr>
                <a:schemeClr val="tx2"/>
              </a:buClr>
            </a:pPr>
            <a:endParaRPr lang="it-IT" dirty="0" smtClean="0"/>
          </a:p>
          <a:p>
            <a:pPr marL="342900" indent="-342900">
              <a:buClr>
                <a:schemeClr val="tx2"/>
              </a:buClr>
              <a:buAutoNum type="arabicParenR"/>
            </a:pPr>
            <a:r>
              <a:rPr lang="it-IT" dirty="0" err="1" smtClean="0"/>
              <a:t>mpicc</a:t>
            </a:r>
            <a:r>
              <a:rPr lang="it-IT" dirty="0" smtClean="0"/>
              <a:t>  </a:t>
            </a:r>
            <a:r>
              <a:rPr lang="it-IT" b="1" dirty="0" err="1" smtClean="0"/>
              <a:t>–g</a:t>
            </a:r>
            <a:r>
              <a:rPr lang="it-IT" b="1" dirty="0" smtClean="0"/>
              <a:t> –O0 </a:t>
            </a:r>
            <a:r>
              <a:rPr lang="it-IT" dirty="0" err="1" smtClean="0"/>
              <a:t>–o</a:t>
            </a:r>
            <a:r>
              <a:rPr lang="it-IT" dirty="0" smtClean="0"/>
              <a:t> </a:t>
            </a:r>
            <a:r>
              <a:rPr lang="it-IT" dirty="0" err="1" smtClean="0"/>
              <a:t>myprogram.x</a:t>
            </a:r>
            <a:r>
              <a:rPr lang="it-IT" dirty="0" smtClean="0"/>
              <a:t> </a:t>
            </a:r>
            <a:r>
              <a:rPr lang="it-IT" dirty="0" err="1" smtClean="0"/>
              <a:t>myprogram.c</a:t>
            </a:r>
            <a:endParaRPr lang="it-IT" dirty="0" smtClean="0"/>
          </a:p>
          <a:p>
            <a:pPr marL="342900" indent="-342900">
              <a:buClr>
                <a:schemeClr val="tx2"/>
              </a:buClr>
            </a:pPr>
            <a:endParaRPr lang="it-IT" dirty="0" smtClean="0"/>
          </a:p>
          <a:p>
            <a:pPr marL="342900" indent="-342900">
              <a:buClr>
                <a:schemeClr val="tx2"/>
              </a:buClr>
              <a:buAutoNum type="arabicParenR"/>
            </a:pPr>
            <a:r>
              <a:rPr lang="it-IT" dirty="0" smtClean="0"/>
              <a:t>~/&gt; </a:t>
            </a:r>
            <a:r>
              <a:rPr lang="it-IT" dirty="0" err="1" smtClean="0"/>
              <a:t>module</a:t>
            </a:r>
            <a:r>
              <a:rPr lang="it-IT" dirty="0" smtClean="0"/>
              <a:t> </a:t>
            </a:r>
            <a:r>
              <a:rPr lang="it-IT" dirty="0" err="1" smtClean="0"/>
              <a:t>load</a:t>
            </a:r>
            <a:r>
              <a:rPr lang="it-IT" dirty="0" smtClean="0"/>
              <a:t> </a:t>
            </a:r>
            <a:r>
              <a:rPr lang="it-IT" b="1" dirty="0" err="1" smtClean="0"/>
              <a:t>totalview</a:t>
            </a:r>
            <a:endParaRPr lang="it-IT" b="1" dirty="0" smtClean="0"/>
          </a:p>
          <a:p>
            <a:pPr marL="342900" indent="-342900">
              <a:buClr>
                <a:schemeClr val="tx2"/>
              </a:buClr>
            </a:pPr>
            <a:endParaRPr lang="it-IT" dirty="0" smtClean="0">
              <a:solidFill>
                <a:srgbClr val="FFFF00">
                  <a:alpha val="82000"/>
                </a:srgbClr>
              </a:solidFill>
            </a:endParaRPr>
          </a:p>
          <a:p>
            <a:pPr marL="342900" indent="-342900">
              <a:buClr>
                <a:schemeClr val="tx2"/>
              </a:buClr>
              <a:buAutoNum type="arabicParenR"/>
            </a:pPr>
            <a:r>
              <a:rPr lang="it-IT" b="1" dirty="0" err="1" smtClean="0"/>
              <a:t>bsub</a:t>
            </a:r>
            <a:r>
              <a:rPr lang="it-IT" b="1" dirty="0" smtClean="0"/>
              <a:t> </a:t>
            </a:r>
            <a:r>
              <a:rPr lang="it-IT" b="1" dirty="0" err="1" smtClean="0"/>
              <a:t>–n</a:t>
            </a:r>
            <a:r>
              <a:rPr lang="it-IT" b="1" dirty="0" smtClean="0"/>
              <a:t> </a:t>
            </a:r>
            <a:r>
              <a:rPr lang="it-IT" b="1" dirty="0" err="1" smtClean="0"/>
              <a:t>#</a:t>
            </a:r>
            <a:r>
              <a:rPr lang="it-IT" b="1" baseline="-25000" dirty="0" err="1" smtClean="0"/>
              <a:t>procs</a:t>
            </a:r>
            <a:r>
              <a:rPr lang="it-IT" b="1" baseline="-25000" dirty="0" smtClean="0"/>
              <a:t> </a:t>
            </a:r>
            <a:r>
              <a:rPr lang="it-IT" b="1" dirty="0" smtClean="0"/>
              <a:t>-I </a:t>
            </a:r>
            <a:r>
              <a:rPr lang="it-IT" b="1" dirty="0" err="1" smtClean="0"/>
              <a:t>–a</a:t>
            </a:r>
            <a:r>
              <a:rPr lang="it-IT" b="1" dirty="0" smtClean="0"/>
              <a:t> tv </a:t>
            </a:r>
            <a:r>
              <a:rPr lang="it-IT" b="1" dirty="0" err="1" smtClean="0"/>
              <a:t>–q</a:t>
            </a:r>
            <a:r>
              <a:rPr lang="it-IT" b="1" dirty="0" smtClean="0"/>
              <a:t> </a:t>
            </a:r>
            <a:r>
              <a:rPr lang="it-IT" b="1" dirty="0" err="1" smtClean="0"/>
              <a:t>#</a:t>
            </a:r>
            <a:r>
              <a:rPr lang="it-IT" b="1" baseline="-25000" dirty="0" err="1" smtClean="0"/>
              <a:t>queue</a:t>
            </a:r>
            <a:r>
              <a:rPr lang="it-IT" b="1" dirty="0" smtClean="0"/>
              <a:t> </a:t>
            </a:r>
            <a:r>
              <a:rPr lang="it-IT" b="1" dirty="0" err="1" smtClean="0"/>
              <a:t>totalview</a:t>
            </a:r>
            <a:r>
              <a:rPr lang="it-IT" b="1" dirty="0" smtClean="0"/>
              <a:t> </a:t>
            </a:r>
            <a:r>
              <a:rPr lang="it-IT" b="1" dirty="0" err="1" smtClean="0"/>
              <a:t>#</a:t>
            </a:r>
            <a:r>
              <a:rPr lang="it-IT" b="1" baseline="-25000" dirty="0" err="1" smtClean="0"/>
              <a:t>exe</a:t>
            </a:r>
            <a:endParaRPr lang="it-IT" b="1" baseline="-25000" dirty="0" smtClean="0"/>
          </a:p>
          <a:p>
            <a:pPr marL="342900" indent="-342900">
              <a:buClr>
                <a:schemeClr val="tx2"/>
              </a:buClr>
              <a:buAutoNum type="arabicParenR"/>
            </a:pPr>
            <a:endParaRPr lang="it-IT" b="1" baseline="-25000" dirty="0" smtClean="0"/>
          </a:p>
        </p:txBody>
      </p:sp>
      <p:pic>
        <p:nvPicPr>
          <p:cNvPr id="13" name="Immagine 12" descr="Immagine 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365" y="1714241"/>
            <a:ext cx="4175035" cy="3321050"/>
          </a:xfrm>
          <a:prstGeom prst="rect">
            <a:avLst/>
          </a:prstGeom>
        </p:spPr>
      </p:pic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1171159" y="1013023"/>
            <a:ext cx="6903282" cy="11695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Starting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TotalView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on CRESCO</a:t>
            </a:r>
          </a:p>
          <a:p>
            <a:pPr algn="ctr"/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44430" y="1799967"/>
            <a:ext cx="3659976" cy="23083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342900" indent="-342900">
              <a:buClr>
                <a:schemeClr val="tx2"/>
              </a:buClr>
              <a:buAutoNum type="arabicParenR"/>
            </a:pPr>
            <a:r>
              <a:rPr lang="it-IT" dirty="0" smtClean="0"/>
              <a:t>Open a terminal </a:t>
            </a:r>
            <a:r>
              <a:rPr lang="it-IT" dirty="0" err="1" smtClean="0"/>
              <a:t>through</a:t>
            </a:r>
            <a:r>
              <a:rPr lang="it-IT" dirty="0" smtClean="0"/>
              <a:t> </a:t>
            </a:r>
            <a:r>
              <a:rPr lang="it-IT" b="1" dirty="0" smtClean="0"/>
              <a:t>FARO</a:t>
            </a:r>
          </a:p>
          <a:p>
            <a:pPr marL="342900" indent="-342900">
              <a:buClr>
                <a:schemeClr val="tx2"/>
              </a:buClr>
            </a:pPr>
            <a:endParaRPr lang="it-IT" b="1" dirty="0" smtClean="0"/>
          </a:p>
          <a:p>
            <a:pPr marL="342900" indent="-342900">
              <a:buClr>
                <a:schemeClr val="tx2"/>
              </a:buClr>
              <a:buFont typeface="Wingdings" charset="2"/>
              <a:buAutoNum type="arabicParenR"/>
            </a:pPr>
            <a:r>
              <a:rPr lang="it-IT" dirty="0" smtClean="0"/>
              <a:t>Compile the code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debug</a:t>
            </a:r>
            <a:endParaRPr lang="it-IT" dirty="0" smtClean="0"/>
          </a:p>
          <a:p>
            <a:pPr marL="342900" indent="-342900">
              <a:buClr>
                <a:schemeClr val="tx2"/>
              </a:buClr>
            </a:pPr>
            <a:endParaRPr lang="it-IT" dirty="0" smtClean="0"/>
          </a:p>
          <a:p>
            <a:pPr marL="342900" indent="-342900">
              <a:buClr>
                <a:schemeClr val="tx2"/>
              </a:buClr>
              <a:buFont typeface="Wingdings" charset="2"/>
              <a:buAutoNum type="arabicParenR"/>
            </a:pPr>
            <a:r>
              <a:rPr lang="it-IT" dirty="0" err="1" smtClean="0"/>
              <a:t>Load</a:t>
            </a:r>
            <a:r>
              <a:rPr lang="it-IT" dirty="0" smtClean="0"/>
              <a:t> the </a:t>
            </a:r>
            <a:r>
              <a:rPr lang="it-IT" b="1" dirty="0" err="1" smtClean="0"/>
              <a:t>TotalView</a:t>
            </a:r>
            <a:r>
              <a:rPr lang="it-IT" dirty="0" smtClean="0"/>
              <a:t> </a:t>
            </a:r>
            <a:r>
              <a:rPr lang="it-IT" dirty="0" err="1" smtClean="0"/>
              <a:t>module</a:t>
            </a:r>
            <a:endParaRPr lang="it-IT" dirty="0" smtClean="0"/>
          </a:p>
          <a:p>
            <a:pPr marL="342900" indent="-342900">
              <a:buClr>
                <a:schemeClr val="tx2"/>
              </a:buClr>
            </a:pPr>
            <a:endParaRPr lang="it-IT" dirty="0" smtClean="0"/>
          </a:p>
          <a:p>
            <a:pPr marL="342900" indent="-342900">
              <a:buClr>
                <a:schemeClr val="tx2"/>
              </a:buClr>
              <a:buFont typeface="Wingdings" charset="2"/>
              <a:buAutoNum type="arabicParenR"/>
            </a:pPr>
            <a:r>
              <a:rPr lang="it-IT" dirty="0" err="1" smtClean="0"/>
              <a:t>Submit</a:t>
            </a:r>
            <a:r>
              <a:rPr lang="it-IT" dirty="0" smtClean="0"/>
              <a:t> the job</a:t>
            </a:r>
          </a:p>
          <a:p>
            <a:pPr marL="342900" indent="-342900">
              <a:buClr>
                <a:schemeClr val="tx2"/>
              </a:buClr>
            </a:pPr>
            <a:endParaRPr lang="it-IT" dirty="0" smtClean="0"/>
          </a:p>
        </p:txBody>
      </p:sp>
      <p:cxnSp>
        <p:nvCxnSpPr>
          <p:cNvPr id="17" name="Connettore 2 16"/>
          <p:cNvCxnSpPr/>
          <p:nvPr/>
        </p:nvCxnSpPr>
        <p:spPr>
          <a:xfrm rot="10800000">
            <a:off x="6325446" y="2598807"/>
            <a:ext cx="519855" cy="217160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e 17"/>
          <p:cNvSpPr/>
          <p:nvPr/>
        </p:nvSpPr>
        <p:spPr>
          <a:xfrm>
            <a:off x="5703145" y="2815967"/>
            <a:ext cx="469900" cy="279400"/>
          </a:xfrm>
          <a:prstGeom prst="ellipse">
            <a:avLst/>
          </a:prstGeom>
          <a:solidFill>
            <a:srgbClr val="FFFF00">
              <a:alpha val="33000"/>
            </a:srgbClr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Rettangolo 19"/>
          <p:cNvSpPr/>
          <p:nvPr/>
        </p:nvSpPr>
        <p:spPr>
          <a:xfrm>
            <a:off x="6629400" y="5295900"/>
            <a:ext cx="119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MPI TASK NUMBER</a:t>
            </a:r>
            <a:endParaRPr lang="it-IT" sz="1400" dirty="0"/>
          </a:p>
        </p:txBody>
      </p:sp>
      <p:cxnSp>
        <p:nvCxnSpPr>
          <p:cNvPr id="19" name="Connettore 2 18"/>
          <p:cNvCxnSpPr/>
          <p:nvPr/>
        </p:nvCxnSpPr>
        <p:spPr>
          <a:xfrm rot="16200000" flipV="1">
            <a:off x="5531274" y="3829472"/>
            <a:ext cx="2082801" cy="850057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e 26"/>
          <p:cNvSpPr/>
          <p:nvPr/>
        </p:nvSpPr>
        <p:spPr>
          <a:xfrm>
            <a:off x="5830145" y="2509907"/>
            <a:ext cx="469900" cy="279400"/>
          </a:xfrm>
          <a:prstGeom prst="ellipse">
            <a:avLst/>
          </a:prstGeom>
          <a:solidFill>
            <a:srgbClr val="FFFF00">
              <a:alpha val="33000"/>
            </a:srgbClr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Rettangolo 27"/>
          <p:cNvSpPr/>
          <p:nvPr/>
        </p:nvSpPr>
        <p:spPr>
          <a:xfrm>
            <a:off x="6845300" y="2702579"/>
            <a:ext cx="1828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PARALLEL</a:t>
            </a:r>
          </a:p>
          <a:p>
            <a:r>
              <a:rPr lang="it-IT" sz="1400" dirty="0" smtClean="0"/>
              <a:t>ENVIRONMENT</a:t>
            </a:r>
            <a:endParaRPr lang="it-IT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2"/>
          <p:cNvSpPr txBox="1">
            <a:spLocks/>
          </p:cNvSpPr>
          <p:nvPr/>
        </p:nvSpPr>
        <p:spPr>
          <a:xfrm>
            <a:off x="4457700" y="65087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459171-1A40-F644-94C6-F5EF5E89DC30}" type="slidenum"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361659" y="1193800"/>
            <a:ext cx="6903282" cy="11695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Root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Window</a:t>
            </a:r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Immagine 6" descr="Immagine 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" y="2921000"/>
            <a:ext cx="6553200" cy="1807779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0" y="2040185"/>
            <a:ext cx="86741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The </a:t>
            </a:r>
            <a:r>
              <a:rPr lang="it-IT" b="1" dirty="0" err="1" smtClean="0"/>
              <a:t>Root</a:t>
            </a:r>
            <a:r>
              <a:rPr lang="it-IT" b="1" dirty="0" smtClean="0"/>
              <a:t> </a:t>
            </a:r>
            <a:r>
              <a:rPr lang="it-IT" b="1" dirty="0" err="1" smtClean="0"/>
              <a:t>Window</a:t>
            </a:r>
            <a:r>
              <a:rPr lang="it-IT" b="1" dirty="0" smtClean="0"/>
              <a:t> </a:t>
            </a:r>
            <a:r>
              <a:rPr lang="it-IT" dirty="0" err="1" smtClean="0"/>
              <a:t>contains</a:t>
            </a:r>
            <a:r>
              <a:rPr lang="it-IT" dirty="0" smtClean="0"/>
              <a:t> a </a:t>
            </a:r>
            <a:r>
              <a:rPr lang="it-IT" dirty="0" err="1" smtClean="0"/>
              <a:t>list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all</a:t>
            </a:r>
            <a:r>
              <a:rPr lang="it-IT" dirty="0" smtClean="0"/>
              <a:t> the </a:t>
            </a:r>
            <a:r>
              <a:rPr lang="it-IT" dirty="0" err="1" smtClean="0"/>
              <a:t>processes</a:t>
            </a:r>
            <a:r>
              <a:rPr lang="it-IT" dirty="0" smtClean="0"/>
              <a:t> and </a:t>
            </a:r>
            <a:r>
              <a:rPr lang="it-IT" dirty="0" err="1" smtClean="0"/>
              <a:t>threads</a:t>
            </a:r>
            <a:r>
              <a:rPr lang="it-IT" dirty="0" smtClean="0"/>
              <a:t> </a:t>
            </a:r>
            <a:r>
              <a:rPr lang="it-IT" dirty="0" err="1" smtClean="0"/>
              <a:t>you</a:t>
            </a:r>
            <a:r>
              <a:rPr lang="it-IT" dirty="0" smtClean="0"/>
              <a:t> are </a:t>
            </a:r>
            <a:r>
              <a:rPr lang="it-IT" dirty="0" err="1" smtClean="0"/>
              <a:t>currently</a:t>
            </a:r>
            <a:r>
              <a:rPr lang="it-IT" dirty="0" smtClean="0"/>
              <a:t> </a:t>
            </a:r>
            <a:r>
              <a:rPr lang="it-IT" dirty="0" err="1" smtClean="0"/>
              <a:t>debugging</a:t>
            </a:r>
            <a:r>
              <a:rPr lang="it-IT" dirty="0" smtClean="0"/>
              <a:t>. 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4481095" y="4565551"/>
            <a:ext cx="195438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 smtClean="0"/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it-IT" dirty="0" err="1" smtClean="0"/>
              <a:t>T</a:t>
            </a:r>
            <a:r>
              <a:rPr lang="it-IT" dirty="0" smtClean="0"/>
              <a:t>  = </a:t>
            </a:r>
            <a:r>
              <a:rPr lang="it-IT" dirty="0" err="1" smtClean="0"/>
              <a:t>sTopped</a:t>
            </a:r>
            <a:endParaRPr lang="it-IT" dirty="0" smtClean="0"/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it-IT" dirty="0" err="1" smtClean="0"/>
              <a:t>B</a:t>
            </a:r>
            <a:r>
              <a:rPr lang="it-IT" dirty="0" smtClean="0"/>
              <a:t>  = </a:t>
            </a:r>
            <a:r>
              <a:rPr lang="it-IT" dirty="0" err="1" smtClean="0"/>
              <a:t>Breakpoint</a:t>
            </a:r>
            <a:endParaRPr lang="it-IT" dirty="0" smtClean="0"/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it-IT" dirty="0" smtClean="0"/>
              <a:t>E  = </a:t>
            </a:r>
            <a:r>
              <a:rPr lang="it-IT" dirty="0" err="1" smtClean="0"/>
              <a:t>Error</a:t>
            </a:r>
            <a:endParaRPr lang="it-IT" dirty="0" smtClean="0"/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it-IT" dirty="0" err="1" smtClean="0"/>
              <a:t>W</a:t>
            </a:r>
            <a:r>
              <a:rPr lang="it-IT" dirty="0" smtClean="0"/>
              <a:t> = </a:t>
            </a:r>
            <a:r>
              <a:rPr lang="it-IT" dirty="0" err="1" smtClean="0"/>
              <a:t>Watchpoint</a:t>
            </a:r>
            <a:endParaRPr lang="it-IT" dirty="0" smtClean="0"/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it-IT" dirty="0" err="1" smtClean="0"/>
              <a:t>R</a:t>
            </a:r>
            <a:r>
              <a:rPr lang="it-IT" dirty="0" smtClean="0"/>
              <a:t>  = </a:t>
            </a:r>
            <a:r>
              <a:rPr lang="it-IT" dirty="0" err="1" smtClean="0"/>
              <a:t>Running</a:t>
            </a:r>
            <a:endParaRPr lang="it-IT" dirty="0" smtClean="0"/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it-IT" dirty="0" err="1" smtClean="0"/>
              <a:t>M</a:t>
            </a:r>
            <a:r>
              <a:rPr lang="it-IT" dirty="0" smtClean="0"/>
              <a:t> = </a:t>
            </a:r>
            <a:r>
              <a:rPr lang="it-IT" dirty="0" err="1" smtClean="0"/>
              <a:t>Mixed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679700" y="5504934"/>
            <a:ext cx="1860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STATUS INFO :</a:t>
            </a:r>
            <a:endParaRPr lang="it-IT" dirty="0"/>
          </a:p>
        </p:txBody>
      </p:sp>
      <p:cxnSp>
        <p:nvCxnSpPr>
          <p:cNvPr id="13" name="Connettore 2 12"/>
          <p:cNvCxnSpPr/>
          <p:nvPr/>
        </p:nvCxnSpPr>
        <p:spPr>
          <a:xfrm rot="5400000" flipH="1" flipV="1">
            <a:off x="3250475" y="4869206"/>
            <a:ext cx="776155" cy="495302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ttangolo 16"/>
          <p:cNvSpPr/>
          <p:nvPr/>
        </p:nvSpPr>
        <p:spPr>
          <a:xfrm>
            <a:off x="8039099" y="2844225"/>
            <a:ext cx="11049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dirty="0" smtClean="0"/>
              <a:t>ROOT</a:t>
            </a:r>
          </a:p>
          <a:p>
            <a:r>
              <a:rPr lang="it-IT" sz="1400" dirty="0" smtClean="0"/>
              <a:t>WINDOW</a:t>
            </a:r>
            <a:endParaRPr lang="it-IT" sz="1400" dirty="0"/>
          </a:p>
        </p:txBody>
      </p:sp>
      <p:cxnSp>
        <p:nvCxnSpPr>
          <p:cNvPr id="18" name="Connettore 2 17"/>
          <p:cNvCxnSpPr/>
          <p:nvPr/>
        </p:nvCxnSpPr>
        <p:spPr>
          <a:xfrm rot="10800000" flipV="1">
            <a:off x="7214192" y="3367445"/>
            <a:ext cx="1040215" cy="781248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 flipV="1">
            <a:off x="2667000" y="4135993"/>
            <a:ext cx="1231904" cy="873850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814343" y="4909404"/>
            <a:ext cx="19415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ACTION POINT </a:t>
            </a:r>
          </a:p>
          <a:p>
            <a:r>
              <a:rPr lang="it-IT" dirty="0" smtClean="0"/>
              <a:t>ID NUMBER</a:t>
            </a:r>
            <a:endParaRPr lang="it-IT" dirty="0"/>
          </a:p>
        </p:txBody>
      </p:sp>
      <p:sp>
        <p:nvSpPr>
          <p:cNvPr id="24" name="Ovale 23"/>
          <p:cNvSpPr/>
          <p:nvPr/>
        </p:nvSpPr>
        <p:spPr>
          <a:xfrm>
            <a:off x="3771902" y="4438551"/>
            <a:ext cx="469900" cy="279400"/>
          </a:xfrm>
          <a:prstGeom prst="ellipse">
            <a:avLst/>
          </a:prstGeom>
          <a:solidFill>
            <a:srgbClr val="FFFF00">
              <a:alpha val="33000"/>
            </a:srgbClr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Ovale 24"/>
          <p:cNvSpPr/>
          <p:nvPr/>
        </p:nvSpPr>
        <p:spPr>
          <a:xfrm>
            <a:off x="3977639" y="3911600"/>
            <a:ext cx="137162" cy="237093"/>
          </a:xfrm>
          <a:prstGeom prst="ellipse">
            <a:avLst/>
          </a:prstGeom>
          <a:solidFill>
            <a:srgbClr val="FFFF00">
              <a:alpha val="33000"/>
            </a:srgbClr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2"/>
          <p:cNvSpPr txBox="1">
            <a:spLocks/>
          </p:cNvSpPr>
          <p:nvPr/>
        </p:nvSpPr>
        <p:spPr>
          <a:xfrm>
            <a:off x="4457700" y="65087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459171-1A40-F644-94C6-F5EF5E89DC30}" type="slidenum"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1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361659" y="1193800"/>
            <a:ext cx="6903282" cy="11695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Stepping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Toolbar</a:t>
            </a:r>
          </a:p>
          <a:p>
            <a:pPr algn="ctr"/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361659" y="3721100"/>
            <a:ext cx="587853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en-GB" dirty="0" smtClean="0"/>
              <a:t>Go        : run the program</a:t>
            </a:r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en-GB" dirty="0" smtClean="0"/>
              <a:t>Halt      : pause the execution</a:t>
            </a:r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en-GB" dirty="0" smtClean="0"/>
              <a:t>Kill       : ends the process</a:t>
            </a:r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en-GB" dirty="0" smtClean="0"/>
              <a:t>Restart : equal to Kill plus Go</a:t>
            </a:r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en-GB" dirty="0" smtClean="0"/>
              <a:t>Next     : executes all code on a line (i.e. a subroutine call)</a:t>
            </a:r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en-GB" dirty="0" smtClean="0"/>
              <a:t>Step      : executes the line</a:t>
            </a:r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en-GB" dirty="0" smtClean="0"/>
              <a:t>Out       : run up to return of a subroutine</a:t>
            </a:r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en-GB" dirty="0" smtClean="0"/>
              <a:t>Run to  : runs to a selected line</a:t>
            </a:r>
            <a:endParaRPr lang="it-IT" dirty="0"/>
          </a:p>
        </p:txBody>
      </p:sp>
      <p:pic>
        <p:nvPicPr>
          <p:cNvPr id="10" name="Immagine 9" descr="Immagine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" y="2018362"/>
            <a:ext cx="8264941" cy="11106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209259" y="977900"/>
            <a:ext cx="6903282" cy="11695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Action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Points</a:t>
            </a:r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Segnaposto numero diapositiva 8"/>
          <p:cNvSpPr txBox="1">
            <a:spLocks/>
          </p:cNvSpPr>
          <p:nvPr/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459171-1A40-F644-94C6-F5EF5E89DC30}" type="slidenum"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57314" y="1685787"/>
            <a:ext cx="7246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To</a:t>
            </a:r>
            <a:r>
              <a:rPr lang="it-IT" dirty="0" smtClean="0"/>
              <a:t> set </a:t>
            </a:r>
            <a:r>
              <a:rPr lang="it-IT" dirty="0" err="1" smtClean="0"/>
              <a:t>an</a:t>
            </a:r>
            <a:r>
              <a:rPr lang="it-IT" dirty="0" smtClean="0"/>
              <a:t> </a:t>
            </a:r>
            <a:r>
              <a:rPr lang="it-IT" b="1" dirty="0" err="1" smtClean="0"/>
              <a:t>action</a:t>
            </a:r>
            <a:r>
              <a:rPr lang="it-IT" b="1" dirty="0" smtClean="0"/>
              <a:t> </a:t>
            </a:r>
            <a:r>
              <a:rPr lang="it-IT" b="1" dirty="0" err="1" smtClean="0"/>
              <a:t>point</a:t>
            </a:r>
            <a:r>
              <a:rPr lang="it-IT" dirty="0" smtClean="0"/>
              <a:t>, click on the </a:t>
            </a:r>
            <a:r>
              <a:rPr lang="it-IT" dirty="0" err="1" smtClean="0"/>
              <a:t>line</a:t>
            </a:r>
            <a:r>
              <a:rPr lang="it-IT" dirty="0" smtClean="0"/>
              <a:t> </a:t>
            </a:r>
            <a:r>
              <a:rPr lang="it-IT" dirty="0" err="1" smtClean="0"/>
              <a:t>number</a:t>
            </a:r>
            <a:r>
              <a:rPr lang="it-IT" dirty="0" smtClean="0"/>
              <a:t> in the </a:t>
            </a:r>
            <a:r>
              <a:rPr lang="it-IT" b="1" dirty="0" smtClean="0"/>
              <a:t>source </a:t>
            </a:r>
            <a:r>
              <a:rPr lang="it-IT" b="1" dirty="0" err="1" smtClean="0"/>
              <a:t>panel</a:t>
            </a:r>
            <a:r>
              <a:rPr lang="it-IT" dirty="0" smtClean="0"/>
              <a:t> and </a:t>
            </a:r>
            <a:r>
              <a:rPr lang="it-IT" dirty="0" err="1" smtClean="0"/>
              <a:t>then</a:t>
            </a:r>
            <a:r>
              <a:rPr lang="it-IT" dirty="0" smtClean="0"/>
              <a:t> </a:t>
            </a:r>
            <a:r>
              <a:rPr lang="it-IT" dirty="0" err="1" smtClean="0"/>
              <a:t>choose</a:t>
            </a:r>
            <a:r>
              <a:rPr lang="it-IT" dirty="0" smtClean="0"/>
              <a:t> </a:t>
            </a:r>
            <a:r>
              <a:rPr lang="it-IT" dirty="0" err="1" smtClean="0"/>
              <a:t>what</a:t>
            </a:r>
            <a:r>
              <a:rPr lang="it-IT" dirty="0" smtClean="0"/>
              <a:t> </a:t>
            </a:r>
            <a:r>
              <a:rPr lang="it-IT" dirty="0" err="1" smtClean="0"/>
              <a:t>kind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action</a:t>
            </a:r>
            <a:r>
              <a:rPr lang="it-IT" dirty="0" smtClean="0"/>
              <a:t>  </a:t>
            </a:r>
            <a:r>
              <a:rPr lang="it-IT" dirty="0" err="1" smtClean="0"/>
              <a:t>you</a:t>
            </a:r>
            <a:r>
              <a:rPr lang="it-IT" dirty="0" smtClean="0"/>
              <a:t> </a:t>
            </a:r>
            <a:r>
              <a:rPr lang="it-IT" dirty="0" err="1" smtClean="0"/>
              <a:t>need</a:t>
            </a:r>
            <a:r>
              <a:rPr lang="it-IT" dirty="0" smtClean="0"/>
              <a:t>. </a:t>
            </a:r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7" name="Immagine 6" descr="Immagine 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3914" y="2613790"/>
            <a:ext cx="3817786" cy="1543217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482599" y="4157008"/>
            <a:ext cx="729974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chemeClr val="tx2"/>
              </a:buClr>
            </a:pPr>
            <a:r>
              <a:rPr lang="it-IT" dirty="0" smtClean="0"/>
              <a:t>					The </a:t>
            </a:r>
            <a:r>
              <a:rPr lang="it-IT" dirty="0" err="1" smtClean="0"/>
              <a:t>basic</a:t>
            </a:r>
            <a:r>
              <a:rPr lang="it-IT" dirty="0" smtClean="0"/>
              <a:t> </a:t>
            </a:r>
            <a:r>
              <a:rPr lang="it-IT" b="1" dirty="0" err="1" smtClean="0"/>
              <a:t>action</a:t>
            </a:r>
            <a:r>
              <a:rPr lang="it-IT" b="1" dirty="0" smtClean="0"/>
              <a:t> </a:t>
            </a:r>
            <a:r>
              <a:rPr lang="it-IT" b="1" dirty="0" err="1" smtClean="0"/>
              <a:t>points</a:t>
            </a:r>
            <a:r>
              <a:rPr lang="it-IT" dirty="0" smtClean="0"/>
              <a:t> are:</a:t>
            </a:r>
          </a:p>
          <a:p>
            <a:pPr algn="just">
              <a:buClr>
                <a:schemeClr val="tx2"/>
              </a:buClr>
              <a:buFont typeface="Wingdings" charset="2"/>
              <a:buChar char="§"/>
            </a:pPr>
            <a:endParaRPr lang="it-IT" b="1" dirty="0" smtClean="0"/>
          </a:p>
          <a:p>
            <a:pPr algn="just">
              <a:buClr>
                <a:schemeClr val="tx2"/>
              </a:buClr>
              <a:buFont typeface="Wingdings" charset="2"/>
              <a:buChar char="§"/>
            </a:pPr>
            <a:r>
              <a:rPr lang="it-IT" b="1" dirty="0" err="1" smtClean="0"/>
              <a:t>Breakpoint</a:t>
            </a:r>
            <a:r>
              <a:rPr lang="it-IT" dirty="0" smtClean="0"/>
              <a:t> : </a:t>
            </a:r>
            <a:r>
              <a:rPr lang="it-IT" dirty="0" err="1" smtClean="0"/>
              <a:t>stops</a:t>
            </a:r>
            <a:r>
              <a:rPr lang="it-IT" dirty="0" smtClean="0"/>
              <a:t> </a:t>
            </a:r>
            <a:r>
              <a:rPr lang="it-IT" dirty="0" err="1" smtClean="0"/>
              <a:t>execution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the </a:t>
            </a:r>
            <a:r>
              <a:rPr lang="it-IT" dirty="0" err="1" smtClean="0"/>
              <a:t>processes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threads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reach</a:t>
            </a:r>
            <a:r>
              <a:rPr lang="it-IT" dirty="0" smtClean="0"/>
              <a:t> </a:t>
            </a:r>
            <a:r>
              <a:rPr lang="it-IT" dirty="0" err="1" smtClean="0"/>
              <a:t>it</a:t>
            </a:r>
            <a:r>
              <a:rPr lang="it-IT" dirty="0" smtClean="0"/>
              <a:t>,</a:t>
            </a:r>
          </a:p>
          <a:p>
            <a:pPr algn="just">
              <a:buClr>
                <a:schemeClr val="tx2"/>
              </a:buClr>
              <a:buFont typeface="Wingdings" charset="2"/>
              <a:buChar char="§"/>
            </a:pPr>
            <a:endParaRPr lang="it-IT" dirty="0" smtClean="0"/>
          </a:p>
          <a:p>
            <a:pPr algn="just">
              <a:buClr>
                <a:schemeClr val="tx2"/>
              </a:buClr>
              <a:buFont typeface="Wingdings" charset="2"/>
              <a:buChar char="§"/>
            </a:pPr>
            <a:r>
              <a:rPr lang="it-IT" b="1" dirty="0" err="1" smtClean="0"/>
              <a:t>Evaluation</a:t>
            </a:r>
            <a:r>
              <a:rPr lang="it-IT" b="1" dirty="0" smtClean="0"/>
              <a:t> </a:t>
            </a:r>
            <a:r>
              <a:rPr lang="it-IT" b="1" dirty="0" err="1" smtClean="0"/>
              <a:t>point</a:t>
            </a:r>
            <a:r>
              <a:rPr lang="it-IT" b="1" dirty="0" smtClean="0"/>
              <a:t> </a:t>
            </a:r>
            <a:r>
              <a:rPr lang="it-IT" dirty="0" smtClean="0"/>
              <a:t>: </a:t>
            </a:r>
            <a:r>
              <a:rPr lang="it-IT" dirty="0" err="1" smtClean="0"/>
              <a:t>executes</a:t>
            </a:r>
            <a:r>
              <a:rPr lang="it-IT" dirty="0" smtClean="0"/>
              <a:t> a code </a:t>
            </a:r>
            <a:r>
              <a:rPr lang="it-IT" dirty="0" err="1" smtClean="0"/>
              <a:t>fragment</a:t>
            </a:r>
            <a:r>
              <a:rPr lang="it-IT" dirty="0" smtClean="0"/>
              <a:t> </a:t>
            </a:r>
            <a:r>
              <a:rPr lang="it-IT" dirty="0" err="1" smtClean="0"/>
              <a:t>when</a:t>
            </a:r>
            <a:r>
              <a:rPr lang="it-IT" dirty="0" smtClean="0"/>
              <a:t> </a:t>
            </a:r>
            <a:r>
              <a:rPr lang="it-IT" dirty="0" err="1" smtClean="0"/>
              <a:t>it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reached</a:t>
            </a:r>
            <a:r>
              <a:rPr lang="it-IT" dirty="0" smtClean="0"/>
              <a:t>,</a:t>
            </a:r>
          </a:p>
          <a:p>
            <a:pPr algn="just">
              <a:buClr>
                <a:schemeClr val="tx2"/>
              </a:buClr>
              <a:buFont typeface="Wingdings" charset="2"/>
              <a:buChar char="§"/>
            </a:pPr>
            <a:endParaRPr lang="it-IT" dirty="0" smtClean="0"/>
          </a:p>
          <a:p>
            <a:pPr algn="just">
              <a:buClr>
                <a:schemeClr val="tx2"/>
              </a:buClr>
              <a:buFont typeface="Wingdings" charset="2"/>
              <a:buChar char="§"/>
            </a:pPr>
            <a:r>
              <a:rPr lang="it-IT" b="1" dirty="0" err="1" smtClean="0"/>
              <a:t>Process</a:t>
            </a:r>
            <a:r>
              <a:rPr lang="it-IT" b="1" dirty="0" smtClean="0"/>
              <a:t> </a:t>
            </a:r>
            <a:r>
              <a:rPr lang="it-IT" b="1" dirty="0" err="1" smtClean="0"/>
              <a:t>Barrier</a:t>
            </a:r>
            <a:r>
              <a:rPr lang="it-IT" b="1" dirty="0" smtClean="0"/>
              <a:t> Point </a:t>
            </a:r>
            <a:r>
              <a:rPr lang="it-IT" dirty="0" smtClean="0"/>
              <a:t>: </a:t>
            </a:r>
            <a:r>
              <a:rPr lang="it-IT" dirty="0" err="1" smtClean="0"/>
              <a:t>hold</a:t>
            </a:r>
            <a:r>
              <a:rPr lang="it-IT" dirty="0" smtClean="0"/>
              <a:t> </a:t>
            </a:r>
            <a:r>
              <a:rPr lang="it-IT" dirty="0" err="1" smtClean="0"/>
              <a:t>each</a:t>
            </a:r>
            <a:r>
              <a:rPr lang="it-IT" dirty="0" smtClean="0"/>
              <a:t> </a:t>
            </a:r>
            <a:r>
              <a:rPr lang="it-IT" dirty="0" err="1" smtClean="0"/>
              <a:t>process</a:t>
            </a:r>
            <a:r>
              <a:rPr lang="it-IT" dirty="0" smtClean="0"/>
              <a:t> </a:t>
            </a:r>
            <a:r>
              <a:rPr lang="it-IT" dirty="0" err="1" smtClean="0"/>
              <a:t>when</a:t>
            </a:r>
            <a:r>
              <a:rPr lang="it-IT" dirty="0" smtClean="0"/>
              <a:t> </a:t>
            </a:r>
            <a:r>
              <a:rPr lang="it-IT" dirty="0" err="1" smtClean="0"/>
              <a:t>it</a:t>
            </a:r>
            <a:r>
              <a:rPr lang="it-IT" dirty="0" smtClean="0"/>
              <a:t> </a:t>
            </a:r>
            <a:r>
              <a:rPr lang="it-IT" dirty="0" err="1" smtClean="0"/>
              <a:t>reaches</a:t>
            </a:r>
            <a:r>
              <a:rPr lang="it-IT" dirty="0" smtClean="0"/>
              <a:t> the </a:t>
            </a:r>
            <a:r>
              <a:rPr lang="it-IT" dirty="0" err="1" smtClean="0"/>
              <a:t>barrier</a:t>
            </a:r>
            <a:r>
              <a:rPr lang="it-IT" dirty="0" smtClean="0"/>
              <a:t> </a:t>
            </a:r>
            <a:r>
              <a:rPr lang="it-IT" dirty="0" err="1" smtClean="0"/>
              <a:t>point</a:t>
            </a:r>
            <a:r>
              <a:rPr lang="it-IT" dirty="0" smtClean="0"/>
              <a:t> </a:t>
            </a:r>
            <a:r>
              <a:rPr lang="it-IT" dirty="0" err="1" smtClean="0"/>
              <a:t>until</a:t>
            </a:r>
            <a:r>
              <a:rPr lang="it-IT" dirty="0" smtClean="0"/>
              <a:t> </a:t>
            </a:r>
            <a:r>
              <a:rPr lang="it-IT" dirty="0" err="1" smtClean="0"/>
              <a:t>all</a:t>
            </a:r>
            <a:r>
              <a:rPr lang="it-IT" dirty="0" smtClean="0"/>
              <a:t> </a:t>
            </a:r>
            <a:r>
              <a:rPr lang="it-IT" dirty="0" err="1" smtClean="0"/>
              <a:t>process</a:t>
            </a:r>
            <a:r>
              <a:rPr lang="it-IT" dirty="0" smtClean="0"/>
              <a:t> in the </a:t>
            </a:r>
            <a:r>
              <a:rPr lang="it-IT" dirty="0" err="1" smtClean="0"/>
              <a:t>group</a:t>
            </a:r>
            <a:r>
              <a:rPr lang="it-IT" dirty="0" smtClean="0"/>
              <a:t> </a:t>
            </a:r>
            <a:r>
              <a:rPr lang="it-IT" dirty="0" err="1" smtClean="0"/>
              <a:t>have</a:t>
            </a:r>
            <a:r>
              <a:rPr lang="it-IT" dirty="0" smtClean="0"/>
              <a:t> </a:t>
            </a:r>
            <a:r>
              <a:rPr lang="it-IT" dirty="0" err="1" smtClean="0"/>
              <a:t>reached</a:t>
            </a:r>
            <a:r>
              <a:rPr lang="it-IT" dirty="0" smtClean="0"/>
              <a:t> the barrir </a:t>
            </a:r>
            <a:r>
              <a:rPr lang="it-IT" dirty="0" err="1" smtClean="0"/>
              <a:t>point</a:t>
            </a:r>
            <a:endParaRPr lang="it-IT" dirty="0" smtClean="0"/>
          </a:p>
        </p:txBody>
      </p:sp>
      <p:sp>
        <p:nvSpPr>
          <p:cNvPr id="11" name="CasellaDiTesto 10"/>
          <p:cNvSpPr txBox="1"/>
          <p:nvPr/>
        </p:nvSpPr>
        <p:spPr>
          <a:xfrm>
            <a:off x="6481183" y="2244458"/>
            <a:ext cx="13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SOURCE</a:t>
            </a:r>
          </a:p>
          <a:p>
            <a:r>
              <a:rPr lang="it-IT" sz="1400" dirty="0" smtClean="0"/>
              <a:t>PANEL</a:t>
            </a:r>
            <a:endParaRPr lang="it-IT" sz="1400" dirty="0"/>
          </a:p>
        </p:txBody>
      </p:sp>
      <p:cxnSp>
        <p:nvCxnSpPr>
          <p:cNvPr id="12" name="Connettore 2 11"/>
          <p:cNvCxnSpPr/>
          <p:nvPr/>
        </p:nvCxnSpPr>
        <p:spPr>
          <a:xfrm rot="10800000" flipV="1">
            <a:off x="5766986" y="2767678"/>
            <a:ext cx="1040215" cy="781248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387059" y="939800"/>
            <a:ext cx="6903282" cy="11695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Visualizing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Arrays</a:t>
            </a:r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Segnaposto numero diapositiva 8"/>
          <p:cNvSpPr txBox="1">
            <a:spLocks/>
          </p:cNvSpPr>
          <p:nvPr/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459171-1A40-F644-94C6-F5EF5E89DC30}" type="slidenum"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15900" y="1678464"/>
            <a:ext cx="50419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err="1" smtClean="0"/>
              <a:t>After</a:t>
            </a:r>
            <a:r>
              <a:rPr lang="it-IT" dirty="0" smtClean="0"/>
              <a:t> </a:t>
            </a:r>
            <a:r>
              <a:rPr lang="it-IT" dirty="0" err="1" smtClean="0"/>
              <a:t>having</a:t>
            </a:r>
            <a:r>
              <a:rPr lang="it-IT" dirty="0" smtClean="0"/>
              <a:t> set a </a:t>
            </a:r>
            <a:r>
              <a:rPr lang="it-IT" b="1" dirty="0" err="1" smtClean="0"/>
              <a:t>breakpoint</a:t>
            </a:r>
            <a:r>
              <a:rPr lang="it-IT" dirty="0" smtClean="0"/>
              <a:t>, </a:t>
            </a:r>
            <a:r>
              <a:rPr lang="it-IT" dirty="0" err="1" smtClean="0"/>
              <a:t>it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possible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have</a:t>
            </a:r>
            <a:r>
              <a:rPr lang="it-IT" dirty="0" smtClean="0"/>
              <a:t> a look inside a </a:t>
            </a:r>
            <a:r>
              <a:rPr lang="it-IT" dirty="0" err="1" smtClean="0"/>
              <a:t>variable</a:t>
            </a:r>
            <a:r>
              <a:rPr lang="it-IT" dirty="0" smtClean="0"/>
              <a:t>, </a:t>
            </a:r>
            <a:r>
              <a:rPr lang="it-IT" dirty="0" err="1" smtClean="0"/>
              <a:t>by</a:t>
            </a:r>
            <a:r>
              <a:rPr lang="it-IT" dirty="0" smtClean="0"/>
              <a:t> </a:t>
            </a:r>
            <a:r>
              <a:rPr lang="it-IT" dirty="0" err="1" smtClean="0"/>
              <a:t>simply</a:t>
            </a:r>
            <a:r>
              <a:rPr lang="it-IT" dirty="0" smtClean="0"/>
              <a:t> </a:t>
            </a:r>
            <a:r>
              <a:rPr lang="it-IT" dirty="0" err="1" smtClean="0"/>
              <a:t>selecting</a:t>
            </a:r>
            <a:r>
              <a:rPr lang="it-IT" dirty="0" smtClean="0"/>
              <a:t> the </a:t>
            </a:r>
            <a:r>
              <a:rPr lang="it-IT" dirty="0" err="1" smtClean="0"/>
              <a:t>variable</a:t>
            </a:r>
            <a:r>
              <a:rPr lang="it-IT" dirty="0" smtClean="0"/>
              <a:t> in the </a:t>
            </a:r>
            <a:r>
              <a:rPr lang="it-IT" b="1" dirty="0" err="1" smtClean="0"/>
              <a:t>Stack</a:t>
            </a:r>
            <a:r>
              <a:rPr lang="it-IT" b="1" dirty="0" smtClean="0"/>
              <a:t> Frame </a:t>
            </a:r>
            <a:r>
              <a:rPr lang="it-IT" b="1" dirty="0" err="1" smtClean="0"/>
              <a:t>Panel</a:t>
            </a:r>
            <a:r>
              <a:rPr lang="it-IT" dirty="0" smtClean="0"/>
              <a:t> and </a:t>
            </a:r>
            <a:r>
              <a:rPr lang="it-IT" dirty="0" err="1" smtClean="0"/>
              <a:t>then</a:t>
            </a:r>
            <a:r>
              <a:rPr lang="it-IT" dirty="0" smtClean="0"/>
              <a:t> </a:t>
            </a:r>
            <a:r>
              <a:rPr lang="it-IT" dirty="0" err="1" smtClean="0"/>
              <a:t>diving</a:t>
            </a:r>
            <a:r>
              <a:rPr lang="it-IT" dirty="0" smtClean="0"/>
              <a:t> </a:t>
            </a:r>
            <a:r>
              <a:rPr lang="it-IT" dirty="0" err="1" smtClean="0"/>
              <a:t>by</a:t>
            </a:r>
            <a:r>
              <a:rPr lang="it-IT" dirty="0" smtClean="0"/>
              <a:t> a </a:t>
            </a:r>
            <a:r>
              <a:rPr lang="it-IT" dirty="0" err="1" smtClean="0"/>
              <a:t>double-click</a:t>
            </a:r>
            <a:r>
              <a:rPr lang="it-IT" dirty="0" smtClean="0"/>
              <a:t>.</a:t>
            </a:r>
          </a:p>
          <a:p>
            <a:pPr algn="just"/>
            <a:endParaRPr lang="it-IT" dirty="0" smtClean="0"/>
          </a:p>
          <a:p>
            <a:pPr algn="just"/>
            <a:r>
              <a:rPr lang="it-IT" dirty="0" err="1" smtClean="0"/>
              <a:t>This</a:t>
            </a:r>
            <a:r>
              <a:rPr lang="it-IT" dirty="0" smtClean="0"/>
              <a:t> can </a:t>
            </a:r>
            <a:r>
              <a:rPr lang="it-IT" dirty="0" err="1" smtClean="0"/>
              <a:t>be</a:t>
            </a:r>
            <a:r>
              <a:rPr lang="it-IT" dirty="0" smtClean="0"/>
              <a:t> </a:t>
            </a:r>
            <a:r>
              <a:rPr lang="it-IT" dirty="0" err="1" smtClean="0"/>
              <a:t>useful</a:t>
            </a:r>
            <a:r>
              <a:rPr lang="it-IT" dirty="0" smtClean="0"/>
              <a:t> </a:t>
            </a:r>
            <a:r>
              <a:rPr lang="it-IT" dirty="0" err="1" smtClean="0"/>
              <a:t>if</a:t>
            </a:r>
            <a:r>
              <a:rPr lang="it-IT" dirty="0" smtClean="0"/>
              <a:t> </a:t>
            </a:r>
            <a:r>
              <a:rPr lang="it-IT" dirty="0" err="1" smtClean="0"/>
              <a:t>one</a:t>
            </a:r>
            <a:r>
              <a:rPr lang="it-IT" dirty="0" smtClean="0"/>
              <a:t> </a:t>
            </a:r>
            <a:r>
              <a:rPr lang="it-IT" dirty="0" err="1" smtClean="0"/>
              <a:t>wants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explore</a:t>
            </a:r>
            <a:r>
              <a:rPr lang="it-IT" dirty="0" smtClean="0"/>
              <a:t> a </a:t>
            </a:r>
            <a:r>
              <a:rPr lang="it-IT" dirty="0" err="1" smtClean="0"/>
              <a:t>variable</a:t>
            </a:r>
            <a:r>
              <a:rPr lang="it-IT" dirty="0" smtClean="0"/>
              <a:t> </a:t>
            </a:r>
            <a:r>
              <a:rPr lang="it-IT" dirty="0" err="1" smtClean="0"/>
              <a:t>among</a:t>
            </a:r>
            <a:r>
              <a:rPr lang="it-IT" dirty="0" smtClean="0"/>
              <a:t> </a:t>
            </a:r>
            <a:r>
              <a:rPr lang="it-IT" dirty="0" err="1" smtClean="0"/>
              <a:t>different</a:t>
            </a:r>
            <a:r>
              <a:rPr lang="it-IT" dirty="0" smtClean="0"/>
              <a:t> </a:t>
            </a:r>
            <a:r>
              <a:rPr lang="it-IT" dirty="0" err="1" smtClean="0"/>
              <a:t>threads</a:t>
            </a:r>
            <a:r>
              <a:rPr lang="it-IT" dirty="0" smtClean="0"/>
              <a:t>.</a:t>
            </a:r>
          </a:p>
          <a:p>
            <a:pPr algn="just"/>
            <a:endParaRPr lang="it-IT" dirty="0"/>
          </a:p>
        </p:txBody>
      </p:sp>
      <p:pic>
        <p:nvPicPr>
          <p:cNvPr id="15" name="Immagine 14" descr="Immagine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1864654"/>
            <a:ext cx="3683000" cy="4815545"/>
          </a:xfrm>
          <a:prstGeom prst="rect">
            <a:avLst/>
          </a:prstGeom>
        </p:spPr>
      </p:pic>
      <p:sp>
        <p:nvSpPr>
          <p:cNvPr id="16" name="CasellaDiTesto 15"/>
          <p:cNvSpPr txBox="1"/>
          <p:nvPr/>
        </p:nvSpPr>
        <p:spPr>
          <a:xfrm>
            <a:off x="7957143" y="939800"/>
            <a:ext cx="13011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STACK FRAME PANEL</a:t>
            </a:r>
            <a:endParaRPr lang="it-IT" sz="1400" dirty="0"/>
          </a:p>
        </p:txBody>
      </p:sp>
      <p:cxnSp>
        <p:nvCxnSpPr>
          <p:cNvPr id="17" name="Connettore 2 16"/>
          <p:cNvCxnSpPr/>
          <p:nvPr/>
        </p:nvCxnSpPr>
        <p:spPr>
          <a:xfrm rot="5400000">
            <a:off x="7299274" y="1955333"/>
            <a:ext cx="1267936" cy="714198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Immagine 18" descr="Immagine 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900" y="3986788"/>
            <a:ext cx="3810000" cy="2807771"/>
          </a:xfrm>
          <a:prstGeom prst="rect">
            <a:avLst/>
          </a:prstGeom>
        </p:spPr>
      </p:pic>
      <p:sp>
        <p:nvSpPr>
          <p:cNvPr id="20" name="Rettangolo 19"/>
          <p:cNvSpPr/>
          <p:nvPr/>
        </p:nvSpPr>
        <p:spPr>
          <a:xfrm>
            <a:off x="904459" y="3679011"/>
            <a:ext cx="16466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dirty="0" smtClean="0"/>
              <a:t>THREAD INDEX</a:t>
            </a:r>
            <a:endParaRPr lang="it-IT" sz="1400" dirty="0"/>
          </a:p>
        </p:txBody>
      </p:sp>
      <p:cxnSp>
        <p:nvCxnSpPr>
          <p:cNvPr id="21" name="Connettore 2 20"/>
          <p:cNvCxnSpPr/>
          <p:nvPr/>
        </p:nvCxnSpPr>
        <p:spPr>
          <a:xfrm rot="10800000" flipV="1">
            <a:off x="723661" y="3986788"/>
            <a:ext cx="663398" cy="456148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387059" y="939800"/>
            <a:ext cx="6903282" cy="11695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Visualizing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C++ 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Structures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  <a:p>
            <a:pPr algn="ctr"/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Segnaposto numero diapositiva 8"/>
          <p:cNvSpPr txBox="1">
            <a:spLocks/>
          </p:cNvSpPr>
          <p:nvPr/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459171-1A40-F644-94C6-F5EF5E89DC30}" type="slidenum"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191931" y="1740019"/>
            <a:ext cx="89520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calculate</a:t>
            </a:r>
            <a:r>
              <a:rPr lang="it-IT" dirty="0" smtClean="0"/>
              <a:t> the </a:t>
            </a:r>
            <a:r>
              <a:rPr lang="it-IT" dirty="0" err="1" smtClean="0"/>
              <a:t>size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any</a:t>
            </a:r>
            <a:r>
              <a:rPr lang="it-IT" dirty="0" smtClean="0"/>
              <a:t> </a:t>
            </a:r>
            <a:r>
              <a:rPr lang="it-IT" b="1" dirty="0" err="1" smtClean="0"/>
              <a:t>object</a:t>
            </a:r>
            <a:r>
              <a:rPr lang="it-IT" b="1" dirty="0" smtClean="0"/>
              <a:t> </a:t>
            </a:r>
            <a:r>
              <a:rPr lang="it-IT" b="1" dirty="0" err="1" smtClean="0"/>
              <a:t>type</a:t>
            </a:r>
            <a:r>
              <a:rPr lang="it-IT" dirty="0" smtClean="0"/>
              <a:t>, the compiler </a:t>
            </a:r>
            <a:r>
              <a:rPr lang="it-IT" dirty="0" err="1" smtClean="0"/>
              <a:t>must</a:t>
            </a:r>
            <a:r>
              <a:rPr lang="it-IT" dirty="0" smtClean="0"/>
              <a:t> take </a:t>
            </a:r>
            <a:r>
              <a:rPr lang="it-IT" dirty="0" err="1" smtClean="0"/>
              <a:t>into</a:t>
            </a:r>
            <a:r>
              <a:rPr lang="it-IT" dirty="0" smtClean="0"/>
              <a:t> account </a:t>
            </a:r>
            <a:r>
              <a:rPr lang="it-IT" dirty="0" err="1" smtClean="0"/>
              <a:t>any</a:t>
            </a:r>
            <a:r>
              <a:rPr lang="it-IT" dirty="0" smtClean="0"/>
              <a:t> </a:t>
            </a:r>
            <a:r>
              <a:rPr lang="it-IT" dirty="0" err="1" smtClean="0"/>
              <a:t>address</a:t>
            </a:r>
            <a:r>
              <a:rPr lang="it-IT" dirty="0" smtClean="0"/>
              <a:t> </a:t>
            </a:r>
          </a:p>
          <a:p>
            <a:pPr algn="just"/>
            <a:r>
              <a:rPr lang="it-IT" dirty="0" err="1" smtClean="0"/>
              <a:t>alignment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may</a:t>
            </a:r>
            <a:r>
              <a:rPr lang="it-IT" dirty="0" smtClean="0"/>
              <a:t> </a:t>
            </a:r>
            <a:r>
              <a:rPr lang="it-IT" dirty="0" err="1" smtClean="0"/>
              <a:t>be</a:t>
            </a:r>
            <a:r>
              <a:rPr lang="it-IT" dirty="0" smtClean="0"/>
              <a:t> </a:t>
            </a:r>
            <a:r>
              <a:rPr lang="it-IT" dirty="0" err="1" smtClean="0"/>
              <a:t>need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meet</a:t>
            </a:r>
            <a:r>
              <a:rPr lang="it-IT" dirty="0" smtClean="0"/>
              <a:t> </a:t>
            </a:r>
            <a:r>
              <a:rPr lang="it-IT" dirty="0" err="1" smtClean="0"/>
              <a:t>efficiency</a:t>
            </a:r>
            <a:r>
              <a:rPr lang="it-IT" dirty="0" smtClean="0"/>
              <a:t> or </a:t>
            </a:r>
            <a:r>
              <a:rPr lang="it-IT" dirty="0" err="1" smtClean="0"/>
              <a:t>achitectural</a:t>
            </a:r>
            <a:r>
              <a:rPr lang="it-IT" dirty="0" smtClean="0"/>
              <a:t> </a:t>
            </a:r>
            <a:r>
              <a:rPr lang="it-IT" dirty="0" err="1" smtClean="0"/>
              <a:t>constraints</a:t>
            </a:r>
            <a:r>
              <a:rPr lang="it-IT" dirty="0" smtClean="0"/>
              <a:t>. </a:t>
            </a:r>
          </a:p>
          <a:p>
            <a:pPr algn="just"/>
            <a:endParaRPr lang="it-IT" dirty="0" smtClean="0"/>
          </a:p>
          <a:p>
            <a:pPr algn="just"/>
            <a:r>
              <a:rPr lang="it-IT" dirty="0" smtClean="0"/>
              <a:t>The compiler  </a:t>
            </a:r>
            <a:r>
              <a:rPr lang="it-IT" dirty="0" err="1" smtClean="0"/>
              <a:t>accomplishes</a:t>
            </a:r>
            <a:r>
              <a:rPr lang="it-IT" dirty="0" smtClean="0"/>
              <a:t> </a:t>
            </a:r>
            <a:r>
              <a:rPr lang="it-IT" dirty="0" err="1" smtClean="0"/>
              <a:t>this</a:t>
            </a:r>
            <a:r>
              <a:rPr lang="it-IT" dirty="0" smtClean="0"/>
              <a:t> task </a:t>
            </a:r>
            <a:r>
              <a:rPr lang="it-IT" dirty="0" err="1" smtClean="0"/>
              <a:t>by</a:t>
            </a:r>
            <a:r>
              <a:rPr lang="it-IT" dirty="0" smtClean="0"/>
              <a:t> </a:t>
            </a:r>
            <a:r>
              <a:rPr lang="it-IT" dirty="0" err="1" smtClean="0"/>
              <a:t>inserting</a:t>
            </a:r>
            <a:r>
              <a:rPr lang="it-IT" dirty="0" smtClean="0"/>
              <a:t> </a:t>
            </a:r>
            <a:r>
              <a:rPr lang="it-IT" dirty="0" err="1" smtClean="0"/>
              <a:t>unused</a:t>
            </a:r>
            <a:r>
              <a:rPr lang="it-IT" dirty="0" smtClean="0"/>
              <a:t> </a:t>
            </a:r>
            <a:r>
              <a:rPr lang="it-IT" b="1" dirty="0" err="1" smtClean="0"/>
              <a:t>padding</a:t>
            </a:r>
            <a:r>
              <a:rPr lang="it-IT" dirty="0" smtClean="0"/>
              <a:t> </a:t>
            </a:r>
            <a:r>
              <a:rPr lang="it-IT" b="1" dirty="0" err="1" smtClean="0"/>
              <a:t>bytes</a:t>
            </a:r>
            <a:r>
              <a:rPr lang="it-IT" dirty="0" smtClean="0"/>
              <a:t> </a:t>
            </a:r>
            <a:r>
              <a:rPr lang="it-IT" dirty="0" err="1" smtClean="0"/>
              <a:t>between</a:t>
            </a:r>
            <a:r>
              <a:rPr lang="it-IT" dirty="0" smtClean="0"/>
              <a:t> </a:t>
            </a:r>
            <a:r>
              <a:rPr lang="it-IT" dirty="0" err="1" smtClean="0"/>
              <a:t>members</a:t>
            </a:r>
            <a:r>
              <a:rPr lang="it-IT" dirty="0" smtClean="0"/>
              <a:t> </a:t>
            </a:r>
            <a:r>
              <a:rPr lang="it-IT" dirty="0" err="1" smtClean="0"/>
              <a:t>as</a:t>
            </a:r>
            <a:r>
              <a:rPr lang="it-IT" dirty="0" smtClean="0"/>
              <a:t> </a:t>
            </a:r>
            <a:r>
              <a:rPr lang="it-IT" dirty="0" err="1" smtClean="0"/>
              <a:t>needed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satisfy</a:t>
            </a:r>
            <a:r>
              <a:rPr lang="it-IT" dirty="0" smtClean="0"/>
              <a:t> the </a:t>
            </a:r>
            <a:r>
              <a:rPr lang="it-IT" dirty="0" err="1" smtClean="0"/>
              <a:t>alignment</a:t>
            </a:r>
            <a:r>
              <a:rPr lang="it-IT" dirty="0" smtClean="0"/>
              <a:t> </a:t>
            </a:r>
            <a:r>
              <a:rPr lang="it-IT" dirty="0" err="1" smtClean="0"/>
              <a:t>requirements</a:t>
            </a:r>
            <a:r>
              <a:rPr lang="it-IT" dirty="0" smtClean="0"/>
              <a:t>. </a:t>
            </a:r>
            <a:r>
              <a:rPr lang="it-IT" dirty="0" err="1" smtClean="0"/>
              <a:t>There</a:t>
            </a:r>
            <a:r>
              <a:rPr lang="it-IT" dirty="0" smtClean="0"/>
              <a:t> </a:t>
            </a:r>
            <a:r>
              <a:rPr lang="it-IT" dirty="0" err="1" smtClean="0"/>
              <a:t>may</a:t>
            </a:r>
            <a:r>
              <a:rPr lang="it-IT" dirty="0" smtClean="0"/>
              <a:t> </a:t>
            </a:r>
            <a:r>
              <a:rPr lang="it-IT" dirty="0" err="1" smtClean="0"/>
              <a:t>also</a:t>
            </a:r>
            <a:r>
              <a:rPr lang="it-IT" dirty="0" smtClean="0"/>
              <a:t> </a:t>
            </a:r>
            <a:r>
              <a:rPr lang="it-IT" dirty="0" err="1" smtClean="0"/>
              <a:t>be</a:t>
            </a:r>
            <a:r>
              <a:rPr lang="it-IT" dirty="0" smtClean="0"/>
              <a:t> </a:t>
            </a:r>
            <a:r>
              <a:rPr lang="it-IT" dirty="0" err="1" smtClean="0"/>
              <a:t>padding</a:t>
            </a:r>
            <a:r>
              <a:rPr lang="it-IT" dirty="0" smtClean="0"/>
              <a:t> at the end </a:t>
            </a:r>
            <a:r>
              <a:rPr lang="it-IT" dirty="0" err="1" smtClean="0"/>
              <a:t>of</a:t>
            </a:r>
            <a:r>
              <a:rPr lang="it-IT" dirty="0" smtClean="0"/>
              <a:t> a </a:t>
            </a:r>
            <a:r>
              <a:rPr lang="it-IT" dirty="0" err="1" smtClean="0"/>
              <a:t>structure</a:t>
            </a:r>
            <a:r>
              <a:rPr lang="it-IT" dirty="0" smtClean="0"/>
              <a:t> </a:t>
            </a:r>
            <a:r>
              <a:rPr lang="it-IT" dirty="0" err="1" smtClean="0"/>
              <a:t>to</a:t>
            </a:r>
            <a:r>
              <a:rPr lang="it-IT" dirty="0" smtClean="0"/>
              <a:t> </a:t>
            </a:r>
            <a:r>
              <a:rPr lang="it-IT" dirty="0" err="1" smtClean="0"/>
              <a:t>ensure</a:t>
            </a:r>
            <a:r>
              <a:rPr lang="it-IT" dirty="0" smtClean="0"/>
              <a:t> </a:t>
            </a:r>
            <a:r>
              <a:rPr lang="it-IT" dirty="0" err="1" smtClean="0"/>
              <a:t>proper</a:t>
            </a:r>
            <a:r>
              <a:rPr lang="it-IT" dirty="0" smtClean="0"/>
              <a:t> </a:t>
            </a:r>
            <a:r>
              <a:rPr lang="it-IT" dirty="0" err="1" smtClean="0"/>
              <a:t>alignment</a:t>
            </a:r>
            <a:r>
              <a:rPr lang="it-IT" dirty="0" smtClean="0"/>
              <a:t> in case the </a:t>
            </a:r>
            <a:r>
              <a:rPr lang="it-IT" dirty="0" err="1" smtClean="0"/>
              <a:t>structure</a:t>
            </a:r>
            <a:r>
              <a:rPr lang="it-IT" dirty="0" smtClean="0"/>
              <a:t> </a:t>
            </a:r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ever</a:t>
            </a:r>
            <a:r>
              <a:rPr lang="it-IT" dirty="0" smtClean="0"/>
              <a:t> </a:t>
            </a:r>
            <a:r>
              <a:rPr lang="it-IT" dirty="0" err="1" smtClean="0"/>
              <a:t>used</a:t>
            </a:r>
            <a:r>
              <a:rPr lang="it-IT" dirty="0" smtClean="0"/>
              <a:t> </a:t>
            </a:r>
            <a:r>
              <a:rPr lang="it-IT" dirty="0" err="1" smtClean="0"/>
              <a:t>as</a:t>
            </a:r>
            <a:r>
              <a:rPr lang="it-IT" dirty="0" smtClean="0"/>
              <a:t> </a:t>
            </a:r>
            <a:r>
              <a:rPr lang="it-IT" dirty="0" err="1" smtClean="0"/>
              <a:t>an</a:t>
            </a:r>
            <a:r>
              <a:rPr lang="it-IT" dirty="0" smtClean="0"/>
              <a:t> </a:t>
            </a:r>
            <a:r>
              <a:rPr lang="it-IT" dirty="0" err="1" smtClean="0"/>
              <a:t>element</a:t>
            </a:r>
            <a:r>
              <a:rPr lang="it-IT" dirty="0" smtClean="0"/>
              <a:t>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an</a:t>
            </a:r>
            <a:r>
              <a:rPr lang="it-IT" dirty="0" smtClean="0"/>
              <a:t> </a:t>
            </a:r>
            <a:r>
              <a:rPr lang="it-IT" dirty="0" err="1" smtClean="0"/>
              <a:t>array</a:t>
            </a:r>
            <a:r>
              <a:rPr lang="it-IT" dirty="0" smtClean="0"/>
              <a:t>.</a:t>
            </a:r>
          </a:p>
          <a:p>
            <a:pPr algn="just"/>
            <a:endParaRPr lang="it-IT" dirty="0"/>
          </a:p>
        </p:txBody>
      </p:sp>
      <p:pic>
        <p:nvPicPr>
          <p:cNvPr id="13" name="Immagine 12" descr="Immagine 4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305300" y="3765550"/>
            <a:ext cx="4489882" cy="2590800"/>
          </a:xfrm>
          <a:prstGeom prst="rect">
            <a:avLst/>
          </a:prstGeom>
        </p:spPr>
      </p:pic>
      <p:pic>
        <p:nvPicPr>
          <p:cNvPr id="18" name="Immagine 17" descr="Immagine 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31" y="4211082"/>
            <a:ext cx="3498850" cy="2400102"/>
          </a:xfrm>
          <a:prstGeom prst="rect">
            <a:avLst/>
          </a:prstGeom>
        </p:spPr>
      </p:pic>
      <p:sp>
        <p:nvSpPr>
          <p:cNvPr id="22" name="CasellaDiTesto 21"/>
          <p:cNvSpPr txBox="1"/>
          <p:nvPr/>
        </p:nvSpPr>
        <p:spPr>
          <a:xfrm>
            <a:off x="191931" y="3765550"/>
            <a:ext cx="3347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Selecting</a:t>
            </a:r>
            <a:r>
              <a:rPr lang="it-IT" dirty="0" smtClean="0"/>
              <a:t> </a:t>
            </a:r>
            <a:r>
              <a:rPr lang="it-IT" b="1" dirty="0" err="1" smtClean="0"/>
              <a:t>View</a:t>
            </a:r>
            <a:r>
              <a:rPr lang="it-IT" b="1" dirty="0" smtClean="0"/>
              <a:t> &gt; </a:t>
            </a:r>
            <a:r>
              <a:rPr lang="it-IT" b="1" dirty="0" err="1" smtClean="0"/>
              <a:t>Padding</a:t>
            </a:r>
            <a:r>
              <a:rPr lang="it-IT" b="1" dirty="0" smtClean="0"/>
              <a:t> </a:t>
            </a:r>
            <a:r>
              <a:rPr lang="it-IT" dirty="0" err="1" smtClean="0"/>
              <a:t>gives</a:t>
            </a:r>
            <a:r>
              <a:rPr lang="it-IT" dirty="0" smtClean="0"/>
              <a:t>:</a:t>
            </a:r>
            <a:endParaRPr lang="it-IT" dirty="0"/>
          </a:p>
        </p:txBody>
      </p:sp>
      <p:sp>
        <p:nvSpPr>
          <p:cNvPr id="23" name="CasellaDiTesto 22"/>
          <p:cNvSpPr txBox="1"/>
          <p:nvPr/>
        </p:nvSpPr>
        <p:spPr>
          <a:xfrm>
            <a:off x="7332847" y="6198255"/>
            <a:ext cx="1559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1400" dirty="0" smtClean="0"/>
          </a:p>
          <a:p>
            <a:r>
              <a:rPr lang="it-IT" sz="1400" dirty="0" smtClean="0"/>
              <a:t>CODE</a:t>
            </a:r>
            <a:endParaRPr lang="it-IT" sz="1400" dirty="0"/>
          </a:p>
        </p:txBody>
      </p:sp>
      <p:cxnSp>
        <p:nvCxnSpPr>
          <p:cNvPr id="24" name="Connettore 2 23"/>
          <p:cNvCxnSpPr/>
          <p:nvPr/>
        </p:nvCxnSpPr>
        <p:spPr>
          <a:xfrm rot="10800000">
            <a:off x="6819898" y="6198255"/>
            <a:ext cx="512949" cy="39241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Immagine 24" descr="Immagine 4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3042" y="5543550"/>
            <a:ext cx="352258" cy="196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59171-1A40-F644-94C6-F5EF5E89DC30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209259" y="1079500"/>
            <a:ext cx="6903282" cy="11695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Message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Queue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Graph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(</a:t>
            </a:r>
            <a:r>
              <a:rPr lang="it-IT" sz="35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</a:t>
            </a:r>
            <a:r>
              <a:rPr lang="it-IT" sz="35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</a:t>
            </a:r>
          </a:p>
          <a:p>
            <a:pPr algn="ctr"/>
            <a:endParaRPr lang="it-IT" sz="35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Segnaposto numero diapositiva 8"/>
          <p:cNvSpPr txBox="1">
            <a:spLocks/>
          </p:cNvSpPr>
          <p:nvPr/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459171-1A40-F644-94C6-F5EF5E89DC30}" type="slidenum">
              <a:rPr kumimoji="0" lang="it-IT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1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41300" y="1988234"/>
            <a:ext cx="886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 err="1" smtClean="0"/>
              <a:t>Tools</a:t>
            </a:r>
            <a:r>
              <a:rPr lang="it-IT" b="1" dirty="0" smtClean="0"/>
              <a:t> &gt; </a:t>
            </a:r>
            <a:r>
              <a:rPr lang="it-IT" b="1" dirty="0" err="1" smtClean="0"/>
              <a:t>Message</a:t>
            </a:r>
            <a:r>
              <a:rPr lang="it-IT" b="1" dirty="0" smtClean="0"/>
              <a:t> </a:t>
            </a:r>
            <a:r>
              <a:rPr lang="it-IT" b="1" dirty="0" err="1" smtClean="0"/>
              <a:t>Queue</a:t>
            </a:r>
            <a:r>
              <a:rPr lang="it-IT" b="1" dirty="0" smtClean="0"/>
              <a:t> </a:t>
            </a:r>
            <a:r>
              <a:rPr lang="it-IT" b="1" dirty="0" err="1" smtClean="0"/>
              <a:t>Graph</a:t>
            </a:r>
            <a:r>
              <a:rPr lang="it-IT" b="1" dirty="0" smtClean="0"/>
              <a:t> </a:t>
            </a:r>
            <a:r>
              <a:rPr lang="it-IT" dirty="0" err="1" smtClean="0"/>
              <a:t>displays</a:t>
            </a:r>
            <a:r>
              <a:rPr lang="it-IT" dirty="0" smtClean="0"/>
              <a:t> a </a:t>
            </a:r>
            <a:r>
              <a:rPr lang="it-IT" dirty="0" err="1" smtClean="0"/>
              <a:t>window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shows</a:t>
            </a:r>
            <a:r>
              <a:rPr lang="it-IT" dirty="0" smtClean="0"/>
              <a:t> a </a:t>
            </a:r>
            <a:r>
              <a:rPr lang="it-IT" dirty="0" err="1" smtClean="0"/>
              <a:t>graphic</a:t>
            </a:r>
            <a:r>
              <a:rPr lang="it-IT" dirty="0" smtClean="0"/>
              <a:t> </a:t>
            </a:r>
            <a:r>
              <a:rPr lang="it-IT" dirty="0" err="1" smtClean="0"/>
              <a:t>representation</a:t>
            </a:r>
            <a:endParaRPr lang="it-IT" dirty="0" smtClean="0"/>
          </a:p>
          <a:p>
            <a:pPr algn="just"/>
            <a:r>
              <a:rPr lang="it-IT" dirty="0" err="1" smtClean="0"/>
              <a:t>of</a:t>
            </a:r>
            <a:r>
              <a:rPr lang="it-IT" dirty="0" smtClean="0"/>
              <a:t> the state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message</a:t>
            </a:r>
            <a:r>
              <a:rPr lang="it-IT" dirty="0" smtClean="0"/>
              <a:t> </a:t>
            </a:r>
            <a:r>
              <a:rPr lang="it-IT" dirty="0" err="1" smtClean="0"/>
              <a:t>queue</a:t>
            </a:r>
            <a:r>
              <a:rPr lang="it-IT" dirty="0" smtClean="0"/>
              <a:t> information.  </a:t>
            </a:r>
            <a:r>
              <a:rPr lang="it-IT" dirty="0" err="1" smtClean="0"/>
              <a:t>This</a:t>
            </a:r>
            <a:r>
              <a:rPr lang="it-IT" dirty="0" smtClean="0"/>
              <a:t> </a:t>
            </a:r>
            <a:r>
              <a:rPr lang="it-IT" dirty="0" err="1" smtClean="0"/>
              <a:t>graph</a:t>
            </a:r>
            <a:r>
              <a:rPr lang="it-IT" dirty="0" smtClean="0"/>
              <a:t> </a:t>
            </a:r>
            <a:r>
              <a:rPr lang="it-IT" dirty="0" err="1" smtClean="0"/>
              <a:t>shows</a:t>
            </a:r>
            <a:r>
              <a:rPr lang="it-IT" dirty="0" smtClean="0"/>
              <a:t> </a:t>
            </a:r>
            <a:r>
              <a:rPr lang="it-IT" dirty="0" err="1" smtClean="0"/>
              <a:t>you</a:t>
            </a:r>
            <a:r>
              <a:rPr lang="it-IT" dirty="0" smtClean="0"/>
              <a:t> the state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your</a:t>
            </a:r>
            <a:r>
              <a:rPr lang="it-IT" dirty="0" smtClean="0"/>
              <a:t> </a:t>
            </a:r>
          </a:p>
          <a:p>
            <a:pPr algn="just"/>
            <a:r>
              <a:rPr lang="it-IT" dirty="0" err="1" smtClean="0"/>
              <a:t>program</a:t>
            </a:r>
            <a:r>
              <a:rPr lang="it-IT" dirty="0" smtClean="0"/>
              <a:t> at a </a:t>
            </a:r>
            <a:r>
              <a:rPr lang="it-IT" dirty="0" err="1" smtClean="0"/>
              <a:t>particular</a:t>
            </a:r>
            <a:r>
              <a:rPr lang="it-IT" dirty="0" smtClean="0"/>
              <a:t> </a:t>
            </a:r>
            <a:r>
              <a:rPr lang="it-IT" dirty="0" err="1" smtClean="0"/>
              <a:t>instant</a:t>
            </a:r>
            <a:r>
              <a:rPr lang="it-IT" dirty="0" smtClean="0"/>
              <a:t>.</a:t>
            </a:r>
            <a:endParaRPr lang="it-IT" dirty="0"/>
          </a:p>
        </p:txBody>
      </p:sp>
      <p:pic>
        <p:nvPicPr>
          <p:cNvPr id="7" name="Immagine 6" descr="Immagine 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" y="3220154"/>
            <a:ext cx="3213685" cy="3416122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6125845" y="3249632"/>
            <a:ext cx="29546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 smtClean="0"/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it-IT" dirty="0" smtClean="0"/>
              <a:t> </a:t>
            </a:r>
            <a:r>
              <a:rPr lang="it-IT" dirty="0" smtClean="0">
                <a:solidFill>
                  <a:schemeClr val="accent1">
                    <a:lumMod val="75000"/>
                  </a:schemeClr>
                </a:solidFill>
              </a:rPr>
              <a:t>GREEN</a:t>
            </a:r>
            <a:r>
              <a:rPr lang="it-IT" dirty="0" smtClean="0"/>
              <a:t> </a:t>
            </a:r>
            <a:r>
              <a:rPr lang="it-IT" dirty="0" err="1" smtClean="0"/>
              <a:t>Pending</a:t>
            </a:r>
            <a:r>
              <a:rPr lang="it-IT" dirty="0" smtClean="0"/>
              <a:t> </a:t>
            </a:r>
            <a:r>
              <a:rPr lang="it-IT" dirty="0" err="1" smtClean="0"/>
              <a:t>Sends</a:t>
            </a:r>
            <a:r>
              <a:rPr lang="it-IT" dirty="0" smtClean="0"/>
              <a:t>  </a:t>
            </a:r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3366FF"/>
                </a:solidFill>
              </a:rPr>
              <a:t>BLUE</a:t>
            </a:r>
            <a:r>
              <a:rPr lang="it-IT" dirty="0" smtClean="0"/>
              <a:t>     </a:t>
            </a:r>
            <a:r>
              <a:rPr lang="it-IT" dirty="0" err="1" smtClean="0"/>
              <a:t>Pending</a:t>
            </a:r>
            <a:r>
              <a:rPr lang="it-IT" dirty="0" smtClean="0"/>
              <a:t> </a:t>
            </a:r>
            <a:r>
              <a:rPr lang="it-IT" dirty="0" err="1" smtClean="0"/>
              <a:t>Receives</a:t>
            </a:r>
            <a:endParaRPr lang="it-IT" dirty="0" smtClean="0"/>
          </a:p>
          <a:p>
            <a:pPr>
              <a:buClr>
                <a:schemeClr val="tx2"/>
              </a:buClr>
              <a:buFont typeface="Wingdings" charset="2"/>
              <a:buChar char="§"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FF0000"/>
                </a:solidFill>
              </a:rPr>
              <a:t>RED</a:t>
            </a:r>
            <a:r>
              <a:rPr lang="it-IT" dirty="0" smtClean="0"/>
              <a:t>       </a:t>
            </a:r>
            <a:r>
              <a:rPr lang="it-IT" dirty="0" err="1" smtClean="0"/>
              <a:t>Unespected</a:t>
            </a:r>
            <a:r>
              <a:rPr lang="it-IT" dirty="0" smtClean="0"/>
              <a:t> </a:t>
            </a:r>
            <a:r>
              <a:rPr lang="it-IT" dirty="0" err="1" smtClean="0"/>
              <a:t>Msgs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305300" y="3752671"/>
            <a:ext cx="1860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STATUS INFO :</a:t>
            </a:r>
            <a:endParaRPr lang="it-IT" dirty="0"/>
          </a:p>
        </p:txBody>
      </p:sp>
      <p:cxnSp>
        <p:nvCxnSpPr>
          <p:cNvPr id="13" name="Connettore 2 12"/>
          <p:cNvCxnSpPr/>
          <p:nvPr/>
        </p:nvCxnSpPr>
        <p:spPr>
          <a:xfrm rot="10800000" flipV="1">
            <a:off x="2642894" y="3249633"/>
            <a:ext cx="837491" cy="675005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3411307" y="3089623"/>
            <a:ext cx="1559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 MPI MESSAGE</a:t>
            </a:r>
          </a:p>
          <a:p>
            <a:r>
              <a:rPr lang="it-IT" sz="1400" dirty="0" smtClean="0"/>
              <a:t>          TAG</a:t>
            </a:r>
            <a:endParaRPr lang="it-IT" sz="1400" dirty="0"/>
          </a:p>
        </p:txBody>
      </p:sp>
      <p:cxnSp>
        <p:nvCxnSpPr>
          <p:cNvPr id="18" name="Connettore 2 17"/>
          <p:cNvCxnSpPr/>
          <p:nvPr/>
        </p:nvCxnSpPr>
        <p:spPr>
          <a:xfrm rot="10800000">
            <a:off x="2840517" y="4322747"/>
            <a:ext cx="685090" cy="433224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3480385" y="4576682"/>
            <a:ext cx="13011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PROC ID</a:t>
            </a:r>
            <a:endParaRPr lang="it-IT" sz="1400" dirty="0"/>
          </a:p>
        </p:txBody>
      </p:sp>
      <p:pic>
        <p:nvPicPr>
          <p:cNvPr id="24" name="Immagine 23" descr="Immagine 2.pn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05785" y="4965598"/>
            <a:ext cx="5625515" cy="1390752"/>
          </a:xfrm>
          <a:prstGeom prst="rect">
            <a:avLst/>
          </a:prstGeom>
        </p:spPr>
      </p:pic>
      <p:pic>
        <p:nvPicPr>
          <p:cNvPr id="25" name="Immagine 24" descr="Immagine 4.p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11449" y="5486400"/>
            <a:ext cx="352258" cy="196850"/>
          </a:xfrm>
          <a:prstGeom prst="rect">
            <a:avLst/>
          </a:prstGeom>
        </p:spPr>
      </p:pic>
      <p:sp>
        <p:nvSpPr>
          <p:cNvPr id="26" name="CasellaDiTesto 25"/>
          <p:cNvSpPr txBox="1"/>
          <p:nvPr/>
        </p:nvSpPr>
        <p:spPr>
          <a:xfrm>
            <a:off x="7332848" y="6374666"/>
            <a:ext cx="1559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PSEUDO</a:t>
            </a:r>
          </a:p>
          <a:p>
            <a:r>
              <a:rPr lang="it-IT" sz="1400" dirty="0" smtClean="0"/>
              <a:t>CODE</a:t>
            </a:r>
            <a:endParaRPr lang="it-IT" sz="1400" dirty="0"/>
          </a:p>
        </p:txBody>
      </p:sp>
      <p:cxnSp>
        <p:nvCxnSpPr>
          <p:cNvPr id="27" name="Connettore 2 26"/>
          <p:cNvCxnSpPr/>
          <p:nvPr/>
        </p:nvCxnSpPr>
        <p:spPr>
          <a:xfrm rot="10800000">
            <a:off x="6819899" y="6374666"/>
            <a:ext cx="512949" cy="392416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CasellaDiTesto 18"/>
          <p:cNvSpPr txBox="1"/>
          <p:nvPr/>
        </p:nvSpPr>
        <p:spPr>
          <a:xfrm>
            <a:off x="5329203" y="2766457"/>
            <a:ext cx="3751297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</a:rPr>
              <a:t>		WARNING: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WORKS  </a:t>
            </a:r>
            <a:r>
              <a:rPr lang="it-IT" b="1" dirty="0" err="1" smtClean="0">
                <a:solidFill>
                  <a:srgbClr val="FF0000"/>
                </a:solidFill>
              </a:rPr>
              <a:t>only</a:t>
            </a:r>
            <a:r>
              <a:rPr lang="it-IT" b="1" dirty="0" smtClean="0">
                <a:solidFill>
                  <a:srgbClr val="FF0000"/>
                </a:solidFill>
              </a:rPr>
              <a:t> ON CRESCO </a:t>
            </a:r>
            <a:r>
              <a:rPr lang="it-IT" b="1" dirty="0" err="1" smtClean="0">
                <a:solidFill>
                  <a:srgbClr val="FF0000"/>
                </a:solidFill>
              </a:rPr>
              <a:t>1</a:t>
            </a:r>
            <a:r>
              <a:rPr lang="it-IT" b="1" dirty="0" smtClean="0">
                <a:solidFill>
                  <a:srgbClr val="FF0000"/>
                </a:solidFill>
              </a:rPr>
              <a:t> or </a:t>
            </a:r>
            <a:r>
              <a:rPr lang="it-IT" b="1" dirty="0" err="1" smtClean="0">
                <a:solidFill>
                  <a:srgbClr val="FF0000"/>
                </a:solidFill>
              </a:rPr>
              <a:t>2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endParaRPr lang="it-IT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uttura personalizzat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Struttura personalizzat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Genesi">
  <a:themeElements>
    <a:clrScheme name="Genesi">
      <a:dk1>
        <a:sysClr val="windowText" lastClr="000000"/>
      </a:dk1>
      <a:lt1>
        <a:sysClr val="window" lastClr="FFFFFF"/>
      </a:lt1>
      <a:dk2>
        <a:srgbClr val="465466"/>
      </a:dk2>
      <a:lt2>
        <a:srgbClr val="BBD7F8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B0F0"/>
      </a:hlink>
      <a:folHlink>
        <a:srgbClr val="0070C0"/>
      </a:folHlink>
    </a:clrScheme>
    <a:fontScheme name="Genesi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Genesi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00000"/>
                <a:greenMod val="110000"/>
              </a:schemeClr>
            </a:gs>
            <a:gs pos="75000">
              <a:schemeClr val="phClr">
                <a:tint val="40000"/>
                <a:satMod val="150000"/>
                <a:redMod val="100000"/>
                <a:blueMod val="100000"/>
              </a:schemeClr>
            </a:gs>
            <a:gs pos="100000">
              <a:schemeClr val="phClr">
                <a:tint val="60000"/>
                <a:satMod val="120000"/>
                <a:redMod val="100000"/>
                <a:blueMod val="100000"/>
              </a:schemeClr>
            </a:gs>
          </a:gsLst>
          <a:path path="circle">
            <a:fillToRect l="25000" t="25000" r="5000" b="5000"/>
          </a:path>
        </a:gradFill>
        <a:gradFill rotWithShape="1">
          <a:gsLst>
            <a:gs pos="0">
              <a:schemeClr val="phClr">
                <a:tint val="50000"/>
                <a:shade val="100000"/>
                <a:alpha val="100000"/>
                <a:satMod val="150000"/>
              </a:schemeClr>
            </a:gs>
            <a:gs pos="40000">
              <a:schemeClr val="phClr">
                <a:tint val="70000"/>
                <a:shade val="100000"/>
                <a:alpha val="100000"/>
                <a:satMod val="150000"/>
              </a:schemeClr>
            </a:gs>
            <a:gs pos="100000">
              <a:schemeClr val="phClr">
                <a:shade val="90000"/>
                <a:satMod val="11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11400000" sx="102000" sy="101000" algn="tl" rotWithShape="0">
              <a:srgbClr val="000000">
                <a:alpha val="35000"/>
              </a:srgbClr>
            </a:outerShdw>
          </a:effectLst>
          <a:scene3d>
            <a:camera prst="perspectiveFront" fov="4800000"/>
            <a:lightRig rig="morning" dir="tl"/>
          </a:scene3d>
          <a:sp3d prstMaterial="softmetal">
            <a:bevelT w="0" h="0"/>
          </a:sp3d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reflection blurRad="101600" stA="40000" endPos="50000" dist="63500" dir="5400000" fadeDir="7200000" sy="-100000" kx="300000" rotWithShape="0"/>
          </a:effectLst>
          <a:scene3d>
            <a:camera prst="orthographicFront">
              <a:rot lat="0" lon="0" rev="0"/>
            </a:camera>
            <a:lightRig rig="chilly" dir="tr">
              <a:rot lat="0" lon="0" rev="1200000"/>
            </a:lightRig>
          </a:scene3d>
          <a:sp3d prstMaterial="plastic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1"/>
          <a:stretch/>
        </a:blipFill>
        <a:blipFill rotWithShape="1">
          <a:blip xmlns:r="http://schemas.openxmlformats.org/officeDocument/2006/relationships" r:embed="rId2"/>
          <a:stretch/>
        </a:blipFill>
        <a:blipFill rotWithShape="1">
          <a:blip xmlns:r="http://schemas.openxmlformats.org/officeDocument/2006/relationships" r:embed="rId3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Brezza.thmx</Template>
  <TotalTime>5968</TotalTime>
  <Words>1101</Words>
  <Application>Microsoft Macintosh PowerPoint</Application>
  <PresentationFormat>Presentazione su schermo (4:3)</PresentationFormat>
  <Paragraphs>204</Paragraphs>
  <Slides>17</Slides>
  <Notes>0</Notes>
  <HiddenSlides>0</HiddenSlides>
  <MMClips>0</MMClips>
  <ScaleCrop>false</ScaleCrop>
  <HeadingPairs>
    <vt:vector size="6" baseType="variant">
      <vt:variant>
        <vt:lpstr>Modello struttura</vt:lpstr>
      </vt:variant>
      <vt:variant>
        <vt:i4>3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1" baseType="lpstr">
      <vt:lpstr>Struttura personalizzata</vt:lpstr>
      <vt:lpstr>1_Struttura personalizzata</vt:lpstr>
      <vt:lpstr>Genesi</vt:lpstr>
      <vt:lpstr>Equation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</vt:vector>
  </TitlesOfParts>
  <Company>Sapienza - Università di Roma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giuseppe zollo</dc:creator>
  <cp:lastModifiedBy>乩歫椠䱡畳椀㸲㻸ꔿ㌋䬮ꍰ䞮誀圇짗꾬钒붤鏊꣊㥊揤鞁</cp:lastModifiedBy>
  <cp:revision>432</cp:revision>
  <dcterms:created xsi:type="dcterms:W3CDTF">2014-06-16T13:58:37Z</dcterms:created>
  <dcterms:modified xsi:type="dcterms:W3CDTF">2014-06-16T14:03:36Z</dcterms:modified>
</cp:coreProperties>
</file>