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2.jpg" ContentType="image/jpeg"/>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4.jpg" ContentType="image/jpeg"/>
  <Override PartName="/ppt/notesSlides/notesSlide4.xml" ContentType="application/vnd.openxmlformats-officedocument.presentationml.notesSlide+xml"/>
  <Override PartName="/ppt/media/image38.jpg" ContentType="image/jpe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7" r:id="rId5"/>
  </p:sldMasterIdLst>
  <p:notesMasterIdLst>
    <p:notesMasterId r:id="rId32"/>
  </p:notesMasterIdLst>
  <p:sldIdLst>
    <p:sldId id="256" r:id="rId6"/>
    <p:sldId id="304" r:id="rId7"/>
    <p:sldId id="262" r:id="rId8"/>
    <p:sldId id="265" r:id="rId9"/>
    <p:sldId id="305" r:id="rId10"/>
    <p:sldId id="263" r:id="rId11"/>
    <p:sldId id="266" r:id="rId12"/>
    <p:sldId id="306" r:id="rId13"/>
    <p:sldId id="269" r:id="rId14"/>
    <p:sldId id="268" r:id="rId15"/>
    <p:sldId id="274" r:id="rId16"/>
    <p:sldId id="275" r:id="rId17"/>
    <p:sldId id="307" r:id="rId18"/>
    <p:sldId id="315" r:id="rId19"/>
    <p:sldId id="316" r:id="rId20"/>
    <p:sldId id="289" r:id="rId21"/>
    <p:sldId id="288" r:id="rId22"/>
    <p:sldId id="277" r:id="rId23"/>
    <p:sldId id="280" r:id="rId24"/>
    <p:sldId id="309" r:id="rId25"/>
    <p:sldId id="310" r:id="rId26"/>
    <p:sldId id="281" r:id="rId27"/>
    <p:sldId id="259" r:id="rId28"/>
    <p:sldId id="314" r:id="rId29"/>
    <p:sldId id="290" r:id="rId30"/>
    <p:sldId id="273" r:id="rId31"/>
  </p:sldIdLst>
  <p:sldSz cx="12192000" cy="6858000"/>
  <p:notesSz cx="12192000" cy="6858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3C31"/>
    <a:srgbClr val="A8001C"/>
    <a:srgbClr val="FF4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35"/>
    <p:restoredTop sz="88368"/>
  </p:normalViewPr>
  <p:slideViewPr>
    <p:cSldViewPr>
      <p:cViewPr varScale="1">
        <p:scale>
          <a:sx n="116" d="100"/>
          <a:sy n="116" d="100"/>
        </p:scale>
        <p:origin x="200" y="4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1A7C8D-1872-A340-B91B-F0608FCC1E8E}" type="doc">
      <dgm:prSet loTypeId="urn:microsoft.com/office/officeart/2005/8/layout/chart3" loCatId="" qsTypeId="urn:microsoft.com/office/officeart/2005/8/quickstyle/simple1" qsCatId="simple" csTypeId="urn:microsoft.com/office/officeart/2005/8/colors/accent1_2" csCatId="accent1" phldr="1"/>
      <dgm:spPr/>
    </dgm:pt>
    <dgm:pt modelId="{EB13DEA7-CFB2-EA4C-B1FD-69E8BF034781}">
      <dgm:prSet phldrT="[Testo]"/>
      <dgm:spPr>
        <a:solidFill>
          <a:schemeClr val="accent1">
            <a:lumMod val="75000"/>
          </a:schemeClr>
        </a:solidFill>
        <a:ln>
          <a:solidFill>
            <a:schemeClr val="lt1">
              <a:hueOff val="0"/>
              <a:satOff val="0"/>
              <a:lumOff val="0"/>
            </a:schemeClr>
          </a:solidFill>
        </a:ln>
      </dgm:spPr>
      <dgm:t>
        <a:bodyPr/>
        <a:lstStyle/>
        <a:p>
          <a:r>
            <a:rPr lang="it-IT" dirty="0"/>
            <a:t>THALES</a:t>
          </a:r>
        </a:p>
      </dgm:t>
    </dgm:pt>
    <dgm:pt modelId="{96A34D73-4046-6442-AA18-F4D7BDC1D442}" type="parTrans" cxnId="{6F2C2FA5-634B-5B43-8C1E-49070B7CCEE3}">
      <dgm:prSet/>
      <dgm:spPr/>
      <dgm:t>
        <a:bodyPr/>
        <a:lstStyle/>
        <a:p>
          <a:endParaRPr lang="it-IT"/>
        </a:p>
      </dgm:t>
    </dgm:pt>
    <dgm:pt modelId="{50B561EE-09DA-1C48-8C04-CC7A4A5D6141}" type="sibTrans" cxnId="{6F2C2FA5-634B-5B43-8C1E-49070B7CCEE3}">
      <dgm:prSet/>
      <dgm:spPr/>
      <dgm:t>
        <a:bodyPr/>
        <a:lstStyle/>
        <a:p>
          <a:endParaRPr lang="it-IT"/>
        </a:p>
      </dgm:t>
    </dgm:pt>
    <dgm:pt modelId="{AD4AFACA-6A5C-8944-A57F-4921CDB7D4C2}">
      <dgm:prSet phldrT="[Testo]"/>
      <dgm:spPr>
        <a:solidFill>
          <a:schemeClr val="accent1">
            <a:lumMod val="75000"/>
          </a:schemeClr>
        </a:solidFill>
        <a:ln>
          <a:solidFill>
            <a:schemeClr val="lt1">
              <a:hueOff val="0"/>
              <a:satOff val="0"/>
              <a:lumOff val="0"/>
            </a:schemeClr>
          </a:solidFill>
        </a:ln>
      </dgm:spPr>
      <dgm:t>
        <a:bodyPr/>
        <a:lstStyle/>
        <a:p>
          <a:r>
            <a:rPr lang="it-IT" dirty="0"/>
            <a:t>ENEA</a:t>
          </a:r>
        </a:p>
      </dgm:t>
    </dgm:pt>
    <dgm:pt modelId="{4717CFF0-9EDE-AD42-92EE-2E0C78565549}" type="parTrans" cxnId="{DAEC3309-7F92-1E48-B9B7-1268912BB3E3}">
      <dgm:prSet/>
      <dgm:spPr/>
      <dgm:t>
        <a:bodyPr/>
        <a:lstStyle/>
        <a:p>
          <a:endParaRPr lang="it-IT"/>
        </a:p>
      </dgm:t>
    </dgm:pt>
    <dgm:pt modelId="{2873D69A-1B0D-934B-A2D5-8042ADB81FDE}" type="sibTrans" cxnId="{DAEC3309-7F92-1E48-B9B7-1268912BB3E3}">
      <dgm:prSet/>
      <dgm:spPr/>
      <dgm:t>
        <a:bodyPr/>
        <a:lstStyle/>
        <a:p>
          <a:endParaRPr lang="it-IT"/>
        </a:p>
      </dgm:t>
    </dgm:pt>
    <dgm:pt modelId="{7FF5B383-4722-EF40-8513-6DFEAB0FF90B}">
      <dgm:prSet phldrT="[Testo]"/>
      <dgm:spPr>
        <a:solidFill>
          <a:schemeClr val="accent1">
            <a:lumMod val="75000"/>
          </a:schemeClr>
        </a:solidFill>
        <a:ln>
          <a:solidFill>
            <a:schemeClr val="lt1">
              <a:hueOff val="0"/>
              <a:satOff val="0"/>
              <a:lumOff val="0"/>
            </a:schemeClr>
          </a:solidFill>
        </a:ln>
      </dgm:spPr>
      <dgm:t>
        <a:bodyPr/>
        <a:lstStyle/>
        <a:p>
          <a:r>
            <a:rPr lang="it-IT" dirty="0"/>
            <a:t>CNR</a:t>
          </a:r>
        </a:p>
      </dgm:t>
    </dgm:pt>
    <dgm:pt modelId="{F0CCEB53-E6A0-DA47-BC79-C615CAE7B2EF}" type="parTrans" cxnId="{AD9D5CD4-76E9-B44D-B2F0-7D71132C53E3}">
      <dgm:prSet/>
      <dgm:spPr/>
      <dgm:t>
        <a:bodyPr/>
        <a:lstStyle/>
        <a:p>
          <a:endParaRPr lang="it-IT"/>
        </a:p>
      </dgm:t>
    </dgm:pt>
    <dgm:pt modelId="{E8C8B80E-7F12-2A41-9692-5E70556A1A29}" type="sibTrans" cxnId="{AD9D5CD4-76E9-B44D-B2F0-7D71132C53E3}">
      <dgm:prSet/>
      <dgm:spPr/>
      <dgm:t>
        <a:bodyPr/>
        <a:lstStyle/>
        <a:p>
          <a:endParaRPr lang="it-IT"/>
        </a:p>
      </dgm:t>
    </dgm:pt>
    <dgm:pt modelId="{7282DD7A-2D9D-FB43-A02F-44A49EF53DE0}">
      <dgm:prSet phldrT="[Testo]"/>
      <dgm:spPr>
        <a:solidFill>
          <a:schemeClr val="accent1">
            <a:lumMod val="75000"/>
          </a:schemeClr>
        </a:solidFill>
        <a:ln>
          <a:solidFill>
            <a:schemeClr val="lt1">
              <a:hueOff val="0"/>
              <a:satOff val="0"/>
              <a:lumOff val="0"/>
            </a:schemeClr>
          </a:solidFill>
        </a:ln>
      </dgm:spPr>
      <dgm:t>
        <a:bodyPr/>
        <a:lstStyle/>
        <a:p>
          <a:r>
            <a:rPr lang="it-IT" dirty="0"/>
            <a:t>LA SAPIENZA</a:t>
          </a:r>
        </a:p>
      </dgm:t>
    </dgm:pt>
    <dgm:pt modelId="{6EB81F00-DE4B-E049-9F68-808E7A83963B}" type="parTrans" cxnId="{E94B5A24-750E-DB40-9878-A9EF0E73B69D}">
      <dgm:prSet/>
      <dgm:spPr/>
      <dgm:t>
        <a:bodyPr/>
        <a:lstStyle/>
        <a:p>
          <a:endParaRPr lang="it-IT"/>
        </a:p>
      </dgm:t>
    </dgm:pt>
    <dgm:pt modelId="{1C821644-1DCA-5B45-87E9-2C91D15B5EDF}" type="sibTrans" cxnId="{E94B5A24-750E-DB40-9878-A9EF0E73B69D}">
      <dgm:prSet/>
      <dgm:spPr/>
      <dgm:t>
        <a:bodyPr/>
        <a:lstStyle/>
        <a:p>
          <a:endParaRPr lang="it-IT"/>
        </a:p>
      </dgm:t>
    </dgm:pt>
    <dgm:pt modelId="{3C00AF38-8213-AC4B-9A55-ECF267567546}" type="pres">
      <dgm:prSet presAssocID="{151A7C8D-1872-A340-B91B-F0608FCC1E8E}" presName="compositeShape" presStyleCnt="0">
        <dgm:presLayoutVars>
          <dgm:chMax val="7"/>
          <dgm:dir/>
          <dgm:resizeHandles val="exact"/>
        </dgm:presLayoutVars>
      </dgm:prSet>
      <dgm:spPr/>
    </dgm:pt>
    <dgm:pt modelId="{573541D2-A74A-7C4C-881E-25D7843D7B5C}" type="pres">
      <dgm:prSet presAssocID="{151A7C8D-1872-A340-B91B-F0608FCC1E8E}" presName="wedge1" presStyleLbl="node1" presStyleIdx="0" presStyleCnt="4" custLinFactNeighborX="-4730" custLinFactNeighborY="3781"/>
      <dgm:spPr/>
    </dgm:pt>
    <dgm:pt modelId="{147B1E57-7E73-864B-A20E-1FF84102D0EE}" type="pres">
      <dgm:prSet presAssocID="{151A7C8D-1872-A340-B91B-F0608FCC1E8E}" presName="wedge1Tx" presStyleLbl="node1" presStyleIdx="0" presStyleCnt="4">
        <dgm:presLayoutVars>
          <dgm:chMax val="0"/>
          <dgm:chPref val="0"/>
          <dgm:bulletEnabled val="1"/>
        </dgm:presLayoutVars>
      </dgm:prSet>
      <dgm:spPr/>
    </dgm:pt>
    <dgm:pt modelId="{02DDB706-94D0-9342-A2C7-46879717651A}" type="pres">
      <dgm:prSet presAssocID="{151A7C8D-1872-A340-B91B-F0608FCC1E8E}" presName="wedge2" presStyleLbl="node1" presStyleIdx="1" presStyleCnt="4"/>
      <dgm:spPr/>
    </dgm:pt>
    <dgm:pt modelId="{6E268A05-C795-AB4F-88DC-3942AC48633A}" type="pres">
      <dgm:prSet presAssocID="{151A7C8D-1872-A340-B91B-F0608FCC1E8E}" presName="wedge2Tx" presStyleLbl="node1" presStyleIdx="1" presStyleCnt="4">
        <dgm:presLayoutVars>
          <dgm:chMax val="0"/>
          <dgm:chPref val="0"/>
          <dgm:bulletEnabled val="1"/>
        </dgm:presLayoutVars>
      </dgm:prSet>
      <dgm:spPr/>
    </dgm:pt>
    <dgm:pt modelId="{6EA3D8D4-8068-3E42-A969-1F00E15473C1}" type="pres">
      <dgm:prSet presAssocID="{151A7C8D-1872-A340-B91B-F0608FCC1E8E}" presName="wedge3" presStyleLbl="node1" presStyleIdx="2" presStyleCnt="4"/>
      <dgm:spPr/>
    </dgm:pt>
    <dgm:pt modelId="{A782E86B-2397-1A4A-A08A-CA805EB371FF}" type="pres">
      <dgm:prSet presAssocID="{151A7C8D-1872-A340-B91B-F0608FCC1E8E}" presName="wedge3Tx" presStyleLbl="node1" presStyleIdx="2" presStyleCnt="4">
        <dgm:presLayoutVars>
          <dgm:chMax val="0"/>
          <dgm:chPref val="0"/>
          <dgm:bulletEnabled val="1"/>
        </dgm:presLayoutVars>
      </dgm:prSet>
      <dgm:spPr/>
    </dgm:pt>
    <dgm:pt modelId="{822BB155-DFD2-ED4F-B7A5-60FCE2134782}" type="pres">
      <dgm:prSet presAssocID="{151A7C8D-1872-A340-B91B-F0608FCC1E8E}" presName="wedge4" presStyleLbl="node1" presStyleIdx="3" presStyleCnt="4"/>
      <dgm:spPr/>
    </dgm:pt>
    <dgm:pt modelId="{C31B8925-91E0-004A-84C9-C8D05EABD542}" type="pres">
      <dgm:prSet presAssocID="{151A7C8D-1872-A340-B91B-F0608FCC1E8E}" presName="wedge4Tx" presStyleLbl="node1" presStyleIdx="3" presStyleCnt="4">
        <dgm:presLayoutVars>
          <dgm:chMax val="0"/>
          <dgm:chPref val="0"/>
          <dgm:bulletEnabled val="1"/>
        </dgm:presLayoutVars>
      </dgm:prSet>
      <dgm:spPr/>
    </dgm:pt>
  </dgm:ptLst>
  <dgm:cxnLst>
    <dgm:cxn modelId="{DAEC3309-7F92-1E48-B9B7-1268912BB3E3}" srcId="{151A7C8D-1872-A340-B91B-F0608FCC1E8E}" destId="{AD4AFACA-6A5C-8944-A57F-4921CDB7D4C2}" srcOrd="1" destOrd="0" parTransId="{4717CFF0-9EDE-AD42-92EE-2E0C78565549}" sibTransId="{2873D69A-1B0D-934B-A2D5-8042ADB81FDE}"/>
    <dgm:cxn modelId="{E94B5A24-750E-DB40-9878-A9EF0E73B69D}" srcId="{151A7C8D-1872-A340-B91B-F0608FCC1E8E}" destId="{7282DD7A-2D9D-FB43-A02F-44A49EF53DE0}" srcOrd="3" destOrd="0" parTransId="{6EB81F00-DE4B-E049-9F68-808E7A83963B}" sibTransId="{1C821644-1DCA-5B45-87E9-2C91D15B5EDF}"/>
    <dgm:cxn modelId="{80F6602F-40F1-C84A-944B-F0392460B402}" type="presOf" srcId="{7282DD7A-2D9D-FB43-A02F-44A49EF53DE0}" destId="{C31B8925-91E0-004A-84C9-C8D05EABD542}" srcOrd="1" destOrd="0" presId="urn:microsoft.com/office/officeart/2005/8/layout/chart3"/>
    <dgm:cxn modelId="{C4CA6B4B-1DCA-4446-911A-371E487BBCC0}" type="presOf" srcId="{AD4AFACA-6A5C-8944-A57F-4921CDB7D4C2}" destId="{02DDB706-94D0-9342-A2C7-46879717651A}" srcOrd="0" destOrd="0" presId="urn:microsoft.com/office/officeart/2005/8/layout/chart3"/>
    <dgm:cxn modelId="{6BAFAD4D-02E4-6B45-8841-9A782DD2E796}" type="presOf" srcId="{7FF5B383-4722-EF40-8513-6DFEAB0FF90B}" destId="{A782E86B-2397-1A4A-A08A-CA805EB371FF}" srcOrd="1" destOrd="0" presId="urn:microsoft.com/office/officeart/2005/8/layout/chart3"/>
    <dgm:cxn modelId="{3642C05A-5F37-0E42-BD5D-321F88F94E22}" type="presOf" srcId="{EB13DEA7-CFB2-EA4C-B1FD-69E8BF034781}" destId="{573541D2-A74A-7C4C-881E-25D7843D7B5C}" srcOrd="0" destOrd="0" presId="urn:microsoft.com/office/officeart/2005/8/layout/chart3"/>
    <dgm:cxn modelId="{1166F98B-71C7-3A4B-ADE2-74913F32D9A0}" type="presOf" srcId="{EB13DEA7-CFB2-EA4C-B1FD-69E8BF034781}" destId="{147B1E57-7E73-864B-A20E-1FF84102D0EE}" srcOrd="1" destOrd="0" presId="urn:microsoft.com/office/officeart/2005/8/layout/chart3"/>
    <dgm:cxn modelId="{6F2C2FA5-634B-5B43-8C1E-49070B7CCEE3}" srcId="{151A7C8D-1872-A340-B91B-F0608FCC1E8E}" destId="{EB13DEA7-CFB2-EA4C-B1FD-69E8BF034781}" srcOrd="0" destOrd="0" parTransId="{96A34D73-4046-6442-AA18-F4D7BDC1D442}" sibTransId="{50B561EE-09DA-1C48-8C04-CC7A4A5D6141}"/>
    <dgm:cxn modelId="{D3DD64C4-B8E3-B64A-8542-CC85DE14900F}" type="presOf" srcId="{151A7C8D-1872-A340-B91B-F0608FCC1E8E}" destId="{3C00AF38-8213-AC4B-9A55-ECF267567546}" srcOrd="0" destOrd="0" presId="urn:microsoft.com/office/officeart/2005/8/layout/chart3"/>
    <dgm:cxn modelId="{AD9D5CD4-76E9-B44D-B2F0-7D71132C53E3}" srcId="{151A7C8D-1872-A340-B91B-F0608FCC1E8E}" destId="{7FF5B383-4722-EF40-8513-6DFEAB0FF90B}" srcOrd="2" destOrd="0" parTransId="{F0CCEB53-E6A0-DA47-BC79-C615CAE7B2EF}" sibTransId="{E8C8B80E-7F12-2A41-9692-5E70556A1A29}"/>
    <dgm:cxn modelId="{62140CEE-8AEF-DC48-A2FB-487A65E642F3}" type="presOf" srcId="{AD4AFACA-6A5C-8944-A57F-4921CDB7D4C2}" destId="{6E268A05-C795-AB4F-88DC-3942AC48633A}" srcOrd="1" destOrd="0" presId="urn:microsoft.com/office/officeart/2005/8/layout/chart3"/>
    <dgm:cxn modelId="{52B40FFA-5646-E94C-8041-6A4D2E903176}" type="presOf" srcId="{7FF5B383-4722-EF40-8513-6DFEAB0FF90B}" destId="{6EA3D8D4-8068-3E42-A969-1F00E15473C1}" srcOrd="0" destOrd="0" presId="urn:microsoft.com/office/officeart/2005/8/layout/chart3"/>
    <dgm:cxn modelId="{0BA729FB-6DF3-F64D-9E30-6262A5C40A68}" type="presOf" srcId="{7282DD7A-2D9D-FB43-A02F-44A49EF53DE0}" destId="{822BB155-DFD2-ED4F-B7A5-60FCE2134782}" srcOrd="0" destOrd="0" presId="urn:microsoft.com/office/officeart/2005/8/layout/chart3"/>
    <dgm:cxn modelId="{CE02550C-DA81-F449-95A6-8C8CE4EB11E1}" type="presParOf" srcId="{3C00AF38-8213-AC4B-9A55-ECF267567546}" destId="{573541D2-A74A-7C4C-881E-25D7843D7B5C}" srcOrd="0" destOrd="0" presId="urn:microsoft.com/office/officeart/2005/8/layout/chart3"/>
    <dgm:cxn modelId="{83FC26D6-508A-7F4C-9E8C-55D86713CA9D}" type="presParOf" srcId="{3C00AF38-8213-AC4B-9A55-ECF267567546}" destId="{147B1E57-7E73-864B-A20E-1FF84102D0EE}" srcOrd="1" destOrd="0" presId="urn:microsoft.com/office/officeart/2005/8/layout/chart3"/>
    <dgm:cxn modelId="{AD8BC210-208C-F24D-BF26-0927D5F28657}" type="presParOf" srcId="{3C00AF38-8213-AC4B-9A55-ECF267567546}" destId="{02DDB706-94D0-9342-A2C7-46879717651A}" srcOrd="2" destOrd="0" presId="urn:microsoft.com/office/officeart/2005/8/layout/chart3"/>
    <dgm:cxn modelId="{8B0F2D53-257C-6342-AC13-7FBBED945764}" type="presParOf" srcId="{3C00AF38-8213-AC4B-9A55-ECF267567546}" destId="{6E268A05-C795-AB4F-88DC-3942AC48633A}" srcOrd="3" destOrd="0" presId="urn:microsoft.com/office/officeart/2005/8/layout/chart3"/>
    <dgm:cxn modelId="{C3D72621-EC4F-CD47-AB48-4B54409E9059}" type="presParOf" srcId="{3C00AF38-8213-AC4B-9A55-ECF267567546}" destId="{6EA3D8D4-8068-3E42-A969-1F00E15473C1}" srcOrd="4" destOrd="0" presId="urn:microsoft.com/office/officeart/2005/8/layout/chart3"/>
    <dgm:cxn modelId="{BA61ADE5-56F6-8641-8294-202B4727EA43}" type="presParOf" srcId="{3C00AF38-8213-AC4B-9A55-ECF267567546}" destId="{A782E86B-2397-1A4A-A08A-CA805EB371FF}" srcOrd="5" destOrd="0" presId="urn:microsoft.com/office/officeart/2005/8/layout/chart3"/>
    <dgm:cxn modelId="{BB3690FB-7DD2-6B4F-9474-D65A9829CF47}" type="presParOf" srcId="{3C00AF38-8213-AC4B-9A55-ECF267567546}" destId="{822BB155-DFD2-ED4F-B7A5-60FCE2134782}" srcOrd="6" destOrd="0" presId="urn:microsoft.com/office/officeart/2005/8/layout/chart3"/>
    <dgm:cxn modelId="{87BB6AED-CB54-E448-9586-34233AC00E5D}" type="presParOf" srcId="{3C00AF38-8213-AC4B-9A55-ECF267567546}" destId="{C31B8925-91E0-004A-84C9-C8D05EABD542}"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3541D2-A74A-7C4C-881E-25D7843D7B5C}">
      <dsp:nvSpPr>
        <dsp:cNvPr id="0" name=""/>
        <dsp:cNvSpPr/>
      </dsp:nvSpPr>
      <dsp:spPr>
        <a:xfrm>
          <a:off x="1088698" y="161123"/>
          <a:ext cx="1438904" cy="1438904"/>
        </a:xfrm>
        <a:prstGeom prst="pie">
          <a:avLst>
            <a:gd name="adj1" fmla="val 16200000"/>
            <a:gd name="adj2" fmla="val 0"/>
          </a:avLst>
        </a:prstGeom>
        <a:solidFill>
          <a:schemeClr val="accent1">
            <a:lumMod val="7500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it-IT" sz="800" kern="1200" dirty="0"/>
            <a:t>THALES</a:t>
          </a:r>
        </a:p>
      </dsp:txBody>
      <dsp:txXfrm>
        <a:off x="1824595" y="427320"/>
        <a:ext cx="531024" cy="428245"/>
      </dsp:txXfrm>
    </dsp:sp>
    <dsp:sp modelId="{02DDB706-94D0-9342-A2C7-46879717651A}">
      <dsp:nvSpPr>
        <dsp:cNvPr id="0" name=""/>
        <dsp:cNvSpPr/>
      </dsp:nvSpPr>
      <dsp:spPr>
        <a:xfrm>
          <a:off x="1096119" y="167358"/>
          <a:ext cx="1438904" cy="1438904"/>
        </a:xfrm>
        <a:prstGeom prst="pie">
          <a:avLst>
            <a:gd name="adj1" fmla="val 0"/>
            <a:gd name="adj2" fmla="val 5400000"/>
          </a:avLst>
        </a:prstGeom>
        <a:solidFill>
          <a:schemeClr val="accent1">
            <a:lumMod val="7500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it-IT" sz="800" kern="1200" dirty="0"/>
            <a:t>ENEA</a:t>
          </a:r>
        </a:p>
      </dsp:txBody>
      <dsp:txXfrm>
        <a:off x="1841265" y="912504"/>
        <a:ext cx="531024" cy="428245"/>
      </dsp:txXfrm>
    </dsp:sp>
    <dsp:sp modelId="{6EA3D8D4-8068-3E42-A969-1F00E15473C1}">
      <dsp:nvSpPr>
        <dsp:cNvPr id="0" name=""/>
        <dsp:cNvSpPr/>
      </dsp:nvSpPr>
      <dsp:spPr>
        <a:xfrm>
          <a:off x="1096119" y="167358"/>
          <a:ext cx="1438904" cy="1438904"/>
        </a:xfrm>
        <a:prstGeom prst="pie">
          <a:avLst>
            <a:gd name="adj1" fmla="val 5400000"/>
            <a:gd name="adj2" fmla="val 10800000"/>
          </a:avLst>
        </a:prstGeom>
        <a:solidFill>
          <a:schemeClr val="accent1">
            <a:lumMod val="7500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it-IT" sz="800" kern="1200" dirty="0"/>
            <a:t>CNR</a:t>
          </a:r>
        </a:p>
      </dsp:txBody>
      <dsp:txXfrm>
        <a:off x="1258852" y="912504"/>
        <a:ext cx="531024" cy="428245"/>
      </dsp:txXfrm>
    </dsp:sp>
    <dsp:sp modelId="{822BB155-DFD2-ED4F-B7A5-60FCE2134782}">
      <dsp:nvSpPr>
        <dsp:cNvPr id="0" name=""/>
        <dsp:cNvSpPr/>
      </dsp:nvSpPr>
      <dsp:spPr>
        <a:xfrm>
          <a:off x="1096119" y="167358"/>
          <a:ext cx="1438904" cy="1438904"/>
        </a:xfrm>
        <a:prstGeom prst="pie">
          <a:avLst>
            <a:gd name="adj1" fmla="val 10800000"/>
            <a:gd name="adj2" fmla="val 16200000"/>
          </a:avLst>
        </a:prstGeom>
        <a:solidFill>
          <a:schemeClr val="accent1">
            <a:lumMod val="7500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it-IT" sz="800" kern="1200" dirty="0"/>
            <a:t>LA SAPIENZA</a:t>
          </a:r>
        </a:p>
      </dsp:txBody>
      <dsp:txXfrm>
        <a:off x="1258852" y="432870"/>
        <a:ext cx="531024" cy="428245"/>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8A60264A-449D-904A-80A1-B90216704658}" type="datetimeFigureOut">
              <a:rPr lang="it-IT" smtClean="0"/>
              <a:t>04/04/23</a:t>
            </a:fld>
            <a:endParaRPr lang="it-IT"/>
          </a:p>
        </p:txBody>
      </p:sp>
      <p:sp>
        <p:nvSpPr>
          <p:cNvPr id="4" name="Segnaposto immagin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77817FA-DCC4-FD44-ACFC-3CF2EE47A446}" type="slidenum">
              <a:rPr lang="it-IT" smtClean="0"/>
              <a:t>‹N›</a:t>
            </a:fld>
            <a:endParaRPr lang="it-IT"/>
          </a:p>
        </p:txBody>
      </p:sp>
    </p:spTree>
    <p:extLst>
      <p:ext uri="{BB962C8B-B14F-4D97-AF65-F5344CB8AC3E}">
        <p14:creationId xmlns:p14="http://schemas.microsoft.com/office/powerpoint/2010/main" val="3813507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77817FA-DCC4-FD44-ACFC-3CF2EE47A446}" type="slidenum">
              <a:rPr lang="it-IT" smtClean="0"/>
              <a:t>3</a:t>
            </a:fld>
            <a:endParaRPr lang="it-IT"/>
          </a:p>
        </p:txBody>
      </p:sp>
    </p:spTree>
    <p:extLst>
      <p:ext uri="{BB962C8B-B14F-4D97-AF65-F5344CB8AC3E}">
        <p14:creationId xmlns:p14="http://schemas.microsoft.com/office/powerpoint/2010/main" val="1041070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77817FA-DCC4-FD44-ACFC-3CF2EE47A446}" type="slidenum">
              <a:rPr lang="it-IT" smtClean="0"/>
              <a:t>8</a:t>
            </a:fld>
            <a:endParaRPr lang="it-IT"/>
          </a:p>
        </p:txBody>
      </p:sp>
    </p:spTree>
    <p:extLst>
      <p:ext uri="{BB962C8B-B14F-4D97-AF65-F5344CB8AC3E}">
        <p14:creationId xmlns:p14="http://schemas.microsoft.com/office/powerpoint/2010/main" val="2048637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77817FA-DCC4-FD44-ACFC-3CF2EE47A446}" type="slidenum">
              <a:rPr lang="it-IT" smtClean="0"/>
              <a:t>14</a:t>
            </a:fld>
            <a:endParaRPr lang="it-IT"/>
          </a:p>
        </p:txBody>
      </p:sp>
    </p:spTree>
    <p:extLst>
      <p:ext uri="{BB962C8B-B14F-4D97-AF65-F5344CB8AC3E}">
        <p14:creationId xmlns:p14="http://schemas.microsoft.com/office/powerpoint/2010/main" val="112759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it-IT" sz="1200" b="0" i="0" u="none" strike="noStrike" cap="none" smtClean="0">
                <a:solidFill>
                  <a:schemeClr val="dk1"/>
                </a:solidFill>
                <a:latin typeface="Calibri"/>
                <a:ea typeface="Calibri"/>
                <a:cs typeface="Calibri"/>
                <a:sym typeface="Calibri"/>
              </a:rPr>
              <a:t>18</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260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77817FA-DCC4-FD44-ACFC-3CF2EE47A446}" type="slidenum">
              <a:rPr lang="it-IT" smtClean="0"/>
              <a:t>23</a:t>
            </a:fld>
            <a:endParaRPr lang="it-IT"/>
          </a:p>
        </p:txBody>
      </p:sp>
    </p:spTree>
    <p:extLst>
      <p:ext uri="{BB962C8B-B14F-4D97-AF65-F5344CB8AC3E}">
        <p14:creationId xmlns:p14="http://schemas.microsoft.com/office/powerpoint/2010/main" val="3523387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solidFill>
                  <a:schemeClr val="accent5">
                    <a:lumMod val="10000"/>
                  </a:schemeClr>
                </a:solidFill>
              </a:rPr>
              <a:t>Predisposizione di un ambiente di </a:t>
            </a:r>
            <a:r>
              <a:rPr lang="it-IT" dirty="0" err="1">
                <a:solidFill>
                  <a:schemeClr val="accent5">
                    <a:lumMod val="10000"/>
                  </a:schemeClr>
                </a:solidFill>
              </a:rPr>
              <a:t>testing</a:t>
            </a:r>
            <a:r>
              <a:rPr lang="it-IT" dirty="0">
                <a:solidFill>
                  <a:schemeClr val="accent5">
                    <a:lumMod val="10000"/>
                  </a:schemeClr>
                </a:solidFill>
              </a:rPr>
              <a:t> multi-</a:t>
            </a:r>
            <a:r>
              <a:rPr lang="it-IT" dirty="0" err="1">
                <a:solidFill>
                  <a:schemeClr val="accent5">
                    <a:lumMod val="10000"/>
                  </a:schemeClr>
                </a:solidFill>
              </a:rPr>
              <a:t>purpose</a:t>
            </a:r>
            <a:r>
              <a:rPr lang="it-IT" dirty="0">
                <a:solidFill>
                  <a:schemeClr val="accent5">
                    <a:lumMod val="10000"/>
                  </a:schemeClr>
                </a:solidFill>
              </a:rPr>
              <a:t> e multi location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solidFill>
                  <a:schemeClr val="accent5">
                    <a:lumMod val="10000"/>
                  </a:schemeClr>
                </a:solidFill>
              </a:rPr>
              <a:t>Ambiente di </a:t>
            </a:r>
            <a:r>
              <a:rPr lang="it-IT" dirty="0" err="1">
                <a:solidFill>
                  <a:schemeClr val="accent5">
                    <a:lumMod val="10000"/>
                  </a:schemeClr>
                </a:solidFill>
              </a:rPr>
              <a:t>testing</a:t>
            </a:r>
            <a:r>
              <a:rPr lang="it-IT" dirty="0">
                <a:solidFill>
                  <a:schemeClr val="accent5">
                    <a:lumMod val="10000"/>
                  </a:schemeClr>
                </a:solidFill>
              </a:rPr>
              <a:t> di tipo emulativo (ovvero basato su tecnologie del tipo Hardware in The </a:t>
            </a:r>
            <a:r>
              <a:rPr lang="it-IT" dirty="0" err="1">
                <a:solidFill>
                  <a:schemeClr val="accent5">
                    <a:lumMod val="10000"/>
                  </a:schemeClr>
                </a:solidFill>
              </a:rPr>
              <a:t>Loop</a:t>
            </a:r>
            <a:r>
              <a:rPr lang="it-IT" dirty="0">
                <a:solidFill>
                  <a:schemeClr val="accent5">
                    <a:lumMod val="10000"/>
                  </a:schemeClr>
                </a:solidFill>
              </a:rPr>
              <a:t> e/o Digital Twin) da rendere disponibile per azioni di TT nelle 3 aree di specializzazione.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pc="-1">
                <a:solidFill>
                  <a:srgbClr val="0070C0"/>
                </a:solidFill>
                <a:ea typeface="DejaVu Sans"/>
              </a:rPr>
              <a:t>- To </a:t>
            </a:r>
            <a:r>
              <a:rPr lang="en-US" spc="-1" dirty="0">
                <a:solidFill>
                  <a:srgbClr val="0070C0"/>
                </a:solidFill>
                <a:ea typeface="DejaVu Sans"/>
              </a:rPr>
              <a:t>plan the activities: we will have a set of use cases evaluating a portfolio of methodologies to develop digital twins and/or AI based tools for automated analysis of digital </a:t>
            </a:r>
            <a:r>
              <a:rPr lang="en-US" spc="-1">
                <a:solidFill>
                  <a:srgbClr val="0070C0"/>
                </a:solidFill>
                <a:ea typeface="DejaVu Sans"/>
              </a:rPr>
              <a:t>twins.</a:t>
            </a:r>
            <a:endParaRPr lang="it-IT">
              <a:solidFill>
                <a:srgbClr val="000000"/>
              </a:solidFill>
            </a:endParaRPr>
          </a:p>
          <a:p>
            <a:endParaRPr lang="it-IT" dirty="0"/>
          </a:p>
        </p:txBody>
      </p:sp>
      <p:sp>
        <p:nvSpPr>
          <p:cNvPr id="4" name="Segnaposto numero diapositiva 3"/>
          <p:cNvSpPr>
            <a:spLocks noGrp="1"/>
          </p:cNvSpPr>
          <p:nvPr>
            <p:ph type="sldNum" sz="quarter" idx="5"/>
          </p:nvPr>
        </p:nvSpPr>
        <p:spPr/>
        <p:txBody>
          <a:bodyPr/>
          <a:lstStyle/>
          <a:p>
            <a:fld id="{577817FA-DCC4-FD44-ACFC-3CF2EE47A446}" type="slidenum">
              <a:rPr lang="it-IT" smtClean="0"/>
              <a:t>25</a:t>
            </a:fld>
            <a:endParaRPr lang="it-IT"/>
          </a:p>
        </p:txBody>
      </p:sp>
    </p:spTree>
    <p:extLst>
      <p:ext uri="{BB962C8B-B14F-4D97-AF65-F5344CB8AC3E}">
        <p14:creationId xmlns:p14="http://schemas.microsoft.com/office/powerpoint/2010/main" val="845935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con didascalia" type="picTx">
  <p:cSld name="Immagine con didascalia">
    <p:spTree>
      <p:nvGrpSpPr>
        <p:cNvPr id="1" name="Shape 68"/>
        <p:cNvGrpSpPr/>
        <p:nvPr/>
      </p:nvGrpSpPr>
      <p:grpSpPr>
        <a:xfrm>
          <a:off x="0" y="0"/>
          <a:ext cx="0" cy="0"/>
          <a:chOff x="0" y="0"/>
          <a:chExt cx="0" cy="0"/>
        </a:xfrm>
      </p:grpSpPr>
      <p:sp>
        <p:nvSpPr>
          <p:cNvPr id="69" name="Google Shape;69;p51"/>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1"/>
          <p:cNvSpPr>
            <a:spLocks noGrp="1"/>
          </p:cNvSpPr>
          <p:nvPr>
            <p:ph type="pic" idx="2"/>
          </p:nvPr>
        </p:nvSpPr>
        <p:spPr>
          <a:xfrm>
            <a:off x="5183717" y="987426"/>
            <a:ext cx="6172200" cy="4873625"/>
          </a:xfrm>
          <a:prstGeom prst="rect">
            <a:avLst/>
          </a:prstGeom>
          <a:noFill/>
          <a:ln>
            <a:noFill/>
          </a:ln>
        </p:spPr>
      </p:sp>
      <p:sp>
        <p:nvSpPr>
          <p:cNvPr id="71" name="Google Shape;71;p51"/>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Font typeface="Arial"/>
              <a:buNone/>
              <a:defRPr sz="1600"/>
            </a:lvl1pPr>
            <a:lvl2pPr marL="914400" lvl="1" indent="-228600" algn="l">
              <a:spcBef>
                <a:spcPts val="280"/>
              </a:spcBef>
              <a:spcAft>
                <a:spcPts val="0"/>
              </a:spcAft>
              <a:buClr>
                <a:srgbClr val="000000"/>
              </a:buClr>
              <a:buSzPts val="1400"/>
              <a:buFont typeface="Arial"/>
              <a:buNone/>
              <a:defRPr sz="1400"/>
            </a:lvl2pPr>
            <a:lvl3pPr marL="1371600" lvl="2" indent="-228600" algn="l">
              <a:spcBef>
                <a:spcPts val="240"/>
              </a:spcBef>
              <a:spcAft>
                <a:spcPts val="0"/>
              </a:spcAft>
              <a:buClr>
                <a:srgbClr val="000000"/>
              </a:buClr>
              <a:buSzPts val="1200"/>
              <a:buFont typeface="Arial"/>
              <a:buNone/>
              <a:defRPr sz="1200"/>
            </a:lvl3pPr>
            <a:lvl4pPr marL="1828800" lvl="3" indent="-228600" algn="l">
              <a:spcBef>
                <a:spcPts val="200"/>
              </a:spcBef>
              <a:spcAft>
                <a:spcPts val="0"/>
              </a:spcAft>
              <a:buClr>
                <a:srgbClr val="000000"/>
              </a:buClr>
              <a:buSzPts val="1000"/>
              <a:buFont typeface="Arial"/>
              <a:buNone/>
              <a:defRPr sz="1000"/>
            </a:lvl4pPr>
            <a:lvl5pPr marL="2286000" lvl="4" indent="-228600" algn="l">
              <a:spcBef>
                <a:spcPts val="200"/>
              </a:spcBef>
              <a:spcAft>
                <a:spcPts val="0"/>
              </a:spcAft>
              <a:buClr>
                <a:srgbClr val="000000"/>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51"/>
          <p:cNvSpPr txBox="1">
            <a:spLocks noGrp="1"/>
          </p:cNvSpPr>
          <p:nvPr>
            <p:ph type="dt" idx="10"/>
          </p:nvPr>
        </p:nvSpPr>
        <p:spPr>
          <a:xfrm>
            <a:off x="5791200" y="6146800"/>
            <a:ext cx="25400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1"/>
          <p:cNvSpPr txBox="1">
            <a:spLocks noGrp="1"/>
          </p:cNvSpPr>
          <p:nvPr>
            <p:ph type="ftr" idx="11"/>
          </p:nvPr>
        </p:nvSpPr>
        <p:spPr>
          <a:xfrm>
            <a:off x="1625600" y="6146800"/>
            <a:ext cx="38608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51"/>
          <p:cNvSpPr txBox="1">
            <a:spLocks noGrp="1"/>
          </p:cNvSpPr>
          <p:nvPr>
            <p:ph type="sldNum" idx="12"/>
          </p:nvPr>
        </p:nvSpPr>
        <p:spPr>
          <a:xfrm>
            <a:off x="8737600" y="6146800"/>
            <a:ext cx="25400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r>
              <a:rPr lang="it-IT"/>
              <a:t>Pagina </a:t>
            </a:r>
            <a:fld id="{00000000-1234-1234-1234-123412341234}" type="slidenum">
              <a:rPr lang="it-IT"/>
              <a:t>‹N›</a:t>
            </a:fld>
            <a:endParaRPr/>
          </a:p>
        </p:txBody>
      </p:sp>
    </p:spTree>
    <p:extLst>
      <p:ext uri="{BB962C8B-B14F-4D97-AF65-F5344CB8AC3E}">
        <p14:creationId xmlns:p14="http://schemas.microsoft.com/office/powerpoint/2010/main" val="228920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1_Titolo e testo verticale">
    <p:spTree>
      <p:nvGrpSpPr>
        <p:cNvPr id="1" name="Shape 81"/>
        <p:cNvGrpSpPr/>
        <p:nvPr/>
      </p:nvGrpSpPr>
      <p:grpSpPr>
        <a:xfrm>
          <a:off x="0" y="0"/>
          <a:ext cx="0" cy="0"/>
          <a:chOff x="0" y="0"/>
          <a:chExt cx="0" cy="0"/>
        </a:xfrm>
      </p:grpSpPr>
      <p:sp>
        <p:nvSpPr>
          <p:cNvPr id="82" name="Google Shape;82;p53"/>
          <p:cNvSpPr txBox="1">
            <a:spLocks noGrp="1"/>
          </p:cNvSpPr>
          <p:nvPr>
            <p:ph type="title"/>
          </p:nvPr>
        </p:nvSpPr>
        <p:spPr>
          <a:xfrm rot="5400000">
            <a:off x="7579256" y="1879072"/>
            <a:ext cx="5457825" cy="2518833"/>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3"/>
          <p:cNvSpPr txBox="1">
            <a:spLocks noGrp="1"/>
          </p:cNvSpPr>
          <p:nvPr>
            <p:ph type="body" idx="1"/>
          </p:nvPr>
        </p:nvSpPr>
        <p:spPr>
          <a:xfrm rot="5400000">
            <a:off x="2437872" y="-540278"/>
            <a:ext cx="5457825" cy="735753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53"/>
          <p:cNvSpPr txBox="1">
            <a:spLocks noGrp="1"/>
          </p:cNvSpPr>
          <p:nvPr>
            <p:ph type="dt" idx="10"/>
          </p:nvPr>
        </p:nvSpPr>
        <p:spPr>
          <a:xfrm>
            <a:off x="5791200" y="6146800"/>
            <a:ext cx="25400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53"/>
          <p:cNvSpPr txBox="1">
            <a:spLocks noGrp="1"/>
          </p:cNvSpPr>
          <p:nvPr>
            <p:ph type="ftr" idx="11"/>
          </p:nvPr>
        </p:nvSpPr>
        <p:spPr>
          <a:xfrm>
            <a:off x="1625600" y="6146800"/>
            <a:ext cx="38608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3"/>
          <p:cNvSpPr txBox="1">
            <a:spLocks noGrp="1"/>
          </p:cNvSpPr>
          <p:nvPr>
            <p:ph type="sldNum" idx="12"/>
          </p:nvPr>
        </p:nvSpPr>
        <p:spPr>
          <a:xfrm>
            <a:off x="8737600" y="6146800"/>
            <a:ext cx="25400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r>
              <a:rPr lang="it-IT"/>
              <a:t>Pagina </a:t>
            </a:r>
            <a:fld id="{00000000-1234-1234-1234-123412341234}" type="slidenum">
              <a:rPr lang="it-IT"/>
              <a:t>‹N›</a:t>
            </a:fld>
            <a:endParaRPr/>
          </a:p>
        </p:txBody>
      </p:sp>
    </p:spTree>
    <p:extLst>
      <p:ext uri="{BB962C8B-B14F-4D97-AF65-F5344CB8AC3E}">
        <p14:creationId xmlns:p14="http://schemas.microsoft.com/office/powerpoint/2010/main" val="1611375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testo e contenuto" type="txAndObj">
  <p:cSld name="Titolo, testo e contenuto">
    <p:spTree>
      <p:nvGrpSpPr>
        <p:cNvPr id="1" name="Shape 87"/>
        <p:cNvGrpSpPr/>
        <p:nvPr/>
      </p:nvGrpSpPr>
      <p:grpSpPr>
        <a:xfrm>
          <a:off x="0" y="0"/>
          <a:ext cx="0" cy="0"/>
          <a:chOff x="0" y="0"/>
          <a:chExt cx="0" cy="0"/>
        </a:xfrm>
      </p:grpSpPr>
      <p:sp>
        <p:nvSpPr>
          <p:cNvPr id="88" name="Google Shape;88;p54"/>
          <p:cNvSpPr txBox="1">
            <a:spLocks noGrp="1"/>
          </p:cNvSpPr>
          <p:nvPr>
            <p:ph type="title"/>
          </p:nvPr>
        </p:nvSpPr>
        <p:spPr>
          <a:xfrm>
            <a:off x="1488018" y="409576"/>
            <a:ext cx="10079567"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54"/>
          <p:cNvSpPr txBox="1">
            <a:spLocks noGrp="1"/>
          </p:cNvSpPr>
          <p:nvPr>
            <p:ph type="body" idx="1"/>
          </p:nvPr>
        </p:nvSpPr>
        <p:spPr>
          <a:xfrm>
            <a:off x="1488018" y="1752600"/>
            <a:ext cx="4938183"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4"/>
          <p:cNvSpPr txBox="1">
            <a:spLocks noGrp="1"/>
          </p:cNvSpPr>
          <p:nvPr>
            <p:ph type="body" idx="2"/>
          </p:nvPr>
        </p:nvSpPr>
        <p:spPr>
          <a:xfrm>
            <a:off x="6629400" y="1752600"/>
            <a:ext cx="4938184"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54"/>
          <p:cNvSpPr txBox="1">
            <a:spLocks noGrp="1"/>
          </p:cNvSpPr>
          <p:nvPr>
            <p:ph type="dt" idx="10"/>
          </p:nvPr>
        </p:nvSpPr>
        <p:spPr>
          <a:xfrm>
            <a:off x="5791200" y="6146800"/>
            <a:ext cx="25400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54"/>
          <p:cNvSpPr txBox="1">
            <a:spLocks noGrp="1"/>
          </p:cNvSpPr>
          <p:nvPr>
            <p:ph type="ftr" idx="11"/>
          </p:nvPr>
        </p:nvSpPr>
        <p:spPr>
          <a:xfrm>
            <a:off x="1625600" y="6146800"/>
            <a:ext cx="38608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54"/>
          <p:cNvSpPr txBox="1">
            <a:spLocks noGrp="1"/>
          </p:cNvSpPr>
          <p:nvPr>
            <p:ph type="sldNum" idx="12"/>
          </p:nvPr>
        </p:nvSpPr>
        <p:spPr>
          <a:xfrm>
            <a:off x="8737600" y="6146800"/>
            <a:ext cx="25400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r>
              <a:rPr lang="it-IT"/>
              <a:t>Pagina </a:t>
            </a:r>
            <a:fld id="{00000000-1234-1234-1234-123412341234}" type="slidenum">
              <a:rPr lang="it-IT"/>
              <a:t>‹N›</a:t>
            </a:fld>
            <a:endParaRPr/>
          </a:p>
        </p:txBody>
      </p:sp>
    </p:spTree>
    <p:extLst>
      <p:ext uri="{BB962C8B-B14F-4D97-AF65-F5344CB8AC3E}">
        <p14:creationId xmlns:p14="http://schemas.microsoft.com/office/powerpoint/2010/main" val="2366257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406375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olo e tabella" type="tbl">
  <p:cSld name="Titolo e tabella">
    <p:spTree>
      <p:nvGrpSpPr>
        <p:cNvPr id="1" name="Shape 94"/>
        <p:cNvGrpSpPr/>
        <p:nvPr/>
      </p:nvGrpSpPr>
      <p:grpSpPr>
        <a:xfrm>
          <a:off x="0" y="0"/>
          <a:ext cx="0" cy="0"/>
          <a:chOff x="0" y="0"/>
          <a:chExt cx="0" cy="0"/>
        </a:xfrm>
      </p:grpSpPr>
      <p:sp>
        <p:nvSpPr>
          <p:cNvPr id="95" name="Google Shape;95;p55"/>
          <p:cNvSpPr txBox="1">
            <a:spLocks noGrp="1"/>
          </p:cNvSpPr>
          <p:nvPr>
            <p:ph type="title"/>
          </p:nvPr>
        </p:nvSpPr>
        <p:spPr>
          <a:xfrm>
            <a:off x="1488018" y="409576"/>
            <a:ext cx="10079567"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55"/>
          <p:cNvSpPr txBox="1">
            <a:spLocks noGrp="1"/>
          </p:cNvSpPr>
          <p:nvPr>
            <p:ph type="dt" idx="10"/>
          </p:nvPr>
        </p:nvSpPr>
        <p:spPr>
          <a:xfrm>
            <a:off x="5791200" y="6146800"/>
            <a:ext cx="25400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5"/>
          <p:cNvSpPr txBox="1">
            <a:spLocks noGrp="1"/>
          </p:cNvSpPr>
          <p:nvPr>
            <p:ph type="ftr" idx="11"/>
          </p:nvPr>
        </p:nvSpPr>
        <p:spPr>
          <a:xfrm>
            <a:off x="1625600" y="6146800"/>
            <a:ext cx="38608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5"/>
          <p:cNvSpPr txBox="1">
            <a:spLocks noGrp="1"/>
          </p:cNvSpPr>
          <p:nvPr>
            <p:ph type="sldNum" idx="12"/>
          </p:nvPr>
        </p:nvSpPr>
        <p:spPr>
          <a:xfrm>
            <a:off x="8737600" y="6146800"/>
            <a:ext cx="25400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r>
              <a:rPr lang="it-IT"/>
              <a:t>Pagina </a:t>
            </a:r>
            <a:fld id="{00000000-1234-1234-1234-123412341234}" type="slidenum">
              <a:rPr lang="it-IT"/>
              <a:t>‹N›</a:t>
            </a:fld>
            <a:endParaRPr/>
          </a:p>
        </p:txBody>
      </p:sp>
    </p:spTree>
    <p:extLst>
      <p:ext uri="{BB962C8B-B14F-4D97-AF65-F5344CB8AC3E}">
        <p14:creationId xmlns:p14="http://schemas.microsoft.com/office/powerpoint/2010/main" val="1193669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bg1"/>
                </a:solidFill>
                <a:latin typeface="Arial MT"/>
                <a:cs typeface="Arial M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2848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82233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1" i="0">
                <a:solidFill>
                  <a:srgbClr val="822333"/>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822333"/>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82233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testazione sezione" type="secHead">
  <p:cSld name="Intestazione sezione">
    <p:spTree>
      <p:nvGrpSpPr>
        <p:cNvPr id="1" name="Shape 30"/>
        <p:cNvGrpSpPr/>
        <p:nvPr/>
      </p:nvGrpSpPr>
      <p:grpSpPr>
        <a:xfrm>
          <a:off x="0" y="0"/>
          <a:ext cx="0" cy="0"/>
          <a:chOff x="0" y="0"/>
          <a:chExt cx="0" cy="0"/>
        </a:xfrm>
      </p:grpSpPr>
      <p:sp>
        <p:nvSpPr>
          <p:cNvPr id="31" name="Google Shape;31;p45"/>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5"/>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SzPts val="2400"/>
              <a:buFont typeface="Arial"/>
              <a:buNone/>
              <a:defRPr sz="2400"/>
            </a:lvl1pPr>
            <a:lvl2pPr marL="914400" lvl="1" indent="-228600" algn="l">
              <a:spcBef>
                <a:spcPts val="400"/>
              </a:spcBef>
              <a:spcAft>
                <a:spcPts val="0"/>
              </a:spcAft>
              <a:buClr>
                <a:srgbClr val="000000"/>
              </a:buClr>
              <a:buSzPts val="2000"/>
              <a:buFont typeface="Arial"/>
              <a:buNone/>
              <a:defRPr sz="2000"/>
            </a:lvl2pPr>
            <a:lvl3pPr marL="1371600" lvl="2" indent="-228600" algn="l">
              <a:spcBef>
                <a:spcPts val="360"/>
              </a:spcBef>
              <a:spcAft>
                <a:spcPts val="0"/>
              </a:spcAft>
              <a:buClr>
                <a:srgbClr val="000000"/>
              </a:buClr>
              <a:buSzPts val="1800"/>
              <a:buFont typeface="Arial"/>
              <a:buNone/>
              <a:defRPr sz="1800"/>
            </a:lvl3pPr>
            <a:lvl4pPr marL="1828800" lvl="3" indent="-228600" algn="l">
              <a:spcBef>
                <a:spcPts val="320"/>
              </a:spcBef>
              <a:spcAft>
                <a:spcPts val="0"/>
              </a:spcAft>
              <a:buClr>
                <a:srgbClr val="000000"/>
              </a:buClr>
              <a:buSzPts val="1600"/>
              <a:buFont typeface="Arial"/>
              <a:buNone/>
              <a:defRPr sz="1600"/>
            </a:lvl4pPr>
            <a:lvl5pPr marL="2286000" lvl="4" indent="-228600" algn="l">
              <a:spcBef>
                <a:spcPts val="320"/>
              </a:spcBef>
              <a:spcAft>
                <a:spcPts val="0"/>
              </a:spcAft>
              <a:buClr>
                <a:srgbClr val="000000"/>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77418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olo e testo verticale" type="vertTx">
  <p:cSld name="Titolo e testo verticale">
    <p:spTree>
      <p:nvGrpSpPr>
        <p:cNvPr id="1" name="Shape 75"/>
        <p:cNvGrpSpPr/>
        <p:nvPr/>
      </p:nvGrpSpPr>
      <p:grpSpPr>
        <a:xfrm>
          <a:off x="0" y="0"/>
          <a:ext cx="0" cy="0"/>
          <a:chOff x="0" y="0"/>
          <a:chExt cx="0" cy="0"/>
        </a:xfrm>
      </p:grpSpPr>
      <p:sp>
        <p:nvSpPr>
          <p:cNvPr id="76" name="Google Shape;76;p52"/>
          <p:cNvSpPr txBox="1">
            <a:spLocks noGrp="1"/>
          </p:cNvSpPr>
          <p:nvPr>
            <p:ph type="title"/>
          </p:nvPr>
        </p:nvSpPr>
        <p:spPr>
          <a:xfrm>
            <a:off x="677731" y="1323976"/>
            <a:ext cx="10983558"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7" name="Google Shape;77;p52"/>
          <p:cNvSpPr txBox="1">
            <a:spLocks noGrp="1"/>
          </p:cNvSpPr>
          <p:nvPr>
            <p:ph type="body" idx="1"/>
          </p:nvPr>
        </p:nvSpPr>
        <p:spPr>
          <a:xfrm>
            <a:off x="677731" y="2302136"/>
            <a:ext cx="10983559" cy="404487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2462851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fronto" type="twoTxTwoObj">
  <p:cSld name="Confronto">
    <p:spTree>
      <p:nvGrpSpPr>
        <p:cNvPr id="1" name="Shape 52"/>
        <p:cNvGrpSpPr/>
        <p:nvPr/>
      </p:nvGrpSpPr>
      <p:grpSpPr>
        <a:xfrm>
          <a:off x="0" y="0"/>
          <a:ext cx="0" cy="0"/>
          <a:chOff x="0" y="0"/>
          <a:chExt cx="0" cy="0"/>
        </a:xfrm>
      </p:grpSpPr>
      <p:sp>
        <p:nvSpPr>
          <p:cNvPr id="53" name="Google Shape;53;p49"/>
          <p:cNvSpPr txBox="1">
            <a:spLocks noGrp="1"/>
          </p:cNvSpPr>
          <p:nvPr>
            <p:ph type="title"/>
          </p:nvPr>
        </p:nvSpPr>
        <p:spPr>
          <a:xfrm>
            <a:off x="836083" y="1297083"/>
            <a:ext cx="10519834" cy="823912"/>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9"/>
          <p:cNvSpPr txBox="1">
            <a:spLocks noGrp="1"/>
          </p:cNvSpPr>
          <p:nvPr>
            <p:ph type="body" idx="1"/>
          </p:nvPr>
        </p:nvSpPr>
        <p:spPr>
          <a:xfrm>
            <a:off x="840318" y="2111469"/>
            <a:ext cx="5158316"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Clr>
                <a:srgbClr val="000000"/>
              </a:buClr>
              <a:buSzPts val="2000"/>
              <a:buFont typeface="Arial"/>
              <a:buNone/>
              <a:defRPr sz="2000" b="1"/>
            </a:lvl2pPr>
            <a:lvl3pPr marL="1371600" lvl="2" indent="-228600" algn="l">
              <a:spcBef>
                <a:spcPts val="360"/>
              </a:spcBef>
              <a:spcAft>
                <a:spcPts val="0"/>
              </a:spcAft>
              <a:buClr>
                <a:srgbClr val="000000"/>
              </a:buClr>
              <a:buSzPts val="1800"/>
              <a:buFont typeface="Arial"/>
              <a:buNone/>
              <a:defRPr sz="1800" b="1"/>
            </a:lvl3pPr>
            <a:lvl4pPr marL="1828800" lvl="3" indent="-228600" algn="l">
              <a:spcBef>
                <a:spcPts val="320"/>
              </a:spcBef>
              <a:spcAft>
                <a:spcPts val="0"/>
              </a:spcAft>
              <a:buClr>
                <a:srgbClr val="000000"/>
              </a:buClr>
              <a:buSzPts val="1600"/>
              <a:buFont typeface="Arial"/>
              <a:buNone/>
              <a:defRPr sz="1600" b="1"/>
            </a:lvl4pPr>
            <a:lvl5pPr marL="2286000" lvl="4" indent="-228600" algn="l">
              <a:spcBef>
                <a:spcPts val="320"/>
              </a:spcBef>
              <a:spcAft>
                <a:spcPts val="0"/>
              </a:spcAft>
              <a:buClr>
                <a:srgbClr val="000000"/>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49"/>
          <p:cNvSpPr txBox="1">
            <a:spLocks noGrp="1"/>
          </p:cNvSpPr>
          <p:nvPr>
            <p:ph type="body" idx="2"/>
          </p:nvPr>
        </p:nvSpPr>
        <p:spPr>
          <a:xfrm>
            <a:off x="840318" y="2935381"/>
            <a:ext cx="5158316"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49"/>
          <p:cNvSpPr txBox="1">
            <a:spLocks noGrp="1"/>
          </p:cNvSpPr>
          <p:nvPr>
            <p:ph type="body" idx="3"/>
          </p:nvPr>
        </p:nvSpPr>
        <p:spPr>
          <a:xfrm>
            <a:off x="6172200" y="2111469"/>
            <a:ext cx="518371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Clr>
                <a:srgbClr val="000000"/>
              </a:buClr>
              <a:buSzPts val="2000"/>
              <a:buFont typeface="Arial"/>
              <a:buNone/>
              <a:defRPr sz="2000" b="1"/>
            </a:lvl2pPr>
            <a:lvl3pPr marL="1371600" lvl="2" indent="-228600" algn="l">
              <a:spcBef>
                <a:spcPts val="360"/>
              </a:spcBef>
              <a:spcAft>
                <a:spcPts val="0"/>
              </a:spcAft>
              <a:buClr>
                <a:srgbClr val="000000"/>
              </a:buClr>
              <a:buSzPts val="1800"/>
              <a:buFont typeface="Arial"/>
              <a:buNone/>
              <a:defRPr sz="1800" b="1"/>
            </a:lvl3pPr>
            <a:lvl4pPr marL="1828800" lvl="3" indent="-228600" algn="l">
              <a:spcBef>
                <a:spcPts val="320"/>
              </a:spcBef>
              <a:spcAft>
                <a:spcPts val="0"/>
              </a:spcAft>
              <a:buClr>
                <a:srgbClr val="000000"/>
              </a:buClr>
              <a:buSzPts val="1600"/>
              <a:buFont typeface="Arial"/>
              <a:buNone/>
              <a:defRPr sz="1600" b="1"/>
            </a:lvl4pPr>
            <a:lvl5pPr marL="2286000" lvl="4" indent="-228600" algn="l">
              <a:spcBef>
                <a:spcPts val="320"/>
              </a:spcBef>
              <a:spcAft>
                <a:spcPts val="0"/>
              </a:spcAft>
              <a:buClr>
                <a:srgbClr val="000000"/>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49"/>
          <p:cNvSpPr txBox="1">
            <a:spLocks noGrp="1"/>
          </p:cNvSpPr>
          <p:nvPr>
            <p:ph type="body" idx="4"/>
          </p:nvPr>
        </p:nvSpPr>
        <p:spPr>
          <a:xfrm>
            <a:off x="6172200" y="2935381"/>
            <a:ext cx="518371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519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to con didascalia" type="objTx">
  <p:cSld name="Contenuto con didascalia">
    <p:spTree>
      <p:nvGrpSpPr>
        <p:cNvPr id="1" name="Shape 61"/>
        <p:cNvGrpSpPr/>
        <p:nvPr/>
      </p:nvGrpSpPr>
      <p:grpSpPr>
        <a:xfrm>
          <a:off x="0" y="0"/>
          <a:ext cx="0" cy="0"/>
          <a:chOff x="0" y="0"/>
          <a:chExt cx="0" cy="0"/>
        </a:xfrm>
      </p:grpSpPr>
      <p:sp>
        <p:nvSpPr>
          <p:cNvPr id="62" name="Google Shape;62;p50"/>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0"/>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Font typeface="Arial"/>
              <a:buChar char="•"/>
              <a:defRPr sz="3200"/>
            </a:lvl1pPr>
            <a:lvl2pPr marL="914400" lvl="1" indent="-406400" algn="l">
              <a:spcBef>
                <a:spcPts val="560"/>
              </a:spcBef>
              <a:spcAft>
                <a:spcPts val="0"/>
              </a:spcAft>
              <a:buClr>
                <a:srgbClr val="000000"/>
              </a:buClr>
              <a:buSzPts val="2800"/>
              <a:buFont typeface="Arial"/>
              <a:buChar char="–"/>
              <a:defRPr sz="2800"/>
            </a:lvl2pPr>
            <a:lvl3pPr marL="1371600" lvl="2" indent="-381000" algn="l">
              <a:spcBef>
                <a:spcPts val="480"/>
              </a:spcBef>
              <a:spcAft>
                <a:spcPts val="0"/>
              </a:spcAft>
              <a:buClr>
                <a:srgbClr val="000000"/>
              </a:buClr>
              <a:buSzPts val="2400"/>
              <a:buFont typeface="Arial"/>
              <a:buChar char="•"/>
              <a:defRPr sz="2400"/>
            </a:lvl3pPr>
            <a:lvl4pPr marL="1828800" lvl="3" indent="-355600" algn="l">
              <a:spcBef>
                <a:spcPts val="400"/>
              </a:spcBef>
              <a:spcAft>
                <a:spcPts val="0"/>
              </a:spcAft>
              <a:buClr>
                <a:srgbClr val="000000"/>
              </a:buClr>
              <a:buSzPts val="2000"/>
              <a:buFont typeface="Arial"/>
              <a:buChar char="–"/>
              <a:defRPr sz="2000"/>
            </a:lvl4pPr>
            <a:lvl5pPr marL="2286000" lvl="4" indent="-355600" algn="l">
              <a:spcBef>
                <a:spcPts val="400"/>
              </a:spcBef>
              <a:spcAft>
                <a:spcPts val="0"/>
              </a:spcAft>
              <a:buClr>
                <a:srgbClr val="000000"/>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50"/>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Font typeface="Arial"/>
              <a:buNone/>
              <a:defRPr sz="1600"/>
            </a:lvl1pPr>
            <a:lvl2pPr marL="914400" lvl="1" indent="-228600" algn="l">
              <a:spcBef>
                <a:spcPts val="280"/>
              </a:spcBef>
              <a:spcAft>
                <a:spcPts val="0"/>
              </a:spcAft>
              <a:buClr>
                <a:srgbClr val="000000"/>
              </a:buClr>
              <a:buSzPts val="1400"/>
              <a:buFont typeface="Arial"/>
              <a:buNone/>
              <a:defRPr sz="1400"/>
            </a:lvl2pPr>
            <a:lvl3pPr marL="1371600" lvl="2" indent="-228600" algn="l">
              <a:spcBef>
                <a:spcPts val="240"/>
              </a:spcBef>
              <a:spcAft>
                <a:spcPts val="0"/>
              </a:spcAft>
              <a:buClr>
                <a:srgbClr val="000000"/>
              </a:buClr>
              <a:buSzPts val="1200"/>
              <a:buFont typeface="Arial"/>
              <a:buNone/>
              <a:defRPr sz="1200"/>
            </a:lvl3pPr>
            <a:lvl4pPr marL="1828800" lvl="3" indent="-228600" algn="l">
              <a:spcBef>
                <a:spcPts val="200"/>
              </a:spcBef>
              <a:spcAft>
                <a:spcPts val="0"/>
              </a:spcAft>
              <a:buClr>
                <a:srgbClr val="000000"/>
              </a:buClr>
              <a:buSzPts val="1000"/>
              <a:buFont typeface="Arial"/>
              <a:buNone/>
              <a:defRPr sz="1000"/>
            </a:lvl4pPr>
            <a:lvl5pPr marL="2286000" lvl="4" indent="-228600" algn="l">
              <a:spcBef>
                <a:spcPts val="200"/>
              </a:spcBef>
              <a:spcAft>
                <a:spcPts val="0"/>
              </a:spcAft>
              <a:buClr>
                <a:srgbClr val="000000"/>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50"/>
          <p:cNvSpPr txBox="1">
            <a:spLocks noGrp="1"/>
          </p:cNvSpPr>
          <p:nvPr>
            <p:ph type="dt" idx="10"/>
          </p:nvPr>
        </p:nvSpPr>
        <p:spPr>
          <a:xfrm>
            <a:off x="5791200" y="6146800"/>
            <a:ext cx="25400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0"/>
          <p:cNvSpPr txBox="1">
            <a:spLocks noGrp="1"/>
          </p:cNvSpPr>
          <p:nvPr>
            <p:ph type="ftr" idx="11"/>
          </p:nvPr>
        </p:nvSpPr>
        <p:spPr>
          <a:xfrm>
            <a:off x="1625600" y="6146800"/>
            <a:ext cx="38608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0"/>
          <p:cNvSpPr txBox="1">
            <a:spLocks noGrp="1"/>
          </p:cNvSpPr>
          <p:nvPr>
            <p:ph type="sldNum" idx="12"/>
          </p:nvPr>
        </p:nvSpPr>
        <p:spPr>
          <a:xfrm>
            <a:off x="8737600" y="6146800"/>
            <a:ext cx="25400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r>
              <a:rPr lang="it-IT"/>
              <a:t>Pagina </a:t>
            </a:r>
            <a:fld id="{00000000-1234-1234-1234-123412341234}" type="slidenum">
              <a:rPr lang="it-IT"/>
              <a:t>‹N›</a:t>
            </a:fld>
            <a:endParaRPr/>
          </a:p>
        </p:txBody>
      </p:sp>
    </p:spTree>
    <p:extLst>
      <p:ext uri="{BB962C8B-B14F-4D97-AF65-F5344CB8AC3E}">
        <p14:creationId xmlns:p14="http://schemas.microsoft.com/office/powerpoint/2010/main" val="230140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2.jp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4572"/>
            <a:ext cx="12191999" cy="1159763"/>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4771771" y="1235786"/>
            <a:ext cx="2648457" cy="391794"/>
          </a:xfrm>
          <a:prstGeom prst="rect">
            <a:avLst/>
          </a:prstGeom>
        </p:spPr>
        <p:txBody>
          <a:bodyPr wrap="square" lIns="0" tIns="0" rIns="0" bIns="0">
            <a:spAutoFit/>
          </a:bodyPr>
          <a:lstStyle>
            <a:lvl1pPr>
              <a:defRPr sz="2400" b="1" i="0">
                <a:solidFill>
                  <a:srgbClr val="822333"/>
                </a:solidFill>
                <a:latin typeface="Arial"/>
                <a:cs typeface="Arial"/>
              </a:defRPr>
            </a:lvl1pPr>
          </a:lstStyle>
          <a:p>
            <a:endParaRPr/>
          </a:p>
        </p:txBody>
      </p:sp>
      <p:sp>
        <p:nvSpPr>
          <p:cNvPr id="3" name="Holder 3"/>
          <p:cNvSpPr>
            <a:spLocks noGrp="1"/>
          </p:cNvSpPr>
          <p:nvPr>
            <p:ph type="body" idx="1"/>
          </p:nvPr>
        </p:nvSpPr>
        <p:spPr>
          <a:xfrm>
            <a:off x="869391" y="2163521"/>
            <a:ext cx="6623684" cy="2053589"/>
          </a:xfrm>
          <a:prstGeom prst="rect">
            <a:avLst/>
          </a:prstGeom>
        </p:spPr>
        <p:txBody>
          <a:bodyPr wrap="square" lIns="0" tIns="0" rIns="0" bIns="0">
            <a:spAutoFit/>
          </a:bodyPr>
          <a:lstStyle>
            <a:lvl1pPr>
              <a:defRPr sz="2000" b="1" i="0">
                <a:solidFill>
                  <a:srgbClr val="822333"/>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3" name="Google Shape;13;p42"/>
          <p:cNvSpPr txBox="1">
            <a:spLocks noGrp="1"/>
          </p:cNvSpPr>
          <p:nvPr>
            <p:ph type="title"/>
          </p:nvPr>
        </p:nvSpPr>
        <p:spPr>
          <a:xfrm>
            <a:off x="473978" y="1563057"/>
            <a:ext cx="11093607" cy="5048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b="1" i="0" u="none" strike="noStrike" cap="none">
                <a:solidFill>
                  <a:srgbClr val="822433"/>
                </a:solidFill>
                <a:latin typeface="Arial"/>
                <a:ea typeface="Arial"/>
                <a:cs typeface="Arial"/>
                <a:sym typeface="Arial"/>
              </a:defRPr>
            </a:lvl1pPr>
            <a:lvl2pPr marR="0" lvl="1" algn="l" rtl="0">
              <a:spcBef>
                <a:spcPts val="0"/>
              </a:spcBef>
              <a:spcAft>
                <a:spcPts val="0"/>
              </a:spcAft>
              <a:buSzPts val="1400"/>
              <a:buNone/>
              <a:defRPr sz="2400" b="1" i="0" u="none" strike="noStrike" cap="none">
                <a:solidFill>
                  <a:srgbClr val="822433"/>
                </a:solidFill>
                <a:latin typeface="Arial"/>
                <a:ea typeface="Arial"/>
                <a:cs typeface="Arial"/>
                <a:sym typeface="Arial"/>
              </a:defRPr>
            </a:lvl2pPr>
            <a:lvl3pPr marR="0" lvl="2" algn="l" rtl="0">
              <a:spcBef>
                <a:spcPts val="0"/>
              </a:spcBef>
              <a:spcAft>
                <a:spcPts val="0"/>
              </a:spcAft>
              <a:buSzPts val="1400"/>
              <a:buNone/>
              <a:defRPr sz="2400" b="1" i="0" u="none" strike="noStrike" cap="none">
                <a:solidFill>
                  <a:srgbClr val="822433"/>
                </a:solidFill>
                <a:latin typeface="Arial"/>
                <a:ea typeface="Arial"/>
                <a:cs typeface="Arial"/>
                <a:sym typeface="Arial"/>
              </a:defRPr>
            </a:lvl3pPr>
            <a:lvl4pPr marR="0" lvl="3" algn="l" rtl="0">
              <a:spcBef>
                <a:spcPts val="0"/>
              </a:spcBef>
              <a:spcAft>
                <a:spcPts val="0"/>
              </a:spcAft>
              <a:buSzPts val="1400"/>
              <a:buNone/>
              <a:defRPr sz="2400" b="1" i="0" u="none" strike="noStrike" cap="none">
                <a:solidFill>
                  <a:srgbClr val="822433"/>
                </a:solidFill>
                <a:latin typeface="Arial"/>
                <a:ea typeface="Arial"/>
                <a:cs typeface="Arial"/>
                <a:sym typeface="Arial"/>
              </a:defRPr>
            </a:lvl4pPr>
            <a:lvl5pPr marR="0" lvl="4" algn="l" rtl="0">
              <a:spcBef>
                <a:spcPts val="0"/>
              </a:spcBef>
              <a:spcAft>
                <a:spcPts val="0"/>
              </a:spcAft>
              <a:buSzPts val="1400"/>
              <a:buNone/>
              <a:defRPr sz="2400" b="1" i="0" u="none" strike="noStrike" cap="none">
                <a:solidFill>
                  <a:srgbClr val="822433"/>
                </a:solidFill>
                <a:latin typeface="Arial"/>
                <a:ea typeface="Arial"/>
                <a:cs typeface="Arial"/>
                <a:sym typeface="Arial"/>
              </a:defRPr>
            </a:lvl5pPr>
            <a:lvl6pPr marR="0" lvl="5" algn="l" rtl="0">
              <a:spcBef>
                <a:spcPts val="0"/>
              </a:spcBef>
              <a:spcAft>
                <a:spcPts val="0"/>
              </a:spcAft>
              <a:buSzPts val="1400"/>
              <a:buNone/>
              <a:defRPr sz="2400" b="1" i="0" u="none" strike="noStrike" cap="none">
                <a:solidFill>
                  <a:srgbClr val="822433"/>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rgbClr val="822433"/>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rgbClr val="822433"/>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rgbClr val="822433"/>
                </a:solidFill>
                <a:latin typeface="Arial"/>
                <a:ea typeface="Arial"/>
                <a:cs typeface="Arial"/>
                <a:sym typeface="Arial"/>
              </a:defRPr>
            </a:lvl9pPr>
          </a:lstStyle>
          <a:p>
            <a:endParaRPr/>
          </a:p>
        </p:txBody>
      </p:sp>
      <p:sp>
        <p:nvSpPr>
          <p:cNvPr id="14" name="Google Shape;14;p42"/>
          <p:cNvSpPr txBox="1">
            <a:spLocks noGrp="1"/>
          </p:cNvSpPr>
          <p:nvPr>
            <p:ph type="body" idx="1"/>
          </p:nvPr>
        </p:nvSpPr>
        <p:spPr>
          <a:xfrm>
            <a:off x="473978" y="2394352"/>
            <a:ext cx="11093607" cy="41148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822433"/>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spcBef>
                <a:spcPts val="4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2pPr>
            <a:lvl3pPr marL="1371600" marR="0" lvl="2" indent="-330200" algn="l" rtl="0">
              <a:spcBef>
                <a:spcPts val="32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17500" algn="l" rtl="0">
              <a:spcBef>
                <a:spcPts val="28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04800" algn="l" rtl="0">
              <a:spcBef>
                <a:spcPts val="24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pic>
        <p:nvPicPr>
          <p:cNvPr id="2" name="image1.jpg">
            <a:extLst>
              <a:ext uri="{FF2B5EF4-FFF2-40B4-BE49-F238E27FC236}">
                <a16:creationId xmlns:a16="http://schemas.microsoft.com/office/drawing/2014/main" id="{85B79FFD-5841-AD3A-6595-E6A638F14D8B}"/>
              </a:ext>
            </a:extLst>
          </p:cNvPr>
          <p:cNvPicPr/>
          <p:nvPr userDrawn="1"/>
        </p:nvPicPr>
        <p:blipFill rotWithShape="1">
          <a:blip r:embed="rId12"/>
          <a:srcRect t="11386" b="16399"/>
          <a:stretch/>
        </p:blipFill>
        <p:spPr>
          <a:xfrm>
            <a:off x="0" y="4333"/>
            <a:ext cx="12192000" cy="1159803"/>
          </a:xfrm>
          <a:prstGeom prst="rect">
            <a:avLst/>
          </a:prstGeom>
          <a:ln/>
        </p:spPr>
      </p:pic>
    </p:spTree>
    <p:extLst>
      <p:ext uri="{BB962C8B-B14F-4D97-AF65-F5344CB8AC3E}">
        <p14:creationId xmlns:p14="http://schemas.microsoft.com/office/powerpoint/2010/main" val="522944890"/>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6" r:id="rId8"/>
    <p:sldLayoutId id="2147483677" r:id="rId9"/>
    <p:sldLayoutId id="214748367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jpg"/><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www.eneagrid.enea.it/CRESCOporta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s://sites.google.com/uniroma1.it/rome-technopole/home" TargetMode="External"/><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2.pn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45.emf"/></Relationships>
</file>

<file path=ppt/slides/_rels/slide2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emf"/><Relationship Id="rId1" Type="http://schemas.openxmlformats.org/officeDocument/2006/relationships/slideLayout" Target="../slideLayouts/slideLayout7.xml"/><Relationship Id="rId4" Type="http://schemas.openxmlformats.org/officeDocument/2006/relationships/hyperlink" Target="https://www.eeradata.eu/component/attachments/?task=download&amp;id=953"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mailto:marta.chinnici@enea.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2296"/>
            <a:ext cx="12191999" cy="67757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284226"/>
            <a:ext cx="12192000" cy="6750050"/>
          </a:xfrm>
          <a:custGeom>
            <a:avLst/>
            <a:gdLst/>
            <a:ahLst/>
            <a:cxnLst/>
            <a:rect l="l" t="t" r="r" b="b"/>
            <a:pathLst>
              <a:path w="12192000" h="6750050">
                <a:moveTo>
                  <a:pt x="12192000" y="6749793"/>
                </a:moveTo>
                <a:lnTo>
                  <a:pt x="12192000" y="0"/>
                </a:lnTo>
                <a:lnTo>
                  <a:pt x="0" y="0"/>
                </a:lnTo>
                <a:lnTo>
                  <a:pt x="0" y="6749793"/>
                </a:lnTo>
                <a:lnTo>
                  <a:pt x="12192000" y="6749793"/>
                </a:lnTo>
                <a:close/>
              </a:path>
            </a:pathLst>
          </a:custGeom>
          <a:solidFill>
            <a:srgbClr val="FFFFFF"/>
          </a:solidFill>
        </p:spPr>
        <p:txBody>
          <a:bodyPr wrap="square" lIns="0" tIns="0" rIns="0" bIns="0" rtlCol="0"/>
          <a:lstStyle/>
          <a:p>
            <a:endParaRPr/>
          </a:p>
        </p:txBody>
      </p:sp>
      <p:sp>
        <p:nvSpPr>
          <p:cNvPr id="4" name="object 4"/>
          <p:cNvSpPr/>
          <p:nvPr/>
        </p:nvSpPr>
        <p:spPr>
          <a:xfrm>
            <a:off x="0" y="2985516"/>
            <a:ext cx="196850" cy="673735"/>
          </a:xfrm>
          <a:custGeom>
            <a:avLst/>
            <a:gdLst/>
            <a:ahLst/>
            <a:cxnLst/>
            <a:rect l="l" t="t" r="r" b="b"/>
            <a:pathLst>
              <a:path w="196850" h="673735">
                <a:moveTo>
                  <a:pt x="0" y="673608"/>
                </a:moveTo>
                <a:lnTo>
                  <a:pt x="196596" y="673608"/>
                </a:lnTo>
                <a:lnTo>
                  <a:pt x="196596" y="0"/>
                </a:lnTo>
                <a:lnTo>
                  <a:pt x="0" y="0"/>
                </a:lnTo>
                <a:lnTo>
                  <a:pt x="0" y="673608"/>
                </a:lnTo>
                <a:close/>
              </a:path>
            </a:pathLst>
          </a:custGeom>
          <a:solidFill>
            <a:srgbClr val="6D1D2A"/>
          </a:solidFill>
        </p:spPr>
        <p:txBody>
          <a:bodyPr wrap="square" lIns="0" tIns="0" rIns="0" bIns="0" rtlCol="0"/>
          <a:lstStyle/>
          <a:p>
            <a:endParaRPr/>
          </a:p>
        </p:txBody>
      </p:sp>
      <p:sp>
        <p:nvSpPr>
          <p:cNvPr id="5" name="object 5"/>
          <p:cNvSpPr/>
          <p:nvPr/>
        </p:nvSpPr>
        <p:spPr>
          <a:xfrm>
            <a:off x="268224" y="2985516"/>
            <a:ext cx="195580" cy="673735"/>
          </a:xfrm>
          <a:custGeom>
            <a:avLst/>
            <a:gdLst/>
            <a:ahLst/>
            <a:cxnLst/>
            <a:rect l="l" t="t" r="r" b="b"/>
            <a:pathLst>
              <a:path w="195579" h="673735">
                <a:moveTo>
                  <a:pt x="0" y="673608"/>
                </a:moveTo>
                <a:lnTo>
                  <a:pt x="195072" y="673608"/>
                </a:lnTo>
                <a:lnTo>
                  <a:pt x="195072" y="0"/>
                </a:lnTo>
                <a:lnTo>
                  <a:pt x="0" y="0"/>
                </a:lnTo>
                <a:lnTo>
                  <a:pt x="0" y="673608"/>
                </a:lnTo>
                <a:close/>
              </a:path>
            </a:pathLst>
          </a:custGeom>
          <a:solidFill>
            <a:srgbClr val="6D1D2A"/>
          </a:solidFill>
        </p:spPr>
        <p:txBody>
          <a:bodyPr wrap="square" lIns="0" tIns="0" rIns="0" bIns="0" rtlCol="0"/>
          <a:lstStyle/>
          <a:p>
            <a:endParaRPr/>
          </a:p>
        </p:txBody>
      </p:sp>
      <p:sp>
        <p:nvSpPr>
          <p:cNvPr id="6" name="object 6"/>
          <p:cNvSpPr/>
          <p:nvPr/>
        </p:nvSpPr>
        <p:spPr>
          <a:xfrm>
            <a:off x="534923" y="2985516"/>
            <a:ext cx="196850" cy="673735"/>
          </a:xfrm>
          <a:custGeom>
            <a:avLst/>
            <a:gdLst/>
            <a:ahLst/>
            <a:cxnLst/>
            <a:rect l="l" t="t" r="r" b="b"/>
            <a:pathLst>
              <a:path w="196850" h="673735">
                <a:moveTo>
                  <a:pt x="0" y="673608"/>
                </a:moveTo>
                <a:lnTo>
                  <a:pt x="196595" y="673608"/>
                </a:lnTo>
                <a:lnTo>
                  <a:pt x="196595" y="0"/>
                </a:lnTo>
                <a:lnTo>
                  <a:pt x="0" y="0"/>
                </a:lnTo>
                <a:lnTo>
                  <a:pt x="0" y="673608"/>
                </a:lnTo>
                <a:close/>
              </a:path>
            </a:pathLst>
          </a:custGeom>
          <a:solidFill>
            <a:srgbClr val="6D1D2A"/>
          </a:solidFill>
        </p:spPr>
        <p:txBody>
          <a:bodyPr wrap="square" lIns="0" tIns="0" rIns="0" bIns="0" rtlCol="0"/>
          <a:lstStyle/>
          <a:p>
            <a:endParaRPr/>
          </a:p>
        </p:txBody>
      </p:sp>
      <p:sp>
        <p:nvSpPr>
          <p:cNvPr id="7" name="object 7"/>
          <p:cNvSpPr/>
          <p:nvPr/>
        </p:nvSpPr>
        <p:spPr>
          <a:xfrm>
            <a:off x="4910328" y="1374647"/>
            <a:ext cx="6304787" cy="4963668"/>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0" y="0"/>
            <a:ext cx="12184379" cy="1199388"/>
          </a:xfrm>
          <a:prstGeom prst="rect">
            <a:avLst/>
          </a:prstGeom>
          <a:blipFill>
            <a:blip r:embed="rId4"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955039" y="3009645"/>
            <a:ext cx="4074161" cy="2535951"/>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11118"/>
                </a:solidFill>
              </a:rPr>
              <a:t>KICK-OFF</a:t>
            </a:r>
            <a:r>
              <a:rPr sz="2800" spc="-55" dirty="0">
                <a:solidFill>
                  <a:srgbClr val="411118"/>
                </a:solidFill>
              </a:rPr>
              <a:t> </a:t>
            </a:r>
            <a:r>
              <a:rPr sz="2800" spc="-5" dirty="0">
                <a:solidFill>
                  <a:srgbClr val="411118"/>
                </a:solidFill>
              </a:rPr>
              <a:t>MEETING</a:t>
            </a:r>
            <a:r>
              <a:rPr lang="it-IT" sz="2800" spc="-5" dirty="0">
                <a:solidFill>
                  <a:srgbClr val="411118"/>
                </a:solidFill>
              </a:rPr>
              <a:t> ENEA</a:t>
            </a:r>
            <a:br>
              <a:rPr lang="it-IT" sz="2800" spc="-5" dirty="0">
                <a:solidFill>
                  <a:srgbClr val="411118"/>
                </a:solidFill>
              </a:rPr>
            </a:br>
            <a:endParaRPr sz="2800" dirty="0">
              <a:solidFill>
                <a:srgbClr val="C00000"/>
              </a:solidFill>
            </a:endParaRPr>
          </a:p>
          <a:p>
            <a:pPr marL="12700">
              <a:spcBef>
                <a:spcPts val="20"/>
              </a:spcBef>
            </a:pPr>
            <a:r>
              <a:rPr lang="it-IT" sz="1400" spc="-5" dirty="0">
                <a:solidFill>
                  <a:srgbClr val="411118"/>
                </a:solidFill>
              </a:rPr>
              <a:t>4 APRILE 2023</a:t>
            </a:r>
            <a:br>
              <a:rPr lang="it-IT" sz="2000" b="0" dirty="0">
                <a:solidFill>
                  <a:srgbClr val="411118"/>
                </a:solidFill>
                <a:latin typeface="Arial"/>
                <a:cs typeface="Arial"/>
              </a:rPr>
            </a:br>
            <a:br>
              <a:rPr lang="it-IT" sz="2000" b="0" dirty="0">
                <a:solidFill>
                  <a:srgbClr val="411118"/>
                </a:solidFill>
                <a:latin typeface="Arial"/>
                <a:cs typeface="Arial"/>
              </a:rPr>
            </a:br>
            <a:r>
              <a:rPr lang="it-IT" sz="2000" spc="-5" dirty="0">
                <a:solidFill>
                  <a:srgbClr val="C00000"/>
                </a:solidFill>
              </a:rPr>
              <a:t>Introduzione </a:t>
            </a:r>
            <a:br>
              <a:rPr lang="it-IT" sz="2000" spc="-5" dirty="0">
                <a:solidFill>
                  <a:srgbClr val="C00000"/>
                </a:solidFill>
              </a:rPr>
            </a:br>
            <a:r>
              <a:rPr lang="it-IT" sz="2000" spc="-5" dirty="0">
                <a:solidFill>
                  <a:srgbClr val="C00000"/>
                </a:solidFill>
              </a:rPr>
              <a:t>Descrizione progetto</a:t>
            </a:r>
            <a:endParaRPr sz="2000" spc="-5" dirty="0">
              <a:solidFill>
                <a:srgbClr val="C00000"/>
              </a:solidFill>
            </a:endParaRPr>
          </a:p>
        </p:txBody>
      </p:sp>
      <p:sp>
        <p:nvSpPr>
          <p:cNvPr id="10" name="object 10"/>
          <p:cNvSpPr txBox="1"/>
          <p:nvPr/>
        </p:nvSpPr>
        <p:spPr>
          <a:xfrm>
            <a:off x="950758" y="5312035"/>
            <a:ext cx="4369435" cy="1366400"/>
          </a:xfrm>
          <a:prstGeom prst="rect">
            <a:avLst/>
          </a:prstGeom>
        </p:spPr>
        <p:txBody>
          <a:bodyPr vert="horz" wrap="square" lIns="0" tIns="12065" rIns="0" bIns="0" rtlCol="0">
            <a:spAutoFit/>
          </a:bodyPr>
          <a:lstStyle/>
          <a:p>
            <a:pPr>
              <a:lnSpc>
                <a:spcPct val="100000"/>
              </a:lnSpc>
              <a:spcBef>
                <a:spcPts val="20"/>
              </a:spcBef>
            </a:pPr>
            <a:endParaRPr sz="2800" dirty="0">
              <a:latin typeface="Arial"/>
              <a:cs typeface="Arial"/>
            </a:endParaRPr>
          </a:p>
          <a:p>
            <a:pPr marL="12700">
              <a:lnSpc>
                <a:spcPct val="100000"/>
              </a:lnSpc>
              <a:spcBef>
                <a:spcPts val="5"/>
              </a:spcBef>
            </a:pPr>
            <a:r>
              <a:rPr lang="it-IT" sz="2400" b="1" dirty="0">
                <a:latin typeface="Arial"/>
                <a:cs typeface="Arial"/>
              </a:rPr>
              <a:t>Dott.ssa Marta Chinnici</a:t>
            </a:r>
          </a:p>
          <a:p>
            <a:pPr marL="12700">
              <a:lnSpc>
                <a:spcPct val="100000"/>
              </a:lnSpc>
              <a:spcBef>
                <a:spcPts val="10"/>
              </a:spcBef>
            </a:pPr>
            <a:r>
              <a:rPr lang="it-IT" sz="1800" spc="-5" dirty="0">
                <a:latin typeface="Arial"/>
                <a:cs typeface="Arial"/>
              </a:rPr>
              <a:t>TERIN-ICT-HPC</a:t>
            </a:r>
          </a:p>
          <a:p>
            <a:pPr marL="12700">
              <a:lnSpc>
                <a:spcPct val="100000"/>
              </a:lnSpc>
              <a:spcBef>
                <a:spcPts val="10"/>
              </a:spcBef>
            </a:pPr>
            <a:r>
              <a:rPr lang="it-IT" spc="-5" dirty="0" err="1">
                <a:latin typeface="Arial"/>
                <a:cs typeface="Arial"/>
              </a:rPr>
              <a:t>Resp</a:t>
            </a:r>
            <a:r>
              <a:rPr lang="it-IT" spc="-5" dirty="0">
                <a:latin typeface="Arial"/>
                <a:cs typeface="Arial"/>
              </a:rPr>
              <a:t>. Scientifico Rome </a:t>
            </a:r>
            <a:r>
              <a:rPr lang="it-IT" spc="-5" dirty="0" err="1">
                <a:latin typeface="Arial"/>
                <a:cs typeface="Arial"/>
              </a:rPr>
              <a:t>Technopole</a:t>
            </a:r>
            <a:endParaRPr lang="it-IT" sz="18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3987" y="1254633"/>
            <a:ext cx="5187950" cy="391160"/>
          </a:xfrm>
          <a:prstGeom prst="rect">
            <a:avLst/>
          </a:prstGeom>
        </p:spPr>
        <p:txBody>
          <a:bodyPr vert="horz" wrap="square" lIns="0" tIns="12700" rIns="0" bIns="0" rtlCol="0">
            <a:spAutoFit/>
          </a:bodyPr>
          <a:lstStyle/>
          <a:p>
            <a:pPr marL="12700">
              <a:lnSpc>
                <a:spcPct val="100000"/>
              </a:lnSpc>
              <a:spcBef>
                <a:spcPts val="100"/>
              </a:spcBef>
            </a:pPr>
            <a:r>
              <a:rPr spc="-5" dirty="0"/>
              <a:t>Flagship</a:t>
            </a:r>
            <a:r>
              <a:rPr spc="-40" dirty="0"/>
              <a:t> </a:t>
            </a:r>
            <a:r>
              <a:rPr dirty="0"/>
              <a:t>Projects</a:t>
            </a:r>
          </a:p>
        </p:txBody>
      </p:sp>
      <p:sp>
        <p:nvSpPr>
          <p:cNvPr id="3" name="object 3"/>
          <p:cNvSpPr/>
          <p:nvPr/>
        </p:nvSpPr>
        <p:spPr>
          <a:xfrm>
            <a:off x="1650492" y="4385259"/>
            <a:ext cx="2063495" cy="1382268"/>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911223" y="4819853"/>
            <a:ext cx="962025" cy="51308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822333"/>
                </a:solidFill>
                <a:latin typeface="Arial"/>
                <a:cs typeface="Arial"/>
              </a:rPr>
              <a:t>8</a:t>
            </a:r>
            <a:r>
              <a:rPr sz="1600" b="1" spc="-60" dirty="0">
                <a:solidFill>
                  <a:srgbClr val="822333"/>
                </a:solidFill>
                <a:latin typeface="Arial"/>
                <a:cs typeface="Arial"/>
              </a:rPr>
              <a:t> </a:t>
            </a:r>
            <a:r>
              <a:rPr sz="1600" b="1" spc="-5" dirty="0">
                <a:solidFill>
                  <a:srgbClr val="822333"/>
                </a:solidFill>
                <a:latin typeface="Arial"/>
                <a:cs typeface="Arial"/>
              </a:rPr>
              <a:t>Progetti</a:t>
            </a:r>
            <a:endParaRPr sz="1600" dirty="0">
              <a:latin typeface="Arial"/>
              <a:cs typeface="Arial"/>
            </a:endParaRPr>
          </a:p>
          <a:p>
            <a:pPr marL="12700">
              <a:lnSpc>
                <a:spcPct val="100000"/>
              </a:lnSpc>
              <a:spcBef>
                <a:spcPts val="5"/>
              </a:spcBef>
            </a:pPr>
            <a:r>
              <a:rPr sz="1600" b="1" spc="-5" dirty="0">
                <a:solidFill>
                  <a:srgbClr val="822333"/>
                </a:solidFill>
                <a:latin typeface="Arial"/>
                <a:cs typeface="Arial"/>
              </a:rPr>
              <a:t>Flagship</a:t>
            </a:r>
            <a:endParaRPr sz="1600" dirty="0">
              <a:latin typeface="Arial"/>
              <a:cs typeface="Arial"/>
            </a:endParaRPr>
          </a:p>
        </p:txBody>
      </p:sp>
      <p:graphicFrame>
        <p:nvGraphicFramePr>
          <p:cNvPr id="5" name="object 5"/>
          <p:cNvGraphicFramePr>
            <a:graphicFrameLocks noGrp="1"/>
          </p:cNvGraphicFramePr>
          <p:nvPr>
            <p:extLst>
              <p:ext uri="{D42A27DB-BD31-4B8C-83A1-F6EECF244321}">
                <p14:modId xmlns:p14="http://schemas.microsoft.com/office/powerpoint/2010/main" val="32704014"/>
              </p:ext>
            </p:extLst>
          </p:nvPr>
        </p:nvGraphicFramePr>
        <p:xfrm>
          <a:off x="4013200" y="2908300"/>
          <a:ext cx="6913245" cy="3759196"/>
        </p:xfrm>
        <a:graphic>
          <a:graphicData uri="http://schemas.openxmlformats.org/drawingml/2006/table">
            <a:tbl>
              <a:tblPr firstRow="1" bandRow="1">
                <a:tableStyleId>{2D5ABB26-0587-4C30-8999-92F81FD0307C}</a:tableStyleId>
              </a:tblPr>
              <a:tblGrid>
                <a:gridCol w="5868670">
                  <a:extLst>
                    <a:ext uri="{9D8B030D-6E8A-4147-A177-3AD203B41FA5}">
                      <a16:colId xmlns:a16="http://schemas.microsoft.com/office/drawing/2014/main" val="20000"/>
                    </a:ext>
                  </a:extLst>
                </a:gridCol>
                <a:gridCol w="1044575">
                  <a:extLst>
                    <a:ext uri="{9D8B030D-6E8A-4147-A177-3AD203B41FA5}">
                      <a16:colId xmlns:a16="http://schemas.microsoft.com/office/drawing/2014/main" val="20001"/>
                    </a:ext>
                  </a:extLst>
                </a:gridCol>
              </a:tblGrid>
              <a:tr h="385445">
                <a:tc>
                  <a:txBody>
                    <a:bodyPr/>
                    <a:lstStyle/>
                    <a:p>
                      <a:pPr marL="47625">
                        <a:lnSpc>
                          <a:spcPct val="100000"/>
                        </a:lnSpc>
                        <a:spcBef>
                          <a:spcPts val="575"/>
                        </a:spcBef>
                      </a:pPr>
                      <a:r>
                        <a:rPr sz="1500" b="1" dirty="0">
                          <a:solidFill>
                            <a:srgbClr val="FFFF00"/>
                          </a:solidFill>
                          <a:latin typeface="Arial"/>
                          <a:cs typeface="Arial"/>
                        </a:rPr>
                        <a:t>Vertical </a:t>
                      </a:r>
                      <a:r>
                        <a:rPr sz="1500" b="1" spc="-5" dirty="0">
                          <a:solidFill>
                            <a:srgbClr val="FFFF00"/>
                          </a:solidFill>
                          <a:latin typeface="Arial"/>
                          <a:cs typeface="Arial"/>
                        </a:rPr>
                        <a:t>innovation flagship</a:t>
                      </a:r>
                      <a:r>
                        <a:rPr sz="1500" b="1" spc="-30" dirty="0">
                          <a:solidFill>
                            <a:srgbClr val="FFFF00"/>
                          </a:solidFill>
                          <a:latin typeface="Arial"/>
                          <a:cs typeface="Arial"/>
                        </a:rPr>
                        <a:t> </a:t>
                      </a:r>
                      <a:r>
                        <a:rPr sz="1500" b="1" dirty="0">
                          <a:solidFill>
                            <a:srgbClr val="FFFF00"/>
                          </a:solidFill>
                          <a:latin typeface="Arial"/>
                          <a:cs typeface="Arial"/>
                        </a:rPr>
                        <a:t>projects</a:t>
                      </a:r>
                      <a:endParaRPr sz="1500">
                        <a:latin typeface="Arial"/>
                        <a:cs typeface="Arial"/>
                      </a:endParaRPr>
                    </a:p>
                  </a:txBody>
                  <a:tcPr marL="0" marR="0" marT="7302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solidFill>
                      <a:srgbClr val="3B8B92"/>
                    </a:solidFill>
                  </a:tcPr>
                </a:tc>
                <a:tc>
                  <a:txBody>
                    <a:bodyPr/>
                    <a:lstStyle/>
                    <a:p>
                      <a:pPr marL="314325">
                        <a:lnSpc>
                          <a:spcPct val="100000"/>
                        </a:lnSpc>
                        <a:spcBef>
                          <a:spcPts val="575"/>
                        </a:spcBef>
                      </a:pPr>
                      <a:r>
                        <a:rPr sz="1500" b="1" spc="-15" dirty="0">
                          <a:solidFill>
                            <a:srgbClr val="FFFF00"/>
                          </a:solidFill>
                          <a:latin typeface="Arial"/>
                          <a:cs typeface="Arial"/>
                        </a:rPr>
                        <a:t>Area</a:t>
                      </a:r>
                      <a:endParaRPr sz="1500">
                        <a:latin typeface="Arial"/>
                        <a:cs typeface="Arial"/>
                      </a:endParaRPr>
                    </a:p>
                  </a:txBody>
                  <a:tcPr marL="0" marR="0" marT="7302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solidFill>
                      <a:srgbClr val="3B8B92"/>
                    </a:solidFill>
                  </a:tcPr>
                </a:tc>
                <a:extLst>
                  <a:ext uri="{0D108BD9-81ED-4DB2-BD59-A6C34878D82A}">
                    <a16:rowId xmlns:a16="http://schemas.microsoft.com/office/drawing/2014/main" val="10000"/>
                  </a:ext>
                </a:extLst>
              </a:tr>
              <a:tr h="399541">
                <a:tc>
                  <a:txBody>
                    <a:bodyPr/>
                    <a:lstStyle/>
                    <a:p>
                      <a:pPr marL="47625">
                        <a:lnSpc>
                          <a:spcPct val="100000"/>
                        </a:lnSpc>
                        <a:spcBef>
                          <a:spcPts val="885"/>
                        </a:spcBef>
                      </a:pPr>
                      <a:r>
                        <a:rPr sz="1100" b="1" spc="-5" dirty="0">
                          <a:solidFill>
                            <a:srgbClr val="00AF50"/>
                          </a:solidFill>
                          <a:latin typeface="Arial"/>
                          <a:cs typeface="Arial"/>
                        </a:rPr>
                        <a:t>FP1 </a:t>
                      </a:r>
                      <a:r>
                        <a:rPr sz="1100" b="1" dirty="0">
                          <a:solidFill>
                            <a:srgbClr val="00AF50"/>
                          </a:solidFill>
                          <a:latin typeface="Arial"/>
                          <a:cs typeface="Arial"/>
                        </a:rPr>
                        <a:t>- Decarbonization </a:t>
                      </a:r>
                      <a:r>
                        <a:rPr sz="1100" b="1" spc="-5" dirty="0">
                          <a:solidFill>
                            <a:srgbClr val="00AF50"/>
                          </a:solidFill>
                          <a:latin typeface="Arial"/>
                          <a:cs typeface="Arial"/>
                        </a:rPr>
                        <a:t>and </a:t>
                      </a:r>
                      <a:r>
                        <a:rPr sz="1100" b="1" dirty="0">
                          <a:solidFill>
                            <a:srgbClr val="00AF50"/>
                          </a:solidFill>
                          <a:latin typeface="Arial"/>
                          <a:cs typeface="Arial"/>
                        </a:rPr>
                        <a:t>digitalization in research on new green energy</a:t>
                      </a:r>
                      <a:r>
                        <a:rPr sz="1100" b="1" spc="-150" dirty="0">
                          <a:solidFill>
                            <a:srgbClr val="00AF50"/>
                          </a:solidFill>
                          <a:latin typeface="Arial"/>
                          <a:cs typeface="Arial"/>
                        </a:rPr>
                        <a:t> </a:t>
                      </a:r>
                      <a:r>
                        <a:rPr sz="1100" b="1" dirty="0">
                          <a:solidFill>
                            <a:srgbClr val="00AF50"/>
                          </a:solidFill>
                          <a:latin typeface="Arial"/>
                          <a:cs typeface="Arial"/>
                        </a:rPr>
                        <a:t>sources</a:t>
                      </a:r>
                      <a:endParaRPr sz="1100" dirty="0">
                        <a:latin typeface="Arial"/>
                        <a:cs typeface="Arial"/>
                      </a:endParaRPr>
                    </a:p>
                  </a:txBody>
                  <a:tcPr marL="0" marR="0" marT="11239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85"/>
                        </a:spcBef>
                      </a:pPr>
                      <a:r>
                        <a:rPr sz="1100" b="1" spc="-5" dirty="0" err="1">
                          <a:solidFill>
                            <a:srgbClr val="00AF50"/>
                          </a:solidFill>
                          <a:latin typeface="Arial"/>
                          <a:cs typeface="Arial"/>
                        </a:rPr>
                        <a:t>EnT</a:t>
                      </a:r>
                      <a:endParaRPr sz="1100" dirty="0">
                        <a:latin typeface="Arial"/>
                        <a:cs typeface="Arial"/>
                      </a:endParaRPr>
                    </a:p>
                  </a:txBody>
                  <a:tcPr marL="0" marR="0" marT="11239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1"/>
                  </a:ext>
                </a:extLst>
              </a:tr>
              <a:tr h="399414">
                <a:tc>
                  <a:txBody>
                    <a:bodyPr/>
                    <a:lstStyle/>
                    <a:p>
                      <a:pPr marL="47625">
                        <a:lnSpc>
                          <a:spcPct val="100000"/>
                        </a:lnSpc>
                        <a:spcBef>
                          <a:spcPts val="885"/>
                        </a:spcBef>
                      </a:pPr>
                      <a:r>
                        <a:rPr sz="1100" b="1" spc="-5" dirty="0">
                          <a:solidFill>
                            <a:srgbClr val="00AF50"/>
                          </a:solidFill>
                          <a:latin typeface="Arial"/>
                          <a:cs typeface="Arial"/>
                        </a:rPr>
                        <a:t>FP2 </a:t>
                      </a:r>
                      <a:r>
                        <a:rPr sz="1100" b="1" dirty="0">
                          <a:solidFill>
                            <a:srgbClr val="00AF50"/>
                          </a:solidFill>
                          <a:latin typeface="Arial"/>
                          <a:cs typeface="Arial"/>
                        </a:rPr>
                        <a:t>- Energy transition and digital transition in urban regeneration </a:t>
                      </a:r>
                      <a:r>
                        <a:rPr sz="1100" b="1" spc="-5" dirty="0">
                          <a:solidFill>
                            <a:srgbClr val="00AF50"/>
                          </a:solidFill>
                          <a:latin typeface="Arial"/>
                          <a:cs typeface="Arial"/>
                        </a:rPr>
                        <a:t>and</a:t>
                      </a:r>
                      <a:r>
                        <a:rPr sz="1100" b="1" spc="-210" dirty="0">
                          <a:solidFill>
                            <a:srgbClr val="00AF50"/>
                          </a:solidFill>
                          <a:latin typeface="Arial"/>
                          <a:cs typeface="Arial"/>
                        </a:rPr>
                        <a:t> </a:t>
                      </a:r>
                      <a:r>
                        <a:rPr sz="1100" b="1" dirty="0">
                          <a:solidFill>
                            <a:srgbClr val="00AF50"/>
                          </a:solidFill>
                          <a:latin typeface="Arial"/>
                          <a:cs typeface="Arial"/>
                        </a:rPr>
                        <a:t>construction</a:t>
                      </a:r>
                      <a:endParaRPr sz="1100" dirty="0">
                        <a:latin typeface="Arial"/>
                        <a:cs typeface="Arial"/>
                      </a:endParaRPr>
                    </a:p>
                  </a:txBody>
                  <a:tcPr marL="0" marR="0" marT="11239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85"/>
                        </a:spcBef>
                      </a:pPr>
                      <a:r>
                        <a:rPr sz="1100" b="1" spc="-5" dirty="0" err="1">
                          <a:solidFill>
                            <a:srgbClr val="00AF50"/>
                          </a:solidFill>
                          <a:latin typeface="Arial"/>
                          <a:cs typeface="Arial"/>
                        </a:rPr>
                        <a:t>EnT</a:t>
                      </a:r>
                      <a:endParaRPr sz="1100" dirty="0">
                        <a:latin typeface="Arial"/>
                        <a:cs typeface="Arial"/>
                      </a:endParaRPr>
                    </a:p>
                  </a:txBody>
                  <a:tcPr marL="0" marR="0" marT="11239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2"/>
                  </a:ext>
                </a:extLst>
              </a:tr>
              <a:tr h="399415">
                <a:tc>
                  <a:txBody>
                    <a:bodyPr/>
                    <a:lstStyle/>
                    <a:p>
                      <a:pPr marL="47625" marR="713740">
                        <a:lnSpc>
                          <a:spcPct val="100000"/>
                        </a:lnSpc>
                        <a:spcBef>
                          <a:spcPts val="229"/>
                        </a:spcBef>
                      </a:pPr>
                      <a:r>
                        <a:rPr sz="1100" b="1" spc="-5" dirty="0">
                          <a:solidFill>
                            <a:srgbClr val="00AF50"/>
                          </a:solidFill>
                          <a:latin typeface="Arial"/>
                          <a:cs typeface="Arial"/>
                        </a:rPr>
                        <a:t>FP3 </a:t>
                      </a:r>
                      <a:r>
                        <a:rPr sz="1100" b="1" dirty="0">
                          <a:solidFill>
                            <a:srgbClr val="00AF50"/>
                          </a:solidFill>
                          <a:latin typeface="Arial"/>
                          <a:cs typeface="Arial"/>
                        </a:rPr>
                        <a:t>- Digital transition in the decarbonization process and in waste</a:t>
                      </a:r>
                      <a:r>
                        <a:rPr sz="1100" b="1" spc="-204" dirty="0">
                          <a:solidFill>
                            <a:srgbClr val="00AF50"/>
                          </a:solidFill>
                          <a:latin typeface="Arial"/>
                          <a:cs typeface="Arial"/>
                        </a:rPr>
                        <a:t> </a:t>
                      </a:r>
                      <a:r>
                        <a:rPr sz="1100" b="1" spc="-5" dirty="0">
                          <a:solidFill>
                            <a:srgbClr val="00AF50"/>
                          </a:solidFill>
                          <a:latin typeface="Arial"/>
                          <a:cs typeface="Arial"/>
                        </a:rPr>
                        <a:t>recycling  </a:t>
                      </a:r>
                      <a:r>
                        <a:rPr sz="1100" b="1" dirty="0">
                          <a:solidFill>
                            <a:srgbClr val="00AF50"/>
                          </a:solidFill>
                          <a:latin typeface="Arial"/>
                          <a:cs typeface="Arial"/>
                        </a:rPr>
                        <a:t>processes</a:t>
                      </a:r>
                      <a:endParaRPr sz="1100">
                        <a:latin typeface="Arial"/>
                        <a:cs typeface="Arial"/>
                      </a:endParaRPr>
                    </a:p>
                  </a:txBody>
                  <a:tcPr marL="0" marR="0" marT="29209"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90"/>
                        </a:spcBef>
                      </a:pPr>
                      <a:r>
                        <a:rPr sz="1100" b="1" spc="-5" dirty="0" err="1">
                          <a:solidFill>
                            <a:srgbClr val="00AF50"/>
                          </a:solidFill>
                          <a:latin typeface="Arial"/>
                          <a:cs typeface="Arial"/>
                        </a:rPr>
                        <a:t>EnT</a:t>
                      </a:r>
                      <a:endParaRPr sz="1100" dirty="0">
                        <a:latin typeface="Arial"/>
                        <a:cs typeface="Arial"/>
                      </a:endParaRPr>
                    </a:p>
                  </a:txBody>
                  <a:tcPr marL="0" marR="0" marT="113030"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3"/>
                  </a:ext>
                </a:extLst>
              </a:tr>
              <a:tr h="399414">
                <a:tc>
                  <a:txBody>
                    <a:bodyPr/>
                    <a:lstStyle/>
                    <a:p>
                      <a:pPr marL="47625">
                        <a:lnSpc>
                          <a:spcPct val="100000"/>
                        </a:lnSpc>
                        <a:spcBef>
                          <a:spcPts val="225"/>
                        </a:spcBef>
                      </a:pPr>
                      <a:r>
                        <a:rPr sz="1100" b="1" spc="-5" dirty="0">
                          <a:solidFill>
                            <a:srgbClr val="C00000"/>
                          </a:solidFill>
                          <a:latin typeface="Arial"/>
                          <a:cs typeface="Arial"/>
                        </a:rPr>
                        <a:t>FP4 </a:t>
                      </a:r>
                      <a:r>
                        <a:rPr sz="1100" b="1" dirty="0">
                          <a:solidFill>
                            <a:srgbClr val="C00000"/>
                          </a:solidFill>
                          <a:latin typeface="Arial"/>
                          <a:cs typeface="Arial"/>
                        </a:rPr>
                        <a:t>- </a:t>
                      </a:r>
                      <a:r>
                        <a:rPr sz="1100" b="1" spc="-5" dirty="0">
                          <a:solidFill>
                            <a:srgbClr val="C00000"/>
                          </a:solidFill>
                          <a:latin typeface="Arial"/>
                          <a:cs typeface="Arial"/>
                        </a:rPr>
                        <a:t>Development, innovation and certification </a:t>
                      </a:r>
                      <a:r>
                        <a:rPr sz="1100" b="1" dirty="0">
                          <a:solidFill>
                            <a:srgbClr val="C00000"/>
                          </a:solidFill>
                          <a:latin typeface="Arial"/>
                          <a:cs typeface="Arial"/>
                        </a:rPr>
                        <a:t>of medical and non-medical</a:t>
                      </a:r>
                      <a:r>
                        <a:rPr sz="1100" b="1" spc="-60" dirty="0">
                          <a:solidFill>
                            <a:srgbClr val="C00000"/>
                          </a:solidFill>
                          <a:latin typeface="Arial"/>
                          <a:cs typeface="Arial"/>
                        </a:rPr>
                        <a:t> </a:t>
                      </a:r>
                      <a:r>
                        <a:rPr sz="1100" b="1" spc="-5" dirty="0">
                          <a:solidFill>
                            <a:srgbClr val="C00000"/>
                          </a:solidFill>
                          <a:latin typeface="Arial"/>
                          <a:cs typeface="Arial"/>
                        </a:rPr>
                        <a:t>devices</a:t>
                      </a:r>
                      <a:endParaRPr sz="1100">
                        <a:latin typeface="Arial"/>
                        <a:cs typeface="Arial"/>
                      </a:endParaRPr>
                    </a:p>
                    <a:p>
                      <a:pPr marL="47625">
                        <a:lnSpc>
                          <a:spcPct val="100000"/>
                        </a:lnSpc>
                      </a:pPr>
                      <a:r>
                        <a:rPr sz="1100" b="1" dirty="0">
                          <a:solidFill>
                            <a:srgbClr val="C00000"/>
                          </a:solidFill>
                          <a:latin typeface="Arial"/>
                          <a:cs typeface="Arial"/>
                        </a:rPr>
                        <a:t>for</a:t>
                      </a:r>
                      <a:r>
                        <a:rPr sz="1100" b="1" spc="-25" dirty="0">
                          <a:solidFill>
                            <a:srgbClr val="C00000"/>
                          </a:solidFill>
                          <a:latin typeface="Arial"/>
                          <a:cs typeface="Arial"/>
                        </a:rPr>
                        <a:t> </a:t>
                      </a:r>
                      <a:r>
                        <a:rPr sz="1100" b="1" dirty="0">
                          <a:solidFill>
                            <a:srgbClr val="C00000"/>
                          </a:solidFill>
                          <a:latin typeface="Arial"/>
                          <a:cs typeface="Arial"/>
                        </a:rPr>
                        <a:t>health</a:t>
                      </a:r>
                      <a:endParaRPr sz="1100">
                        <a:latin typeface="Arial"/>
                        <a:cs typeface="Arial"/>
                      </a:endParaRPr>
                    </a:p>
                  </a:txBody>
                  <a:tcPr marL="0" marR="0" marT="2857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90"/>
                        </a:spcBef>
                      </a:pPr>
                      <a:r>
                        <a:rPr sz="1100" b="1" spc="-10" dirty="0">
                          <a:solidFill>
                            <a:srgbClr val="C00000"/>
                          </a:solidFill>
                          <a:latin typeface="Arial"/>
                          <a:cs typeface="Arial"/>
                        </a:rPr>
                        <a:t>H&amp;BP</a:t>
                      </a:r>
                      <a:endParaRPr sz="1100">
                        <a:latin typeface="Arial"/>
                        <a:cs typeface="Arial"/>
                      </a:endParaRPr>
                    </a:p>
                  </a:txBody>
                  <a:tcPr marL="0" marR="0" marT="113030"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4"/>
                  </a:ext>
                </a:extLst>
              </a:tr>
              <a:tr h="577723">
                <a:tc>
                  <a:txBody>
                    <a:bodyPr/>
                    <a:lstStyle/>
                    <a:p>
                      <a:pPr marL="47625" marR="431800">
                        <a:lnSpc>
                          <a:spcPct val="100000"/>
                        </a:lnSpc>
                        <a:spcBef>
                          <a:spcPts val="930"/>
                        </a:spcBef>
                      </a:pPr>
                      <a:r>
                        <a:rPr sz="1100" b="1" spc="-5" dirty="0">
                          <a:solidFill>
                            <a:srgbClr val="006FC0"/>
                          </a:solidFill>
                          <a:latin typeface="Arial"/>
                          <a:cs typeface="Arial"/>
                        </a:rPr>
                        <a:t>FP5 </a:t>
                      </a:r>
                      <a:r>
                        <a:rPr sz="1100" b="1" dirty="0">
                          <a:solidFill>
                            <a:srgbClr val="006FC0"/>
                          </a:solidFill>
                          <a:latin typeface="Arial"/>
                          <a:cs typeface="Arial"/>
                        </a:rPr>
                        <a:t>- Digital transition through </a:t>
                      </a:r>
                      <a:r>
                        <a:rPr sz="1100" b="1" spc="-10" dirty="0">
                          <a:solidFill>
                            <a:srgbClr val="006FC0"/>
                          </a:solidFill>
                          <a:latin typeface="Arial"/>
                          <a:cs typeface="Arial"/>
                        </a:rPr>
                        <a:t>AESA (Active </a:t>
                      </a:r>
                      <a:r>
                        <a:rPr sz="1100" b="1" dirty="0">
                          <a:solidFill>
                            <a:srgbClr val="006FC0"/>
                          </a:solidFill>
                          <a:latin typeface="Arial"/>
                          <a:cs typeface="Arial"/>
                        </a:rPr>
                        <a:t>Electronically </a:t>
                      </a:r>
                      <a:r>
                        <a:rPr sz="1100" b="1" spc="-5" dirty="0">
                          <a:solidFill>
                            <a:srgbClr val="006FC0"/>
                          </a:solidFill>
                          <a:latin typeface="Arial"/>
                          <a:cs typeface="Arial"/>
                        </a:rPr>
                        <a:t>Scanned </a:t>
                      </a:r>
                      <a:r>
                        <a:rPr sz="1100" b="1" spc="-15" dirty="0">
                          <a:solidFill>
                            <a:srgbClr val="006FC0"/>
                          </a:solidFill>
                          <a:latin typeface="Arial"/>
                          <a:cs typeface="Arial"/>
                        </a:rPr>
                        <a:t>Array) </a:t>
                      </a:r>
                      <a:r>
                        <a:rPr sz="1100" b="1" dirty="0">
                          <a:solidFill>
                            <a:srgbClr val="006FC0"/>
                          </a:solidFill>
                          <a:latin typeface="Arial"/>
                          <a:cs typeface="Arial"/>
                        </a:rPr>
                        <a:t>radar  </a:t>
                      </a:r>
                      <a:r>
                        <a:rPr sz="1100" b="1" spc="-5" dirty="0">
                          <a:solidFill>
                            <a:srgbClr val="006FC0"/>
                          </a:solidFill>
                          <a:latin typeface="Arial"/>
                          <a:cs typeface="Arial"/>
                        </a:rPr>
                        <a:t>technology, </a:t>
                      </a:r>
                      <a:r>
                        <a:rPr sz="1100" b="1" dirty="0">
                          <a:solidFill>
                            <a:srgbClr val="006FC0"/>
                          </a:solidFill>
                          <a:latin typeface="Arial"/>
                          <a:cs typeface="Arial"/>
                        </a:rPr>
                        <a:t>quantum </a:t>
                      </a:r>
                      <a:r>
                        <a:rPr sz="1100" b="1" spc="-5" dirty="0">
                          <a:solidFill>
                            <a:srgbClr val="006FC0"/>
                          </a:solidFill>
                          <a:latin typeface="Arial"/>
                          <a:cs typeface="Arial"/>
                        </a:rPr>
                        <a:t>cryptography </a:t>
                      </a:r>
                      <a:r>
                        <a:rPr sz="1100" b="1" dirty="0">
                          <a:solidFill>
                            <a:srgbClr val="006FC0"/>
                          </a:solidFill>
                          <a:latin typeface="Arial"/>
                          <a:cs typeface="Arial"/>
                        </a:rPr>
                        <a:t>and quantum</a:t>
                      </a:r>
                      <a:r>
                        <a:rPr sz="1100" b="1" spc="5" dirty="0">
                          <a:solidFill>
                            <a:srgbClr val="006FC0"/>
                          </a:solidFill>
                          <a:latin typeface="Arial"/>
                          <a:cs typeface="Arial"/>
                        </a:rPr>
                        <a:t> </a:t>
                      </a:r>
                      <a:r>
                        <a:rPr sz="1100" b="1" spc="-5" dirty="0">
                          <a:solidFill>
                            <a:srgbClr val="006FC0"/>
                          </a:solidFill>
                          <a:latin typeface="Arial"/>
                          <a:cs typeface="Arial"/>
                        </a:rPr>
                        <a:t>communications</a:t>
                      </a:r>
                      <a:endParaRPr sz="1100">
                        <a:latin typeface="Arial"/>
                        <a:cs typeface="Arial"/>
                      </a:endParaRPr>
                    </a:p>
                  </a:txBody>
                  <a:tcPr marL="0" marR="0" marT="118110"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a:lnSpc>
                          <a:spcPct val="100000"/>
                        </a:lnSpc>
                        <a:spcBef>
                          <a:spcPts val="40"/>
                        </a:spcBef>
                      </a:pPr>
                      <a:endParaRPr sz="1350">
                        <a:latin typeface="Times New Roman"/>
                        <a:cs typeface="Times New Roman"/>
                      </a:endParaRPr>
                    </a:p>
                    <a:p>
                      <a:pPr marL="48260">
                        <a:lnSpc>
                          <a:spcPct val="100000"/>
                        </a:lnSpc>
                      </a:pPr>
                      <a:r>
                        <a:rPr sz="1100" b="1" spc="-5" dirty="0">
                          <a:solidFill>
                            <a:srgbClr val="006FC0"/>
                          </a:solidFill>
                          <a:latin typeface="Arial"/>
                          <a:cs typeface="Arial"/>
                        </a:rPr>
                        <a:t>DgT</a:t>
                      </a:r>
                      <a:endParaRPr sz="1100">
                        <a:latin typeface="Arial"/>
                        <a:cs typeface="Arial"/>
                      </a:endParaRPr>
                    </a:p>
                  </a:txBody>
                  <a:tcPr marL="0" marR="0" marT="5080"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5"/>
                  </a:ext>
                </a:extLst>
              </a:tr>
              <a:tr h="399402">
                <a:tc>
                  <a:txBody>
                    <a:bodyPr/>
                    <a:lstStyle/>
                    <a:p>
                      <a:pPr marL="47625" marR="306705">
                        <a:lnSpc>
                          <a:spcPct val="100000"/>
                        </a:lnSpc>
                        <a:spcBef>
                          <a:spcPts val="229"/>
                        </a:spcBef>
                      </a:pPr>
                      <a:r>
                        <a:rPr sz="1100" b="1" spc="-5" dirty="0">
                          <a:solidFill>
                            <a:srgbClr val="006FC0"/>
                          </a:solidFill>
                          <a:latin typeface="Arial"/>
                          <a:cs typeface="Arial"/>
                        </a:rPr>
                        <a:t>FP6 </a:t>
                      </a:r>
                      <a:r>
                        <a:rPr sz="1100" b="1" dirty="0">
                          <a:solidFill>
                            <a:srgbClr val="006FC0"/>
                          </a:solidFill>
                          <a:latin typeface="Arial"/>
                          <a:cs typeface="Arial"/>
                        </a:rPr>
                        <a:t>– </a:t>
                      </a:r>
                      <a:r>
                        <a:rPr sz="1100" b="1" spc="-5" dirty="0">
                          <a:solidFill>
                            <a:srgbClr val="006FC0"/>
                          </a:solidFill>
                          <a:latin typeface="Arial"/>
                          <a:cs typeface="Arial"/>
                        </a:rPr>
                        <a:t>Artificial </a:t>
                      </a:r>
                      <a:r>
                        <a:rPr sz="1100" b="1" dirty="0">
                          <a:solidFill>
                            <a:srgbClr val="006FC0"/>
                          </a:solidFill>
                          <a:latin typeface="Arial"/>
                          <a:cs typeface="Arial"/>
                        </a:rPr>
                        <a:t>intelligence, </a:t>
                      </a:r>
                      <a:r>
                        <a:rPr sz="1100" b="1" spc="-5" dirty="0">
                          <a:solidFill>
                            <a:srgbClr val="006FC0"/>
                          </a:solidFill>
                          <a:latin typeface="Arial"/>
                          <a:cs typeface="Arial"/>
                        </a:rPr>
                        <a:t>virtual </a:t>
                      </a:r>
                      <a:r>
                        <a:rPr sz="1100" b="1" dirty="0">
                          <a:solidFill>
                            <a:srgbClr val="006FC0"/>
                          </a:solidFill>
                          <a:latin typeface="Arial"/>
                          <a:cs typeface="Arial"/>
                        </a:rPr>
                        <a:t>reality and digital twin for </a:t>
                      </a:r>
                      <a:r>
                        <a:rPr sz="1100" b="1" spc="-5" dirty="0">
                          <a:solidFill>
                            <a:srgbClr val="006FC0"/>
                          </a:solidFill>
                          <a:latin typeface="Arial"/>
                          <a:cs typeface="Arial"/>
                        </a:rPr>
                        <a:t>advanced</a:t>
                      </a:r>
                      <a:r>
                        <a:rPr sz="1100" b="1" spc="-155" dirty="0">
                          <a:solidFill>
                            <a:srgbClr val="006FC0"/>
                          </a:solidFill>
                          <a:latin typeface="Arial"/>
                          <a:cs typeface="Arial"/>
                        </a:rPr>
                        <a:t> </a:t>
                      </a:r>
                      <a:r>
                        <a:rPr sz="1100" b="1" dirty="0">
                          <a:solidFill>
                            <a:srgbClr val="006FC0"/>
                          </a:solidFill>
                          <a:latin typeface="Arial"/>
                          <a:cs typeface="Arial"/>
                        </a:rPr>
                        <a:t>engineering  </a:t>
                      </a:r>
                      <a:r>
                        <a:rPr sz="1100" b="1" spc="-5" dirty="0">
                          <a:solidFill>
                            <a:srgbClr val="006FC0"/>
                          </a:solidFill>
                          <a:latin typeface="Arial"/>
                          <a:cs typeface="Arial"/>
                        </a:rPr>
                        <a:t>and </a:t>
                      </a:r>
                      <a:r>
                        <a:rPr sz="1100" b="1" dirty="0">
                          <a:solidFill>
                            <a:srgbClr val="006FC0"/>
                          </a:solidFill>
                          <a:latin typeface="Arial"/>
                          <a:cs typeface="Arial"/>
                        </a:rPr>
                        <a:t>aerospace</a:t>
                      </a:r>
                      <a:endParaRPr sz="1100">
                        <a:latin typeface="Arial"/>
                        <a:cs typeface="Arial"/>
                      </a:endParaRPr>
                    </a:p>
                  </a:txBody>
                  <a:tcPr marL="0" marR="0" marT="29209"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90"/>
                        </a:spcBef>
                      </a:pPr>
                      <a:r>
                        <a:rPr sz="1100" b="1" spc="-5" dirty="0">
                          <a:solidFill>
                            <a:srgbClr val="006FC0"/>
                          </a:solidFill>
                          <a:latin typeface="Arial"/>
                          <a:cs typeface="Arial"/>
                        </a:rPr>
                        <a:t>DgT</a:t>
                      </a:r>
                      <a:endParaRPr sz="1100">
                        <a:latin typeface="Arial"/>
                        <a:cs typeface="Arial"/>
                      </a:endParaRPr>
                    </a:p>
                  </a:txBody>
                  <a:tcPr marL="0" marR="0" marT="113030"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6"/>
                  </a:ext>
                </a:extLst>
              </a:tr>
              <a:tr h="399427">
                <a:tc>
                  <a:txBody>
                    <a:bodyPr/>
                    <a:lstStyle/>
                    <a:p>
                      <a:pPr marL="47625" marR="595630">
                        <a:lnSpc>
                          <a:spcPct val="100000"/>
                        </a:lnSpc>
                        <a:spcBef>
                          <a:spcPts val="229"/>
                        </a:spcBef>
                      </a:pPr>
                      <a:r>
                        <a:rPr sz="1100" b="1" spc="-5" dirty="0">
                          <a:solidFill>
                            <a:srgbClr val="C00000"/>
                          </a:solidFill>
                          <a:latin typeface="Arial"/>
                          <a:cs typeface="Arial"/>
                        </a:rPr>
                        <a:t>FP7 </a:t>
                      </a:r>
                      <a:r>
                        <a:rPr sz="1100" b="1" dirty="0">
                          <a:solidFill>
                            <a:srgbClr val="C00000"/>
                          </a:solidFill>
                          <a:latin typeface="Arial"/>
                          <a:cs typeface="Arial"/>
                        </a:rPr>
                        <a:t>– </a:t>
                      </a:r>
                      <a:r>
                        <a:rPr sz="1100" b="1" spc="-10" dirty="0">
                          <a:solidFill>
                            <a:srgbClr val="C00000"/>
                          </a:solidFill>
                          <a:latin typeface="Arial"/>
                          <a:cs typeface="Arial"/>
                        </a:rPr>
                        <a:t>Advanced </a:t>
                      </a:r>
                      <a:r>
                        <a:rPr sz="1100" b="1" dirty="0">
                          <a:solidFill>
                            <a:srgbClr val="C00000"/>
                          </a:solidFill>
                          <a:latin typeface="Arial"/>
                          <a:cs typeface="Arial"/>
                        </a:rPr>
                        <a:t>and automated </a:t>
                      </a:r>
                      <a:r>
                        <a:rPr sz="1100" b="1" spc="-5" dirty="0">
                          <a:solidFill>
                            <a:srgbClr val="C00000"/>
                          </a:solidFill>
                          <a:latin typeface="Arial"/>
                          <a:cs typeface="Arial"/>
                        </a:rPr>
                        <a:t>innovation </a:t>
                      </a:r>
                      <a:r>
                        <a:rPr sz="1100" b="1" dirty="0">
                          <a:solidFill>
                            <a:srgbClr val="C00000"/>
                          </a:solidFill>
                          <a:latin typeface="Arial"/>
                          <a:cs typeface="Arial"/>
                        </a:rPr>
                        <a:t>labs for diagnostic </a:t>
                      </a:r>
                      <a:r>
                        <a:rPr sz="1100" b="1" spc="-5" dirty="0">
                          <a:solidFill>
                            <a:srgbClr val="C00000"/>
                          </a:solidFill>
                          <a:latin typeface="Arial"/>
                          <a:cs typeface="Arial"/>
                        </a:rPr>
                        <a:t>and </a:t>
                      </a:r>
                      <a:r>
                        <a:rPr sz="1100" b="1" dirty="0">
                          <a:solidFill>
                            <a:srgbClr val="C00000"/>
                          </a:solidFill>
                          <a:latin typeface="Arial"/>
                          <a:cs typeface="Arial"/>
                        </a:rPr>
                        <a:t>therapeutic  biopharma</a:t>
                      </a:r>
                      <a:r>
                        <a:rPr sz="1100" b="1" spc="-25" dirty="0">
                          <a:solidFill>
                            <a:srgbClr val="C00000"/>
                          </a:solidFill>
                          <a:latin typeface="Arial"/>
                          <a:cs typeface="Arial"/>
                        </a:rPr>
                        <a:t> </a:t>
                      </a:r>
                      <a:r>
                        <a:rPr sz="1100" b="1" dirty="0">
                          <a:solidFill>
                            <a:srgbClr val="C00000"/>
                          </a:solidFill>
                          <a:latin typeface="Arial"/>
                          <a:cs typeface="Arial"/>
                        </a:rPr>
                        <a:t>solutions</a:t>
                      </a:r>
                      <a:endParaRPr sz="1100">
                        <a:latin typeface="Arial"/>
                        <a:cs typeface="Arial"/>
                      </a:endParaRPr>
                    </a:p>
                  </a:txBody>
                  <a:tcPr marL="0" marR="0" marT="29209"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90"/>
                        </a:spcBef>
                      </a:pPr>
                      <a:r>
                        <a:rPr sz="1100" b="1" spc="-10" dirty="0">
                          <a:solidFill>
                            <a:srgbClr val="C00000"/>
                          </a:solidFill>
                          <a:latin typeface="Arial"/>
                          <a:cs typeface="Arial"/>
                        </a:rPr>
                        <a:t>H&amp;BP</a:t>
                      </a:r>
                      <a:endParaRPr sz="1100">
                        <a:latin typeface="Arial"/>
                        <a:cs typeface="Arial"/>
                      </a:endParaRPr>
                    </a:p>
                  </a:txBody>
                  <a:tcPr marL="0" marR="0" marT="113030"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7"/>
                  </a:ext>
                </a:extLst>
              </a:tr>
              <a:tr h="399415">
                <a:tc>
                  <a:txBody>
                    <a:bodyPr/>
                    <a:lstStyle/>
                    <a:p>
                      <a:pPr marL="47625">
                        <a:lnSpc>
                          <a:spcPct val="100000"/>
                        </a:lnSpc>
                        <a:spcBef>
                          <a:spcPts val="895"/>
                        </a:spcBef>
                      </a:pPr>
                      <a:r>
                        <a:rPr sz="1100" b="1" spc="-5" dirty="0">
                          <a:solidFill>
                            <a:srgbClr val="006FC0"/>
                          </a:solidFill>
                          <a:latin typeface="Arial"/>
                          <a:cs typeface="Arial"/>
                        </a:rPr>
                        <a:t>FP8 </a:t>
                      </a:r>
                      <a:r>
                        <a:rPr sz="1100" b="1" dirty="0">
                          <a:solidFill>
                            <a:srgbClr val="006FC0"/>
                          </a:solidFill>
                          <a:latin typeface="Arial"/>
                          <a:cs typeface="Arial"/>
                        </a:rPr>
                        <a:t>– Human-centric </a:t>
                      </a:r>
                      <a:r>
                        <a:rPr sz="1100" b="1" spc="-25" dirty="0">
                          <a:solidFill>
                            <a:srgbClr val="006FC0"/>
                          </a:solidFill>
                          <a:latin typeface="Arial"/>
                          <a:cs typeface="Arial"/>
                        </a:rPr>
                        <a:t>AI </a:t>
                      </a:r>
                      <a:r>
                        <a:rPr sz="1100" b="1" dirty="0">
                          <a:solidFill>
                            <a:srgbClr val="006FC0"/>
                          </a:solidFill>
                          <a:latin typeface="Arial"/>
                          <a:cs typeface="Arial"/>
                        </a:rPr>
                        <a:t>to </a:t>
                      </a:r>
                      <a:r>
                        <a:rPr sz="1100" b="1" spc="-5" dirty="0">
                          <a:solidFill>
                            <a:srgbClr val="006FC0"/>
                          </a:solidFill>
                          <a:latin typeface="Arial"/>
                          <a:cs typeface="Arial"/>
                        </a:rPr>
                        <a:t>deliver </a:t>
                      </a:r>
                      <a:r>
                        <a:rPr sz="1100" b="1" dirty="0">
                          <a:solidFill>
                            <a:srgbClr val="006FC0"/>
                          </a:solidFill>
                          <a:latin typeface="Arial"/>
                          <a:cs typeface="Arial"/>
                        </a:rPr>
                        <a:t>empowered customer</a:t>
                      </a:r>
                      <a:r>
                        <a:rPr sz="1100" b="1" spc="-95" dirty="0">
                          <a:solidFill>
                            <a:srgbClr val="006FC0"/>
                          </a:solidFill>
                          <a:latin typeface="Arial"/>
                          <a:cs typeface="Arial"/>
                        </a:rPr>
                        <a:t> </a:t>
                      </a:r>
                      <a:r>
                        <a:rPr sz="1100" b="1" dirty="0">
                          <a:solidFill>
                            <a:srgbClr val="006FC0"/>
                          </a:solidFill>
                          <a:latin typeface="Arial"/>
                          <a:cs typeface="Arial"/>
                        </a:rPr>
                        <a:t>experiences</a:t>
                      </a:r>
                      <a:endParaRPr sz="1100">
                        <a:latin typeface="Arial"/>
                        <a:cs typeface="Arial"/>
                      </a:endParaRPr>
                    </a:p>
                  </a:txBody>
                  <a:tcPr marL="0" marR="0" marT="11366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tc>
                  <a:txBody>
                    <a:bodyPr/>
                    <a:lstStyle/>
                    <a:p>
                      <a:pPr marL="48260">
                        <a:lnSpc>
                          <a:spcPct val="100000"/>
                        </a:lnSpc>
                        <a:spcBef>
                          <a:spcPts val="895"/>
                        </a:spcBef>
                      </a:pPr>
                      <a:r>
                        <a:rPr sz="1100" b="1" spc="-5" dirty="0">
                          <a:solidFill>
                            <a:srgbClr val="006FC0"/>
                          </a:solidFill>
                          <a:latin typeface="Arial"/>
                          <a:cs typeface="Arial"/>
                        </a:rPr>
                        <a:t>DgT</a:t>
                      </a:r>
                      <a:endParaRPr sz="1100" dirty="0">
                        <a:latin typeface="Arial"/>
                        <a:cs typeface="Arial"/>
                      </a:endParaRPr>
                    </a:p>
                  </a:txBody>
                  <a:tcPr marL="0" marR="0" marT="113665" marB="0">
                    <a:lnL w="38100">
                      <a:solidFill>
                        <a:srgbClr val="FFFFC6"/>
                      </a:solidFill>
                      <a:prstDash val="solid"/>
                    </a:lnL>
                    <a:lnR w="38100">
                      <a:solidFill>
                        <a:srgbClr val="FFFFC6"/>
                      </a:solidFill>
                      <a:prstDash val="solid"/>
                    </a:lnR>
                    <a:lnT w="38100">
                      <a:solidFill>
                        <a:srgbClr val="FFFFC6"/>
                      </a:solidFill>
                      <a:prstDash val="solid"/>
                    </a:lnT>
                    <a:lnB w="38100">
                      <a:solidFill>
                        <a:srgbClr val="FFFFC6"/>
                      </a:solidFill>
                      <a:prstDash val="solid"/>
                    </a:lnB>
                  </a:tcPr>
                </a:tc>
                <a:extLst>
                  <a:ext uri="{0D108BD9-81ED-4DB2-BD59-A6C34878D82A}">
                    <a16:rowId xmlns:a16="http://schemas.microsoft.com/office/drawing/2014/main" val="10008"/>
                  </a:ext>
                </a:extLst>
              </a:tr>
            </a:tbl>
          </a:graphicData>
        </a:graphic>
      </p:graphicFrame>
      <p:sp>
        <p:nvSpPr>
          <p:cNvPr id="6" name="object 6"/>
          <p:cNvSpPr/>
          <p:nvPr/>
        </p:nvSpPr>
        <p:spPr>
          <a:xfrm>
            <a:off x="1748027" y="1860804"/>
            <a:ext cx="1965960" cy="934212"/>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1911223" y="1995932"/>
            <a:ext cx="1409065" cy="666115"/>
          </a:xfrm>
          <a:prstGeom prst="rect">
            <a:avLst/>
          </a:prstGeom>
        </p:spPr>
        <p:txBody>
          <a:bodyPr vert="horz" wrap="square" lIns="0" tIns="13335" rIns="0" bIns="0" rtlCol="0">
            <a:spAutoFit/>
          </a:bodyPr>
          <a:lstStyle/>
          <a:p>
            <a:pPr marL="12700" marR="5080">
              <a:lnSpc>
                <a:spcPct val="100000"/>
              </a:lnSpc>
              <a:spcBef>
                <a:spcPts val="105"/>
              </a:spcBef>
            </a:pPr>
            <a:r>
              <a:rPr sz="1400" b="1" dirty="0">
                <a:solidFill>
                  <a:srgbClr val="822333"/>
                </a:solidFill>
                <a:latin typeface="Arial"/>
                <a:cs typeface="Arial"/>
              </a:rPr>
              <a:t>3 </a:t>
            </a:r>
            <a:r>
              <a:rPr sz="1400" b="1" spc="-10" dirty="0">
                <a:solidFill>
                  <a:srgbClr val="822333"/>
                </a:solidFill>
                <a:latin typeface="Arial"/>
                <a:cs typeface="Arial"/>
              </a:rPr>
              <a:t>Aree </a:t>
            </a:r>
            <a:r>
              <a:rPr sz="1400" b="1" spc="-5" dirty="0">
                <a:solidFill>
                  <a:srgbClr val="822333"/>
                </a:solidFill>
                <a:latin typeface="Arial"/>
                <a:cs typeface="Arial"/>
              </a:rPr>
              <a:t>di  </a:t>
            </a:r>
            <a:r>
              <a:rPr sz="1400" b="1" dirty="0">
                <a:solidFill>
                  <a:srgbClr val="822333"/>
                </a:solidFill>
                <a:latin typeface="Arial"/>
                <a:cs typeface="Arial"/>
              </a:rPr>
              <a:t>s</a:t>
            </a:r>
            <a:r>
              <a:rPr sz="1400" b="1" spc="-10" dirty="0">
                <a:solidFill>
                  <a:srgbClr val="822333"/>
                </a:solidFill>
                <a:latin typeface="Arial"/>
                <a:cs typeface="Arial"/>
              </a:rPr>
              <a:t>p</a:t>
            </a:r>
            <a:r>
              <a:rPr sz="1400" b="1" dirty="0">
                <a:solidFill>
                  <a:srgbClr val="822333"/>
                </a:solidFill>
                <a:latin typeface="Arial"/>
                <a:cs typeface="Arial"/>
              </a:rPr>
              <a:t>ecial</a:t>
            </a:r>
            <a:r>
              <a:rPr sz="1400" b="1" spc="-10" dirty="0">
                <a:solidFill>
                  <a:srgbClr val="822333"/>
                </a:solidFill>
                <a:latin typeface="Arial"/>
                <a:cs typeface="Arial"/>
              </a:rPr>
              <a:t>iz</a:t>
            </a:r>
            <a:r>
              <a:rPr sz="1400" b="1" dirty="0">
                <a:solidFill>
                  <a:srgbClr val="822333"/>
                </a:solidFill>
                <a:latin typeface="Arial"/>
                <a:cs typeface="Arial"/>
              </a:rPr>
              <a:t>z</a:t>
            </a:r>
            <a:r>
              <a:rPr sz="1400" b="1" spc="-15" dirty="0">
                <a:solidFill>
                  <a:srgbClr val="822333"/>
                </a:solidFill>
                <a:latin typeface="Arial"/>
                <a:cs typeface="Arial"/>
              </a:rPr>
              <a:t>a</a:t>
            </a:r>
            <a:r>
              <a:rPr sz="1400" b="1" dirty="0">
                <a:solidFill>
                  <a:srgbClr val="822333"/>
                </a:solidFill>
                <a:latin typeface="Arial"/>
                <a:cs typeface="Arial"/>
              </a:rPr>
              <a:t>z</a:t>
            </a:r>
            <a:r>
              <a:rPr sz="1400" b="1" spc="-10" dirty="0">
                <a:solidFill>
                  <a:srgbClr val="822333"/>
                </a:solidFill>
                <a:latin typeface="Arial"/>
                <a:cs typeface="Arial"/>
              </a:rPr>
              <a:t>ion</a:t>
            </a:r>
            <a:r>
              <a:rPr sz="1400" b="1" dirty="0">
                <a:solidFill>
                  <a:srgbClr val="822333"/>
                </a:solidFill>
                <a:latin typeface="Arial"/>
                <a:cs typeface="Arial"/>
              </a:rPr>
              <a:t>e  </a:t>
            </a:r>
            <a:r>
              <a:rPr sz="1400" b="1" spc="-5" dirty="0">
                <a:solidFill>
                  <a:srgbClr val="822333"/>
                </a:solidFill>
                <a:latin typeface="Arial"/>
                <a:cs typeface="Arial"/>
              </a:rPr>
              <a:t>strategica</a:t>
            </a:r>
            <a:endParaRPr sz="1400" dirty="0">
              <a:latin typeface="Arial"/>
              <a:cs typeface="Arial"/>
            </a:endParaRPr>
          </a:p>
        </p:txBody>
      </p:sp>
      <p:sp>
        <p:nvSpPr>
          <p:cNvPr id="8" name="object 8"/>
          <p:cNvSpPr/>
          <p:nvPr/>
        </p:nvSpPr>
        <p:spPr>
          <a:xfrm>
            <a:off x="4032250" y="1813051"/>
            <a:ext cx="6864096" cy="981456"/>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6320409" y="1806701"/>
            <a:ext cx="0" cy="995044"/>
          </a:xfrm>
          <a:custGeom>
            <a:avLst/>
            <a:gdLst/>
            <a:ahLst/>
            <a:cxnLst/>
            <a:rect l="l" t="t" r="r" b="b"/>
            <a:pathLst>
              <a:path h="995044">
                <a:moveTo>
                  <a:pt x="0" y="0"/>
                </a:moveTo>
                <a:lnTo>
                  <a:pt x="0" y="994918"/>
                </a:lnTo>
              </a:path>
            </a:pathLst>
          </a:custGeom>
          <a:ln w="12700">
            <a:solidFill>
              <a:srgbClr val="FFFFFF"/>
            </a:solidFill>
          </a:ln>
        </p:spPr>
        <p:txBody>
          <a:bodyPr wrap="square" lIns="0" tIns="0" rIns="0" bIns="0" rtlCol="0"/>
          <a:lstStyle/>
          <a:p>
            <a:endParaRPr/>
          </a:p>
        </p:txBody>
      </p:sp>
      <p:sp>
        <p:nvSpPr>
          <p:cNvPr id="10" name="object 10"/>
          <p:cNvSpPr/>
          <p:nvPr/>
        </p:nvSpPr>
        <p:spPr>
          <a:xfrm>
            <a:off x="8415528" y="1806701"/>
            <a:ext cx="0" cy="995044"/>
          </a:xfrm>
          <a:custGeom>
            <a:avLst/>
            <a:gdLst/>
            <a:ahLst/>
            <a:cxnLst/>
            <a:rect l="l" t="t" r="r" b="b"/>
            <a:pathLst>
              <a:path h="995044">
                <a:moveTo>
                  <a:pt x="0" y="0"/>
                </a:moveTo>
                <a:lnTo>
                  <a:pt x="0" y="994918"/>
                </a:lnTo>
              </a:path>
            </a:pathLst>
          </a:custGeom>
          <a:ln w="12700">
            <a:solidFill>
              <a:srgbClr val="FFFFFF"/>
            </a:solidFill>
          </a:ln>
        </p:spPr>
        <p:txBody>
          <a:bodyPr wrap="square" lIns="0" tIns="0" rIns="0" bIns="0" rtlCol="0"/>
          <a:lstStyle/>
          <a:p>
            <a:endParaRPr/>
          </a:p>
        </p:txBody>
      </p:sp>
      <p:sp>
        <p:nvSpPr>
          <p:cNvPr id="11" name="object 11"/>
          <p:cNvSpPr/>
          <p:nvPr/>
        </p:nvSpPr>
        <p:spPr>
          <a:xfrm>
            <a:off x="4025900" y="2194051"/>
            <a:ext cx="6877050" cy="0"/>
          </a:xfrm>
          <a:custGeom>
            <a:avLst/>
            <a:gdLst/>
            <a:ahLst/>
            <a:cxnLst/>
            <a:rect l="l" t="t" r="r" b="b"/>
            <a:pathLst>
              <a:path w="6877050">
                <a:moveTo>
                  <a:pt x="0" y="0"/>
                </a:moveTo>
                <a:lnTo>
                  <a:pt x="6877050" y="0"/>
                </a:lnTo>
              </a:path>
            </a:pathLst>
          </a:custGeom>
          <a:ln w="38100">
            <a:solidFill>
              <a:srgbClr val="FFFFFF"/>
            </a:solidFill>
          </a:ln>
        </p:spPr>
        <p:txBody>
          <a:bodyPr wrap="square" lIns="0" tIns="0" rIns="0" bIns="0" rtlCol="0"/>
          <a:lstStyle/>
          <a:p>
            <a:endParaRPr/>
          </a:p>
        </p:txBody>
      </p:sp>
      <p:sp>
        <p:nvSpPr>
          <p:cNvPr id="12" name="object 12"/>
          <p:cNvSpPr/>
          <p:nvPr/>
        </p:nvSpPr>
        <p:spPr>
          <a:xfrm>
            <a:off x="4032250" y="1806701"/>
            <a:ext cx="0" cy="995044"/>
          </a:xfrm>
          <a:custGeom>
            <a:avLst/>
            <a:gdLst/>
            <a:ahLst/>
            <a:cxnLst/>
            <a:rect l="l" t="t" r="r" b="b"/>
            <a:pathLst>
              <a:path h="995044">
                <a:moveTo>
                  <a:pt x="0" y="0"/>
                </a:moveTo>
                <a:lnTo>
                  <a:pt x="0" y="994918"/>
                </a:lnTo>
              </a:path>
            </a:pathLst>
          </a:custGeom>
          <a:ln w="12700">
            <a:solidFill>
              <a:srgbClr val="FFFFFF"/>
            </a:solidFill>
          </a:ln>
        </p:spPr>
        <p:txBody>
          <a:bodyPr wrap="square" lIns="0" tIns="0" rIns="0" bIns="0" rtlCol="0"/>
          <a:lstStyle/>
          <a:p>
            <a:endParaRPr/>
          </a:p>
        </p:txBody>
      </p:sp>
      <p:sp>
        <p:nvSpPr>
          <p:cNvPr id="13" name="object 13"/>
          <p:cNvSpPr/>
          <p:nvPr/>
        </p:nvSpPr>
        <p:spPr>
          <a:xfrm>
            <a:off x="10896600" y="1806701"/>
            <a:ext cx="0" cy="995044"/>
          </a:xfrm>
          <a:custGeom>
            <a:avLst/>
            <a:gdLst/>
            <a:ahLst/>
            <a:cxnLst/>
            <a:rect l="l" t="t" r="r" b="b"/>
            <a:pathLst>
              <a:path h="995044">
                <a:moveTo>
                  <a:pt x="0" y="0"/>
                </a:moveTo>
                <a:lnTo>
                  <a:pt x="0" y="994918"/>
                </a:lnTo>
              </a:path>
            </a:pathLst>
          </a:custGeom>
          <a:ln w="12700">
            <a:solidFill>
              <a:srgbClr val="FFFFFF"/>
            </a:solidFill>
          </a:ln>
        </p:spPr>
        <p:txBody>
          <a:bodyPr wrap="square" lIns="0" tIns="0" rIns="0" bIns="0" rtlCol="0"/>
          <a:lstStyle/>
          <a:p>
            <a:endParaRPr/>
          </a:p>
        </p:txBody>
      </p:sp>
      <p:sp>
        <p:nvSpPr>
          <p:cNvPr id="14" name="object 14"/>
          <p:cNvSpPr/>
          <p:nvPr/>
        </p:nvSpPr>
        <p:spPr>
          <a:xfrm>
            <a:off x="4025900" y="1813051"/>
            <a:ext cx="6877050" cy="0"/>
          </a:xfrm>
          <a:custGeom>
            <a:avLst/>
            <a:gdLst/>
            <a:ahLst/>
            <a:cxnLst/>
            <a:rect l="l" t="t" r="r" b="b"/>
            <a:pathLst>
              <a:path w="6877050">
                <a:moveTo>
                  <a:pt x="0" y="0"/>
                </a:moveTo>
                <a:lnTo>
                  <a:pt x="6877050" y="0"/>
                </a:lnTo>
              </a:path>
            </a:pathLst>
          </a:custGeom>
          <a:ln w="12700">
            <a:solidFill>
              <a:srgbClr val="FFFFFF"/>
            </a:solidFill>
          </a:ln>
        </p:spPr>
        <p:txBody>
          <a:bodyPr wrap="square" lIns="0" tIns="0" rIns="0" bIns="0" rtlCol="0"/>
          <a:lstStyle/>
          <a:p>
            <a:endParaRPr/>
          </a:p>
        </p:txBody>
      </p:sp>
      <p:sp>
        <p:nvSpPr>
          <p:cNvPr id="15" name="object 15"/>
          <p:cNvSpPr/>
          <p:nvPr/>
        </p:nvSpPr>
        <p:spPr>
          <a:xfrm>
            <a:off x="4025900" y="2795270"/>
            <a:ext cx="6877050" cy="0"/>
          </a:xfrm>
          <a:custGeom>
            <a:avLst/>
            <a:gdLst/>
            <a:ahLst/>
            <a:cxnLst/>
            <a:rect l="l" t="t" r="r" b="b"/>
            <a:pathLst>
              <a:path w="6877050">
                <a:moveTo>
                  <a:pt x="0" y="0"/>
                </a:moveTo>
                <a:lnTo>
                  <a:pt x="6877050" y="0"/>
                </a:lnTo>
              </a:path>
            </a:pathLst>
          </a:custGeom>
          <a:ln w="12700">
            <a:solidFill>
              <a:srgbClr val="FFFFFF"/>
            </a:solidFill>
          </a:ln>
        </p:spPr>
        <p:txBody>
          <a:bodyPr wrap="square" lIns="0" tIns="0" rIns="0" bIns="0" rtlCol="0"/>
          <a:lstStyle/>
          <a:p>
            <a:endParaRPr/>
          </a:p>
        </p:txBody>
      </p:sp>
      <p:graphicFrame>
        <p:nvGraphicFramePr>
          <p:cNvPr id="16" name="object 16"/>
          <p:cNvGraphicFramePr>
            <a:graphicFrameLocks noGrp="1"/>
          </p:cNvGraphicFramePr>
          <p:nvPr/>
        </p:nvGraphicFramePr>
        <p:xfrm>
          <a:off x="4023486" y="1873908"/>
          <a:ext cx="6769100" cy="652348"/>
        </p:xfrm>
        <a:graphic>
          <a:graphicData uri="http://schemas.openxmlformats.org/drawingml/2006/table">
            <a:tbl>
              <a:tblPr firstRow="1" bandRow="1">
                <a:tableStyleId>{2D5ABB26-0587-4C30-8999-92F81FD0307C}</a:tableStyleId>
              </a:tblPr>
              <a:tblGrid>
                <a:gridCol w="2347595">
                  <a:extLst>
                    <a:ext uri="{9D8B030D-6E8A-4147-A177-3AD203B41FA5}">
                      <a16:colId xmlns:a16="http://schemas.microsoft.com/office/drawing/2014/main" val="20000"/>
                    </a:ext>
                  </a:extLst>
                </a:gridCol>
                <a:gridCol w="2052320">
                  <a:extLst>
                    <a:ext uri="{9D8B030D-6E8A-4147-A177-3AD203B41FA5}">
                      <a16:colId xmlns:a16="http://schemas.microsoft.com/office/drawing/2014/main" val="20001"/>
                    </a:ext>
                  </a:extLst>
                </a:gridCol>
                <a:gridCol w="2369185">
                  <a:extLst>
                    <a:ext uri="{9D8B030D-6E8A-4147-A177-3AD203B41FA5}">
                      <a16:colId xmlns:a16="http://schemas.microsoft.com/office/drawing/2014/main" val="20002"/>
                    </a:ext>
                  </a:extLst>
                </a:gridCol>
              </a:tblGrid>
              <a:tr h="325909">
                <a:tc>
                  <a:txBody>
                    <a:bodyPr/>
                    <a:lstStyle/>
                    <a:p>
                      <a:pPr marR="33655" algn="ctr">
                        <a:lnSpc>
                          <a:spcPts val="2115"/>
                        </a:lnSpc>
                      </a:pPr>
                      <a:r>
                        <a:rPr sz="1900" b="1" spc="-5" dirty="0">
                          <a:solidFill>
                            <a:srgbClr val="00AF50"/>
                          </a:solidFill>
                          <a:latin typeface="Arial"/>
                          <a:cs typeface="Arial"/>
                        </a:rPr>
                        <a:t>EnT</a:t>
                      </a:r>
                      <a:endParaRPr sz="1900">
                        <a:latin typeface="Arial"/>
                        <a:cs typeface="Arial"/>
                      </a:endParaRPr>
                    </a:p>
                  </a:txBody>
                  <a:tcPr marL="0" marR="0" marT="0" marB="0"/>
                </a:tc>
                <a:tc>
                  <a:txBody>
                    <a:bodyPr/>
                    <a:lstStyle/>
                    <a:p>
                      <a:pPr marR="47625" algn="ctr">
                        <a:lnSpc>
                          <a:spcPts val="1764"/>
                        </a:lnSpc>
                      </a:pPr>
                      <a:r>
                        <a:rPr sz="1600" b="1" spc="-5" dirty="0">
                          <a:solidFill>
                            <a:srgbClr val="006FC0"/>
                          </a:solidFill>
                          <a:latin typeface="Arial"/>
                          <a:cs typeface="Arial"/>
                        </a:rPr>
                        <a:t>DgT</a:t>
                      </a:r>
                      <a:endParaRPr sz="1600">
                        <a:latin typeface="Arial"/>
                        <a:cs typeface="Arial"/>
                      </a:endParaRPr>
                    </a:p>
                  </a:txBody>
                  <a:tcPr marL="0" marR="0" marT="0" marB="0"/>
                </a:tc>
                <a:tc>
                  <a:txBody>
                    <a:bodyPr/>
                    <a:lstStyle/>
                    <a:p>
                      <a:pPr marL="98425" algn="ctr">
                        <a:lnSpc>
                          <a:spcPts val="1764"/>
                        </a:lnSpc>
                      </a:pPr>
                      <a:r>
                        <a:rPr sz="1600" b="1" spc="-10" dirty="0">
                          <a:solidFill>
                            <a:srgbClr val="C00000"/>
                          </a:solidFill>
                          <a:latin typeface="Arial"/>
                          <a:cs typeface="Arial"/>
                        </a:rPr>
                        <a:t>H&amp;BP</a:t>
                      </a:r>
                      <a:endParaRPr sz="1600">
                        <a:latin typeface="Arial"/>
                        <a:cs typeface="Arial"/>
                      </a:endParaRPr>
                    </a:p>
                  </a:txBody>
                  <a:tcPr marL="0" marR="0" marT="0" marB="0"/>
                </a:tc>
                <a:extLst>
                  <a:ext uri="{0D108BD9-81ED-4DB2-BD59-A6C34878D82A}">
                    <a16:rowId xmlns:a16="http://schemas.microsoft.com/office/drawing/2014/main" val="10000"/>
                  </a:ext>
                </a:extLst>
              </a:tr>
              <a:tr h="326439">
                <a:tc>
                  <a:txBody>
                    <a:bodyPr/>
                    <a:lstStyle/>
                    <a:p>
                      <a:pPr marR="34290" algn="ctr">
                        <a:lnSpc>
                          <a:spcPts val="2200"/>
                        </a:lnSpc>
                        <a:spcBef>
                          <a:spcPts val="265"/>
                        </a:spcBef>
                      </a:pPr>
                      <a:r>
                        <a:rPr sz="1900" b="1" spc="-5" dirty="0">
                          <a:solidFill>
                            <a:srgbClr val="00AF50"/>
                          </a:solidFill>
                          <a:latin typeface="Arial"/>
                          <a:cs typeface="Arial"/>
                        </a:rPr>
                        <a:t>Energy</a:t>
                      </a:r>
                      <a:r>
                        <a:rPr sz="1900" b="1" dirty="0">
                          <a:solidFill>
                            <a:srgbClr val="00AF50"/>
                          </a:solidFill>
                          <a:latin typeface="Arial"/>
                          <a:cs typeface="Arial"/>
                        </a:rPr>
                        <a:t> </a:t>
                      </a:r>
                      <a:r>
                        <a:rPr sz="1900" b="1" spc="-5" dirty="0">
                          <a:solidFill>
                            <a:srgbClr val="00AF50"/>
                          </a:solidFill>
                          <a:latin typeface="Arial"/>
                          <a:cs typeface="Arial"/>
                        </a:rPr>
                        <a:t>Transition</a:t>
                      </a:r>
                      <a:endParaRPr sz="1900">
                        <a:latin typeface="Arial"/>
                        <a:cs typeface="Arial"/>
                      </a:endParaRPr>
                    </a:p>
                  </a:txBody>
                  <a:tcPr marL="0" marR="0" marT="33655" marB="0"/>
                </a:tc>
                <a:tc>
                  <a:txBody>
                    <a:bodyPr/>
                    <a:lstStyle/>
                    <a:p>
                      <a:pPr marR="47625" algn="ctr">
                        <a:lnSpc>
                          <a:spcPct val="100000"/>
                        </a:lnSpc>
                        <a:spcBef>
                          <a:spcPts val="275"/>
                        </a:spcBef>
                      </a:pPr>
                      <a:r>
                        <a:rPr sz="1600" b="1" spc="-5" dirty="0">
                          <a:solidFill>
                            <a:srgbClr val="006FC0"/>
                          </a:solidFill>
                          <a:latin typeface="Arial"/>
                          <a:cs typeface="Arial"/>
                        </a:rPr>
                        <a:t>Digital</a:t>
                      </a:r>
                      <a:r>
                        <a:rPr sz="1600" b="1" spc="10" dirty="0">
                          <a:solidFill>
                            <a:srgbClr val="006FC0"/>
                          </a:solidFill>
                          <a:latin typeface="Arial"/>
                          <a:cs typeface="Arial"/>
                        </a:rPr>
                        <a:t> </a:t>
                      </a:r>
                      <a:r>
                        <a:rPr sz="1600" b="1" spc="-5" dirty="0">
                          <a:solidFill>
                            <a:srgbClr val="006FC0"/>
                          </a:solidFill>
                          <a:latin typeface="Arial"/>
                          <a:cs typeface="Arial"/>
                        </a:rPr>
                        <a:t>Transition</a:t>
                      </a:r>
                      <a:endParaRPr sz="1600">
                        <a:latin typeface="Arial"/>
                        <a:cs typeface="Arial"/>
                      </a:endParaRPr>
                    </a:p>
                  </a:txBody>
                  <a:tcPr marL="0" marR="0" marT="34925" marB="0"/>
                </a:tc>
                <a:tc>
                  <a:txBody>
                    <a:bodyPr/>
                    <a:lstStyle/>
                    <a:p>
                      <a:pPr marL="97155" algn="ctr">
                        <a:lnSpc>
                          <a:spcPct val="100000"/>
                        </a:lnSpc>
                        <a:spcBef>
                          <a:spcPts val="275"/>
                        </a:spcBef>
                      </a:pPr>
                      <a:r>
                        <a:rPr sz="1600" b="1" spc="-5" dirty="0">
                          <a:solidFill>
                            <a:srgbClr val="C00000"/>
                          </a:solidFill>
                          <a:latin typeface="Arial"/>
                          <a:cs typeface="Arial"/>
                        </a:rPr>
                        <a:t>Health &amp;</a:t>
                      </a:r>
                      <a:r>
                        <a:rPr sz="1600" b="1" spc="-20" dirty="0">
                          <a:solidFill>
                            <a:srgbClr val="C00000"/>
                          </a:solidFill>
                          <a:latin typeface="Arial"/>
                          <a:cs typeface="Arial"/>
                        </a:rPr>
                        <a:t> </a:t>
                      </a:r>
                      <a:r>
                        <a:rPr sz="1600" b="1" spc="-5" dirty="0">
                          <a:solidFill>
                            <a:srgbClr val="C00000"/>
                          </a:solidFill>
                          <a:latin typeface="Arial"/>
                          <a:cs typeface="Arial"/>
                        </a:rPr>
                        <a:t>Bio-Pharma</a:t>
                      </a:r>
                      <a:endParaRPr sz="1600">
                        <a:latin typeface="Arial"/>
                        <a:cs typeface="Arial"/>
                      </a:endParaRPr>
                    </a:p>
                  </a:txBody>
                  <a:tcPr marL="0" marR="0" marT="34925" marB="0"/>
                </a:tc>
                <a:extLst>
                  <a:ext uri="{0D108BD9-81ED-4DB2-BD59-A6C34878D82A}">
                    <a16:rowId xmlns:a16="http://schemas.microsoft.com/office/drawing/2014/main" val="10001"/>
                  </a:ext>
                </a:extLst>
              </a:tr>
            </a:tbl>
          </a:graphicData>
        </a:graphic>
      </p:graphicFrame>
      <p:sp>
        <p:nvSpPr>
          <p:cNvPr id="20" name="object 6">
            <a:extLst>
              <a:ext uri="{FF2B5EF4-FFF2-40B4-BE49-F238E27FC236}">
                <a16:creationId xmlns:a16="http://schemas.microsoft.com/office/drawing/2014/main" id="{90DE668D-4C3D-B448-9A2C-0A7AE406C80E}"/>
              </a:ext>
            </a:extLst>
          </p:cNvPr>
          <p:cNvSpPr/>
          <p:nvPr/>
        </p:nvSpPr>
        <p:spPr>
          <a:xfrm>
            <a:off x="450024" y="3206496"/>
            <a:ext cx="2750376" cy="934212"/>
          </a:xfrm>
          <a:prstGeom prst="rect">
            <a:avLst/>
          </a:prstGeom>
          <a:blipFill>
            <a:blip r:embed="rId3" cstate="print"/>
            <a:stretch>
              <a:fillRect/>
            </a:stretch>
          </a:blipFill>
        </p:spPr>
        <p:txBody>
          <a:bodyPr wrap="square" lIns="0" tIns="0" rIns="0" bIns="0" rtlCol="0"/>
          <a:lstStyle/>
          <a:p>
            <a:r>
              <a:rPr lang="it-IT" dirty="0"/>
              <a:t>Lead: Industrie partner del progetto</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2296"/>
            <a:ext cx="12191999" cy="67757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284226"/>
            <a:ext cx="12192000" cy="6750050"/>
          </a:xfrm>
          <a:custGeom>
            <a:avLst/>
            <a:gdLst/>
            <a:ahLst/>
            <a:cxnLst/>
            <a:rect l="l" t="t" r="r" b="b"/>
            <a:pathLst>
              <a:path w="12192000" h="6750050">
                <a:moveTo>
                  <a:pt x="12192000" y="6749793"/>
                </a:moveTo>
                <a:lnTo>
                  <a:pt x="12192000" y="0"/>
                </a:lnTo>
                <a:lnTo>
                  <a:pt x="0" y="0"/>
                </a:lnTo>
                <a:lnTo>
                  <a:pt x="0" y="6749793"/>
                </a:lnTo>
                <a:lnTo>
                  <a:pt x="12192000" y="6749793"/>
                </a:lnTo>
                <a:close/>
              </a:path>
            </a:pathLst>
          </a:custGeom>
          <a:solidFill>
            <a:srgbClr val="FFFFFF"/>
          </a:solidFill>
        </p:spPr>
        <p:txBody>
          <a:bodyPr wrap="square" lIns="0" tIns="0" rIns="0" bIns="0" rtlCol="0"/>
          <a:lstStyle/>
          <a:p>
            <a:endParaRPr/>
          </a:p>
        </p:txBody>
      </p:sp>
      <p:sp>
        <p:nvSpPr>
          <p:cNvPr id="4" name="object 4"/>
          <p:cNvSpPr/>
          <p:nvPr/>
        </p:nvSpPr>
        <p:spPr>
          <a:xfrm>
            <a:off x="0" y="2985516"/>
            <a:ext cx="196850" cy="673735"/>
          </a:xfrm>
          <a:custGeom>
            <a:avLst/>
            <a:gdLst/>
            <a:ahLst/>
            <a:cxnLst/>
            <a:rect l="l" t="t" r="r" b="b"/>
            <a:pathLst>
              <a:path w="196850" h="673735">
                <a:moveTo>
                  <a:pt x="0" y="673608"/>
                </a:moveTo>
                <a:lnTo>
                  <a:pt x="196596" y="673608"/>
                </a:lnTo>
                <a:lnTo>
                  <a:pt x="196596" y="0"/>
                </a:lnTo>
                <a:lnTo>
                  <a:pt x="0" y="0"/>
                </a:lnTo>
                <a:lnTo>
                  <a:pt x="0" y="673608"/>
                </a:lnTo>
                <a:close/>
              </a:path>
            </a:pathLst>
          </a:custGeom>
          <a:solidFill>
            <a:srgbClr val="6D1D2A"/>
          </a:solidFill>
        </p:spPr>
        <p:txBody>
          <a:bodyPr wrap="square" lIns="0" tIns="0" rIns="0" bIns="0" rtlCol="0"/>
          <a:lstStyle/>
          <a:p>
            <a:endParaRPr/>
          </a:p>
        </p:txBody>
      </p:sp>
      <p:sp>
        <p:nvSpPr>
          <p:cNvPr id="5" name="object 5"/>
          <p:cNvSpPr/>
          <p:nvPr/>
        </p:nvSpPr>
        <p:spPr>
          <a:xfrm>
            <a:off x="268224" y="2985516"/>
            <a:ext cx="195580" cy="673735"/>
          </a:xfrm>
          <a:custGeom>
            <a:avLst/>
            <a:gdLst/>
            <a:ahLst/>
            <a:cxnLst/>
            <a:rect l="l" t="t" r="r" b="b"/>
            <a:pathLst>
              <a:path w="195579" h="673735">
                <a:moveTo>
                  <a:pt x="0" y="673608"/>
                </a:moveTo>
                <a:lnTo>
                  <a:pt x="195072" y="673608"/>
                </a:lnTo>
                <a:lnTo>
                  <a:pt x="195072" y="0"/>
                </a:lnTo>
                <a:lnTo>
                  <a:pt x="0" y="0"/>
                </a:lnTo>
                <a:lnTo>
                  <a:pt x="0" y="673608"/>
                </a:lnTo>
                <a:close/>
              </a:path>
            </a:pathLst>
          </a:custGeom>
          <a:solidFill>
            <a:srgbClr val="6D1D2A"/>
          </a:solidFill>
        </p:spPr>
        <p:txBody>
          <a:bodyPr wrap="square" lIns="0" tIns="0" rIns="0" bIns="0" rtlCol="0"/>
          <a:lstStyle/>
          <a:p>
            <a:endParaRPr/>
          </a:p>
        </p:txBody>
      </p:sp>
      <p:sp>
        <p:nvSpPr>
          <p:cNvPr id="6" name="object 6"/>
          <p:cNvSpPr/>
          <p:nvPr/>
        </p:nvSpPr>
        <p:spPr>
          <a:xfrm>
            <a:off x="534923" y="2985516"/>
            <a:ext cx="196850" cy="673735"/>
          </a:xfrm>
          <a:custGeom>
            <a:avLst/>
            <a:gdLst/>
            <a:ahLst/>
            <a:cxnLst/>
            <a:rect l="l" t="t" r="r" b="b"/>
            <a:pathLst>
              <a:path w="196850" h="673735">
                <a:moveTo>
                  <a:pt x="0" y="673608"/>
                </a:moveTo>
                <a:lnTo>
                  <a:pt x="196595" y="673608"/>
                </a:lnTo>
                <a:lnTo>
                  <a:pt x="196595" y="0"/>
                </a:lnTo>
                <a:lnTo>
                  <a:pt x="0" y="0"/>
                </a:lnTo>
                <a:lnTo>
                  <a:pt x="0" y="673608"/>
                </a:lnTo>
                <a:close/>
              </a:path>
            </a:pathLst>
          </a:custGeom>
          <a:solidFill>
            <a:srgbClr val="6D1D2A"/>
          </a:solidFill>
        </p:spPr>
        <p:txBody>
          <a:bodyPr wrap="square" lIns="0" tIns="0" rIns="0" bIns="0" rtlCol="0"/>
          <a:lstStyle/>
          <a:p>
            <a:endParaRPr/>
          </a:p>
        </p:txBody>
      </p:sp>
      <p:sp>
        <p:nvSpPr>
          <p:cNvPr id="7" name="object 7"/>
          <p:cNvSpPr/>
          <p:nvPr/>
        </p:nvSpPr>
        <p:spPr>
          <a:xfrm>
            <a:off x="4910328" y="1374647"/>
            <a:ext cx="6304787" cy="4963668"/>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0" y="0"/>
            <a:ext cx="12184379" cy="1199388"/>
          </a:xfrm>
          <a:prstGeom prst="rect">
            <a:avLst/>
          </a:prstGeom>
          <a:blipFill>
            <a:blip r:embed="rId4"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802892" y="3106007"/>
            <a:ext cx="5598161" cy="2105063"/>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11118"/>
                </a:solidFill>
              </a:rPr>
              <a:t>KICK-OFF</a:t>
            </a:r>
            <a:r>
              <a:rPr sz="2800" spc="-55" dirty="0">
                <a:solidFill>
                  <a:srgbClr val="411118"/>
                </a:solidFill>
              </a:rPr>
              <a:t> </a:t>
            </a:r>
            <a:r>
              <a:rPr sz="2800" spc="-5" dirty="0">
                <a:solidFill>
                  <a:srgbClr val="411118"/>
                </a:solidFill>
              </a:rPr>
              <a:t>MEETING</a:t>
            </a:r>
            <a:r>
              <a:rPr lang="it-IT" sz="2800" spc="-5" dirty="0">
                <a:solidFill>
                  <a:srgbClr val="411118"/>
                </a:solidFill>
              </a:rPr>
              <a:t> ENEA</a:t>
            </a:r>
            <a:br>
              <a:rPr lang="it-IT" sz="2800" spc="-5" dirty="0">
                <a:solidFill>
                  <a:srgbClr val="411118"/>
                </a:solidFill>
              </a:rPr>
            </a:br>
            <a:endParaRPr sz="2800" dirty="0"/>
          </a:p>
          <a:p>
            <a:pPr marL="12700">
              <a:lnSpc>
                <a:spcPct val="100000"/>
              </a:lnSpc>
              <a:spcBef>
                <a:spcPts val="20"/>
              </a:spcBef>
            </a:pPr>
            <a:r>
              <a:rPr lang="it-IT" sz="2000" b="0" dirty="0">
                <a:solidFill>
                  <a:srgbClr val="411118"/>
                </a:solidFill>
              </a:rPr>
              <a:t>4 APRILE</a:t>
            </a:r>
            <a:r>
              <a:rPr sz="2000" b="0" spc="-50" dirty="0">
                <a:solidFill>
                  <a:srgbClr val="411118"/>
                </a:solidFill>
                <a:latin typeface="Arial"/>
                <a:cs typeface="Arial"/>
              </a:rPr>
              <a:t> </a:t>
            </a:r>
            <a:r>
              <a:rPr sz="2000" b="0" dirty="0">
                <a:solidFill>
                  <a:srgbClr val="411118"/>
                </a:solidFill>
                <a:latin typeface="Arial"/>
                <a:cs typeface="Arial"/>
              </a:rPr>
              <a:t>2023</a:t>
            </a:r>
            <a:br>
              <a:rPr lang="it-IT" sz="2000" b="0" dirty="0">
                <a:solidFill>
                  <a:srgbClr val="411118"/>
                </a:solidFill>
                <a:latin typeface="Arial"/>
                <a:cs typeface="Arial"/>
              </a:rPr>
            </a:br>
            <a:br>
              <a:rPr lang="it-IT" sz="2000" b="0" dirty="0">
                <a:solidFill>
                  <a:srgbClr val="411118"/>
                </a:solidFill>
                <a:latin typeface="Arial"/>
                <a:cs typeface="Arial"/>
              </a:rPr>
            </a:br>
            <a:r>
              <a:rPr lang="it-IT" sz="2000" spc="-5" dirty="0">
                <a:solidFill>
                  <a:srgbClr val="C00000"/>
                </a:solidFill>
              </a:rPr>
              <a:t>Posizionamento ENEA in Rome </a:t>
            </a:r>
            <a:r>
              <a:rPr lang="it-IT" sz="2000" spc="-5" dirty="0" err="1">
                <a:solidFill>
                  <a:srgbClr val="C00000"/>
                </a:solidFill>
              </a:rPr>
              <a:t>Technopole</a:t>
            </a:r>
            <a:r>
              <a:rPr lang="it-IT" sz="2000" spc="-5" dirty="0">
                <a:solidFill>
                  <a:srgbClr val="C00000"/>
                </a:solidFill>
              </a:rPr>
              <a:t>: </a:t>
            </a:r>
            <a:r>
              <a:rPr lang="it-IT" sz="2000" spc="-5" dirty="0" err="1">
                <a:solidFill>
                  <a:srgbClr val="C00000"/>
                </a:solidFill>
              </a:rPr>
              <a:t>Offerta&amp;Opportunità</a:t>
            </a:r>
            <a:r>
              <a:rPr lang="it-IT" sz="2000" spc="-5" dirty="0">
                <a:solidFill>
                  <a:srgbClr val="C00000"/>
                </a:solidFill>
              </a:rPr>
              <a:t> </a:t>
            </a:r>
            <a:endParaRPr sz="2000" spc="-5" dirty="0">
              <a:solidFill>
                <a:srgbClr val="C00000"/>
              </a:solidFill>
            </a:endParaRPr>
          </a:p>
        </p:txBody>
      </p:sp>
      <p:sp>
        <p:nvSpPr>
          <p:cNvPr id="10" name="object 10"/>
          <p:cNvSpPr txBox="1"/>
          <p:nvPr/>
        </p:nvSpPr>
        <p:spPr>
          <a:xfrm>
            <a:off x="802892" y="5293366"/>
            <a:ext cx="4369435" cy="1366400"/>
          </a:xfrm>
          <a:prstGeom prst="rect">
            <a:avLst/>
          </a:prstGeom>
        </p:spPr>
        <p:txBody>
          <a:bodyPr vert="horz" wrap="square" lIns="0" tIns="12065" rIns="0" bIns="0" rtlCol="0">
            <a:spAutoFit/>
          </a:bodyPr>
          <a:lstStyle/>
          <a:p>
            <a:pPr>
              <a:lnSpc>
                <a:spcPct val="100000"/>
              </a:lnSpc>
              <a:spcBef>
                <a:spcPts val="20"/>
              </a:spcBef>
            </a:pPr>
            <a:endParaRPr sz="2800" dirty="0">
              <a:latin typeface="Arial"/>
              <a:cs typeface="Arial"/>
            </a:endParaRPr>
          </a:p>
          <a:p>
            <a:pPr marL="12700">
              <a:lnSpc>
                <a:spcPct val="100000"/>
              </a:lnSpc>
              <a:spcBef>
                <a:spcPts val="5"/>
              </a:spcBef>
            </a:pPr>
            <a:r>
              <a:rPr lang="it-IT" sz="2400" b="1" dirty="0">
                <a:latin typeface="Arial"/>
                <a:cs typeface="Arial"/>
              </a:rPr>
              <a:t>Dott.ssa Marta Chinnici</a:t>
            </a:r>
          </a:p>
          <a:p>
            <a:pPr marL="12700">
              <a:lnSpc>
                <a:spcPct val="100000"/>
              </a:lnSpc>
              <a:spcBef>
                <a:spcPts val="10"/>
              </a:spcBef>
            </a:pPr>
            <a:r>
              <a:rPr lang="it-IT" sz="1800" spc="-5" dirty="0">
                <a:latin typeface="Arial"/>
                <a:cs typeface="Arial"/>
              </a:rPr>
              <a:t>TERIN-ICT-HPC</a:t>
            </a:r>
          </a:p>
          <a:p>
            <a:pPr marL="12700">
              <a:spcBef>
                <a:spcPts val="10"/>
              </a:spcBef>
            </a:pPr>
            <a:r>
              <a:rPr lang="it-IT" spc="-5" dirty="0" err="1">
                <a:latin typeface="Arial"/>
                <a:cs typeface="Arial"/>
              </a:rPr>
              <a:t>Resp</a:t>
            </a:r>
            <a:r>
              <a:rPr lang="it-IT" spc="-5" dirty="0">
                <a:latin typeface="Arial"/>
                <a:cs typeface="Arial"/>
              </a:rPr>
              <a:t>. Scientifico Rome </a:t>
            </a:r>
            <a:r>
              <a:rPr lang="it-IT" spc="-5" dirty="0" err="1">
                <a:latin typeface="Arial"/>
                <a:cs typeface="Arial"/>
              </a:rPr>
              <a:t>Technopole</a:t>
            </a:r>
            <a:endParaRPr lang="it-IT" dirty="0">
              <a:latin typeface="Arial"/>
              <a:cs typeface="Arial"/>
            </a:endParaRPr>
          </a:p>
        </p:txBody>
      </p:sp>
    </p:spTree>
    <p:extLst>
      <p:ext uri="{BB962C8B-B14F-4D97-AF65-F5344CB8AC3E}">
        <p14:creationId xmlns:p14="http://schemas.microsoft.com/office/powerpoint/2010/main" val="2078590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BCF637-5A0E-2F4A-AC2F-1C327EA3A57E}"/>
              </a:ext>
            </a:extLst>
          </p:cNvPr>
          <p:cNvSpPr>
            <a:spLocks noGrp="1"/>
          </p:cNvSpPr>
          <p:nvPr>
            <p:ph type="title"/>
          </p:nvPr>
        </p:nvSpPr>
        <p:spPr>
          <a:xfrm>
            <a:off x="436905" y="1184076"/>
            <a:ext cx="4905629" cy="738664"/>
          </a:xfrm>
        </p:spPr>
        <p:txBody>
          <a:bodyPr/>
          <a:lstStyle/>
          <a:p>
            <a:r>
              <a:rPr lang="it-IT" dirty="0"/>
              <a:t>ENEA in Rome </a:t>
            </a:r>
            <a:r>
              <a:rPr lang="it-IT" dirty="0" err="1"/>
              <a:t>Technopole</a:t>
            </a:r>
            <a:endParaRPr lang="it-IT" dirty="0"/>
          </a:p>
        </p:txBody>
      </p:sp>
      <p:sp>
        <p:nvSpPr>
          <p:cNvPr id="3" name="Segnaposto testo 2">
            <a:extLst>
              <a:ext uri="{FF2B5EF4-FFF2-40B4-BE49-F238E27FC236}">
                <a16:creationId xmlns:a16="http://schemas.microsoft.com/office/drawing/2014/main" id="{FE374FF0-04B6-924D-BED0-813417DFB9E6}"/>
              </a:ext>
            </a:extLst>
          </p:cNvPr>
          <p:cNvSpPr>
            <a:spLocks noGrp="1"/>
          </p:cNvSpPr>
          <p:nvPr>
            <p:ph type="body" idx="1"/>
          </p:nvPr>
        </p:nvSpPr>
        <p:spPr>
          <a:xfrm>
            <a:off x="436905" y="1828800"/>
            <a:ext cx="11170209" cy="3970318"/>
          </a:xfrm>
        </p:spPr>
        <p:txBody>
          <a:bodyPr/>
          <a:lstStyle/>
          <a:p>
            <a:pPr algn="just"/>
            <a:r>
              <a:rPr lang="it-IT" sz="1800" b="0" kern="1200" dirty="0">
                <a:solidFill>
                  <a:schemeClr val="tx1"/>
                </a:solidFill>
              </a:rPr>
              <a:t>Il Progetto è di interesse strategico per ENEA poiché ne favorisce il suo collocamento nello scenario nazionale, soprattutto per le tematiche di ricerca quali Transizione Digitale ed Energetica, </a:t>
            </a:r>
            <a:r>
              <a:rPr lang="it-IT" sz="1800" b="0" kern="1200" dirty="0" err="1">
                <a:solidFill>
                  <a:schemeClr val="tx1"/>
                </a:solidFill>
              </a:rPr>
              <a:t>Bio-farma</a:t>
            </a:r>
            <a:r>
              <a:rPr lang="it-IT" sz="1800" b="0" kern="1200" dirty="0">
                <a:solidFill>
                  <a:schemeClr val="tx1"/>
                </a:solidFill>
              </a:rPr>
              <a:t> e Salute, e di trasferimento tecnologico  verso  le  industrie. </a:t>
            </a:r>
          </a:p>
          <a:p>
            <a:pPr algn="just"/>
            <a:endParaRPr lang="it-IT" sz="1800" b="0" kern="1200" dirty="0">
              <a:solidFill>
                <a:schemeClr val="tx1"/>
              </a:solidFill>
            </a:endParaRPr>
          </a:p>
          <a:p>
            <a:pPr algn="just"/>
            <a:r>
              <a:rPr lang="it-IT" sz="1800" b="0" kern="1200" dirty="0">
                <a:solidFill>
                  <a:schemeClr val="tx1"/>
                </a:solidFill>
              </a:rPr>
              <a:t>Contributo finanziario al progetto: </a:t>
            </a:r>
            <a:r>
              <a:rPr lang="it-IT" sz="1800" b="0" kern="1200" dirty="0">
                <a:solidFill>
                  <a:srgbClr val="C00000"/>
                </a:solidFill>
              </a:rPr>
              <a:t>€ 110.000.000,00</a:t>
            </a:r>
            <a:r>
              <a:rPr lang="it-IT" sz="1800" b="0" kern="1200" dirty="0">
                <a:solidFill>
                  <a:schemeClr val="tx1"/>
                </a:solidFill>
              </a:rPr>
              <a:t>; </a:t>
            </a:r>
          </a:p>
          <a:p>
            <a:pPr algn="just"/>
            <a:r>
              <a:rPr lang="it-IT" sz="1800" b="0" kern="1200" dirty="0">
                <a:solidFill>
                  <a:schemeClr val="tx1"/>
                </a:solidFill>
              </a:rPr>
              <a:t>Costo totale stimato delle attività̀ </a:t>
            </a:r>
            <a:r>
              <a:rPr lang="it-IT" sz="1800" b="0" kern="1200" dirty="0">
                <a:solidFill>
                  <a:srgbClr val="C00000"/>
                </a:solidFill>
              </a:rPr>
              <a:t>ENEA: € 3.129.798,86.</a:t>
            </a:r>
            <a:endParaRPr lang="it-IT" sz="1800" b="0" kern="1200" dirty="0">
              <a:solidFill>
                <a:schemeClr val="tx1"/>
              </a:solidFill>
            </a:endParaRPr>
          </a:p>
          <a:p>
            <a:pPr algn="just"/>
            <a:endParaRPr lang="it-IT" sz="1800" b="0" kern="1200" dirty="0">
              <a:solidFill>
                <a:schemeClr val="tx1"/>
              </a:solidFill>
            </a:endParaRPr>
          </a:p>
          <a:p>
            <a:pPr algn="just"/>
            <a:r>
              <a:rPr lang="it-IT" sz="1800" b="0" kern="1200" dirty="0">
                <a:solidFill>
                  <a:schemeClr val="tx1"/>
                </a:solidFill>
              </a:rPr>
              <a:t>L’Enea partecipa al progetto attraverso </a:t>
            </a:r>
            <a:r>
              <a:rPr lang="it-IT" sz="1800" b="0" kern="1200">
                <a:solidFill>
                  <a:schemeClr val="tx1"/>
                </a:solidFill>
              </a:rPr>
              <a:t>il Dipartimento </a:t>
            </a:r>
            <a:r>
              <a:rPr lang="it-IT" sz="1800" b="0" kern="1200" dirty="0">
                <a:solidFill>
                  <a:schemeClr val="tx1"/>
                </a:solidFill>
              </a:rPr>
              <a:t>Tecnologie Energetiche e Fonti Rinnovabili (TERIN), con le  Divisioni  TERIN-ICT (Sviluppo di Sistemi per l’Informatica e l’ICT), TERIN-STSN (Solare Termico, Termodinamico e Smart Network), e il Dipartimento Sostenibilità dei Sistemi Produttivi e Territoriali (SSPT) con la Divisione SSPT-TECS (Tecnologie e Metodologie per la Salvaguardia della Salute).</a:t>
            </a:r>
          </a:p>
          <a:p>
            <a:pPr algn="just"/>
            <a:endParaRPr lang="it-IT" b="0" kern="1200" dirty="0">
              <a:solidFill>
                <a:schemeClr val="tx1"/>
              </a:solidFill>
            </a:endParaRPr>
          </a:p>
          <a:p>
            <a:pPr algn="just"/>
            <a:r>
              <a:rPr lang="it-IT" b="0" dirty="0"/>
              <a:t>  </a:t>
            </a:r>
            <a:endParaRPr lang="it-IT" b="0" kern="1200" dirty="0">
              <a:solidFill>
                <a:schemeClr val="tx1"/>
              </a:solidFill>
            </a:endParaRPr>
          </a:p>
          <a:p>
            <a:endParaRPr lang="it-IT" dirty="0"/>
          </a:p>
        </p:txBody>
      </p:sp>
      <p:grpSp>
        <p:nvGrpSpPr>
          <p:cNvPr id="7" name="object 4">
            <a:extLst>
              <a:ext uri="{FF2B5EF4-FFF2-40B4-BE49-F238E27FC236}">
                <a16:creationId xmlns:a16="http://schemas.microsoft.com/office/drawing/2014/main" id="{C8B055E3-F95A-E543-84B4-B9E0830F8F9D}"/>
              </a:ext>
            </a:extLst>
          </p:cNvPr>
          <p:cNvGrpSpPr/>
          <p:nvPr/>
        </p:nvGrpSpPr>
        <p:grpSpPr>
          <a:xfrm>
            <a:off x="2590800" y="5257801"/>
            <a:ext cx="5528226" cy="1291590"/>
            <a:chOff x="554736" y="2790444"/>
            <a:chExt cx="4235449" cy="3549650"/>
          </a:xfrm>
        </p:grpSpPr>
        <p:sp>
          <p:nvSpPr>
            <p:cNvPr id="8" name="object 5">
              <a:extLst>
                <a:ext uri="{FF2B5EF4-FFF2-40B4-BE49-F238E27FC236}">
                  <a16:creationId xmlns:a16="http://schemas.microsoft.com/office/drawing/2014/main" id="{A47EC7DB-D475-7340-9CA3-1BC3A8A701FA}"/>
                </a:ext>
              </a:extLst>
            </p:cNvPr>
            <p:cNvSpPr/>
            <p:nvPr/>
          </p:nvSpPr>
          <p:spPr>
            <a:xfrm>
              <a:off x="554736" y="2790444"/>
              <a:ext cx="1233170" cy="3549650"/>
            </a:xfrm>
            <a:custGeom>
              <a:avLst/>
              <a:gdLst/>
              <a:ahLst/>
              <a:cxnLst/>
              <a:rect l="l" t="t" r="r" b="b"/>
              <a:pathLst>
                <a:path w="1233170" h="3549650">
                  <a:moveTo>
                    <a:pt x="1232915" y="0"/>
                  </a:moveTo>
                  <a:lnTo>
                    <a:pt x="0" y="0"/>
                  </a:lnTo>
                  <a:lnTo>
                    <a:pt x="0" y="3138169"/>
                  </a:lnTo>
                  <a:lnTo>
                    <a:pt x="616458" y="3549395"/>
                  </a:lnTo>
                  <a:lnTo>
                    <a:pt x="1232915" y="3138169"/>
                  </a:lnTo>
                  <a:lnTo>
                    <a:pt x="1232915" y="0"/>
                  </a:lnTo>
                  <a:close/>
                </a:path>
              </a:pathLst>
            </a:custGeom>
            <a:solidFill>
              <a:schemeClr val="tx2"/>
            </a:solidFill>
          </p:spPr>
          <p:txBody>
            <a:bodyPr wrap="square" lIns="0" tIns="0" rIns="0" bIns="0" rtlCol="0"/>
            <a:lstStyle/>
            <a:p>
              <a:endParaRPr/>
            </a:p>
          </p:txBody>
        </p:sp>
        <p:sp>
          <p:nvSpPr>
            <p:cNvPr id="9" name="object 6">
              <a:extLst>
                <a:ext uri="{FF2B5EF4-FFF2-40B4-BE49-F238E27FC236}">
                  <a16:creationId xmlns:a16="http://schemas.microsoft.com/office/drawing/2014/main" id="{D51031BC-336E-8D48-819C-2D7F9AB882FD}"/>
                </a:ext>
              </a:extLst>
            </p:cNvPr>
            <p:cNvSpPr/>
            <p:nvPr/>
          </p:nvSpPr>
          <p:spPr>
            <a:xfrm>
              <a:off x="2055876" y="2790444"/>
              <a:ext cx="1233170" cy="3549650"/>
            </a:xfrm>
            <a:custGeom>
              <a:avLst/>
              <a:gdLst/>
              <a:ahLst/>
              <a:cxnLst/>
              <a:rect l="l" t="t" r="r" b="b"/>
              <a:pathLst>
                <a:path w="1233170" h="3549650">
                  <a:moveTo>
                    <a:pt x="1232915" y="0"/>
                  </a:moveTo>
                  <a:lnTo>
                    <a:pt x="0" y="0"/>
                  </a:lnTo>
                  <a:lnTo>
                    <a:pt x="0" y="3138169"/>
                  </a:lnTo>
                  <a:lnTo>
                    <a:pt x="616457" y="3549395"/>
                  </a:lnTo>
                  <a:lnTo>
                    <a:pt x="1232915" y="3138169"/>
                  </a:lnTo>
                  <a:lnTo>
                    <a:pt x="1232915" y="0"/>
                  </a:lnTo>
                  <a:close/>
                </a:path>
              </a:pathLst>
            </a:custGeom>
            <a:solidFill>
              <a:schemeClr val="accent5">
                <a:lumMod val="75000"/>
              </a:schemeClr>
            </a:solidFill>
          </p:spPr>
          <p:txBody>
            <a:bodyPr wrap="square" lIns="0" tIns="0" rIns="0" bIns="0" rtlCol="0"/>
            <a:lstStyle/>
            <a:p>
              <a:endParaRPr/>
            </a:p>
          </p:txBody>
        </p:sp>
        <p:sp>
          <p:nvSpPr>
            <p:cNvPr id="10" name="object 7">
              <a:extLst>
                <a:ext uri="{FF2B5EF4-FFF2-40B4-BE49-F238E27FC236}">
                  <a16:creationId xmlns:a16="http://schemas.microsoft.com/office/drawing/2014/main" id="{90B1A78E-9234-D341-BD38-C596FE43263C}"/>
                </a:ext>
              </a:extLst>
            </p:cNvPr>
            <p:cNvSpPr/>
            <p:nvPr/>
          </p:nvSpPr>
          <p:spPr>
            <a:xfrm>
              <a:off x="3557015" y="2790444"/>
              <a:ext cx="1233170" cy="3549650"/>
            </a:xfrm>
            <a:custGeom>
              <a:avLst/>
              <a:gdLst/>
              <a:ahLst/>
              <a:cxnLst/>
              <a:rect l="l" t="t" r="r" b="b"/>
              <a:pathLst>
                <a:path w="1233170" h="3549650">
                  <a:moveTo>
                    <a:pt x="1232916" y="0"/>
                  </a:moveTo>
                  <a:lnTo>
                    <a:pt x="0" y="0"/>
                  </a:lnTo>
                  <a:lnTo>
                    <a:pt x="0" y="3138169"/>
                  </a:lnTo>
                  <a:lnTo>
                    <a:pt x="616458" y="3549395"/>
                  </a:lnTo>
                  <a:lnTo>
                    <a:pt x="1232916" y="3138169"/>
                  </a:lnTo>
                  <a:lnTo>
                    <a:pt x="1232916" y="0"/>
                  </a:lnTo>
                  <a:close/>
                </a:path>
              </a:pathLst>
            </a:custGeom>
            <a:solidFill>
              <a:schemeClr val="accent2">
                <a:lumMod val="60000"/>
                <a:lumOff val="40000"/>
              </a:schemeClr>
            </a:solidFill>
          </p:spPr>
          <p:txBody>
            <a:bodyPr wrap="square" lIns="0" tIns="0" rIns="0" bIns="0" rtlCol="0"/>
            <a:lstStyle/>
            <a:p>
              <a:endParaRPr dirty="0"/>
            </a:p>
          </p:txBody>
        </p:sp>
      </p:grpSp>
      <p:pic>
        <p:nvPicPr>
          <p:cNvPr id="6" name="Immagine 5">
            <a:extLst>
              <a:ext uri="{FF2B5EF4-FFF2-40B4-BE49-F238E27FC236}">
                <a16:creationId xmlns:a16="http://schemas.microsoft.com/office/drawing/2014/main" id="{89D59881-4D6B-9D48-AA72-14D7EE9E85AF}"/>
              </a:ext>
            </a:extLst>
          </p:cNvPr>
          <p:cNvPicPr>
            <a:picLocks noChangeAspect="1"/>
          </p:cNvPicPr>
          <p:nvPr/>
        </p:nvPicPr>
        <p:blipFill>
          <a:blip r:embed="rId2"/>
          <a:stretch>
            <a:fillRect/>
          </a:stretch>
        </p:blipFill>
        <p:spPr>
          <a:xfrm>
            <a:off x="2794258" y="5950005"/>
            <a:ext cx="1168400" cy="457200"/>
          </a:xfrm>
          <a:prstGeom prst="rect">
            <a:avLst/>
          </a:prstGeom>
        </p:spPr>
      </p:pic>
      <p:pic>
        <p:nvPicPr>
          <p:cNvPr id="13" name="Immagine 12">
            <a:extLst>
              <a:ext uri="{FF2B5EF4-FFF2-40B4-BE49-F238E27FC236}">
                <a16:creationId xmlns:a16="http://schemas.microsoft.com/office/drawing/2014/main" id="{680EDAF2-C2D6-F74B-8134-83DE34C64907}"/>
              </a:ext>
            </a:extLst>
          </p:cNvPr>
          <p:cNvPicPr>
            <a:picLocks noChangeAspect="1"/>
          </p:cNvPicPr>
          <p:nvPr/>
        </p:nvPicPr>
        <p:blipFill>
          <a:blip r:embed="rId3"/>
          <a:stretch>
            <a:fillRect/>
          </a:stretch>
        </p:blipFill>
        <p:spPr>
          <a:xfrm>
            <a:off x="4899559" y="5920740"/>
            <a:ext cx="990600" cy="457200"/>
          </a:xfrm>
          <a:prstGeom prst="rect">
            <a:avLst/>
          </a:prstGeom>
        </p:spPr>
      </p:pic>
      <p:pic>
        <p:nvPicPr>
          <p:cNvPr id="15" name="Immagine 14">
            <a:extLst>
              <a:ext uri="{FF2B5EF4-FFF2-40B4-BE49-F238E27FC236}">
                <a16:creationId xmlns:a16="http://schemas.microsoft.com/office/drawing/2014/main" id="{54AD1909-C0C2-A048-B6FF-683D5ACF9624}"/>
              </a:ext>
            </a:extLst>
          </p:cNvPr>
          <p:cNvPicPr>
            <a:picLocks noChangeAspect="1"/>
          </p:cNvPicPr>
          <p:nvPr/>
        </p:nvPicPr>
        <p:blipFill>
          <a:blip r:embed="rId4"/>
          <a:stretch>
            <a:fillRect/>
          </a:stretch>
        </p:blipFill>
        <p:spPr>
          <a:xfrm>
            <a:off x="6841889" y="5933440"/>
            <a:ext cx="990600" cy="444500"/>
          </a:xfrm>
          <a:prstGeom prst="rect">
            <a:avLst/>
          </a:prstGeom>
        </p:spPr>
      </p:pic>
      <p:sp>
        <p:nvSpPr>
          <p:cNvPr id="18" name="object 55">
            <a:extLst>
              <a:ext uri="{FF2B5EF4-FFF2-40B4-BE49-F238E27FC236}">
                <a16:creationId xmlns:a16="http://schemas.microsoft.com/office/drawing/2014/main" id="{999B526A-4285-AF43-9120-19C70EAEEBB9}"/>
              </a:ext>
            </a:extLst>
          </p:cNvPr>
          <p:cNvSpPr txBox="1"/>
          <p:nvPr/>
        </p:nvSpPr>
        <p:spPr>
          <a:xfrm>
            <a:off x="2756287" y="5362276"/>
            <a:ext cx="1244341" cy="228909"/>
          </a:xfrm>
          <a:prstGeom prst="rect">
            <a:avLst/>
          </a:prstGeom>
        </p:spPr>
        <p:txBody>
          <a:bodyPr vert="horz" wrap="square" lIns="0" tIns="13335" rIns="0" bIns="0" rtlCol="0">
            <a:spAutoFit/>
          </a:bodyPr>
          <a:lstStyle/>
          <a:p>
            <a:pPr marL="12700" marR="5080" indent="74295">
              <a:lnSpc>
                <a:spcPct val="100000"/>
              </a:lnSpc>
              <a:spcBef>
                <a:spcPts val="105"/>
              </a:spcBef>
            </a:pPr>
            <a:r>
              <a:rPr lang="it-IT" sz="1400" b="1" spc="-5" dirty="0">
                <a:solidFill>
                  <a:schemeClr val="bg1"/>
                </a:solidFill>
                <a:latin typeface="Arial"/>
                <a:cs typeface="Arial"/>
              </a:rPr>
              <a:t>TERIN-STSN</a:t>
            </a:r>
            <a:endParaRPr sz="1400" dirty="0">
              <a:solidFill>
                <a:schemeClr val="bg1"/>
              </a:solidFill>
              <a:latin typeface="Arial"/>
              <a:cs typeface="Arial"/>
            </a:endParaRPr>
          </a:p>
        </p:txBody>
      </p:sp>
      <p:sp>
        <p:nvSpPr>
          <p:cNvPr id="19" name="object 55">
            <a:extLst>
              <a:ext uri="{FF2B5EF4-FFF2-40B4-BE49-F238E27FC236}">
                <a16:creationId xmlns:a16="http://schemas.microsoft.com/office/drawing/2014/main" id="{4F6A1A62-185C-B14C-AC0B-2C2C05DE11A3}"/>
              </a:ext>
            </a:extLst>
          </p:cNvPr>
          <p:cNvSpPr txBox="1"/>
          <p:nvPr/>
        </p:nvSpPr>
        <p:spPr>
          <a:xfrm>
            <a:off x="4835206" y="5321925"/>
            <a:ext cx="1090564" cy="228909"/>
          </a:xfrm>
          <a:prstGeom prst="rect">
            <a:avLst/>
          </a:prstGeom>
        </p:spPr>
        <p:txBody>
          <a:bodyPr vert="horz" wrap="square" lIns="0" tIns="13335" rIns="0" bIns="0" rtlCol="0">
            <a:spAutoFit/>
          </a:bodyPr>
          <a:lstStyle/>
          <a:p>
            <a:pPr marL="12700" marR="5080" indent="74295">
              <a:lnSpc>
                <a:spcPct val="100000"/>
              </a:lnSpc>
              <a:spcBef>
                <a:spcPts val="105"/>
              </a:spcBef>
            </a:pPr>
            <a:r>
              <a:rPr lang="it-IT" sz="1400" b="1" spc="-5" dirty="0">
                <a:solidFill>
                  <a:schemeClr val="bg1"/>
                </a:solidFill>
                <a:latin typeface="Arial"/>
                <a:cs typeface="Arial"/>
              </a:rPr>
              <a:t>TERIN-ICT</a:t>
            </a:r>
            <a:endParaRPr sz="1400" dirty="0">
              <a:solidFill>
                <a:schemeClr val="bg1"/>
              </a:solidFill>
              <a:latin typeface="Arial"/>
              <a:cs typeface="Arial"/>
            </a:endParaRPr>
          </a:p>
        </p:txBody>
      </p:sp>
      <p:sp>
        <p:nvSpPr>
          <p:cNvPr id="20" name="object 55">
            <a:extLst>
              <a:ext uri="{FF2B5EF4-FFF2-40B4-BE49-F238E27FC236}">
                <a16:creationId xmlns:a16="http://schemas.microsoft.com/office/drawing/2014/main" id="{3CB00834-F06B-E244-B2AE-BF8C53164D9E}"/>
              </a:ext>
            </a:extLst>
          </p:cNvPr>
          <p:cNvSpPr txBox="1"/>
          <p:nvPr/>
        </p:nvSpPr>
        <p:spPr>
          <a:xfrm>
            <a:off x="6730608" y="5321924"/>
            <a:ext cx="1090564" cy="228909"/>
          </a:xfrm>
          <a:prstGeom prst="rect">
            <a:avLst/>
          </a:prstGeom>
        </p:spPr>
        <p:txBody>
          <a:bodyPr vert="horz" wrap="square" lIns="0" tIns="13335" rIns="0" bIns="0" rtlCol="0">
            <a:spAutoFit/>
          </a:bodyPr>
          <a:lstStyle/>
          <a:p>
            <a:pPr marL="12700" marR="5080" indent="74295">
              <a:lnSpc>
                <a:spcPct val="100000"/>
              </a:lnSpc>
              <a:spcBef>
                <a:spcPts val="105"/>
              </a:spcBef>
            </a:pPr>
            <a:r>
              <a:rPr lang="it-IT" sz="1400" b="1" spc="-5" dirty="0">
                <a:solidFill>
                  <a:schemeClr val="bg1"/>
                </a:solidFill>
                <a:latin typeface="Arial"/>
                <a:cs typeface="Arial"/>
              </a:rPr>
              <a:t>SSPT-TECS</a:t>
            </a:r>
            <a:endParaRPr sz="1400" dirty="0">
              <a:solidFill>
                <a:schemeClr val="bg1"/>
              </a:solidFill>
              <a:latin typeface="Arial"/>
              <a:cs typeface="Arial"/>
            </a:endParaRPr>
          </a:p>
        </p:txBody>
      </p:sp>
    </p:spTree>
    <p:extLst>
      <p:ext uri="{BB962C8B-B14F-4D97-AF65-F5344CB8AC3E}">
        <p14:creationId xmlns:p14="http://schemas.microsoft.com/office/powerpoint/2010/main" val="3247522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object 4">
            <a:extLst>
              <a:ext uri="{FF2B5EF4-FFF2-40B4-BE49-F238E27FC236}">
                <a16:creationId xmlns:a16="http://schemas.microsoft.com/office/drawing/2014/main" id="{80A638A5-3DCE-F545-961F-A828EC4D06EC}"/>
              </a:ext>
            </a:extLst>
          </p:cNvPr>
          <p:cNvGrpSpPr/>
          <p:nvPr/>
        </p:nvGrpSpPr>
        <p:grpSpPr>
          <a:xfrm>
            <a:off x="825709" y="1814003"/>
            <a:ext cx="5209361" cy="4563937"/>
            <a:chOff x="129240" y="1776157"/>
            <a:chExt cx="5209361" cy="4563937"/>
          </a:xfrm>
          <a:gradFill>
            <a:gsLst>
              <a:gs pos="0">
                <a:schemeClr val="accent1">
                  <a:lumMod val="67000"/>
                </a:schemeClr>
              </a:gs>
              <a:gs pos="26000">
                <a:schemeClr val="accent1">
                  <a:alpha val="89000"/>
                  <a:lumMod val="88000"/>
                </a:schemeClr>
              </a:gs>
              <a:gs pos="73000">
                <a:schemeClr val="accent1">
                  <a:lumMod val="60000"/>
                  <a:lumOff val="40000"/>
                </a:schemeClr>
              </a:gs>
            </a:gsLst>
            <a:lin ang="8100000" scaled="1"/>
          </a:gradFill>
        </p:grpSpPr>
        <p:sp>
          <p:nvSpPr>
            <p:cNvPr id="16" name="object 5">
              <a:extLst>
                <a:ext uri="{FF2B5EF4-FFF2-40B4-BE49-F238E27FC236}">
                  <a16:creationId xmlns:a16="http://schemas.microsoft.com/office/drawing/2014/main" id="{A216E6F3-78BB-6649-A8A4-973D5E451A8F}"/>
                </a:ext>
              </a:extLst>
            </p:cNvPr>
            <p:cNvSpPr/>
            <p:nvPr/>
          </p:nvSpPr>
          <p:spPr>
            <a:xfrm>
              <a:off x="554736" y="2790444"/>
              <a:ext cx="1233170" cy="3549650"/>
            </a:xfrm>
            <a:custGeom>
              <a:avLst/>
              <a:gdLst/>
              <a:ahLst/>
              <a:cxnLst/>
              <a:rect l="l" t="t" r="r" b="b"/>
              <a:pathLst>
                <a:path w="1233170" h="3549650">
                  <a:moveTo>
                    <a:pt x="1232915" y="0"/>
                  </a:moveTo>
                  <a:lnTo>
                    <a:pt x="0" y="0"/>
                  </a:lnTo>
                  <a:lnTo>
                    <a:pt x="0" y="3138169"/>
                  </a:lnTo>
                  <a:lnTo>
                    <a:pt x="616458" y="3549395"/>
                  </a:lnTo>
                  <a:lnTo>
                    <a:pt x="1232915" y="3138169"/>
                  </a:lnTo>
                  <a:lnTo>
                    <a:pt x="1232915" y="0"/>
                  </a:lnTo>
                  <a:close/>
                </a:path>
              </a:pathLst>
            </a:custGeom>
            <a:solidFill>
              <a:schemeClr val="accent1">
                <a:lumMod val="75000"/>
              </a:scheme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 name="object 6">
              <a:extLst>
                <a:ext uri="{FF2B5EF4-FFF2-40B4-BE49-F238E27FC236}">
                  <a16:creationId xmlns:a16="http://schemas.microsoft.com/office/drawing/2014/main" id="{D83085CA-A33A-F141-808F-178618A4132D}"/>
                </a:ext>
              </a:extLst>
            </p:cNvPr>
            <p:cNvSpPr/>
            <p:nvPr/>
          </p:nvSpPr>
          <p:spPr>
            <a:xfrm>
              <a:off x="3771390" y="2790444"/>
              <a:ext cx="1233170" cy="3549650"/>
            </a:xfrm>
            <a:custGeom>
              <a:avLst/>
              <a:gdLst/>
              <a:ahLst/>
              <a:cxnLst/>
              <a:rect l="l" t="t" r="r" b="b"/>
              <a:pathLst>
                <a:path w="1233170" h="3549650">
                  <a:moveTo>
                    <a:pt x="1232915" y="0"/>
                  </a:moveTo>
                  <a:lnTo>
                    <a:pt x="0" y="0"/>
                  </a:lnTo>
                  <a:lnTo>
                    <a:pt x="0" y="3138169"/>
                  </a:lnTo>
                  <a:lnTo>
                    <a:pt x="616457" y="3549395"/>
                  </a:lnTo>
                  <a:lnTo>
                    <a:pt x="1232915" y="3138169"/>
                  </a:lnTo>
                  <a:lnTo>
                    <a:pt x="1232915" y="0"/>
                  </a:lnTo>
                  <a:close/>
                </a:path>
              </a:pathLst>
            </a:custGeom>
            <a:solidFill>
              <a:schemeClr val="accent2">
                <a:lumMod val="60000"/>
                <a:lumOff val="40000"/>
                <a:alpha val="56863"/>
              </a:scheme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endParaRPr>
            </a:p>
          </p:txBody>
        </p:sp>
        <p:sp>
          <p:nvSpPr>
            <p:cNvPr id="18" name="object 7">
              <a:extLst>
                <a:ext uri="{FF2B5EF4-FFF2-40B4-BE49-F238E27FC236}">
                  <a16:creationId xmlns:a16="http://schemas.microsoft.com/office/drawing/2014/main" id="{05B1A2FA-7507-3A42-A9B7-AF01B61200E0}"/>
                </a:ext>
              </a:extLst>
            </p:cNvPr>
            <p:cNvSpPr/>
            <p:nvPr/>
          </p:nvSpPr>
          <p:spPr>
            <a:xfrm>
              <a:off x="2210053" y="2790444"/>
              <a:ext cx="1233170" cy="3549650"/>
            </a:xfrm>
            <a:custGeom>
              <a:avLst/>
              <a:gdLst/>
              <a:ahLst/>
              <a:cxnLst/>
              <a:rect l="l" t="t" r="r" b="b"/>
              <a:pathLst>
                <a:path w="1233170" h="3549650">
                  <a:moveTo>
                    <a:pt x="1232916" y="0"/>
                  </a:moveTo>
                  <a:lnTo>
                    <a:pt x="0" y="0"/>
                  </a:lnTo>
                  <a:lnTo>
                    <a:pt x="0" y="3138169"/>
                  </a:lnTo>
                  <a:lnTo>
                    <a:pt x="616458" y="3549395"/>
                  </a:lnTo>
                  <a:lnTo>
                    <a:pt x="1232916" y="3138169"/>
                  </a:lnTo>
                  <a:lnTo>
                    <a:pt x="1232916" y="0"/>
                  </a:lnTo>
                  <a:close/>
                </a:path>
              </a:pathLst>
            </a:cu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 name="object 8">
              <a:extLst>
                <a:ext uri="{FF2B5EF4-FFF2-40B4-BE49-F238E27FC236}">
                  <a16:creationId xmlns:a16="http://schemas.microsoft.com/office/drawing/2014/main" id="{4384BAA4-249E-CB48-9CBC-BD6850D80290}"/>
                </a:ext>
              </a:extLst>
            </p:cNvPr>
            <p:cNvSpPr/>
            <p:nvPr/>
          </p:nvSpPr>
          <p:spPr>
            <a:xfrm>
              <a:off x="129240" y="1776157"/>
              <a:ext cx="5209361" cy="1029463"/>
            </a:xfrm>
            <a:custGeom>
              <a:avLst/>
              <a:gdLst/>
              <a:ahLst/>
              <a:cxnLst/>
              <a:rect l="l" t="t" r="r" b="b"/>
              <a:pathLst>
                <a:path w="4627245" h="480060">
                  <a:moveTo>
                    <a:pt x="4626864" y="0"/>
                  </a:moveTo>
                  <a:lnTo>
                    <a:pt x="0" y="0"/>
                  </a:lnTo>
                  <a:lnTo>
                    <a:pt x="0" y="480060"/>
                  </a:lnTo>
                  <a:lnTo>
                    <a:pt x="4626864" y="480060"/>
                  </a:lnTo>
                  <a:lnTo>
                    <a:pt x="4626864" y="0"/>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pic>
        <p:nvPicPr>
          <p:cNvPr id="21" name="Immagine 20">
            <a:extLst>
              <a:ext uri="{FF2B5EF4-FFF2-40B4-BE49-F238E27FC236}">
                <a16:creationId xmlns:a16="http://schemas.microsoft.com/office/drawing/2014/main" id="{356DA7F3-2A55-0440-9173-277389E3067B}"/>
              </a:ext>
            </a:extLst>
          </p:cNvPr>
          <p:cNvPicPr>
            <a:picLocks noChangeAspect="1"/>
          </p:cNvPicPr>
          <p:nvPr/>
        </p:nvPicPr>
        <p:blipFill>
          <a:blip r:embed="rId2"/>
          <a:stretch>
            <a:fillRect/>
          </a:stretch>
        </p:blipFill>
        <p:spPr>
          <a:xfrm>
            <a:off x="1280415" y="5181600"/>
            <a:ext cx="1174750" cy="457200"/>
          </a:xfrm>
          <a:prstGeom prst="rect">
            <a:avLst/>
          </a:prstGeom>
        </p:spPr>
      </p:pic>
      <p:sp>
        <p:nvSpPr>
          <p:cNvPr id="22" name="object 54">
            <a:extLst>
              <a:ext uri="{FF2B5EF4-FFF2-40B4-BE49-F238E27FC236}">
                <a16:creationId xmlns:a16="http://schemas.microsoft.com/office/drawing/2014/main" id="{DA2D7E3D-E875-7943-B3AC-A221D03AEFF8}"/>
              </a:ext>
            </a:extLst>
          </p:cNvPr>
          <p:cNvSpPr txBox="1"/>
          <p:nvPr/>
        </p:nvSpPr>
        <p:spPr>
          <a:xfrm>
            <a:off x="3151315" y="5215468"/>
            <a:ext cx="841375" cy="346710"/>
          </a:xfrm>
          <a:prstGeom prst="rect">
            <a:avLst/>
          </a:prstGeom>
        </p:spPr>
        <p:txBody>
          <a:bodyPr vert="horz" wrap="square" lIns="0" tIns="13335" rIns="0" bIns="0" rtlCol="0">
            <a:spAutoFit/>
          </a:bodyPr>
          <a:lstStyle/>
          <a:p>
            <a:pPr marL="12700" marR="5080" indent="142875">
              <a:lnSpc>
                <a:spcPct val="100000"/>
              </a:lnSpc>
              <a:spcBef>
                <a:spcPts val="105"/>
              </a:spcBef>
            </a:pPr>
            <a:r>
              <a:rPr sz="1050" b="1" spc="-10" dirty="0">
                <a:solidFill>
                  <a:srgbClr val="FFFFFF"/>
                </a:solidFill>
                <a:latin typeface="Arial"/>
                <a:cs typeface="Arial"/>
              </a:rPr>
              <a:t>DIGITAL </a:t>
            </a:r>
            <a:r>
              <a:rPr sz="1050" b="1" spc="-5" dirty="0">
                <a:solidFill>
                  <a:srgbClr val="FFFFFF"/>
                </a:solidFill>
                <a:latin typeface="Arial"/>
                <a:cs typeface="Arial"/>
              </a:rPr>
              <a:t> </a:t>
            </a:r>
            <a:r>
              <a:rPr sz="1050" b="1" dirty="0">
                <a:solidFill>
                  <a:srgbClr val="FFFFFF"/>
                </a:solidFill>
                <a:latin typeface="Arial"/>
                <a:cs typeface="Arial"/>
              </a:rPr>
              <a:t>T</a:t>
            </a:r>
            <a:r>
              <a:rPr sz="1050" b="1" spc="5" dirty="0">
                <a:solidFill>
                  <a:srgbClr val="FFFFFF"/>
                </a:solidFill>
                <a:latin typeface="Arial"/>
                <a:cs typeface="Arial"/>
              </a:rPr>
              <a:t>R</a:t>
            </a:r>
            <a:r>
              <a:rPr sz="1050" b="1" spc="-35" dirty="0">
                <a:solidFill>
                  <a:srgbClr val="FFFFFF"/>
                </a:solidFill>
                <a:latin typeface="Arial"/>
                <a:cs typeface="Arial"/>
              </a:rPr>
              <a:t>A</a:t>
            </a:r>
            <a:r>
              <a:rPr sz="1050" b="1" dirty="0">
                <a:solidFill>
                  <a:srgbClr val="FFFFFF"/>
                </a:solidFill>
                <a:latin typeface="Arial"/>
                <a:cs typeface="Arial"/>
              </a:rPr>
              <a:t>NS</a:t>
            </a:r>
            <a:r>
              <a:rPr sz="1050" b="1" spc="-10" dirty="0">
                <a:solidFill>
                  <a:srgbClr val="FFFFFF"/>
                </a:solidFill>
                <a:latin typeface="Arial"/>
                <a:cs typeface="Arial"/>
              </a:rPr>
              <a:t>I</a:t>
            </a:r>
            <a:r>
              <a:rPr sz="1050" b="1" dirty="0">
                <a:solidFill>
                  <a:srgbClr val="FFFFFF"/>
                </a:solidFill>
                <a:latin typeface="Arial"/>
                <a:cs typeface="Arial"/>
              </a:rPr>
              <a:t>TI</a:t>
            </a:r>
            <a:r>
              <a:rPr sz="1050" b="1" spc="-10" dirty="0">
                <a:solidFill>
                  <a:srgbClr val="FFFFFF"/>
                </a:solidFill>
                <a:latin typeface="Arial"/>
                <a:cs typeface="Arial"/>
              </a:rPr>
              <a:t>O</a:t>
            </a:r>
            <a:r>
              <a:rPr sz="1050" b="1" dirty="0">
                <a:solidFill>
                  <a:srgbClr val="FFFFFF"/>
                </a:solidFill>
                <a:latin typeface="Arial"/>
                <a:cs typeface="Arial"/>
              </a:rPr>
              <a:t>N</a:t>
            </a:r>
            <a:endParaRPr sz="1050" dirty="0">
              <a:latin typeface="Arial"/>
              <a:cs typeface="Arial"/>
            </a:endParaRPr>
          </a:p>
        </p:txBody>
      </p:sp>
      <p:sp>
        <p:nvSpPr>
          <p:cNvPr id="23" name="object 55">
            <a:extLst>
              <a:ext uri="{FF2B5EF4-FFF2-40B4-BE49-F238E27FC236}">
                <a16:creationId xmlns:a16="http://schemas.microsoft.com/office/drawing/2014/main" id="{B0CB95BC-AAB6-CF4E-8E48-13445E84A844}"/>
              </a:ext>
            </a:extLst>
          </p:cNvPr>
          <p:cNvSpPr txBox="1"/>
          <p:nvPr/>
        </p:nvSpPr>
        <p:spPr>
          <a:xfrm>
            <a:off x="4672901" y="5236845"/>
            <a:ext cx="851535" cy="346710"/>
          </a:xfrm>
          <a:prstGeom prst="rect">
            <a:avLst/>
          </a:prstGeom>
        </p:spPr>
        <p:txBody>
          <a:bodyPr vert="horz" wrap="square" lIns="0" tIns="13335" rIns="0" bIns="0" rtlCol="0">
            <a:spAutoFit/>
          </a:bodyPr>
          <a:lstStyle/>
          <a:p>
            <a:pPr marL="12700" marR="5080" indent="74295">
              <a:lnSpc>
                <a:spcPct val="100000"/>
              </a:lnSpc>
              <a:spcBef>
                <a:spcPts val="105"/>
              </a:spcBef>
            </a:pPr>
            <a:r>
              <a:rPr sz="1050" b="1" spc="-5" dirty="0">
                <a:solidFill>
                  <a:schemeClr val="bg1"/>
                </a:solidFill>
                <a:latin typeface="Arial"/>
                <a:cs typeface="Arial"/>
              </a:rPr>
              <a:t>HEALTH </a:t>
            </a:r>
            <a:r>
              <a:rPr sz="1050" b="1" dirty="0">
                <a:solidFill>
                  <a:schemeClr val="bg1"/>
                </a:solidFill>
                <a:latin typeface="Arial"/>
                <a:cs typeface="Arial"/>
              </a:rPr>
              <a:t>&amp; </a:t>
            </a:r>
            <a:r>
              <a:rPr sz="1050" b="1" spc="5" dirty="0">
                <a:solidFill>
                  <a:schemeClr val="bg1"/>
                </a:solidFill>
                <a:latin typeface="Arial"/>
                <a:cs typeface="Arial"/>
              </a:rPr>
              <a:t> </a:t>
            </a:r>
            <a:r>
              <a:rPr sz="1050" b="1" dirty="0">
                <a:solidFill>
                  <a:schemeClr val="bg1"/>
                </a:solidFill>
                <a:latin typeface="Arial"/>
                <a:cs typeface="Arial"/>
              </a:rPr>
              <a:t>B</a:t>
            </a:r>
            <a:r>
              <a:rPr sz="1050" b="1" spc="-10" dirty="0">
                <a:solidFill>
                  <a:schemeClr val="bg1"/>
                </a:solidFill>
                <a:latin typeface="Arial"/>
                <a:cs typeface="Arial"/>
              </a:rPr>
              <a:t>IO</a:t>
            </a:r>
            <a:r>
              <a:rPr sz="1050" b="1" dirty="0">
                <a:solidFill>
                  <a:schemeClr val="bg1"/>
                </a:solidFill>
                <a:latin typeface="Arial"/>
                <a:cs typeface="Arial"/>
              </a:rPr>
              <a:t>PH</a:t>
            </a:r>
            <a:r>
              <a:rPr sz="1050" b="1" spc="-35" dirty="0">
                <a:solidFill>
                  <a:schemeClr val="bg1"/>
                </a:solidFill>
                <a:latin typeface="Arial"/>
                <a:cs typeface="Arial"/>
              </a:rPr>
              <a:t>A</a:t>
            </a:r>
            <a:r>
              <a:rPr sz="1050" b="1" dirty="0">
                <a:solidFill>
                  <a:schemeClr val="bg1"/>
                </a:solidFill>
                <a:latin typeface="Arial"/>
                <a:cs typeface="Arial"/>
              </a:rPr>
              <a:t>R</a:t>
            </a:r>
            <a:r>
              <a:rPr sz="1050" b="1" spc="20" dirty="0">
                <a:solidFill>
                  <a:schemeClr val="bg1"/>
                </a:solidFill>
                <a:latin typeface="Arial"/>
                <a:cs typeface="Arial"/>
              </a:rPr>
              <a:t>M</a:t>
            </a:r>
            <a:r>
              <a:rPr sz="1050" b="1" dirty="0">
                <a:solidFill>
                  <a:schemeClr val="bg1"/>
                </a:solidFill>
                <a:latin typeface="Arial"/>
                <a:cs typeface="Arial"/>
              </a:rPr>
              <a:t>A</a:t>
            </a:r>
            <a:endParaRPr sz="1050" dirty="0">
              <a:solidFill>
                <a:schemeClr val="bg1"/>
              </a:solidFill>
              <a:latin typeface="Arial"/>
              <a:cs typeface="Arial"/>
            </a:endParaRPr>
          </a:p>
        </p:txBody>
      </p:sp>
      <p:sp>
        <p:nvSpPr>
          <p:cNvPr id="24" name="object 54">
            <a:extLst>
              <a:ext uri="{FF2B5EF4-FFF2-40B4-BE49-F238E27FC236}">
                <a16:creationId xmlns:a16="http://schemas.microsoft.com/office/drawing/2014/main" id="{1049EED7-88B5-6043-A817-8097901F85E1}"/>
              </a:ext>
            </a:extLst>
          </p:cNvPr>
          <p:cNvSpPr txBox="1"/>
          <p:nvPr/>
        </p:nvSpPr>
        <p:spPr>
          <a:xfrm>
            <a:off x="2719691" y="1910934"/>
            <a:ext cx="1124003" cy="580287"/>
          </a:xfrm>
          <a:prstGeom prst="rect">
            <a:avLst/>
          </a:prstGeom>
        </p:spPr>
        <p:txBody>
          <a:bodyPr vert="horz" wrap="square" lIns="0" tIns="13335" rIns="0" bIns="0" rtlCol="0">
            <a:spAutoFit/>
          </a:bodyPr>
          <a:lstStyle/>
          <a:p>
            <a:pPr marL="12700" marR="5080" indent="142875">
              <a:lnSpc>
                <a:spcPct val="100000"/>
              </a:lnSpc>
              <a:spcBef>
                <a:spcPts val="105"/>
              </a:spcBef>
            </a:pPr>
            <a:endParaRPr lang="it-IT" b="1" spc="-10" dirty="0">
              <a:solidFill>
                <a:srgbClr val="FFFFFF"/>
              </a:solidFill>
              <a:latin typeface="Arial"/>
              <a:cs typeface="Arial"/>
            </a:endParaRPr>
          </a:p>
          <a:p>
            <a:pPr marL="12700" marR="5080" indent="142875">
              <a:lnSpc>
                <a:spcPct val="100000"/>
              </a:lnSpc>
              <a:spcBef>
                <a:spcPts val="105"/>
              </a:spcBef>
            </a:pPr>
            <a:r>
              <a:rPr lang="it-IT" b="1" spc="-10" dirty="0">
                <a:solidFill>
                  <a:srgbClr val="FFFFFF"/>
                </a:solidFill>
                <a:latin typeface="Arial"/>
                <a:cs typeface="Arial"/>
              </a:rPr>
              <a:t>ENEA</a:t>
            </a:r>
            <a:endParaRPr b="1" dirty="0">
              <a:latin typeface="Arial"/>
              <a:cs typeface="Arial"/>
            </a:endParaRPr>
          </a:p>
        </p:txBody>
      </p:sp>
      <p:sp>
        <p:nvSpPr>
          <p:cNvPr id="74" name="object 46">
            <a:extLst>
              <a:ext uri="{FF2B5EF4-FFF2-40B4-BE49-F238E27FC236}">
                <a16:creationId xmlns:a16="http://schemas.microsoft.com/office/drawing/2014/main" id="{E02A68F1-E452-CE45-A5EE-890BB0F417D0}"/>
              </a:ext>
            </a:extLst>
          </p:cNvPr>
          <p:cNvSpPr txBox="1"/>
          <p:nvPr/>
        </p:nvSpPr>
        <p:spPr>
          <a:xfrm>
            <a:off x="329139" y="3519868"/>
            <a:ext cx="344170" cy="1369060"/>
          </a:xfrm>
          <a:prstGeom prst="rect">
            <a:avLst/>
          </a:prstGeom>
        </p:spPr>
        <p:txBody>
          <a:bodyPr vert="vert270" wrap="square" lIns="0" tIns="1905" rIns="0" bIns="0" rtlCol="0">
            <a:spAutoFit/>
          </a:bodyPr>
          <a:lstStyle/>
          <a:p>
            <a:pPr algn="ctr">
              <a:spcBef>
                <a:spcPts val="15"/>
              </a:spcBef>
            </a:pPr>
            <a:r>
              <a:rPr sz="900" spc="-5" dirty="0">
                <a:solidFill>
                  <a:srgbClr val="FFFFFF"/>
                </a:solidFill>
                <a:latin typeface="Arial MT"/>
                <a:cs typeface="Arial MT"/>
              </a:rPr>
              <a:t>THEMATIC</a:t>
            </a:r>
            <a:r>
              <a:rPr sz="900" spc="-10" dirty="0">
                <a:solidFill>
                  <a:srgbClr val="FFFFFF"/>
                </a:solidFill>
                <a:latin typeface="Arial MT"/>
                <a:cs typeface="Arial MT"/>
              </a:rPr>
              <a:t> </a:t>
            </a:r>
            <a:r>
              <a:rPr sz="900" spc="-5" dirty="0">
                <a:solidFill>
                  <a:srgbClr val="FFFFFF"/>
                </a:solidFill>
                <a:latin typeface="Arial MT"/>
                <a:cs typeface="Arial MT"/>
              </a:rPr>
              <a:t>FUNCTIONAL</a:t>
            </a:r>
            <a:endParaRPr sz="900" dirty="0">
              <a:solidFill>
                <a:prstClr val="black"/>
              </a:solidFill>
              <a:latin typeface="Arial MT"/>
              <a:cs typeface="Arial MT"/>
            </a:endParaRPr>
          </a:p>
          <a:p>
            <a:pPr marR="36195" algn="ctr">
              <a:spcBef>
                <a:spcPts val="60"/>
              </a:spcBef>
            </a:pPr>
            <a:r>
              <a:rPr sz="1200" b="1" dirty="0">
                <a:solidFill>
                  <a:srgbClr val="FFFFFF"/>
                </a:solidFill>
                <a:latin typeface="Arial"/>
                <a:cs typeface="Arial"/>
              </a:rPr>
              <a:t>SPOKE</a:t>
            </a:r>
            <a:endParaRPr sz="1200" dirty="0">
              <a:solidFill>
                <a:prstClr val="black"/>
              </a:solidFill>
              <a:latin typeface="Arial"/>
              <a:cs typeface="Arial"/>
            </a:endParaRPr>
          </a:p>
        </p:txBody>
      </p:sp>
      <p:sp>
        <p:nvSpPr>
          <p:cNvPr id="87" name="object 46">
            <a:extLst>
              <a:ext uri="{FF2B5EF4-FFF2-40B4-BE49-F238E27FC236}">
                <a16:creationId xmlns:a16="http://schemas.microsoft.com/office/drawing/2014/main" id="{41B4567A-FBC1-D145-9AC9-F27C60770E20}"/>
              </a:ext>
            </a:extLst>
          </p:cNvPr>
          <p:cNvSpPr txBox="1"/>
          <p:nvPr/>
        </p:nvSpPr>
        <p:spPr>
          <a:xfrm>
            <a:off x="481539" y="3672268"/>
            <a:ext cx="344170" cy="1369060"/>
          </a:xfrm>
          <a:prstGeom prst="rect">
            <a:avLst/>
          </a:prstGeom>
        </p:spPr>
        <p:txBody>
          <a:bodyPr vert="vert270" wrap="square" lIns="0" tIns="1905" rIns="0" bIns="0" rtlCol="0">
            <a:spAutoFit/>
          </a:bodyPr>
          <a:lstStyle/>
          <a:p>
            <a:pPr algn="ctr">
              <a:lnSpc>
                <a:spcPct val="100000"/>
              </a:lnSpc>
              <a:spcBef>
                <a:spcPts val="15"/>
              </a:spcBef>
            </a:pPr>
            <a:r>
              <a:rPr sz="900" spc="-5" dirty="0">
                <a:solidFill>
                  <a:srgbClr val="FFFFFF"/>
                </a:solidFill>
                <a:latin typeface="Arial MT"/>
                <a:cs typeface="Arial MT"/>
              </a:rPr>
              <a:t>THEMATIC</a:t>
            </a:r>
            <a:r>
              <a:rPr sz="900" spc="-10" dirty="0">
                <a:solidFill>
                  <a:srgbClr val="FFFFFF"/>
                </a:solidFill>
                <a:latin typeface="Arial MT"/>
                <a:cs typeface="Arial MT"/>
              </a:rPr>
              <a:t> </a:t>
            </a:r>
            <a:r>
              <a:rPr sz="900" spc="-5" dirty="0">
                <a:solidFill>
                  <a:srgbClr val="FFFFFF"/>
                </a:solidFill>
                <a:latin typeface="Arial MT"/>
                <a:cs typeface="Arial MT"/>
              </a:rPr>
              <a:t>FUNCTIONAL</a:t>
            </a:r>
            <a:endParaRPr sz="900" dirty="0">
              <a:latin typeface="Arial MT"/>
              <a:cs typeface="Arial MT"/>
            </a:endParaRPr>
          </a:p>
          <a:p>
            <a:pPr marR="36195" algn="ctr">
              <a:lnSpc>
                <a:spcPct val="100000"/>
              </a:lnSpc>
              <a:spcBef>
                <a:spcPts val="60"/>
              </a:spcBef>
            </a:pPr>
            <a:r>
              <a:rPr sz="1200" b="1" dirty="0">
                <a:solidFill>
                  <a:srgbClr val="FFFFFF"/>
                </a:solidFill>
                <a:latin typeface="Arial"/>
                <a:cs typeface="Arial"/>
              </a:rPr>
              <a:t>SPOKE</a:t>
            </a:r>
            <a:endParaRPr sz="1200" dirty="0">
              <a:latin typeface="Arial"/>
              <a:cs typeface="Arial"/>
            </a:endParaRPr>
          </a:p>
        </p:txBody>
      </p:sp>
      <p:pic>
        <p:nvPicPr>
          <p:cNvPr id="93" name="Immagine 92">
            <a:extLst>
              <a:ext uri="{FF2B5EF4-FFF2-40B4-BE49-F238E27FC236}">
                <a16:creationId xmlns:a16="http://schemas.microsoft.com/office/drawing/2014/main" id="{2650652E-13BD-1642-A461-2D6E17D57A42}"/>
              </a:ext>
            </a:extLst>
          </p:cNvPr>
          <p:cNvPicPr>
            <a:picLocks noChangeAspect="1"/>
          </p:cNvPicPr>
          <p:nvPr/>
        </p:nvPicPr>
        <p:blipFill>
          <a:blip r:embed="rId3"/>
          <a:stretch>
            <a:fillRect/>
          </a:stretch>
        </p:blipFill>
        <p:spPr>
          <a:xfrm>
            <a:off x="746202" y="2951035"/>
            <a:ext cx="609600" cy="2166429"/>
          </a:xfrm>
          <a:prstGeom prst="rect">
            <a:avLst/>
          </a:prstGeom>
        </p:spPr>
      </p:pic>
      <p:pic>
        <p:nvPicPr>
          <p:cNvPr id="151" name="Immagine 150">
            <a:extLst>
              <a:ext uri="{FF2B5EF4-FFF2-40B4-BE49-F238E27FC236}">
                <a16:creationId xmlns:a16="http://schemas.microsoft.com/office/drawing/2014/main" id="{B5608EE0-86FB-5443-9A5A-AAF8E87CA6A1}"/>
              </a:ext>
            </a:extLst>
          </p:cNvPr>
          <p:cNvPicPr>
            <a:picLocks noChangeAspect="1"/>
          </p:cNvPicPr>
          <p:nvPr/>
        </p:nvPicPr>
        <p:blipFill>
          <a:blip r:embed="rId4"/>
          <a:stretch>
            <a:fillRect/>
          </a:stretch>
        </p:blipFill>
        <p:spPr>
          <a:xfrm>
            <a:off x="1314282" y="2918280"/>
            <a:ext cx="4720788" cy="2222374"/>
          </a:xfrm>
          <a:prstGeom prst="rect">
            <a:avLst/>
          </a:prstGeom>
        </p:spPr>
      </p:pic>
      <p:sp>
        <p:nvSpPr>
          <p:cNvPr id="152" name="object 57">
            <a:extLst>
              <a:ext uri="{FF2B5EF4-FFF2-40B4-BE49-F238E27FC236}">
                <a16:creationId xmlns:a16="http://schemas.microsoft.com/office/drawing/2014/main" id="{504368D1-AC27-6145-89B0-EC9AD02030EE}"/>
              </a:ext>
            </a:extLst>
          </p:cNvPr>
          <p:cNvSpPr txBox="1"/>
          <p:nvPr/>
        </p:nvSpPr>
        <p:spPr>
          <a:xfrm>
            <a:off x="6934200" y="1626742"/>
            <a:ext cx="3420110" cy="450123"/>
          </a:xfrm>
          <a:prstGeom prst="rect">
            <a:avLst/>
          </a:prstGeom>
          <a:solidFill>
            <a:srgbClr val="822333"/>
          </a:solidFill>
        </p:spPr>
        <p:txBody>
          <a:bodyPr vert="horz" wrap="square" lIns="0" tIns="41910" rIns="0" bIns="0" rtlCol="0">
            <a:spAutoFit/>
          </a:bodyPr>
          <a:lstStyle/>
          <a:p>
            <a:pPr algn="ctr">
              <a:lnSpc>
                <a:spcPct val="100000"/>
              </a:lnSpc>
              <a:spcBef>
                <a:spcPts val="330"/>
              </a:spcBef>
            </a:pPr>
            <a:r>
              <a:rPr lang="it-IT" sz="1200" b="1" spc="-10" dirty="0" err="1">
                <a:solidFill>
                  <a:srgbClr val="FFFFFF"/>
                </a:solidFill>
                <a:latin typeface="Arial"/>
                <a:cs typeface="Arial"/>
              </a:rPr>
              <a:t>Flagship</a:t>
            </a:r>
            <a:r>
              <a:rPr lang="it-IT" sz="1200" b="1" spc="-10" dirty="0">
                <a:solidFill>
                  <a:srgbClr val="FFFFFF"/>
                </a:solidFill>
                <a:latin typeface="Arial"/>
                <a:cs typeface="Arial"/>
              </a:rPr>
              <a:t> </a:t>
            </a:r>
            <a:r>
              <a:rPr lang="it-IT" sz="1200" b="1" spc="-10" dirty="0" err="1">
                <a:solidFill>
                  <a:srgbClr val="FFFFFF"/>
                </a:solidFill>
                <a:latin typeface="Arial"/>
                <a:cs typeface="Arial"/>
              </a:rPr>
              <a:t>Projects</a:t>
            </a:r>
            <a:r>
              <a:rPr lang="it-IT" sz="1200" b="1" spc="-10" dirty="0">
                <a:solidFill>
                  <a:srgbClr val="FFFFFF"/>
                </a:solidFill>
                <a:latin typeface="Arial"/>
                <a:cs typeface="Arial"/>
              </a:rPr>
              <a:t> (</a:t>
            </a:r>
            <a:r>
              <a:rPr lang="it-IT" sz="1200" b="1" spc="-10" dirty="0" err="1">
                <a:solidFill>
                  <a:srgbClr val="FFFFFF"/>
                </a:solidFill>
                <a:latin typeface="Arial"/>
                <a:cs typeface="Arial"/>
              </a:rPr>
              <a:t>FPs</a:t>
            </a:r>
            <a:r>
              <a:rPr lang="it-IT" sz="1200" b="1" spc="-10" dirty="0">
                <a:solidFill>
                  <a:srgbClr val="FFFFFF"/>
                </a:solidFill>
                <a:latin typeface="Arial"/>
                <a:cs typeface="Arial"/>
              </a:rPr>
              <a:t>)</a:t>
            </a:r>
          </a:p>
          <a:p>
            <a:pPr algn="ctr">
              <a:lnSpc>
                <a:spcPct val="100000"/>
              </a:lnSpc>
              <a:spcBef>
                <a:spcPts val="330"/>
              </a:spcBef>
            </a:pPr>
            <a:endParaRPr sz="1200" dirty="0">
              <a:latin typeface="Arial"/>
              <a:cs typeface="Arial"/>
            </a:endParaRPr>
          </a:p>
        </p:txBody>
      </p:sp>
      <p:sp>
        <p:nvSpPr>
          <p:cNvPr id="153" name="object 58">
            <a:extLst>
              <a:ext uri="{FF2B5EF4-FFF2-40B4-BE49-F238E27FC236}">
                <a16:creationId xmlns:a16="http://schemas.microsoft.com/office/drawing/2014/main" id="{413F4FF1-29F0-9341-AF23-48E1DB169F57}"/>
              </a:ext>
            </a:extLst>
          </p:cNvPr>
          <p:cNvSpPr txBox="1"/>
          <p:nvPr/>
        </p:nvSpPr>
        <p:spPr>
          <a:xfrm>
            <a:off x="6934200" y="2201077"/>
            <a:ext cx="3420110" cy="558486"/>
          </a:xfrm>
          <a:prstGeom prst="rect">
            <a:avLst/>
          </a:prstGeom>
          <a:solidFill>
            <a:schemeClr val="tx2"/>
          </a:solidFill>
          <a:ln w="9525">
            <a:solidFill>
              <a:schemeClr val="tx2"/>
            </a:solidFill>
          </a:ln>
        </p:spPr>
        <p:txBody>
          <a:bodyPr vert="horz" wrap="square" lIns="0" tIns="45085" rIns="0" bIns="0" rtlCol="0">
            <a:spAutoFit/>
          </a:bodyPr>
          <a:lstStyle/>
          <a:p>
            <a:pPr marL="179705" indent="-88900">
              <a:lnSpc>
                <a:spcPct val="100000"/>
              </a:lnSpc>
              <a:spcBef>
                <a:spcPts val="355"/>
              </a:spcBef>
              <a:buChar char="•"/>
              <a:tabLst>
                <a:tab pos="180340" algn="l"/>
              </a:tabLst>
            </a:pPr>
            <a:r>
              <a:rPr lang="it-IT" sz="1000" spc="-5" dirty="0">
                <a:solidFill>
                  <a:schemeClr val="bg1"/>
                </a:solidFill>
                <a:latin typeface="Arial MT"/>
                <a:cs typeface="Arial MT"/>
              </a:rPr>
              <a:t>FP1 - </a:t>
            </a:r>
            <a:r>
              <a:rPr lang="it-IT" sz="1000" spc="-5" dirty="0" err="1">
                <a:solidFill>
                  <a:schemeClr val="bg1"/>
                </a:solidFill>
                <a:latin typeface="Arial MT"/>
                <a:cs typeface="Arial MT"/>
              </a:rPr>
              <a:t>Decarbonization</a:t>
            </a:r>
            <a:r>
              <a:rPr lang="it-IT" sz="1000" spc="-5" dirty="0">
                <a:solidFill>
                  <a:schemeClr val="bg1"/>
                </a:solidFill>
                <a:latin typeface="Arial MT"/>
                <a:cs typeface="Arial MT"/>
              </a:rPr>
              <a:t> and </a:t>
            </a:r>
            <a:r>
              <a:rPr lang="it-IT" sz="1000" spc="-5" dirty="0" err="1">
                <a:solidFill>
                  <a:schemeClr val="bg1"/>
                </a:solidFill>
                <a:latin typeface="Arial MT"/>
                <a:cs typeface="Arial MT"/>
              </a:rPr>
              <a:t>digitalization</a:t>
            </a:r>
            <a:r>
              <a:rPr lang="it-IT" sz="1000" spc="-5" dirty="0">
                <a:solidFill>
                  <a:schemeClr val="bg1"/>
                </a:solidFill>
                <a:latin typeface="Arial MT"/>
                <a:cs typeface="Arial MT"/>
              </a:rPr>
              <a:t> in </a:t>
            </a:r>
            <a:r>
              <a:rPr lang="it-IT" sz="1000" spc="-5" dirty="0" err="1">
                <a:solidFill>
                  <a:schemeClr val="bg1"/>
                </a:solidFill>
                <a:latin typeface="Arial MT"/>
                <a:cs typeface="Arial MT"/>
              </a:rPr>
              <a:t>research</a:t>
            </a:r>
            <a:r>
              <a:rPr lang="it-IT" sz="1000" spc="-5" dirty="0">
                <a:solidFill>
                  <a:schemeClr val="bg1"/>
                </a:solidFill>
                <a:latin typeface="Arial MT"/>
                <a:cs typeface="Arial MT"/>
              </a:rPr>
              <a:t> on new green </a:t>
            </a:r>
            <a:r>
              <a:rPr lang="it-IT" sz="1000" spc="-5" dirty="0" err="1">
                <a:solidFill>
                  <a:schemeClr val="bg1"/>
                </a:solidFill>
                <a:latin typeface="Arial MT"/>
                <a:cs typeface="Arial MT"/>
              </a:rPr>
              <a:t>energy</a:t>
            </a:r>
            <a:r>
              <a:rPr lang="it-IT" sz="1000" spc="-5" dirty="0">
                <a:solidFill>
                  <a:schemeClr val="bg1"/>
                </a:solidFill>
                <a:latin typeface="Arial MT"/>
                <a:cs typeface="Arial MT"/>
              </a:rPr>
              <a:t> </a:t>
            </a:r>
            <a:r>
              <a:rPr lang="it-IT" sz="1000" spc="-5" dirty="0" err="1">
                <a:solidFill>
                  <a:schemeClr val="bg1"/>
                </a:solidFill>
                <a:latin typeface="Arial MT"/>
                <a:cs typeface="Arial MT"/>
              </a:rPr>
              <a:t>sources</a:t>
            </a:r>
            <a:endParaRPr lang="it-IT" sz="1000" spc="-5" dirty="0">
              <a:solidFill>
                <a:schemeClr val="bg1"/>
              </a:solidFill>
              <a:latin typeface="Arial MT"/>
              <a:cs typeface="Arial MT"/>
            </a:endParaRPr>
          </a:p>
          <a:p>
            <a:pPr marL="90805">
              <a:lnSpc>
                <a:spcPct val="100000"/>
              </a:lnSpc>
              <a:spcBef>
                <a:spcPts val="355"/>
              </a:spcBef>
              <a:tabLst>
                <a:tab pos="180340" algn="l"/>
              </a:tabLst>
            </a:pPr>
            <a:r>
              <a:rPr lang="it-IT" sz="1000" spc="-10" dirty="0">
                <a:solidFill>
                  <a:schemeClr val="bg1"/>
                </a:solidFill>
                <a:latin typeface="Arial MT"/>
                <a:cs typeface="Arial MT"/>
              </a:rPr>
              <a:t>Lead </a:t>
            </a:r>
            <a:r>
              <a:rPr lang="it-IT" sz="1000" spc="-10" dirty="0" err="1">
                <a:solidFill>
                  <a:schemeClr val="bg1"/>
                </a:solidFill>
                <a:latin typeface="Arial MT"/>
                <a:cs typeface="Arial MT"/>
              </a:rPr>
              <a:t>industry</a:t>
            </a:r>
            <a:r>
              <a:rPr lang="it-IT" sz="1000" spc="-10" dirty="0">
                <a:solidFill>
                  <a:schemeClr val="bg1"/>
                </a:solidFill>
                <a:latin typeface="Arial MT"/>
                <a:cs typeface="Arial MT"/>
              </a:rPr>
              <a:t>:  ENI </a:t>
            </a:r>
            <a:r>
              <a:rPr lang="it-IT" sz="1000" spc="-10" dirty="0" err="1">
                <a:solidFill>
                  <a:schemeClr val="bg1"/>
                </a:solidFill>
                <a:latin typeface="Arial MT"/>
                <a:cs typeface="Arial MT"/>
              </a:rPr>
              <a:t>S.p.A</a:t>
            </a:r>
            <a:endParaRPr lang="it-IT" sz="1000" spc="-10" dirty="0">
              <a:solidFill>
                <a:schemeClr val="bg1"/>
              </a:solidFill>
              <a:latin typeface="Arial MT"/>
              <a:cs typeface="Arial MT"/>
            </a:endParaRPr>
          </a:p>
        </p:txBody>
      </p:sp>
      <p:sp>
        <p:nvSpPr>
          <p:cNvPr id="154" name="object 62">
            <a:extLst>
              <a:ext uri="{FF2B5EF4-FFF2-40B4-BE49-F238E27FC236}">
                <a16:creationId xmlns:a16="http://schemas.microsoft.com/office/drawing/2014/main" id="{7C51528B-AB94-7342-8183-D7920F44215D}"/>
              </a:ext>
            </a:extLst>
          </p:cNvPr>
          <p:cNvSpPr txBox="1"/>
          <p:nvPr/>
        </p:nvSpPr>
        <p:spPr>
          <a:xfrm>
            <a:off x="6934200" y="2880279"/>
            <a:ext cx="3420110" cy="736740"/>
          </a:xfrm>
          <a:prstGeom prst="rect">
            <a:avLst/>
          </a:prstGeom>
          <a:solidFill>
            <a:schemeClr val="tx2"/>
          </a:solidFill>
          <a:ln w="9525">
            <a:solidFill>
              <a:schemeClr val="tx2"/>
            </a:solidFill>
          </a:ln>
        </p:spPr>
        <p:txBody>
          <a:bodyPr vert="horz" wrap="square" lIns="0" tIns="43815" rIns="0" bIns="0" rtlCol="0">
            <a:spAutoFit/>
          </a:bodyPr>
          <a:lstStyle/>
          <a:p>
            <a:pPr marL="179705" indent="-88900">
              <a:lnSpc>
                <a:spcPct val="100000"/>
              </a:lnSpc>
              <a:spcBef>
                <a:spcPts val="345"/>
              </a:spcBef>
              <a:buChar char="•"/>
              <a:tabLst>
                <a:tab pos="180340" algn="l"/>
              </a:tabLst>
            </a:pPr>
            <a:r>
              <a:rPr lang="it-IT" sz="1000" spc="-5" dirty="0">
                <a:solidFill>
                  <a:schemeClr val="bg1"/>
                </a:solidFill>
                <a:latin typeface="Arial MT"/>
                <a:cs typeface="Arial MT"/>
              </a:rPr>
              <a:t>FP2 - Energy </a:t>
            </a:r>
            <a:r>
              <a:rPr lang="it-IT" sz="1000" spc="-5" dirty="0" err="1">
                <a:solidFill>
                  <a:schemeClr val="bg1"/>
                </a:solidFill>
                <a:latin typeface="Arial MT"/>
                <a:cs typeface="Arial MT"/>
              </a:rPr>
              <a:t>transition</a:t>
            </a:r>
            <a:r>
              <a:rPr lang="it-IT" sz="1000" spc="-5" dirty="0">
                <a:solidFill>
                  <a:schemeClr val="bg1"/>
                </a:solidFill>
                <a:latin typeface="Arial MT"/>
                <a:cs typeface="Arial MT"/>
              </a:rPr>
              <a:t> and </a:t>
            </a:r>
            <a:r>
              <a:rPr lang="it-IT" sz="1000" spc="-5" dirty="0" err="1">
                <a:solidFill>
                  <a:schemeClr val="bg1"/>
                </a:solidFill>
                <a:latin typeface="Arial MT"/>
                <a:cs typeface="Arial MT"/>
              </a:rPr>
              <a:t>digital</a:t>
            </a:r>
            <a:r>
              <a:rPr lang="it-IT" sz="1000" spc="-5" dirty="0">
                <a:solidFill>
                  <a:schemeClr val="bg1"/>
                </a:solidFill>
                <a:latin typeface="Arial MT"/>
                <a:cs typeface="Arial MT"/>
              </a:rPr>
              <a:t> </a:t>
            </a:r>
            <a:r>
              <a:rPr lang="it-IT" sz="1000" spc="-5" dirty="0" err="1">
                <a:solidFill>
                  <a:schemeClr val="bg1"/>
                </a:solidFill>
                <a:latin typeface="Arial MT"/>
                <a:cs typeface="Arial MT"/>
              </a:rPr>
              <a:t>transition</a:t>
            </a:r>
            <a:r>
              <a:rPr lang="it-IT" sz="1000" spc="-5" dirty="0">
                <a:solidFill>
                  <a:schemeClr val="bg1"/>
                </a:solidFill>
                <a:latin typeface="Arial MT"/>
                <a:cs typeface="Arial MT"/>
              </a:rPr>
              <a:t> in </a:t>
            </a:r>
            <a:r>
              <a:rPr lang="it-IT" sz="1000" spc="-5" dirty="0" err="1">
                <a:solidFill>
                  <a:schemeClr val="bg1"/>
                </a:solidFill>
                <a:latin typeface="Arial MT"/>
                <a:cs typeface="Arial MT"/>
              </a:rPr>
              <a:t>urban</a:t>
            </a:r>
            <a:r>
              <a:rPr lang="it-IT" sz="1000" spc="-5" dirty="0">
                <a:solidFill>
                  <a:schemeClr val="bg1"/>
                </a:solidFill>
                <a:latin typeface="Arial MT"/>
                <a:cs typeface="Arial MT"/>
              </a:rPr>
              <a:t> </a:t>
            </a:r>
            <a:r>
              <a:rPr lang="it-IT" sz="1000" spc="-5" dirty="0" err="1">
                <a:solidFill>
                  <a:schemeClr val="bg1"/>
                </a:solidFill>
                <a:latin typeface="Arial MT"/>
                <a:cs typeface="Arial MT"/>
              </a:rPr>
              <a:t>regeneration</a:t>
            </a:r>
            <a:r>
              <a:rPr lang="it-IT" sz="1000" spc="-5" dirty="0">
                <a:solidFill>
                  <a:schemeClr val="bg1"/>
                </a:solidFill>
                <a:latin typeface="Arial MT"/>
                <a:cs typeface="Arial MT"/>
              </a:rPr>
              <a:t> and </a:t>
            </a:r>
            <a:r>
              <a:rPr lang="it-IT" sz="1000" spc="-5" dirty="0" err="1">
                <a:solidFill>
                  <a:schemeClr val="bg1"/>
                </a:solidFill>
                <a:latin typeface="Arial MT"/>
                <a:cs typeface="Arial MT"/>
              </a:rPr>
              <a:t>construction</a:t>
            </a:r>
            <a:endParaRPr lang="it-IT" sz="1000" spc="-5" dirty="0">
              <a:solidFill>
                <a:schemeClr val="bg1"/>
              </a:solidFill>
              <a:latin typeface="Arial MT"/>
              <a:cs typeface="Arial MT"/>
            </a:endParaRPr>
          </a:p>
          <a:p>
            <a:pPr marL="90805">
              <a:lnSpc>
                <a:spcPct val="100000"/>
              </a:lnSpc>
              <a:spcBef>
                <a:spcPts val="345"/>
              </a:spcBef>
              <a:tabLst>
                <a:tab pos="180340" algn="l"/>
              </a:tabLst>
            </a:pPr>
            <a:r>
              <a:rPr lang="it-IT" sz="1000" spc="-5" dirty="0">
                <a:solidFill>
                  <a:schemeClr val="bg1"/>
                </a:solidFill>
                <a:latin typeface="Arial MT"/>
                <a:cs typeface="Arial MT"/>
              </a:rPr>
              <a:t>Lead </a:t>
            </a:r>
            <a:r>
              <a:rPr lang="it-IT" sz="1000" spc="-5" dirty="0" err="1">
                <a:solidFill>
                  <a:schemeClr val="bg1"/>
                </a:solidFill>
                <a:latin typeface="Arial MT"/>
                <a:cs typeface="Arial MT"/>
              </a:rPr>
              <a:t>industry</a:t>
            </a:r>
            <a:r>
              <a:rPr lang="it-IT" sz="1000" spc="-5" dirty="0">
                <a:solidFill>
                  <a:schemeClr val="bg1"/>
                </a:solidFill>
                <a:latin typeface="Arial MT"/>
                <a:cs typeface="Arial MT"/>
              </a:rPr>
              <a:t>: COIMA Rem s.r.l.</a:t>
            </a:r>
          </a:p>
          <a:p>
            <a:pPr marL="90805">
              <a:lnSpc>
                <a:spcPct val="100000"/>
              </a:lnSpc>
              <a:spcBef>
                <a:spcPts val="345"/>
              </a:spcBef>
              <a:tabLst>
                <a:tab pos="180340" algn="l"/>
              </a:tabLst>
            </a:pPr>
            <a:endParaRPr lang="it-IT" sz="1000" spc="-5" dirty="0">
              <a:latin typeface="Arial MT"/>
              <a:cs typeface="Arial MT"/>
            </a:endParaRPr>
          </a:p>
        </p:txBody>
      </p:sp>
      <p:sp>
        <p:nvSpPr>
          <p:cNvPr id="156" name="Parentesi graffa chiusa 155">
            <a:extLst>
              <a:ext uri="{FF2B5EF4-FFF2-40B4-BE49-F238E27FC236}">
                <a16:creationId xmlns:a16="http://schemas.microsoft.com/office/drawing/2014/main" id="{75461253-B7EC-ED4E-A3B7-136EE4F50705}"/>
              </a:ext>
            </a:extLst>
          </p:cNvPr>
          <p:cNvSpPr/>
          <p:nvPr/>
        </p:nvSpPr>
        <p:spPr>
          <a:xfrm>
            <a:off x="6248400" y="1814003"/>
            <a:ext cx="533400" cy="456393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58" name="object 62">
            <a:extLst>
              <a:ext uri="{FF2B5EF4-FFF2-40B4-BE49-F238E27FC236}">
                <a16:creationId xmlns:a16="http://schemas.microsoft.com/office/drawing/2014/main" id="{D5165A14-D863-E147-8D9A-33BA5180F625}"/>
              </a:ext>
            </a:extLst>
          </p:cNvPr>
          <p:cNvSpPr txBox="1"/>
          <p:nvPr/>
        </p:nvSpPr>
        <p:spPr>
          <a:xfrm>
            <a:off x="6921137" y="3683023"/>
            <a:ext cx="3420110" cy="544380"/>
          </a:xfrm>
          <a:prstGeom prst="rect">
            <a:avLst/>
          </a:prstGeom>
          <a:solidFill>
            <a:schemeClr val="accent2">
              <a:lumMod val="60000"/>
              <a:lumOff val="40000"/>
              <a:alpha val="38039"/>
            </a:schemeClr>
          </a:solidFill>
          <a:ln w="9525">
            <a:solidFill>
              <a:schemeClr val="accent1">
                <a:lumMod val="60000"/>
                <a:lumOff val="40000"/>
              </a:schemeClr>
            </a:solidFill>
          </a:ln>
        </p:spPr>
        <p:txBody>
          <a:bodyPr vert="horz" wrap="square" lIns="0" tIns="43815" rIns="0" bIns="0" rtlCol="0">
            <a:spAutoFit/>
          </a:bodyPr>
          <a:lstStyle/>
          <a:p>
            <a:pPr marL="179705" indent="-88900">
              <a:lnSpc>
                <a:spcPct val="100000"/>
              </a:lnSpc>
              <a:spcBef>
                <a:spcPts val="345"/>
              </a:spcBef>
              <a:buChar char="•"/>
              <a:tabLst>
                <a:tab pos="180340" algn="l"/>
              </a:tabLst>
            </a:pPr>
            <a:r>
              <a:rPr lang="it-IT" sz="1000" spc="-5" dirty="0">
                <a:latin typeface="Arial MT"/>
                <a:cs typeface="Arial MT"/>
              </a:rPr>
              <a:t>FP4 - Development, </a:t>
            </a:r>
            <a:r>
              <a:rPr lang="it-IT" sz="1000" spc="-5" dirty="0" err="1">
                <a:latin typeface="Arial MT"/>
                <a:cs typeface="Arial MT"/>
              </a:rPr>
              <a:t>innovation</a:t>
            </a:r>
            <a:r>
              <a:rPr lang="it-IT" sz="1000" spc="-5" dirty="0">
                <a:latin typeface="Arial MT"/>
                <a:cs typeface="Arial MT"/>
              </a:rPr>
              <a:t> and </a:t>
            </a:r>
            <a:r>
              <a:rPr lang="it-IT" sz="1000" spc="-5" dirty="0" err="1">
                <a:latin typeface="Arial MT"/>
                <a:cs typeface="Arial MT"/>
              </a:rPr>
              <a:t>certification</a:t>
            </a:r>
            <a:r>
              <a:rPr lang="it-IT" sz="1000" spc="-5" dirty="0">
                <a:latin typeface="Arial MT"/>
                <a:cs typeface="Arial MT"/>
              </a:rPr>
              <a:t> of </a:t>
            </a:r>
            <a:r>
              <a:rPr lang="it-IT" sz="1000" spc="-5" dirty="0" err="1">
                <a:latin typeface="Arial MT"/>
                <a:cs typeface="Arial MT"/>
              </a:rPr>
              <a:t>medical</a:t>
            </a:r>
            <a:r>
              <a:rPr lang="it-IT" sz="1000" spc="-5" dirty="0">
                <a:latin typeface="Arial MT"/>
                <a:cs typeface="Arial MT"/>
              </a:rPr>
              <a:t> and non-</a:t>
            </a:r>
            <a:r>
              <a:rPr lang="it-IT" sz="1000" spc="-5" dirty="0" err="1">
                <a:latin typeface="Arial MT"/>
                <a:cs typeface="Arial MT"/>
              </a:rPr>
              <a:t>medical</a:t>
            </a:r>
            <a:r>
              <a:rPr lang="it-IT" sz="1000" spc="-5" dirty="0">
                <a:latin typeface="Arial MT"/>
                <a:cs typeface="Arial MT"/>
              </a:rPr>
              <a:t> </a:t>
            </a:r>
            <a:r>
              <a:rPr lang="it-IT" sz="1000" spc="-5" dirty="0" err="1">
                <a:latin typeface="Arial MT"/>
                <a:cs typeface="Arial MT"/>
              </a:rPr>
              <a:t>devices</a:t>
            </a:r>
            <a:r>
              <a:rPr lang="it-IT" sz="1000" spc="-5" dirty="0">
                <a:latin typeface="Arial MT"/>
                <a:cs typeface="Arial MT"/>
              </a:rPr>
              <a:t> for </a:t>
            </a:r>
            <a:r>
              <a:rPr lang="it-IT" sz="1000" spc="-5" dirty="0" err="1">
                <a:latin typeface="Arial MT"/>
                <a:cs typeface="Arial MT"/>
              </a:rPr>
              <a:t>health</a:t>
            </a:r>
            <a:endParaRPr lang="it-IT" sz="1000" spc="-5" dirty="0">
              <a:latin typeface="Arial MT"/>
              <a:cs typeface="Arial MT"/>
            </a:endParaRPr>
          </a:p>
          <a:p>
            <a:pPr marL="90805">
              <a:spcBef>
                <a:spcPts val="345"/>
              </a:spcBef>
              <a:tabLst>
                <a:tab pos="180340" algn="l"/>
              </a:tabLst>
            </a:pPr>
            <a:r>
              <a:rPr lang="it-IT" sz="1000" spc="-5" dirty="0">
                <a:latin typeface="Arial MT"/>
                <a:cs typeface="Arial MT"/>
              </a:rPr>
              <a:t>Lead </a:t>
            </a:r>
            <a:r>
              <a:rPr lang="it-IT" sz="1000" spc="-5" dirty="0" err="1">
                <a:latin typeface="Arial MT"/>
                <a:cs typeface="Arial MT"/>
              </a:rPr>
              <a:t>industry</a:t>
            </a:r>
            <a:r>
              <a:rPr lang="it-IT" sz="1000" spc="-5" dirty="0">
                <a:latin typeface="Arial MT"/>
                <a:cs typeface="Arial MT"/>
              </a:rPr>
              <a:t>:  </a:t>
            </a:r>
            <a:r>
              <a:rPr lang="it-IT" sz="1000" spc="-5" dirty="0" err="1">
                <a:latin typeface="Arial MT"/>
                <a:cs typeface="Arial MT"/>
              </a:rPr>
              <a:t>BVTech</a:t>
            </a:r>
            <a:r>
              <a:rPr lang="it-IT" sz="1000" spc="-5" dirty="0">
                <a:latin typeface="Arial MT"/>
                <a:cs typeface="Arial MT"/>
              </a:rPr>
              <a:t>, Confindustria Dispositivi Medici</a:t>
            </a:r>
          </a:p>
        </p:txBody>
      </p:sp>
      <p:sp>
        <p:nvSpPr>
          <p:cNvPr id="159" name="object 62">
            <a:extLst>
              <a:ext uri="{FF2B5EF4-FFF2-40B4-BE49-F238E27FC236}">
                <a16:creationId xmlns:a16="http://schemas.microsoft.com/office/drawing/2014/main" id="{A039EA62-E67A-3F4F-8700-426F5B8918FB}"/>
              </a:ext>
            </a:extLst>
          </p:cNvPr>
          <p:cNvSpPr txBox="1"/>
          <p:nvPr/>
        </p:nvSpPr>
        <p:spPr>
          <a:xfrm>
            <a:off x="6921137" y="4268211"/>
            <a:ext cx="3420110" cy="698268"/>
          </a:xfrm>
          <a:prstGeom prst="rect">
            <a:avLst/>
          </a:prstGeom>
          <a:solidFill>
            <a:schemeClr val="accent5">
              <a:lumMod val="75000"/>
            </a:schemeClr>
          </a:solidFill>
          <a:ln w="9525">
            <a:solidFill>
              <a:schemeClr val="accent1">
                <a:lumMod val="60000"/>
                <a:lumOff val="40000"/>
              </a:schemeClr>
            </a:solidFill>
          </a:ln>
        </p:spPr>
        <p:txBody>
          <a:bodyPr vert="horz" wrap="square" lIns="0" tIns="43815" rIns="0" bIns="0" rtlCol="0">
            <a:spAutoFit/>
          </a:bodyPr>
          <a:lstStyle/>
          <a:p>
            <a:pPr marL="179705" indent="-88900">
              <a:lnSpc>
                <a:spcPct val="100000"/>
              </a:lnSpc>
              <a:spcBef>
                <a:spcPts val="345"/>
              </a:spcBef>
              <a:buChar char="•"/>
              <a:tabLst>
                <a:tab pos="180340" algn="l"/>
              </a:tabLst>
            </a:pPr>
            <a:r>
              <a:rPr lang="it-IT" sz="1000" spc="-5" dirty="0">
                <a:solidFill>
                  <a:schemeClr val="bg1"/>
                </a:solidFill>
                <a:latin typeface="Arial MT"/>
                <a:cs typeface="Arial MT"/>
              </a:rPr>
              <a:t>FP6 – </a:t>
            </a:r>
            <a:r>
              <a:rPr lang="it-IT" sz="1000" spc="-5" dirty="0" err="1">
                <a:solidFill>
                  <a:schemeClr val="bg1"/>
                </a:solidFill>
                <a:latin typeface="Arial MT"/>
                <a:cs typeface="Arial MT"/>
              </a:rPr>
              <a:t>Artificial</a:t>
            </a:r>
            <a:r>
              <a:rPr lang="it-IT" sz="1000" spc="-5" dirty="0">
                <a:solidFill>
                  <a:schemeClr val="bg1"/>
                </a:solidFill>
                <a:latin typeface="Arial MT"/>
                <a:cs typeface="Arial MT"/>
              </a:rPr>
              <a:t> intelligence, </a:t>
            </a:r>
            <a:r>
              <a:rPr lang="it-IT" sz="1000" spc="-5" dirty="0" err="1">
                <a:solidFill>
                  <a:schemeClr val="bg1"/>
                </a:solidFill>
                <a:latin typeface="Arial MT"/>
                <a:cs typeface="Arial MT"/>
              </a:rPr>
              <a:t>virtual</a:t>
            </a:r>
            <a:r>
              <a:rPr lang="it-IT" sz="1000" spc="-5" dirty="0">
                <a:solidFill>
                  <a:schemeClr val="bg1"/>
                </a:solidFill>
                <a:latin typeface="Arial MT"/>
                <a:cs typeface="Arial MT"/>
              </a:rPr>
              <a:t> reality and </a:t>
            </a:r>
            <a:r>
              <a:rPr lang="it-IT" sz="1000" spc="-5" dirty="0" err="1">
                <a:solidFill>
                  <a:schemeClr val="bg1"/>
                </a:solidFill>
                <a:latin typeface="Arial MT"/>
                <a:cs typeface="Arial MT"/>
              </a:rPr>
              <a:t>digital</a:t>
            </a:r>
            <a:r>
              <a:rPr lang="it-IT" sz="1000" spc="-5" dirty="0">
                <a:solidFill>
                  <a:schemeClr val="bg1"/>
                </a:solidFill>
                <a:latin typeface="Arial MT"/>
                <a:cs typeface="Arial MT"/>
              </a:rPr>
              <a:t> twin for </a:t>
            </a:r>
            <a:r>
              <a:rPr lang="it-IT" sz="1000" spc="-5" dirty="0" err="1">
                <a:solidFill>
                  <a:schemeClr val="bg1"/>
                </a:solidFill>
                <a:latin typeface="Arial MT"/>
                <a:cs typeface="Arial MT"/>
              </a:rPr>
              <a:t>advanced</a:t>
            </a:r>
            <a:r>
              <a:rPr lang="it-IT" sz="1000" spc="-5" dirty="0">
                <a:solidFill>
                  <a:schemeClr val="bg1"/>
                </a:solidFill>
                <a:latin typeface="Arial MT"/>
                <a:cs typeface="Arial MT"/>
              </a:rPr>
              <a:t> </a:t>
            </a:r>
            <a:r>
              <a:rPr lang="it-IT" sz="1000" spc="-5" dirty="0" err="1">
                <a:solidFill>
                  <a:schemeClr val="bg1"/>
                </a:solidFill>
                <a:latin typeface="Arial MT"/>
                <a:cs typeface="Arial MT"/>
              </a:rPr>
              <a:t>engineering</a:t>
            </a:r>
            <a:r>
              <a:rPr lang="it-IT" sz="1000" spc="-5" dirty="0">
                <a:solidFill>
                  <a:schemeClr val="bg1"/>
                </a:solidFill>
                <a:latin typeface="Arial MT"/>
                <a:cs typeface="Arial MT"/>
              </a:rPr>
              <a:t> and </a:t>
            </a:r>
            <a:r>
              <a:rPr lang="it-IT" sz="1000" spc="-5" dirty="0" err="1">
                <a:solidFill>
                  <a:schemeClr val="bg1"/>
                </a:solidFill>
                <a:latin typeface="Arial MT"/>
                <a:cs typeface="Arial MT"/>
              </a:rPr>
              <a:t>aerospace</a:t>
            </a:r>
            <a:endParaRPr lang="it-IT" sz="1000" spc="-5" dirty="0">
              <a:solidFill>
                <a:schemeClr val="bg1"/>
              </a:solidFill>
              <a:latin typeface="Arial MT"/>
              <a:cs typeface="Arial MT"/>
            </a:endParaRPr>
          </a:p>
          <a:p>
            <a:pPr marL="90805">
              <a:lnSpc>
                <a:spcPct val="100000"/>
              </a:lnSpc>
              <a:spcBef>
                <a:spcPts val="345"/>
              </a:spcBef>
              <a:tabLst>
                <a:tab pos="180340" algn="l"/>
              </a:tabLst>
            </a:pPr>
            <a:r>
              <a:rPr lang="it-IT" sz="1000" spc="-5" dirty="0">
                <a:solidFill>
                  <a:schemeClr val="bg1"/>
                </a:solidFill>
                <a:latin typeface="Arial MT"/>
                <a:cs typeface="Arial MT"/>
              </a:rPr>
              <a:t>Lead </a:t>
            </a:r>
            <a:r>
              <a:rPr lang="it-IT" sz="1000" spc="-5" dirty="0" err="1">
                <a:solidFill>
                  <a:schemeClr val="bg1"/>
                </a:solidFill>
                <a:latin typeface="Arial MT"/>
                <a:cs typeface="Arial MT"/>
              </a:rPr>
              <a:t>industry</a:t>
            </a:r>
            <a:r>
              <a:rPr lang="it-IT" sz="1000" spc="-5" dirty="0">
                <a:solidFill>
                  <a:schemeClr val="bg1"/>
                </a:solidFill>
                <a:latin typeface="Arial MT"/>
                <a:cs typeface="Arial MT"/>
              </a:rPr>
              <a:t>: </a:t>
            </a:r>
            <a:r>
              <a:rPr lang="it-IT" sz="1000" spc="-5" dirty="0" err="1">
                <a:solidFill>
                  <a:schemeClr val="bg1"/>
                </a:solidFill>
                <a:latin typeface="Arial MT"/>
                <a:cs typeface="Arial MT"/>
              </a:rPr>
              <a:t>Thales</a:t>
            </a:r>
            <a:r>
              <a:rPr lang="it-IT" sz="1000" spc="-5" dirty="0">
                <a:solidFill>
                  <a:schemeClr val="bg1"/>
                </a:solidFill>
                <a:latin typeface="Arial MT"/>
                <a:cs typeface="Arial MT"/>
              </a:rPr>
              <a:t> Alenia Space</a:t>
            </a:r>
            <a:br>
              <a:rPr lang="it-IT" sz="1000" spc="-5" dirty="0">
                <a:solidFill>
                  <a:schemeClr val="bg1"/>
                </a:solidFill>
                <a:latin typeface="Arial MT"/>
                <a:cs typeface="Arial MT"/>
              </a:rPr>
            </a:br>
            <a:endParaRPr lang="it-IT" sz="1000" spc="-5" dirty="0">
              <a:solidFill>
                <a:schemeClr val="bg1"/>
              </a:solidFill>
              <a:latin typeface="Arial MT"/>
              <a:cs typeface="Arial MT"/>
            </a:endParaRPr>
          </a:p>
        </p:txBody>
      </p:sp>
      <p:sp>
        <p:nvSpPr>
          <p:cNvPr id="160" name="object 62">
            <a:extLst>
              <a:ext uri="{FF2B5EF4-FFF2-40B4-BE49-F238E27FC236}">
                <a16:creationId xmlns:a16="http://schemas.microsoft.com/office/drawing/2014/main" id="{F00A04E0-7AC9-3140-B177-32DBCC3773A4}"/>
              </a:ext>
            </a:extLst>
          </p:cNvPr>
          <p:cNvSpPr txBox="1"/>
          <p:nvPr/>
        </p:nvSpPr>
        <p:spPr>
          <a:xfrm>
            <a:off x="6921137" y="5083851"/>
            <a:ext cx="3420110" cy="736740"/>
          </a:xfrm>
          <a:prstGeom prst="rect">
            <a:avLst/>
          </a:prstGeom>
          <a:solidFill>
            <a:schemeClr val="accent2">
              <a:lumMod val="60000"/>
              <a:lumOff val="40000"/>
              <a:alpha val="38039"/>
            </a:schemeClr>
          </a:solidFill>
          <a:ln w="9525">
            <a:solidFill>
              <a:schemeClr val="accent1">
                <a:lumMod val="60000"/>
                <a:lumOff val="40000"/>
              </a:schemeClr>
            </a:solidFill>
          </a:ln>
        </p:spPr>
        <p:txBody>
          <a:bodyPr vert="horz" wrap="square" lIns="0" tIns="43815" rIns="0" bIns="0" rtlCol="0">
            <a:spAutoFit/>
          </a:bodyPr>
          <a:lstStyle>
            <a:defPPr>
              <a:defRPr lang="it-IT"/>
            </a:defPPr>
            <a:lvl1pPr marL="179705" indent="-88900">
              <a:lnSpc>
                <a:spcPct val="100000"/>
              </a:lnSpc>
              <a:spcBef>
                <a:spcPts val="345"/>
              </a:spcBef>
              <a:buChar char="•"/>
              <a:tabLst>
                <a:tab pos="180340" algn="l"/>
              </a:tabLst>
              <a:defRPr sz="1000" spc="-5">
                <a:latin typeface="Arial MT"/>
                <a:cs typeface="Arial MT"/>
              </a:defRPr>
            </a:lvl1pPr>
          </a:lstStyle>
          <a:p>
            <a:r>
              <a:rPr lang="it-IT" dirty="0"/>
              <a:t>FP7 - Advanced and </a:t>
            </a:r>
            <a:r>
              <a:rPr lang="it-IT" dirty="0" err="1"/>
              <a:t>automated</a:t>
            </a:r>
            <a:r>
              <a:rPr lang="it-IT" dirty="0"/>
              <a:t> </a:t>
            </a:r>
            <a:r>
              <a:rPr lang="it-IT" dirty="0" err="1"/>
              <a:t>innovation</a:t>
            </a:r>
            <a:r>
              <a:rPr lang="it-IT" dirty="0"/>
              <a:t> </a:t>
            </a:r>
            <a:r>
              <a:rPr lang="it-IT" dirty="0" err="1"/>
              <a:t>labs</a:t>
            </a:r>
            <a:r>
              <a:rPr lang="it-IT" dirty="0"/>
              <a:t> for </a:t>
            </a:r>
            <a:r>
              <a:rPr lang="it-IT" dirty="0" err="1"/>
              <a:t>diagnostic</a:t>
            </a:r>
            <a:r>
              <a:rPr lang="it-IT" dirty="0"/>
              <a:t> and </a:t>
            </a:r>
            <a:r>
              <a:rPr lang="it-IT" dirty="0" err="1"/>
              <a:t>therapeutic</a:t>
            </a:r>
            <a:r>
              <a:rPr lang="it-IT" dirty="0"/>
              <a:t> </a:t>
            </a:r>
            <a:r>
              <a:rPr lang="it-IT" dirty="0" err="1"/>
              <a:t>biopharma</a:t>
            </a:r>
            <a:r>
              <a:rPr lang="it-IT" dirty="0"/>
              <a:t> </a:t>
            </a:r>
            <a:r>
              <a:rPr lang="it-IT" dirty="0" err="1"/>
              <a:t>solutions</a:t>
            </a:r>
            <a:endParaRPr lang="it-IT" dirty="0"/>
          </a:p>
          <a:p>
            <a:r>
              <a:rPr lang="it-IT" dirty="0"/>
              <a:t>Lead </a:t>
            </a:r>
            <a:r>
              <a:rPr lang="it-IT" dirty="0" err="1"/>
              <a:t>industry</a:t>
            </a:r>
            <a:r>
              <a:rPr lang="it-IT" dirty="0"/>
              <a:t>: </a:t>
            </a:r>
            <a:r>
              <a:rPr lang="it-IT" dirty="0" err="1"/>
              <a:t>Takis</a:t>
            </a:r>
            <a:r>
              <a:rPr lang="it-IT" dirty="0"/>
              <a:t>, </a:t>
            </a:r>
            <a:r>
              <a:rPr lang="it-IT" dirty="0" err="1"/>
              <a:t>Catalent</a:t>
            </a:r>
            <a:r>
              <a:rPr lang="it-IT" dirty="0"/>
              <a:t> Anagni</a:t>
            </a:r>
          </a:p>
          <a:p>
            <a:endParaRPr lang="it-IT" dirty="0"/>
          </a:p>
        </p:txBody>
      </p:sp>
      <p:sp>
        <p:nvSpPr>
          <p:cNvPr id="161" name="Rettangolo 160">
            <a:extLst>
              <a:ext uri="{FF2B5EF4-FFF2-40B4-BE49-F238E27FC236}">
                <a16:creationId xmlns:a16="http://schemas.microsoft.com/office/drawing/2014/main" id="{28EE2DE8-CE4A-3449-96FC-96347F14D6F0}"/>
              </a:ext>
            </a:extLst>
          </p:cNvPr>
          <p:cNvSpPr/>
          <p:nvPr/>
        </p:nvSpPr>
        <p:spPr>
          <a:xfrm>
            <a:off x="147740" y="1206221"/>
            <a:ext cx="11905823" cy="369332"/>
          </a:xfrm>
          <a:prstGeom prst="rect">
            <a:avLst/>
          </a:prstGeom>
        </p:spPr>
        <p:txBody>
          <a:bodyPr wrap="none">
            <a:spAutoFit/>
          </a:bodyPr>
          <a:lstStyle/>
          <a:p>
            <a:r>
              <a:rPr lang="it-IT" dirty="0">
                <a:latin typeface="Arial" panose="020B0604020202020204" pitchFamily="34" charset="0"/>
                <a:cs typeface="Arial" panose="020B0604020202020204" pitchFamily="34" charset="0"/>
              </a:rPr>
              <a:t>ENEA: 21 ricercatori (7 per ognuna delle 3 aree di specializzazione), in ogni </a:t>
            </a:r>
            <a:r>
              <a:rPr lang="it-IT" dirty="0" err="1">
                <a:latin typeface="Arial" panose="020B0604020202020204" pitchFamily="34" charset="0"/>
                <a:cs typeface="Arial" panose="020B0604020202020204" pitchFamily="34" charset="0"/>
              </a:rPr>
              <a:t>Spoke</a:t>
            </a:r>
            <a:r>
              <a:rPr lang="it-IT" dirty="0">
                <a:latin typeface="Arial" panose="020B0604020202020204" pitchFamily="34" charset="0"/>
                <a:cs typeface="Arial" panose="020B0604020202020204" pitchFamily="34" charset="0"/>
              </a:rPr>
              <a:t> sono presenti le 3 competenze </a:t>
            </a:r>
          </a:p>
        </p:txBody>
      </p:sp>
      <p:sp>
        <p:nvSpPr>
          <p:cNvPr id="162" name="object 56">
            <a:extLst>
              <a:ext uri="{FF2B5EF4-FFF2-40B4-BE49-F238E27FC236}">
                <a16:creationId xmlns:a16="http://schemas.microsoft.com/office/drawing/2014/main" id="{207C2AC7-1E6B-4C4F-8A70-68E6FCD988CE}"/>
              </a:ext>
            </a:extLst>
          </p:cNvPr>
          <p:cNvSpPr txBox="1"/>
          <p:nvPr/>
        </p:nvSpPr>
        <p:spPr>
          <a:xfrm>
            <a:off x="2540021" y="6617548"/>
            <a:ext cx="1969643" cy="151323"/>
          </a:xfrm>
          <a:prstGeom prst="rect">
            <a:avLst/>
          </a:prstGeom>
        </p:spPr>
        <p:txBody>
          <a:bodyPr vert="horz" wrap="square" lIns="0" tIns="12700" rIns="0" bIns="0" rtlCol="0">
            <a:spAutoFit/>
          </a:bodyPr>
          <a:lstStyle/>
          <a:p>
            <a:pPr marL="12700">
              <a:lnSpc>
                <a:spcPct val="100000"/>
              </a:lnSpc>
              <a:spcBef>
                <a:spcPts val="100"/>
              </a:spcBef>
            </a:pPr>
            <a:r>
              <a:rPr sz="900" spc="-5" dirty="0">
                <a:latin typeface="Arial MT"/>
                <a:cs typeface="Arial MT"/>
              </a:rPr>
              <a:t>Specialization</a:t>
            </a:r>
            <a:r>
              <a:rPr sz="900" spc="-60" dirty="0">
                <a:latin typeface="Arial MT"/>
                <a:cs typeface="Arial MT"/>
              </a:rPr>
              <a:t> </a:t>
            </a:r>
            <a:r>
              <a:rPr sz="900" dirty="0">
                <a:latin typeface="Arial MT"/>
                <a:cs typeface="Arial MT"/>
              </a:rPr>
              <a:t>Strategic</a:t>
            </a:r>
            <a:r>
              <a:rPr sz="900" spc="-30" dirty="0">
                <a:latin typeface="Arial MT"/>
                <a:cs typeface="Arial MT"/>
              </a:rPr>
              <a:t> </a:t>
            </a:r>
            <a:r>
              <a:rPr sz="900" dirty="0">
                <a:latin typeface="Arial MT"/>
                <a:cs typeface="Arial MT"/>
              </a:rPr>
              <a:t>Areas</a:t>
            </a:r>
            <a:r>
              <a:rPr lang="it-IT" sz="900" dirty="0">
                <a:latin typeface="Arial MT"/>
                <a:cs typeface="Arial MT"/>
              </a:rPr>
              <a:t> (S3)</a:t>
            </a:r>
            <a:endParaRPr sz="900" dirty="0">
              <a:latin typeface="Arial MT"/>
              <a:cs typeface="Arial MT"/>
            </a:endParaRPr>
          </a:p>
        </p:txBody>
      </p:sp>
      <p:sp>
        <p:nvSpPr>
          <p:cNvPr id="163" name="Parentesi graffa chiusa 162">
            <a:extLst>
              <a:ext uri="{FF2B5EF4-FFF2-40B4-BE49-F238E27FC236}">
                <a16:creationId xmlns:a16="http://schemas.microsoft.com/office/drawing/2014/main" id="{79C96F7B-ECE0-8E40-835E-C06F54D8BE0C}"/>
              </a:ext>
            </a:extLst>
          </p:cNvPr>
          <p:cNvSpPr/>
          <p:nvPr/>
        </p:nvSpPr>
        <p:spPr>
          <a:xfrm rot="5400000">
            <a:off x="3324670" y="4117976"/>
            <a:ext cx="350944" cy="46482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64" name="object 62">
            <a:extLst>
              <a:ext uri="{FF2B5EF4-FFF2-40B4-BE49-F238E27FC236}">
                <a16:creationId xmlns:a16="http://schemas.microsoft.com/office/drawing/2014/main" id="{2C7623BA-8A4C-0A4A-A97E-7D3E8C0E1FB8}"/>
              </a:ext>
            </a:extLst>
          </p:cNvPr>
          <p:cNvSpPr txBox="1"/>
          <p:nvPr/>
        </p:nvSpPr>
        <p:spPr>
          <a:xfrm>
            <a:off x="6921137" y="5876628"/>
            <a:ext cx="3420110" cy="544380"/>
          </a:xfrm>
          <a:prstGeom prst="rect">
            <a:avLst/>
          </a:prstGeom>
          <a:solidFill>
            <a:schemeClr val="accent5">
              <a:lumMod val="75000"/>
            </a:schemeClr>
          </a:solidFill>
          <a:ln w="9525">
            <a:solidFill>
              <a:schemeClr val="accent5"/>
            </a:solidFill>
          </a:ln>
        </p:spPr>
        <p:txBody>
          <a:bodyPr vert="horz" wrap="square" lIns="0" tIns="43815" rIns="0" bIns="0" rtlCol="0">
            <a:spAutoFit/>
          </a:bodyPr>
          <a:lstStyle/>
          <a:p>
            <a:pPr marL="179705" indent="-88900">
              <a:lnSpc>
                <a:spcPct val="100000"/>
              </a:lnSpc>
              <a:spcBef>
                <a:spcPts val="345"/>
              </a:spcBef>
              <a:buChar char="•"/>
              <a:tabLst>
                <a:tab pos="180340" algn="l"/>
              </a:tabLst>
            </a:pPr>
            <a:r>
              <a:rPr lang="it-IT" sz="1000" spc="-5" dirty="0">
                <a:solidFill>
                  <a:schemeClr val="bg1"/>
                </a:solidFill>
                <a:latin typeface="Arial MT"/>
                <a:cs typeface="Arial MT"/>
              </a:rPr>
              <a:t>FP 8 – Human-</a:t>
            </a:r>
            <a:r>
              <a:rPr lang="it-IT" sz="1000" spc="-5" dirty="0" err="1">
                <a:solidFill>
                  <a:schemeClr val="bg1"/>
                </a:solidFill>
                <a:latin typeface="Arial MT"/>
                <a:cs typeface="Arial MT"/>
              </a:rPr>
              <a:t>centric</a:t>
            </a:r>
            <a:r>
              <a:rPr lang="it-IT" sz="1000" spc="-5" dirty="0">
                <a:solidFill>
                  <a:schemeClr val="bg1"/>
                </a:solidFill>
                <a:latin typeface="Arial MT"/>
                <a:cs typeface="Arial MT"/>
              </a:rPr>
              <a:t> AI to </a:t>
            </a:r>
            <a:r>
              <a:rPr lang="it-IT" sz="1000" spc="-5" dirty="0" err="1">
                <a:solidFill>
                  <a:schemeClr val="bg1"/>
                </a:solidFill>
                <a:latin typeface="Arial MT"/>
                <a:cs typeface="Arial MT"/>
              </a:rPr>
              <a:t>deliver</a:t>
            </a:r>
            <a:r>
              <a:rPr lang="it-IT" sz="1000" spc="-5" dirty="0">
                <a:solidFill>
                  <a:schemeClr val="bg1"/>
                </a:solidFill>
                <a:latin typeface="Arial MT"/>
                <a:cs typeface="Arial MT"/>
              </a:rPr>
              <a:t> </a:t>
            </a:r>
            <a:r>
              <a:rPr lang="it-IT" sz="1000" spc="-5" dirty="0" err="1">
                <a:solidFill>
                  <a:schemeClr val="bg1"/>
                </a:solidFill>
                <a:latin typeface="Arial MT"/>
                <a:cs typeface="Arial MT"/>
              </a:rPr>
              <a:t>empowered</a:t>
            </a:r>
            <a:r>
              <a:rPr lang="it-IT" sz="1000" spc="-5" dirty="0">
                <a:solidFill>
                  <a:schemeClr val="bg1"/>
                </a:solidFill>
                <a:latin typeface="Arial MT"/>
                <a:cs typeface="Arial MT"/>
              </a:rPr>
              <a:t> </a:t>
            </a:r>
            <a:r>
              <a:rPr lang="it-IT" sz="1000" spc="-5" dirty="0" err="1">
                <a:solidFill>
                  <a:schemeClr val="bg1"/>
                </a:solidFill>
                <a:latin typeface="Arial MT"/>
                <a:cs typeface="Arial MT"/>
              </a:rPr>
              <a:t>customer</a:t>
            </a:r>
            <a:r>
              <a:rPr lang="it-IT" sz="1000" spc="-5" dirty="0">
                <a:solidFill>
                  <a:schemeClr val="bg1"/>
                </a:solidFill>
                <a:latin typeface="Arial MT"/>
                <a:cs typeface="Arial MT"/>
              </a:rPr>
              <a:t> </a:t>
            </a:r>
            <a:r>
              <a:rPr lang="it-IT" sz="1000" spc="-5" dirty="0" err="1">
                <a:solidFill>
                  <a:schemeClr val="bg1"/>
                </a:solidFill>
                <a:latin typeface="Arial MT"/>
                <a:cs typeface="Arial MT"/>
              </a:rPr>
              <a:t>experiences</a:t>
            </a:r>
            <a:endParaRPr lang="it-IT" sz="1000" spc="-5" dirty="0">
              <a:solidFill>
                <a:schemeClr val="bg1"/>
              </a:solidFill>
              <a:latin typeface="Arial MT"/>
              <a:cs typeface="Arial MT"/>
            </a:endParaRPr>
          </a:p>
          <a:p>
            <a:pPr marL="90805">
              <a:spcBef>
                <a:spcPts val="345"/>
              </a:spcBef>
              <a:tabLst>
                <a:tab pos="180340" algn="l"/>
              </a:tabLst>
            </a:pPr>
            <a:r>
              <a:rPr lang="it-IT" sz="1000" spc="-5" dirty="0">
                <a:solidFill>
                  <a:schemeClr val="bg1"/>
                </a:solidFill>
                <a:latin typeface="Arial MT"/>
                <a:cs typeface="Arial MT"/>
              </a:rPr>
              <a:t>Lead </a:t>
            </a:r>
            <a:r>
              <a:rPr lang="it-IT" sz="1000" spc="-5" dirty="0" err="1">
                <a:solidFill>
                  <a:schemeClr val="bg1"/>
                </a:solidFill>
                <a:latin typeface="Arial MT"/>
                <a:cs typeface="Arial MT"/>
              </a:rPr>
              <a:t>industry</a:t>
            </a:r>
            <a:r>
              <a:rPr lang="it-IT" sz="1000" spc="-5" dirty="0">
                <a:solidFill>
                  <a:schemeClr val="bg1"/>
                </a:solidFill>
                <a:latin typeface="Arial MT"/>
                <a:cs typeface="Arial MT"/>
              </a:rPr>
              <a:t>: UniCredit</a:t>
            </a:r>
            <a:endParaRPr lang="it-IT" sz="1000" dirty="0">
              <a:solidFill>
                <a:schemeClr val="bg1"/>
              </a:solidFill>
              <a:latin typeface="Arial MT"/>
              <a:cs typeface="Arial MT"/>
            </a:endParaRPr>
          </a:p>
        </p:txBody>
      </p:sp>
      <p:sp>
        <p:nvSpPr>
          <p:cNvPr id="165" name="object 58">
            <a:extLst>
              <a:ext uri="{FF2B5EF4-FFF2-40B4-BE49-F238E27FC236}">
                <a16:creationId xmlns:a16="http://schemas.microsoft.com/office/drawing/2014/main" id="{51B646D8-7C42-E24E-94DB-4207F003217B}"/>
              </a:ext>
            </a:extLst>
          </p:cNvPr>
          <p:cNvSpPr txBox="1"/>
          <p:nvPr/>
        </p:nvSpPr>
        <p:spPr>
          <a:xfrm>
            <a:off x="6011020" y="3326953"/>
            <a:ext cx="829461" cy="199414"/>
          </a:xfrm>
          <a:prstGeom prst="rect">
            <a:avLst/>
          </a:prstGeom>
          <a:ln w="9525">
            <a:solidFill>
              <a:srgbClr val="3B8B92"/>
            </a:solidFill>
          </a:ln>
        </p:spPr>
        <p:txBody>
          <a:bodyPr vert="horz" wrap="square" lIns="0" tIns="45085" rIns="0" bIns="0" rtlCol="0">
            <a:spAutoFit/>
          </a:bodyPr>
          <a:lstStyle/>
          <a:p>
            <a:pPr marL="90805">
              <a:lnSpc>
                <a:spcPct val="100000"/>
              </a:lnSpc>
              <a:spcBef>
                <a:spcPts val="355"/>
              </a:spcBef>
              <a:tabLst>
                <a:tab pos="180340" algn="l"/>
              </a:tabLst>
            </a:pPr>
            <a:r>
              <a:rPr lang="it-IT" sz="1000" spc="-10" dirty="0">
                <a:latin typeface="Arial MT"/>
                <a:cs typeface="Arial MT"/>
              </a:rPr>
              <a:t>M. Valenti</a:t>
            </a:r>
          </a:p>
        </p:txBody>
      </p:sp>
      <p:sp>
        <p:nvSpPr>
          <p:cNvPr id="166" name="object 58">
            <a:extLst>
              <a:ext uri="{FF2B5EF4-FFF2-40B4-BE49-F238E27FC236}">
                <a16:creationId xmlns:a16="http://schemas.microsoft.com/office/drawing/2014/main" id="{CEEB4F47-3DC5-E041-9CC6-3F612F2FBE49}"/>
              </a:ext>
            </a:extLst>
          </p:cNvPr>
          <p:cNvSpPr txBox="1"/>
          <p:nvPr/>
        </p:nvSpPr>
        <p:spPr>
          <a:xfrm>
            <a:off x="6024497" y="2951035"/>
            <a:ext cx="889920" cy="199414"/>
          </a:xfrm>
          <a:prstGeom prst="rect">
            <a:avLst/>
          </a:prstGeom>
          <a:ln w="9525">
            <a:solidFill>
              <a:srgbClr val="3B8B92"/>
            </a:solidFill>
          </a:ln>
        </p:spPr>
        <p:txBody>
          <a:bodyPr vert="horz" wrap="square" lIns="0" tIns="45085" rIns="0" bIns="0" rtlCol="0">
            <a:spAutoFit/>
          </a:bodyPr>
          <a:lstStyle/>
          <a:p>
            <a:pPr marL="90805">
              <a:lnSpc>
                <a:spcPct val="100000"/>
              </a:lnSpc>
              <a:spcBef>
                <a:spcPts val="355"/>
              </a:spcBef>
              <a:tabLst>
                <a:tab pos="180340" algn="l"/>
              </a:tabLst>
            </a:pPr>
            <a:r>
              <a:rPr lang="it-IT" sz="1000" spc="-10" dirty="0">
                <a:latin typeface="Arial MT"/>
                <a:cs typeface="Arial MT"/>
              </a:rPr>
              <a:t>MT. Mancuso</a:t>
            </a:r>
          </a:p>
        </p:txBody>
      </p:sp>
      <p:sp>
        <p:nvSpPr>
          <p:cNvPr id="167" name="object 58">
            <a:extLst>
              <a:ext uri="{FF2B5EF4-FFF2-40B4-BE49-F238E27FC236}">
                <a16:creationId xmlns:a16="http://schemas.microsoft.com/office/drawing/2014/main" id="{E901537E-CC4C-624F-B169-251B476D4B98}"/>
              </a:ext>
            </a:extLst>
          </p:cNvPr>
          <p:cNvSpPr txBox="1"/>
          <p:nvPr/>
        </p:nvSpPr>
        <p:spPr>
          <a:xfrm>
            <a:off x="6054727" y="4789221"/>
            <a:ext cx="829461" cy="199414"/>
          </a:xfrm>
          <a:prstGeom prst="rect">
            <a:avLst/>
          </a:prstGeom>
          <a:ln w="9525">
            <a:solidFill>
              <a:srgbClr val="3B8B92"/>
            </a:solidFill>
          </a:ln>
        </p:spPr>
        <p:txBody>
          <a:bodyPr vert="horz" wrap="square" lIns="0" tIns="45085" rIns="0" bIns="0" rtlCol="0">
            <a:spAutoFit/>
          </a:bodyPr>
          <a:lstStyle/>
          <a:p>
            <a:pPr marL="90805">
              <a:lnSpc>
                <a:spcPct val="100000"/>
              </a:lnSpc>
              <a:spcBef>
                <a:spcPts val="355"/>
              </a:spcBef>
              <a:tabLst>
                <a:tab pos="180340" algn="l"/>
              </a:tabLst>
            </a:pPr>
            <a:r>
              <a:rPr lang="it-IT" sz="1000" spc="-10" dirty="0">
                <a:latin typeface="Arial MT"/>
                <a:cs typeface="Arial MT"/>
              </a:rPr>
              <a:t>M. Chinnici</a:t>
            </a:r>
          </a:p>
        </p:txBody>
      </p:sp>
      <p:sp>
        <p:nvSpPr>
          <p:cNvPr id="2" name="Rettangolo 1">
            <a:extLst>
              <a:ext uri="{FF2B5EF4-FFF2-40B4-BE49-F238E27FC236}">
                <a16:creationId xmlns:a16="http://schemas.microsoft.com/office/drawing/2014/main" id="{17A10B2E-8513-C64B-90DD-0D77EB6D9866}"/>
              </a:ext>
            </a:extLst>
          </p:cNvPr>
          <p:cNvSpPr/>
          <p:nvPr/>
        </p:nvSpPr>
        <p:spPr>
          <a:xfrm>
            <a:off x="10668000" y="2601310"/>
            <a:ext cx="1418435" cy="385703"/>
          </a:xfrm>
          <a:prstGeom prst="rect">
            <a:avLst/>
          </a:prstGeom>
        </p:spPr>
        <p:txBody>
          <a:bodyPr wrap="square">
            <a:spAutoFit/>
          </a:bodyPr>
          <a:lstStyle/>
          <a:p>
            <a:endParaRPr lang="it-IT" dirty="0"/>
          </a:p>
        </p:txBody>
      </p:sp>
      <p:sp>
        <p:nvSpPr>
          <p:cNvPr id="3" name="Rettangolo 2">
            <a:extLst>
              <a:ext uri="{FF2B5EF4-FFF2-40B4-BE49-F238E27FC236}">
                <a16:creationId xmlns:a16="http://schemas.microsoft.com/office/drawing/2014/main" id="{E0AEF20A-C5A5-E842-9EA4-A1F785D4E6A5}"/>
              </a:ext>
            </a:extLst>
          </p:cNvPr>
          <p:cNvSpPr/>
          <p:nvPr/>
        </p:nvSpPr>
        <p:spPr>
          <a:xfrm>
            <a:off x="10668000" y="3216549"/>
            <a:ext cx="1397502" cy="923330"/>
          </a:xfrm>
          <a:prstGeom prst="rect">
            <a:avLst/>
          </a:prstGeom>
        </p:spPr>
        <p:txBody>
          <a:bodyPr wrap="square">
            <a:spAutoFit/>
          </a:bodyPr>
          <a:lstStyle/>
          <a:p>
            <a:r>
              <a:rPr lang="it-IT" dirty="0" err="1"/>
              <a:t>Spoke’tasks</a:t>
            </a:r>
            <a:r>
              <a:rPr lang="it-IT" dirty="0"/>
              <a:t> are </a:t>
            </a:r>
            <a:r>
              <a:rPr lang="it-IT" dirty="0" err="1"/>
              <a:t>map</a:t>
            </a:r>
            <a:r>
              <a:rPr lang="it-IT" dirty="0"/>
              <a:t> </a:t>
            </a:r>
            <a:r>
              <a:rPr lang="it-IT" dirty="0" err="1"/>
              <a:t>into</a:t>
            </a:r>
            <a:r>
              <a:rPr lang="it-IT" dirty="0"/>
              <a:t> </a:t>
            </a:r>
            <a:r>
              <a:rPr lang="it-IT" dirty="0" err="1"/>
              <a:t>FPs</a:t>
            </a:r>
            <a:r>
              <a:rPr lang="it-IT" dirty="0"/>
              <a:t> </a:t>
            </a:r>
          </a:p>
        </p:txBody>
      </p:sp>
    </p:spTree>
    <p:extLst>
      <p:ext uri="{BB962C8B-B14F-4D97-AF65-F5344CB8AC3E}">
        <p14:creationId xmlns:p14="http://schemas.microsoft.com/office/powerpoint/2010/main" val="3711888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2296"/>
            <a:ext cx="12191999" cy="6775700"/>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0" y="284226"/>
            <a:ext cx="12192000" cy="6750050"/>
          </a:xfrm>
          <a:custGeom>
            <a:avLst/>
            <a:gdLst/>
            <a:ahLst/>
            <a:cxnLst/>
            <a:rect l="l" t="t" r="r" b="b"/>
            <a:pathLst>
              <a:path w="12192000" h="6750050">
                <a:moveTo>
                  <a:pt x="12192000" y="6749793"/>
                </a:moveTo>
                <a:lnTo>
                  <a:pt x="12192000" y="0"/>
                </a:lnTo>
                <a:lnTo>
                  <a:pt x="0" y="0"/>
                </a:lnTo>
                <a:lnTo>
                  <a:pt x="0" y="6749793"/>
                </a:lnTo>
                <a:lnTo>
                  <a:pt x="12192000" y="6749793"/>
                </a:lnTo>
                <a:close/>
              </a:path>
            </a:pathLst>
          </a:custGeom>
          <a:solidFill>
            <a:srgbClr val="FFFFFF"/>
          </a:solidFill>
        </p:spPr>
        <p:txBody>
          <a:bodyPr wrap="square" lIns="0" tIns="0" rIns="0" bIns="0" rtlCol="0"/>
          <a:lstStyle/>
          <a:p>
            <a:endParaRPr/>
          </a:p>
        </p:txBody>
      </p:sp>
      <p:sp>
        <p:nvSpPr>
          <p:cNvPr id="4" name="object 4"/>
          <p:cNvSpPr/>
          <p:nvPr/>
        </p:nvSpPr>
        <p:spPr>
          <a:xfrm>
            <a:off x="0" y="2985516"/>
            <a:ext cx="196850" cy="673735"/>
          </a:xfrm>
          <a:custGeom>
            <a:avLst/>
            <a:gdLst/>
            <a:ahLst/>
            <a:cxnLst/>
            <a:rect l="l" t="t" r="r" b="b"/>
            <a:pathLst>
              <a:path w="196850" h="673735">
                <a:moveTo>
                  <a:pt x="0" y="673608"/>
                </a:moveTo>
                <a:lnTo>
                  <a:pt x="196596" y="673608"/>
                </a:lnTo>
                <a:lnTo>
                  <a:pt x="196596" y="0"/>
                </a:lnTo>
                <a:lnTo>
                  <a:pt x="0" y="0"/>
                </a:lnTo>
                <a:lnTo>
                  <a:pt x="0" y="673608"/>
                </a:lnTo>
                <a:close/>
              </a:path>
            </a:pathLst>
          </a:custGeom>
          <a:solidFill>
            <a:srgbClr val="6D1D2A"/>
          </a:solidFill>
        </p:spPr>
        <p:txBody>
          <a:bodyPr wrap="square" lIns="0" tIns="0" rIns="0" bIns="0" rtlCol="0"/>
          <a:lstStyle/>
          <a:p>
            <a:endParaRPr/>
          </a:p>
        </p:txBody>
      </p:sp>
      <p:sp>
        <p:nvSpPr>
          <p:cNvPr id="5" name="object 5"/>
          <p:cNvSpPr/>
          <p:nvPr/>
        </p:nvSpPr>
        <p:spPr>
          <a:xfrm>
            <a:off x="268224" y="2985516"/>
            <a:ext cx="195580" cy="673735"/>
          </a:xfrm>
          <a:custGeom>
            <a:avLst/>
            <a:gdLst/>
            <a:ahLst/>
            <a:cxnLst/>
            <a:rect l="l" t="t" r="r" b="b"/>
            <a:pathLst>
              <a:path w="195579" h="673735">
                <a:moveTo>
                  <a:pt x="0" y="673608"/>
                </a:moveTo>
                <a:lnTo>
                  <a:pt x="195072" y="673608"/>
                </a:lnTo>
                <a:lnTo>
                  <a:pt x="195072" y="0"/>
                </a:lnTo>
                <a:lnTo>
                  <a:pt x="0" y="0"/>
                </a:lnTo>
                <a:lnTo>
                  <a:pt x="0" y="673608"/>
                </a:lnTo>
                <a:close/>
              </a:path>
            </a:pathLst>
          </a:custGeom>
          <a:solidFill>
            <a:srgbClr val="6D1D2A"/>
          </a:solidFill>
        </p:spPr>
        <p:txBody>
          <a:bodyPr wrap="square" lIns="0" tIns="0" rIns="0" bIns="0" rtlCol="0"/>
          <a:lstStyle/>
          <a:p>
            <a:endParaRPr/>
          </a:p>
        </p:txBody>
      </p:sp>
      <p:sp>
        <p:nvSpPr>
          <p:cNvPr id="6" name="object 6"/>
          <p:cNvSpPr/>
          <p:nvPr/>
        </p:nvSpPr>
        <p:spPr>
          <a:xfrm>
            <a:off x="534923" y="2985516"/>
            <a:ext cx="196850" cy="673735"/>
          </a:xfrm>
          <a:custGeom>
            <a:avLst/>
            <a:gdLst/>
            <a:ahLst/>
            <a:cxnLst/>
            <a:rect l="l" t="t" r="r" b="b"/>
            <a:pathLst>
              <a:path w="196850" h="673735">
                <a:moveTo>
                  <a:pt x="0" y="673608"/>
                </a:moveTo>
                <a:lnTo>
                  <a:pt x="196595" y="673608"/>
                </a:lnTo>
                <a:lnTo>
                  <a:pt x="196595" y="0"/>
                </a:lnTo>
                <a:lnTo>
                  <a:pt x="0" y="0"/>
                </a:lnTo>
                <a:lnTo>
                  <a:pt x="0" y="673608"/>
                </a:lnTo>
                <a:close/>
              </a:path>
            </a:pathLst>
          </a:custGeom>
          <a:solidFill>
            <a:srgbClr val="6D1D2A"/>
          </a:solidFill>
        </p:spPr>
        <p:txBody>
          <a:bodyPr wrap="square" lIns="0" tIns="0" rIns="0" bIns="0" rtlCol="0"/>
          <a:lstStyle/>
          <a:p>
            <a:endParaRPr/>
          </a:p>
        </p:txBody>
      </p:sp>
      <p:sp>
        <p:nvSpPr>
          <p:cNvPr id="7" name="object 7"/>
          <p:cNvSpPr/>
          <p:nvPr/>
        </p:nvSpPr>
        <p:spPr>
          <a:xfrm>
            <a:off x="4910328" y="1374647"/>
            <a:ext cx="6304787" cy="4963668"/>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0" y="0"/>
            <a:ext cx="12184379" cy="1199388"/>
          </a:xfrm>
          <a:prstGeom prst="rect">
            <a:avLst/>
          </a:prstGeom>
          <a:blipFill>
            <a:blip r:embed="rId5"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802892" y="3106007"/>
            <a:ext cx="5598161" cy="1797287"/>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11118"/>
                </a:solidFill>
              </a:rPr>
              <a:t>KICK-OFF</a:t>
            </a:r>
            <a:r>
              <a:rPr sz="2800" spc="-55" dirty="0">
                <a:solidFill>
                  <a:srgbClr val="411118"/>
                </a:solidFill>
              </a:rPr>
              <a:t> </a:t>
            </a:r>
            <a:r>
              <a:rPr sz="2800" spc="-5" dirty="0">
                <a:solidFill>
                  <a:srgbClr val="411118"/>
                </a:solidFill>
              </a:rPr>
              <a:t>MEETING</a:t>
            </a:r>
            <a:r>
              <a:rPr lang="it-IT" sz="2800" spc="-5" dirty="0">
                <a:solidFill>
                  <a:srgbClr val="411118"/>
                </a:solidFill>
              </a:rPr>
              <a:t> ENEA</a:t>
            </a:r>
            <a:br>
              <a:rPr lang="it-IT" sz="2800" spc="-5" dirty="0">
                <a:solidFill>
                  <a:srgbClr val="411118"/>
                </a:solidFill>
              </a:rPr>
            </a:br>
            <a:endParaRPr sz="2800" dirty="0"/>
          </a:p>
          <a:p>
            <a:pPr marL="12700">
              <a:lnSpc>
                <a:spcPct val="100000"/>
              </a:lnSpc>
              <a:spcBef>
                <a:spcPts val="20"/>
              </a:spcBef>
            </a:pPr>
            <a:r>
              <a:rPr lang="it-IT" sz="2000" b="0" dirty="0">
                <a:solidFill>
                  <a:srgbClr val="411118"/>
                </a:solidFill>
              </a:rPr>
              <a:t>4 APRILE</a:t>
            </a:r>
            <a:r>
              <a:rPr sz="2000" b="0" spc="-50" dirty="0">
                <a:solidFill>
                  <a:srgbClr val="411118"/>
                </a:solidFill>
                <a:latin typeface="Arial"/>
                <a:cs typeface="Arial"/>
              </a:rPr>
              <a:t> </a:t>
            </a:r>
            <a:r>
              <a:rPr sz="2000" b="0" dirty="0">
                <a:solidFill>
                  <a:srgbClr val="411118"/>
                </a:solidFill>
                <a:latin typeface="Arial"/>
                <a:cs typeface="Arial"/>
              </a:rPr>
              <a:t>2023</a:t>
            </a:r>
            <a:br>
              <a:rPr lang="it-IT" sz="2000" b="0" dirty="0">
                <a:solidFill>
                  <a:srgbClr val="411118"/>
                </a:solidFill>
                <a:latin typeface="Arial"/>
                <a:cs typeface="Arial"/>
              </a:rPr>
            </a:br>
            <a:br>
              <a:rPr lang="it-IT" sz="2000" b="0" dirty="0">
                <a:solidFill>
                  <a:srgbClr val="411118"/>
                </a:solidFill>
                <a:latin typeface="Arial"/>
                <a:cs typeface="Arial"/>
              </a:rPr>
            </a:br>
            <a:endParaRPr sz="2000" spc="-5" dirty="0">
              <a:solidFill>
                <a:srgbClr val="C00000"/>
              </a:solidFill>
            </a:endParaRPr>
          </a:p>
        </p:txBody>
      </p:sp>
      <p:sp>
        <p:nvSpPr>
          <p:cNvPr id="10" name="object 10"/>
          <p:cNvSpPr txBox="1"/>
          <p:nvPr/>
        </p:nvSpPr>
        <p:spPr>
          <a:xfrm>
            <a:off x="950758" y="5312035"/>
            <a:ext cx="4369435" cy="1366400"/>
          </a:xfrm>
          <a:prstGeom prst="rect">
            <a:avLst/>
          </a:prstGeom>
        </p:spPr>
        <p:txBody>
          <a:bodyPr vert="horz" wrap="square" lIns="0" tIns="12065" rIns="0" bIns="0" rtlCol="0">
            <a:spAutoFit/>
          </a:bodyPr>
          <a:lstStyle/>
          <a:p>
            <a:pPr>
              <a:lnSpc>
                <a:spcPct val="100000"/>
              </a:lnSpc>
              <a:spcBef>
                <a:spcPts val="20"/>
              </a:spcBef>
            </a:pPr>
            <a:endParaRPr sz="2800" dirty="0">
              <a:latin typeface="Arial"/>
              <a:cs typeface="Arial"/>
            </a:endParaRPr>
          </a:p>
          <a:p>
            <a:pPr marL="12700">
              <a:lnSpc>
                <a:spcPct val="100000"/>
              </a:lnSpc>
              <a:spcBef>
                <a:spcPts val="5"/>
              </a:spcBef>
            </a:pPr>
            <a:r>
              <a:rPr lang="it-IT" sz="2400" b="1" dirty="0">
                <a:latin typeface="Arial"/>
                <a:cs typeface="Arial"/>
              </a:rPr>
              <a:t>Ing. Angelo Di Guglielmo</a:t>
            </a:r>
          </a:p>
          <a:p>
            <a:pPr marL="12700">
              <a:lnSpc>
                <a:spcPct val="100000"/>
              </a:lnSpc>
              <a:spcBef>
                <a:spcPts val="10"/>
              </a:spcBef>
            </a:pPr>
            <a:r>
              <a:rPr lang="it-IT" spc="-5" dirty="0" err="1">
                <a:latin typeface="Arial"/>
                <a:cs typeface="Arial"/>
              </a:rPr>
              <a:t>Resp</a:t>
            </a:r>
            <a:r>
              <a:rPr lang="it-IT" spc="-5" dirty="0">
                <a:latin typeface="Arial"/>
                <a:cs typeface="Arial"/>
              </a:rPr>
              <a:t>. TERIN-STP</a:t>
            </a:r>
          </a:p>
          <a:p>
            <a:pPr marL="12700">
              <a:lnSpc>
                <a:spcPct val="100000"/>
              </a:lnSpc>
              <a:spcBef>
                <a:spcPts val="10"/>
              </a:spcBef>
            </a:pPr>
            <a:r>
              <a:rPr lang="it-IT" spc="-5" dirty="0" err="1">
                <a:latin typeface="Arial"/>
                <a:cs typeface="Arial"/>
              </a:rPr>
              <a:t>Resp</a:t>
            </a:r>
            <a:r>
              <a:rPr lang="it-IT" spc="-5" dirty="0">
                <a:latin typeface="Arial"/>
                <a:cs typeface="Arial"/>
              </a:rPr>
              <a:t>. Amministrativo Rome </a:t>
            </a:r>
            <a:r>
              <a:rPr lang="it-IT" spc="-5" dirty="0" err="1">
                <a:latin typeface="Arial"/>
                <a:cs typeface="Arial"/>
              </a:rPr>
              <a:t>Technopole</a:t>
            </a:r>
            <a:endParaRPr lang="it-IT" dirty="0">
              <a:latin typeface="Arial"/>
              <a:cs typeface="Arial"/>
            </a:endParaRPr>
          </a:p>
        </p:txBody>
      </p:sp>
    </p:spTree>
    <p:extLst>
      <p:ext uri="{BB962C8B-B14F-4D97-AF65-F5344CB8AC3E}">
        <p14:creationId xmlns:p14="http://schemas.microsoft.com/office/powerpoint/2010/main" val="2980825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2296"/>
            <a:ext cx="12191999" cy="67757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284226"/>
            <a:ext cx="12192000" cy="6750050"/>
          </a:xfrm>
          <a:custGeom>
            <a:avLst/>
            <a:gdLst/>
            <a:ahLst/>
            <a:cxnLst/>
            <a:rect l="l" t="t" r="r" b="b"/>
            <a:pathLst>
              <a:path w="12192000" h="6750050">
                <a:moveTo>
                  <a:pt x="12192000" y="6749793"/>
                </a:moveTo>
                <a:lnTo>
                  <a:pt x="12192000" y="0"/>
                </a:lnTo>
                <a:lnTo>
                  <a:pt x="0" y="0"/>
                </a:lnTo>
                <a:lnTo>
                  <a:pt x="0" y="6749793"/>
                </a:lnTo>
                <a:lnTo>
                  <a:pt x="12192000" y="6749793"/>
                </a:lnTo>
                <a:close/>
              </a:path>
            </a:pathLst>
          </a:custGeom>
          <a:solidFill>
            <a:srgbClr val="FFFFFF"/>
          </a:solidFill>
        </p:spPr>
        <p:txBody>
          <a:bodyPr wrap="square" lIns="0" tIns="0" rIns="0" bIns="0" rtlCol="0"/>
          <a:lstStyle/>
          <a:p>
            <a:endParaRPr/>
          </a:p>
        </p:txBody>
      </p:sp>
      <p:sp>
        <p:nvSpPr>
          <p:cNvPr id="4" name="object 4"/>
          <p:cNvSpPr/>
          <p:nvPr/>
        </p:nvSpPr>
        <p:spPr>
          <a:xfrm>
            <a:off x="0" y="2985516"/>
            <a:ext cx="196850" cy="673735"/>
          </a:xfrm>
          <a:custGeom>
            <a:avLst/>
            <a:gdLst/>
            <a:ahLst/>
            <a:cxnLst/>
            <a:rect l="l" t="t" r="r" b="b"/>
            <a:pathLst>
              <a:path w="196850" h="673735">
                <a:moveTo>
                  <a:pt x="0" y="673608"/>
                </a:moveTo>
                <a:lnTo>
                  <a:pt x="196596" y="673608"/>
                </a:lnTo>
                <a:lnTo>
                  <a:pt x="196596" y="0"/>
                </a:lnTo>
                <a:lnTo>
                  <a:pt x="0" y="0"/>
                </a:lnTo>
                <a:lnTo>
                  <a:pt x="0" y="673608"/>
                </a:lnTo>
                <a:close/>
              </a:path>
            </a:pathLst>
          </a:custGeom>
          <a:solidFill>
            <a:srgbClr val="6D1D2A"/>
          </a:solidFill>
        </p:spPr>
        <p:txBody>
          <a:bodyPr wrap="square" lIns="0" tIns="0" rIns="0" bIns="0" rtlCol="0"/>
          <a:lstStyle/>
          <a:p>
            <a:endParaRPr/>
          </a:p>
        </p:txBody>
      </p:sp>
      <p:sp>
        <p:nvSpPr>
          <p:cNvPr id="5" name="object 5"/>
          <p:cNvSpPr/>
          <p:nvPr/>
        </p:nvSpPr>
        <p:spPr>
          <a:xfrm>
            <a:off x="268224" y="2985516"/>
            <a:ext cx="195580" cy="673735"/>
          </a:xfrm>
          <a:custGeom>
            <a:avLst/>
            <a:gdLst/>
            <a:ahLst/>
            <a:cxnLst/>
            <a:rect l="l" t="t" r="r" b="b"/>
            <a:pathLst>
              <a:path w="195579" h="673735">
                <a:moveTo>
                  <a:pt x="0" y="673608"/>
                </a:moveTo>
                <a:lnTo>
                  <a:pt x="195072" y="673608"/>
                </a:lnTo>
                <a:lnTo>
                  <a:pt x="195072" y="0"/>
                </a:lnTo>
                <a:lnTo>
                  <a:pt x="0" y="0"/>
                </a:lnTo>
                <a:lnTo>
                  <a:pt x="0" y="673608"/>
                </a:lnTo>
                <a:close/>
              </a:path>
            </a:pathLst>
          </a:custGeom>
          <a:solidFill>
            <a:srgbClr val="6D1D2A"/>
          </a:solidFill>
        </p:spPr>
        <p:txBody>
          <a:bodyPr wrap="square" lIns="0" tIns="0" rIns="0" bIns="0" rtlCol="0"/>
          <a:lstStyle/>
          <a:p>
            <a:endParaRPr/>
          </a:p>
        </p:txBody>
      </p:sp>
      <p:sp>
        <p:nvSpPr>
          <p:cNvPr id="6" name="object 6"/>
          <p:cNvSpPr/>
          <p:nvPr/>
        </p:nvSpPr>
        <p:spPr>
          <a:xfrm>
            <a:off x="534923" y="2985516"/>
            <a:ext cx="196850" cy="673735"/>
          </a:xfrm>
          <a:custGeom>
            <a:avLst/>
            <a:gdLst/>
            <a:ahLst/>
            <a:cxnLst/>
            <a:rect l="l" t="t" r="r" b="b"/>
            <a:pathLst>
              <a:path w="196850" h="673735">
                <a:moveTo>
                  <a:pt x="0" y="673608"/>
                </a:moveTo>
                <a:lnTo>
                  <a:pt x="196595" y="673608"/>
                </a:lnTo>
                <a:lnTo>
                  <a:pt x="196595" y="0"/>
                </a:lnTo>
                <a:lnTo>
                  <a:pt x="0" y="0"/>
                </a:lnTo>
                <a:lnTo>
                  <a:pt x="0" y="673608"/>
                </a:lnTo>
                <a:close/>
              </a:path>
            </a:pathLst>
          </a:custGeom>
          <a:solidFill>
            <a:srgbClr val="6D1D2A"/>
          </a:solidFill>
        </p:spPr>
        <p:txBody>
          <a:bodyPr wrap="square" lIns="0" tIns="0" rIns="0" bIns="0" rtlCol="0"/>
          <a:lstStyle/>
          <a:p>
            <a:endParaRPr/>
          </a:p>
        </p:txBody>
      </p:sp>
      <p:sp>
        <p:nvSpPr>
          <p:cNvPr id="7" name="object 7"/>
          <p:cNvSpPr/>
          <p:nvPr/>
        </p:nvSpPr>
        <p:spPr>
          <a:xfrm>
            <a:off x="4910328" y="1374647"/>
            <a:ext cx="6304787" cy="4963668"/>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0" y="0"/>
            <a:ext cx="12184379" cy="1199388"/>
          </a:xfrm>
          <a:prstGeom prst="rect">
            <a:avLst/>
          </a:prstGeom>
          <a:blipFill>
            <a:blip r:embed="rId4"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802892" y="3106007"/>
            <a:ext cx="5598161" cy="2105063"/>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11118"/>
                </a:solidFill>
              </a:rPr>
              <a:t>KICK-OFF</a:t>
            </a:r>
            <a:r>
              <a:rPr sz="2800" spc="-55" dirty="0">
                <a:solidFill>
                  <a:srgbClr val="411118"/>
                </a:solidFill>
              </a:rPr>
              <a:t> </a:t>
            </a:r>
            <a:r>
              <a:rPr sz="2800" spc="-5" dirty="0">
                <a:solidFill>
                  <a:srgbClr val="411118"/>
                </a:solidFill>
              </a:rPr>
              <a:t>MEETING</a:t>
            </a:r>
            <a:r>
              <a:rPr lang="it-IT" sz="2800" spc="-5" dirty="0">
                <a:solidFill>
                  <a:srgbClr val="411118"/>
                </a:solidFill>
              </a:rPr>
              <a:t> ENEA</a:t>
            </a:r>
            <a:br>
              <a:rPr lang="it-IT" sz="2800" spc="-5" dirty="0">
                <a:solidFill>
                  <a:srgbClr val="411118"/>
                </a:solidFill>
              </a:rPr>
            </a:br>
            <a:endParaRPr sz="2800" dirty="0"/>
          </a:p>
          <a:p>
            <a:pPr marL="12700">
              <a:lnSpc>
                <a:spcPct val="100000"/>
              </a:lnSpc>
              <a:spcBef>
                <a:spcPts val="20"/>
              </a:spcBef>
            </a:pPr>
            <a:r>
              <a:rPr lang="it-IT" sz="2000" b="0" dirty="0">
                <a:solidFill>
                  <a:srgbClr val="411118"/>
                </a:solidFill>
              </a:rPr>
              <a:t>4 APRILE</a:t>
            </a:r>
            <a:r>
              <a:rPr sz="2000" b="0" spc="-50" dirty="0">
                <a:solidFill>
                  <a:srgbClr val="411118"/>
                </a:solidFill>
                <a:latin typeface="Arial"/>
                <a:cs typeface="Arial"/>
              </a:rPr>
              <a:t> </a:t>
            </a:r>
            <a:r>
              <a:rPr sz="2000" b="0" dirty="0">
                <a:solidFill>
                  <a:srgbClr val="411118"/>
                </a:solidFill>
                <a:latin typeface="Arial"/>
                <a:cs typeface="Arial"/>
              </a:rPr>
              <a:t>2023</a:t>
            </a:r>
            <a:br>
              <a:rPr lang="it-IT" sz="2000" b="0" dirty="0">
                <a:solidFill>
                  <a:srgbClr val="411118"/>
                </a:solidFill>
                <a:latin typeface="Arial"/>
                <a:cs typeface="Arial"/>
              </a:rPr>
            </a:br>
            <a:br>
              <a:rPr lang="it-IT" sz="2000" b="0" dirty="0">
                <a:solidFill>
                  <a:srgbClr val="411118"/>
                </a:solidFill>
                <a:latin typeface="Arial"/>
                <a:cs typeface="Arial"/>
              </a:rPr>
            </a:br>
            <a:r>
              <a:rPr lang="it-IT" sz="2000" spc="-5" dirty="0">
                <a:solidFill>
                  <a:srgbClr val="C00000"/>
                </a:solidFill>
              </a:rPr>
              <a:t>Posizionamento ENEA in Rome </a:t>
            </a:r>
            <a:r>
              <a:rPr lang="it-IT" sz="2000" spc="-5" dirty="0" err="1">
                <a:solidFill>
                  <a:srgbClr val="C00000"/>
                </a:solidFill>
              </a:rPr>
              <a:t>Technopole</a:t>
            </a:r>
            <a:r>
              <a:rPr lang="it-IT" sz="2000" spc="-5" dirty="0">
                <a:solidFill>
                  <a:srgbClr val="C00000"/>
                </a:solidFill>
              </a:rPr>
              <a:t>: </a:t>
            </a:r>
            <a:r>
              <a:rPr lang="it-IT" sz="2000" spc="-5" dirty="0" err="1">
                <a:solidFill>
                  <a:srgbClr val="C00000"/>
                </a:solidFill>
              </a:rPr>
              <a:t>Offerta&amp;Opportunità</a:t>
            </a:r>
            <a:r>
              <a:rPr lang="it-IT" sz="2000" spc="-5" dirty="0">
                <a:solidFill>
                  <a:srgbClr val="C00000"/>
                </a:solidFill>
              </a:rPr>
              <a:t> </a:t>
            </a:r>
            <a:endParaRPr sz="2000" spc="-5" dirty="0">
              <a:solidFill>
                <a:srgbClr val="C00000"/>
              </a:solidFill>
            </a:endParaRPr>
          </a:p>
        </p:txBody>
      </p:sp>
      <p:sp>
        <p:nvSpPr>
          <p:cNvPr id="10" name="object 10"/>
          <p:cNvSpPr txBox="1"/>
          <p:nvPr/>
        </p:nvSpPr>
        <p:spPr>
          <a:xfrm>
            <a:off x="777492" y="5327233"/>
            <a:ext cx="4369435" cy="1366400"/>
          </a:xfrm>
          <a:prstGeom prst="rect">
            <a:avLst/>
          </a:prstGeom>
        </p:spPr>
        <p:txBody>
          <a:bodyPr vert="horz" wrap="square" lIns="0" tIns="12065" rIns="0" bIns="0" rtlCol="0">
            <a:spAutoFit/>
          </a:bodyPr>
          <a:lstStyle/>
          <a:p>
            <a:pPr>
              <a:lnSpc>
                <a:spcPct val="100000"/>
              </a:lnSpc>
              <a:spcBef>
                <a:spcPts val="20"/>
              </a:spcBef>
            </a:pPr>
            <a:endParaRPr sz="2800" dirty="0">
              <a:latin typeface="Arial"/>
              <a:cs typeface="Arial"/>
            </a:endParaRPr>
          </a:p>
          <a:p>
            <a:pPr marL="12700">
              <a:lnSpc>
                <a:spcPct val="100000"/>
              </a:lnSpc>
              <a:spcBef>
                <a:spcPts val="5"/>
              </a:spcBef>
            </a:pPr>
            <a:r>
              <a:rPr lang="it-IT" sz="2400" b="1" dirty="0">
                <a:latin typeface="Arial"/>
                <a:cs typeface="Arial"/>
              </a:rPr>
              <a:t>Dott.ssa Marta Chinnici</a:t>
            </a:r>
          </a:p>
          <a:p>
            <a:pPr marL="12700">
              <a:lnSpc>
                <a:spcPct val="100000"/>
              </a:lnSpc>
              <a:spcBef>
                <a:spcPts val="10"/>
              </a:spcBef>
            </a:pPr>
            <a:r>
              <a:rPr lang="it-IT" sz="1800" spc="-5" dirty="0">
                <a:latin typeface="Arial"/>
                <a:cs typeface="Arial"/>
              </a:rPr>
              <a:t>TERIN-ICT-HPC</a:t>
            </a:r>
          </a:p>
          <a:p>
            <a:pPr marL="12700">
              <a:spcBef>
                <a:spcPts val="10"/>
              </a:spcBef>
            </a:pPr>
            <a:r>
              <a:rPr lang="it-IT" spc="-5" dirty="0" err="1">
                <a:latin typeface="Arial"/>
                <a:cs typeface="Arial"/>
              </a:rPr>
              <a:t>Resp</a:t>
            </a:r>
            <a:r>
              <a:rPr lang="it-IT" spc="-5" dirty="0">
                <a:latin typeface="Arial"/>
                <a:cs typeface="Arial"/>
              </a:rPr>
              <a:t>. Scientifico Rome </a:t>
            </a:r>
            <a:r>
              <a:rPr lang="it-IT" spc="-5" dirty="0" err="1">
                <a:latin typeface="Arial"/>
                <a:cs typeface="Arial"/>
              </a:rPr>
              <a:t>Technopole</a:t>
            </a:r>
            <a:endParaRPr lang="it-IT" dirty="0">
              <a:latin typeface="Arial"/>
              <a:cs typeface="Arial"/>
            </a:endParaRPr>
          </a:p>
        </p:txBody>
      </p:sp>
    </p:spTree>
    <p:extLst>
      <p:ext uri="{BB962C8B-B14F-4D97-AF65-F5344CB8AC3E}">
        <p14:creationId xmlns:p14="http://schemas.microsoft.com/office/powerpoint/2010/main" val="496989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651FCC-0939-BEB3-CDE7-7E5C9012EBC1}"/>
              </a:ext>
            </a:extLst>
          </p:cNvPr>
          <p:cNvSpPr>
            <a:spLocks noGrp="1"/>
          </p:cNvSpPr>
          <p:nvPr>
            <p:ph type="title"/>
          </p:nvPr>
        </p:nvSpPr>
        <p:spPr>
          <a:xfrm>
            <a:off x="167637" y="1143000"/>
            <a:ext cx="11887200" cy="1723362"/>
          </a:xfrm>
        </p:spPr>
        <p:txBody>
          <a:bodyPr/>
          <a:lstStyle/>
          <a:p>
            <a:br>
              <a:rPr lang="it-IT" sz="1800" dirty="0"/>
            </a:br>
            <a:r>
              <a:rPr lang="it-IT" sz="1800" dirty="0"/>
              <a:t>SPOKE 6: Open </a:t>
            </a:r>
            <a:r>
              <a:rPr lang="it-IT" sz="1800" dirty="0" err="1"/>
              <a:t>Research</a:t>
            </a:r>
            <a:r>
              <a:rPr lang="it-IT" sz="1800" dirty="0"/>
              <a:t> </a:t>
            </a:r>
            <a:r>
              <a:rPr lang="it-IT" sz="1800" dirty="0" err="1"/>
              <a:t>Infrastructures</a:t>
            </a:r>
            <a:r>
              <a:rPr lang="it-IT" sz="1800" dirty="0"/>
              <a:t>, joint </a:t>
            </a:r>
            <a:r>
              <a:rPr lang="it-IT" sz="1800" dirty="0" err="1"/>
              <a:t>labs</a:t>
            </a:r>
            <a:r>
              <a:rPr lang="it-IT" sz="1800" dirty="0"/>
              <a:t>, </a:t>
            </a:r>
            <a:r>
              <a:rPr lang="it-IT" sz="1800" dirty="0" err="1"/>
              <a:t>higher</a:t>
            </a:r>
            <a:r>
              <a:rPr lang="it-IT" sz="1800" dirty="0"/>
              <a:t> </a:t>
            </a:r>
            <a:r>
              <a:rPr lang="it-IT" sz="1800" dirty="0" err="1"/>
              <a:t>education</a:t>
            </a:r>
            <a:r>
              <a:rPr lang="it-IT" sz="1800" dirty="0"/>
              <a:t> with industrial </a:t>
            </a:r>
            <a:r>
              <a:rPr lang="it-IT" sz="1800" dirty="0" err="1"/>
              <a:t>collaboration</a:t>
            </a:r>
            <a:r>
              <a:rPr lang="it-IT" sz="1800" dirty="0"/>
              <a:t> </a:t>
            </a:r>
            <a:br>
              <a:rPr lang="it-IT" sz="1400" dirty="0"/>
            </a:br>
            <a:r>
              <a:rPr lang="it-IT" sz="1800" dirty="0"/>
              <a:t>Leader: </a:t>
            </a:r>
            <a:r>
              <a:rPr lang="it-IT" sz="1800" dirty="0">
                <a:solidFill>
                  <a:srgbClr val="000000"/>
                </a:solidFill>
              </a:rPr>
              <a:t>SAPIENZA Università di Roma</a:t>
            </a:r>
            <a:br>
              <a:rPr lang="it-IT" sz="1800" b="0" dirty="0"/>
            </a:br>
            <a:r>
              <a:rPr lang="it-IT" sz="1400" u="sng" dirty="0" err="1"/>
              <a:t>Affiliates</a:t>
            </a:r>
            <a:r>
              <a:rPr lang="it-IT" sz="1400" b="0" dirty="0"/>
              <a:t>: </a:t>
            </a:r>
            <a:r>
              <a:rPr lang="it-IT" sz="1400" b="0" dirty="0">
                <a:solidFill>
                  <a:srgbClr val="000000"/>
                </a:solidFill>
              </a:rPr>
              <a:t>Università degli Studi Roma Tre, Università degli Studi Tor Vergata, Università degli Studi della Tuscia, Università Campus </a:t>
            </a:r>
            <a:r>
              <a:rPr lang="it-IT" sz="1400" b="0" dirty="0" err="1">
                <a:solidFill>
                  <a:srgbClr val="000000"/>
                </a:solidFill>
              </a:rPr>
              <a:t>Bio</a:t>
            </a:r>
            <a:r>
              <a:rPr lang="it-IT" sz="1400" b="0" dirty="0">
                <a:solidFill>
                  <a:srgbClr val="000000"/>
                </a:solidFill>
              </a:rPr>
              <a:t>-Medico di Roma, CNR, Istituto Nazionale di Fisica Nucleare, Istituto Superiore di Sanità, ENEA, </a:t>
            </a:r>
            <a:r>
              <a:rPr lang="it-IT" sz="1400" b="0" dirty="0" err="1">
                <a:solidFill>
                  <a:srgbClr val="000000"/>
                </a:solidFill>
              </a:rPr>
              <a:t>AlmavivA</a:t>
            </a:r>
            <a:r>
              <a:rPr lang="it-IT" sz="1400" b="0" dirty="0">
                <a:solidFill>
                  <a:srgbClr val="000000"/>
                </a:solidFill>
              </a:rPr>
              <a:t>, BV-</a:t>
            </a:r>
            <a:r>
              <a:rPr lang="it-IT" sz="1400" b="0" dirty="0" err="1">
                <a:solidFill>
                  <a:srgbClr val="000000"/>
                </a:solidFill>
              </a:rPr>
              <a:t>Tech</a:t>
            </a:r>
            <a:r>
              <a:rPr lang="it-IT" sz="1400" b="0" dirty="0">
                <a:solidFill>
                  <a:srgbClr val="000000"/>
                </a:solidFill>
              </a:rPr>
              <a:t>, LVENTURE, TASI, UNICREDIT, TAKIS</a:t>
            </a:r>
            <a:br>
              <a:rPr lang="it-IT" sz="1400" dirty="0">
                <a:solidFill>
                  <a:srgbClr val="000000"/>
                </a:solidFill>
              </a:rPr>
            </a:br>
            <a:br>
              <a:rPr lang="it-IT" sz="1400" dirty="0">
                <a:solidFill>
                  <a:srgbClr val="000000"/>
                </a:solidFill>
              </a:rPr>
            </a:br>
            <a:endParaRPr lang="it-IT" sz="1400" dirty="0">
              <a:solidFill>
                <a:srgbClr val="000000"/>
              </a:solidFill>
            </a:endParaRPr>
          </a:p>
        </p:txBody>
      </p:sp>
      <p:sp>
        <p:nvSpPr>
          <p:cNvPr id="3" name="Segnaposto testo 2">
            <a:extLst>
              <a:ext uri="{FF2B5EF4-FFF2-40B4-BE49-F238E27FC236}">
                <a16:creationId xmlns:a16="http://schemas.microsoft.com/office/drawing/2014/main" id="{827EF6F1-9CC7-CBEE-DBD1-3C1D3F32EAE4}"/>
              </a:ext>
            </a:extLst>
          </p:cNvPr>
          <p:cNvSpPr>
            <a:spLocks noGrp="1"/>
          </p:cNvSpPr>
          <p:nvPr>
            <p:ph type="body" idx="1"/>
          </p:nvPr>
        </p:nvSpPr>
        <p:spPr>
          <a:xfrm>
            <a:off x="381000" y="2514600"/>
            <a:ext cx="11201400" cy="3581399"/>
          </a:xfrm>
        </p:spPr>
        <p:txBody>
          <a:bodyPr/>
          <a:lstStyle/>
          <a:p>
            <a:pPr>
              <a:buFont typeface="Arial" panose="020B0604020202020204" pitchFamily="34" charset="0"/>
              <a:buChar char="•"/>
            </a:pPr>
            <a:r>
              <a:rPr lang="it-IT" sz="1600" dirty="0">
                <a:latin typeface="Arial" panose="020B0604020202020204" pitchFamily="34" charset="0"/>
                <a:cs typeface="Arial" panose="020B0604020202020204" pitchFamily="34" charset="0"/>
              </a:rPr>
              <a:t>Consolidamento e potenziamento di </a:t>
            </a:r>
            <a:r>
              <a:rPr lang="it-IT" sz="1600" b="1" dirty="0">
                <a:latin typeface="Arial" panose="020B0604020202020204" pitchFamily="34" charset="0"/>
                <a:cs typeface="Arial" panose="020B0604020202020204" pitchFamily="34" charset="0"/>
              </a:rPr>
              <a:t>IARI </a:t>
            </a:r>
            <a:r>
              <a:rPr lang="it-IT" sz="1600" dirty="0">
                <a:latin typeface="Arial" panose="020B0604020202020204" pitchFamily="34" charset="0"/>
                <a:cs typeface="Arial" panose="020B0604020202020204" pitchFamily="34" charset="0"/>
              </a:rPr>
              <a:t>- </a:t>
            </a:r>
            <a:r>
              <a:rPr lang="it-IT" sz="1600" dirty="0">
                <a:solidFill>
                  <a:srgbClr val="202124"/>
                </a:solidFill>
                <a:latin typeface="Arial" panose="020B0604020202020204" pitchFamily="34" charset="0"/>
                <a:cs typeface="Arial" panose="020B0604020202020204" pitchFamily="34" charset="0"/>
              </a:rPr>
              <a:t>Infrastruttura di ricerca aperta per l'innovazione della Regione Lazio;</a:t>
            </a:r>
          </a:p>
          <a:p>
            <a:pPr>
              <a:buFont typeface="Arial" panose="020B0604020202020204" pitchFamily="34" charset="0"/>
              <a:buChar char="•"/>
            </a:pPr>
            <a:r>
              <a:rPr lang="it-IT" sz="1600" dirty="0">
                <a:solidFill>
                  <a:srgbClr val="202124"/>
                </a:solidFill>
                <a:latin typeface="Arial" panose="020B0604020202020204" pitchFamily="34" charset="0"/>
                <a:cs typeface="Arial" panose="020B0604020202020204" pitchFamily="34" charset="0"/>
              </a:rPr>
              <a:t>Definizione delle regole di accesso a IARI;</a:t>
            </a:r>
          </a:p>
          <a:p>
            <a:pPr>
              <a:buFont typeface="Arial" panose="020B0604020202020204" pitchFamily="34" charset="0"/>
              <a:buChar char="•"/>
            </a:pPr>
            <a:r>
              <a:rPr lang="it-IT" sz="1600" dirty="0">
                <a:solidFill>
                  <a:srgbClr val="202124"/>
                </a:solidFill>
                <a:latin typeface="Arial" panose="020B0604020202020204" pitchFamily="34" charset="0"/>
                <a:cs typeface="Arial" panose="020B0604020202020204" pitchFamily="34" charset="0"/>
              </a:rPr>
              <a:t>Implementazione di portale di accesso a IARI;</a:t>
            </a:r>
          </a:p>
          <a:p>
            <a:pPr algn="just">
              <a:buFont typeface="Arial" panose="020B0604020202020204" pitchFamily="34" charset="0"/>
              <a:buChar char="•"/>
            </a:pPr>
            <a:r>
              <a:rPr lang="it-IT" sz="1600" dirty="0">
                <a:solidFill>
                  <a:srgbClr val="202124"/>
                </a:solidFill>
                <a:latin typeface="Arial" panose="020B0604020202020204" pitchFamily="34" charset="0"/>
                <a:cs typeface="Arial" panose="020B0604020202020204" pitchFamily="34" charset="0"/>
              </a:rPr>
              <a:t>Creazione di:</a:t>
            </a:r>
          </a:p>
          <a:p>
            <a:pPr lvl="1" algn="just">
              <a:buFont typeface="+mj-lt"/>
              <a:buAutoNum type="arabicPeriod"/>
            </a:pPr>
            <a:r>
              <a:rPr lang="it-IT" sz="1200" b="1" dirty="0">
                <a:latin typeface="Arial" panose="020B0604020202020204" pitchFamily="34" charset="0"/>
                <a:cs typeface="Arial" panose="020B0604020202020204" pitchFamily="34" charset="0"/>
              </a:rPr>
              <a:t>OPEN LAB: </a:t>
            </a:r>
            <a:r>
              <a:rPr lang="it-IT" sz="1200" b="0" i="0" u="none" strike="noStrike" dirty="0">
                <a:solidFill>
                  <a:srgbClr val="202124"/>
                </a:solidFill>
                <a:effectLst/>
                <a:latin typeface="Arial" panose="020B0604020202020204" pitchFamily="34" charset="0"/>
                <a:cs typeface="Arial" panose="020B0604020202020204" pitchFamily="34" charset="0"/>
              </a:rPr>
              <a:t>sono costituiti da gruppi di esperti in un settore scientifico-tecnologico omogeneo per lo sviluppo delle linee tematiche di </a:t>
            </a:r>
            <a:r>
              <a:rPr lang="it-IT" sz="1200" b="0" i="0" u="none" strike="noStrike" dirty="0" err="1">
                <a:solidFill>
                  <a:srgbClr val="202124"/>
                </a:solidFill>
                <a:effectLst/>
                <a:latin typeface="Arial" panose="020B0604020202020204" pitchFamily="34" charset="0"/>
                <a:cs typeface="Arial" panose="020B0604020202020204" pitchFamily="34" charset="0"/>
              </a:rPr>
              <a:t>RMTech</a:t>
            </a:r>
            <a:r>
              <a:rPr lang="it-IT" sz="1200" b="0" i="0" u="none" strike="noStrike" dirty="0">
                <a:solidFill>
                  <a:srgbClr val="202124"/>
                </a:solidFill>
                <a:effectLst/>
                <a:latin typeface="Arial" panose="020B0604020202020204" pitchFamily="34" charset="0"/>
                <a:cs typeface="Arial" panose="020B0604020202020204" pitchFamily="34" charset="0"/>
              </a:rPr>
              <a:t>. Sfruttando le competenze dei suoi componenti ed eventualmente le strumentazioni di cui dispongono, gli open lab hanno lo scopo di accogliere idee in embrione da parte di imprese, ricercatori, studenti e di supportarne lo sviluppo, mettendo loro a disposizione le proprie conoscenze scientifiche e/o indirizzandoli verso il ventaglio di competenze scientifiche e di infrastrutture disponibili all’interno dell’ecosistema. (2 o + partner di ricerca) </a:t>
            </a:r>
          </a:p>
          <a:p>
            <a:pPr lvl="1" algn="just">
              <a:buFont typeface="+mj-lt"/>
              <a:buAutoNum type="arabicPeriod"/>
            </a:pPr>
            <a:r>
              <a:rPr lang="it-IT" sz="1200" b="1" dirty="0">
                <a:latin typeface="Arial" panose="020B0604020202020204" pitchFamily="34" charset="0"/>
                <a:cs typeface="Arial" panose="020B0604020202020204" pitchFamily="34" charset="0"/>
              </a:rPr>
              <a:t>JOINT LAB: </a:t>
            </a:r>
            <a:r>
              <a:rPr lang="it-IT" sz="1200" dirty="0">
                <a:solidFill>
                  <a:srgbClr val="202124"/>
                </a:solidFill>
                <a:latin typeface="Arial" panose="020B0604020202020204" pitchFamily="34" charset="0"/>
                <a:cs typeface="Arial" panose="020B0604020202020204" pitchFamily="34" charset="0"/>
              </a:rPr>
              <a:t>sono laboratori messi a punto per testare </a:t>
            </a:r>
            <a:r>
              <a:rPr lang="it-IT" sz="1200" dirty="0" err="1">
                <a:solidFill>
                  <a:srgbClr val="202124"/>
                </a:solidFill>
                <a:latin typeface="Arial" panose="020B0604020202020204" pitchFamily="34" charset="0"/>
                <a:cs typeface="Arial" panose="020B0604020202020204" pitchFamily="34" charset="0"/>
              </a:rPr>
              <a:t>proof</a:t>
            </a:r>
            <a:r>
              <a:rPr lang="it-IT" sz="1200" dirty="0">
                <a:solidFill>
                  <a:srgbClr val="202124"/>
                </a:solidFill>
                <a:latin typeface="Arial" panose="020B0604020202020204" pitchFamily="34" charset="0"/>
                <a:cs typeface="Arial" panose="020B0604020202020204" pitchFamily="34" charset="0"/>
              </a:rPr>
              <a:t>-of-concept delle iniziative realizzate in progetti congiunti su tematiche specifiche di </a:t>
            </a:r>
            <a:r>
              <a:rPr lang="it-IT" sz="1200" dirty="0" err="1">
                <a:solidFill>
                  <a:srgbClr val="202124"/>
                </a:solidFill>
                <a:latin typeface="Arial" panose="020B0604020202020204" pitchFamily="34" charset="0"/>
                <a:cs typeface="Arial" panose="020B0604020202020204" pitchFamily="34" charset="0"/>
              </a:rPr>
              <a:t>RMTech</a:t>
            </a:r>
            <a:r>
              <a:rPr lang="it-IT" sz="1200" dirty="0">
                <a:solidFill>
                  <a:srgbClr val="202124"/>
                </a:solidFill>
                <a:latin typeface="Arial" panose="020B0604020202020204" pitchFamily="34" charset="0"/>
                <a:cs typeface="Arial" panose="020B0604020202020204" pitchFamily="34" charset="0"/>
              </a:rPr>
              <a:t> ovvero per lo sviluppo di attività di ricerca, di trasferimento tecnologico, di sviluppo sperimentale, e di innovazione di processo e di prodotto. (2 o + partner di ricerca ed almeno 1 industriale) </a:t>
            </a:r>
          </a:p>
          <a:p>
            <a:pPr lvl="3" algn="just">
              <a:buFontTx/>
              <a:buChar char="-"/>
            </a:pPr>
            <a:r>
              <a:rPr lang="it-IT" sz="1100" dirty="0"/>
              <a:t>Attivazione di un Join Lab focalizzato su “Internet-of-</a:t>
            </a:r>
            <a:r>
              <a:rPr lang="it-IT" sz="1100" dirty="0" err="1"/>
              <a:t>things</a:t>
            </a:r>
            <a:r>
              <a:rPr lang="it-IT" sz="1100" dirty="0"/>
              <a:t>, intelligenza artificiale, machine </a:t>
            </a:r>
            <a:r>
              <a:rPr lang="it-IT" sz="1100" dirty="0" err="1"/>
              <a:t>learning</a:t>
            </a:r>
            <a:r>
              <a:rPr lang="it-IT" sz="1100" dirty="0"/>
              <a:t> per machine-</a:t>
            </a:r>
            <a:r>
              <a:rPr lang="it-IT" sz="1100" dirty="0" err="1"/>
              <a:t>aided</a:t>
            </a:r>
            <a:r>
              <a:rPr lang="it-IT" sz="1100" dirty="0"/>
              <a:t> design, </a:t>
            </a:r>
            <a:r>
              <a:rPr lang="it-IT" sz="1100" dirty="0" err="1"/>
              <a:t>digital</a:t>
            </a:r>
            <a:r>
              <a:rPr lang="it-IT" sz="1100" dirty="0"/>
              <a:t> </a:t>
            </a:r>
            <a:r>
              <a:rPr lang="it-IT" sz="1100" dirty="0" err="1"/>
              <a:t>assembly</a:t>
            </a:r>
            <a:r>
              <a:rPr lang="it-IT" sz="1100" dirty="0"/>
              <a:t> and </a:t>
            </a:r>
            <a:r>
              <a:rPr lang="it-IT" sz="1100" dirty="0" err="1"/>
              <a:t>inspection</a:t>
            </a:r>
            <a:r>
              <a:rPr lang="it-IT" sz="1100" dirty="0"/>
              <a:t>, </a:t>
            </a:r>
            <a:r>
              <a:rPr lang="it-IT" sz="1100" dirty="0" err="1"/>
              <a:t>digital</a:t>
            </a:r>
            <a:r>
              <a:rPr lang="it-IT" sz="1100" dirty="0"/>
              <a:t> twin” in collaborazione con il partner </a:t>
            </a:r>
            <a:r>
              <a:rPr lang="it-IT" sz="1100" dirty="0" err="1"/>
              <a:t>Thales</a:t>
            </a:r>
            <a:r>
              <a:rPr lang="it-IT" sz="1100" dirty="0"/>
              <a:t> Alenia Space Italia</a:t>
            </a:r>
          </a:p>
          <a:p>
            <a:pPr lvl="3" algn="just">
              <a:buFontTx/>
              <a:buChar char="-"/>
            </a:pPr>
            <a:r>
              <a:rPr lang="it-IT" sz="1100" dirty="0"/>
              <a:t>Attivazione di un Joint Lab nell'ambito del progetto “Rome Advanced </a:t>
            </a:r>
            <a:r>
              <a:rPr lang="it-IT" sz="1100" dirty="0" err="1"/>
              <a:t>District</a:t>
            </a:r>
            <a:r>
              <a:rPr lang="it-IT" sz="1100" dirty="0"/>
              <a:t> – ROAD” finalizzato alla realizzazione di un polo tecnologico sulla green </a:t>
            </a:r>
            <a:r>
              <a:rPr lang="it-IT" sz="1100" dirty="0" err="1"/>
              <a:t>energy</a:t>
            </a:r>
            <a:r>
              <a:rPr lang="it-IT" sz="1100" dirty="0"/>
              <a:t> presso il sito ENI di Roma (zona Gazometro).</a:t>
            </a:r>
          </a:p>
          <a:p>
            <a:pPr>
              <a:buFont typeface="Arial" panose="020B0604020202020204" pitchFamily="34" charset="0"/>
              <a:buChar char="•"/>
            </a:pPr>
            <a:r>
              <a:rPr lang="it-IT" sz="1600" dirty="0">
                <a:solidFill>
                  <a:srgbClr val="202124"/>
                </a:solidFill>
                <a:latin typeface="Arial" panose="020B0604020202020204" pitchFamily="34" charset="0"/>
                <a:cs typeface="Arial" panose="020B0604020202020204" pitchFamily="34" charset="0"/>
              </a:rPr>
              <a:t>Attività relative alla costruzione della sede del </a:t>
            </a:r>
            <a:r>
              <a:rPr lang="it-IT" sz="1600" dirty="0" err="1">
                <a:solidFill>
                  <a:srgbClr val="202124"/>
                </a:solidFill>
                <a:latin typeface="Arial" panose="020B0604020202020204" pitchFamily="34" charset="0"/>
                <a:cs typeface="Arial" panose="020B0604020202020204" pitchFamily="34" charset="0"/>
              </a:rPr>
              <a:t>Tecnopolo</a:t>
            </a:r>
            <a:r>
              <a:rPr lang="it-IT" sz="1600" dirty="0">
                <a:solidFill>
                  <a:srgbClr val="202124"/>
                </a:solidFill>
                <a:latin typeface="Arial" panose="020B0604020202020204" pitchFamily="34" charset="0"/>
                <a:cs typeface="Arial" panose="020B0604020202020204" pitchFamily="34" charset="0"/>
              </a:rPr>
              <a:t> del Lazio, che è prevista all'interno dell'area di Pietralata di proprietà del Comune di Roma nell'ambito dei piani strategici di sviluppo regionale, per un totale di circa 15.000 metri quadrati.</a:t>
            </a:r>
          </a:p>
          <a:p>
            <a:pPr marL="114300" indent="0">
              <a:buNone/>
            </a:pPr>
            <a:endParaRPr lang="it-IT" dirty="0"/>
          </a:p>
          <a:p>
            <a:endParaRPr lang="it-IT" dirty="0"/>
          </a:p>
          <a:p>
            <a:pPr marL="114300" indent="0">
              <a:buNone/>
            </a:pPr>
            <a:endParaRPr lang="it-IT" dirty="0"/>
          </a:p>
        </p:txBody>
      </p:sp>
    </p:spTree>
    <p:extLst>
      <p:ext uri="{BB962C8B-B14F-4D97-AF65-F5344CB8AC3E}">
        <p14:creationId xmlns:p14="http://schemas.microsoft.com/office/powerpoint/2010/main" val="2616899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6DF828-1073-1155-282A-ABB5AEBDDFE8}"/>
              </a:ext>
            </a:extLst>
          </p:cNvPr>
          <p:cNvSpPr>
            <a:spLocks noGrp="1"/>
          </p:cNvSpPr>
          <p:nvPr>
            <p:ph type="title"/>
          </p:nvPr>
        </p:nvSpPr>
        <p:spPr>
          <a:xfrm>
            <a:off x="251347" y="1219200"/>
            <a:ext cx="10515600" cy="558797"/>
          </a:xfrm>
        </p:spPr>
        <p:txBody>
          <a:bodyPr/>
          <a:lstStyle/>
          <a:p>
            <a:r>
              <a:rPr lang="it-IT" sz="1800" dirty="0"/>
              <a:t>Offerta ENEA-ICT: </a:t>
            </a:r>
            <a:r>
              <a:rPr lang="it-IT" sz="1800" dirty="0" err="1"/>
              <a:t>Spoke</a:t>
            </a:r>
            <a:r>
              <a:rPr lang="it-IT" sz="1800" dirty="0"/>
              <a:t> 6 - Digital </a:t>
            </a:r>
            <a:r>
              <a:rPr lang="it-IT" sz="1800" dirty="0" err="1"/>
              <a:t>Transition</a:t>
            </a:r>
            <a:endParaRPr lang="it-IT" sz="1800" dirty="0"/>
          </a:p>
        </p:txBody>
      </p:sp>
      <p:sp>
        <p:nvSpPr>
          <p:cNvPr id="3" name="Segnaposto testo 2">
            <a:extLst>
              <a:ext uri="{FF2B5EF4-FFF2-40B4-BE49-F238E27FC236}">
                <a16:creationId xmlns:a16="http://schemas.microsoft.com/office/drawing/2014/main" id="{4A4C0BF0-27D9-8008-C2BB-74EB5D81A329}"/>
              </a:ext>
            </a:extLst>
          </p:cNvPr>
          <p:cNvSpPr>
            <a:spLocks noGrp="1"/>
          </p:cNvSpPr>
          <p:nvPr>
            <p:ph type="body" idx="1"/>
          </p:nvPr>
        </p:nvSpPr>
        <p:spPr>
          <a:xfrm>
            <a:off x="251347" y="1902094"/>
            <a:ext cx="11819105" cy="4927603"/>
          </a:xfrm>
        </p:spPr>
        <p:txBody>
          <a:bodyPr/>
          <a:lstStyle/>
          <a:p>
            <a:pPr marL="514350" indent="-285750" algn="just">
              <a:buFont typeface="Arial" panose="020B0604020202020204" pitchFamily="34" charset="0"/>
              <a:buChar char="•"/>
            </a:pPr>
            <a:r>
              <a:rPr lang="it-IT" sz="1600" dirty="0"/>
              <a:t>ENEA membro infrastruttura IARI (Infrastruttura di ricerca aperta per l'innovazione);</a:t>
            </a:r>
          </a:p>
          <a:p>
            <a:pPr marL="514350" indent="-285750" algn="just">
              <a:buFont typeface="Arial" panose="020B0604020202020204" pitchFamily="34" charset="0"/>
              <a:buChar char="•"/>
            </a:pPr>
            <a:r>
              <a:rPr lang="it-IT" sz="1600" dirty="0"/>
              <a:t>Contributo ENEA ai nodi di IARI:</a:t>
            </a:r>
          </a:p>
          <a:p>
            <a:pPr marL="1428750" lvl="3" indent="-285750" algn="just">
              <a:spcBef>
                <a:spcPts val="480"/>
              </a:spcBef>
              <a:buClr>
                <a:srgbClr val="822433"/>
              </a:buClr>
              <a:buSzPts val="2400"/>
              <a:buFont typeface="Arial" panose="020B0604020202020204" pitchFamily="34" charset="0"/>
              <a:buChar char="•"/>
            </a:pPr>
            <a:r>
              <a:rPr lang="it-IT" dirty="0"/>
              <a:t>Infrastruttura ENEA con i cluster di calcolo ad alte prestazioni (HPC) e le sue risorse: nodo CRESCO-HPC.</a:t>
            </a:r>
          </a:p>
          <a:p>
            <a:pPr marL="1428750" lvl="3" indent="-285750" algn="just">
              <a:spcBef>
                <a:spcPts val="480"/>
              </a:spcBef>
              <a:buClr>
                <a:srgbClr val="822433"/>
              </a:buClr>
              <a:buSzPts val="2400"/>
              <a:buFont typeface="Arial" panose="020B0604020202020204" pitchFamily="34" charset="0"/>
              <a:buChar char="•"/>
            </a:pPr>
            <a:r>
              <a:rPr lang="it-IT" sz="1600" dirty="0"/>
              <a:t>Piattaforma </a:t>
            </a:r>
            <a:r>
              <a:rPr lang="it-IT" dirty="0" err="1"/>
              <a:t>Crescoware</a:t>
            </a:r>
            <a:r>
              <a:rPr lang="it-IT" dirty="0"/>
              <a:t>, </a:t>
            </a:r>
            <a:r>
              <a:rPr lang="it-IT" dirty="0">
                <a:latin typeface="Roboto" panose="020F0502020204030204" pitchFamily="34" charset="0"/>
              </a:rPr>
              <a:t>Software-</a:t>
            </a:r>
            <a:r>
              <a:rPr lang="it-IT" dirty="0" err="1">
                <a:latin typeface="Roboto" panose="020F0502020204030204" pitchFamily="34" charset="0"/>
              </a:rPr>
              <a:t>as</a:t>
            </a:r>
            <a:r>
              <a:rPr lang="it-IT" dirty="0">
                <a:latin typeface="Roboto" panose="020F0502020204030204" pitchFamily="34" charset="0"/>
              </a:rPr>
              <a:t>-a-Service (</a:t>
            </a:r>
            <a:r>
              <a:rPr lang="it-IT" dirty="0" err="1">
                <a:latin typeface="Roboto" panose="020F0502020204030204" pitchFamily="34" charset="0"/>
              </a:rPr>
              <a:t>SaaS</a:t>
            </a:r>
            <a:r>
              <a:rPr lang="it-IT" dirty="0">
                <a:latin typeface="Roboto" panose="020F0502020204030204" pitchFamily="34" charset="0"/>
              </a:rPr>
              <a:t>), HPC/AI </a:t>
            </a:r>
            <a:r>
              <a:rPr lang="it-IT" sz="1600" dirty="0"/>
              <a:t>per gestione ed analisi di grandi molti di dati mediante utilizzo di tecniche di AI (</a:t>
            </a:r>
            <a:r>
              <a:rPr lang="it-IT" sz="1600" dirty="0" err="1"/>
              <a:t>Artificial</a:t>
            </a:r>
            <a:r>
              <a:rPr lang="it-IT" sz="1600" dirty="0"/>
              <a:t> intelligence) all’interno dell’ ecosistema enea ottenuto combinando tecnologie quali HPC (High-Performance Computing) e </a:t>
            </a:r>
            <a:r>
              <a:rPr lang="it-IT" sz="1600" dirty="0" err="1"/>
              <a:t>Cloud</a:t>
            </a:r>
            <a:r>
              <a:rPr lang="it-IT" sz="1600" dirty="0"/>
              <a:t> Computing</a:t>
            </a:r>
            <a:r>
              <a:rPr lang="it-IT" dirty="0"/>
              <a:t>.</a:t>
            </a:r>
            <a:endParaRPr lang="it-IT" sz="1600" dirty="0"/>
          </a:p>
          <a:p>
            <a:pPr marL="514350" indent="-285750" algn="just">
              <a:buFont typeface="Arial" panose="020B0604020202020204" pitchFamily="34" charset="0"/>
              <a:buChar char="•"/>
            </a:pPr>
            <a:r>
              <a:rPr lang="it-IT" sz="1600" dirty="0"/>
              <a:t>Partecipazione al gruppo di lavoro per la definizione del regolamento per stabilire gli accessi a IARI.</a:t>
            </a:r>
          </a:p>
          <a:p>
            <a:pPr marL="514350" indent="-285750" algn="just">
              <a:buFont typeface="Arial" panose="020B0604020202020204" pitchFamily="34" charset="0"/>
              <a:buChar char="•"/>
            </a:pPr>
            <a:r>
              <a:rPr lang="it-IT" sz="1600" dirty="0"/>
              <a:t>Presentazione di 1 OPEN LAB (con </a:t>
            </a:r>
            <a:r>
              <a:rPr lang="it-IT" sz="1600" dirty="0">
                <a:solidFill>
                  <a:schemeClr val="accent1">
                    <a:lumMod val="50000"/>
                  </a:schemeClr>
                </a:solidFill>
              </a:rPr>
              <a:t>FP6</a:t>
            </a:r>
            <a:r>
              <a:rPr lang="it-IT" sz="1600" dirty="0"/>
              <a:t>).</a:t>
            </a:r>
          </a:p>
          <a:p>
            <a:pPr marL="228600" indent="0" algn="just"/>
            <a:endParaRPr lang="it-IT" sz="1600" dirty="0"/>
          </a:p>
          <a:p>
            <a:pPr marL="228600" indent="0" algn="just"/>
            <a:endParaRPr lang="it-IT" sz="1600" dirty="0"/>
          </a:p>
        </p:txBody>
      </p:sp>
      <p:pic>
        <p:nvPicPr>
          <p:cNvPr id="5" name="Immagine 4">
            <a:extLst>
              <a:ext uri="{FF2B5EF4-FFF2-40B4-BE49-F238E27FC236}">
                <a16:creationId xmlns:a16="http://schemas.microsoft.com/office/drawing/2014/main" id="{27235332-29B2-844E-BF8A-CCE9AF0A0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4063746"/>
            <a:ext cx="3896322" cy="2591054"/>
          </a:xfrm>
          <a:prstGeom prst="rect">
            <a:avLst/>
          </a:prstGeom>
        </p:spPr>
      </p:pic>
      <p:pic>
        <p:nvPicPr>
          <p:cNvPr id="8" name="Immagine 7">
            <a:extLst>
              <a:ext uri="{FF2B5EF4-FFF2-40B4-BE49-F238E27FC236}">
                <a16:creationId xmlns:a16="http://schemas.microsoft.com/office/drawing/2014/main" id="{5E5AD045-5AD9-9140-905C-AF9D2FD33D25}"/>
              </a:ext>
            </a:extLst>
          </p:cNvPr>
          <p:cNvPicPr>
            <a:picLocks noChangeAspect="1"/>
          </p:cNvPicPr>
          <p:nvPr/>
        </p:nvPicPr>
        <p:blipFill>
          <a:blip r:embed="rId3"/>
          <a:stretch>
            <a:fillRect/>
          </a:stretch>
        </p:blipFill>
        <p:spPr>
          <a:xfrm>
            <a:off x="1828800" y="4511693"/>
            <a:ext cx="3086100" cy="2318004"/>
          </a:xfrm>
          <a:prstGeom prst="rect">
            <a:avLst/>
          </a:prstGeom>
        </p:spPr>
      </p:pic>
      <p:pic>
        <p:nvPicPr>
          <p:cNvPr id="9" name="Immagine 8">
            <a:extLst>
              <a:ext uri="{FF2B5EF4-FFF2-40B4-BE49-F238E27FC236}">
                <a16:creationId xmlns:a16="http://schemas.microsoft.com/office/drawing/2014/main" id="{812CD07E-6DB3-4349-B925-CF2042B7B0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72000" y="5096764"/>
            <a:ext cx="2747688" cy="1558036"/>
          </a:xfrm>
          <a:prstGeom prst="rect">
            <a:avLst/>
          </a:prstGeom>
          <a:noFill/>
          <a:ln>
            <a:solidFill>
              <a:schemeClr val="tx1">
                <a:alpha val="99000"/>
              </a:schemeClr>
            </a:solidFill>
          </a:ln>
        </p:spPr>
      </p:pic>
    </p:spTree>
    <p:extLst>
      <p:ext uri="{BB962C8B-B14F-4D97-AF65-F5344CB8AC3E}">
        <p14:creationId xmlns:p14="http://schemas.microsoft.com/office/powerpoint/2010/main" val="3202449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5AD04-DFEC-D4EE-E1A2-5A4076140732}"/>
              </a:ext>
            </a:extLst>
          </p:cNvPr>
          <p:cNvSpPr>
            <a:spLocks noGrp="1"/>
          </p:cNvSpPr>
          <p:nvPr>
            <p:ph type="title"/>
          </p:nvPr>
        </p:nvSpPr>
        <p:spPr>
          <a:xfrm>
            <a:off x="149016" y="1145885"/>
            <a:ext cx="8312232" cy="1002539"/>
          </a:xfrm>
        </p:spPr>
        <p:txBody>
          <a:bodyPr/>
          <a:lstStyle/>
          <a:p>
            <a:pPr marL="114300" lvl="0">
              <a:spcBef>
                <a:spcPts val="360"/>
              </a:spcBef>
              <a:buClr>
                <a:srgbClr val="822433"/>
              </a:buClr>
              <a:buSzPts val="1800"/>
              <a:defRPr/>
            </a:pPr>
            <a:r>
              <a:rPr lang="it-IT" dirty="0"/>
              <a:t>Enea </a:t>
            </a:r>
            <a:r>
              <a:rPr lang="it-IT" dirty="0" err="1"/>
              <a:t>Infrastructure</a:t>
            </a:r>
            <a:r>
              <a:rPr lang="it-IT" dirty="0"/>
              <a:t>:</a:t>
            </a:r>
            <a:br>
              <a:rPr lang="it-IT" sz="1600" b="0" dirty="0">
                <a:solidFill>
                  <a:srgbClr val="000000"/>
                </a:solidFill>
              </a:rPr>
            </a:br>
            <a:r>
              <a:rPr lang="it-IT" sz="1600" b="0" dirty="0">
                <a:solidFill>
                  <a:srgbClr val="000000"/>
                </a:solidFill>
              </a:rPr>
              <a:t>-To </a:t>
            </a:r>
            <a:r>
              <a:rPr lang="it-IT" sz="1600" b="0" dirty="0" err="1">
                <a:solidFill>
                  <a:srgbClr val="000000"/>
                </a:solidFill>
              </a:rPr>
              <a:t>provide</a:t>
            </a:r>
            <a:r>
              <a:rPr lang="it-IT" sz="1600" b="0" dirty="0">
                <a:solidFill>
                  <a:srgbClr val="000000"/>
                </a:solidFill>
              </a:rPr>
              <a:t> </a:t>
            </a:r>
            <a:r>
              <a:rPr lang="it-IT" sz="1600" b="0" dirty="0" err="1">
                <a:solidFill>
                  <a:srgbClr val="000000"/>
                </a:solidFill>
              </a:rPr>
              <a:t>its</a:t>
            </a:r>
            <a:r>
              <a:rPr lang="it-IT" sz="1600" b="0" dirty="0">
                <a:solidFill>
                  <a:srgbClr val="000000"/>
                </a:solidFill>
              </a:rPr>
              <a:t> </a:t>
            </a:r>
            <a:r>
              <a:rPr lang="it-IT" sz="1600" b="0" dirty="0" err="1">
                <a:solidFill>
                  <a:srgbClr val="000000"/>
                </a:solidFill>
              </a:rPr>
              <a:t>infrastructure</a:t>
            </a:r>
            <a:r>
              <a:rPr lang="it-IT" sz="1600" b="0" dirty="0">
                <a:solidFill>
                  <a:srgbClr val="000000"/>
                </a:solidFill>
              </a:rPr>
              <a:t> with High-Performance Computing (HPC) clusters, </a:t>
            </a:r>
            <a:r>
              <a:rPr lang="it-IT" sz="1600" b="0" dirty="0" err="1">
                <a:solidFill>
                  <a:srgbClr val="000000"/>
                </a:solidFill>
              </a:rPr>
              <a:t>distributed</a:t>
            </a:r>
            <a:r>
              <a:rPr lang="it-IT" sz="1600" b="0" dirty="0">
                <a:solidFill>
                  <a:srgbClr val="000000"/>
                </a:solidFill>
              </a:rPr>
              <a:t> </a:t>
            </a:r>
            <a:r>
              <a:rPr lang="it-IT" sz="1600" b="0" dirty="0" err="1">
                <a:solidFill>
                  <a:srgbClr val="000000"/>
                </a:solidFill>
              </a:rPr>
              <a:t>resource</a:t>
            </a:r>
            <a:r>
              <a:rPr lang="it-IT" sz="1600" b="0" dirty="0">
                <a:solidFill>
                  <a:srgbClr val="000000"/>
                </a:solidFill>
              </a:rPr>
              <a:t> and AI </a:t>
            </a:r>
            <a:r>
              <a:rPr lang="it-IT" sz="1600" b="0" dirty="0" err="1">
                <a:solidFill>
                  <a:srgbClr val="000000"/>
                </a:solidFill>
              </a:rPr>
              <a:t>platforms</a:t>
            </a:r>
            <a:r>
              <a:rPr lang="it-IT" sz="1600" b="0" dirty="0">
                <a:solidFill>
                  <a:srgbClr val="000000"/>
                </a:solidFill>
              </a:rPr>
              <a:t>, to </a:t>
            </a:r>
            <a:r>
              <a:rPr lang="it-IT" sz="1600" b="0" dirty="0" err="1">
                <a:solidFill>
                  <a:srgbClr val="000000"/>
                </a:solidFill>
              </a:rPr>
              <a:t>contribute</a:t>
            </a:r>
            <a:r>
              <a:rPr lang="it-IT" sz="1600" b="0" dirty="0">
                <a:solidFill>
                  <a:srgbClr val="000000"/>
                </a:solidFill>
              </a:rPr>
              <a:t> to the Open </a:t>
            </a:r>
            <a:r>
              <a:rPr lang="it-IT" sz="1600" b="0" dirty="0" err="1">
                <a:solidFill>
                  <a:srgbClr val="000000"/>
                </a:solidFill>
              </a:rPr>
              <a:t>Research</a:t>
            </a:r>
            <a:r>
              <a:rPr lang="it-IT" sz="1600" b="0" dirty="0">
                <a:solidFill>
                  <a:srgbClr val="000000"/>
                </a:solidFill>
              </a:rPr>
              <a:t> </a:t>
            </a:r>
            <a:r>
              <a:rPr lang="it-IT" sz="1600" b="0" dirty="0" err="1">
                <a:solidFill>
                  <a:srgbClr val="000000"/>
                </a:solidFill>
              </a:rPr>
              <a:t>Infrastucture</a:t>
            </a:r>
            <a:r>
              <a:rPr lang="it-IT" sz="1600" b="0" dirty="0">
                <a:solidFill>
                  <a:srgbClr val="000000"/>
                </a:solidFill>
              </a:rPr>
              <a:t> IARI (Open </a:t>
            </a:r>
            <a:r>
              <a:rPr lang="it-IT" sz="1600" b="0" dirty="0" err="1">
                <a:solidFill>
                  <a:srgbClr val="000000"/>
                </a:solidFill>
              </a:rPr>
              <a:t>research</a:t>
            </a:r>
            <a:r>
              <a:rPr lang="it-IT" sz="1600" b="0" dirty="0">
                <a:solidFill>
                  <a:srgbClr val="000000"/>
                </a:solidFill>
              </a:rPr>
              <a:t> </a:t>
            </a:r>
            <a:r>
              <a:rPr lang="it-IT" sz="1600" b="0" dirty="0" err="1">
                <a:solidFill>
                  <a:srgbClr val="000000"/>
                </a:solidFill>
              </a:rPr>
              <a:t>infrastructure</a:t>
            </a:r>
            <a:r>
              <a:rPr lang="it-IT" sz="1600" b="0" dirty="0">
                <a:solidFill>
                  <a:srgbClr val="000000"/>
                </a:solidFill>
              </a:rPr>
              <a:t> for </a:t>
            </a:r>
            <a:r>
              <a:rPr lang="it-IT" sz="1600" b="0" dirty="0" err="1">
                <a:solidFill>
                  <a:srgbClr val="000000"/>
                </a:solidFill>
              </a:rPr>
              <a:t>innovation</a:t>
            </a:r>
            <a:r>
              <a:rPr lang="it-IT" sz="1600" b="0" dirty="0">
                <a:solidFill>
                  <a:srgbClr val="000000"/>
                </a:solidFill>
              </a:rPr>
              <a:t>).</a:t>
            </a:r>
            <a:br>
              <a:rPr lang="it-IT" sz="1600" b="0" dirty="0">
                <a:solidFill>
                  <a:srgbClr val="000000"/>
                </a:solidFill>
              </a:rPr>
            </a:br>
            <a:br>
              <a:rPr lang="it-IT" sz="1600" b="0" dirty="0">
                <a:solidFill>
                  <a:srgbClr val="000000"/>
                </a:solidFill>
              </a:rPr>
            </a:br>
            <a:br>
              <a:rPr kumimoji="0" lang="it-IT" sz="1600" b="0" i="0" u="none" strike="noStrike" kern="0" cap="none" spc="0" normalizeH="0" baseline="0" noProof="0" dirty="0">
                <a:ln>
                  <a:noFill/>
                </a:ln>
                <a:solidFill>
                  <a:srgbClr val="000000"/>
                </a:solidFill>
                <a:effectLst/>
                <a:uLnTx/>
                <a:uFillTx/>
                <a:latin typeface="Arial"/>
                <a:cs typeface="Arial"/>
                <a:sym typeface="Arial"/>
              </a:rPr>
            </a:br>
            <a:br>
              <a:rPr lang="it-IT" sz="1600" dirty="0"/>
            </a:br>
            <a:endParaRPr lang="it-IT" sz="1600" dirty="0"/>
          </a:p>
        </p:txBody>
      </p:sp>
      <p:sp>
        <p:nvSpPr>
          <p:cNvPr id="9" name="Oval 3">
            <a:extLst>
              <a:ext uri="{FF2B5EF4-FFF2-40B4-BE49-F238E27FC236}">
                <a16:creationId xmlns:a16="http://schemas.microsoft.com/office/drawing/2014/main" id="{FE91C150-C635-94FA-FE04-F9AC0D26B301}"/>
              </a:ext>
            </a:extLst>
          </p:cNvPr>
          <p:cNvSpPr>
            <a:spLocks noChangeArrowheads="1"/>
          </p:cNvSpPr>
          <p:nvPr/>
        </p:nvSpPr>
        <p:spPr bwMode="auto">
          <a:xfrm>
            <a:off x="80333" y="2894549"/>
            <a:ext cx="3139013" cy="1492250"/>
          </a:xfrm>
          <a:prstGeom prst="ellipse">
            <a:avLst/>
          </a:prstGeom>
          <a:solidFill>
            <a:srgbClr val="729FCF"/>
          </a:solidFill>
          <a:ln w="9360">
            <a:solidFill>
              <a:srgbClr val="3465A4"/>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90000" tIns="45000" rIns="90000" bIns="45000" anchor="ctr"/>
          <a:lstStyle/>
          <a:p>
            <a:pPr algn="ctr">
              <a:lnSpc>
                <a:spcPct val="93000"/>
              </a:lnSpc>
              <a:buClrTx/>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200" b="1" dirty="0">
                <a:latin typeface="Calibri" charset="0"/>
                <a:ea typeface="MS PGothic" charset="0"/>
                <a:cs typeface="AR PL SungtiL GB" charset="0"/>
              </a:rPr>
              <a:t>ENEAGRID</a:t>
            </a:r>
          </a:p>
          <a:p>
            <a:pPr algn="ctr">
              <a:lnSpc>
                <a:spcPct val="93000"/>
              </a:lnSpc>
              <a:buClrTx/>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dirty="0">
                <a:latin typeface="Calibri" charset="0"/>
                <a:ea typeface="MS PGothic" charset="0"/>
                <a:cs typeface="AR PL SungtiL GB" charset="0"/>
              </a:rPr>
              <a:t>Computation &amp; Storage</a:t>
            </a:r>
          </a:p>
          <a:p>
            <a:pPr algn="ctr">
              <a:lnSpc>
                <a:spcPct val="93000"/>
              </a:lnSpc>
              <a:buClrTx/>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dirty="0">
                <a:latin typeface="Calibri" charset="0"/>
                <a:ea typeface="MS PGothic" charset="0"/>
                <a:cs typeface="AR PL SungtiL GB" charset="0"/>
              </a:rPr>
              <a:t>ENEA distributed resources</a:t>
            </a:r>
          </a:p>
          <a:p>
            <a:pPr algn="ctr">
              <a:lnSpc>
                <a:spcPct val="93000"/>
              </a:lnSpc>
              <a:buClrTx/>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dirty="0">
                <a:latin typeface="Calibri" charset="0"/>
                <a:ea typeface="MS PGothic" charset="0"/>
                <a:cs typeface="AR PL SungtiL GB" charset="0"/>
              </a:rPr>
              <a:t>interconnected via</a:t>
            </a:r>
            <a:br>
              <a:rPr lang="en-US" sz="1600" dirty="0">
                <a:latin typeface="Calibri" charset="0"/>
                <a:ea typeface="MS PGothic" charset="0"/>
                <a:cs typeface="AR PL SungtiL GB" charset="0"/>
              </a:rPr>
            </a:br>
            <a:r>
              <a:rPr lang="en-US" sz="1600" dirty="0">
                <a:latin typeface="Calibri" charset="0"/>
                <a:ea typeface="MS PGothic" charset="0"/>
                <a:cs typeface="AR PL SungtiL GB" charset="0"/>
              </a:rPr>
              <a:t>GARR network</a:t>
            </a:r>
          </a:p>
        </p:txBody>
      </p:sp>
      <p:sp>
        <p:nvSpPr>
          <p:cNvPr id="11" name="Rectangle 2">
            <a:extLst>
              <a:ext uri="{FF2B5EF4-FFF2-40B4-BE49-F238E27FC236}">
                <a16:creationId xmlns:a16="http://schemas.microsoft.com/office/drawing/2014/main" id="{F3461C93-1A5D-69C6-EA16-FB80057346EE}"/>
              </a:ext>
            </a:extLst>
          </p:cNvPr>
          <p:cNvSpPr txBox="1">
            <a:spLocks noChangeArrowheads="1"/>
          </p:cNvSpPr>
          <p:nvPr/>
        </p:nvSpPr>
        <p:spPr>
          <a:xfrm>
            <a:off x="3339828" y="3043007"/>
            <a:ext cx="6279483" cy="3683060"/>
          </a:xfrm>
          <a:prstGeom prst="rect">
            <a:avLst/>
          </a:prstGeom>
        </p:spPr>
        <p:txBody>
          <a:bodyPr vert="horz" wrap="square" lIns="0" tIns="0" rIns="0" bIns="0" rtlCol="0">
            <a:spAutoFit/>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58800" indent="-544513">
              <a:spcBef>
                <a:spcPct val="0"/>
              </a:spcBef>
              <a:buNone/>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2200" b="1" dirty="0"/>
              <a:t>“CRESCO” HPC’ Ecosystem</a:t>
            </a:r>
          </a:p>
          <a:p>
            <a:pPr marL="14287" indent="0">
              <a:spcBef>
                <a:spcPts val="1013"/>
              </a:spcBef>
              <a:buSzPct val="45000"/>
              <a:buNone/>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600" dirty="0"/>
              <a:t>More than </a:t>
            </a:r>
            <a:r>
              <a:rPr lang="it-IT" sz="1600" b="1" spc="-1" dirty="0">
                <a:solidFill>
                  <a:srgbClr val="000000"/>
                </a:solidFill>
                <a:latin typeface="Arial"/>
                <a:ea typeface="ＭＳ Ｐゴシック"/>
              </a:rPr>
              <a:t>24500</a:t>
            </a:r>
            <a:r>
              <a:rPr lang="en-US" altLang="it-IT" sz="1600" b="1" dirty="0"/>
              <a:t> cores</a:t>
            </a:r>
          </a:p>
          <a:p>
            <a:pPr marL="558800" indent="-544513">
              <a:spcBef>
                <a:spcPct val="0"/>
              </a:spcBef>
              <a:buSzPct val="45000"/>
              <a:buFont typeface="Wingdings" pitchFamily="2" charset="2"/>
              <a:buChar char=""/>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Computing nodes:</a:t>
            </a:r>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Linux x86_64</a:t>
            </a:r>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Special systems (GPU, FPGA)</a:t>
            </a:r>
          </a:p>
          <a:p>
            <a:pPr marL="558800" indent="-544513">
              <a:spcBef>
                <a:spcPct val="0"/>
              </a:spcBef>
              <a:buSzPct val="45000"/>
              <a:buFont typeface="Wingdings" pitchFamily="2" charset="2"/>
              <a:buChar char=""/>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Filesystems:</a:t>
            </a:r>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AFS (distributed)/</a:t>
            </a:r>
            <a:r>
              <a:rPr lang="en-US" altLang="it-IT" sz="1200" dirty="0" err="1"/>
              <a:t>OpenAFS</a:t>
            </a:r>
            <a:endParaRPr lang="en-US" altLang="it-IT" sz="1200" dirty="0"/>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IBM/GPFS (parallel filesystem) </a:t>
            </a:r>
          </a:p>
          <a:p>
            <a:pPr marL="558800" indent="-544513">
              <a:spcBef>
                <a:spcPct val="0"/>
              </a:spcBef>
              <a:buSzPct val="45000"/>
              <a:buFont typeface="Wingdings" pitchFamily="2" charset="2"/>
              <a:buChar char=""/>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Resource manager: IBM/LSF</a:t>
            </a:r>
          </a:p>
          <a:p>
            <a:pPr marL="558800" indent="-544513">
              <a:spcBef>
                <a:spcPct val="0"/>
              </a:spcBef>
              <a:buSzPct val="45000"/>
              <a:buFont typeface="Wingdings" pitchFamily="2" charset="2"/>
              <a:buChar char=""/>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Cloud computing facilities: (</a:t>
            </a:r>
            <a:r>
              <a:rPr lang="en-US" altLang="it-IT" sz="1200" dirty="0" err="1"/>
              <a:t>Openstack</a:t>
            </a:r>
            <a:r>
              <a:rPr lang="en-US" altLang="it-IT" sz="1200" dirty="0"/>
              <a:t>, VMWare)</a:t>
            </a:r>
          </a:p>
          <a:p>
            <a:pPr marL="558800" indent="-544513">
              <a:spcBef>
                <a:spcPct val="0"/>
              </a:spcBef>
              <a:buSzPct val="45000"/>
              <a:buFont typeface="Wingdings" pitchFamily="2" charset="2"/>
              <a:buChar char=""/>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200" dirty="0"/>
              <a:t>Authentication: via Kerberos 5</a:t>
            </a:r>
          </a:p>
          <a:p>
            <a:pPr marL="355600">
              <a:spcBef>
                <a:spcPts val="315"/>
              </a:spcBef>
              <a:tabLst>
                <a:tab pos="354965" algn="l"/>
                <a:tab pos="355600" algn="l"/>
              </a:tabLst>
            </a:pPr>
            <a:r>
              <a:rPr lang="it-IT" sz="1200" spc="-5" dirty="0">
                <a:latin typeface="Arial MT"/>
                <a:cs typeface="Arial MT"/>
              </a:rPr>
              <a:t> User web </a:t>
            </a:r>
            <a:r>
              <a:rPr lang="it-IT" sz="1200" spc="-5" dirty="0" err="1">
                <a:latin typeface="Arial MT"/>
                <a:cs typeface="Arial MT"/>
              </a:rPr>
              <a:t>interface</a:t>
            </a:r>
            <a:r>
              <a:rPr lang="it-IT" sz="1200" spc="-5" dirty="0">
                <a:latin typeface="Arial MT"/>
                <a:cs typeface="Arial MT"/>
              </a:rPr>
              <a:t>: </a:t>
            </a:r>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it-IT" sz="1200" dirty="0" err="1"/>
              <a:t>ThinLinc</a:t>
            </a:r>
            <a:endParaRPr lang="it-IT" sz="1200" dirty="0"/>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it-IT" sz="1200" dirty="0" err="1"/>
              <a:t>Jobrama</a:t>
            </a:r>
            <a:r>
              <a:rPr lang="it-IT" sz="1200" dirty="0"/>
              <a:t>: job </a:t>
            </a:r>
            <a:r>
              <a:rPr lang="it-IT" sz="1200" dirty="0" err="1"/>
              <a:t>status&amp;Accounting</a:t>
            </a:r>
            <a:endParaRPr lang="it-IT" sz="1200" dirty="0"/>
          </a:p>
          <a:p>
            <a:pPr marL="958850" lvl="1" indent="-544513">
              <a:spcBef>
                <a:spcPct val="0"/>
              </a:spcBef>
              <a:buSzPct val="45000"/>
              <a:buFont typeface="Wingdings" pitchFamily="2" charset="2"/>
              <a:buChar char="ü"/>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it-IT" sz="1200" dirty="0"/>
              <a:t>F.A.R.O. 2D/3D remota</a:t>
            </a:r>
          </a:p>
          <a:p>
            <a:pPr marL="355600">
              <a:spcBef>
                <a:spcPts val="310"/>
              </a:spcBef>
              <a:tabLst>
                <a:tab pos="354965" algn="l"/>
                <a:tab pos="355600" algn="l"/>
              </a:tabLst>
            </a:pPr>
            <a:r>
              <a:rPr lang="en-US" altLang="it-IT" sz="1400" b="1" dirty="0"/>
              <a:t>CRESCO6: 1.4 </a:t>
            </a:r>
            <a:r>
              <a:rPr lang="en-US" altLang="it-IT" sz="1400" b="1" dirty="0" err="1"/>
              <a:t>Pflops</a:t>
            </a:r>
            <a:r>
              <a:rPr lang="en-US" altLang="it-IT" sz="1400" b="1" dirty="0"/>
              <a:t> </a:t>
            </a:r>
            <a:r>
              <a:rPr lang="en-US" altLang="it-IT" sz="1600" dirty="0">
                <a:solidFill>
                  <a:srgbClr val="FF0000"/>
                </a:solidFill>
                <a:sym typeface="Wingdings" pitchFamily="2" charset="2"/>
              </a:rPr>
              <a:t> CRESCO 7 - CRESCO8 ~ 12Pflops  </a:t>
            </a:r>
          </a:p>
          <a:p>
            <a:pPr marL="14287" indent="0">
              <a:spcBef>
                <a:spcPct val="0"/>
              </a:spcBef>
              <a:buSzPct val="45000"/>
              <a:buNone/>
              <a:tabLst>
                <a:tab pos="558800" algn="l"/>
                <a:tab pos="671513" algn="l"/>
                <a:tab pos="1128713" algn="l"/>
                <a:tab pos="1585913" algn="l"/>
                <a:tab pos="2043113" algn="l"/>
                <a:tab pos="2500313" algn="l"/>
                <a:tab pos="2957513" algn="l"/>
                <a:tab pos="3414713" algn="l"/>
                <a:tab pos="3871913" algn="l"/>
                <a:tab pos="4329113" algn="l"/>
                <a:tab pos="4786313" algn="l"/>
                <a:tab pos="5243513" algn="l"/>
                <a:tab pos="5700713" algn="l"/>
                <a:tab pos="6157913" algn="l"/>
                <a:tab pos="6615113" algn="l"/>
                <a:tab pos="7072313" algn="l"/>
                <a:tab pos="7529513" algn="l"/>
                <a:tab pos="7986713" algn="l"/>
                <a:tab pos="8443913" algn="l"/>
                <a:tab pos="8901113" algn="l"/>
                <a:tab pos="9358313" algn="l"/>
              </a:tabLst>
            </a:pPr>
            <a:r>
              <a:rPr lang="en-US" altLang="it-IT" sz="1600" dirty="0">
                <a:solidFill>
                  <a:srgbClr val="FF0000"/>
                </a:solidFill>
                <a:sym typeface="Wingdings" pitchFamily="2" charset="2"/>
              </a:rPr>
              <a:t>                                                                                    (2023/2024)</a:t>
            </a:r>
            <a:endParaRPr lang="en-US" altLang="it-IT" sz="1600" dirty="0">
              <a:solidFill>
                <a:srgbClr val="FF0000"/>
              </a:solidFill>
            </a:endParaRPr>
          </a:p>
        </p:txBody>
      </p:sp>
      <p:pic>
        <p:nvPicPr>
          <p:cNvPr id="12" name="Picture 4">
            <a:extLst>
              <a:ext uri="{FF2B5EF4-FFF2-40B4-BE49-F238E27FC236}">
                <a16:creationId xmlns:a16="http://schemas.microsoft.com/office/drawing/2014/main" id="{B118FFDC-FA48-4DF3-6B6F-CE37745D2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2848" y="1912485"/>
            <a:ext cx="4352925" cy="4899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
        <p:nvSpPr>
          <p:cNvPr id="13" name="CasellaDiTesto 12">
            <a:extLst>
              <a:ext uri="{FF2B5EF4-FFF2-40B4-BE49-F238E27FC236}">
                <a16:creationId xmlns:a16="http://schemas.microsoft.com/office/drawing/2014/main" id="{A847D76A-0C73-A6B5-F93A-08BD8AFE9295}"/>
              </a:ext>
            </a:extLst>
          </p:cNvPr>
          <p:cNvSpPr txBox="1"/>
          <p:nvPr/>
        </p:nvSpPr>
        <p:spPr>
          <a:xfrm>
            <a:off x="149016" y="5250458"/>
            <a:ext cx="3190812" cy="830997"/>
          </a:xfrm>
          <a:prstGeom prst="rect">
            <a:avLst/>
          </a:prstGeom>
          <a:noFill/>
        </p:spPr>
        <p:txBody>
          <a:bodyPr wrap="square">
            <a:spAutoFit/>
          </a:bodyPr>
          <a:lstStyle/>
          <a:p>
            <a:pPr algn="just"/>
            <a:r>
              <a:rPr lang="it-IT" sz="1200" b="1" dirty="0"/>
              <a:t>ENEAGRID/CRESCO </a:t>
            </a:r>
            <a:r>
              <a:rPr lang="it-IT" sz="1200" dirty="0" err="1"/>
              <a:t>Provides</a:t>
            </a:r>
            <a:r>
              <a:rPr lang="it-IT" sz="1200" dirty="0"/>
              <a:t> a </a:t>
            </a:r>
            <a:r>
              <a:rPr lang="it-IT" sz="1200" dirty="0" err="1"/>
              <a:t>unified</a:t>
            </a:r>
            <a:r>
              <a:rPr lang="it-IT" sz="1200" dirty="0"/>
              <a:t> user </a:t>
            </a:r>
            <a:r>
              <a:rPr lang="it-IT" sz="1200" dirty="0" err="1"/>
              <a:t>environment</a:t>
            </a:r>
            <a:r>
              <a:rPr lang="it-IT" sz="1200" dirty="0"/>
              <a:t> and a </a:t>
            </a:r>
            <a:r>
              <a:rPr lang="it-IT" sz="1200" dirty="0" err="1"/>
              <a:t>homogeneous</a:t>
            </a:r>
            <a:r>
              <a:rPr lang="it-IT" sz="1200" dirty="0"/>
              <a:t> access </a:t>
            </a:r>
            <a:r>
              <a:rPr lang="it-IT" sz="1200" dirty="0" err="1"/>
              <a:t>method</a:t>
            </a:r>
            <a:r>
              <a:rPr lang="it-IT" sz="1200" dirty="0"/>
              <a:t> for </a:t>
            </a:r>
            <a:r>
              <a:rPr lang="it-IT" sz="1200" dirty="0" err="1"/>
              <a:t>all</a:t>
            </a:r>
            <a:r>
              <a:rPr lang="it-IT" sz="1200" dirty="0"/>
              <a:t> users </a:t>
            </a:r>
            <a:r>
              <a:rPr lang="it-IT" sz="1200" dirty="0" err="1"/>
              <a:t>irrespective</a:t>
            </a:r>
            <a:r>
              <a:rPr lang="it-IT" sz="1200" dirty="0"/>
              <a:t> of </a:t>
            </a:r>
            <a:r>
              <a:rPr lang="it-IT" sz="1200" dirty="0" err="1"/>
              <a:t>their</a:t>
            </a:r>
            <a:r>
              <a:rPr lang="it-IT" sz="1200" dirty="0"/>
              <a:t> location. </a:t>
            </a:r>
          </a:p>
        </p:txBody>
      </p:sp>
      <p:sp>
        <p:nvSpPr>
          <p:cNvPr id="14" name="CasellaDiTesto 13">
            <a:extLst>
              <a:ext uri="{FF2B5EF4-FFF2-40B4-BE49-F238E27FC236}">
                <a16:creationId xmlns:a16="http://schemas.microsoft.com/office/drawing/2014/main" id="{58743F20-1BCF-D86D-4429-4A9300470221}"/>
              </a:ext>
            </a:extLst>
          </p:cNvPr>
          <p:cNvSpPr txBox="1"/>
          <p:nvPr/>
        </p:nvSpPr>
        <p:spPr>
          <a:xfrm>
            <a:off x="444840" y="4386799"/>
            <a:ext cx="2413000" cy="246221"/>
          </a:xfrm>
          <a:prstGeom prst="rect">
            <a:avLst/>
          </a:prstGeom>
          <a:noFill/>
        </p:spPr>
        <p:txBody>
          <a:bodyPr wrap="square">
            <a:spAutoFit/>
          </a:bodyPr>
          <a:lstStyle/>
          <a:p>
            <a:r>
              <a:rPr lang="en-US" sz="1000" u="sng" dirty="0">
                <a:solidFill>
                  <a:srgbClr val="0000FF"/>
                </a:solidFill>
                <a:latin typeface="Arial" panose="020B0604020202020204" pitchFamily="34" charset="0"/>
                <a:ea typeface="Arial" panose="020B0604020202020204" pitchFamily="34" charset="0"/>
                <a:cs typeface="Times New Roman" panose="02020603050405020304" pitchFamily="18" charset="0"/>
                <a:hlinkClick r:id="rId4"/>
              </a:rPr>
              <a:t>www.eneagrid.enea.it/CRESCOportal</a:t>
            </a:r>
            <a:endParaRPr lang="it-IT" dirty="0"/>
          </a:p>
        </p:txBody>
      </p:sp>
    </p:spTree>
    <p:extLst>
      <p:ext uri="{BB962C8B-B14F-4D97-AF65-F5344CB8AC3E}">
        <p14:creationId xmlns:p14="http://schemas.microsoft.com/office/powerpoint/2010/main" val="2660262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75861C19-30F9-C06B-EF05-BD943FCEFB45}"/>
              </a:ext>
            </a:extLst>
          </p:cNvPr>
          <p:cNvPicPr>
            <a:picLocks noChangeAspect="1"/>
          </p:cNvPicPr>
          <p:nvPr/>
        </p:nvPicPr>
        <p:blipFill>
          <a:blip r:embed="rId2"/>
          <a:stretch>
            <a:fillRect/>
          </a:stretch>
        </p:blipFill>
        <p:spPr>
          <a:xfrm rot="5400000">
            <a:off x="8424501" y="1811102"/>
            <a:ext cx="3833242" cy="2874931"/>
          </a:xfrm>
          <a:prstGeom prst="rect">
            <a:avLst/>
          </a:prstGeom>
        </p:spPr>
      </p:pic>
      <p:graphicFrame>
        <p:nvGraphicFramePr>
          <p:cNvPr id="8" name="Table 5">
            <a:extLst>
              <a:ext uri="{FF2B5EF4-FFF2-40B4-BE49-F238E27FC236}">
                <a16:creationId xmlns:a16="http://schemas.microsoft.com/office/drawing/2014/main" id="{E1AD25B4-27CB-95BC-FC0F-4329A99D3684}"/>
              </a:ext>
            </a:extLst>
          </p:cNvPr>
          <p:cNvGraphicFramePr/>
          <p:nvPr/>
        </p:nvGraphicFramePr>
        <p:xfrm>
          <a:off x="1136292" y="1423681"/>
          <a:ext cx="5370557" cy="1874520"/>
        </p:xfrm>
        <a:graphic>
          <a:graphicData uri="http://schemas.openxmlformats.org/drawingml/2006/table">
            <a:tbl>
              <a:tblPr/>
              <a:tblGrid>
                <a:gridCol w="2009134">
                  <a:extLst>
                    <a:ext uri="{9D8B030D-6E8A-4147-A177-3AD203B41FA5}">
                      <a16:colId xmlns:a16="http://schemas.microsoft.com/office/drawing/2014/main" val="20000"/>
                    </a:ext>
                  </a:extLst>
                </a:gridCol>
                <a:gridCol w="904025">
                  <a:extLst>
                    <a:ext uri="{9D8B030D-6E8A-4147-A177-3AD203B41FA5}">
                      <a16:colId xmlns:a16="http://schemas.microsoft.com/office/drawing/2014/main" val="20001"/>
                    </a:ext>
                  </a:extLst>
                </a:gridCol>
                <a:gridCol w="2457398">
                  <a:extLst>
                    <a:ext uri="{9D8B030D-6E8A-4147-A177-3AD203B41FA5}">
                      <a16:colId xmlns:a16="http://schemas.microsoft.com/office/drawing/2014/main" val="20002"/>
                    </a:ext>
                  </a:extLst>
                </a:gridCol>
              </a:tblGrid>
              <a:tr h="318173">
                <a:tc>
                  <a:txBody>
                    <a:bodyPr/>
                    <a:lstStyle/>
                    <a:p>
                      <a:pPr algn="ctr">
                        <a:lnSpc>
                          <a:spcPct val="100000"/>
                        </a:lnSpc>
                      </a:pPr>
                      <a:r>
                        <a:rPr lang="it-IT" sz="900" b="1" strike="noStrike" spc="-1" dirty="0">
                          <a:solidFill>
                            <a:srgbClr val="000000"/>
                          </a:solidFill>
                          <a:latin typeface="Calibri"/>
                          <a:ea typeface="ＭＳ Ｐゴシック"/>
                        </a:rPr>
                        <a:t>Cluster name</a:t>
                      </a:r>
                      <a:endParaRPr lang="it-IT" sz="900" b="0" strike="noStrike" spc="-1" dirty="0">
                        <a:latin typeface="Times New Roman"/>
                      </a:endParaRPr>
                    </a:p>
                    <a:p>
                      <a:pPr algn="ctr">
                        <a:lnSpc>
                          <a:spcPct val="100000"/>
                        </a:lnSpc>
                      </a:pPr>
                      <a:r>
                        <a:rPr lang="it-IT" sz="900" b="1" strike="noStrike" spc="-1" dirty="0">
                          <a:solidFill>
                            <a:srgbClr val="000000"/>
                          </a:solidFill>
                          <a:latin typeface="Calibri"/>
                          <a:ea typeface="ＭＳ Ｐゴシック"/>
                        </a:rPr>
                        <a:t>(Linux x86_64)</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pPr>
                      <a:r>
                        <a:rPr lang="it-IT" sz="900" b="1" strike="noStrike" spc="-1" dirty="0">
                          <a:solidFill>
                            <a:srgbClr val="000000"/>
                          </a:solidFill>
                          <a:latin typeface="Calibri"/>
                          <a:ea typeface="ＭＳ Ｐゴシック"/>
                        </a:rPr>
                        <a:t>Network</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pPr algn="ctr">
                        <a:lnSpc>
                          <a:spcPct val="100000"/>
                        </a:lnSpc>
                      </a:pPr>
                      <a:r>
                        <a:rPr lang="it-IT" sz="900" b="1" strike="noStrike" spc="-1" dirty="0" err="1">
                          <a:solidFill>
                            <a:srgbClr val="000000"/>
                          </a:solidFill>
                          <a:latin typeface="Calibri"/>
                          <a:ea typeface="ＭＳ Ｐゴシック"/>
                        </a:rPr>
                        <a:t>Cores</a:t>
                      </a:r>
                      <a:r>
                        <a:rPr lang="it-IT" sz="900" b="1" strike="noStrike" spc="-1" dirty="0">
                          <a:solidFill>
                            <a:srgbClr val="000000"/>
                          </a:solidFill>
                          <a:latin typeface="Calibri"/>
                          <a:ea typeface="ＭＳ Ｐゴシック"/>
                        </a:rPr>
                        <a:t>/</a:t>
                      </a:r>
                      <a:r>
                        <a:rPr lang="it-IT" sz="900" b="1" strike="noStrike" spc="-1" dirty="0" err="1">
                          <a:solidFill>
                            <a:srgbClr val="000000"/>
                          </a:solidFill>
                          <a:latin typeface="Calibri"/>
                          <a:ea typeface="ＭＳ Ｐゴシック"/>
                        </a:rPr>
                        <a:t>Tflops</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B3B3B3"/>
                    </a:solidFill>
                  </a:tcPr>
                </a:tc>
                <a:extLst>
                  <a:ext uri="{0D108BD9-81ED-4DB2-BD59-A6C34878D82A}">
                    <a16:rowId xmlns:a16="http://schemas.microsoft.com/office/drawing/2014/main" val="10000"/>
                  </a:ext>
                </a:extLst>
              </a:tr>
              <a:tr h="195799">
                <a:tc>
                  <a:txBody>
                    <a:bodyPr/>
                    <a:lstStyle/>
                    <a:p>
                      <a:pPr algn="ctr">
                        <a:lnSpc>
                          <a:spcPct val="100000"/>
                        </a:lnSpc>
                      </a:pPr>
                      <a:r>
                        <a:rPr lang="it-IT" sz="900" b="0" strike="noStrike" spc="-1" dirty="0">
                          <a:solidFill>
                            <a:srgbClr val="000000"/>
                          </a:solidFill>
                          <a:latin typeface="Calibri Light"/>
                          <a:ea typeface="ＭＳ Ｐゴシック"/>
                        </a:rPr>
                        <a:t>CRESCO6Portici INTEL/SKL</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FF99FF"/>
                    </a:solidFill>
                  </a:tcPr>
                </a:tc>
                <a:tc>
                  <a:txBody>
                    <a:bodyPr/>
                    <a:lstStyle/>
                    <a:p>
                      <a:pPr algn="ctr">
                        <a:lnSpc>
                          <a:spcPct val="100000"/>
                        </a:lnSpc>
                      </a:pPr>
                      <a:r>
                        <a:rPr lang="it-IT" sz="900" b="0" strike="noStrike" spc="-1" dirty="0">
                          <a:solidFill>
                            <a:srgbClr val="000000"/>
                          </a:solidFill>
                          <a:latin typeface="Calibri Light"/>
                          <a:ea typeface="ＭＳ Ｐゴシック"/>
                        </a:rPr>
                        <a:t>OPA</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FF99FF"/>
                    </a:solidFill>
                  </a:tcPr>
                </a:tc>
                <a:tc>
                  <a:txBody>
                    <a:bodyPr/>
                    <a:lstStyle/>
                    <a:p>
                      <a:pPr algn="ctr">
                        <a:lnSpc>
                          <a:spcPct val="100000"/>
                        </a:lnSpc>
                      </a:pPr>
                      <a:r>
                        <a:rPr lang="it-IT" sz="900" b="0" strike="noStrike" spc="-1" dirty="0">
                          <a:solidFill>
                            <a:srgbClr val="000000"/>
                          </a:solidFill>
                          <a:latin typeface="Calibri"/>
                          <a:ea typeface="ＭＳ Ｐゴシック"/>
                        </a:rPr>
                        <a:t>20832/~1400</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FF99FF"/>
                    </a:solidFill>
                  </a:tcPr>
                </a:tc>
                <a:extLst>
                  <a:ext uri="{0D108BD9-81ED-4DB2-BD59-A6C34878D82A}">
                    <a16:rowId xmlns:a16="http://schemas.microsoft.com/office/drawing/2014/main" val="10001"/>
                  </a:ext>
                </a:extLst>
              </a:tr>
              <a:tr h="195799">
                <a:tc>
                  <a:txBody>
                    <a:bodyPr/>
                    <a:lstStyle/>
                    <a:p>
                      <a:pPr algn="ctr">
                        <a:lnSpc>
                          <a:spcPct val="100000"/>
                        </a:lnSpc>
                      </a:pPr>
                      <a:r>
                        <a:rPr lang="it-IT" sz="900" b="0" strike="noStrike" spc="-1" dirty="0">
                          <a:solidFill>
                            <a:srgbClr val="000000"/>
                          </a:solidFill>
                          <a:latin typeface="Calibri Light"/>
                          <a:ea typeface="ＭＳ Ｐゴシック"/>
                        </a:rPr>
                        <a:t>CRESCO4Portici INTEL/SNB</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ctr">
                        <a:lnSpc>
                          <a:spcPct val="100000"/>
                        </a:lnSpc>
                      </a:pPr>
                      <a:r>
                        <a:rPr lang="it-IT" sz="900" b="0" strike="noStrike" spc="-1" dirty="0">
                          <a:solidFill>
                            <a:srgbClr val="000000"/>
                          </a:solidFill>
                          <a:latin typeface="Calibri Light"/>
                          <a:ea typeface="ＭＳ Ｐゴシック"/>
                        </a:rPr>
                        <a:t>IB QDR </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pPr algn="ctr">
                        <a:lnSpc>
                          <a:spcPct val="100000"/>
                        </a:lnSpc>
                      </a:pPr>
                      <a:r>
                        <a:rPr lang="it-IT" sz="900" b="0" strike="noStrike" spc="-1" dirty="0">
                          <a:solidFill>
                            <a:srgbClr val="000000"/>
                          </a:solidFill>
                          <a:latin typeface="Calibri"/>
                          <a:ea typeface="ＭＳ Ｐゴシック"/>
                        </a:rPr>
                        <a:t>1024/~20</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2"/>
                  </a:ext>
                </a:extLst>
              </a:tr>
              <a:tr h="135886">
                <a:tc>
                  <a:txBody>
                    <a:bodyPr/>
                    <a:lstStyle/>
                    <a:p>
                      <a:pPr algn="ctr">
                        <a:lnSpc>
                          <a:spcPct val="100000"/>
                        </a:lnSpc>
                      </a:pPr>
                      <a:r>
                        <a:rPr lang="it-IT" sz="900" b="0" strike="noStrike" spc="-1" dirty="0">
                          <a:solidFill>
                            <a:srgbClr val="000000"/>
                          </a:solidFill>
                          <a:latin typeface="Calibri Light"/>
                          <a:ea typeface="ＭＳ Ｐゴシック"/>
                        </a:rPr>
                        <a:t>CRESCO4Frascati INTEL/SNB</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cap="flat" cmpd="sng" algn="ctr">
                      <a:solidFill>
                        <a:srgbClr val="FFFFFF"/>
                      </a:solidFill>
                      <a:prstDash val="solid"/>
                      <a:round/>
                      <a:headEnd type="none" w="med" len="med"/>
                      <a:tailEnd type="none" w="med" len="med"/>
                    </a:lnB>
                    <a:solidFill>
                      <a:srgbClr val="BFBFBF"/>
                    </a:solidFill>
                  </a:tcPr>
                </a:tc>
                <a:tc>
                  <a:txBody>
                    <a:bodyPr/>
                    <a:lstStyle/>
                    <a:p>
                      <a:pPr algn="ctr">
                        <a:lnSpc>
                          <a:spcPct val="100000"/>
                        </a:lnSpc>
                      </a:pPr>
                      <a:r>
                        <a:rPr lang="it-IT" sz="900" b="0" strike="noStrike" spc="-1" dirty="0">
                          <a:solidFill>
                            <a:srgbClr val="000000"/>
                          </a:solidFill>
                          <a:latin typeface="Calibri Light"/>
                          <a:ea typeface="ＭＳ Ｐゴシック"/>
                        </a:rPr>
                        <a:t> IB QDR </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cap="flat" cmpd="sng" algn="ctr">
                      <a:solidFill>
                        <a:srgbClr val="FFFFFF"/>
                      </a:solidFill>
                      <a:prstDash val="solid"/>
                      <a:round/>
                      <a:headEnd type="none" w="med" len="med"/>
                      <a:tailEnd type="none" w="med" len="med"/>
                    </a:lnB>
                    <a:solidFill>
                      <a:srgbClr val="BFBFBF"/>
                    </a:solidFill>
                  </a:tcPr>
                </a:tc>
                <a:tc>
                  <a:txBody>
                    <a:bodyPr/>
                    <a:lstStyle/>
                    <a:p>
                      <a:pPr algn="ctr">
                        <a:lnSpc>
                          <a:spcPct val="100000"/>
                        </a:lnSpc>
                      </a:pPr>
                      <a:r>
                        <a:rPr lang="it-IT" sz="900" b="0" strike="noStrike" spc="-1" dirty="0">
                          <a:solidFill>
                            <a:srgbClr val="000000"/>
                          </a:solidFill>
                          <a:latin typeface="Calibri"/>
                          <a:ea typeface="ＭＳ Ｐゴシック"/>
                        </a:rPr>
                        <a:t>1024/~20</a:t>
                      </a:r>
                      <a:endParaRPr lang="it-IT" sz="900" b="0" strike="noStrike" spc="-1" dirty="0">
                        <a:latin typeface="Times New Roman"/>
                      </a:endParaRPr>
                    </a:p>
                  </a:txBody>
                  <a:tcPr>
                    <a:lnL w="720">
                      <a:solidFill>
                        <a:srgbClr val="FFFFFF"/>
                      </a:solidFill>
                    </a:lnL>
                    <a:lnR w="720">
                      <a:solidFill>
                        <a:srgbClr val="FFFFFF"/>
                      </a:solidFill>
                    </a:lnR>
                    <a:lnT w="720">
                      <a:solidFill>
                        <a:srgbClr val="FFFFFF"/>
                      </a:solidFill>
                    </a:lnT>
                    <a:lnB w="72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03"/>
                  </a:ext>
                </a:extLst>
              </a:tr>
              <a:tr h="141202">
                <a:tc>
                  <a:txBody>
                    <a:bodyPr/>
                    <a:lstStyle/>
                    <a:p>
                      <a:pPr algn="ctr">
                        <a:lnSpc>
                          <a:spcPct val="100000"/>
                        </a:lnSpc>
                      </a:pPr>
                      <a:r>
                        <a:rPr lang="it-IT" sz="900" b="0" strike="noStrike" spc="-1" dirty="0">
                          <a:solidFill>
                            <a:srgbClr val="000000"/>
                          </a:solidFill>
                          <a:latin typeface="Calibri Light"/>
                          <a:ea typeface="ＭＳ Ｐゴシック"/>
                        </a:rPr>
                        <a:t>CRESCO4Casaccia INTEL/SNB</a:t>
                      </a:r>
                      <a:endParaRPr lang="it-IT" sz="900" b="0" strike="noStrike" spc="-1" dirty="0">
                        <a:latin typeface="Times New Roman"/>
                      </a:endParaRPr>
                    </a:p>
                  </a:txBody>
                  <a:tcPr>
                    <a:lnL w="720">
                      <a:solidFill>
                        <a:srgbClr val="FFFFFF"/>
                      </a:solidFill>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a:lnSpc>
                          <a:spcPct val="100000"/>
                        </a:lnSpc>
                      </a:pPr>
                      <a:r>
                        <a:rPr lang="it-IT" sz="900" b="0" strike="noStrike" spc="-1" dirty="0">
                          <a:solidFill>
                            <a:srgbClr val="000000"/>
                          </a:solidFill>
                          <a:latin typeface="Calibri Light"/>
                          <a:ea typeface="ＭＳ Ｐゴシック"/>
                        </a:rPr>
                        <a:t> IB QDR </a:t>
                      </a:r>
                      <a:endParaRPr lang="it-IT" sz="900" b="0" strike="noStrike" spc="-1" dirty="0">
                        <a:latin typeface="Times New Roman"/>
                      </a:endParaRPr>
                    </a:p>
                  </a:txBody>
                  <a:tcPr>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a:lnSpc>
                          <a:spcPct val="100000"/>
                        </a:lnSpc>
                      </a:pPr>
                      <a:r>
                        <a:rPr lang="it-IT" sz="900" b="0" strike="noStrike" spc="-1" dirty="0">
                          <a:solidFill>
                            <a:srgbClr val="000000"/>
                          </a:solidFill>
                          <a:latin typeface="Calibri"/>
                          <a:ea typeface="ＭＳ Ｐゴシック"/>
                        </a:rPr>
                        <a:t>512/~10</a:t>
                      </a:r>
                      <a:endParaRPr lang="it-IT" sz="900" b="0" strike="noStrike" spc="-1" dirty="0">
                        <a:latin typeface="Times New Roman"/>
                      </a:endParaRPr>
                    </a:p>
                  </a:txBody>
                  <a:tcPr>
                    <a:lnL w="720" cap="flat" cmpd="sng" algn="ctr">
                      <a:solidFill>
                        <a:srgbClr val="FFFFFF"/>
                      </a:solidFill>
                      <a:prstDash val="solid"/>
                      <a:round/>
                      <a:headEnd type="none" w="med" len="med"/>
                      <a:tailEnd type="none" w="med" len="med"/>
                    </a:lnL>
                    <a:lnR w="720">
                      <a:solidFill>
                        <a:srgbClr val="FFFFFF"/>
                      </a:solidFill>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12734490"/>
                  </a:ext>
                </a:extLst>
              </a:tr>
              <a:tr h="318173">
                <a:tc>
                  <a:txBody>
                    <a:bodyPr/>
                    <a:lstStyle/>
                    <a:p>
                      <a:pPr algn="ctr">
                        <a:lnSpc>
                          <a:spcPct val="100000"/>
                        </a:lnSpc>
                      </a:pPr>
                      <a:r>
                        <a:rPr lang="it-IT" sz="900" b="0" strike="noStrike" spc="-1" dirty="0">
                          <a:solidFill>
                            <a:srgbClr val="000000"/>
                          </a:solidFill>
                          <a:latin typeface="Calibri Light"/>
                          <a:ea typeface="ＭＳ Ｐゴシック"/>
                        </a:rPr>
                        <a:t>CRESCO5Frascati AMD/EPYC+NVIDIA/A100</a:t>
                      </a:r>
                      <a:endParaRPr lang="it-IT" sz="900" b="0" strike="noStrike" spc="-1" dirty="0">
                        <a:latin typeface="Times New Roman"/>
                      </a:endParaRPr>
                    </a:p>
                  </a:txBody>
                  <a:tcPr>
                    <a:lnL w="720">
                      <a:solidFill>
                        <a:srgbClr val="FFFFFF"/>
                      </a:solidFill>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solidFill>
                      <a:schemeClr val="bg1">
                        <a:lumMod val="75000"/>
                      </a:schemeClr>
                    </a:solidFill>
                  </a:tcPr>
                </a:tc>
                <a:tc>
                  <a:txBody>
                    <a:bodyPr/>
                    <a:lstStyle/>
                    <a:p>
                      <a:pPr algn="ctr">
                        <a:lnSpc>
                          <a:spcPct val="100000"/>
                        </a:lnSpc>
                      </a:pPr>
                      <a:r>
                        <a:rPr lang="it-IT" sz="900" b="0" strike="noStrike" spc="-1" dirty="0">
                          <a:solidFill>
                            <a:srgbClr val="000000"/>
                          </a:solidFill>
                          <a:latin typeface="Calibri Light"/>
                          <a:ea typeface="ＭＳ Ｐゴシック"/>
                        </a:rPr>
                        <a:t> IB EDR</a:t>
                      </a:r>
                      <a:endParaRPr lang="it-IT" sz="900" b="0" strike="noStrike" spc="-1" dirty="0">
                        <a:latin typeface="Times New Roman"/>
                      </a:endParaRPr>
                    </a:p>
                  </a:txBody>
                  <a:tcPr>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solidFill>
                      <a:schemeClr val="bg1">
                        <a:lumMod val="75000"/>
                      </a:schemeClr>
                    </a:solidFill>
                  </a:tcPr>
                </a:tc>
                <a:tc>
                  <a:txBody>
                    <a:bodyPr/>
                    <a:lstStyle/>
                    <a:p>
                      <a:pPr algn="ctr">
                        <a:lnSpc>
                          <a:spcPct val="100000"/>
                        </a:lnSpc>
                      </a:pPr>
                      <a:r>
                        <a:rPr lang="it-IT" sz="900" b="0" strike="noStrike" spc="-1" dirty="0">
                          <a:solidFill>
                            <a:srgbClr val="000000"/>
                          </a:solidFill>
                          <a:latin typeface="Calibri"/>
                          <a:ea typeface="ＭＳ Ｐゴシック"/>
                        </a:rPr>
                        <a:t>1280/~100</a:t>
                      </a:r>
                      <a:endParaRPr lang="it-IT" sz="900" b="0" strike="noStrike" spc="-1" dirty="0">
                        <a:latin typeface="Times New Roman"/>
                      </a:endParaRPr>
                    </a:p>
                  </a:txBody>
                  <a:tcPr>
                    <a:lnL w="720" cap="flat" cmpd="sng" algn="ctr">
                      <a:solidFill>
                        <a:srgbClr val="FFFFFF"/>
                      </a:solidFill>
                      <a:prstDash val="solid"/>
                      <a:round/>
                      <a:headEnd type="none" w="med" len="med"/>
                      <a:tailEnd type="none" w="med" len="med"/>
                    </a:lnL>
                    <a:lnR w="720">
                      <a:solidFill>
                        <a:srgbClr val="FFFFFF"/>
                      </a:solidFill>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421524819"/>
                  </a:ext>
                </a:extLst>
              </a:tr>
              <a:tr h="195799">
                <a:tc>
                  <a:txBody>
                    <a:bodyPr/>
                    <a:lstStyle/>
                    <a:p>
                      <a:pPr algn="ctr">
                        <a:lnSpc>
                          <a:spcPct val="100000"/>
                        </a:lnSpc>
                      </a:pPr>
                      <a:r>
                        <a:rPr lang="it-IT" sz="900" b="1" strike="noStrike" spc="-1" dirty="0">
                          <a:solidFill>
                            <a:srgbClr val="000000"/>
                          </a:solidFill>
                          <a:latin typeface="Calibri"/>
                          <a:ea typeface="ＭＳ Ｐゴシック"/>
                        </a:rPr>
                        <a:t>Total </a:t>
                      </a:r>
                      <a:endParaRPr lang="it-IT" sz="900" b="0" strike="noStrike" spc="-1" dirty="0">
                        <a:latin typeface="Times New Roman"/>
                      </a:endParaRPr>
                    </a:p>
                  </a:txBody>
                  <a:tcPr>
                    <a:lnL w="720">
                      <a:solidFill>
                        <a:srgbClr val="FFFFFF"/>
                      </a:solidFill>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a:solidFill>
                        <a:srgbClr val="FFFFFF"/>
                      </a:solidFill>
                    </a:lnB>
                    <a:solidFill>
                      <a:srgbClr val="66FF00"/>
                    </a:solidFill>
                  </a:tcPr>
                </a:tc>
                <a:tc>
                  <a:txBody>
                    <a:bodyPr/>
                    <a:lstStyle/>
                    <a:p>
                      <a:endParaRPr lang="en-US" sz="900" dirty="0"/>
                    </a:p>
                  </a:txBody>
                  <a:tcPr>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a:solidFill>
                        <a:srgbClr val="FFFFFF"/>
                      </a:solidFill>
                    </a:lnB>
                    <a:solidFill>
                      <a:srgbClr val="66FF00"/>
                    </a:solidFill>
                  </a:tcPr>
                </a:tc>
                <a:tc>
                  <a:txBody>
                    <a:bodyPr/>
                    <a:lstStyle/>
                    <a:p>
                      <a:pPr algn="ctr">
                        <a:lnSpc>
                          <a:spcPct val="100000"/>
                        </a:lnSpc>
                      </a:pPr>
                      <a:r>
                        <a:rPr lang="it-IT" sz="900" b="1" strike="noStrike" spc="-1" dirty="0">
                          <a:solidFill>
                            <a:srgbClr val="000000"/>
                          </a:solidFill>
                          <a:latin typeface="Arial"/>
                          <a:ea typeface="ＭＳ Ｐゴシック"/>
                        </a:rPr>
                        <a:t>~24672/~1550</a:t>
                      </a:r>
                      <a:endParaRPr lang="it-IT" sz="900" b="0" strike="noStrike" spc="-1" dirty="0">
                        <a:latin typeface="Times New Roman"/>
                      </a:endParaRPr>
                    </a:p>
                  </a:txBody>
                  <a:tcPr>
                    <a:lnL w="720" cap="flat" cmpd="sng" algn="ctr">
                      <a:solidFill>
                        <a:srgbClr val="FFFFFF"/>
                      </a:solidFill>
                      <a:prstDash val="solid"/>
                      <a:round/>
                      <a:headEnd type="none" w="med" len="med"/>
                      <a:tailEnd type="none" w="med" len="med"/>
                    </a:lnL>
                    <a:lnR w="720">
                      <a:solidFill>
                        <a:srgbClr val="FFFFFF"/>
                      </a:solidFill>
                    </a:lnR>
                    <a:lnT w="720" cap="flat" cmpd="sng" algn="ctr">
                      <a:solidFill>
                        <a:srgbClr val="FFFFFF"/>
                      </a:solidFill>
                      <a:prstDash val="solid"/>
                      <a:round/>
                      <a:headEnd type="none" w="med" len="med"/>
                      <a:tailEnd type="none" w="med" len="med"/>
                    </a:lnT>
                    <a:lnB w="720">
                      <a:solidFill>
                        <a:srgbClr val="FFFFFF"/>
                      </a:solidFill>
                    </a:lnB>
                    <a:solidFill>
                      <a:srgbClr val="66FF00"/>
                    </a:solidFill>
                  </a:tcPr>
                </a:tc>
                <a:extLst>
                  <a:ext uri="{0D108BD9-81ED-4DB2-BD59-A6C34878D82A}">
                    <a16:rowId xmlns:a16="http://schemas.microsoft.com/office/drawing/2014/main" val="10004"/>
                  </a:ext>
                </a:extLst>
              </a:tr>
            </a:tbl>
          </a:graphicData>
        </a:graphic>
      </p:graphicFrame>
      <p:pic>
        <p:nvPicPr>
          <p:cNvPr id="9" name="Immagine 8">
            <a:extLst>
              <a:ext uri="{FF2B5EF4-FFF2-40B4-BE49-F238E27FC236}">
                <a16:creationId xmlns:a16="http://schemas.microsoft.com/office/drawing/2014/main" id="{8B4852C0-830B-CB1A-E756-493719A9A1A9}"/>
              </a:ext>
            </a:extLst>
          </p:cNvPr>
          <p:cNvPicPr>
            <a:picLocks noChangeAspect="1"/>
          </p:cNvPicPr>
          <p:nvPr/>
        </p:nvPicPr>
        <p:blipFill>
          <a:blip r:embed="rId3"/>
          <a:stretch>
            <a:fillRect/>
          </a:stretch>
        </p:blipFill>
        <p:spPr>
          <a:xfrm>
            <a:off x="688424" y="4029761"/>
            <a:ext cx="4876281" cy="1778847"/>
          </a:xfrm>
          <a:prstGeom prst="rect">
            <a:avLst/>
          </a:prstGeom>
        </p:spPr>
      </p:pic>
      <p:sp>
        <p:nvSpPr>
          <p:cNvPr id="10" name="TextBox 2">
            <a:extLst>
              <a:ext uri="{FF2B5EF4-FFF2-40B4-BE49-F238E27FC236}">
                <a16:creationId xmlns:a16="http://schemas.microsoft.com/office/drawing/2014/main" id="{762A1B13-97AE-2338-EBCD-75D56330D564}"/>
              </a:ext>
            </a:extLst>
          </p:cNvPr>
          <p:cNvSpPr txBox="1"/>
          <p:nvPr/>
        </p:nvSpPr>
        <p:spPr>
          <a:xfrm>
            <a:off x="2504031" y="3727091"/>
            <a:ext cx="1317540" cy="276999"/>
          </a:xfrm>
          <a:prstGeom prst="rect">
            <a:avLst/>
          </a:prstGeom>
          <a:noFill/>
        </p:spPr>
        <p:txBody>
          <a:bodyPr wrap="none" rtlCol="0">
            <a:spAutoFit/>
          </a:bodyPr>
          <a:lstStyle/>
          <a:p>
            <a:pPr defTabSz="4114800"/>
            <a:r>
              <a:rPr lang="en-US" sz="1200" b="1" dirty="0">
                <a:latin typeface="Calibri"/>
              </a:rPr>
              <a:t>CRESCO STORAGE</a:t>
            </a:r>
          </a:p>
        </p:txBody>
      </p:sp>
      <p:sp>
        <p:nvSpPr>
          <p:cNvPr id="11" name="CasellaDiTesto 10">
            <a:extLst>
              <a:ext uri="{FF2B5EF4-FFF2-40B4-BE49-F238E27FC236}">
                <a16:creationId xmlns:a16="http://schemas.microsoft.com/office/drawing/2014/main" id="{81BDCB29-7D5D-38A0-42BF-CC1C11294625}"/>
              </a:ext>
            </a:extLst>
          </p:cNvPr>
          <p:cNvSpPr txBox="1"/>
          <p:nvPr/>
        </p:nvSpPr>
        <p:spPr>
          <a:xfrm>
            <a:off x="760160" y="3248567"/>
            <a:ext cx="3281685" cy="461665"/>
          </a:xfrm>
          <a:prstGeom prst="rect">
            <a:avLst/>
          </a:prstGeom>
          <a:noFill/>
        </p:spPr>
        <p:txBody>
          <a:bodyPr wrap="square">
            <a:spAutoFit/>
          </a:bodyPr>
          <a:lstStyle/>
          <a:p>
            <a:pPr algn="just"/>
            <a:r>
              <a:rPr lang="it-IT" sz="1200" dirty="0"/>
              <a:t>FRASCATI: 8 GPU NVIDIA A100</a:t>
            </a:r>
          </a:p>
          <a:p>
            <a:pPr algn="just"/>
            <a:r>
              <a:rPr lang="it-IT" sz="1200" dirty="0"/>
              <a:t>PORTICI: 2 GPU NVIDIA TESLA-V100 </a:t>
            </a:r>
          </a:p>
        </p:txBody>
      </p:sp>
      <p:sp>
        <p:nvSpPr>
          <p:cNvPr id="12" name="TextBox 2">
            <a:extLst>
              <a:ext uri="{FF2B5EF4-FFF2-40B4-BE49-F238E27FC236}">
                <a16:creationId xmlns:a16="http://schemas.microsoft.com/office/drawing/2014/main" id="{CF98B15B-29E9-B068-3319-D8AF5479D5BF}"/>
              </a:ext>
            </a:extLst>
          </p:cNvPr>
          <p:cNvSpPr txBox="1"/>
          <p:nvPr/>
        </p:nvSpPr>
        <p:spPr>
          <a:xfrm>
            <a:off x="2319299" y="1133846"/>
            <a:ext cx="1502271" cy="276999"/>
          </a:xfrm>
          <a:prstGeom prst="rect">
            <a:avLst/>
          </a:prstGeom>
          <a:noFill/>
        </p:spPr>
        <p:txBody>
          <a:bodyPr wrap="none" rtlCol="0">
            <a:spAutoFit/>
          </a:bodyPr>
          <a:lstStyle/>
          <a:p>
            <a:pPr defTabSz="4114800"/>
            <a:r>
              <a:rPr lang="en-US" sz="1200" b="1" dirty="0">
                <a:latin typeface="Calibri"/>
              </a:rPr>
              <a:t>CRESCO HPC clusters</a:t>
            </a:r>
          </a:p>
        </p:txBody>
      </p:sp>
      <p:sp>
        <p:nvSpPr>
          <p:cNvPr id="13" name="CasellaDiTesto 12">
            <a:extLst>
              <a:ext uri="{FF2B5EF4-FFF2-40B4-BE49-F238E27FC236}">
                <a16:creationId xmlns:a16="http://schemas.microsoft.com/office/drawing/2014/main" id="{3AF5F1CA-0B77-72E1-0261-42184BCED19B}"/>
              </a:ext>
            </a:extLst>
          </p:cNvPr>
          <p:cNvSpPr txBox="1"/>
          <p:nvPr/>
        </p:nvSpPr>
        <p:spPr>
          <a:xfrm>
            <a:off x="5593338" y="4692922"/>
            <a:ext cx="3281685" cy="1200329"/>
          </a:xfrm>
          <a:prstGeom prst="rect">
            <a:avLst/>
          </a:prstGeom>
          <a:noFill/>
        </p:spPr>
        <p:txBody>
          <a:bodyPr wrap="square">
            <a:spAutoFit/>
          </a:bodyPr>
          <a:lstStyle/>
          <a:p>
            <a:pPr algn="just"/>
            <a:r>
              <a:rPr lang="it-IT" sz="1200" dirty="0"/>
              <a:t>- Virtual lab: CMAST (</a:t>
            </a:r>
            <a:r>
              <a:rPr lang="en-US" sz="1200" dirty="0">
                <a:solidFill>
                  <a:srgbClr val="000000"/>
                </a:solidFill>
                <a:effectLst/>
                <a:latin typeface="Arial" panose="020B0604020202020204" pitchFamily="34" charset="0"/>
                <a:ea typeface="Arial" panose="020B0604020202020204" pitchFamily="34" charset="0"/>
              </a:rPr>
              <a:t>Computational </a:t>
            </a:r>
            <a:r>
              <a:rPr lang="en-US" sz="1200" dirty="0" err="1">
                <a:solidFill>
                  <a:srgbClr val="000000"/>
                </a:solidFill>
                <a:effectLst/>
                <a:latin typeface="Arial" panose="020B0604020202020204" pitchFamily="34" charset="0"/>
                <a:ea typeface="Arial" panose="020B0604020202020204" pitchFamily="34" charset="0"/>
              </a:rPr>
              <a:t>MAterials</a:t>
            </a:r>
            <a:r>
              <a:rPr lang="en-US" sz="1200" dirty="0">
                <a:solidFill>
                  <a:srgbClr val="000000"/>
                </a:solidFill>
                <a:effectLst/>
                <a:latin typeface="Arial" panose="020B0604020202020204" pitchFamily="34" charset="0"/>
                <a:ea typeface="Arial" panose="020B0604020202020204" pitchFamily="34" charset="0"/>
              </a:rPr>
              <a:t> Science and Technology</a:t>
            </a:r>
            <a:r>
              <a:rPr lang="it-IT" sz="1200" dirty="0"/>
              <a:t>);</a:t>
            </a:r>
          </a:p>
          <a:p>
            <a:pPr marL="171450" indent="-171450" algn="just">
              <a:buFontTx/>
              <a:buChar char="-"/>
            </a:pPr>
            <a:r>
              <a:rPr lang="it-IT" sz="1200" b="0" i="0" u="none" strike="noStrike" dirty="0" err="1">
                <a:effectLst/>
                <a:latin typeface="Roboto" panose="020F0502020204030204" pitchFamily="34" charset="0"/>
              </a:rPr>
              <a:t>Crescoware</a:t>
            </a:r>
            <a:r>
              <a:rPr lang="it-IT" sz="1200" dirty="0">
                <a:latin typeface="Roboto" panose="020F0502020204030204" pitchFamily="34" charset="0"/>
              </a:rPr>
              <a:t>: </a:t>
            </a:r>
            <a:r>
              <a:rPr lang="it-IT" sz="1200" b="0" i="0" u="none" strike="noStrike" dirty="0">
                <a:effectLst/>
                <a:latin typeface="Roboto" panose="020F0502020204030204" pitchFamily="34" charset="0"/>
              </a:rPr>
              <a:t>una piattaforma Software-</a:t>
            </a:r>
            <a:r>
              <a:rPr lang="it-IT" sz="1200" b="0" i="0" u="none" strike="noStrike" dirty="0" err="1">
                <a:effectLst/>
                <a:latin typeface="Roboto" panose="020F0502020204030204" pitchFamily="34" charset="0"/>
              </a:rPr>
              <a:t>as</a:t>
            </a:r>
            <a:r>
              <a:rPr lang="it-IT" sz="1200" b="0" i="0" u="none" strike="noStrike" dirty="0">
                <a:effectLst/>
                <a:latin typeface="Roboto" panose="020F0502020204030204" pitchFamily="34" charset="0"/>
              </a:rPr>
              <a:t>-a-Service (SaaS): HPC &amp; AI;</a:t>
            </a:r>
          </a:p>
          <a:p>
            <a:pPr marL="171450" indent="-171450" algn="just">
              <a:buFontTx/>
              <a:buChar char="-"/>
            </a:pPr>
            <a:r>
              <a:rPr lang="it-IT" sz="1200" dirty="0" err="1"/>
              <a:t>Piatform</a:t>
            </a:r>
            <a:r>
              <a:rPr lang="it-IT" sz="1200" dirty="0"/>
              <a:t> cloud-</a:t>
            </a:r>
            <a:r>
              <a:rPr lang="it-IT" sz="1200" dirty="0" err="1"/>
              <a:t>based</a:t>
            </a:r>
            <a:r>
              <a:rPr lang="it-IT" sz="1200" dirty="0"/>
              <a:t>: smart cities</a:t>
            </a:r>
          </a:p>
          <a:p>
            <a:pPr marL="171450" indent="-171450" algn="just">
              <a:buFontTx/>
              <a:buChar char="-"/>
            </a:pPr>
            <a:endParaRPr lang="it-IT" sz="1200" dirty="0"/>
          </a:p>
        </p:txBody>
      </p:sp>
    </p:spTree>
    <p:extLst>
      <p:ext uri="{BB962C8B-B14F-4D97-AF65-F5344CB8AC3E}">
        <p14:creationId xmlns:p14="http://schemas.microsoft.com/office/powerpoint/2010/main" val="2949482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9E7CE7-0AED-DD4E-B2C6-01B37FC7611F}"/>
              </a:ext>
            </a:extLst>
          </p:cNvPr>
          <p:cNvSpPr>
            <a:spLocks noGrp="1"/>
          </p:cNvSpPr>
          <p:nvPr>
            <p:ph type="title"/>
          </p:nvPr>
        </p:nvSpPr>
        <p:spPr>
          <a:xfrm>
            <a:off x="4771771" y="1235786"/>
            <a:ext cx="2648457" cy="369332"/>
          </a:xfrm>
        </p:spPr>
        <p:txBody>
          <a:bodyPr/>
          <a:lstStyle/>
          <a:p>
            <a:r>
              <a:rPr lang="it-IT" dirty="0"/>
              <a:t>Rome </a:t>
            </a:r>
            <a:r>
              <a:rPr lang="it-IT" dirty="0" err="1"/>
              <a:t>Technopole</a:t>
            </a:r>
            <a:endParaRPr lang="it-IT" dirty="0"/>
          </a:p>
        </p:txBody>
      </p:sp>
      <p:sp>
        <p:nvSpPr>
          <p:cNvPr id="4" name="Segnaposto numero diapositiva 3">
            <a:extLst>
              <a:ext uri="{FF2B5EF4-FFF2-40B4-BE49-F238E27FC236}">
                <a16:creationId xmlns:a16="http://schemas.microsoft.com/office/drawing/2014/main" id="{C2FD1200-B850-1F47-899F-EBEC0ED6033A}"/>
              </a:ext>
            </a:extLst>
          </p:cNvPr>
          <p:cNvSpPr>
            <a:spLocks noGrp="1"/>
          </p:cNvSpPr>
          <p:nvPr>
            <p:ph type="sldNum" sz="quarter" idx="7"/>
          </p:nvPr>
        </p:nvSpPr>
        <p:spPr/>
        <p:txBody>
          <a:bodyPr/>
          <a:lstStyle/>
          <a:p>
            <a:fld id="{B6F15528-21DE-4FAA-801E-634DDDAF4B2B}" type="slidenum">
              <a:rPr lang="it-IT" smtClean="0"/>
              <a:t>2</a:t>
            </a:fld>
            <a:endParaRPr lang="it-IT" dirty="0"/>
          </a:p>
        </p:txBody>
      </p:sp>
      <p:sp>
        <p:nvSpPr>
          <p:cNvPr id="6" name="object 4">
            <a:extLst>
              <a:ext uri="{FF2B5EF4-FFF2-40B4-BE49-F238E27FC236}">
                <a16:creationId xmlns:a16="http://schemas.microsoft.com/office/drawing/2014/main" id="{A1F36412-A890-0A42-8D27-764AB6A5423E}"/>
              </a:ext>
            </a:extLst>
          </p:cNvPr>
          <p:cNvSpPr/>
          <p:nvPr/>
        </p:nvSpPr>
        <p:spPr>
          <a:xfrm>
            <a:off x="304800" y="1634927"/>
            <a:ext cx="3951732" cy="2221991"/>
          </a:xfrm>
          <a:prstGeom prst="rect">
            <a:avLst/>
          </a:prstGeom>
          <a:blipFill>
            <a:blip r:embed="rId2" cstate="print"/>
            <a:stretch>
              <a:fillRect/>
            </a:stretch>
          </a:blipFill>
        </p:spPr>
        <p:txBody>
          <a:bodyPr wrap="square" lIns="0" tIns="0" rIns="0" bIns="0" rtlCol="0"/>
          <a:lstStyle/>
          <a:p>
            <a:endParaRPr/>
          </a:p>
        </p:txBody>
      </p:sp>
      <p:sp>
        <p:nvSpPr>
          <p:cNvPr id="7" name="object 4">
            <a:extLst>
              <a:ext uri="{FF2B5EF4-FFF2-40B4-BE49-F238E27FC236}">
                <a16:creationId xmlns:a16="http://schemas.microsoft.com/office/drawing/2014/main" id="{B1676987-726D-3341-9DE9-64D7585008A4}"/>
              </a:ext>
            </a:extLst>
          </p:cNvPr>
          <p:cNvSpPr/>
          <p:nvPr/>
        </p:nvSpPr>
        <p:spPr>
          <a:xfrm>
            <a:off x="8382000" y="2743200"/>
            <a:ext cx="3499826" cy="2438400"/>
          </a:xfrm>
          <a:prstGeom prst="rect">
            <a:avLst/>
          </a:prstGeom>
          <a:blipFill>
            <a:blip r:embed="rId3" cstate="print"/>
            <a:stretch>
              <a:fillRect/>
            </a:stretch>
          </a:blipFill>
        </p:spPr>
        <p:txBody>
          <a:bodyPr wrap="square" lIns="0" tIns="0" rIns="0" bIns="0" rtlCol="0"/>
          <a:lstStyle/>
          <a:p>
            <a:endParaRPr/>
          </a:p>
        </p:txBody>
      </p:sp>
      <p:sp>
        <p:nvSpPr>
          <p:cNvPr id="8" name="Rettangolo 7">
            <a:extLst>
              <a:ext uri="{FF2B5EF4-FFF2-40B4-BE49-F238E27FC236}">
                <a16:creationId xmlns:a16="http://schemas.microsoft.com/office/drawing/2014/main" id="{5353476C-D2FB-ED41-AC77-5BA9DA910E67}"/>
              </a:ext>
            </a:extLst>
          </p:cNvPr>
          <p:cNvSpPr/>
          <p:nvPr/>
        </p:nvSpPr>
        <p:spPr>
          <a:xfrm>
            <a:off x="4547865" y="1868852"/>
            <a:ext cx="6629400" cy="1354217"/>
          </a:xfrm>
          <a:prstGeom prst="rect">
            <a:avLst/>
          </a:prstGeom>
        </p:spPr>
        <p:txBody>
          <a:bodyPr wrap="square">
            <a:spAutoFit/>
          </a:bodyPr>
          <a:lstStyle/>
          <a:p>
            <a:pPr algn="just"/>
            <a:r>
              <a:rPr lang="it-IT" sz="1600" spc="-5" dirty="0">
                <a:latin typeface="Arial" panose="020B0604020202020204" pitchFamily="34" charset="0"/>
                <a:cs typeface="Arial" panose="020B0604020202020204" pitchFamily="34" charset="0"/>
              </a:rPr>
              <a:t>PNRR </a:t>
            </a:r>
            <a:r>
              <a:rPr lang="it-IT" sz="1600" dirty="0">
                <a:latin typeface="Arial" panose="020B0604020202020204" pitchFamily="34" charset="0"/>
                <a:cs typeface="Arial" panose="020B0604020202020204" pitchFamily="34" charset="0"/>
              </a:rPr>
              <a:t>- Missione 4 - Componente</a:t>
            </a:r>
            <a:r>
              <a:rPr lang="it-IT" sz="1600" spc="-105" dirty="0">
                <a:latin typeface="Arial" panose="020B0604020202020204" pitchFamily="34" charset="0"/>
                <a:cs typeface="Arial" panose="020B0604020202020204" pitchFamily="34" charset="0"/>
              </a:rPr>
              <a:t> </a:t>
            </a:r>
            <a:r>
              <a:rPr lang="it-IT" sz="1600" dirty="0">
                <a:latin typeface="Arial" panose="020B0604020202020204" pitchFamily="34" charset="0"/>
                <a:cs typeface="Arial" panose="020B0604020202020204" pitchFamily="34" charset="0"/>
              </a:rPr>
              <a:t>2, </a:t>
            </a:r>
            <a:r>
              <a:rPr lang="it-IT" sz="1600" spc="-5" dirty="0">
                <a:latin typeface="Arial" panose="020B0604020202020204" pitchFamily="34" charset="0"/>
                <a:cs typeface="Arial" panose="020B0604020202020204" pitchFamily="34" charset="0"/>
              </a:rPr>
              <a:t>Investimento</a:t>
            </a:r>
            <a:r>
              <a:rPr lang="it-IT" sz="1600" spc="-25" dirty="0">
                <a:latin typeface="Arial" panose="020B0604020202020204" pitchFamily="34" charset="0"/>
                <a:cs typeface="Arial" panose="020B0604020202020204" pitchFamily="34" charset="0"/>
              </a:rPr>
              <a:t> </a:t>
            </a:r>
            <a:r>
              <a:rPr lang="it-IT" sz="1600" dirty="0">
                <a:latin typeface="Arial" panose="020B0604020202020204" pitchFamily="34" charset="0"/>
                <a:cs typeface="Arial" panose="020B0604020202020204" pitchFamily="34" charset="0"/>
              </a:rPr>
              <a:t>1.5 “Ecosistemi dell’Innovazione”, relativa ad ambiti tecnologici coerenti con le priorità dell’agenda della ricerca europea e con i contenuti del Piano Nazionale della Ricerca 2021-2027</a:t>
            </a:r>
          </a:p>
          <a:p>
            <a:endParaRPr lang="it-IT" dirty="0"/>
          </a:p>
        </p:txBody>
      </p:sp>
      <p:sp>
        <p:nvSpPr>
          <p:cNvPr id="9" name="Rettangolo 8">
            <a:extLst>
              <a:ext uri="{FF2B5EF4-FFF2-40B4-BE49-F238E27FC236}">
                <a16:creationId xmlns:a16="http://schemas.microsoft.com/office/drawing/2014/main" id="{AB7D085B-F9F2-5640-8F58-0A40D88FE888}"/>
              </a:ext>
            </a:extLst>
          </p:cNvPr>
          <p:cNvSpPr/>
          <p:nvPr/>
        </p:nvSpPr>
        <p:spPr>
          <a:xfrm>
            <a:off x="703583" y="3957719"/>
            <a:ext cx="7335517" cy="1077218"/>
          </a:xfrm>
          <a:prstGeom prst="rect">
            <a:avLst/>
          </a:prstGeom>
        </p:spPr>
        <p:txBody>
          <a:bodyPr wrap="square">
            <a:spAutoFit/>
          </a:bodyPr>
          <a:lstStyle/>
          <a:p>
            <a:pPr marR="5080" algn="just">
              <a:spcBef>
                <a:spcPts val="5"/>
              </a:spcBef>
            </a:pPr>
            <a:r>
              <a:rPr lang="it-IT" sz="1600" dirty="0">
                <a:latin typeface="Arial" panose="020B0604020202020204" pitchFamily="34" charset="0"/>
                <a:cs typeface="Arial" panose="020B0604020202020204" pitchFamily="34" charset="0"/>
              </a:rPr>
              <a:t>Rome </a:t>
            </a:r>
            <a:r>
              <a:rPr lang="it-IT" sz="1600" dirty="0" err="1">
                <a:latin typeface="Arial" panose="020B0604020202020204" pitchFamily="34" charset="0"/>
                <a:cs typeface="Arial" panose="020B0604020202020204" pitchFamily="34" charset="0"/>
              </a:rPr>
              <a:t>Technopole</a:t>
            </a:r>
            <a:r>
              <a:rPr lang="it-IT" sz="1600" dirty="0">
                <a:latin typeface="Arial" panose="020B0604020202020204" pitchFamily="34" charset="0"/>
                <a:cs typeface="Arial" panose="020B0604020202020204" pitchFamily="34" charset="0"/>
              </a:rPr>
              <a:t>: Realizzazione di un Ecosistema di Innovazione a carattere regionale che alimenterà la filiera di ricerca, formazione e innovazione in sinergia con il mondo imprenditoriale, nell'ambito di  tre direttrici tematiche ad alta priorità per il Lazio:</a:t>
            </a:r>
          </a:p>
        </p:txBody>
      </p:sp>
      <p:pic>
        <p:nvPicPr>
          <p:cNvPr id="22" name="Immagine 21">
            <a:extLst>
              <a:ext uri="{FF2B5EF4-FFF2-40B4-BE49-F238E27FC236}">
                <a16:creationId xmlns:a16="http://schemas.microsoft.com/office/drawing/2014/main" id="{56D2B2AF-FB11-5C4D-BA63-609E7B222C2F}"/>
              </a:ext>
            </a:extLst>
          </p:cNvPr>
          <p:cNvPicPr>
            <a:picLocks noChangeAspect="1"/>
          </p:cNvPicPr>
          <p:nvPr/>
        </p:nvPicPr>
        <p:blipFill>
          <a:blip r:embed="rId4"/>
          <a:stretch>
            <a:fillRect/>
          </a:stretch>
        </p:blipFill>
        <p:spPr>
          <a:xfrm>
            <a:off x="681926" y="5024993"/>
            <a:ext cx="7650950" cy="1358900"/>
          </a:xfrm>
          <a:prstGeom prst="rect">
            <a:avLst/>
          </a:prstGeom>
        </p:spPr>
      </p:pic>
      <p:sp>
        <p:nvSpPr>
          <p:cNvPr id="23" name="Ovale 22">
            <a:extLst>
              <a:ext uri="{FF2B5EF4-FFF2-40B4-BE49-F238E27FC236}">
                <a16:creationId xmlns:a16="http://schemas.microsoft.com/office/drawing/2014/main" id="{055975A0-3208-4B4C-AA37-2FFA28610515}"/>
              </a:ext>
            </a:extLst>
          </p:cNvPr>
          <p:cNvSpPr/>
          <p:nvPr/>
        </p:nvSpPr>
        <p:spPr>
          <a:xfrm>
            <a:off x="8153400" y="3886009"/>
            <a:ext cx="3962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a:extLst>
              <a:ext uri="{FF2B5EF4-FFF2-40B4-BE49-F238E27FC236}">
                <a16:creationId xmlns:a16="http://schemas.microsoft.com/office/drawing/2014/main" id="{0B6C791B-4AB7-7742-9454-88DFDDC3031C}"/>
              </a:ext>
            </a:extLst>
          </p:cNvPr>
          <p:cNvSpPr/>
          <p:nvPr/>
        </p:nvSpPr>
        <p:spPr>
          <a:xfrm>
            <a:off x="6858000" y="6349675"/>
            <a:ext cx="4219425" cy="461665"/>
          </a:xfrm>
          <a:prstGeom prst="rect">
            <a:avLst/>
          </a:prstGeom>
        </p:spPr>
        <p:txBody>
          <a:bodyPr wrap="none">
            <a:spAutoFit/>
          </a:bodyPr>
          <a:lstStyle/>
          <a:p>
            <a:r>
              <a:rPr lang="it-IT" sz="1200" dirty="0">
                <a:latin typeface="Arial" panose="020B0604020202020204" pitchFamily="34" charset="0"/>
                <a:cs typeface="Arial" panose="020B0604020202020204" pitchFamily="34" charset="0"/>
                <a:hlinkClick r:id="rId5"/>
              </a:rPr>
              <a:t>https://sites.google.com/uniroma1.it/rome-technopole/home</a:t>
            </a:r>
            <a:endParaRPr lang="it-IT" sz="1200" dirty="0">
              <a:latin typeface="Arial" panose="020B0604020202020204" pitchFamily="34" charset="0"/>
              <a:cs typeface="Arial" panose="020B0604020202020204" pitchFamily="34" charset="0"/>
            </a:endParaRPr>
          </a:p>
          <a:p>
            <a:endParaRPr lang="it-IT"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866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B323C26A-E364-9D35-672C-69AD82D909C6}"/>
              </a:ext>
            </a:extLst>
          </p:cNvPr>
          <p:cNvSpPr>
            <a:spLocks noGrp="1"/>
          </p:cNvSpPr>
          <p:nvPr>
            <p:ph type="title"/>
          </p:nvPr>
        </p:nvSpPr>
        <p:spPr>
          <a:xfrm>
            <a:off x="92675" y="946067"/>
            <a:ext cx="12115800" cy="1575486"/>
          </a:xfrm>
        </p:spPr>
        <p:txBody>
          <a:bodyPr/>
          <a:lstStyle/>
          <a:p>
            <a:br>
              <a:rPr lang="it-IT" sz="1600" dirty="0"/>
            </a:br>
            <a:r>
              <a:rPr lang="it-IT" sz="1600" dirty="0"/>
              <a:t>FP6: AI, </a:t>
            </a:r>
            <a:r>
              <a:rPr lang="it-IT" sz="1600" dirty="0" err="1"/>
              <a:t>virtual</a:t>
            </a:r>
            <a:r>
              <a:rPr lang="it-IT" sz="1600" dirty="0"/>
              <a:t> reality and </a:t>
            </a:r>
            <a:r>
              <a:rPr lang="it-IT" sz="1600" dirty="0" err="1"/>
              <a:t>digital</a:t>
            </a:r>
            <a:r>
              <a:rPr lang="it-IT" sz="1600" dirty="0"/>
              <a:t> twin for </a:t>
            </a:r>
            <a:r>
              <a:rPr lang="it-IT" sz="1600" dirty="0" err="1"/>
              <a:t>advanced</a:t>
            </a:r>
            <a:r>
              <a:rPr lang="it-IT" sz="1600" dirty="0"/>
              <a:t> </a:t>
            </a:r>
            <a:r>
              <a:rPr lang="it-IT" sz="1600" dirty="0" err="1"/>
              <a:t>engineering</a:t>
            </a:r>
            <a:r>
              <a:rPr lang="it-IT" sz="1600" dirty="0"/>
              <a:t> and </a:t>
            </a:r>
            <a:r>
              <a:rPr lang="it-IT" sz="1600" dirty="0" err="1"/>
              <a:t>aerospace</a:t>
            </a:r>
            <a:br>
              <a:rPr lang="it-IT" sz="1600" dirty="0"/>
            </a:br>
            <a:r>
              <a:rPr lang="it-IT" sz="1600" dirty="0"/>
              <a:t>Lead </a:t>
            </a:r>
            <a:r>
              <a:rPr lang="it-IT" sz="1600" dirty="0" err="1"/>
              <a:t>industry</a:t>
            </a:r>
            <a:r>
              <a:rPr lang="it-IT" sz="1600" dirty="0"/>
              <a:t>: </a:t>
            </a:r>
            <a:r>
              <a:rPr lang="it-IT" sz="1600" dirty="0" err="1">
                <a:solidFill>
                  <a:srgbClr val="000000"/>
                </a:solidFill>
              </a:rPr>
              <a:t>Thales</a:t>
            </a:r>
            <a:r>
              <a:rPr lang="it-IT" sz="1600" dirty="0">
                <a:solidFill>
                  <a:srgbClr val="000000"/>
                </a:solidFill>
              </a:rPr>
              <a:t> Alenia Space</a:t>
            </a:r>
            <a:br>
              <a:rPr lang="it-IT" sz="1600" dirty="0"/>
            </a:br>
            <a:r>
              <a:rPr lang="it-IT" sz="1600" dirty="0" err="1"/>
              <a:t>Universities</a:t>
            </a:r>
            <a:r>
              <a:rPr lang="it-IT" sz="1600" dirty="0"/>
              <a:t> and EPR: </a:t>
            </a:r>
            <a:r>
              <a:rPr lang="it-IT" sz="1600" b="0" dirty="0">
                <a:solidFill>
                  <a:srgbClr val="000000"/>
                </a:solidFill>
              </a:rPr>
              <a:t>Università La Sapienza, Università di Roma Tor Vergata, Università degli studi Roma Tre, Università degli studi di Cassino e del Lazio Meridionale,  Università della Tuscia, CNR, LUISS, INFN, ENEA, Università Campus </a:t>
            </a:r>
            <a:r>
              <a:rPr lang="it-IT" sz="1600" b="0" dirty="0" err="1">
                <a:solidFill>
                  <a:srgbClr val="000000"/>
                </a:solidFill>
              </a:rPr>
              <a:t>Bio</a:t>
            </a:r>
            <a:r>
              <a:rPr lang="it-IT" sz="1600" b="0" dirty="0">
                <a:solidFill>
                  <a:srgbClr val="000000"/>
                </a:solidFill>
              </a:rPr>
              <a:t>-Medico Roma</a:t>
            </a:r>
            <a:br>
              <a:rPr lang="it-IT" sz="1600" b="0" dirty="0">
                <a:solidFill>
                  <a:srgbClr val="000000"/>
                </a:solidFill>
              </a:rPr>
            </a:br>
            <a:r>
              <a:rPr lang="it-IT" sz="1600" dirty="0" err="1"/>
              <a:t>Industries</a:t>
            </a:r>
            <a:r>
              <a:rPr lang="it-IT" sz="1600" dirty="0"/>
              <a:t> and </a:t>
            </a:r>
            <a:r>
              <a:rPr lang="it-IT" sz="1600" dirty="0" err="1"/>
              <a:t>other</a:t>
            </a:r>
            <a:r>
              <a:rPr lang="it-IT" sz="1600" dirty="0"/>
              <a:t> </a:t>
            </a:r>
            <a:r>
              <a:rPr lang="it-IT" sz="1600" dirty="0" err="1"/>
              <a:t>entities</a:t>
            </a:r>
            <a:r>
              <a:rPr lang="it-IT" sz="1600" dirty="0"/>
              <a:t>: </a:t>
            </a:r>
            <a:r>
              <a:rPr lang="it-IT" sz="1600" b="0" dirty="0">
                <a:solidFill>
                  <a:srgbClr val="000000"/>
                </a:solidFill>
              </a:rPr>
              <a:t>Airbus Italia, </a:t>
            </a:r>
            <a:r>
              <a:rPr lang="it-IT" sz="1600" b="0" dirty="0" err="1">
                <a:solidFill>
                  <a:srgbClr val="000000"/>
                </a:solidFill>
              </a:rPr>
              <a:t>Almaviva</a:t>
            </a:r>
            <a:r>
              <a:rPr lang="it-IT" sz="1600" b="0" dirty="0">
                <a:solidFill>
                  <a:srgbClr val="000000"/>
                </a:solidFill>
              </a:rPr>
              <a:t>, </a:t>
            </a:r>
            <a:r>
              <a:rPr lang="it-IT" sz="1600" b="0" dirty="0" err="1">
                <a:solidFill>
                  <a:srgbClr val="000000"/>
                </a:solidFill>
              </a:rPr>
              <a:t>Bvtech</a:t>
            </a:r>
            <a:r>
              <a:rPr lang="it-IT" sz="1600" b="0" dirty="0">
                <a:solidFill>
                  <a:srgbClr val="000000"/>
                </a:solidFill>
              </a:rPr>
              <a:t>, MBDA</a:t>
            </a:r>
            <a:endParaRPr lang="it-IT" sz="1800" b="0" dirty="0">
              <a:solidFill>
                <a:schemeClr val="accent5">
                  <a:lumMod val="10000"/>
                </a:schemeClr>
              </a:solidFill>
            </a:endParaRPr>
          </a:p>
        </p:txBody>
      </p:sp>
      <p:sp>
        <p:nvSpPr>
          <p:cNvPr id="10" name="Rettangolo 9">
            <a:extLst>
              <a:ext uri="{FF2B5EF4-FFF2-40B4-BE49-F238E27FC236}">
                <a16:creationId xmlns:a16="http://schemas.microsoft.com/office/drawing/2014/main" id="{B21D2A60-0D32-7B4C-A0CC-8EC220446939}"/>
              </a:ext>
            </a:extLst>
          </p:cNvPr>
          <p:cNvSpPr/>
          <p:nvPr/>
        </p:nvSpPr>
        <p:spPr>
          <a:xfrm>
            <a:off x="92675" y="2739031"/>
            <a:ext cx="11701849" cy="646331"/>
          </a:xfrm>
          <a:prstGeom prst="rect">
            <a:avLst/>
          </a:prstGeom>
        </p:spPr>
        <p:txBody>
          <a:bodyPr wrap="square">
            <a:spAutoFit/>
          </a:bodyPr>
          <a:lstStyle/>
          <a:p>
            <a:pPr algn="just"/>
            <a:r>
              <a:rPr lang="it-IT" dirty="0" err="1">
                <a:solidFill>
                  <a:srgbClr val="202124"/>
                </a:solidFill>
                <a:latin typeface="Arial" panose="020B0604020202020204" pitchFamily="34" charset="0"/>
                <a:cs typeface="Arial" panose="020B0604020202020204" pitchFamily="34" charset="0"/>
              </a:rPr>
              <a:t>This</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project</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is</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centered</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within</a:t>
            </a:r>
            <a:r>
              <a:rPr lang="it-IT" dirty="0">
                <a:solidFill>
                  <a:srgbClr val="202124"/>
                </a:solidFill>
                <a:latin typeface="Arial" panose="020B0604020202020204" pitchFamily="34" charset="0"/>
                <a:cs typeface="Arial" panose="020B0604020202020204" pitchFamily="34" charset="0"/>
              </a:rPr>
              <a:t> the </a:t>
            </a:r>
            <a:r>
              <a:rPr lang="it-IT" dirty="0" err="1">
                <a:solidFill>
                  <a:srgbClr val="202124"/>
                </a:solidFill>
                <a:latin typeface="Arial" panose="020B0604020202020204" pitchFamily="34" charset="0"/>
                <a:cs typeface="Arial" panose="020B0604020202020204" pitchFamily="34" charset="0"/>
              </a:rPr>
              <a:t>digital</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transition</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stream</a:t>
            </a:r>
            <a:r>
              <a:rPr lang="it-IT" dirty="0">
                <a:solidFill>
                  <a:srgbClr val="202124"/>
                </a:solidFill>
                <a:latin typeface="Arial" panose="020B0604020202020204" pitchFamily="34" charset="0"/>
                <a:cs typeface="Arial" panose="020B0604020202020204" pitchFamily="34" charset="0"/>
              </a:rPr>
              <a:t> and </a:t>
            </a:r>
            <a:r>
              <a:rPr lang="it-IT" dirty="0" err="1">
                <a:solidFill>
                  <a:srgbClr val="202124"/>
                </a:solidFill>
                <a:latin typeface="Arial" panose="020B0604020202020204" pitchFamily="34" charset="0"/>
                <a:cs typeface="Arial" panose="020B0604020202020204" pitchFamily="34" charset="0"/>
              </a:rPr>
              <a:t>involved</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different</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activities</a:t>
            </a:r>
            <a:r>
              <a:rPr lang="it-IT" dirty="0">
                <a:solidFill>
                  <a:srgbClr val="202124"/>
                </a:solidFill>
                <a:latin typeface="Arial" panose="020B0604020202020204" pitchFamily="34" charset="0"/>
                <a:cs typeface="Arial" panose="020B0604020202020204" pitchFamily="34" charset="0"/>
              </a:rPr>
              <a:t> in the </a:t>
            </a:r>
            <a:r>
              <a:rPr lang="it-IT" dirty="0" err="1">
                <a:solidFill>
                  <a:srgbClr val="202124"/>
                </a:solidFill>
                <a:latin typeface="Arial" panose="020B0604020202020204" pitchFamily="34" charset="0"/>
                <a:cs typeface="Arial" panose="020B0604020202020204" pitchFamily="34" charset="0"/>
              </a:rPr>
              <a:t>innovation</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ecosystem</a:t>
            </a:r>
            <a:r>
              <a:rPr lang="it-IT" dirty="0">
                <a:solidFill>
                  <a:srgbClr val="202124"/>
                </a:solidFill>
                <a:latin typeface="Arial" panose="020B0604020202020204" pitchFamily="34" charset="0"/>
                <a:cs typeface="Arial" panose="020B0604020202020204" pitchFamily="34" charset="0"/>
              </a:rPr>
              <a:t> </a:t>
            </a:r>
            <a:r>
              <a:rPr lang="it-IT" dirty="0" err="1">
                <a:solidFill>
                  <a:srgbClr val="202124"/>
                </a:solidFill>
                <a:latin typeface="Arial" panose="020B0604020202020204" pitchFamily="34" charset="0"/>
                <a:cs typeface="Arial" panose="020B0604020202020204" pitchFamily="34" charset="0"/>
              </a:rPr>
              <a:t>perspective</a:t>
            </a:r>
            <a:endParaRPr lang="it-IT" dirty="0">
              <a:latin typeface="Arial" panose="020B0604020202020204" pitchFamily="34" charset="0"/>
              <a:cs typeface="Arial" panose="020B0604020202020204" pitchFamily="34" charset="0"/>
            </a:endParaRPr>
          </a:p>
        </p:txBody>
      </p:sp>
      <p:pic>
        <p:nvPicPr>
          <p:cNvPr id="32" name="Immagine 31">
            <a:extLst>
              <a:ext uri="{FF2B5EF4-FFF2-40B4-BE49-F238E27FC236}">
                <a16:creationId xmlns:a16="http://schemas.microsoft.com/office/drawing/2014/main" id="{AAFE06A2-6571-D543-837B-D69E052F5173}"/>
              </a:ext>
            </a:extLst>
          </p:cNvPr>
          <p:cNvPicPr>
            <a:picLocks noChangeAspect="1"/>
          </p:cNvPicPr>
          <p:nvPr/>
        </p:nvPicPr>
        <p:blipFill>
          <a:blip r:embed="rId2"/>
          <a:stretch>
            <a:fillRect/>
          </a:stretch>
        </p:blipFill>
        <p:spPr>
          <a:xfrm>
            <a:off x="10715024" y="3687805"/>
            <a:ext cx="1460500" cy="2438400"/>
          </a:xfrm>
          <a:prstGeom prst="rect">
            <a:avLst/>
          </a:prstGeom>
        </p:spPr>
      </p:pic>
      <p:sp>
        <p:nvSpPr>
          <p:cNvPr id="33" name="object 5">
            <a:extLst>
              <a:ext uri="{FF2B5EF4-FFF2-40B4-BE49-F238E27FC236}">
                <a16:creationId xmlns:a16="http://schemas.microsoft.com/office/drawing/2014/main" id="{0C2A98DF-BAAB-584A-BC55-21B21D4BCD36}"/>
              </a:ext>
            </a:extLst>
          </p:cNvPr>
          <p:cNvSpPr txBox="1"/>
          <p:nvPr/>
        </p:nvSpPr>
        <p:spPr>
          <a:xfrm>
            <a:off x="228600" y="3436644"/>
            <a:ext cx="10486424" cy="1120820"/>
          </a:xfrm>
          <a:prstGeom prst="rect">
            <a:avLst/>
          </a:prstGeom>
        </p:spPr>
        <p:txBody>
          <a:bodyPr vert="horz" wrap="square" lIns="0" tIns="12700" rIns="0" bIns="0" rtlCol="0">
            <a:spAutoFit/>
          </a:bodyPr>
          <a:lstStyle/>
          <a:p>
            <a:pPr marL="12700" marR="5080" indent="66675" algn="just">
              <a:lnSpc>
                <a:spcPct val="100000"/>
              </a:lnSpc>
              <a:spcBef>
                <a:spcPts val="100"/>
              </a:spcBef>
              <a:tabLst>
                <a:tab pos="1932939" algn="l"/>
              </a:tabLst>
            </a:pPr>
            <a:r>
              <a:rPr lang="it-IT" sz="1800" spc="-5" dirty="0">
                <a:solidFill>
                  <a:srgbClr val="000000"/>
                </a:solidFill>
                <a:latin typeface="Arial" panose="020B0604020202020204" pitchFamily="34" charset="0"/>
                <a:cs typeface="Arial" panose="020B0604020202020204" pitchFamily="34" charset="0"/>
              </a:rPr>
              <a:t>Target: </a:t>
            </a:r>
            <a:r>
              <a:rPr sz="1800" dirty="0">
                <a:solidFill>
                  <a:srgbClr val="000000"/>
                </a:solidFill>
                <a:latin typeface="Arial" panose="020B0604020202020204" pitchFamily="34" charset="0"/>
                <a:cs typeface="Arial" panose="020B0604020202020204" pitchFamily="34" charset="0"/>
              </a:rPr>
              <a:t>to</a:t>
            </a:r>
            <a:r>
              <a:rPr sz="1800" spc="5" dirty="0">
                <a:solidFill>
                  <a:srgbClr val="000000"/>
                </a:solidFill>
                <a:latin typeface="Arial" panose="020B0604020202020204" pitchFamily="34" charset="0"/>
                <a:cs typeface="Arial" panose="020B0604020202020204" pitchFamily="34" charset="0"/>
              </a:rPr>
              <a:t> </a:t>
            </a:r>
            <a:r>
              <a:rPr sz="1800" b="1" spc="-5" dirty="0">
                <a:solidFill>
                  <a:srgbClr val="000000"/>
                </a:solidFill>
                <a:latin typeface="Arial" panose="020B0604020202020204" pitchFamily="34" charset="0"/>
                <a:cs typeface="Arial" panose="020B0604020202020204" pitchFamily="34" charset="0"/>
              </a:rPr>
              <a:t>create</a:t>
            </a:r>
            <a:r>
              <a:rPr sz="1800" b="1" spc="25" dirty="0">
                <a:solidFill>
                  <a:srgbClr val="000000"/>
                </a:solidFill>
                <a:latin typeface="Arial" panose="020B0604020202020204" pitchFamily="34" charset="0"/>
                <a:cs typeface="Arial" panose="020B0604020202020204" pitchFamily="34" charset="0"/>
              </a:rPr>
              <a:t> </a:t>
            </a:r>
            <a:r>
              <a:rPr sz="1800" b="1" spc="-5" dirty="0">
                <a:solidFill>
                  <a:srgbClr val="000000"/>
                </a:solidFill>
                <a:latin typeface="Arial" panose="020B0604020202020204" pitchFamily="34" charset="0"/>
                <a:cs typeface="Arial" panose="020B0604020202020204" pitchFamily="34" charset="0"/>
              </a:rPr>
              <a:t>a</a:t>
            </a:r>
            <a:r>
              <a:rPr sz="1800" b="1" dirty="0">
                <a:solidFill>
                  <a:srgbClr val="000000"/>
                </a:solidFill>
                <a:latin typeface="Arial" panose="020B0604020202020204" pitchFamily="34" charset="0"/>
                <a:cs typeface="Arial" panose="020B0604020202020204" pitchFamily="34" charset="0"/>
              </a:rPr>
              <a:t> </a:t>
            </a:r>
            <a:r>
              <a:rPr sz="1800" b="1" spc="-5" dirty="0">
                <a:solidFill>
                  <a:srgbClr val="000000"/>
                </a:solidFill>
                <a:latin typeface="Arial" panose="020B0604020202020204" pitchFamily="34" charset="0"/>
                <a:cs typeface="Arial" panose="020B0604020202020204" pitchFamily="34" charset="0"/>
              </a:rPr>
              <a:t>Joint</a:t>
            </a:r>
            <a:r>
              <a:rPr sz="1800" b="1" spc="5" dirty="0">
                <a:solidFill>
                  <a:srgbClr val="000000"/>
                </a:solidFill>
                <a:latin typeface="Arial" panose="020B0604020202020204" pitchFamily="34" charset="0"/>
                <a:cs typeface="Arial" panose="020B0604020202020204" pitchFamily="34" charset="0"/>
              </a:rPr>
              <a:t> </a:t>
            </a:r>
            <a:r>
              <a:rPr sz="1800" b="1" dirty="0">
                <a:solidFill>
                  <a:srgbClr val="000000"/>
                </a:solidFill>
                <a:latin typeface="Arial" panose="020B0604020202020204" pitchFamily="34" charset="0"/>
                <a:cs typeface="Arial" panose="020B0604020202020204" pitchFamily="34" charset="0"/>
              </a:rPr>
              <a:t>Lab </a:t>
            </a:r>
            <a:r>
              <a:rPr sz="1800" dirty="0">
                <a:solidFill>
                  <a:srgbClr val="000000"/>
                </a:solidFill>
                <a:latin typeface="Arial" panose="020B0604020202020204" pitchFamily="34" charset="0"/>
                <a:cs typeface="Arial" panose="020B0604020202020204" pitchFamily="34" charset="0"/>
              </a:rPr>
              <a:t>to</a:t>
            </a:r>
            <a:r>
              <a:rPr sz="1800" spc="5"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promote a</a:t>
            </a:r>
            <a:r>
              <a:rPr sz="1800" spc="5"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stable</a:t>
            </a:r>
            <a:r>
              <a:rPr sz="1800" spc="5"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cooperation</a:t>
            </a:r>
            <a:r>
              <a:rPr sz="1800" spc="25" dirty="0">
                <a:solidFill>
                  <a:srgbClr val="000000"/>
                </a:solidFill>
                <a:latin typeface="Arial" panose="020B0604020202020204" pitchFamily="34" charset="0"/>
                <a:cs typeface="Arial" panose="020B0604020202020204" pitchFamily="34" charset="0"/>
              </a:rPr>
              <a:t> </a:t>
            </a:r>
            <a:r>
              <a:rPr sz="1800" spc="-10" dirty="0">
                <a:solidFill>
                  <a:srgbClr val="000000"/>
                </a:solidFill>
                <a:latin typeface="Arial" panose="020B0604020202020204" pitchFamily="34" charset="0"/>
                <a:cs typeface="Arial" panose="020B0604020202020204" pitchFamily="34" charset="0"/>
              </a:rPr>
              <a:t>between</a:t>
            </a:r>
            <a:r>
              <a:rPr sz="1800" spc="5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universities, </a:t>
            </a:r>
            <a:r>
              <a:rPr sz="1800" spc="-484"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research</a:t>
            </a:r>
            <a:r>
              <a:rPr sz="180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centers</a:t>
            </a:r>
            <a:r>
              <a:rPr sz="180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and</a:t>
            </a:r>
            <a:r>
              <a:rPr sz="1800" spc="5"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industries</a:t>
            </a:r>
            <a:r>
              <a:rPr lang="it-IT" dirty="0">
                <a:solidFill>
                  <a:srgbClr val="000000"/>
                </a:solidFill>
                <a:latin typeface="Arial" panose="020B0604020202020204" pitchFamily="34" charset="0"/>
                <a:cs typeface="Arial" panose="020B0604020202020204" pitchFamily="34" charset="0"/>
              </a:rPr>
              <a:t> </a:t>
            </a:r>
            <a:r>
              <a:rPr lang="it-IT" spc="-5" dirty="0">
                <a:solidFill>
                  <a:srgbClr val="000000"/>
                </a:solidFill>
                <a:latin typeface="Arial" panose="020B0604020202020204" pitchFamily="34" charset="0"/>
                <a:cs typeface="Arial" panose="020B0604020202020204" pitchFamily="34" charset="0"/>
              </a:rPr>
              <a:t>u</a:t>
            </a:r>
            <a:r>
              <a:rPr sz="1800" spc="-5" dirty="0">
                <a:solidFill>
                  <a:srgbClr val="000000"/>
                </a:solidFill>
                <a:latin typeface="Arial" panose="020B0604020202020204" pitchFamily="34" charset="0"/>
                <a:cs typeface="Arial" panose="020B0604020202020204" pitchFamily="34" charset="0"/>
              </a:rPr>
              <a:t>sing</a:t>
            </a:r>
            <a:r>
              <a:rPr sz="1800" spc="5" dirty="0">
                <a:solidFill>
                  <a:srgbClr val="000000"/>
                </a:solidFill>
                <a:latin typeface="Arial" panose="020B0604020202020204" pitchFamily="34" charset="0"/>
                <a:cs typeface="Arial" panose="020B0604020202020204" pitchFamily="34" charset="0"/>
              </a:rPr>
              <a:t> </a:t>
            </a:r>
            <a:r>
              <a:rPr sz="1800" dirty="0">
                <a:solidFill>
                  <a:srgbClr val="000000"/>
                </a:solidFill>
                <a:latin typeface="Arial" panose="020B0604020202020204" pitchFamily="34" charset="0"/>
                <a:cs typeface="Arial" panose="020B0604020202020204" pitchFamily="34" charset="0"/>
              </a:rPr>
              <a:t>the</a:t>
            </a:r>
            <a:r>
              <a:rPr sz="1800" spc="-5" dirty="0">
                <a:solidFill>
                  <a:srgbClr val="000000"/>
                </a:solidFill>
                <a:latin typeface="Arial" panose="020B0604020202020204" pitchFamily="34" charset="0"/>
                <a:cs typeface="Arial" panose="020B0604020202020204" pitchFamily="34" charset="0"/>
              </a:rPr>
              <a:t> Lab</a:t>
            </a:r>
            <a:r>
              <a:rPr sz="1800" b="1" spc="-5" dirty="0">
                <a:solidFill>
                  <a:srgbClr val="000000"/>
                </a:solidFill>
                <a:latin typeface="Arial" panose="020B0604020202020204" pitchFamily="34" charset="0"/>
                <a:cs typeface="Arial" panose="020B0604020202020204" pitchFamily="34" charset="0"/>
              </a:rPr>
              <a:t>,</a:t>
            </a:r>
            <a:r>
              <a:rPr lang="it-IT" sz="1800" b="1" spc="-5" dirty="0">
                <a:solidFill>
                  <a:srgbClr val="000000"/>
                </a:solidFill>
                <a:latin typeface="Arial" panose="020B0604020202020204" pitchFamily="34" charset="0"/>
                <a:cs typeface="Arial" panose="020B0604020202020204" pitchFamily="34" charset="0"/>
              </a:rPr>
              <a:t> </a:t>
            </a:r>
            <a:r>
              <a:rPr sz="1800" b="1" dirty="0">
                <a:solidFill>
                  <a:srgbClr val="000000"/>
                </a:solidFill>
                <a:latin typeface="Arial" panose="020B0604020202020204" pitchFamily="34" charset="0"/>
                <a:cs typeface="Arial" panose="020B0604020202020204" pitchFamily="34" charset="0"/>
              </a:rPr>
              <a:t>to</a:t>
            </a:r>
            <a:r>
              <a:rPr sz="1800" b="1" spc="5" dirty="0">
                <a:solidFill>
                  <a:srgbClr val="000000"/>
                </a:solidFill>
                <a:latin typeface="Arial" panose="020B0604020202020204" pitchFamily="34" charset="0"/>
                <a:cs typeface="Arial" panose="020B0604020202020204" pitchFamily="34" charset="0"/>
              </a:rPr>
              <a:t> </a:t>
            </a:r>
            <a:r>
              <a:rPr sz="1800" b="1" spc="-10" dirty="0">
                <a:solidFill>
                  <a:srgbClr val="000000"/>
                </a:solidFill>
                <a:latin typeface="Arial" panose="020B0604020202020204" pitchFamily="34" charset="0"/>
                <a:cs typeface="Arial" panose="020B0604020202020204" pitchFamily="34" charset="0"/>
              </a:rPr>
              <a:t>develop</a:t>
            </a:r>
            <a:r>
              <a:rPr sz="1800" b="1" spc="30" dirty="0">
                <a:solidFill>
                  <a:srgbClr val="000000"/>
                </a:solidFill>
                <a:latin typeface="Arial" panose="020B0604020202020204" pitchFamily="34" charset="0"/>
                <a:cs typeface="Arial" panose="020B0604020202020204" pitchFamily="34" charset="0"/>
              </a:rPr>
              <a:t> </a:t>
            </a:r>
            <a:r>
              <a:rPr sz="1800" b="1" dirty="0">
                <a:solidFill>
                  <a:srgbClr val="000000"/>
                </a:solidFill>
                <a:latin typeface="Arial" panose="020B0604020202020204" pitchFamily="34" charset="0"/>
                <a:cs typeface="Arial" panose="020B0604020202020204" pitchFamily="34" charset="0"/>
              </a:rPr>
              <a:t>proof-of-concept</a:t>
            </a:r>
            <a:r>
              <a:rPr sz="1800" b="1" spc="-5" dirty="0">
                <a:solidFill>
                  <a:srgbClr val="000000"/>
                </a:solidFill>
                <a:latin typeface="Arial" panose="020B0604020202020204" pitchFamily="34" charset="0"/>
                <a:cs typeface="Arial" panose="020B0604020202020204" pitchFamily="34" charset="0"/>
              </a:rPr>
              <a:t> </a:t>
            </a:r>
            <a:r>
              <a:rPr sz="1800" b="1" spc="-10" dirty="0">
                <a:solidFill>
                  <a:srgbClr val="000000"/>
                </a:solidFill>
                <a:latin typeface="Arial" panose="020B0604020202020204" pitchFamily="34" charset="0"/>
                <a:cs typeface="Arial" panose="020B0604020202020204" pitchFamily="34" charset="0"/>
              </a:rPr>
              <a:t>level</a:t>
            </a:r>
            <a:r>
              <a:rPr sz="1800" b="1" spc="35" dirty="0">
                <a:solidFill>
                  <a:srgbClr val="000000"/>
                </a:solidFill>
                <a:latin typeface="Arial" panose="020B0604020202020204" pitchFamily="34" charset="0"/>
                <a:cs typeface="Arial" panose="020B0604020202020204" pitchFamily="34" charset="0"/>
              </a:rPr>
              <a:t> </a:t>
            </a:r>
            <a:r>
              <a:rPr sz="1800" b="1" spc="-5" dirty="0">
                <a:solidFill>
                  <a:srgbClr val="000000"/>
                </a:solidFill>
                <a:latin typeface="Arial" panose="020B0604020202020204" pitchFamily="34" charset="0"/>
                <a:cs typeface="Arial" panose="020B0604020202020204" pitchFamily="34" charset="0"/>
              </a:rPr>
              <a:t>activitie</a:t>
            </a:r>
            <a:r>
              <a:rPr sz="1800" spc="-5" dirty="0">
                <a:solidFill>
                  <a:srgbClr val="000000"/>
                </a:solidFill>
                <a:latin typeface="Arial" panose="020B0604020202020204" pitchFamily="34" charset="0"/>
                <a:cs typeface="Arial" panose="020B0604020202020204" pitchFamily="34" charset="0"/>
              </a:rPr>
              <a:t>s</a:t>
            </a:r>
            <a:r>
              <a:rPr sz="1800" spc="35"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in</a:t>
            </a:r>
            <a:r>
              <a:rPr sz="1800" spc="-10" dirty="0">
                <a:solidFill>
                  <a:srgbClr val="000000"/>
                </a:solidFill>
                <a:latin typeface="Arial" panose="020B0604020202020204" pitchFamily="34" charset="0"/>
                <a:cs typeface="Arial" panose="020B0604020202020204" pitchFamily="34" charset="0"/>
              </a:rPr>
              <a:t> </a:t>
            </a:r>
            <a:r>
              <a:rPr sz="1800" dirty="0">
                <a:solidFill>
                  <a:srgbClr val="000000"/>
                </a:solidFill>
                <a:latin typeface="Arial" panose="020B0604020202020204" pitchFamily="34" charset="0"/>
                <a:cs typeface="Arial" panose="020B0604020202020204" pitchFamily="34" charset="0"/>
              </a:rPr>
              <a:t>the</a:t>
            </a:r>
            <a:r>
              <a:rPr sz="1800" spc="-1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field</a:t>
            </a:r>
            <a:r>
              <a:rPr sz="1800" dirty="0">
                <a:solidFill>
                  <a:srgbClr val="000000"/>
                </a:solidFill>
                <a:latin typeface="Arial" panose="020B0604020202020204" pitchFamily="34" charset="0"/>
                <a:cs typeface="Arial" panose="020B0604020202020204" pitchFamily="34" charset="0"/>
              </a:rPr>
              <a:t> of</a:t>
            </a:r>
            <a:r>
              <a:rPr lang="it-IT" sz="1800" spc="-1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advanced </a:t>
            </a:r>
            <a:r>
              <a:rPr sz="180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engineering</a:t>
            </a:r>
            <a:r>
              <a:rPr lang="it-IT" spc="-5"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including</a:t>
            </a:r>
            <a:r>
              <a:rPr sz="1800" spc="2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space</a:t>
            </a:r>
            <a:r>
              <a:rPr sz="1800" spc="1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applications,</a:t>
            </a:r>
            <a:r>
              <a:rPr sz="1800" spc="3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aerospace,</a:t>
            </a:r>
            <a:r>
              <a:rPr sz="1800" spc="2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satellite</a:t>
            </a:r>
            <a:r>
              <a:rPr sz="1800" spc="1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technologies,</a:t>
            </a:r>
            <a:r>
              <a:rPr sz="1800" spc="30"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exploiting</a:t>
            </a:r>
            <a:r>
              <a:rPr sz="1800" spc="30" dirty="0">
                <a:solidFill>
                  <a:srgbClr val="000000"/>
                </a:solidFill>
                <a:latin typeface="Arial" panose="020B0604020202020204" pitchFamily="34" charset="0"/>
                <a:cs typeface="Arial" panose="020B0604020202020204" pitchFamily="34" charset="0"/>
              </a:rPr>
              <a:t> </a:t>
            </a:r>
            <a:r>
              <a:rPr lang="it-IT" spc="-5" dirty="0">
                <a:solidFill>
                  <a:srgbClr val="000000"/>
                </a:solidFill>
                <a:latin typeface="Arial" panose="020B0604020202020204" pitchFamily="34" charset="0"/>
                <a:cs typeface="Arial" panose="020B0604020202020204" pitchFamily="34" charset="0"/>
              </a:rPr>
              <a:t>d</a:t>
            </a:r>
            <a:r>
              <a:rPr sz="1800" spc="-5" dirty="0" err="1">
                <a:solidFill>
                  <a:srgbClr val="000000"/>
                </a:solidFill>
                <a:latin typeface="Arial" panose="020B0604020202020204" pitchFamily="34" charset="0"/>
                <a:cs typeface="Arial" panose="020B0604020202020204" pitchFamily="34" charset="0"/>
              </a:rPr>
              <a:t>igital</a:t>
            </a:r>
            <a:r>
              <a:rPr sz="1800" spc="-5" dirty="0">
                <a:solidFill>
                  <a:srgbClr val="000000"/>
                </a:solidFill>
                <a:latin typeface="Arial" panose="020B0604020202020204" pitchFamily="34" charset="0"/>
                <a:cs typeface="Arial" panose="020B0604020202020204" pitchFamily="34" charset="0"/>
              </a:rPr>
              <a:t> </a:t>
            </a:r>
            <a:r>
              <a:rPr sz="1800" spc="-484" dirty="0">
                <a:solidFill>
                  <a:srgbClr val="000000"/>
                </a:solidFill>
                <a:latin typeface="Arial" panose="020B0604020202020204" pitchFamily="34" charset="0"/>
                <a:cs typeface="Arial" panose="020B0604020202020204" pitchFamily="34" charset="0"/>
              </a:rPr>
              <a:t> </a:t>
            </a:r>
            <a:r>
              <a:rPr sz="1800" spc="-5" dirty="0">
                <a:solidFill>
                  <a:srgbClr val="000000"/>
                </a:solidFill>
                <a:latin typeface="Arial" panose="020B0604020202020204" pitchFamily="34" charset="0"/>
                <a:cs typeface="Arial" panose="020B0604020202020204" pitchFamily="34" charset="0"/>
              </a:rPr>
              <a:t>technologies</a:t>
            </a:r>
            <a:r>
              <a:rPr lang="it-IT" sz="1800" spc="-5" dirty="0">
                <a:solidFill>
                  <a:srgbClr val="000000"/>
                </a:solidFill>
                <a:latin typeface="Arial" panose="020B0604020202020204" pitchFamily="34" charset="0"/>
                <a:cs typeface="Arial" panose="020B0604020202020204" pitchFamily="34" charset="0"/>
              </a:rPr>
              <a:t>).</a:t>
            </a:r>
          </a:p>
        </p:txBody>
      </p:sp>
      <p:sp>
        <p:nvSpPr>
          <p:cNvPr id="35" name="object 8">
            <a:extLst>
              <a:ext uri="{FF2B5EF4-FFF2-40B4-BE49-F238E27FC236}">
                <a16:creationId xmlns:a16="http://schemas.microsoft.com/office/drawing/2014/main" id="{9BEB34E0-FE9C-094B-A2B5-BBF30C056283}"/>
              </a:ext>
            </a:extLst>
          </p:cNvPr>
          <p:cNvSpPr txBox="1"/>
          <p:nvPr/>
        </p:nvSpPr>
        <p:spPr>
          <a:xfrm>
            <a:off x="1676400" y="4928541"/>
            <a:ext cx="5967095" cy="1675459"/>
          </a:xfrm>
          <a:prstGeom prst="rect">
            <a:avLst/>
          </a:prstGeom>
        </p:spPr>
        <p:txBody>
          <a:bodyPr vert="horz" wrap="square" lIns="0" tIns="13335" rIns="0" bIns="0" rtlCol="0">
            <a:spAutoFit/>
          </a:bodyPr>
          <a:lstStyle/>
          <a:p>
            <a:pPr marL="411480" indent="-399415">
              <a:lnSpc>
                <a:spcPct val="100000"/>
              </a:lnSpc>
              <a:spcBef>
                <a:spcPts val="105"/>
              </a:spcBef>
              <a:buClr>
                <a:srgbClr val="00BADD"/>
              </a:buClr>
              <a:buAutoNum type="romanUcPeriod"/>
              <a:tabLst>
                <a:tab pos="411480" algn="l"/>
                <a:tab pos="412115" algn="l"/>
              </a:tabLst>
            </a:pPr>
            <a:r>
              <a:rPr spc="-5" dirty="0">
                <a:solidFill>
                  <a:srgbClr val="000000"/>
                </a:solidFill>
                <a:latin typeface="Arial" panose="020B0604020202020204" pitchFamily="34" charset="0"/>
                <a:cs typeface="Arial" panose="020B0604020202020204" pitchFamily="34" charset="0"/>
              </a:rPr>
              <a:t>Artificial intelligence (Machine &amp; Deep learning) and big-data analytics;</a:t>
            </a:r>
          </a:p>
          <a:p>
            <a:pPr marL="411480" indent="-399415">
              <a:lnSpc>
                <a:spcPct val="100000"/>
              </a:lnSpc>
              <a:buClr>
                <a:srgbClr val="00BADD"/>
              </a:buClr>
              <a:buAutoNum type="romanUcPeriod"/>
              <a:tabLst>
                <a:tab pos="411480" algn="l"/>
                <a:tab pos="412115" algn="l"/>
              </a:tabLst>
            </a:pPr>
            <a:r>
              <a:rPr spc="-5" dirty="0">
                <a:solidFill>
                  <a:srgbClr val="000000"/>
                </a:solidFill>
                <a:latin typeface="Arial" panose="020B0604020202020204" pitchFamily="34" charset="0"/>
                <a:cs typeface="Arial" panose="020B0604020202020204" pitchFamily="34" charset="0"/>
              </a:rPr>
              <a:t>Virtual and augmented reality;</a:t>
            </a:r>
          </a:p>
          <a:p>
            <a:pPr marL="411480" indent="-399415">
              <a:lnSpc>
                <a:spcPct val="100000"/>
              </a:lnSpc>
              <a:buClr>
                <a:srgbClr val="00BADD"/>
              </a:buClr>
              <a:buAutoNum type="romanUcPeriod"/>
              <a:tabLst>
                <a:tab pos="411480" algn="l"/>
                <a:tab pos="412115" algn="l"/>
              </a:tabLst>
            </a:pPr>
            <a:r>
              <a:rPr spc="-5" dirty="0">
                <a:solidFill>
                  <a:srgbClr val="000000"/>
                </a:solidFill>
                <a:latin typeface="Arial" panose="020B0604020202020204" pitchFamily="34" charset="0"/>
                <a:cs typeface="Arial" panose="020B0604020202020204" pitchFamily="34" charset="0"/>
              </a:rPr>
              <a:t>Robotic collaboration;</a:t>
            </a:r>
          </a:p>
          <a:p>
            <a:pPr marL="411480" indent="-399415">
              <a:lnSpc>
                <a:spcPct val="100000"/>
              </a:lnSpc>
              <a:buClr>
                <a:srgbClr val="00BADD"/>
              </a:buClr>
              <a:buAutoNum type="romanUcPeriod"/>
              <a:tabLst>
                <a:tab pos="411480" algn="l"/>
                <a:tab pos="412115" algn="l"/>
              </a:tabLst>
            </a:pPr>
            <a:r>
              <a:rPr spc="-5" dirty="0">
                <a:solidFill>
                  <a:srgbClr val="000000"/>
                </a:solidFill>
                <a:latin typeface="Arial" panose="020B0604020202020204" pitchFamily="34" charset="0"/>
                <a:cs typeface="Arial" panose="020B0604020202020204" pitchFamily="34" charset="0"/>
              </a:rPr>
              <a:t>Virtual testing and simulation;</a:t>
            </a:r>
          </a:p>
          <a:p>
            <a:pPr marL="411480" indent="-399415">
              <a:lnSpc>
                <a:spcPct val="100000"/>
              </a:lnSpc>
              <a:buClr>
                <a:srgbClr val="00BADD"/>
              </a:buClr>
              <a:buAutoNum type="romanUcPeriod"/>
              <a:tabLst>
                <a:tab pos="411480" algn="l"/>
                <a:tab pos="412115" algn="l"/>
              </a:tabLst>
            </a:pPr>
            <a:r>
              <a:rPr spc="-5" dirty="0">
                <a:solidFill>
                  <a:srgbClr val="000000"/>
                </a:solidFill>
                <a:latin typeface="Arial" panose="020B0604020202020204" pitchFamily="34" charset="0"/>
                <a:cs typeface="Arial" panose="020B0604020202020204" pitchFamily="34" charset="0"/>
              </a:rPr>
              <a:t>New material &amp; advanced manufacturing</a:t>
            </a:r>
          </a:p>
        </p:txBody>
      </p:sp>
      <p:sp>
        <p:nvSpPr>
          <p:cNvPr id="36" name="Rettangolo 35">
            <a:extLst>
              <a:ext uri="{FF2B5EF4-FFF2-40B4-BE49-F238E27FC236}">
                <a16:creationId xmlns:a16="http://schemas.microsoft.com/office/drawing/2014/main" id="{8B03B76A-93AD-0243-8C00-B4889A4B428A}"/>
              </a:ext>
            </a:extLst>
          </p:cNvPr>
          <p:cNvSpPr/>
          <p:nvPr/>
        </p:nvSpPr>
        <p:spPr>
          <a:xfrm>
            <a:off x="3305697" y="4500603"/>
            <a:ext cx="2637902" cy="369332"/>
          </a:xfrm>
          <a:prstGeom prst="rect">
            <a:avLst/>
          </a:prstGeom>
        </p:spPr>
        <p:txBody>
          <a:bodyPr wrap="none">
            <a:spAutoFit/>
          </a:bodyPr>
          <a:lstStyle/>
          <a:p>
            <a:pPr marL="12700" marR="5080" indent="66675" algn="just">
              <a:spcBef>
                <a:spcPts val="100"/>
              </a:spcBef>
              <a:tabLst>
                <a:tab pos="1932939" algn="l"/>
              </a:tabLst>
            </a:pPr>
            <a:r>
              <a:rPr lang="it-IT" spc="-5" dirty="0">
                <a:solidFill>
                  <a:srgbClr val="006FC0"/>
                </a:solidFill>
                <a:latin typeface="Arial MT"/>
                <a:cs typeface="Arial MT"/>
              </a:rPr>
              <a:t>Focus</a:t>
            </a:r>
            <a:r>
              <a:rPr lang="it-IT" spc="-10" dirty="0">
                <a:solidFill>
                  <a:srgbClr val="006FC0"/>
                </a:solidFill>
                <a:latin typeface="Arial MT"/>
                <a:cs typeface="Arial MT"/>
              </a:rPr>
              <a:t> </a:t>
            </a:r>
            <a:r>
              <a:rPr lang="it-IT" spc="-15" dirty="0" err="1">
                <a:solidFill>
                  <a:srgbClr val="006FC0"/>
                </a:solidFill>
                <a:latin typeface="Arial MT"/>
                <a:cs typeface="Arial MT"/>
              </a:rPr>
              <a:t>will</a:t>
            </a:r>
            <a:r>
              <a:rPr lang="it-IT" spc="35" dirty="0">
                <a:solidFill>
                  <a:srgbClr val="006FC0"/>
                </a:solidFill>
                <a:latin typeface="Arial MT"/>
                <a:cs typeface="Arial MT"/>
              </a:rPr>
              <a:t> </a:t>
            </a:r>
            <a:r>
              <a:rPr lang="it-IT" spc="-5" dirty="0">
                <a:solidFill>
                  <a:srgbClr val="006FC0"/>
                </a:solidFill>
                <a:latin typeface="Arial MT"/>
                <a:cs typeface="Arial MT"/>
              </a:rPr>
              <a:t>be</a:t>
            </a:r>
            <a:r>
              <a:rPr lang="it-IT" spc="-15" dirty="0">
                <a:solidFill>
                  <a:srgbClr val="006FC0"/>
                </a:solidFill>
                <a:latin typeface="Arial MT"/>
                <a:cs typeface="Arial MT"/>
              </a:rPr>
              <a:t> </a:t>
            </a:r>
            <a:r>
              <a:rPr lang="it-IT" spc="-5" dirty="0">
                <a:solidFill>
                  <a:srgbClr val="006FC0"/>
                </a:solidFill>
                <a:latin typeface="Arial MT"/>
                <a:cs typeface="Arial MT"/>
              </a:rPr>
              <a:t>on </a:t>
            </a:r>
            <a:r>
              <a:rPr lang="it-IT" spc="-5" dirty="0" err="1">
                <a:solidFill>
                  <a:srgbClr val="006FC0"/>
                </a:solidFill>
                <a:latin typeface="Arial MT"/>
                <a:cs typeface="Arial MT"/>
              </a:rPr>
              <a:t>topics</a:t>
            </a:r>
            <a:r>
              <a:rPr lang="it-IT" spc="-5" dirty="0">
                <a:solidFill>
                  <a:srgbClr val="006FC0"/>
                </a:solidFill>
                <a:latin typeface="Arial MT"/>
                <a:cs typeface="Arial MT"/>
              </a:rPr>
              <a:t>:</a:t>
            </a:r>
            <a:endParaRPr lang="it-IT" dirty="0">
              <a:latin typeface="Arial MT"/>
              <a:cs typeface="Arial MT"/>
            </a:endParaRPr>
          </a:p>
        </p:txBody>
      </p:sp>
    </p:spTree>
    <p:extLst>
      <p:ext uri="{BB962C8B-B14F-4D97-AF65-F5344CB8AC3E}">
        <p14:creationId xmlns:p14="http://schemas.microsoft.com/office/powerpoint/2010/main" val="1302239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9">
            <a:extLst>
              <a:ext uri="{FF2B5EF4-FFF2-40B4-BE49-F238E27FC236}">
                <a16:creationId xmlns:a16="http://schemas.microsoft.com/office/drawing/2014/main" id="{FFE30E3E-9A59-264D-9C1F-5C1C91CFA9B6}"/>
              </a:ext>
            </a:extLst>
          </p:cNvPr>
          <p:cNvSpPr txBox="1"/>
          <p:nvPr/>
        </p:nvSpPr>
        <p:spPr>
          <a:xfrm>
            <a:off x="7772400" y="1429702"/>
            <a:ext cx="3618865" cy="1560195"/>
          </a:xfrm>
          <a:prstGeom prst="rect">
            <a:avLst/>
          </a:prstGeom>
        </p:spPr>
        <p:txBody>
          <a:bodyPr vert="horz" wrap="square" lIns="0" tIns="74930" rIns="0" bIns="0" rtlCol="0">
            <a:spAutoFit/>
          </a:bodyPr>
          <a:lstStyle/>
          <a:p>
            <a:pPr marL="12700">
              <a:lnSpc>
                <a:spcPct val="100000"/>
              </a:lnSpc>
              <a:spcBef>
                <a:spcPts val="590"/>
              </a:spcBef>
            </a:pPr>
            <a:r>
              <a:rPr sz="1600" spc="-5" dirty="0">
                <a:solidFill>
                  <a:srgbClr val="006FC0"/>
                </a:solidFill>
                <a:latin typeface="Arial MT"/>
                <a:cs typeface="Arial MT"/>
              </a:rPr>
              <a:t>Spoke</a:t>
            </a:r>
            <a:r>
              <a:rPr sz="1600" spc="-10" dirty="0">
                <a:solidFill>
                  <a:srgbClr val="006FC0"/>
                </a:solidFill>
                <a:latin typeface="Arial MT"/>
                <a:cs typeface="Arial MT"/>
              </a:rPr>
              <a:t> </a:t>
            </a:r>
            <a:r>
              <a:rPr sz="1600" spc="-5" dirty="0">
                <a:solidFill>
                  <a:srgbClr val="006FC0"/>
                </a:solidFill>
                <a:latin typeface="Arial MT"/>
                <a:cs typeface="Arial MT"/>
              </a:rPr>
              <a:t>1:</a:t>
            </a:r>
            <a:r>
              <a:rPr sz="1600" spc="-30" dirty="0">
                <a:solidFill>
                  <a:srgbClr val="006FC0"/>
                </a:solidFill>
                <a:latin typeface="Arial MT"/>
                <a:cs typeface="Arial MT"/>
              </a:rPr>
              <a:t> </a:t>
            </a:r>
            <a:r>
              <a:rPr sz="1600" spc="-50" dirty="0">
                <a:solidFill>
                  <a:srgbClr val="006FC0"/>
                </a:solidFill>
                <a:latin typeface="Arial MT"/>
                <a:cs typeface="Arial MT"/>
              </a:rPr>
              <a:t>Task</a:t>
            </a:r>
            <a:r>
              <a:rPr sz="1600" dirty="0">
                <a:solidFill>
                  <a:srgbClr val="006FC0"/>
                </a:solidFill>
                <a:latin typeface="Arial MT"/>
                <a:cs typeface="Arial MT"/>
              </a:rPr>
              <a:t> </a:t>
            </a:r>
            <a:r>
              <a:rPr sz="1600" spc="-5" dirty="0">
                <a:solidFill>
                  <a:srgbClr val="006FC0"/>
                </a:solidFill>
                <a:latin typeface="Arial MT"/>
                <a:cs typeface="Arial MT"/>
              </a:rPr>
              <a:t>1.1,</a:t>
            </a:r>
            <a:r>
              <a:rPr sz="1600" spc="15" dirty="0">
                <a:solidFill>
                  <a:srgbClr val="006FC0"/>
                </a:solidFill>
                <a:latin typeface="Arial MT"/>
                <a:cs typeface="Arial MT"/>
              </a:rPr>
              <a:t> </a:t>
            </a:r>
            <a:r>
              <a:rPr sz="1600" spc="-5" dirty="0">
                <a:solidFill>
                  <a:srgbClr val="006FC0"/>
                </a:solidFill>
                <a:latin typeface="Arial MT"/>
                <a:cs typeface="Arial MT"/>
              </a:rPr>
              <a:t>1.2,</a:t>
            </a:r>
            <a:r>
              <a:rPr sz="1600" spc="10" dirty="0">
                <a:solidFill>
                  <a:srgbClr val="006FC0"/>
                </a:solidFill>
                <a:latin typeface="Arial MT"/>
                <a:cs typeface="Arial MT"/>
              </a:rPr>
              <a:t> </a:t>
            </a:r>
            <a:r>
              <a:rPr sz="1600" spc="-5" dirty="0">
                <a:solidFill>
                  <a:srgbClr val="006FC0"/>
                </a:solidFill>
                <a:latin typeface="Arial MT"/>
                <a:cs typeface="Arial MT"/>
              </a:rPr>
              <a:t>1.3,</a:t>
            </a:r>
            <a:r>
              <a:rPr sz="1600" spc="15" dirty="0">
                <a:solidFill>
                  <a:srgbClr val="006FC0"/>
                </a:solidFill>
                <a:latin typeface="Arial MT"/>
                <a:cs typeface="Arial MT"/>
              </a:rPr>
              <a:t> </a:t>
            </a:r>
            <a:r>
              <a:rPr sz="1600" spc="-5" dirty="0">
                <a:solidFill>
                  <a:srgbClr val="006FC0"/>
                </a:solidFill>
                <a:latin typeface="Arial MT"/>
                <a:cs typeface="Arial MT"/>
              </a:rPr>
              <a:t>1.4</a:t>
            </a:r>
            <a:endParaRPr sz="1600" dirty="0">
              <a:latin typeface="Arial MT"/>
              <a:cs typeface="Arial MT"/>
            </a:endParaRPr>
          </a:p>
          <a:p>
            <a:pPr marL="12700">
              <a:lnSpc>
                <a:spcPct val="100000"/>
              </a:lnSpc>
              <a:spcBef>
                <a:spcPts val="495"/>
              </a:spcBef>
            </a:pPr>
            <a:r>
              <a:rPr sz="1600" spc="-5" dirty="0">
                <a:solidFill>
                  <a:srgbClr val="006FC0"/>
                </a:solidFill>
                <a:latin typeface="Arial MT"/>
                <a:cs typeface="Arial MT"/>
              </a:rPr>
              <a:t>Spoke 2:</a:t>
            </a:r>
            <a:r>
              <a:rPr sz="1600" spc="-25" dirty="0">
                <a:solidFill>
                  <a:srgbClr val="006FC0"/>
                </a:solidFill>
                <a:latin typeface="Arial MT"/>
                <a:cs typeface="Arial MT"/>
              </a:rPr>
              <a:t> </a:t>
            </a:r>
            <a:r>
              <a:rPr sz="1600" spc="-50" dirty="0">
                <a:solidFill>
                  <a:srgbClr val="006FC0"/>
                </a:solidFill>
                <a:latin typeface="Arial MT"/>
                <a:cs typeface="Arial MT"/>
              </a:rPr>
              <a:t>Task</a:t>
            </a:r>
            <a:r>
              <a:rPr sz="1600" dirty="0">
                <a:solidFill>
                  <a:srgbClr val="006FC0"/>
                </a:solidFill>
                <a:latin typeface="Arial MT"/>
                <a:cs typeface="Arial MT"/>
              </a:rPr>
              <a:t> </a:t>
            </a:r>
            <a:r>
              <a:rPr sz="1600" spc="-5" dirty="0">
                <a:solidFill>
                  <a:srgbClr val="006FC0"/>
                </a:solidFill>
                <a:latin typeface="Arial MT"/>
                <a:cs typeface="Arial MT"/>
              </a:rPr>
              <a:t>2.1,</a:t>
            </a:r>
            <a:r>
              <a:rPr sz="1600" spc="20" dirty="0">
                <a:solidFill>
                  <a:srgbClr val="006FC0"/>
                </a:solidFill>
                <a:latin typeface="Arial MT"/>
                <a:cs typeface="Arial MT"/>
              </a:rPr>
              <a:t> </a:t>
            </a:r>
            <a:r>
              <a:rPr sz="1600" spc="-5" dirty="0">
                <a:solidFill>
                  <a:srgbClr val="006FC0"/>
                </a:solidFill>
                <a:latin typeface="Arial MT"/>
                <a:cs typeface="Arial MT"/>
              </a:rPr>
              <a:t>2.2,</a:t>
            </a:r>
            <a:r>
              <a:rPr sz="1600" spc="10" dirty="0">
                <a:solidFill>
                  <a:srgbClr val="006FC0"/>
                </a:solidFill>
                <a:latin typeface="Arial MT"/>
                <a:cs typeface="Arial MT"/>
              </a:rPr>
              <a:t> </a:t>
            </a:r>
            <a:r>
              <a:rPr sz="1600" spc="-5" dirty="0">
                <a:solidFill>
                  <a:srgbClr val="006FC0"/>
                </a:solidFill>
                <a:latin typeface="Arial MT"/>
                <a:cs typeface="Arial MT"/>
              </a:rPr>
              <a:t>2.3,</a:t>
            </a:r>
            <a:r>
              <a:rPr sz="1600" spc="10" dirty="0">
                <a:solidFill>
                  <a:srgbClr val="006FC0"/>
                </a:solidFill>
                <a:latin typeface="Arial MT"/>
                <a:cs typeface="Arial MT"/>
              </a:rPr>
              <a:t> </a:t>
            </a:r>
            <a:r>
              <a:rPr sz="1600" spc="-5" dirty="0">
                <a:solidFill>
                  <a:srgbClr val="006FC0"/>
                </a:solidFill>
                <a:latin typeface="Arial MT"/>
                <a:cs typeface="Arial MT"/>
              </a:rPr>
              <a:t>2.5,</a:t>
            </a:r>
            <a:r>
              <a:rPr sz="1600" spc="10" dirty="0">
                <a:solidFill>
                  <a:srgbClr val="006FC0"/>
                </a:solidFill>
                <a:latin typeface="Arial MT"/>
                <a:cs typeface="Arial MT"/>
              </a:rPr>
              <a:t> </a:t>
            </a:r>
            <a:r>
              <a:rPr sz="1600" spc="-5" dirty="0">
                <a:solidFill>
                  <a:srgbClr val="006FC0"/>
                </a:solidFill>
                <a:latin typeface="Arial MT"/>
                <a:cs typeface="Arial MT"/>
              </a:rPr>
              <a:t>2.6</a:t>
            </a:r>
            <a:endParaRPr sz="1600" dirty="0">
              <a:latin typeface="Arial MT"/>
              <a:cs typeface="Arial MT"/>
            </a:endParaRPr>
          </a:p>
          <a:p>
            <a:pPr marL="12700">
              <a:lnSpc>
                <a:spcPct val="100000"/>
              </a:lnSpc>
              <a:spcBef>
                <a:spcPts val="500"/>
              </a:spcBef>
            </a:pPr>
            <a:r>
              <a:rPr sz="1600" spc="-5" dirty="0">
                <a:solidFill>
                  <a:srgbClr val="006FC0"/>
                </a:solidFill>
                <a:latin typeface="Arial MT"/>
                <a:cs typeface="Arial MT"/>
              </a:rPr>
              <a:t>Spoke</a:t>
            </a:r>
            <a:r>
              <a:rPr sz="1600" spc="-10" dirty="0">
                <a:solidFill>
                  <a:srgbClr val="006FC0"/>
                </a:solidFill>
                <a:latin typeface="Arial MT"/>
                <a:cs typeface="Arial MT"/>
              </a:rPr>
              <a:t> </a:t>
            </a:r>
            <a:r>
              <a:rPr sz="1600" spc="-5" dirty="0">
                <a:solidFill>
                  <a:srgbClr val="006FC0"/>
                </a:solidFill>
                <a:latin typeface="Arial MT"/>
                <a:cs typeface="Arial MT"/>
              </a:rPr>
              <a:t>3:</a:t>
            </a:r>
            <a:r>
              <a:rPr sz="1600" spc="-30" dirty="0">
                <a:solidFill>
                  <a:srgbClr val="006FC0"/>
                </a:solidFill>
                <a:latin typeface="Arial MT"/>
                <a:cs typeface="Arial MT"/>
              </a:rPr>
              <a:t> </a:t>
            </a:r>
            <a:r>
              <a:rPr sz="1600" spc="-50" dirty="0">
                <a:solidFill>
                  <a:srgbClr val="006FC0"/>
                </a:solidFill>
                <a:latin typeface="Arial MT"/>
                <a:cs typeface="Arial MT"/>
              </a:rPr>
              <a:t>Task</a:t>
            </a:r>
            <a:r>
              <a:rPr sz="1600" dirty="0">
                <a:solidFill>
                  <a:srgbClr val="006FC0"/>
                </a:solidFill>
                <a:latin typeface="Arial MT"/>
                <a:cs typeface="Arial MT"/>
              </a:rPr>
              <a:t> </a:t>
            </a:r>
            <a:r>
              <a:rPr sz="1600" spc="-5" dirty="0">
                <a:solidFill>
                  <a:srgbClr val="006FC0"/>
                </a:solidFill>
                <a:latin typeface="Arial MT"/>
                <a:cs typeface="Arial MT"/>
              </a:rPr>
              <a:t>3.3,</a:t>
            </a:r>
            <a:r>
              <a:rPr sz="1600" spc="15" dirty="0">
                <a:solidFill>
                  <a:srgbClr val="006FC0"/>
                </a:solidFill>
                <a:latin typeface="Arial MT"/>
                <a:cs typeface="Arial MT"/>
              </a:rPr>
              <a:t> </a:t>
            </a:r>
            <a:r>
              <a:rPr sz="1600" spc="-5" dirty="0">
                <a:solidFill>
                  <a:srgbClr val="006FC0"/>
                </a:solidFill>
                <a:latin typeface="Arial MT"/>
                <a:cs typeface="Arial MT"/>
              </a:rPr>
              <a:t>3.4,</a:t>
            </a:r>
            <a:r>
              <a:rPr sz="1600" spc="5" dirty="0">
                <a:solidFill>
                  <a:srgbClr val="006FC0"/>
                </a:solidFill>
                <a:latin typeface="Arial MT"/>
                <a:cs typeface="Arial MT"/>
              </a:rPr>
              <a:t> </a:t>
            </a:r>
            <a:r>
              <a:rPr sz="1600" spc="-5" dirty="0">
                <a:solidFill>
                  <a:srgbClr val="006FC0"/>
                </a:solidFill>
                <a:latin typeface="Arial MT"/>
                <a:cs typeface="Arial MT"/>
              </a:rPr>
              <a:t>3.5</a:t>
            </a:r>
            <a:r>
              <a:rPr sz="1600" spc="20" dirty="0">
                <a:solidFill>
                  <a:srgbClr val="006FC0"/>
                </a:solidFill>
                <a:latin typeface="Arial MT"/>
                <a:cs typeface="Arial MT"/>
              </a:rPr>
              <a:t> </a:t>
            </a:r>
            <a:r>
              <a:rPr sz="1600" spc="-5" dirty="0">
                <a:solidFill>
                  <a:srgbClr val="FF0000"/>
                </a:solidFill>
                <a:latin typeface="Arial MT"/>
                <a:cs typeface="Arial MT"/>
              </a:rPr>
              <a:t>3.6</a:t>
            </a:r>
            <a:endParaRPr sz="1600" dirty="0">
              <a:latin typeface="Arial MT"/>
              <a:cs typeface="Arial MT"/>
            </a:endParaRPr>
          </a:p>
          <a:p>
            <a:pPr marL="12700">
              <a:lnSpc>
                <a:spcPct val="100000"/>
              </a:lnSpc>
              <a:spcBef>
                <a:spcPts val="505"/>
              </a:spcBef>
            </a:pPr>
            <a:r>
              <a:rPr sz="1600" spc="-5" dirty="0">
                <a:solidFill>
                  <a:srgbClr val="006FC0"/>
                </a:solidFill>
                <a:latin typeface="Arial MT"/>
                <a:cs typeface="Arial MT"/>
              </a:rPr>
              <a:t>Spoke</a:t>
            </a:r>
            <a:r>
              <a:rPr sz="1600" spc="-10" dirty="0">
                <a:solidFill>
                  <a:srgbClr val="006FC0"/>
                </a:solidFill>
                <a:latin typeface="Arial MT"/>
                <a:cs typeface="Arial MT"/>
              </a:rPr>
              <a:t> </a:t>
            </a:r>
            <a:r>
              <a:rPr sz="1600" spc="-5" dirty="0">
                <a:solidFill>
                  <a:srgbClr val="006FC0"/>
                </a:solidFill>
                <a:latin typeface="Arial MT"/>
                <a:cs typeface="Arial MT"/>
              </a:rPr>
              <a:t>5:</a:t>
            </a:r>
            <a:r>
              <a:rPr sz="1600" spc="-25" dirty="0">
                <a:solidFill>
                  <a:srgbClr val="006FC0"/>
                </a:solidFill>
                <a:latin typeface="Arial MT"/>
                <a:cs typeface="Arial MT"/>
              </a:rPr>
              <a:t> </a:t>
            </a:r>
            <a:r>
              <a:rPr sz="1600" spc="-50" dirty="0">
                <a:solidFill>
                  <a:srgbClr val="006FC0"/>
                </a:solidFill>
                <a:latin typeface="Arial MT"/>
                <a:cs typeface="Arial MT"/>
              </a:rPr>
              <a:t>Task</a:t>
            </a:r>
            <a:r>
              <a:rPr sz="1600" dirty="0">
                <a:solidFill>
                  <a:srgbClr val="006FC0"/>
                </a:solidFill>
                <a:latin typeface="Arial MT"/>
                <a:cs typeface="Arial MT"/>
              </a:rPr>
              <a:t> </a:t>
            </a:r>
            <a:r>
              <a:rPr sz="1600" spc="-5" dirty="0">
                <a:solidFill>
                  <a:srgbClr val="006FC0"/>
                </a:solidFill>
                <a:latin typeface="Arial MT"/>
                <a:cs typeface="Arial MT"/>
              </a:rPr>
              <a:t>5.1,</a:t>
            </a:r>
            <a:r>
              <a:rPr sz="1600" spc="20" dirty="0">
                <a:solidFill>
                  <a:srgbClr val="006FC0"/>
                </a:solidFill>
                <a:latin typeface="Arial MT"/>
                <a:cs typeface="Arial MT"/>
              </a:rPr>
              <a:t> </a:t>
            </a:r>
            <a:r>
              <a:rPr sz="1600" spc="-5" dirty="0">
                <a:solidFill>
                  <a:srgbClr val="006FC0"/>
                </a:solidFill>
                <a:latin typeface="Arial MT"/>
                <a:cs typeface="Arial MT"/>
              </a:rPr>
              <a:t>5.2,</a:t>
            </a:r>
            <a:r>
              <a:rPr sz="1600" spc="10" dirty="0">
                <a:solidFill>
                  <a:srgbClr val="006FC0"/>
                </a:solidFill>
                <a:latin typeface="Arial MT"/>
                <a:cs typeface="Arial MT"/>
              </a:rPr>
              <a:t> </a:t>
            </a:r>
            <a:r>
              <a:rPr sz="1600" spc="-5" dirty="0">
                <a:solidFill>
                  <a:srgbClr val="006FC0"/>
                </a:solidFill>
                <a:latin typeface="Arial MT"/>
                <a:cs typeface="Arial MT"/>
              </a:rPr>
              <a:t>5.3,</a:t>
            </a:r>
            <a:r>
              <a:rPr sz="1600" spc="20" dirty="0">
                <a:solidFill>
                  <a:srgbClr val="006FC0"/>
                </a:solidFill>
                <a:latin typeface="Arial MT"/>
                <a:cs typeface="Arial MT"/>
              </a:rPr>
              <a:t> </a:t>
            </a:r>
            <a:r>
              <a:rPr sz="1600" spc="-5" dirty="0">
                <a:solidFill>
                  <a:srgbClr val="006FC0"/>
                </a:solidFill>
                <a:latin typeface="Arial MT"/>
                <a:cs typeface="Arial MT"/>
              </a:rPr>
              <a:t>5.4,</a:t>
            </a:r>
            <a:r>
              <a:rPr sz="1600" spc="20" dirty="0">
                <a:solidFill>
                  <a:srgbClr val="006FC0"/>
                </a:solidFill>
                <a:latin typeface="Arial MT"/>
                <a:cs typeface="Arial MT"/>
              </a:rPr>
              <a:t> </a:t>
            </a:r>
            <a:r>
              <a:rPr sz="1600" spc="-5" dirty="0">
                <a:solidFill>
                  <a:srgbClr val="FF0000"/>
                </a:solidFill>
                <a:latin typeface="Arial MT"/>
                <a:cs typeface="Arial MT"/>
              </a:rPr>
              <a:t>5.6</a:t>
            </a:r>
            <a:endParaRPr sz="1600" dirty="0">
              <a:latin typeface="Arial MT"/>
              <a:cs typeface="Arial MT"/>
            </a:endParaRPr>
          </a:p>
          <a:p>
            <a:pPr marL="12700">
              <a:lnSpc>
                <a:spcPct val="100000"/>
              </a:lnSpc>
              <a:spcBef>
                <a:spcPts val="495"/>
              </a:spcBef>
            </a:pPr>
            <a:r>
              <a:rPr sz="1600" spc="-5" dirty="0">
                <a:solidFill>
                  <a:srgbClr val="006FC0"/>
                </a:solidFill>
                <a:latin typeface="Arial MT"/>
                <a:cs typeface="Arial MT"/>
              </a:rPr>
              <a:t>Spoke 6:</a:t>
            </a:r>
            <a:r>
              <a:rPr sz="1600" spc="-35" dirty="0">
                <a:solidFill>
                  <a:srgbClr val="006FC0"/>
                </a:solidFill>
                <a:latin typeface="Arial MT"/>
                <a:cs typeface="Arial MT"/>
              </a:rPr>
              <a:t> </a:t>
            </a:r>
            <a:r>
              <a:rPr sz="1600" spc="-50" dirty="0">
                <a:solidFill>
                  <a:srgbClr val="006FC0"/>
                </a:solidFill>
                <a:latin typeface="Arial MT"/>
                <a:cs typeface="Arial MT"/>
              </a:rPr>
              <a:t>Task</a:t>
            </a:r>
            <a:r>
              <a:rPr sz="1600" spc="5" dirty="0">
                <a:solidFill>
                  <a:srgbClr val="006FC0"/>
                </a:solidFill>
                <a:latin typeface="Arial MT"/>
                <a:cs typeface="Arial MT"/>
              </a:rPr>
              <a:t> </a:t>
            </a:r>
            <a:r>
              <a:rPr sz="1600" spc="-5" dirty="0">
                <a:solidFill>
                  <a:srgbClr val="006FC0"/>
                </a:solidFill>
                <a:latin typeface="Arial MT"/>
                <a:cs typeface="Arial MT"/>
              </a:rPr>
              <a:t>6.1,</a:t>
            </a:r>
            <a:r>
              <a:rPr sz="1600" spc="15" dirty="0">
                <a:solidFill>
                  <a:srgbClr val="006FC0"/>
                </a:solidFill>
                <a:latin typeface="Arial MT"/>
                <a:cs typeface="Arial MT"/>
              </a:rPr>
              <a:t> </a:t>
            </a:r>
            <a:r>
              <a:rPr sz="1600" spc="-5" dirty="0">
                <a:solidFill>
                  <a:srgbClr val="006FC0"/>
                </a:solidFill>
                <a:latin typeface="Arial MT"/>
                <a:cs typeface="Arial MT"/>
              </a:rPr>
              <a:t>6.2,</a:t>
            </a:r>
            <a:r>
              <a:rPr sz="1600" spc="5" dirty="0">
                <a:solidFill>
                  <a:srgbClr val="006FC0"/>
                </a:solidFill>
                <a:latin typeface="Arial MT"/>
                <a:cs typeface="Arial MT"/>
              </a:rPr>
              <a:t> </a:t>
            </a:r>
            <a:r>
              <a:rPr sz="1600" spc="-5" dirty="0">
                <a:solidFill>
                  <a:srgbClr val="006FC0"/>
                </a:solidFill>
                <a:latin typeface="Arial MT"/>
                <a:cs typeface="Arial MT"/>
              </a:rPr>
              <a:t>6.3,</a:t>
            </a:r>
            <a:r>
              <a:rPr sz="1600" spc="15" dirty="0">
                <a:solidFill>
                  <a:srgbClr val="006FC0"/>
                </a:solidFill>
                <a:latin typeface="Arial MT"/>
                <a:cs typeface="Arial MT"/>
              </a:rPr>
              <a:t> </a:t>
            </a:r>
            <a:r>
              <a:rPr sz="1600" spc="-5" dirty="0">
                <a:solidFill>
                  <a:srgbClr val="006FC0"/>
                </a:solidFill>
                <a:latin typeface="Arial MT"/>
                <a:cs typeface="Arial MT"/>
              </a:rPr>
              <a:t>6.5</a:t>
            </a:r>
            <a:endParaRPr sz="1600" dirty="0">
              <a:latin typeface="Arial MT"/>
              <a:cs typeface="Arial MT"/>
            </a:endParaRPr>
          </a:p>
        </p:txBody>
      </p:sp>
      <p:sp>
        <p:nvSpPr>
          <p:cNvPr id="6" name="object 4">
            <a:extLst>
              <a:ext uri="{FF2B5EF4-FFF2-40B4-BE49-F238E27FC236}">
                <a16:creationId xmlns:a16="http://schemas.microsoft.com/office/drawing/2014/main" id="{B13688A8-C5C3-BF42-918C-3E66797D017F}"/>
              </a:ext>
            </a:extLst>
          </p:cNvPr>
          <p:cNvSpPr txBox="1"/>
          <p:nvPr/>
        </p:nvSpPr>
        <p:spPr>
          <a:xfrm>
            <a:off x="304801" y="1306917"/>
            <a:ext cx="4114800" cy="4669868"/>
          </a:xfrm>
          <a:prstGeom prst="rect">
            <a:avLst/>
          </a:prstGeom>
        </p:spPr>
        <p:txBody>
          <a:bodyPr vert="horz" wrap="square" lIns="0" tIns="139065" rIns="0" bIns="0" rtlCol="0">
            <a:spAutoFit/>
          </a:bodyPr>
          <a:lstStyle/>
          <a:p>
            <a:pPr marL="58419" algn="just">
              <a:lnSpc>
                <a:spcPct val="100000"/>
              </a:lnSpc>
              <a:spcBef>
                <a:spcPts val="1095"/>
              </a:spcBef>
            </a:pPr>
            <a:r>
              <a:rPr sz="1400" b="1" spc="-5" dirty="0">
                <a:solidFill>
                  <a:srgbClr val="006FC0"/>
                </a:solidFill>
                <a:latin typeface="Arial" panose="020B0604020202020204" pitchFamily="34" charset="0"/>
                <a:cs typeface="Arial" panose="020B0604020202020204" pitchFamily="34" charset="0"/>
              </a:rPr>
              <a:t>Research</a:t>
            </a:r>
            <a:r>
              <a:rPr sz="1400" b="1" spc="10" dirty="0">
                <a:solidFill>
                  <a:srgbClr val="006FC0"/>
                </a:solidFill>
                <a:latin typeface="Arial" panose="020B0604020202020204" pitchFamily="34" charset="0"/>
                <a:cs typeface="Arial" panose="020B0604020202020204" pitchFamily="34" charset="0"/>
              </a:rPr>
              <a:t> </a:t>
            </a:r>
            <a:r>
              <a:rPr sz="1400" b="1" spc="-10" dirty="0">
                <a:solidFill>
                  <a:srgbClr val="006FC0"/>
                </a:solidFill>
                <a:latin typeface="Arial" panose="020B0604020202020204" pitchFamily="34" charset="0"/>
                <a:cs typeface="Arial" panose="020B0604020202020204" pitchFamily="34" charset="0"/>
              </a:rPr>
              <a:t>activity</a:t>
            </a:r>
            <a:r>
              <a:rPr sz="1400" b="1" spc="25" dirty="0">
                <a:solidFill>
                  <a:srgbClr val="006FC0"/>
                </a:solidFill>
                <a:latin typeface="Arial" panose="020B0604020202020204" pitchFamily="34" charset="0"/>
                <a:cs typeface="Arial" panose="020B0604020202020204" pitchFamily="34" charset="0"/>
              </a:rPr>
              <a:t> </a:t>
            </a:r>
            <a:r>
              <a:rPr sz="1400" b="1" spc="-5" dirty="0">
                <a:solidFill>
                  <a:srgbClr val="006FC0"/>
                </a:solidFill>
                <a:latin typeface="Arial" panose="020B0604020202020204" pitchFamily="34" charset="0"/>
                <a:cs typeface="Arial" panose="020B0604020202020204" pitchFamily="34" charset="0"/>
              </a:rPr>
              <a:t>aims</a:t>
            </a:r>
            <a:r>
              <a:rPr sz="1400" b="1" spc="-10" dirty="0">
                <a:solidFill>
                  <a:srgbClr val="006FC0"/>
                </a:solidFill>
                <a:latin typeface="Arial" panose="020B0604020202020204" pitchFamily="34" charset="0"/>
                <a:cs typeface="Arial" panose="020B0604020202020204" pitchFamily="34" charset="0"/>
              </a:rPr>
              <a:t> </a:t>
            </a:r>
            <a:r>
              <a:rPr sz="1400" b="1" dirty="0">
                <a:solidFill>
                  <a:srgbClr val="006FC0"/>
                </a:solidFill>
                <a:latin typeface="Arial" panose="020B0604020202020204" pitchFamily="34" charset="0"/>
                <a:cs typeface="Arial" panose="020B0604020202020204" pitchFamily="34" charset="0"/>
              </a:rPr>
              <a:t>to</a:t>
            </a:r>
            <a:r>
              <a:rPr sz="1400" dirty="0">
                <a:solidFill>
                  <a:srgbClr val="006FC0"/>
                </a:solidFill>
                <a:latin typeface="Arial" panose="020B0604020202020204" pitchFamily="34" charset="0"/>
                <a:cs typeface="Arial" panose="020B0604020202020204" pitchFamily="34" charset="0"/>
              </a:rPr>
              <a:t>:</a:t>
            </a:r>
            <a:endParaRPr sz="1400" dirty="0">
              <a:latin typeface="Arial" panose="020B0604020202020204" pitchFamily="34" charset="0"/>
              <a:cs typeface="Arial" panose="020B0604020202020204" pitchFamily="34" charset="0"/>
            </a:endParaRPr>
          </a:p>
          <a:p>
            <a:pPr marL="411480" indent="-399415" algn="just">
              <a:lnSpc>
                <a:spcPct val="100000"/>
              </a:lnSpc>
              <a:spcBef>
                <a:spcPts val="994"/>
              </a:spcBef>
              <a:buClr>
                <a:srgbClr val="00BADD"/>
              </a:buClr>
              <a:buAutoNum type="romanUcPeriod"/>
              <a:tabLst>
                <a:tab pos="411480" algn="l"/>
                <a:tab pos="412115" algn="l"/>
              </a:tabLst>
            </a:pPr>
            <a:r>
              <a:rPr sz="1400" spc="-5" dirty="0">
                <a:solidFill>
                  <a:srgbClr val="000000"/>
                </a:solidFill>
                <a:latin typeface="Arial" panose="020B0604020202020204" pitchFamily="34" charset="0"/>
                <a:cs typeface="Arial" panose="020B0604020202020204" pitchFamily="34" charset="0"/>
              </a:rPr>
              <a:t>Develop</a:t>
            </a:r>
            <a:r>
              <a:rPr sz="1400" spc="2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of</a:t>
            </a:r>
            <a:r>
              <a:rPr sz="1400" spc="-5" dirty="0">
                <a:solidFill>
                  <a:srgbClr val="000000"/>
                </a:solidFill>
                <a:latin typeface="Arial" panose="020B0604020202020204" pitchFamily="34" charset="0"/>
                <a:cs typeface="Arial" panose="020B0604020202020204" pitchFamily="34" charset="0"/>
              </a:rPr>
              <a:t> new</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algorithms</a:t>
            </a:r>
            <a:r>
              <a:rPr sz="1400" spc="1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for</a:t>
            </a:r>
            <a:r>
              <a:rPr sz="1400" spc="-90"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AI,</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machine</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learning</a:t>
            </a:r>
            <a:r>
              <a:rPr sz="1400" spc="2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and</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deep</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learning</a:t>
            </a:r>
            <a:r>
              <a:rPr sz="1400" spc="2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for</a:t>
            </a:r>
            <a:r>
              <a:rPr sz="1400" spc="5" dirty="0">
                <a:solidFill>
                  <a:srgbClr val="000000"/>
                </a:solidFill>
                <a:latin typeface="Arial" panose="020B0604020202020204" pitchFamily="34" charset="0"/>
                <a:cs typeface="Arial" panose="020B0604020202020204" pitchFamily="34" charset="0"/>
              </a:rPr>
              <a:t> </a:t>
            </a:r>
            <a:r>
              <a:rPr sz="1400" spc="-30" dirty="0">
                <a:solidFill>
                  <a:srgbClr val="000000"/>
                </a:solidFill>
                <a:latin typeface="Arial" panose="020B0604020202020204" pitchFamily="34" charset="0"/>
                <a:cs typeface="Arial" panose="020B0604020202020204" pitchFamily="34" charset="0"/>
              </a:rPr>
              <a:t>big-</a:t>
            </a:r>
            <a:endParaRPr sz="1400" dirty="0">
              <a:solidFill>
                <a:srgbClr val="000000"/>
              </a:solidFill>
              <a:latin typeface="Arial" panose="020B0604020202020204" pitchFamily="34" charset="0"/>
              <a:cs typeface="Arial" panose="020B0604020202020204" pitchFamily="34" charset="0"/>
            </a:endParaRPr>
          </a:p>
          <a:p>
            <a:pPr marL="411480" algn="just">
              <a:lnSpc>
                <a:spcPct val="100000"/>
              </a:lnSpc>
            </a:pPr>
            <a:r>
              <a:rPr sz="1400" spc="-5" dirty="0">
                <a:solidFill>
                  <a:srgbClr val="000000"/>
                </a:solidFill>
                <a:latin typeface="Arial" panose="020B0604020202020204" pitchFamily="34" charset="0"/>
                <a:cs typeface="Arial" panose="020B0604020202020204" pitchFamily="34" charset="0"/>
              </a:rPr>
              <a:t>data</a:t>
            </a:r>
            <a:r>
              <a:rPr sz="1400" spc="-3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analytics;</a:t>
            </a:r>
            <a:endParaRPr sz="1400" dirty="0">
              <a:solidFill>
                <a:srgbClr val="000000"/>
              </a:solidFill>
              <a:latin typeface="Arial" panose="020B0604020202020204" pitchFamily="34" charset="0"/>
              <a:cs typeface="Arial" panose="020B0604020202020204" pitchFamily="34" charset="0"/>
            </a:endParaRPr>
          </a:p>
          <a:p>
            <a:pPr marL="411480" indent="-399415" algn="just">
              <a:lnSpc>
                <a:spcPct val="100000"/>
              </a:lnSpc>
              <a:spcBef>
                <a:spcPts val="600"/>
              </a:spcBef>
              <a:buClr>
                <a:srgbClr val="00BADD"/>
              </a:buClr>
              <a:buAutoNum type="romanUcPeriod" startAt="2"/>
              <a:tabLst>
                <a:tab pos="411480" algn="l"/>
                <a:tab pos="412115" algn="l"/>
              </a:tabLst>
            </a:pPr>
            <a:r>
              <a:rPr sz="1400" spc="-5" dirty="0">
                <a:solidFill>
                  <a:srgbClr val="000000"/>
                </a:solidFill>
                <a:latin typeface="Arial" panose="020B0604020202020204" pitchFamily="34" charset="0"/>
                <a:cs typeface="Arial" panose="020B0604020202020204" pitchFamily="34" charset="0"/>
              </a:rPr>
              <a:t>Develop</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multiphysics</a:t>
            </a:r>
            <a:r>
              <a:rPr sz="1400" spc="3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algorithms</a:t>
            </a:r>
            <a:r>
              <a:rPr sz="1400" spc="10"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for</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digital</a:t>
            </a:r>
            <a:r>
              <a:rPr sz="1400" spc="5" dirty="0">
                <a:solidFill>
                  <a:srgbClr val="000000"/>
                </a:solidFill>
                <a:latin typeface="Arial" panose="020B0604020202020204" pitchFamily="34" charset="0"/>
                <a:cs typeface="Arial" panose="020B0604020202020204" pitchFamily="34" charset="0"/>
              </a:rPr>
              <a:t> </a:t>
            </a:r>
            <a:r>
              <a:rPr sz="1400" spc="-15" dirty="0">
                <a:solidFill>
                  <a:srgbClr val="000000"/>
                </a:solidFill>
                <a:latin typeface="Arial" panose="020B0604020202020204" pitchFamily="34" charset="0"/>
                <a:cs typeface="Arial" panose="020B0604020202020204" pitchFamily="34" charset="0"/>
              </a:rPr>
              <a:t>twin</a:t>
            </a:r>
            <a:r>
              <a:rPr sz="1400" spc="4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of</a:t>
            </a:r>
            <a:r>
              <a:rPr sz="1400" spc="-5" dirty="0">
                <a:solidFill>
                  <a:srgbClr val="000000"/>
                </a:solidFill>
                <a:latin typeface="Arial" panose="020B0604020202020204" pitchFamily="34" charset="0"/>
                <a:cs typeface="Arial" panose="020B0604020202020204" pitchFamily="34" charset="0"/>
              </a:rPr>
              <a:t> complex</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systems;</a:t>
            </a:r>
            <a:endParaRPr sz="1400" dirty="0">
              <a:solidFill>
                <a:srgbClr val="000000"/>
              </a:solidFill>
              <a:latin typeface="Arial" panose="020B0604020202020204" pitchFamily="34" charset="0"/>
              <a:cs typeface="Arial" panose="020B0604020202020204" pitchFamily="34" charset="0"/>
            </a:endParaRPr>
          </a:p>
          <a:p>
            <a:pPr marL="411480" marR="5080" indent="-399415" algn="just">
              <a:lnSpc>
                <a:spcPct val="100000"/>
              </a:lnSpc>
              <a:spcBef>
                <a:spcPts val="600"/>
              </a:spcBef>
              <a:buClr>
                <a:srgbClr val="00BADD"/>
              </a:buClr>
              <a:buAutoNum type="romanUcPeriod" startAt="2"/>
              <a:tabLst>
                <a:tab pos="411480" algn="l"/>
                <a:tab pos="412115" algn="l"/>
              </a:tabLst>
            </a:pPr>
            <a:r>
              <a:rPr sz="1400" spc="-5" dirty="0">
                <a:solidFill>
                  <a:srgbClr val="000000"/>
                </a:solidFill>
                <a:latin typeface="Arial" panose="020B0604020202020204" pitchFamily="34" charset="0"/>
                <a:cs typeface="Arial" panose="020B0604020202020204" pitchFamily="34" charset="0"/>
              </a:rPr>
              <a:t>Develop</a:t>
            </a:r>
            <a:r>
              <a:rPr sz="1400" spc="2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autonomous</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or</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semi-autonomous</a:t>
            </a:r>
            <a:r>
              <a:rPr sz="1400" spc="3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robotic</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solutions,</a:t>
            </a:r>
            <a:r>
              <a:rPr sz="1400" spc="2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in</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man-robot </a:t>
            </a:r>
            <a:r>
              <a:rPr sz="140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cooperation</a:t>
            </a:r>
            <a:r>
              <a:rPr sz="1400" spc="2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environments,</a:t>
            </a:r>
            <a:r>
              <a:rPr sz="1400" spc="20"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i.e.</a:t>
            </a:r>
            <a:r>
              <a:rPr sz="1400" spc="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assistive</a:t>
            </a:r>
            <a:r>
              <a:rPr sz="1400" spc="1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robotics,</a:t>
            </a:r>
            <a:r>
              <a:rPr sz="1400" spc="-5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cobot</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in</a:t>
            </a:r>
            <a:r>
              <a:rPr sz="1400" spc="15" dirty="0">
                <a:solidFill>
                  <a:srgbClr val="000000"/>
                </a:solidFill>
                <a:latin typeface="Arial" panose="020B0604020202020204" pitchFamily="34" charset="0"/>
                <a:cs typeface="Arial" panose="020B0604020202020204" pitchFamily="34" charset="0"/>
              </a:rPr>
              <a:t> </a:t>
            </a:r>
            <a:r>
              <a:rPr sz="1400" spc="-20" dirty="0">
                <a:solidFill>
                  <a:srgbClr val="000000"/>
                </a:solidFill>
                <a:latin typeface="Arial" panose="020B0604020202020204" pitchFamily="34" charset="0"/>
                <a:cs typeface="Arial" panose="020B0604020202020204" pitchFamily="34" charset="0"/>
              </a:rPr>
              <a:t>industry,</a:t>
            </a:r>
            <a:r>
              <a:rPr sz="1400" spc="3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operations </a:t>
            </a:r>
            <a:r>
              <a:rPr sz="1400" spc="-484"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in</a:t>
            </a:r>
            <a:r>
              <a:rPr sz="1400" spc="-10"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remote</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and/or</a:t>
            </a:r>
            <a:r>
              <a:rPr sz="140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dangerous</a:t>
            </a:r>
            <a:r>
              <a:rPr sz="1400" spc="2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environments;</a:t>
            </a:r>
            <a:endParaRPr sz="1400" dirty="0">
              <a:solidFill>
                <a:srgbClr val="000000"/>
              </a:solidFill>
              <a:latin typeface="Arial" panose="020B0604020202020204" pitchFamily="34" charset="0"/>
              <a:cs typeface="Arial" panose="020B0604020202020204" pitchFamily="34" charset="0"/>
            </a:endParaRPr>
          </a:p>
          <a:p>
            <a:pPr marL="411480" marR="153670" indent="-399415" algn="just">
              <a:lnSpc>
                <a:spcPct val="100000"/>
              </a:lnSpc>
              <a:spcBef>
                <a:spcPts val="605"/>
              </a:spcBef>
              <a:buClr>
                <a:srgbClr val="00BADD"/>
              </a:buClr>
              <a:buAutoNum type="romanUcPeriod" startAt="2"/>
              <a:tabLst>
                <a:tab pos="412115" algn="l"/>
              </a:tabLst>
            </a:pPr>
            <a:r>
              <a:rPr sz="1400" spc="-5" dirty="0">
                <a:solidFill>
                  <a:srgbClr val="000000"/>
                </a:solidFill>
                <a:latin typeface="Arial" panose="020B0604020202020204" pitchFamily="34" charset="0"/>
                <a:cs typeface="Arial" panose="020B0604020202020204" pitchFamily="34" charset="0"/>
              </a:rPr>
              <a:t>Model,</a:t>
            </a:r>
            <a:r>
              <a:rPr sz="1400" spc="2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experimental</a:t>
            </a:r>
            <a:r>
              <a:rPr sz="1400" spc="4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characterize</a:t>
            </a:r>
            <a:r>
              <a:rPr sz="1400" spc="2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and</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numerical</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simulate</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mechanical </a:t>
            </a:r>
            <a:r>
              <a:rPr sz="140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behavior</a:t>
            </a:r>
            <a:r>
              <a:rPr sz="1400" spc="3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of </a:t>
            </a:r>
            <a:r>
              <a:rPr sz="1400" spc="-5" dirty="0">
                <a:solidFill>
                  <a:srgbClr val="000000"/>
                </a:solidFill>
                <a:latin typeface="Arial" panose="020B0604020202020204" pitchFamily="34" charset="0"/>
                <a:cs typeface="Arial" panose="020B0604020202020204" pitchFamily="34" charset="0"/>
              </a:rPr>
              <a:t>materials</a:t>
            </a:r>
            <a:r>
              <a:rPr sz="1400" spc="2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under</a:t>
            </a:r>
            <a:r>
              <a:rPr sz="1400" spc="2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extreme</a:t>
            </a:r>
            <a:r>
              <a:rPr sz="1400" spc="3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operating</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conditions</a:t>
            </a:r>
            <a:r>
              <a:rPr sz="1400" spc="3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and</a:t>
            </a:r>
            <a:r>
              <a:rPr sz="1400" spc="1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of</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engineered </a:t>
            </a:r>
            <a:r>
              <a:rPr sz="1400" spc="-484"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composites</a:t>
            </a:r>
            <a:r>
              <a:rPr sz="1400" spc="10"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for</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aero/space</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applications.</a:t>
            </a:r>
            <a:endParaRPr sz="1400" dirty="0">
              <a:solidFill>
                <a:srgbClr val="000000"/>
              </a:solidFill>
              <a:latin typeface="Arial" panose="020B0604020202020204" pitchFamily="34" charset="0"/>
              <a:cs typeface="Arial" panose="020B0604020202020204" pitchFamily="34" charset="0"/>
            </a:endParaRPr>
          </a:p>
          <a:p>
            <a:pPr marL="411480" indent="-399415" algn="just">
              <a:lnSpc>
                <a:spcPct val="100000"/>
              </a:lnSpc>
              <a:spcBef>
                <a:spcPts val="600"/>
              </a:spcBef>
              <a:buClr>
                <a:srgbClr val="00BADD"/>
              </a:buClr>
              <a:buAutoNum type="romanUcPeriod" startAt="2"/>
              <a:tabLst>
                <a:tab pos="411480" algn="l"/>
                <a:tab pos="412115" algn="l"/>
                <a:tab pos="2599055" algn="l"/>
              </a:tabLst>
            </a:pPr>
            <a:r>
              <a:rPr sz="1400" dirty="0">
                <a:solidFill>
                  <a:srgbClr val="000000"/>
                </a:solidFill>
                <a:latin typeface="Arial" panose="020B0604020202020204" pitchFamily="34" charset="0"/>
                <a:cs typeface="Arial" panose="020B0604020202020204" pitchFamily="34" charset="0"/>
              </a:rPr>
              <a:t>Study</a:t>
            </a:r>
            <a:r>
              <a:rPr sz="1400" spc="10"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new</a:t>
            </a:r>
            <a:r>
              <a:rPr sz="1400" spc="2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materials</a:t>
            </a:r>
            <a:r>
              <a:rPr lang="it-IT"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and</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model</a:t>
            </a:r>
            <a:r>
              <a:rPr sz="1400" spc="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and</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simulate</a:t>
            </a:r>
            <a:r>
              <a:rPr sz="1400" spc="15" dirty="0">
                <a:solidFill>
                  <a:srgbClr val="000000"/>
                </a:solidFill>
                <a:latin typeface="Arial" panose="020B0604020202020204" pitchFamily="34" charset="0"/>
                <a:cs typeface="Arial" panose="020B0604020202020204" pitchFamily="34" charset="0"/>
              </a:rPr>
              <a:t> </a:t>
            </a:r>
            <a:r>
              <a:rPr sz="1400" spc="-5" dirty="0">
                <a:solidFill>
                  <a:srgbClr val="000000"/>
                </a:solidFill>
                <a:latin typeface="Arial" panose="020B0604020202020204" pitchFamily="34" charset="0"/>
                <a:cs typeface="Arial" panose="020B0604020202020204" pitchFamily="34" charset="0"/>
              </a:rPr>
              <a:t>manufacturing</a:t>
            </a:r>
            <a:r>
              <a:rPr sz="1400" spc="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processes</a:t>
            </a:r>
            <a:r>
              <a:rPr sz="1400" spc="15" dirty="0">
                <a:solidFill>
                  <a:srgbClr val="000000"/>
                </a:solidFill>
                <a:latin typeface="Arial" panose="020B0604020202020204" pitchFamily="34" charset="0"/>
                <a:cs typeface="Arial" panose="020B0604020202020204" pitchFamily="34" charset="0"/>
              </a:rPr>
              <a:t> </a:t>
            </a:r>
            <a:r>
              <a:rPr sz="1400" dirty="0">
                <a:solidFill>
                  <a:srgbClr val="000000"/>
                </a:solidFill>
                <a:latin typeface="Arial" panose="020B0604020202020204" pitchFamily="34" charset="0"/>
                <a:cs typeface="Arial" panose="020B0604020202020204" pitchFamily="34" charset="0"/>
              </a:rPr>
              <a:t>of</a:t>
            </a:r>
          </a:p>
          <a:p>
            <a:pPr marL="411480" algn="just">
              <a:lnSpc>
                <a:spcPct val="100000"/>
              </a:lnSpc>
            </a:pPr>
            <a:r>
              <a:rPr sz="1400" spc="-5" dirty="0">
                <a:solidFill>
                  <a:srgbClr val="000000"/>
                </a:solidFill>
                <a:latin typeface="Arial" panose="020B0604020202020204" pitchFamily="34" charset="0"/>
                <a:cs typeface="Arial" panose="020B0604020202020204" pitchFamily="34" charset="0"/>
              </a:rPr>
              <a:t>material.</a:t>
            </a:r>
            <a:endParaRPr sz="1400" dirty="0">
              <a:solidFill>
                <a:srgbClr val="000000"/>
              </a:solidFill>
              <a:latin typeface="Arial" panose="020B0604020202020204" pitchFamily="34" charset="0"/>
              <a:cs typeface="Arial" panose="020B0604020202020204" pitchFamily="34" charset="0"/>
            </a:endParaRPr>
          </a:p>
        </p:txBody>
      </p:sp>
      <p:pic>
        <p:nvPicPr>
          <p:cNvPr id="154" name="Immagine 153">
            <a:extLst>
              <a:ext uri="{FF2B5EF4-FFF2-40B4-BE49-F238E27FC236}">
                <a16:creationId xmlns:a16="http://schemas.microsoft.com/office/drawing/2014/main" id="{2FAEEAB0-7CF5-3147-944A-FD9D518E3B6B}"/>
              </a:ext>
            </a:extLst>
          </p:cNvPr>
          <p:cNvPicPr>
            <a:picLocks noChangeAspect="1"/>
          </p:cNvPicPr>
          <p:nvPr/>
        </p:nvPicPr>
        <p:blipFill>
          <a:blip r:embed="rId2"/>
          <a:stretch>
            <a:fillRect/>
          </a:stretch>
        </p:blipFill>
        <p:spPr>
          <a:xfrm>
            <a:off x="5329744" y="3200400"/>
            <a:ext cx="6061521" cy="3261366"/>
          </a:xfrm>
          <a:prstGeom prst="rect">
            <a:avLst/>
          </a:prstGeom>
        </p:spPr>
      </p:pic>
    </p:spTree>
    <p:extLst>
      <p:ext uri="{BB962C8B-B14F-4D97-AF65-F5344CB8AC3E}">
        <p14:creationId xmlns:p14="http://schemas.microsoft.com/office/powerpoint/2010/main" val="2302491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0E5CFBCC-78C0-E77F-0723-5067E0CC7F8E}"/>
              </a:ext>
            </a:extLst>
          </p:cNvPr>
          <p:cNvSpPr>
            <a:spLocks noGrp="1"/>
          </p:cNvSpPr>
          <p:nvPr>
            <p:ph type="body" idx="2"/>
          </p:nvPr>
        </p:nvSpPr>
        <p:spPr>
          <a:xfrm>
            <a:off x="119722" y="1162429"/>
            <a:ext cx="2209800" cy="274639"/>
          </a:xfrm>
        </p:spPr>
        <p:txBody>
          <a:bodyPr/>
          <a:lstStyle/>
          <a:p>
            <a:pPr marL="114300" indent="0">
              <a:spcAft>
                <a:spcPts val="800"/>
              </a:spcAft>
              <a:buNone/>
            </a:pPr>
            <a:r>
              <a:rPr lang="it-IT" sz="1400" b="1" dirty="0">
                <a:solidFill>
                  <a:srgbClr val="822433"/>
                </a:solidFill>
              </a:rPr>
              <a:t>Offerta ENEA-ICT: FP6 </a:t>
            </a:r>
          </a:p>
          <a:p>
            <a:pPr marL="114300" indent="0">
              <a:buNone/>
            </a:pPr>
            <a:endParaRPr kumimoji="0" lang="it-IT" sz="1400" b="1" i="0" u="none" strike="noStrike" kern="0" cap="none" spc="0" normalizeH="0" baseline="0" noProof="0" dirty="0">
              <a:ln>
                <a:noFill/>
              </a:ln>
              <a:solidFill>
                <a:srgbClr val="822433"/>
              </a:solidFill>
              <a:effectLst/>
              <a:uLnTx/>
              <a:uFillTx/>
              <a:latin typeface="Arial"/>
              <a:cs typeface="Arial"/>
              <a:sym typeface="Arial"/>
            </a:endParaRPr>
          </a:p>
          <a:p>
            <a:endParaRPr lang="it-IT" sz="1400" b="1" dirty="0">
              <a:solidFill>
                <a:srgbClr val="822433"/>
              </a:solidFill>
            </a:endParaRPr>
          </a:p>
          <a:p>
            <a:pPr marL="114300" indent="0">
              <a:buNone/>
            </a:pPr>
            <a:endParaRPr lang="it-IT" dirty="0"/>
          </a:p>
        </p:txBody>
      </p:sp>
      <p:pic>
        <p:nvPicPr>
          <p:cNvPr id="11" name="Picture 3">
            <a:extLst>
              <a:ext uri="{FF2B5EF4-FFF2-40B4-BE49-F238E27FC236}">
                <a16:creationId xmlns:a16="http://schemas.microsoft.com/office/drawing/2014/main" id="{B7A5475E-DA51-ED6D-97A8-30FB54C364EE}"/>
              </a:ext>
            </a:extLst>
          </p:cNvPr>
          <p:cNvPicPr>
            <a:picLocks noChangeAspect="1"/>
          </p:cNvPicPr>
          <p:nvPr/>
        </p:nvPicPr>
        <p:blipFill>
          <a:blip r:embed="rId2"/>
          <a:stretch>
            <a:fillRect/>
          </a:stretch>
        </p:blipFill>
        <p:spPr>
          <a:xfrm>
            <a:off x="144050" y="3124200"/>
            <a:ext cx="4839054" cy="3529753"/>
          </a:xfrm>
          <a:prstGeom prst="rect">
            <a:avLst/>
          </a:prstGeom>
        </p:spPr>
      </p:pic>
      <p:sp>
        <p:nvSpPr>
          <p:cNvPr id="13" name="TextBox 6">
            <a:extLst>
              <a:ext uri="{FF2B5EF4-FFF2-40B4-BE49-F238E27FC236}">
                <a16:creationId xmlns:a16="http://schemas.microsoft.com/office/drawing/2014/main" id="{0F7DF737-3FCE-11CA-3CE4-7BAEFD80CE19}"/>
              </a:ext>
            </a:extLst>
          </p:cNvPr>
          <p:cNvSpPr txBox="1"/>
          <p:nvPr/>
        </p:nvSpPr>
        <p:spPr>
          <a:xfrm>
            <a:off x="1701145" y="5557688"/>
            <a:ext cx="3978052" cy="408623"/>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txBody>
          <a:bodyPr wrap="square" rtlCol="0">
            <a:spAutoFit/>
          </a:bodyPr>
          <a:lstStyle/>
          <a:p>
            <a:pPr algn="just"/>
            <a:r>
              <a:rPr lang="en-US" sz="900" b="1" dirty="0"/>
              <a:t>Workload assessment, Power and Thermal Management, Analysis for optimizing energy consumption, Sustainability analysis…</a:t>
            </a:r>
          </a:p>
        </p:txBody>
      </p:sp>
      <p:sp>
        <p:nvSpPr>
          <p:cNvPr id="16" name="Rounded Rectangle 9">
            <a:extLst>
              <a:ext uri="{FF2B5EF4-FFF2-40B4-BE49-F238E27FC236}">
                <a16:creationId xmlns:a16="http://schemas.microsoft.com/office/drawing/2014/main" id="{55FFE5A9-2FCE-810E-C815-78FBE64A1F22}"/>
              </a:ext>
            </a:extLst>
          </p:cNvPr>
          <p:cNvSpPr/>
          <p:nvPr/>
        </p:nvSpPr>
        <p:spPr>
          <a:xfrm>
            <a:off x="3205230" y="3227937"/>
            <a:ext cx="2506804" cy="592268"/>
          </a:xfrm>
          <a:prstGeom prst="roundRect">
            <a:avLst/>
          </a:prstGeom>
          <a:solidFill>
            <a:srgbClr val="4F81BD"/>
          </a:solidFill>
          <a:ln w="25400" cap="flat" cmpd="sng" algn="ctr">
            <a:solidFill>
              <a:srgbClr val="4F81BD">
                <a:shade val="50000"/>
              </a:srgbClr>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CRESCO (4,6) Clusters</a:t>
            </a:r>
          </a:p>
          <a:p>
            <a:pPr marL="0" marR="0" lvl="0" indent="0" algn="ctr" defTabSz="457200" eaLnBrk="1" fontAlgn="auto" latinLnBrk="0" hangingPunct="1">
              <a:lnSpc>
                <a:spcPct val="100000"/>
              </a:lnSpc>
              <a:spcBef>
                <a:spcPts val="0"/>
              </a:spcBef>
              <a:spcAft>
                <a:spcPts val="0"/>
              </a:spcAft>
              <a:buClrTx/>
              <a:buSzTx/>
              <a:buFontTx/>
              <a:buNone/>
              <a:tabLst/>
              <a:defRPr/>
            </a:pPr>
            <a:r>
              <a:rPr lang="en-US" sz="1400" b="1" kern="1200" dirty="0">
                <a:solidFill>
                  <a:prstClr val="white"/>
                </a:solidFill>
                <a:ea typeface="+mn-ea"/>
                <a:cs typeface="+mn-cs"/>
                <a:sym typeface="Wingdings" pitchFamily="2" charset="2"/>
              </a:rPr>
              <a:t></a:t>
            </a:r>
            <a:r>
              <a:rPr lang="en-US" sz="1400" b="1" kern="1200" dirty="0">
                <a:solidFill>
                  <a:prstClr val="white"/>
                </a:solidFill>
                <a:ea typeface="+mn-ea"/>
                <a:cs typeface="+mn-cs"/>
              </a:rPr>
              <a:t>Cresco 7/8 Clusters</a:t>
            </a:r>
            <a:endParaRPr kumimoji="0" lang="en-US" sz="1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white"/>
              </a:solidFill>
              <a:effectLst/>
              <a:uLnTx/>
              <a:uFillTx/>
              <a:latin typeface="Arial"/>
              <a:ea typeface="+mn-ea"/>
              <a:cs typeface="+mn-cs"/>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white"/>
              </a:solidFill>
              <a:effectLst/>
              <a:uLnTx/>
              <a:uFillTx/>
              <a:latin typeface="Arial"/>
              <a:ea typeface="+mn-ea"/>
              <a:cs typeface="+mn-cs"/>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a:p>
            <a:pPr marL="285750" marR="0" lvl="0" indent="-285750" algn="just"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CasellaDiTesto 16">
            <a:extLst>
              <a:ext uri="{FF2B5EF4-FFF2-40B4-BE49-F238E27FC236}">
                <a16:creationId xmlns:a16="http://schemas.microsoft.com/office/drawing/2014/main" id="{689C30D1-54B2-3E1A-354C-7491143CB0AE}"/>
              </a:ext>
            </a:extLst>
          </p:cNvPr>
          <p:cNvSpPr txBox="1"/>
          <p:nvPr/>
        </p:nvSpPr>
        <p:spPr>
          <a:xfrm>
            <a:off x="4983104" y="4136346"/>
            <a:ext cx="1143000" cy="1107996"/>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a:spAutoFit/>
          </a:bodyPr>
          <a:lstStyle/>
          <a:p>
            <a:pPr algn="ctr" fontAlgn="base"/>
            <a:r>
              <a:rPr lang="it-IT" b="1" dirty="0">
                <a:latin typeface="inherit"/>
              </a:rPr>
              <a:t>Data Science </a:t>
            </a:r>
            <a:r>
              <a:rPr lang="it-IT" b="1" dirty="0" err="1">
                <a:latin typeface="inherit"/>
              </a:rPr>
              <a:t>Approach</a:t>
            </a:r>
            <a:endParaRPr lang="it-IT" b="1" dirty="0">
              <a:latin typeface="inherit"/>
            </a:endParaRPr>
          </a:p>
          <a:p>
            <a:pPr algn="ctr" fontAlgn="base"/>
            <a:endParaRPr lang="it-IT" sz="1200" dirty="0">
              <a:latin typeface="inherit"/>
            </a:endParaRPr>
          </a:p>
        </p:txBody>
      </p:sp>
      <p:graphicFrame>
        <p:nvGraphicFramePr>
          <p:cNvPr id="5" name="Diagramma 4">
            <a:extLst>
              <a:ext uri="{FF2B5EF4-FFF2-40B4-BE49-F238E27FC236}">
                <a16:creationId xmlns:a16="http://schemas.microsoft.com/office/drawing/2014/main" id="{DAF296A8-B7B0-A84D-9139-E0A7C82A5CE9}"/>
              </a:ext>
            </a:extLst>
          </p:cNvPr>
          <p:cNvGraphicFramePr/>
          <p:nvPr>
            <p:extLst>
              <p:ext uri="{D42A27DB-BD31-4B8C-83A1-F6EECF244321}">
                <p14:modId xmlns:p14="http://schemas.microsoft.com/office/powerpoint/2010/main" val="489770388"/>
              </p:ext>
            </p:extLst>
          </p:nvPr>
        </p:nvGraphicFramePr>
        <p:xfrm>
          <a:off x="8668271" y="1066800"/>
          <a:ext cx="3691782" cy="1712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ttangolo 5">
            <a:extLst>
              <a:ext uri="{FF2B5EF4-FFF2-40B4-BE49-F238E27FC236}">
                <a16:creationId xmlns:a16="http://schemas.microsoft.com/office/drawing/2014/main" id="{83F92C52-65EE-DE4B-AD14-F1765831E859}"/>
              </a:ext>
            </a:extLst>
          </p:cNvPr>
          <p:cNvSpPr/>
          <p:nvPr/>
        </p:nvSpPr>
        <p:spPr>
          <a:xfrm>
            <a:off x="119722" y="1285814"/>
            <a:ext cx="10287000" cy="564257"/>
          </a:xfrm>
          <a:prstGeom prst="rect">
            <a:avLst/>
          </a:prstGeom>
        </p:spPr>
        <p:txBody>
          <a:bodyPr wrap="square">
            <a:spAutoFit/>
          </a:bodyPr>
          <a:lstStyle/>
          <a:p>
            <a:pPr marL="114300" indent="0">
              <a:spcAft>
                <a:spcPts val="800"/>
              </a:spcAft>
              <a:buNone/>
            </a:pPr>
            <a:endParaRPr lang="it-IT" sz="1200" b="1" dirty="0">
              <a:solidFill>
                <a:srgbClr val="000000"/>
              </a:solidFill>
            </a:endParaRPr>
          </a:p>
          <a:p>
            <a:pPr marL="114300" indent="0" algn="just">
              <a:spcAft>
                <a:spcPts val="800"/>
              </a:spcAft>
              <a:buNone/>
            </a:pPr>
            <a:r>
              <a:rPr lang="it-IT" sz="1200" b="1" dirty="0">
                <a:solidFill>
                  <a:schemeClr val="accent4"/>
                </a:solidFill>
              </a:rPr>
              <a:t>OPEN LAB</a:t>
            </a:r>
            <a:r>
              <a:rPr lang="it-IT" sz="1200" dirty="0">
                <a:solidFill>
                  <a:schemeClr val="accent4"/>
                </a:solidFill>
              </a:rPr>
              <a:t>:</a:t>
            </a:r>
            <a:r>
              <a:rPr lang="en-US" sz="1200" dirty="0">
                <a:solidFill>
                  <a:srgbClr val="000000"/>
                </a:solidFill>
              </a:rPr>
              <a:t>Towards sustainable and energy efficient using Data Science implementations  in HPC Data Center (DC)</a:t>
            </a:r>
            <a:endParaRPr lang="it-IT" sz="1200" dirty="0">
              <a:solidFill>
                <a:srgbClr val="000000"/>
              </a:solidFill>
            </a:endParaRPr>
          </a:p>
        </p:txBody>
      </p:sp>
      <p:sp>
        <p:nvSpPr>
          <p:cNvPr id="8" name="Rettangolo 7">
            <a:extLst>
              <a:ext uri="{FF2B5EF4-FFF2-40B4-BE49-F238E27FC236}">
                <a16:creationId xmlns:a16="http://schemas.microsoft.com/office/drawing/2014/main" id="{6BA6F9EF-6DD7-9345-9421-74FB9465911D}"/>
              </a:ext>
            </a:extLst>
          </p:cNvPr>
          <p:cNvSpPr/>
          <p:nvPr/>
        </p:nvSpPr>
        <p:spPr>
          <a:xfrm>
            <a:off x="227162" y="1850071"/>
            <a:ext cx="8915400" cy="1200329"/>
          </a:xfrm>
          <a:prstGeom prst="rect">
            <a:avLst/>
          </a:prstGeom>
        </p:spPr>
        <p:txBody>
          <a:bodyPr wrap="square">
            <a:spAutoFit/>
          </a:bodyPr>
          <a:lstStyle/>
          <a:p>
            <a:pPr marL="171450" indent="-171450" algn="just" fontAlgn="base">
              <a:buFont typeface="Arial" panose="020B0604020202020204" pitchFamily="34" charset="0"/>
              <a:buChar char="•"/>
            </a:pPr>
            <a:r>
              <a:rPr lang="en-US" sz="1200" dirty="0">
                <a:solidFill>
                  <a:srgbClr val="000000"/>
                </a:solidFill>
                <a:latin typeface="Arial" panose="020B0604020202020204" pitchFamily="34" charset="0"/>
              </a:rPr>
              <a:t>Using data science techniques ENEA aims to bring about improvement of DC energy efficiency for optimization of operations of Data Centre (DC): </a:t>
            </a:r>
          </a:p>
          <a:p>
            <a:pPr marL="628650" lvl="1" indent="-171450" algn="just" fontAlgn="base">
              <a:buFont typeface="Arial" panose="020B0604020202020204" pitchFamily="34" charset="0"/>
              <a:buChar char="•"/>
            </a:pPr>
            <a:r>
              <a:rPr lang="en-US" sz="1200" dirty="0">
                <a:solidFill>
                  <a:srgbClr val="000000"/>
                </a:solidFill>
                <a:latin typeface="Arial" panose="020B0604020202020204" pitchFamily="34" charset="0"/>
              </a:rPr>
              <a:t>A collection of data science techniques (e.g., data mining, machine learning, data assimilation, AI, ....) will be employed for the prediction analysis of energy consumption, thermal characteristics based on actual temperatures in a real ENEA DC with CPUs and GPUs cluster rather than considering device setpoints or guidelines.​</a:t>
            </a:r>
          </a:p>
          <a:p>
            <a:pPr algn="just" fontAlgn="base">
              <a:buFont typeface="Arial" panose="020B0604020202020204" pitchFamily="34" charset="0"/>
              <a:buChar char="•"/>
            </a:pPr>
            <a:r>
              <a:rPr lang="en-US" sz="1200" b="0" i="0" dirty="0">
                <a:solidFill>
                  <a:srgbClr val="000000"/>
                </a:solidFill>
                <a:effectLst/>
                <a:latin typeface="Arial" panose="020B0604020202020204" pitchFamily="34" charset="0"/>
              </a:rPr>
              <a:t> Dashboard</a:t>
            </a:r>
            <a:r>
              <a:rPr lang="en-US" sz="1200" dirty="0">
                <a:solidFill>
                  <a:srgbClr val="000000"/>
                </a:solidFill>
                <a:latin typeface="Arial" panose="020B0604020202020204" pitchFamily="34" charset="0"/>
              </a:rPr>
              <a:t> implementation.</a:t>
            </a:r>
            <a:endParaRPr lang="en-US" sz="1200" b="0" i="0" dirty="0">
              <a:solidFill>
                <a:srgbClr val="000000"/>
              </a:solidFill>
              <a:effectLst/>
              <a:latin typeface="Arial" panose="020B0604020202020204" pitchFamily="34" charset="0"/>
            </a:endParaRPr>
          </a:p>
        </p:txBody>
      </p:sp>
      <p:sp>
        <p:nvSpPr>
          <p:cNvPr id="22" name="Rettangolo 21">
            <a:extLst>
              <a:ext uri="{FF2B5EF4-FFF2-40B4-BE49-F238E27FC236}">
                <a16:creationId xmlns:a16="http://schemas.microsoft.com/office/drawing/2014/main" id="{1B5CB3A5-6D7A-DE4F-8F31-640CD1517193}"/>
              </a:ext>
            </a:extLst>
          </p:cNvPr>
          <p:cNvSpPr/>
          <p:nvPr/>
        </p:nvSpPr>
        <p:spPr>
          <a:xfrm>
            <a:off x="7495608" y="3307618"/>
            <a:ext cx="4696392" cy="738664"/>
          </a:xfrm>
          <a:prstGeom prst="rect">
            <a:avLst/>
          </a:prstGeom>
        </p:spPr>
        <p:txBody>
          <a:bodyPr wrap="square">
            <a:spAutoFit/>
          </a:bodyPr>
          <a:lstStyle/>
          <a:p>
            <a:pPr marL="114300" algn="just">
              <a:spcAft>
                <a:spcPts val="800"/>
              </a:spcAft>
            </a:pPr>
            <a:r>
              <a:rPr lang="it-IT" sz="1400" b="1" dirty="0">
                <a:solidFill>
                  <a:schemeClr val="accent4"/>
                </a:solidFill>
              </a:rPr>
              <a:t>WG: Uni Sapienza, CNR, Uni Cassino, Uni </a:t>
            </a:r>
            <a:r>
              <a:rPr lang="it-IT" sz="1400" b="1" dirty="0" err="1">
                <a:solidFill>
                  <a:schemeClr val="accent4"/>
                </a:solidFill>
              </a:rPr>
              <a:t>Torvergata</a:t>
            </a:r>
            <a:r>
              <a:rPr lang="it-IT" sz="1400" b="1" dirty="0">
                <a:solidFill>
                  <a:schemeClr val="accent4"/>
                </a:solidFill>
              </a:rPr>
              <a:t>, BV-</a:t>
            </a:r>
            <a:r>
              <a:rPr lang="it-IT" sz="1400" b="1" dirty="0" err="1">
                <a:solidFill>
                  <a:schemeClr val="accent4"/>
                </a:solidFill>
              </a:rPr>
              <a:t>Tech</a:t>
            </a:r>
            <a:r>
              <a:rPr lang="it-IT" sz="1400" b="1" dirty="0">
                <a:solidFill>
                  <a:schemeClr val="accent4"/>
                </a:solidFill>
              </a:rPr>
              <a:t>, </a:t>
            </a:r>
            <a:r>
              <a:rPr lang="it-IT" sz="1400" b="1" dirty="0" err="1">
                <a:solidFill>
                  <a:schemeClr val="accent4"/>
                </a:solidFill>
              </a:rPr>
              <a:t>Almaviva</a:t>
            </a:r>
            <a:r>
              <a:rPr lang="it-IT" sz="1400" b="1" dirty="0">
                <a:solidFill>
                  <a:schemeClr val="accent4"/>
                </a:solidFill>
              </a:rPr>
              <a:t>, </a:t>
            </a:r>
            <a:r>
              <a:rPr lang="it-IT" sz="1400" b="1" dirty="0" err="1">
                <a:solidFill>
                  <a:schemeClr val="accent4"/>
                </a:solidFill>
              </a:rPr>
              <a:t>UNICampus</a:t>
            </a:r>
            <a:r>
              <a:rPr lang="it-IT" sz="1400" b="1" dirty="0">
                <a:solidFill>
                  <a:schemeClr val="accent4"/>
                </a:solidFill>
              </a:rPr>
              <a:t>, </a:t>
            </a:r>
            <a:r>
              <a:rPr lang="it-IT" sz="1400" b="1" dirty="0" err="1">
                <a:solidFill>
                  <a:schemeClr val="accent4"/>
                </a:solidFill>
              </a:rPr>
              <a:t>UNITuscia</a:t>
            </a:r>
            <a:r>
              <a:rPr lang="it-IT" sz="1400" b="1" dirty="0">
                <a:solidFill>
                  <a:schemeClr val="accent4"/>
                </a:solidFill>
              </a:rPr>
              <a:t> )</a:t>
            </a:r>
          </a:p>
        </p:txBody>
      </p:sp>
      <p:sp>
        <p:nvSpPr>
          <p:cNvPr id="26" name="Rettangolo 25">
            <a:extLst>
              <a:ext uri="{FF2B5EF4-FFF2-40B4-BE49-F238E27FC236}">
                <a16:creationId xmlns:a16="http://schemas.microsoft.com/office/drawing/2014/main" id="{8EE1F17F-1EFA-E846-BB10-E318B2CF93BF}"/>
              </a:ext>
            </a:extLst>
          </p:cNvPr>
          <p:cNvSpPr/>
          <p:nvPr/>
        </p:nvSpPr>
        <p:spPr>
          <a:xfrm>
            <a:off x="8915400" y="4108253"/>
            <a:ext cx="2590800" cy="914400"/>
          </a:xfrm>
          <a:prstGeom prst="rect">
            <a:avLst/>
          </a:pr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Digital Industrial Plant</a:t>
            </a:r>
            <a:r>
              <a:rPr lang="it-IT" b="1" dirty="0"/>
              <a:t> </a:t>
            </a:r>
          </a:p>
          <a:p>
            <a:pPr algn="ctr"/>
            <a:r>
              <a:rPr lang="it-IT" b="1" dirty="0"/>
              <a:t>(FP6)</a:t>
            </a:r>
          </a:p>
        </p:txBody>
      </p:sp>
      <p:pic>
        <p:nvPicPr>
          <p:cNvPr id="30" name="Immagine 29">
            <a:extLst>
              <a:ext uri="{FF2B5EF4-FFF2-40B4-BE49-F238E27FC236}">
                <a16:creationId xmlns:a16="http://schemas.microsoft.com/office/drawing/2014/main" id="{2EE7C13A-3039-4249-AB2F-BB6B203AE2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78479" y="5101318"/>
            <a:ext cx="2715625" cy="1321361"/>
          </a:xfrm>
          <a:prstGeom prst="rect">
            <a:avLst/>
          </a:prstGeom>
        </p:spPr>
      </p:pic>
    </p:spTree>
    <p:extLst>
      <p:ext uri="{BB962C8B-B14F-4D97-AF65-F5344CB8AC3E}">
        <p14:creationId xmlns:p14="http://schemas.microsoft.com/office/powerpoint/2010/main" val="1691876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9073" y="1415034"/>
            <a:ext cx="1004887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822333"/>
                </a:solidFill>
                <a:latin typeface="Arial"/>
                <a:cs typeface="Arial"/>
              </a:rPr>
              <a:t>FP</a:t>
            </a:r>
            <a:r>
              <a:rPr sz="2400" b="1" spc="-10" dirty="0">
                <a:solidFill>
                  <a:srgbClr val="822333"/>
                </a:solidFill>
                <a:latin typeface="Arial"/>
                <a:cs typeface="Arial"/>
              </a:rPr>
              <a:t> </a:t>
            </a:r>
            <a:r>
              <a:rPr sz="2400" b="1" spc="-5" dirty="0">
                <a:solidFill>
                  <a:srgbClr val="822333"/>
                </a:solidFill>
                <a:latin typeface="Arial"/>
                <a:cs typeface="Arial"/>
              </a:rPr>
              <a:t>8</a:t>
            </a:r>
            <a:r>
              <a:rPr sz="2400" b="1" spc="10" dirty="0">
                <a:solidFill>
                  <a:srgbClr val="822333"/>
                </a:solidFill>
                <a:latin typeface="Arial"/>
                <a:cs typeface="Arial"/>
              </a:rPr>
              <a:t> </a:t>
            </a:r>
            <a:r>
              <a:rPr sz="2400" b="1" dirty="0">
                <a:solidFill>
                  <a:srgbClr val="822333"/>
                </a:solidFill>
                <a:latin typeface="Arial"/>
                <a:cs typeface="Arial"/>
              </a:rPr>
              <a:t>–</a:t>
            </a:r>
            <a:r>
              <a:rPr sz="2400" b="1" spc="10" dirty="0">
                <a:solidFill>
                  <a:srgbClr val="822333"/>
                </a:solidFill>
                <a:latin typeface="Arial"/>
                <a:cs typeface="Arial"/>
              </a:rPr>
              <a:t> </a:t>
            </a:r>
            <a:r>
              <a:rPr sz="2400" b="1" spc="-5" dirty="0">
                <a:solidFill>
                  <a:srgbClr val="822333"/>
                </a:solidFill>
                <a:latin typeface="Arial"/>
                <a:cs typeface="Arial"/>
              </a:rPr>
              <a:t>Human-centric</a:t>
            </a:r>
            <a:r>
              <a:rPr sz="2400" b="1" spc="10" dirty="0">
                <a:solidFill>
                  <a:srgbClr val="822333"/>
                </a:solidFill>
                <a:latin typeface="Arial"/>
                <a:cs typeface="Arial"/>
              </a:rPr>
              <a:t> </a:t>
            </a:r>
            <a:r>
              <a:rPr sz="2400" b="1" dirty="0">
                <a:solidFill>
                  <a:srgbClr val="822333"/>
                </a:solidFill>
                <a:latin typeface="Arial"/>
                <a:cs typeface="Arial"/>
              </a:rPr>
              <a:t>AI to</a:t>
            </a:r>
            <a:r>
              <a:rPr sz="2400" b="1" spc="5" dirty="0">
                <a:solidFill>
                  <a:srgbClr val="822333"/>
                </a:solidFill>
                <a:latin typeface="Arial"/>
                <a:cs typeface="Arial"/>
              </a:rPr>
              <a:t> </a:t>
            </a:r>
            <a:r>
              <a:rPr sz="2400" b="1" spc="-5" dirty="0">
                <a:solidFill>
                  <a:srgbClr val="822333"/>
                </a:solidFill>
                <a:latin typeface="Arial"/>
                <a:cs typeface="Arial"/>
              </a:rPr>
              <a:t>deliver</a:t>
            </a:r>
            <a:r>
              <a:rPr sz="2400" b="1" dirty="0">
                <a:solidFill>
                  <a:srgbClr val="822333"/>
                </a:solidFill>
                <a:latin typeface="Arial"/>
                <a:cs typeface="Arial"/>
              </a:rPr>
              <a:t> empowered</a:t>
            </a:r>
            <a:r>
              <a:rPr sz="2400" b="1" spc="-20" dirty="0">
                <a:solidFill>
                  <a:srgbClr val="822333"/>
                </a:solidFill>
                <a:latin typeface="Arial"/>
                <a:cs typeface="Arial"/>
              </a:rPr>
              <a:t> </a:t>
            </a:r>
            <a:r>
              <a:rPr sz="2400" b="1" spc="-5" dirty="0">
                <a:solidFill>
                  <a:srgbClr val="822333"/>
                </a:solidFill>
                <a:latin typeface="Arial"/>
                <a:cs typeface="Arial"/>
              </a:rPr>
              <a:t>customer</a:t>
            </a:r>
            <a:r>
              <a:rPr sz="2400" b="1" spc="15" dirty="0">
                <a:solidFill>
                  <a:srgbClr val="822333"/>
                </a:solidFill>
                <a:latin typeface="Arial"/>
                <a:cs typeface="Arial"/>
              </a:rPr>
              <a:t> </a:t>
            </a:r>
            <a:r>
              <a:rPr sz="2400" b="1" spc="-5" dirty="0">
                <a:solidFill>
                  <a:srgbClr val="822333"/>
                </a:solidFill>
                <a:latin typeface="Arial"/>
                <a:cs typeface="Arial"/>
              </a:rPr>
              <a:t>experiences</a:t>
            </a:r>
            <a:endParaRPr sz="2400" dirty="0">
              <a:latin typeface="Arial"/>
              <a:cs typeface="Arial"/>
            </a:endParaRPr>
          </a:p>
        </p:txBody>
      </p:sp>
      <p:sp>
        <p:nvSpPr>
          <p:cNvPr id="3" name="object 3"/>
          <p:cNvSpPr txBox="1"/>
          <p:nvPr/>
        </p:nvSpPr>
        <p:spPr>
          <a:xfrm>
            <a:off x="383505" y="2308617"/>
            <a:ext cx="2001520" cy="2474395"/>
          </a:xfrm>
          <a:prstGeom prst="rect">
            <a:avLst/>
          </a:prstGeom>
        </p:spPr>
        <p:txBody>
          <a:bodyPr vert="horz" wrap="square" lIns="0" tIns="12065" rIns="0" bIns="0" rtlCol="0">
            <a:spAutoFit/>
          </a:bodyPr>
          <a:lstStyle/>
          <a:p>
            <a:pPr marL="12065" marR="5080" indent="635" algn="ctr">
              <a:lnSpc>
                <a:spcPct val="100000"/>
              </a:lnSpc>
              <a:spcBef>
                <a:spcPts val="95"/>
              </a:spcBef>
            </a:pPr>
            <a:r>
              <a:rPr lang="it-IT" sz="1600" b="1" spc="-10" dirty="0">
                <a:solidFill>
                  <a:srgbClr val="822333"/>
                </a:solidFill>
                <a:latin typeface="Arial"/>
                <a:cs typeface="Arial"/>
              </a:rPr>
              <a:t>Migliorare l’esperienza quotidiana delle persone (es: clienti di imprese, cittadini..) in svariati settori grazie all’utilizzo delle tecnologie di AI e di Data Management.</a:t>
            </a:r>
          </a:p>
        </p:txBody>
      </p:sp>
      <p:grpSp>
        <p:nvGrpSpPr>
          <p:cNvPr id="4" name="object 4"/>
          <p:cNvGrpSpPr/>
          <p:nvPr/>
        </p:nvGrpSpPr>
        <p:grpSpPr>
          <a:xfrm>
            <a:off x="1038340" y="4917632"/>
            <a:ext cx="579120" cy="579755"/>
            <a:chOff x="1174548" y="4727054"/>
            <a:chExt cx="579120" cy="579755"/>
          </a:xfrm>
        </p:grpSpPr>
        <p:pic>
          <p:nvPicPr>
            <p:cNvPr id="5" name="object 5"/>
            <p:cNvPicPr/>
            <p:nvPr/>
          </p:nvPicPr>
          <p:blipFill>
            <a:blip r:embed="rId3" cstate="print"/>
            <a:stretch>
              <a:fillRect/>
            </a:stretch>
          </p:blipFill>
          <p:spPr>
            <a:xfrm>
              <a:off x="1407518" y="4960237"/>
              <a:ext cx="112955" cy="113052"/>
            </a:xfrm>
            <a:prstGeom prst="rect">
              <a:avLst/>
            </a:prstGeom>
          </p:spPr>
        </p:pic>
        <p:sp>
          <p:nvSpPr>
            <p:cNvPr id="6" name="object 6"/>
            <p:cNvSpPr/>
            <p:nvPr/>
          </p:nvSpPr>
          <p:spPr>
            <a:xfrm>
              <a:off x="1174548" y="4727054"/>
              <a:ext cx="579120" cy="579755"/>
            </a:xfrm>
            <a:custGeom>
              <a:avLst/>
              <a:gdLst/>
              <a:ahLst/>
              <a:cxnLst/>
              <a:rect l="l" t="t" r="r" b="b"/>
              <a:pathLst>
                <a:path w="579119" h="579754">
                  <a:moveTo>
                    <a:pt x="84715" y="303841"/>
                  </a:moveTo>
                  <a:lnTo>
                    <a:pt x="42356" y="303841"/>
                  </a:lnTo>
                  <a:lnTo>
                    <a:pt x="49347" y="349610"/>
                  </a:lnTo>
                  <a:lnTo>
                    <a:pt x="64239" y="392209"/>
                  </a:lnTo>
                  <a:lnTo>
                    <a:pt x="86242" y="430848"/>
                  </a:lnTo>
                  <a:lnTo>
                    <a:pt x="114568" y="464738"/>
                  </a:lnTo>
                  <a:lnTo>
                    <a:pt x="148429" y="493088"/>
                  </a:lnTo>
                  <a:lnTo>
                    <a:pt x="187035" y="515111"/>
                  </a:lnTo>
                  <a:lnTo>
                    <a:pt x="229597" y="530015"/>
                  </a:lnTo>
                  <a:lnTo>
                    <a:pt x="275328" y="537012"/>
                  </a:lnTo>
                  <a:lnTo>
                    <a:pt x="275328" y="579404"/>
                  </a:lnTo>
                  <a:lnTo>
                    <a:pt x="303567" y="579404"/>
                  </a:lnTo>
                  <a:lnTo>
                    <a:pt x="303567" y="537012"/>
                  </a:lnTo>
                  <a:lnTo>
                    <a:pt x="349299" y="530015"/>
                  </a:lnTo>
                  <a:lnTo>
                    <a:pt x="391863" y="515111"/>
                  </a:lnTo>
                  <a:lnTo>
                    <a:pt x="427790" y="494617"/>
                  </a:lnTo>
                  <a:lnTo>
                    <a:pt x="275328" y="494617"/>
                  </a:lnTo>
                  <a:lnTo>
                    <a:pt x="226256" y="485060"/>
                  </a:lnTo>
                  <a:lnTo>
                    <a:pt x="182139" y="464638"/>
                  </a:lnTo>
                  <a:lnTo>
                    <a:pt x="144451" y="434829"/>
                  </a:lnTo>
                  <a:lnTo>
                    <a:pt x="114668" y="397109"/>
                  </a:lnTo>
                  <a:lnTo>
                    <a:pt x="94264" y="352954"/>
                  </a:lnTo>
                  <a:lnTo>
                    <a:pt x="84715" y="303841"/>
                  </a:lnTo>
                  <a:close/>
                </a:path>
                <a:path w="579119" h="579754">
                  <a:moveTo>
                    <a:pt x="147123" y="303841"/>
                  </a:moveTo>
                  <a:lnTo>
                    <a:pt x="118813" y="303841"/>
                  </a:lnTo>
                  <a:lnTo>
                    <a:pt x="129777" y="351506"/>
                  </a:lnTo>
                  <a:lnTo>
                    <a:pt x="152942" y="393046"/>
                  </a:lnTo>
                  <a:lnTo>
                    <a:pt x="186272" y="426404"/>
                  </a:lnTo>
                  <a:lnTo>
                    <a:pt x="227707" y="449566"/>
                  </a:lnTo>
                  <a:lnTo>
                    <a:pt x="275328" y="460560"/>
                  </a:lnTo>
                  <a:lnTo>
                    <a:pt x="275328" y="494617"/>
                  </a:lnTo>
                  <a:lnTo>
                    <a:pt x="303567" y="494617"/>
                  </a:lnTo>
                  <a:lnTo>
                    <a:pt x="303567" y="460560"/>
                  </a:lnTo>
                  <a:lnTo>
                    <a:pt x="351232" y="449566"/>
                  </a:lnTo>
                  <a:lnTo>
                    <a:pt x="382401" y="432155"/>
                  </a:lnTo>
                  <a:lnTo>
                    <a:pt x="275328" y="432155"/>
                  </a:lnTo>
                  <a:lnTo>
                    <a:pt x="227645" y="418782"/>
                  </a:lnTo>
                  <a:lnTo>
                    <a:pt x="188346" y="390896"/>
                  </a:lnTo>
                  <a:lnTo>
                    <a:pt x="160485" y="351561"/>
                  </a:lnTo>
                  <a:lnTo>
                    <a:pt x="147123" y="303841"/>
                  </a:lnTo>
                  <a:close/>
                </a:path>
                <a:path w="579119" h="579754">
                  <a:moveTo>
                    <a:pt x="536550" y="303841"/>
                  </a:moveTo>
                  <a:lnTo>
                    <a:pt x="494179" y="303841"/>
                  </a:lnTo>
                  <a:lnTo>
                    <a:pt x="484630" y="352954"/>
                  </a:lnTo>
                  <a:lnTo>
                    <a:pt x="464227" y="397109"/>
                  </a:lnTo>
                  <a:lnTo>
                    <a:pt x="434443" y="434829"/>
                  </a:lnTo>
                  <a:lnTo>
                    <a:pt x="396755" y="464638"/>
                  </a:lnTo>
                  <a:lnTo>
                    <a:pt x="352638" y="485060"/>
                  </a:lnTo>
                  <a:lnTo>
                    <a:pt x="303567" y="494617"/>
                  </a:lnTo>
                  <a:lnTo>
                    <a:pt x="427790" y="494617"/>
                  </a:lnTo>
                  <a:lnTo>
                    <a:pt x="464331" y="464738"/>
                  </a:lnTo>
                  <a:lnTo>
                    <a:pt x="492659" y="430848"/>
                  </a:lnTo>
                  <a:lnTo>
                    <a:pt x="514664" y="392209"/>
                  </a:lnTo>
                  <a:lnTo>
                    <a:pt x="529557" y="349610"/>
                  </a:lnTo>
                  <a:lnTo>
                    <a:pt x="536550" y="303841"/>
                  </a:lnTo>
                  <a:close/>
                </a:path>
                <a:path w="579119" h="579754">
                  <a:moveTo>
                    <a:pt x="303567" y="374499"/>
                  </a:moveTo>
                  <a:lnTo>
                    <a:pt x="275328" y="374499"/>
                  </a:lnTo>
                  <a:lnTo>
                    <a:pt x="275328" y="432155"/>
                  </a:lnTo>
                  <a:lnTo>
                    <a:pt x="303567" y="432155"/>
                  </a:lnTo>
                  <a:lnTo>
                    <a:pt x="303567" y="374499"/>
                  </a:lnTo>
                  <a:close/>
                </a:path>
                <a:path w="579119" h="579754">
                  <a:moveTo>
                    <a:pt x="460152" y="303841"/>
                  </a:moveTo>
                  <a:lnTo>
                    <a:pt x="431771" y="303841"/>
                  </a:lnTo>
                  <a:lnTo>
                    <a:pt x="418411" y="351561"/>
                  </a:lnTo>
                  <a:lnTo>
                    <a:pt x="390546" y="390898"/>
                  </a:lnTo>
                  <a:lnTo>
                    <a:pt x="351238" y="418784"/>
                  </a:lnTo>
                  <a:lnTo>
                    <a:pt x="303567" y="432155"/>
                  </a:lnTo>
                  <a:lnTo>
                    <a:pt x="382401" y="432155"/>
                  </a:lnTo>
                  <a:lnTo>
                    <a:pt x="392719" y="426383"/>
                  </a:lnTo>
                  <a:lnTo>
                    <a:pt x="426039" y="393025"/>
                  </a:lnTo>
                  <a:lnTo>
                    <a:pt x="449186" y="351506"/>
                  </a:lnTo>
                  <a:lnTo>
                    <a:pt x="460152" y="303841"/>
                  </a:lnTo>
                  <a:close/>
                </a:path>
                <a:path w="579119" h="579754">
                  <a:moveTo>
                    <a:pt x="204730" y="275577"/>
                  </a:moveTo>
                  <a:lnTo>
                    <a:pt x="0" y="275577"/>
                  </a:lnTo>
                  <a:lnTo>
                    <a:pt x="0" y="303841"/>
                  </a:lnTo>
                  <a:lnTo>
                    <a:pt x="204730" y="303841"/>
                  </a:lnTo>
                  <a:lnTo>
                    <a:pt x="204730" y="275577"/>
                  </a:lnTo>
                  <a:close/>
                </a:path>
                <a:path w="579119" h="579754">
                  <a:moveTo>
                    <a:pt x="578908" y="275577"/>
                  </a:moveTo>
                  <a:lnTo>
                    <a:pt x="374164" y="275577"/>
                  </a:lnTo>
                  <a:lnTo>
                    <a:pt x="374164" y="303841"/>
                  </a:lnTo>
                  <a:lnTo>
                    <a:pt x="578908" y="303841"/>
                  </a:lnTo>
                  <a:lnTo>
                    <a:pt x="578908" y="275577"/>
                  </a:lnTo>
                  <a:close/>
                </a:path>
                <a:path w="579119" h="579754">
                  <a:moveTo>
                    <a:pt x="303567" y="0"/>
                  </a:moveTo>
                  <a:lnTo>
                    <a:pt x="275328" y="0"/>
                  </a:lnTo>
                  <a:lnTo>
                    <a:pt x="275328" y="42394"/>
                  </a:lnTo>
                  <a:lnTo>
                    <a:pt x="229597" y="49393"/>
                  </a:lnTo>
                  <a:lnTo>
                    <a:pt x="187035" y="64299"/>
                  </a:lnTo>
                  <a:lnTo>
                    <a:pt x="148429" y="86323"/>
                  </a:lnTo>
                  <a:lnTo>
                    <a:pt x="114568" y="114674"/>
                  </a:lnTo>
                  <a:lnTo>
                    <a:pt x="86242" y="148565"/>
                  </a:lnTo>
                  <a:lnTo>
                    <a:pt x="64239" y="187206"/>
                  </a:lnTo>
                  <a:lnTo>
                    <a:pt x="49347" y="229806"/>
                  </a:lnTo>
                  <a:lnTo>
                    <a:pt x="42356" y="275577"/>
                  </a:lnTo>
                  <a:lnTo>
                    <a:pt x="84715" y="275577"/>
                  </a:lnTo>
                  <a:lnTo>
                    <a:pt x="94264" y="226462"/>
                  </a:lnTo>
                  <a:lnTo>
                    <a:pt x="114668" y="182306"/>
                  </a:lnTo>
                  <a:lnTo>
                    <a:pt x="144451" y="144586"/>
                  </a:lnTo>
                  <a:lnTo>
                    <a:pt x="182139" y="114778"/>
                  </a:lnTo>
                  <a:lnTo>
                    <a:pt x="226256" y="94358"/>
                  </a:lnTo>
                  <a:lnTo>
                    <a:pt x="275328" y="84801"/>
                  </a:lnTo>
                  <a:lnTo>
                    <a:pt x="427802" y="84801"/>
                  </a:lnTo>
                  <a:lnTo>
                    <a:pt x="391863" y="64299"/>
                  </a:lnTo>
                  <a:lnTo>
                    <a:pt x="349299" y="49393"/>
                  </a:lnTo>
                  <a:lnTo>
                    <a:pt x="303567" y="42394"/>
                  </a:lnTo>
                  <a:lnTo>
                    <a:pt x="303567" y="0"/>
                  </a:lnTo>
                  <a:close/>
                </a:path>
                <a:path w="579119" h="579754">
                  <a:moveTo>
                    <a:pt x="303567" y="84801"/>
                  </a:moveTo>
                  <a:lnTo>
                    <a:pt x="275328" y="84801"/>
                  </a:lnTo>
                  <a:lnTo>
                    <a:pt x="275328" y="118929"/>
                  </a:lnTo>
                  <a:lnTo>
                    <a:pt x="227703" y="129899"/>
                  </a:lnTo>
                  <a:lnTo>
                    <a:pt x="186220" y="153062"/>
                  </a:lnTo>
                  <a:lnTo>
                    <a:pt x="152891" y="186403"/>
                  </a:lnTo>
                  <a:lnTo>
                    <a:pt x="129728" y="227913"/>
                  </a:lnTo>
                  <a:lnTo>
                    <a:pt x="118743" y="275577"/>
                  </a:lnTo>
                  <a:lnTo>
                    <a:pt x="147123" y="275577"/>
                  </a:lnTo>
                  <a:lnTo>
                    <a:pt x="160485" y="227856"/>
                  </a:lnTo>
                  <a:lnTo>
                    <a:pt x="188347" y="188520"/>
                  </a:lnTo>
                  <a:lnTo>
                    <a:pt x="227648" y="160634"/>
                  </a:lnTo>
                  <a:lnTo>
                    <a:pt x="275328" y="147262"/>
                  </a:lnTo>
                  <a:lnTo>
                    <a:pt x="382405" y="147262"/>
                  </a:lnTo>
                  <a:lnTo>
                    <a:pt x="351206" y="129836"/>
                  </a:lnTo>
                  <a:lnTo>
                    <a:pt x="303567" y="118858"/>
                  </a:lnTo>
                  <a:lnTo>
                    <a:pt x="303567" y="84801"/>
                  </a:lnTo>
                  <a:close/>
                </a:path>
                <a:path w="579119" h="579754">
                  <a:moveTo>
                    <a:pt x="382405" y="147262"/>
                  </a:moveTo>
                  <a:lnTo>
                    <a:pt x="303567" y="147262"/>
                  </a:lnTo>
                  <a:lnTo>
                    <a:pt x="351247" y="160634"/>
                  </a:lnTo>
                  <a:lnTo>
                    <a:pt x="390549" y="188520"/>
                  </a:lnTo>
                  <a:lnTo>
                    <a:pt x="418412" y="227856"/>
                  </a:lnTo>
                  <a:lnTo>
                    <a:pt x="431771" y="275577"/>
                  </a:lnTo>
                  <a:lnTo>
                    <a:pt x="460152" y="275577"/>
                  </a:lnTo>
                  <a:lnTo>
                    <a:pt x="449187" y="227913"/>
                  </a:lnTo>
                  <a:lnTo>
                    <a:pt x="426027" y="186370"/>
                  </a:lnTo>
                  <a:lnTo>
                    <a:pt x="392697" y="153011"/>
                  </a:lnTo>
                  <a:lnTo>
                    <a:pt x="382405" y="147262"/>
                  </a:lnTo>
                  <a:close/>
                </a:path>
                <a:path w="579119" h="579754">
                  <a:moveTo>
                    <a:pt x="427802" y="84801"/>
                  </a:moveTo>
                  <a:lnTo>
                    <a:pt x="303567" y="84801"/>
                  </a:lnTo>
                  <a:lnTo>
                    <a:pt x="352638" y="94358"/>
                  </a:lnTo>
                  <a:lnTo>
                    <a:pt x="396755" y="114778"/>
                  </a:lnTo>
                  <a:lnTo>
                    <a:pt x="434443" y="144586"/>
                  </a:lnTo>
                  <a:lnTo>
                    <a:pt x="464227" y="182306"/>
                  </a:lnTo>
                  <a:lnTo>
                    <a:pt x="484630" y="226462"/>
                  </a:lnTo>
                  <a:lnTo>
                    <a:pt x="494179" y="275577"/>
                  </a:lnTo>
                  <a:lnTo>
                    <a:pt x="536550" y="275577"/>
                  </a:lnTo>
                  <a:lnTo>
                    <a:pt x="529557" y="229806"/>
                  </a:lnTo>
                  <a:lnTo>
                    <a:pt x="514664" y="187206"/>
                  </a:lnTo>
                  <a:lnTo>
                    <a:pt x="492659" y="148565"/>
                  </a:lnTo>
                  <a:lnTo>
                    <a:pt x="464331" y="114674"/>
                  </a:lnTo>
                  <a:lnTo>
                    <a:pt x="430470" y="86323"/>
                  </a:lnTo>
                  <a:lnTo>
                    <a:pt x="427802" y="84801"/>
                  </a:lnTo>
                  <a:close/>
                </a:path>
                <a:path w="579119" h="579754">
                  <a:moveTo>
                    <a:pt x="303567" y="147262"/>
                  </a:moveTo>
                  <a:lnTo>
                    <a:pt x="275328" y="147262"/>
                  </a:lnTo>
                  <a:lnTo>
                    <a:pt x="275328" y="204919"/>
                  </a:lnTo>
                  <a:lnTo>
                    <a:pt x="303567" y="204919"/>
                  </a:lnTo>
                  <a:lnTo>
                    <a:pt x="303567" y="147262"/>
                  </a:lnTo>
                  <a:close/>
                </a:path>
              </a:pathLst>
            </a:custGeom>
            <a:solidFill>
              <a:srgbClr val="822333"/>
            </a:solidFill>
          </p:spPr>
          <p:txBody>
            <a:bodyPr wrap="square" lIns="0" tIns="0" rIns="0" bIns="0" rtlCol="0"/>
            <a:lstStyle/>
            <a:p>
              <a:endParaRPr/>
            </a:p>
          </p:txBody>
        </p:sp>
      </p:grpSp>
      <p:sp>
        <p:nvSpPr>
          <p:cNvPr id="7" name="object 7"/>
          <p:cNvSpPr txBox="1"/>
          <p:nvPr/>
        </p:nvSpPr>
        <p:spPr>
          <a:xfrm>
            <a:off x="902133" y="1904757"/>
            <a:ext cx="851535" cy="26924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822333"/>
                </a:solidFill>
                <a:latin typeface="Arial"/>
                <a:cs typeface="Arial"/>
              </a:rPr>
              <a:t>T</a:t>
            </a:r>
            <a:r>
              <a:rPr sz="1600" b="1" spc="-60" dirty="0">
                <a:solidFill>
                  <a:srgbClr val="822333"/>
                </a:solidFill>
                <a:latin typeface="Arial"/>
                <a:cs typeface="Arial"/>
              </a:rPr>
              <a:t>A</a:t>
            </a:r>
            <a:r>
              <a:rPr sz="1600" b="1" spc="-5" dirty="0">
                <a:solidFill>
                  <a:srgbClr val="822333"/>
                </a:solidFill>
                <a:latin typeface="Arial"/>
                <a:cs typeface="Arial"/>
              </a:rPr>
              <a:t>R</a:t>
            </a:r>
            <a:r>
              <a:rPr sz="1600" b="1" spc="-15" dirty="0">
                <a:solidFill>
                  <a:srgbClr val="822333"/>
                </a:solidFill>
                <a:latin typeface="Arial"/>
                <a:cs typeface="Arial"/>
              </a:rPr>
              <a:t>G</a:t>
            </a:r>
            <a:r>
              <a:rPr sz="1600" b="1" spc="-5" dirty="0">
                <a:solidFill>
                  <a:srgbClr val="822333"/>
                </a:solidFill>
                <a:latin typeface="Arial"/>
                <a:cs typeface="Arial"/>
              </a:rPr>
              <a:t>ET</a:t>
            </a:r>
            <a:endParaRPr sz="1600" dirty="0">
              <a:latin typeface="Arial"/>
              <a:cs typeface="Arial"/>
            </a:endParaRPr>
          </a:p>
        </p:txBody>
      </p:sp>
      <p:sp>
        <p:nvSpPr>
          <p:cNvPr id="8" name="object 8"/>
          <p:cNvSpPr txBox="1"/>
          <p:nvPr/>
        </p:nvSpPr>
        <p:spPr>
          <a:xfrm>
            <a:off x="10622026" y="6176873"/>
            <a:ext cx="577850" cy="193675"/>
          </a:xfrm>
          <a:prstGeom prst="rect">
            <a:avLst/>
          </a:prstGeom>
        </p:spPr>
        <p:txBody>
          <a:bodyPr vert="horz" wrap="square" lIns="0" tIns="12700" rIns="0" bIns="0" rtlCol="0">
            <a:spAutoFit/>
          </a:bodyPr>
          <a:lstStyle/>
          <a:p>
            <a:pPr marL="12700">
              <a:lnSpc>
                <a:spcPct val="100000"/>
              </a:lnSpc>
              <a:spcBef>
                <a:spcPts val="100"/>
              </a:spcBef>
            </a:pPr>
            <a:r>
              <a:rPr sz="1100" spc="-5" dirty="0">
                <a:solidFill>
                  <a:srgbClr val="822333"/>
                </a:solidFill>
                <a:latin typeface="Arial MT"/>
                <a:cs typeface="Arial MT"/>
              </a:rPr>
              <a:t>P</a:t>
            </a:r>
            <a:r>
              <a:rPr sz="1100" dirty="0">
                <a:solidFill>
                  <a:srgbClr val="822333"/>
                </a:solidFill>
                <a:latin typeface="Arial MT"/>
                <a:cs typeface="Arial MT"/>
              </a:rPr>
              <a:t>a</a:t>
            </a:r>
            <a:r>
              <a:rPr sz="1100" spc="5" dirty="0">
                <a:solidFill>
                  <a:srgbClr val="822333"/>
                </a:solidFill>
                <a:latin typeface="Arial MT"/>
                <a:cs typeface="Arial MT"/>
              </a:rPr>
              <a:t>g</a:t>
            </a:r>
            <a:r>
              <a:rPr sz="1100" spc="-10" dirty="0">
                <a:solidFill>
                  <a:srgbClr val="822333"/>
                </a:solidFill>
                <a:latin typeface="Arial MT"/>
                <a:cs typeface="Arial MT"/>
              </a:rPr>
              <a:t>i</a:t>
            </a:r>
            <a:r>
              <a:rPr sz="1100" dirty="0">
                <a:solidFill>
                  <a:srgbClr val="822333"/>
                </a:solidFill>
                <a:latin typeface="Arial MT"/>
                <a:cs typeface="Arial MT"/>
              </a:rPr>
              <a:t>na</a:t>
            </a:r>
            <a:r>
              <a:rPr sz="1100" spc="-10" dirty="0">
                <a:solidFill>
                  <a:srgbClr val="822333"/>
                </a:solidFill>
                <a:latin typeface="Arial MT"/>
                <a:cs typeface="Arial MT"/>
              </a:rPr>
              <a:t> </a:t>
            </a:r>
            <a:r>
              <a:rPr sz="1100" dirty="0">
                <a:solidFill>
                  <a:srgbClr val="822333"/>
                </a:solidFill>
                <a:latin typeface="Arial MT"/>
                <a:cs typeface="Arial MT"/>
              </a:rPr>
              <a:t>4</a:t>
            </a:r>
            <a:endParaRPr sz="1100">
              <a:latin typeface="Arial MT"/>
              <a:cs typeface="Arial MT"/>
            </a:endParaRPr>
          </a:p>
        </p:txBody>
      </p:sp>
      <p:pic>
        <p:nvPicPr>
          <p:cNvPr id="69" name="Immagine 68">
            <a:extLst>
              <a:ext uri="{FF2B5EF4-FFF2-40B4-BE49-F238E27FC236}">
                <a16:creationId xmlns:a16="http://schemas.microsoft.com/office/drawing/2014/main" id="{73E61897-9F4E-0545-B874-488D53F20EF0}"/>
              </a:ext>
            </a:extLst>
          </p:cNvPr>
          <p:cNvPicPr>
            <a:picLocks noChangeAspect="1"/>
          </p:cNvPicPr>
          <p:nvPr/>
        </p:nvPicPr>
        <p:blipFill>
          <a:blip r:embed="rId4"/>
          <a:stretch>
            <a:fillRect/>
          </a:stretch>
        </p:blipFill>
        <p:spPr>
          <a:xfrm>
            <a:off x="2743200" y="1904757"/>
            <a:ext cx="8699500" cy="3860800"/>
          </a:xfrm>
          <a:prstGeom prst="rect">
            <a:avLst/>
          </a:prstGeom>
        </p:spPr>
      </p:pic>
    </p:spTree>
    <p:extLst>
      <p:ext uri="{BB962C8B-B14F-4D97-AF65-F5344CB8AC3E}">
        <p14:creationId xmlns:p14="http://schemas.microsoft.com/office/powerpoint/2010/main" val="3809658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C7E2029-0A48-F44D-812E-753D14BBD4AB}"/>
              </a:ext>
            </a:extLst>
          </p:cNvPr>
          <p:cNvPicPr>
            <a:picLocks noChangeAspect="1"/>
          </p:cNvPicPr>
          <p:nvPr/>
        </p:nvPicPr>
        <p:blipFill>
          <a:blip r:embed="rId2"/>
          <a:stretch>
            <a:fillRect/>
          </a:stretch>
        </p:blipFill>
        <p:spPr>
          <a:xfrm>
            <a:off x="696448" y="1371600"/>
            <a:ext cx="7620000" cy="3297352"/>
          </a:xfrm>
          <a:prstGeom prst="rect">
            <a:avLst/>
          </a:prstGeom>
        </p:spPr>
      </p:pic>
      <p:sp>
        <p:nvSpPr>
          <p:cNvPr id="5" name="Rettangolo 4">
            <a:extLst>
              <a:ext uri="{FF2B5EF4-FFF2-40B4-BE49-F238E27FC236}">
                <a16:creationId xmlns:a16="http://schemas.microsoft.com/office/drawing/2014/main" id="{12FE3AED-4A50-E144-80F8-BED46278D595}"/>
              </a:ext>
            </a:extLst>
          </p:cNvPr>
          <p:cNvSpPr/>
          <p:nvPr/>
        </p:nvSpPr>
        <p:spPr>
          <a:xfrm>
            <a:off x="5029200" y="3918466"/>
            <a:ext cx="3962400" cy="369332"/>
          </a:xfrm>
          <a:prstGeom prst="rect">
            <a:avLst/>
          </a:prstGeom>
        </p:spPr>
        <p:txBody>
          <a:bodyPr wrap="square">
            <a:spAutoFit/>
          </a:bodyPr>
          <a:lstStyle/>
          <a:p>
            <a:pPr marL="114300" indent="0">
              <a:spcAft>
                <a:spcPts val="800"/>
              </a:spcAft>
              <a:buNone/>
            </a:pPr>
            <a:r>
              <a:rPr lang="it-IT" b="1" dirty="0">
                <a:solidFill>
                  <a:srgbClr val="822433"/>
                </a:solidFill>
              </a:rPr>
              <a:t>Offerta ENEA-ICT: FP8</a:t>
            </a:r>
          </a:p>
        </p:txBody>
      </p:sp>
      <p:pic>
        <p:nvPicPr>
          <p:cNvPr id="6" name="Figure" descr="figure.img">
            <a:extLst>
              <a:ext uri="{FF2B5EF4-FFF2-40B4-BE49-F238E27FC236}">
                <a16:creationId xmlns:a16="http://schemas.microsoft.com/office/drawing/2014/main" id="{A16D3ECB-6B92-704B-B1D2-A9A93A510EE5}"/>
              </a:ext>
            </a:extLst>
          </p:cNvPr>
          <p:cNvPicPr>
            <a:picLocks noChangeAspect="1"/>
          </p:cNvPicPr>
          <p:nvPr/>
        </p:nvPicPr>
        <p:blipFill>
          <a:blip r:embed="rId3" cstate="print"/>
          <a:stretch>
            <a:fillRect/>
          </a:stretch>
        </p:blipFill>
        <p:spPr>
          <a:xfrm>
            <a:off x="9541055" y="4399327"/>
            <a:ext cx="2524411" cy="1027435"/>
          </a:xfrm>
          <a:prstGeom prst="rect">
            <a:avLst/>
          </a:prstGeom>
        </p:spPr>
      </p:pic>
      <p:sp>
        <p:nvSpPr>
          <p:cNvPr id="8" name="Rettangolo 7">
            <a:extLst>
              <a:ext uri="{FF2B5EF4-FFF2-40B4-BE49-F238E27FC236}">
                <a16:creationId xmlns:a16="http://schemas.microsoft.com/office/drawing/2014/main" id="{351A39D2-CAE7-B24A-895B-A3D8ABA48350}"/>
              </a:ext>
            </a:extLst>
          </p:cNvPr>
          <p:cNvSpPr/>
          <p:nvPr/>
        </p:nvSpPr>
        <p:spPr>
          <a:xfrm>
            <a:off x="7162800" y="4419600"/>
            <a:ext cx="838200" cy="24935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2EFF1137-5ADB-5244-83F3-F51AA729F117}"/>
              </a:ext>
            </a:extLst>
          </p:cNvPr>
          <p:cNvSpPr/>
          <p:nvPr/>
        </p:nvSpPr>
        <p:spPr>
          <a:xfrm>
            <a:off x="3124200" y="4340383"/>
            <a:ext cx="6553200" cy="1938992"/>
          </a:xfrm>
          <a:prstGeom prst="rect">
            <a:avLst/>
          </a:prstGeom>
        </p:spPr>
        <p:txBody>
          <a:bodyPr wrap="square">
            <a:spAutoFit/>
          </a:bodyPr>
          <a:lstStyle/>
          <a:p>
            <a:pPr marL="171450" indent="-171450" fontAlgn="base">
              <a:buFont typeface="Arial" panose="020B0604020202020204" pitchFamily="34" charset="0"/>
              <a:buChar char="•"/>
            </a:pPr>
            <a:r>
              <a:rPr lang="en-US" sz="1200" dirty="0" err="1">
                <a:solidFill>
                  <a:srgbClr val="000000"/>
                </a:solidFill>
                <a:latin typeface="Arial" panose="020B0604020202020204" pitchFamily="34" charset="0"/>
                <a:cs typeface="Arial" panose="020B0604020202020204" pitchFamily="34" charset="0"/>
              </a:rPr>
              <a:t>Fair&amp;Open</a:t>
            </a:r>
            <a:r>
              <a:rPr lang="en-US" sz="1200" dirty="0">
                <a:solidFill>
                  <a:srgbClr val="000000"/>
                </a:solidFill>
                <a:latin typeface="Arial" panose="020B0604020202020204" pitchFamily="34" charset="0"/>
                <a:cs typeface="Arial" panose="020B0604020202020204" pitchFamily="34" charset="0"/>
              </a:rPr>
              <a:t> Energy data – EERADATA Project (</a:t>
            </a:r>
            <a:r>
              <a:rPr lang="en-US" sz="1200" dirty="0" err="1">
                <a:solidFill>
                  <a:srgbClr val="000000"/>
                </a:solidFill>
                <a:latin typeface="Arial" panose="020B0604020202020204" pitchFamily="34" charset="0"/>
                <a:cs typeface="Arial" panose="020B0604020202020204" pitchFamily="34" charset="0"/>
              </a:rPr>
              <a:t>Realising</a:t>
            </a:r>
            <a:r>
              <a:rPr lang="en-US" sz="1200" dirty="0">
                <a:solidFill>
                  <a:srgbClr val="000000"/>
                </a:solidFill>
                <a:latin typeface="Arial" panose="020B0604020202020204" pitchFamily="34" charset="0"/>
                <a:cs typeface="Arial" panose="020B0604020202020204" pitchFamily="34" charset="0"/>
              </a:rPr>
              <a:t> a human-</a:t>
            </a:r>
            <a:r>
              <a:rPr lang="en-US" sz="1200" dirty="0" err="1">
                <a:solidFill>
                  <a:srgbClr val="000000"/>
                </a:solidFill>
                <a:latin typeface="Arial" panose="020B0604020202020204" pitchFamily="34" charset="0"/>
                <a:cs typeface="Arial" panose="020B0604020202020204" pitchFamily="34" charset="0"/>
              </a:rPr>
              <a:t>centred</a:t>
            </a:r>
            <a:r>
              <a:rPr lang="en-US" sz="1200" dirty="0">
                <a:solidFill>
                  <a:srgbClr val="000000"/>
                </a:solidFill>
                <a:latin typeface="Arial" panose="020B0604020202020204" pitchFamily="34" charset="0"/>
                <a:cs typeface="Arial" panose="020B0604020202020204" pitchFamily="34" charset="0"/>
              </a:rPr>
              <a:t> </a:t>
            </a:r>
            <a:r>
              <a:rPr lang="en-US" sz="1200" dirty="0" err="1">
                <a:solidFill>
                  <a:srgbClr val="000000"/>
                </a:solidFill>
                <a:latin typeface="Arial" panose="020B0604020202020204" pitchFamily="34" charset="0"/>
                <a:cs typeface="Arial" panose="020B0604020202020204" pitchFamily="34" charset="0"/>
              </a:rPr>
              <a:t>digitalisation</a:t>
            </a:r>
            <a:r>
              <a:rPr lang="en-US" sz="1200" dirty="0">
                <a:solidFill>
                  <a:srgbClr val="000000"/>
                </a:solidFill>
                <a:latin typeface="Arial" panose="020B0604020202020204" pitchFamily="34" charset="0"/>
                <a:cs typeface="Arial" panose="020B0604020202020204" pitchFamily="34" charset="0"/>
              </a:rPr>
              <a:t> of the energy sector </a:t>
            </a:r>
          </a:p>
          <a:p>
            <a:pPr fontAlgn="base"/>
            <a:r>
              <a:rPr lang="en-US" sz="1200" dirty="0">
                <a:solidFill>
                  <a:srgbClr val="000000"/>
                </a:solidFill>
                <a:latin typeface="Arial" panose="020B0604020202020204" pitchFamily="34" charset="0"/>
                <a:cs typeface="Arial" panose="020B0604020202020204" pitchFamily="34" charset="0"/>
              </a:rPr>
              <a:t>    </a:t>
            </a:r>
            <a:r>
              <a:rPr lang="it-IT" sz="1200" dirty="0">
                <a:latin typeface="Arial" panose="020B0604020202020204" pitchFamily="34" charset="0"/>
                <a:cs typeface="Arial" panose="020B0604020202020204" pitchFamily="34" charset="0"/>
                <a:hlinkClick r:id="rId4"/>
              </a:rPr>
              <a:t>https://www.eeradata.eu/component/attachments/?task=download&amp;id=953</a:t>
            </a:r>
            <a:endParaRPr lang="it-IT"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it-IT" sz="1200" dirty="0">
                <a:solidFill>
                  <a:srgbClr val="000000"/>
                </a:solidFill>
                <a:latin typeface="Arial" panose="020B0604020202020204" pitchFamily="34" charset="0"/>
                <a:cs typeface="Arial" panose="020B0604020202020204" pitchFamily="34" charset="0"/>
              </a:rPr>
              <a:t>Smart </a:t>
            </a:r>
            <a:r>
              <a:rPr lang="it-IT" sz="1200" dirty="0" err="1">
                <a:solidFill>
                  <a:srgbClr val="000000"/>
                </a:solidFill>
                <a:latin typeface="Arial" panose="020B0604020202020204" pitchFamily="34" charset="0"/>
                <a:cs typeface="Arial" panose="020B0604020202020204" pitchFamily="34" charset="0"/>
              </a:rPr>
              <a:t>Cities</a:t>
            </a:r>
            <a:r>
              <a:rPr lang="it-IT" sz="1200" dirty="0">
                <a:solidFill>
                  <a:srgbClr val="000000"/>
                </a:solidFill>
                <a:latin typeface="Arial" panose="020B0604020202020204" pitchFamily="34" charset="0"/>
                <a:cs typeface="Arial" panose="020B0604020202020204" pitchFamily="34" charset="0"/>
              </a:rPr>
              <a:t> Platform to </a:t>
            </a:r>
            <a:r>
              <a:rPr lang="it-IT" sz="1200" dirty="0" err="1">
                <a:solidFill>
                  <a:srgbClr val="000000"/>
                </a:solidFill>
                <a:latin typeface="Arial" panose="020B0604020202020204" pitchFamily="34" charset="0"/>
                <a:cs typeface="Arial" panose="020B0604020202020204" pitchFamily="34" charset="0"/>
              </a:rPr>
              <a:t>manage</a:t>
            </a:r>
            <a:r>
              <a:rPr lang="it-IT" sz="1200" dirty="0">
                <a:solidFill>
                  <a:srgbClr val="000000"/>
                </a:solidFill>
                <a:latin typeface="Arial" panose="020B0604020202020204" pitchFamily="34" charset="0"/>
                <a:cs typeface="Arial" panose="020B0604020202020204" pitchFamily="34" charset="0"/>
              </a:rPr>
              <a:t> and </a:t>
            </a:r>
            <a:r>
              <a:rPr lang="it-IT" sz="1200" dirty="0" err="1">
                <a:solidFill>
                  <a:srgbClr val="000000"/>
                </a:solidFill>
                <a:latin typeface="Arial" panose="020B0604020202020204" pitchFamily="34" charset="0"/>
                <a:cs typeface="Arial" panose="020B0604020202020204" pitchFamily="34" charset="0"/>
              </a:rPr>
              <a:t>analyze</a:t>
            </a:r>
            <a:r>
              <a:rPr lang="it-IT" sz="1200" dirty="0">
                <a:solidFill>
                  <a:srgbClr val="000000"/>
                </a:solidFill>
                <a:latin typeface="Arial" panose="020B0604020202020204" pitchFamily="34" charset="0"/>
                <a:cs typeface="Arial" panose="020B0604020202020204" pitchFamily="34" charset="0"/>
              </a:rPr>
              <a:t> </a:t>
            </a:r>
            <a:r>
              <a:rPr lang="it-IT" sz="1200" dirty="0" err="1">
                <a:solidFill>
                  <a:srgbClr val="000000"/>
                </a:solidFill>
                <a:latin typeface="Arial" panose="020B0604020202020204" pitchFamily="34" charset="0"/>
                <a:cs typeface="Arial" panose="020B0604020202020204" pitchFamily="34" charset="0"/>
              </a:rPr>
              <a:t>urban</a:t>
            </a:r>
            <a:r>
              <a:rPr lang="it-IT" sz="1200" dirty="0">
                <a:solidFill>
                  <a:srgbClr val="000000"/>
                </a:solidFill>
                <a:latin typeface="Arial" panose="020B0604020202020204" pitchFamily="34" charset="0"/>
                <a:cs typeface="Arial" panose="020B0604020202020204" pitchFamily="34" charset="0"/>
              </a:rPr>
              <a:t> </a:t>
            </a:r>
            <a:r>
              <a:rPr lang="it-IT" sz="1200" dirty="0" err="1">
                <a:solidFill>
                  <a:srgbClr val="000000"/>
                </a:solidFill>
                <a:latin typeface="Arial" panose="020B0604020202020204" pitchFamily="34" charset="0"/>
                <a:cs typeface="Arial" panose="020B0604020202020204" pitchFamily="34" charset="0"/>
              </a:rPr>
              <a:t>dataset</a:t>
            </a:r>
            <a:endParaRPr lang="it-IT" sz="1200" dirty="0">
              <a:solidFill>
                <a:srgbClr val="000000"/>
              </a:solidFill>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it-IT" sz="1200" dirty="0">
                <a:solidFill>
                  <a:srgbClr val="000000"/>
                </a:solidFill>
                <a:latin typeface="Arial" panose="020B0604020202020204" pitchFamily="34" charset="0"/>
                <a:cs typeface="Arial" panose="020B0604020202020204" pitchFamily="34" charset="0"/>
              </a:rPr>
              <a:t>AI Platform (</a:t>
            </a:r>
            <a:r>
              <a:rPr lang="it-IT" sz="1200" dirty="0" err="1">
                <a:solidFill>
                  <a:srgbClr val="000000"/>
                </a:solidFill>
                <a:latin typeface="Arial" panose="020B0604020202020204" pitchFamily="34" charset="0"/>
                <a:cs typeface="Arial" panose="020B0604020202020204" pitchFamily="34" charset="0"/>
              </a:rPr>
              <a:t>Crescoware</a:t>
            </a:r>
            <a:r>
              <a:rPr lang="it-IT" sz="1200" dirty="0">
                <a:solidFill>
                  <a:srgbClr val="000000"/>
                </a:solidFill>
                <a:latin typeface="Arial" panose="020B0604020202020204" pitchFamily="34" charset="0"/>
                <a:cs typeface="Arial" panose="020B0604020202020204" pitchFamily="34" charset="0"/>
              </a:rPr>
              <a:t>) on ENEA-CRESCO </a:t>
            </a:r>
            <a:r>
              <a:rPr lang="it-IT" sz="1200" dirty="0" err="1">
                <a:solidFill>
                  <a:srgbClr val="000000"/>
                </a:solidFill>
                <a:latin typeface="Arial" panose="020B0604020202020204" pitchFamily="34" charset="0"/>
                <a:cs typeface="Arial" panose="020B0604020202020204" pitchFamily="34" charset="0"/>
              </a:rPr>
              <a:t>Infrastructure</a:t>
            </a:r>
            <a:endParaRPr lang="it-IT" sz="1200" dirty="0">
              <a:solidFill>
                <a:srgbClr val="000000"/>
              </a:solidFill>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it-IT" sz="1200" dirty="0">
                <a:solidFill>
                  <a:srgbClr val="000000"/>
                </a:solidFill>
                <a:latin typeface="Arial" panose="020B0604020202020204" pitchFamily="34" charset="0"/>
                <a:cs typeface="Arial" panose="020B0604020202020204" pitchFamily="34" charset="0"/>
              </a:rPr>
              <a:t>….</a:t>
            </a:r>
          </a:p>
          <a:p>
            <a:pPr marL="171450" indent="-171450" fontAlgn="base">
              <a:buFont typeface="Arial" panose="020B0604020202020204" pitchFamily="34" charset="0"/>
              <a:buChar char="•"/>
            </a:pPr>
            <a:endParaRPr lang="it-IT" sz="1200" dirty="0">
              <a:latin typeface="Arial" panose="020B0604020202020204" pitchFamily="34" charset="0"/>
              <a:cs typeface="Arial" panose="020B0604020202020204" pitchFamily="34" charset="0"/>
            </a:endParaRPr>
          </a:p>
          <a:p>
            <a:pPr fontAlgn="base"/>
            <a:endParaRPr lang="en-US" sz="1200" dirty="0">
              <a:solidFill>
                <a:srgbClr val="000000"/>
              </a:solidFill>
              <a:latin typeface="Arial" panose="020B0604020202020204" pitchFamily="34" charset="0"/>
              <a:cs typeface="Arial" panose="020B0604020202020204" pitchFamily="34" charset="0"/>
            </a:endParaRPr>
          </a:p>
          <a:p>
            <a:pPr fontAlgn="base"/>
            <a:endParaRPr lang="en-US" sz="1200" b="0" i="0" dirty="0">
              <a:solidFill>
                <a:srgbClr val="000000"/>
              </a:solidFill>
              <a:effectLst/>
              <a:latin typeface="Arial" panose="020B0604020202020204" pitchFamily="34" charset="0"/>
              <a:cs typeface="Arial" panose="020B0604020202020204" pitchFamily="34" charset="0"/>
            </a:endParaRPr>
          </a:p>
          <a:p>
            <a:pPr fontAlgn="base"/>
            <a:endParaRPr lang="en-US" sz="1200" b="0" i="0" dirty="0">
              <a:solidFill>
                <a:srgbClr val="000000"/>
              </a:solidFill>
              <a:effectLst/>
              <a:latin typeface="Arial" panose="020B0604020202020204" pitchFamily="34" charset="0"/>
              <a:cs typeface="Arial" panose="020B0604020202020204" pitchFamily="34" charset="0"/>
            </a:endParaRPr>
          </a:p>
        </p:txBody>
      </p:sp>
      <p:sp>
        <p:nvSpPr>
          <p:cNvPr id="9" name="object 22">
            <a:extLst>
              <a:ext uri="{FF2B5EF4-FFF2-40B4-BE49-F238E27FC236}">
                <a16:creationId xmlns:a16="http://schemas.microsoft.com/office/drawing/2014/main" id="{C16E94D5-DBE9-DF4E-B1EA-8FE8DDD0B66C}"/>
              </a:ext>
            </a:extLst>
          </p:cNvPr>
          <p:cNvSpPr/>
          <p:nvPr/>
        </p:nvSpPr>
        <p:spPr>
          <a:xfrm>
            <a:off x="6019800" y="2590800"/>
            <a:ext cx="2971800" cy="291084"/>
          </a:xfrm>
          <a:custGeom>
            <a:avLst/>
            <a:gdLst/>
            <a:ahLst/>
            <a:cxnLst/>
            <a:rect l="l" t="t" r="r" b="b"/>
            <a:pathLst>
              <a:path w="3939540" h="510539">
                <a:moveTo>
                  <a:pt x="3854450" y="0"/>
                </a:moveTo>
                <a:lnTo>
                  <a:pt x="85090" y="0"/>
                </a:lnTo>
                <a:lnTo>
                  <a:pt x="51970" y="6687"/>
                </a:lnTo>
                <a:lnTo>
                  <a:pt x="24923" y="24923"/>
                </a:lnTo>
                <a:lnTo>
                  <a:pt x="6687" y="51970"/>
                </a:lnTo>
                <a:lnTo>
                  <a:pt x="0" y="85089"/>
                </a:lnTo>
                <a:lnTo>
                  <a:pt x="0" y="425449"/>
                </a:lnTo>
                <a:lnTo>
                  <a:pt x="6687" y="458569"/>
                </a:lnTo>
                <a:lnTo>
                  <a:pt x="24923" y="485616"/>
                </a:lnTo>
                <a:lnTo>
                  <a:pt x="51970" y="503852"/>
                </a:lnTo>
                <a:lnTo>
                  <a:pt x="85090" y="510539"/>
                </a:lnTo>
                <a:lnTo>
                  <a:pt x="3854450" y="510539"/>
                </a:lnTo>
                <a:lnTo>
                  <a:pt x="3887569" y="503852"/>
                </a:lnTo>
                <a:lnTo>
                  <a:pt x="3914616" y="485616"/>
                </a:lnTo>
                <a:lnTo>
                  <a:pt x="3932852" y="458569"/>
                </a:lnTo>
                <a:lnTo>
                  <a:pt x="3939540" y="425449"/>
                </a:lnTo>
                <a:lnTo>
                  <a:pt x="3939540" y="85089"/>
                </a:lnTo>
                <a:lnTo>
                  <a:pt x="3932852" y="51970"/>
                </a:lnTo>
                <a:lnTo>
                  <a:pt x="3914616" y="24923"/>
                </a:lnTo>
                <a:lnTo>
                  <a:pt x="3887569" y="6687"/>
                </a:lnTo>
                <a:lnTo>
                  <a:pt x="3854450" y="0"/>
                </a:lnTo>
                <a:close/>
              </a:path>
            </a:pathLst>
          </a:custGeom>
          <a:solidFill>
            <a:srgbClr val="822333"/>
          </a:solidFill>
        </p:spPr>
        <p:txBody>
          <a:bodyPr wrap="square" lIns="0" tIns="0" rIns="0" bIns="0" rtlCol="0"/>
          <a:lstStyle/>
          <a:p>
            <a:endParaRPr/>
          </a:p>
        </p:txBody>
      </p:sp>
      <p:sp>
        <p:nvSpPr>
          <p:cNvPr id="12" name="object 23">
            <a:extLst>
              <a:ext uri="{FF2B5EF4-FFF2-40B4-BE49-F238E27FC236}">
                <a16:creationId xmlns:a16="http://schemas.microsoft.com/office/drawing/2014/main" id="{E930700D-BB50-6A47-8D63-C81EB843E69D}"/>
              </a:ext>
            </a:extLst>
          </p:cNvPr>
          <p:cNvSpPr txBox="1"/>
          <p:nvPr/>
        </p:nvSpPr>
        <p:spPr>
          <a:xfrm>
            <a:off x="6097587" y="2576041"/>
            <a:ext cx="2741613" cy="289823"/>
          </a:xfrm>
          <a:prstGeom prst="rect">
            <a:avLst/>
          </a:prstGeom>
        </p:spPr>
        <p:txBody>
          <a:bodyPr vert="horz" wrap="square" lIns="0" tIns="12700" rIns="0" bIns="0" rtlCol="0">
            <a:spAutoFit/>
          </a:bodyPr>
          <a:lstStyle/>
          <a:p>
            <a:pPr marL="905510" marR="5080" indent="-893444">
              <a:lnSpc>
                <a:spcPct val="100000"/>
              </a:lnSpc>
              <a:spcBef>
                <a:spcPts val="100"/>
              </a:spcBef>
            </a:pPr>
            <a:r>
              <a:rPr sz="900" spc="-5" dirty="0">
                <a:solidFill>
                  <a:srgbClr val="FFFFFF"/>
                </a:solidFill>
                <a:latin typeface="Arial" panose="020B0604020202020204" pitchFamily="34" charset="0"/>
                <a:cs typeface="Arial" panose="020B0604020202020204" pitchFamily="34" charset="0"/>
              </a:rPr>
              <a:t>Applied</a:t>
            </a:r>
            <a:r>
              <a:rPr sz="900" spc="-40" dirty="0">
                <a:solidFill>
                  <a:srgbClr val="FFFFFF"/>
                </a:solidFill>
                <a:latin typeface="Arial" panose="020B0604020202020204" pitchFamily="34" charset="0"/>
                <a:cs typeface="Arial" panose="020B0604020202020204" pitchFamily="34" charset="0"/>
              </a:rPr>
              <a:t> </a:t>
            </a:r>
            <a:r>
              <a:rPr sz="900" spc="-5" dirty="0">
                <a:solidFill>
                  <a:srgbClr val="FFFFFF"/>
                </a:solidFill>
                <a:latin typeface="Arial" panose="020B0604020202020204" pitchFamily="34" charset="0"/>
                <a:cs typeface="Arial" panose="020B0604020202020204" pitchFamily="34" charset="0"/>
              </a:rPr>
              <a:t>research</a:t>
            </a:r>
            <a:r>
              <a:rPr sz="900" spc="-20" dirty="0">
                <a:solidFill>
                  <a:srgbClr val="FFFFFF"/>
                </a:solidFill>
                <a:latin typeface="Arial" panose="020B0604020202020204" pitchFamily="34" charset="0"/>
                <a:cs typeface="Arial" panose="020B0604020202020204" pitchFamily="34" charset="0"/>
              </a:rPr>
              <a:t> </a:t>
            </a:r>
            <a:r>
              <a:rPr sz="900" spc="-5" dirty="0">
                <a:solidFill>
                  <a:srgbClr val="FFFFFF"/>
                </a:solidFill>
                <a:latin typeface="Arial" panose="020B0604020202020204" pitchFamily="34" charset="0"/>
                <a:cs typeface="Arial" panose="020B0604020202020204" pitchFamily="34" charset="0"/>
              </a:rPr>
              <a:t>on innovative</a:t>
            </a:r>
            <a:r>
              <a:rPr sz="900" spc="-15" dirty="0">
                <a:solidFill>
                  <a:srgbClr val="FFFFFF"/>
                </a:solidFill>
                <a:latin typeface="Arial" panose="020B0604020202020204" pitchFamily="34" charset="0"/>
                <a:cs typeface="Arial" panose="020B0604020202020204" pitchFamily="34" charset="0"/>
              </a:rPr>
              <a:t> </a:t>
            </a:r>
            <a:r>
              <a:rPr sz="900" spc="-5" dirty="0">
                <a:solidFill>
                  <a:srgbClr val="FFFFFF"/>
                </a:solidFill>
                <a:latin typeface="Arial" panose="020B0604020202020204" pitchFamily="34" charset="0"/>
                <a:cs typeface="Arial" panose="020B0604020202020204" pitchFamily="34" charset="0"/>
              </a:rPr>
              <a:t>technologies</a:t>
            </a:r>
            <a:r>
              <a:rPr sz="900" spc="-30" dirty="0">
                <a:solidFill>
                  <a:srgbClr val="FFFFFF"/>
                </a:solidFill>
                <a:latin typeface="Arial" panose="020B0604020202020204" pitchFamily="34" charset="0"/>
                <a:cs typeface="Arial" panose="020B0604020202020204" pitchFamily="34" charset="0"/>
              </a:rPr>
              <a:t> </a:t>
            </a:r>
            <a:r>
              <a:rPr sz="900" dirty="0">
                <a:solidFill>
                  <a:srgbClr val="FFFFFF"/>
                </a:solidFill>
                <a:latin typeface="Arial" panose="020B0604020202020204" pitchFamily="34" charset="0"/>
                <a:cs typeface="Arial" panose="020B0604020202020204" pitchFamily="34" charset="0"/>
              </a:rPr>
              <a:t>to</a:t>
            </a:r>
            <a:r>
              <a:rPr sz="900" spc="15" dirty="0">
                <a:solidFill>
                  <a:srgbClr val="FFFFFF"/>
                </a:solidFill>
                <a:latin typeface="Arial" panose="020B0604020202020204" pitchFamily="34" charset="0"/>
                <a:cs typeface="Arial" panose="020B0604020202020204" pitchFamily="34" charset="0"/>
              </a:rPr>
              <a:t> </a:t>
            </a:r>
            <a:r>
              <a:rPr sz="900" dirty="0">
                <a:solidFill>
                  <a:srgbClr val="FFFFFF"/>
                </a:solidFill>
                <a:latin typeface="Arial" panose="020B0604020202020204" pitchFamily="34" charset="0"/>
                <a:cs typeface="Arial" panose="020B0604020202020204" pitchFamily="34" charset="0"/>
              </a:rPr>
              <a:t>help</a:t>
            </a:r>
            <a:r>
              <a:rPr sz="900" spc="-30" dirty="0">
                <a:solidFill>
                  <a:srgbClr val="FFFFFF"/>
                </a:solidFill>
                <a:latin typeface="Arial" panose="020B0604020202020204" pitchFamily="34" charset="0"/>
                <a:cs typeface="Arial" panose="020B0604020202020204" pitchFamily="34" charset="0"/>
              </a:rPr>
              <a:t> </a:t>
            </a:r>
            <a:r>
              <a:rPr sz="900" spc="-5" dirty="0">
                <a:solidFill>
                  <a:srgbClr val="FFFFFF"/>
                </a:solidFill>
                <a:latin typeface="Arial" panose="020B0604020202020204" pitchFamily="34" charset="0"/>
                <a:cs typeface="Arial" panose="020B0604020202020204" pitchFamily="34" charset="0"/>
              </a:rPr>
              <a:t>in </a:t>
            </a:r>
            <a:r>
              <a:rPr sz="900" spc="-320" dirty="0">
                <a:solidFill>
                  <a:srgbClr val="FFFFFF"/>
                </a:solidFill>
                <a:latin typeface="Arial" panose="020B0604020202020204" pitchFamily="34" charset="0"/>
                <a:cs typeface="Arial" panose="020B0604020202020204" pitchFamily="34" charset="0"/>
              </a:rPr>
              <a:t> </a:t>
            </a:r>
            <a:r>
              <a:rPr sz="900" spc="-5" dirty="0">
                <a:solidFill>
                  <a:srgbClr val="FFFFFF"/>
                </a:solidFill>
                <a:latin typeface="Arial" panose="020B0604020202020204" pitchFamily="34" charset="0"/>
                <a:cs typeface="Arial" panose="020B0604020202020204" pitchFamily="34" charset="0"/>
              </a:rPr>
              <a:t>preserving</a:t>
            </a:r>
            <a:r>
              <a:rPr sz="900" spc="-20" dirty="0">
                <a:solidFill>
                  <a:srgbClr val="FFFFFF"/>
                </a:solidFill>
                <a:latin typeface="Arial" panose="020B0604020202020204" pitchFamily="34" charset="0"/>
                <a:cs typeface="Arial" panose="020B0604020202020204" pitchFamily="34" charset="0"/>
              </a:rPr>
              <a:t> </a:t>
            </a:r>
            <a:r>
              <a:rPr sz="900" dirty="0">
                <a:solidFill>
                  <a:srgbClr val="FFFFFF"/>
                </a:solidFill>
                <a:latin typeface="Arial" panose="020B0604020202020204" pitchFamily="34" charset="0"/>
                <a:cs typeface="Arial" panose="020B0604020202020204" pitchFamily="34" charset="0"/>
              </a:rPr>
              <a:t>the</a:t>
            </a:r>
            <a:r>
              <a:rPr sz="900" spc="-20" dirty="0">
                <a:solidFill>
                  <a:srgbClr val="FFFFFF"/>
                </a:solidFill>
                <a:latin typeface="Arial" panose="020B0604020202020204" pitchFamily="34" charset="0"/>
                <a:cs typeface="Arial" panose="020B0604020202020204" pitchFamily="34" charset="0"/>
              </a:rPr>
              <a:t> </a:t>
            </a:r>
            <a:r>
              <a:rPr sz="900" spc="-5" dirty="0">
                <a:solidFill>
                  <a:srgbClr val="FFFFFF"/>
                </a:solidFill>
                <a:latin typeface="Arial" panose="020B0604020202020204" pitchFamily="34" charset="0"/>
                <a:cs typeface="Arial" panose="020B0604020202020204" pitchFamily="34" charset="0"/>
              </a:rPr>
              <a:t>environment</a:t>
            </a:r>
            <a:endParaRPr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7402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304800" y="1981200"/>
            <a:ext cx="11582400" cy="5324535"/>
          </a:xfrm>
          <a:prstGeom prst="rect">
            <a:avLst/>
          </a:prstGeom>
          <a:noFill/>
        </p:spPr>
        <p:txBody>
          <a:bodyPr wrap="square" rtlCol="0">
            <a:spAutoFit/>
          </a:bodyPr>
          <a:lstStyle/>
          <a:p>
            <a:pPr algn="just"/>
            <a:r>
              <a:rPr lang="it-IT" sz="1600" dirty="0">
                <a:solidFill>
                  <a:schemeClr val="accent5">
                    <a:lumMod val="10000"/>
                  </a:schemeClr>
                </a:solidFill>
                <a:latin typeface="Arial" panose="020B0604020202020204" pitchFamily="34" charset="0"/>
                <a:cs typeface="Arial" panose="020B0604020202020204" pitchFamily="34" charset="0"/>
              </a:rPr>
              <a:t>DIGITAL TWINS: </a:t>
            </a:r>
            <a:r>
              <a:rPr lang="it-IT" sz="1600" b="1" dirty="0">
                <a:solidFill>
                  <a:srgbClr val="822433"/>
                </a:solidFill>
                <a:latin typeface="Arial" panose="020B0604020202020204" pitchFamily="34" charset="0"/>
                <a:cs typeface="Arial" panose="020B0604020202020204" pitchFamily="34" charset="0"/>
                <a:sym typeface="Arial"/>
              </a:rPr>
              <a:t>Multi-task and multi-location </a:t>
            </a:r>
            <a:r>
              <a:rPr lang="it-IT" sz="1600" b="1" dirty="0" err="1">
                <a:solidFill>
                  <a:srgbClr val="822433"/>
                </a:solidFill>
                <a:latin typeface="Arial" panose="020B0604020202020204" pitchFamily="34" charset="0"/>
                <a:cs typeface="Arial" panose="020B0604020202020204" pitchFamily="34" charset="0"/>
                <a:sym typeface="Arial"/>
              </a:rPr>
              <a:t>testing</a:t>
            </a:r>
            <a:r>
              <a:rPr lang="it-IT" sz="1600" b="1" dirty="0">
                <a:solidFill>
                  <a:srgbClr val="822433"/>
                </a:solidFill>
                <a:latin typeface="Arial" panose="020B0604020202020204" pitchFamily="34" charset="0"/>
                <a:cs typeface="Arial" panose="020B0604020202020204" pitchFamily="34" charset="0"/>
                <a:sym typeface="Arial"/>
              </a:rPr>
              <a:t> </a:t>
            </a:r>
            <a:r>
              <a:rPr lang="it-IT" sz="1600" b="1" dirty="0" err="1">
                <a:solidFill>
                  <a:srgbClr val="822433"/>
                </a:solidFill>
                <a:latin typeface="Arial" panose="020B0604020202020204" pitchFamily="34" charset="0"/>
                <a:cs typeface="Arial" panose="020B0604020202020204" pitchFamily="34" charset="0"/>
                <a:sym typeface="Arial"/>
              </a:rPr>
              <a:t>environment</a:t>
            </a:r>
            <a:r>
              <a:rPr lang="it-IT" sz="1600" b="1" dirty="0">
                <a:solidFill>
                  <a:srgbClr val="822433"/>
                </a:solidFill>
                <a:latin typeface="Arial" panose="020B0604020202020204" pitchFamily="34" charset="0"/>
                <a:cs typeface="Arial" panose="020B0604020202020204" pitchFamily="34" charset="0"/>
                <a:sym typeface="Arial"/>
              </a:rPr>
              <a:t> for training in </a:t>
            </a:r>
            <a:r>
              <a:rPr lang="it-IT" sz="1600" b="1" dirty="0" err="1">
                <a:solidFill>
                  <a:srgbClr val="822433"/>
                </a:solidFill>
                <a:latin typeface="Arial" panose="020B0604020202020204" pitchFamily="34" charset="0"/>
                <a:cs typeface="Arial" panose="020B0604020202020204" pitchFamily="34" charset="0"/>
                <a:sym typeface="Arial"/>
              </a:rPr>
              <a:t>technology</a:t>
            </a:r>
            <a:r>
              <a:rPr lang="it-IT" sz="1600" b="1" dirty="0">
                <a:solidFill>
                  <a:srgbClr val="822433"/>
                </a:solidFill>
                <a:latin typeface="Arial" panose="020B0604020202020204" pitchFamily="34" charset="0"/>
                <a:cs typeface="Arial" panose="020B0604020202020204" pitchFamily="34" charset="0"/>
                <a:sym typeface="Arial"/>
              </a:rPr>
              <a:t> transfer</a:t>
            </a:r>
            <a:r>
              <a:rPr lang="it-IT" sz="1600" dirty="0">
                <a:solidFill>
                  <a:schemeClr val="accent5">
                    <a:lumMod val="10000"/>
                  </a:schemeClr>
                </a:solidFill>
                <a:latin typeface="Arial" panose="020B0604020202020204" pitchFamily="34" charset="0"/>
                <a:cs typeface="Arial" panose="020B0604020202020204" pitchFamily="34" charset="0"/>
              </a:rPr>
              <a:t> ​</a:t>
            </a:r>
            <a:r>
              <a:rPr lang="it-IT" sz="1600" dirty="0">
                <a:solidFill>
                  <a:schemeClr val="accent1">
                    <a:lumMod val="50000"/>
                  </a:schemeClr>
                </a:solidFill>
                <a:latin typeface="Arial" panose="020B0604020202020204" pitchFamily="34" charset="0"/>
                <a:cs typeface="Arial" panose="020B0604020202020204" pitchFamily="34" charset="0"/>
              </a:rPr>
              <a:t>(SPOKE 2&amp;6, FP1, FP2, FP6, FP7, FP8)</a:t>
            </a:r>
          </a:p>
          <a:p>
            <a:pPr algn="just"/>
            <a:r>
              <a:rPr lang="it-IT" sz="1600" dirty="0">
                <a:solidFill>
                  <a:srgbClr val="000000"/>
                </a:solidFill>
                <a:latin typeface="Arial" panose="020B0604020202020204" pitchFamily="34" charset="0"/>
                <a:cs typeface="Arial" panose="020B0604020202020204" pitchFamily="34" charset="0"/>
              </a:rPr>
              <a:t>ENEA WG: </a:t>
            </a:r>
            <a:r>
              <a:rPr lang="it-IT" sz="1600" dirty="0">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Research</a:t>
            </a:r>
            <a:r>
              <a:rPr lang="it-IT" sz="1600" dirty="0">
                <a:solidFill>
                  <a:schemeClr val="accent1">
                    <a:lumMod val="50000"/>
                  </a:schemeClr>
                </a:solidFill>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ideas</a:t>
            </a:r>
            <a:r>
              <a:rPr lang="it-IT" sz="1600" dirty="0">
                <a:solidFill>
                  <a:schemeClr val="accent1">
                    <a:lumMod val="50000"/>
                  </a:schemeClr>
                </a:solidFill>
                <a:latin typeface="Arial" panose="020B0604020202020204" pitchFamily="34" charset="0"/>
                <a:cs typeface="Arial" panose="020B0604020202020204" pitchFamily="34" charset="0"/>
              </a:rPr>
              <a:t> by TERIN-ICT, TERIN-STSN, SSPT-TECS for </a:t>
            </a:r>
            <a:r>
              <a:rPr lang="it-IT" sz="1600" dirty="0" err="1">
                <a:solidFill>
                  <a:schemeClr val="accent1">
                    <a:lumMod val="50000"/>
                  </a:schemeClr>
                </a:solidFill>
                <a:latin typeface="Arial" panose="020B0604020202020204" pitchFamily="34" charset="0"/>
                <a:cs typeface="Arial" panose="020B0604020202020204" pitchFamily="34" charset="0"/>
              </a:rPr>
              <a:t>harmonization</a:t>
            </a:r>
            <a:r>
              <a:rPr lang="it-IT" sz="1600" dirty="0">
                <a:solidFill>
                  <a:schemeClr val="accent1">
                    <a:lumMod val="50000"/>
                  </a:schemeClr>
                </a:solidFill>
                <a:latin typeface="Arial" panose="020B0604020202020204" pitchFamily="34" charset="0"/>
                <a:cs typeface="Arial" panose="020B0604020202020204" pitchFamily="34" charset="0"/>
              </a:rPr>
              <a:t> of </a:t>
            </a:r>
            <a:r>
              <a:rPr lang="it-IT" sz="1600" dirty="0" err="1">
                <a:solidFill>
                  <a:schemeClr val="accent1">
                    <a:lumMod val="50000"/>
                  </a:schemeClr>
                </a:solidFill>
                <a:latin typeface="Arial" panose="020B0604020202020204" pitchFamily="34" charset="0"/>
                <a:cs typeface="Arial" panose="020B0604020202020204" pitchFamily="34" charset="0"/>
              </a:rPr>
              <a:t>research</a:t>
            </a:r>
            <a:r>
              <a:rPr lang="it-IT" sz="1600" dirty="0">
                <a:solidFill>
                  <a:schemeClr val="accent1">
                    <a:lumMod val="50000"/>
                  </a:schemeClr>
                </a:solidFill>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themes</a:t>
            </a:r>
            <a:r>
              <a:rPr lang="it-IT" sz="1600" dirty="0">
                <a:solidFill>
                  <a:schemeClr val="accent1">
                    <a:lumMod val="50000"/>
                  </a:schemeClr>
                </a:solidFill>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towards</a:t>
            </a:r>
            <a:r>
              <a:rPr lang="it-IT" sz="1600" dirty="0">
                <a:solidFill>
                  <a:schemeClr val="accent1">
                    <a:lumMod val="50000"/>
                  </a:schemeClr>
                </a:solidFill>
                <a:latin typeface="Arial" panose="020B0604020202020204" pitchFamily="34" charset="0"/>
                <a:cs typeface="Arial" panose="020B0604020202020204" pitchFamily="34" charset="0"/>
              </a:rPr>
              <a:t> a single </a:t>
            </a:r>
            <a:r>
              <a:rPr lang="it-IT" sz="1600" dirty="0" err="1">
                <a:solidFill>
                  <a:schemeClr val="accent1">
                    <a:lumMod val="50000"/>
                  </a:schemeClr>
                </a:solidFill>
                <a:latin typeface="Arial" panose="020B0604020202020204" pitchFamily="34" charset="0"/>
                <a:cs typeface="Arial" panose="020B0604020202020204" pitchFamily="34" charset="0"/>
              </a:rPr>
              <a:t>PoC</a:t>
            </a:r>
            <a:r>
              <a:rPr lang="it-IT" sz="1600" dirty="0">
                <a:solidFill>
                  <a:schemeClr val="accent1">
                    <a:lumMod val="50000"/>
                  </a:schemeClr>
                </a:solidFill>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where</a:t>
            </a:r>
            <a:r>
              <a:rPr lang="it-IT" sz="1600" dirty="0">
                <a:solidFill>
                  <a:schemeClr val="accent1">
                    <a:lumMod val="50000"/>
                  </a:schemeClr>
                </a:solidFill>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realize</a:t>
            </a:r>
            <a:r>
              <a:rPr lang="it-IT" sz="1600" dirty="0">
                <a:solidFill>
                  <a:schemeClr val="accent1">
                    <a:lumMod val="50000"/>
                  </a:schemeClr>
                </a:solidFill>
                <a:latin typeface="Arial" panose="020B0604020202020204" pitchFamily="34" charset="0"/>
                <a:cs typeface="Arial" panose="020B0604020202020204" pitchFamily="34" charset="0"/>
              </a:rPr>
              <a:t> the </a:t>
            </a:r>
            <a:r>
              <a:rPr lang="it-IT" sz="1600" dirty="0" err="1">
                <a:solidFill>
                  <a:schemeClr val="accent1">
                    <a:lumMod val="50000"/>
                  </a:schemeClr>
                </a:solidFill>
                <a:latin typeface="Arial" panose="020B0604020202020204" pitchFamily="34" charset="0"/>
                <a:cs typeface="Arial" panose="020B0604020202020204" pitchFamily="34" charset="0"/>
              </a:rPr>
              <a:t>research</a:t>
            </a:r>
            <a:r>
              <a:rPr lang="it-IT" sz="1600" dirty="0">
                <a:solidFill>
                  <a:schemeClr val="accent1">
                    <a:lumMod val="50000"/>
                  </a:schemeClr>
                </a:solidFill>
                <a:latin typeface="Arial" panose="020B0604020202020204" pitchFamily="34" charset="0"/>
                <a:cs typeface="Arial" panose="020B0604020202020204" pitchFamily="34" charset="0"/>
              </a:rPr>
              <a:t> </a:t>
            </a:r>
            <a:r>
              <a:rPr lang="it-IT" sz="1600" dirty="0" err="1">
                <a:solidFill>
                  <a:schemeClr val="accent1">
                    <a:lumMod val="50000"/>
                  </a:schemeClr>
                </a:solidFill>
                <a:latin typeface="Arial" panose="020B0604020202020204" pitchFamily="34" charset="0"/>
                <a:cs typeface="Arial" panose="020B0604020202020204" pitchFamily="34" charset="0"/>
              </a:rPr>
              <a:t>activity</a:t>
            </a:r>
            <a:r>
              <a:rPr lang="it-IT" sz="1600" dirty="0">
                <a:solidFill>
                  <a:schemeClr val="accent1">
                    <a:lumMod val="50000"/>
                  </a:schemeClr>
                </a:solidFill>
                <a:latin typeface="Arial" panose="020B0604020202020204" pitchFamily="34" charset="0"/>
                <a:cs typeface="Arial" panose="020B0604020202020204" pitchFamily="34" charset="0"/>
              </a:rPr>
              <a:t> - </a:t>
            </a:r>
            <a:r>
              <a:rPr lang="it-IT" sz="1600" dirty="0" err="1">
                <a:solidFill>
                  <a:schemeClr val="accent1">
                    <a:lumMod val="50000"/>
                  </a:schemeClr>
                </a:solidFill>
                <a:latin typeface="Arial" panose="020B0604020202020204" pitchFamily="34" charset="0"/>
                <a:cs typeface="Arial" panose="020B0604020202020204" pitchFamily="34" charset="0"/>
              </a:rPr>
              <a:t>interaction</a:t>
            </a:r>
            <a:r>
              <a:rPr lang="it-IT" sz="1600" dirty="0">
                <a:solidFill>
                  <a:schemeClr val="accent1">
                    <a:lumMod val="50000"/>
                  </a:schemeClr>
                </a:solidFill>
                <a:latin typeface="Arial" panose="020B0604020202020204" pitchFamily="34" charset="0"/>
                <a:cs typeface="Arial" panose="020B0604020202020204" pitchFamily="34" charset="0"/>
              </a:rPr>
              <a:t> with </a:t>
            </a:r>
            <a:r>
              <a:rPr lang="it-IT" sz="1600" dirty="0" err="1">
                <a:solidFill>
                  <a:schemeClr val="accent1">
                    <a:lumMod val="50000"/>
                  </a:schemeClr>
                </a:solidFill>
                <a:latin typeface="Arial" panose="020B0604020202020204" pitchFamily="34" charset="0"/>
                <a:cs typeface="Arial" panose="020B0604020202020204" pitchFamily="34" charset="0"/>
              </a:rPr>
              <a:t>FPs’WGs</a:t>
            </a:r>
            <a:r>
              <a:rPr lang="it-IT" sz="1600" dirty="0">
                <a:solidFill>
                  <a:schemeClr val="accent1">
                    <a:lumMod val="50000"/>
                  </a:schemeClr>
                </a:solidFill>
                <a:latin typeface="Arial" panose="020B0604020202020204" pitchFamily="34" charset="0"/>
                <a:cs typeface="Arial" panose="020B0604020202020204" pitchFamily="34" charset="0"/>
              </a:rPr>
              <a:t> (es. </a:t>
            </a:r>
            <a:r>
              <a:rPr lang="en-US" sz="1600" i="1" dirty="0">
                <a:latin typeface="Arial" panose="020B0604020202020204" pitchFamily="34" charset="0"/>
                <a:cs typeface="Arial" panose="020B0604020202020204" pitchFamily="34" charset="0"/>
              </a:rPr>
              <a:t>Digital Industrial Plant</a:t>
            </a:r>
            <a:r>
              <a:rPr lang="it-IT" sz="1600" b="1" dirty="0">
                <a:latin typeface="Arial" panose="020B0604020202020204" pitchFamily="34" charset="0"/>
                <a:cs typeface="Arial" panose="020B0604020202020204" pitchFamily="34" charset="0"/>
              </a:rPr>
              <a:t>  </a:t>
            </a:r>
            <a:r>
              <a:rPr lang="it-IT" sz="1600" dirty="0">
                <a:solidFill>
                  <a:schemeClr val="accent1">
                    <a:lumMod val="50000"/>
                  </a:schemeClr>
                </a:solidFill>
                <a:latin typeface="Arial" panose="020B0604020202020204" pitchFamily="34" charset="0"/>
                <a:cs typeface="Arial" panose="020B0604020202020204" pitchFamily="34" charset="0"/>
              </a:rPr>
              <a:t>FP6)</a:t>
            </a:r>
          </a:p>
          <a:p>
            <a:pPr algn="just"/>
            <a:endParaRPr lang="it-IT" sz="1600" dirty="0">
              <a:solidFill>
                <a:schemeClr val="accent1">
                  <a:lumMod val="50000"/>
                </a:schemeClr>
              </a:solidFill>
              <a:latin typeface="Arial" panose="020B0604020202020204" pitchFamily="34" charset="0"/>
              <a:cs typeface="Arial" panose="020B0604020202020204" pitchFamily="34" charset="0"/>
            </a:endParaRPr>
          </a:p>
          <a:p>
            <a:pPr algn="just"/>
            <a:r>
              <a:rPr lang="it-IT" sz="1600" dirty="0">
                <a:latin typeface="Arial" panose="020B0604020202020204" pitchFamily="34" charset="0"/>
                <a:cs typeface="Arial" panose="020B0604020202020204" pitchFamily="34" charset="0"/>
              </a:rPr>
              <a:t>Target: Design and </a:t>
            </a:r>
            <a:r>
              <a:rPr lang="it-IT" sz="1600" dirty="0" err="1">
                <a:latin typeface="Arial" panose="020B0604020202020204" pitchFamily="34" charset="0"/>
                <a:cs typeface="Arial" panose="020B0604020202020204" pitchFamily="34" charset="0"/>
              </a:rPr>
              <a:t>development</a:t>
            </a:r>
            <a:r>
              <a:rPr lang="it-IT" sz="1600" dirty="0">
                <a:latin typeface="Arial" panose="020B0604020202020204" pitchFamily="34" charset="0"/>
                <a:cs typeface="Arial" panose="020B0604020202020204" pitchFamily="34" charset="0"/>
              </a:rPr>
              <a:t> of a multitasking and </a:t>
            </a:r>
            <a:r>
              <a:rPr lang="it-IT" sz="1600" dirty="0" err="1">
                <a:latin typeface="Arial" panose="020B0604020202020204" pitchFamily="34" charset="0"/>
                <a:cs typeface="Arial" panose="020B0604020202020204" pitchFamily="34" charset="0"/>
              </a:rPr>
              <a:t>multilocation</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testbed</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based</a:t>
            </a:r>
            <a:r>
              <a:rPr lang="it-IT" sz="1600" dirty="0">
                <a:latin typeface="Arial" panose="020B0604020202020204" pitchFamily="34" charset="0"/>
                <a:cs typeface="Arial" panose="020B0604020202020204" pitchFamily="34" charset="0"/>
              </a:rPr>
              <a:t> on </a:t>
            </a:r>
            <a:r>
              <a:rPr lang="it-IT" sz="1600" dirty="0" err="1">
                <a:latin typeface="Arial" panose="020B0604020202020204" pitchFamily="34" charset="0"/>
                <a:cs typeface="Arial" panose="020B0604020202020204" pitchFamily="34" charset="0"/>
              </a:rPr>
              <a:t>HiL</a:t>
            </a:r>
            <a:r>
              <a:rPr lang="it-IT" sz="1600" dirty="0">
                <a:latin typeface="Arial" panose="020B0604020202020204" pitchFamily="34" charset="0"/>
                <a:cs typeface="Arial" panose="020B0604020202020204" pitchFamily="34" charset="0"/>
              </a:rPr>
              <a:t> &amp; Digital Twin Technologies for training in TT​ on 3 </a:t>
            </a:r>
            <a:r>
              <a:rPr lang="it-IT" sz="1600" dirty="0" err="1">
                <a:latin typeface="Arial" panose="020B0604020202020204" pitchFamily="34" charset="0"/>
                <a:cs typeface="Arial" panose="020B0604020202020204" pitchFamily="34" charset="0"/>
              </a:rPr>
              <a:t>specialization</a:t>
            </a:r>
            <a:r>
              <a:rPr lang="it-IT" sz="1600" dirty="0">
                <a:latin typeface="Arial" panose="020B0604020202020204" pitchFamily="34" charset="0"/>
                <a:cs typeface="Arial" panose="020B0604020202020204" pitchFamily="34" charset="0"/>
              </a:rPr>
              <a:t> area.</a:t>
            </a:r>
            <a:endParaRPr lang="it-IT" sz="1600" dirty="0">
              <a:solidFill>
                <a:schemeClr val="accent1">
                  <a:lumMod val="50000"/>
                </a:schemeClr>
              </a:solidFill>
              <a:latin typeface="Arial" panose="020B0604020202020204" pitchFamily="34" charset="0"/>
              <a:cs typeface="Arial" panose="020B0604020202020204" pitchFamily="34" charset="0"/>
            </a:endParaRPr>
          </a:p>
          <a:p>
            <a:pPr algn="just"/>
            <a:endParaRPr lang="it-IT" sz="1600" dirty="0">
              <a:solidFill>
                <a:schemeClr val="accent1">
                  <a:lumMod val="50000"/>
                </a:schemeClr>
              </a:solidFill>
              <a:latin typeface="Arial" panose="020B0604020202020204" pitchFamily="34" charset="0"/>
              <a:cs typeface="Arial" panose="020B0604020202020204" pitchFamily="34" charset="0"/>
            </a:endParaRPr>
          </a:p>
          <a:p>
            <a:pPr algn="just"/>
            <a:r>
              <a:rPr lang="en-US" sz="1600" dirty="0">
                <a:solidFill>
                  <a:srgbClr val="000000"/>
                </a:solidFill>
                <a:latin typeface="Arial" panose="020B0604020202020204" pitchFamily="34" charset="0"/>
                <a:cs typeface="Arial" panose="020B0604020202020204" pitchFamily="34" charset="0"/>
              </a:rPr>
              <a:t>The development of digital twins for real energy management (energy sector e.g. smart grid), medical devices (biopharma/health sector), data center (digital transition).​</a:t>
            </a:r>
          </a:p>
          <a:p>
            <a:pPr marL="171450" indent="-171450" algn="just">
              <a:buFontTx/>
              <a:buChar char="-"/>
            </a:pPr>
            <a:r>
              <a:rPr lang="en-US" sz="1200" dirty="0">
                <a:solidFill>
                  <a:srgbClr val="000000"/>
                </a:solidFill>
                <a:latin typeface="Arial" panose="020B0604020202020204" pitchFamily="34" charset="0"/>
              </a:rPr>
              <a:t>To create a DT, 4 heterogeneous steps are needed: 1) infrastructure to create the data collection architecture from IoT sensors, 2) IT to manage and process the data, 3) Modeling to reproduce the real process with the data in possession and create control/prediction and 4) HPC algorithms since the amount of data collected is such that it is necessary to be able to manage the algorithms that process them in a scalable way.</a:t>
            </a:r>
          </a:p>
          <a:p>
            <a:pPr algn="just"/>
            <a:r>
              <a:rPr lang="en-US" sz="1200" dirty="0">
                <a:solidFill>
                  <a:srgbClr val="000000"/>
                </a:solidFill>
                <a:latin typeface="Arial" panose="020B0604020202020204" pitchFamily="34" charset="0"/>
              </a:rPr>
              <a:t>-   Ext Support: design, architecture…</a:t>
            </a:r>
          </a:p>
          <a:p>
            <a:pPr algn="just"/>
            <a:endParaRPr lang="en-US" sz="1200" dirty="0">
              <a:solidFill>
                <a:srgbClr val="000000"/>
              </a:solidFill>
              <a:latin typeface="Arial" panose="020B0604020202020204" pitchFamily="34" charset="0"/>
            </a:endParaRPr>
          </a:p>
          <a:p>
            <a:pPr algn="just"/>
            <a:r>
              <a:rPr lang="en-US" sz="1200" dirty="0">
                <a:solidFill>
                  <a:srgbClr val="000000"/>
                </a:solidFill>
                <a:latin typeface="Arial" panose="020B0604020202020204" pitchFamily="34" charset="0"/>
              </a:rPr>
              <a:t>Next steps:</a:t>
            </a:r>
          </a:p>
          <a:p>
            <a:pPr marL="285750" indent="-285750" algn="just">
              <a:buFontTx/>
              <a:buChar char="-"/>
            </a:pPr>
            <a:r>
              <a:rPr lang="en-US" sz="1200" dirty="0">
                <a:solidFill>
                  <a:srgbClr val="000000"/>
                </a:solidFill>
                <a:latin typeface="Arial" panose="020B0604020202020204" pitchFamily="34" charset="0"/>
              </a:rPr>
              <a:t>Meeting (internal: heterogenous skills) to plan the activities </a:t>
            </a:r>
          </a:p>
          <a:p>
            <a:pPr marL="285750" indent="-285750" algn="just">
              <a:buFontTx/>
              <a:buChar char="-"/>
            </a:pPr>
            <a:r>
              <a:rPr lang="en-US" sz="1200" dirty="0">
                <a:solidFill>
                  <a:srgbClr val="000000"/>
                </a:solidFill>
                <a:latin typeface="Arial" panose="020B0604020202020204" pitchFamily="34" charset="0"/>
              </a:rPr>
              <a:t>To collect info about each testbed </a:t>
            </a:r>
          </a:p>
          <a:p>
            <a:pPr marL="285750" indent="-285750" algn="just">
              <a:buFontTx/>
              <a:buChar char="-"/>
            </a:pPr>
            <a:r>
              <a:rPr lang="en-US" sz="1200" dirty="0">
                <a:solidFill>
                  <a:srgbClr val="000000"/>
                </a:solidFill>
                <a:latin typeface="Arial" panose="020B0604020202020204" pitchFamily="34" charset="0"/>
              </a:rPr>
              <a:t>Evaluating a portfolio of methodologies (HW/SW) to develop digital twins and/or AI based tools for automated analysis of digital twins.</a:t>
            </a:r>
            <a:endParaRPr lang="it-IT" sz="1200" dirty="0">
              <a:solidFill>
                <a:srgbClr val="000000"/>
              </a:solidFill>
              <a:latin typeface="Arial" panose="020B0604020202020204" pitchFamily="34" charset="0"/>
            </a:endParaRPr>
          </a:p>
          <a:p>
            <a:pPr marL="285750" indent="-285750" algn="just">
              <a:buFontTx/>
              <a:buChar char="-"/>
            </a:pPr>
            <a:r>
              <a:rPr lang="en-US" dirty="0">
                <a:solidFill>
                  <a:srgbClr val="000000"/>
                </a:solidFill>
                <a:latin typeface="Arial" panose="020B0604020202020204" pitchFamily="34" charset="0"/>
              </a:rPr>
              <a:t>…..</a:t>
            </a:r>
          </a:p>
          <a:p>
            <a:pPr marL="285750" indent="-285750" algn="just">
              <a:buFontTx/>
              <a:buChar char="-"/>
            </a:pPr>
            <a:endParaRPr lang="en-US" dirty="0">
              <a:solidFill>
                <a:srgbClr val="000000"/>
              </a:solidFill>
              <a:latin typeface="Arial" panose="020B0604020202020204" pitchFamily="34" charset="0"/>
            </a:endParaRPr>
          </a:p>
          <a:p>
            <a:pPr algn="just"/>
            <a:endParaRPr lang="en-US" dirty="0">
              <a:solidFill>
                <a:srgbClr val="000000"/>
              </a:solidFill>
              <a:latin typeface="Arial" panose="020B0604020202020204" pitchFamily="34" charset="0"/>
            </a:endParaRPr>
          </a:p>
          <a:p>
            <a:pPr marL="285750" indent="-285750" algn="just">
              <a:buFontTx/>
              <a:buChar char="-"/>
            </a:pPr>
            <a:endParaRPr lang="it-IT" dirty="0">
              <a:solidFill>
                <a:schemeClr val="accent1">
                  <a:lumMod val="50000"/>
                </a:schemeClr>
              </a:solidFill>
            </a:endParaRPr>
          </a:p>
        </p:txBody>
      </p:sp>
      <p:sp>
        <p:nvSpPr>
          <p:cNvPr id="13" name="Titolo 1">
            <a:extLst>
              <a:ext uri="{FF2B5EF4-FFF2-40B4-BE49-F238E27FC236}">
                <a16:creationId xmlns:a16="http://schemas.microsoft.com/office/drawing/2014/main" id="{EE6DF828-1073-1155-282A-ABB5AEBDDFE8}"/>
              </a:ext>
            </a:extLst>
          </p:cNvPr>
          <p:cNvSpPr>
            <a:spLocks noGrp="1"/>
          </p:cNvSpPr>
          <p:nvPr>
            <p:ph type="title"/>
          </p:nvPr>
        </p:nvSpPr>
        <p:spPr>
          <a:xfrm>
            <a:off x="143890" y="1212512"/>
            <a:ext cx="11057510" cy="558797"/>
          </a:xfrm>
        </p:spPr>
        <p:txBody>
          <a:bodyPr/>
          <a:lstStyle/>
          <a:p>
            <a:r>
              <a:rPr lang="it-IT" sz="4000" dirty="0"/>
              <a:t>Progetto integrato ENEA per </a:t>
            </a:r>
            <a:r>
              <a:rPr lang="it-IT" sz="4000" dirty="0" err="1"/>
              <a:t>RMTech</a:t>
            </a:r>
            <a:endParaRPr lang="it-IT" sz="4000" dirty="0"/>
          </a:p>
        </p:txBody>
      </p:sp>
    </p:spTree>
    <p:extLst>
      <p:ext uri="{BB962C8B-B14F-4D97-AF65-F5344CB8AC3E}">
        <p14:creationId xmlns:p14="http://schemas.microsoft.com/office/powerpoint/2010/main" val="354546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4924" y="4343400"/>
            <a:ext cx="5561076" cy="2279470"/>
          </a:xfrm>
          <a:prstGeom prst="rect">
            <a:avLst/>
          </a:prstGeom>
        </p:spPr>
        <p:txBody>
          <a:bodyPr vert="horz" wrap="square" lIns="0" tIns="12065" rIns="0" bIns="0" rtlCol="0">
            <a:spAutoFit/>
          </a:bodyPr>
          <a:lstStyle/>
          <a:p>
            <a:pPr marL="12700" marR="5080" indent="152400">
              <a:lnSpc>
                <a:spcPct val="100000"/>
              </a:lnSpc>
              <a:spcBef>
                <a:spcPts val="95"/>
              </a:spcBef>
            </a:pPr>
            <a:r>
              <a:rPr sz="4000" b="1" spc="-5" dirty="0">
                <a:solidFill>
                  <a:srgbClr val="822333"/>
                </a:solidFill>
                <a:latin typeface="Arial"/>
                <a:cs typeface="Arial"/>
              </a:rPr>
              <a:t>Grazie per  </a:t>
            </a:r>
            <a:r>
              <a:rPr lang="it-IT" sz="4000" b="1" spc="-5" dirty="0">
                <a:solidFill>
                  <a:srgbClr val="822333"/>
                </a:solidFill>
                <a:latin typeface="Arial"/>
                <a:cs typeface="Arial"/>
              </a:rPr>
              <a:t>   </a:t>
            </a:r>
          </a:p>
          <a:p>
            <a:pPr marL="12700" marR="5080" indent="152400">
              <a:lnSpc>
                <a:spcPct val="100000"/>
              </a:lnSpc>
              <a:spcBef>
                <a:spcPts val="95"/>
              </a:spcBef>
            </a:pPr>
            <a:r>
              <a:rPr sz="4000" b="1" spc="-5" dirty="0" err="1">
                <a:solidFill>
                  <a:srgbClr val="822333"/>
                </a:solidFill>
                <a:latin typeface="Arial"/>
                <a:cs typeface="Arial"/>
              </a:rPr>
              <a:t>l’attenz</a:t>
            </a:r>
            <a:r>
              <a:rPr sz="4000" b="1" spc="5" dirty="0" err="1">
                <a:solidFill>
                  <a:srgbClr val="822333"/>
                </a:solidFill>
                <a:latin typeface="Arial"/>
                <a:cs typeface="Arial"/>
              </a:rPr>
              <a:t>i</a:t>
            </a:r>
            <a:r>
              <a:rPr sz="4000" b="1" spc="-5" dirty="0" err="1">
                <a:solidFill>
                  <a:srgbClr val="822333"/>
                </a:solidFill>
                <a:latin typeface="Arial"/>
                <a:cs typeface="Arial"/>
              </a:rPr>
              <a:t>one</a:t>
            </a:r>
            <a:endParaRPr lang="it-IT" sz="4000" b="1" spc="-5" dirty="0">
              <a:solidFill>
                <a:srgbClr val="822333"/>
              </a:solidFill>
              <a:latin typeface="Arial"/>
              <a:cs typeface="Arial"/>
            </a:endParaRPr>
          </a:p>
          <a:p>
            <a:pPr marL="12700" marR="5080" indent="152400">
              <a:lnSpc>
                <a:spcPct val="100000"/>
              </a:lnSpc>
              <a:spcBef>
                <a:spcPts val="95"/>
              </a:spcBef>
            </a:pPr>
            <a:r>
              <a:rPr lang="it-IT" sz="1600" dirty="0">
                <a:solidFill>
                  <a:srgbClr val="411118"/>
                </a:solidFill>
                <a:hlinkClick r:id="rId2"/>
              </a:rPr>
              <a:t>        </a:t>
            </a:r>
          </a:p>
          <a:p>
            <a:pPr marL="12700" marR="5080" indent="152400">
              <a:lnSpc>
                <a:spcPct val="100000"/>
              </a:lnSpc>
              <a:spcBef>
                <a:spcPts val="95"/>
              </a:spcBef>
            </a:pPr>
            <a:r>
              <a:rPr lang="it-IT" sz="1600" dirty="0">
                <a:solidFill>
                  <a:srgbClr val="411118"/>
                </a:solidFill>
                <a:hlinkClick r:id="rId2"/>
              </a:rPr>
              <a:t>marta.chinnici@enea.it</a:t>
            </a:r>
            <a:r>
              <a:rPr lang="it-IT" sz="1600" dirty="0">
                <a:solidFill>
                  <a:srgbClr val="411118"/>
                </a:solidFill>
              </a:rPr>
              <a:t> </a:t>
            </a:r>
          </a:p>
          <a:p>
            <a:pPr marL="12700" marR="5080" indent="152400">
              <a:lnSpc>
                <a:spcPct val="100000"/>
              </a:lnSpc>
              <a:spcBef>
                <a:spcPts val="95"/>
              </a:spcBef>
            </a:pPr>
            <a:r>
              <a:rPr lang="it-IT" sz="1600" dirty="0" err="1">
                <a:solidFill>
                  <a:srgbClr val="411118"/>
                </a:solidFill>
              </a:rPr>
              <a:t>Repository</a:t>
            </a:r>
            <a:r>
              <a:rPr lang="it-IT" sz="1600" dirty="0">
                <a:solidFill>
                  <a:srgbClr val="411118"/>
                </a:solidFill>
              </a:rPr>
              <a:t> Teams: </a:t>
            </a:r>
            <a:r>
              <a:rPr lang="it-IT" sz="1600" dirty="0" err="1">
                <a:solidFill>
                  <a:srgbClr val="411118"/>
                </a:solidFill>
              </a:rPr>
              <a:t>Progetto_Rome-Tech</a:t>
            </a:r>
            <a:endParaRPr lang="it-IT" sz="1600" dirty="0">
              <a:solidFill>
                <a:srgbClr val="411118"/>
              </a:solidFill>
            </a:endParaRPr>
          </a:p>
          <a:p>
            <a:pPr marL="12700" marR="5080" indent="152400">
              <a:lnSpc>
                <a:spcPct val="100000"/>
              </a:lnSpc>
              <a:spcBef>
                <a:spcPts val="95"/>
              </a:spcBef>
            </a:pPr>
            <a:r>
              <a:rPr lang="it-IT" sz="1600" dirty="0">
                <a:solidFill>
                  <a:srgbClr val="411118"/>
                </a:solidFill>
              </a:rPr>
              <a:t> </a:t>
            </a:r>
            <a:endParaRPr lang="it-IT" sz="1600" b="1" spc="-5" dirty="0">
              <a:solidFill>
                <a:srgbClr val="822333"/>
              </a:solidFill>
              <a:latin typeface="Arial"/>
              <a:cs typeface="Arial"/>
            </a:endParaRPr>
          </a:p>
        </p:txBody>
      </p:sp>
      <p:sp>
        <p:nvSpPr>
          <p:cNvPr id="3" name="object 3"/>
          <p:cNvSpPr/>
          <p:nvPr/>
        </p:nvSpPr>
        <p:spPr>
          <a:xfrm>
            <a:off x="0" y="2985516"/>
            <a:ext cx="196850" cy="673735"/>
          </a:xfrm>
          <a:custGeom>
            <a:avLst/>
            <a:gdLst/>
            <a:ahLst/>
            <a:cxnLst/>
            <a:rect l="l" t="t" r="r" b="b"/>
            <a:pathLst>
              <a:path w="196850" h="673735">
                <a:moveTo>
                  <a:pt x="0" y="673608"/>
                </a:moveTo>
                <a:lnTo>
                  <a:pt x="196596" y="673608"/>
                </a:lnTo>
                <a:lnTo>
                  <a:pt x="196596" y="0"/>
                </a:lnTo>
                <a:lnTo>
                  <a:pt x="0" y="0"/>
                </a:lnTo>
                <a:lnTo>
                  <a:pt x="0" y="673608"/>
                </a:lnTo>
                <a:close/>
              </a:path>
            </a:pathLst>
          </a:custGeom>
          <a:solidFill>
            <a:srgbClr val="6D1D2A"/>
          </a:solidFill>
        </p:spPr>
        <p:txBody>
          <a:bodyPr wrap="square" lIns="0" tIns="0" rIns="0" bIns="0" rtlCol="0"/>
          <a:lstStyle/>
          <a:p>
            <a:endParaRPr/>
          </a:p>
        </p:txBody>
      </p:sp>
      <p:sp>
        <p:nvSpPr>
          <p:cNvPr id="4" name="object 4"/>
          <p:cNvSpPr/>
          <p:nvPr/>
        </p:nvSpPr>
        <p:spPr>
          <a:xfrm>
            <a:off x="268224" y="2985516"/>
            <a:ext cx="195580" cy="673735"/>
          </a:xfrm>
          <a:custGeom>
            <a:avLst/>
            <a:gdLst/>
            <a:ahLst/>
            <a:cxnLst/>
            <a:rect l="l" t="t" r="r" b="b"/>
            <a:pathLst>
              <a:path w="195579" h="673735">
                <a:moveTo>
                  <a:pt x="0" y="673608"/>
                </a:moveTo>
                <a:lnTo>
                  <a:pt x="195072" y="673608"/>
                </a:lnTo>
                <a:lnTo>
                  <a:pt x="195072" y="0"/>
                </a:lnTo>
                <a:lnTo>
                  <a:pt x="0" y="0"/>
                </a:lnTo>
                <a:lnTo>
                  <a:pt x="0" y="673608"/>
                </a:lnTo>
                <a:close/>
              </a:path>
            </a:pathLst>
          </a:custGeom>
          <a:solidFill>
            <a:srgbClr val="6D1D2A"/>
          </a:solidFill>
        </p:spPr>
        <p:txBody>
          <a:bodyPr wrap="square" lIns="0" tIns="0" rIns="0" bIns="0" rtlCol="0"/>
          <a:lstStyle/>
          <a:p>
            <a:endParaRPr/>
          </a:p>
        </p:txBody>
      </p:sp>
      <p:sp>
        <p:nvSpPr>
          <p:cNvPr id="5" name="object 5"/>
          <p:cNvSpPr/>
          <p:nvPr/>
        </p:nvSpPr>
        <p:spPr>
          <a:xfrm>
            <a:off x="534923" y="2985516"/>
            <a:ext cx="196850" cy="673735"/>
          </a:xfrm>
          <a:custGeom>
            <a:avLst/>
            <a:gdLst/>
            <a:ahLst/>
            <a:cxnLst/>
            <a:rect l="l" t="t" r="r" b="b"/>
            <a:pathLst>
              <a:path w="196850" h="673735">
                <a:moveTo>
                  <a:pt x="0" y="673608"/>
                </a:moveTo>
                <a:lnTo>
                  <a:pt x="196595" y="673608"/>
                </a:lnTo>
                <a:lnTo>
                  <a:pt x="196595" y="0"/>
                </a:lnTo>
                <a:lnTo>
                  <a:pt x="0" y="0"/>
                </a:lnTo>
                <a:lnTo>
                  <a:pt x="0" y="673608"/>
                </a:lnTo>
                <a:close/>
              </a:path>
            </a:pathLst>
          </a:custGeom>
          <a:solidFill>
            <a:srgbClr val="6D1D2A"/>
          </a:solidFill>
        </p:spPr>
        <p:txBody>
          <a:bodyPr wrap="square" lIns="0" tIns="0" rIns="0" bIns="0" rtlCol="0"/>
          <a:lstStyle/>
          <a:p>
            <a:endParaRPr/>
          </a:p>
        </p:txBody>
      </p:sp>
      <p:sp>
        <p:nvSpPr>
          <p:cNvPr id="6" name="object 6"/>
          <p:cNvSpPr/>
          <p:nvPr/>
        </p:nvSpPr>
        <p:spPr>
          <a:xfrm>
            <a:off x="5093340" y="1411246"/>
            <a:ext cx="6039419" cy="4830998"/>
          </a:xfrm>
          <a:prstGeom prst="rect">
            <a:avLst/>
          </a:prstGeom>
          <a:blipFill>
            <a:blip r:embed="rId3"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955039" y="3009645"/>
            <a:ext cx="3440429" cy="759460"/>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411118"/>
                </a:solidFill>
              </a:rPr>
              <a:t>KICK-OFF</a:t>
            </a:r>
            <a:r>
              <a:rPr sz="2800" spc="-55" dirty="0">
                <a:solidFill>
                  <a:srgbClr val="411118"/>
                </a:solidFill>
              </a:rPr>
              <a:t> </a:t>
            </a:r>
            <a:r>
              <a:rPr sz="2800" spc="-5" dirty="0">
                <a:solidFill>
                  <a:srgbClr val="411118"/>
                </a:solidFill>
              </a:rPr>
              <a:t>MEETING</a:t>
            </a:r>
            <a:endParaRPr sz="2800" dirty="0"/>
          </a:p>
          <a:p>
            <a:pPr marL="12700">
              <a:lnSpc>
                <a:spcPct val="100000"/>
              </a:lnSpc>
              <a:spcBef>
                <a:spcPts val="20"/>
              </a:spcBef>
            </a:pPr>
            <a:r>
              <a:rPr lang="it-IT" sz="2000" b="0" dirty="0">
                <a:solidFill>
                  <a:srgbClr val="411118"/>
                </a:solidFill>
                <a:latin typeface="Arial"/>
                <a:cs typeface="Arial"/>
              </a:rPr>
              <a:t>4 </a:t>
            </a:r>
            <a:r>
              <a:rPr lang="it-IT" sz="2000" b="0" dirty="0">
                <a:solidFill>
                  <a:srgbClr val="411118"/>
                </a:solidFill>
              </a:rPr>
              <a:t>Aprile </a:t>
            </a:r>
            <a:r>
              <a:rPr sz="2000" b="0" dirty="0">
                <a:solidFill>
                  <a:srgbClr val="411118"/>
                </a:solidFill>
                <a:latin typeface="Arial"/>
                <a:cs typeface="Arial"/>
              </a:rPr>
              <a:t>2023</a:t>
            </a:r>
            <a:endParaRPr sz="20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848600" y="2285999"/>
            <a:ext cx="3931920" cy="2819401"/>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8153400" y="1343045"/>
            <a:ext cx="3759200" cy="750847"/>
          </a:xfrm>
          <a:prstGeom prst="rect">
            <a:avLst/>
          </a:prstGeom>
        </p:spPr>
        <p:txBody>
          <a:bodyPr vert="horz" wrap="square" lIns="0" tIns="12065" rIns="0" bIns="0" rtlCol="0">
            <a:spAutoFit/>
          </a:bodyPr>
          <a:lstStyle/>
          <a:p>
            <a:pPr marL="12700" marR="5080" indent="671830">
              <a:lnSpc>
                <a:spcPct val="100000"/>
              </a:lnSpc>
              <a:spcBef>
                <a:spcPts val="95"/>
              </a:spcBef>
            </a:pPr>
            <a:r>
              <a:rPr spc="-5" dirty="0">
                <a:solidFill>
                  <a:srgbClr val="7E7E7E"/>
                </a:solidFill>
              </a:rPr>
              <a:t>Ecosistema di  innovazione</a:t>
            </a:r>
            <a:r>
              <a:rPr spc="-25" dirty="0">
                <a:solidFill>
                  <a:srgbClr val="7E7E7E"/>
                </a:solidFill>
              </a:rPr>
              <a:t> </a:t>
            </a:r>
            <a:r>
              <a:rPr spc="-5" dirty="0">
                <a:solidFill>
                  <a:srgbClr val="7E7E7E"/>
                </a:solidFill>
              </a:rPr>
              <a:t>regionale</a:t>
            </a:r>
            <a:endParaRPr dirty="0"/>
          </a:p>
        </p:txBody>
      </p:sp>
      <p:sp>
        <p:nvSpPr>
          <p:cNvPr id="6" name="Rettangolo 5">
            <a:extLst>
              <a:ext uri="{FF2B5EF4-FFF2-40B4-BE49-F238E27FC236}">
                <a16:creationId xmlns:a16="http://schemas.microsoft.com/office/drawing/2014/main" id="{BE889D31-B803-2B46-A63A-A788FD6C8973}"/>
              </a:ext>
            </a:extLst>
          </p:cNvPr>
          <p:cNvSpPr/>
          <p:nvPr/>
        </p:nvSpPr>
        <p:spPr>
          <a:xfrm>
            <a:off x="1148704" y="1359844"/>
            <a:ext cx="6400800" cy="905376"/>
          </a:xfrm>
          <a:prstGeom prst="rect">
            <a:avLst/>
          </a:prstGeom>
        </p:spPr>
        <p:txBody>
          <a:bodyPr wrap="square">
            <a:spAutoFit/>
          </a:bodyPr>
          <a:lstStyle/>
          <a:p>
            <a:pPr algn="ctr">
              <a:lnSpc>
                <a:spcPct val="100000"/>
              </a:lnSpc>
              <a:spcBef>
                <a:spcPts val="100"/>
              </a:spcBef>
            </a:pPr>
            <a:r>
              <a:rPr lang="it-IT" spc="-5" dirty="0">
                <a:latin typeface="Arial"/>
                <a:cs typeface="Arial"/>
              </a:rPr>
              <a:t>Coordinatore: Sapienza Università  di Roma</a:t>
            </a:r>
            <a:endParaRPr lang="it-IT" dirty="0">
              <a:solidFill>
                <a:srgbClr val="006FC0"/>
              </a:solidFill>
            </a:endParaRPr>
          </a:p>
          <a:p>
            <a:pPr algn="ctr">
              <a:lnSpc>
                <a:spcPct val="100000"/>
              </a:lnSpc>
              <a:spcBef>
                <a:spcPts val="100"/>
              </a:spcBef>
            </a:pPr>
            <a:r>
              <a:rPr lang="it-IT" dirty="0">
                <a:solidFill>
                  <a:srgbClr val="006FC0"/>
                </a:solidFill>
              </a:rPr>
              <a:t>39 partecipanti tra università, </a:t>
            </a:r>
            <a:r>
              <a:rPr lang="it-IT" spc="-5" dirty="0">
                <a:solidFill>
                  <a:srgbClr val="006FC0"/>
                </a:solidFill>
              </a:rPr>
              <a:t>EPR, imprese, enti locali,</a:t>
            </a:r>
            <a:r>
              <a:rPr lang="it-IT" spc="-30" dirty="0">
                <a:solidFill>
                  <a:srgbClr val="006FC0"/>
                </a:solidFill>
              </a:rPr>
              <a:t> </a:t>
            </a:r>
            <a:r>
              <a:rPr lang="it-IT" dirty="0">
                <a:solidFill>
                  <a:srgbClr val="006FC0"/>
                </a:solidFill>
              </a:rPr>
              <a:t>istituzioni</a:t>
            </a:r>
          </a:p>
          <a:p>
            <a:pPr algn="ctr">
              <a:lnSpc>
                <a:spcPct val="100000"/>
              </a:lnSpc>
              <a:spcBef>
                <a:spcPts val="5"/>
              </a:spcBef>
            </a:pPr>
            <a:r>
              <a:rPr lang="it-IT" sz="1600" dirty="0">
                <a:solidFill>
                  <a:srgbClr val="006FC0"/>
                </a:solidFill>
              </a:rPr>
              <a:t>25 beneficiari and 14</a:t>
            </a:r>
            <a:r>
              <a:rPr lang="it-IT" sz="1600" spc="-85" dirty="0">
                <a:solidFill>
                  <a:srgbClr val="006FC0"/>
                </a:solidFill>
              </a:rPr>
              <a:t> </a:t>
            </a:r>
            <a:r>
              <a:rPr lang="it-IT" sz="1600" dirty="0">
                <a:solidFill>
                  <a:srgbClr val="006FC0"/>
                </a:solidFill>
              </a:rPr>
              <a:t>partecipanti</a:t>
            </a:r>
            <a:endParaRPr lang="it-IT" dirty="0"/>
          </a:p>
        </p:txBody>
      </p:sp>
      <p:pic>
        <p:nvPicPr>
          <p:cNvPr id="10" name="Immagine 9">
            <a:extLst>
              <a:ext uri="{FF2B5EF4-FFF2-40B4-BE49-F238E27FC236}">
                <a16:creationId xmlns:a16="http://schemas.microsoft.com/office/drawing/2014/main" id="{17410BAA-C527-A84C-A812-983B7D847959}"/>
              </a:ext>
            </a:extLst>
          </p:cNvPr>
          <p:cNvPicPr>
            <a:picLocks noChangeAspect="1"/>
          </p:cNvPicPr>
          <p:nvPr/>
        </p:nvPicPr>
        <p:blipFill>
          <a:blip r:embed="rId4"/>
          <a:stretch>
            <a:fillRect/>
          </a:stretch>
        </p:blipFill>
        <p:spPr>
          <a:xfrm>
            <a:off x="257185" y="2726731"/>
            <a:ext cx="4574196" cy="2724150"/>
          </a:xfrm>
          <a:prstGeom prst="rect">
            <a:avLst/>
          </a:prstGeom>
        </p:spPr>
      </p:pic>
      <p:graphicFrame>
        <p:nvGraphicFramePr>
          <p:cNvPr id="14" name="Tabella 13">
            <a:extLst>
              <a:ext uri="{FF2B5EF4-FFF2-40B4-BE49-F238E27FC236}">
                <a16:creationId xmlns:a16="http://schemas.microsoft.com/office/drawing/2014/main" id="{20C6C87E-66FA-174C-A4FA-3C18AE934531}"/>
              </a:ext>
            </a:extLst>
          </p:cNvPr>
          <p:cNvGraphicFramePr>
            <a:graphicFrameLocks noGrp="1"/>
          </p:cNvGraphicFramePr>
          <p:nvPr>
            <p:extLst>
              <p:ext uri="{D42A27DB-BD31-4B8C-83A1-F6EECF244321}">
                <p14:modId xmlns:p14="http://schemas.microsoft.com/office/powerpoint/2010/main" val="707419499"/>
              </p:ext>
            </p:extLst>
          </p:nvPr>
        </p:nvGraphicFramePr>
        <p:xfrm>
          <a:off x="4980929" y="2762431"/>
          <a:ext cx="2568575" cy="3240554"/>
        </p:xfrm>
        <a:graphic>
          <a:graphicData uri="http://schemas.openxmlformats.org/drawingml/2006/table">
            <a:tbl>
              <a:tblPr firstRow="1" bandRow="1">
                <a:tableStyleId>{2D5ABB26-0587-4C30-8999-92F81FD0307C}</a:tableStyleId>
              </a:tblPr>
              <a:tblGrid>
                <a:gridCol w="2568575">
                  <a:extLst>
                    <a:ext uri="{9D8B030D-6E8A-4147-A177-3AD203B41FA5}">
                      <a16:colId xmlns:a16="http://schemas.microsoft.com/office/drawing/2014/main" val="788051813"/>
                    </a:ext>
                  </a:extLst>
                </a:gridCol>
              </a:tblGrid>
              <a:tr h="233415">
                <a:tc>
                  <a:txBody>
                    <a:bodyPr/>
                    <a:lstStyle/>
                    <a:p>
                      <a:pPr marL="104139">
                        <a:lnSpc>
                          <a:spcPts val="1885"/>
                        </a:lnSpc>
                      </a:pPr>
                      <a:r>
                        <a:rPr sz="1200" spc="-5" dirty="0">
                          <a:solidFill>
                            <a:srgbClr val="822333"/>
                          </a:solidFill>
                          <a:latin typeface="Arial"/>
                          <a:cs typeface="Arial"/>
                        </a:rPr>
                        <a:t>Unindustria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2803426473"/>
                  </a:ext>
                </a:extLst>
              </a:tr>
              <a:tr h="233415">
                <a:tc>
                  <a:txBody>
                    <a:bodyPr/>
                    <a:lstStyle/>
                    <a:p>
                      <a:pPr marL="104139">
                        <a:lnSpc>
                          <a:spcPts val="1885"/>
                        </a:lnSpc>
                      </a:pPr>
                      <a:r>
                        <a:rPr sz="1200" spc="-5" dirty="0">
                          <a:solidFill>
                            <a:srgbClr val="822333"/>
                          </a:solidFill>
                          <a:latin typeface="Arial"/>
                          <a:cs typeface="Arial"/>
                        </a:rPr>
                        <a:t>Regione</a:t>
                      </a:r>
                      <a:r>
                        <a:rPr sz="1200" spc="-15" dirty="0">
                          <a:solidFill>
                            <a:srgbClr val="822333"/>
                          </a:solidFill>
                          <a:latin typeface="Arial"/>
                          <a:cs typeface="Arial"/>
                        </a:rPr>
                        <a:t> </a:t>
                      </a:r>
                      <a:r>
                        <a:rPr sz="1200" spc="-5" dirty="0">
                          <a:solidFill>
                            <a:srgbClr val="822333"/>
                          </a:solidFill>
                          <a:latin typeface="Arial"/>
                          <a:cs typeface="Arial"/>
                        </a:rPr>
                        <a:t>Lazio</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505049612"/>
                  </a:ext>
                </a:extLst>
              </a:tr>
              <a:tr h="233415">
                <a:tc>
                  <a:txBody>
                    <a:bodyPr/>
                    <a:lstStyle/>
                    <a:p>
                      <a:pPr marL="104139">
                        <a:lnSpc>
                          <a:spcPts val="1885"/>
                        </a:lnSpc>
                      </a:pPr>
                      <a:r>
                        <a:rPr sz="1200" spc="-5" dirty="0">
                          <a:solidFill>
                            <a:srgbClr val="822333"/>
                          </a:solidFill>
                          <a:latin typeface="Arial"/>
                          <a:cs typeface="Arial"/>
                        </a:rPr>
                        <a:t>Roma</a:t>
                      </a:r>
                      <a:r>
                        <a:rPr sz="1200" spc="5" dirty="0">
                          <a:solidFill>
                            <a:srgbClr val="822333"/>
                          </a:solidFill>
                          <a:latin typeface="Arial"/>
                          <a:cs typeface="Arial"/>
                        </a:rPr>
                        <a:t> </a:t>
                      </a:r>
                      <a:r>
                        <a:rPr sz="1200" spc="-5" dirty="0">
                          <a:solidFill>
                            <a:srgbClr val="822333"/>
                          </a:solidFill>
                          <a:latin typeface="Arial"/>
                          <a:cs typeface="Arial"/>
                        </a:rPr>
                        <a:t>Capitale</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2367341935"/>
                  </a:ext>
                </a:extLst>
              </a:tr>
              <a:tr h="233415">
                <a:tc>
                  <a:txBody>
                    <a:bodyPr/>
                    <a:lstStyle/>
                    <a:p>
                      <a:pPr marL="104139">
                        <a:lnSpc>
                          <a:spcPts val="1885"/>
                        </a:lnSpc>
                      </a:pPr>
                      <a:r>
                        <a:rPr sz="1200" spc="-5" dirty="0">
                          <a:solidFill>
                            <a:srgbClr val="822333"/>
                          </a:solidFill>
                          <a:latin typeface="Arial"/>
                          <a:cs typeface="Arial"/>
                        </a:rPr>
                        <a:t>CCIAA</a:t>
                      </a:r>
                      <a:r>
                        <a:rPr sz="1200" dirty="0">
                          <a:solidFill>
                            <a:srgbClr val="822333"/>
                          </a:solidFill>
                          <a:latin typeface="Arial"/>
                          <a:cs typeface="Arial"/>
                        </a:rPr>
                        <a:t> </a:t>
                      </a:r>
                      <a:r>
                        <a:rPr sz="1200" spc="-5" dirty="0">
                          <a:solidFill>
                            <a:srgbClr val="822333"/>
                          </a:solidFill>
                          <a:latin typeface="Arial"/>
                          <a:cs typeface="Arial"/>
                        </a:rPr>
                        <a:t>Roma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970649940"/>
                  </a:ext>
                </a:extLst>
              </a:tr>
              <a:tr h="233416">
                <a:tc>
                  <a:txBody>
                    <a:bodyPr/>
                    <a:lstStyle/>
                    <a:p>
                      <a:pPr marL="104139">
                        <a:lnSpc>
                          <a:spcPts val="1889"/>
                        </a:lnSpc>
                      </a:pPr>
                      <a:r>
                        <a:rPr sz="1200" spc="-5" dirty="0">
                          <a:solidFill>
                            <a:srgbClr val="822333"/>
                          </a:solidFill>
                          <a:latin typeface="Arial"/>
                          <a:cs typeface="Arial"/>
                        </a:rPr>
                        <a:t>CCIAA</a:t>
                      </a:r>
                      <a:r>
                        <a:rPr sz="1200" dirty="0">
                          <a:solidFill>
                            <a:srgbClr val="822333"/>
                          </a:solidFill>
                          <a:latin typeface="Arial"/>
                          <a:cs typeface="Arial"/>
                        </a:rPr>
                        <a:t> </a:t>
                      </a:r>
                      <a:r>
                        <a:rPr sz="1200" spc="-5" dirty="0">
                          <a:solidFill>
                            <a:srgbClr val="822333"/>
                          </a:solidFill>
                          <a:latin typeface="Arial"/>
                          <a:cs typeface="Arial"/>
                        </a:rPr>
                        <a:t>Latina/Frosinone</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415160114"/>
                  </a:ext>
                </a:extLst>
              </a:tr>
              <a:tr h="233416">
                <a:tc>
                  <a:txBody>
                    <a:bodyPr/>
                    <a:lstStyle/>
                    <a:p>
                      <a:pPr marL="104139">
                        <a:lnSpc>
                          <a:spcPts val="1885"/>
                        </a:lnSpc>
                      </a:pPr>
                      <a:r>
                        <a:rPr sz="1200" dirty="0">
                          <a:solidFill>
                            <a:srgbClr val="822333"/>
                          </a:solidFill>
                          <a:latin typeface="Arial"/>
                          <a:cs typeface="Arial"/>
                        </a:rPr>
                        <a:t>Lazio</a:t>
                      </a:r>
                      <a:r>
                        <a:rPr sz="1200" spc="-20" dirty="0">
                          <a:solidFill>
                            <a:srgbClr val="822333"/>
                          </a:solidFill>
                          <a:latin typeface="Arial"/>
                          <a:cs typeface="Arial"/>
                        </a:rPr>
                        <a:t> </a:t>
                      </a:r>
                      <a:r>
                        <a:rPr sz="1200" spc="-5" dirty="0">
                          <a:solidFill>
                            <a:srgbClr val="822333"/>
                          </a:solidFill>
                          <a:latin typeface="Arial"/>
                          <a:cs typeface="Arial"/>
                        </a:rPr>
                        <a:t>Innova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3695076438"/>
                  </a:ext>
                </a:extLst>
              </a:tr>
              <a:tr h="233415">
                <a:tc>
                  <a:txBody>
                    <a:bodyPr/>
                    <a:lstStyle/>
                    <a:p>
                      <a:pPr marL="104139">
                        <a:lnSpc>
                          <a:spcPts val="1889"/>
                        </a:lnSpc>
                      </a:pPr>
                      <a:r>
                        <a:rPr sz="1200" spc="-10" dirty="0">
                          <a:solidFill>
                            <a:srgbClr val="822333"/>
                          </a:solidFill>
                          <a:latin typeface="Arial"/>
                          <a:cs typeface="Arial"/>
                        </a:rPr>
                        <a:t>GALA</a:t>
                      </a:r>
                      <a:r>
                        <a:rPr sz="1200" spc="10" dirty="0">
                          <a:solidFill>
                            <a:srgbClr val="822333"/>
                          </a:solidFill>
                          <a:latin typeface="Arial"/>
                          <a:cs typeface="Arial"/>
                        </a:rPr>
                        <a:t> </a:t>
                      </a:r>
                      <a:r>
                        <a:rPr sz="1200" spc="-5" dirty="0">
                          <a:solidFill>
                            <a:srgbClr val="822333"/>
                          </a:solidFill>
                          <a:latin typeface="Arial"/>
                          <a:cs typeface="Arial"/>
                        </a:rPr>
                        <a:t>S.p.A.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7791305"/>
                  </a:ext>
                </a:extLst>
              </a:tr>
              <a:tr h="233415">
                <a:tc>
                  <a:txBody>
                    <a:bodyPr/>
                    <a:lstStyle/>
                    <a:p>
                      <a:pPr marL="104139">
                        <a:lnSpc>
                          <a:spcPts val="1889"/>
                        </a:lnSpc>
                      </a:pPr>
                      <a:r>
                        <a:rPr sz="1200" spc="-5" dirty="0">
                          <a:solidFill>
                            <a:srgbClr val="822333"/>
                          </a:solidFill>
                          <a:latin typeface="Arial"/>
                          <a:cs typeface="Arial"/>
                        </a:rPr>
                        <a:t>WESTPOLE</a:t>
                      </a:r>
                      <a:r>
                        <a:rPr sz="1200" dirty="0">
                          <a:solidFill>
                            <a:srgbClr val="822333"/>
                          </a:solidFill>
                          <a:latin typeface="Arial"/>
                          <a:cs typeface="Arial"/>
                        </a:rPr>
                        <a:t> </a:t>
                      </a:r>
                      <a:r>
                        <a:rPr sz="1200" spc="-5" dirty="0">
                          <a:solidFill>
                            <a:srgbClr val="822333"/>
                          </a:solidFill>
                          <a:latin typeface="Arial"/>
                          <a:cs typeface="Arial"/>
                        </a:rPr>
                        <a:t>SPA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696045698"/>
                  </a:ext>
                </a:extLst>
              </a:tr>
              <a:tr h="233416">
                <a:tc>
                  <a:txBody>
                    <a:bodyPr/>
                    <a:lstStyle/>
                    <a:p>
                      <a:pPr marL="104139">
                        <a:lnSpc>
                          <a:spcPts val="1889"/>
                        </a:lnSpc>
                      </a:pPr>
                      <a:r>
                        <a:rPr sz="1200" spc="-5" dirty="0">
                          <a:solidFill>
                            <a:srgbClr val="822333"/>
                          </a:solidFill>
                          <a:latin typeface="Arial"/>
                          <a:cs typeface="Arial"/>
                        </a:rPr>
                        <a:t>CAPGEMINI</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2154389218"/>
                  </a:ext>
                </a:extLst>
              </a:tr>
              <a:tr h="233415">
                <a:tc>
                  <a:txBody>
                    <a:bodyPr/>
                    <a:lstStyle/>
                    <a:p>
                      <a:pPr marL="104139">
                        <a:lnSpc>
                          <a:spcPts val="1889"/>
                        </a:lnSpc>
                      </a:pPr>
                      <a:r>
                        <a:rPr sz="1200" spc="-5" dirty="0">
                          <a:solidFill>
                            <a:srgbClr val="822333"/>
                          </a:solidFill>
                          <a:latin typeface="Arial"/>
                          <a:cs typeface="Arial"/>
                        </a:rPr>
                        <a:t>INAIL</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215659756"/>
                  </a:ext>
                </a:extLst>
              </a:tr>
              <a:tr h="233416">
                <a:tc>
                  <a:txBody>
                    <a:bodyPr/>
                    <a:lstStyle/>
                    <a:p>
                      <a:pPr marL="104139">
                        <a:lnSpc>
                          <a:spcPts val="1889"/>
                        </a:lnSpc>
                      </a:pPr>
                      <a:r>
                        <a:rPr sz="1200" spc="-5" dirty="0">
                          <a:solidFill>
                            <a:srgbClr val="822333"/>
                          </a:solidFill>
                          <a:latin typeface="Arial"/>
                          <a:cs typeface="Arial"/>
                        </a:rPr>
                        <a:t>Aeroporti di</a:t>
                      </a:r>
                      <a:r>
                        <a:rPr sz="1200" spc="20" dirty="0">
                          <a:solidFill>
                            <a:srgbClr val="822333"/>
                          </a:solidFill>
                          <a:latin typeface="Arial"/>
                          <a:cs typeface="Arial"/>
                        </a:rPr>
                        <a:t> </a:t>
                      </a:r>
                      <a:r>
                        <a:rPr sz="1200" spc="-5" dirty="0">
                          <a:solidFill>
                            <a:srgbClr val="822333"/>
                          </a:solidFill>
                          <a:latin typeface="Arial"/>
                          <a:cs typeface="Arial"/>
                        </a:rPr>
                        <a:t>Roma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618813032"/>
                  </a:ext>
                </a:extLst>
              </a:tr>
              <a:tr h="233448">
                <a:tc>
                  <a:txBody>
                    <a:bodyPr/>
                    <a:lstStyle/>
                    <a:p>
                      <a:pPr marL="104139">
                        <a:lnSpc>
                          <a:spcPts val="1889"/>
                        </a:lnSpc>
                      </a:pPr>
                      <a:r>
                        <a:rPr sz="1200" spc="-5" dirty="0">
                          <a:solidFill>
                            <a:srgbClr val="822333"/>
                          </a:solidFill>
                          <a:latin typeface="Arial"/>
                          <a:cs typeface="Arial"/>
                        </a:rPr>
                        <a:t>Acea</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268191130"/>
                  </a:ext>
                </a:extLst>
              </a:tr>
              <a:tr h="233416">
                <a:tc>
                  <a:txBody>
                    <a:bodyPr/>
                    <a:lstStyle/>
                    <a:p>
                      <a:pPr marL="104139">
                        <a:lnSpc>
                          <a:spcPts val="1889"/>
                        </a:lnSpc>
                      </a:pPr>
                      <a:r>
                        <a:rPr sz="1200" spc="-5" dirty="0">
                          <a:solidFill>
                            <a:srgbClr val="822333"/>
                          </a:solidFill>
                          <a:latin typeface="Arial"/>
                          <a:cs typeface="Arial"/>
                        </a:rPr>
                        <a:t>WSENSE</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3360480785"/>
                  </a:ext>
                </a:extLst>
              </a:tr>
              <a:tr h="204881">
                <a:tc>
                  <a:txBody>
                    <a:bodyPr/>
                    <a:lstStyle/>
                    <a:p>
                      <a:pPr marL="104139">
                        <a:lnSpc>
                          <a:spcPts val="1820"/>
                        </a:lnSpc>
                      </a:pPr>
                      <a:r>
                        <a:rPr sz="1200" spc="-5" dirty="0">
                          <a:solidFill>
                            <a:srgbClr val="822333"/>
                          </a:solidFill>
                          <a:latin typeface="Arial"/>
                          <a:cs typeface="Arial"/>
                        </a:rPr>
                        <a:t>Confindustria dispositivi</a:t>
                      </a:r>
                      <a:r>
                        <a:rPr sz="1200" spc="-25" dirty="0">
                          <a:solidFill>
                            <a:srgbClr val="822333"/>
                          </a:solidFill>
                          <a:latin typeface="Arial"/>
                          <a:cs typeface="Arial"/>
                        </a:rPr>
                        <a:t> </a:t>
                      </a:r>
                      <a:r>
                        <a:rPr sz="1200" spc="-5" dirty="0">
                          <a:solidFill>
                            <a:srgbClr val="822333"/>
                          </a:solidFill>
                          <a:latin typeface="Arial"/>
                          <a:cs typeface="Arial"/>
                        </a:rPr>
                        <a:t>medici</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4114441725"/>
                  </a:ext>
                </a:extLst>
              </a:tr>
            </a:tbl>
          </a:graphicData>
        </a:graphic>
      </p:graphicFrame>
      <p:sp>
        <p:nvSpPr>
          <p:cNvPr id="15" name="object 5">
            <a:extLst>
              <a:ext uri="{FF2B5EF4-FFF2-40B4-BE49-F238E27FC236}">
                <a16:creationId xmlns:a16="http://schemas.microsoft.com/office/drawing/2014/main" id="{B9016337-A29F-3846-BD02-08A4C414BA91}"/>
              </a:ext>
            </a:extLst>
          </p:cNvPr>
          <p:cNvSpPr/>
          <p:nvPr/>
        </p:nvSpPr>
        <p:spPr>
          <a:xfrm rot="20878782">
            <a:off x="2587654" y="2418652"/>
            <a:ext cx="369454" cy="223555"/>
          </a:xfrm>
          <a:custGeom>
            <a:avLst/>
            <a:gdLst/>
            <a:ahLst/>
            <a:cxnLst/>
            <a:rect l="l" t="t" r="r" b="b"/>
            <a:pathLst>
              <a:path w="614679" h="468630">
                <a:moveTo>
                  <a:pt x="0" y="62865"/>
                </a:moveTo>
                <a:lnTo>
                  <a:pt x="198500" y="430022"/>
                </a:lnTo>
                <a:lnTo>
                  <a:pt x="614172" y="468630"/>
                </a:lnTo>
                <a:lnTo>
                  <a:pt x="460628" y="367157"/>
                </a:lnTo>
                <a:lnTo>
                  <a:pt x="569213" y="202819"/>
                </a:lnTo>
                <a:lnTo>
                  <a:pt x="510758" y="164211"/>
                </a:lnTo>
                <a:lnTo>
                  <a:pt x="153542" y="164211"/>
                </a:lnTo>
                <a:lnTo>
                  <a:pt x="0" y="62865"/>
                </a:lnTo>
                <a:close/>
              </a:path>
              <a:path w="614679" h="468630">
                <a:moveTo>
                  <a:pt x="262127" y="0"/>
                </a:moveTo>
                <a:lnTo>
                  <a:pt x="153542" y="164211"/>
                </a:lnTo>
                <a:lnTo>
                  <a:pt x="510758" y="164211"/>
                </a:lnTo>
                <a:lnTo>
                  <a:pt x="262127" y="0"/>
                </a:lnTo>
                <a:close/>
              </a:path>
            </a:pathLst>
          </a:custGeom>
          <a:solidFill>
            <a:srgbClr val="EFC8CF"/>
          </a:solidFill>
        </p:spPr>
        <p:txBody>
          <a:bodyPr wrap="square" lIns="0" tIns="0" rIns="0" bIns="0" rtlCol="0"/>
          <a:lstStyle/>
          <a:p>
            <a:endParaRPr/>
          </a:p>
        </p:txBody>
      </p:sp>
      <p:sp>
        <p:nvSpPr>
          <p:cNvPr id="16" name="object 7">
            <a:extLst>
              <a:ext uri="{FF2B5EF4-FFF2-40B4-BE49-F238E27FC236}">
                <a16:creationId xmlns:a16="http://schemas.microsoft.com/office/drawing/2014/main" id="{1964BB77-8A94-EF4A-A5A2-52F7E53CA849}"/>
              </a:ext>
            </a:extLst>
          </p:cNvPr>
          <p:cNvSpPr/>
          <p:nvPr/>
        </p:nvSpPr>
        <p:spPr>
          <a:xfrm>
            <a:off x="5334000" y="2369830"/>
            <a:ext cx="468630" cy="247998"/>
          </a:xfrm>
          <a:custGeom>
            <a:avLst/>
            <a:gdLst/>
            <a:ahLst/>
            <a:cxnLst/>
            <a:rect l="l" t="t" r="r" b="b"/>
            <a:pathLst>
              <a:path w="621029" h="463550">
                <a:moveTo>
                  <a:pt x="359409" y="0"/>
                </a:moveTo>
                <a:lnTo>
                  <a:pt x="49149" y="198120"/>
                </a:lnTo>
                <a:lnTo>
                  <a:pt x="155194" y="364109"/>
                </a:lnTo>
                <a:lnTo>
                  <a:pt x="0" y="463169"/>
                </a:lnTo>
                <a:lnTo>
                  <a:pt x="416305" y="431165"/>
                </a:lnTo>
                <a:lnTo>
                  <a:pt x="564962" y="166116"/>
                </a:lnTo>
                <a:lnTo>
                  <a:pt x="465454" y="166116"/>
                </a:lnTo>
                <a:lnTo>
                  <a:pt x="359409" y="0"/>
                </a:lnTo>
                <a:close/>
              </a:path>
              <a:path w="621029" h="463550">
                <a:moveTo>
                  <a:pt x="620522" y="67056"/>
                </a:moveTo>
                <a:lnTo>
                  <a:pt x="465454" y="166116"/>
                </a:lnTo>
                <a:lnTo>
                  <a:pt x="564962" y="166116"/>
                </a:lnTo>
                <a:lnTo>
                  <a:pt x="620522" y="67056"/>
                </a:lnTo>
                <a:close/>
              </a:path>
            </a:pathLst>
          </a:custGeom>
          <a:solidFill>
            <a:srgbClr val="9ED2D6"/>
          </a:solidFill>
        </p:spPr>
        <p:txBody>
          <a:bodyPr wrap="square" lIns="0" tIns="0" rIns="0" bIns="0" rtlCol="0"/>
          <a:lstStyle/>
          <a:p>
            <a:endParaRPr/>
          </a:p>
        </p:txBody>
      </p:sp>
      <p:sp>
        <p:nvSpPr>
          <p:cNvPr id="17" name="object 9">
            <a:extLst>
              <a:ext uri="{FF2B5EF4-FFF2-40B4-BE49-F238E27FC236}">
                <a16:creationId xmlns:a16="http://schemas.microsoft.com/office/drawing/2014/main" id="{9D5CF4CB-9EFC-B349-AAF6-A2D342A37006}"/>
              </a:ext>
            </a:extLst>
          </p:cNvPr>
          <p:cNvSpPr txBox="1"/>
          <p:nvPr/>
        </p:nvSpPr>
        <p:spPr>
          <a:xfrm>
            <a:off x="370961" y="6395586"/>
            <a:ext cx="9625330" cy="182101"/>
          </a:xfrm>
          <a:prstGeom prst="rect">
            <a:avLst/>
          </a:prstGeom>
        </p:spPr>
        <p:txBody>
          <a:bodyPr vert="horz" wrap="square" lIns="0" tIns="12700" rIns="0" bIns="0" rtlCol="0">
            <a:spAutoFit/>
          </a:bodyPr>
          <a:lstStyle/>
          <a:p>
            <a:pPr marL="12700">
              <a:lnSpc>
                <a:spcPct val="100000"/>
              </a:lnSpc>
              <a:spcBef>
                <a:spcPts val="100"/>
              </a:spcBef>
            </a:pPr>
            <a:r>
              <a:rPr sz="1100" spc="-5" dirty="0">
                <a:latin typeface="Arial"/>
                <a:cs typeface="Arial"/>
              </a:rPr>
              <a:t>Nuovi </a:t>
            </a:r>
            <a:r>
              <a:rPr sz="1100" dirty="0">
                <a:latin typeface="Arial"/>
                <a:cs typeface="Arial"/>
              </a:rPr>
              <a:t>partner </a:t>
            </a:r>
            <a:r>
              <a:rPr sz="1100" spc="-5" dirty="0">
                <a:latin typeface="Arial"/>
                <a:cs typeface="Arial"/>
              </a:rPr>
              <a:t>in </a:t>
            </a:r>
            <a:r>
              <a:rPr sz="1100" spc="5" dirty="0">
                <a:latin typeface="Arial"/>
                <a:cs typeface="Arial"/>
              </a:rPr>
              <a:t>fase </a:t>
            </a:r>
            <a:r>
              <a:rPr sz="1100" spc="-5" dirty="0">
                <a:latin typeface="Arial"/>
                <a:cs typeface="Arial"/>
              </a:rPr>
              <a:t>di adesione: </a:t>
            </a:r>
            <a:r>
              <a:rPr sz="1100" dirty="0">
                <a:latin typeface="Arial"/>
                <a:cs typeface="Arial"/>
              </a:rPr>
              <a:t>Accenture, </a:t>
            </a:r>
            <a:r>
              <a:rPr sz="1100" spc="-5" dirty="0">
                <a:latin typeface="Arial"/>
                <a:cs typeface="Arial"/>
              </a:rPr>
              <a:t>Rise Technology, Università Cattolica del </a:t>
            </a:r>
            <a:r>
              <a:rPr sz="1100" dirty="0">
                <a:latin typeface="Arial"/>
                <a:cs typeface="Arial"/>
              </a:rPr>
              <a:t>Sacro </a:t>
            </a:r>
            <a:r>
              <a:rPr sz="1100" spc="-5" dirty="0">
                <a:latin typeface="Arial"/>
                <a:cs typeface="Arial"/>
              </a:rPr>
              <a:t>Cuore </a:t>
            </a:r>
            <a:r>
              <a:rPr sz="1100" dirty="0">
                <a:latin typeface="Arial"/>
                <a:cs typeface="Arial"/>
              </a:rPr>
              <a:t>– </a:t>
            </a:r>
            <a:r>
              <a:rPr sz="1100" spc="-5" dirty="0">
                <a:latin typeface="Arial"/>
                <a:cs typeface="Arial"/>
              </a:rPr>
              <a:t>Facoltà di Medicina </a:t>
            </a:r>
            <a:r>
              <a:rPr sz="1100" dirty="0">
                <a:latin typeface="Arial"/>
                <a:cs typeface="Arial"/>
              </a:rPr>
              <a:t>e </a:t>
            </a:r>
            <a:r>
              <a:rPr sz="1100" spc="-5" dirty="0">
                <a:latin typeface="Arial"/>
                <a:cs typeface="Arial"/>
              </a:rPr>
              <a:t>Chirurgia </a:t>
            </a:r>
            <a:r>
              <a:rPr sz="1100" dirty="0">
                <a:latin typeface="Arial"/>
                <a:cs typeface="Arial"/>
              </a:rPr>
              <a:t>(Roma),</a:t>
            </a:r>
            <a:r>
              <a:rPr sz="1100" spc="145" dirty="0">
                <a:latin typeface="Arial"/>
                <a:cs typeface="Arial"/>
              </a:rPr>
              <a:t> </a:t>
            </a:r>
            <a:r>
              <a:rPr sz="1100" spc="-5" dirty="0" err="1">
                <a:latin typeface="Arial"/>
                <a:cs typeface="Arial"/>
              </a:rPr>
              <a:t>UniCamillus</a:t>
            </a:r>
            <a:endParaRPr sz="11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1600" y="1447800"/>
            <a:ext cx="3369437" cy="566181"/>
          </a:xfrm>
          <a:prstGeom prst="rect">
            <a:avLst/>
          </a:prstGeom>
        </p:spPr>
        <p:txBody>
          <a:bodyPr vert="horz" wrap="square" lIns="0" tIns="12065" rIns="0" bIns="0" rtlCol="0">
            <a:spAutoFit/>
          </a:bodyPr>
          <a:lstStyle/>
          <a:p>
            <a:pPr marR="5080" indent="165735" algn="ctr" rtl="0">
              <a:spcBef>
                <a:spcPts val="95"/>
              </a:spcBef>
            </a:pPr>
            <a:r>
              <a:rPr sz="1800" kern="1200" dirty="0">
                <a:solidFill>
                  <a:srgbClr val="006FC0"/>
                </a:solidFill>
                <a:latin typeface="+mn-lt"/>
                <a:ea typeface="+mn-ea"/>
                <a:cs typeface="+mn-cs"/>
              </a:rPr>
              <a:t>38 membri dello  stakeholder board</a:t>
            </a:r>
          </a:p>
        </p:txBody>
      </p:sp>
      <p:sp>
        <p:nvSpPr>
          <p:cNvPr id="3" name="object 3"/>
          <p:cNvSpPr/>
          <p:nvPr/>
        </p:nvSpPr>
        <p:spPr>
          <a:xfrm>
            <a:off x="370322" y="2124446"/>
            <a:ext cx="5690635" cy="425655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07873" y="2142439"/>
            <a:ext cx="5614416" cy="4180332"/>
          </a:xfrm>
          <a:prstGeom prst="rect">
            <a:avLst/>
          </a:prstGeom>
          <a:blipFill>
            <a:blip r:embed="rId3" cstate="print"/>
            <a:stretch>
              <a:fillRect/>
            </a:stretch>
          </a:blipFill>
        </p:spPr>
        <p:txBody>
          <a:bodyPr wrap="square" lIns="0" tIns="0" rIns="0" bIns="0" rtlCol="0"/>
          <a:lstStyle/>
          <a:p>
            <a:endParaRPr/>
          </a:p>
        </p:txBody>
      </p:sp>
      <p:graphicFrame>
        <p:nvGraphicFramePr>
          <p:cNvPr id="5" name="object 5"/>
          <p:cNvGraphicFramePr>
            <a:graphicFrameLocks noGrp="1"/>
          </p:cNvGraphicFramePr>
          <p:nvPr/>
        </p:nvGraphicFramePr>
        <p:xfrm>
          <a:off x="403110" y="2137727"/>
          <a:ext cx="5614035" cy="4180373"/>
        </p:xfrm>
        <a:graphic>
          <a:graphicData uri="http://schemas.openxmlformats.org/drawingml/2006/table">
            <a:tbl>
              <a:tblPr firstRow="1" bandRow="1">
                <a:tableStyleId>{2D5ABB26-0587-4C30-8999-92F81FD0307C}</a:tableStyleId>
              </a:tblPr>
              <a:tblGrid>
                <a:gridCol w="3902710">
                  <a:extLst>
                    <a:ext uri="{9D8B030D-6E8A-4147-A177-3AD203B41FA5}">
                      <a16:colId xmlns:a16="http://schemas.microsoft.com/office/drawing/2014/main" val="20000"/>
                    </a:ext>
                  </a:extLst>
                </a:gridCol>
                <a:gridCol w="1711325">
                  <a:extLst>
                    <a:ext uri="{9D8B030D-6E8A-4147-A177-3AD203B41FA5}">
                      <a16:colId xmlns:a16="http://schemas.microsoft.com/office/drawing/2014/main" val="20001"/>
                    </a:ext>
                  </a:extLst>
                </a:gridCol>
              </a:tblGrid>
              <a:tr h="232156">
                <a:tc>
                  <a:txBody>
                    <a:bodyPr/>
                    <a:lstStyle/>
                    <a:p>
                      <a:pPr marL="30480">
                        <a:lnSpc>
                          <a:spcPts val="1410"/>
                        </a:lnSpc>
                      </a:pPr>
                      <a:r>
                        <a:rPr sz="1200" dirty="0">
                          <a:solidFill>
                            <a:srgbClr val="822333"/>
                          </a:solidFill>
                          <a:latin typeface="Arial"/>
                          <a:cs typeface="Arial"/>
                        </a:rPr>
                        <a:t>HEREMOS</a:t>
                      </a:r>
                      <a:r>
                        <a:rPr sz="1200" spc="-10" dirty="0">
                          <a:solidFill>
                            <a:srgbClr val="822333"/>
                          </a:solidFill>
                          <a:latin typeface="Arial"/>
                          <a:cs typeface="Arial"/>
                        </a:rPr>
                        <a:t> </a:t>
                      </a:r>
                      <a:r>
                        <a:rPr sz="1200" spc="-5"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0"/>
                        </a:lnSpc>
                      </a:pPr>
                      <a:r>
                        <a:rPr sz="1200" spc="-5" dirty="0">
                          <a:solidFill>
                            <a:srgbClr val="822333"/>
                          </a:solidFill>
                          <a:latin typeface="Arial"/>
                          <a:cs typeface="Arial"/>
                        </a:rPr>
                        <a:t>Academic</a:t>
                      </a:r>
                      <a:r>
                        <a:rPr sz="1200" spc="-25" dirty="0">
                          <a:solidFill>
                            <a:srgbClr val="822333"/>
                          </a:solidFill>
                          <a:latin typeface="Arial"/>
                          <a:cs typeface="Arial"/>
                        </a:rPr>
                        <a:t> </a:t>
                      </a:r>
                      <a:r>
                        <a:rPr sz="1200" dirty="0">
                          <a:solidFill>
                            <a:srgbClr val="822333"/>
                          </a:solidFill>
                          <a:latin typeface="Arial"/>
                          <a:cs typeface="Arial"/>
                        </a:rPr>
                        <a:t>startup</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0"/>
                  </a:ext>
                </a:extLst>
              </a:tr>
              <a:tr h="232282">
                <a:tc>
                  <a:txBody>
                    <a:bodyPr/>
                    <a:lstStyle/>
                    <a:p>
                      <a:pPr marL="30480">
                        <a:lnSpc>
                          <a:spcPts val="1410"/>
                        </a:lnSpc>
                      </a:pPr>
                      <a:r>
                        <a:rPr sz="1200" dirty="0">
                          <a:solidFill>
                            <a:srgbClr val="822333"/>
                          </a:solidFill>
                          <a:latin typeface="Arial"/>
                          <a:cs typeface="Arial"/>
                        </a:rPr>
                        <a:t>Quantum </a:t>
                      </a:r>
                      <a:r>
                        <a:rPr sz="1200" spc="-5" dirty="0">
                          <a:solidFill>
                            <a:srgbClr val="822333"/>
                          </a:solidFill>
                          <a:latin typeface="Arial"/>
                          <a:cs typeface="Arial"/>
                        </a:rPr>
                        <a:t>Leap </a:t>
                      </a:r>
                      <a:r>
                        <a:rPr sz="1200" dirty="0">
                          <a:solidFill>
                            <a:srgbClr val="822333"/>
                          </a:solidFill>
                          <a:latin typeface="Arial"/>
                          <a:cs typeface="Arial"/>
                        </a:rPr>
                        <a:t>- </a:t>
                      </a:r>
                      <a:r>
                        <a:rPr sz="1200" spc="-5" dirty="0">
                          <a:solidFill>
                            <a:srgbClr val="822333"/>
                          </a:solidFill>
                          <a:latin typeface="Arial"/>
                          <a:cs typeface="Arial"/>
                        </a:rPr>
                        <a:t>divisione di </a:t>
                      </a:r>
                      <a:r>
                        <a:rPr sz="1200" dirty="0">
                          <a:solidFill>
                            <a:srgbClr val="822333"/>
                          </a:solidFill>
                          <a:latin typeface="Arial"/>
                          <a:cs typeface="Arial"/>
                        </a:rPr>
                        <a:t>Infinity </a:t>
                      </a:r>
                      <a:r>
                        <a:rPr sz="1200" spc="-5" dirty="0">
                          <a:solidFill>
                            <a:srgbClr val="822333"/>
                          </a:solidFill>
                          <a:latin typeface="Arial"/>
                          <a:cs typeface="Arial"/>
                        </a:rPr>
                        <a:t>Edge</a:t>
                      </a:r>
                      <a:r>
                        <a:rPr sz="1200" spc="-105" dirty="0">
                          <a:solidFill>
                            <a:srgbClr val="822333"/>
                          </a:solidFill>
                          <a:latin typeface="Arial"/>
                          <a:cs typeface="Arial"/>
                        </a:rPr>
                        <a:t> </a:t>
                      </a:r>
                      <a:r>
                        <a:rPr sz="1200"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0"/>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1"/>
                  </a:ext>
                </a:extLst>
              </a:tr>
              <a:tr h="232283">
                <a:tc>
                  <a:txBody>
                    <a:bodyPr/>
                    <a:lstStyle/>
                    <a:p>
                      <a:pPr marL="30480">
                        <a:lnSpc>
                          <a:spcPts val="1410"/>
                        </a:lnSpc>
                      </a:pPr>
                      <a:r>
                        <a:rPr sz="1200" dirty="0">
                          <a:solidFill>
                            <a:srgbClr val="822333"/>
                          </a:solidFill>
                          <a:latin typeface="Arial"/>
                          <a:cs typeface="Arial"/>
                        </a:rPr>
                        <a:t>Deep Ocean Capital SGR</a:t>
                      </a:r>
                      <a:r>
                        <a:rPr sz="1200" spc="-85" dirty="0">
                          <a:solidFill>
                            <a:srgbClr val="822333"/>
                          </a:solidFill>
                          <a:latin typeface="Arial"/>
                          <a:cs typeface="Arial"/>
                        </a:rPr>
                        <a:t> </a:t>
                      </a:r>
                      <a:r>
                        <a:rPr sz="1200" spc="-5" dirty="0">
                          <a:solidFill>
                            <a:srgbClr val="822333"/>
                          </a:solidFill>
                          <a:latin typeface="Arial"/>
                          <a:cs typeface="Arial"/>
                        </a:rPr>
                        <a:t>SpA</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0"/>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2"/>
                  </a:ext>
                </a:extLst>
              </a:tr>
              <a:tr h="232155">
                <a:tc>
                  <a:txBody>
                    <a:bodyPr/>
                    <a:lstStyle/>
                    <a:p>
                      <a:pPr marL="30480">
                        <a:lnSpc>
                          <a:spcPts val="1410"/>
                        </a:lnSpc>
                      </a:pPr>
                      <a:r>
                        <a:rPr sz="1200" spc="-5" dirty="0">
                          <a:solidFill>
                            <a:srgbClr val="822333"/>
                          </a:solidFill>
                          <a:latin typeface="Arial"/>
                          <a:cs typeface="Arial"/>
                        </a:rPr>
                        <a:t>Confindustria </a:t>
                      </a:r>
                      <a:r>
                        <a:rPr sz="1200" spc="-10" dirty="0">
                          <a:solidFill>
                            <a:srgbClr val="822333"/>
                          </a:solidFill>
                          <a:latin typeface="Arial"/>
                          <a:cs typeface="Arial"/>
                        </a:rPr>
                        <a:t>Servizi </a:t>
                      </a:r>
                      <a:r>
                        <a:rPr sz="1200" spc="-5" dirty="0">
                          <a:solidFill>
                            <a:srgbClr val="822333"/>
                          </a:solidFill>
                          <a:latin typeface="Arial"/>
                          <a:cs typeface="Arial"/>
                        </a:rPr>
                        <a:t>Innovativi e</a:t>
                      </a:r>
                      <a:r>
                        <a:rPr sz="1200" spc="-10" dirty="0">
                          <a:solidFill>
                            <a:srgbClr val="822333"/>
                          </a:solidFill>
                          <a:latin typeface="Arial"/>
                          <a:cs typeface="Arial"/>
                        </a:rPr>
                        <a:t> </a:t>
                      </a:r>
                      <a:r>
                        <a:rPr sz="1200" spc="-5" dirty="0">
                          <a:solidFill>
                            <a:srgbClr val="822333"/>
                          </a:solidFill>
                          <a:latin typeface="Arial"/>
                          <a:cs typeface="Arial"/>
                        </a:rPr>
                        <a:t>Tecnologici</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0"/>
                        </a:lnSpc>
                      </a:pPr>
                      <a:r>
                        <a:rPr sz="1200" spc="-5" dirty="0">
                          <a:solidFill>
                            <a:srgbClr val="822333"/>
                          </a:solidFill>
                          <a:latin typeface="Arial"/>
                          <a:cs typeface="Arial"/>
                        </a:rPr>
                        <a:t>Public</a:t>
                      </a:r>
                      <a:r>
                        <a:rPr sz="1200" spc="-30" dirty="0">
                          <a:solidFill>
                            <a:srgbClr val="822333"/>
                          </a:solidFill>
                          <a:latin typeface="Arial"/>
                          <a:cs typeface="Arial"/>
                        </a:rPr>
                        <a:t> </a:t>
                      </a:r>
                      <a:r>
                        <a:rPr sz="1200" spc="-5" dirty="0">
                          <a:solidFill>
                            <a:srgbClr val="822333"/>
                          </a:solidFill>
                          <a:latin typeface="Arial"/>
                          <a:cs typeface="Arial"/>
                        </a:rPr>
                        <a:t>authority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3"/>
                  </a:ext>
                </a:extLst>
              </a:tr>
              <a:tr h="232283">
                <a:tc>
                  <a:txBody>
                    <a:bodyPr/>
                    <a:lstStyle/>
                    <a:p>
                      <a:pPr marL="30480">
                        <a:lnSpc>
                          <a:spcPts val="1410"/>
                        </a:lnSpc>
                      </a:pPr>
                      <a:r>
                        <a:rPr sz="1200" dirty="0">
                          <a:solidFill>
                            <a:srgbClr val="822333"/>
                          </a:solidFill>
                          <a:latin typeface="Arial"/>
                          <a:cs typeface="Arial"/>
                        </a:rPr>
                        <a:t>TELECONSYS</a:t>
                      </a:r>
                      <a:r>
                        <a:rPr sz="1200" spc="-25" dirty="0">
                          <a:solidFill>
                            <a:srgbClr val="822333"/>
                          </a:solidFill>
                          <a:latin typeface="Arial"/>
                          <a:cs typeface="Arial"/>
                        </a:rPr>
                        <a:t> </a:t>
                      </a:r>
                      <a:r>
                        <a:rPr sz="1200" dirty="0">
                          <a:solidFill>
                            <a:srgbClr val="822333"/>
                          </a:solidFill>
                          <a:latin typeface="Arial"/>
                          <a:cs typeface="Arial"/>
                        </a:rPr>
                        <a:t>SPA</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0"/>
                        </a:lnSpc>
                      </a:pPr>
                      <a:r>
                        <a:rPr sz="1200"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4"/>
                  </a:ext>
                </a:extLst>
              </a:tr>
              <a:tr h="232283">
                <a:tc>
                  <a:txBody>
                    <a:bodyPr/>
                    <a:lstStyle/>
                    <a:p>
                      <a:pPr marL="30480">
                        <a:lnSpc>
                          <a:spcPts val="1410"/>
                        </a:lnSpc>
                      </a:pPr>
                      <a:r>
                        <a:rPr sz="1200" spc="-5" dirty="0">
                          <a:solidFill>
                            <a:srgbClr val="822333"/>
                          </a:solidFill>
                          <a:latin typeface="Arial"/>
                          <a:cs typeface="Arial"/>
                        </a:rPr>
                        <a:t>EUROKLEIS</a:t>
                      </a:r>
                      <a:r>
                        <a:rPr sz="1200" spc="-25" dirty="0">
                          <a:solidFill>
                            <a:srgbClr val="822333"/>
                          </a:solidFill>
                          <a:latin typeface="Arial"/>
                          <a:cs typeface="Arial"/>
                        </a:rPr>
                        <a:t> </a:t>
                      </a:r>
                      <a:r>
                        <a:rPr sz="1200" spc="-5"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0"/>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5"/>
                  </a:ext>
                </a:extLst>
              </a:tr>
              <a:tr h="232282">
                <a:tc>
                  <a:txBody>
                    <a:bodyPr/>
                    <a:lstStyle/>
                    <a:p>
                      <a:pPr marL="30480">
                        <a:lnSpc>
                          <a:spcPts val="1410"/>
                        </a:lnSpc>
                      </a:pPr>
                      <a:r>
                        <a:rPr sz="1200" dirty="0">
                          <a:solidFill>
                            <a:srgbClr val="822333"/>
                          </a:solidFill>
                          <a:latin typeface="Arial"/>
                          <a:cs typeface="Arial"/>
                        </a:rPr>
                        <a:t>SPECIAL PRODUCT'S LINE</a:t>
                      </a:r>
                      <a:r>
                        <a:rPr sz="1200" spc="-60" dirty="0">
                          <a:solidFill>
                            <a:srgbClr val="822333"/>
                          </a:solidFill>
                          <a:latin typeface="Arial"/>
                          <a:cs typeface="Arial"/>
                        </a:rPr>
                        <a:t> </a:t>
                      </a:r>
                      <a:r>
                        <a:rPr sz="1200" dirty="0">
                          <a:solidFill>
                            <a:srgbClr val="822333"/>
                          </a:solidFill>
                          <a:latin typeface="Arial"/>
                          <a:cs typeface="Arial"/>
                        </a:rPr>
                        <a:t>SPA</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0"/>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6"/>
                  </a:ext>
                </a:extLst>
              </a:tr>
              <a:tr h="232156">
                <a:tc>
                  <a:txBody>
                    <a:bodyPr/>
                    <a:lstStyle/>
                    <a:p>
                      <a:pPr marL="30480">
                        <a:lnSpc>
                          <a:spcPts val="1410"/>
                        </a:lnSpc>
                      </a:pPr>
                      <a:r>
                        <a:rPr sz="1200" dirty="0">
                          <a:solidFill>
                            <a:srgbClr val="822333"/>
                          </a:solidFill>
                          <a:latin typeface="Arial"/>
                          <a:cs typeface="Arial"/>
                        </a:rPr>
                        <a:t>Mashfrog </a:t>
                      </a:r>
                      <a:r>
                        <a:rPr sz="1200" spc="-5" dirty="0">
                          <a:solidFill>
                            <a:srgbClr val="822333"/>
                          </a:solidFill>
                          <a:latin typeface="Arial"/>
                          <a:cs typeface="Arial"/>
                        </a:rPr>
                        <a:t>group</a:t>
                      </a:r>
                      <a:r>
                        <a:rPr sz="1200" spc="-55" dirty="0">
                          <a:solidFill>
                            <a:srgbClr val="822333"/>
                          </a:solidFill>
                          <a:latin typeface="Arial"/>
                          <a:cs typeface="Arial"/>
                        </a:rPr>
                        <a:t> </a:t>
                      </a:r>
                      <a:r>
                        <a:rPr sz="1200" spc="-5"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0"/>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7"/>
                  </a:ext>
                </a:extLst>
              </a:tr>
              <a:tr h="232282">
                <a:tc>
                  <a:txBody>
                    <a:bodyPr/>
                    <a:lstStyle/>
                    <a:p>
                      <a:pPr marL="30480">
                        <a:lnSpc>
                          <a:spcPts val="1410"/>
                        </a:lnSpc>
                      </a:pPr>
                      <a:r>
                        <a:rPr sz="1200" spc="-5" dirty="0">
                          <a:solidFill>
                            <a:srgbClr val="822333"/>
                          </a:solidFill>
                          <a:latin typeface="Arial"/>
                          <a:cs typeface="Arial"/>
                        </a:rPr>
                        <a:t>Mediavoice</a:t>
                      </a:r>
                      <a:r>
                        <a:rPr sz="1200" spc="-40" dirty="0">
                          <a:solidFill>
                            <a:srgbClr val="822333"/>
                          </a:solidFill>
                          <a:latin typeface="Arial"/>
                          <a:cs typeface="Arial"/>
                        </a:rPr>
                        <a:t> </a:t>
                      </a:r>
                      <a:r>
                        <a:rPr sz="1200" spc="-5"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0"/>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8"/>
                  </a:ext>
                </a:extLst>
              </a:tr>
              <a:tr h="232282">
                <a:tc>
                  <a:txBody>
                    <a:bodyPr/>
                    <a:lstStyle/>
                    <a:p>
                      <a:pPr marL="30480">
                        <a:lnSpc>
                          <a:spcPts val="1410"/>
                        </a:lnSpc>
                      </a:pPr>
                      <a:r>
                        <a:rPr sz="1200" spc="-5" dirty="0">
                          <a:solidFill>
                            <a:srgbClr val="822333"/>
                          </a:solidFill>
                          <a:latin typeface="Arial"/>
                          <a:cs typeface="Arial"/>
                        </a:rPr>
                        <a:t>Medtronic</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0"/>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9"/>
                  </a:ext>
                </a:extLst>
              </a:tr>
              <a:tr h="232156">
                <a:tc>
                  <a:txBody>
                    <a:bodyPr/>
                    <a:lstStyle/>
                    <a:p>
                      <a:pPr marL="30480">
                        <a:lnSpc>
                          <a:spcPts val="1410"/>
                        </a:lnSpc>
                      </a:pPr>
                      <a:r>
                        <a:rPr sz="1200" dirty="0">
                          <a:solidFill>
                            <a:srgbClr val="822333"/>
                          </a:solidFill>
                          <a:latin typeface="Arial"/>
                          <a:cs typeface="Arial"/>
                        </a:rPr>
                        <a:t>Brain Innovations</a:t>
                      </a:r>
                      <a:r>
                        <a:rPr sz="1200" spc="-60" dirty="0">
                          <a:solidFill>
                            <a:srgbClr val="822333"/>
                          </a:solidFill>
                          <a:latin typeface="Arial"/>
                          <a:cs typeface="Arial"/>
                        </a:rPr>
                        <a:t> </a:t>
                      </a:r>
                      <a:r>
                        <a:rPr sz="1200"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0"/>
                        </a:lnSpc>
                      </a:pPr>
                      <a:r>
                        <a:rPr sz="1200" dirty="0">
                          <a:solidFill>
                            <a:srgbClr val="822333"/>
                          </a:solidFill>
                          <a:latin typeface="Arial"/>
                          <a:cs typeface="Arial"/>
                        </a:rPr>
                        <a:t>Academic</a:t>
                      </a:r>
                      <a:r>
                        <a:rPr sz="1200" spc="-35" dirty="0">
                          <a:solidFill>
                            <a:srgbClr val="822333"/>
                          </a:solidFill>
                          <a:latin typeface="Arial"/>
                          <a:cs typeface="Arial"/>
                        </a:rPr>
                        <a:t> </a:t>
                      </a:r>
                      <a:r>
                        <a:rPr sz="1200" dirty="0">
                          <a:solidFill>
                            <a:srgbClr val="822333"/>
                          </a:solidFill>
                          <a:latin typeface="Arial"/>
                          <a:cs typeface="Arial"/>
                        </a:rPr>
                        <a:t>startup</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0"/>
                  </a:ext>
                </a:extLst>
              </a:tr>
              <a:tr h="232282">
                <a:tc>
                  <a:txBody>
                    <a:bodyPr/>
                    <a:lstStyle/>
                    <a:p>
                      <a:pPr marL="30480">
                        <a:lnSpc>
                          <a:spcPts val="1415"/>
                        </a:lnSpc>
                      </a:pPr>
                      <a:r>
                        <a:rPr sz="1200" spc="-5" dirty="0">
                          <a:solidFill>
                            <a:srgbClr val="822333"/>
                          </a:solidFill>
                          <a:latin typeface="Arial"/>
                          <a:cs typeface="Arial"/>
                        </a:rPr>
                        <a:t>Fondazione </a:t>
                      </a:r>
                      <a:r>
                        <a:rPr sz="1200" dirty="0">
                          <a:solidFill>
                            <a:srgbClr val="822333"/>
                          </a:solidFill>
                          <a:latin typeface="Arial"/>
                          <a:cs typeface="Arial"/>
                        </a:rPr>
                        <a:t>EBRI </a:t>
                      </a:r>
                      <a:r>
                        <a:rPr sz="1200" spc="-5" dirty="0">
                          <a:solidFill>
                            <a:srgbClr val="822333"/>
                          </a:solidFill>
                          <a:latin typeface="Arial"/>
                          <a:cs typeface="Arial"/>
                        </a:rPr>
                        <a:t>'Rita</a:t>
                      </a:r>
                      <a:r>
                        <a:rPr sz="1200" spc="-60" dirty="0">
                          <a:solidFill>
                            <a:srgbClr val="822333"/>
                          </a:solidFill>
                          <a:latin typeface="Arial"/>
                          <a:cs typeface="Arial"/>
                        </a:rPr>
                        <a:t> </a:t>
                      </a:r>
                      <a:r>
                        <a:rPr sz="1200" spc="-5" dirty="0">
                          <a:solidFill>
                            <a:srgbClr val="822333"/>
                          </a:solidFill>
                          <a:latin typeface="Arial"/>
                          <a:cs typeface="Arial"/>
                        </a:rPr>
                        <a:t>Levi-Montalcini'</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5"/>
                        </a:lnSpc>
                      </a:pPr>
                      <a:r>
                        <a:rPr sz="1200" dirty="0">
                          <a:solidFill>
                            <a:srgbClr val="822333"/>
                          </a:solidFill>
                          <a:latin typeface="Arial"/>
                          <a:cs typeface="Arial"/>
                        </a:rPr>
                        <a:t>Research</a:t>
                      </a:r>
                      <a:r>
                        <a:rPr sz="1200" spc="-45" dirty="0">
                          <a:solidFill>
                            <a:srgbClr val="822333"/>
                          </a:solidFill>
                          <a:latin typeface="Arial"/>
                          <a:cs typeface="Arial"/>
                        </a:rPr>
                        <a:t> </a:t>
                      </a:r>
                      <a:r>
                        <a:rPr sz="1200" dirty="0">
                          <a:solidFill>
                            <a:srgbClr val="822333"/>
                          </a:solidFill>
                          <a:latin typeface="Arial"/>
                          <a:cs typeface="Arial"/>
                        </a:rPr>
                        <a:t>institution</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1"/>
                  </a:ext>
                </a:extLst>
              </a:tr>
              <a:tr h="232283">
                <a:tc>
                  <a:txBody>
                    <a:bodyPr/>
                    <a:lstStyle/>
                    <a:p>
                      <a:pPr marL="30480">
                        <a:lnSpc>
                          <a:spcPts val="1415"/>
                        </a:lnSpc>
                      </a:pPr>
                      <a:r>
                        <a:rPr sz="1200" spc="-5" dirty="0">
                          <a:solidFill>
                            <a:srgbClr val="822333"/>
                          </a:solidFill>
                          <a:latin typeface="Arial"/>
                          <a:cs typeface="Arial"/>
                        </a:rPr>
                        <a:t>Fondazione Mondo</a:t>
                      </a:r>
                      <a:r>
                        <a:rPr sz="1200" spc="-75" dirty="0">
                          <a:solidFill>
                            <a:srgbClr val="822333"/>
                          </a:solidFill>
                          <a:latin typeface="Arial"/>
                          <a:cs typeface="Arial"/>
                        </a:rPr>
                        <a:t> </a:t>
                      </a:r>
                      <a:r>
                        <a:rPr sz="1200" spc="-5" dirty="0">
                          <a:solidFill>
                            <a:srgbClr val="822333"/>
                          </a:solidFill>
                          <a:latin typeface="Arial"/>
                          <a:cs typeface="Arial"/>
                        </a:rPr>
                        <a:t>Digitale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5"/>
                        </a:lnSpc>
                      </a:pPr>
                      <a:r>
                        <a:rPr sz="1200" spc="-5" dirty="0">
                          <a:solidFill>
                            <a:srgbClr val="822333"/>
                          </a:solidFill>
                          <a:latin typeface="Arial"/>
                          <a:cs typeface="Arial"/>
                        </a:rPr>
                        <a:t>Foundation</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2"/>
                  </a:ext>
                </a:extLst>
              </a:tr>
              <a:tr h="232282">
                <a:tc>
                  <a:txBody>
                    <a:bodyPr/>
                    <a:lstStyle/>
                    <a:p>
                      <a:pPr marL="30480">
                        <a:lnSpc>
                          <a:spcPts val="1415"/>
                        </a:lnSpc>
                      </a:pPr>
                      <a:r>
                        <a:rPr sz="1200" dirty="0">
                          <a:solidFill>
                            <a:srgbClr val="822333"/>
                          </a:solidFill>
                          <a:latin typeface="Arial"/>
                          <a:cs typeface="Arial"/>
                        </a:rPr>
                        <a:t>Health </a:t>
                      </a:r>
                      <a:r>
                        <a:rPr sz="1200" spc="-5" dirty="0">
                          <a:solidFill>
                            <a:srgbClr val="822333"/>
                          </a:solidFill>
                          <a:latin typeface="Arial"/>
                          <a:cs typeface="Arial"/>
                        </a:rPr>
                        <a:t>Pixel</a:t>
                      </a:r>
                      <a:r>
                        <a:rPr sz="1200" spc="-40" dirty="0">
                          <a:solidFill>
                            <a:srgbClr val="822333"/>
                          </a:solidFill>
                          <a:latin typeface="Arial"/>
                          <a:cs typeface="Arial"/>
                        </a:rPr>
                        <a:t> </a:t>
                      </a:r>
                      <a:r>
                        <a:rPr sz="1200" spc="-5"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5"/>
                        </a:lnSpc>
                      </a:pPr>
                      <a:r>
                        <a:rPr sz="1200" spc="-5" dirty="0">
                          <a:solidFill>
                            <a:srgbClr val="822333"/>
                          </a:solidFill>
                          <a:latin typeface="Arial"/>
                          <a:cs typeface="Arial"/>
                        </a:rPr>
                        <a:t>Academic</a:t>
                      </a:r>
                      <a:r>
                        <a:rPr sz="1200" spc="-30" dirty="0">
                          <a:solidFill>
                            <a:srgbClr val="822333"/>
                          </a:solidFill>
                          <a:latin typeface="Arial"/>
                          <a:cs typeface="Arial"/>
                        </a:rPr>
                        <a:t> </a:t>
                      </a:r>
                      <a:r>
                        <a:rPr sz="1200" dirty="0">
                          <a:solidFill>
                            <a:srgbClr val="822333"/>
                          </a:solidFill>
                          <a:latin typeface="Arial"/>
                          <a:cs typeface="Arial"/>
                        </a:rPr>
                        <a:t>startup</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3"/>
                  </a:ext>
                </a:extLst>
              </a:tr>
              <a:tr h="232194">
                <a:tc>
                  <a:txBody>
                    <a:bodyPr/>
                    <a:lstStyle/>
                    <a:p>
                      <a:pPr marL="30480">
                        <a:lnSpc>
                          <a:spcPts val="1415"/>
                        </a:lnSpc>
                      </a:pPr>
                      <a:r>
                        <a:rPr sz="1200" dirty="0">
                          <a:solidFill>
                            <a:srgbClr val="822333"/>
                          </a:solidFill>
                          <a:latin typeface="Arial"/>
                          <a:cs typeface="Arial"/>
                        </a:rPr>
                        <a:t>Enginfo </a:t>
                      </a:r>
                      <a:r>
                        <a:rPr sz="1200" spc="-5" dirty="0">
                          <a:solidFill>
                            <a:srgbClr val="822333"/>
                          </a:solidFill>
                          <a:latin typeface="Arial"/>
                          <a:cs typeface="Arial"/>
                        </a:rPr>
                        <a:t>Consulting</a:t>
                      </a:r>
                      <a:r>
                        <a:rPr sz="1200" spc="-45" dirty="0">
                          <a:solidFill>
                            <a:srgbClr val="822333"/>
                          </a:solidFill>
                          <a:latin typeface="Arial"/>
                          <a:cs typeface="Arial"/>
                        </a:rPr>
                        <a:t> </a:t>
                      </a:r>
                      <a:r>
                        <a:rPr sz="1200" dirty="0">
                          <a:solidFill>
                            <a:srgbClr val="822333"/>
                          </a:solidFill>
                          <a:latin typeface="Arial"/>
                          <a:cs typeface="Arial"/>
                        </a:rPr>
                        <a:t>S.r.l.</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5"/>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4"/>
                  </a:ext>
                </a:extLst>
              </a:tr>
              <a:tr h="232244">
                <a:tc>
                  <a:txBody>
                    <a:bodyPr/>
                    <a:lstStyle/>
                    <a:p>
                      <a:pPr marL="30480">
                        <a:lnSpc>
                          <a:spcPts val="1415"/>
                        </a:lnSpc>
                      </a:pPr>
                      <a:r>
                        <a:rPr sz="1200" dirty="0">
                          <a:solidFill>
                            <a:srgbClr val="822333"/>
                          </a:solidFill>
                          <a:latin typeface="Arial"/>
                          <a:cs typeface="Arial"/>
                        </a:rPr>
                        <a:t>COTEC - </a:t>
                      </a:r>
                      <a:r>
                        <a:rPr sz="1200" spc="-5" dirty="0">
                          <a:solidFill>
                            <a:srgbClr val="822333"/>
                          </a:solidFill>
                          <a:latin typeface="Arial"/>
                          <a:cs typeface="Arial"/>
                        </a:rPr>
                        <a:t>Fondazione per</a:t>
                      </a:r>
                      <a:r>
                        <a:rPr sz="1200" spc="-60" dirty="0">
                          <a:solidFill>
                            <a:srgbClr val="822333"/>
                          </a:solidFill>
                          <a:latin typeface="Arial"/>
                          <a:cs typeface="Arial"/>
                        </a:rPr>
                        <a:t> </a:t>
                      </a:r>
                      <a:r>
                        <a:rPr sz="1200" spc="-5" dirty="0">
                          <a:solidFill>
                            <a:srgbClr val="822333"/>
                          </a:solidFill>
                          <a:latin typeface="Arial"/>
                          <a:cs typeface="Arial"/>
                        </a:rPr>
                        <a:t>l'Innovazione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5"/>
                        </a:lnSpc>
                      </a:pPr>
                      <a:r>
                        <a:rPr sz="1200" spc="-5" dirty="0">
                          <a:solidFill>
                            <a:srgbClr val="822333"/>
                          </a:solidFill>
                          <a:latin typeface="Arial"/>
                          <a:cs typeface="Arial"/>
                        </a:rPr>
                        <a:t>Foundation</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5"/>
                  </a:ext>
                </a:extLst>
              </a:tr>
              <a:tr h="232244">
                <a:tc>
                  <a:txBody>
                    <a:bodyPr/>
                    <a:lstStyle/>
                    <a:p>
                      <a:pPr marL="30480">
                        <a:lnSpc>
                          <a:spcPts val="1415"/>
                        </a:lnSpc>
                      </a:pPr>
                      <a:r>
                        <a:rPr sz="1200" spc="-5" dirty="0">
                          <a:solidFill>
                            <a:srgbClr val="822333"/>
                          </a:solidFill>
                          <a:latin typeface="Arial"/>
                          <a:cs typeface="Arial"/>
                        </a:rPr>
                        <a:t>Menarini</a:t>
                      </a:r>
                      <a:r>
                        <a:rPr sz="1200" spc="-45" dirty="0">
                          <a:solidFill>
                            <a:srgbClr val="822333"/>
                          </a:solidFill>
                          <a:latin typeface="Arial"/>
                          <a:cs typeface="Arial"/>
                        </a:rPr>
                        <a:t> </a:t>
                      </a:r>
                      <a:r>
                        <a:rPr sz="1200" spc="-5" dirty="0">
                          <a:solidFill>
                            <a:srgbClr val="822333"/>
                          </a:solidFill>
                          <a:latin typeface="Arial"/>
                          <a:cs typeface="Arial"/>
                        </a:rPr>
                        <a:t>Ricerche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1750">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6"/>
                  </a:ext>
                </a:extLst>
              </a:tr>
              <a:tr h="232244">
                <a:tc>
                  <a:txBody>
                    <a:bodyPr/>
                    <a:lstStyle/>
                    <a:p>
                      <a:pPr marL="30480">
                        <a:lnSpc>
                          <a:spcPts val="1415"/>
                        </a:lnSpc>
                      </a:pPr>
                      <a:r>
                        <a:rPr sz="1200" spc="-5" dirty="0">
                          <a:solidFill>
                            <a:srgbClr val="822333"/>
                          </a:solidFill>
                          <a:latin typeface="Arial"/>
                          <a:cs typeface="Arial"/>
                        </a:rPr>
                        <a:t>Menarini</a:t>
                      </a:r>
                      <a:r>
                        <a:rPr sz="1200" spc="-40" dirty="0">
                          <a:solidFill>
                            <a:srgbClr val="822333"/>
                          </a:solidFill>
                          <a:latin typeface="Arial"/>
                          <a:cs typeface="Arial"/>
                        </a:rPr>
                        <a:t> </a:t>
                      </a:r>
                      <a:r>
                        <a:rPr sz="1200" dirty="0">
                          <a:solidFill>
                            <a:srgbClr val="822333"/>
                          </a:solidFill>
                          <a:latin typeface="Arial"/>
                          <a:cs typeface="Arial"/>
                        </a:rPr>
                        <a:t>Biotech</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1750">
                        <a:lnSpc>
                          <a:spcPts val="1415"/>
                        </a:lnSpc>
                      </a:pPr>
                      <a:r>
                        <a:rPr sz="1200" dirty="0">
                          <a:solidFill>
                            <a:srgbClr val="822333"/>
                          </a:solidFill>
                          <a:latin typeface="Arial"/>
                          <a:cs typeface="Arial"/>
                        </a:rPr>
                        <a:t>Company</a:t>
                      </a:r>
                      <a:endParaRPr sz="1200" dirty="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7"/>
                  </a:ext>
                </a:extLst>
              </a:tr>
            </a:tbl>
          </a:graphicData>
        </a:graphic>
      </p:graphicFrame>
      <p:sp>
        <p:nvSpPr>
          <p:cNvPr id="6" name="object 6"/>
          <p:cNvSpPr/>
          <p:nvPr/>
        </p:nvSpPr>
        <p:spPr>
          <a:xfrm>
            <a:off x="6131042" y="1505709"/>
            <a:ext cx="5937522" cy="5018537"/>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6169786" y="1524279"/>
            <a:ext cx="5859780" cy="4942332"/>
          </a:xfrm>
          <a:prstGeom prst="rect">
            <a:avLst/>
          </a:prstGeom>
          <a:blipFill>
            <a:blip r:embed="rId5"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6165024" y="1519491"/>
          <a:ext cx="5859779" cy="4941762"/>
        </p:xfrm>
        <a:graphic>
          <a:graphicData uri="http://schemas.openxmlformats.org/drawingml/2006/table">
            <a:tbl>
              <a:tblPr firstRow="1" bandRow="1">
                <a:tableStyleId>{2D5ABB26-0587-4C30-8999-92F81FD0307C}</a:tableStyleId>
              </a:tblPr>
              <a:tblGrid>
                <a:gridCol w="4137660">
                  <a:extLst>
                    <a:ext uri="{9D8B030D-6E8A-4147-A177-3AD203B41FA5}">
                      <a16:colId xmlns:a16="http://schemas.microsoft.com/office/drawing/2014/main" val="20000"/>
                    </a:ext>
                  </a:extLst>
                </a:gridCol>
                <a:gridCol w="1722119">
                  <a:extLst>
                    <a:ext uri="{9D8B030D-6E8A-4147-A177-3AD203B41FA5}">
                      <a16:colId xmlns:a16="http://schemas.microsoft.com/office/drawing/2014/main" val="20001"/>
                    </a:ext>
                  </a:extLst>
                </a:gridCol>
              </a:tblGrid>
              <a:tr h="426720">
                <a:tc>
                  <a:txBody>
                    <a:bodyPr/>
                    <a:lstStyle/>
                    <a:p>
                      <a:pPr marL="31750">
                        <a:lnSpc>
                          <a:spcPts val="1639"/>
                        </a:lnSpc>
                      </a:pPr>
                      <a:r>
                        <a:rPr sz="1400" dirty="0">
                          <a:solidFill>
                            <a:srgbClr val="822333"/>
                          </a:solidFill>
                          <a:latin typeface="Arial"/>
                          <a:cs typeface="Arial"/>
                        </a:rPr>
                        <a:t>Elettronica e sistema per automazione</a:t>
                      </a:r>
                      <a:r>
                        <a:rPr sz="1400" spc="-175" dirty="0">
                          <a:solidFill>
                            <a:srgbClr val="822333"/>
                          </a:solidFill>
                          <a:latin typeface="Arial"/>
                          <a:cs typeface="Arial"/>
                        </a:rPr>
                        <a:t> </a:t>
                      </a:r>
                      <a:r>
                        <a:rPr sz="1400" dirty="0">
                          <a:solidFill>
                            <a:srgbClr val="822333"/>
                          </a:solidFill>
                          <a:latin typeface="Arial"/>
                          <a:cs typeface="Arial"/>
                        </a:rPr>
                        <a:t>Ele.Si.A.</a:t>
                      </a:r>
                      <a:endParaRPr sz="1400">
                        <a:latin typeface="Arial"/>
                        <a:cs typeface="Arial"/>
                      </a:endParaRPr>
                    </a:p>
                    <a:p>
                      <a:pPr marL="31750">
                        <a:lnSpc>
                          <a:spcPts val="1620"/>
                        </a:lnSpc>
                      </a:pPr>
                      <a:r>
                        <a:rPr sz="1400" dirty="0">
                          <a:solidFill>
                            <a:srgbClr val="822333"/>
                          </a:solidFill>
                          <a:latin typeface="Arial"/>
                          <a:cs typeface="Arial"/>
                        </a:rPr>
                        <a:t>S.p.A.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0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0"/>
                  </a:ext>
                </a:extLst>
              </a:tr>
              <a:tr h="224281">
                <a:tc>
                  <a:txBody>
                    <a:bodyPr/>
                    <a:lstStyle/>
                    <a:p>
                      <a:pPr marL="31750">
                        <a:lnSpc>
                          <a:spcPts val="1639"/>
                        </a:lnSpc>
                      </a:pPr>
                      <a:r>
                        <a:rPr sz="1400" spc="-5" dirty="0">
                          <a:solidFill>
                            <a:srgbClr val="822333"/>
                          </a:solidFill>
                          <a:latin typeface="Arial"/>
                          <a:cs typeface="Arial"/>
                        </a:rPr>
                        <a:t>IFO </a:t>
                      </a:r>
                      <a:r>
                        <a:rPr sz="1400" dirty="0">
                          <a:solidFill>
                            <a:srgbClr val="822333"/>
                          </a:solidFill>
                          <a:latin typeface="Arial"/>
                          <a:cs typeface="Arial"/>
                        </a:rPr>
                        <a:t>- Istituti Fisioterapici</a:t>
                      </a:r>
                      <a:r>
                        <a:rPr sz="1400" spc="-120" dirty="0">
                          <a:solidFill>
                            <a:srgbClr val="822333"/>
                          </a:solidFill>
                          <a:latin typeface="Arial"/>
                          <a:cs typeface="Arial"/>
                        </a:rPr>
                        <a:t> </a:t>
                      </a:r>
                      <a:r>
                        <a:rPr sz="1400" dirty="0">
                          <a:solidFill>
                            <a:srgbClr val="822333"/>
                          </a:solidFill>
                          <a:latin typeface="Arial"/>
                          <a:cs typeface="Arial"/>
                        </a:rPr>
                        <a:t>Ospedalieri</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0"/>
                        </a:lnSpc>
                      </a:pPr>
                      <a:r>
                        <a:rPr sz="1200" spc="-5" dirty="0">
                          <a:solidFill>
                            <a:srgbClr val="822333"/>
                          </a:solidFill>
                          <a:latin typeface="Arial"/>
                          <a:cs typeface="Arial"/>
                        </a:rPr>
                        <a:t>IRCCS</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1"/>
                  </a:ext>
                </a:extLst>
              </a:tr>
              <a:tr h="224155">
                <a:tc>
                  <a:txBody>
                    <a:bodyPr/>
                    <a:lstStyle/>
                    <a:p>
                      <a:pPr marL="31750">
                        <a:lnSpc>
                          <a:spcPts val="1639"/>
                        </a:lnSpc>
                      </a:pPr>
                      <a:r>
                        <a:rPr sz="1400" dirty="0">
                          <a:solidFill>
                            <a:srgbClr val="822333"/>
                          </a:solidFill>
                          <a:latin typeface="Arial"/>
                          <a:cs typeface="Arial"/>
                        </a:rPr>
                        <a:t>3d0</a:t>
                      </a:r>
                      <a:r>
                        <a:rPr sz="1400" spc="-30" dirty="0">
                          <a:solidFill>
                            <a:srgbClr val="822333"/>
                          </a:solidFill>
                          <a:latin typeface="Arial"/>
                          <a:cs typeface="Arial"/>
                        </a:rPr>
                        <a:t> </a:t>
                      </a:r>
                      <a:r>
                        <a:rPr sz="1400" dirty="0">
                          <a:solidFill>
                            <a:srgbClr val="822333"/>
                          </a:solidFill>
                          <a:latin typeface="Arial"/>
                          <a:cs typeface="Arial"/>
                        </a:rPr>
                        <a:t>srl</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05"/>
                        </a:lnSpc>
                      </a:pPr>
                      <a:r>
                        <a:rPr sz="1200"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2"/>
                  </a:ext>
                </a:extLst>
              </a:tr>
              <a:tr h="224154">
                <a:tc>
                  <a:txBody>
                    <a:bodyPr/>
                    <a:lstStyle/>
                    <a:p>
                      <a:pPr marL="31750">
                        <a:lnSpc>
                          <a:spcPts val="1639"/>
                        </a:lnSpc>
                      </a:pPr>
                      <a:r>
                        <a:rPr sz="1400" spc="-5" dirty="0">
                          <a:solidFill>
                            <a:srgbClr val="822333"/>
                          </a:solidFill>
                          <a:latin typeface="Arial"/>
                          <a:cs typeface="Arial"/>
                        </a:rPr>
                        <a:t>Everybotics</a:t>
                      </a:r>
                      <a:r>
                        <a:rPr sz="1400" spc="-20" dirty="0">
                          <a:solidFill>
                            <a:srgbClr val="822333"/>
                          </a:solidFill>
                          <a:latin typeface="Arial"/>
                          <a:cs typeface="Arial"/>
                        </a:rPr>
                        <a:t> </a:t>
                      </a:r>
                      <a:r>
                        <a:rPr sz="1400" dirty="0">
                          <a:solidFill>
                            <a:srgbClr val="822333"/>
                          </a:solidFill>
                          <a:latin typeface="Arial"/>
                          <a:cs typeface="Arial"/>
                        </a:rPr>
                        <a:t>srl</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0"/>
                        </a:lnSpc>
                      </a:pPr>
                      <a:r>
                        <a:rPr sz="1200" spc="-5" dirty="0">
                          <a:solidFill>
                            <a:srgbClr val="822333"/>
                          </a:solidFill>
                          <a:latin typeface="Arial"/>
                          <a:cs typeface="Arial"/>
                        </a:rPr>
                        <a:t>Academic spin</a:t>
                      </a:r>
                      <a:r>
                        <a:rPr sz="1200" spc="-50" dirty="0">
                          <a:solidFill>
                            <a:srgbClr val="822333"/>
                          </a:solidFill>
                          <a:latin typeface="Arial"/>
                          <a:cs typeface="Arial"/>
                        </a:rPr>
                        <a:t> </a:t>
                      </a:r>
                      <a:r>
                        <a:rPr sz="1200" dirty="0">
                          <a:solidFill>
                            <a:srgbClr val="822333"/>
                          </a:solidFill>
                          <a:latin typeface="Arial"/>
                          <a:cs typeface="Arial"/>
                        </a:rPr>
                        <a:t>off</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3"/>
                  </a:ext>
                </a:extLst>
              </a:tr>
              <a:tr h="236093">
                <a:tc>
                  <a:txBody>
                    <a:bodyPr/>
                    <a:lstStyle/>
                    <a:p>
                      <a:pPr marL="31750">
                        <a:lnSpc>
                          <a:spcPts val="1639"/>
                        </a:lnSpc>
                      </a:pPr>
                      <a:r>
                        <a:rPr sz="1400" dirty="0">
                          <a:solidFill>
                            <a:srgbClr val="822333"/>
                          </a:solidFill>
                          <a:latin typeface="Arial"/>
                          <a:cs typeface="Arial"/>
                        </a:rPr>
                        <a:t>LEDA, Laboratorio di </a:t>
                      </a:r>
                      <a:r>
                        <a:rPr sz="1400" spc="-5" dirty="0">
                          <a:solidFill>
                            <a:srgbClr val="822333"/>
                          </a:solidFill>
                          <a:latin typeface="Arial"/>
                          <a:cs typeface="Arial"/>
                        </a:rPr>
                        <a:t>ElettroDinamica</a:t>
                      </a:r>
                      <a:r>
                        <a:rPr sz="1400" spc="-100" dirty="0">
                          <a:solidFill>
                            <a:srgbClr val="822333"/>
                          </a:solidFill>
                          <a:latin typeface="Arial"/>
                          <a:cs typeface="Arial"/>
                        </a:rPr>
                        <a:t> </a:t>
                      </a:r>
                      <a:r>
                        <a:rPr sz="1400" spc="-5" dirty="0">
                          <a:solidFill>
                            <a:srgbClr val="822333"/>
                          </a:solidFill>
                          <a:latin typeface="Arial"/>
                          <a:cs typeface="Arial"/>
                        </a:rPr>
                        <a:t>Avanzata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0"/>
                        </a:lnSpc>
                      </a:pPr>
                      <a:r>
                        <a:rPr sz="1200" dirty="0">
                          <a:solidFill>
                            <a:srgbClr val="822333"/>
                          </a:solidFill>
                          <a:latin typeface="Arial"/>
                          <a:cs typeface="Arial"/>
                        </a:rPr>
                        <a:t>Research</a:t>
                      </a:r>
                      <a:r>
                        <a:rPr sz="1200" spc="-45" dirty="0">
                          <a:solidFill>
                            <a:srgbClr val="822333"/>
                          </a:solidFill>
                          <a:latin typeface="Arial"/>
                          <a:cs typeface="Arial"/>
                        </a:rPr>
                        <a:t> </a:t>
                      </a:r>
                      <a:r>
                        <a:rPr sz="1200" spc="-5" dirty="0">
                          <a:solidFill>
                            <a:srgbClr val="822333"/>
                          </a:solidFill>
                          <a:latin typeface="Arial"/>
                          <a:cs typeface="Arial"/>
                        </a:rPr>
                        <a:t>organisation</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4"/>
                  </a:ext>
                </a:extLst>
              </a:tr>
              <a:tr h="224154">
                <a:tc>
                  <a:txBody>
                    <a:bodyPr/>
                    <a:lstStyle/>
                    <a:p>
                      <a:pPr marL="31750">
                        <a:lnSpc>
                          <a:spcPts val="1639"/>
                        </a:lnSpc>
                      </a:pPr>
                      <a:r>
                        <a:rPr sz="1400" spc="-5" dirty="0">
                          <a:solidFill>
                            <a:srgbClr val="822333"/>
                          </a:solidFill>
                          <a:latin typeface="Arial"/>
                          <a:cs typeface="Arial"/>
                        </a:rPr>
                        <a:t>DB </a:t>
                      </a:r>
                      <a:r>
                        <a:rPr sz="1400" dirty="0">
                          <a:solidFill>
                            <a:srgbClr val="822333"/>
                          </a:solidFill>
                          <a:latin typeface="Arial"/>
                          <a:cs typeface="Arial"/>
                        </a:rPr>
                        <a:t>SERET</a:t>
                      </a:r>
                      <a:r>
                        <a:rPr sz="1400" spc="-5" dirty="0">
                          <a:solidFill>
                            <a:srgbClr val="822333"/>
                          </a:solidFill>
                          <a:latin typeface="Arial"/>
                          <a:cs typeface="Arial"/>
                        </a:rPr>
                        <a:t> </a:t>
                      </a:r>
                      <a:r>
                        <a:rPr sz="1400" dirty="0">
                          <a:solidFill>
                            <a:srgbClr val="822333"/>
                          </a:solidFill>
                          <a:latin typeface="Arial"/>
                          <a:cs typeface="Arial"/>
                        </a:rPr>
                        <a:t>srl</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0"/>
                        </a:lnSpc>
                      </a:pPr>
                      <a:r>
                        <a:rPr sz="1200"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5"/>
                  </a:ext>
                </a:extLst>
              </a:tr>
              <a:tr h="224282">
                <a:tc>
                  <a:txBody>
                    <a:bodyPr/>
                    <a:lstStyle/>
                    <a:p>
                      <a:pPr marL="31750">
                        <a:lnSpc>
                          <a:spcPts val="1639"/>
                        </a:lnSpc>
                      </a:pPr>
                      <a:r>
                        <a:rPr sz="1400" dirty="0">
                          <a:solidFill>
                            <a:srgbClr val="822333"/>
                          </a:solidFill>
                          <a:latin typeface="Arial"/>
                          <a:cs typeface="Arial"/>
                        </a:rPr>
                        <a:t>Neatech.it</a:t>
                      </a:r>
                      <a:r>
                        <a:rPr sz="1400" spc="-55" dirty="0">
                          <a:solidFill>
                            <a:srgbClr val="822333"/>
                          </a:solidFill>
                          <a:latin typeface="Arial"/>
                          <a:cs typeface="Arial"/>
                        </a:rPr>
                        <a:t> </a:t>
                      </a:r>
                      <a:r>
                        <a:rPr sz="1400" dirty="0">
                          <a:solidFill>
                            <a:srgbClr val="822333"/>
                          </a:solidFill>
                          <a:latin typeface="Arial"/>
                          <a:cs typeface="Arial"/>
                        </a:rPr>
                        <a:t>srl</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a:lnSpc>
                          <a:spcPct val="100000"/>
                        </a:lnSpc>
                      </a:pPr>
                      <a:endParaRPr sz="1300">
                        <a:latin typeface="Times New Roman"/>
                        <a:cs typeface="Times New Roman"/>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6"/>
                  </a:ext>
                </a:extLst>
              </a:tr>
              <a:tr h="224154">
                <a:tc>
                  <a:txBody>
                    <a:bodyPr/>
                    <a:lstStyle/>
                    <a:p>
                      <a:pPr marL="31750">
                        <a:lnSpc>
                          <a:spcPts val="1639"/>
                        </a:lnSpc>
                      </a:pPr>
                      <a:r>
                        <a:rPr sz="1400" spc="-5" dirty="0">
                          <a:solidFill>
                            <a:srgbClr val="822333"/>
                          </a:solidFill>
                          <a:latin typeface="Arial"/>
                          <a:cs typeface="Arial"/>
                        </a:rPr>
                        <a:t>Deep </a:t>
                      </a:r>
                      <a:r>
                        <a:rPr sz="1400" dirty="0">
                          <a:solidFill>
                            <a:srgbClr val="822333"/>
                          </a:solidFill>
                          <a:latin typeface="Arial"/>
                          <a:cs typeface="Arial"/>
                        </a:rPr>
                        <a:t>Blue</a:t>
                      </a:r>
                      <a:r>
                        <a:rPr sz="1400" spc="-30" dirty="0">
                          <a:solidFill>
                            <a:srgbClr val="822333"/>
                          </a:solidFill>
                          <a:latin typeface="Arial"/>
                          <a:cs typeface="Arial"/>
                        </a:rPr>
                        <a:t> </a:t>
                      </a:r>
                      <a:r>
                        <a:rPr sz="1400" spc="-5" dirty="0">
                          <a:solidFill>
                            <a:srgbClr val="822333"/>
                          </a:solidFill>
                          <a:latin typeface="Arial"/>
                          <a:cs typeface="Arial"/>
                        </a:rPr>
                        <a:t>SRL</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0"/>
                        </a:lnSpc>
                      </a:pPr>
                      <a:r>
                        <a:rPr sz="1200" spc="-5" dirty="0">
                          <a:solidFill>
                            <a:srgbClr val="822333"/>
                          </a:solidFill>
                          <a:latin typeface="Arial"/>
                          <a:cs typeface="Arial"/>
                        </a:rPr>
                        <a:t>SME</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7"/>
                  </a:ext>
                </a:extLst>
              </a:tr>
              <a:tr h="224281">
                <a:tc>
                  <a:txBody>
                    <a:bodyPr/>
                    <a:lstStyle/>
                    <a:p>
                      <a:pPr marL="31750">
                        <a:lnSpc>
                          <a:spcPts val="1645"/>
                        </a:lnSpc>
                      </a:pPr>
                      <a:r>
                        <a:rPr sz="1400" spc="-5" dirty="0">
                          <a:solidFill>
                            <a:srgbClr val="822333"/>
                          </a:solidFill>
                          <a:latin typeface="Arial"/>
                          <a:cs typeface="Arial"/>
                        </a:rPr>
                        <a:t>Sordina IORT Technologies</a:t>
                      </a:r>
                      <a:r>
                        <a:rPr sz="1400" spc="-75" dirty="0">
                          <a:solidFill>
                            <a:srgbClr val="822333"/>
                          </a:solidFill>
                          <a:latin typeface="Arial"/>
                          <a:cs typeface="Arial"/>
                        </a:rPr>
                        <a:t> </a:t>
                      </a:r>
                      <a:r>
                        <a:rPr sz="1400" spc="-5" dirty="0">
                          <a:solidFill>
                            <a:srgbClr val="822333"/>
                          </a:solidFill>
                          <a:latin typeface="Arial"/>
                          <a:cs typeface="Arial"/>
                        </a:rPr>
                        <a:t>S.p.A.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0"/>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08"/>
                  </a:ext>
                </a:extLst>
              </a:tr>
              <a:tr h="224155">
                <a:tc>
                  <a:txBody>
                    <a:bodyPr/>
                    <a:lstStyle/>
                    <a:p>
                      <a:pPr marL="31750">
                        <a:lnSpc>
                          <a:spcPts val="1645"/>
                        </a:lnSpc>
                      </a:pPr>
                      <a:r>
                        <a:rPr sz="1400" spc="-5" dirty="0">
                          <a:solidFill>
                            <a:srgbClr val="822333"/>
                          </a:solidFill>
                          <a:latin typeface="Arial"/>
                          <a:cs typeface="Arial"/>
                        </a:rPr>
                        <a:t>Exprivia</a:t>
                      </a:r>
                      <a:r>
                        <a:rPr sz="1400" spc="10" dirty="0">
                          <a:solidFill>
                            <a:srgbClr val="822333"/>
                          </a:solidFill>
                          <a:latin typeface="Arial"/>
                          <a:cs typeface="Arial"/>
                        </a:rPr>
                        <a:t> </a:t>
                      </a:r>
                      <a:r>
                        <a:rPr sz="1400" dirty="0">
                          <a:solidFill>
                            <a:srgbClr val="822333"/>
                          </a:solidFill>
                          <a:latin typeface="Arial"/>
                          <a:cs typeface="Arial"/>
                        </a:rPr>
                        <a:t>SpA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0"/>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09"/>
                  </a:ext>
                </a:extLst>
              </a:tr>
              <a:tr h="224155">
                <a:tc>
                  <a:txBody>
                    <a:bodyPr/>
                    <a:lstStyle/>
                    <a:p>
                      <a:pPr marL="31750">
                        <a:lnSpc>
                          <a:spcPts val="1645"/>
                        </a:lnSpc>
                      </a:pPr>
                      <a:r>
                        <a:rPr sz="1400" spc="-5" dirty="0">
                          <a:solidFill>
                            <a:srgbClr val="822333"/>
                          </a:solidFill>
                          <a:latin typeface="Arial"/>
                          <a:cs typeface="Arial"/>
                        </a:rPr>
                        <a:t>Cisco</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0"/>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0"/>
                  </a:ext>
                </a:extLst>
              </a:tr>
              <a:tr h="224281">
                <a:tc>
                  <a:txBody>
                    <a:bodyPr/>
                    <a:lstStyle/>
                    <a:p>
                      <a:pPr marL="31750">
                        <a:lnSpc>
                          <a:spcPts val="1645"/>
                        </a:lnSpc>
                      </a:pPr>
                      <a:r>
                        <a:rPr sz="1400" dirty="0">
                          <a:solidFill>
                            <a:srgbClr val="822333"/>
                          </a:solidFill>
                          <a:latin typeface="Arial"/>
                          <a:cs typeface="Arial"/>
                        </a:rPr>
                        <a:t>ISED</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1"/>
                  </a:ext>
                </a:extLst>
              </a:tr>
              <a:tr h="224155">
                <a:tc>
                  <a:txBody>
                    <a:bodyPr/>
                    <a:lstStyle/>
                    <a:p>
                      <a:pPr marL="31750">
                        <a:lnSpc>
                          <a:spcPts val="1645"/>
                        </a:lnSpc>
                      </a:pPr>
                      <a:r>
                        <a:rPr sz="1400" spc="-5" dirty="0">
                          <a:solidFill>
                            <a:srgbClr val="822333"/>
                          </a:solidFill>
                          <a:latin typeface="Arial"/>
                          <a:cs typeface="Arial"/>
                        </a:rPr>
                        <a:t>ITA</a:t>
                      </a:r>
                      <a:r>
                        <a:rPr sz="1400" spc="-15" dirty="0">
                          <a:solidFill>
                            <a:srgbClr val="822333"/>
                          </a:solidFill>
                          <a:latin typeface="Arial"/>
                          <a:cs typeface="Arial"/>
                        </a:rPr>
                        <a:t> </a:t>
                      </a:r>
                      <a:r>
                        <a:rPr sz="1400" spc="-5" dirty="0">
                          <a:solidFill>
                            <a:srgbClr val="822333"/>
                          </a:solidFill>
                          <a:latin typeface="Arial"/>
                          <a:cs typeface="Arial"/>
                        </a:rPr>
                        <a:t>Airways</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2"/>
                  </a:ext>
                </a:extLst>
              </a:tr>
              <a:tr h="224281">
                <a:tc>
                  <a:txBody>
                    <a:bodyPr/>
                    <a:lstStyle/>
                    <a:p>
                      <a:pPr marL="31750">
                        <a:lnSpc>
                          <a:spcPts val="1645"/>
                        </a:lnSpc>
                      </a:pPr>
                      <a:r>
                        <a:rPr sz="1400" dirty="0">
                          <a:solidFill>
                            <a:srgbClr val="822333"/>
                          </a:solidFill>
                          <a:latin typeface="Arial"/>
                          <a:cs typeface="Arial"/>
                        </a:rPr>
                        <a:t>JANSSEN-CILAG</a:t>
                      </a:r>
                      <a:r>
                        <a:rPr sz="1400" spc="-25" dirty="0">
                          <a:solidFill>
                            <a:srgbClr val="822333"/>
                          </a:solidFill>
                          <a:latin typeface="Arial"/>
                          <a:cs typeface="Arial"/>
                        </a:rPr>
                        <a:t> </a:t>
                      </a:r>
                      <a:r>
                        <a:rPr sz="1400" dirty="0">
                          <a:solidFill>
                            <a:srgbClr val="822333"/>
                          </a:solidFill>
                          <a:latin typeface="Arial"/>
                          <a:cs typeface="Arial"/>
                        </a:rPr>
                        <a:t>SPA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3"/>
                  </a:ext>
                </a:extLst>
              </a:tr>
              <a:tr h="224155">
                <a:tc>
                  <a:txBody>
                    <a:bodyPr/>
                    <a:lstStyle/>
                    <a:p>
                      <a:pPr marL="31750">
                        <a:lnSpc>
                          <a:spcPts val="1645"/>
                        </a:lnSpc>
                      </a:pPr>
                      <a:r>
                        <a:rPr sz="1400" dirty="0">
                          <a:solidFill>
                            <a:srgbClr val="822333"/>
                          </a:solidFill>
                          <a:latin typeface="Arial"/>
                          <a:cs typeface="Arial"/>
                        </a:rPr>
                        <a:t>Accenture</a:t>
                      </a:r>
                      <a:r>
                        <a:rPr sz="1400" spc="-50" dirty="0">
                          <a:solidFill>
                            <a:srgbClr val="822333"/>
                          </a:solidFill>
                          <a:latin typeface="Arial"/>
                          <a:cs typeface="Arial"/>
                        </a:rPr>
                        <a:t> </a:t>
                      </a:r>
                      <a:r>
                        <a:rPr sz="1400" dirty="0">
                          <a:solidFill>
                            <a:srgbClr val="822333"/>
                          </a:solidFill>
                          <a:latin typeface="Arial"/>
                          <a:cs typeface="Arial"/>
                        </a:rPr>
                        <a:t>S.p.A.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0"/>
                        </a:lnSpc>
                      </a:pPr>
                      <a:r>
                        <a:rPr sz="1200"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4"/>
                  </a:ext>
                </a:extLst>
              </a:tr>
              <a:tr h="224154">
                <a:tc>
                  <a:txBody>
                    <a:bodyPr/>
                    <a:lstStyle/>
                    <a:p>
                      <a:pPr marL="31750">
                        <a:lnSpc>
                          <a:spcPts val="1645"/>
                        </a:lnSpc>
                      </a:pPr>
                      <a:r>
                        <a:rPr sz="1400" dirty="0">
                          <a:solidFill>
                            <a:srgbClr val="822333"/>
                          </a:solidFill>
                          <a:latin typeface="Arial"/>
                          <a:cs typeface="Arial"/>
                        </a:rPr>
                        <a:t>Eustema</a:t>
                      </a:r>
                      <a:r>
                        <a:rPr sz="1400" spc="-35" dirty="0">
                          <a:solidFill>
                            <a:srgbClr val="822333"/>
                          </a:solidFill>
                          <a:latin typeface="Arial"/>
                          <a:cs typeface="Arial"/>
                        </a:rPr>
                        <a:t> </a:t>
                      </a:r>
                      <a:r>
                        <a:rPr sz="1400" dirty="0">
                          <a:solidFill>
                            <a:srgbClr val="822333"/>
                          </a:solidFill>
                          <a:latin typeface="Arial"/>
                          <a:cs typeface="Arial"/>
                        </a:rPr>
                        <a:t>S.p.A</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5"/>
                  </a:ext>
                </a:extLst>
              </a:tr>
              <a:tr h="224281">
                <a:tc>
                  <a:txBody>
                    <a:bodyPr/>
                    <a:lstStyle/>
                    <a:p>
                      <a:pPr marL="31750">
                        <a:lnSpc>
                          <a:spcPts val="1645"/>
                        </a:lnSpc>
                      </a:pPr>
                      <a:r>
                        <a:rPr sz="1400" dirty="0">
                          <a:solidFill>
                            <a:srgbClr val="822333"/>
                          </a:solidFill>
                          <a:latin typeface="Arial"/>
                          <a:cs typeface="Arial"/>
                        </a:rPr>
                        <a:t>Istituto per la</a:t>
                      </a:r>
                      <a:r>
                        <a:rPr sz="1400" spc="-80" dirty="0">
                          <a:solidFill>
                            <a:srgbClr val="822333"/>
                          </a:solidFill>
                          <a:latin typeface="Arial"/>
                          <a:cs typeface="Arial"/>
                        </a:rPr>
                        <a:t> </a:t>
                      </a:r>
                      <a:r>
                        <a:rPr sz="1400" spc="-5" dirty="0">
                          <a:solidFill>
                            <a:srgbClr val="822333"/>
                          </a:solidFill>
                          <a:latin typeface="Arial"/>
                          <a:cs typeface="Arial"/>
                        </a:rPr>
                        <a:t>Competitività</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5"/>
                        </a:lnSpc>
                      </a:pPr>
                      <a:r>
                        <a:rPr sz="1200" spc="-5" dirty="0">
                          <a:solidFill>
                            <a:srgbClr val="822333"/>
                          </a:solidFill>
                          <a:latin typeface="Arial"/>
                          <a:cs typeface="Arial"/>
                        </a:rPr>
                        <a:t>Foundation</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6"/>
                  </a:ext>
                </a:extLst>
              </a:tr>
              <a:tr h="224193">
                <a:tc>
                  <a:txBody>
                    <a:bodyPr/>
                    <a:lstStyle/>
                    <a:p>
                      <a:pPr marL="31750">
                        <a:lnSpc>
                          <a:spcPts val="1650"/>
                        </a:lnSpc>
                      </a:pPr>
                      <a:r>
                        <a:rPr sz="1400" dirty="0">
                          <a:solidFill>
                            <a:srgbClr val="822333"/>
                          </a:solidFill>
                          <a:latin typeface="Arial"/>
                          <a:cs typeface="Arial"/>
                        </a:rPr>
                        <a:t>Fondazione Santa Lucia</a:t>
                      </a:r>
                      <a:r>
                        <a:rPr sz="1400" spc="-110" dirty="0">
                          <a:solidFill>
                            <a:srgbClr val="822333"/>
                          </a:solidFill>
                          <a:latin typeface="Arial"/>
                          <a:cs typeface="Arial"/>
                        </a:rPr>
                        <a:t> </a:t>
                      </a:r>
                      <a:r>
                        <a:rPr sz="1400" spc="-5" dirty="0">
                          <a:solidFill>
                            <a:srgbClr val="822333"/>
                          </a:solidFill>
                          <a:latin typeface="Arial"/>
                          <a:cs typeface="Arial"/>
                        </a:rPr>
                        <a:t>IRCCS</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5"/>
                        </a:lnSpc>
                      </a:pPr>
                      <a:r>
                        <a:rPr sz="1200" spc="-5" dirty="0">
                          <a:solidFill>
                            <a:srgbClr val="822333"/>
                          </a:solidFill>
                          <a:latin typeface="Arial"/>
                          <a:cs typeface="Arial"/>
                        </a:rPr>
                        <a:t>IRCCS</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7"/>
                  </a:ext>
                </a:extLst>
              </a:tr>
              <a:tr h="224218">
                <a:tc>
                  <a:txBody>
                    <a:bodyPr/>
                    <a:lstStyle/>
                    <a:p>
                      <a:pPr marL="31750">
                        <a:lnSpc>
                          <a:spcPts val="1650"/>
                        </a:lnSpc>
                      </a:pPr>
                      <a:r>
                        <a:rPr sz="1400" spc="-5" dirty="0">
                          <a:solidFill>
                            <a:srgbClr val="822333"/>
                          </a:solidFill>
                          <a:latin typeface="Arial"/>
                          <a:cs typeface="Arial"/>
                        </a:rPr>
                        <a:t>Dompè</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18"/>
                  </a:ext>
                </a:extLst>
              </a:tr>
              <a:tr h="224205">
                <a:tc>
                  <a:txBody>
                    <a:bodyPr/>
                    <a:lstStyle/>
                    <a:p>
                      <a:pPr marL="31750">
                        <a:lnSpc>
                          <a:spcPts val="1645"/>
                        </a:lnSpc>
                      </a:pPr>
                      <a:r>
                        <a:rPr sz="1400" dirty="0">
                          <a:solidFill>
                            <a:srgbClr val="822333"/>
                          </a:solidFill>
                          <a:latin typeface="Arial"/>
                          <a:cs typeface="Arial"/>
                        </a:rPr>
                        <a:t>Sanofi</a:t>
                      </a:r>
                      <a:r>
                        <a:rPr sz="1400" spc="-35" dirty="0">
                          <a:solidFill>
                            <a:srgbClr val="822333"/>
                          </a:solidFill>
                          <a:latin typeface="Arial"/>
                          <a:cs typeface="Arial"/>
                        </a:rPr>
                        <a:t> </a:t>
                      </a:r>
                      <a:r>
                        <a:rPr sz="1400" dirty="0">
                          <a:solidFill>
                            <a:srgbClr val="822333"/>
                          </a:solidFill>
                          <a:latin typeface="Arial"/>
                          <a:cs typeface="Arial"/>
                        </a:rPr>
                        <a:t>s.r.l.</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tcPr>
                </a:tc>
                <a:extLst>
                  <a:ext uri="{0D108BD9-81ED-4DB2-BD59-A6C34878D82A}">
                    <a16:rowId xmlns:a16="http://schemas.microsoft.com/office/drawing/2014/main" val="10019"/>
                  </a:ext>
                </a:extLst>
              </a:tr>
              <a:tr h="243255">
                <a:tc>
                  <a:txBody>
                    <a:bodyPr/>
                    <a:lstStyle/>
                    <a:p>
                      <a:pPr marL="31750">
                        <a:lnSpc>
                          <a:spcPts val="1650"/>
                        </a:lnSpc>
                      </a:pPr>
                      <a:r>
                        <a:rPr sz="1400" dirty="0">
                          <a:solidFill>
                            <a:srgbClr val="822333"/>
                          </a:solidFill>
                          <a:latin typeface="Arial"/>
                          <a:cs typeface="Arial"/>
                        </a:rPr>
                        <a:t>Edison</a:t>
                      </a:r>
                      <a:endParaRPr sz="14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tc>
                  <a:txBody>
                    <a:bodyPr/>
                    <a:lstStyle/>
                    <a:p>
                      <a:pPr marL="32384">
                        <a:lnSpc>
                          <a:spcPts val="1415"/>
                        </a:lnSpc>
                      </a:pPr>
                      <a:r>
                        <a:rPr sz="1200" spc="-5" dirty="0">
                          <a:solidFill>
                            <a:srgbClr val="822333"/>
                          </a:solidFill>
                          <a:latin typeface="Arial"/>
                          <a:cs typeface="Arial"/>
                        </a:rPr>
                        <a:t>Company</a:t>
                      </a:r>
                      <a:endParaRPr sz="1200">
                        <a:latin typeface="Arial"/>
                        <a:cs typeface="Arial"/>
                      </a:endParaRPr>
                    </a:p>
                  </a:txBody>
                  <a:tcPr marL="0" marR="0" marT="0" marB="0">
                    <a:lnL w="9525">
                      <a:solidFill>
                        <a:srgbClr val="B6DCDF"/>
                      </a:solidFill>
                      <a:prstDash val="solid"/>
                    </a:lnL>
                    <a:lnR w="9525">
                      <a:solidFill>
                        <a:srgbClr val="B6DCDF"/>
                      </a:solidFill>
                      <a:prstDash val="solid"/>
                    </a:lnR>
                    <a:lnT w="9525">
                      <a:solidFill>
                        <a:srgbClr val="B6DCDF"/>
                      </a:solidFill>
                      <a:prstDash val="solid"/>
                    </a:lnT>
                    <a:lnB w="9525">
                      <a:solidFill>
                        <a:srgbClr val="B6DCDF"/>
                      </a:solidFill>
                      <a:prstDash val="solid"/>
                    </a:lnB>
                    <a:solidFill>
                      <a:srgbClr val="BADFE2">
                        <a:alpha val="39999"/>
                      </a:srgbClr>
                    </a:solidFill>
                  </a:tcPr>
                </a:tc>
                <a:extLst>
                  <a:ext uri="{0D108BD9-81ED-4DB2-BD59-A6C34878D82A}">
                    <a16:rowId xmlns:a16="http://schemas.microsoft.com/office/drawing/2014/main" val="10020"/>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5CBB3697-8D91-FC4A-AFFA-47AFA85F5225}"/>
              </a:ext>
            </a:extLst>
          </p:cNvPr>
          <p:cNvSpPr txBox="1">
            <a:spLocks noGrp="1"/>
          </p:cNvSpPr>
          <p:nvPr>
            <p:ph type="title"/>
          </p:nvPr>
        </p:nvSpPr>
        <p:spPr>
          <a:xfrm>
            <a:off x="4835249" y="1796114"/>
            <a:ext cx="2632351" cy="843821"/>
          </a:xfrm>
          <a:prstGeom prst="rect">
            <a:avLst/>
          </a:prstGeom>
        </p:spPr>
        <p:txBody>
          <a:bodyPr vert="horz" wrap="square" lIns="0" tIns="12700" rIns="0" bIns="0" rtlCol="0">
            <a:spAutoFit/>
          </a:bodyPr>
          <a:lstStyle/>
          <a:p>
            <a:pPr marL="12700" marR="5080" indent="165735" algn="ctr" rtl="0">
              <a:lnSpc>
                <a:spcPct val="100000"/>
              </a:lnSpc>
              <a:spcBef>
                <a:spcPts val="95"/>
              </a:spcBef>
            </a:pPr>
            <a:br>
              <a:rPr lang="it-IT" sz="1800" kern="1200" dirty="0">
                <a:solidFill>
                  <a:srgbClr val="006FC0"/>
                </a:solidFill>
                <a:latin typeface="+mn-lt"/>
                <a:ea typeface="+mn-ea"/>
                <a:cs typeface="+mn-cs"/>
              </a:rPr>
            </a:br>
            <a:r>
              <a:rPr sz="1800" kern="1200" dirty="0" err="1">
                <a:solidFill>
                  <a:srgbClr val="006FC0"/>
                </a:solidFill>
                <a:latin typeface="+mn-lt"/>
                <a:ea typeface="+mn-ea"/>
                <a:cs typeface="+mn-cs"/>
              </a:rPr>
              <a:t>Organi</a:t>
            </a:r>
            <a:r>
              <a:rPr sz="1800" kern="1200" dirty="0">
                <a:solidFill>
                  <a:srgbClr val="006FC0"/>
                </a:solidFill>
                <a:latin typeface="+mn-lt"/>
                <a:ea typeface="+mn-ea"/>
                <a:cs typeface="+mn-cs"/>
              </a:rPr>
              <a:t> di </a:t>
            </a:r>
            <a:r>
              <a:rPr sz="1800" kern="1200" dirty="0" err="1">
                <a:solidFill>
                  <a:srgbClr val="006FC0"/>
                </a:solidFill>
                <a:latin typeface="+mn-lt"/>
                <a:ea typeface="+mn-ea"/>
                <a:cs typeface="+mn-cs"/>
              </a:rPr>
              <a:t>governo</a:t>
            </a:r>
            <a:r>
              <a:rPr lang="it-IT" sz="1800" kern="1200" dirty="0">
                <a:solidFill>
                  <a:srgbClr val="006FC0"/>
                </a:solidFill>
                <a:latin typeface="+mn-lt"/>
                <a:ea typeface="+mn-ea"/>
                <a:cs typeface="+mn-cs"/>
              </a:rPr>
              <a:t> </a:t>
            </a:r>
            <a:br>
              <a:rPr lang="it-IT" sz="1800" kern="1200" dirty="0">
                <a:solidFill>
                  <a:srgbClr val="006FC0"/>
                </a:solidFill>
                <a:latin typeface="+mn-lt"/>
                <a:ea typeface="+mn-ea"/>
                <a:cs typeface="+mn-cs"/>
              </a:rPr>
            </a:br>
            <a:r>
              <a:rPr lang="it-IT" sz="1800" kern="1200" dirty="0">
                <a:solidFill>
                  <a:srgbClr val="006FC0"/>
                </a:solidFill>
                <a:latin typeface="+mn-lt"/>
                <a:ea typeface="+mn-ea"/>
                <a:cs typeface="+mn-cs"/>
              </a:rPr>
              <a:t>Rome </a:t>
            </a:r>
            <a:r>
              <a:rPr lang="it-IT" sz="1800" kern="1200" dirty="0" err="1">
                <a:solidFill>
                  <a:srgbClr val="006FC0"/>
                </a:solidFill>
                <a:latin typeface="+mn-lt"/>
                <a:ea typeface="+mn-ea"/>
                <a:cs typeface="+mn-cs"/>
              </a:rPr>
              <a:t>Technopole</a:t>
            </a:r>
            <a:endParaRPr sz="1800" kern="1200" dirty="0">
              <a:solidFill>
                <a:srgbClr val="006FC0"/>
              </a:solidFill>
              <a:latin typeface="+mn-lt"/>
              <a:ea typeface="+mn-ea"/>
              <a:cs typeface="+mn-cs"/>
            </a:endParaRPr>
          </a:p>
        </p:txBody>
      </p:sp>
      <p:pic>
        <p:nvPicPr>
          <p:cNvPr id="14" name="Immagine 13">
            <a:extLst>
              <a:ext uri="{FF2B5EF4-FFF2-40B4-BE49-F238E27FC236}">
                <a16:creationId xmlns:a16="http://schemas.microsoft.com/office/drawing/2014/main" id="{6E7D08DB-D391-4D4C-A519-5AC8E66C05A1}"/>
              </a:ext>
            </a:extLst>
          </p:cNvPr>
          <p:cNvPicPr>
            <a:picLocks noChangeAspect="1"/>
          </p:cNvPicPr>
          <p:nvPr/>
        </p:nvPicPr>
        <p:blipFill>
          <a:blip r:embed="rId2"/>
          <a:stretch>
            <a:fillRect/>
          </a:stretch>
        </p:blipFill>
        <p:spPr>
          <a:xfrm>
            <a:off x="107500" y="1447468"/>
            <a:ext cx="4614209" cy="2133932"/>
          </a:xfrm>
          <a:prstGeom prst="rect">
            <a:avLst/>
          </a:prstGeom>
        </p:spPr>
      </p:pic>
      <p:pic>
        <p:nvPicPr>
          <p:cNvPr id="29" name="Immagine 28">
            <a:extLst>
              <a:ext uri="{FF2B5EF4-FFF2-40B4-BE49-F238E27FC236}">
                <a16:creationId xmlns:a16="http://schemas.microsoft.com/office/drawing/2014/main" id="{C0753F1C-F14C-FB48-9CB5-5C93F16DAE36}"/>
              </a:ext>
            </a:extLst>
          </p:cNvPr>
          <p:cNvPicPr>
            <a:picLocks noChangeAspect="1"/>
          </p:cNvPicPr>
          <p:nvPr/>
        </p:nvPicPr>
        <p:blipFill>
          <a:blip r:embed="rId3"/>
          <a:stretch>
            <a:fillRect/>
          </a:stretch>
        </p:blipFill>
        <p:spPr>
          <a:xfrm>
            <a:off x="7467600" y="1477948"/>
            <a:ext cx="4495800" cy="3316343"/>
          </a:xfrm>
          <a:prstGeom prst="rect">
            <a:avLst/>
          </a:prstGeom>
        </p:spPr>
      </p:pic>
      <p:pic>
        <p:nvPicPr>
          <p:cNvPr id="37" name="Immagine 36">
            <a:extLst>
              <a:ext uri="{FF2B5EF4-FFF2-40B4-BE49-F238E27FC236}">
                <a16:creationId xmlns:a16="http://schemas.microsoft.com/office/drawing/2014/main" id="{0D6CE2ED-922F-C04B-8330-6136850D7EC7}"/>
              </a:ext>
            </a:extLst>
          </p:cNvPr>
          <p:cNvPicPr>
            <a:picLocks noChangeAspect="1"/>
          </p:cNvPicPr>
          <p:nvPr/>
        </p:nvPicPr>
        <p:blipFill>
          <a:blip r:embed="rId4"/>
          <a:stretch>
            <a:fillRect/>
          </a:stretch>
        </p:blipFill>
        <p:spPr>
          <a:xfrm>
            <a:off x="533400" y="3590223"/>
            <a:ext cx="6820660" cy="3015685"/>
          </a:xfrm>
          <a:prstGeom prst="rect">
            <a:avLst/>
          </a:prstGeom>
        </p:spPr>
      </p:pic>
      <p:sp>
        <p:nvSpPr>
          <p:cNvPr id="38" name="Rettangolo 37">
            <a:extLst>
              <a:ext uri="{FF2B5EF4-FFF2-40B4-BE49-F238E27FC236}">
                <a16:creationId xmlns:a16="http://schemas.microsoft.com/office/drawing/2014/main" id="{6409B63C-8D0C-F646-B36C-BC6580D0AFF2}"/>
              </a:ext>
            </a:extLst>
          </p:cNvPr>
          <p:cNvSpPr/>
          <p:nvPr/>
        </p:nvSpPr>
        <p:spPr>
          <a:xfrm>
            <a:off x="11658600" y="4419600"/>
            <a:ext cx="228600" cy="22860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
        <p:nvSpPr>
          <p:cNvPr id="39" name="Rettangolo 38">
            <a:extLst>
              <a:ext uri="{FF2B5EF4-FFF2-40B4-BE49-F238E27FC236}">
                <a16:creationId xmlns:a16="http://schemas.microsoft.com/office/drawing/2014/main" id="{BB5E961D-85CD-8E45-A58B-BEAF287BBFD1}"/>
              </a:ext>
            </a:extLst>
          </p:cNvPr>
          <p:cNvSpPr/>
          <p:nvPr/>
        </p:nvSpPr>
        <p:spPr>
          <a:xfrm>
            <a:off x="11430000" y="4419600"/>
            <a:ext cx="457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2F0FDF7F-FB18-D44A-BF20-F0CA9167A6C8}"/>
              </a:ext>
            </a:extLst>
          </p:cNvPr>
          <p:cNvSpPr/>
          <p:nvPr/>
        </p:nvSpPr>
        <p:spPr>
          <a:xfrm>
            <a:off x="6858000" y="6263640"/>
            <a:ext cx="457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37954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6207" y="1687189"/>
            <a:ext cx="4138295" cy="259045"/>
          </a:xfrm>
          <a:prstGeom prst="rect">
            <a:avLst/>
          </a:prstGeom>
        </p:spPr>
        <p:txBody>
          <a:bodyPr vert="horz" wrap="square" lIns="0" tIns="12700" rIns="0" bIns="0" rtlCol="0">
            <a:spAutoFit/>
          </a:bodyPr>
          <a:lstStyle/>
          <a:p>
            <a:pPr algn="ctr" rtl="0">
              <a:spcBef>
                <a:spcPts val="100"/>
              </a:spcBef>
            </a:pPr>
            <a:r>
              <a:rPr sz="1600" kern="1200" dirty="0">
                <a:solidFill>
                  <a:srgbClr val="006FC0"/>
                </a:solidFill>
                <a:latin typeface="+mn-lt"/>
                <a:ea typeface="+mn-ea"/>
                <a:cs typeface="+mn-cs"/>
              </a:rPr>
              <a:t>Impatto previsto in 5 anni:</a:t>
            </a:r>
          </a:p>
        </p:txBody>
      </p:sp>
      <p:sp>
        <p:nvSpPr>
          <p:cNvPr id="3" name="object 3"/>
          <p:cNvSpPr/>
          <p:nvPr/>
        </p:nvSpPr>
        <p:spPr>
          <a:xfrm>
            <a:off x="569976" y="2037588"/>
            <a:ext cx="11050905" cy="0"/>
          </a:xfrm>
          <a:custGeom>
            <a:avLst/>
            <a:gdLst/>
            <a:ahLst/>
            <a:cxnLst/>
            <a:rect l="l" t="t" r="r" b="b"/>
            <a:pathLst>
              <a:path w="11050905">
                <a:moveTo>
                  <a:pt x="0" y="0"/>
                </a:moveTo>
                <a:lnTo>
                  <a:pt x="11050778" y="0"/>
                </a:lnTo>
              </a:path>
            </a:pathLst>
          </a:custGeom>
          <a:ln w="12192">
            <a:solidFill>
              <a:srgbClr val="BADFE2"/>
            </a:solidFill>
          </a:ln>
        </p:spPr>
        <p:txBody>
          <a:bodyPr wrap="square" lIns="0" tIns="0" rIns="0" bIns="0" rtlCol="0"/>
          <a:lstStyle/>
          <a:p>
            <a:endParaRPr/>
          </a:p>
        </p:txBody>
      </p:sp>
      <p:sp>
        <p:nvSpPr>
          <p:cNvPr id="4" name="object 4"/>
          <p:cNvSpPr/>
          <p:nvPr/>
        </p:nvSpPr>
        <p:spPr>
          <a:xfrm>
            <a:off x="569976" y="2941320"/>
            <a:ext cx="11050905" cy="0"/>
          </a:xfrm>
          <a:custGeom>
            <a:avLst/>
            <a:gdLst/>
            <a:ahLst/>
            <a:cxnLst/>
            <a:rect l="l" t="t" r="r" b="b"/>
            <a:pathLst>
              <a:path w="11050905">
                <a:moveTo>
                  <a:pt x="0" y="0"/>
                </a:moveTo>
                <a:lnTo>
                  <a:pt x="11050778" y="0"/>
                </a:lnTo>
              </a:path>
            </a:pathLst>
          </a:custGeom>
          <a:ln w="12192">
            <a:solidFill>
              <a:srgbClr val="BADFE2"/>
            </a:solidFill>
          </a:ln>
        </p:spPr>
        <p:txBody>
          <a:bodyPr wrap="square" lIns="0" tIns="0" rIns="0" bIns="0" rtlCol="0"/>
          <a:lstStyle/>
          <a:p>
            <a:endParaRPr/>
          </a:p>
        </p:txBody>
      </p:sp>
      <p:sp>
        <p:nvSpPr>
          <p:cNvPr id="5" name="object 5"/>
          <p:cNvSpPr/>
          <p:nvPr/>
        </p:nvSpPr>
        <p:spPr>
          <a:xfrm>
            <a:off x="569976" y="3843528"/>
            <a:ext cx="11050905" cy="0"/>
          </a:xfrm>
          <a:custGeom>
            <a:avLst/>
            <a:gdLst/>
            <a:ahLst/>
            <a:cxnLst/>
            <a:rect l="l" t="t" r="r" b="b"/>
            <a:pathLst>
              <a:path w="11050905">
                <a:moveTo>
                  <a:pt x="0" y="0"/>
                </a:moveTo>
                <a:lnTo>
                  <a:pt x="11050778" y="0"/>
                </a:lnTo>
              </a:path>
            </a:pathLst>
          </a:custGeom>
          <a:ln w="12192">
            <a:solidFill>
              <a:srgbClr val="BADFE2"/>
            </a:solidFill>
          </a:ln>
        </p:spPr>
        <p:txBody>
          <a:bodyPr wrap="square" lIns="0" tIns="0" rIns="0" bIns="0" rtlCol="0"/>
          <a:lstStyle/>
          <a:p>
            <a:endParaRPr/>
          </a:p>
        </p:txBody>
      </p:sp>
      <p:sp>
        <p:nvSpPr>
          <p:cNvPr id="6" name="object 6"/>
          <p:cNvSpPr/>
          <p:nvPr/>
        </p:nvSpPr>
        <p:spPr>
          <a:xfrm>
            <a:off x="569976" y="4745735"/>
            <a:ext cx="11050905" cy="0"/>
          </a:xfrm>
          <a:custGeom>
            <a:avLst/>
            <a:gdLst/>
            <a:ahLst/>
            <a:cxnLst/>
            <a:rect l="l" t="t" r="r" b="b"/>
            <a:pathLst>
              <a:path w="11050905">
                <a:moveTo>
                  <a:pt x="0" y="0"/>
                </a:moveTo>
                <a:lnTo>
                  <a:pt x="11050778" y="0"/>
                </a:lnTo>
              </a:path>
            </a:pathLst>
          </a:custGeom>
          <a:ln w="12192">
            <a:solidFill>
              <a:srgbClr val="BADFE2"/>
            </a:solidFill>
          </a:ln>
        </p:spPr>
        <p:txBody>
          <a:bodyPr wrap="square" lIns="0" tIns="0" rIns="0" bIns="0" rtlCol="0"/>
          <a:lstStyle/>
          <a:p>
            <a:endParaRPr/>
          </a:p>
        </p:txBody>
      </p:sp>
      <p:sp>
        <p:nvSpPr>
          <p:cNvPr id="7" name="object 7"/>
          <p:cNvSpPr/>
          <p:nvPr/>
        </p:nvSpPr>
        <p:spPr>
          <a:xfrm>
            <a:off x="569976" y="5649467"/>
            <a:ext cx="11050905" cy="0"/>
          </a:xfrm>
          <a:custGeom>
            <a:avLst/>
            <a:gdLst/>
            <a:ahLst/>
            <a:cxnLst/>
            <a:rect l="l" t="t" r="r" b="b"/>
            <a:pathLst>
              <a:path w="11050905">
                <a:moveTo>
                  <a:pt x="0" y="0"/>
                </a:moveTo>
                <a:lnTo>
                  <a:pt x="11050778" y="0"/>
                </a:lnTo>
              </a:path>
            </a:pathLst>
          </a:custGeom>
          <a:ln w="12192">
            <a:solidFill>
              <a:srgbClr val="BADFE2"/>
            </a:solidFill>
          </a:ln>
        </p:spPr>
        <p:txBody>
          <a:bodyPr wrap="square" lIns="0" tIns="0" rIns="0" bIns="0" rtlCol="0"/>
          <a:lstStyle/>
          <a:p>
            <a:endParaRPr/>
          </a:p>
        </p:txBody>
      </p:sp>
      <p:sp>
        <p:nvSpPr>
          <p:cNvPr id="8" name="object 8"/>
          <p:cNvSpPr txBox="1"/>
          <p:nvPr/>
        </p:nvSpPr>
        <p:spPr>
          <a:xfrm>
            <a:off x="866647" y="2073986"/>
            <a:ext cx="10456545" cy="4159885"/>
          </a:xfrm>
          <a:prstGeom prst="rect">
            <a:avLst/>
          </a:prstGeom>
        </p:spPr>
        <p:txBody>
          <a:bodyPr vert="horz" wrap="square" lIns="0" tIns="12700" rIns="0" bIns="0" rtlCol="0">
            <a:spAutoFit/>
          </a:bodyPr>
          <a:lstStyle/>
          <a:p>
            <a:pPr algn="ctr">
              <a:lnSpc>
                <a:spcPts val="2055"/>
              </a:lnSpc>
              <a:spcBef>
                <a:spcPts val="100"/>
              </a:spcBef>
            </a:pPr>
            <a:r>
              <a:rPr sz="1800" b="1" spc="35" dirty="0">
                <a:solidFill>
                  <a:srgbClr val="001F5F"/>
                </a:solidFill>
                <a:latin typeface="Arial"/>
                <a:cs typeface="Arial"/>
              </a:rPr>
              <a:t>70%</a:t>
            </a:r>
            <a:r>
              <a:rPr sz="1800" b="1" spc="-114" dirty="0">
                <a:solidFill>
                  <a:srgbClr val="001F5F"/>
                </a:solidFill>
                <a:latin typeface="Arial"/>
                <a:cs typeface="Arial"/>
              </a:rPr>
              <a:t> </a:t>
            </a:r>
            <a:r>
              <a:rPr sz="1800" b="1" spc="75" dirty="0">
                <a:solidFill>
                  <a:srgbClr val="001F5F"/>
                </a:solidFill>
                <a:latin typeface="Arial"/>
                <a:cs typeface="Arial"/>
              </a:rPr>
              <a:t>delle</a:t>
            </a:r>
            <a:r>
              <a:rPr sz="1800" b="1" spc="-110" dirty="0">
                <a:solidFill>
                  <a:srgbClr val="001F5F"/>
                </a:solidFill>
                <a:latin typeface="Arial"/>
                <a:cs typeface="Arial"/>
              </a:rPr>
              <a:t> </a:t>
            </a:r>
            <a:r>
              <a:rPr sz="1800" b="1" spc="125" dirty="0">
                <a:solidFill>
                  <a:srgbClr val="001F5F"/>
                </a:solidFill>
                <a:latin typeface="Arial"/>
                <a:cs typeface="Arial"/>
              </a:rPr>
              <a:t>attività</a:t>
            </a:r>
            <a:r>
              <a:rPr sz="1800" b="1" spc="-135" dirty="0">
                <a:solidFill>
                  <a:srgbClr val="001F5F"/>
                </a:solidFill>
                <a:latin typeface="Arial"/>
                <a:cs typeface="Arial"/>
              </a:rPr>
              <a:t> </a:t>
            </a:r>
            <a:r>
              <a:rPr sz="1800" b="1" spc="75" dirty="0">
                <a:solidFill>
                  <a:srgbClr val="001F5F"/>
                </a:solidFill>
                <a:latin typeface="Arial"/>
                <a:cs typeface="Arial"/>
              </a:rPr>
              <a:t>di</a:t>
            </a:r>
            <a:r>
              <a:rPr sz="1800" b="1" spc="-114" dirty="0">
                <a:solidFill>
                  <a:srgbClr val="001F5F"/>
                </a:solidFill>
                <a:latin typeface="Arial"/>
                <a:cs typeface="Arial"/>
              </a:rPr>
              <a:t> </a:t>
            </a:r>
            <a:r>
              <a:rPr sz="1800" b="1" spc="90" dirty="0">
                <a:solidFill>
                  <a:srgbClr val="001F5F"/>
                </a:solidFill>
                <a:latin typeface="Arial"/>
                <a:cs typeface="Arial"/>
              </a:rPr>
              <a:t>ricerca</a:t>
            </a:r>
            <a:r>
              <a:rPr sz="1800" b="1" spc="-100" dirty="0">
                <a:solidFill>
                  <a:srgbClr val="001F5F"/>
                </a:solidFill>
                <a:latin typeface="Arial"/>
                <a:cs typeface="Arial"/>
              </a:rPr>
              <a:t> </a:t>
            </a:r>
            <a:r>
              <a:rPr sz="1800" b="1" spc="105" dirty="0">
                <a:solidFill>
                  <a:srgbClr val="001F5F"/>
                </a:solidFill>
                <a:latin typeface="Arial"/>
                <a:cs typeface="Arial"/>
              </a:rPr>
              <a:t>e</a:t>
            </a:r>
            <a:r>
              <a:rPr sz="1800" b="1" spc="-110" dirty="0">
                <a:solidFill>
                  <a:srgbClr val="001F5F"/>
                </a:solidFill>
                <a:latin typeface="Arial"/>
                <a:cs typeface="Arial"/>
              </a:rPr>
              <a:t> </a:t>
            </a:r>
            <a:r>
              <a:rPr sz="1800" b="1" spc="105" dirty="0">
                <a:solidFill>
                  <a:srgbClr val="001F5F"/>
                </a:solidFill>
                <a:latin typeface="Arial"/>
                <a:cs typeface="Arial"/>
              </a:rPr>
              <a:t>trasferimento</a:t>
            </a:r>
            <a:r>
              <a:rPr sz="1800" b="1" spc="-105" dirty="0">
                <a:solidFill>
                  <a:srgbClr val="001F5F"/>
                </a:solidFill>
                <a:latin typeface="Arial"/>
                <a:cs typeface="Arial"/>
              </a:rPr>
              <a:t> </a:t>
            </a:r>
            <a:r>
              <a:rPr sz="1800" b="1" spc="75" dirty="0">
                <a:solidFill>
                  <a:srgbClr val="001F5F"/>
                </a:solidFill>
                <a:latin typeface="Arial"/>
                <a:cs typeface="Arial"/>
              </a:rPr>
              <a:t>tecnologico</a:t>
            </a:r>
            <a:r>
              <a:rPr sz="1800" b="1" spc="-135" dirty="0">
                <a:solidFill>
                  <a:srgbClr val="001F5F"/>
                </a:solidFill>
                <a:latin typeface="Arial"/>
                <a:cs typeface="Arial"/>
              </a:rPr>
              <a:t> </a:t>
            </a:r>
            <a:r>
              <a:rPr sz="1800" b="1" spc="70" dirty="0">
                <a:solidFill>
                  <a:srgbClr val="001F5F"/>
                </a:solidFill>
                <a:latin typeface="Arial"/>
                <a:cs typeface="Arial"/>
              </a:rPr>
              <a:t>in</a:t>
            </a:r>
            <a:r>
              <a:rPr sz="1800" b="1" spc="-125" dirty="0">
                <a:solidFill>
                  <a:srgbClr val="001F5F"/>
                </a:solidFill>
                <a:latin typeface="Arial"/>
                <a:cs typeface="Arial"/>
              </a:rPr>
              <a:t> </a:t>
            </a:r>
            <a:r>
              <a:rPr sz="1800" b="1" spc="114" dirty="0">
                <a:solidFill>
                  <a:srgbClr val="001F5F"/>
                </a:solidFill>
                <a:latin typeface="Arial"/>
                <a:cs typeface="Arial"/>
              </a:rPr>
              <a:t>stretta</a:t>
            </a:r>
            <a:r>
              <a:rPr sz="1800" b="1" spc="-114" dirty="0">
                <a:solidFill>
                  <a:srgbClr val="001F5F"/>
                </a:solidFill>
                <a:latin typeface="Arial"/>
                <a:cs typeface="Arial"/>
              </a:rPr>
              <a:t> </a:t>
            </a:r>
            <a:r>
              <a:rPr sz="1800" b="1" spc="80" dirty="0">
                <a:solidFill>
                  <a:srgbClr val="001F5F"/>
                </a:solidFill>
                <a:latin typeface="Arial"/>
                <a:cs typeface="Arial"/>
              </a:rPr>
              <a:t>collaborazione</a:t>
            </a:r>
            <a:r>
              <a:rPr sz="1800" b="1" spc="-125" dirty="0">
                <a:solidFill>
                  <a:srgbClr val="001F5F"/>
                </a:solidFill>
                <a:latin typeface="Arial"/>
                <a:cs typeface="Arial"/>
              </a:rPr>
              <a:t> </a:t>
            </a:r>
            <a:r>
              <a:rPr sz="1800" b="1" spc="140" dirty="0">
                <a:solidFill>
                  <a:srgbClr val="001F5F"/>
                </a:solidFill>
                <a:latin typeface="Arial"/>
                <a:cs typeface="Arial"/>
              </a:rPr>
              <a:t>tra</a:t>
            </a:r>
            <a:endParaRPr sz="1800" dirty="0">
              <a:latin typeface="Arial"/>
              <a:cs typeface="Arial"/>
            </a:endParaRPr>
          </a:p>
          <a:p>
            <a:pPr marL="2540" algn="ctr">
              <a:lnSpc>
                <a:spcPts val="2055"/>
              </a:lnSpc>
            </a:pPr>
            <a:r>
              <a:rPr sz="1800" b="1" spc="85" dirty="0">
                <a:solidFill>
                  <a:srgbClr val="001F5F"/>
                </a:solidFill>
                <a:latin typeface="Arial"/>
                <a:cs typeface="Arial"/>
              </a:rPr>
              <a:t>università,</a:t>
            </a:r>
            <a:r>
              <a:rPr sz="1800" b="1" spc="-135" dirty="0">
                <a:solidFill>
                  <a:srgbClr val="001F5F"/>
                </a:solidFill>
                <a:latin typeface="Arial"/>
                <a:cs typeface="Arial"/>
              </a:rPr>
              <a:t> </a:t>
            </a:r>
            <a:r>
              <a:rPr sz="1800" b="1" spc="90" dirty="0">
                <a:solidFill>
                  <a:srgbClr val="001F5F"/>
                </a:solidFill>
                <a:latin typeface="Arial"/>
                <a:cs typeface="Arial"/>
              </a:rPr>
              <a:t>centri</a:t>
            </a:r>
            <a:r>
              <a:rPr sz="1800" b="1" spc="-114" dirty="0">
                <a:solidFill>
                  <a:srgbClr val="001F5F"/>
                </a:solidFill>
                <a:latin typeface="Arial"/>
                <a:cs typeface="Arial"/>
              </a:rPr>
              <a:t> </a:t>
            </a:r>
            <a:r>
              <a:rPr sz="1800" b="1" spc="75" dirty="0">
                <a:solidFill>
                  <a:srgbClr val="001F5F"/>
                </a:solidFill>
                <a:latin typeface="Arial"/>
                <a:cs typeface="Arial"/>
              </a:rPr>
              <a:t>di</a:t>
            </a:r>
            <a:r>
              <a:rPr sz="1800" b="1" spc="-120" dirty="0">
                <a:solidFill>
                  <a:srgbClr val="001F5F"/>
                </a:solidFill>
                <a:latin typeface="Arial"/>
                <a:cs typeface="Arial"/>
              </a:rPr>
              <a:t> </a:t>
            </a:r>
            <a:r>
              <a:rPr sz="1800" b="1" spc="95" dirty="0">
                <a:solidFill>
                  <a:srgbClr val="001F5F"/>
                </a:solidFill>
                <a:latin typeface="Arial"/>
                <a:cs typeface="Arial"/>
              </a:rPr>
              <a:t>ricerca</a:t>
            </a:r>
            <a:r>
              <a:rPr sz="1800" b="1" spc="-105" dirty="0">
                <a:solidFill>
                  <a:srgbClr val="001F5F"/>
                </a:solidFill>
                <a:latin typeface="Arial"/>
                <a:cs typeface="Arial"/>
              </a:rPr>
              <a:t> </a:t>
            </a:r>
            <a:r>
              <a:rPr sz="1800" b="1" spc="105" dirty="0">
                <a:solidFill>
                  <a:srgbClr val="001F5F"/>
                </a:solidFill>
                <a:latin typeface="Arial"/>
                <a:cs typeface="Arial"/>
              </a:rPr>
              <a:t>e</a:t>
            </a:r>
            <a:r>
              <a:rPr sz="1800" b="1" spc="-120" dirty="0">
                <a:solidFill>
                  <a:srgbClr val="001F5F"/>
                </a:solidFill>
                <a:latin typeface="Arial"/>
                <a:cs typeface="Arial"/>
              </a:rPr>
              <a:t> </a:t>
            </a:r>
            <a:r>
              <a:rPr sz="1800" b="1" spc="95" dirty="0">
                <a:solidFill>
                  <a:srgbClr val="001F5F"/>
                </a:solidFill>
                <a:latin typeface="Arial"/>
                <a:cs typeface="Arial"/>
              </a:rPr>
              <a:t>aziende</a:t>
            </a:r>
            <a:endParaRPr sz="1800" dirty="0">
              <a:latin typeface="Arial"/>
              <a:cs typeface="Arial"/>
            </a:endParaRPr>
          </a:p>
          <a:p>
            <a:pPr>
              <a:lnSpc>
                <a:spcPct val="100000"/>
              </a:lnSpc>
              <a:spcBef>
                <a:spcPts val="15"/>
              </a:spcBef>
            </a:pPr>
            <a:endParaRPr sz="2600" dirty="0">
              <a:latin typeface="Arial"/>
              <a:cs typeface="Arial"/>
            </a:endParaRPr>
          </a:p>
          <a:p>
            <a:pPr algn="ctr">
              <a:lnSpc>
                <a:spcPts val="2050"/>
              </a:lnSpc>
            </a:pPr>
            <a:r>
              <a:rPr sz="1800" b="1" spc="95" dirty="0">
                <a:solidFill>
                  <a:srgbClr val="001F5F"/>
                </a:solidFill>
                <a:latin typeface="Arial"/>
                <a:cs typeface="Arial"/>
              </a:rPr>
              <a:t>Potenziamento</a:t>
            </a:r>
            <a:r>
              <a:rPr sz="1800" b="1" spc="-125" dirty="0">
                <a:solidFill>
                  <a:srgbClr val="001F5F"/>
                </a:solidFill>
                <a:latin typeface="Arial"/>
                <a:cs typeface="Arial"/>
              </a:rPr>
              <a:t> </a:t>
            </a:r>
            <a:r>
              <a:rPr sz="1800" b="1" spc="85" dirty="0">
                <a:solidFill>
                  <a:srgbClr val="001F5F"/>
                </a:solidFill>
                <a:latin typeface="Arial"/>
                <a:cs typeface="Arial"/>
              </a:rPr>
              <a:t>dei</a:t>
            </a:r>
            <a:r>
              <a:rPr sz="1800" b="1" spc="-110" dirty="0">
                <a:solidFill>
                  <a:srgbClr val="001F5F"/>
                </a:solidFill>
                <a:latin typeface="Arial"/>
                <a:cs typeface="Arial"/>
              </a:rPr>
              <a:t> </a:t>
            </a:r>
            <a:r>
              <a:rPr sz="1800" b="1" spc="95" dirty="0">
                <a:solidFill>
                  <a:srgbClr val="001F5F"/>
                </a:solidFill>
                <a:latin typeface="Arial"/>
                <a:cs typeface="Arial"/>
              </a:rPr>
              <a:t>laboratori</a:t>
            </a:r>
            <a:r>
              <a:rPr sz="1800" b="1" spc="-114" dirty="0">
                <a:solidFill>
                  <a:srgbClr val="001F5F"/>
                </a:solidFill>
                <a:latin typeface="Arial"/>
                <a:cs typeface="Arial"/>
              </a:rPr>
              <a:t> </a:t>
            </a:r>
            <a:r>
              <a:rPr sz="1800" b="1" spc="105" dirty="0">
                <a:solidFill>
                  <a:srgbClr val="001F5F"/>
                </a:solidFill>
                <a:latin typeface="Arial"/>
                <a:cs typeface="Arial"/>
              </a:rPr>
              <a:t>e</a:t>
            </a:r>
            <a:r>
              <a:rPr sz="1800" b="1" spc="-110" dirty="0">
                <a:solidFill>
                  <a:srgbClr val="001F5F"/>
                </a:solidFill>
                <a:latin typeface="Arial"/>
                <a:cs typeface="Arial"/>
              </a:rPr>
              <a:t> </a:t>
            </a:r>
            <a:r>
              <a:rPr sz="1800" b="1" spc="75" dirty="0">
                <a:solidFill>
                  <a:srgbClr val="001F5F"/>
                </a:solidFill>
                <a:latin typeface="Arial"/>
                <a:cs typeface="Arial"/>
              </a:rPr>
              <a:t>delle</a:t>
            </a:r>
            <a:r>
              <a:rPr sz="1800" b="1" spc="-105" dirty="0">
                <a:solidFill>
                  <a:srgbClr val="001F5F"/>
                </a:solidFill>
                <a:latin typeface="Arial"/>
                <a:cs typeface="Arial"/>
              </a:rPr>
              <a:t> </a:t>
            </a:r>
            <a:r>
              <a:rPr sz="1800" b="1" spc="95" dirty="0">
                <a:solidFill>
                  <a:srgbClr val="001F5F"/>
                </a:solidFill>
                <a:latin typeface="Arial"/>
                <a:cs typeface="Arial"/>
              </a:rPr>
              <a:t>infrastrutture</a:t>
            </a:r>
            <a:r>
              <a:rPr sz="1800" b="1" spc="-125" dirty="0">
                <a:solidFill>
                  <a:srgbClr val="001F5F"/>
                </a:solidFill>
                <a:latin typeface="Arial"/>
                <a:cs typeface="Arial"/>
              </a:rPr>
              <a:t> </a:t>
            </a:r>
            <a:r>
              <a:rPr sz="1800" b="1" spc="75" dirty="0">
                <a:solidFill>
                  <a:srgbClr val="001F5F"/>
                </a:solidFill>
                <a:latin typeface="Arial"/>
                <a:cs typeface="Arial"/>
              </a:rPr>
              <a:t>di</a:t>
            </a:r>
            <a:r>
              <a:rPr sz="1800" b="1" spc="-114" dirty="0">
                <a:solidFill>
                  <a:srgbClr val="001F5F"/>
                </a:solidFill>
                <a:latin typeface="Arial"/>
                <a:cs typeface="Arial"/>
              </a:rPr>
              <a:t> </a:t>
            </a:r>
            <a:r>
              <a:rPr sz="1800" b="1" spc="95" dirty="0">
                <a:solidFill>
                  <a:srgbClr val="001F5F"/>
                </a:solidFill>
                <a:latin typeface="Arial"/>
                <a:cs typeface="Arial"/>
              </a:rPr>
              <a:t>ricerca</a:t>
            </a:r>
            <a:r>
              <a:rPr sz="1800" b="1" spc="-100" dirty="0">
                <a:solidFill>
                  <a:srgbClr val="001F5F"/>
                </a:solidFill>
                <a:latin typeface="Arial"/>
                <a:cs typeface="Arial"/>
              </a:rPr>
              <a:t> </a:t>
            </a:r>
            <a:r>
              <a:rPr sz="1800" b="1" spc="110" dirty="0">
                <a:solidFill>
                  <a:srgbClr val="001F5F"/>
                </a:solidFill>
                <a:latin typeface="Arial"/>
                <a:cs typeface="Arial"/>
              </a:rPr>
              <a:t>aperti</a:t>
            </a:r>
            <a:r>
              <a:rPr sz="1800" b="1" spc="-114" dirty="0">
                <a:solidFill>
                  <a:srgbClr val="001F5F"/>
                </a:solidFill>
                <a:latin typeface="Arial"/>
                <a:cs typeface="Arial"/>
              </a:rPr>
              <a:t> </a:t>
            </a:r>
            <a:r>
              <a:rPr sz="1800" b="1" spc="125" dirty="0">
                <a:solidFill>
                  <a:srgbClr val="001F5F"/>
                </a:solidFill>
                <a:latin typeface="Arial"/>
                <a:cs typeface="Arial"/>
              </a:rPr>
              <a:t>al</a:t>
            </a:r>
            <a:r>
              <a:rPr sz="1800" b="1" spc="-114" dirty="0">
                <a:solidFill>
                  <a:srgbClr val="001F5F"/>
                </a:solidFill>
                <a:latin typeface="Arial"/>
                <a:cs typeface="Arial"/>
              </a:rPr>
              <a:t> </a:t>
            </a:r>
            <a:r>
              <a:rPr sz="1800" b="1" spc="70" dirty="0">
                <a:solidFill>
                  <a:srgbClr val="001F5F"/>
                </a:solidFill>
                <a:latin typeface="Arial"/>
                <a:cs typeface="Arial"/>
              </a:rPr>
              <a:t>territorio</a:t>
            </a:r>
            <a:r>
              <a:rPr sz="1800" b="1" spc="-100" dirty="0">
                <a:solidFill>
                  <a:srgbClr val="001F5F"/>
                </a:solidFill>
                <a:latin typeface="Arial"/>
                <a:cs typeface="Arial"/>
              </a:rPr>
              <a:t> </a:t>
            </a:r>
            <a:r>
              <a:rPr sz="1800" b="1" spc="105" dirty="0">
                <a:solidFill>
                  <a:srgbClr val="001F5F"/>
                </a:solidFill>
                <a:latin typeface="Arial"/>
                <a:cs typeface="Arial"/>
              </a:rPr>
              <a:t>e</a:t>
            </a:r>
            <a:r>
              <a:rPr sz="1800" b="1" spc="-110" dirty="0">
                <a:solidFill>
                  <a:srgbClr val="001F5F"/>
                </a:solidFill>
                <a:latin typeface="Arial"/>
                <a:cs typeface="Arial"/>
              </a:rPr>
              <a:t> </a:t>
            </a:r>
            <a:r>
              <a:rPr sz="1800" b="1" spc="100" dirty="0">
                <a:solidFill>
                  <a:srgbClr val="001F5F"/>
                </a:solidFill>
                <a:latin typeface="Arial"/>
                <a:cs typeface="Arial"/>
              </a:rPr>
              <a:t>agli</a:t>
            </a:r>
            <a:endParaRPr sz="1800" dirty="0">
              <a:latin typeface="Arial"/>
              <a:cs typeface="Arial"/>
            </a:endParaRPr>
          </a:p>
          <a:p>
            <a:pPr marL="1905" algn="ctr">
              <a:lnSpc>
                <a:spcPts val="2050"/>
              </a:lnSpc>
            </a:pPr>
            <a:r>
              <a:rPr sz="1800" b="1" spc="95" dirty="0">
                <a:solidFill>
                  <a:srgbClr val="001F5F"/>
                </a:solidFill>
                <a:latin typeface="Arial"/>
                <a:cs typeface="Arial"/>
              </a:rPr>
              <a:t>stakeholder</a:t>
            </a:r>
            <a:endParaRPr sz="1800" dirty="0">
              <a:latin typeface="Arial"/>
              <a:cs typeface="Arial"/>
            </a:endParaRPr>
          </a:p>
          <a:p>
            <a:pPr>
              <a:lnSpc>
                <a:spcPct val="100000"/>
              </a:lnSpc>
              <a:spcBef>
                <a:spcPts val="15"/>
              </a:spcBef>
            </a:pPr>
            <a:endParaRPr sz="2600" dirty="0">
              <a:latin typeface="Arial"/>
              <a:cs typeface="Arial"/>
            </a:endParaRPr>
          </a:p>
          <a:p>
            <a:pPr algn="ctr">
              <a:lnSpc>
                <a:spcPct val="100000"/>
              </a:lnSpc>
              <a:spcBef>
                <a:spcPts val="5"/>
              </a:spcBef>
            </a:pPr>
            <a:r>
              <a:rPr sz="1800" b="1" spc="170" dirty="0">
                <a:solidFill>
                  <a:srgbClr val="001F5F"/>
                </a:solidFill>
                <a:latin typeface="Arial"/>
                <a:cs typeface="Arial"/>
              </a:rPr>
              <a:t>800</a:t>
            </a:r>
            <a:r>
              <a:rPr sz="1800" b="1" spc="-120" dirty="0">
                <a:solidFill>
                  <a:srgbClr val="001F5F"/>
                </a:solidFill>
                <a:latin typeface="Arial"/>
                <a:cs typeface="Arial"/>
              </a:rPr>
              <a:t> </a:t>
            </a:r>
            <a:r>
              <a:rPr sz="1800" b="1" spc="85" dirty="0">
                <a:solidFill>
                  <a:srgbClr val="001F5F"/>
                </a:solidFill>
                <a:latin typeface="Arial"/>
                <a:cs typeface="Arial"/>
              </a:rPr>
              <a:t>nuovi</a:t>
            </a:r>
            <a:r>
              <a:rPr sz="1800" b="1" spc="-114" dirty="0">
                <a:solidFill>
                  <a:srgbClr val="001F5F"/>
                </a:solidFill>
                <a:latin typeface="Arial"/>
                <a:cs typeface="Arial"/>
              </a:rPr>
              <a:t> </a:t>
            </a:r>
            <a:r>
              <a:rPr sz="1800" b="1" spc="85" dirty="0">
                <a:solidFill>
                  <a:srgbClr val="001F5F"/>
                </a:solidFill>
                <a:latin typeface="Arial"/>
                <a:cs typeface="Arial"/>
              </a:rPr>
              <a:t>ricercatori</a:t>
            </a:r>
            <a:r>
              <a:rPr sz="1800" b="1" spc="-110" dirty="0">
                <a:solidFill>
                  <a:srgbClr val="001F5F"/>
                </a:solidFill>
                <a:latin typeface="Arial"/>
                <a:cs typeface="Arial"/>
              </a:rPr>
              <a:t> </a:t>
            </a:r>
            <a:r>
              <a:rPr sz="1800" b="1" spc="105" dirty="0">
                <a:solidFill>
                  <a:srgbClr val="001F5F"/>
                </a:solidFill>
                <a:latin typeface="Arial"/>
                <a:cs typeface="Arial"/>
              </a:rPr>
              <a:t>e</a:t>
            </a:r>
            <a:r>
              <a:rPr sz="1800" b="1" spc="-110" dirty="0">
                <a:solidFill>
                  <a:srgbClr val="001F5F"/>
                </a:solidFill>
                <a:latin typeface="Arial"/>
                <a:cs typeface="Arial"/>
              </a:rPr>
              <a:t> </a:t>
            </a:r>
            <a:r>
              <a:rPr sz="1800" b="1" spc="70" dirty="0">
                <a:solidFill>
                  <a:srgbClr val="001F5F"/>
                </a:solidFill>
                <a:latin typeface="Arial"/>
                <a:cs typeface="Arial"/>
              </a:rPr>
              <a:t>tecnologi,</a:t>
            </a:r>
            <a:r>
              <a:rPr sz="1800" b="1" spc="-130" dirty="0">
                <a:solidFill>
                  <a:srgbClr val="001F5F"/>
                </a:solidFill>
                <a:latin typeface="Arial"/>
                <a:cs typeface="Arial"/>
              </a:rPr>
              <a:t> </a:t>
            </a:r>
            <a:r>
              <a:rPr sz="1800" b="1" spc="165" dirty="0">
                <a:solidFill>
                  <a:srgbClr val="001F5F"/>
                </a:solidFill>
                <a:latin typeface="Arial"/>
                <a:cs typeface="Arial"/>
              </a:rPr>
              <a:t>500</a:t>
            </a:r>
            <a:r>
              <a:rPr sz="1800" b="1" spc="-100" dirty="0">
                <a:solidFill>
                  <a:srgbClr val="001F5F"/>
                </a:solidFill>
                <a:latin typeface="Arial"/>
                <a:cs typeface="Arial"/>
              </a:rPr>
              <a:t> </a:t>
            </a:r>
            <a:r>
              <a:rPr sz="1800" b="1" spc="85" dirty="0">
                <a:solidFill>
                  <a:srgbClr val="001F5F"/>
                </a:solidFill>
                <a:latin typeface="Arial"/>
                <a:cs typeface="Arial"/>
              </a:rPr>
              <a:t>nuovi</a:t>
            </a:r>
            <a:r>
              <a:rPr sz="1800" b="1" spc="-125" dirty="0">
                <a:solidFill>
                  <a:srgbClr val="001F5F"/>
                </a:solidFill>
                <a:latin typeface="Arial"/>
                <a:cs typeface="Arial"/>
              </a:rPr>
              <a:t> </a:t>
            </a:r>
            <a:r>
              <a:rPr sz="1800" b="1" spc="100" dirty="0">
                <a:solidFill>
                  <a:srgbClr val="001F5F"/>
                </a:solidFill>
                <a:latin typeface="Arial"/>
                <a:cs typeface="Arial"/>
              </a:rPr>
              <a:t>dottorandi</a:t>
            </a:r>
            <a:r>
              <a:rPr sz="1800" b="1" spc="-114" dirty="0">
                <a:solidFill>
                  <a:srgbClr val="001F5F"/>
                </a:solidFill>
                <a:latin typeface="Arial"/>
                <a:cs typeface="Arial"/>
              </a:rPr>
              <a:t> </a:t>
            </a:r>
            <a:r>
              <a:rPr sz="1800" b="1" spc="105" dirty="0">
                <a:solidFill>
                  <a:srgbClr val="001F5F"/>
                </a:solidFill>
                <a:latin typeface="Arial"/>
                <a:cs typeface="Arial"/>
              </a:rPr>
              <a:t>e</a:t>
            </a:r>
            <a:r>
              <a:rPr sz="1800" b="1" spc="-110" dirty="0">
                <a:solidFill>
                  <a:srgbClr val="001F5F"/>
                </a:solidFill>
                <a:latin typeface="Arial"/>
                <a:cs typeface="Arial"/>
              </a:rPr>
              <a:t> </a:t>
            </a:r>
            <a:r>
              <a:rPr sz="1800" b="1" spc="5" dirty="0">
                <a:solidFill>
                  <a:srgbClr val="001F5F"/>
                </a:solidFill>
                <a:latin typeface="Arial"/>
                <a:cs typeface="Arial"/>
              </a:rPr>
              <a:t>100</a:t>
            </a:r>
            <a:r>
              <a:rPr sz="1800" b="1" spc="-120" dirty="0">
                <a:solidFill>
                  <a:srgbClr val="001F5F"/>
                </a:solidFill>
                <a:latin typeface="Arial"/>
                <a:cs typeface="Arial"/>
              </a:rPr>
              <a:t> </a:t>
            </a:r>
            <a:r>
              <a:rPr sz="1800" b="1" spc="55" dirty="0">
                <a:solidFill>
                  <a:srgbClr val="001F5F"/>
                </a:solidFill>
                <a:latin typeface="Arial"/>
                <a:cs typeface="Arial"/>
              </a:rPr>
              <a:t>borsisti</a:t>
            </a:r>
            <a:r>
              <a:rPr sz="1800" b="1" spc="-125" dirty="0">
                <a:solidFill>
                  <a:srgbClr val="001F5F"/>
                </a:solidFill>
                <a:latin typeface="Arial"/>
                <a:cs typeface="Arial"/>
              </a:rPr>
              <a:t> </a:t>
            </a:r>
            <a:r>
              <a:rPr sz="1800" b="1" spc="75" dirty="0">
                <a:solidFill>
                  <a:srgbClr val="001F5F"/>
                </a:solidFill>
                <a:latin typeface="Arial"/>
                <a:cs typeface="Arial"/>
              </a:rPr>
              <a:t>di</a:t>
            </a:r>
            <a:r>
              <a:rPr sz="1800" b="1" spc="-114" dirty="0">
                <a:solidFill>
                  <a:srgbClr val="001F5F"/>
                </a:solidFill>
                <a:latin typeface="Arial"/>
                <a:cs typeface="Arial"/>
              </a:rPr>
              <a:t> </a:t>
            </a:r>
            <a:r>
              <a:rPr sz="1800" b="1" spc="95" dirty="0">
                <a:solidFill>
                  <a:srgbClr val="001F5F"/>
                </a:solidFill>
                <a:latin typeface="Arial"/>
                <a:cs typeface="Arial"/>
              </a:rPr>
              <a:t>ricerca</a:t>
            </a:r>
            <a:r>
              <a:rPr sz="1800" b="1" spc="-100" dirty="0">
                <a:solidFill>
                  <a:srgbClr val="001F5F"/>
                </a:solidFill>
                <a:latin typeface="Arial"/>
                <a:cs typeface="Arial"/>
              </a:rPr>
              <a:t> </a:t>
            </a:r>
            <a:r>
              <a:rPr sz="1800" b="1" spc="70" dirty="0">
                <a:solidFill>
                  <a:srgbClr val="001F5F"/>
                </a:solidFill>
                <a:latin typeface="Arial"/>
                <a:cs typeface="Arial"/>
              </a:rPr>
              <a:t>in</a:t>
            </a:r>
            <a:r>
              <a:rPr sz="1800" b="1" spc="-114" dirty="0">
                <a:solidFill>
                  <a:srgbClr val="001F5F"/>
                </a:solidFill>
                <a:latin typeface="Arial"/>
                <a:cs typeface="Arial"/>
              </a:rPr>
              <a:t> </a:t>
            </a:r>
            <a:r>
              <a:rPr sz="1800" b="1" spc="165" dirty="0">
                <a:solidFill>
                  <a:srgbClr val="001F5F"/>
                </a:solidFill>
                <a:latin typeface="Arial"/>
                <a:cs typeface="Arial"/>
              </a:rPr>
              <a:t>5</a:t>
            </a:r>
            <a:r>
              <a:rPr sz="1800" b="1" spc="-114" dirty="0">
                <a:solidFill>
                  <a:srgbClr val="001F5F"/>
                </a:solidFill>
                <a:latin typeface="Arial"/>
                <a:cs typeface="Arial"/>
              </a:rPr>
              <a:t> </a:t>
            </a:r>
            <a:r>
              <a:rPr sz="1800" b="1" spc="114" dirty="0">
                <a:solidFill>
                  <a:srgbClr val="001F5F"/>
                </a:solidFill>
                <a:latin typeface="Arial"/>
                <a:cs typeface="Arial"/>
              </a:rPr>
              <a:t>anni</a:t>
            </a:r>
            <a:endParaRPr sz="1800" dirty="0">
              <a:latin typeface="Arial"/>
              <a:cs typeface="Arial"/>
            </a:endParaRPr>
          </a:p>
          <a:p>
            <a:pPr>
              <a:lnSpc>
                <a:spcPct val="100000"/>
              </a:lnSpc>
            </a:pPr>
            <a:endParaRPr sz="2500" dirty="0">
              <a:latin typeface="Arial"/>
              <a:cs typeface="Arial"/>
            </a:endParaRPr>
          </a:p>
          <a:p>
            <a:pPr algn="ctr">
              <a:lnSpc>
                <a:spcPct val="100000"/>
              </a:lnSpc>
              <a:spcBef>
                <a:spcPts val="2075"/>
              </a:spcBef>
            </a:pPr>
            <a:r>
              <a:rPr sz="1800" b="1" spc="75" dirty="0">
                <a:solidFill>
                  <a:srgbClr val="001F5F"/>
                </a:solidFill>
                <a:latin typeface="Arial"/>
                <a:cs typeface="Arial"/>
              </a:rPr>
              <a:t>Raddoppio</a:t>
            </a:r>
            <a:r>
              <a:rPr sz="1800" b="1" spc="-105" dirty="0">
                <a:solidFill>
                  <a:srgbClr val="001F5F"/>
                </a:solidFill>
                <a:latin typeface="Arial"/>
                <a:cs typeface="Arial"/>
              </a:rPr>
              <a:t> </a:t>
            </a:r>
            <a:r>
              <a:rPr sz="1800" b="1" spc="70" dirty="0">
                <a:solidFill>
                  <a:srgbClr val="001F5F"/>
                </a:solidFill>
                <a:latin typeface="Arial"/>
                <a:cs typeface="Arial"/>
              </a:rPr>
              <a:t>in</a:t>
            </a:r>
            <a:r>
              <a:rPr sz="1800" b="1" spc="-110" dirty="0">
                <a:solidFill>
                  <a:srgbClr val="001F5F"/>
                </a:solidFill>
                <a:latin typeface="Arial"/>
                <a:cs typeface="Arial"/>
              </a:rPr>
              <a:t> </a:t>
            </a:r>
            <a:r>
              <a:rPr sz="1800" b="1" spc="165" dirty="0">
                <a:solidFill>
                  <a:srgbClr val="001F5F"/>
                </a:solidFill>
                <a:latin typeface="Arial"/>
                <a:cs typeface="Arial"/>
              </a:rPr>
              <a:t>5</a:t>
            </a:r>
            <a:r>
              <a:rPr sz="1800" b="1" spc="-100" dirty="0">
                <a:solidFill>
                  <a:srgbClr val="001F5F"/>
                </a:solidFill>
                <a:latin typeface="Arial"/>
                <a:cs typeface="Arial"/>
              </a:rPr>
              <a:t> </a:t>
            </a:r>
            <a:r>
              <a:rPr sz="1800" b="1" spc="114" dirty="0">
                <a:solidFill>
                  <a:srgbClr val="001F5F"/>
                </a:solidFill>
                <a:latin typeface="Arial"/>
                <a:cs typeface="Arial"/>
              </a:rPr>
              <a:t>anni</a:t>
            </a:r>
            <a:r>
              <a:rPr sz="1800" b="1" spc="-100" dirty="0">
                <a:solidFill>
                  <a:srgbClr val="001F5F"/>
                </a:solidFill>
                <a:latin typeface="Arial"/>
                <a:cs typeface="Arial"/>
              </a:rPr>
              <a:t> </a:t>
            </a:r>
            <a:r>
              <a:rPr sz="1800" b="1" spc="85" dirty="0">
                <a:solidFill>
                  <a:srgbClr val="001F5F"/>
                </a:solidFill>
                <a:latin typeface="Arial"/>
                <a:cs typeface="Arial"/>
              </a:rPr>
              <a:t>del</a:t>
            </a:r>
            <a:r>
              <a:rPr sz="1800" b="1" spc="-110" dirty="0">
                <a:solidFill>
                  <a:srgbClr val="001F5F"/>
                </a:solidFill>
                <a:latin typeface="Arial"/>
                <a:cs typeface="Arial"/>
              </a:rPr>
              <a:t> </a:t>
            </a:r>
            <a:r>
              <a:rPr sz="1800" b="1" spc="120" dirty="0">
                <a:solidFill>
                  <a:srgbClr val="001F5F"/>
                </a:solidFill>
                <a:latin typeface="Arial"/>
                <a:cs typeface="Arial"/>
              </a:rPr>
              <a:t>numero</a:t>
            </a:r>
            <a:r>
              <a:rPr sz="1800" b="1" spc="-95" dirty="0">
                <a:solidFill>
                  <a:srgbClr val="001F5F"/>
                </a:solidFill>
                <a:latin typeface="Arial"/>
                <a:cs typeface="Arial"/>
              </a:rPr>
              <a:t> </a:t>
            </a:r>
            <a:r>
              <a:rPr sz="1800" b="1" spc="75" dirty="0">
                <a:solidFill>
                  <a:srgbClr val="001F5F"/>
                </a:solidFill>
                <a:latin typeface="Arial"/>
                <a:cs typeface="Arial"/>
              </a:rPr>
              <a:t>di</a:t>
            </a:r>
            <a:r>
              <a:rPr sz="1800" b="1" spc="-105" dirty="0">
                <a:solidFill>
                  <a:srgbClr val="001F5F"/>
                </a:solidFill>
                <a:latin typeface="Arial"/>
                <a:cs typeface="Arial"/>
              </a:rPr>
              <a:t> </a:t>
            </a:r>
            <a:r>
              <a:rPr sz="1800" b="1" spc="110" dirty="0">
                <a:solidFill>
                  <a:srgbClr val="001F5F"/>
                </a:solidFill>
                <a:latin typeface="Arial"/>
                <a:cs typeface="Arial"/>
              </a:rPr>
              <a:t>laureati</a:t>
            </a:r>
            <a:r>
              <a:rPr sz="1800" b="1" spc="-100" dirty="0">
                <a:solidFill>
                  <a:srgbClr val="001F5F"/>
                </a:solidFill>
                <a:latin typeface="Arial"/>
                <a:cs typeface="Arial"/>
              </a:rPr>
              <a:t> </a:t>
            </a:r>
            <a:r>
              <a:rPr sz="1800" b="1" spc="70" dirty="0">
                <a:solidFill>
                  <a:srgbClr val="001F5F"/>
                </a:solidFill>
                <a:latin typeface="Arial"/>
                <a:cs typeface="Arial"/>
              </a:rPr>
              <a:t>in</a:t>
            </a:r>
            <a:r>
              <a:rPr sz="1800" b="1" spc="-105" dirty="0">
                <a:solidFill>
                  <a:srgbClr val="001F5F"/>
                </a:solidFill>
                <a:latin typeface="Arial"/>
                <a:cs typeface="Arial"/>
              </a:rPr>
              <a:t> </a:t>
            </a:r>
            <a:r>
              <a:rPr sz="1800" b="1" spc="140" dirty="0">
                <a:solidFill>
                  <a:srgbClr val="001F5F"/>
                </a:solidFill>
                <a:latin typeface="Arial"/>
                <a:cs typeface="Arial"/>
              </a:rPr>
              <a:t>master</a:t>
            </a:r>
            <a:r>
              <a:rPr sz="1800" b="1" spc="-120" dirty="0">
                <a:solidFill>
                  <a:srgbClr val="001F5F"/>
                </a:solidFill>
                <a:latin typeface="Arial"/>
                <a:cs typeface="Arial"/>
              </a:rPr>
              <a:t> </a:t>
            </a:r>
            <a:r>
              <a:rPr sz="1800" b="1" spc="145" dirty="0">
                <a:solidFill>
                  <a:srgbClr val="001F5F"/>
                </a:solidFill>
                <a:latin typeface="Arial"/>
                <a:cs typeface="Arial"/>
              </a:rPr>
              <a:t>(+700)</a:t>
            </a:r>
            <a:r>
              <a:rPr sz="1800" b="1" spc="-95" dirty="0">
                <a:solidFill>
                  <a:srgbClr val="001F5F"/>
                </a:solidFill>
                <a:latin typeface="Arial"/>
                <a:cs typeface="Arial"/>
              </a:rPr>
              <a:t> </a:t>
            </a:r>
            <a:r>
              <a:rPr sz="1800" b="1" spc="75" dirty="0">
                <a:solidFill>
                  <a:srgbClr val="001F5F"/>
                </a:solidFill>
                <a:latin typeface="Arial"/>
                <a:cs typeface="Arial"/>
              </a:rPr>
              <a:t>nelle</a:t>
            </a:r>
            <a:r>
              <a:rPr sz="1800" b="1" spc="-105" dirty="0">
                <a:solidFill>
                  <a:srgbClr val="001F5F"/>
                </a:solidFill>
                <a:latin typeface="Arial"/>
                <a:cs typeface="Arial"/>
              </a:rPr>
              <a:t> </a:t>
            </a:r>
            <a:r>
              <a:rPr sz="1800" b="1" spc="120" dirty="0">
                <a:solidFill>
                  <a:srgbClr val="001F5F"/>
                </a:solidFill>
                <a:latin typeface="Arial"/>
                <a:cs typeface="Arial"/>
              </a:rPr>
              <a:t>aree</a:t>
            </a:r>
            <a:r>
              <a:rPr sz="1800" b="1" spc="-85" dirty="0">
                <a:solidFill>
                  <a:srgbClr val="001F5F"/>
                </a:solidFill>
                <a:latin typeface="Arial"/>
                <a:cs typeface="Arial"/>
              </a:rPr>
              <a:t> </a:t>
            </a:r>
            <a:r>
              <a:rPr sz="1800" b="1" spc="75" dirty="0">
                <a:solidFill>
                  <a:srgbClr val="001F5F"/>
                </a:solidFill>
                <a:latin typeface="Arial"/>
                <a:cs typeface="Arial"/>
              </a:rPr>
              <a:t>di</a:t>
            </a:r>
            <a:r>
              <a:rPr sz="1800" b="1" spc="-110" dirty="0">
                <a:solidFill>
                  <a:srgbClr val="001F5F"/>
                </a:solidFill>
                <a:latin typeface="Arial"/>
                <a:cs typeface="Arial"/>
              </a:rPr>
              <a:t> </a:t>
            </a:r>
            <a:r>
              <a:rPr sz="1800" b="1" spc="65" dirty="0">
                <a:solidFill>
                  <a:srgbClr val="001F5F"/>
                </a:solidFill>
                <a:latin typeface="Arial"/>
                <a:cs typeface="Arial"/>
              </a:rPr>
              <a:t>specializzazione</a:t>
            </a:r>
            <a:endParaRPr sz="1800" dirty="0">
              <a:latin typeface="Arial"/>
              <a:cs typeface="Arial"/>
            </a:endParaRPr>
          </a:p>
          <a:p>
            <a:pPr>
              <a:lnSpc>
                <a:spcPct val="100000"/>
              </a:lnSpc>
            </a:pPr>
            <a:endParaRPr sz="2500" dirty="0">
              <a:latin typeface="Arial"/>
              <a:cs typeface="Arial"/>
            </a:endParaRPr>
          </a:p>
          <a:p>
            <a:pPr algn="ctr">
              <a:lnSpc>
                <a:spcPts val="2055"/>
              </a:lnSpc>
              <a:spcBef>
                <a:spcPts val="2075"/>
              </a:spcBef>
            </a:pPr>
            <a:r>
              <a:rPr sz="1800" b="1" spc="40" dirty="0">
                <a:solidFill>
                  <a:srgbClr val="001F5F"/>
                </a:solidFill>
                <a:latin typeface="Arial"/>
                <a:cs typeface="Arial"/>
              </a:rPr>
              <a:t>1500</a:t>
            </a:r>
            <a:r>
              <a:rPr sz="1800" b="1" spc="-100" dirty="0">
                <a:solidFill>
                  <a:srgbClr val="001F5F"/>
                </a:solidFill>
                <a:latin typeface="Arial"/>
                <a:cs typeface="Arial"/>
              </a:rPr>
              <a:t> </a:t>
            </a:r>
            <a:r>
              <a:rPr sz="1800" b="1" spc="70" dirty="0">
                <a:solidFill>
                  <a:srgbClr val="001F5F"/>
                </a:solidFill>
                <a:latin typeface="Arial"/>
                <a:cs typeface="Arial"/>
              </a:rPr>
              <a:t>borse</a:t>
            </a:r>
            <a:r>
              <a:rPr sz="1800" b="1" spc="-105" dirty="0">
                <a:solidFill>
                  <a:srgbClr val="001F5F"/>
                </a:solidFill>
                <a:latin typeface="Arial"/>
                <a:cs typeface="Arial"/>
              </a:rPr>
              <a:t> </a:t>
            </a:r>
            <a:r>
              <a:rPr sz="1800" b="1" spc="75" dirty="0">
                <a:solidFill>
                  <a:srgbClr val="001F5F"/>
                </a:solidFill>
                <a:latin typeface="Arial"/>
                <a:cs typeface="Arial"/>
              </a:rPr>
              <a:t>di</a:t>
            </a:r>
            <a:r>
              <a:rPr sz="1800" b="1" spc="-114" dirty="0">
                <a:solidFill>
                  <a:srgbClr val="001F5F"/>
                </a:solidFill>
                <a:latin typeface="Arial"/>
                <a:cs typeface="Arial"/>
              </a:rPr>
              <a:t> </a:t>
            </a:r>
            <a:r>
              <a:rPr sz="1800" b="1" spc="70" dirty="0">
                <a:solidFill>
                  <a:srgbClr val="001F5F"/>
                </a:solidFill>
                <a:latin typeface="Arial"/>
                <a:cs typeface="Arial"/>
              </a:rPr>
              <a:t>studio</a:t>
            </a:r>
            <a:r>
              <a:rPr sz="1800" b="1" spc="-120" dirty="0">
                <a:solidFill>
                  <a:srgbClr val="001F5F"/>
                </a:solidFill>
                <a:latin typeface="Arial"/>
                <a:cs typeface="Arial"/>
              </a:rPr>
              <a:t> </a:t>
            </a:r>
            <a:r>
              <a:rPr sz="1800" b="1" spc="95" dirty="0">
                <a:solidFill>
                  <a:srgbClr val="001F5F"/>
                </a:solidFill>
                <a:latin typeface="Arial"/>
                <a:cs typeface="Arial"/>
              </a:rPr>
              <a:t>biennali</a:t>
            </a:r>
            <a:r>
              <a:rPr sz="1800" b="1" spc="-110" dirty="0">
                <a:solidFill>
                  <a:srgbClr val="001F5F"/>
                </a:solidFill>
                <a:latin typeface="Arial"/>
                <a:cs typeface="Arial"/>
              </a:rPr>
              <a:t> </a:t>
            </a:r>
            <a:r>
              <a:rPr sz="1800" b="1" spc="70" dirty="0">
                <a:solidFill>
                  <a:srgbClr val="001F5F"/>
                </a:solidFill>
                <a:latin typeface="Arial"/>
                <a:cs typeface="Arial"/>
              </a:rPr>
              <a:t>nell'arco</a:t>
            </a:r>
            <a:r>
              <a:rPr sz="1800" b="1" spc="-100" dirty="0">
                <a:solidFill>
                  <a:srgbClr val="001F5F"/>
                </a:solidFill>
                <a:latin typeface="Arial"/>
                <a:cs typeface="Arial"/>
              </a:rPr>
              <a:t> </a:t>
            </a:r>
            <a:r>
              <a:rPr sz="1800" b="1" spc="75" dirty="0">
                <a:solidFill>
                  <a:srgbClr val="001F5F"/>
                </a:solidFill>
                <a:latin typeface="Arial"/>
                <a:cs typeface="Arial"/>
              </a:rPr>
              <a:t>di</a:t>
            </a:r>
            <a:r>
              <a:rPr sz="1800" b="1" spc="-110" dirty="0">
                <a:solidFill>
                  <a:srgbClr val="001F5F"/>
                </a:solidFill>
                <a:latin typeface="Arial"/>
                <a:cs typeface="Arial"/>
              </a:rPr>
              <a:t> </a:t>
            </a:r>
            <a:r>
              <a:rPr sz="1800" b="1" spc="170" dirty="0">
                <a:solidFill>
                  <a:srgbClr val="001F5F"/>
                </a:solidFill>
                <a:latin typeface="Arial"/>
                <a:cs typeface="Arial"/>
              </a:rPr>
              <a:t>5</a:t>
            </a:r>
            <a:r>
              <a:rPr sz="1800" b="1" spc="-110" dirty="0">
                <a:solidFill>
                  <a:srgbClr val="001F5F"/>
                </a:solidFill>
                <a:latin typeface="Arial"/>
                <a:cs typeface="Arial"/>
              </a:rPr>
              <a:t> </a:t>
            </a:r>
            <a:r>
              <a:rPr sz="1800" b="1" spc="114" dirty="0">
                <a:solidFill>
                  <a:srgbClr val="001F5F"/>
                </a:solidFill>
                <a:latin typeface="Arial"/>
                <a:cs typeface="Arial"/>
              </a:rPr>
              <a:t>anni</a:t>
            </a:r>
            <a:r>
              <a:rPr sz="1800" b="1" spc="-114" dirty="0">
                <a:solidFill>
                  <a:srgbClr val="001F5F"/>
                </a:solidFill>
                <a:latin typeface="Arial"/>
                <a:cs typeface="Arial"/>
              </a:rPr>
              <a:t> </a:t>
            </a:r>
            <a:r>
              <a:rPr sz="1800" b="1" spc="95" dirty="0">
                <a:solidFill>
                  <a:srgbClr val="001F5F"/>
                </a:solidFill>
                <a:latin typeface="Arial"/>
                <a:cs typeface="Arial"/>
              </a:rPr>
              <a:t>per</a:t>
            </a:r>
            <a:r>
              <a:rPr sz="1800" b="1" spc="-95" dirty="0">
                <a:solidFill>
                  <a:srgbClr val="001F5F"/>
                </a:solidFill>
                <a:latin typeface="Arial"/>
                <a:cs typeface="Arial"/>
              </a:rPr>
              <a:t> </a:t>
            </a:r>
            <a:r>
              <a:rPr sz="1800" b="1" spc="90" dirty="0">
                <a:solidFill>
                  <a:srgbClr val="001F5F"/>
                </a:solidFill>
                <a:latin typeface="Arial"/>
                <a:cs typeface="Arial"/>
              </a:rPr>
              <a:t>studenti</a:t>
            </a:r>
            <a:r>
              <a:rPr sz="1800" b="1" spc="-130" dirty="0">
                <a:solidFill>
                  <a:srgbClr val="001F5F"/>
                </a:solidFill>
                <a:latin typeface="Arial"/>
                <a:cs typeface="Arial"/>
              </a:rPr>
              <a:t> </a:t>
            </a:r>
            <a:r>
              <a:rPr sz="1800" b="1" spc="95" dirty="0">
                <a:solidFill>
                  <a:srgbClr val="001F5F"/>
                </a:solidFill>
                <a:latin typeface="Arial"/>
                <a:cs typeface="Arial"/>
              </a:rPr>
              <a:t>meritevoli</a:t>
            </a:r>
            <a:r>
              <a:rPr sz="1800" b="1" spc="-114" dirty="0">
                <a:solidFill>
                  <a:srgbClr val="001F5F"/>
                </a:solidFill>
                <a:latin typeface="Arial"/>
                <a:cs typeface="Arial"/>
              </a:rPr>
              <a:t> </a:t>
            </a:r>
            <a:r>
              <a:rPr sz="1800" b="1" spc="105" dirty="0">
                <a:solidFill>
                  <a:srgbClr val="001F5F"/>
                </a:solidFill>
                <a:latin typeface="Arial"/>
                <a:cs typeface="Arial"/>
              </a:rPr>
              <a:t>e</a:t>
            </a:r>
            <a:r>
              <a:rPr sz="1800" b="1" spc="-110" dirty="0">
                <a:solidFill>
                  <a:srgbClr val="001F5F"/>
                </a:solidFill>
                <a:latin typeface="Arial"/>
                <a:cs typeface="Arial"/>
              </a:rPr>
              <a:t> </a:t>
            </a:r>
            <a:r>
              <a:rPr sz="1800" b="1" spc="95" dirty="0">
                <a:solidFill>
                  <a:srgbClr val="001F5F"/>
                </a:solidFill>
                <a:latin typeface="Arial"/>
                <a:cs typeface="Arial"/>
              </a:rPr>
              <a:t>per</a:t>
            </a:r>
            <a:r>
              <a:rPr sz="1800" b="1" spc="-100" dirty="0">
                <a:solidFill>
                  <a:srgbClr val="001F5F"/>
                </a:solidFill>
                <a:latin typeface="Arial"/>
                <a:cs typeface="Arial"/>
              </a:rPr>
              <a:t> </a:t>
            </a:r>
            <a:r>
              <a:rPr sz="1800" b="1" spc="75" dirty="0">
                <a:solidFill>
                  <a:srgbClr val="001F5F"/>
                </a:solidFill>
                <a:latin typeface="Arial"/>
                <a:cs typeface="Arial"/>
              </a:rPr>
              <a:t>sostenere</a:t>
            </a:r>
            <a:r>
              <a:rPr sz="1800" b="1" spc="-110" dirty="0">
                <a:solidFill>
                  <a:srgbClr val="001F5F"/>
                </a:solidFill>
                <a:latin typeface="Arial"/>
                <a:cs typeface="Arial"/>
              </a:rPr>
              <a:t> </a:t>
            </a:r>
            <a:r>
              <a:rPr sz="1800" b="1" spc="70" dirty="0">
                <a:solidFill>
                  <a:srgbClr val="001F5F"/>
                </a:solidFill>
                <a:latin typeface="Arial"/>
                <a:cs typeface="Arial"/>
              </a:rPr>
              <a:t>le</a:t>
            </a:r>
            <a:endParaRPr sz="1800" dirty="0">
              <a:latin typeface="Arial"/>
              <a:cs typeface="Arial"/>
            </a:endParaRPr>
          </a:p>
          <a:p>
            <a:pPr marL="3810" algn="ctr">
              <a:lnSpc>
                <a:spcPts val="2055"/>
              </a:lnSpc>
            </a:pPr>
            <a:r>
              <a:rPr sz="1800" b="1" spc="75" dirty="0">
                <a:solidFill>
                  <a:srgbClr val="001F5F"/>
                </a:solidFill>
                <a:latin typeface="Arial"/>
                <a:cs typeface="Arial"/>
              </a:rPr>
              <a:t>politiche di</a:t>
            </a:r>
            <a:r>
              <a:rPr sz="1800" b="1" spc="-335" dirty="0">
                <a:solidFill>
                  <a:srgbClr val="001F5F"/>
                </a:solidFill>
                <a:latin typeface="Arial"/>
                <a:cs typeface="Arial"/>
              </a:rPr>
              <a:t> </a:t>
            </a:r>
            <a:r>
              <a:rPr sz="1800" b="1" spc="65" dirty="0">
                <a:solidFill>
                  <a:srgbClr val="001F5F"/>
                </a:solidFill>
                <a:latin typeface="Arial"/>
                <a:cs typeface="Arial"/>
              </a:rPr>
              <a:t>inclusione</a:t>
            </a:r>
            <a:endParaRPr sz="1800" dirty="0">
              <a:latin typeface="Arial"/>
              <a:cs typeface="Arial"/>
            </a:endParaRPr>
          </a:p>
        </p:txBody>
      </p:sp>
      <p:sp>
        <p:nvSpPr>
          <p:cNvPr id="10" name="object 9">
            <a:extLst>
              <a:ext uri="{FF2B5EF4-FFF2-40B4-BE49-F238E27FC236}">
                <a16:creationId xmlns:a16="http://schemas.microsoft.com/office/drawing/2014/main" id="{190152AA-23B6-1D46-B5B7-E0D9FF7179DB}"/>
              </a:ext>
            </a:extLst>
          </p:cNvPr>
          <p:cNvSpPr txBox="1"/>
          <p:nvPr/>
        </p:nvSpPr>
        <p:spPr>
          <a:xfrm>
            <a:off x="569976" y="1289085"/>
            <a:ext cx="6364224" cy="289823"/>
          </a:xfrm>
          <a:prstGeom prst="rect">
            <a:avLst/>
          </a:prstGeom>
        </p:spPr>
        <p:txBody>
          <a:bodyPr vert="horz" wrap="square" lIns="0" tIns="12700" rIns="0" bIns="0" rtlCol="0">
            <a:spAutoFit/>
          </a:bodyPr>
          <a:lstStyle/>
          <a:p>
            <a:pPr marL="12700">
              <a:lnSpc>
                <a:spcPct val="100000"/>
              </a:lnSpc>
              <a:spcBef>
                <a:spcPts val="100"/>
              </a:spcBef>
            </a:pPr>
            <a:r>
              <a:rPr lang="it-IT" spc="-5" dirty="0">
                <a:solidFill>
                  <a:srgbClr val="FF0000"/>
                </a:solidFill>
                <a:latin typeface="Arial"/>
                <a:cs typeface="Arial"/>
              </a:rPr>
              <a:t>Finanziamento di 110 Milioni di Euro per una durata di tre anni</a:t>
            </a:r>
            <a:endParaRPr dirty="0">
              <a:solidFill>
                <a:srgbClr val="FF0000"/>
              </a:solidFill>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05740" y="3674364"/>
            <a:ext cx="11986260" cy="1130935"/>
          </a:xfrm>
          <a:custGeom>
            <a:avLst/>
            <a:gdLst/>
            <a:ahLst/>
            <a:cxnLst/>
            <a:rect l="l" t="t" r="r" b="b"/>
            <a:pathLst>
              <a:path w="11986260" h="1130935">
                <a:moveTo>
                  <a:pt x="11420856" y="0"/>
                </a:moveTo>
                <a:lnTo>
                  <a:pt x="11420856" y="282702"/>
                </a:lnTo>
                <a:lnTo>
                  <a:pt x="0" y="282702"/>
                </a:lnTo>
                <a:lnTo>
                  <a:pt x="0" y="848106"/>
                </a:lnTo>
                <a:lnTo>
                  <a:pt x="11420856" y="848106"/>
                </a:lnTo>
                <a:lnTo>
                  <a:pt x="11420856" y="1130808"/>
                </a:lnTo>
                <a:lnTo>
                  <a:pt x="11986260" y="565404"/>
                </a:lnTo>
                <a:lnTo>
                  <a:pt x="11420856" y="0"/>
                </a:lnTo>
                <a:close/>
              </a:path>
            </a:pathLst>
          </a:custGeom>
          <a:solidFill>
            <a:srgbClr val="BADFE2"/>
          </a:solidFill>
        </p:spPr>
        <p:txBody>
          <a:bodyPr wrap="square" lIns="0" tIns="0" rIns="0" bIns="0" rtlCol="0"/>
          <a:lstStyle/>
          <a:p>
            <a:endParaRPr/>
          </a:p>
        </p:txBody>
      </p:sp>
      <p:sp>
        <p:nvSpPr>
          <p:cNvPr id="3" name="object 3"/>
          <p:cNvSpPr/>
          <p:nvPr/>
        </p:nvSpPr>
        <p:spPr>
          <a:xfrm>
            <a:off x="353568" y="2966973"/>
            <a:ext cx="11446510" cy="1687322"/>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3089275" y="1689303"/>
            <a:ext cx="5977890" cy="391795"/>
          </a:xfrm>
          <a:prstGeom prst="rect">
            <a:avLst/>
          </a:prstGeom>
        </p:spPr>
        <p:txBody>
          <a:bodyPr vert="horz" wrap="square" lIns="0" tIns="12700" rIns="0" bIns="0" rtlCol="0">
            <a:spAutoFit/>
          </a:bodyPr>
          <a:lstStyle/>
          <a:p>
            <a:pPr marL="12700">
              <a:lnSpc>
                <a:spcPct val="100000"/>
              </a:lnSpc>
              <a:spcBef>
                <a:spcPts val="100"/>
              </a:spcBef>
            </a:pPr>
            <a:r>
              <a:rPr spc="-5" dirty="0"/>
              <a:t>Rome Technopole Innovation</a:t>
            </a:r>
            <a:r>
              <a:rPr spc="-30" dirty="0"/>
              <a:t> </a:t>
            </a:r>
            <a:r>
              <a:rPr spc="-5" dirty="0"/>
              <a:t>Ecosystem</a:t>
            </a:r>
          </a:p>
        </p:txBody>
      </p:sp>
      <p:sp>
        <p:nvSpPr>
          <p:cNvPr id="5" name="object 5"/>
          <p:cNvSpPr/>
          <p:nvPr/>
        </p:nvSpPr>
        <p:spPr>
          <a:xfrm>
            <a:off x="3076194" y="4805934"/>
            <a:ext cx="4958080" cy="416559"/>
          </a:xfrm>
          <a:custGeom>
            <a:avLst/>
            <a:gdLst/>
            <a:ahLst/>
            <a:cxnLst/>
            <a:rect l="l" t="t" r="r" b="b"/>
            <a:pathLst>
              <a:path w="4958080" h="416560">
                <a:moveTo>
                  <a:pt x="4957572" y="0"/>
                </a:moveTo>
                <a:lnTo>
                  <a:pt x="4954851" y="80992"/>
                </a:lnTo>
                <a:lnTo>
                  <a:pt x="4947427" y="147113"/>
                </a:lnTo>
                <a:lnTo>
                  <a:pt x="4936408" y="191684"/>
                </a:lnTo>
                <a:lnTo>
                  <a:pt x="4922901" y="208026"/>
                </a:lnTo>
                <a:lnTo>
                  <a:pt x="2513457" y="208026"/>
                </a:lnTo>
                <a:lnTo>
                  <a:pt x="2499949" y="224367"/>
                </a:lnTo>
                <a:lnTo>
                  <a:pt x="2488930" y="268938"/>
                </a:lnTo>
                <a:lnTo>
                  <a:pt x="2481506" y="335059"/>
                </a:lnTo>
                <a:lnTo>
                  <a:pt x="2478785" y="416052"/>
                </a:lnTo>
                <a:lnTo>
                  <a:pt x="2476065" y="335059"/>
                </a:lnTo>
                <a:lnTo>
                  <a:pt x="2468641" y="268938"/>
                </a:lnTo>
                <a:lnTo>
                  <a:pt x="2457622" y="224367"/>
                </a:lnTo>
                <a:lnTo>
                  <a:pt x="2444115" y="208026"/>
                </a:lnTo>
                <a:lnTo>
                  <a:pt x="34670" y="208026"/>
                </a:lnTo>
                <a:lnTo>
                  <a:pt x="21163" y="191684"/>
                </a:lnTo>
                <a:lnTo>
                  <a:pt x="10144" y="147113"/>
                </a:lnTo>
                <a:lnTo>
                  <a:pt x="2720" y="80992"/>
                </a:lnTo>
                <a:lnTo>
                  <a:pt x="0" y="0"/>
                </a:lnTo>
              </a:path>
            </a:pathLst>
          </a:custGeom>
          <a:ln w="19812">
            <a:solidFill>
              <a:srgbClr val="006FC0"/>
            </a:solidFill>
          </a:ln>
        </p:spPr>
        <p:txBody>
          <a:bodyPr wrap="square" lIns="0" tIns="0" rIns="0" bIns="0" rtlCol="0"/>
          <a:lstStyle/>
          <a:p>
            <a:endParaRPr/>
          </a:p>
        </p:txBody>
      </p:sp>
      <p:sp>
        <p:nvSpPr>
          <p:cNvPr id="6" name="object 6"/>
          <p:cNvSpPr/>
          <p:nvPr/>
        </p:nvSpPr>
        <p:spPr>
          <a:xfrm>
            <a:off x="8126730" y="4805934"/>
            <a:ext cx="3429000" cy="416559"/>
          </a:xfrm>
          <a:custGeom>
            <a:avLst/>
            <a:gdLst/>
            <a:ahLst/>
            <a:cxnLst/>
            <a:rect l="l" t="t" r="r" b="b"/>
            <a:pathLst>
              <a:path w="3429000" h="416560">
                <a:moveTo>
                  <a:pt x="3429000" y="0"/>
                </a:moveTo>
                <a:lnTo>
                  <a:pt x="3426279" y="80992"/>
                </a:lnTo>
                <a:lnTo>
                  <a:pt x="3418855" y="147113"/>
                </a:lnTo>
                <a:lnTo>
                  <a:pt x="3407836" y="191684"/>
                </a:lnTo>
                <a:lnTo>
                  <a:pt x="3394329" y="208026"/>
                </a:lnTo>
                <a:lnTo>
                  <a:pt x="1749171" y="208026"/>
                </a:lnTo>
                <a:lnTo>
                  <a:pt x="1735663" y="224367"/>
                </a:lnTo>
                <a:lnTo>
                  <a:pt x="1724644" y="268938"/>
                </a:lnTo>
                <a:lnTo>
                  <a:pt x="1717220" y="335059"/>
                </a:lnTo>
                <a:lnTo>
                  <a:pt x="1714500" y="416052"/>
                </a:lnTo>
                <a:lnTo>
                  <a:pt x="1711779" y="335059"/>
                </a:lnTo>
                <a:lnTo>
                  <a:pt x="1704355" y="268938"/>
                </a:lnTo>
                <a:lnTo>
                  <a:pt x="1693336" y="224367"/>
                </a:lnTo>
                <a:lnTo>
                  <a:pt x="1679828" y="208026"/>
                </a:lnTo>
                <a:lnTo>
                  <a:pt x="34671" y="208026"/>
                </a:lnTo>
                <a:lnTo>
                  <a:pt x="21163" y="191684"/>
                </a:lnTo>
                <a:lnTo>
                  <a:pt x="10144" y="147113"/>
                </a:lnTo>
                <a:lnTo>
                  <a:pt x="2720" y="80992"/>
                </a:lnTo>
                <a:lnTo>
                  <a:pt x="0" y="0"/>
                </a:lnTo>
              </a:path>
            </a:pathLst>
          </a:custGeom>
          <a:ln w="19812">
            <a:solidFill>
              <a:srgbClr val="00AF50"/>
            </a:solidFill>
          </a:ln>
        </p:spPr>
        <p:txBody>
          <a:bodyPr wrap="square" lIns="0" tIns="0" rIns="0" bIns="0" rtlCol="0"/>
          <a:lstStyle/>
          <a:p>
            <a:endParaRPr/>
          </a:p>
        </p:txBody>
      </p:sp>
      <p:sp>
        <p:nvSpPr>
          <p:cNvPr id="7" name="object 7"/>
          <p:cNvSpPr txBox="1"/>
          <p:nvPr/>
        </p:nvSpPr>
        <p:spPr>
          <a:xfrm>
            <a:off x="4464558" y="5291073"/>
            <a:ext cx="218059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006FC0"/>
                </a:solidFill>
                <a:latin typeface="Arial"/>
                <a:cs typeface="Arial"/>
              </a:rPr>
              <a:t>MILESTONE </a:t>
            </a:r>
            <a:r>
              <a:rPr sz="1400" dirty="0">
                <a:solidFill>
                  <a:srgbClr val="006FC0"/>
                </a:solidFill>
                <a:latin typeface="Arial"/>
                <a:cs typeface="Arial"/>
              </a:rPr>
              <a:t>1 </a:t>
            </a:r>
            <a:r>
              <a:rPr sz="1400" spc="-5" dirty="0">
                <a:solidFill>
                  <a:srgbClr val="006FC0"/>
                </a:solidFill>
                <a:latin typeface="Arial"/>
                <a:cs typeface="Arial"/>
              </a:rPr>
              <a:t>(T0 </a:t>
            </a:r>
            <a:r>
              <a:rPr sz="1400" dirty="0">
                <a:solidFill>
                  <a:srgbClr val="006FC0"/>
                </a:solidFill>
                <a:latin typeface="Arial"/>
                <a:cs typeface="Arial"/>
              </a:rPr>
              <a:t>–</a:t>
            </a:r>
            <a:r>
              <a:rPr sz="1400" spc="-75" dirty="0">
                <a:solidFill>
                  <a:srgbClr val="006FC0"/>
                </a:solidFill>
                <a:latin typeface="Arial"/>
                <a:cs typeface="Arial"/>
              </a:rPr>
              <a:t> </a:t>
            </a:r>
            <a:r>
              <a:rPr sz="1400" spc="-5" dirty="0">
                <a:solidFill>
                  <a:srgbClr val="006FC0"/>
                </a:solidFill>
                <a:latin typeface="Arial"/>
                <a:cs typeface="Arial"/>
              </a:rPr>
              <a:t>T0+4)</a:t>
            </a:r>
            <a:endParaRPr sz="1400">
              <a:latin typeface="Arial"/>
              <a:cs typeface="Arial"/>
            </a:endParaRPr>
          </a:p>
        </p:txBody>
      </p:sp>
      <p:sp>
        <p:nvSpPr>
          <p:cNvPr id="8" name="object 8"/>
          <p:cNvSpPr txBox="1"/>
          <p:nvPr/>
        </p:nvSpPr>
        <p:spPr>
          <a:xfrm>
            <a:off x="5095240" y="5535714"/>
            <a:ext cx="932180" cy="200025"/>
          </a:xfrm>
          <a:prstGeom prst="rect">
            <a:avLst/>
          </a:prstGeom>
          <a:solidFill>
            <a:srgbClr val="00FF00"/>
          </a:solidFill>
        </p:spPr>
        <p:txBody>
          <a:bodyPr vert="horz" wrap="square" lIns="0" tIns="0" rIns="0" bIns="0" rtlCol="0">
            <a:spAutoFit/>
          </a:bodyPr>
          <a:lstStyle/>
          <a:p>
            <a:pPr marL="635">
              <a:lnSpc>
                <a:spcPts val="1540"/>
              </a:lnSpc>
            </a:pPr>
            <a:r>
              <a:rPr sz="1400" b="1" spc="-10" dirty="0">
                <a:solidFill>
                  <a:srgbClr val="006FC0"/>
                </a:solidFill>
                <a:latin typeface="Arial"/>
                <a:cs typeface="Arial"/>
              </a:rPr>
              <a:t>Co</a:t>
            </a:r>
            <a:r>
              <a:rPr sz="1400" b="1" spc="5" dirty="0">
                <a:solidFill>
                  <a:srgbClr val="006FC0"/>
                </a:solidFill>
                <a:latin typeface="Arial"/>
                <a:cs typeface="Arial"/>
              </a:rPr>
              <a:t>m</a:t>
            </a:r>
            <a:r>
              <a:rPr sz="1400" b="1" spc="-10" dirty="0">
                <a:solidFill>
                  <a:srgbClr val="006FC0"/>
                </a:solidFill>
                <a:latin typeface="Arial"/>
                <a:cs typeface="Arial"/>
              </a:rPr>
              <a:t>p</a:t>
            </a:r>
            <a:r>
              <a:rPr sz="1400" b="1" dirty="0">
                <a:solidFill>
                  <a:srgbClr val="006FC0"/>
                </a:solidFill>
                <a:latin typeface="Arial"/>
                <a:cs typeface="Arial"/>
              </a:rPr>
              <a:t>let</a:t>
            </a:r>
            <a:r>
              <a:rPr sz="1400" b="1" spc="-5" dirty="0">
                <a:solidFill>
                  <a:srgbClr val="006FC0"/>
                </a:solidFill>
                <a:latin typeface="Arial"/>
                <a:cs typeface="Arial"/>
              </a:rPr>
              <a:t>e</a:t>
            </a:r>
            <a:r>
              <a:rPr sz="1400" b="1" dirty="0">
                <a:solidFill>
                  <a:srgbClr val="006FC0"/>
                </a:solidFill>
                <a:latin typeface="Arial"/>
                <a:cs typeface="Arial"/>
              </a:rPr>
              <a:t>d</a:t>
            </a:r>
            <a:endParaRPr sz="1400">
              <a:latin typeface="Arial"/>
              <a:cs typeface="Arial"/>
            </a:endParaRPr>
          </a:p>
        </p:txBody>
      </p:sp>
      <p:sp>
        <p:nvSpPr>
          <p:cNvPr id="11" name="object 11"/>
          <p:cNvSpPr txBox="1"/>
          <p:nvPr/>
        </p:nvSpPr>
        <p:spPr>
          <a:xfrm>
            <a:off x="8567166" y="5371846"/>
            <a:ext cx="248285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00AF50"/>
                </a:solidFill>
                <a:latin typeface="Arial"/>
                <a:cs typeface="Arial"/>
              </a:rPr>
              <a:t>MILESTONE </a:t>
            </a:r>
            <a:r>
              <a:rPr sz="1400" dirty="0">
                <a:solidFill>
                  <a:srgbClr val="00AF50"/>
                </a:solidFill>
                <a:latin typeface="Arial"/>
                <a:cs typeface="Arial"/>
              </a:rPr>
              <a:t>2 </a:t>
            </a:r>
            <a:r>
              <a:rPr sz="1400" spc="-5" dirty="0">
                <a:solidFill>
                  <a:srgbClr val="00AF50"/>
                </a:solidFill>
                <a:latin typeface="Arial"/>
                <a:cs typeface="Arial"/>
              </a:rPr>
              <a:t>(T0+5 </a:t>
            </a:r>
            <a:r>
              <a:rPr sz="1400" dirty="0">
                <a:solidFill>
                  <a:srgbClr val="00AF50"/>
                </a:solidFill>
                <a:latin typeface="Arial"/>
                <a:cs typeface="Arial"/>
              </a:rPr>
              <a:t>–</a:t>
            </a:r>
            <a:r>
              <a:rPr sz="1400" spc="-60" dirty="0">
                <a:solidFill>
                  <a:srgbClr val="00AF50"/>
                </a:solidFill>
                <a:latin typeface="Arial"/>
                <a:cs typeface="Arial"/>
              </a:rPr>
              <a:t> </a:t>
            </a:r>
            <a:r>
              <a:rPr sz="1400" spc="-5" dirty="0">
                <a:solidFill>
                  <a:srgbClr val="00AF50"/>
                </a:solidFill>
                <a:latin typeface="Arial"/>
                <a:cs typeface="Arial"/>
              </a:rPr>
              <a:t>T0+12)</a:t>
            </a:r>
            <a:endParaRPr sz="1400">
              <a:latin typeface="Arial"/>
              <a:cs typeface="Arial"/>
            </a:endParaRPr>
          </a:p>
        </p:txBody>
      </p:sp>
      <p:sp>
        <p:nvSpPr>
          <p:cNvPr id="12" name="object 12"/>
          <p:cNvSpPr txBox="1"/>
          <p:nvPr/>
        </p:nvSpPr>
        <p:spPr>
          <a:xfrm>
            <a:off x="9416795" y="5616498"/>
            <a:ext cx="791845" cy="200025"/>
          </a:xfrm>
          <a:prstGeom prst="rect">
            <a:avLst/>
          </a:prstGeom>
          <a:solidFill>
            <a:srgbClr val="FFCC99"/>
          </a:solidFill>
        </p:spPr>
        <p:txBody>
          <a:bodyPr vert="horz" wrap="square" lIns="0" tIns="0" rIns="0" bIns="0" rtlCol="0">
            <a:spAutoFit/>
          </a:bodyPr>
          <a:lstStyle/>
          <a:p>
            <a:pPr marL="1270">
              <a:lnSpc>
                <a:spcPts val="1540"/>
              </a:lnSpc>
            </a:pPr>
            <a:r>
              <a:rPr sz="1400" b="1" dirty="0">
                <a:solidFill>
                  <a:srgbClr val="00AF50"/>
                </a:solidFill>
                <a:latin typeface="Arial"/>
                <a:cs typeface="Arial"/>
              </a:rPr>
              <a:t>On</a:t>
            </a:r>
            <a:r>
              <a:rPr sz="1400" b="1" spc="-90" dirty="0">
                <a:solidFill>
                  <a:srgbClr val="00AF50"/>
                </a:solidFill>
                <a:latin typeface="Arial"/>
                <a:cs typeface="Arial"/>
              </a:rPr>
              <a:t> </a:t>
            </a:r>
            <a:r>
              <a:rPr sz="1400" b="1" spc="-5" dirty="0">
                <a:solidFill>
                  <a:srgbClr val="00AF50"/>
                </a:solidFill>
                <a:latin typeface="Arial"/>
                <a:cs typeface="Arial"/>
              </a:rPr>
              <a:t>going</a:t>
            </a:r>
            <a:endParaRPr sz="14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object 2">
            <a:extLst>
              <a:ext uri="{FF2B5EF4-FFF2-40B4-BE49-F238E27FC236}">
                <a16:creationId xmlns:a16="http://schemas.microsoft.com/office/drawing/2014/main" id="{86C41B21-C513-4649-AB79-13C36C2D8AD6}"/>
              </a:ext>
            </a:extLst>
          </p:cNvPr>
          <p:cNvSpPr txBox="1">
            <a:spLocks/>
          </p:cNvSpPr>
          <p:nvPr/>
        </p:nvSpPr>
        <p:spPr>
          <a:xfrm>
            <a:off x="1676400" y="1273550"/>
            <a:ext cx="2362835" cy="391160"/>
          </a:xfrm>
          <a:prstGeom prst="rect">
            <a:avLst/>
          </a:prstGeom>
        </p:spPr>
        <p:txBody>
          <a:bodyPr vert="horz" wrap="square" lIns="0" tIns="12700" rIns="0" bIns="0" rtlCol="0">
            <a:spAutoFit/>
          </a:bodyPr>
          <a:lstStyle>
            <a:lvl1pPr>
              <a:defRPr sz="6000" b="0" i="0">
                <a:solidFill>
                  <a:schemeClr val="bg1"/>
                </a:solidFill>
                <a:latin typeface="Arial MT"/>
                <a:ea typeface="+mj-ea"/>
                <a:cs typeface="Arial MT"/>
              </a:defRPr>
            </a:lvl1pPr>
          </a:lstStyle>
          <a:p>
            <a:pPr marL="12700">
              <a:spcBef>
                <a:spcPts val="100"/>
              </a:spcBef>
            </a:pPr>
            <a:r>
              <a:rPr lang="it-IT" sz="2400" b="1" kern="0" spc="-5" dirty="0" err="1">
                <a:solidFill>
                  <a:srgbClr val="822333"/>
                </a:solidFill>
                <a:latin typeface="Arial"/>
                <a:cs typeface="Arial"/>
              </a:rPr>
              <a:t>Spokes</a:t>
            </a:r>
            <a:r>
              <a:rPr lang="it-IT" sz="2400" b="1" kern="0" spc="-20" dirty="0">
                <a:solidFill>
                  <a:srgbClr val="822333"/>
                </a:solidFill>
                <a:latin typeface="Arial"/>
                <a:cs typeface="Arial"/>
              </a:rPr>
              <a:t> </a:t>
            </a:r>
            <a:r>
              <a:rPr lang="it-IT" sz="2400" b="1" kern="0" spc="-5" dirty="0">
                <a:solidFill>
                  <a:srgbClr val="822333"/>
                </a:solidFill>
                <a:latin typeface="Arial"/>
                <a:cs typeface="Arial"/>
              </a:rPr>
              <a:t>&amp;</a:t>
            </a:r>
            <a:r>
              <a:rPr lang="it-IT" sz="2400" b="1" kern="0" spc="-30" dirty="0">
                <a:solidFill>
                  <a:srgbClr val="822333"/>
                </a:solidFill>
                <a:latin typeface="Arial"/>
                <a:cs typeface="Arial"/>
              </a:rPr>
              <a:t> </a:t>
            </a:r>
            <a:r>
              <a:rPr lang="it-IT" sz="2400" b="1" kern="0" spc="-5" dirty="0" err="1">
                <a:solidFill>
                  <a:srgbClr val="822333"/>
                </a:solidFill>
                <a:latin typeface="Arial"/>
                <a:cs typeface="Arial"/>
              </a:rPr>
              <a:t>Tasks</a:t>
            </a:r>
            <a:endParaRPr lang="it-IT" sz="2400" kern="0" dirty="0">
              <a:latin typeface="Arial"/>
              <a:cs typeface="Arial"/>
            </a:endParaRPr>
          </a:p>
        </p:txBody>
      </p:sp>
      <p:sp>
        <p:nvSpPr>
          <p:cNvPr id="65" name="object 56">
            <a:extLst>
              <a:ext uri="{FF2B5EF4-FFF2-40B4-BE49-F238E27FC236}">
                <a16:creationId xmlns:a16="http://schemas.microsoft.com/office/drawing/2014/main" id="{86DD6794-8EA5-3545-BE32-FA6C77EA9371}"/>
              </a:ext>
            </a:extLst>
          </p:cNvPr>
          <p:cNvSpPr txBox="1"/>
          <p:nvPr/>
        </p:nvSpPr>
        <p:spPr>
          <a:xfrm>
            <a:off x="1872995" y="6458488"/>
            <a:ext cx="1969643" cy="151323"/>
          </a:xfrm>
          <a:prstGeom prst="rect">
            <a:avLst/>
          </a:prstGeom>
        </p:spPr>
        <p:txBody>
          <a:bodyPr vert="horz" wrap="square" lIns="0" tIns="12700" rIns="0" bIns="0" rtlCol="0">
            <a:spAutoFit/>
          </a:bodyPr>
          <a:lstStyle/>
          <a:p>
            <a:pPr marL="12700">
              <a:lnSpc>
                <a:spcPct val="100000"/>
              </a:lnSpc>
              <a:spcBef>
                <a:spcPts val="100"/>
              </a:spcBef>
            </a:pPr>
            <a:r>
              <a:rPr sz="900" spc="-5" dirty="0">
                <a:latin typeface="Arial MT"/>
                <a:cs typeface="Arial MT"/>
              </a:rPr>
              <a:t>Specialization</a:t>
            </a:r>
            <a:r>
              <a:rPr sz="900" spc="-60" dirty="0">
                <a:latin typeface="Arial MT"/>
                <a:cs typeface="Arial MT"/>
              </a:rPr>
              <a:t> </a:t>
            </a:r>
            <a:r>
              <a:rPr sz="900" dirty="0">
                <a:latin typeface="Arial MT"/>
                <a:cs typeface="Arial MT"/>
              </a:rPr>
              <a:t>Strategic</a:t>
            </a:r>
            <a:r>
              <a:rPr sz="900" spc="-30" dirty="0">
                <a:latin typeface="Arial MT"/>
                <a:cs typeface="Arial MT"/>
              </a:rPr>
              <a:t> </a:t>
            </a:r>
            <a:r>
              <a:rPr sz="900" dirty="0">
                <a:latin typeface="Arial MT"/>
                <a:cs typeface="Arial MT"/>
              </a:rPr>
              <a:t>Areas</a:t>
            </a:r>
            <a:r>
              <a:rPr lang="it-IT" sz="900" dirty="0">
                <a:latin typeface="Arial MT"/>
                <a:cs typeface="Arial MT"/>
              </a:rPr>
              <a:t> (S3)</a:t>
            </a:r>
            <a:endParaRPr sz="900" dirty="0">
              <a:latin typeface="Arial MT"/>
              <a:cs typeface="Arial MT"/>
            </a:endParaRPr>
          </a:p>
        </p:txBody>
      </p:sp>
      <p:sp>
        <p:nvSpPr>
          <p:cNvPr id="66" name="Rettangolo 65">
            <a:extLst>
              <a:ext uri="{FF2B5EF4-FFF2-40B4-BE49-F238E27FC236}">
                <a16:creationId xmlns:a16="http://schemas.microsoft.com/office/drawing/2014/main" id="{FF4D6600-7175-D04A-AEA5-3FC0E427CADF}"/>
              </a:ext>
            </a:extLst>
          </p:cNvPr>
          <p:cNvSpPr/>
          <p:nvPr/>
        </p:nvSpPr>
        <p:spPr>
          <a:xfrm>
            <a:off x="9958716" y="2844673"/>
            <a:ext cx="2057400" cy="2514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Vertical </a:t>
            </a:r>
            <a:r>
              <a:rPr lang="it-IT" dirty="0" err="1"/>
              <a:t>Innovation</a:t>
            </a:r>
            <a:r>
              <a:rPr lang="it-IT" dirty="0"/>
              <a:t> </a:t>
            </a:r>
            <a:r>
              <a:rPr lang="it-IT" dirty="0" err="1"/>
              <a:t>Projects</a:t>
            </a:r>
            <a:r>
              <a:rPr lang="it-IT" dirty="0"/>
              <a:t> (</a:t>
            </a:r>
            <a:r>
              <a:rPr lang="it-IT" dirty="0" err="1"/>
              <a:t>FPs</a:t>
            </a:r>
            <a:r>
              <a:rPr lang="it-IT" dirty="0"/>
              <a:t>)</a:t>
            </a:r>
          </a:p>
          <a:p>
            <a:pPr algn="ctr"/>
            <a:r>
              <a:rPr lang="it-IT" dirty="0" err="1"/>
              <a:t>Transversal</a:t>
            </a:r>
            <a:r>
              <a:rPr lang="it-IT" dirty="0"/>
              <a:t> to the </a:t>
            </a:r>
            <a:r>
              <a:rPr lang="it-IT" dirty="0" err="1"/>
              <a:t>spoke</a:t>
            </a:r>
            <a:r>
              <a:rPr lang="it-IT" dirty="0"/>
              <a:t> on </a:t>
            </a:r>
            <a:r>
              <a:rPr lang="it-IT" dirty="0" err="1"/>
              <a:t>specific</a:t>
            </a:r>
            <a:r>
              <a:rPr lang="it-IT" dirty="0"/>
              <a:t> S3 </a:t>
            </a:r>
            <a:r>
              <a:rPr lang="it-IT" dirty="0" err="1"/>
              <a:t>areas</a:t>
            </a:r>
            <a:r>
              <a:rPr lang="it-IT" dirty="0"/>
              <a:t> to be </a:t>
            </a:r>
            <a:r>
              <a:rPr lang="it-IT" dirty="0" err="1"/>
              <a:t>carried</a:t>
            </a:r>
            <a:r>
              <a:rPr lang="it-IT" dirty="0"/>
              <a:t> out from an </a:t>
            </a:r>
            <a:r>
              <a:rPr lang="it-IT" dirty="0" err="1"/>
              <a:t>ecosystem</a:t>
            </a:r>
            <a:r>
              <a:rPr lang="it-IT" dirty="0"/>
              <a:t> </a:t>
            </a:r>
            <a:r>
              <a:rPr lang="it-IT" dirty="0" err="1"/>
              <a:t>perspective</a:t>
            </a:r>
            <a:r>
              <a:rPr lang="it-IT" dirty="0"/>
              <a:t> </a:t>
            </a:r>
            <a:r>
              <a:rPr lang="it-IT" dirty="0" err="1"/>
              <a:t>among</a:t>
            </a:r>
            <a:r>
              <a:rPr lang="it-IT" dirty="0"/>
              <a:t> </a:t>
            </a:r>
            <a:r>
              <a:rPr lang="it-IT" dirty="0" err="1"/>
              <a:t>research</a:t>
            </a:r>
            <a:r>
              <a:rPr lang="it-IT" dirty="0"/>
              <a:t> and industrial partner </a:t>
            </a:r>
          </a:p>
          <a:p>
            <a:pPr algn="ctr"/>
            <a:endParaRPr lang="it-IT" dirty="0"/>
          </a:p>
        </p:txBody>
      </p:sp>
      <p:cxnSp>
        <p:nvCxnSpPr>
          <p:cNvPr id="68" name="Connettore 2 67">
            <a:extLst>
              <a:ext uri="{FF2B5EF4-FFF2-40B4-BE49-F238E27FC236}">
                <a16:creationId xmlns:a16="http://schemas.microsoft.com/office/drawing/2014/main" id="{15575642-0594-3E47-8AD7-85ABFCF1A80B}"/>
              </a:ext>
            </a:extLst>
          </p:cNvPr>
          <p:cNvCxnSpPr>
            <a:cxnSpLocks/>
            <a:stCxn id="66" idx="0"/>
          </p:cNvCxnSpPr>
          <p:nvPr/>
        </p:nvCxnSpPr>
        <p:spPr>
          <a:xfrm flipV="1">
            <a:off x="10987416" y="2006473"/>
            <a:ext cx="0" cy="838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Connettore 2 69">
            <a:extLst>
              <a:ext uri="{FF2B5EF4-FFF2-40B4-BE49-F238E27FC236}">
                <a16:creationId xmlns:a16="http://schemas.microsoft.com/office/drawing/2014/main" id="{6294F981-EA84-B347-AA3E-65280BFD4699}"/>
              </a:ext>
            </a:extLst>
          </p:cNvPr>
          <p:cNvCxnSpPr>
            <a:cxnSpLocks/>
          </p:cNvCxnSpPr>
          <p:nvPr/>
        </p:nvCxnSpPr>
        <p:spPr>
          <a:xfrm>
            <a:off x="10987416" y="5131308"/>
            <a:ext cx="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Parentesi graffa chiusa 73">
            <a:extLst>
              <a:ext uri="{FF2B5EF4-FFF2-40B4-BE49-F238E27FC236}">
                <a16:creationId xmlns:a16="http://schemas.microsoft.com/office/drawing/2014/main" id="{FBFA0752-882B-6E45-811C-C6813C517AEE}"/>
              </a:ext>
            </a:extLst>
          </p:cNvPr>
          <p:cNvSpPr/>
          <p:nvPr/>
        </p:nvSpPr>
        <p:spPr>
          <a:xfrm>
            <a:off x="9328161" y="1763533"/>
            <a:ext cx="615315" cy="45959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7" name="object 2">
            <a:extLst>
              <a:ext uri="{FF2B5EF4-FFF2-40B4-BE49-F238E27FC236}">
                <a16:creationId xmlns:a16="http://schemas.microsoft.com/office/drawing/2014/main" id="{993D09AC-BA58-B341-B6A1-FFC5CB71188F}"/>
              </a:ext>
            </a:extLst>
          </p:cNvPr>
          <p:cNvSpPr txBox="1">
            <a:spLocks/>
          </p:cNvSpPr>
          <p:nvPr/>
        </p:nvSpPr>
        <p:spPr>
          <a:xfrm>
            <a:off x="10040983" y="1298341"/>
            <a:ext cx="2133600" cy="751488"/>
          </a:xfrm>
          <a:prstGeom prst="rect">
            <a:avLst/>
          </a:prstGeom>
        </p:spPr>
        <p:txBody>
          <a:bodyPr vert="horz" wrap="square" lIns="0" tIns="12700" rIns="0" bIns="0" rtlCol="0">
            <a:spAutoFit/>
          </a:bodyPr>
          <a:lstStyle>
            <a:lvl1pPr>
              <a:defRPr sz="6000" b="0" i="0">
                <a:solidFill>
                  <a:schemeClr val="bg1"/>
                </a:solidFill>
                <a:latin typeface="Arial MT"/>
                <a:ea typeface="+mj-ea"/>
                <a:cs typeface="Arial MT"/>
              </a:defRPr>
            </a:lvl1pPr>
          </a:lstStyle>
          <a:p>
            <a:pPr marL="12700">
              <a:spcBef>
                <a:spcPts val="100"/>
              </a:spcBef>
            </a:pPr>
            <a:r>
              <a:rPr lang="it-IT" sz="2400" b="1" kern="0" spc="-5" dirty="0" err="1">
                <a:solidFill>
                  <a:schemeClr val="tx2"/>
                </a:solidFill>
                <a:latin typeface="Arial"/>
                <a:cs typeface="Arial"/>
              </a:rPr>
              <a:t>Flagship</a:t>
            </a:r>
            <a:r>
              <a:rPr lang="it-IT" sz="2400" b="1" kern="0" spc="-5" dirty="0">
                <a:solidFill>
                  <a:schemeClr val="tx2"/>
                </a:solidFill>
                <a:latin typeface="Arial"/>
                <a:cs typeface="Arial"/>
              </a:rPr>
              <a:t> </a:t>
            </a:r>
            <a:r>
              <a:rPr lang="it-IT" sz="2400" b="1" kern="0" spc="-5" dirty="0" err="1">
                <a:solidFill>
                  <a:schemeClr val="tx2"/>
                </a:solidFill>
                <a:latin typeface="Arial"/>
                <a:cs typeface="Arial"/>
              </a:rPr>
              <a:t>Projects</a:t>
            </a:r>
            <a:r>
              <a:rPr lang="it-IT" sz="2400" b="1" kern="0" spc="-5" dirty="0">
                <a:solidFill>
                  <a:schemeClr val="tx2"/>
                </a:solidFill>
                <a:latin typeface="Arial"/>
                <a:cs typeface="Arial"/>
              </a:rPr>
              <a:t> (FP)</a:t>
            </a:r>
            <a:endParaRPr lang="it-IT" sz="2400" kern="0" dirty="0">
              <a:latin typeface="Arial"/>
              <a:cs typeface="Arial"/>
            </a:endParaRPr>
          </a:p>
        </p:txBody>
      </p:sp>
      <p:grpSp>
        <p:nvGrpSpPr>
          <p:cNvPr id="133" name="object 4">
            <a:extLst>
              <a:ext uri="{FF2B5EF4-FFF2-40B4-BE49-F238E27FC236}">
                <a16:creationId xmlns:a16="http://schemas.microsoft.com/office/drawing/2014/main" id="{71D2D984-DD39-3A4A-BF88-1B34A3265566}"/>
              </a:ext>
            </a:extLst>
          </p:cNvPr>
          <p:cNvGrpSpPr/>
          <p:nvPr/>
        </p:nvGrpSpPr>
        <p:grpSpPr>
          <a:xfrm>
            <a:off x="370331" y="1929383"/>
            <a:ext cx="4627245" cy="4410710"/>
            <a:chOff x="370331" y="1929383"/>
            <a:chExt cx="4627245" cy="4410710"/>
          </a:xfrm>
        </p:grpSpPr>
        <p:sp>
          <p:nvSpPr>
            <p:cNvPr id="134" name="object 5">
              <a:extLst>
                <a:ext uri="{FF2B5EF4-FFF2-40B4-BE49-F238E27FC236}">
                  <a16:creationId xmlns:a16="http://schemas.microsoft.com/office/drawing/2014/main" id="{FFFA2B43-C4C6-EE41-A695-127A333DA374}"/>
                </a:ext>
              </a:extLst>
            </p:cNvPr>
            <p:cNvSpPr/>
            <p:nvPr/>
          </p:nvSpPr>
          <p:spPr>
            <a:xfrm>
              <a:off x="554736" y="2790444"/>
              <a:ext cx="1233170" cy="3549650"/>
            </a:xfrm>
            <a:custGeom>
              <a:avLst/>
              <a:gdLst/>
              <a:ahLst/>
              <a:cxnLst/>
              <a:rect l="l" t="t" r="r" b="b"/>
              <a:pathLst>
                <a:path w="1233170" h="3549650">
                  <a:moveTo>
                    <a:pt x="1232915" y="0"/>
                  </a:moveTo>
                  <a:lnTo>
                    <a:pt x="0" y="0"/>
                  </a:lnTo>
                  <a:lnTo>
                    <a:pt x="0" y="3138169"/>
                  </a:lnTo>
                  <a:lnTo>
                    <a:pt x="616458" y="3549395"/>
                  </a:lnTo>
                  <a:lnTo>
                    <a:pt x="1232915" y="3138169"/>
                  </a:lnTo>
                  <a:lnTo>
                    <a:pt x="1232915" y="0"/>
                  </a:lnTo>
                  <a:close/>
                </a:path>
              </a:pathLst>
            </a:custGeom>
            <a:solidFill>
              <a:schemeClr val="accent1">
                <a:lumMod val="75000"/>
              </a:schemeClr>
            </a:solidFill>
          </p:spPr>
          <p:txBody>
            <a:bodyPr wrap="square" lIns="0" tIns="0" rIns="0" bIns="0" rtlCol="0"/>
            <a:lstStyle/>
            <a:p>
              <a:endParaRPr/>
            </a:p>
          </p:txBody>
        </p:sp>
        <p:sp>
          <p:nvSpPr>
            <p:cNvPr id="135" name="object 6">
              <a:extLst>
                <a:ext uri="{FF2B5EF4-FFF2-40B4-BE49-F238E27FC236}">
                  <a16:creationId xmlns:a16="http://schemas.microsoft.com/office/drawing/2014/main" id="{C8585F9F-1F97-BE40-874B-66B412201387}"/>
                </a:ext>
              </a:extLst>
            </p:cNvPr>
            <p:cNvSpPr/>
            <p:nvPr/>
          </p:nvSpPr>
          <p:spPr>
            <a:xfrm>
              <a:off x="2055876" y="2790444"/>
              <a:ext cx="1233170" cy="3549650"/>
            </a:xfrm>
            <a:custGeom>
              <a:avLst/>
              <a:gdLst/>
              <a:ahLst/>
              <a:cxnLst/>
              <a:rect l="l" t="t" r="r" b="b"/>
              <a:pathLst>
                <a:path w="1233170" h="3549650">
                  <a:moveTo>
                    <a:pt x="1232915" y="0"/>
                  </a:moveTo>
                  <a:lnTo>
                    <a:pt x="0" y="0"/>
                  </a:lnTo>
                  <a:lnTo>
                    <a:pt x="0" y="3138169"/>
                  </a:lnTo>
                  <a:lnTo>
                    <a:pt x="616457" y="3549395"/>
                  </a:lnTo>
                  <a:lnTo>
                    <a:pt x="1232915" y="3138169"/>
                  </a:lnTo>
                  <a:lnTo>
                    <a:pt x="1232915" y="0"/>
                  </a:lnTo>
                  <a:close/>
                </a:path>
              </a:pathLst>
            </a:custGeom>
            <a:solidFill>
              <a:schemeClr val="accent5">
                <a:lumMod val="75000"/>
              </a:schemeClr>
            </a:solidFill>
          </p:spPr>
          <p:txBody>
            <a:bodyPr wrap="square" lIns="0" tIns="0" rIns="0" bIns="0" rtlCol="0"/>
            <a:lstStyle/>
            <a:p>
              <a:endParaRPr/>
            </a:p>
          </p:txBody>
        </p:sp>
        <p:sp>
          <p:nvSpPr>
            <p:cNvPr id="136" name="object 7">
              <a:extLst>
                <a:ext uri="{FF2B5EF4-FFF2-40B4-BE49-F238E27FC236}">
                  <a16:creationId xmlns:a16="http://schemas.microsoft.com/office/drawing/2014/main" id="{704C34FD-B830-3848-92D5-5B278025074A}"/>
                </a:ext>
              </a:extLst>
            </p:cNvPr>
            <p:cNvSpPr/>
            <p:nvPr/>
          </p:nvSpPr>
          <p:spPr>
            <a:xfrm>
              <a:off x="3557015" y="2790444"/>
              <a:ext cx="1233170" cy="3549650"/>
            </a:xfrm>
            <a:custGeom>
              <a:avLst/>
              <a:gdLst/>
              <a:ahLst/>
              <a:cxnLst/>
              <a:rect l="l" t="t" r="r" b="b"/>
              <a:pathLst>
                <a:path w="1233170" h="3549650">
                  <a:moveTo>
                    <a:pt x="1232916" y="0"/>
                  </a:moveTo>
                  <a:lnTo>
                    <a:pt x="0" y="0"/>
                  </a:lnTo>
                  <a:lnTo>
                    <a:pt x="0" y="3138169"/>
                  </a:lnTo>
                  <a:lnTo>
                    <a:pt x="616458" y="3549395"/>
                  </a:lnTo>
                  <a:lnTo>
                    <a:pt x="1232916" y="3138169"/>
                  </a:lnTo>
                  <a:lnTo>
                    <a:pt x="1232916" y="0"/>
                  </a:lnTo>
                  <a:close/>
                </a:path>
              </a:pathLst>
            </a:custGeom>
            <a:solidFill>
              <a:srgbClr val="EFC4CA"/>
            </a:solidFill>
          </p:spPr>
          <p:txBody>
            <a:bodyPr wrap="square" lIns="0" tIns="0" rIns="0" bIns="0" rtlCol="0"/>
            <a:lstStyle/>
            <a:p>
              <a:endParaRPr/>
            </a:p>
          </p:txBody>
        </p:sp>
        <p:sp>
          <p:nvSpPr>
            <p:cNvPr id="137" name="object 8">
              <a:extLst>
                <a:ext uri="{FF2B5EF4-FFF2-40B4-BE49-F238E27FC236}">
                  <a16:creationId xmlns:a16="http://schemas.microsoft.com/office/drawing/2014/main" id="{E5EA568B-3759-3541-9108-F3B69CF1E39C}"/>
                </a:ext>
              </a:extLst>
            </p:cNvPr>
            <p:cNvSpPr/>
            <p:nvPr/>
          </p:nvSpPr>
          <p:spPr>
            <a:xfrm>
              <a:off x="370331" y="1929383"/>
              <a:ext cx="4627245" cy="480059"/>
            </a:xfrm>
            <a:custGeom>
              <a:avLst/>
              <a:gdLst/>
              <a:ahLst/>
              <a:cxnLst/>
              <a:rect l="l" t="t" r="r" b="b"/>
              <a:pathLst>
                <a:path w="4627245" h="480060">
                  <a:moveTo>
                    <a:pt x="4626864" y="0"/>
                  </a:moveTo>
                  <a:lnTo>
                    <a:pt x="0" y="0"/>
                  </a:lnTo>
                  <a:lnTo>
                    <a:pt x="0" y="480060"/>
                  </a:lnTo>
                  <a:lnTo>
                    <a:pt x="4626864" y="480060"/>
                  </a:lnTo>
                  <a:lnTo>
                    <a:pt x="4626864" y="0"/>
                  </a:lnTo>
                  <a:close/>
                </a:path>
              </a:pathLst>
            </a:custGeom>
            <a:solidFill>
              <a:srgbClr val="DA7887"/>
            </a:solidFill>
          </p:spPr>
          <p:txBody>
            <a:bodyPr wrap="square" lIns="0" tIns="0" rIns="0" bIns="0" rtlCol="0"/>
            <a:lstStyle/>
            <a:p>
              <a:endParaRPr/>
            </a:p>
          </p:txBody>
        </p:sp>
      </p:grpSp>
      <p:sp>
        <p:nvSpPr>
          <p:cNvPr id="138" name="object 9">
            <a:extLst>
              <a:ext uri="{FF2B5EF4-FFF2-40B4-BE49-F238E27FC236}">
                <a16:creationId xmlns:a16="http://schemas.microsoft.com/office/drawing/2014/main" id="{7E3FD133-7B2E-EA4B-AE8E-99E96BAE7B62}"/>
              </a:ext>
            </a:extLst>
          </p:cNvPr>
          <p:cNvSpPr txBox="1"/>
          <p:nvPr/>
        </p:nvSpPr>
        <p:spPr>
          <a:xfrm>
            <a:off x="1620392" y="1963623"/>
            <a:ext cx="2128520" cy="401955"/>
          </a:xfrm>
          <a:prstGeom prst="rect">
            <a:avLst/>
          </a:prstGeom>
        </p:spPr>
        <p:txBody>
          <a:bodyPr vert="horz" wrap="square" lIns="0" tIns="13335" rIns="0" bIns="0" rtlCol="0">
            <a:spAutoFit/>
          </a:bodyPr>
          <a:lstStyle/>
          <a:p>
            <a:pPr marL="1270" algn="ctr">
              <a:lnSpc>
                <a:spcPct val="100000"/>
              </a:lnSpc>
              <a:spcBef>
                <a:spcPts val="105"/>
              </a:spcBef>
            </a:pPr>
            <a:r>
              <a:rPr sz="1400" b="1" spc="5" dirty="0">
                <a:solidFill>
                  <a:srgbClr val="FFFFFF"/>
                </a:solidFill>
                <a:latin typeface="Arial"/>
                <a:cs typeface="Arial"/>
              </a:rPr>
              <a:t>MUR</a:t>
            </a:r>
            <a:endParaRPr sz="1400" dirty="0">
              <a:latin typeface="Arial"/>
              <a:cs typeface="Arial"/>
            </a:endParaRPr>
          </a:p>
          <a:p>
            <a:pPr algn="ctr">
              <a:lnSpc>
                <a:spcPct val="100000"/>
              </a:lnSpc>
              <a:spcBef>
                <a:spcPts val="15"/>
              </a:spcBef>
            </a:pPr>
            <a:r>
              <a:rPr sz="1050" dirty="0">
                <a:solidFill>
                  <a:srgbClr val="FFFFFF"/>
                </a:solidFill>
                <a:latin typeface="Arial MT"/>
                <a:cs typeface="Arial MT"/>
              </a:rPr>
              <a:t>Ministry</a:t>
            </a:r>
            <a:r>
              <a:rPr sz="1050" spc="-30" dirty="0">
                <a:solidFill>
                  <a:srgbClr val="FFFFFF"/>
                </a:solidFill>
                <a:latin typeface="Arial MT"/>
                <a:cs typeface="Arial MT"/>
              </a:rPr>
              <a:t> </a:t>
            </a:r>
            <a:r>
              <a:rPr sz="1050" dirty="0">
                <a:solidFill>
                  <a:srgbClr val="FFFFFF"/>
                </a:solidFill>
                <a:latin typeface="Arial MT"/>
                <a:cs typeface="Arial MT"/>
              </a:rPr>
              <a:t>of</a:t>
            </a:r>
            <a:r>
              <a:rPr sz="1050" spc="-20" dirty="0">
                <a:solidFill>
                  <a:srgbClr val="FFFFFF"/>
                </a:solidFill>
                <a:latin typeface="Arial MT"/>
                <a:cs typeface="Arial MT"/>
              </a:rPr>
              <a:t> </a:t>
            </a:r>
            <a:r>
              <a:rPr sz="1050" dirty="0">
                <a:solidFill>
                  <a:srgbClr val="FFFFFF"/>
                </a:solidFill>
                <a:latin typeface="Arial MT"/>
                <a:cs typeface="Arial MT"/>
              </a:rPr>
              <a:t>University</a:t>
            </a:r>
            <a:r>
              <a:rPr sz="1050" spc="-25" dirty="0">
                <a:solidFill>
                  <a:srgbClr val="FFFFFF"/>
                </a:solidFill>
                <a:latin typeface="Arial MT"/>
                <a:cs typeface="Arial MT"/>
              </a:rPr>
              <a:t> </a:t>
            </a:r>
            <a:r>
              <a:rPr sz="1050" dirty="0">
                <a:solidFill>
                  <a:srgbClr val="FFFFFF"/>
                </a:solidFill>
                <a:latin typeface="Arial MT"/>
                <a:cs typeface="Arial MT"/>
              </a:rPr>
              <a:t>and</a:t>
            </a:r>
            <a:r>
              <a:rPr sz="1050" spc="-10" dirty="0">
                <a:solidFill>
                  <a:srgbClr val="FFFFFF"/>
                </a:solidFill>
                <a:latin typeface="Arial MT"/>
                <a:cs typeface="Arial MT"/>
              </a:rPr>
              <a:t> </a:t>
            </a:r>
            <a:r>
              <a:rPr sz="1050" dirty="0">
                <a:solidFill>
                  <a:srgbClr val="FFFFFF"/>
                </a:solidFill>
                <a:latin typeface="Arial MT"/>
                <a:cs typeface="Arial MT"/>
              </a:rPr>
              <a:t>Research</a:t>
            </a:r>
            <a:endParaRPr sz="1050" dirty="0">
              <a:latin typeface="Arial MT"/>
              <a:cs typeface="Arial MT"/>
            </a:endParaRPr>
          </a:p>
        </p:txBody>
      </p:sp>
      <p:sp>
        <p:nvSpPr>
          <p:cNvPr id="139" name="object 10">
            <a:extLst>
              <a:ext uri="{FF2B5EF4-FFF2-40B4-BE49-F238E27FC236}">
                <a16:creationId xmlns:a16="http://schemas.microsoft.com/office/drawing/2014/main" id="{844FB636-ABF3-534A-B489-2A7B9E8DCA88}"/>
              </a:ext>
            </a:extLst>
          </p:cNvPr>
          <p:cNvSpPr/>
          <p:nvPr/>
        </p:nvSpPr>
        <p:spPr>
          <a:xfrm>
            <a:off x="370331" y="2535935"/>
            <a:ext cx="4627245" cy="510540"/>
          </a:xfrm>
          <a:custGeom>
            <a:avLst/>
            <a:gdLst/>
            <a:ahLst/>
            <a:cxnLst/>
            <a:rect l="l" t="t" r="r" b="b"/>
            <a:pathLst>
              <a:path w="4627245" h="510539">
                <a:moveTo>
                  <a:pt x="4626864" y="0"/>
                </a:moveTo>
                <a:lnTo>
                  <a:pt x="0" y="0"/>
                </a:lnTo>
                <a:lnTo>
                  <a:pt x="0" y="510539"/>
                </a:lnTo>
                <a:lnTo>
                  <a:pt x="4626864" y="510539"/>
                </a:lnTo>
                <a:lnTo>
                  <a:pt x="4626864" y="0"/>
                </a:lnTo>
                <a:close/>
              </a:path>
            </a:pathLst>
          </a:custGeom>
          <a:solidFill>
            <a:srgbClr val="BADFE2"/>
          </a:solidFill>
        </p:spPr>
        <p:txBody>
          <a:bodyPr wrap="square" lIns="0" tIns="0" rIns="0" bIns="0" rtlCol="0"/>
          <a:lstStyle/>
          <a:p>
            <a:endParaRPr/>
          </a:p>
        </p:txBody>
      </p:sp>
      <p:sp>
        <p:nvSpPr>
          <p:cNvPr id="140" name="object 11">
            <a:extLst>
              <a:ext uri="{FF2B5EF4-FFF2-40B4-BE49-F238E27FC236}">
                <a16:creationId xmlns:a16="http://schemas.microsoft.com/office/drawing/2014/main" id="{B1BE912F-BBFE-6644-AA69-7E915D416FE1}"/>
              </a:ext>
            </a:extLst>
          </p:cNvPr>
          <p:cNvSpPr txBox="1"/>
          <p:nvPr/>
        </p:nvSpPr>
        <p:spPr>
          <a:xfrm>
            <a:off x="1586864" y="2586355"/>
            <a:ext cx="2195830" cy="401320"/>
          </a:xfrm>
          <a:prstGeom prst="rect">
            <a:avLst/>
          </a:prstGeom>
        </p:spPr>
        <p:txBody>
          <a:bodyPr vert="horz" wrap="square" lIns="0" tIns="13335" rIns="0" bIns="0" rtlCol="0">
            <a:spAutoFit/>
          </a:bodyPr>
          <a:lstStyle/>
          <a:p>
            <a:pPr algn="ctr">
              <a:lnSpc>
                <a:spcPct val="100000"/>
              </a:lnSpc>
              <a:spcBef>
                <a:spcPts val="105"/>
              </a:spcBef>
            </a:pPr>
            <a:r>
              <a:rPr sz="1400" b="1" spc="-5" dirty="0">
                <a:solidFill>
                  <a:srgbClr val="822333"/>
                </a:solidFill>
                <a:latin typeface="Arial"/>
                <a:cs typeface="Arial"/>
              </a:rPr>
              <a:t>HUB</a:t>
            </a:r>
            <a:r>
              <a:rPr sz="1400" b="1" spc="-30" dirty="0">
                <a:solidFill>
                  <a:srgbClr val="822333"/>
                </a:solidFill>
                <a:latin typeface="Arial"/>
                <a:cs typeface="Arial"/>
              </a:rPr>
              <a:t> </a:t>
            </a:r>
            <a:r>
              <a:rPr sz="1400" b="1" spc="-5" dirty="0">
                <a:solidFill>
                  <a:srgbClr val="822333"/>
                </a:solidFill>
                <a:latin typeface="Arial"/>
                <a:cs typeface="Arial"/>
              </a:rPr>
              <a:t>Rome</a:t>
            </a:r>
            <a:r>
              <a:rPr sz="1400" b="1" spc="-25" dirty="0">
                <a:solidFill>
                  <a:srgbClr val="822333"/>
                </a:solidFill>
                <a:latin typeface="Arial"/>
                <a:cs typeface="Arial"/>
              </a:rPr>
              <a:t> </a:t>
            </a:r>
            <a:r>
              <a:rPr sz="1400" b="1" spc="-5" dirty="0">
                <a:solidFill>
                  <a:srgbClr val="822333"/>
                </a:solidFill>
                <a:latin typeface="Arial"/>
                <a:cs typeface="Arial"/>
              </a:rPr>
              <a:t>Technopole</a:t>
            </a:r>
            <a:endParaRPr sz="1400">
              <a:latin typeface="Arial"/>
              <a:cs typeface="Arial"/>
            </a:endParaRPr>
          </a:p>
          <a:p>
            <a:pPr algn="ctr">
              <a:lnSpc>
                <a:spcPct val="100000"/>
              </a:lnSpc>
              <a:spcBef>
                <a:spcPts val="10"/>
              </a:spcBef>
            </a:pPr>
            <a:r>
              <a:rPr sz="1050" dirty="0">
                <a:solidFill>
                  <a:srgbClr val="822333"/>
                </a:solidFill>
                <a:latin typeface="Arial MT"/>
                <a:cs typeface="Arial MT"/>
              </a:rPr>
              <a:t>Smart</a:t>
            </a:r>
            <a:r>
              <a:rPr sz="1050" spc="-45" dirty="0">
                <a:solidFill>
                  <a:srgbClr val="822333"/>
                </a:solidFill>
                <a:latin typeface="Arial MT"/>
                <a:cs typeface="Arial MT"/>
              </a:rPr>
              <a:t> </a:t>
            </a:r>
            <a:r>
              <a:rPr sz="1050" dirty="0">
                <a:solidFill>
                  <a:srgbClr val="822333"/>
                </a:solidFill>
                <a:latin typeface="Arial MT"/>
                <a:cs typeface="Arial MT"/>
              </a:rPr>
              <a:t>Specialization</a:t>
            </a:r>
            <a:r>
              <a:rPr sz="1050" spc="-20" dirty="0">
                <a:solidFill>
                  <a:srgbClr val="822333"/>
                </a:solidFill>
                <a:latin typeface="Arial MT"/>
                <a:cs typeface="Arial MT"/>
              </a:rPr>
              <a:t> </a:t>
            </a:r>
            <a:r>
              <a:rPr sz="1050" dirty="0">
                <a:solidFill>
                  <a:srgbClr val="822333"/>
                </a:solidFill>
                <a:latin typeface="Arial MT"/>
                <a:cs typeface="Arial MT"/>
              </a:rPr>
              <a:t>Strategic</a:t>
            </a:r>
            <a:r>
              <a:rPr sz="1050" spc="-25" dirty="0">
                <a:solidFill>
                  <a:srgbClr val="822333"/>
                </a:solidFill>
                <a:latin typeface="Arial MT"/>
                <a:cs typeface="Arial MT"/>
              </a:rPr>
              <a:t> </a:t>
            </a:r>
            <a:r>
              <a:rPr sz="1050" dirty="0">
                <a:solidFill>
                  <a:srgbClr val="822333"/>
                </a:solidFill>
                <a:latin typeface="Arial MT"/>
                <a:cs typeface="Arial MT"/>
              </a:rPr>
              <a:t>Areas</a:t>
            </a:r>
            <a:endParaRPr sz="1050">
              <a:latin typeface="Arial MT"/>
              <a:cs typeface="Arial MT"/>
            </a:endParaRPr>
          </a:p>
        </p:txBody>
      </p:sp>
      <p:grpSp>
        <p:nvGrpSpPr>
          <p:cNvPr id="141" name="object 12">
            <a:extLst>
              <a:ext uri="{FF2B5EF4-FFF2-40B4-BE49-F238E27FC236}">
                <a16:creationId xmlns:a16="http://schemas.microsoft.com/office/drawing/2014/main" id="{D772289A-486A-B24C-A758-E23669687866}"/>
              </a:ext>
            </a:extLst>
          </p:cNvPr>
          <p:cNvGrpSpPr/>
          <p:nvPr/>
        </p:nvGrpSpPr>
        <p:grpSpPr>
          <a:xfrm>
            <a:off x="760856" y="3205352"/>
            <a:ext cx="4147820" cy="266065"/>
            <a:chOff x="760856" y="3205352"/>
            <a:chExt cx="4147820" cy="266065"/>
          </a:xfrm>
        </p:grpSpPr>
        <p:sp>
          <p:nvSpPr>
            <p:cNvPr id="142" name="object 13">
              <a:extLst>
                <a:ext uri="{FF2B5EF4-FFF2-40B4-BE49-F238E27FC236}">
                  <a16:creationId xmlns:a16="http://schemas.microsoft.com/office/drawing/2014/main" id="{C15183C3-6731-254B-A4EB-0FC89438AF3E}"/>
                </a:ext>
              </a:extLst>
            </p:cNvPr>
            <p:cNvSpPr/>
            <p:nvPr/>
          </p:nvSpPr>
          <p:spPr>
            <a:xfrm>
              <a:off x="770381" y="3214877"/>
              <a:ext cx="4128770" cy="247015"/>
            </a:xfrm>
            <a:custGeom>
              <a:avLst/>
              <a:gdLst/>
              <a:ahLst/>
              <a:cxnLst/>
              <a:rect l="l" t="t" r="r" b="b"/>
              <a:pathLst>
                <a:path w="4128770" h="247014">
                  <a:moveTo>
                    <a:pt x="4128516" y="0"/>
                  </a:moveTo>
                  <a:lnTo>
                    <a:pt x="0" y="0"/>
                  </a:lnTo>
                  <a:lnTo>
                    <a:pt x="0" y="246887"/>
                  </a:lnTo>
                  <a:lnTo>
                    <a:pt x="4128516" y="246887"/>
                  </a:lnTo>
                  <a:lnTo>
                    <a:pt x="4128516" y="0"/>
                  </a:lnTo>
                  <a:close/>
                </a:path>
              </a:pathLst>
            </a:custGeom>
            <a:solidFill>
              <a:srgbClr val="BEBEBE"/>
            </a:solidFill>
          </p:spPr>
          <p:txBody>
            <a:bodyPr wrap="square" lIns="0" tIns="0" rIns="0" bIns="0" rtlCol="0"/>
            <a:lstStyle/>
            <a:p>
              <a:endParaRPr/>
            </a:p>
          </p:txBody>
        </p:sp>
        <p:sp>
          <p:nvSpPr>
            <p:cNvPr id="143" name="object 14">
              <a:extLst>
                <a:ext uri="{FF2B5EF4-FFF2-40B4-BE49-F238E27FC236}">
                  <a16:creationId xmlns:a16="http://schemas.microsoft.com/office/drawing/2014/main" id="{5F8E87D9-9D36-7A4C-BB4B-2DE8EEE4F507}"/>
                </a:ext>
              </a:extLst>
            </p:cNvPr>
            <p:cNvSpPr/>
            <p:nvPr/>
          </p:nvSpPr>
          <p:spPr>
            <a:xfrm>
              <a:off x="770381" y="3214877"/>
              <a:ext cx="4128770" cy="247015"/>
            </a:xfrm>
            <a:custGeom>
              <a:avLst/>
              <a:gdLst/>
              <a:ahLst/>
              <a:cxnLst/>
              <a:rect l="l" t="t" r="r" b="b"/>
              <a:pathLst>
                <a:path w="4128770" h="247014">
                  <a:moveTo>
                    <a:pt x="0" y="246887"/>
                  </a:moveTo>
                  <a:lnTo>
                    <a:pt x="4128516" y="246887"/>
                  </a:lnTo>
                  <a:lnTo>
                    <a:pt x="4128516" y="0"/>
                  </a:lnTo>
                  <a:lnTo>
                    <a:pt x="0" y="0"/>
                  </a:lnTo>
                  <a:lnTo>
                    <a:pt x="0" y="246887"/>
                  </a:lnTo>
                  <a:close/>
                </a:path>
              </a:pathLst>
            </a:custGeom>
            <a:ln w="19050">
              <a:solidFill>
                <a:srgbClr val="FFFF66"/>
              </a:solidFill>
            </a:ln>
          </p:spPr>
          <p:txBody>
            <a:bodyPr wrap="square" lIns="0" tIns="0" rIns="0" bIns="0" rtlCol="0"/>
            <a:lstStyle/>
            <a:p>
              <a:endParaRPr/>
            </a:p>
          </p:txBody>
        </p:sp>
      </p:grpSp>
      <p:sp>
        <p:nvSpPr>
          <p:cNvPr id="144" name="object 15">
            <a:extLst>
              <a:ext uri="{FF2B5EF4-FFF2-40B4-BE49-F238E27FC236}">
                <a16:creationId xmlns:a16="http://schemas.microsoft.com/office/drawing/2014/main" id="{D3ECC5FE-6334-9940-A65C-6B1078818802}"/>
              </a:ext>
            </a:extLst>
          </p:cNvPr>
          <p:cNvSpPr txBox="1"/>
          <p:nvPr/>
        </p:nvSpPr>
        <p:spPr>
          <a:xfrm>
            <a:off x="793191" y="3246247"/>
            <a:ext cx="3495675" cy="177800"/>
          </a:xfrm>
          <a:prstGeom prst="rect">
            <a:avLst/>
          </a:prstGeom>
        </p:spPr>
        <p:txBody>
          <a:bodyPr vert="horz" wrap="square" lIns="0" tIns="12065" rIns="0" bIns="0" rtlCol="0">
            <a:spAutoFit/>
          </a:bodyPr>
          <a:lstStyle/>
          <a:p>
            <a:pPr marL="12700">
              <a:lnSpc>
                <a:spcPct val="100000"/>
              </a:lnSpc>
              <a:spcBef>
                <a:spcPts val="95"/>
              </a:spcBef>
            </a:pPr>
            <a:r>
              <a:rPr sz="1000" b="1" spc="-10" dirty="0">
                <a:solidFill>
                  <a:srgbClr val="8F2838"/>
                </a:solidFill>
                <a:latin typeface="Arial"/>
                <a:cs typeface="Arial"/>
              </a:rPr>
              <a:t>Applied</a:t>
            </a:r>
            <a:r>
              <a:rPr sz="1000" b="1" spc="45" dirty="0">
                <a:solidFill>
                  <a:srgbClr val="8F2838"/>
                </a:solidFill>
                <a:latin typeface="Arial"/>
                <a:cs typeface="Arial"/>
              </a:rPr>
              <a:t> </a:t>
            </a:r>
            <a:r>
              <a:rPr sz="1000" b="1" spc="-5" dirty="0">
                <a:solidFill>
                  <a:srgbClr val="8F2838"/>
                </a:solidFill>
                <a:latin typeface="Arial"/>
                <a:cs typeface="Arial"/>
              </a:rPr>
              <a:t>Research</a:t>
            </a:r>
            <a:r>
              <a:rPr sz="1000" b="1" dirty="0">
                <a:solidFill>
                  <a:srgbClr val="8F2838"/>
                </a:solidFill>
                <a:latin typeface="Arial"/>
                <a:cs typeface="Arial"/>
              </a:rPr>
              <a:t> </a:t>
            </a:r>
            <a:r>
              <a:rPr sz="1000" b="1" spc="-5" dirty="0">
                <a:solidFill>
                  <a:srgbClr val="8F2838"/>
                </a:solidFill>
                <a:latin typeface="Arial"/>
                <a:cs typeface="Arial"/>
              </a:rPr>
              <a:t>technology</a:t>
            </a:r>
            <a:r>
              <a:rPr sz="1000" b="1" spc="10" dirty="0">
                <a:solidFill>
                  <a:srgbClr val="8F2838"/>
                </a:solidFill>
                <a:latin typeface="Arial"/>
                <a:cs typeface="Arial"/>
              </a:rPr>
              <a:t> </a:t>
            </a:r>
            <a:r>
              <a:rPr sz="1000" b="1" spc="-5" dirty="0">
                <a:solidFill>
                  <a:srgbClr val="8F2838"/>
                </a:solidFill>
                <a:latin typeface="Arial"/>
                <a:cs typeface="Arial"/>
              </a:rPr>
              <a:t>developement</a:t>
            </a:r>
            <a:r>
              <a:rPr sz="1000" b="1" spc="-10" dirty="0">
                <a:solidFill>
                  <a:srgbClr val="8F2838"/>
                </a:solidFill>
                <a:latin typeface="Arial"/>
                <a:cs typeface="Arial"/>
              </a:rPr>
              <a:t> </a:t>
            </a:r>
            <a:r>
              <a:rPr sz="1000" b="1" spc="-5" dirty="0">
                <a:solidFill>
                  <a:srgbClr val="8F2838"/>
                </a:solidFill>
                <a:latin typeface="Arial"/>
                <a:cs typeface="Arial"/>
              </a:rPr>
              <a:t>&amp;</a:t>
            </a:r>
            <a:r>
              <a:rPr sz="1000" b="1" dirty="0">
                <a:solidFill>
                  <a:srgbClr val="8F2838"/>
                </a:solidFill>
                <a:latin typeface="Arial"/>
                <a:cs typeface="Arial"/>
              </a:rPr>
              <a:t> </a:t>
            </a:r>
            <a:r>
              <a:rPr sz="1000" b="1" spc="-5" dirty="0">
                <a:solidFill>
                  <a:srgbClr val="8F2838"/>
                </a:solidFill>
                <a:latin typeface="Arial"/>
                <a:cs typeface="Arial"/>
              </a:rPr>
              <a:t>Innovation</a:t>
            </a:r>
            <a:endParaRPr sz="1000">
              <a:latin typeface="Arial"/>
              <a:cs typeface="Arial"/>
            </a:endParaRPr>
          </a:p>
        </p:txBody>
      </p:sp>
      <p:grpSp>
        <p:nvGrpSpPr>
          <p:cNvPr id="145" name="object 16">
            <a:extLst>
              <a:ext uri="{FF2B5EF4-FFF2-40B4-BE49-F238E27FC236}">
                <a16:creationId xmlns:a16="http://schemas.microsoft.com/office/drawing/2014/main" id="{39CC530A-8537-3F47-BDA1-0CDE4E6DEA2C}"/>
              </a:ext>
            </a:extLst>
          </p:cNvPr>
          <p:cNvGrpSpPr/>
          <p:nvPr/>
        </p:nvGrpSpPr>
        <p:grpSpPr>
          <a:xfrm>
            <a:off x="760856" y="3525392"/>
            <a:ext cx="4147820" cy="266065"/>
            <a:chOff x="760856" y="3525392"/>
            <a:chExt cx="4147820" cy="266065"/>
          </a:xfrm>
        </p:grpSpPr>
        <p:sp>
          <p:nvSpPr>
            <p:cNvPr id="146" name="object 17">
              <a:extLst>
                <a:ext uri="{FF2B5EF4-FFF2-40B4-BE49-F238E27FC236}">
                  <a16:creationId xmlns:a16="http://schemas.microsoft.com/office/drawing/2014/main" id="{11958E1C-76F6-3A40-B94D-CFA5CA55AC0D}"/>
                </a:ext>
              </a:extLst>
            </p:cNvPr>
            <p:cNvSpPr/>
            <p:nvPr/>
          </p:nvSpPr>
          <p:spPr>
            <a:xfrm>
              <a:off x="770381" y="3534917"/>
              <a:ext cx="4128770" cy="247015"/>
            </a:xfrm>
            <a:custGeom>
              <a:avLst/>
              <a:gdLst/>
              <a:ahLst/>
              <a:cxnLst/>
              <a:rect l="l" t="t" r="r" b="b"/>
              <a:pathLst>
                <a:path w="4128770" h="247014">
                  <a:moveTo>
                    <a:pt x="4128516" y="0"/>
                  </a:moveTo>
                  <a:lnTo>
                    <a:pt x="0" y="0"/>
                  </a:lnTo>
                  <a:lnTo>
                    <a:pt x="0" y="246888"/>
                  </a:lnTo>
                  <a:lnTo>
                    <a:pt x="4128516" y="246888"/>
                  </a:lnTo>
                  <a:lnTo>
                    <a:pt x="4128516" y="0"/>
                  </a:lnTo>
                  <a:close/>
                </a:path>
              </a:pathLst>
            </a:custGeom>
            <a:solidFill>
              <a:srgbClr val="BEBEBE"/>
            </a:solidFill>
          </p:spPr>
          <p:txBody>
            <a:bodyPr wrap="square" lIns="0" tIns="0" rIns="0" bIns="0" rtlCol="0"/>
            <a:lstStyle/>
            <a:p>
              <a:endParaRPr/>
            </a:p>
          </p:txBody>
        </p:sp>
        <p:sp>
          <p:nvSpPr>
            <p:cNvPr id="147" name="object 18">
              <a:extLst>
                <a:ext uri="{FF2B5EF4-FFF2-40B4-BE49-F238E27FC236}">
                  <a16:creationId xmlns:a16="http://schemas.microsoft.com/office/drawing/2014/main" id="{C9B6F300-5D44-7F4F-913D-6442476C9757}"/>
                </a:ext>
              </a:extLst>
            </p:cNvPr>
            <p:cNvSpPr/>
            <p:nvPr/>
          </p:nvSpPr>
          <p:spPr>
            <a:xfrm>
              <a:off x="770381" y="3534917"/>
              <a:ext cx="4128770" cy="247015"/>
            </a:xfrm>
            <a:custGeom>
              <a:avLst/>
              <a:gdLst/>
              <a:ahLst/>
              <a:cxnLst/>
              <a:rect l="l" t="t" r="r" b="b"/>
              <a:pathLst>
                <a:path w="4128770" h="247014">
                  <a:moveTo>
                    <a:pt x="0" y="246888"/>
                  </a:moveTo>
                  <a:lnTo>
                    <a:pt x="4128516" y="246888"/>
                  </a:lnTo>
                  <a:lnTo>
                    <a:pt x="4128516" y="0"/>
                  </a:lnTo>
                  <a:lnTo>
                    <a:pt x="0" y="0"/>
                  </a:lnTo>
                  <a:lnTo>
                    <a:pt x="0" y="246888"/>
                  </a:lnTo>
                  <a:close/>
                </a:path>
              </a:pathLst>
            </a:custGeom>
            <a:ln w="19050">
              <a:solidFill>
                <a:srgbClr val="FFFF66"/>
              </a:solidFill>
            </a:ln>
          </p:spPr>
          <p:txBody>
            <a:bodyPr wrap="square" lIns="0" tIns="0" rIns="0" bIns="0" rtlCol="0"/>
            <a:lstStyle/>
            <a:p>
              <a:endParaRPr/>
            </a:p>
          </p:txBody>
        </p:sp>
      </p:grpSp>
      <p:sp>
        <p:nvSpPr>
          <p:cNvPr id="148" name="object 19">
            <a:extLst>
              <a:ext uri="{FF2B5EF4-FFF2-40B4-BE49-F238E27FC236}">
                <a16:creationId xmlns:a16="http://schemas.microsoft.com/office/drawing/2014/main" id="{C2023AED-D836-344D-A9E2-EBD061882BA2}"/>
              </a:ext>
            </a:extLst>
          </p:cNvPr>
          <p:cNvSpPr txBox="1"/>
          <p:nvPr/>
        </p:nvSpPr>
        <p:spPr>
          <a:xfrm>
            <a:off x="793191" y="3566286"/>
            <a:ext cx="3763838" cy="166071"/>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8F2838"/>
                </a:solidFill>
                <a:latin typeface="Arial"/>
                <a:cs typeface="Arial"/>
              </a:rPr>
              <a:t>Technology</a:t>
            </a:r>
            <a:r>
              <a:rPr sz="1000" b="1" spc="-10" dirty="0">
                <a:solidFill>
                  <a:srgbClr val="8F2838"/>
                </a:solidFill>
                <a:latin typeface="Arial"/>
                <a:cs typeface="Arial"/>
              </a:rPr>
              <a:t> </a:t>
            </a:r>
            <a:r>
              <a:rPr sz="1000" b="1" spc="-5" dirty="0">
                <a:solidFill>
                  <a:srgbClr val="8F2838"/>
                </a:solidFill>
                <a:latin typeface="Arial"/>
                <a:cs typeface="Arial"/>
              </a:rPr>
              <a:t>transfer,</a:t>
            </a:r>
            <a:r>
              <a:rPr sz="1000" b="1" dirty="0">
                <a:solidFill>
                  <a:srgbClr val="8F2838"/>
                </a:solidFill>
                <a:latin typeface="Arial"/>
                <a:cs typeface="Arial"/>
              </a:rPr>
              <a:t> </a:t>
            </a:r>
            <a:r>
              <a:rPr sz="1000" b="1" spc="-5" dirty="0">
                <a:solidFill>
                  <a:srgbClr val="8F2838"/>
                </a:solidFill>
                <a:latin typeface="Arial"/>
                <a:cs typeface="Arial"/>
              </a:rPr>
              <a:t>business incubation</a:t>
            </a:r>
            <a:r>
              <a:rPr sz="1000" b="1" spc="10" dirty="0">
                <a:solidFill>
                  <a:srgbClr val="8F2838"/>
                </a:solidFill>
                <a:latin typeface="Arial"/>
                <a:cs typeface="Arial"/>
              </a:rPr>
              <a:t> </a:t>
            </a:r>
            <a:r>
              <a:rPr sz="1000" b="1" spc="-5" dirty="0">
                <a:solidFill>
                  <a:srgbClr val="8F2838"/>
                </a:solidFill>
                <a:latin typeface="Arial"/>
                <a:cs typeface="Arial"/>
              </a:rPr>
              <a:t>&amp;</a:t>
            </a:r>
            <a:r>
              <a:rPr sz="1000" b="1" dirty="0">
                <a:solidFill>
                  <a:srgbClr val="8F2838"/>
                </a:solidFill>
                <a:latin typeface="Arial"/>
                <a:cs typeface="Arial"/>
              </a:rPr>
              <a:t> </a:t>
            </a:r>
            <a:r>
              <a:rPr sz="1000" b="1" spc="-5" dirty="0">
                <a:solidFill>
                  <a:srgbClr val="8F2838"/>
                </a:solidFill>
                <a:latin typeface="Arial"/>
                <a:cs typeface="Arial"/>
              </a:rPr>
              <a:t>accel</a:t>
            </a:r>
            <a:r>
              <a:rPr lang="it-IT" sz="1000" b="1" spc="-5" dirty="0">
                <a:solidFill>
                  <a:srgbClr val="8F2838"/>
                </a:solidFill>
                <a:latin typeface="Arial"/>
                <a:cs typeface="Arial"/>
              </a:rPr>
              <a:t>e</a:t>
            </a:r>
            <a:r>
              <a:rPr sz="1000" b="1" spc="-5" dirty="0">
                <a:solidFill>
                  <a:srgbClr val="8F2838"/>
                </a:solidFill>
                <a:latin typeface="Arial"/>
                <a:cs typeface="Arial"/>
              </a:rPr>
              <a:t>ration</a:t>
            </a:r>
            <a:endParaRPr sz="1000" dirty="0">
              <a:latin typeface="Arial"/>
              <a:cs typeface="Arial"/>
            </a:endParaRPr>
          </a:p>
        </p:txBody>
      </p:sp>
      <p:grpSp>
        <p:nvGrpSpPr>
          <p:cNvPr id="149" name="object 20">
            <a:extLst>
              <a:ext uri="{FF2B5EF4-FFF2-40B4-BE49-F238E27FC236}">
                <a16:creationId xmlns:a16="http://schemas.microsoft.com/office/drawing/2014/main" id="{F2AA9BC7-8E42-9C49-9224-F4CB132FB32C}"/>
              </a:ext>
            </a:extLst>
          </p:cNvPr>
          <p:cNvGrpSpPr/>
          <p:nvPr/>
        </p:nvGrpSpPr>
        <p:grpSpPr>
          <a:xfrm>
            <a:off x="760856" y="3845433"/>
            <a:ext cx="4147820" cy="575945"/>
            <a:chOff x="760856" y="3845433"/>
            <a:chExt cx="4147820" cy="575945"/>
          </a:xfrm>
        </p:grpSpPr>
        <p:sp>
          <p:nvSpPr>
            <p:cNvPr id="150" name="object 21">
              <a:extLst>
                <a:ext uri="{FF2B5EF4-FFF2-40B4-BE49-F238E27FC236}">
                  <a16:creationId xmlns:a16="http://schemas.microsoft.com/office/drawing/2014/main" id="{C39750AB-4B67-6C48-A4C3-8D0C1E5B75ED}"/>
                </a:ext>
              </a:extLst>
            </p:cNvPr>
            <p:cNvSpPr/>
            <p:nvPr/>
          </p:nvSpPr>
          <p:spPr>
            <a:xfrm>
              <a:off x="770381" y="3854958"/>
              <a:ext cx="4128770" cy="247015"/>
            </a:xfrm>
            <a:custGeom>
              <a:avLst/>
              <a:gdLst/>
              <a:ahLst/>
              <a:cxnLst/>
              <a:rect l="l" t="t" r="r" b="b"/>
              <a:pathLst>
                <a:path w="4128770" h="247014">
                  <a:moveTo>
                    <a:pt x="4128516" y="0"/>
                  </a:moveTo>
                  <a:lnTo>
                    <a:pt x="0" y="0"/>
                  </a:lnTo>
                  <a:lnTo>
                    <a:pt x="0" y="246888"/>
                  </a:lnTo>
                  <a:lnTo>
                    <a:pt x="4128516" y="246888"/>
                  </a:lnTo>
                  <a:lnTo>
                    <a:pt x="4128516" y="0"/>
                  </a:lnTo>
                  <a:close/>
                </a:path>
              </a:pathLst>
            </a:custGeom>
            <a:solidFill>
              <a:srgbClr val="BEBEBE"/>
            </a:solidFill>
          </p:spPr>
          <p:txBody>
            <a:bodyPr wrap="square" lIns="0" tIns="0" rIns="0" bIns="0" rtlCol="0"/>
            <a:lstStyle/>
            <a:p>
              <a:endParaRPr/>
            </a:p>
          </p:txBody>
        </p:sp>
        <p:sp>
          <p:nvSpPr>
            <p:cNvPr id="151" name="object 22">
              <a:extLst>
                <a:ext uri="{FF2B5EF4-FFF2-40B4-BE49-F238E27FC236}">
                  <a16:creationId xmlns:a16="http://schemas.microsoft.com/office/drawing/2014/main" id="{4D60B56C-5BCE-9442-B6C0-005B6843993D}"/>
                </a:ext>
              </a:extLst>
            </p:cNvPr>
            <p:cNvSpPr/>
            <p:nvPr/>
          </p:nvSpPr>
          <p:spPr>
            <a:xfrm>
              <a:off x="770381" y="3854958"/>
              <a:ext cx="4128770" cy="247015"/>
            </a:xfrm>
            <a:custGeom>
              <a:avLst/>
              <a:gdLst/>
              <a:ahLst/>
              <a:cxnLst/>
              <a:rect l="l" t="t" r="r" b="b"/>
              <a:pathLst>
                <a:path w="4128770" h="247014">
                  <a:moveTo>
                    <a:pt x="0" y="246888"/>
                  </a:moveTo>
                  <a:lnTo>
                    <a:pt x="4128516" y="246888"/>
                  </a:lnTo>
                  <a:lnTo>
                    <a:pt x="4128516" y="0"/>
                  </a:lnTo>
                  <a:lnTo>
                    <a:pt x="0" y="0"/>
                  </a:lnTo>
                  <a:lnTo>
                    <a:pt x="0" y="246888"/>
                  </a:lnTo>
                  <a:close/>
                </a:path>
              </a:pathLst>
            </a:custGeom>
            <a:ln w="19050">
              <a:solidFill>
                <a:srgbClr val="FFFF66"/>
              </a:solidFill>
            </a:ln>
          </p:spPr>
          <p:txBody>
            <a:bodyPr wrap="square" lIns="0" tIns="0" rIns="0" bIns="0" rtlCol="0"/>
            <a:lstStyle/>
            <a:p>
              <a:endParaRPr/>
            </a:p>
          </p:txBody>
        </p:sp>
        <p:sp>
          <p:nvSpPr>
            <p:cNvPr id="152" name="object 23">
              <a:extLst>
                <a:ext uri="{FF2B5EF4-FFF2-40B4-BE49-F238E27FC236}">
                  <a16:creationId xmlns:a16="http://schemas.microsoft.com/office/drawing/2014/main" id="{7B769010-CF0D-7941-9EEE-36A529586728}"/>
                </a:ext>
              </a:extLst>
            </p:cNvPr>
            <p:cNvSpPr/>
            <p:nvPr/>
          </p:nvSpPr>
          <p:spPr>
            <a:xfrm>
              <a:off x="769619" y="4172712"/>
              <a:ext cx="4128770" cy="248920"/>
            </a:xfrm>
            <a:custGeom>
              <a:avLst/>
              <a:gdLst/>
              <a:ahLst/>
              <a:cxnLst/>
              <a:rect l="l" t="t" r="r" b="b"/>
              <a:pathLst>
                <a:path w="4128770" h="248920">
                  <a:moveTo>
                    <a:pt x="4128516" y="0"/>
                  </a:moveTo>
                  <a:lnTo>
                    <a:pt x="0" y="0"/>
                  </a:lnTo>
                  <a:lnTo>
                    <a:pt x="0" y="248412"/>
                  </a:lnTo>
                  <a:lnTo>
                    <a:pt x="4128516" y="248412"/>
                  </a:lnTo>
                  <a:lnTo>
                    <a:pt x="4128516" y="0"/>
                  </a:lnTo>
                  <a:close/>
                </a:path>
              </a:pathLst>
            </a:custGeom>
            <a:solidFill>
              <a:srgbClr val="D9D9D9"/>
            </a:solidFill>
          </p:spPr>
          <p:txBody>
            <a:bodyPr wrap="square" lIns="0" tIns="0" rIns="0" bIns="0" rtlCol="0"/>
            <a:lstStyle/>
            <a:p>
              <a:endParaRPr/>
            </a:p>
          </p:txBody>
        </p:sp>
      </p:grpSp>
      <p:sp>
        <p:nvSpPr>
          <p:cNvPr id="153" name="object 24">
            <a:extLst>
              <a:ext uri="{FF2B5EF4-FFF2-40B4-BE49-F238E27FC236}">
                <a16:creationId xmlns:a16="http://schemas.microsoft.com/office/drawing/2014/main" id="{3C6BBD09-8CA5-C540-AE2E-0606A6F853AF}"/>
              </a:ext>
            </a:extLst>
          </p:cNvPr>
          <p:cNvSpPr txBox="1"/>
          <p:nvPr/>
        </p:nvSpPr>
        <p:spPr>
          <a:xfrm>
            <a:off x="793191" y="4205985"/>
            <a:ext cx="2999740"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8F2838"/>
                </a:solidFill>
                <a:latin typeface="Arial MT"/>
                <a:cs typeface="Arial MT"/>
              </a:rPr>
              <a:t>Professional</a:t>
            </a:r>
            <a:r>
              <a:rPr sz="1000" spc="-30" dirty="0">
                <a:solidFill>
                  <a:srgbClr val="8F2838"/>
                </a:solidFill>
                <a:latin typeface="Arial MT"/>
                <a:cs typeface="Arial MT"/>
              </a:rPr>
              <a:t> </a:t>
            </a:r>
            <a:r>
              <a:rPr sz="1000" spc="-5" dirty="0">
                <a:solidFill>
                  <a:srgbClr val="8F2838"/>
                </a:solidFill>
                <a:latin typeface="Arial MT"/>
                <a:cs typeface="Arial MT"/>
              </a:rPr>
              <a:t>Undergraduate</a:t>
            </a:r>
            <a:r>
              <a:rPr sz="1000" spc="-20" dirty="0">
                <a:solidFill>
                  <a:srgbClr val="8F2838"/>
                </a:solidFill>
                <a:latin typeface="Arial MT"/>
                <a:cs typeface="Arial MT"/>
              </a:rPr>
              <a:t> </a:t>
            </a:r>
            <a:r>
              <a:rPr sz="1000" spc="-5" dirty="0">
                <a:solidFill>
                  <a:srgbClr val="8F2838"/>
                </a:solidFill>
                <a:latin typeface="Arial MT"/>
                <a:cs typeface="Arial MT"/>
              </a:rPr>
              <a:t>education</a:t>
            </a:r>
            <a:r>
              <a:rPr sz="1000" spc="-25" dirty="0">
                <a:solidFill>
                  <a:srgbClr val="8F2838"/>
                </a:solidFill>
                <a:latin typeface="Arial MT"/>
                <a:cs typeface="Arial MT"/>
              </a:rPr>
              <a:t> </a:t>
            </a:r>
            <a:r>
              <a:rPr sz="1000" spc="-5" dirty="0">
                <a:solidFill>
                  <a:srgbClr val="8F2838"/>
                </a:solidFill>
                <a:latin typeface="Arial MT"/>
                <a:cs typeface="Arial MT"/>
              </a:rPr>
              <a:t>in</a:t>
            </a:r>
            <a:r>
              <a:rPr sz="1000" spc="5" dirty="0">
                <a:solidFill>
                  <a:srgbClr val="8F2838"/>
                </a:solidFill>
                <a:latin typeface="Arial MT"/>
                <a:cs typeface="Arial MT"/>
              </a:rPr>
              <a:t> </a:t>
            </a:r>
            <a:r>
              <a:rPr sz="1000" spc="-5" dirty="0">
                <a:solidFill>
                  <a:srgbClr val="8F2838"/>
                </a:solidFill>
                <a:latin typeface="Arial MT"/>
                <a:cs typeface="Arial MT"/>
              </a:rPr>
              <a:t>Technology</a:t>
            </a:r>
            <a:endParaRPr sz="1000">
              <a:latin typeface="Arial MT"/>
              <a:cs typeface="Arial MT"/>
            </a:endParaRPr>
          </a:p>
        </p:txBody>
      </p:sp>
      <p:sp>
        <p:nvSpPr>
          <p:cNvPr id="154" name="object 25">
            <a:extLst>
              <a:ext uri="{FF2B5EF4-FFF2-40B4-BE49-F238E27FC236}">
                <a16:creationId xmlns:a16="http://schemas.microsoft.com/office/drawing/2014/main" id="{3AC2C4C0-6E36-EB42-A549-A6ADCDFD8AD7}"/>
              </a:ext>
            </a:extLst>
          </p:cNvPr>
          <p:cNvSpPr/>
          <p:nvPr/>
        </p:nvSpPr>
        <p:spPr>
          <a:xfrm>
            <a:off x="769619" y="4492752"/>
            <a:ext cx="4128770" cy="247015"/>
          </a:xfrm>
          <a:custGeom>
            <a:avLst/>
            <a:gdLst/>
            <a:ahLst/>
            <a:cxnLst/>
            <a:rect l="l" t="t" r="r" b="b"/>
            <a:pathLst>
              <a:path w="4128770" h="247014">
                <a:moveTo>
                  <a:pt x="4128516" y="0"/>
                </a:moveTo>
                <a:lnTo>
                  <a:pt x="0" y="0"/>
                </a:lnTo>
                <a:lnTo>
                  <a:pt x="0" y="246887"/>
                </a:lnTo>
                <a:lnTo>
                  <a:pt x="4128516" y="246887"/>
                </a:lnTo>
                <a:lnTo>
                  <a:pt x="4128516" y="0"/>
                </a:lnTo>
                <a:close/>
              </a:path>
            </a:pathLst>
          </a:custGeom>
          <a:solidFill>
            <a:srgbClr val="D9D9D9"/>
          </a:solidFill>
        </p:spPr>
        <p:txBody>
          <a:bodyPr wrap="square" lIns="0" tIns="0" rIns="0" bIns="0" rtlCol="0"/>
          <a:lstStyle/>
          <a:p>
            <a:endParaRPr/>
          </a:p>
        </p:txBody>
      </p:sp>
      <p:sp>
        <p:nvSpPr>
          <p:cNvPr id="155" name="object 26">
            <a:extLst>
              <a:ext uri="{FF2B5EF4-FFF2-40B4-BE49-F238E27FC236}">
                <a16:creationId xmlns:a16="http://schemas.microsoft.com/office/drawing/2014/main" id="{5308C888-3CA3-D041-BB75-09EC2395ADAB}"/>
              </a:ext>
            </a:extLst>
          </p:cNvPr>
          <p:cNvSpPr txBox="1"/>
          <p:nvPr/>
        </p:nvSpPr>
        <p:spPr>
          <a:xfrm>
            <a:off x="793191" y="4525772"/>
            <a:ext cx="268922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8F2838"/>
                </a:solidFill>
                <a:latin typeface="Arial MT"/>
                <a:cs typeface="Arial MT"/>
              </a:rPr>
              <a:t>Out-Reach</a:t>
            </a:r>
            <a:r>
              <a:rPr sz="1000" spc="-25" dirty="0">
                <a:solidFill>
                  <a:srgbClr val="8F2838"/>
                </a:solidFill>
                <a:latin typeface="Arial MT"/>
                <a:cs typeface="Arial MT"/>
              </a:rPr>
              <a:t> </a:t>
            </a:r>
            <a:r>
              <a:rPr sz="1000" spc="-10" dirty="0">
                <a:solidFill>
                  <a:srgbClr val="8F2838"/>
                </a:solidFill>
                <a:latin typeface="Arial MT"/>
                <a:cs typeface="Arial MT"/>
              </a:rPr>
              <a:t>public</a:t>
            </a:r>
            <a:r>
              <a:rPr sz="1000" spc="10" dirty="0">
                <a:solidFill>
                  <a:srgbClr val="8F2838"/>
                </a:solidFill>
                <a:latin typeface="Arial MT"/>
                <a:cs typeface="Arial MT"/>
              </a:rPr>
              <a:t> </a:t>
            </a:r>
            <a:r>
              <a:rPr sz="1000" spc="-5" dirty="0">
                <a:solidFill>
                  <a:srgbClr val="8F2838"/>
                </a:solidFill>
                <a:latin typeface="Arial MT"/>
                <a:cs typeface="Arial MT"/>
              </a:rPr>
              <a:t>engagement,</a:t>
            </a:r>
            <a:r>
              <a:rPr sz="1000" spc="-40" dirty="0">
                <a:solidFill>
                  <a:srgbClr val="8F2838"/>
                </a:solidFill>
                <a:latin typeface="Arial MT"/>
                <a:cs typeface="Arial MT"/>
              </a:rPr>
              <a:t> </a:t>
            </a:r>
            <a:r>
              <a:rPr sz="1000" spc="-5" dirty="0">
                <a:solidFill>
                  <a:srgbClr val="8F2838"/>
                </a:solidFill>
                <a:latin typeface="Arial MT"/>
                <a:cs typeface="Arial MT"/>
              </a:rPr>
              <a:t>longlife learning</a:t>
            </a:r>
            <a:endParaRPr sz="1000">
              <a:latin typeface="Arial MT"/>
              <a:cs typeface="Arial MT"/>
            </a:endParaRPr>
          </a:p>
        </p:txBody>
      </p:sp>
      <p:grpSp>
        <p:nvGrpSpPr>
          <p:cNvPr id="156" name="object 27">
            <a:extLst>
              <a:ext uri="{FF2B5EF4-FFF2-40B4-BE49-F238E27FC236}">
                <a16:creationId xmlns:a16="http://schemas.microsoft.com/office/drawing/2014/main" id="{B2B7FE79-7DBA-4B4C-A3E2-5321AB27C788}"/>
              </a:ext>
            </a:extLst>
          </p:cNvPr>
          <p:cNvGrpSpPr/>
          <p:nvPr/>
        </p:nvGrpSpPr>
        <p:grpSpPr>
          <a:xfrm>
            <a:off x="760856" y="4804028"/>
            <a:ext cx="4147820" cy="436880"/>
            <a:chOff x="760856" y="4804028"/>
            <a:chExt cx="4147820" cy="436880"/>
          </a:xfrm>
        </p:grpSpPr>
        <p:sp>
          <p:nvSpPr>
            <p:cNvPr id="157" name="object 28">
              <a:extLst>
                <a:ext uri="{FF2B5EF4-FFF2-40B4-BE49-F238E27FC236}">
                  <a16:creationId xmlns:a16="http://schemas.microsoft.com/office/drawing/2014/main" id="{2FEB8799-E00B-7F4C-BB4D-4718F18F387C}"/>
                </a:ext>
              </a:extLst>
            </p:cNvPr>
            <p:cNvSpPr/>
            <p:nvPr/>
          </p:nvSpPr>
          <p:spPr>
            <a:xfrm>
              <a:off x="770381" y="4813553"/>
              <a:ext cx="4128770" cy="417830"/>
            </a:xfrm>
            <a:custGeom>
              <a:avLst/>
              <a:gdLst/>
              <a:ahLst/>
              <a:cxnLst/>
              <a:rect l="l" t="t" r="r" b="b"/>
              <a:pathLst>
                <a:path w="4128770" h="417829">
                  <a:moveTo>
                    <a:pt x="4128516" y="0"/>
                  </a:moveTo>
                  <a:lnTo>
                    <a:pt x="0" y="0"/>
                  </a:lnTo>
                  <a:lnTo>
                    <a:pt x="0" y="417576"/>
                  </a:lnTo>
                  <a:lnTo>
                    <a:pt x="4128516" y="417576"/>
                  </a:lnTo>
                  <a:lnTo>
                    <a:pt x="4128516" y="0"/>
                  </a:lnTo>
                  <a:close/>
                </a:path>
              </a:pathLst>
            </a:custGeom>
            <a:solidFill>
              <a:srgbClr val="BEBEBE"/>
            </a:solidFill>
          </p:spPr>
          <p:txBody>
            <a:bodyPr wrap="square" lIns="0" tIns="0" rIns="0" bIns="0" rtlCol="0"/>
            <a:lstStyle/>
            <a:p>
              <a:endParaRPr/>
            </a:p>
          </p:txBody>
        </p:sp>
        <p:sp>
          <p:nvSpPr>
            <p:cNvPr id="158" name="object 29">
              <a:extLst>
                <a:ext uri="{FF2B5EF4-FFF2-40B4-BE49-F238E27FC236}">
                  <a16:creationId xmlns:a16="http://schemas.microsoft.com/office/drawing/2014/main" id="{A2199F6E-0265-1546-AD1E-D009E0F094DE}"/>
                </a:ext>
              </a:extLst>
            </p:cNvPr>
            <p:cNvSpPr/>
            <p:nvPr/>
          </p:nvSpPr>
          <p:spPr>
            <a:xfrm>
              <a:off x="770381" y="4813553"/>
              <a:ext cx="4128770" cy="417830"/>
            </a:xfrm>
            <a:custGeom>
              <a:avLst/>
              <a:gdLst/>
              <a:ahLst/>
              <a:cxnLst/>
              <a:rect l="l" t="t" r="r" b="b"/>
              <a:pathLst>
                <a:path w="4128770" h="417829">
                  <a:moveTo>
                    <a:pt x="0" y="417576"/>
                  </a:moveTo>
                  <a:lnTo>
                    <a:pt x="4128516" y="417576"/>
                  </a:lnTo>
                  <a:lnTo>
                    <a:pt x="4128516" y="0"/>
                  </a:lnTo>
                  <a:lnTo>
                    <a:pt x="0" y="0"/>
                  </a:lnTo>
                  <a:lnTo>
                    <a:pt x="0" y="417576"/>
                  </a:lnTo>
                  <a:close/>
                </a:path>
              </a:pathLst>
            </a:custGeom>
            <a:ln w="19050">
              <a:solidFill>
                <a:srgbClr val="FFFF66"/>
              </a:solidFill>
            </a:ln>
          </p:spPr>
          <p:txBody>
            <a:bodyPr wrap="square" lIns="0" tIns="0" rIns="0" bIns="0" rtlCol="0"/>
            <a:lstStyle/>
            <a:p>
              <a:endParaRPr/>
            </a:p>
          </p:txBody>
        </p:sp>
      </p:grpSp>
      <p:sp>
        <p:nvSpPr>
          <p:cNvPr id="159" name="object 30">
            <a:extLst>
              <a:ext uri="{FF2B5EF4-FFF2-40B4-BE49-F238E27FC236}">
                <a16:creationId xmlns:a16="http://schemas.microsoft.com/office/drawing/2014/main" id="{249BBF59-C32A-4A4C-8B9F-E7474F173064}"/>
              </a:ext>
            </a:extLst>
          </p:cNvPr>
          <p:cNvSpPr txBox="1"/>
          <p:nvPr/>
        </p:nvSpPr>
        <p:spPr>
          <a:xfrm>
            <a:off x="793191" y="4854397"/>
            <a:ext cx="3776345" cy="330200"/>
          </a:xfrm>
          <a:prstGeom prst="rect">
            <a:avLst/>
          </a:prstGeom>
        </p:spPr>
        <p:txBody>
          <a:bodyPr vert="horz" wrap="square" lIns="0" tIns="12065" rIns="0" bIns="0" rtlCol="0">
            <a:spAutoFit/>
          </a:bodyPr>
          <a:lstStyle/>
          <a:p>
            <a:pPr marL="12700">
              <a:lnSpc>
                <a:spcPct val="100000"/>
              </a:lnSpc>
              <a:spcBef>
                <a:spcPts val="95"/>
              </a:spcBef>
            </a:pPr>
            <a:r>
              <a:rPr sz="1000" b="1" spc="-5" dirty="0">
                <a:solidFill>
                  <a:srgbClr val="8F2838"/>
                </a:solidFill>
                <a:latin typeface="Arial"/>
                <a:cs typeface="Arial"/>
              </a:rPr>
              <a:t>Open </a:t>
            </a:r>
            <a:r>
              <a:rPr sz="1000" b="1" spc="-10" dirty="0">
                <a:solidFill>
                  <a:srgbClr val="8F2838"/>
                </a:solidFill>
                <a:latin typeface="Arial"/>
                <a:cs typeface="Arial"/>
              </a:rPr>
              <a:t>research</a:t>
            </a:r>
            <a:r>
              <a:rPr sz="1000" b="1" spc="5" dirty="0">
                <a:solidFill>
                  <a:srgbClr val="8F2838"/>
                </a:solidFill>
                <a:latin typeface="Arial"/>
                <a:cs typeface="Arial"/>
              </a:rPr>
              <a:t> </a:t>
            </a:r>
            <a:r>
              <a:rPr sz="1000" b="1" spc="-5" dirty="0">
                <a:solidFill>
                  <a:srgbClr val="8F2838"/>
                </a:solidFill>
                <a:latin typeface="Arial"/>
                <a:cs typeface="Arial"/>
              </a:rPr>
              <a:t>infrastructure,</a:t>
            </a:r>
            <a:r>
              <a:rPr sz="1000" b="1" spc="15" dirty="0">
                <a:solidFill>
                  <a:srgbClr val="8F2838"/>
                </a:solidFill>
                <a:latin typeface="Arial"/>
                <a:cs typeface="Arial"/>
              </a:rPr>
              <a:t> </a:t>
            </a:r>
            <a:r>
              <a:rPr sz="1000" b="1" spc="-5" dirty="0">
                <a:solidFill>
                  <a:srgbClr val="8F2838"/>
                </a:solidFill>
                <a:latin typeface="Arial"/>
                <a:cs typeface="Arial"/>
              </a:rPr>
              <a:t>joint</a:t>
            </a:r>
            <a:r>
              <a:rPr sz="1000" b="1" spc="10" dirty="0">
                <a:solidFill>
                  <a:srgbClr val="8F2838"/>
                </a:solidFill>
                <a:latin typeface="Arial"/>
                <a:cs typeface="Arial"/>
              </a:rPr>
              <a:t> </a:t>
            </a:r>
            <a:r>
              <a:rPr sz="1000" b="1" spc="-5" dirty="0">
                <a:solidFill>
                  <a:srgbClr val="8F2838"/>
                </a:solidFill>
                <a:latin typeface="Arial"/>
                <a:cs typeface="Arial"/>
              </a:rPr>
              <a:t>labs, higher</a:t>
            </a:r>
            <a:r>
              <a:rPr sz="1000" b="1" spc="5" dirty="0">
                <a:solidFill>
                  <a:srgbClr val="8F2838"/>
                </a:solidFill>
                <a:latin typeface="Arial"/>
                <a:cs typeface="Arial"/>
              </a:rPr>
              <a:t> </a:t>
            </a:r>
            <a:r>
              <a:rPr sz="1000" b="1" spc="-5" dirty="0">
                <a:solidFill>
                  <a:srgbClr val="8F2838"/>
                </a:solidFill>
                <a:latin typeface="Arial"/>
                <a:cs typeface="Arial"/>
              </a:rPr>
              <a:t>education</a:t>
            </a:r>
            <a:r>
              <a:rPr sz="1000" b="1" spc="10" dirty="0">
                <a:solidFill>
                  <a:srgbClr val="8F2838"/>
                </a:solidFill>
                <a:latin typeface="Arial"/>
                <a:cs typeface="Arial"/>
              </a:rPr>
              <a:t> </a:t>
            </a:r>
            <a:r>
              <a:rPr sz="1000" b="1" dirty="0">
                <a:solidFill>
                  <a:srgbClr val="8F2838"/>
                </a:solidFill>
                <a:latin typeface="Arial"/>
                <a:cs typeface="Arial"/>
              </a:rPr>
              <a:t>with</a:t>
            </a:r>
            <a:endParaRPr sz="1000">
              <a:latin typeface="Arial"/>
              <a:cs typeface="Arial"/>
            </a:endParaRPr>
          </a:p>
          <a:p>
            <a:pPr marL="12700">
              <a:lnSpc>
                <a:spcPct val="100000"/>
              </a:lnSpc>
              <a:spcBef>
                <a:spcPts val="5"/>
              </a:spcBef>
            </a:pPr>
            <a:r>
              <a:rPr sz="1000" b="1" spc="-5" dirty="0">
                <a:solidFill>
                  <a:srgbClr val="8F2838"/>
                </a:solidFill>
                <a:latin typeface="Arial"/>
                <a:cs typeface="Arial"/>
              </a:rPr>
              <a:t>industrial</a:t>
            </a:r>
            <a:r>
              <a:rPr sz="1000" b="1" spc="-15" dirty="0">
                <a:solidFill>
                  <a:srgbClr val="8F2838"/>
                </a:solidFill>
                <a:latin typeface="Arial"/>
                <a:cs typeface="Arial"/>
              </a:rPr>
              <a:t> </a:t>
            </a:r>
            <a:r>
              <a:rPr sz="1000" b="1" spc="-5" dirty="0">
                <a:solidFill>
                  <a:srgbClr val="8F2838"/>
                </a:solidFill>
                <a:latin typeface="Arial"/>
                <a:cs typeface="Arial"/>
              </a:rPr>
              <a:t>collaboration</a:t>
            </a:r>
            <a:endParaRPr sz="1000">
              <a:latin typeface="Arial"/>
              <a:cs typeface="Arial"/>
            </a:endParaRPr>
          </a:p>
        </p:txBody>
      </p:sp>
      <p:pic>
        <p:nvPicPr>
          <p:cNvPr id="160" name="object 31">
            <a:extLst>
              <a:ext uri="{FF2B5EF4-FFF2-40B4-BE49-F238E27FC236}">
                <a16:creationId xmlns:a16="http://schemas.microsoft.com/office/drawing/2014/main" id="{988AFC68-B047-114F-8E48-C723D369CC11}"/>
              </a:ext>
            </a:extLst>
          </p:cNvPr>
          <p:cNvPicPr/>
          <p:nvPr/>
        </p:nvPicPr>
        <p:blipFill>
          <a:blip r:embed="rId3" cstate="print"/>
          <a:stretch>
            <a:fillRect/>
          </a:stretch>
        </p:blipFill>
        <p:spPr>
          <a:xfrm>
            <a:off x="4783835" y="3206495"/>
            <a:ext cx="228600" cy="228600"/>
          </a:xfrm>
          <a:prstGeom prst="rect">
            <a:avLst/>
          </a:prstGeom>
        </p:spPr>
      </p:pic>
      <p:sp>
        <p:nvSpPr>
          <p:cNvPr id="161" name="object 32">
            <a:extLst>
              <a:ext uri="{FF2B5EF4-FFF2-40B4-BE49-F238E27FC236}">
                <a16:creationId xmlns:a16="http://schemas.microsoft.com/office/drawing/2014/main" id="{393BA48E-D33A-0A41-A1E8-35F64E1EA6F4}"/>
              </a:ext>
            </a:extLst>
          </p:cNvPr>
          <p:cNvSpPr txBox="1"/>
          <p:nvPr/>
        </p:nvSpPr>
        <p:spPr>
          <a:xfrm>
            <a:off x="4836921" y="3196589"/>
            <a:ext cx="125095" cy="239395"/>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822333"/>
                </a:solidFill>
                <a:latin typeface="Arial"/>
                <a:cs typeface="Arial"/>
              </a:rPr>
              <a:t>1</a:t>
            </a:r>
            <a:endParaRPr sz="1400">
              <a:latin typeface="Arial"/>
              <a:cs typeface="Arial"/>
            </a:endParaRPr>
          </a:p>
        </p:txBody>
      </p:sp>
      <p:pic>
        <p:nvPicPr>
          <p:cNvPr id="162" name="object 33">
            <a:extLst>
              <a:ext uri="{FF2B5EF4-FFF2-40B4-BE49-F238E27FC236}">
                <a16:creationId xmlns:a16="http://schemas.microsoft.com/office/drawing/2014/main" id="{8262403E-5C1C-7D40-B75A-2A97B830E7E3}"/>
              </a:ext>
            </a:extLst>
          </p:cNvPr>
          <p:cNvPicPr/>
          <p:nvPr/>
        </p:nvPicPr>
        <p:blipFill>
          <a:blip r:embed="rId3" cstate="print"/>
          <a:stretch>
            <a:fillRect/>
          </a:stretch>
        </p:blipFill>
        <p:spPr>
          <a:xfrm>
            <a:off x="4783835" y="3526535"/>
            <a:ext cx="228600" cy="228600"/>
          </a:xfrm>
          <a:prstGeom prst="rect">
            <a:avLst/>
          </a:prstGeom>
        </p:spPr>
      </p:pic>
      <p:sp>
        <p:nvSpPr>
          <p:cNvPr id="163" name="object 34">
            <a:extLst>
              <a:ext uri="{FF2B5EF4-FFF2-40B4-BE49-F238E27FC236}">
                <a16:creationId xmlns:a16="http://schemas.microsoft.com/office/drawing/2014/main" id="{45E119CB-7192-0C40-8C89-19ABFD4B7AEE}"/>
              </a:ext>
            </a:extLst>
          </p:cNvPr>
          <p:cNvSpPr txBox="1"/>
          <p:nvPr/>
        </p:nvSpPr>
        <p:spPr>
          <a:xfrm>
            <a:off x="4836921" y="3516629"/>
            <a:ext cx="125095" cy="239395"/>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822333"/>
                </a:solidFill>
                <a:latin typeface="Arial"/>
                <a:cs typeface="Arial"/>
              </a:rPr>
              <a:t>2</a:t>
            </a:r>
            <a:endParaRPr sz="1400">
              <a:latin typeface="Arial"/>
              <a:cs typeface="Arial"/>
            </a:endParaRPr>
          </a:p>
        </p:txBody>
      </p:sp>
      <p:pic>
        <p:nvPicPr>
          <p:cNvPr id="164" name="object 35">
            <a:extLst>
              <a:ext uri="{FF2B5EF4-FFF2-40B4-BE49-F238E27FC236}">
                <a16:creationId xmlns:a16="http://schemas.microsoft.com/office/drawing/2014/main" id="{EE185682-99B3-704D-8F02-CF97F3F98EA3}"/>
              </a:ext>
            </a:extLst>
          </p:cNvPr>
          <p:cNvPicPr/>
          <p:nvPr/>
        </p:nvPicPr>
        <p:blipFill>
          <a:blip r:embed="rId3" cstate="print"/>
          <a:stretch>
            <a:fillRect/>
          </a:stretch>
        </p:blipFill>
        <p:spPr>
          <a:xfrm>
            <a:off x="4783835" y="3857244"/>
            <a:ext cx="228600" cy="228600"/>
          </a:xfrm>
          <a:prstGeom prst="rect">
            <a:avLst/>
          </a:prstGeom>
        </p:spPr>
      </p:pic>
      <p:sp>
        <p:nvSpPr>
          <p:cNvPr id="165" name="object 36">
            <a:extLst>
              <a:ext uri="{FF2B5EF4-FFF2-40B4-BE49-F238E27FC236}">
                <a16:creationId xmlns:a16="http://schemas.microsoft.com/office/drawing/2014/main" id="{32AE9F44-8811-ED47-91B1-C1464E0D0BB1}"/>
              </a:ext>
            </a:extLst>
          </p:cNvPr>
          <p:cNvSpPr txBox="1"/>
          <p:nvPr/>
        </p:nvSpPr>
        <p:spPr>
          <a:xfrm>
            <a:off x="793191" y="3834129"/>
            <a:ext cx="4168775" cy="228268"/>
          </a:xfrm>
          <a:prstGeom prst="rect">
            <a:avLst/>
          </a:prstGeom>
        </p:spPr>
        <p:txBody>
          <a:bodyPr vert="horz" wrap="square" lIns="0" tIns="12700" rIns="0" bIns="0" rtlCol="0">
            <a:spAutoFit/>
          </a:bodyPr>
          <a:lstStyle/>
          <a:p>
            <a:pPr marL="12700">
              <a:lnSpc>
                <a:spcPct val="100000"/>
              </a:lnSpc>
              <a:spcBef>
                <a:spcPts val="100"/>
              </a:spcBef>
            </a:pPr>
            <a:r>
              <a:rPr sz="1000" b="1" spc="-5" dirty="0" err="1">
                <a:solidFill>
                  <a:srgbClr val="8F2838"/>
                </a:solidFill>
                <a:latin typeface="Arial"/>
                <a:cs typeface="Arial"/>
              </a:rPr>
              <a:t>Univers</a:t>
            </a:r>
            <a:r>
              <a:rPr lang="it-IT" sz="1000" b="1" spc="-5" dirty="0">
                <a:solidFill>
                  <a:srgbClr val="8F2838"/>
                </a:solidFill>
                <a:latin typeface="Arial"/>
                <a:cs typeface="Arial"/>
              </a:rPr>
              <a:t>i</a:t>
            </a:r>
            <a:r>
              <a:rPr sz="1000" b="1" spc="-5" dirty="0">
                <a:solidFill>
                  <a:srgbClr val="8F2838"/>
                </a:solidFill>
                <a:latin typeface="Arial"/>
                <a:cs typeface="Arial"/>
              </a:rPr>
              <a:t>ty education, Industrial</a:t>
            </a:r>
            <a:r>
              <a:rPr sz="1000" b="1" spc="5" dirty="0">
                <a:solidFill>
                  <a:srgbClr val="8F2838"/>
                </a:solidFill>
                <a:latin typeface="Arial"/>
                <a:cs typeface="Arial"/>
              </a:rPr>
              <a:t> </a:t>
            </a:r>
            <a:r>
              <a:rPr sz="1000" b="1" spc="-10" dirty="0">
                <a:solidFill>
                  <a:srgbClr val="8F2838"/>
                </a:solidFill>
                <a:latin typeface="Arial"/>
                <a:cs typeface="Arial"/>
              </a:rPr>
              <a:t>PHD</a:t>
            </a:r>
            <a:r>
              <a:rPr sz="1000" b="1" spc="20" dirty="0">
                <a:solidFill>
                  <a:srgbClr val="8F2838"/>
                </a:solidFill>
                <a:latin typeface="Arial"/>
                <a:cs typeface="Arial"/>
              </a:rPr>
              <a:t> </a:t>
            </a:r>
            <a:r>
              <a:rPr sz="1000" b="1" spc="-5" dirty="0">
                <a:solidFill>
                  <a:srgbClr val="8F2838"/>
                </a:solidFill>
                <a:latin typeface="Arial"/>
                <a:cs typeface="Arial"/>
              </a:rPr>
              <a:t>Courses,</a:t>
            </a:r>
            <a:r>
              <a:rPr sz="1000" b="1" spc="10" dirty="0">
                <a:solidFill>
                  <a:srgbClr val="8F2838"/>
                </a:solidFill>
                <a:latin typeface="Arial"/>
                <a:cs typeface="Arial"/>
              </a:rPr>
              <a:t> </a:t>
            </a:r>
            <a:r>
              <a:rPr sz="1000" b="1" spc="-5" dirty="0" err="1">
                <a:solidFill>
                  <a:srgbClr val="8F2838"/>
                </a:solidFill>
                <a:latin typeface="Arial"/>
                <a:cs typeface="Arial"/>
              </a:rPr>
              <a:t>inte</a:t>
            </a:r>
            <a:r>
              <a:rPr lang="it-IT" sz="1000" b="1" spc="-5" dirty="0" err="1">
                <a:solidFill>
                  <a:srgbClr val="8F2838"/>
                </a:solidFill>
                <a:latin typeface="Arial"/>
                <a:cs typeface="Arial"/>
              </a:rPr>
              <a:t>r</a:t>
            </a:r>
            <a:r>
              <a:rPr sz="1000" b="1" spc="-5" dirty="0" err="1">
                <a:solidFill>
                  <a:srgbClr val="8F2838"/>
                </a:solidFill>
                <a:latin typeface="Arial"/>
                <a:cs typeface="Arial"/>
              </a:rPr>
              <a:t>nationalisation</a:t>
            </a:r>
            <a:r>
              <a:rPr sz="1000" b="1" spc="360" dirty="0">
                <a:solidFill>
                  <a:srgbClr val="8F2838"/>
                </a:solidFill>
                <a:latin typeface="Arial"/>
                <a:cs typeface="Arial"/>
              </a:rPr>
              <a:t> </a:t>
            </a:r>
            <a:r>
              <a:rPr sz="2100" b="1" baseline="-3968" dirty="0">
                <a:solidFill>
                  <a:srgbClr val="822333"/>
                </a:solidFill>
                <a:latin typeface="Arial"/>
                <a:cs typeface="Arial"/>
              </a:rPr>
              <a:t>3</a:t>
            </a:r>
            <a:endParaRPr sz="2100" baseline="-3968" dirty="0">
              <a:latin typeface="Arial"/>
              <a:cs typeface="Arial"/>
            </a:endParaRPr>
          </a:p>
        </p:txBody>
      </p:sp>
      <p:pic>
        <p:nvPicPr>
          <p:cNvPr id="166" name="object 37">
            <a:extLst>
              <a:ext uri="{FF2B5EF4-FFF2-40B4-BE49-F238E27FC236}">
                <a16:creationId xmlns:a16="http://schemas.microsoft.com/office/drawing/2014/main" id="{6C98E2E9-4142-4F49-B9C4-A600B0F2CB84}"/>
              </a:ext>
            </a:extLst>
          </p:cNvPr>
          <p:cNvPicPr/>
          <p:nvPr/>
        </p:nvPicPr>
        <p:blipFill>
          <a:blip r:embed="rId3" cstate="print"/>
          <a:stretch>
            <a:fillRect/>
          </a:stretch>
        </p:blipFill>
        <p:spPr>
          <a:xfrm>
            <a:off x="4783835" y="4174235"/>
            <a:ext cx="228600" cy="228600"/>
          </a:xfrm>
          <a:prstGeom prst="rect">
            <a:avLst/>
          </a:prstGeom>
        </p:spPr>
      </p:pic>
      <p:sp>
        <p:nvSpPr>
          <p:cNvPr id="167" name="object 38">
            <a:extLst>
              <a:ext uri="{FF2B5EF4-FFF2-40B4-BE49-F238E27FC236}">
                <a16:creationId xmlns:a16="http://schemas.microsoft.com/office/drawing/2014/main" id="{E0D8D2E4-D141-544E-A824-6DACD6D3F8A1}"/>
              </a:ext>
            </a:extLst>
          </p:cNvPr>
          <p:cNvSpPr txBox="1"/>
          <p:nvPr/>
        </p:nvSpPr>
        <p:spPr>
          <a:xfrm>
            <a:off x="4836921" y="4164329"/>
            <a:ext cx="125095"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822333"/>
                </a:solidFill>
                <a:latin typeface="Arial"/>
                <a:cs typeface="Arial"/>
              </a:rPr>
              <a:t>4</a:t>
            </a:r>
            <a:endParaRPr sz="1400">
              <a:latin typeface="Arial"/>
              <a:cs typeface="Arial"/>
            </a:endParaRPr>
          </a:p>
        </p:txBody>
      </p:sp>
      <p:pic>
        <p:nvPicPr>
          <p:cNvPr id="168" name="object 39">
            <a:extLst>
              <a:ext uri="{FF2B5EF4-FFF2-40B4-BE49-F238E27FC236}">
                <a16:creationId xmlns:a16="http://schemas.microsoft.com/office/drawing/2014/main" id="{3B333C1C-602E-A143-B7C7-5D512B2AA275}"/>
              </a:ext>
            </a:extLst>
          </p:cNvPr>
          <p:cNvPicPr/>
          <p:nvPr/>
        </p:nvPicPr>
        <p:blipFill>
          <a:blip r:embed="rId3" cstate="print"/>
          <a:stretch>
            <a:fillRect/>
          </a:stretch>
        </p:blipFill>
        <p:spPr>
          <a:xfrm>
            <a:off x="4783835" y="4511040"/>
            <a:ext cx="228600" cy="228600"/>
          </a:xfrm>
          <a:prstGeom prst="rect">
            <a:avLst/>
          </a:prstGeom>
        </p:spPr>
      </p:pic>
      <p:sp>
        <p:nvSpPr>
          <p:cNvPr id="169" name="object 40">
            <a:extLst>
              <a:ext uri="{FF2B5EF4-FFF2-40B4-BE49-F238E27FC236}">
                <a16:creationId xmlns:a16="http://schemas.microsoft.com/office/drawing/2014/main" id="{67CEE08E-D5F2-2549-8920-81A56F566D56}"/>
              </a:ext>
            </a:extLst>
          </p:cNvPr>
          <p:cNvSpPr txBox="1"/>
          <p:nvPr/>
        </p:nvSpPr>
        <p:spPr>
          <a:xfrm>
            <a:off x="4836921" y="4500752"/>
            <a:ext cx="125095"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822333"/>
                </a:solidFill>
                <a:latin typeface="Arial"/>
                <a:cs typeface="Arial"/>
              </a:rPr>
              <a:t>5</a:t>
            </a:r>
            <a:endParaRPr sz="1400" dirty="0">
              <a:latin typeface="Arial"/>
              <a:cs typeface="Arial"/>
            </a:endParaRPr>
          </a:p>
        </p:txBody>
      </p:sp>
      <p:pic>
        <p:nvPicPr>
          <p:cNvPr id="170" name="object 41">
            <a:extLst>
              <a:ext uri="{FF2B5EF4-FFF2-40B4-BE49-F238E27FC236}">
                <a16:creationId xmlns:a16="http://schemas.microsoft.com/office/drawing/2014/main" id="{3A64D893-705D-5142-BC04-FBB6BF247E47}"/>
              </a:ext>
            </a:extLst>
          </p:cNvPr>
          <p:cNvPicPr/>
          <p:nvPr/>
        </p:nvPicPr>
        <p:blipFill>
          <a:blip r:embed="rId4" cstate="print"/>
          <a:stretch>
            <a:fillRect/>
          </a:stretch>
        </p:blipFill>
        <p:spPr>
          <a:xfrm>
            <a:off x="4783835" y="4901184"/>
            <a:ext cx="228600" cy="230124"/>
          </a:xfrm>
          <a:prstGeom prst="rect">
            <a:avLst/>
          </a:prstGeom>
        </p:spPr>
      </p:pic>
      <p:sp>
        <p:nvSpPr>
          <p:cNvPr id="171" name="object 42">
            <a:extLst>
              <a:ext uri="{FF2B5EF4-FFF2-40B4-BE49-F238E27FC236}">
                <a16:creationId xmlns:a16="http://schemas.microsoft.com/office/drawing/2014/main" id="{F99388B1-F02C-F04C-8D14-DA2B5DA97C1E}"/>
              </a:ext>
            </a:extLst>
          </p:cNvPr>
          <p:cNvSpPr txBox="1"/>
          <p:nvPr/>
        </p:nvSpPr>
        <p:spPr>
          <a:xfrm>
            <a:off x="4836921" y="4892166"/>
            <a:ext cx="125095"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822333"/>
                </a:solidFill>
                <a:latin typeface="Arial"/>
                <a:cs typeface="Arial"/>
              </a:rPr>
              <a:t>6</a:t>
            </a:r>
            <a:endParaRPr sz="1400">
              <a:latin typeface="Arial"/>
              <a:cs typeface="Arial"/>
            </a:endParaRPr>
          </a:p>
        </p:txBody>
      </p:sp>
      <p:grpSp>
        <p:nvGrpSpPr>
          <p:cNvPr id="172" name="object 43">
            <a:extLst>
              <a:ext uri="{FF2B5EF4-FFF2-40B4-BE49-F238E27FC236}">
                <a16:creationId xmlns:a16="http://schemas.microsoft.com/office/drawing/2014/main" id="{C7C75274-8CAF-194E-8AEB-6E7523D80F9E}"/>
              </a:ext>
            </a:extLst>
          </p:cNvPr>
          <p:cNvGrpSpPr/>
          <p:nvPr/>
        </p:nvGrpSpPr>
        <p:grpSpPr>
          <a:xfrm>
            <a:off x="259334" y="3194557"/>
            <a:ext cx="443230" cy="2061845"/>
            <a:chOff x="259334" y="3194557"/>
            <a:chExt cx="443230" cy="2061845"/>
          </a:xfrm>
        </p:grpSpPr>
        <p:sp>
          <p:nvSpPr>
            <p:cNvPr id="173" name="object 44">
              <a:extLst>
                <a:ext uri="{FF2B5EF4-FFF2-40B4-BE49-F238E27FC236}">
                  <a16:creationId xmlns:a16="http://schemas.microsoft.com/office/drawing/2014/main" id="{372B7597-E0B5-7D40-8CE7-F45001C7E5D1}"/>
                </a:ext>
              </a:extLst>
            </p:cNvPr>
            <p:cNvSpPr/>
            <p:nvPr/>
          </p:nvSpPr>
          <p:spPr>
            <a:xfrm>
              <a:off x="272034" y="3207257"/>
              <a:ext cx="417830" cy="2036445"/>
            </a:xfrm>
            <a:custGeom>
              <a:avLst/>
              <a:gdLst/>
              <a:ahLst/>
              <a:cxnLst/>
              <a:rect l="l" t="t" r="r" b="b"/>
              <a:pathLst>
                <a:path w="417830" h="2036445">
                  <a:moveTo>
                    <a:pt x="417576" y="0"/>
                  </a:moveTo>
                  <a:lnTo>
                    <a:pt x="0" y="0"/>
                  </a:lnTo>
                  <a:lnTo>
                    <a:pt x="0" y="2036064"/>
                  </a:lnTo>
                  <a:lnTo>
                    <a:pt x="417576" y="2036064"/>
                  </a:lnTo>
                  <a:lnTo>
                    <a:pt x="417576" y="0"/>
                  </a:lnTo>
                  <a:close/>
                </a:path>
              </a:pathLst>
            </a:custGeom>
            <a:solidFill>
              <a:srgbClr val="822333"/>
            </a:solidFill>
          </p:spPr>
          <p:txBody>
            <a:bodyPr wrap="square" lIns="0" tIns="0" rIns="0" bIns="0" rtlCol="0"/>
            <a:lstStyle/>
            <a:p>
              <a:endParaRPr/>
            </a:p>
          </p:txBody>
        </p:sp>
        <p:sp>
          <p:nvSpPr>
            <p:cNvPr id="174" name="object 45">
              <a:extLst>
                <a:ext uri="{FF2B5EF4-FFF2-40B4-BE49-F238E27FC236}">
                  <a16:creationId xmlns:a16="http://schemas.microsoft.com/office/drawing/2014/main" id="{80775FF7-DE18-8845-888E-8BD628B483A2}"/>
                </a:ext>
              </a:extLst>
            </p:cNvPr>
            <p:cNvSpPr/>
            <p:nvPr/>
          </p:nvSpPr>
          <p:spPr>
            <a:xfrm>
              <a:off x="272034" y="3207257"/>
              <a:ext cx="417830" cy="2036445"/>
            </a:xfrm>
            <a:custGeom>
              <a:avLst/>
              <a:gdLst/>
              <a:ahLst/>
              <a:cxnLst/>
              <a:rect l="l" t="t" r="r" b="b"/>
              <a:pathLst>
                <a:path w="417830" h="2036445">
                  <a:moveTo>
                    <a:pt x="0" y="2036064"/>
                  </a:moveTo>
                  <a:lnTo>
                    <a:pt x="417576" y="2036064"/>
                  </a:lnTo>
                  <a:lnTo>
                    <a:pt x="417576" y="0"/>
                  </a:lnTo>
                  <a:lnTo>
                    <a:pt x="0" y="0"/>
                  </a:lnTo>
                  <a:lnTo>
                    <a:pt x="0" y="2036064"/>
                  </a:lnTo>
                  <a:close/>
                </a:path>
              </a:pathLst>
            </a:custGeom>
            <a:ln w="25400">
              <a:solidFill>
                <a:srgbClr val="822333"/>
              </a:solidFill>
            </a:ln>
          </p:spPr>
          <p:txBody>
            <a:bodyPr wrap="square" lIns="0" tIns="0" rIns="0" bIns="0" rtlCol="0"/>
            <a:lstStyle/>
            <a:p>
              <a:endParaRPr/>
            </a:p>
          </p:txBody>
        </p:sp>
      </p:grpSp>
      <p:sp>
        <p:nvSpPr>
          <p:cNvPr id="175" name="object 46">
            <a:extLst>
              <a:ext uri="{FF2B5EF4-FFF2-40B4-BE49-F238E27FC236}">
                <a16:creationId xmlns:a16="http://schemas.microsoft.com/office/drawing/2014/main" id="{FE23781D-0834-0341-B760-66F7A8160996}"/>
              </a:ext>
            </a:extLst>
          </p:cNvPr>
          <p:cNvSpPr txBox="1"/>
          <p:nvPr/>
        </p:nvSpPr>
        <p:spPr>
          <a:xfrm>
            <a:off x="329139" y="3519868"/>
            <a:ext cx="344170" cy="1369060"/>
          </a:xfrm>
          <a:prstGeom prst="rect">
            <a:avLst/>
          </a:prstGeom>
        </p:spPr>
        <p:txBody>
          <a:bodyPr vert="vert270" wrap="square" lIns="0" tIns="1905" rIns="0" bIns="0" rtlCol="0">
            <a:spAutoFit/>
          </a:bodyPr>
          <a:lstStyle/>
          <a:p>
            <a:pPr algn="ctr">
              <a:lnSpc>
                <a:spcPct val="100000"/>
              </a:lnSpc>
              <a:spcBef>
                <a:spcPts val="15"/>
              </a:spcBef>
            </a:pPr>
            <a:r>
              <a:rPr sz="900" spc="-5" dirty="0">
                <a:solidFill>
                  <a:srgbClr val="FFFFFF"/>
                </a:solidFill>
                <a:latin typeface="Arial MT"/>
                <a:cs typeface="Arial MT"/>
              </a:rPr>
              <a:t>THEMATIC</a:t>
            </a:r>
            <a:r>
              <a:rPr sz="900" spc="-10" dirty="0">
                <a:solidFill>
                  <a:srgbClr val="FFFFFF"/>
                </a:solidFill>
                <a:latin typeface="Arial MT"/>
                <a:cs typeface="Arial MT"/>
              </a:rPr>
              <a:t> </a:t>
            </a:r>
            <a:r>
              <a:rPr sz="900" spc="-5" dirty="0">
                <a:solidFill>
                  <a:srgbClr val="FFFFFF"/>
                </a:solidFill>
                <a:latin typeface="Arial MT"/>
                <a:cs typeface="Arial MT"/>
              </a:rPr>
              <a:t>FUNCTIONAL</a:t>
            </a:r>
            <a:endParaRPr sz="900">
              <a:latin typeface="Arial MT"/>
              <a:cs typeface="Arial MT"/>
            </a:endParaRPr>
          </a:p>
          <a:p>
            <a:pPr marR="36195" algn="ctr">
              <a:lnSpc>
                <a:spcPct val="100000"/>
              </a:lnSpc>
              <a:spcBef>
                <a:spcPts val="60"/>
              </a:spcBef>
            </a:pPr>
            <a:r>
              <a:rPr sz="1200" b="1" dirty="0">
                <a:solidFill>
                  <a:srgbClr val="FFFFFF"/>
                </a:solidFill>
                <a:latin typeface="Arial"/>
                <a:cs typeface="Arial"/>
              </a:rPr>
              <a:t>SPOKE</a:t>
            </a:r>
            <a:endParaRPr sz="1200">
              <a:latin typeface="Arial"/>
              <a:cs typeface="Arial"/>
            </a:endParaRPr>
          </a:p>
        </p:txBody>
      </p:sp>
      <p:grpSp>
        <p:nvGrpSpPr>
          <p:cNvPr id="176" name="object 47">
            <a:extLst>
              <a:ext uri="{FF2B5EF4-FFF2-40B4-BE49-F238E27FC236}">
                <a16:creationId xmlns:a16="http://schemas.microsoft.com/office/drawing/2014/main" id="{DC161BD0-53C5-9143-BA6A-8724915AB98B}"/>
              </a:ext>
            </a:extLst>
          </p:cNvPr>
          <p:cNvGrpSpPr/>
          <p:nvPr/>
        </p:nvGrpSpPr>
        <p:grpSpPr>
          <a:xfrm>
            <a:off x="723709" y="2125967"/>
            <a:ext cx="4023995" cy="4325620"/>
            <a:chOff x="723709" y="2125967"/>
            <a:chExt cx="4023995" cy="4325620"/>
          </a:xfrm>
        </p:grpSpPr>
        <p:pic>
          <p:nvPicPr>
            <p:cNvPr id="177" name="object 48">
              <a:extLst>
                <a:ext uri="{FF2B5EF4-FFF2-40B4-BE49-F238E27FC236}">
                  <a16:creationId xmlns:a16="http://schemas.microsoft.com/office/drawing/2014/main" id="{F1B6FDC8-53BB-C543-9792-0AA9BEC536DA}"/>
                </a:ext>
              </a:extLst>
            </p:cNvPr>
            <p:cNvPicPr/>
            <p:nvPr/>
          </p:nvPicPr>
          <p:blipFill>
            <a:blip r:embed="rId5" cstate="print"/>
            <a:stretch>
              <a:fillRect/>
            </a:stretch>
          </p:blipFill>
          <p:spPr>
            <a:xfrm>
              <a:off x="842772" y="2139696"/>
              <a:ext cx="309321" cy="690372"/>
            </a:xfrm>
            <a:prstGeom prst="rect">
              <a:avLst/>
            </a:prstGeom>
          </p:spPr>
        </p:pic>
        <p:sp>
          <p:nvSpPr>
            <p:cNvPr id="178" name="object 49">
              <a:extLst>
                <a:ext uri="{FF2B5EF4-FFF2-40B4-BE49-F238E27FC236}">
                  <a16:creationId xmlns:a16="http://schemas.microsoft.com/office/drawing/2014/main" id="{2248AF75-5C1E-5A47-A5C1-6CE0FF931AB6}"/>
                </a:ext>
              </a:extLst>
            </p:cNvPr>
            <p:cNvSpPr/>
            <p:nvPr/>
          </p:nvSpPr>
          <p:spPr>
            <a:xfrm>
              <a:off x="868680" y="2165604"/>
              <a:ext cx="207645" cy="588645"/>
            </a:xfrm>
            <a:custGeom>
              <a:avLst/>
              <a:gdLst/>
              <a:ahLst/>
              <a:cxnLst/>
              <a:rect l="l" t="t" r="r" b="b"/>
              <a:pathLst>
                <a:path w="207644" h="588644">
                  <a:moveTo>
                    <a:pt x="103631" y="0"/>
                  </a:moveTo>
                  <a:lnTo>
                    <a:pt x="0" y="81153"/>
                  </a:lnTo>
                  <a:lnTo>
                    <a:pt x="51815" y="81153"/>
                  </a:lnTo>
                  <a:lnTo>
                    <a:pt x="51815" y="507111"/>
                  </a:lnTo>
                  <a:lnTo>
                    <a:pt x="0" y="507111"/>
                  </a:lnTo>
                  <a:lnTo>
                    <a:pt x="103631" y="588263"/>
                  </a:lnTo>
                  <a:lnTo>
                    <a:pt x="207263" y="507111"/>
                  </a:lnTo>
                  <a:lnTo>
                    <a:pt x="155447" y="507111"/>
                  </a:lnTo>
                  <a:lnTo>
                    <a:pt x="155447" y="81153"/>
                  </a:lnTo>
                  <a:lnTo>
                    <a:pt x="207263" y="81153"/>
                  </a:lnTo>
                  <a:lnTo>
                    <a:pt x="103631" y="0"/>
                  </a:lnTo>
                  <a:close/>
                </a:path>
              </a:pathLst>
            </a:custGeom>
            <a:solidFill>
              <a:srgbClr val="6D1D2A"/>
            </a:solidFill>
          </p:spPr>
          <p:txBody>
            <a:bodyPr wrap="square" lIns="0" tIns="0" rIns="0" bIns="0" rtlCol="0"/>
            <a:lstStyle/>
            <a:p>
              <a:endParaRPr/>
            </a:p>
          </p:txBody>
        </p:sp>
        <p:pic>
          <p:nvPicPr>
            <p:cNvPr id="179" name="object 50">
              <a:extLst>
                <a:ext uri="{FF2B5EF4-FFF2-40B4-BE49-F238E27FC236}">
                  <a16:creationId xmlns:a16="http://schemas.microsoft.com/office/drawing/2014/main" id="{FEB68B19-3F0F-7A4B-86E4-1396CC713580}"/>
                </a:ext>
              </a:extLst>
            </p:cNvPr>
            <p:cNvPicPr/>
            <p:nvPr/>
          </p:nvPicPr>
          <p:blipFill>
            <a:blip r:embed="rId6" cstate="print"/>
            <a:stretch>
              <a:fillRect/>
            </a:stretch>
          </p:blipFill>
          <p:spPr>
            <a:xfrm>
              <a:off x="4437887" y="2125967"/>
              <a:ext cx="309321" cy="688860"/>
            </a:xfrm>
            <a:prstGeom prst="rect">
              <a:avLst/>
            </a:prstGeom>
          </p:spPr>
        </p:pic>
        <p:sp>
          <p:nvSpPr>
            <p:cNvPr id="180" name="object 51">
              <a:extLst>
                <a:ext uri="{FF2B5EF4-FFF2-40B4-BE49-F238E27FC236}">
                  <a16:creationId xmlns:a16="http://schemas.microsoft.com/office/drawing/2014/main" id="{ED27B173-4E6A-D843-BE46-B6D2DDAC7532}"/>
                </a:ext>
              </a:extLst>
            </p:cNvPr>
            <p:cNvSpPr/>
            <p:nvPr/>
          </p:nvSpPr>
          <p:spPr>
            <a:xfrm>
              <a:off x="4463795" y="2151888"/>
              <a:ext cx="207645" cy="586740"/>
            </a:xfrm>
            <a:custGeom>
              <a:avLst/>
              <a:gdLst/>
              <a:ahLst/>
              <a:cxnLst/>
              <a:rect l="l" t="t" r="r" b="b"/>
              <a:pathLst>
                <a:path w="207645" h="586739">
                  <a:moveTo>
                    <a:pt x="103631" y="0"/>
                  </a:moveTo>
                  <a:lnTo>
                    <a:pt x="0" y="81152"/>
                  </a:lnTo>
                  <a:lnTo>
                    <a:pt x="51815" y="81152"/>
                  </a:lnTo>
                  <a:lnTo>
                    <a:pt x="51815" y="505587"/>
                  </a:lnTo>
                  <a:lnTo>
                    <a:pt x="0" y="505587"/>
                  </a:lnTo>
                  <a:lnTo>
                    <a:pt x="103631" y="586739"/>
                  </a:lnTo>
                  <a:lnTo>
                    <a:pt x="207263" y="505587"/>
                  </a:lnTo>
                  <a:lnTo>
                    <a:pt x="155448" y="505587"/>
                  </a:lnTo>
                  <a:lnTo>
                    <a:pt x="155448" y="81152"/>
                  </a:lnTo>
                  <a:lnTo>
                    <a:pt x="207263" y="81152"/>
                  </a:lnTo>
                  <a:lnTo>
                    <a:pt x="103631" y="0"/>
                  </a:lnTo>
                  <a:close/>
                </a:path>
              </a:pathLst>
            </a:custGeom>
            <a:solidFill>
              <a:srgbClr val="6D1D2A"/>
            </a:solidFill>
          </p:spPr>
          <p:txBody>
            <a:bodyPr wrap="square" lIns="0" tIns="0" rIns="0" bIns="0" rtlCol="0"/>
            <a:lstStyle/>
            <a:p>
              <a:endParaRPr/>
            </a:p>
          </p:txBody>
        </p:sp>
        <p:sp>
          <p:nvSpPr>
            <p:cNvPr id="181" name="object 52">
              <a:extLst>
                <a:ext uri="{FF2B5EF4-FFF2-40B4-BE49-F238E27FC236}">
                  <a16:creationId xmlns:a16="http://schemas.microsoft.com/office/drawing/2014/main" id="{E3831C47-F028-B040-B887-EB85EB28E583}"/>
                </a:ext>
              </a:extLst>
            </p:cNvPr>
            <p:cNvSpPr/>
            <p:nvPr/>
          </p:nvSpPr>
          <p:spPr>
            <a:xfrm>
              <a:off x="728472" y="6320027"/>
              <a:ext cx="3886200" cy="127000"/>
            </a:xfrm>
            <a:custGeom>
              <a:avLst/>
              <a:gdLst/>
              <a:ahLst/>
              <a:cxnLst/>
              <a:rect l="l" t="t" r="r" b="b"/>
              <a:pathLst>
                <a:path w="3886200" h="127000">
                  <a:moveTo>
                    <a:pt x="3886200" y="0"/>
                  </a:moveTo>
                  <a:lnTo>
                    <a:pt x="3885374" y="24616"/>
                  </a:lnTo>
                  <a:lnTo>
                    <a:pt x="3883120" y="44719"/>
                  </a:lnTo>
                  <a:lnTo>
                    <a:pt x="3879770" y="58275"/>
                  </a:lnTo>
                  <a:lnTo>
                    <a:pt x="3875658" y="63246"/>
                  </a:lnTo>
                  <a:lnTo>
                    <a:pt x="1953640" y="63246"/>
                  </a:lnTo>
                  <a:lnTo>
                    <a:pt x="1949529" y="68216"/>
                  </a:lnTo>
                  <a:lnTo>
                    <a:pt x="1946179" y="81772"/>
                  </a:lnTo>
                  <a:lnTo>
                    <a:pt x="1943925" y="101875"/>
                  </a:lnTo>
                  <a:lnTo>
                    <a:pt x="1943100" y="126492"/>
                  </a:lnTo>
                  <a:lnTo>
                    <a:pt x="1942274" y="101875"/>
                  </a:lnTo>
                  <a:lnTo>
                    <a:pt x="1940020" y="81772"/>
                  </a:lnTo>
                  <a:lnTo>
                    <a:pt x="1936670" y="68216"/>
                  </a:lnTo>
                  <a:lnTo>
                    <a:pt x="1932559" y="63246"/>
                  </a:lnTo>
                  <a:lnTo>
                    <a:pt x="10540" y="63246"/>
                  </a:lnTo>
                  <a:lnTo>
                    <a:pt x="6440" y="58275"/>
                  </a:lnTo>
                  <a:lnTo>
                    <a:pt x="3089" y="44719"/>
                  </a:lnTo>
                  <a:lnTo>
                    <a:pt x="829" y="24616"/>
                  </a:lnTo>
                  <a:lnTo>
                    <a:pt x="0" y="0"/>
                  </a:lnTo>
                </a:path>
              </a:pathLst>
            </a:custGeom>
            <a:ln w="9525">
              <a:solidFill>
                <a:srgbClr val="808080"/>
              </a:solidFill>
            </a:ln>
          </p:spPr>
          <p:txBody>
            <a:bodyPr wrap="square" lIns="0" tIns="0" rIns="0" bIns="0" rtlCol="0"/>
            <a:lstStyle/>
            <a:p>
              <a:endParaRPr/>
            </a:p>
          </p:txBody>
        </p:sp>
      </p:grpSp>
      <p:sp>
        <p:nvSpPr>
          <p:cNvPr id="182" name="object 53">
            <a:extLst>
              <a:ext uri="{FF2B5EF4-FFF2-40B4-BE49-F238E27FC236}">
                <a16:creationId xmlns:a16="http://schemas.microsoft.com/office/drawing/2014/main" id="{F1021A76-4D21-9943-8567-9B8CC5DD6361}"/>
              </a:ext>
            </a:extLst>
          </p:cNvPr>
          <p:cNvSpPr txBox="1"/>
          <p:nvPr/>
        </p:nvSpPr>
        <p:spPr>
          <a:xfrm>
            <a:off x="747471" y="5492902"/>
            <a:ext cx="841375" cy="346710"/>
          </a:xfrm>
          <a:prstGeom prst="rect">
            <a:avLst/>
          </a:prstGeom>
        </p:spPr>
        <p:txBody>
          <a:bodyPr vert="horz" wrap="square" lIns="0" tIns="13335" rIns="0" bIns="0" rtlCol="0">
            <a:spAutoFit/>
          </a:bodyPr>
          <a:lstStyle/>
          <a:p>
            <a:pPr marL="12700" marR="5080" indent="124460">
              <a:lnSpc>
                <a:spcPct val="100000"/>
              </a:lnSpc>
              <a:spcBef>
                <a:spcPts val="105"/>
              </a:spcBef>
            </a:pPr>
            <a:r>
              <a:rPr sz="1050" b="1" dirty="0">
                <a:solidFill>
                  <a:srgbClr val="FFFFFF"/>
                </a:solidFill>
                <a:latin typeface="Arial"/>
                <a:cs typeface="Arial"/>
              </a:rPr>
              <a:t>ENERGY </a:t>
            </a:r>
            <a:r>
              <a:rPr sz="1050" b="1" spc="5" dirty="0">
                <a:solidFill>
                  <a:srgbClr val="FFFFFF"/>
                </a:solidFill>
                <a:latin typeface="Arial"/>
                <a:cs typeface="Arial"/>
              </a:rPr>
              <a:t> </a:t>
            </a:r>
            <a:r>
              <a:rPr sz="1050" b="1" dirty="0">
                <a:solidFill>
                  <a:srgbClr val="FFFFFF"/>
                </a:solidFill>
                <a:latin typeface="Arial"/>
                <a:cs typeface="Arial"/>
              </a:rPr>
              <a:t>T</a:t>
            </a:r>
            <a:r>
              <a:rPr sz="1050" b="1" spc="5" dirty="0">
                <a:solidFill>
                  <a:srgbClr val="FFFFFF"/>
                </a:solidFill>
                <a:latin typeface="Arial"/>
                <a:cs typeface="Arial"/>
              </a:rPr>
              <a:t>R</a:t>
            </a:r>
            <a:r>
              <a:rPr sz="1050" b="1" spc="-35" dirty="0">
                <a:solidFill>
                  <a:srgbClr val="FFFFFF"/>
                </a:solidFill>
                <a:latin typeface="Arial"/>
                <a:cs typeface="Arial"/>
              </a:rPr>
              <a:t>A</a:t>
            </a:r>
            <a:r>
              <a:rPr sz="1050" b="1" dirty="0">
                <a:solidFill>
                  <a:srgbClr val="FFFFFF"/>
                </a:solidFill>
                <a:latin typeface="Arial"/>
                <a:cs typeface="Arial"/>
              </a:rPr>
              <a:t>NS</a:t>
            </a:r>
            <a:r>
              <a:rPr sz="1050" b="1" spc="-10" dirty="0">
                <a:solidFill>
                  <a:srgbClr val="FFFFFF"/>
                </a:solidFill>
                <a:latin typeface="Arial"/>
                <a:cs typeface="Arial"/>
              </a:rPr>
              <a:t>I</a:t>
            </a:r>
            <a:r>
              <a:rPr sz="1050" b="1" dirty="0">
                <a:solidFill>
                  <a:srgbClr val="FFFFFF"/>
                </a:solidFill>
                <a:latin typeface="Arial"/>
                <a:cs typeface="Arial"/>
              </a:rPr>
              <a:t>TI</a:t>
            </a:r>
            <a:r>
              <a:rPr sz="1050" b="1" spc="-10" dirty="0">
                <a:solidFill>
                  <a:srgbClr val="FFFFFF"/>
                </a:solidFill>
                <a:latin typeface="Arial"/>
                <a:cs typeface="Arial"/>
              </a:rPr>
              <a:t>O</a:t>
            </a:r>
            <a:r>
              <a:rPr sz="1050" b="1" dirty="0">
                <a:solidFill>
                  <a:srgbClr val="FFFFFF"/>
                </a:solidFill>
                <a:latin typeface="Arial"/>
                <a:cs typeface="Arial"/>
              </a:rPr>
              <a:t>N</a:t>
            </a:r>
            <a:endParaRPr sz="1050">
              <a:latin typeface="Arial"/>
              <a:cs typeface="Arial"/>
            </a:endParaRPr>
          </a:p>
        </p:txBody>
      </p:sp>
      <p:sp>
        <p:nvSpPr>
          <p:cNvPr id="183" name="object 54">
            <a:extLst>
              <a:ext uri="{FF2B5EF4-FFF2-40B4-BE49-F238E27FC236}">
                <a16:creationId xmlns:a16="http://schemas.microsoft.com/office/drawing/2014/main" id="{9FEB831F-2576-7945-9140-59ABB3364EB7}"/>
              </a:ext>
            </a:extLst>
          </p:cNvPr>
          <p:cNvSpPr txBox="1"/>
          <p:nvPr/>
        </p:nvSpPr>
        <p:spPr>
          <a:xfrm>
            <a:off x="2250185" y="5492902"/>
            <a:ext cx="841375" cy="346710"/>
          </a:xfrm>
          <a:prstGeom prst="rect">
            <a:avLst/>
          </a:prstGeom>
        </p:spPr>
        <p:txBody>
          <a:bodyPr vert="horz" wrap="square" lIns="0" tIns="13335" rIns="0" bIns="0" rtlCol="0">
            <a:spAutoFit/>
          </a:bodyPr>
          <a:lstStyle/>
          <a:p>
            <a:pPr marL="12700" marR="5080" indent="142875">
              <a:lnSpc>
                <a:spcPct val="100000"/>
              </a:lnSpc>
              <a:spcBef>
                <a:spcPts val="105"/>
              </a:spcBef>
            </a:pPr>
            <a:r>
              <a:rPr sz="1050" b="1" spc="-10" dirty="0">
                <a:solidFill>
                  <a:srgbClr val="FFFFFF"/>
                </a:solidFill>
                <a:latin typeface="Arial"/>
                <a:cs typeface="Arial"/>
              </a:rPr>
              <a:t>DIGITAL </a:t>
            </a:r>
            <a:r>
              <a:rPr sz="1050" b="1" spc="-5" dirty="0">
                <a:solidFill>
                  <a:srgbClr val="FFFFFF"/>
                </a:solidFill>
                <a:latin typeface="Arial"/>
                <a:cs typeface="Arial"/>
              </a:rPr>
              <a:t> </a:t>
            </a:r>
            <a:r>
              <a:rPr sz="1050" b="1" dirty="0">
                <a:solidFill>
                  <a:srgbClr val="FFFFFF"/>
                </a:solidFill>
                <a:latin typeface="Arial"/>
                <a:cs typeface="Arial"/>
              </a:rPr>
              <a:t>T</a:t>
            </a:r>
            <a:r>
              <a:rPr sz="1050" b="1" spc="5" dirty="0">
                <a:solidFill>
                  <a:srgbClr val="FFFFFF"/>
                </a:solidFill>
                <a:latin typeface="Arial"/>
                <a:cs typeface="Arial"/>
              </a:rPr>
              <a:t>R</a:t>
            </a:r>
            <a:r>
              <a:rPr sz="1050" b="1" spc="-35" dirty="0">
                <a:solidFill>
                  <a:srgbClr val="FFFFFF"/>
                </a:solidFill>
                <a:latin typeface="Arial"/>
                <a:cs typeface="Arial"/>
              </a:rPr>
              <a:t>A</a:t>
            </a:r>
            <a:r>
              <a:rPr sz="1050" b="1" dirty="0">
                <a:solidFill>
                  <a:srgbClr val="FFFFFF"/>
                </a:solidFill>
                <a:latin typeface="Arial"/>
                <a:cs typeface="Arial"/>
              </a:rPr>
              <a:t>NS</a:t>
            </a:r>
            <a:r>
              <a:rPr sz="1050" b="1" spc="-10" dirty="0">
                <a:solidFill>
                  <a:srgbClr val="FFFFFF"/>
                </a:solidFill>
                <a:latin typeface="Arial"/>
                <a:cs typeface="Arial"/>
              </a:rPr>
              <a:t>I</a:t>
            </a:r>
            <a:r>
              <a:rPr sz="1050" b="1" dirty="0">
                <a:solidFill>
                  <a:srgbClr val="FFFFFF"/>
                </a:solidFill>
                <a:latin typeface="Arial"/>
                <a:cs typeface="Arial"/>
              </a:rPr>
              <a:t>TI</a:t>
            </a:r>
            <a:r>
              <a:rPr sz="1050" b="1" spc="-10" dirty="0">
                <a:solidFill>
                  <a:srgbClr val="FFFFFF"/>
                </a:solidFill>
                <a:latin typeface="Arial"/>
                <a:cs typeface="Arial"/>
              </a:rPr>
              <a:t>O</a:t>
            </a:r>
            <a:r>
              <a:rPr sz="1050" b="1" dirty="0">
                <a:solidFill>
                  <a:srgbClr val="FFFFFF"/>
                </a:solidFill>
                <a:latin typeface="Arial"/>
                <a:cs typeface="Arial"/>
              </a:rPr>
              <a:t>N</a:t>
            </a:r>
            <a:endParaRPr sz="1050">
              <a:latin typeface="Arial"/>
              <a:cs typeface="Arial"/>
            </a:endParaRPr>
          </a:p>
        </p:txBody>
      </p:sp>
      <p:sp>
        <p:nvSpPr>
          <p:cNvPr id="184" name="object 55">
            <a:extLst>
              <a:ext uri="{FF2B5EF4-FFF2-40B4-BE49-F238E27FC236}">
                <a16:creationId xmlns:a16="http://schemas.microsoft.com/office/drawing/2014/main" id="{D1ACEFA0-2113-1448-84A1-06163039C99C}"/>
              </a:ext>
            </a:extLst>
          </p:cNvPr>
          <p:cNvSpPr txBox="1"/>
          <p:nvPr/>
        </p:nvSpPr>
        <p:spPr>
          <a:xfrm>
            <a:off x="3745738" y="5492902"/>
            <a:ext cx="851535" cy="346710"/>
          </a:xfrm>
          <a:prstGeom prst="rect">
            <a:avLst/>
          </a:prstGeom>
        </p:spPr>
        <p:txBody>
          <a:bodyPr vert="horz" wrap="square" lIns="0" tIns="13335" rIns="0" bIns="0" rtlCol="0">
            <a:spAutoFit/>
          </a:bodyPr>
          <a:lstStyle/>
          <a:p>
            <a:pPr marL="12700" marR="5080" indent="74295">
              <a:lnSpc>
                <a:spcPct val="100000"/>
              </a:lnSpc>
              <a:spcBef>
                <a:spcPts val="105"/>
              </a:spcBef>
            </a:pPr>
            <a:r>
              <a:rPr sz="1050" b="1" spc="-5" dirty="0">
                <a:solidFill>
                  <a:srgbClr val="CF5063"/>
                </a:solidFill>
                <a:latin typeface="Arial"/>
                <a:cs typeface="Arial"/>
              </a:rPr>
              <a:t>HEALTH </a:t>
            </a:r>
            <a:r>
              <a:rPr sz="1050" b="1" dirty="0">
                <a:solidFill>
                  <a:srgbClr val="CF5063"/>
                </a:solidFill>
                <a:latin typeface="Arial"/>
                <a:cs typeface="Arial"/>
              </a:rPr>
              <a:t>&amp; </a:t>
            </a:r>
            <a:r>
              <a:rPr sz="1050" b="1" spc="5" dirty="0">
                <a:solidFill>
                  <a:srgbClr val="CF5063"/>
                </a:solidFill>
                <a:latin typeface="Arial"/>
                <a:cs typeface="Arial"/>
              </a:rPr>
              <a:t> </a:t>
            </a:r>
            <a:r>
              <a:rPr sz="1050" b="1" dirty="0">
                <a:solidFill>
                  <a:srgbClr val="CF5063"/>
                </a:solidFill>
                <a:latin typeface="Arial"/>
                <a:cs typeface="Arial"/>
              </a:rPr>
              <a:t>B</a:t>
            </a:r>
            <a:r>
              <a:rPr sz="1050" b="1" spc="-10" dirty="0">
                <a:solidFill>
                  <a:srgbClr val="CF5063"/>
                </a:solidFill>
                <a:latin typeface="Arial"/>
                <a:cs typeface="Arial"/>
              </a:rPr>
              <a:t>IO</a:t>
            </a:r>
            <a:r>
              <a:rPr sz="1050" b="1" dirty="0">
                <a:solidFill>
                  <a:srgbClr val="CF5063"/>
                </a:solidFill>
                <a:latin typeface="Arial"/>
                <a:cs typeface="Arial"/>
              </a:rPr>
              <a:t>PH</a:t>
            </a:r>
            <a:r>
              <a:rPr sz="1050" b="1" spc="-35" dirty="0">
                <a:solidFill>
                  <a:srgbClr val="CF5063"/>
                </a:solidFill>
                <a:latin typeface="Arial"/>
                <a:cs typeface="Arial"/>
              </a:rPr>
              <a:t>A</a:t>
            </a:r>
            <a:r>
              <a:rPr sz="1050" b="1" dirty="0">
                <a:solidFill>
                  <a:srgbClr val="CF5063"/>
                </a:solidFill>
                <a:latin typeface="Arial"/>
                <a:cs typeface="Arial"/>
              </a:rPr>
              <a:t>R</a:t>
            </a:r>
            <a:r>
              <a:rPr sz="1050" b="1" spc="20" dirty="0">
                <a:solidFill>
                  <a:srgbClr val="CF5063"/>
                </a:solidFill>
                <a:latin typeface="Arial"/>
                <a:cs typeface="Arial"/>
              </a:rPr>
              <a:t>M</a:t>
            </a:r>
            <a:r>
              <a:rPr sz="1050" b="1" dirty="0">
                <a:solidFill>
                  <a:srgbClr val="CF5063"/>
                </a:solidFill>
                <a:latin typeface="Arial"/>
                <a:cs typeface="Arial"/>
              </a:rPr>
              <a:t>A</a:t>
            </a:r>
            <a:endParaRPr sz="1050">
              <a:latin typeface="Arial"/>
              <a:cs typeface="Arial"/>
            </a:endParaRPr>
          </a:p>
        </p:txBody>
      </p:sp>
      <p:sp>
        <p:nvSpPr>
          <p:cNvPr id="185" name="object 57">
            <a:extLst>
              <a:ext uri="{FF2B5EF4-FFF2-40B4-BE49-F238E27FC236}">
                <a16:creationId xmlns:a16="http://schemas.microsoft.com/office/drawing/2014/main" id="{19F19371-79F4-844A-9418-F1522A8E8C0A}"/>
              </a:ext>
            </a:extLst>
          </p:cNvPr>
          <p:cNvSpPr txBox="1"/>
          <p:nvPr/>
        </p:nvSpPr>
        <p:spPr>
          <a:xfrm>
            <a:off x="5286248" y="1475105"/>
            <a:ext cx="3992183" cy="226985"/>
          </a:xfrm>
          <a:prstGeom prst="rect">
            <a:avLst/>
          </a:prstGeom>
          <a:solidFill>
            <a:srgbClr val="822333"/>
          </a:solidFill>
        </p:spPr>
        <p:txBody>
          <a:bodyPr vert="horz" wrap="square" lIns="0" tIns="41910" rIns="0" bIns="0" rtlCol="0">
            <a:spAutoFit/>
          </a:bodyPr>
          <a:lstStyle/>
          <a:p>
            <a:pPr algn="ctr">
              <a:lnSpc>
                <a:spcPct val="100000"/>
              </a:lnSpc>
              <a:spcBef>
                <a:spcPts val="330"/>
              </a:spcBef>
            </a:pPr>
            <a:r>
              <a:rPr sz="1200" b="1" spc="-10" dirty="0">
                <a:solidFill>
                  <a:srgbClr val="FFFFFF"/>
                </a:solidFill>
                <a:latin typeface="Arial"/>
                <a:cs typeface="Arial"/>
              </a:rPr>
              <a:t>TASKS</a:t>
            </a:r>
            <a:endParaRPr sz="1200" dirty="0">
              <a:latin typeface="Arial"/>
              <a:cs typeface="Arial"/>
            </a:endParaRPr>
          </a:p>
        </p:txBody>
      </p:sp>
      <p:pic>
        <p:nvPicPr>
          <p:cNvPr id="186" name="Immagine 185">
            <a:extLst>
              <a:ext uri="{FF2B5EF4-FFF2-40B4-BE49-F238E27FC236}">
                <a16:creationId xmlns:a16="http://schemas.microsoft.com/office/drawing/2014/main" id="{8E825BEF-DC49-9C46-ABB5-80949938C5FC}"/>
              </a:ext>
            </a:extLst>
          </p:cNvPr>
          <p:cNvPicPr>
            <a:picLocks noChangeAspect="1"/>
          </p:cNvPicPr>
          <p:nvPr/>
        </p:nvPicPr>
        <p:blipFill>
          <a:blip r:embed="rId7"/>
          <a:stretch>
            <a:fillRect/>
          </a:stretch>
        </p:blipFill>
        <p:spPr>
          <a:xfrm>
            <a:off x="5286248" y="1787524"/>
            <a:ext cx="3992183" cy="4572000"/>
          </a:xfrm>
          <a:prstGeom prst="rect">
            <a:avLst/>
          </a:prstGeom>
          <a:ln>
            <a:solidFill>
              <a:srgbClr val="C00000"/>
            </a:solidFill>
          </a:ln>
        </p:spPr>
      </p:pic>
      <p:cxnSp>
        <p:nvCxnSpPr>
          <p:cNvPr id="188" name="Connettore 2 187">
            <a:extLst>
              <a:ext uri="{FF2B5EF4-FFF2-40B4-BE49-F238E27FC236}">
                <a16:creationId xmlns:a16="http://schemas.microsoft.com/office/drawing/2014/main" id="{437C7D3B-2ADD-4C4F-A9BD-7FFA0A9B3356}"/>
              </a:ext>
            </a:extLst>
          </p:cNvPr>
          <p:cNvCxnSpPr>
            <a:cxnSpLocks/>
          </p:cNvCxnSpPr>
          <p:nvPr/>
        </p:nvCxnSpPr>
        <p:spPr>
          <a:xfrm flipV="1">
            <a:off x="5016991" y="2499143"/>
            <a:ext cx="312234" cy="69744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4" name="Connettore 2 193">
            <a:extLst>
              <a:ext uri="{FF2B5EF4-FFF2-40B4-BE49-F238E27FC236}">
                <a16:creationId xmlns:a16="http://schemas.microsoft.com/office/drawing/2014/main" id="{1789E463-C15D-614C-BECD-DFBBC6B86992}"/>
              </a:ext>
            </a:extLst>
          </p:cNvPr>
          <p:cNvCxnSpPr>
            <a:cxnSpLocks/>
          </p:cNvCxnSpPr>
          <p:nvPr/>
        </p:nvCxnSpPr>
        <p:spPr>
          <a:xfrm flipV="1">
            <a:off x="4988543" y="3285562"/>
            <a:ext cx="422384" cy="29906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5" name="Connettore 2 194">
            <a:extLst>
              <a:ext uri="{FF2B5EF4-FFF2-40B4-BE49-F238E27FC236}">
                <a16:creationId xmlns:a16="http://schemas.microsoft.com/office/drawing/2014/main" id="{59E5182D-D50F-124B-9F38-6F50DD0C0985}"/>
              </a:ext>
            </a:extLst>
          </p:cNvPr>
          <p:cNvCxnSpPr>
            <a:cxnSpLocks/>
          </p:cNvCxnSpPr>
          <p:nvPr/>
        </p:nvCxnSpPr>
        <p:spPr>
          <a:xfrm flipV="1">
            <a:off x="4994748" y="3933622"/>
            <a:ext cx="486877" cy="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6" name="Connettore 2 195">
            <a:extLst>
              <a:ext uri="{FF2B5EF4-FFF2-40B4-BE49-F238E27FC236}">
                <a16:creationId xmlns:a16="http://schemas.microsoft.com/office/drawing/2014/main" id="{4D0E967E-0D47-BC4B-A80A-4ED78119AF72}"/>
              </a:ext>
            </a:extLst>
          </p:cNvPr>
          <p:cNvCxnSpPr>
            <a:cxnSpLocks/>
          </p:cNvCxnSpPr>
          <p:nvPr/>
        </p:nvCxnSpPr>
        <p:spPr>
          <a:xfrm>
            <a:off x="4990303" y="4264895"/>
            <a:ext cx="424391" cy="219747"/>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7" name="Connettore 2 196">
            <a:extLst>
              <a:ext uri="{FF2B5EF4-FFF2-40B4-BE49-F238E27FC236}">
                <a16:creationId xmlns:a16="http://schemas.microsoft.com/office/drawing/2014/main" id="{D0A1034D-2736-AB4C-8B8A-F4E54530F6C8}"/>
              </a:ext>
            </a:extLst>
          </p:cNvPr>
          <p:cNvCxnSpPr>
            <a:cxnSpLocks/>
          </p:cNvCxnSpPr>
          <p:nvPr/>
        </p:nvCxnSpPr>
        <p:spPr>
          <a:xfrm>
            <a:off x="4991267" y="4682598"/>
            <a:ext cx="466812" cy="44871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8" name="Connettore 2 197">
            <a:extLst>
              <a:ext uri="{FF2B5EF4-FFF2-40B4-BE49-F238E27FC236}">
                <a16:creationId xmlns:a16="http://schemas.microsoft.com/office/drawing/2014/main" id="{DE4B667E-539E-AA42-BE3D-DE06FF4567A7}"/>
              </a:ext>
            </a:extLst>
          </p:cNvPr>
          <p:cNvCxnSpPr>
            <a:cxnSpLocks/>
          </p:cNvCxnSpPr>
          <p:nvPr/>
        </p:nvCxnSpPr>
        <p:spPr>
          <a:xfrm>
            <a:off x="4991267" y="5084553"/>
            <a:ext cx="446924" cy="75505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931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96B41CA-7825-A346-A2F7-EB853A18367D}"/>
              </a:ext>
            </a:extLst>
          </p:cNvPr>
          <p:cNvPicPr>
            <a:picLocks noChangeAspect="1"/>
          </p:cNvPicPr>
          <p:nvPr/>
        </p:nvPicPr>
        <p:blipFill>
          <a:blip r:embed="rId2"/>
          <a:stretch>
            <a:fillRect/>
          </a:stretch>
        </p:blipFill>
        <p:spPr>
          <a:xfrm>
            <a:off x="1371600" y="1219200"/>
            <a:ext cx="8595257" cy="472059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 sapienza">
  <a:themeElements>
    <a:clrScheme name="">
      <a:dk1>
        <a:srgbClr val="822433"/>
      </a:dk1>
      <a:lt1>
        <a:srgbClr val="FFFFFF"/>
      </a:lt1>
      <a:dk2>
        <a:srgbClr val="822433"/>
      </a:dk2>
      <a:lt2>
        <a:srgbClr val="808080"/>
      </a:lt2>
      <a:accent1>
        <a:srgbClr val="BBE0E3"/>
      </a:accent1>
      <a:accent2>
        <a:srgbClr val="FFFF00"/>
      </a:accent2>
      <a:accent3>
        <a:srgbClr val="FFFFFF"/>
      </a:accent3>
      <a:accent4>
        <a:srgbClr val="6E1D2A"/>
      </a:accent4>
      <a:accent5>
        <a:srgbClr val="DAEDEF"/>
      </a:accent5>
      <a:accent6>
        <a:srgbClr val="E7E700"/>
      </a:accent6>
      <a:hlink>
        <a:srgbClr val="0000FF"/>
      </a:hlink>
      <a:folHlink>
        <a:srgbClr val="FF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EE9DFE5823F84FB9161B948DF9767A" ma:contentTypeVersion="12" ma:contentTypeDescription="Create a new document." ma:contentTypeScope="" ma:versionID="48b6a64a9858147f45aafd57929821b4">
  <xsd:schema xmlns:xsd="http://www.w3.org/2001/XMLSchema" xmlns:xs="http://www.w3.org/2001/XMLSchema" xmlns:p="http://schemas.microsoft.com/office/2006/metadata/properties" xmlns:ns2="e4ceeef4-ec91-47b4-bdc3-78a8a7a34b7f" xmlns:ns3="c781c2a1-6dd1-40cc-a3df-349638f40a08" targetNamespace="http://schemas.microsoft.com/office/2006/metadata/properties" ma:root="true" ma:fieldsID="31722765fabeaeb66c4f0d01488cb371" ns2:_="" ns3:_="">
    <xsd:import namespace="e4ceeef4-ec91-47b4-bdc3-78a8a7a34b7f"/>
    <xsd:import namespace="c781c2a1-6dd1-40cc-a3df-349638f40a0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ceeef4-ec91-47b4-bdc3-78a8a7a34b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dc55828-5dba-4680-8107-5c5d85fd546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781c2a1-6dd1-40cc-a3df-349638f40a0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2a1009fa-ce01-403e-b560-76c90277bbb0}" ma:internalName="TaxCatchAll" ma:showField="CatchAllData" ma:web="c781c2a1-6dd1-40cc-a3df-349638f40a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4ceeef4-ec91-47b4-bdc3-78a8a7a34b7f">
      <Terms xmlns="http://schemas.microsoft.com/office/infopath/2007/PartnerControls"/>
    </lcf76f155ced4ddcb4097134ff3c332f>
    <TaxCatchAll xmlns="c781c2a1-6dd1-40cc-a3df-349638f40a08" xsi:nil="true"/>
  </documentManagement>
</p:properties>
</file>

<file path=customXml/itemProps1.xml><?xml version="1.0" encoding="utf-8"?>
<ds:datastoreItem xmlns:ds="http://schemas.openxmlformats.org/officeDocument/2006/customXml" ds:itemID="{8E824FEA-4B75-445D-96D0-8253CBA832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ceeef4-ec91-47b4-bdc3-78a8a7a34b7f"/>
    <ds:schemaRef ds:uri="c781c2a1-6dd1-40cc-a3df-349638f40a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B7D81C-5ED9-4309-86A2-3837C91E521C}">
  <ds:schemaRefs>
    <ds:schemaRef ds:uri="http://schemas.microsoft.com/sharepoint/v3/contenttype/forms"/>
  </ds:schemaRefs>
</ds:datastoreItem>
</file>

<file path=customXml/itemProps3.xml><?xml version="1.0" encoding="utf-8"?>
<ds:datastoreItem xmlns:ds="http://schemas.openxmlformats.org/officeDocument/2006/customXml" ds:itemID="{624AF1DD-4E69-4CA7-B1C5-58EA3F13D0E3}">
  <ds:schemaRefs>
    <ds:schemaRef ds:uri="http://schemas.microsoft.com/office/2006/metadata/properties"/>
    <ds:schemaRef ds:uri="http://schemas.microsoft.com/office/infopath/2007/PartnerControls"/>
    <ds:schemaRef ds:uri="e4ceeef4-ec91-47b4-bdc3-78a8a7a34b7f"/>
    <ds:schemaRef ds:uri="c781c2a1-6dd1-40cc-a3df-349638f40a08"/>
  </ds:schemaRefs>
</ds:datastoreItem>
</file>

<file path=docProps/app.xml><?xml version="1.0" encoding="utf-8"?>
<Properties xmlns="http://schemas.openxmlformats.org/officeDocument/2006/extended-properties" xmlns:vt="http://schemas.openxmlformats.org/officeDocument/2006/docPropsVTypes">
  <Template/>
  <TotalTime>2916</TotalTime>
  <Words>2063</Words>
  <Application>Microsoft Macintosh PowerPoint</Application>
  <PresentationFormat>Widescreen</PresentationFormat>
  <Paragraphs>403</Paragraphs>
  <Slides>26</Slides>
  <Notes>6</Notes>
  <HiddenSlides>0</HiddenSlides>
  <MMClips>0</MMClips>
  <ScaleCrop>false</ScaleCrop>
  <HeadingPairs>
    <vt:vector size="6" baseType="variant">
      <vt:variant>
        <vt:lpstr>Caratteri utilizzati</vt:lpstr>
      </vt:variant>
      <vt:variant>
        <vt:i4>12</vt:i4>
      </vt:variant>
      <vt:variant>
        <vt:lpstr>Tema</vt:lpstr>
      </vt:variant>
      <vt:variant>
        <vt:i4>2</vt:i4>
      </vt:variant>
      <vt:variant>
        <vt:lpstr>Titoli diapositive</vt:lpstr>
      </vt:variant>
      <vt:variant>
        <vt:i4>26</vt:i4>
      </vt:variant>
    </vt:vector>
  </HeadingPairs>
  <TitlesOfParts>
    <vt:vector size="40" baseType="lpstr">
      <vt:lpstr>MS PGothic</vt:lpstr>
      <vt:lpstr>MS PGothic</vt:lpstr>
      <vt:lpstr>AR PL SungtiL GB</vt:lpstr>
      <vt:lpstr>Arial</vt:lpstr>
      <vt:lpstr>Arial MT</vt:lpstr>
      <vt:lpstr>Calibri</vt:lpstr>
      <vt:lpstr>Calibri Light</vt:lpstr>
      <vt:lpstr>DejaVu Sans</vt:lpstr>
      <vt:lpstr>inherit</vt:lpstr>
      <vt:lpstr>Roboto</vt:lpstr>
      <vt:lpstr>Times New Roman</vt:lpstr>
      <vt:lpstr>Wingdings</vt:lpstr>
      <vt:lpstr>Office Theme</vt:lpstr>
      <vt:lpstr>la sapienza</vt:lpstr>
      <vt:lpstr>KICK-OFF MEETING ENEA  4 APRILE 2023  Introduzione  Descrizione progetto</vt:lpstr>
      <vt:lpstr>Rome Technopole</vt:lpstr>
      <vt:lpstr>Ecosistema di  innovazione regionale</vt:lpstr>
      <vt:lpstr>38 membri dello  stakeholder board</vt:lpstr>
      <vt:lpstr> Organi di governo  Rome Technopole</vt:lpstr>
      <vt:lpstr>Impatto previsto in 5 anni:</vt:lpstr>
      <vt:lpstr>Rome Technopole Innovation Ecosystem</vt:lpstr>
      <vt:lpstr>Presentazione standard di PowerPoint</vt:lpstr>
      <vt:lpstr>Presentazione standard di PowerPoint</vt:lpstr>
      <vt:lpstr>Flagship Projects</vt:lpstr>
      <vt:lpstr>KICK-OFF MEETING ENEA  4 APRILE 2023  Posizionamento ENEA in Rome Technopole: Offerta&amp;Opportunità </vt:lpstr>
      <vt:lpstr>ENEA in Rome Technopole</vt:lpstr>
      <vt:lpstr>Presentazione standard di PowerPoint</vt:lpstr>
      <vt:lpstr>KICK-OFF MEETING ENEA  4 APRILE 2023  </vt:lpstr>
      <vt:lpstr>KICK-OFF MEETING ENEA  4 APRILE 2023  Posizionamento ENEA in Rome Technopole: Offerta&amp;Opportunità </vt:lpstr>
      <vt:lpstr> SPOKE 6: Open Research Infrastructures, joint labs, higher education with industrial collaboration  Leader: SAPIENZA Università di Roma Affiliates: Università degli Studi Roma Tre, Università degli Studi Tor Vergata, Università degli Studi della Tuscia, Università Campus Bio-Medico di Roma, CNR, Istituto Nazionale di Fisica Nucleare, Istituto Superiore di Sanità, ENEA, AlmavivA, BV-Tech, LVENTURE, TASI, UNICREDIT, TAKIS  </vt:lpstr>
      <vt:lpstr>Offerta ENEA-ICT: Spoke 6 - Digital Transition</vt:lpstr>
      <vt:lpstr>Enea Infrastructure: -To provide its infrastructure with High-Performance Computing (HPC) clusters, distributed resource and AI platforms, to contribute to the Open Research Infrastucture IARI (Open research infrastructure for innovation).    </vt:lpstr>
      <vt:lpstr>Presentazione standard di PowerPoint</vt:lpstr>
      <vt:lpstr> FP6: AI, virtual reality and digital twin for advanced engineering and aerospace Lead industry: Thales Alenia Space Universities and EPR: Università La Sapienza, Università di Roma Tor Vergata, Università degli studi Roma Tre, Università degli studi di Cassino e del Lazio Meridionale,  Università della Tuscia, CNR, LUISS, INFN, ENEA, Università Campus Bio-Medico Roma Industries and other entities: Airbus Italia, Almaviva, Bvtech, MBDA</vt:lpstr>
      <vt:lpstr>Presentazione standard di PowerPoint</vt:lpstr>
      <vt:lpstr>Presentazione standard di PowerPoint</vt:lpstr>
      <vt:lpstr>FP 8 – Human-centric AI to deliver empowered customer experiences</vt:lpstr>
      <vt:lpstr>Presentazione standard di PowerPoint</vt:lpstr>
      <vt:lpstr>Progetto integrato ENEA per RMTech</vt:lpstr>
      <vt:lpstr>KICK-OFF MEETING 4 Aprile 2023</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PARTECIPAZIONE SAPIENZA AI BANDI PNRR – MISSION 4</dc:title>
  <dc:creator>Maria Sabrina Sarto</dc:creator>
  <cp:lastModifiedBy>Marta Chinnici</cp:lastModifiedBy>
  <cp:revision>229</cp:revision>
  <dcterms:created xsi:type="dcterms:W3CDTF">2023-03-21T11:09:11Z</dcterms:created>
  <dcterms:modified xsi:type="dcterms:W3CDTF">2023-04-04T07:14:59Z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2023-03-01T00:00:00Z</vt:filetime>
  </property>
  <property fmtid="{D5CDD505-2E9C-101B-9397-08002B2CF9AE}" pid="3" name="Creator">
    <vt:lpwstr>Microsoft® PowerPoint® 2019</vt:lpwstr>
  </property>
  <property fmtid="{D5CDD505-2E9C-101B-9397-08002B2CF9AE}" pid="4" name="LastSaved">
    <vt:filetime>2023-03-21T00:00:00Z</vt:filetime>
  </property>
  <property fmtid="{D5CDD505-2E9C-101B-9397-08002B2CF9AE}" pid="5" name="ContentTypeId">
    <vt:lpwstr>0x01010076EE9DFE5823F84FB9161B948DF9767A</vt:lpwstr>
  </property>
</Properties>
</file>